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960" r:id="rId2"/>
    <p:sldId id="1129" r:id="rId3"/>
    <p:sldId id="964" r:id="rId4"/>
    <p:sldId id="1150" r:id="rId5"/>
    <p:sldId id="1130" r:id="rId6"/>
    <p:sldId id="1131" r:id="rId7"/>
    <p:sldId id="1132" r:id="rId8"/>
    <p:sldId id="1133" r:id="rId9"/>
    <p:sldId id="1134" r:id="rId10"/>
    <p:sldId id="1135" r:id="rId11"/>
    <p:sldId id="1136" r:id="rId12"/>
    <p:sldId id="1137" r:id="rId13"/>
    <p:sldId id="1206" r:id="rId14"/>
    <p:sldId id="1207" r:id="rId15"/>
    <p:sldId id="1209" r:id="rId16"/>
    <p:sldId id="1139" r:id="rId17"/>
    <p:sldId id="1141" r:id="rId18"/>
    <p:sldId id="1370" r:id="rId19"/>
    <p:sldId id="1140" r:id="rId20"/>
    <p:sldId id="1381" r:id="rId21"/>
    <p:sldId id="1151" r:id="rId22"/>
    <p:sldId id="1385" r:id="rId23"/>
    <p:sldId id="1142" r:id="rId24"/>
    <p:sldId id="1384" r:id="rId25"/>
    <p:sldId id="1382" r:id="rId26"/>
    <p:sldId id="1386" r:id="rId27"/>
    <p:sldId id="1387" r:id="rId28"/>
    <p:sldId id="1143" r:id="rId29"/>
    <p:sldId id="1144" r:id="rId30"/>
    <p:sldId id="1379" r:id="rId31"/>
    <p:sldId id="1380" r:id="rId32"/>
    <p:sldId id="1145" r:id="rId33"/>
    <p:sldId id="1371" r:id="rId34"/>
    <p:sldId id="1372" r:id="rId35"/>
    <p:sldId id="1148" r:id="rId36"/>
    <p:sldId id="1147" r:id="rId37"/>
    <p:sldId id="1374" r:id="rId38"/>
    <p:sldId id="1375" r:id="rId39"/>
    <p:sldId id="1376" r:id="rId40"/>
    <p:sldId id="1149" r:id="rId41"/>
    <p:sldId id="1152" r:id="rId42"/>
    <p:sldId id="1153" r:id="rId43"/>
    <p:sldId id="1157" r:id="rId44"/>
    <p:sldId id="1158" r:id="rId45"/>
    <p:sldId id="1159" r:id="rId46"/>
    <p:sldId id="1373" r:id="rId47"/>
    <p:sldId id="1160" r:id="rId48"/>
    <p:sldId id="1377" r:id="rId49"/>
    <p:sldId id="1161" r:id="rId50"/>
    <p:sldId id="1378" r:id="rId51"/>
    <p:sldId id="138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24" userDrawn="1">
          <p15:clr>
            <a:srgbClr val="A4A3A4"/>
          </p15:clr>
        </p15:guide>
        <p15:guide id="3" orient="horz" pos="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2A0"/>
    <a:srgbClr val="6EBFF0"/>
    <a:srgbClr val="66ACD3"/>
    <a:srgbClr val="9AE0FF"/>
    <a:srgbClr val="011199"/>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64" autoAdjust="0"/>
    <p:restoredTop sz="86405" autoAdjust="0"/>
  </p:normalViewPr>
  <p:slideViewPr>
    <p:cSldViewPr snapToGrid="0" snapToObjects="1">
      <p:cViewPr varScale="1">
        <p:scale>
          <a:sx n="71" d="100"/>
          <a:sy n="71" d="100"/>
        </p:scale>
        <p:origin x="850" y="58"/>
      </p:cViewPr>
      <p:guideLst>
        <p:guide pos="624"/>
        <p:guide orient="horz" pos="840"/>
      </p:guideLst>
    </p:cSldViewPr>
  </p:slideViewPr>
  <p:outlineViewPr>
    <p:cViewPr>
      <p:scale>
        <a:sx n="33" d="100"/>
        <a:sy n="33" d="100"/>
      </p:scale>
      <p:origin x="0" y="-10080"/>
    </p:cViewPr>
  </p:outlineViewPr>
  <p:notesTextViewPr>
    <p:cViewPr>
      <p:scale>
        <a:sx n="1" d="1"/>
        <a:sy n="1" d="1"/>
      </p:scale>
      <p:origin x="0" y="0"/>
    </p:cViewPr>
  </p:notesTextViewPr>
  <p:sorterViewPr>
    <p:cViewPr varScale="1">
      <p:scale>
        <a:sx n="100" d="100"/>
        <a:sy n="100" d="100"/>
      </p:scale>
      <p:origin x="0" y="-1315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4G/5G material completely updated; older 2/2.5/3G removed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8.2</a:t>
            </a:r>
            <a:r>
              <a:rPr lang="en-US" dirty="0">
                <a:sym typeface="Wingdings" pitchFamily="2" charset="2"/>
              </a:rPr>
              <a:t> (July 2023).  </a:t>
            </a:r>
            <a:r>
              <a:rPr lang="en-US">
                <a:sym typeface="Wingdings" pitchFamily="2" charset="2"/>
              </a:rPr>
              <a:t>Changes from 8.0:</a:t>
            </a:r>
            <a:endParaRPr lang="en-US" dirty="0">
              <a:sym typeface="Wingdings" pitchFamily="2" charset="2"/>
            </a:endParaRPr>
          </a:p>
          <a:p>
            <a:pPr marL="171450" indent="-171450">
              <a:buFont typeface="Arial" panose="020B0604020202020204" pitchFamily="34" charset="0"/>
              <a:buChar char="•"/>
            </a:pPr>
            <a:r>
              <a:rPr lang="en-US" dirty="0">
                <a:sym typeface="Wingdings" pitchFamily="2" charset="2"/>
              </a:rPr>
              <a:t>minor updates and additional, including removing master/slave Bluetooth language</a:t>
            </a:r>
          </a:p>
          <a:p>
            <a:pPr marL="171450" indent="-171450">
              <a:buFont typeface="Arial" panose="020B0604020202020204" pitchFamily="34" charset="0"/>
              <a:buChar char="•"/>
            </a:pPr>
            <a:r>
              <a:rPr lang="en-US" dirty="0">
                <a:sym typeface="Wingdings" pitchFamily="2" charset="2"/>
              </a:rPr>
              <a:t>expansion, better graphics on wireless link characteristics</a:t>
            </a:r>
          </a:p>
          <a:p>
            <a:pPr marL="171450" indent="-171450">
              <a:buFont typeface="Arial" panose="020B0604020202020204" pitchFamily="34" charset="0"/>
              <a:buChar char="•"/>
            </a:pPr>
            <a:r>
              <a:rPr lang="en-US" dirty="0">
                <a:sym typeface="Wingdings" pitchFamily="2" charset="2"/>
              </a:rPr>
              <a:t>expanded, significant revisions of 4G/5G material (but not mobility)</a:t>
            </a: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a:t>
            </a:fld>
            <a:endParaRPr lang="en-US" dirty="0"/>
          </a:p>
        </p:txBody>
      </p:sp>
    </p:spTree>
    <p:extLst>
      <p:ext uri="{BB962C8B-B14F-4D97-AF65-F5344CB8AC3E}">
        <p14:creationId xmlns:p14="http://schemas.microsoft.com/office/powerpoint/2010/main" val="4119142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426725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1969514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Wikipedia figure</a:t>
            </a:r>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dirty="0"/>
          </a:p>
        </p:txBody>
      </p:sp>
    </p:spTree>
    <p:extLst>
      <p:ext uri="{BB962C8B-B14F-4D97-AF65-F5344CB8AC3E}">
        <p14:creationId xmlns:p14="http://schemas.microsoft.com/office/powerpoint/2010/main" val="1985485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3607638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14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16</a:t>
            </a:fld>
            <a:endParaRPr lang="en-US" dirty="0"/>
          </a:p>
        </p:txBody>
      </p:sp>
    </p:spTree>
    <p:extLst>
      <p:ext uri="{BB962C8B-B14F-4D97-AF65-F5344CB8AC3E}">
        <p14:creationId xmlns:p14="http://schemas.microsoft.com/office/powerpoint/2010/main" val="3802161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17</a:t>
            </a:fld>
            <a:endParaRPr lang="en-US" dirty="0"/>
          </a:p>
        </p:txBody>
      </p:sp>
    </p:spTree>
    <p:extLst>
      <p:ext uri="{BB962C8B-B14F-4D97-AF65-F5344CB8AC3E}">
        <p14:creationId xmlns:p14="http://schemas.microsoft.com/office/powerpoint/2010/main" val="3827986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18</a:t>
            </a:fld>
            <a:endParaRPr lang="en-US" dirty="0"/>
          </a:p>
        </p:txBody>
      </p:sp>
    </p:spTree>
    <p:extLst>
      <p:ext uri="{BB962C8B-B14F-4D97-AF65-F5344CB8AC3E}">
        <p14:creationId xmlns:p14="http://schemas.microsoft.com/office/powerpoint/2010/main" val="584832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19</a:t>
            </a:fld>
            <a:endParaRPr lang="en-US" dirty="0"/>
          </a:p>
        </p:txBody>
      </p:sp>
    </p:spTree>
    <p:extLst>
      <p:ext uri="{BB962C8B-B14F-4D97-AF65-F5344CB8AC3E}">
        <p14:creationId xmlns:p14="http://schemas.microsoft.com/office/powerpoint/2010/main" val="4075467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254"/>
              </a:spcBef>
              <a:buClr>
                <a:srgbClr val="063DE8"/>
              </a:buClr>
              <a:buSzPct val="75000"/>
              <a:buFont typeface="Wingdings"/>
              <a:buChar char=""/>
              <a:tabLst>
                <a:tab pos="354965" algn="l"/>
              </a:tabLst>
            </a:pPr>
            <a:r>
              <a:rPr lang="en-GB" sz="1200" dirty="0">
                <a:latin typeface="Times New Roman"/>
                <a:cs typeface="Times New Roman"/>
              </a:rPr>
              <a:t>Signal</a:t>
            </a:r>
            <a:r>
              <a:rPr lang="en-GB" sz="1200" spc="-35" dirty="0">
                <a:latin typeface="Times New Roman"/>
                <a:cs typeface="Times New Roman"/>
              </a:rPr>
              <a:t> </a:t>
            </a:r>
            <a:r>
              <a:rPr lang="en-GB" sz="1200" dirty="0">
                <a:latin typeface="Times New Roman"/>
                <a:cs typeface="Times New Roman"/>
              </a:rPr>
              <a:t>bandwidth</a:t>
            </a:r>
            <a:r>
              <a:rPr lang="en-GB" sz="1200" spc="-30" dirty="0">
                <a:latin typeface="Times New Roman"/>
                <a:cs typeface="Times New Roman"/>
              </a:rPr>
              <a:t> </a:t>
            </a:r>
            <a:r>
              <a:rPr lang="en-GB" sz="1200" dirty="0">
                <a:latin typeface="Times New Roman"/>
                <a:cs typeface="Times New Roman"/>
              </a:rPr>
              <a:t>&gt; 10</a:t>
            </a:r>
            <a:r>
              <a:rPr lang="en-GB" sz="1200" spc="-1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data</a:t>
            </a:r>
            <a:r>
              <a:rPr lang="en-GB" sz="1200" spc="-35" dirty="0">
                <a:latin typeface="Times New Roman"/>
                <a:cs typeface="Times New Roman"/>
              </a:rPr>
              <a:t> </a:t>
            </a:r>
            <a:r>
              <a:rPr lang="en-GB" sz="1200" spc="-10" dirty="0">
                <a:latin typeface="Times New Roman"/>
                <a:cs typeface="Times New Roman"/>
              </a:rPr>
              <a:t>bandwidth</a:t>
            </a:r>
            <a:endParaRPr lang="en-GB" sz="12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lang="en-GB" sz="1200" dirty="0">
                <a:latin typeface="Times New Roman"/>
                <a:cs typeface="Times New Roman"/>
              </a:rPr>
              <a:t>Code</a:t>
            </a:r>
            <a:r>
              <a:rPr lang="en-GB" sz="1200" spc="-10" dirty="0">
                <a:latin typeface="Times New Roman"/>
                <a:cs typeface="Times New Roman"/>
              </a:rPr>
              <a:t> </a:t>
            </a:r>
            <a:r>
              <a:rPr lang="en-GB" sz="1200" dirty="0">
                <a:latin typeface="Times New Roman"/>
                <a:cs typeface="Times New Roman"/>
              </a:rPr>
              <a:t>sequence</a:t>
            </a:r>
            <a:r>
              <a:rPr lang="en-GB" sz="1200" spc="-30" dirty="0">
                <a:latin typeface="Times New Roman"/>
                <a:cs typeface="Times New Roman"/>
              </a:rPr>
              <a:t> </a:t>
            </a:r>
            <a:r>
              <a:rPr lang="en-GB" sz="1200" spc="-10" dirty="0">
                <a:latin typeface="Times New Roman"/>
                <a:cs typeface="Times New Roman"/>
              </a:rPr>
              <a:t>synchronization</a:t>
            </a:r>
          </a:p>
          <a:p>
            <a:r>
              <a:rPr lang="en-US" sz="1200" dirty="0" err="1">
                <a:solidFill>
                  <a:srgbClr val="000000"/>
                </a:solidFill>
                <a:latin typeface="Arial" charset="0"/>
                <a:cs typeface="Arial" charset="0"/>
              </a:rPr>
              <a:t>Z</a:t>
            </a:r>
            <a:r>
              <a:rPr lang="en-US" sz="1200" baseline="-25000" dirty="0" err="1">
                <a:solidFill>
                  <a:srgbClr val="000000"/>
                </a:solidFill>
                <a:latin typeface="Arial" charset="0"/>
                <a:cs typeface="Arial" charset="0"/>
              </a:rPr>
              <a:t>i,m</a:t>
            </a:r>
            <a:r>
              <a:rPr lang="en-US" sz="1200" dirty="0">
                <a:solidFill>
                  <a:srgbClr val="000000"/>
                </a:solidFill>
                <a:latin typeface="Arial" charset="0"/>
                <a:cs typeface="Arial" charset="0"/>
              </a:rPr>
              <a:t>= d</a:t>
            </a:r>
            <a:r>
              <a:rPr lang="en-US" sz="1200" baseline="-25000" dirty="0">
                <a:solidFill>
                  <a:srgbClr val="000000"/>
                </a:solidFill>
                <a:latin typeface="Arial" charset="0"/>
                <a:cs typeface="Arial" charset="0"/>
              </a:rPr>
              <a:t>i</a:t>
            </a:r>
            <a:r>
              <a:rPr lang="en-US" sz="1600" baseline="30000" dirty="0">
                <a:solidFill>
                  <a:srgbClr val="000000"/>
                </a:solidFill>
                <a:latin typeface="Arial" charset="0"/>
                <a:cs typeface="Arial" charset="0"/>
              </a:rPr>
              <a:t>.</a:t>
            </a:r>
            <a:r>
              <a:rPr lang="en-US" sz="1200" dirty="0">
                <a:solidFill>
                  <a:srgbClr val="000000"/>
                </a:solidFill>
                <a:latin typeface="Arial" charset="0"/>
                <a:cs typeface="Arial" charset="0"/>
              </a:rPr>
              <a:t>c</a:t>
            </a:r>
            <a:r>
              <a:rPr lang="en-US" sz="1200" baseline="-25000" dirty="0">
                <a:solidFill>
                  <a:srgbClr val="000000"/>
                </a:solidFill>
                <a:latin typeface="Arial" charset="0"/>
                <a:cs typeface="Arial" charset="0"/>
              </a:rPr>
              <a:t>m </a:t>
            </a:r>
            <a:endParaRPr lang="en-US" sz="1200" dirty="0">
              <a:solidFill>
                <a:srgbClr val="000000"/>
              </a:solidFill>
              <a:latin typeface="Arial" charset="0"/>
              <a:cs typeface="Arial" charset="0"/>
            </a:endParaRPr>
          </a:p>
          <a:p>
            <a:r>
              <a:rPr lang="en-US" sz="1200" dirty="0">
                <a:solidFill>
                  <a:srgbClr val="000000"/>
                </a:solidFill>
                <a:latin typeface="Arial" charset="0"/>
                <a:cs typeface="Arial" charset="0"/>
              </a:rPr>
              <a:t>-1*(1,1,1,-1,1,-1,-1,-1) = (-1,-1,-1,1,-1,1,1,1)</a:t>
            </a:r>
          </a:p>
          <a:p>
            <a:r>
              <a:rPr lang="en-US" sz="1200" dirty="0">
                <a:solidFill>
                  <a:srgbClr val="000000"/>
                </a:solidFill>
                <a:latin typeface="Arial" charset="0"/>
                <a:cs typeface="Arial" charset="0"/>
              </a:rPr>
              <a:t>1*(1,1,1,-1,1,-1,-1,-1) = (1,1,1,-1,1,-1,-1,-1) </a:t>
            </a:r>
            <a:endParaRPr lang="en-US" sz="1200" baseline="-25000" dirty="0">
              <a:solidFill>
                <a:srgbClr val="000000"/>
              </a:solidFill>
              <a:latin typeface="Arial" charset="0"/>
              <a:cs typeface="Arial" charset="0"/>
            </a:endParaRPr>
          </a:p>
          <a:p>
            <a:pPr marL="354965" indent="-342265">
              <a:lnSpc>
                <a:spcPct val="100000"/>
              </a:lnSpc>
              <a:spcBef>
                <a:spcPts val="285"/>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300"/>
              </a:spcBef>
              <a:buClr>
                <a:srgbClr val="063DE8"/>
              </a:buClr>
              <a:buSzPct val="75000"/>
              <a:buFont typeface="Wingdings"/>
              <a:buChar char=""/>
              <a:tabLst>
                <a:tab pos="354965" algn="l"/>
              </a:tabLst>
            </a:pPr>
            <a:r>
              <a:rPr lang="en-GB" sz="1200" dirty="0">
                <a:latin typeface="Times New Roman"/>
                <a:cs typeface="Times New Roman"/>
              </a:rPr>
              <a:t>Correlation</a:t>
            </a:r>
            <a:r>
              <a:rPr lang="en-GB" sz="1200" spc="-60" dirty="0">
                <a:latin typeface="Times New Roman"/>
                <a:cs typeface="Times New Roman"/>
              </a:rPr>
              <a:t> </a:t>
            </a:r>
            <a:r>
              <a:rPr lang="en-GB" sz="1200" dirty="0">
                <a:latin typeface="Times New Roman"/>
                <a:cs typeface="Times New Roman"/>
              </a:rPr>
              <a:t>between</a:t>
            </a:r>
            <a:r>
              <a:rPr lang="en-GB" sz="1200" spc="-30" dirty="0">
                <a:latin typeface="Times New Roman"/>
                <a:cs typeface="Times New Roman"/>
              </a:rPr>
              <a:t> </a:t>
            </a:r>
            <a:r>
              <a:rPr lang="en-GB" sz="1200" dirty="0">
                <a:latin typeface="Times New Roman"/>
                <a:cs typeface="Times New Roman"/>
              </a:rPr>
              <a:t>codes</a:t>
            </a:r>
            <a:r>
              <a:rPr lang="en-GB" sz="1200" spc="-25" dirty="0">
                <a:latin typeface="Times New Roman"/>
                <a:cs typeface="Times New Roman"/>
              </a:rPr>
              <a:t> </a:t>
            </a:r>
            <a:r>
              <a:rPr lang="en-GB" sz="1200" dirty="0">
                <a:latin typeface="Symbol"/>
                <a:cs typeface="Symbol"/>
              </a:rPr>
              <a:t></a:t>
            </a:r>
            <a:r>
              <a:rPr lang="en-GB" sz="1200" spc="-25" dirty="0">
                <a:latin typeface="Times New Roman"/>
                <a:cs typeface="Times New Roman"/>
              </a:rPr>
              <a:t> </a:t>
            </a:r>
            <a:r>
              <a:rPr lang="en-GB" sz="1200" dirty="0">
                <a:latin typeface="Times New Roman"/>
                <a:cs typeface="Times New Roman"/>
              </a:rPr>
              <a:t>Interference</a:t>
            </a:r>
            <a:r>
              <a:rPr lang="en-GB" sz="1200" spc="-50"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spc="-10" dirty="0">
                <a:latin typeface="Times New Roman"/>
                <a:cs typeface="Times New Roman"/>
              </a:rPr>
              <a:t>Orthogonal</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20</a:t>
            </a:fld>
            <a:endParaRPr lang="en-US" dirty="0"/>
          </a:p>
        </p:txBody>
      </p:sp>
    </p:spTree>
    <p:extLst>
      <p:ext uri="{BB962C8B-B14F-4D97-AF65-F5344CB8AC3E}">
        <p14:creationId xmlns:p14="http://schemas.microsoft.com/office/powerpoint/2010/main" val="2928464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21</a:t>
            </a:fld>
            <a:endParaRPr lang="en-US" dirty="0"/>
          </a:p>
        </p:txBody>
      </p:sp>
    </p:spTree>
    <p:extLst>
      <p:ext uri="{BB962C8B-B14F-4D97-AF65-F5344CB8AC3E}">
        <p14:creationId xmlns:p14="http://schemas.microsoft.com/office/powerpoint/2010/main" val="2129942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23</a:t>
            </a:fld>
            <a:endParaRPr lang="en-US" dirty="0"/>
          </a:p>
        </p:txBody>
      </p:sp>
    </p:spTree>
    <p:extLst>
      <p:ext uri="{BB962C8B-B14F-4D97-AF65-F5344CB8AC3E}">
        <p14:creationId xmlns:p14="http://schemas.microsoft.com/office/powerpoint/2010/main" val="3315159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429278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1405903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32</a:t>
            </a:fld>
            <a:endParaRPr lang="en-US" dirty="0"/>
          </a:p>
        </p:txBody>
      </p:sp>
    </p:spTree>
    <p:extLst>
      <p:ext uri="{BB962C8B-B14F-4D97-AF65-F5344CB8AC3E}">
        <p14:creationId xmlns:p14="http://schemas.microsoft.com/office/powerpoint/2010/main" val="2122310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recall that 802.11 operates in the frequency range of 2.4 GHz to 2.4835 GHz. Within this 85 MHz band, 802.11 defines 11 partially overlapping channels. </a:t>
            </a:r>
            <a:endParaRPr lang="en-US" dirty="0"/>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33</a:t>
            </a:fld>
            <a:endParaRPr lang="en-US" dirty="0"/>
          </a:p>
        </p:txBody>
      </p:sp>
    </p:spTree>
    <p:extLst>
      <p:ext uri="{BB962C8B-B14F-4D97-AF65-F5344CB8AC3E}">
        <p14:creationId xmlns:p14="http://schemas.microsoft.com/office/powerpoint/2010/main" val="1653782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34</a:t>
            </a:fld>
            <a:endParaRPr lang="en-US" dirty="0"/>
          </a:p>
        </p:txBody>
      </p:sp>
    </p:spTree>
    <p:extLst>
      <p:ext uri="{BB962C8B-B14F-4D97-AF65-F5344CB8AC3E}">
        <p14:creationId xmlns:p14="http://schemas.microsoft.com/office/powerpoint/2010/main" val="2620119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35</a:t>
            </a:fld>
            <a:endParaRPr lang="en-US" dirty="0"/>
          </a:p>
        </p:txBody>
      </p:sp>
    </p:spTree>
    <p:extLst>
      <p:ext uri="{BB962C8B-B14F-4D97-AF65-F5344CB8AC3E}">
        <p14:creationId xmlns:p14="http://schemas.microsoft.com/office/powerpoint/2010/main" val="1374558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3114462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2811119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4164084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449790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42</a:t>
            </a:fld>
            <a:endParaRPr lang="en-US" dirty="0"/>
          </a:p>
        </p:txBody>
      </p:sp>
    </p:spTree>
    <p:extLst>
      <p:ext uri="{BB962C8B-B14F-4D97-AF65-F5344CB8AC3E}">
        <p14:creationId xmlns:p14="http://schemas.microsoft.com/office/powerpoint/2010/main" val="2493856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43</a:t>
            </a:fld>
            <a:endParaRPr lang="en-US" dirty="0"/>
          </a:p>
        </p:txBody>
      </p:sp>
    </p:spTree>
    <p:extLst>
      <p:ext uri="{BB962C8B-B14F-4D97-AF65-F5344CB8AC3E}">
        <p14:creationId xmlns:p14="http://schemas.microsoft.com/office/powerpoint/2010/main" val="1957541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44</a:t>
            </a:fld>
            <a:endParaRPr lang="en-US" dirty="0"/>
          </a:p>
        </p:txBody>
      </p:sp>
    </p:spTree>
    <p:extLst>
      <p:ext uri="{BB962C8B-B14F-4D97-AF65-F5344CB8AC3E}">
        <p14:creationId xmlns:p14="http://schemas.microsoft.com/office/powerpoint/2010/main" val="3670895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45</a:t>
            </a:fld>
            <a:endParaRPr lang="en-US" dirty="0"/>
          </a:p>
        </p:txBody>
      </p:sp>
    </p:spTree>
    <p:extLst>
      <p:ext uri="{BB962C8B-B14F-4D97-AF65-F5344CB8AC3E}">
        <p14:creationId xmlns:p14="http://schemas.microsoft.com/office/powerpoint/2010/main" val="1409629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46</a:t>
            </a:fld>
            <a:endParaRPr lang="en-US" dirty="0"/>
          </a:p>
        </p:txBody>
      </p:sp>
    </p:spTree>
    <p:extLst>
      <p:ext uri="{BB962C8B-B14F-4D97-AF65-F5344CB8AC3E}">
        <p14:creationId xmlns:p14="http://schemas.microsoft.com/office/powerpoint/2010/main" val="32126302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47</a:t>
            </a:fld>
            <a:endParaRPr lang="en-US" dirty="0"/>
          </a:p>
        </p:txBody>
      </p:sp>
    </p:spTree>
    <p:extLst>
      <p:ext uri="{BB962C8B-B14F-4D97-AF65-F5344CB8AC3E}">
        <p14:creationId xmlns:p14="http://schemas.microsoft.com/office/powerpoint/2010/main" val="2787524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49</a:t>
            </a:fld>
            <a:endParaRPr lang="en-US" dirty="0"/>
          </a:p>
        </p:txBody>
      </p:sp>
    </p:spTree>
    <p:extLst>
      <p:ext uri="{BB962C8B-B14F-4D97-AF65-F5344CB8AC3E}">
        <p14:creationId xmlns:p14="http://schemas.microsoft.com/office/powerpoint/2010/main" val="2760059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IEEE 802.15.4 PHY layer allows coordinators to schedule transmissions of other nodes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ZigBee uses IEEE 802.15.4</a:t>
            </a: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50</a:t>
            </a:fld>
            <a:endParaRPr lang="en-US" dirty="0"/>
          </a:p>
        </p:txBody>
      </p:sp>
    </p:spTree>
    <p:extLst>
      <p:ext uri="{BB962C8B-B14F-4D97-AF65-F5344CB8AC3E}">
        <p14:creationId xmlns:p14="http://schemas.microsoft.com/office/powerpoint/2010/main" val="385182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dirty="0"/>
          </a:p>
        </p:txBody>
      </p:sp>
    </p:spTree>
    <p:extLst>
      <p:ext uri="{BB962C8B-B14F-4D97-AF65-F5344CB8AC3E}">
        <p14:creationId xmlns:p14="http://schemas.microsoft.com/office/powerpoint/2010/main" val="2686657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dirty="0"/>
          </a:p>
        </p:txBody>
      </p:sp>
    </p:spTree>
    <p:extLst>
      <p:ext uri="{BB962C8B-B14F-4D97-AF65-F5344CB8AC3E}">
        <p14:creationId xmlns:p14="http://schemas.microsoft.com/office/powerpoint/2010/main" val="8455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dirty="0"/>
          </a:p>
        </p:txBody>
      </p:sp>
    </p:spTree>
    <p:extLst>
      <p:ext uri="{BB962C8B-B14F-4D97-AF65-F5344CB8AC3E}">
        <p14:creationId xmlns:p14="http://schemas.microsoft.com/office/powerpoint/2010/main" val="997392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a:t>
            </a:fld>
            <a:endParaRPr lang="en-US" dirty="0"/>
          </a:p>
        </p:txBody>
      </p:sp>
    </p:spTree>
    <p:extLst>
      <p:ext uri="{BB962C8B-B14F-4D97-AF65-F5344CB8AC3E}">
        <p14:creationId xmlns:p14="http://schemas.microsoft.com/office/powerpoint/2010/main" val="103434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1486510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a:t>
            </a:fld>
            <a:endParaRPr lang="en-US" dirty="0"/>
          </a:p>
        </p:txBody>
      </p:sp>
    </p:spTree>
    <p:extLst>
      <p:ext uri="{BB962C8B-B14F-4D97-AF65-F5344CB8AC3E}">
        <p14:creationId xmlns:p14="http://schemas.microsoft.com/office/powerpoint/2010/main" val="114570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F5B836BF-1575-2815-DF1E-209E7FC7F43B}"/>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7.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6.png"/><Relationship Id="rId5" Type="http://schemas.openxmlformats.org/officeDocument/2006/relationships/image" Target="../media/image52.png"/><Relationship Id="rId10" Type="http://schemas.openxmlformats.org/officeDocument/2006/relationships/image" Target="../media/image55.png"/><Relationship Id="rId4" Type="http://schemas.openxmlformats.org/officeDocument/2006/relationships/image" Target="../media/image6.png"/><Relationship Id="rId9"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6.png"/><Relationship Id="rId9"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18.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3.xml"/><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2.png"/><Relationship Id="rId1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5.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32.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6.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7.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9.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7</a:t>
            </a:r>
            <a:br>
              <a:rPr lang="en-US" altLang="en-US" sz="6000" b="1" dirty="0">
                <a:solidFill>
                  <a:srgbClr val="000099"/>
                </a:solidFill>
                <a:latin typeface="+mj-lt"/>
              </a:rPr>
            </a:br>
            <a:r>
              <a:rPr lang="en-US" altLang="en-US" sz="5400" b="1" dirty="0">
                <a:solidFill>
                  <a:srgbClr val="000099"/>
                </a:solidFill>
                <a:latin typeface="+mj-lt"/>
              </a:rPr>
              <a:t>Wireless and</a:t>
            </a:r>
          </a:p>
          <a:p>
            <a:pPr>
              <a:lnSpc>
                <a:spcPct val="85000"/>
              </a:lnSpc>
            </a:pPr>
            <a:r>
              <a:rPr lang="en-US" altLang="en-US" sz="5400" b="1" dirty="0">
                <a:solidFill>
                  <a:srgbClr val="000099"/>
                </a:solidFill>
                <a:latin typeface="+mj-lt"/>
              </a:rPr>
              <a:t>Mobile Networks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FE209DE0-2F65-14A5-9FD0-B36DAF4BE506}"/>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Elements of a wireless network</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10</a:t>
            </a:fld>
            <a:endParaRPr lang="en-US" dirty="0"/>
          </a:p>
        </p:txBody>
      </p:sp>
      <p:sp>
        <p:nvSpPr>
          <p:cNvPr id="245" name="Rectangle 64">
            <a:extLst>
              <a:ext uri="{FF2B5EF4-FFF2-40B4-BE49-F238E27FC236}">
                <a16:creationId xmlns:a16="http://schemas.microsoft.com/office/drawing/2014/main" id="{DA9A657C-AC03-F04D-B9F7-9711F9776B58}"/>
              </a:ext>
            </a:extLst>
          </p:cNvPr>
          <p:cNvSpPr>
            <a:spLocks noChangeArrowheads="1"/>
          </p:cNvSpPr>
          <p:nvPr/>
        </p:nvSpPr>
        <p:spPr bwMode="auto">
          <a:xfrm>
            <a:off x="5345112" y="1595439"/>
            <a:ext cx="5132387" cy="3294062"/>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6" name="Rectangle 240">
            <a:extLst>
              <a:ext uri="{FF2B5EF4-FFF2-40B4-BE49-F238E27FC236}">
                <a16:creationId xmlns:a16="http://schemas.microsoft.com/office/drawing/2014/main" id="{43C41177-25FF-8943-8D62-A29490067B54}"/>
              </a:ext>
            </a:extLst>
          </p:cNvPr>
          <p:cNvSpPr>
            <a:spLocks noChangeArrowheads="1"/>
          </p:cNvSpPr>
          <p:nvPr/>
        </p:nvSpPr>
        <p:spPr bwMode="auto">
          <a:xfrm>
            <a:off x="5562600" y="1447800"/>
            <a:ext cx="2184400" cy="3175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8" name="Oval 209">
            <a:extLst>
              <a:ext uri="{FF2B5EF4-FFF2-40B4-BE49-F238E27FC236}">
                <a16:creationId xmlns:a16="http://schemas.microsoft.com/office/drawing/2014/main" id="{1EDC778A-AC7B-264A-B399-D6572D3F0958}"/>
              </a:ext>
            </a:extLst>
          </p:cNvPr>
          <p:cNvSpPr>
            <a:spLocks noChangeArrowheads="1"/>
          </p:cNvSpPr>
          <p:nvPr/>
        </p:nvSpPr>
        <p:spPr bwMode="auto">
          <a:xfrm>
            <a:off x="1460500" y="1438275"/>
            <a:ext cx="1755775" cy="1625600"/>
          </a:xfrm>
          <a:prstGeom prst="ellipse">
            <a:avLst/>
          </a:prstGeom>
          <a:gradFill rotWithShape="1">
            <a:gsLst>
              <a:gs pos="0">
                <a:schemeClr val="accent5">
                  <a:lumMod val="75000"/>
                </a:schemeClr>
              </a:gs>
              <a:gs pos="100000">
                <a:schemeClr val="accent5">
                  <a:lumMod val="20000"/>
                  <a:lumOff val="80000"/>
                  <a:alpha val="50000"/>
                </a:scheme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2" name="Rectangle 66">
            <a:extLst>
              <a:ext uri="{FF2B5EF4-FFF2-40B4-BE49-F238E27FC236}">
                <a16:creationId xmlns:a16="http://schemas.microsoft.com/office/drawing/2014/main" id="{B30DAB90-2707-4C46-A737-D247EE3BF912}"/>
              </a:ext>
            </a:extLst>
          </p:cNvPr>
          <p:cNvSpPr>
            <a:spLocks noChangeArrowheads="1"/>
          </p:cNvSpPr>
          <p:nvPr/>
        </p:nvSpPr>
        <p:spPr bwMode="auto">
          <a:xfrm>
            <a:off x="5537200" y="1362075"/>
            <a:ext cx="47879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800" dirty="0">
                <a:cs typeface="+mn-cs"/>
              </a:rPr>
              <a:t>ad hoc mode</a:t>
            </a:r>
          </a:p>
          <a:p>
            <a:pPr marL="277813" indent="-277813">
              <a:lnSpc>
                <a:spcPct val="90000"/>
              </a:lnSpc>
              <a:spcBef>
                <a:spcPct val="20000"/>
              </a:spcBef>
              <a:buClr>
                <a:srgbClr val="000099"/>
              </a:buClr>
              <a:buSzPct val="100000"/>
              <a:buFont typeface="Wingdings" charset="2"/>
              <a:buChar char="§"/>
              <a:defRPr/>
            </a:pPr>
            <a:r>
              <a:rPr lang="en-US" sz="2800" dirty="0">
                <a:cs typeface="+mn-cs"/>
              </a:rPr>
              <a:t>no base stations</a:t>
            </a:r>
          </a:p>
          <a:p>
            <a:pPr marL="277813" indent="-277813">
              <a:lnSpc>
                <a:spcPct val="90000"/>
              </a:lnSpc>
              <a:spcBef>
                <a:spcPct val="20000"/>
              </a:spcBef>
              <a:buClr>
                <a:srgbClr val="000099"/>
              </a:buClr>
              <a:buSzPct val="100000"/>
              <a:buFont typeface="Wingdings" charset="2"/>
              <a:buChar char="§"/>
              <a:defRPr/>
            </a:pPr>
            <a:r>
              <a:rPr lang="en-US" sz="2800" dirty="0">
                <a:cs typeface="+mn-cs"/>
              </a:rPr>
              <a:t>nodes can only transmit to other nodes within link coverage</a:t>
            </a:r>
          </a:p>
          <a:p>
            <a:pPr marL="277813" indent="-277813">
              <a:lnSpc>
                <a:spcPct val="90000"/>
              </a:lnSpc>
              <a:spcBef>
                <a:spcPct val="20000"/>
              </a:spcBef>
              <a:buClr>
                <a:srgbClr val="000099"/>
              </a:buClr>
              <a:buSzPct val="100000"/>
              <a:buFont typeface="Wingdings" charset="2"/>
              <a:buChar char="§"/>
              <a:defRPr/>
            </a:pPr>
            <a:r>
              <a:rPr lang="en-US" sz="2800" dirty="0">
                <a:cs typeface="+mn-cs"/>
              </a:rPr>
              <a:t>nodes organize themselves into a network: route among themselves</a:t>
            </a:r>
          </a:p>
        </p:txBody>
      </p:sp>
      <p:sp>
        <p:nvSpPr>
          <p:cNvPr id="254" name="Oval 138">
            <a:extLst>
              <a:ext uri="{FF2B5EF4-FFF2-40B4-BE49-F238E27FC236}">
                <a16:creationId xmlns:a16="http://schemas.microsoft.com/office/drawing/2014/main" id="{BD44C8B3-32AC-6B46-A7A9-6DD429734404}"/>
              </a:ext>
            </a:extLst>
          </p:cNvPr>
          <p:cNvSpPr>
            <a:spLocks noChangeArrowheads="1"/>
          </p:cNvSpPr>
          <p:nvPr/>
        </p:nvSpPr>
        <p:spPr bwMode="auto">
          <a:xfrm>
            <a:off x="2740025" y="2749550"/>
            <a:ext cx="1755775" cy="1625600"/>
          </a:xfrm>
          <a:prstGeom prst="ellipse">
            <a:avLst/>
          </a:prstGeom>
          <a:gradFill rotWithShape="1">
            <a:gsLst>
              <a:gs pos="0">
                <a:schemeClr val="accent5">
                  <a:lumMod val="75000"/>
                </a:schemeClr>
              </a:gs>
              <a:gs pos="100000">
                <a:schemeClr val="accent5">
                  <a:lumMod val="20000"/>
                  <a:lumOff val="80000"/>
                </a:scheme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0" name="Oval 199">
            <a:extLst>
              <a:ext uri="{FF2B5EF4-FFF2-40B4-BE49-F238E27FC236}">
                <a16:creationId xmlns:a16="http://schemas.microsoft.com/office/drawing/2014/main" id="{2F8821B8-EFF5-6E4F-8654-F698AC810C4F}"/>
              </a:ext>
            </a:extLst>
          </p:cNvPr>
          <p:cNvSpPr>
            <a:spLocks noChangeArrowheads="1"/>
          </p:cNvSpPr>
          <p:nvPr/>
        </p:nvSpPr>
        <p:spPr bwMode="auto">
          <a:xfrm>
            <a:off x="2492375" y="4457700"/>
            <a:ext cx="1755775" cy="1625600"/>
          </a:xfrm>
          <a:prstGeom prst="ellipse">
            <a:avLst/>
          </a:prstGeom>
          <a:gradFill rotWithShape="1">
            <a:gsLst>
              <a:gs pos="0">
                <a:schemeClr val="accent5">
                  <a:lumMod val="75000"/>
                </a:schemeClr>
              </a:gs>
              <a:gs pos="100000">
                <a:schemeClr val="accent5">
                  <a:lumMod val="20000"/>
                  <a:lumOff val="80000"/>
                  <a:alpha val="39000"/>
                </a:scheme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8" name="Oval 204">
            <a:extLst>
              <a:ext uri="{FF2B5EF4-FFF2-40B4-BE49-F238E27FC236}">
                <a16:creationId xmlns:a16="http://schemas.microsoft.com/office/drawing/2014/main" id="{1C4FE5F4-8165-D74B-BDA5-4D3EF9ADA535}"/>
              </a:ext>
            </a:extLst>
          </p:cNvPr>
          <p:cNvSpPr>
            <a:spLocks noChangeArrowheads="1"/>
          </p:cNvSpPr>
          <p:nvPr/>
        </p:nvSpPr>
        <p:spPr bwMode="auto">
          <a:xfrm>
            <a:off x="1581150" y="2139950"/>
            <a:ext cx="1755775" cy="1625600"/>
          </a:xfrm>
          <a:prstGeom prst="ellipse">
            <a:avLst/>
          </a:prstGeom>
          <a:gradFill rotWithShape="1">
            <a:gsLst>
              <a:gs pos="0">
                <a:schemeClr val="accent5">
                  <a:lumMod val="75000"/>
                </a:schemeClr>
              </a:gs>
              <a:gs pos="100000">
                <a:schemeClr val="accent5">
                  <a:lumMod val="20000"/>
                  <a:lumOff val="80000"/>
                  <a:alpha val="50000"/>
                </a:scheme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73" name="Oval 113">
            <a:extLst>
              <a:ext uri="{FF2B5EF4-FFF2-40B4-BE49-F238E27FC236}">
                <a16:creationId xmlns:a16="http://schemas.microsoft.com/office/drawing/2014/main" id="{3778A1BA-9BF3-E345-86CF-21975A80E3E1}"/>
              </a:ext>
            </a:extLst>
          </p:cNvPr>
          <p:cNvSpPr>
            <a:spLocks noChangeArrowheads="1"/>
          </p:cNvSpPr>
          <p:nvPr/>
        </p:nvSpPr>
        <p:spPr bwMode="auto">
          <a:xfrm>
            <a:off x="2205038" y="2474913"/>
            <a:ext cx="1755775" cy="1625600"/>
          </a:xfrm>
          <a:prstGeom prst="ellipse">
            <a:avLst/>
          </a:prstGeom>
          <a:gradFill rotWithShape="1">
            <a:gsLst>
              <a:gs pos="0">
                <a:schemeClr val="accent5">
                  <a:lumMod val="75000"/>
                </a:schemeClr>
              </a:gs>
              <a:gs pos="100000">
                <a:schemeClr val="accent5">
                  <a:lumMod val="20000"/>
                  <a:lumOff val="80000"/>
                  <a:alpha val="47000"/>
                </a:scheme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83" name="Group 356">
            <a:extLst>
              <a:ext uri="{FF2B5EF4-FFF2-40B4-BE49-F238E27FC236}">
                <a16:creationId xmlns:a16="http://schemas.microsoft.com/office/drawing/2014/main" id="{7DE2B05B-BBD1-534C-A7D3-09A4213CB831}"/>
              </a:ext>
            </a:extLst>
          </p:cNvPr>
          <p:cNvGrpSpPr>
            <a:grpSpLocks/>
          </p:cNvGrpSpPr>
          <p:nvPr/>
        </p:nvGrpSpPr>
        <p:grpSpPr bwMode="auto">
          <a:xfrm>
            <a:off x="2100263" y="1943100"/>
            <a:ext cx="465137" cy="481013"/>
            <a:chOff x="313" y="1497"/>
            <a:chExt cx="1152" cy="1014"/>
          </a:xfrm>
        </p:grpSpPr>
        <p:pic>
          <p:nvPicPr>
            <p:cNvPr id="284" name="Picture 354" descr="laptop_stylized_small">
              <a:extLst>
                <a:ext uri="{FF2B5EF4-FFF2-40B4-BE49-F238E27FC236}">
                  <a16:creationId xmlns:a16="http://schemas.microsoft.com/office/drawing/2014/main" id="{1E9A52B6-0C8C-4E47-BA11-C995B0909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6" name="Picture 355" descr="antenna_stylized">
              <a:extLst>
                <a:ext uri="{FF2B5EF4-FFF2-40B4-BE49-F238E27FC236}">
                  <a16:creationId xmlns:a16="http://schemas.microsoft.com/office/drawing/2014/main" id="{6040645B-733C-AE41-9620-6494BFEA4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87" name="Group 356">
            <a:extLst>
              <a:ext uri="{FF2B5EF4-FFF2-40B4-BE49-F238E27FC236}">
                <a16:creationId xmlns:a16="http://schemas.microsoft.com/office/drawing/2014/main" id="{F36C93BD-9BF3-3F4E-8CD4-55DBEB6A744D}"/>
              </a:ext>
            </a:extLst>
          </p:cNvPr>
          <p:cNvGrpSpPr>
            <a:grpSpLocks/>
          </p:cNvGrpSpPr>
          <p:nvPr/>
        </p:nvGrpSpPr>
        <p:grpSpPr bwMode="auto">
          <a:xfrm>
            <a:off x="3076575" y="5032375"/>
            <a:ext cx="463550" cy="479425"/>
            <a:chOff x="313" y="1497"/>
            <a:chExt cx="1152" cy="1014"/>
          </a:xfrm>
        </p:grpSpPr>
        <p:pic>
          <p:nvPicPr>
            <p:cNvPr id="288" name="Picture 354" descr="laptop_stylized_small">
              <a:extLst>
                <a:ext uri="{FF2B5EF4-FFF2-40B4-BE49-F238E27FC236}">
                  <a16:creationId xmlns:a16="http://schemas.microsoft.com/office/drawing/2014/main" id="{CC9FDE05-9B65-6F49-80C8-F46EE30BC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0" name="Picture 355" descr="antenna_stylized">
              <a:extLst>
                <a:ext uri="{FF2B5EF4-FFF2-40B4-BE49-F238E27FC236}">
                  <a16:creationId xmlns:a16="http://schemas.microsoft.com/office/drawing/2014/main" id="{0C0D98A3-8050-5940-87C7-BEDAAA54A7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1" name="Group 356">
            <a:extLst>
              <a:ext uri="{FF2B5EF4-FFF2-40B4-BE49-F238E27FC236}">
                <a16:creationId xmlns:a16="http://schemas.microsoft.com/office/drawing/2014/main" id="{766DA1A5-A136-4F40-A6BE-E3DCECF417F7}"/>
              </a:ext>
            </a:extLst>
          </p:cNvPr>
          <p:cNvGrpSpPr>
            <a:grpSpLocks/>
          </p:cNvGrpSpPr>
          <p:nvPr/>
        </p:nvGrpSpPr>
        <p:grpSpPr bwMode="auto">
          <a:xfrm>
            <a:off x="3360738" y="3335338"/>
            <a:ext cx="465137" cy="481012"/>
            <a:chOff x="313" y="1497"/>
            <a:chExt cx="1152" cy="1014"/>
          </a:xfrm>
        </p:grpSpPr>
        <p:pic>
          <p:nvPicPr>
            <p:cNvPr id="292" name="Picture 354" descr="laptop_stylized_small">
              <a:extLst>
                <a:ext uri="{FF2B5EF4-FFF2-40B4-BE49-F238E27FC236}">
                  <a16:creationId xmlns:a16="http://schemas.microsoft.com/office/drawing/2014/main" id="{0FDFE9E9-D8C3-1A45-AEE0-A19C8A41F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3" name="Picture 355" descr="antenna_stylized">
              <a:extLst>
                <a:ext uri="{FF2B5EF4-FFF2-40B4-BE49-F238E27FC236}">
                  <a16:creationId xmlns:a16="http://schemas.microsoft.com/office/drawing/2014/main" id="{5C69B4A4-0272-B548-BE67-8A11CA471F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4" name="Group 356">
            <a:extLst>
              <a:ext uri="{FF2B5EF4-FFF2-40B4-BE49-F238E27FC236}">
                <a16:creationId xmlns:a16="http://schemas.microsoft.com/office/drawing/2014/main" id="{821DDC33-9CB9-7543-A59D-E92EE0ED5696}"/>
              </a:ext>
            </a:extLst>
          </p:cNvPr>
          <p:cNvGrpSpPr>
            <a:grpSpLocks/>
          </p:cNvGrpSpPr>
          <p:nvPr/>
        </p:nvGrpSpPr>
        <p:grpSpPr bwMode="auto">
          <a:xfrm>
            <a:off x="2201863" y="2695575"/>
            <a:ext cx="465137" cy="479425"/>
            <a:chOff x="313" y="1497"/>
            <a:chExt cx="1152" cy="1014"/>
          </a:xfrm>
        </p:grpSpPr>
        <p:pic>
          <p:nvPicPr>
            <p:cNvPr id="295" name="Picture 354" descr="laptop_stylized_small">
              <a:extLst>
                <a:ext uri="{FF2B5EF4-FFF2-40B4-BE49-F238E27FC236}">
                  <a16:creationId xmlns:a16="http://schemas.microsoft.com/office/drawing/2014/main" id="{5EE72A75-8CB3-F94F-8BD7-11DAB3254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6" name="Picture 355" descr="antenna_stylized">
              <a:extLst>
                <a:ext uri="{FF2B5EF4-FFF2-40B4-BE49-F238E27FC236}">
                  <a16:creationId xmlns:a16="http://schemas.microsoft.com/office/drawing/2014/main" id="{C14EC012-9D55-BE43-8D63-A7BA03F11B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97" name="Group 356">
            <a:extLst>
              <a:ext uri="{FF2B5EF4-FFF2-40B4-BE49-F238E27FC236}">
                <a16:creationId xmlns:a16="http://schemas.microsoft.com/office/drawing/2014/main" id="{82E6E498-27DF-2145-967A-9862570F401A}"/>
              </a:ext>
            </a:extLst>
          </p:cNvPr>
          <p:cNvGrpSpPr>
            <a:grpSpLocks/>
          </p:cNvGrpSpPr>
          <p:nvPr/>
        </p:nvGrpSpPr>
        <p:grpSpPr bwMode="auto">
          <a:xfrm>
            <a:off x="2841625" y="3019425"/>
            <a:ext cx="465138" cy="481013"/>
            <a:chOff x="313" y="1497"/>
            <a:chExt cx="1152" cy="1014"/>
          </a:xfrm>
        </p:grpSpPr>
        <p:pic>
          <p:nvPicPr>
            <p:cNvPr id="298" name="Picture 354" descr="laptop_stylized_small">
              <a:extLst>
                <a:ext uri="{FF2B5EF4-FFF2-40B4-BE49-F238E27FC236}">
                  <a16:creationId xmlns:a16="http://schemas.microsoft.com/office/drawing/2014/main" id="{292769D9-F795-D44D-8184-87EA87FB7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9" name="Picture 355" descr="antenna_stylized">
              <a:extLst>
                <a:ext uri="{FF2B5EF4-FFF2-40B4-BE49-F238E27FC236}">
                  <a16:creationId xmlns:a16="http://schemas.microsoft.com/office/drawing/2014/main" id="{ECD800F7-6594-4541-8CB2-EE2D3340F7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364590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Wireless network taxonomy</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11</a:t>
            </a:fld>
            <a:endParaRPr lang="en-US" dirty="0"/>
          </a:p>
        </p:txBody>
      </p:sp>
      <p:sp>
        <p:nvSpPr>
          <p:cNvPr id="27" name="Text Box 4">
            <a:extLst>
              <a:ext uri="{FF2B5EF4-FFF2-40B4-BE49-F238E27FC236}">
                <a16:creationId xmlns:a16="http://schemas.microsoft.com/office/drawing/2014/main" id="{E9C337A3-3F6C-6649-A8BB-4DEBE6EE81BD}"/>
              </a:ext>
            </a:extLst>
          </p:cNvPr>
          <p:cNvSpPr txBox="1">
            <a:spLocks noChangeArrowheads="1"/>
          </p:cNvSpPr>
          <p:nvPr/>
        </p:nvSpPr>
        <p:spPr bwMode="auto">
          <a:xfrm>
            <a:off x="4378325" y="1546225"/>
            <a:ext cx="167385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800" dirty="0">
                <a:solidFill>
                  <a:srgbClr val="000099"/>
                </a:solidFill>
                <a:latin typeface="+mn-lt"/>
                <a:cs typeface="+mn-cs"/>
              </a:rPr>
              <a:t>single hop</a:t>
            </a:r>
          </a:p>
        </p:txBody>
      </p:sp>
      <p:sp>
        <p:nvSpPr>
          <p:cNvPr id="28" name="Text Box 5">
            <a:extLst>
              <a:ext uri="{FF2B5EF4-FFF2-40B4-BE49-F238E27FC236}">
                <a16:creationId xmlns:a16="http://schemas.microsoft.com/office/drawing/2014/main" id="{74801575-8E58-4A46-B572-E478431F02BD}"/>
              </a:ext>
            </a:extLst>
          </p:cNvPr>
          <p:cNvSpPr txBox="1">
            <a:spLocks noChangeArrowheads="1"/>
          </p:cNvSpPr>
          <p:nvPr/>
        </p:nvSpPr>
        <p:spPr bwMode="auto">
          <a:xfrm>
            <a:off x="7505700" y="1565275"/>
            <a:ext cx="218187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800" dirty="0">
                <a:solidFill>
                  <a:srgbClr val="000099"/>
                </a:solidFill>
                <a:latin typeface="+mn-lt"/>
                <a:cs typeface="+mn-cs"/>
              </a:rPr>
              <a:t>multiple hops</a:t>
            </a:r>
          </a:p>
        </p:txBody>
      </p:sp>
      <p:sp>
        <p:nvSpPr>
          <p:cNvPr id="29" name="Text Box 7">
            <a:extLst>
              <a:ext uri="{FF2B5EF4-FFF2-40B4-BE49-F238E27FC236}">
                <a16:creationId xmlns:a16="http://schemas.microsoft.com/office/drawing/2014/main" id="{91749A92-0633-0C45-B7EA-7B3C6FB2968A}"/>
              </a:ext>
            </a:extLst>
          </p:cNvPr>
          <p:cNvSpPr txBox="1">
            <a:spLocks noChangeArrowheads="1"/>
          </p:cNvSpPr>
          <p:nvPr/>
        </p:nvSpPr>
        <p:spPr bwMode="auto">
          <a:xfrm>
            <a:off x="1118316" y="2387600"/>
            <a:ext cx="2182970"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800" dirty="0">
                <a:solidFill>
                  <a:srgbClr val="000099"/>
                </a:solidFill>
                <a:latin typeface="+mn-lt"/>
                <a:cs typeface="+mn-cs"/>
              </a:rPr>
              <a:t>infrastructure</a:t>
            </a:r>
          </a:p>
          <a:p>
            <a:pPr algn="ctr">
              <a:defRPr/>
            </a:pPr>
            <a:r>
              <a:rPr lang="en-US" sz="2800" dirty="0">
                <a:solidFill>
                  <a:srgbClr val="000099"/>
                </a:solidFill>
                <a:latin typeface="+mn-lt"/>
                <a:cs typeface="+mn-cs"/>
              </a:rPr>
              <a:t>(e.g., APs)</a:t>
            </a:r>
          </a:p>
        </p:txBody>
      </p:sp>
      <p:sp>
        <p:nvSpPr>
          <p:cNvPr id="30" name="Text Box 8">
            <a:extLst>
              <a:ext uri="{FF2B5EF4-FFF2-40B4-BE49-F238E27FC236}">
                <a16:creationId xmlns:a16="http://schemas.microsoft.com/office/drawing/2014/main" id="{D4C42E79-CAEE-8948-AFA5-6E7FCDFCF260}"/>
              </a:ext>
            </a:extLst>
          </p:cNvPr>
          <p:cNvSpPr txBox="1">
            <a:spLocks noChangeArrowheads="1"/>
          </p:cNvSpPr>
          <p:nvPr/>
        </p:nvSpPr>
        <p:spPr bwMode="auto">
          <a:xfrm>
            <a:off x="1269963" y="4057650"/>
            <a:ext cx="1898726"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400" i="1" dirty="0">
                <a:solidFill>
                  <a:srgbClr val="000099"/>
                </a:solidFill>
                <a:latin typeface="+mn-lt"/>
                <a:cs typeface="+mn-cs"/>
              </a:rPr>
              <a:t>no</a:t>
            </a:r>
          </a:p>
          <a:p>
            <a:pPr algn="ctr">
              <a:defRPr/>
            </a:pPr>
            <a:r>
              <a:rPr lang="en-US" sz="2400" i="1" dirty="0">
                <a:solidFill>
                  <a:srgbClr val="000099"/>
                </a:solidFill>
                <a:latin typeface="+mn-lt"/>
                <a:cs typeface="+mn-cs"/>
              </a:rPr>
              <a:t>infrastructure</a:t>
            </a:r>
          </a:p>
        </p:txBody>
      </p:sp>
      <p:sp>
        <p:nvSpPr>
          <p:cNvPr id="31" name="Text Box 14">
            <a:extLst>
              <a:ext uri="{FF2B5EF4-FFF2-40B4-BE49-F238E27FC236}">
                <a16:creationId xmlns:a16="http://schemas.microsoft.com/office/drawing/2014/main" id="{E12DF38D-DF5A-EC4E-96EF-6F349268E5B4}"/>
              </a:ext>
            </a:extLst>
          </p:cNvPr>
          <p:cNvSpPr txBox="1">
            <a:spLocks noChangeArrowheads="1"/>
          </p:cNvSpPr>
          <p:nvPr/>
        </p:nvSpPr>
        <p:spPr bwMode="auto">
          <a:xfrm>
            <a:off x="3543300" y="2243138"/>
            <a:ext cx="3022599" cy="1421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nSpc>
                <a:spcPct val="90000"/>
              </a:lnSpc>
              <a:defRPr/>
            </a:pPr>
            <a:r>
              <a:rPr lang="en-US" sz="2400" dirty="0">
                <a:latin typeface="+mn-lt"/>
                <a:cs typeface="+mn-cs"/>
              </a:rPr>
              <a:t>host connects to  base station (WiFi, cellular) which connects to  larger Internet</a:t>
            </a:r>
          </a:p>
        </p:txBody>
      </p:sp>
      <p:sp>
        <p:nvSpPr>
          <p:cNvPr id="32" name="Text Box 15">
            <a:extLst>
              <a:ext uri="{FF2B5EF4-FFF2-40B4-BE49-F238E27FC236}">
                <a16:creationId xmlns:a16="http://schemas.microsoft.com/office/drawing/2014/main" id="{D8E79475-6576-1E43-9BA7-1EEFD95A33FD}"/>
              </a:ext>
            </a:extLst>
          </p:cNvPr>
          <p:cNvSpPr txBox="1">
            <a:spLocks noChangeArrowheads="1"/>
          </p:cNvSpPr>
          <p:nvPr/>
        </p:nvSpPr>
        <p:spPr bwMode="auto">
          <a:xfrm>
            <a:off x="3517900" y="3854450"/>
            <a:ext cx="3365500" cy="1421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nSpc>
                <a:spcPct val="90000"/>
              </a:lnSpc>
              <a:defRPr/>
            </a:pPr>
            <a:r>
              <a:rPr lang="en-US" sz="2400" dirty="0">
                <a:latin typeface="+mn-lt"/>
                <a:cs typeface="+mn-cs"/>
              </a:rPr>
              <a:t>no base station, no connection to larger </a:t>
            </a:r>
            <a:r>
              <a:rPr lang="en-US" sz="2400" dirty="0">
                <a:latin typeface="+mn-lt"/>
              </a:rPr>
              <a:t> </a:t>
            </a:r>
            <a:r>
              <a:rPr lang="en-US" sz="2400" dirty="0">
                <a:latin typeface="+mn-lt"/>
                <a:cs typeface="+mn-cs"/>
              </a:rPr>
              <a:t>Internet (Bluetooth, ad hoc nets)</a:t>
            </a:r>
          </a:p>
        </p:txBody>
      </p:sp>
      <p:sp>
        <p:nvSpPr>
          <p:cNvPr id="33" name="Text Box 16">
            <a:extLst>
              <a:ext uri="{FF2B5EF4-FFF2-40B4-BE49-F238E27FC236}">
                <a16:creationId xmlns:a16="http://schemas.microsoft.com/office/drawing/2014/main" id="{924FB8C5-34AC-E24B-8B7D-397CCD0CF99C}"/>
              </a:ext>
            </a:extLst>
          </p:cNvPr>
          <p:cNvSpPr txBox="1">
            <a:spLocks noChangeArrowheads="1"/>
          </p:cNvSpPr>
          <p:nvPr/>
        </p:nvSpPr>
        <p:spPr bwMode="auto">
          <a:xfrm>
            <a:off x="7083114" y="2247900"/>
            <a:ext cx="3826186" cy="1421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nSpc>
                <a:spcPct val="90000"/>
              </a:lnSpc>
              <a:defRPr/>
            </a:pPr>
            <a:r>
              <a:rPr lang="en-US" sz="2400" dirty="0">
                <a:latin typeface="+mn-lt"/>
                <a:cs typeface="+mn-cs"/>
              </a:rPr>
              <a:t>host may have to relay through several wireless nodes to connect to larger </a:t>
            </a:r>
          </a:p>
          <a:p>
            <a:pPr>
              <a:lnSpc>
                <a:spcPct val="90000"/>
              </a:lnSpc>
              <a:defRPr/>
            </a:pPr>
            <a:r>
              <a:rPr lang="en-US" sz="2400" dirty="0">
                <a:latin typeface="+mn-lt"/>
                <a:cs typeface="+mn-cs"/>
              </a:rPr>
              <a:t>Internet: </a:t>
            </a:r>
            <a:r>
              <a:rPr lang="en-US" sz="2400" i="1" dirty="0">
                <a:latin typeface="+mn-lt"/>
                <a:cs typeface="+mn-cs"/>
              </a:rPr>
              <a:t>mesh net</a:t>
            </a:r>
          </a:p>
        </p:txBody>
      </p:sp>
      <p:sp>
        <p:nvSpPr>
          <p:cNvPr id="34" name="Text Box 17">
            <a:extLst>
              <a:ext uri="{FF2B5EF4-FFF2-40B4-BE49-F238E27FC236}">
                <a16:creationId xmlns:a16="http://schemas.microsoft.com/office/drawing/2014/main" id="{A50FC177-8B9B-B248-81C3-7A00A82FDDCD}"/>
              </a:ext>
            </a:extLst>
          </p:cNvPr>
          <p:cNvSpPr txBox="1">
            <a:spLocks noChangeArrowheads="1"/>
          </p:cNvSpPr>
          <p:nvPr/>
        </p:nvSpPr>
        <p:spPr bwMode="auto">
          <a:xfrm>
            <a:off x="7082411" y="3856038"/>
            <a:ext cx="4004689" cy="1421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nSpc>
                <a:spcPct val="90000"/>
              </a:lnSpc>
              <a:defRPr/>
            </a:pPr>
            <a:r>
              <a:rPr lang="en-US" sz="2400" dirty="0">
                <a:latin typeface="+mn-lt"/>
                <a:cs typeface="+mn-cs"/>
              </a:rPr>
              <a:t>no base station, no connection to larger  Internet. May have to relay to reach other  a given wireless node MANET, VANET</a:t>
            </a:r>
            <a:endParaRPr lang="en-US" sz="2400" i="1" dirty="0">
              <a:latin typeface="+mn-lt"/>
              <a:cs typeface="+mn-cs"/>
            </a:endParaRPr>
          </a:p>
        </p:txBody>
      </p:sp>
      <p:sp>
        <p:nvSpPr>
          <p:cNvPr id="35" name="Rectangle 19">
            <a:extLst>
              <a:ext uri="{FF2B5EF4-FFF2-40B4-BE49-F238E27FC236}">
                <a16:creationId xmlns:a16="http://schemas.microsoft.com/office/drawing/2014/main" id="{21335B3E-8162-0F4F-A86C-CBE3E11A3499}"/>
              </a:ext>
            </a:extLst>
          </p:cNvPr>
          <p:cNvSpPr>
            <a:spLocks noChangeArrowheads="1"/>
          </p:cNvSpPr>
          <p:nvPr/>
        </p:nvSpPr>
        <p:spPr bwMode="auto">
          <a:xfrm>
            <a:off x="1041400" y="1568450"/>
            <a:ext cx="10172700" cy="3849688"/>
          </a:xfrm>
          <a:prstGeom prst="rect">
            <a:avLst/>
          </a:prstGeom>
          <a:noFill/>
          <a:ln w="19050">
            <a:solidFill>
              <a:srgbClr val="0000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mn-cs"/>
            </a:endParaRPr>
          </a:p>
        </p:txBody>
      </p:sp>
      <p:sp>
        <p:nvSpPr>
          <p:cNvPr id="37" name="Line 21">
            <a:extLst>
              <a:ext uri="{FF2B5EF4-FFF2-40B4-BE49-F238E27FC236}">
                <a16:creationId xmlns:a16="http://schemas.microsoft.com/office/drawing/2014/main" id="{4010207F-2940-344B-A406-A02574FF6B71}"/>
              </a:ext>
            </a:extLst>
          </p:cNvPr>
          <p:cNvSpPr>
            <a:spLocks noChangeShapeType="1"/>
          </p:cNvSpPr>
          <p:nvPr/>
        </p:nvSpPr>
        <p:spPr bwMode="auto">
          <a:xfrm>
            <a:off x="3390900" y="1592263"/>
            <a:ext cx="0" cy="3817937"/>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38" name="Line 22">
            <a:extLst>
              <a:ext uri="{FF2B5EF4-FFF2-40B4-BE49-F238E27FC236}">
                <a16:creationId xmlns:a16="http://schemas.microsoft.com/office/drawing/2014/main" id="{AFA39635-7847-5C4B-B2E1-0D66A2052657}"/>
              </a:ext>
            </a:extLst>
          </p:cNvPr>
          <p:cNvSpPr>
            <a:spLocks noChangeShapeType="1"/>
          </p:cNvSpPr>
          <p:nvPr/>
        </p:nvSpPr>
        <p:spPr bwMode="auto">
          <a:xfrm>
            <a:off x="6916738" y="1592263"/>
            <a:ext cx="30162" cy="3843337"/>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cxnSp>
        <p:nvCxnSpPr>
          <p:cNvPr id="5" name="Straight Connector 4">
            <a:extLst>
              <a:ext uri="{FF2B5EF4-FFF2-40B4-BE49-F238E27FC236}">
                <a16:creationId xmlns:a16="http://schemas.microsoft.com/office/drawing/2014/main" id="{72FC7BB0-5513-464C-90E1-4FAF50AD495D}"/>
              </a:ext>
            </a:extLst>
          </p:cNvPr>
          <p:cNvCxnSpPr>
            <a:cxnSpLocks/>
          </p:cNvCxnSpPr>
          <p:nvPr/>
        </p:nvCxnSpPr>
        <p:spPr>
          <a:xfrm>
            <a:off x="1028700" y="2058194"/>
            <a:ext cx="10185400" cy="0"/>
          </a:xfrm>
          <a:prstGeom prst="line">
            <a:avLst/>
          </a:prstGeom>
          <a:ln w="22225">
            <a:solidFill>
              <a:srgbClr val="0000A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50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7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280834" y="659914"/>
            <a:ext cx="3102316" cy="2326737"/>
          </a:xfrm>
          <a:prstGeom prst="rect">
            <a:avLst/>
          </a:prstGeom>
          <a:effectLst>
            <a:outerShdw blurRad="50800" dist="38100" dir="18900000" algn="bl" rotWithShape="0">
              <a:prstClr val="black">
                <a:alpha val="40000"/>
              </a:prstClr>
            </a:outerShdw>
          </a:effectLst>
        </p:spPr>
      </p:pic>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16765" y="2251719"/>
            <a:ext cx="5571867" cy="92328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indent="-382588">
              <a:spcBef>
                <a:spcPts val="600"/>
              </a:spcBef>
              <a:buClr>
                <a:schemeClr val="bg1">
                  <a:lumMod val="75000"/>
                </a:schemeClr>
              </a:buClr>
            </a:pPr>
            <a:r>
              <a:rPr lang="en-US" altLang="en-US" dirty="0">
                <a:solidFill>
                  <a:schemeClr val="bg1">
                    <a:lumMod val="85000"/>
                  </a:schemeClr>
                </a:solidFill>
                <a:ea typeface="ＭＳ Ｐゴシック" panose="020B0600070205080204" pitchFamily="34" charset="-128"/>
                <a:cs typeface="Arial" panose="020B0604020202020204" pitchFamily="34" charset="0"/>
              </a:rPr>
              <a:t>Introduction</a:t>
            </a:r>
          </a:p>
        </p:txBody>
      </p:sp>
      <p:sp>
        <p:nvSpPr>
          <p:cNvPr id="9" name="Rectangle 3">
            <a:extLst>
              <a:ext uri="{FF2B5EF4-FFF2-40B4-BE49-F238E27FC236}">
                <a16:creationId xmlns:a16="http://schemas.microsoft.com/office/drawing/2014/main" id="{49F3BAE1-7C74-F944-AEC6-02670EE1832C}"/>
              </a:ext>
            </a:extLst>
          </p:cNvPr>
          <p:cNvSpPr txBox="1">
            <a:spLocks noChangeArrowheads="1"/>
          </p:cNvSpPr>
          <p:nvPr/>
        </p:nvSpPr>
        <p:spPr>
          <a:xfrm>
            <a:off x="762000" y="3068638"/>
            <a:ext cx="4826000" cy="345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Font typeface="Wingdings" charset="0"/>
              <a:buNone/>
              <a:defRPr/>
            </a:pPr>
            <a:r>
              <a:rPr lang="en-US" sz="3200" dirty="0">
                <a:solidFill>
                  <a:srgbClr val="000099"/>
                </a:solidFill>
              </a:rPr>
              <a:t>Wireless</a:t>
            </a:r>
          </a:p>
          <a:p>
            <a:pPr>
              <a:buClr>
                <a:srgbClr val="0000A8"/>
              </a:buClr>
              <a:defRPr/>
            </a:pPr>
            <a:r>
              <a:rPr lang="en-US" dirty="0"/>
              <a:t>Wireless links and network characteristics </a:t>
            </a:r>
          </a:p>
          <a:p>
            <a:pPr>
              <a:buClr>
                <a:schemeClr val="bg1">
                  <a:lumMod val="85000"/>
                </a:schemeClr>
              </a:buClr>
              <a:defRPr/>
            </a:pPr>
            <a:r>
              <a:rPr lang="en-US" dirty="0">
                <a:solidFill>
                  <a:schemeClr val="bg1">
                    <a:lumMod val="85000"/>
                  </a:schemeClr>
                </a:solidFill>
              </a:rPr>
              <a:t>WiFi: 802.11 wireless LANs</a:t>
            </a:r>
          </a:p>
          <a:p>
            <a:pPr>
              <a:buClr>
                <a:schemeClr val="bg1">
                  <a:lumMod val="85000"/>
                </a:schemeClr>
              </a:buClr>
              <a:defRPr/>
            </a:pPr>
            <a:r>
              <a:rPr lang="en-US" dirty="0">
                <a:solidFill>
                  <a:schemeClr val="bg1">
                    <a:lumMod val="85000"/>
                  </a:schemeClr>
                </a:solidFill>
              </a:rPr>
              <a:t>Cellular networks: 4G and 5G</a:t>
            </a:r>
          </a:p>
        </p:txBody>
      </p:sp>
      <p:sp>
        <p:nvSpPr>
          <p:cNvPr id="11" name="Rectangle 4">
            <a:extLst>
              <a:ext uri="{FF2B5EF4-FFF2-40B4-BE49-F238E27FC236}">
                <a16:creationId xmlns:a16="http://schemas.microsoft.com/office/drawing/2014/main" id="{512E4818-86F7-2F4D-B3AE-E0981B8AB816}"/>
              </a:ext>
            </a:extLst>
          </p:cNvPr>
          <p:cNvSpPr txBox="1">
            <a:spLocks noChangeArrowheads="1"/>
          </p:cNvSpPr>
          <p:nvPr/>
        </p:nvSpPr>
        <p:spPr>
          <a:xfrm>
            <a:off x="6045200" y="3119438"/>
            <a:ext cx="5702300" cy="3255962"/>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buFont typeface="Wingdings" pitchFamily="2" charset="2"/>
              <a:buNone/>
              <a:defRPr/>
            </a:pPr>
            <a:r>
              <a:rPr lang="en-US" sz="3500" dirty="0">
                <a:solidFill>
                  <a:schemeClr val="bg1">
                    <a:lumMod val="85000"/>
                  </a:schemeClr>
                </a:solidFill>
              </a:rPr>
              <a:t>Mobility</a:t>
            </a:r>
          </a:p>
          <a:p>
            <a:pPr marL="393700" indent="-279400">
              <a:buClr>
                <a:schemeClr val="bg1">
                  <a:lumMod val="75000"/>
                </a:schemeClr>
              </a:buClr>
              <a:defRPr/>
            </a:pPr>
            <a:r>
              <a:rPr lang="en-US" sz="3000" dirty="0">
                <a:solidFill>
                  <a:schemeClr val="bg1">
                    <a:lumMod val="85000"/>
                  </a:schemeClr>
                </a:solidFill>
              </a:rPr>
              <a:t>Mobility management: principles</a:t>
            </a:r>
          </a:p>
          <a:p>
            <a:pPr marL="393700" indent="-279400">
              <a:buClr>
                <a:schemeClr val="bg1">
                  <a:lumMod val="75000"/>
                </a:schemeClr>
              </a:buClr>
              <a:defRPr/>
            </a:pPr>
            <a:r>
              <a:rPr lang="en-US" sz="3000" dirty="0">
                <a:solidFill>
                  <a:schemeClr val="bg1">
                    <a:lumMod val="85000"/>
                  </a:schemeClr>
                </a:solidFill>
              </a:rPr>
              <a:t>Mobility management: practice</a:t>
            </a:r>
          </a:p>
          <a:p>
            <a:pPr marL="736600" lvl="1" indent="-279400">
              <a:buClr>
                <a:schemeClr val="bg1">
                  <a:lumMod val="75000"/>
                </a:schemeClr>
              </a:buClr>
              <a:defRPr/>
            </a:pPr>
            <a:r>
              <a:rPr lang="en-US" sz="3000" dirty="0">
                <a:solidFill>
                  <a:schemeClr val="bg1">
                    <a:lumMod val="85000"/>
                  </a:schemeClr>
                </a:solidFill>
              </a:rPr>
              <a:t>4G/5G networks</a:t>
            </a:r>
          </a:p>
          <a:p>
            <a:pPr marL="736600" lvl="1" indent="-279400">
              <a:buClr>
                <a:schemeClr val="bg1">
                  <a:lumMod val="75000"/>
                </a:schemeClr>
              </a:buClr>
              <a:defRPr/>
            </a:pPr>
            <a:r>
              <a:rPr lang="en-US" sz="3000" dirty="0">
                <a:solidFill>
                  <a:schemeClr val="bg1">
                    <a:lumMod val="85000"/>
                  </a:schemeClr>
                </a:solidFill>
              </a:rPr>
              <a:t>Mobile IP</a:t>
            </a:r>
          </a:p>
          <a:p>
            <a:pPr marL="393700" indent="-279400">
              <a:buClr>
                <a:schemeClr val="bg1">
                  <a:lumMod val="75000"/>
                </a:schemeClr>
              </a:buClr>
              <a:defRPr/>
            </a:pPr>
            <a:r>
              <a:rPr lang="en-US" sz="3000" dirty="0">
                <a:solidFill>
                  <a:schemeClr val="bg1">
                    <a:lumMod val="85000"/>
                  </a:schemeClr>
                </a:solidFill>
              </a:rPr>
              <a:t>Mobility: impact on higher-layer protocols</a:t>
            </a:r>
          </a:p>
        </p:txBody>
      </p:sp>
      <p:sp>
        <p:nvSpPr>
          <p:cNvPr id="3" name="Slide Number Placeholder 3">
            <a:extLst>
              <a:ext uri="{FF2B5EF4-FFF2-40B4-BE49-F238E27FC236}">
                <a16:creationId xmlns:a16="http://schemas.microsoft.com/office/drawing/2014/main" id="{21E364E7-3AFB-4087-76B2-840736FE0BED}"/>
              </a:ext>
            </a:extLst>
          </p:cNvPr>
          <p:cNvSpPr>
            <a:spLocks noGrp="1"/>
          </p:cNvSpPr>
          <p:nvPr>
            <p:ph type="sldNum" sz="quarter" idx="4"/>
          </p:nvPr>
        </p:nvSpPr>
        <p:spPr>
          <a:xfrm>
            <a:off x="9219616" y="6443089"/>
            <a:ext cx="2743200" cy="365125"/>
          </a:xfrm>
        </p:spPr>
        <p:txBody>
          <a:bodyPr/>
          <a:lstStyle/>
          <a:p>
            <a:r>
              <a:rPr lang="en-US" dirty="0"/>
              <a:t>Wireless and Mobile Networks: 7- </a:t>
            </a:r>
            <a:fld id="{C4204591-24BD-A542-B9D5-F8D8A88D2FEE}" type="slidenum">
              <a:rPr lang="en-US" smtClean="0"/>
              <a:pPr/>
              <a:t>12</a:t>
            </a:fld>
            <a:endParaRPr lang="en-US" dirty="0"/>
          </a:p>
        </p:txBody>
      </p:sp>
    </p:spTree>
    <p:extLst>
      <p:ext uri="{BB962C8B-B14F-4D97-AF65-F5344CB8AC3E}">
        <p14:creationId xmlns:p14="http://schemas.microsoft.com/office/powerpoint/2010/main" val="107822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normAutofit fontScale="90000"/>
          </a:bodyPr>
          <a:lstStyle/>
          <a:p>
            <a:r>
              <a:rPr lang="en-US" dirty="0"/>
              <a:t>Wireless link characteristics: fading (attenuation)</a:t>
            </a:r>
          </a:p>
        </p:txBody>
      </p:sp>
      <p:sp>
        <p:nvSpPr>
          <p:cNvPr id="5" name="Rectangle 3">
            <a:extLst>
              <a:ext uri="{FF2B5EF4-FFF2-40B4-BE49-F238E27FC236}">
                <a16:creationId xmlns:a16="http://schemas.microsoft.com/office/drawing/2014/main" id="{E557B6F7-FFAB-CF45-9050-F598CF6820AB}"/>
              </a:ext>
            </a:extLst>
          </p:cNvPr>
          <p:cNvSpPr txBox="1">
            <a:spLocks noChangeArrowheads="1"/>
          </p:cNvSpPr>
          <p:nvPr/>
        </p:nvSpPr>
        <p:spPr>
          <a:xfrm>
            <a:off x="433741" y="1414430"/>
            <a:ext cx="10869259" cy="374468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7" lvl="1" indent="0">
              <a:lnSpc>
                <a:spcPct val="100000"/>
              </a:lnSpc>
              <a:spcBef>
                <a:spcPts val="600"/>
              </a:spcBef>
              <a:buNone/>
              <a:defRPr/>
            </a:pPr>
            <a:r>
              <a:rPr lang="en-US" sz="2800" dirty="0">
                <a:solidFill>
                  <a:srgbClr val="C00000"/>
                </a:solidFill>
              </a:rPr>
              <a:t>Wireless </a:t>
            </a:r>
            <a:r>
              <a:rPr lang="en-US" sz="2800" dirty="0"/>
              <a:t>radio signal attenuates (loses power) as it propagates (free space “path loss”)</a:t>
            </a:r>
          </a:p>
        </p:txBody>
      </p:sp>
      <p:pic>
        <p:nvPicPr>
          <p:cNvPr id="8" name="Picture 7">
            <a:extLst>
              <a:ext uri="{FF2B5EF4-FFF2-40B4-BE49-F238E27FC236}">
                <a16:creationId xmlns:a16="http://schemas.microsoft.com/office/drawing/2014/main" id="{57ADDFDD-3CF5-A22A-F50F-529BC4411F48}"/>
              </a:ext>
            </a:extLst>
          </p:cNvPr>
          <p:cNvPicPr>
            <a:picLocks noChangeAspect="1"/>
          </p:cNvPicPr>
          <p:nvPr/>
        </p:nvPicPr>
        <p:blipFill>
          <a:blip r:embed="rId3"/>
          <a:stretch>
            <a:fillRect/>
          </a:stretch>
        </p:blipFill>
        <p:spPr>
          <a:xfrm>
            <a:off x="6620302" y="3020917"/>
            <a:ext cx="2755900" cy="1816100"/>
          </a:xfrm>
          <a:prstGeom prst="rect">
            <a:avLst/>
          </a:prstGeom>
        </p:spPr>
      </p:pic>
      <p:grpSp>
        <p:nvGrpSpPr>
          <p:cNvPr id="57" name="Group 56">
            <a:extLst>
              <a:ext uri="{FF2B5EF4-FFF2-40B4-BE49-F238E27FC236}">
                <a16:creationId xmlns:a16="http://schemas.microsoft.com/office/drawing/2014/main" id="{1E62C16F-F999-600F-4676-2F748A0FFF20}"/>
              </a:ext>
            </a:extLst>
          </p:cNvPr>
          <p:cNvGrpSpPr/>
          <p:nvPr/>
        </p:nvGrpSpPr>
        <p:grpSpPr>
          <a:xfrm>
            <a:off x="1924776" y="2763553"/>
            <a:ext cx="4094775" cy="1448571"/>
            <a:chOff x="1924776" y="2763553"/>
            <a:chExt cx="4094775" cy="1448571"/>
          </a:xfrm>
        </p:grpSpPr>
        <p:sp>
          <p:nvSpPr>
            <p:cNvPr id="9" name="TextBox 8">
              <a:extLst>
                <a:ext uri="{FF2B5EF4-FFF2-40B4-BE49-F238E27FC236}">
                  <a16:creationId xmlns:a16="http://schemas.microsoft.com/office/drawing/2014/main" id="{23992289-5B65-1928-CDA5-2E8CFBA7E123}"/>
                </a:ext>
              </a:extLst>
            </p:cNvPr>
            <p:cNvSpPr txBox="1"/>
            <p:nvPr/>
          </p:nvSpPr>
          <p:spPr>
            <a:xfrm>
              <a:off x="1924776" y="2763553"/>
              <a:ext cx="4094775" cy="523220"/>
            </a:xfrm>
            <a:prstGeom prst="rect">
              <a:avLst/>
            </a:prstGeom>
            <a:noFill/>
          </p:spPr>
          <p:txBody>
            <a:bodyPr wrap="none" rtlCol="0">
              <a:spAutoFit/>
            </a:bodyPr>
            <a:lstStyle/>
            <a:p>
              <a:r>
                <a:rPr lang="en-US" sz="2800" dirty="0"/>
                <a:t>Free space path loss ~ (</a:t>
              </a:r>
              <a:r>
                <a:rPr lang="en-US" sz="2800" i="1" dirty="0"/>
                <a:t>fd</a:t>
              </a:r>
              <a:r>
                <a:rPr lang="en-US" sz="2800" dirty="0"/>
                <a:t>)</a:t>
              </a:r>
              <a:r>
                <a:rPr lang="en-US" sz="2800" baseline="30000" dirty="0"/>
                <a:t>2</a:t>
              </a:r>
            </a:p>
          </p:txBody>
        </p:sp>
        <p:sp>
          <p:nvSpPr>
            <p:cNvPr id="10" name="TextBox 9">
              <a:extLst>
                <a:ext uri="{FF2B5EF4-FFF2-40B4-BE49-F238E27FC236}">
                  <a16:creationId xmlns:a16="http://schemas.microsoft.com/office/drawing/2014/main" id="{C677B75D-C988-23AB-9954-FB50845321BD}"/>
                </a:ext>
              </a:extLst>
            </p:cNvPr>
            <p:cNvSpPr txBox="1"/>
            <p:nvPr/>
          </p:nvSpPr>
          <p:spPr>
            <a:xfrm>
              <a:off x="3254628" y="3381127"/>
              <a:ext cx="1690656" cy="830997"/>
            </a:xfrm>
            <a:prstGeom prst="rect">
              <a:avLst/>
            </a:prstGeom>
            <a:noFill/>
          </p:spPr>
          <p:txBody>
            <a:bodyPr wrap="none" rtlCol="0">
              <a:spAutoFit/>
            </a:bodyPr>
            <a:lstStyle/>
            <a:p>
              <a:r>
                <a:rPr lang="en-US" sz="2400" i="1" dirty="0"/>
                <a:t>f</a:t>
              </a:r>
              <a:r>
                <a:rPr lang="en-US" sz="2400" dirty="0"/>
                <a:t>: frequency</a:t>
              </a:r>
            </a:p>
            <a:p>
              <a:r>
                <a:rPr lang="en-US" sz="2400" i="1" dirty="0"/>
                <a:t>d</a:t>
              </a:r>
              <a:r>
                <a:rPr lang="en-US" sz="2400" dirty="0"/>
                <a:t>: distance</a:t>
              </a:r>
            </a:p>
          </p:txBody>
        </p:sp>
      </p:grpSp>
      <p:grpSp>
        <p:nvGrpSpPr>
          <p:cNvPr id="58" name="Group 57">
            <a:extLst>
              <a:ext uri="{FF2B5EF4-FFF2-40B4-BE49-F238E27FC236}">
                <a16:creationId xmlns:a16="http://schemas.microsoft.com/office/drawing/2014/main" id="{998A6B95-643E-EABD-75D5-02CB8BDECFCD}"/>
              </a:ext>
            </a:extLst>
          </p:cNvPr>
          <p:cNvGrpSpPr/>
          <p:nvPr/>
        </p:nvGrpSpPr>
        <p:grpSpPr>
          <a:xfrm>
            <a:off x="2999798" y="3391947"/>
            <a:ext cx="5092884" cy="2514310"/>
            <a:chOff x="2999798" y="3391947"/>
            <a:chExt cx="5092884" cy="2514310"/>
          </a:xfrm>
        </p:grpSpPr>
        <p:cxnSp>
          <p:nvCxnSpPr>
            <p:cNvPr id="13" name="Straight Connector 12">
              <a:extLst>
                <a:ext uri="{FF2B5EF4-FFF2-40B4-BE49-F238E27FC236}">
                  <a16:creationId xmlns:a16="http://schemas.microsoft.com/office/drawing/2014/main" id="{0023E265-D9B3-C9EF-4BEF-2C1E376FC406}"/>
                </a:ext>
              </a:extLst>
            </p:cNvPr>
            <p:cNvCxnSpPr/>
            <p:nvPr/>
          </p:nvCxnSpPr>
          <p:spPr>
            <a:xfrm>
              <a:off x="5546035" y="3391947"/>
              <a:ext cx="0" cy="149659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4E886CF2-5BFE-02C8-C773-895AFF72EB03}"/>
                </a:ext>
              </a:extLst>
            </p:cNvPr>
            <p:cNvGrpSpPr/>
            <p:nvPr/>
          </p:nvGrpSpPr>
          <p:grpSpPr>
            <a:xfrm>
              <a:off x="2999798" y="5249300"/>
              <a:ext cx="5092884" cy="656957"/>
              <a:chOff x="4839751" y="4930304"/>
              <a:chExt cx="5092884" cy="656957"/>
            </a:xfrm>
          </p:grpSpPr>
          <p:sp>
            <p:nvSpPr>
              <p:cNvPr id="11" name="TextBox 10">
                <a:extLst>
                  <a:ext uri="{FF2B5EF4-FFF2-40B4-BE49-F238E27FC236}">
                    <a16:creationId xmlns:a16="http://schemas.microsoft.com/office/drawing/2014/main" id="{8FC1D407-9BA2-C7D6-E49B-0A8DE40BF36E}"/>
                  </a:ext>
                </a:extLst>
              </p:cNvPr>
              <p:cNvSpPr txBox="1"/>
              <p:nvPr/>
            </p:nvSpPr>
            <p:spPr>
              <a:xfrm>
                <a:off x="4839751" y="4930304"/>
                <a:ext cx="2057238" cy="646331"/>
              </a:xfrm>
              <a:prstGeom prst="rect">
                <a:avLst/>
              </a:prstGeom>
              <a:noFill/>
            </p:spPr>
            <p:txBody>
              <a:bodyPr wrap="square" rtlCol="0">
                <a:spAutoFit/>
              </a:bodyPr>
              <a:lstStyle/>
              <a:p>
                <a:pPr algn="r"/>
                <a:r>
                  <a:rPr lang="en-US" dirty="0"/>
                  <a:t>higher frequency or longer distance</a:t>
                </a:r>
              </a:p>
            </p:txBody>
          </p:sp>
          <p:sp>
            <p:nvSpPr>
              <p:cNvPr id="14" name="TextBox 13">
                <a:extLst>
                  <a:ext uri="{FF2B5EF4-FFF2-40B4-BE49-F238E27FC236}">
                    <a16:creationId xmlns:a16="http://schemas.microsoft.com/office/drawing/2014/main" id="{82E008E2-EA41-C8B3-C1D2-E134B481048B}"/>
                  </a:ext>
                </a:extLst>
              </p:cNvPr>
              <p:cNvSpPr txBox="1"/>
              <p:nvPr/>
            </p:nvSpPr>
            <p:spPr>
              <a:xfrm>
                <a:off x="7973107" y="4940930"/>
                <a:ext cx="1959528" cy="646331"/>
              </a:xfrm>
              <a:prstGeom prst="rect">
                <a:avLst/>
              </a:prstGeom>
              <a:noFill/>
            </p:spPr>
            <p:txBody>
              <a:bodyPr wrap="square" rtlCol="0">
                <a:spAutoFit/>
              </a:bodyPr>
              <a:lstStyle/>
              <a:p>
                <a:r>
                  <a:rPr lang="en-US" dirty="0"/>
                  <a:t>larger free space </a:t>
                </a:r>
              </a:p>
              <a:p>
                <a:r>
                  <a:rPr lang="en-US" dirty="0"/>
                  <a:t>path loss</a:t>
                </a:r>
              </a:p>
            </p:txBody>
          </p:sp>
          <p:sp>
            <p:nvSpPr>
              <p:cNvPr id="15" name="Right Arrow 14">
                <a:extLst>
                  <a:ext uri="{FF2B5EF4-FFF2-40B4-BE49-F238E27FC236}">
                    <a16:creationId xmlns:a16="http://schemas.microsoft.com/office/drawing/2014/main" id="{001DDF10-8A10-C376-413D-90EBE12A26FC}"/>
                  </a:ext>
                </a:extLst>
              </p:cNvPr>
              <p:cNvSpPr/>
              <p:nvPr/>
            </p:nvSpPr>
            <p:spPr>
              <a:xfrm>
                <a:off x="6896989" y="5116645"/>
                <a:ext cx="978408" cy="294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Slide Number Placeholder 3">
            <a:extLst>
              <a:ext uri="{FF2B5EF4-FFF2-40B4-BE49-F238E27FC236}">
                <a16:creationId xmlns:a16="http://schemas.microsoft.com/office/drawing/2014/main" id="{C429DC39-0818-E11C-67D0-EA6B1DED6454}"/>
              </a:ext>
            </a:extLst>
          </p:cNvPr>
          <p:cNvSpPr>
            <a:spLocks noGrp="1"/>
          </p:cNvSpPr>
          <p:nvPr>
            <p:ph type="sldNum" sz="quarter" idx="4"/>
          </p:nvPr>
        </p:nvSpPr>
        <p:spPr>
          <a:xfrm>
            <a:off x="9219616" y="6443089"/>
            <a:ext cx="2743200" cy="365125"/>
          </a:xfrm>
        </p:spPr>
        <p:txBody>
          <a:bodyPr/>
          <a:lstStyle/>
          <a:p>
            <a:r>
              <a:rPr lang="en-US" dirty="0"/>
              <a:t>Wireless and Mobile Networks: 7- </a:t>
            </a:r>
            <a:fld id="{C4204591-24BD-A542-B9D5-F8D8A88D2FEE}" type="slidenum">
              <a:rPr lang="en-US" smtClean="0"/>
              <a:pPr/>
              <a:t>13</a:t>
            </a:fld>
            <a:endParaRPr lang="en-US" dirty="0"/>
          </a:p>
        </p:txBody>
      </p:sp>
    </p:spTree>
    <p:extLst>
      <p:ext uri="{BB962C8B-B14F-4D97-AF65-F5344CB8AC3E}">
        <p14:creationId xmlns:p14="http://schemas.microsoft.com/office/powerpoint/2010/main" val="68429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dissolve">
                                      <p:cBhvr>
                                        <p:cTn id="1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Wireless link characteristics: multipath</a:t>
            </a:r>
          </a:p>
        </p:txBody>
      </p:sp>
      <p:sp>
        <p:nvSpPr>
          <p:cNvPr id="11" name="Rectangle 3">
            <a:extLst>
              <a:ext uri="{FF2B5EF4-FFF2-40B4-BE49-F238E27FC236}">
                <a16:creationId xmlns:a16="http://schemas.microsoft.com/office/drawing/2014/main" id="{FAB7767E-A3AF-B615-1E24-16E4721F5562}"/>
              </a:ext>
            </a:extLst>
          </p:cNvPr>
          <p:cNvSpPr txBox="1">
            <a:spLocks noChangeArrowheads="1"/>
          </p:cNvSpPr>
          <p:nvPr/>
        </p:nvSpPr>
        <p:spPr>
          <a:xfrm>
            <a:off x="433741" y="1130543"/>
            <a:ext cx="10869259" cy="13728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7" lvl="1" indent="0">
              <a:lnSpc>
                <a:spcPct val="100000"/>
              </a:lnSpc>
              <a:spcBef>
                <a:spcPts val="600"/>
              </a:spcBef>
              <a:buNone/>
              <a:defRPr/>
            </a:pPr>
            <a:r>
              <a:rPr lang="en-US" sz="2800" dirty="0">
                <a:solidFill>
                  <a:srgbClr val="C00000"/>
                </a:solidFill>
              </a:rPr>
              <a:t>multipath propagation: </a:t>
            </a:r>
            <a:r>
              <a:rPr lang="en-US" sz="2800" dirty="0"/>
              <a:t>radio signal reflects off objects ground, built environment, arriving at destination at slightly different times</a:t>
            </a:r>
            <a:endParaRPr lang="en-US" dirty="0">
              <a:latin typeface="Gill Sans MT" charset="0"/>
            </a:endParaRPr>
          </a:p>
          <a:p>
            <a:pPr marL="407987" lvl="1" indent="0">
              <a:lnSpc>
                <a:spcPct val="100000"/>
              </a:lnSpc>
              <a:spcBef>
                <a:spcPts val="600"/>
              </a:spcBef>
              <a:buNone/>
              <a:defRPr/>
            </a:pPr>
            <a:endParaRPr lang="en-US" sz="2800" dirty="0"/>
          </a:p>
        </p:txBody>
      </p:sp>
      <p:grpSp>
        <p:nvGrpSpPr>
          <p:cNvPr id="262" name="Group 261">
            <a:extLst>
              <a:ext uri="{FF2B5EF4-FFF2-40B4-BE49-F238E27FC236}">
                <a16:creationId xmlns:a16="http://schemas.microsoft.com/office/drawing/2014/main" id="{C7163DF3-8582-3897-7E78-9CCFD3ABC4B8}"/>
              </a:ext>
            </a:extLst>
          </p:cNvPr>
          <p:cNvGrpSpPr/>
          <p:nvPr/>
        </p:nvGrpSpPr>
        <p:grpSpPr>
          <a:xfrm flipH="1">
            <a:off x="5760437" y="4298161"/>
            <a:ext cx="1120967" cy="365125"/>
            <a:chOff x="8493165" y="2029804"/>
            <a:chExt cx="849312" cy="226109"/>
          </a:xfrm>
        </p:grpSpPr>
        <p:pic>
          <p:nvPicPr>
            <p:cNvPr id="263" name="Picture 603" descr="car_icon_small">
              <a:extLst>
                <a:ext uri="{FF2B5EF4-FFF2-40B4-BE49-F238E27FC236}">
                  <a16:creationId xmlns:a16="http://schemas.microsoft.com/office/drawing/2014/main" id="{6ED5674B-43DC-9997-C361-FC9D33819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4" name="Picture 1017" descr="antenna_stylized">
              <a:extLst>
                <a:ext uri="{FF2B5EF4-FFF2-40B4-BE49-F238E27FC236}">
                  <a16:creationId xmlns:a16="http://schemas.microsoft.com/office/drawing/2014/main" id="{03F97D3A-958E-566F-68F2-CECAE6D76F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8" name="Group 457">
            <a:extLst>
              <a:ext uri="{FF2B5EF4-FFF2-40B4-BE49-F238E27FC236}">
                <a16:creationId xmlns:a16="http://schemas.microsoft.com/office/drawing/2014/main" id="{175F49D0-0D01-256A-0CD7-B6B6CF0BEC23}"/>
              </a:ext>
            </a:extLst>
          </p:cNvPr>
          <p:cNvGrpSpPr/>
          <p:nvPr/>
        </p:nvGrpSpPr>
        <p:grpSpPr>
          <a:xfrm>
            <a:off x="4055467" y="3827615"/>
            <a:ext cx="457200" cy="848265"/>
            <a:chOff x="2392033" y="2938550"/>
            <a:chExt cx="457200" cy="848265"/>
          </a:xfrm>
        </p:grpSpPr>
        <p:pic>
          <p:nvPicPr>
            <p:cNvPr id="59" name="Picture 799" descr="cell_tower_radiation copy">
              <a:extLst>
                <a:ext uri="{FF2B5EF4-FFF2-40B4-BE49-F238E27FC236}">
                  <a16:creationId xmlns:a16="http://schemas.microsoft.com/office/drawing/2014/main" id="{78B7D071-EBD1-94DA-3C10-8A06472D25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2033" y="2938550"/>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Oval 800">
              <a:extLst>
                <a:ext uri="{FF2B5EF4-FFF2-40B4-BE49-F238E27FC236}">
                  <a16:creationId xmlns:a16="http://schemas.microsoft.com/office/drawing/2014/main" id="{66E36809-A4F1-E415-7E26-9AB8223F2BBA}"/>
                </a:ext>
              </a:extLst>
            </p:cNvPr>
            <p:cNvSpPr>
              <a:spLocks noChangeArrowheads="1"/>
            </p:cNvSpPr>
            <p:nvPr/>
          </p:nvSpPr>
          <p:spPr bwMode="auto">
            <a:xfrm>
              <a:off x="2585708" y="3073378"/>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294" name="Group 783">
              <a:extLst>
                <a:ext uri="{FF2B5EF4-FFF2-40B4-BE49-F238E27FC236}">
                  <a16:creationId xmlns:a16="http://schemas.microsoft.com/office/drawing/2014/main" id="{751CDA7E-472F-5EE3-F8F6-9C85ABF2F83F}"/>
                </a:ext>
              </a:extLst>
            </p:cNvPr>
            <p:cNvGrpSpPr>
              <a:grpSpLocks/>
            </p:cNvGrpSpPr>
            <p:nvPr/>
          </p:nvGrpSpPr>
          <p:grpSpPr bwMode="auto">
            <a:xfrm>
              <a:off x="2484451" y="3089758"/>
              <a:ext cx="260874" cy="697057"/>
              <a:chOff x="3130" y="3288"/>
              <a:chExt cx="410" cy="742"/>
            </a:xfrm>
          </p:grpSpPr>
          <p:sp>
            <p:nvSpPr>
              <p:cNvPr id="441" name="Line 270">
                <a:extLst>
                  <a:ext uri="{FF2B5EF4-FFF2-40B4-BE49-F238E27FC236}">
                    <a16:creationId xmlns:a16="http://schemas.microsoft.com/office/drawing/2014/main" id="{F17E4B8D-DFDF-CAC6-A143-30AE3A3E0224}"/>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2" name="Line 271">
                <a:extLst>
                  <a:ext uri="{FF2B5EF4-FFF2-40B4-BE49-F238E27FC236}">
                    <a16:creationId xmlns:a16="http://schemas.microsoft.com/office/drawing/2014/main" id="{791ACE4A-5DEE-6DB5-66DC-09E2FB53B4D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3" name="Line 272">
                <a:extLst>
                  <a:ext uri="{FF2B5EF4-FFF2-40B4-BE49-F238E27FC236}">
                    <a16:creationId xmlns:a16="http://schemas.microsoft.com/office/drawing/2014/main" id="{42AECBF6-97A8-731D-EFC1-08DEC004E5F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4" name="Line 273">
                <a:extLst>
                  <a:ext uri="{FF2B5EF4-FFF2-40B4-BE49-F238E27FC236}">
                    <a16:creationId xmlns:a16="http://schemas.microsoft.com/office/drawing/2014/main" id="{14C9C70F-D6DA-CE9A-5A1A-892678CDB7C9}"/>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5" name="Line 274">
                <a:extLst>
                  <a:ext uri="{FF2B5EF4-FFF2-40B4-BE49-F238E27FC236}">
                    <a16:creationId xmlns:a16="http://schemas.microsoft.com/office/drawing/2014/main" id="{F6ECA830-1C69-A8CB-96F2-2192A532484E}"/>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6" name="Line 275">
                <a:extLst>
                  <a:ext uri="{FF2B5EF4-FFF2-40B4-BE49-F238E27FC236}">
                    <a16:creationId xmlns:a16="http://schemas.microsoft.com/office/drawing/2014/main" id="{C2F3E90C-F8AB-633D-6DF8-C08D3334DF69}"/>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7" name="Line 276">
                <a:extLst>
                  <a:ext uri="{FF2B5EF4-FFF2-40B4-BE49-F238E27FC236}">
                    <a16:creationId xmlns:a16="http://schemas.microsoft.com/office/drawing/2014/main" id="{8B2D4235-76EF-6619-6ABB-5BA101A8F437}"/>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8" name="Line 277">
                <a:extLst>
                  <a:ext uri="{FF2B5EF4-FFF2-40B4-BE49-F238E27FC236}">
                    <a16:creationId xmlns:a16="http://schemas.microsoft.com/office/drawing/2014/main" id="{9CC57805-653E-1AF4-CB55-910DFF482CFB}"/>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9" name="Line 278">
                <a:extLst>
                  <a:ext uri="{FF2B5EF4-FFF2-40B4-BE49-F238E27FC236}">
                    <a16:creationId xmlns:a16="http://schemas.microsoft.com/office/drawing/2014/main" id="{08942CFD-69B5-19E2-A662-8E307C7ABDE2}"/>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50" name="Line 279">
                <a:extLst>
                  <a:ext uri="{FF2B5EF4-FFF2-40B4-BE49-F238E27FC236}">
                    <a16:creationId xmlns:a16="http://schemas.microsoft.com/office/drawing/2014/main" id="{B06C3075-4737-C73A-65B2-1FEC2F4BE722}"/>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51" name="Line 280">
                <a:extLst>
                  <a:ext uri="{FF2B5EF4-FFF2-40B4-BE49-F238E27FC236}">
                    <a16:creationId xmlns:a16="http://schemas.microsoft.com/office/drawing/2014/main" id="{2F686B90-F1EA-85A2-F8C9-2336A9D0B801}"/>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52" name="Line 281">
                <a:extLst>
                  <a:ext uri="{FF2B5EF4-FFF2-40B4-BE49-F238E27FC236}">
                    <a16:creationId xmlns:a16="http://schemas.microsoft.com/office/drawing/2014/main" id="{1964F2B7-34E7-5B6C-3EA7-20276C4F3F8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53" name="Line 282">
                <a:extLst>
                  <a:ext uri="{FF2B5EF4-FFF2-40B4-BE49-F238E27FC236}">
                    <a16:creationId xmlns:a16="http://schemas.microsoft.com/office/drawing/2014/main" id="{6676524B-8638-C41B-4C8B-07C943BDD4F3}"/>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54" name="Line 283">
                <a:extLst>
                  <a:ext uri="{FF2B5EF4-FFF2-40B4-BE49-F238E27FC236}">
                    <a16:creationId xmlns:a16="http://schemas.microsoft.com/office/drawing/2014/main" id="{13EF8D29-EF5E-3F38-7C10-5D0FE81D97C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55" name="Line 284">
                <a:extLst>
                  <a:ext uri="{FF2B5EF4-FFF2-40B4-BE49-F238E27FC236}">
                    <a16:creationId xmlns:a16="http://schemas.microsoft.com/office/drawing/2014/main" id="{4A09CA93-38FB-076B-BE2C-7E448B05830E}"/>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grpSp>
      </p:grpSp>
      <p:pic>
        <p:nvPicPr>
          <p:cNvPr id="460" name="Picture 459">
            <a:extLst>
              <a:ext uri="{FF2B5EF4-FFF2-40B4-BE49-F238E27FC236}">
                <a16:creationId xmlns:a16="http://schemas.microsoft.com/office/drawing/2014/main" id="{9D969351-9DBB-D5B0-0D6F-351526A9B288}"/>
              </a:ext>
            </a:extLst>
          </p:cNvPr>
          <p:cNvPicPr>
            <a:picLocks noChangeAspect="1"/>
          </p:cNvPicPr>
          <p:nvPr/>
        </p:nvPicPr>
        <p:blipFill>
          <a:blip r:embed="rId6"/>
          <a:stretch>
            <a:fillRect/>
          </a:stretch>
        </p:blipFill>
        <p:spPr>
          <a:xfrm>
            <a:off x="6505575" y="2466372"/>
            <a:ext cx="1034924" cy="1287905"/>
          </a:xfrm>
          <a:prstGeom prst="rect">
            <a:avLst/>
          </a:prstGeom>
        </p:spPr>
      </p:pic>
      <p:pic>
        <p:nvPicPr>
          <p:cNvPr id="461" name="Picture 460">
            <a:extLst>
              <a:ext uri="{FF2B5EF4-FFF2-40B4-BE49-F238E27FC236}">
                <a16:creationId xmlns:a16="http://schemas.microsoft.com/office/drawing/2014/main" id="{D32EC732-52D6-C783-8C36-D5F33C913BEF}"/>
              </a:ext>
            </a:extLst>
          </p:cNvPr>
          <p:cNvPicPr>
            <a:picLocks noChangeAspect="1"/>
          </p:cNvPicPr>
          <p:nvPr/>
        </p:nvPicPr>
        <p:blipFill>
          <a:blip r:embed="rId7"/>
          <a:stretch>
            <a:fillRect/>
          </a:stretch>
        </p:blipFill>
        <p:spPr>
          <a:xfrm>
            <a:off x="8470171" y="3335979"/>
            <a:ext cx="1430167" cy="1127120"/>
          </a:xfrm>
          <a:prstGeom prst="rect">
            <a:avLst/>
          </a:prstGeom>
        </p:spPr>
      </p:pic>
      <p:sp>
        <p:nvSpPr>
          <p:cNvPr id="462" name="Freeform 461">
            <a:extLst>
              <a:ext uri="{FF2B5EF4-FFF2-40B4-BE49-F238E27FC236}">
                <a16:creationId xmlns:a16="http://schemas.microsoft.com/office/drawing/2014/main" id="{D2672AE7-FDD2-D557-2F8E-6CD10CFC3972}"/>
              </a:ext>
            </a:extLst>
          </p:cNvPr>
          <p:cNvSpPr/>
          <p:nvPr/>
        </p:nvSpPr>
        <p:spPr>
          <a:xfrm>
            <a:off x="4332157" y="3478655"/>
            <a:ext cx="2358765" cy="778552"/>
          </a:xfrm>
          <a:custGeom>
            <a:avLst/>
            <a:gdLst>
              <a:gd name="connsiteX0" fmla="*/ 0 w 2263515"/>
              <a:gd name="connsiteY0" fmla="*/ 824459 h 1064302"/>
              <a:gd name="connsiteX1" fmla="*/ 2263515 w 2263515"/>
              <a:gd name="connsiteY1" fmla="*/ 0 h 1064302"/>
              <a:gd name="connsiteX2" fmla="*/ 1933732 w 2263515"/>
              <a:gd name="connsiteY2" fmla="*/ 1064302 h 1064302"/>
              <a:gd name="connsiteX0" fmla="*/ 0 w 2358765"/>
              <a:gd name="connsiteY0" fmla="*/ 538709 h 778552"/>
              <a:gd name="connsiteX1" fmla="*/ 2358765 w 2358765"/>
              <a:gd name="connsiteY1" fmla="*/ 0 h 778552"/>
              <a:gd name="connsiteX2" fmla="*/ 1933732 w 2358765"/>
              <a:gd name="connsiteY2" fmla="*/ 778552 h 778552"/>
              <a:gd name="connsiteX0" fmla="*/ 0 w 2358765"/>
              <a:gd name="connsiteY0" fmla="*/ 538709 h 778552"/>
              <a:gd name="connsiteX1" fmla="*/ 2358765 w 2358765"/>
              <a:gd name="connsiteY1" fmla="*/ 0 h 778552"/>
              <a:gd name="connsiteX2" fmla="*/ 1933732 w 2358765"/>
              <a:gd name="connsiteY2" fmla="*/ 778552 h 778552"/>
              <a:gd name="connsiteX0" fmla="*/ 0 w 2358765"/>
              <a:gd name="connsiteY0" fmla="*/ 538709 h 778552"/>
              <a:gd name="connsiteX1" fmla="*/ 2358765 w 2358765"/>
              <a:gd name="connsiteY1" fmla="*/ 0 h 778552"/>
              <a:gd name="connsiteX2" fmla="*/ 1933732 w 2358765"/>
              <a:gd name="connsiteY2" fmla="*/ 778552 h 778552"/>
              <a:gd name="connsiteX0" fmla="*/ 0 w 2358765"/>
              <a:gd name="connsiteY0" fmla="*/ 538709 h 778552"/>
              <a:gd name="connsiteX1" fmla="*/ 2358765 w 2358765"/>
              <a:gd name="connsiteY1" fmla="*/ 0 h 778552"/>
              <a:gd name="connsiteX2" fmla="*/ 1933732 w 2358765"/>
              <a:gd name="connsiteY2" fmla="*/ 778552 h 778552"/>
              <a:gd name="connsiteX0" fmla="*/ 0 w 2358765"/>
              <a:gd name="connsiteY0" fmla="*/ 538709 h 778552"/>
              <a:gd name="connsiteX1" fmla="*/ 2358765 w 2358765"/>
              <a:gd name="connsiteY1" fmla="*/ 0 h 778552"/>
              <a:gd name="connsiteX2" fmla="*/ 1933732 w 2358765"/>
              <a:gd name="connsiteY2" fmla="*/ 778552 h 778552"/>
            </a:gdLst>
            <a:ahLst/>
            <a:cxnLst>
              <a:cxn ang="0">
                <a:pos x="connsiteX0" y="connsiteY0"/>
              </a:cxn>
              <a:cxn ang="0">
                <a:pos x="connsiteX1" y="connsiteY1"/>
              </a:cxn>
              <a:cxn ang="0">
                <a:pos x="connsiteX2" y="connsiteY2"/>
              </a:cxn>
            </a:cxnLst>
            <a:rect l="l" t="t" r="r" b="b"/>
            <a:pathLst>
              <a:path w="2358765" h="778552">
                <a:moveTo>
                  <a:pt x="0" y="538709"/>
                </a:moveTo>
                <a:lnTo>
                  <a:pt x="2358765" y="0"/>
                </a:lnTo>
                <a:cubicBezTo>
                  <a:pt x="2036989" y="612080"/>
                  <a:pt x="2323611" y="78563"/>
                  <a:pt x="1933732" y="778552"/>
                </a:cubicBezTo>
              </a:path>
            </a:pathLst>
          </a:custGeom>
          <a:noFill/>
          <a:ln w="25400">
            <a:solidFill>
              <a:srgbClr val="CC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3" name="Freeform 462">
            <a:extLst>
              <a:ext uri="{FF2B5EF4-FFF2-40B4-BE49-F238E27FC236}">
                <a16:creationId xmlns:a16="http://schemas.microsoft.com/office/drawing/2014/main" id="{DE1B1550-C495-966D-A5F2-CC17AB4D5476}"/>
              </a:ext>
            </a:extLst>
          </p:cNvPr>
          <p:cNvSpPr/>
          <p:nvPr/>
        </p:nvSpPr>
        <p:spPr>
          <a:xfrm>
            <a:off x="4400550" y="4019550"/>
            <a:ext cx="4133850" cy="342900"/>
          </a:xfrm>
          <a:custGeom>
            <a:avLst/>
            <a:gdLst>
              <a:gd name="connsiteX0" fmla="*/ 0 w 4133850"/>
              <a:gd name="connsiteY0" fmla="*/ 0 h 342900"/>
              <a:gd name="connsiteX1" fmla="*/ 4133850 w 4133850"/>
              <a:gd name="connsiteY1" fmla="*/ 171450 h 342900"/>
              <a:gd name="connsiteX2" fmla="*/ 2305050 w 4133850"/>
              <a:gd name="connsiteY2" fmla="*/ 342900 h 342900"/>
            </a:gdLst>
            <a:ahLst/>
            <a:cxnLst>
              <a:cxn ang="0">
                <a:pos x="connsiteX0" y="connsiteY0"/>
              </a:cxn>
              <a:cxn ang="0">
                <a:pos x="connsiteX1" y="connsiteY1"/>
              </a:cxn>
              <a:cxn ang="0">
                <a:pos x="connsiteX2" y="connsiteY2"/>
              </a:cxn>
            </a:cxnLst>
            <a:rect l="l" t="t" r="r" b="b"/>
            <a:pathLst>
              <a:path w="4133850" h="342900">
                <a:moveTo>
                  <a:pt x="0" y="0"/>
                </a:moveTo>
                <a:lnTo>
                  <a:pt x="4133850" y="171450"/>
                </a:lnTo>
                <a:lnTo>
                  <a:pt x="2305050" y="342900"/>
                </a:lnTo>
              </a:path>
            </a:pathLst>
          </a:custGeom>
          <a:noFill/>
          <a:ln w="25400">
            <a:solidFill>
              <a:srgbClr val="7030A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5" name="Straight Arrow Connector 464">
            <a:extLst>
              <a:ext uri="{FF2B5EF4-FFF2-40B4-BE49-F238E27FC236}">
                <a16:creationId xmlns:a16="http://schemas.microsoft.com/office/drawing/2014/main" id="{01B2E45D-7B77-590F-F0E0-7C98865A067F}"/>
              </a:ext>
            </a:extLst>
          </p:cNvPr>
          <p:cNvCxnSpPr>
            <a:stCxn id="462" idx="0"/>
          </p:cNvCxnSpPr>
          <p:nvPr/>
        </p:nvCxnSpPr>
        <p:spPr>
          <a:xfrm>
            <a:off x="4332157" y="4017364"/>
            <a:ext cx="1569676" cy="37011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TextBox 465">
            <a:extLst>
              <a:ext uri="{FF2B5EF4-FFF2-40B4-BE49-F238E27FC236}">
                <a16:creationId xmlns:a16="http://schemas.microsoft.com/office/drawing/2014/main" id="{2BA97D04-E685-871B-A52A-8D53972A5F88}"/>
              </a:ext>
            </a:extLst>
          </p:cNvPr>
          <p:cNvSpPr txBox="1"/>
          <p:nvPr/>
        </p:nvSpPr>
        <p:spPr>
          <a:xfrm>
            <a:off x="4557334" y="4277690"/>
            <a:ext cx="1072666" cy="441275"/>
          </a:xfrm>
          <a:prstGeom prst="rect">
            <a:avLst/>
          </a:prstGeom>
          <a:noFill/>
        </p:spPr>
        <p:txBody>
          <a:bodyPr wrap="none" rtlCol="0">
            <a:spAutoFit/>
          </a:bodyPr>
          <a:lstStyle/>
          <a:p>
            <a:pPr algn="ctr">
              <a:lnSpc>
                <a:spcPct val="80000"/>
              </a:lnSpc>
            </a:pPr>
            <a:r>
              <a:rPr lang="en-US" sz="1400" dirty="0">
                <a:solidFill>
                  <a:schemeClr val="accent6">
                    <a:lumMod val="75000"/>
                  </a:schemeClr>
                </a:solidFill>
              </a:rPr>
              <a:t>line of sight </a:t>
            </a:r>
          </a:p>
          <a:p>
            <a:pPr algn="ctr">
              <a:lnSpc>
                <a:spcPct val="80000"/>
              </a:lnSpc>
            </a:pPr>
            <a:r>
              <a:rPr lang="en-US" sz="1400" dirty="0">
                <a:solidFill>
                  <a:schemeClr val="accent6">
                    <a:lumMod val="75000"/>
                  </a:schemeClr>
                </a:solidFill>
              </a:rPr>
              <a:t>(LOS) path</a:t>
            </a:r>
          </a:p>
        </p:txBody>
      </p:sp>
      <p:sp>
        <p:nvSpPr>
          <p:cNvPr id="467" name="TextBox 466">
            <a:extLst>
              <a:ext uri="{FF2B5EF4-FFF2-40B4-BE49-F238E27FC236}">
                <a16:creationId xmlns:a16="http://schemas.microsoft.com/office/drawing/2014/main" id="{F625F961-6209-4343-89DD-6AB099FC92F3}"/>
              </a:ext>
            </a:extLst>
          </p:cNvPr>
          <p:cNvSpPr txBox="1"/>
          <p:nvPr/>
        </p:nvSpPr>
        <p:spPr>
          <a:xfrm>
            <a:off x="5411653" y="3260795"/>
            <a:ext cx="1212641" cy="268920"/>
          </a:xfrm>
          <a:prstGeom prst="rect">
            <a:avLst/>
          </a:prstGeom>
          <a:noFill/>
        </p:spPr>
        <p:txBody>
          <a:bodyPr wrap="none" rtlCol="0">
            <a:spAutoFit/>
          </a:bodyPr>
          <a:lstStyle/>
          <a:p>
            <a:pPr algn="ctr">
              <a:lnSpc>
                <a:spcPct val="80000"/>
              </a:lnSpc>
            </a:pPr>
            <a:r>
              <a:rPr lang="en-US" sz="1400" dirty="0">
                <a:solidFill>
                  <a:srgbClr val="CC0000"/>
                </a:solidFill>
              </a:rPr>
              <a:t>reflected path</a:t>
            </a:r>
          </a:p>
        </p:txBody>
      </p:sp>
      <p:sp>
        <p:nvSpPr>
          <p:cNvPr id="468" name="TextBox 467">
            <a:extLst>
              <a:ext uri="{FF2B5EF4-FFF2-40B4-BE49-F238E27FC236}">
                <a16:creationId xmlns:a16="http://schemas.microsoft.com/office/drawing/2014/main" id="{3525C1E0-5E56-0EB3-A4A2-63BDC2CE5932}"/>
              </a:ext>
            </a:extLst>
          </p:cNvPr>
          <p:cNvSpPr txBox="1"/>
          <p:nvPr/>
        </p:nvSpPr>
        <p:spPr>
          <a:xfrm>
            <a:off x="7153237" y="4338503"/>
            <a:ext cx="1212641" cy="268920"/>
          </a:xfrm>
          <a:prstGeom prst="rect">
            <a:avLst/>
          </a:prstGeom>
          <a:noFill/>
        </p:spPr>
        <p:txBody>
          <a:bodyPr wrap="none" rtlCol="0">
            <a:spAutoFit/>
          </a:bodyPr>
          <a:lstStyle/>
          <a:p>
            <a:pPr algn="ctr">
              <a:lnSpc>
                <a:spcPct val="80000"/>
              </a:lnSpc>
            </a:pPr>
            <a:r>
              <a:rPr lang="en-US" sz="1400" dirty="0">
                <a:solidFill>
                  <a:srgbClr val="7030A0"/>
                </a:solidFill>
              </a:rPr>
              <a:t>reflected</a:t>
            </a:r>
            <a:r>
              <a:rPr lang="en-US" sz="1400" dirty="0">
                <a:solidFill>
                  <a:srgbClr val="0000A3"/>
                </a:solidFill>
              </a:rPr>
              <a:t> path</a:t>
            </a:r>
          </a:p>
        </p:txBody>
      </p:sp>
      <p:sp>
        <p:nvSpPr>
          <p:cNvPr id="2" name="Slide Number Placeholder 3">
            <a:extLst>
              <a:ext uri="{FF2B5EF4-FFF2-40B4-BE49-F238E27FC236}">
                <a16:creationId xmlns:a16="http://schemas.microsoft.com/office/drawing/2014/main" id="{069C25D3-3B3E-DFF1-9DE4-D4C1E6D4F321}"/>
              </a:ext>
            </a:extLst>
          </p:cNvPr>
          <p:cNvSpPr>
            <a:spLocks noGrp="1"/>
          </p:cNvSpPr>
          <p:nvPr>
            <p:ph type="sldNum" sz="quarter" idx="4"/>
          </p:nvPr>
        </p:nvSpPr>
        <p:spPr>
          <a:xfrm>
            <a:off x="9219616" y="6443089"/>
            <a:ext cx="2743200" cy="365125"/>
          </a:xfrm>
        </p:spPr>
        <p:txBody>
          <a:bodyPr/>
          <a:lstStyle/>
          <a:p>
            <a:r>
              <a:rPr lang="en-US" dirty="0"/>
              <a:t>Wireless and Mobile Networks: 7- </a:t>
            </a:r>
            <a:fld id="{C4204591-24BD-A542-B9D5-F8D8A88D2FEE}" type="slidenum">
              <a:rPr lang="en-US" smtClean="0"/>
              <a:pPr/>
              <a:t>14</a:t>
            </a:fld>
            <a:endParaRPr lang="en-US" dirty="0"/>
          </a:p>
        </p:txBody>
      </p:sp>
    </p:spTree>
    <p:extLst>
      <p:ext uri="{BB962C8B-B14F-4D97-AF65-F5344CB8AC3E}">
        <p14:creationId xmlns:p14="http://schemas.microsoft.com/office/powerpoint/2010/main" val="244608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Wireless link characteristics: multipath</a:t>
            </a:r>
          </a:p>
        </p:txBody>
      </p:sp>
      <p:sp>
        <p:nvSpPr>
          <p:cNvPr id="5" name="Rectangle 3">
            <a:extLst>
              <a:ext uri="{FF2B5EF4-FFF2-40B4-BE49-F238E27FC236}">
                <a16:creationId xmlns:a16="http://schemas.microsoft.com/office/drawing/2014/main" id="{E557B6F7-FFAB-CF45-9050-F598CF6820AB}"/>
              </a:ext>
            </a:extLst>
          </p:cNvPr>
          <p:cNvSpPr txBox="1">
            <a:spLocks noChangeArrowheads="1"/>
          </p:cNvSpPr>
          <p:nvPr/>
        </p:nvSpPr>
        <p:spPr>
          <a:xfrm>
            <a:off x="433741" y="1130543"/>
            <a:ext cx="10869259" cy="13728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7" marR="0" lvl="1" indent="0"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multipath propagation: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radio signal reflects off objects ground, built environment, arriving at destination at slightly different times</a:t>
            </a: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a:p>
            <a:pPr marL="407987" marR="0" lvl="1" indent="0"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 name="Straight Arrow Connector 5">
            <a:extLst>
              <a:ext uri="{FF2B5EF4-FFF2-40B4-BE49-F238E27FC236}">
                <a16:creationId xmlns:a16="http://schemas.microsoft.com/office/drawing/2014/main" id="{17AC6375-0CE5-2A21-E9E0-1C3FDC55F6E2}"/>
              </a:ext>
            </a:extLst>
          </p:cNvPr>
          <p:cNvCxnSpPr>
            <a:cxnSpLocks/>
          </p:cNvCxnSpPr>
          <p:nvPr/>
        </p:nvCxnSpPr>
        <p:spPr>
          <a:xfrm>
            <a:off x="2725647" y="5246002"/>
            <a:ext cx="1576978"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9D9B310-BD4D-4FB2-2ACC-0676A025BD5D}"/>
              </a:ext>
            </a:extLst>
          </p:cNvPr>
          <p:cNvSpPr txBox="1"/>
          <p:nvPr/>
        </p:nvSpPr>
        <p:spPr>
          <a:xfrm>
            <a:off x="2651431" y="5258429"/>
            <a:ext cx="172540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a:t>
            </a:r>
            <a:r>
              <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rPr>
              <a:t>c</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coherence time</a:t>
            </a:r>
          </a:p>
        </p:txBody>
      </p:sp>
      <p:sp>
        <p:nvSpPr>
          <p:cNvPr id="9" name="TextBox 8">
            <a:extLst>
              <a:ext uri="{FF2B5EF4-FFF2-40B4-BE49-F238E27FC236}">
                <a16:creationId xmlns:a16="http://schemas.microsoft.com/office/drawing/2014/main" id="{8C1545AE-4562-A983-A277-617194C33FEA}"/>
              </a:ext>
            </a:extLst>
          </p:cNvPr>
          <p:cNvSpPr txBox="1"/>
          <p:nvPr/>
        </p:nvSpPr>
        <p:spPr>
          <a:xfrm>
            <a:off x="6953250" y="2220874"/>
            <a:ext cx="4966736" cy="44012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A3"/>
              </a:buClr>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Coherence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amount of time bit is present in channel to be received</a:t>
            </a:r>
          </a:p>
          <a:p>
            <a:pPr marL="457200" marR="0" lvl="0" indent="-4572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influences maximum possible transmission rate, since coherence times can not overlap</a:t>
            </a: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inversely proportional to</a:t>
            </a:r>
          </a:p>
          <a:p>
            <a:pPr marL="74295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frequency</a:t>
            </a:r>
          </a:p>
          <a:p>
            <a:pPr marL="74295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receiver velocity</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548AF5A5-B067-526D-4F78-449DE705F24D}"/>
              </a:ext>
            </a:extLst>
          </p:cNvPr>
          <p:cNvSpPr/>
          <p:nvPr/>
        </p:nvSpPr>
        <p:spPr>
          <a:xfrm>
            <a:off x="2076805" y="3046250"/>
            <a:ext cx="200025" cy="644526"/>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rgbClr val="0000A3"/>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5A3D21B0-18C7-7B16-24D4-D15F7CA420FA}"/>
              </a:ext>
            </a:extLst>
          </p:cNvPr>
          <p:cNvSpPr/>
          <p:nvPr/>
        </p:nvSpPr>
        <p:spPr>
          <a:xfrm>
            <a:off x="3648430" y="3042494"/>
            <a:ext cx="200025" cy="644526"/>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rgbClr val="0000A3"/>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C5737B68-3FCF-6B41-C272-5BAED2A5B688}"/>
              </a:ext>
            </a:extLst>
          </p:cNvPr>
          <p:cNvSpPr txBox="1"/>
          <p:nvPr/>
        </p:nvSpPr>
        <p:spPr>
          <a:xfrm>
            <a:off x="844266" y="3181501"/>
            <a:ext cx="1042145" cy="441275"/>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transmitted</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pulses</a:t>
            </a:r>
          </a:p>
        </p:txBody>
      </p:sp>
      <p:sp>
        <p:nvSpPr>
          <p:cNvPr id="23" name="TextBox 22">
            <a:extLst>
              <a:ext uri="{FF2B5EF4-FFF2-40B4-BE49-F238E27FC236}">
                <a16:creationId xmlns:a16="http://schemas.microsoft.com/office/drawing/2014/main" id="{5FA80B1F-938A-244C-2B6A-94DE5B3F612A}"/>
              </a:ext>
            </a:extLst>
          </p:cNvPr>
          <p:cNvSpPr txBox="1"/>
          <p:nvPr/>
        </p:nvSpPr>
        <p:spPr>
          <a:xfrm>
            <a:off x="936223" y="4588478"/>
            <a:ext cx="805733" cy="441275"/>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received</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pulse</a:t>
            </a:r>
          </a:p>
        </p:txBody>
      </p:sp>
      <p:grpSp>
        <p:nvGrpSpPr>
          <p:cNvPr id="2" name="Group 1">
            <a:extLst>
              <a:ext uri="{FF2B5EF4-FFF2-40B4-BE49-F238E27FC236}">
                <a16:creationId xmlns:a16="http://schemas.microsoft.com/office/drawing/2014/main" id="{2AE422FF-7F2C-B25B-A003-F1254A01CB47}"/>
              </a:ext>
            </a:extLst>
          </p:cNvPr>
          <p:cNvGrpSpPr/>
          <p:nvPr/>
        </p:nvGrpSpPr>
        <p:grpSpPr>
          <a:xfrm>
            <a:off x="2101932" y="3705101"/>
            <a:ext cx="1680259" cy="1401289"/>
            <a:chOff x="2101932" y="3705101"/>
            <a:chExt cx="1680259" cy="1401289"/>
          </a:xfrm>
        </p:grpSpPr>
        <p:sp>
          <p:nvSpPr>
            <p:cNvPr id="41" name="Freeform 40">
              <a:extLst>
                <a:ext uri="{FF2B5EF4-FFF2-40B4-BE49-F238E27FC236}">
                  <a16:creationId xmlns:a16="http://schemas.microsoft.com/office/drawing/2014/main" id="{1EF99848-80E6-28F5-1478-85540401DD8D}"/>
                </a:ext>
              </a:extLst>
            </p:cNvPr>
            <p:cNvSpPr/>
            <p:nvPr/>
          </p:nvSpPr>
          <p:spPr>
            <a:xfrm>
              <a:off x="2101932" y="3705101"/>
              <a:ext cx="1603169" cy="1401289"/>
            </a:xfrm>
            <a:custGeom>
              <a:avLst/>
              <a:gdLst>
                <a:gd name="connsiteX0" fmla="*/ 629393 w 1603169"/>
                <a:gd name="connsiteY0" fmla="*/ 1377538 h 1401289"/>
                <a:gd name="connsiteX1" fmla="*/ 0 w 1603169"/>
                <a:gd name="connsiteY1" fmla="*/ 0 h 1401289"/>
                <a:gd name="connsiteX2" fmla="*/ 201881 w 1603169"/>
                <a:gd name="connsiteY2" fmla="*/ 0 h 1401289"/>
                <a:gd name="connsiteX3" fmla="*/ 1555668 w 1603169"/>
                <a:gd name="connsiteY3" fmla="*/ 1045029 h 1401289"/>
                <a:gd name="connsiteX4" fmla="*/ 1603169 w 1603169"/>
                <a:gd name="connsiteY4" fmla="*/ 1401289 h 1401289"/>
                <a:gd name="connsiteX5" fmla="*/ 629393 w 1603169"/>
                <a:gd name="connsiteY5" fmla="*/ 1377538 h 140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3169" h="1401289">
                  <a:moveTo>
                    <a:pt x="629393" y="1377538"/>
                  </a:moveTo>
                  <a:lnTo>
                    <a:pt x="0" y="0"/>
                  </a:lnTo>
                  <a:lnTo>
                    <a:pt x="201881" y="0"/>
                  </a:lnTo>
                  <a:lnTo>
                    <a:pt x="1555668" y="1045029"/>
                  </a:lnTo>
                  <a:lnTo>
                    <a:pt x="1603169" y="1401289"/>
                  </a:lnTo>
                  <a:lnTo>
                    <a:pt x="629393" y="137753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67010563-B53D-5A8B-2237-96D04929E5AB}"/>
                </a:ext>
              </a:extLst>
            </p:cNvPr>
            <p:cNvGrpSpPr/>
            <p:nvPr/>
          </p:nvGrpSpPr>
          <p:grpSpPr>
            <a:xfrm>
              <a:off x="2720845" y="4574226"/>
              <a:ext cx="961407" cy="523875"/>
              <a:chOff x="1978510" y="4514850"/>
              <a:chExt cx="961407" cy="523875"/>
            </a:xfrm>
          </p:grpSpPr>
          <p:sp>
            <p:nvSpPr>
              <p:cNvPr id="14" name="Freeform 13">
                <a:extLst>
                  <a:ext uri="{FF2B5EF4-FFF2-40B4-BE49-F238E27FC236}">
                    <a16:creationId xmlns:a16="http://schemas.microsoft.com/office/drawing/2014/main" id="{378BB6F1-7563-9DE9-1193-B7E0251604CA}"/>
                  </a:ext>
                </a:extLst>
              </p:cNvPr>
              <p:cNvSpPr/>
              <p:nvPr/>
            </p:nvSpPr>
            <p:spPr>
              <a:xfrm>
                <a:off x="1978510" y="4514850"/>
                <a:ext cx="200025" cy="523875"/>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chemeClr val="accent6">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14">
                <a:extLst>
                  <a:ext uri="{FF2B5EF4-FFF2-40B4-BE49-F238E27FC236}">
                    <a16:creationId xmlns:a16="http://schemas.microsoft.com/office/drawing/2014/main" id="{87C26B72-170E-567B-2F63-AD5DBB7AD5BA}"/>
                  </a:ext>
                </a:extLst>
              </p:cNvPr>
              <p:cNvSpPr/>
              <p:nvPr/>
            </p:nvSpPr>
            <p:spPr>
              <a:xfrm>
                <a:off x="2359510" y="4775201"/>
                <a:ext cx="164615" cy="263523"/>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rgbClr val="CC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0E2A91B7-F240-C413-E490-4DF85521D437}"/>
                  </a:ext>
                </a:extLst>
              </p:cNvPr>
              <p:cNvSpPr/>
              <p:nvPr/>
            </p:nvSpPr>
            <p:spPr>
              <a:xfrm>
                <a:off x="2739892" y="4654563"/>
                <a:ext cx="200025" cy="384162"/>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rgbClr val="7030A0"/>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4" name="TextBox 23">
              <a:extLst>
                <a:ext uri="{FF2B5EF4-FFF2-40B4-BE49-F238E27FC236}">
                  <a16:creationId xmlns:a16="http://schemas.microsoft.com/office/drawing/2014/main" id="{9F1ED6F0-ED81-2167-C837-6C9B418AAA40}"/>
                </a:ext>
              </a:extLst>
            </p:cNvPr>
            <p:cNvSpPr txBox="1"/>
            <p:nvPr/>
          </p:nvSpPr>
          <p:spPr>
            <a:xfrm>
              <a:off x="2433935" y="4150072"/>
              <a:ext cx="737702" cy="36651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received</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LOS pulse</a:t>
              </a:r>
            </a:p>
          </p:txBody>
        </p:sp>
        <p:grpSp>
          <p:nvGrpSpPr>
            <p:cNvPr id="35" name="Group 34">
              <a:extLst>
                <a:ext uri="{FF2B5EF4-FFF2-40B4-BE49-F238E27FC236}">
                  <a16:creationId xmlns:a16="http://schemas.microsoft.com/office/drawing/2014/main" id="{A661DFEE-1044-E444-F262-AAEE92095C97}"/>
                </a:ext>
              </a:extLst>
            </p:cNvPr>
            <p:cNvGrpSpPr/>
            <p:nvPr/>
          </p:nvGrpSpPr>
          <p:grpSpPr>
            <a:xfrm>
              <a:off x="3039680" y="4062256"/>
              <a:ext cx="742511" cy="650098"/>
              <a:chOff x="2297345" y="4002880"/>
              <a:chExt cx="742511" cy="650098"/>
            </a:xfrm>
          </p:grpSpPr>
          <p:sp>
            <p:nvSpPr>
              <p:cNvPr id="26" name="Right Brace 25">
                <a:extLst>
                  <a:ext uri="{FF2B5EF4-FFF2-40B4-BE49-F238E27FC236}">
                    <a16:creationId xmlns:a16="http://schemas.microsoft.com/office/drawing/2014/main" id="{1EBEFE9B-C63F-8389-1780-9A86C8F08DDD}"/>
                  </a:ext>
                </a:extLst>
              </p:cNvPr>
              <p:cNvSpPr/>
              <p:nvPr/>
            </p:nvSpPr>
            <p:spPr>
              <a:xfrm rot="16200000">
                <a:off x="2571001" y="4225101"/>
                <a:ext cx="184208" cy="671545"/>
              </a:xfrm>
              <a:prstGeom prst="righ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BD198516-A0F9-9794-9531-8CA89843F5A4}"/>
                  </a:ext>
                </a:extLst>
              </p:cNvPr>
              <p:cNvSpPr txBox="1"/>
              <p:nvPr/>
            </p:nvSpPr>
            <p:spPr>
              <a:xfrm>
                <a:off x="2297345" y="4002880"/>
                <a:ext cx="742511" cy="501932"/>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received</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multipath</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pulses</a:t>
                </a:r>
              </a:p>
            </p:txBody>
          </p:sp>
        </p:grpSp>
      </p:grpSp>
      <p:cxnSp>
        <p:nvCxnSpPr>
          <p:cNvPr id="30" name="Straight Arrow Connector 29">
            <a:extLst>
              <a:ext uri="{FF2B5EF4-FFF2-40B4-BE49-F238E27FC236}">
                <a16:creationId xmlns:a16="http://schemas.microsoft.com/office/drawing/2014/main" id="{280194B8-A739-3F3D-ED0C-971BE014F591}"/>
              </a:ext>
            </a:extLst>
          </p:cNvPr>
          <p:cNvCxnSpPr>
            <a:cxnSpLocks/>
          </p:cNvCxnSpPr>
          <p:nvPr/>
        </p:nvCxnSpPr>
        <p:spPr>
          <a:xfrm>
            <a:off x="1951703" y="3687020"/>
            <a:ext cx="4144297" cy="77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9E1E3B0-181A-F2DC-A713-211C1A662AB1}"/>
              </a:ext>
            </a:extLst>
          </p:cNvPr>
          <p:cNvCxnSpPr>
            <a:cxnSpLocks/>
          </p:cNvCxnSpPr>
          <p:nvPr/>
        </p:nvCxnSpPr>
        <p:spPr>
          <a:xfrm>
            <a:off x="1951702" y="5092617"/>
            <a:ext cx="4144297" cy="77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9FCD19D-3AD1-24A0-DF2C-74B335EAB1BA}"/>
              </a:ext>
            </a:extLst>
          </p:cNvPr>
          <p:cNvSpPr txBox="1"/>
          <p:nvPr/>
        </p:nvSpPr>
        <p:spPr>
          <a:xfrm>
            <a:off x="5581954" y="3696596"/>
            <a:ext cx="445956" cy="231089"/>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time</a:t>
            </a:r>
          </a:p>
        </p:txBody>
      </p:sp>
      <p:sp>
        <p:nvSpPr>
          <p:cNvPr id="34" name="TextBox 33">
            <a:extLst>
              <a:ext uri="{FF2B5EF4-FFF2-40B4-BE49-F238E27FC236}">
                <a16:creationId xmlns:a16="http://schemas.microsoft.com/office/drawing/2014/main" id="{81764AE7-199E-E457-741A-C30A27A186CE}"/>
              </a:ext>
            </a:extLst>
          </p:cNvPr>
          <p:cNvSpPr txBox="1"/>
          <p:nvPr/>
        </p:nvSpPr>
        <p:spPr>
          <a:xfrm>
            <a:off x="5577513" y="5101209"/>
            <a:ext cx="445956" cy="231089"/>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time</a:t>
            </a:r>
          </a:p>
        </p:txBody>
      </p:sp>
      <p:grpSp>
        <p:nvGrpSpPr>
          <p:cNvPr id="4" name="Group 3">
            <a:extLst>
              <a:ext uri="{FF2B5EF4-FFF2-40B4-BE49-F238E27FC236}">
                <a16:creationId xmlns:a16="http://schemas.microsoft.com/office/drawing/2014/main" id="{25EB1D7E-6E80-1D34-90A6-981EFF5D9934}"/>
              </a:ext>
            </a:extLst>
          </p:cNvPr>
          <p:cNvGrpSpPr/>
          <p:nvPr/>
        </p:nvGrpSpPr>
        <p:grpSpPr>
          <a:xfrm>
            <a:off x="3677415" y="3704704"/>
            <a:ext cx="1682341" cy="1401289"/>
            <a:chOff x="3677415" y="3704704"/>
            <a:chExt cx="1682341" cy="1401289"/>
          </a:xfrm>
        </p:grpSpPr>
        <p:sp>
          <p:nvSpPr>
            <p:cNvPr id="42" name="Freeform 41">
              <a:extLst>
                <a:ext uri="{FF2B5EF4-FFF2-40B4-BE49-F238E27FC236}">
                  <a16:creationId xmlns:a16="http://schemas.microsoft.com/office/drawing/2014/main" id="{A404176C-D023-2986-E121-AE60769FA143}"/>
                </a:ext>
              </a:extLst>
            </p:cNvPr>
            <p:cNvSpPr/>
            <p:nvPr/>
          </p:nvSpPr>
          <p:spPr>
            <a:xfrm>
              <a:off x="3677415" y="3704704"/>
              <a:ext cx="1603169" cy="1401289"/>
            </a:xfrm>
            <a:custGeom>
              <a:avLst/>
              <a:gdLst>
                <a:gd name="connsiteX0" fmla="*/ 629393 w 1603169"/>
                <a:gd name="connsiteY0" fmla="*/ 1377538 h 1401289"/>
                <a:gd name="connsiteX1" fmla="*/ 0 w 1603169"/>
                <a:gd name="connsiteY1" fmla="*/ 0 h 1401289"/>
                <a:gd name="connsiteX2" fmla="*/ 201881 w 1603169"/>
                <a:gd name="connsiteY2" fmla="*/ 0 h 1401289"/>
                <a:gd name="connsiteX3" fmla="*/ 1555668 w 1603169"/>
                <a:gd name="connsiteY3" fmla="*/ 1045029 h 1401289"/>
                <a:gd name="connsiteX4" fmla="*/ 1603169 w 1603169"/>
                <a:gd name="connsiteY4" fmla="*/ 1401289 h 1401289"/>
                <a:gd name="connsiteX5" fmla="*/ 629393 w 1603169"/>
                <a:gd name="connsiteY5" fmla="*/ 1377538 h 140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3169" h="1401289">
                  <a:moveTo>
                    <a:pt x="629393" y="1377538"/>
                  </a:moveTo>
                  <a:lnTo>
                    <a:pt x="0" y="0"/>
                  </a:lnTo>
                  <a:lnTo>
                    <a:pt x="201881" y="0"/>
                  </a:lnTo>
                  <a:lnTo>
                    <a:pt x="1555668" y="1045029"/>
                  </a:lnTo>
                  <a:lnTo>
                    <a:pt x="1603169" y="1401289"/>
                  </a:lnTo>
                  <a:lnTo>
                    <a:pt x="629393" y="137753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9" name="Group 38">
              <a:extLst>
                <a:ext uri="{FF2B5EF4-FFF2-40B4-BE49-F238E27FC236}">
                  <a16:creationId xmlns:a16="http://schemas.microsoft.com/office/drawing/2014/main" id="{795F74C7-4CB3-F0C4-60C0-3313C956CCF5}"/>
                </a:ext>
              </a:extLst>
            </p:cNvPr>
            <p:cNvGrpSpPr/>
            <p:nvPr/>
          </p:nvGrpSpPr>
          <p:grpSpPr>
            <a:xfrm>
              <a:off x="4019296" y="4121766"/>
              <a:ext cx="1340460" cy="974748"/>
              <a:chOff x="3175361" y="4062390"/>
              <a:chExt cx="1340460" cy="974748"/>
            </a:xfrm>
          </p:grpSpPr>
          <p:grpSp>
            <p:nvGrpSpPr>
              <p:cNvPr id="18" name="Group 17">
                <a:extLst>
                  <a:ext uri="{FF2B5EF4-FFF2-40B4-BE49-F238E27FC236}">
                    <a16:creationId xmlns:a16="http://schemas.microsoft.com/office/drawing/2014/main" id="{E8CB807C-64BA-3560-7D2C-B1BF60509A59}"/>
                  </a:ext>
                </a:extLst>
              </p:cNvPr>
              <p:cNvGrpSpPr/>
              <p:nvPr/>
            </p:nvGrpSpPr>
            <p:grpSpPr>
              <a:xfrm>
                <a:off x="3458690" y="4513263"/>
                <a:ext cx="961407" cy="523875"/>
                <a:chOff x="1978510" y="4514850"/>
                <a:chExt cx="961407" cy="523875"/>
              </a:xfrm>
            </p:grpSpPr>
            <p:sp>
              <p:nvSpPr>
                <p:cNvPr id="19" name="Freeform 18">
                  <a:extLst>
                    <a:ext uri="{FF2B5EF4-FFF2-40B4-BE49-F238E27FC236}">
                      <a16:creationId xmlns:a16="http://schemas.microsoft.com/office/drawing/2014/main" id="{737A0058-7C92-5C00-27B6-DB675CB65506}"/>
                    </a:ext>
                  </a:extLst>
                </p:cNvPr>
                <p:cNvSpPr/>
                <p:nvPr/>
              </p:nvSpPr>
              <p:spPr>
                <a:xfrm>
                  <a:off x="1978510" y="4514850"/>
                  <a:ext cx="200025" cy="523875"/>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chemeClr val="accent6">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Freeform 19">
                  <a:extLst>
                    <a:ext uri="{FF2B5EF4-FFF2-40B4-BE49-F238E27FC236}">
                      <a16:creationId xmlns:a16="http://schemas.microsoft.com/office/drawing/2014/main" id="{A69D7BC0-8024-DDBD-49A0-02C6E3576B44}"/>
                    </a:ext>
                  </a:extLst>
                </p:cNvPr>
                <p:cNvSpPr/>
                <p:nvPr/>
              </p:nvSpPr>
              <p:spPr>
                <a:xfrm>
                  <a:off x="2359510" y="4775201"/>
                  <a:ext cx="164615" cy="263523"/>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rgbClr val="CC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id="{FD40AEFF-FF9F-D0DD-CF06-E59CED081B30}"/>
                    </a:ext>
                  </a:extLst>
                </p:cNvPr>
                <p:cNvSpPr/>
                <p:nvPr/>
              </p:nvSpPr>
              <p:spPr>
                <a:xfrm>
                  <a:off x="2739892" y="4654563"/>
                  <a:ext cx="200025" cy="384162"/>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rgbClr val="7030A0"/>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B04E191C-CEF1-E3D0-CC89-F8CDA6C84D71}"/>
                  </a:ext>
                </a:extLst>
              </p:cNvPr>
              <p:cNvSpPr txBox="1"/>
              <p:nvPr/>
            </p:nvSpPr>
            <p:spPr>
              <a:xfrm>
                <a:off x="3175361" y="4142642"/>
                <a:ext cx="737702" cy="36651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received</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LOS pulse</a:t>
                </a:r>
              </a:p>
            </p:txBody>
          </p:sp>
          <p:grpSp>
            <p:nvGrpSpPr>
              <p:cNvPr id="36" name="Group 35">
                <a:extLst>
                  <a:ext uri="{FF2B5EF4-FFF2-40B4-BE49-F238E27FC236}">
                    <a16:creationId xmlns:a16="http://schemas.microsoft.com/office/drawing/2014/main" id="{78DD52A8-7B03-C545-7C07-96E620692AC6}"/>
                  </a:ext>
                </a:extLst>
              </p:cNvPr>
              <p:cNvGrpSpPr/>
              <p:nvPr/>
            </p:nvGrpSpPr>
            <p:grpSpPr>
              <a:xfrm>
                <a:off x="3773310" y="4062390"/>
                <a:ext cx="742511" cy="650098"/>
                <a:chOff x="2297345" y="4002880"/>
                <a:chExt cx="742511" cy="650098"/>
              </a:xfrm>
            </p:grpSpPr>
            <p:sp>
              <p:nvSpPr>
                <p:cNvPr id="37" name="Right Brace 36">
                  <a:extLst>
                    <a:ext uri="{FF2B5EF4-FFF2-40B4-BE49-F238E27FC236}">
                      <a16:creationId xmlns:a16="http://schemas.microsoft.com/office/drawing/2014/main" id="{1AEBED80-B8B3-E365-20D5-A07B5F60575E}"/>
                    </a:ext>
                  </a:extLst>
                </p:cNvPr>
                <p:cNvSpPr/>
                <p:nvPr/>
              </p:nvSpPr>
              <p:spPr>
                <a:xfrm rot="16200000">
                  <a:off x="2571001" y="4225101"/>
                  <a:ext cx="184208" cy="671545"/>
                </a:xfrm>
                <a:prstGeom prst="righ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DF2DB092-EBBA-2CA5-DF83-8152099FEBCC}"/>
                    </a:ext>
                  </a:extLst>
                </p:cNvPr>
                <p:cNvSpPr txBox="1"/>
                <p:nvPr/>
              </p:nvSpPr>
              <p:spPr>
                <a:xfrm>
                  <a:off x="2297345" y="4002880"/>
                  <a:ext cx="742511" cy="501932"/>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received</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multipath</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pulses</a:t>
                  </a:r>
                </a:p>
              </p:txBody>
            </p:sp>
          </p:grpSp>
        </p:grpSp>
      </p:grpSp>
      <p:sp>
        <p:nvSpPr>
          <p:cNvPr id="10" name="Slide Number Placeholder 3">
            <a:extLst>
              <a:ext uri="{FF2B5EF4-FFF2-40B4-BE49-F238E27FC236}">
                <a16:creationId xmlns:a16="http://schemas.microsoft.com/office/drawing/2014/main" id="{EB239C98-00CE-C36E-A0AE-7156397A82AE}"/>
              </a:ext>
            </a:extLst>
          </p:cNvPr>
          <p:cNvSpPr>
            <a:spLocks noGrp="1"/>
          </p:cNvSpPr>
          <p:nvPr>
            <p:ph type="sldNum" sz="quarter" idx="4"/>
          </p:nvPr>
        </p:nvSpPr>
        <p:spPr>
          <a:xfrm>
            <a:off x="9219616" y="6443089"/>
            <a:ext cx="2743200" cy="365125"/>
          </a:xfrm>
        </p:spPr>
        <p:txBody>
          <a:bodyPr/>
          <a:lstStyle/>
          <a:p>
            <a:r>
              <a:rPr lang="en-US" dirty="0"/>
              <a:t>Wireless and Mobile Networks: 7- </a:t>
            </a:r>
            <a:fld id="{C4204591-24BD-A542-B9D5-F8D8A88D2FEE}" type="slidenum">
              <a:rPr lang="en-US" smtClean="0"/>
              <a:pPr/>
              <a:t>15</a:t>
            </a:fld>
            <a:endParaRPr lang="en-US" dirty="0"/>
          </a:p>
        </p:txBody>
      </p:sp>
    </p:spTree>
    <p:extLst>
      <p:ext uri="{BB962C8B-B14F-4D97-AF65-F5344CB8AC3E}">
        <p14:creationId xmlns:p14="http://schemas.microsoft.com/office/powerpoint/2010/main" val="11435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3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par>
                                <p:cTn id="31" presetID="9" presetClass="entr" presetSubtype="0" fill="hold"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dissolve">
                                      <p:cBhvr>
                                        <p:cTn id="33" dur="500"/>
                                        <p:tgtEl>
                                          <p:spTgt spid="9">
                                            <p:txEl>
                                              <p:pRg st="0" end="0"/>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dissolve">
                                      <p:cBhvr>
                                        <p:cTn id="36" dur="500"/>
                                        <p:tgtEl>
                                          <p:spTgt spid="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animEffect transition="in" filter="dissolve">
                                      <p:cBhvr>
                                        <p:cTn id="41" dur="500"/>
                                        <p:tgtEl>
                                          <p:spTgt spid="9">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9">
                                            <p:txEl>
                                              <p:pRg st="3" end="3"/>
                                            </p:txEl>
                                          </p:spTgt>
                                        </p:tgtEl>
                                        <p:attrNameLst>
                                          <p:attrName>style.visibility</p:attrName>
                                        </p:attrNameLst>
                                      </p:cBhvr>
                                      <p:to>
                                        <p:strVal val="visible"/>
                                      </p:to>
                                    </p:set>
                                    <p:animEffect transition="in" filter="dissolve">
                                      <p:cBhvr>
                                        <p:cTn id="46" dur="500"/>
                                        <p:tgtEl>
                                          <p:spTgt spid="9">
                                            <p:txEl>
                                              <p:pRg st="3" end="3"/>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Effect transition="in" filter="dissolve">
                                      <p:cBhvr>
                                        <p:cTn id="49" dur="500"/>
                                        <p:tgtEl>
                                          <p:spTgt spid="9">
                                            <p:txEl>
                                              <p:pRg st="4" end="4"/>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9">
                                            <p:txEl>
                                              <p:pRg st="5" end="5"/>
                                            </p:txEl>
                                          </p:spTgt>
                                        </p:tgtEl>
                                        <p:attrNameLst>
                                          <p:attrName>style.visibility</p:attrName>
                                        </p:attrNameLst>
                                      </p:cBhvr>
                                      <p:to>
                                        <p:strVal val="visible"/>
                                      </p:to>
                                    </p:set>
                                    <p:animEffect transition="in" filter="dissolve">
                                      <p:cBhvr>
                                        <p:cTn id="5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804863" y="251553"/>
            <a:ext cx="10515600" cy="894622"/>
          </a:xfrm>
        </p:spPr>
        <p:txBody>
          <a:bodyPr/>
          <a:lstStyle/>
          <a:p>
            <a:r>
              <a:rPr lang="en-US" dirty="0"/>
              <a:t>Wireless link characteristics: noise</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16</a:t>
            </a:fld>
            <a:endParaRPr lang="en-US" dirty="0"/>
          </a:p>
        </p:txBody>
      </p:sp>
      <p:sp>
        <p:nvSpPr>
          <p:cNvPr id="38" name="Rectangle 3">
            <a:extLst>
              <a:ext uri="{FF2B5EF4-FFF2-40B4-BE49-F238E27FC236}">
                <a16:creationId xmlns:a16="http://schemas.microsoft.com/office/drawing/2014/main" id="{71B6FDCD-1AF4-6E4D-B4AA-12EEF293AE60}"/>
              </a:ext>
            </a:extLst>
          </p:cNvPr>
          <p:cNvSpPr txBox="1">
            <a:spLocks noChangeArrowheads="1"/>
          </p:cNvSpPr>
          <p:nvPr/>
        </p:nvSpPr>
        <p:spPr bwMode="auto">
          <a:xfrm>
            <a:off x="889000" y="1349375"/>
            <a:ext cx="6502400" cy="519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defRPr/>
            </a:pPr>
            <a:r>
              <a:rPr lang="en-US" dirty="0">
                <a:solidFill>
                  <a:srgbClr val="C00000"/>
                </a:solidFill>
              </a:rPr>
              <a:t>interference from other sources on </a:t>
            </a:r>
            <a:r>
              <a:rPr lang="en-US" dirty="0"/>
              <a:t>wireless network frequencies: motors, appliances</a:t>
            </a:r>
          </a:p>
          <a:p>
            <a:pPr>
              <a:defRPr/>
            </a:pPr>
            <a:r>
              <a:rPr lang="en-US" sz="3200" kern="0" dirty="0">
                <a:cs typeface="+mn-cs"/>
              </a:rPr>
              <a:t>SNR: signal-to-noise ratio</a:t>
            </a:r>
          </a:p>
          <a:p>
            <a:pPr lvl="1">
              <a:defRPr/>
            </a:pPr>
            <a:r>
              <a:rPr lang="en-US" sz="2800" kern="0" dirty="0"/>
              <a:t>larger SNR – easier to extract signal from noise (a “good thing”)</a:t>
            </a:r>
          </a:p>
          <a:p>
            <a:pPr>
              <a:defRPr/>
            </a:pPr>
            <a:r>
              <a:rPr lang="en-US" sz="3200" kern="0" dirty="0">
                <a:solidFill>
                  <a:srgbClr val="C00000"/>
                </a:solidFill>
                <a:cs typeface="+mn-cs"/>
              </a:rPr>
              <a:t>SNR versus BER tradeoff</a:t>
            </a:r>
          </a:p>
          <a:p>
            <a:pPr lvl="1">
              <a:defRPr/>
            </a:pPr>
            <a:r>
              <a:rPr lang="en-US" sz="2800" i="1" kern="0" dirty="0">
                <a:solidFill>
                  <a:srgbClr val="000099"/>
                </a:solidFill>
              </a:rPr>
              <a:t>given physical layer:</a:t>
            </a:r>
            <a:r>
              <a:rPr lang="en-US" sz="2800" kern="0" dirty="0"/>
              <a:t> increase power -&gt; increase SNR-&gt;decrease BER</a:t>
            </a:r>
          </a:p>
          <a:p>
            <a:pPr lvl="1">
              <a:defRPr/>
            </a:pPr>
            <a:r>
              <a:rPr lang="en-US" sz="2800" kern="0" dirty="0">
                <a:latin typeface="+mn-lt"/>
              </a:rPr>
              <a:t>SNR may change with mobility: dynamically adapt physical layer (modulation technique, rate) </a:t>
            </a:r>
          </a:p>
          <a:p>
            <a:pPr lvl="1">
              <a:defRPr/>
            </a:pPr>
            <a:endParaRPr lang="en-US" sz="2000" kern="0" dirty="0">
              <a:latin typeface="Gill Sans MT" charset="0"/>
            </a:endParaRPr>
          </a:p>
        </p:txBody>
      </p:sp>
      <p:sp>
        <p:nvSpPr>
          <p:cNvPr id="39" name="Freeform 4">
            <a:extLst>
              <a:ext uri="{FF2B5EF4-FFF2-40B4-BE49-F238E27FC236}">
                <a16:creationId xmlns:a16="http://schemas.microsoft.com/office/drawing/2014/main" id="{5B8682A8-7209-3B47-904A-F06713C49065}"/>
              </a:ext>
            </a:extLst>
          </p:cNvPr>
          <p:cNvSpPr>
            <a:spLocks/>
          </p:cNvSpPr>
          <p:nvPr/>
        </p:nvSpPr>
        <p:spPr bwMode="auto">
          <a:xfrm>
            <a:off x="8480425" y="18192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 name="Freeform 5">
            <a:extLst>
              <a:ext uri="{FF2B5EF4-FFF2-40B4-BE49-F238E27FC236}">
                <a16:creationId xmlns:a16="http://schemas.microsoft.com/office/drawing/2014/main" id="{1D9FAFC2-50CD-0540-87F0-600BB959D61D}"/>
              </a:ext>
            </a:extLst>
          </p:cNvPr>
          <p:cNvSpPr>
            <a:spLocks/>
          </p:cNvSpPr>
          <p:nvPr/>
        </p:nvSpPr>
        <p:spPr bwMode="auto">
          <a:xfrm>
            <a:off x="9128125" y="14890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 name="Freeform 6">
            <a:extLst>
              <a:ext uri="{FF2B5EF4-FFF2-40B4-BE49-F238E27FC236}">
                <a16:creationId xmlns:a16="http://schemas.microsoft.com/office/drawing/2014/main" id="{5B8D6423-9870-F34C-8480-531C6E14A904}"/>
              </a:ext>
            </a:extLst>
          </p:cNvPr>
          <p:cNvSpPr>
            <a:spLocks/>
          </p:cNvSpPr>
          <p:nvPr/>
        </p:nvSpPr>
        <p:spPr bwMode="auto">
          <a:xfrm>
            <a:off x="10042525" y="14890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 name="Rectangle 7">
            <a:extLst>
              <a:ext uri="{FF2B5EF4-FFF2-40B4-BE49-F238E27FC236}">
                <a16:creationId xmlns:a16="http://schemas.microsoft.com/office/drawing/2014/main" id="{FBA0B285-0D28-2740-88F9-AAFB4AFE93CC}"/>
              </a:ext>
            </a:extLst>
          </p:cNvPr>
          <p:cNvSpPr>
            <a:spLocks noChangeArrowheads="1"/>
          </p:cNvSpPr>
          <p:nvPr/>
        </p:nvSpPr>
        <p:spPr bwMode="auto">
          <a:xfrm>
            <a:off x="8472488" y="1476375"/>
            <a:ext cx="2862262" cy="2878138"/>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 name="Line 8">
            <a:extLst>
              <a:ext uri="{FF2B5EF4-FFF2-40B4-BE49-F238E27FC236}">
                <a16:creationId xmlns:a16="http://schemas.microsoft.com/office/drawing/2014/main" id="{B42481EF-5DC2-4B46-9AFD-7606B6464738}"/>
              </a:ext>
            </a:extLst>
          </p:cNvPr>
          <p:cNvSpPr>
            <a:spLocks noChangeShapeType="1"/>
          </p:cNvSpPr>
          <p:nvPr/>
        </p:nvSpPr>
        <p:spPr bwMode="auto">
          <a:xfrm>
            <a:off x="8472488" y="1970088"/>
            <a:ext cx="28479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4" name="Line 9">
            <a:extLst>
              <a:ext uri="{FF2B5EF4-FFF2-40B4-BE49-F238E27FC236}">
                <a16:creationId xmlns:a16="http://schemas.microsoft.com/office/drawing/2014/main" id="{77CEC585-4DE2-9A4B-BBEE-7533C9C5948B}"/>
              </a:ext>
            </a:extLst>
          </p:cNvPr>
          <p:cNvSpPr>
            <a:spLocks noChangeShapeType="1"/>
          </p:cNvSpPr>
          <p:nvPr/>
        </p:nvSpPr>
        <p:spPr bwMode="auto">
          <a:xfrm>
            <a:off x="8482013" y="2436813"/>
            <a:ext cx="28479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5" name="Line 10">
            <a:extLst>
              <a:ext uri="{FF2B5EF4-FFF2-40B4-BE49-F238E27FC236}">
                <a16:creationId xmlns:a16="http://schemas.microsoft.com/office/drawing/2014/main" id="{4E5FFB2C-66C8-0844-9DF2-513B96782159}"/>
              </a:ext>
            </a:extLst>
          </p:cNvPr>
          <p:cNvSpPr>
            <a:spLocks noChangeShapeType="1"/>
          </p:cNvSpPr>
          <p:nvPr/>
        </p:nvSpPr>
        <p:spPr bwMode="auto">
          <a:xfrm>
            <a:off x="8491538" y="2917825"/>
            <a:ext cx="28479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 name="Line 11">
            <a:extLst>
              <a:ext uri="{FF2B5EF4-FFF2-40B4-BE49-F238E27FC236}">
                <a16:creationId xmlns:a16="http://schemas.microsoft.com/office/drawing/2014/main" id="{E1C82F87-F20A-2046-A065-4E55FFBFD6B7}"/>
              </a:ext>
            </a:extLst>
          </p:cNvPr>
          <p:cNvSpPr>
            <a:spLocks noChangeShapeType="1"/>
          </p:cNvSpPr>
          <p:nvPr/>
        </p:nvSpPr>
        <p:spPr bwMode="auto">
          <a:xfrm>
            <a:off x="8501063" y="3384550"/>
            <a:ext cx="28479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 name="Line 12">
            <a:extLst>
              <a:ext uri="{FF2B5EF4-FFF2-40B4-BE49-F238E27FC236}">
                <a16:creationId xmlns:a16="http://schemas.microsoft.com/office/drawing/2014/main" id="{3649C4A2-8308-2247-B2BA-0944DDFD0A1F}"/>
              </a:ext>
            </a:extLst>
          </p:cNvPr>
          <p:cNvSpPr>
            <a:spLocks noChangeShapeType="1"/>
          </p:cNvSpPr>
          <p:nvPr/>
        </p:nvSpPr>
        <p:spPr bwMode="auto">
          <a:xfrm>
            <a:off x="8510588" y="3865563"/>
            <a:ext cx="28479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8" name="Line 13">
            <a:extLst>
              <a:ext uri="{FF2B5EF4-FFF2-40B4-BE49-F238E27FC236}">
                <a16:creationId xmlns:a16="http://schemas.microsoft.com/office/drawing/2014/main" id="{42E77EF7-A008-404D-84B2-6A872340E01E}"/>
              </a:ext>
            </a:extLst>
          </p:cNvPr>
          <p:cNvSpPr>
            <a:spLocks noChangeShapeType="1"/>
          </p:cNvSpPr>
          <p:nvPr/>
        </p:nvSpPr>
        <p:spPr bwMode="auto">
          <a:xfrm>
            <a:off x="9221788" y="1476375"/>
            <a:ext cx="0" cy="2878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 name="Line 14">
            <a:extLst>
              <a:ext uri="{FF2B5EF4-FFF2-40B4-BE49-F238E27FC236}">
                <a16:creationId xmlns:a16="http://schemas.microsoft.com/office/drawing/2014/main" id="{2845D7CE-0C65-784F-8D5D-49239BACDD43}"/>
              </a:ext>
            </a:extLst>
          </p:cNvPr>
          <p:cNvSpPr>
            <a:spLocks noChangeShapeType="1"/>
          </p:cNvSpPr>
          <p:nvPr/>
        </p:nvSpPr>
        <p:spPr bwMode="auto">
          <a:xfrm>
            <a:off x="9928225" y="1493838"/>
            <a:ext cx="0" cy="28781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 name="Line 15">
            <a:extLst>
              <a:ext uri="{FF2B5EF4-FFF2-40B4-BE49-F238E27FC236}">
                <a16:creationId xmlns:a16="http://schemas.microsoft.com/office/drawing/2014/main" id="{06AF85C3-F88D-3E4D-9F48-9A671EACA830}"/>
              </a:ext>
            </a:extLst>
          </p:cNvPr>
          <p:cNvSpPr>
            <a:spLocks noChangeShapeType="1"/>
          </p:cNvSpPr>
          <p:nvPr/>
        </p:nvSpPr>
        <p:spPr bwMode="auto">
          <a:xfrm>
            <a:off x="10634663" y="1482725"/>
            <a:ext cx="0" cy="2878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1" name="Text Box 16">
            <a:extLst>
              <a:ext uri="{FF2B5EF4-FFF2-40B4-BE49-F238E27FC236}">
                <a16:creationId xmlns:a16="http://schemas.microsoft.com/office/drawing/2014/main" id="{1BE63A17-CE4A-8C4C-9AF4-E8B1FBA8B180}"/>
              </a:ext>
            </a:extLst>
          </p:cNvPr>
          <p:cNvSpPr txBox="1">
            <a:spLocks noChangeArrowheads="1"/>
          </p:cNvSpPr>
          <p:nvPr/>
        </p:nvSpPr>
        <p:spPr bwMode="auto">
          <a:xfrm>
            <a:off x="9034463" y="4332288"/>
            <a:ext cx="3524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endParaRPr lang="en-US" sz="1200" baseline="30000" dirty="0">
              <a:solidFill>
                <a:srgbClr val="000000"/>
              </a:solidFill>
              <a:latin typeface="Arial" charset="0"/>
            </a:endParaRPr>
          </a:p>
        </p:txBody>
      </p:sp>
      <p:sp>
        <p:nvSpPr>
          <p:cNvPr id="52" name="Text Box 17">
            <a:extLst>
              <a:ext uri="{FF2B5EF4-FFF2-40B4-BE49-F238E27FC236}">
                <a16:creationId xmlns:a16="http://schemas.microsoft.com/office/drawing/2014/main" id="{F184BB6B-0A95-C542-B733-A9D4C4C91735}"/>
              </a:ext>
            </a:extLst>
          </p:cNvPr>
          <p:cNvSpPr txBox="1">
            <a:spLocks noChangeArrowheads="1"/>
          </p:cNvSpPr>
          <p:nvPr/>
        </p:nvSpPr>
        <p:spPr bwMode="auto">
          <a:xfrm>
            <a:off x="9742488" y="433387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20</a:t>
            </a:r>
            <a:endParaRPr lang="en-US" sz="1200" baseline="30000" dirty="0">
              <a:solidFill>
                <a:srgbClr val="000000"/>
              </a:solidFill>
              <a:latin typeface="Arial" charset="0"/>
            </a:endParaRPr>
          </a:p>
        </p:txBody>
      </p:sp>
      <p:sp>
        <p:nvSpPr>
          <p:cNvPr id="53" name="Text Box 18">
            <a:extLst>
              <a:ext uri="{FF2B5EF4-FFF2-40B4-BE49-F238E27FC236}">
                <a16:creationId xmlns:a16="http://schemas.microsoft.com/office/drawing/2014/main" id="{152FDE73-AF23-A64E-8F33-865BB32CAC1A}"/>
              </a:ext>
            </a:extLst>
          </p:cNvPr>
          <p:cNvSpPr txBox="1">
            <a:spLocks noChangeArrowheads="1"/>
          </p:cNvSpPr>
          <p:nvPr/>
        </p:nvSpPr>
        <p:spPr bwMode="auto">
          <a:xfrm>
            <a:off x="10433050" y="4337050"/>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30</a:t>
            </a:r>
            <a:endParaRPr lang="en-US" sz="1200" baseline="30000" dirty="0">
              <a:solidFill>
                <a:srgbClr val="000000"/>
              </a:solidFill>
              <a:latin typeface="Arial" charset="0"/>
            </a:endParaRPr>
          </a:p>
        </p:txBody>
      </p:sp>
      <p:sp>
        <p:nvSpPr>
          <p:cNvPr id="54" name="Text Box 19">
            <a:extLst>
              <a:ext uri="{FF2B5EF4-FFF2-40B4-BE49-F238E27FC236}">
                <a16:creationId xmlns:a16="http://schemas.microsoft.com/office/drawing/2014/main" id="{9B0BA42F-8985-8C46-983D-CA29F0C15716}"/>
              </a:ext>
            </a:extLst>
          </p:cNvPr>
          <p:cNvSpPr txBox="1">
            <a:spLocks noChangeArrowheads="1"/>
          </p:cNvSpPr>
          <p:nvPr/>
        </p:nvSpPr>
        <p:spPr bwMode="auto">
          <a:xfrm>
            <a:off x="11155363" y="434022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40</a:t>
            </a:r>
            <a:endParaRPr lang="en-US" sz="1200" baseline="30000" dirty="0">
              <a:solidFill>
                <a:srgbClr val="000000"/>
              </a:solidFill>
              <a:latin typeface="Arial" charset="0"/>
            </a:endParaRPr>
          </a:p>
        </p:txBody>
      </p:sp>
      <p:sp>
        <p:nvSpPr>
          <p:cNvPr id="55" name="Line 20">
            <a:extLst>
              <a:ext uri="{FF2B5EF4-FFF2-40B4-BE49-F238E27FC236}">
                <a16:creationId xmlns:a16="http://schemas.microsoft.com/office/drawing/2014/main" id="{8B190D8C-185B-ED4F-8544-7CFC4BC482B3}"/>
              </a:ext>
            </a:extLst>
          </p:cNvPr>
          <p:cNvSpPr>
            <a:spLocks noChangeShapeType="1"/>
          </p:cNvSpPr>
          <p:nvPr/>
        </p:nvSpPr>
        <p:spPr bwMode="auto">
          <a:xfrm>
            <a:off x="8332788" y="5965825"/>
            <a:ext cx="431800"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en-US" sz="2400" dirty="0">
              <a:solidFill>
                <a:srgbClr val="000000"/>
              </a:solidFill>
              <a:ea typeface="ＭＳ Ｐゴシック" charset="0"/>
            </a:endParaRPr>
          </a:p>
        </p:txBody>
      </p:sp>
      <p:sp>
        <p:nvSpPr>
          <p:cNvPr id="56" name="Line 21">
            <a:extLst>
              <a:ext uri="{FF2B5EF4-FFF2-40B4-BE49-F238E27FC236}">
                <a16:creationId xmlns:a16="http://schemas.microsoft.com/office/drawing/2014/main" id="{C945C919-55A8-BA4F-BC4C-58D1C6C2B739}"/>
              </a:ext>
            </a:extLst>
          </p:cNvPr>
          <p:cNvSpPr>
            <a:spLocks noChangeShapeType="1"/>
          </p:cNvSpPr>
          <p:nvPr/>
        </p:nvSpPr>
        <p:spPr bwMode="auto">
          <a:xfrm>
            <a:off x="8332788" y="5572125"/>
            <a:ext cx="431800"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en-US" sz="2400" dirty="0">
              <a:solidFill>
                <a:srgbClr val="000000"/>
              </a:solidFill>
              <a:ea typeface="ＭＳ Ｐゴシック" charset="0"/>
            </a:endParaRPr>
          </a:p>
        </p:txBody>
      </p:sp>
      <p:sp>
        <p:nvSpPr>
          <p:cNvPr id="57" name="Line 22">
            <a:extLst>
              <a:ext uri="{FF2B5EF4-FFF2-40B4-BE49-F238E27FC236}">
                <a16:creationId xmlns:a16="http://schemas.microsoft.com/office/drawing/2014/main" id="{44FE8DFE-9A35-B642-9A42-6462254DA98B}"/>
              </a:ext>
            </a:extLst>
          </p:cNvPr>
          <p:cNvSpPr>
            <a:spLocks noChangeShapeType="1"/>
          </p:cNvSpPr>
          <p:nvPr/>
        </p:nvSpPr>
        <p:spPr bwMode="auto">
          <a:xfrm>
            <a:off x="8345488" y="5153025"/>
            <a:ext cx="393700" cy="0"/>
          </a:xfrm>
          <a:prstGeom prst="line">
            <a:avLst/>
          </a:prstGeom>
          <a:noFill/>
          <a:ln w="28575">
            <a:solidFill>
              <a:srgbClr val="0099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en-US" sz="2400" dirty="0">
              <a:solidFill>
                <a:srgbClr val="000000"/>
              </a:solidFill>
              <a:ea typeface="ＭＳ Ｐゴシック" charset="0"/>
            </a:endParaRPr>
          </a:p>
        </p:txBody>
      </p:sp>
      <p:sp>
        <p:nvSpPr>
          <p:cNvPr id="58" name="Text Box 23">
            <a:extLst>
              <a:ext uri="{FF2B5EF4-FFF2-40B4-BE49-F238E27FC236}">
                <a16:creationId xmlns:a16="http://schemas.microsoft.com/office/drawing/2014/main" id="{38769337-5036-AF4D-9171-711BCBEF4960}"/>
              </a:ext>
            </a:extLst>
          </p:cNvPr>
          <p:cNvSpPr txBox="1">
            <a:spLocks noChangeArrowheads="1"/>
          </p:cNvSpPr>
          <p:nvPr/>
        </p:nvSpPr>
        <p:spPr bwMode="auto">
          <a:xfrm>
            <a:off x="8769350" y="4968875"/>
            <a:ext cx="191475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dirty="0">
                <a:solidFill>
                  <a:srgbClr val="000000"/>
                </a:solidFill>
                <a:latin typeface="+mn-lt"/>
              </a:rPr>
              <a:t>QAM256 (8 Mbps)</a:t>
            </a:r>
          </a:p>
        </p:txBody>
      </p:sp>
      <p:sp>
        <p:nvSpPr>
          <p:cNvPr id="59" name="Text Box 24">
            <a:extLst>
              <a:ext uri="{FF2B5EF4-FFF2-40B4-BE49-F238E27FC236}">
                <a16:creationId xmlns:a16="http://schemas.microsoft.com/office/drawing/2014/main" id="{DA76F3A9-7F83-7E46-9C12-F2F39B85AB4B}"/>
              </a:ext>
            </a:extLst>
          </p:cNvPr>
          <p:cNvSpPr txBox="1">
            <a:spLocks noChangeArrowheads="1"/>
          </p:cNvSpPr>
          <p:nvPr/>
        </p:nvSpPr>
        <p:spPr bwMode="auto">
          <a:xfrm>
            <a:off x="8756650" y="5360988"/>
            <a:ext cx="179773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dirty="0">
                <a:solidFill>
                  <a:srgbClr val="000000"/>
                </a:solidFill>
                <a:latin typeface="+mn-lt"/>
              </a:rPr>
              <a:t>QAM16 (4 Mbps)</a:t>
            </a:r>
          </a:p>
        </p:txBody>
      </p:sp>
      <p:sp>
        <p:nvSpPr>
          <p:cNvPr id="60" name="Text Box 25">
            <a:extLst>
              <a:ext uri="{FF2B5EF4-FFF2-40B4-BE49-F238E27FC236}">
                <a16:creationId xmlns:a16="http://schemas.microsoft.com/office/drawing/2014/main" id="{54D444F1-892D-634A-B728-5FE0BD48924D}"/>
              </a:ext>
            </a:extLst>
          </p:cNvPr>
          <p:cNvSpPr txBox="1">
            <a:spLocks noChangeArrowheads="1"/>
          </p:cNvSpPr>
          <p:nvPr/>
        </p:nvSpPr>
        <p:spPr bwMode="auto">
          <a:xfrm>
            <a:off x="8772525" y="5767388"/>
            <a:ext cx="154766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dirty="0">
                <a:solidFill>
                  <a:srgbClr val="000000"/>
                </a:solidFill>
                <a:latin typeface="+mn-lt"/>
              </a:rPr>
              <a:t>BPSK (1 Mbps)</a:t>
            </a:r>
          </a:p>
        </p:txBody>
      </p:sp>
      <p:sp>
        <p:nvSpPr>
          <p:cNvPr id="61" name="Text Box 26">
            <a:extLst>
              <a:ext uri="{FF2B5EF4-FFF2-40B4-BE49-F238E27FC236}">
                <a16:creationId xmlns:a16="http://schemas.microsoft.com/office/drawing/2014/main" id="{1BBEDD80-E636-8C4A-B61F-E171132598B5}"/>
              </a:ext>
            </a:extLst>
          </p:cNvPr>
          <p:cNvSpPr txBox="1">
            <a:spLocks noChangeArrowheads="1"/>
          </p:cNvSpPr>
          <p:nvPr/>
        </p:nvSpPr>
        <p:spPr bwMode="auto">
          <a:xfrm>
            <a:off x="9442450" y="4532313"/>
            <a:ext cx="8953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400" dirty="0">
                <a:solidFill>
                  <a:srgbClr val="000000"/>
                </a:solidFill>
                <a:latin typeface="Arial" charset="0"/>
              </a:rPr>
              <a:t>SNR(dB)</a:t>
            </a:r>
          </a:p>
        </p:txBody>
      </p:sp>
      <p:sp>
        <p:nvSpPr>
          <p:cNvPr id="62" name="Text Box 27">
            <a:extLst>
              <a:ext uri="{FF2B5EF4-FFF2-40B4-BE49-F238E27FC236}">
                <a16:creationId xmlns:a16="http://schemas.microsoft.com/office/drawing/2014/main" id="{11AEAEBB-6242-D44D-9FCF-E8DCD25F4500}"/>
              </a:ext>
            </a:extLst>
          </p:cNvPr>
          <p:cNvSpPr txBox="1">
            <a:spLocks noChangeArrowheads="1"/>
          </p:cNvSpPr>
          <p:nvPr/>
        </p:nvSpPr>
        <p:spPr bwMode="auto">
          <a:xfrm rot="-5400000">
            <a:off x="7633494" y="2805906"/>
            <a:ext cx="484188"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400" dirty="0">
                <a:solidFill>
                  <a:srgbClr val="000000"/>
                </a:solidFill>
                <a:latin typeface="Gill Sans MT" charset="0"/>
              </a:rPr>
              <a:t>BER</a:t>
            </a:r>
          </a:p>
        </p:txBody>
      </p:sp>
      <p:sp>
        <p:nvSpPr>
          <p:cNvPr id="63" name="Text Box 28">
            <a:extLst>
              <a:ext uri="{FF2B5EF4-FFF2-40B4-BE49-F238E27FC236}">
                <a16:creationId xmlns:a16="http://schemas.microsoft.com/office/drawing/2014/main" id="{70A96C28-360B-3040-ADE5-06DB3A42ECCA}"/>
              </a:ext>
            </a:extLst>
          </p:cNvPr>
          <p:cNvSpPr txBox="1">
            <a:spLocks noChangeArrowheads="1"/>
          </p:cNvSpPr>
          <p:nvPr/>
        </p:nvSpPr>
        <p:spPr bwMode="auto">
          <a:xfrm>
            <a:off x="7958138" y="1339850"/>
            <a:ext cx="4429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r>
              <a:rPr lang="en-US" sz="1200" baseline="30000" dirty="0">
                <a:solidFill>
                  <a:srgbClr val="000000"/>
                </a:solidFill>
                <a:latin typeface="Arial" charset="0"/>
              </a:rPr>
              <a:t>-1</a:t>
            </a:r>
          </a:p>
        </p:txBody>
      </p:sp>
      <p:sp>
        <p:nvSpPr>
          <p:cNvPr id="64" name="Text Box 29">
            <a:extLst>
              <a:ext uri="{FF2B5EF4-FFF2-40B4-BE49-F238E27FC236}">
                <a16:creationId xmlns:a16="http://schemas.microsoft.com/office/drawing/2014/main" id="{14CB9254-377A-9244-A09F-176D06F4A80A}"/>
              </a:ext>
            </a:extLst>
          </p:cNvPr>
          <p:cNvSpPr txBox="1">
            <a:spLocks noChangeArrowheads="1"/>
          </p:cNvSpPr>
          <p:nvPr/>
        </p:nvSpPr>
        <p:spPr bwMode="auto">
          <a:xfrm>
            <a:off x="7977188" y="1820863"/>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r>
              <a:rPr lang="en-US" sz="1200" baseline="30000" dirty="0">
                <a:solidFill>
                  <a:srgbClr val="000000"/>
                </a:solidFill>
                <a:latin typeface="Arial" charset="0"/>
              </a:rPr>
              <a:t>-2</a:t>
            </a:r>
          </a:p>
        </p:txBody>
      </p:sp>
      <p:sp>
        <p:nvSpPr>
          <p:cNvPr id="65" name="Text Box 30">
            <a:extLst>
              <a:ext uri="{FF2B5EF4-FFF2-40B4-BE49-F238E27FC236}">
                <a16:creationId xmlns:a16="http://schemas.microsoft.com/office/drawing/2014/main" id="{0661603A-4807-5940-A6AB-653D44251929}"/>
              </a:ext>
            </a:extLst>
          </p:cNvPr>
          <p:cNvSpPr txBox="1">
            <a:spLocks noChangeArrowheads="1"/>
          </p:cNvSpPr>
          <p:nvPr/>
        </p:nvSpPr>
        <p:spPr bwMode="auto">
          <a:xfrm>
            <a:off x="7967663" y="228758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r>
              <a:rPr lang="en-US" sz="1200" baseline="30000" dirty="0">
                <a:solidFill>
                  <a:srgbClr val="000000"/>
                </a:solidFill>
                <a:latin typeface="Arial" charset="0"/>
              </a:rPr>
              <a:t>-3</a:t>
            </a:r>
          </a:p>
        </p:txBody>
      </p:sp>
      <p:sp>
        <p:nvSpPr>
          <p:cNvPr id="66" name="Text Box 31">
            <a:extLst>
              <a:ext uri="{FF2B5EF4-FFF2-40B4-BE49-F238E27FC236}">
                <a16:creationId xmlns:a16="http://schemas.microsoft.com/office/drawing/2014/main" id="{0CBE2E9B-A618-174D-B54E-02933CFC57C3}"/>
              </a:ext>
            </a:extLst>
          </p:cNvPr>
          <p:cNvSpPr txBox="1">
            <a:spLocks noChangeArrowheads="1"/>
          </p:cNvSpPr>
          <p:nvPr/>
        </p:nvSpPr>
        <p:spPr bwMode="auto">
          <a:xfrm>
            <a:off x="7977188" y="322103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r>
              <a:rPr lang="en-US" sz="1200" baseline="30000" dirty="0">
                <a:solidFill>
                  <a:srgbClr val="000000"/>
                </a:solidFill>
                <a:latin typeface="Arial" charset="0"/>
              </a:rPr>
              <a:t>-5</a:t>
            </a:r>
          </a:p>
        </p:txBody>
      </p:sp>
      <p:sp>
        <p:nvSpPr>
          <p:cNvPr id="67" name="Text Box 32">
            <a:extLst>
              <a:ext uri="{FF2B5EF4-FFF2-40B4-BE49-F238E27FC236}">
                <a16:creationId xmlns:a16="http://schemas.microsoft.com/office/drawing/2014/main" id="{2F47C752-CDB3-6340-9553-8FA9012BFD9D}"/>
              </a:ext>
            </a:extLst>
          </p:cNvPr>
          <p:cNvSpPr txBox="1">
            <a:spLocks noChangeArrowheads="1"/>
          </p:cNvSpPr>
          <p:nvPr/>
        </p:nvSpPr>
        <p:spPr bwMode="auto">
          <a:xfrm>
            <a:off x="7981950" y="37020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r>
              <a:rPr lang="en-US" sz="1200" baseline="30000" dirty="0">
                <a:solidFill>
                  <a:srgbClr val="000000"/>
                </a:solidFill>
                <a:latin typeface="Arial" charset="0"/>
              </a:rPr>
              <a:t>-6</a:t>
            </a:r>
          </a:p>
        </p:txBody>
      </p:sp>
      <p:sp>
        <p:nvSpPr>
          <p:cNvPr id="68" name="Text Box 33">
            <a:extLst>
              <a:ext uri="{FF2B5EF4-FFF2-40B4-BE49-F238E27FC236}">
                <a16:creationId xmlns:a16="http://schemas.microsoft.com/office/drawing/2014/main" id="{B61A1625-A7FB-AE4B-82B4-2E399E4906FD}"/>
              </a:ext>
            </a:extLst>
          </p:cNvPr>
          <p:cNvSpPr txBox="1">
            <a:spLocks noChangeArrowheads="1"/>
          </p:cNvSpPr>
          <p:nvPr/>
        </p:nvSpPr>
        <p:spPr bwMode="auto">
          <a:xfrm>
            <a:off x="7972425" y="41973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r>
              <a:rPr lang="en-US" sz="1200" baseline="30000" dirty="0">
                <a:solidFill>
                  <a:srgbClr val="000000"/>
                </a:solidFill>
                <a:latin typeface="Arial" charset="0"/>
              </a:rPr>
              <a:t>-7</a:t>
            </a:r>
          </a:p>
        </p:txBody>
      </p:sp>
      <p:sp>
        <p:nvSpPr>
          <p:cNvPr id="69" name="Text Box 34">
            <a:extLst>
              <a:ext uri="{FF2B5EF4-FFF2-40B4-BE49-F238E27FC236}">
                <a16:creationId xmlns:a16="http://schemas.microsoft.com/office/drawing/2014/main" id="{4F955F7F-CA2C-4945-B2CC-104D334EEAE8}"/>
              </a:ext>
            </a:extLst>
          </p:cNvPr>
          <p:cNvSpPr txBox="1">
            <a:spLocks noChangeArrowheads="1"/>
          </p:cNvSpPr>
          <p:nvPr/>
        </p:nvSpPr>
        <p:spPr bwMode="auto">
          <a:xfrm>
            <a:off x="7959725" y="2776538"/>
            <a:ext cx="442913"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r>
              <a:rPr lang="en-US" sz="1200" baseline="30000" dirty="0">
                <a:solidFill>
                  <a:srgbClr val="000000"/>
                </a:solidFill>
                <a:latin typeface="Arial" charset="0"/>
              </a:rPr>
              <a:t>-4</a:t>
            </a:r>
          </a:p>
        </p:txBody>
      </p:sp>
    </p:spTree>
    <p:extLst>
      <p:ext uri="{BB962C8B-B14F-4D97-AF65-F5344CB8AC3E}">
        <p14:creationId xmlns:p14="http://schemas.microsoft.com/office/powerpoint/2010/main" val="317723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dissolve">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dissolve">
                                      <p:cBhvr>
                                        <p:cTn id="12" dur="500"/>
                                        <p:tgtEl>
                                          <p:spTgt spid="38">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animEffect transition="in" filter="dissolve">
                                      <p:cBhvr>
                                        <p:cTn id="15" dur="500"/>
                                        <p:tgtEl>
                                          <p:spTgt spid="3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8">
                                            <p:txEl>
                                              <p:pRg st="3" end="3"/>
                                            </p:txEl>
                                          </p:spTgt>
                                        </p:tgtEl>
                                        <p:attrNameLst>
                                          <p:attrName>style.visibility</p:attrName>
                                        </p:attrNameLst>
                                      </p:cBhvr>
                                      <p:to>
                                        <p:strVal val="visible"/>
                                      </p:to>
                                    </p:set>
                                    <p:animEffect transition="in" filter="dissolve">
                                      <p:cBhvr>
                                        <p:cTn id="20" dur="500"/>
                                        <p:tgtEl>
                                          <p:spTgt spid="38">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animEffect transition="in" filter="dissolve">
                                      <p:cBhvr>
                                        <p:cTn id="23" dur="500"/>
                                        <p:tgtEl>
                                          <p:spTgt spid="38">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8">
                                            <p:txEl>
                                              <p:pRg st="5" end="5"/>
                                            </p:txEl>
                                          </p:spTgt>
                                        </p:tgtEl>
                                        <p:attrNameLst>
                                          <p:attrName>style.visibility</p:attrName>
                                        </p:attrNameLst>
                                      </p:cBhvr>
                                      <p:to>
                                        <p:strVal val="visible"/>
                                      </p:to>
                                    </p:set>
                                    <p:animEffect transition="in" filter="dissolve">
                                      <p:cBhvr>
                                        <p:cTn id="26" dur="500"/>
                                        <p:tgtEl>
                                          <p:spTgt spid="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17</a:t>
            </a:fld>
            <a:endParaRPr lang="en-US" dirty="0"/>
          </a:p>
        </p:txBody>
      </p:sp>
      <p:grpSp>
        <p:nvGrpSpPr>
          <p:cNvPr id="107" name="Group 356">
            <a:extLst>
              <a:ext uri="{FF2B5EF4-FFF2-40B4-BE49-F238E27FC236}">
                <a16:creationId xmlns:a16="http://schemas.microsoft.com/office/drawing/2014/main" id="{58A73542-A8C2-3747-8963-FA5E2C4C09C5}"/>
              </a:ext>
            </a:extLst>
          </p:cNvPr>
          <p:cNvGrpSpPr>
            <a:grpSpLocks/>
          </p:cNvGrpSpPr>
          <p:nvPr/>
        </p:nvGrpSpPr>
        <p:grpSpPr bwMode="auto">
          <a:xfrm>
            <a:off x="3567113" y="2183416"/>
            <a:ext cx="627062" cy="642937"/>
            <a:chOff x="313" y="1497"/>
            <a:chExt cx="1152" cy="1014"/>
          </a:xfrm>
        </p:grpSpPr>
        <p:pic>
          <p:nvPicPr>
            <p:cNvPr id="108" name="Picture 354" descr="laptop_stylized_small">
              <a:extLst>
                <a:ext uri="{FF2B5EF4-FFF2-40B4-BE49-F238E27FC236}">
                  <a16:creationId xmlns:a16="http://schemas.microsoft.com/office/drawing/2014/main" id="{B2EACC5A-1F17-F14E-B327-E3058A614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 name="Picture 355" descr="antenna_stylized">
              <a:extLst>
                <a:ext uri="{FF2B5EF4-FFF2-40B4-BE49-F238E27FC236}">
                  <a16:creationId xmlns:a16="http://schemas.microsoft.com/office/drawing/2014/main" id="{3DC5A5D2-F456-6C4C-B076-22D375BC3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11" name="Freeform 7">
            <a:extLst>
              <a:ext uri="{FF2B5EF4-FFF2-40B4-BE49-F238E27FC236}">
                <a16:creationId xmlns:a16="http://schemas.microsoft.com/office/drawing/2014/main" id="{F64D421C-A8EA-AA46-9CF6-1F440BA24764}"/>
              </a:ext>
            </a:extLst>
          </p:cNvPr>
          <p:cNvSpPr>
            <a:spLocks/>
          </p:cNvSpPr>
          <p:nvPr/>
        </p:nvSpPr>
        <p:spPr bwMode="auto">
          <a:xfrm>
            <a:off x="2101850" y="2026253"/>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2" name="Line 26">
            <a:extLst>
              <a:ext uri="{FF2B5EF4-FFF2-40B4-BE49-F238E27FC236}">
                <a16:creationId xmlns:a16="http://schemas.microsoft.com/office/drawing/2014/main" id="{21069D36-C753-C94F-A501-02B3B81CDA05}"/>
              </a:ext>
            </a:extLst>
          </p:cNvPr>
          <p:cNvSpPr>
            <a:spLocks noChangeShapeType="1"/>
          </p:cNvSpPr>
          <p:nvPr/>
        </p:nvSpPr>
        <p:spPr bwMode="auto">
          <a:xfrm flipV="1">
            <a:off x="3375025" y="3240691"/>
            <a:ext cx="998538" cy="169862"/>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13" name="Line 27">
            <a:extLst>
              <a:ext uri="{FF2B5EF4-FFF2-40B4-BE49-F238E27FC236}">
                <a16:creationId xmlns:a16="http://schemas.microsoft.com/office/drawing/2014/main" id="{D088846B-014D-2C40-A52B-2FC53A963A1E}"/>
              </a:ext>
            </a:extLst>
          </p:cNvPr>
          <p:cNvSpPr>
            <a:spLocks noChangeShapeType="1"/>
          </p:cNvSpPr>
          <p:nvPr/>
        </p:nvSpPr>
        <p:spPr bwMode="auto">
          <a:xfrm>
            <a:off x="4048125" y="2761266"/>
            <a:ext cx="407988" cy="322262"/>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14" name="Text Box 28">
            <a:extLst>
              <a:ext uri="{FF2B5EF4-FFF2-40B4-BE49-F238E27FC236}">
                <a16:creationId xmlns:a16="http://schemas.microsoft.com/office/drawing/2014/main" id="{BB572165-F49B-6548-85B2-DCB2FAF23288}"/>
              </a:ext>
            </a:extLst>
          </p:cNvPr>
          <p:cNvSpPr txBox="1">
            <a:spLocks noChangeArrowheads="1"/>
          </p:cNvSpPr>
          <p:nvPr/>
        </p:nvSpPr>
        <p:spPr bwMode="auto">
          <a:xfrm>
            <a:off x="2493963" y="3132741"/>
            <a:ext cx="350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A</a:t>
            </a:r>
          </a:p>
        </p:txBody>
      </p:sp>
      <p:sp>
        <p:nvSpPr>
          <p:cNvPr id="115" name="Text Box 29">
            <a:extLst>
              <a:ext uri="{FF2B5EF4-FFF2-40B4-BE49-F238E27FC236}">
                <a16:creationId xmlns:a16="http://schemas.microsoft.com/office/drawing/2014/main" id="{F727CB4B-B31D-B44A-8126-9A73973F15B9}"/>
              </a:ext>
            </a:extLst>
          </p:cNvPr>
          <p:cNvSpPr txBox="1">
            <a:spLocks noChangeArrowheads="1"/>
          </p:cNvSpPr>
          <p:nvPr/>
        </p:nvSpPr>
        <p:spPr bwMode="auto">
          <a:xfrm>
            <a:off x="4967288" y="2905728"/>
            <a:ext cx="3381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B</a:t>
            </a:r>
          </a:p>
        </p:txBody>
      </p:sp>
      <p:sp>
        <p:nvSpPr>
          <p:cNvPr id="116" name="Text Box 30">
            <a:extLst>
              <a:ext uri="{FF2B5EF4-FFF2-40B4-BE49-F238E27FC236}">
                <a16:creationId xmlns:a16="http://schemas.microsoft.com/office/drawing/2014/main" id="{E7687122-B847-5F42-A300-D5553034D21E}"/>
              </a:ext>
            </a:extLst>
          </p:cNvPr>
          <p:cNvSpPr txBox="1">
            <a:spLocks noChangeArrowheads="1"/>
          </p:cNvSpPr>
          <p:nvPr/>
        </p:nvSpPr>
        <p:spPr bwMode="auto">
          <a:xfrm>
            <a:off x="4144963" y="2200878"/>
            <a:ext cx="3508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C</a:t>
            </a:r>
          </a:p>
        </p:txBody>
      </p:sp>
      <p:sp>
        <p:nvSpPr>
          <p:cNvPr id="117" name="Rectangle 32">
            <a:extLst>
              <a:ext uri="{FF2B5EF4-FFF2-40B4-BE49-F238E27FC236}">
                <a16:creationId xmlns:a16="http://schemas.microsoft.com/office/drawing/2014/main" id="{849DF770-B526-8044-9F6D-6C14557B6ABD}"/>
              </a:ext>
            </a:extLst>
          </p:cNvPr>
          <p:cNvSpPr>
            <a:spLocks noChangeArrowheads="1"/>
          </p:cNvSpPr>
          <p:nvPr/>
        </p:nvSpPr>
        <p:spPr bwMode="auto">
          <a:xfrm>
            <a:off x="881063" y="1346255"/>
            <a:ext cx="5372099" cy="4529733"/>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eaLnBrk="0" fontAlgn="base" hangingPunct="0">
              <a:lnSpc>
                <a:spcPct val="90000"/>
              </a:lnSpc>
              <a:spcBef>
                <a:spcPct val="20000"/>
              </a:spcBef>
              <a:spcAft>
                <a:spcPct val="0"/>
              </a:spcAft>
              <a:buClr>
                <a:srgbClr val="000099"/>
              </a:buClr>
              <a:buSzPct val="75000"/>
              <a:buFont typeface="Wingdings" charset="0"/>
              <a:buNone/>
              <a:defRPr/>
            </a:pPr>
            <a:r>
              <a:rPr lang="en-US" sz="2800" dirty="0">
                <a:solidFill>
                  <a:srgbClr val="C00000"/>
                </a:solidFill>
                <a:ea typeface="ＭＳ Ｐゴシック" charset="0"/>
              </a:rPr>
              <a:t>Hidden terminal problem</a:t>
            </a:r>
          </a:p>
          <a:p>
            <a:pPr marL="342900" indent="-342900" eaLnBrk="0" fontAlgn="base" hangingPunct="0">
              <a:lnSpc>
                <a:spcPct val="90000"/>
              </a:lnSpc>
              <a:spcBef>
                <a:spcPct val="20000"/>
              </a:spcBef>
              <a:spcAft>
                <a:spcPct val="0"/>
              </a:spcAft>
              <a:buClr>
                <a:srgbClr val="000099"/>
              </a:buClr>
              <a:buSzPct val="75000"/>
              <a:buFont typeface="Wingdings" charset="0"/>
              <a:buNone/>
              <a:defRPr/>
            </a:pPr>
            <a:endParaRPr lang="en-US" sz="2800" dirty="0">
              <a:solidFill>
                <a:srgbClr val="C00000"/>
              </a:solidFill>
              <a:ea typeface="ＭＳ Ｐゴシック" charset="0"/>
            </a:endParaRPr>
          </a:p>
          <a:p>
            <a:pPr marL="342900" indent="-342900" eaLnBrk="0" fontAlgn="base" hangingPunct="0">
              <a:lnSpc>
                <a:spcPct val="90000"/>
              </a:lnSpc>
              <a:spcBef>
                <a:spcPct val="20000"/>
              </a:spcBef>
              <a:spcAft>
                <a:spcPct val="0"/>
              </a:spcAft>
              <a:buClr>
                <a:srgbClr val="000099"/>
              </a:buClr>
              <a:buSzPct val="75000"/>
              <a:buFont typeface="Wingdings" charset="0"/>
              <a:buNone/>
              <a:defRPr/>
            </a:pPr>
            <a:endParaRPr lang="en-US" sz="2800" dirty="0">
              <a:solidFill>
                <a:srgbClr val="C00000"/>
              </a:solidFill>
              <a:ea typeface="ＭＳ Ｐゴシック" charset="0"/>
            </a:endParaRPr>
          </a:p>
          <a:p>
            <a:pPr marL="342900" indent="-342900" eaLnBrk="0" fontAlgn="base" hangingPunct="0">
              <a:lnSpc>
                <a:spcPct val="90000"/>
              </a:lnSpc>
              <a:spcBef>
                <a:spcPct val="20000"/>
              </a:spcBef>
              <a:spcAft>
                <a:spcPct val="0"/>
              </a:spcAft>
              <a:buClr>
                <a:srgbClr val="000099"/>
              </a:buClr>
              <a:buSzPct val="75000"/>
              <a:buFont typeface="Wingdings" charset="0"/>
              <a:buNone/>
              <a:defRPr/>
            </a:pPr>
            <a:endParaRPr lang="en-US" sz="2800" dirty="0">
              <a:solidFill>
                <a:srgbClr val="C00000"/>
              </a:solidFill>
              <a:ea typeface="ＭＳ Ｐゴシック" charset="0"/>
            </a:endParaRPr>
          </a:p>
          <a:p>
            <a:pPr marL="342900" indent="-342900" eaLnBrk="0" fontAlgn="base" hangingPunct="0">
              <a:lnSpc>
                <a:spcPct val="90000"/>
              </a:lnSpc>
              <a:spcBef>
                <a:spcPct val="20000"/>
              </a:spcBef>
              <a:spcAft>
                <a:spcPct val="0"/>
              </a:spcAft>
              <a:buClr>
                <a:srgbClr val="000099"/>
              </a:buClr>
              <a:buSzPct val="75000"/>
              <a:buFont typeface="Wingdings" charset="0"/>
              <a:buNone/>
              <a:defRPr/>
            </a:pPr>
            <a:endParaRPr lang="en-US" sz="2800" dirty="0">
              <a:solidFill>
                <a:srgbClr val="C00000"/>
              </a:solidFill>
              <a:ea typeface="ＭＳ Ｐゴシック" charset="0"/>
            </a:endParaRPr>
          </a:p>
          <a:p>
            <a:pPr marL="277813" indent="-277813" eaLnBrk="0" fontAlgn="base" hangingPunct="0">
              <a:lnSpc>
                <a:spcPct val="90000"/>
              </a:lnSpc>
              <a:spcBef>
                <a:spcPct val="20000"/>
              </a:spcBef>
              <a:spcAft>
                <a:spcPct val="0"/>
              </a:spcAft>
              <a:buClr>
                <a:srgbClr val="000099"/>
              </a:buClr>
              <a:buSzPct val="100000"/>
              <a:buFont typeface="Wingdings" charset="2"/>
              <a:buChar char="§"/>
              <a:defRPr/>
            </a:pPr>
            <a:r>
              <a:rPr lang="en-US" sz="2400" dirty="0">
                <a:solidFill>
                  <a:srgbClr val="000000"/>
                </a:solidFill>
                <a:ea typeface="ＭＳ Ｐゴシック" charset="0"/>
              </a:rPr>
              <a:t>B, A hear each other</a:t>
            </a:r>
          </a:p>
          <a:p>
            <a:pPr marL="277813" indent="-277813" eaLnBrk="0" fontAlgn="base" hangingPunct="0">
              <a:lnSpc>
                <a:spcPct val="90000"/>
              </a:lnSpc>
              <a:spcBef>
                <a:spcPct val="20000"/>
              </a:spcBef>
              <a:spcAft>
                <a:spcPct val="0"/>
              </a:spcAft>
              <a:buClr>
                <a:srgbClr val="000099"/>
              </a:buClr>
              <a:buSzPct val="100000"/>
              <a:buFont typeface="Wingdings" charset="2"/>
              <a:buChar char="§"/>
              <a:defRPr/>
            </a:pPr>
            <a:r>
              <a:rPr lang="en-US" sz="2400" dirty="0">
                <a:solidFill>
                  <a:srgbClr val="000000"/>
                </a:solidFill>
                <a:ea typeface="ＭＳ Ｐゴシック" charset="0"/>
              </a:rPr>
              <a:t>B, C hear each other</a:t>
            </a:r>
          </a:p>
          <a:p>
            <a:pPr marL="277813" indent="-277813" eaLnBrk="0" fontAlgn="base" hangingPunct="0">
              <a:lnSpc>
                <a:spcPct val="90000"/>
              </a:lnSpc>
              <a:spcBef>
                <a:spcPct val="20000"/>
              </a:spcBef>
              <a:spcAft>
                <a:spcPct val="0"/>
              </a:spcAft>
              <a:buClr>
                <a:srgbClr val="000099"/>
              </a:buClr>
              <a:buSzPct val="100000"/>
              <a:buFont typeface="Wingdings" charset="2"/>
              <a:buChar char="§"/>
              <a:defRPr/>
            </a:pPr>
            <a:r>
              <a:rPr lang="en-US" sz="2400" dirty="0">
                <a:solidFill>
                  <a:srgbClr val="000000"/>
                </a:solidFill>
                <a:ea typeface="ＭＳ Ｐゴシック" charset="0"/>
              </a:rPr>
              <a:t>A, C can not hear each other means A, C unaware of their interference at B</a:t>
            </a:r>
          </a:p>
          <a:p>
            <a:pPr marL="342900" indent="-342900" eaLnBrk="0" fontAlgn="base" hangingPunct="0">
              <a:lnSpc>
                <a:spcPct val="90000"/>
              </a:lnSpc>
              <a:spcBef>
                <a:spcPct val="20000"/>
              </a:spcBef>
              <a:spcAft>
                <a:spcPct val="0"/>
              </a:spcAft>
              <a:buClr>
                <a:srgbClr val="000099"/>
              </a:buClr>
              <a:buSzPct val="75000"/>
              <a:buFont typeface="Wingdings" charset="0"/>
              <a:buChar char="v"/>
              <a:defRPr/>
            </a:pPr>
            <a:endParaRPr lang="en-US" sz="2000" dirty="0">
              <a:solidFill>
                <a:srgbClr val="000000"/>
              </a:solidFill>
              <a:latin typeface="Arial" charset="0"/>
              <a:ea typeface="ＭＳ Ｐゴシック" charset="0"/>
            </a:endParaRPr>
          </a:p>
        </p:txBody>
      </p:sp>
      <p:grpSp>
        <p:nvGrpSpPr>
          <p:cNvPr id="131" name="Group 356">
            <a:extLst>
              <a:ext uri="{FF2B5EF4-FFF2-40B4-BE49-F238E27FC236}">
                <a16:creationId xmlns:a16="http://schemas.microsoft.com/office/drawing/2014/main" id="{4CA07968-03D3-0041-BCA1-C9FDA0B76EA9}"/>
              </a:ext>
            </a:extLst>
          </p:cNvPr>
          <p:cNvGrpSpPr>
            <a:grpSpLocks/>
          </p:cNvGrpSpPr>
          <p:nvPr/>
        </p:nvGrpSpPr>
        <p:grpSpPr bwMode="auto">
          <a:xfrm>
            <a:off x="4329113" y="2732691"/>
            <a:ext cx="627062" cy="642937"/>
            <a:chOff x="313" y="1497"/>
            <a:chExt cx="1152" cy="1014"/>
          </a:xfrm>
        </p:grpSpPr>
        <p:pic>
          <p:nvPicPr>
            <p:cNvPr id="132" name="Picture 354" descr="laptop_stylized_small">
              <a:extLst>
                <a:ext uri="{FF2B5EF4-FFF2-40B4-BE49-F238E27FC236}">
                  <a16:creationId xmlns:a16="http://schemas.microsoft.com/office/drawing/2014/main" id="{7306B260-74E1-5346-A521-CA70EAD7E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 name="Picture 355" descr="antenna_stylized">
              <a:extLst>
                <a:ext uri="{FF2B5EF4-FFF2-40B4-BE49-F238E27FC236}">
                  <a16:creationId xmlns:a16="http://schemas.microsoft.com/office/drawing/2014/main" id="{C6C0BA51-6B06-3B4F-AAD9-C22224D55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34" name="Group 356">
            <a:extLst>
              <a:ext uri="{FF2B5EF4-FFF2-40B4-BE49-F238E27FC236}">
                <a16:creationId xmlns:a16="http://schemas.microsoft.com/office/drawing/2014/main" id="{CB4DEA0C-C72B-0346-A94A-CBBD910F3304}"/>
              </a:ext>
            </a:extLst>
          </p:cNvPr>
          <p:cNvGrpSpPr>
            <a:grpSpLocks/>
          </p:cNvGrpSpPr>
          <p:nvPr/>
        </p:nvGrpSpPr>
        <p:grpSpPr bwMode="auto">
          <a:xfrm>
            <a:off x="2805113" y="2873978"/>
            <a:ext cx="627062" cy="644525"/>
            <a:chOff x="313" y="1497"/>
            <a:chExt cx="1152" cy="1014"/>
          </a:xfrm>
        </p:grpSpPr>
        <p:pic>
          <p:nvPicPr>
            <p:cNvPr id="135" name="Picture 354" descr="laptop_stylized_small">
              <a:extLst>
                <a:ext uri="{FF2B5EF4-FFF2-40B4-BE49-F238E27FC236}">
                  <a16:creationId xmlns:a16="http://schemas.microsoft.com/office/drawing/2014/main" id="{A761A985-95DE-D44A-832C-B5DA90484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6" name="Picture 355" descr="antenna_stylized">
              <a:extLst>
                <a:ext uri="{FF2B5EF4-FFF2-40B4-BE49-F238E27FC236}">
                  <a16:creationId xmlns:a16="http://schemas.microsoft.com/office/drawing/2014/main" id="{446B3308-57E8-114D-BAF3-DDE4A94E2A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 name="Group 6">
            <a:extLst>
              <a:ext uri="{FF2B5EF4-FFF2-40B4-BE49-F238E27FC236}">
                <a16:creationId xmlns:a16="http://schemas.microsoft.com/office/drawing/2014/main" id="{3F96E813-63D5-E389-F72E-7F852312C567}"/>
              </a:ext>
            </a:extLst>
          </p:cNvPr>
          <p:cNvGrpSpPr/>
          <p:nvPr/>
        </p:nvGrpSpPr>
        <p:grpSpPr>
          <a:xfrm>
            <a:off x="7153275" y="2333908"/>
            <a:ext cx="3659188" cy="2233612"/>
            <a:chOff x="7153275" y="1989138"/>
            <a:chExt cx="3659188" cy="2233612"/>
          </a:xfrm>
        </p:grpSpPr>
        <p:sp>
          <p:nvSpPr>
            <p:cNvPr id="118" name="Text Box 47">
              <a:extLst>
                <a:ext uri="{FF2B5EF4-FFF2-40B4-BE49-F238E27FC236}">
                  <a16:creationId xmlns:a16="http://schemas.microsoft.com/office/drawing/2014/main" id="{B8F31A07-848A-D74E-8DBD-79B37EA17F6E}"/>
                </a:ext>
              </a:extLst>
            </p:cNvPr>
            <p:cNvSpPr txBox="1">
              <a:spLocks noChangeArrowheads="1"/>
            </p:cNvSpPr>
            <p:nvPr/>
          </p:nvSpPr>
          <p:spPr bwMode="auto">
            <a:xfrm>
              <a:off x="7153275" y="2127250"/>
              <a:ext cx="3508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FF0000"/>
                  </a:solidFill>
                  <a:latin typeface="Arial" charset="0"/>
                  <a:cs typeface="Arial" charset="0"/>
                </a:rPr>
                <a:t>A</a:t>
              </a:r>
            </a:p>
          </p:txBody>
        </p:sp>
        <p:sp>
          <p:nvSpPr>
            <p:cNvPr id="119" name="Text Box 48">
              <a:extLst>
                <a:ext uri="{FF2B5EF4-FFF2-40B4-BE49-F238E27FC236}">
                  <a16:creationId xmlns:a16="http://schemas.microsoft.com/office/drawing/2014/main" id="{C56F1E10-F34C-5843-B22F-044D7AE1A8FE}"/>
                </a:ext>
              </a:extLst>
            </p:cNvPr>
            <p:cNvSpPr txBox="1">
              <a:spLocks noChangeArrowheads="1"/>
            </p:cNvSpPr>
            <p:nvPr/>
          </p:nvSpPr>
          <p:spPr bwMode="auto">
            <a:xfrm>
              <a:off x="9063038" y="2124075"/>
              <a:ext cx="3286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B</a:t>
              </a:r>
            </a:p>
          </p:txBody>
        </p:sp>
        <p:sp>
          <p:nvSpPr>
            <p:cNvPr id="120" name="Text Box 49">
              <a:extLst>
                <a:ext uri="{FF2B5EF4-FFF2-40B4-BE49-F238E27FC236}">
                  <a16:creationId xmlns:a16="http://schemas.microsoft.com/office/drawing/2014/main" id="{8E660AD6-612A-EF49-8651-60E1F656847F}"/>
                </a:ext>
              </a:extLst>
            </p:cNvPr>
            <p:cNvSpPr txBox="1">
              <a:spLocks noChangeArrowheads="1"/>
            </p:cNvSpPr>
            <p:nvPr/>
          </p:nvSpPr>
          <p:spPr bwMode="auto">
            <a:xfrm>
              <a:off x="10244138" y="2166938"/>
              <a:ext cx="350837"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C</a:t>
              </a:r>
            </a:p>
          </p:txBody>
        </p:sp>
        <p:sp>
          <p:nvSpPr>
            <p:cNvPr id="121" name="Text Box 55">
              <a:extLst>
                <a:ext uri="{FF2B5EF4-FFF2-40B4-BE49-F238E27FC236}">
                  <a16:creationId xmlns:a16="http://schemas.microsoft.com/office/drawing/2014/main" id="{64FC93FB-1EDD-AE49-90C3-D92B5ADF991E}"/>
                </a:ext>
              </a:extLst>
            </p:cNvPr>
            <p:cNvSpPr txBox="1">
              <a:spLocks noChangeArrowheads="1"/>
            </p:cNvSpPr>
            <p:nvPr/>
          </p:nvSpPr>
          <p:spPr bwMode="auto">
            <a:xfrm>
              <a:off x="7226300" y="2954338"/>
              <a:ext cx="936625"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400" dirty="0">
                  <a:solidFill>
                    <a:srgbClr val="FF0000"/>
                  </a:solidFill>
                  <a:latin typeface="Arial" charset="0"/>
                  <a:cs typeface="Arial" charset="0"/>
                </a:rPr>
                <a:t>A</a:t>
              </a:r>
              <a:r>
                <a:rPr lang="ja-JP" altLang="en-US" sz="1400">
                  <a:solidFill>
                    <a:srgbClr val="FF0000"/>
                  </a:solidFill>
                  <a:latin typeface="Arial" charset="0"/>
                  <a:cs typeface="Arial" charset="0"/>
                </a:rPr>
                <a:t>’</a:t>
              </a:r>
              <a:r>
                <a:rPr lang="en-US" sz="1400" dirty="0">
                  <a:solidFill>
                    <a:srgbClr val="FF0000"/>
                  </a:solidFill>
                  <a:latin typeface="Arial" charset="0"/>
                  <a:cs typeface="Arial" charset="0"/>
                </a:rPr>
                <a:t>s signal</a:t>
              </a:r>
            </a:p>
            <a:p>
              <a:pPr eaLnBrk="0" fontAlgn="base" hangingPunct="0">
                <a:spcBef>
                  <a:spcPct val="0"/>
                </a:spcBef>
                <a:spcAft>
                  <a:spcPct val="0"/>
                </a:spcAft>
                <a:defRPr/>
              </a:pPr>
              <a:r>
                <a:rPr lang="en-US" sz="1400" dirty="0">
                  <a:solidFill>
                    <a:srgbClr val="FF0000"/>
                  </a:solidFill>
                  <a:latin typeface="Arial" charset="0"/>
                  <a:cs typeface="Arial" charset="0"/>
                </a:rPr>
                <a:t>strength</a:t>
              </a:r>
            </a:p>
          </p:txBody>
        </p:sp>
        <p:sp>
          <p:nvSpPr>
            <p:cNvPr id="122" name="Line 60">
              <a:extLst>
                <a:ext uri="{FF2B5EF4-FFF2-40B4-BE49-F238E27FC236}">
                  <a16:creationId xmlns:a16="http://schemas.microsoft.com/office/drawing/2014/main" id="{FABA226A-B439-064D-8234-9686E55063BC}"/>
                </a:ext>
              </a:extLst>
            </p:cNvPr>
            <p:cNvSpPr>
              <a:spLocks noChangeShapeType="1"/>
            </p:cNvSpPr>
            <p:nvPr/>
          </p:nvSpPr>
          <p:spPr bwMode="auto">
            <a:xfrm>
              <a:off x="7288213" y="3983038"/>
              <a:ext cx="3263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3" name="Line 61">
              <a:extLst>
                <a:ext uri="{FF2B5EF4-FFF2-40B4-BE49-F238E27FC236}">
                  <a16:creationId xmlns:a16="http://schemas.microsoft.com/office/drawing/2014/main" id="{22C32468-EE2B-2E4C-B22A-60D2BC6BFF8E}"/>
                </a:ext>
              </a:extLst>
            </p:cNvPr>
            <p:cNvSpPr>
              <a:spLocks noChangeShapeType="1"/>
            </p:cNvSpPr>
            <p:nvPr/>
          </p:nvSpPr>
          <p:spPr bwMode="auto">
            <a:xfrm>
              <a:off x="7234238" y="2803525"/>
              <a:ext cx="0" cy="11382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4" name="Freeform 62">
              <a:extLst>
                <a:ext uri="{FF2B5EF4-FFF2-40B4-BE49-F238E27FC236}">
                  <a16:creationId xmlns:a16="http://schemas.microsoft.com/office/drawing/2014/main" id="{4A0B08BE-766C-DE4A-820F-57A89FD06857}"/>
                </a:ext>
              </a:extLst>
            </p:cNvPr>
            <p:cNvSpPr>
              <a:spLocks/>
            </p:cNvSpPr>
            <p:nvPr/>
          </p:nvSpPr>
          <p:spPr bwMode="auto">
            <a:xfrm>
              <a:off x="7316788" y="28590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125" name="Text Box 63">
              <a:extLst>
                <a:ext uri="{FF2B5EF4-FFF2-40B4-BE49-F238E27FC236}">
                  <a16:creationId xmlns:a16="http://schemas.microsoft.com/office/drawing/2014/main" id="{F540644C-8058-2E44-97EC-92D26AD8F85A}"/>
                </a:ext>
              </a:extLst>
            </p:cNvPr>
            <p:cNvSpPr txBox="1">
              <a:spLocks noChangeArrowheads="1"/>
            </p:cNvSpPr>
            <p:nvPr/>
          </p:nvSpPr>
          <p:spPr bwMode="auto">
            <a:xfrm>
              <a:off x="8572500" y="3946525"/>
              <a:ext cx="593725" cy="276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200" dirty="0">
                  <a:solidFill>
                    <a:srgbClr val="000000"/>
                  </a:solidFill>
                  <a:latin typeface="Arial" charset="0"/>
                  <a:cs typeface="Arial" charset="0"/>
                </a:rPr>
                <a:t>space</a:t>
              </a:r>
            </a:p>
          </p:txBody>
        </p:sp>
        <p:sp>
          <p:nvSpPr>
            <p:cNvPr id="126" name="Freeform 65">
              <a:extLst>
                <a:ext uri="{FF2B5EF4-FFF2-40B4-BE49-F238E27FC236}">
                  <a16:creationId xmlns:a16="http://schemas.microsoft.com/office/drawing/2014/main" id="{C12F975E-D1B5-414F-8341-03DCBA174B3E}"/>
                </a:ext>
              </a:extLst>
            </p:cNvPr>
            <p:cNvSpPr>
              <a:spLocks/>
            </p:cNvSpPr>
            <p:nvPr/>
          </p:nvSpPr>
          <p:spPr bwMode="auto">
            <a:xfrm flipH="1">
              <a:off x="7412038" y="28289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3333CC"/>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7" name="Text Box 66">
              <a:extLst>
                <a:ext uri="{FF2B5EF4-FFF2-40B4-BE49-F238E27FC236}">
                  <a16:creationId xmlns:a16="http://schemas.microsoft.com/office/drawing/2014/main" id="{65ACABD3-44F1-4A49-8D29-DA46DD5FE78A}"/>
                </a:ext>
              </a:extLst>
            </p:cNvPr>
            <p:cNvSpPr txBox="1">
              <a:spLocks noChangeArrowheads="1"/>
            </p:cNvSpPr>
            <p:nvPr/>
          </p:nvSpPr>
          <p:spPr bwMode="auto">
            <a:xfrm>
              <a:off x="9853613" y="2882900"/>
              <a:ext cx="958850"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400" dirty="0">
                  <a:solidFill>
                    <a:srgbClr val="3333CC"/>
                  </a:solidFill>
                  <a:latin typeface="Arial" charset="0"/>
                  <a:cs typeface="Arial" charset="0"/>
                </a:rPr>
                <a:t>C</a:t>
              </a:r>
              <a:r>
                <a:rPr lang="ja-JP" altLang="en-US" sz="1400">
                  <a:solidFill>
                    <a:srgbClr val="3333CC"/>
                  </a:solidFill>
                  <a:latin typeface="Arial" charset="0"/>
                  <a:cs typeface="Arial" charset="0"/>
                </a:rPr>
                <a:t>’</a:t>
              </a:r>
              <a:r>
                <a:rPr lang="en-US" sz="1400" dirty="0">
                  <a:solidFill>
                    <a:srgbClr val="3333CC"/>
                  </a:solidFill>
                  <a:latin typeface="Arial" charset="0"/>
                  <a:cs typeface="Arial" charset="0"/>
                </a:rPr>
                <a:t>s signal</a:t>
              </a:r>
            </a:p>
            <a:p>
              <a:pPr eaLnBrk="0" fontAlgn="base" hangingPunct="0">
                <a:spcBef>
                  <a:spcPct val="0"/>
                </a:spcBef>
                <a:spcAft>
                  <a:spcPct val="0"/>
                </a:spcAft>
                <a:defRPr/>
              </a:pPr>
              <a:r>
                <a:rPr lang="en-US" sz="1400" dirty="0">
                  <a:solidFill>
                    <a:srgbClr val="3333CC"/>
                  </a:solidFill>
                  <a:latin typeface="Arial" charset="0"/>
                  <a:cs typeface="Arial" charset="0"/>
                </a:rPr>
                <a:t>strength</a:t>
              </a:r>
            </a:p>
          </p:txBody>
        </p:sp>
        <p:sp>
          <p:nvSpPr>
            <p:cNvPr id="128" name="Line 67">
              <a:extLst>
                <a:ext uri="{FF2B5EF4-FFF2-40B4-BE49-F238E27FC236}">
                  <a16:creationId xmlns:a16="http://schemas.microsoft.com/office/drawing/2014/main" id="{FA65E92F-3E66-5349-83A8-F1F9788C646B}"/>
                </a:ext>
              </a:extLst>
            </p:cNvPr>
            <p:cNvSpPr>
              <a:spLocks noChangeShapeType="1"/>
            </p:cNvSpPr>
            <p:nvPr/>
          </p:nvSpPr>
          <p:spPr bwMode="auto">
            <a:xfrm flipH="1">
              <a:off x="7613650" y="2690813"/>
              <a:ext cx="26988" cy="1263650"/>
            </a:xfrm>
            <a:prstGeom prst="line">
              <a:avLst/>
            </a:prstGeom>
            <a:noFill/>
            <a:ln w="9525">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9" name="Line 68">
              <a:extLst>
                <a:ext uri="{FF2B5EF4-FFF2-40B4-BE49-F238E27FC236}">
                  <a16:creationId xmlns:a16="http://schemas.microsoft.com/office/drawing/2014/main" id="{FC263470-E015-7A4B-8414-9AF10F248EA8}"/>
                </a:ext>
              </a:extLst>
            </p:cNvPr>
            <p:cNvSpPr>
              <a:spLocks noChangeShapeType="1"/>
            </p:cNvSpPr>
            <p:nvPr/>
          </p:nvSpPr>
          <p:spPr bwMode="auto">
            <a:xfrm>
              <a:off x="8834438" y="2759075"/>
              <a:ext cx="0" cy="1208088"/>
            </a:xfrm>
            <a:prstGeom prst="line">
              <a:avLst/>
            </a:prstGeom>
            <a:noFill/>
            <a:ln w="9525">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0" name="Line 69">
              <a:extLst>
                <a:ext uri="{FF2B5EF4-FFF2-40B4-BE49-F238E27FC236}">
                  <a16:creationId xmlns:a16="http://schemas.microsoft.com/office/drawing/2014/main" id="{582AF92B-D547-DD40-BF8A-97F1F22001C1}"/>
                </a:ext>
              </a:extLst>
            </p:cNvPr>
            <p:cNvSpPr>
              <a:spLocks noChangeShapeType="1"/>
            </p:cNvSpPr>
            <p:nvPr/>
          </p:nvSpPr>
          <p:spPr bwMode="auto">
            <a:xfrm>
              <a:off x="9915525" y="2743200"/>
              <a:ext cx="0" cy="1181100"/>
            </a:xfrm>
            <a:prstGeom prst="line">
              <a:avLst/>
            </a:prstGeom>
            <a:noFill/>
            <a:ln w="9525">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37" name="Group 356">
              <a:extLst>
                <a:ext uri="{FF2B5EF4-FFF2-40B4-BE49-F238E27FC236}">
                  <a16:creationId xmlns:a16="http://schemas.microsoft.com/office/drawing/2014/main" id="{CB7E2FE1-4A7B-C84A-BAD4-7D682114705F}"/>
                </a:ext>
              </a:extLst>
            </p:cNvPr>
            <p:cNvGrpSpPr>
              <a:grpSpLocks/>
            </p:cNvGrpSpPr>
            <p:nvPr/>
          </p:nvGrpSpPr>
          <p:grpSpPr bwMode="auto">
            <a:xfrm>
              <a:off x="7340600" y="1989138"/>
              <a:ext cx="627063" cy="642937"/>
              <a:chOff x="313" y="1497"/>
              <a:chExt cx="1152" cy="1014"/>
            </a:xfrm>
          </p:grpSpPr>
          <p:pic>
            <p:nvPicPr>
              <p:cNvPr id="138" name="Picture 354" descr="laptop_stylized_small">
                <a:extLst>
                  <a:ext uri="{FF2B5EF4-FFF2-40B4-BE49-F238E27FC236}">
                    <a16:creationId xmlns:a16="http://schemas.microsoft.com/office/drawing/2014/main" id="{AA79C3F4-46C7-0349-85E1-BA552B997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9" name="Picture 355" descr="antenna_stylized">
                <a:extLst>
                  <a:ext uri="{FF2B5EF4-FFF2-40B4-BE49-F238E27FC236}">
                    <a16:creationId xmlns:a16="http://schemas.microsoft.com/office/drawing/2014/main" id="{4E6FF8B2-4F7E-B945-BE46-C86EBBCBE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40" name="Group 356">
              <a:extLst>
                <a:ext uri="{FF2B5EF4-FFF2-40B4-BE49-F238E27FC236}">
                  <a16:creationId xmlns:a16="http://schemas.microsoft.com/office/drawing/2014/main" id="{D72B8EE2-805B-4341-8FF7-2156BB1248A0}"/>
                </a:ext>
              </a:extLst>
            </p:cNvPr>
            <p:cNvGrpSpPr>
              <a:grpSpLocks/>
            </p:cNvGrpSpPr>
            <p:nvPr/>
          </p:nvGrpSpPr>
          <p:grpSpPr bwMode="auto">
            <a:xfrm>
              <a:off x="8529638" y="2028825"/>
              <a:ext cx="627062" cy="644525"/>
              <a:chOff x="313" y="1497"/>
              <a:chExt cx="1152" cy="1014"/>
            </a:xfrm>
          </p:grpSpPr>
          <p:pic>
            <p:nvPicPr>
              <p:cNvPr id="141" name="Picture 354" descr="laptop_stylized_small">
                <a:extLst>
                  <a:ext uri="{FF2B5EF4-FFF2-40B4-BE49-F238E27FC236}">
                    <a16:creationId xmlns:a16="http://schemas.microsoft.com/office/drawing/2014/main" id="{293E3A24-0E7E-C64F-AE1D-F2A4EBBDD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2" name="Picture 355" descr="antenna_stylized">
                <a:extLst>
                  <a:ext uri="{FF2B5EF4-FFF2-40B4-BE49-F238E27FC236}">
                    <a16:creationId xmlns:a16="http://schemas.microsoft.com/office/drawing/2014/main" id="{456A11D2-A09B-574E-BA78-CF1896EC17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143" name="Group 356">
            <a:extLst>
              <a:ext uri="{FF2B5EF4-FFF2-40B4-BE49-F238E27FC236}">
                <a16:creationId xmlns:a16="http://schemas.microsoft.com/office/drawing/2014/main" id="{5473C3B0-61A5-E547-88B5-91B90BF959BC}"/>
              </a:ext>
            </a:extLst>
          </p:cNvPr>
          <p:cNvGrpSpPr>
            <a:grpSpLocks/>
          </p:cNvGrpSpPr>
          <p:nvPr/>
        </p:nvGrpSpPr>
        <p:grpSpPr bwMode="auto">
          <a:xfrm>
            <a:off x="9605963" y="1958975"/>
            <a:ext cx="627062" cy="642938"/>
            <a:chOff x="313" y="1497"/>
            <a:chExt cx="1152" cy="1014"/>
          </a:xfrm>
        </p:grpSpPr>
        <p:pic>
          <p:nvPicPr>
            <p:cNvPr id="144" name="Picture 354" descr="laptop_stylized_small">
              <a:extLst>
                <a:ext uri="{FF2B5EF4-FFF2-40B4-BE49-F238E27FC236}">
                  <a16:creationId xmlns:a16="http://schemas.microsoft.com/office/drawing/2014/main" id="{ACC81BEE-6A25-1047-B556-F5C390402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5" name="Picture 355" descr="antenna_stylized">
              <a:extLst>
                <a:ext uri="{FF2B5EF4-FFF2-40B4-BE49-F238E27FC236}">
                  <a16:creationId xmlns:a16="http://schemas.microsoft.com/office/drawing/2014/main" id="{13857146-FCD5-1B4A-A5AA-EB8B2F5A6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46" name="Rectangle 70">
            <a:extLst>
              <a:ext uri="{FF2B5EF4-FFF2-40B4-BE49-F238E27FC236}">
                <a16:creationId xmlns:a16="http://schemas.microsoft.com/office/drawing/2014/main" id="{74CC21E7-8D8F-BE42-B6A9-4A812307A735}"/>
              </a:ext>
            </a:extLst>
          </p:cNvPr>
          <p:cNvSpPr>
            <a:spLocks noChangeArrowheads="1"/>
          </p:cNvSpPr>
          <p:nvPr/>
        </p:nvSpPr>
        <p:spPr bwMode="auto">
          <a:xfrm>
            <a:off x="6517532" y="1346255"/>
            <a:ext cx="5591537" cy="5096834"/>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800" dirty="0">
                <a:solidFill>
                  <a:srgbClr val="C00000"/>
                </a:solidFill>
                <a:cs typeface="+mn-cs"/>
              </a:rPr>
              <a:t>Attenuation</a:t>
            </a:r>
            <a:r>
              <a:rPr lang="en-US" sz="2400" dirty="0">
                <a:solidFill>
                  <a:srgbClr val="C00000"/>
                </a:solidFill>
                <a:cs typeface="+mn-cs"/>
              </a:rPr>
              <a:t> also causes “hidden terminals”</a:t>
            </a:r>
          </a:p>
          <a:p>
            <a:pPr marL="342900" indent="-342900">
              <a:lnSpc>
                <a:spcPct val="90000"/>
              </a:lnSpc>
              <a:spcBef>
                <a:spcPct val="20000"/>
              </a:spcBef>
              <a:buClr>
                <a:srgbClr val="000099"/>
              </a:buClr>
              <a:buSzPct val="75000"/>
              <a:buFont typeface="Wingdings" charset="0"/>
              <a:buNone/>
              <a:defRPr/>
            </a:pPr>
            <a:endParaRPr lang="en-US" sz="2400" dirty="0">
              <a:solidFill>
                <a:srgbClr val="C00000"/>
              </a:solidFill>
            </a:endParaRPr>
          </a:p>
          <a:p>
            <a:pPr marL="342900" indent="-342900">
              <a:lnSpc>
                <a:spcPct val="90000"/>
              </a:lnSpc>
              <a:spcBef>
                <a:spcPct val="20000"/>
              </a:spcBef>
              <a:buClr>
                <a:srgbClr val="000099"/>
              </a:buClr>
              <a:buSzPct val="75000"/>
              <a:buFont typeface="Wingdings" charset="0"/>
              <a:buNone/>
              <a:defRPr/>
            </a:pPr>
            <a:endParaRPr lang="en-US" sz="2400" dirty="0">
              <a:solidFill>
                <a:srgbClr val="C00000"/>
              </a:solidFill>
              <a:cs typeface="+mn-cs"/>
            </a:endParaRPr>
          </a:p>
          <a:p>
            <a:pPr marL="342900" indent="-342900">
              <a:lnSpc>
                <a:spcPct val="90000"/>
              </a:lnSpc>
              <a:spcBef>
                <a:spcPct val="20000"/>
              </a:spcBef>
              <a:buClr>
                <a:srgbClr val="000099"/>
              </a:buClr>
              <a:buSzPct val="75000"/>
              <a:buFont typeface="Wingdings" charset="0"/>
              <a:buNone/>
              <a:defRPr/>
            </a:pPr>
            <a:endParaRPr lang="en-US" sz="2400" dirty="0">
              <a:solidFill>
                <a:srgbClr val="C00000"/>
              </a:solidFill>
              <a:cs typeface="+mn-cs"/>
            </a:endParaRPr>
          </a:p>
          <a:p>
            <a:pPr marL="342900" indent="-342900">
              <a:lnSpc>
                <a:spcPct val="90000"/>
              </a:lnSpc>
              <a:spcBef>
                <a:spcPct val="20000"/>
              </a:spcBef>
              <a:buClr>
                <a:srgbClr val="000099"/>
              </a:buClr>
              <a:buSzPct val="75000"/>
              <a:buFont typeface="Wingdings" charset="0"/>
              <a:buNone/>
              <a:defRPr/>
            </a:pPr>
            <a:endParaRPr lang="en-US" sz="2400" dirty="0">
              <a:solidFill>
                <a:srgbClr val="C00000"/>
              </a:solidFill>
            </a:endParaRPr>
          </a:p>
          <a:p>
            <a:pPr marL="342900" indent="-342900">
              <a:lnSpc>
                <a:spcPct val="90000"/>
              </a:lnSpc>
              <a:spcBef>
                <a:spcPct val="20000"/>
              </a:spcBef>
              <a:buClr>
                <a:srgbClr val="000099"/>
              </a:buClr>
              <a:buSzPct val="75000"/>
              <a:buFont typeface="Wingdings" charset="0"/>
              <a:buNone/>
              <a:defRPr/>
            </a:pPr>
            <a:endParaRPr lang="en-US" sz="2400" dirty="0">
              <a:solidFill>
                <a:srgbClr val="C00000"/>
              </a:solidFill>
              <a:cs typeface="+mn-cs"/>
            </a:endParaRPr>
          </a:p>
          <a:p>
            <a:pPr marL="342900" indent="-342900">
              <a:lnSpc>
                <a:spcPct val="90000"/>
              </a:lnSpc>
              <a:spcBef>
                <a:spcPct val="20000"/>
              </a:spcBef>
              <a:buClr>
                <a:srgbClr val="000099"/>
              </a:buClr>
              <a:buSzPct val="75000"/>
              <a:buFont typeface="Wingdings" charset="0"/>
              <a:buNone/>
              <a:defRPr/>
            </a:pPr>
            <a:endParaRPr lang="en-US" sz="2400" dirty="0">
              <a:solidFill>
                <a:srgbClr val="C00000"/>
              </a:solidFill>
              <a:cs typeface="+mn-cs"/>
            </a:endParaRPr>
          </a:p>
          <a:p>
            <a:pPr marL="277813" indent="-277813">
              <a:lnSpc>
                <a:spcPct val="90000"/>
              </a:lnSpc>
              <a:spcBef>
                <a:spcPct val="20000"/>
              </a:spcBef>
              <a:buClr>
                <a:srgbClr val="000099"/>
              </a:buClr>
              <a:buSzPct val="100000"/>
              <a:buFont typeface="Wingdings" charset="2"/>
              <a:buChar char="§"/>
              <a:defRPr/>
            </a:pPr>
            <a:r>
              <a:rPr lang="en-US" sz="2400" dirty="0">
                <a:cs typeface="+mn-cs"/>
              </a:rPr>
              <a:t>B, A hear each other</a:t>
            </a:r>
          </a:p>
          <a:p>
            <a:pPr marL="277813" indent="-277813">
              <a:lnSpc>
                <a:spcPct val="90000"/>
              </a:lnSpc>
              <a:spcBef>
                <a:spcPct val="20000"/>
              </a:spcBef>
              <a:buClr>
                <a:srgbClr val="000099"/>
              </a:buClr>
              <a:buSzPct val="100000"/>
              <a:buFont typeface="Wingdings" charset="2"/>
              <a:buChar char="§"/>
              <a:defRPr/>
            </a:pPr>
            <a:r>
              <a:rPr lang="en-US" sz="2400" dirty="0">
                <a:cs typeface="+mn-cs"/>
              </a:rPr>
              <a:t>B, C hear each other</a:t>
            </a:r>
          </a:p>
          <a:p>
            <a:pPr marL="277813" indent="-277813">
              <a:lnSpc>
                <a:spcPct val="90000"/>
              </a:lnSpc>
              <a:spcBef>
                <a:spcPct val="20000"/>
              </a:spcBef>
              <a:buClr>
                <a:srgbClr val="000099"/>
              </a:buClr>
              <a:buSzPct val="100000"/>
              <a:buFont typeface="Wingdings" charset="2"/>
              <a:buChar char="§"/>
              <a:defRPr/>
            </a:pPr>
            <a:r>
              <a:rPr lang="en-US" sz="2400" dirty="0">
                <a:cs typeface="+mn-cs"/>
              </a:rPr>
              <a:t>A, C can not hear each other interfering at B</a:t>
            </a:r>
          </a:p>
        </p:txBody>
      </p:sp>
      <p:sp>
        <p:nvSpPr>
          <p:cNvPr id="6" name="Title 2">
            <a:extLst>
              <a:ext uri="{FF2B5EF4-FFF2-40B4-BE49-F238E27FC236}">
                <a16:creationId xmlns:a16="http://schemas.microsoft.com/office/drawing/2014/main" id="{60D8960B-043D-F875-3096-F0FE30791A06}"/>
              </a:ext>
            </a:extLst>
          </p:cNvPr>
          <p:cNvSpPr>
            <a:spLocks noGrp="1"/>
          </p:cNvSpPr>
          <p:nvPr>
            <p:ph type="title"/>
          </p:nvPr>
        </p:nvSpPr>
        <p:spPr>
          <a:xfrm>
            <a:off x="804863" y="251553"/>
            <a:ext cx="10515600" cy="894622"/>
          </a:xfrm>
        </p:spPr>
        <p:txBody>
          <a:bodyPr/>
          <a:lstStyle/>
          <a:p>
            <a:r>
              <a:rPr lang="en-US" dirty="0"/>
              <a:t>Wireless link characteristics: hidden terminals</a:t>
            </a:r>
          </a:p>
        </p:txBody>
      </p:sp>
    </p:spTree>
    <p:extLst>
      <p:ext uri="{BB962C8B-B14F-4D97-AF65-F5344CB8AC3E}">
        <p14:creationId xmlns:p14="http://schemas.microsoft.com/office/powerpoint/2010/main" val="301422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500"/>
                                        <p:tgtEl>
                                          <p:spTgt spid="1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fade">
                                      <p:cBhvr>
                                        <p:cTn id="1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7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280834" y="659914"/>
            <a:ext cx="3102316" cy="2326737"/>
          </a:xfrm>
          <a:prstGeom prst="rect">
            <a:avLst/>
          </a:prstGeom>
          <a:effectLst>
            <a:outerShdw blurRad="50800" dist="38100" dir="18900000" algn="bl" rotWithShape="0">
              <a:prstClr val="black">
                <a:alpha val="40000"/>
              </a:prstClr>
            </a:outerShdw>
          </a:effectLst>
        </p:spPr>
      </p:pic>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16765" y="2251719"/>
            <a:ext cx="5571867" cy="92328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indent="-382588">
              <a:spcBef>
                <a:spcPts val="600"/>
              </a:spcBef>
              <a:buClr>
                <a:schemeClr val="bg1">
                  <a:lumMod val="75000"/>
                </a:schemeClr>
              </a:buClr>
            </a:pPr>
            <a:r>
              <a:rPr lang="en-US" altLang="en-US" dirty="0">
                <a:solidFill>
                  <a:schemeClr val="bg1">
                    <a:lumMod val="85000"/>
                  </a:schemeClr>
                </a:solidFill>
                <a:ea typeface="ＭＳ Ｐゴシック" panose="020B0600070205080204" pitchFamily="34" charset="-128"/>
                <a:cs typeface="Arial" panose="020B0604020202020204" pitchFamily="34" charset="0"/>
              </a:rPr>
              <a:t>Introduction</a:t>
            </a:r>
          </a:p>
        </p:txBody>
      </p:sp>
      <p:sp>
        <p:nvSpPr>
          <p:cNvPr id="9" name="Rectangle 3">
            <a:extLst>
              <a:ext uri="{FF2B5EF4-FFF2-40B4-BE49-F238E27FC236}">
                <a16:creationId xmlns:a16="http://schemas.microsoft.com/office/drawing/2014/main" id="{49F3BAE1-7C74-F944-AEC6-02670EE1832C}"/>
              </a:ext>
            </a:extLst>
          </p:cNvPr>
          <p:cNvSpPr txBox="1">
            <a:spLocks noChangeArrowheads="1"/>
          </p:cNvSpPr>
          <p:nvPr/>
        </p:nvSpPr>
        <p:spPr>
          <a:xfrm>
            <a:off x="762000" y="3068638"/>
            <a:ext cx="4826000" cy="345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Font typeface="Wingdings" charset="0"/>
              <a:buNone/>
              <a:defRPr/>
            </a:pPr>
            <a:r>
              <a:rPr lang="en-US" sz="3200" dirty="0">
                <a:solidFill>
                  <a:srgbClr val="000099"/>
                </a:solidFill>
              </a:rPr>
              <a:t>Wireless</a:t>
            </a:r>
          </a:p>
          <a:p>
            <a:pPr>
              <a:buClr>
                <a:schemeClr val="bg1">
                  <a:lumMod val="85000"/>
                </a:schemeClr>
              </a:buClr>
              <a:defRPr/>
            </a:pPr>
            <a:r>
              <a:rPr lang="en-US" dirty="0">
                <a:solidFill>
                  <a:schemeClr val="bg2">
                    <a:lumMod val="90000"/>
                  </a:schemeClr>
                </a:solidFill>
              </a:rPr>
              <a:t>Wireless links and network characteristics </a:t>
            </a:r>
          </a:p>
          <a:p>
            <a:pPr>
              <a:buClr>
                <a:srgbClr val="0000A8"/>
              </a:buClr>
              <a:defRPr/>
            </a:pPr>
            <a:r>
              <a:rPr lang="en-US" dirty="0"/>
              <a:t>CDMA: code division multiple access</a:t>
            </a:r>
          </a:p>
          <a:p>
            <a:pPr>
              <a:buClr>
                <a:schemeClr val="bg1">
                  <a:lumMod val="85000"/>
                </a:schemeClr>
              </a:buClr>
              <a:defRPr/>
            </a:pPr>
            <a:r>
              <a:rPr lang="en-US" dirty="0">
                <a:solidFill>
                  <a:schemeClr val="bg1">
                    <a:lumMod val="85000"/>
                  </a:schemeClr>
                </a:solidFill>
              </a:rPr>
              <a:t>WiFi: 802.11 wireless LANs</a:t>
            </a:r>
          </a:p>
          <a:p>
            <a:pPr>
              <a:buClr>
                <a:schemeClr val="bg1">
                  <a:lumMod val="85000"/>
                </a:schemeClr>
              </a:buClr>
              <a:defRPr/>
            </a:pPr>
            <a:r>
              <a:rPr lang="en-US" dirty="0">
                <a:solidFill>
                  <a:schemeClr val="bg1">
                    <a:lumMod val="85000"/>
                  </a:schemeClr>
                </a:solidFill>
              </a:rPr>
              <a:t>Bluetooth</a:t>
            </a:r>
          </a:p>
        </p:txBody>
      </p:sp>
      <p:sp>
        <p:nvSpPr>
          <p:cNvPr id="3" name="Slide Number Placeholder 2">
            <a:extLst>
              <a:ext uri="{FF2B5EF4-FFF2-40B4-BE49-F238E27FC236}">
                <a16:creationId xmlns:a16="http://schemas.microsoft.com/office/drawing/2014/main" id="{D62A7DF8-8BCB-2DFD-C001-1DD9D1E05F21}"/>
              </a:ext>
            </a:extLst>
          </p:cNvPr>
          <p:cNvSpPr>
            <a:spLocks noGrp="1"/>
          </p:cNvSpPr>
          <p:nvPr>
            <p:ph type="sldNum" sz="quarter" idx="4"/>
          </p:nvPr>
        </p:nvSpPr>
        <p:spPr/>
        <p:txBody>
          <a:bodyPr/>
          <a:lstStyle/>
          <a:p>
            <a:r>
              <a:rPr lang="en-US" dirty="0"/>
              <a:t>Class 22: </a:t>
            </a:r>
            <a:fld id="{C4204591-24BD-A542-B9D5-F8D8A88D2FEE}" type="slidenum">
              <a:rPr lang="en-US" smtClean="0"/>
              <a:pPr/>
              <a:t>18</a:t>
            </a:fld>
            <a:endParaRPr lang="en-US" dirty="0"/>
          </a:p>
        </p:txBody>
      </p:sp>
    </p:spTree>
    <p:extLst>
      <p:ext uri="{BB962C8B-B14F-4D97-AF65-F5344CB8AC3E}">
        <p14:creationId xmlns:p14="http://schemas.microsoft.com/office/powerpoint/2010/main" val="365347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Code Division Multiple Access (CDMA)</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19</a:t>
            </a:fld>
            <a:endParaRPr lang="en-US" dirty="0"/>
          </a:p>
        </p:txBody>
      </p:sp>
      <mc:AlternateContent xmlns:mc="http://schemas.openxmlformats.org/markup-compatibility/2006" xmlns:a14="http://schemas.microsoft.com/office/drawing/2010/main">
        <mc:Choice Requires="a14">
          <p:sp>
            <p:nvSpPr>
              <p:cNvPr id="718" name="Rectangle 3">
                <a:extLst>
                  <a:ext uri="{FF2B5EF4-FFF2-40B4-BE49-F238E27FC236}">
                    <a16:creationId xmlns:a16="http://schemas.microsoft.com/office/drawing/2014/main" id="{953F996D-330A-8747-94AD-947138A1EE45}"/>
                  </a:ext>
                </a:extLst>
              </p:cNvPr>
              <p:cNvSpPr txBox="1">
                <a:spLocks noChangeArrowheads="1"/>
              </p:cNvSpPr>
              <p:nvPr/>
            </p:nvSpPr>
            <p:spPr>
              <a:xfrm>
                <a:off x="762289" y="1306801"/>
                <a:ext cx="10626148" cy="5315278"/>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93688">
                  <a:lnSpc>
                    <a:spcPct val="100000"/>
                  </a:lnSpc>
                  <a:defRPr/>
                </a:pPr>
                <a:r>
                  <a:rPr lang="en-US" sz="3200" dirty="0"/>
                  <a:t>unique </a:t>
                </a:r>
                <a:r>
                  <a:rPr lang="en-US" altLang="ja-JP" sz="3200" dirty="0"/>
                  <a:t>“</a:t>
                </a:r>
                <a:r>
                  <a:rPr lang="en-US" sz="3200" dirty="0"/>
                  <a:t>code</a:t>
                </a:r>
                <a:r>
                  <a:rPr lang="en-US" altLang="ja-JP" sz="3200" dirty="0"/>
                  <a:t>”</a:t>
                </a:r>
                <a:r>
                  <a:rPr lang="en-US" sz="3200" dirty="0"/>
                  <a:t> assigned to each user; i.e., code set partitioning</a:t>
                </a:r>
              </a:p>
              <a:p>
                <a:pPr lvl="1">
                  <a:lnSpc>
                    <a:spcPct val="100000"/>
                  </a:lnSpc>
                  <a:defRPr/>
                </a:pPr>
                <a:r>
                  <a:rPr lang="en-US" sz="2800" dirty="0"/>
                  <a:t>all users share same frequency, but each user has own chipping sequence (i.e., code) to encode data</a:t>
                </a:r>
              </a:p>
              <a:p>
                <a:pPr lvl="1">
                  <a:lnSpc>
                    <a:spcPct val="100000"/>
                  </a:lnSpc>
                  <a:defRPr/>
                </a:pPr>
                <a:r>
                  <a:rPr lang="en-US" sz="2800" dirty="0"/>
                  <a:t>allows multiple users to </a:t>
                </a:r>
                <a:r>
                  <a:rPr lang="en-US" altLang="ja-JP" sz="2800" dirty="0"/>
                  <a:t>“</a:t>
                </a:r>
                <a:r>
                  <a:rPr lang="en-US" sz="2800" dirty="0"/>
                  <a:t>coexist</a:t>
                </a:r>
                <a:r>
                  <a:rPr lang="en-US" altLang="ja-JP" sz="2800" dirty="0"/>
                  <a:t>”</a:t>
                </a:r>
                <a:r>
                  <a:rPr lang="en-US" sz="2800" dirty="0"/>
                  <a:t> and transmit simultaneously with minimal interference (if codes are “orthogonal”)</a:t>
                </a:r>
              </a:p>
              <a:p>
                <a:pPr lvl="1">
                  <a:lnSpc>
                    <a:spcPct val="100000"/>
                  </a:lnSpc>
                  <a:defRPr/>
                </a:pPr>
                <a:r>
                  <a:rPr lang="en-US" sz="2800" dirty="0"/>
                  <a:t>analogy: people speaking different languages in the same </a:t>
                </a:r>
                <a:r>
                  <a:rPr lang="en-US" sz="2800" dirty="0" err="1"/>
                  <a:t>roo</a:t>
                </a:r>
                <a:r>
                  <a:rPr lang="en-US" sz="2800" dirty="0"/>
                  <a:t> do not interfere with each other</a:t>
                </a:r>
              </a:p>
              <a:p>
                <a:pPr indent="-341313">
                  <a:lnSpc>
                    <a:spcPct val="100000"/>
                  </a:lnSpc>
                  <a:defRPr/>
                </a:pPr>
                <a:r>
                  <a:rPr lang="en-US" sz="3200" dirty="0">
                    <a:solidFill>
                      <a:srgbClr val="C00000"/>
                    </a:solidFill>
                  </a:rPr>
                  <a:t>encoding: </a:t>
                </a:r>
                <a:r>
                  <a:rPr lang="en-US" sz="3200" dirty="0"/>
                  <a:t>scalar-vector product: </a:t>
                </a:r>
                <a:r>
                  <a:rPr lang="en-US" dirty="0"/>
                  <a:t>(original data)</a:t>
                </a:r>
                <a:r>
                  <a:rPr lang="en-GB" dirty="0">
                    <a:solidFill>
                      <a:srgbClr val="000000"/>
                    </a:solidFill>
                    <a:cs typeface="Arial" charset="0"/>
                  </a:rPr>
                  <a:t> </a:t>
                </a:r>
                <a14:m>
                  <m:oMath xmlns:m="http://schemas.openxmlformats.org/officeDocument/2006/math">
                    <m:r>
                      <a:rPr lang="en-GB" b="0" i="1" smtClean="0">
                        <a:solidFill>
                          <a:srgbClr val="000000"/>
                        </a:solidFill>
                        <a:latin typeface="Cambria Math" panose="02040503050406030204" pitchFamily="18" charset="0"/>
                        <a:cs typeface="Arial" charset="0"/>
                      </a:rPr>
                      <m:t>∗</m:t>
                    </m:r>
                  </m:oMath>
                </a14:m>
                <a:r>
                  <a:rPr lang="en-US" dirty="0">
                    <a:solidFill>
                      <a:srgbClr val="000000"/>
                    </a:solidFill>
                    <a:latin typeface="Arial" charset="0"/>
                    <a:cs typeface="Arial" charset="0"/>
                  </a:rPr>
                  <a:t> </a:t>
                </a:r>
                <a:r>
                  <a:rPr lang="en-US" dirty="0"/>
                  <a:t>(chipping sequence)</a:t>
                </a:r>
              </a:p>
              <a:p>
                <a:pPr lvl="1" indent="-341313">
                  <a:lnSpc>
                    <a:spcPct val="100000"/>
                  </a:lnSpc>
                  <a:defRPr/>
                </a:pPr>
                <a:r>
                  <a:rPr lang="en-GB" sz="2800" dirty="0">
                    <a:solidFill>
                      <a:srgbClr val="000000"/>
                    </a:solidFill>
                    <a:cs typeface="Arial" charset="0"/>
                  </a:rPr>
                  <a:t>d </a:t>
                </a:r>
                <a14:m>
                  <m:oMath xmlns:m="http://schemas.openxmlformats.org/officeDocument/2006/math">
                    <m:r>
                      <a:rPr lang="en-GB" sz="2800" i="1">
                        <a:solidFill>
                          <a:srgbClr val="000000"/>
                        </a:solidFill>
                        <a:latin typeface="Cambria Math" panose="02040503050406030204" pitchFamily="18" charset="0"/>
                        <a:cs typeface="Arial" charset="0"/>
                      </a:rPr>
                      <m:t>∗</m:t>
                    </m:r>
                  </m:oMath>
                </a14:m>
                <a:r>
                  <a:rPr lang="en-US" sz="2800" dirty="0">
                    <a:solidFill>
                      <a:srgbClr val="000000"/>
                    </a:solidFill>
                    <a:latin typeface="Arial" charset="0"/>
                    <a:cs typeface="Arial" charset="0"/>
                  </a:rPr>
                  <a:t> (x</a:t>
                </a:r>
                <a:r>
                  <a:rPr lang="en-US" sz="2800" baseline="-25000" dirty="0">
                    <a:solidFill>
                      <a:srgbClr val="000000"/>
                    </a:solidFill>
                    <a:latin typeface="Arial" charset="0"/>
                    <a:cs typeface="Arial" charset="0"/>
                  </a:rPr>
                  <a:t>1</a:t>
                </a:r>
                <a:r>
                  <a:rPr lang="en-US" sz="2800" dirty="0">
                    <a:solidFill>
                      <a:srgbClr val="000000"/>
                    </a:solidFill>
                    <a:latin typeface="Arial" charset="0"/>
                    <a:cs typeface="Arial" charset="0"/>
                  </a:rPr>
                  <a:t>, x</a:t>
                </a:r>
                <a:r>
                  <a:rPr lang="en-US" sz="2800" baseline="-25000" dirty="0">
                    <a:solidFill>
                      <a:srgbClr val="000000"/>
                    </a:solidFill>
                    <a:latin typeface="Arial" charset="0"/>
                    <a:cs typeface="Arial" charset="0"/>
                  </a:rPr>
                  <a:t>2</a:t>
                </a:r>
                <a:r>
                  <a:rPr lang="en-US" sz="2800" dirty="0">
                    <a:solidFill>
                      <a:srgbClr val="000000"/>
                    </a:solidFill>
                    <a:latin typeface="Arial" charset="0"/>
                    <a:cs typeface="Arial" charset="0"/>
                  </a:rPr>
                  <a:t>, … , </a:t>
                </a:r>
                <a:r>
                  <a:rPr lang="en-US" sz="2800" dirty="0" err="1">
                    <a:solidFill>
                      <a:srgbClr val="000000"/>
                    </a:solidFill>
                    <a:latin typeface="Arial" charset="0"/>
                    <a:cs typeface="Arial" charset="0"/>
                  </a:rPr>
                  <a:t>x</a:t>
                </a:r>
                <a:r>
                  <a:rPr lang="en-US" sz="2800" baseline="-25000" dirty="0" err="1">
                    <a:solidFill>
                      <a:srgbClr val="000000"/>
                    </a:solidFill>
                    <a:latin typeface="Arial" charset="0"/>
                    <a:cs typeface="Arial" charset="0"/>
                  </a:rPr>
                  <a:t>n</a:t>
                </a:r>
                <a:r>
                  <a:rPr lang="en-US" sz="2800" dirty="0">
                    <a:solidFill>
                      <a:srgbClr val="000000"/>
                    </a:solidFill>
                    <a:latin typeface="Arial" charset="0"/>
                    <a:cs typeface="Arial" charset="0"/>
                  </a:rPr>
                  <a:t>) = (d*x</a:t>
                </a:r>
                <a:r>
                  <a:rPr lang="en-US" sz="2800" baseline="-25000" dirty="0">
                    <a:solidFill>
                      <a:srgbClr val="000000"/>
                    </a:solidFill>
                    <a:latin typeface="Arial" charset="0"/>
                    <a:cs typeface="Arial" charset="0"/>
                  </a:rPr>
                  <a:t>1</a:t>
                </a:r>
                <a:r>
                  <a:rPr lang="en-US" sz="2800" dirty="0">
                    <a:solidFill>
                      <a:srgbClr val="000000"/>
                    </a:solidFill>
                    <a:latin typeface="Arial" charset="0"/>
                    <a:cs typeface="Arial" charset="0"/>
                  </a:rPr>
                  <a:t>, d*x</a:t>
                </a:r>
                <a:r>
                  <a:rPr lang="en-US" sz="2800" baseline="-25000" dirty="0">
                    <a:solidFill>
                      <a:srgbClr val="000000"/>
                    </a:solidFill>
                    <a:latin typeface="Arial" charset="0"/>
                    <a:cs typeface="Arial" charset="0"/>
                  </a:rPr>
                  <a:t>2</a:t>
                </a:r>
                <a:r>
                  <a:rPr lang="en-US" sz="2800" dirty="0">
                    <a:solidFill>
                      <a:srgbClr val="000000"/>
                    </a:solidFill>
                    <a:latin typeface="Arial" charset="0"/>
                    <a:cs typeface="Arial" charset="0"/>
                  </a:rPr>
                  <a:t>, …, d*</a:t>
                </a:r>
                <a:r>
                  <a:rPr lang="en-US" sz="2800" dirty="0" err="1">
                    <a:solidFill>
                      <a:srgbClr val="000000"/>
                    </a:solidFill>
                    <a:latin typeface="Arial" charset="0"/>
                    <a:cs typeface="Arial" charset="0"/>
                  </a:rPr>
                  <a:t>x</a:t>
                </a:r>
                <a:r>
                  <a:rPr lang="en-US" sz="2800" baseline="-25000" dirty="0" err="1">
                    <a:solidFill>
                      <a:srgbClr val="000000"/>
                    </a:solidFill>
                    <a:latin typeface="Arial" charset="0"/>
                    <a:cs typeface="Arial" charset="0"/>
                  </a:rPr>
                  <a:t>n</a:t>
                </a:r>
                <a:r>
                  <a:rPr lang="en-US" sz="2800" dirty="0">
                    <a:solidFill>
                      <a:srgbClr val="000000"/>
                    </a:solidFill>
                    <a:latin typeface="Arial" charset="0"/>
                    <a:cs typeface="Arial" charset="0"/>
                  </a:rPr>
                  <a:t>), where d = 1 or -1.</a:t>
                </a:r>
                <a:endParaRPr lang="en-US" sz="2800" dirty="0"/>
              </a:p>
              <a:p>
                <a:pPr marL="354013" indent="-354013">
                  <a:lnSpc>
                    <a:spcPct val="100000"/>
                  </a:lnSpc>
                  <a:defRPr/>
                </a:pPr>
                <a:r>
                  <a:rPr lang="en-US" sz="3200" dirty="0">
                    <a:solidFill>
                      <a:srgbClr val="C00000"/>
                    </a:solidFill>
                  </a:rPr>
                  <a:t>decoding: </a:t>
                </a:r>
                <a:r>
                  <a:rPr lang="en-US" sz="3200" dirty="0"/>
                  <a:t>vector-vector inner-product: </a:t>
                </a:r>
                <a:r>
                  <a:rPr lang="en-US" dirty="0"/>
                  <a:t>(encoded data)</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en-US" dirty="0">
                    <a:solidFill>
                      <a:srgbClr val="000000"/>
                    </a:solidFill>
                    <a:latin typeface="Arial" charset="0"/>
                    <a:cs typeface="Arial" charset="0"/>
                  </a:rPr>
                  <a:t> </a:t>
                </a:r>
                <a:r>
                  <a:rPr lang="en-US" dirty="0"/>
                  <a:t>(chipping sequence)</a:t>
                </a:r>
              </a:p>
              <a:p>
                <a:pPr lvl="1"/>
                <a:r>
                  <a:rPr lang="en-GB" sz="2800" dirty="0"/>
                  <a:t>Defined as sum of elementwise product:</a:t>
                </a:r>
              </a:p>
              <a:p>
                <a:pPr lvl="1"/>
                <a:r>
                  <a:rPr lang="en-US" sz="2800" dirty="0">
                    <a:solidFill>
                      <a:srgbClr val="000000"/>
                    </a:solidFill>
                    <a:latin typeface="Arial" charset="0"/>
                    <a:cs typeface="Arial" charset="0"/>
                  </a:rPr>
                  <a:t>(x</a:t>
                </a:r>
                <a:r>
                  <a:rPr lang="en-US" sz="2800" baseline="-25000" dirty="0">
                    <a:solidFill>
                      <a:srgbClr val="000000"/>
                    </a:solidFill>
                    <a:latin typeface="Arial" charset="0"/>
                    <a:cs typeface="Arial" charset="0"/>
                  </a:rPr>
                  <a:t>1</a:t>
                </a:r>
                <a:r>
                  <a:rPr lang="en-US" sz="2800" dirty="0">
                    <a:solidFill>
                      <a:srgbClr val="000000"/>
                    </a:solidFill>
                    <a:latin typeface="Arial" charset="0"/>
                    <a:cs typeface="Arial" charset="0"/>
                  </a:rPr>
                  <a:t>, x</a:t>
                </a:r>
                <a:r>
                  <a:rPr lang="en-US" sz="2800" baseline="-25000" dirty="0">
                    <a:solidFill>
                      <a:srgbClr val="000000"/>
                    </a:solidFill>
                    <a:latin typeface="Arial" charset="0"/>
                    <a:cs typeface="Arial" charset="0"/>
                  </a:rPr>
                  <a:t>2</a:t>
                </a:r>
                <a:r>
                  <a:rPr lang="en-US" sz="2800" dirty="0">
                    <a:solidFill>
                      <a:srgbClr val="000000"/>
                    </a:solidFill>
                    <a:latin typeface="Arial" charset="0"/>
                    <a:cs typeface="Arial" charset="0"/>
                  </a:rPr>
                  <a:t>, … , </a:t>
                </a:r>
                <a:r>
                  <a:rPr lang="en-US" sz="2800" dirty="0" err="1">
                    <a:solidFill>
                      <a:srgbClr val="000000"/>
                    </a:solidFill>
                    <a:latin typeface="Arial" charset="0"/>
                    <a:cs typeface="Arial" charset="0"/>
                  </a:rPr>
                  <a:t>x</a:t>
                </a:r>
                <a:r>
                  <a:rPr lang="en-US" sz="2800" baseline="-25000" dirty="0" err="1">
                    <a:solidFill>
                      <a:srgbClr val="000000"/>
                    </a:solidFill>
                    <a:latin typeface="Arial" charset="0"/>
                    <a:cs typeface="Arial" charset="0"/>
                  </a:rPr>
                  <a:t>n</a:t>
                </a:r>
                <a:r>
                  <a:rPr lang="en-US" sz="2800" dirty="0">
                    <a:solidFill>
                      <a:srgbClr val="000000"/>
                    </a:solidFill>
                    <a:latin typeface="Arial" charset="0"/>
                    <a:cs typeface="Arial" charset="0"/>
                  </a:rPr>
                  <a:t>)</a:t>
                </a:r>
                <a:r>
                  <a:rPr lang="en-GB" sz="2800" dirty="0">
                    <a:solidFill>
                      <a:srgbClr val="000000"/>
                    </a:solidFill>
                    <a:cs typeface="Arial" charset="0"/>
                  </a:rPr>
                  <a:t> </a:t>
                </a:r>
                <a14:m>
                  <m:oMath xmlns:m="http://schemas.openxmlformats.org/officeDocument/2006/math">
                    <m:r>
                      <a:rPr lang="en-GB" sz="2800" i="1">
                        <a:solidFill>
                          <a:srgbClr val="000000"/>
                        </a:solidFill>
                        <a:latin typeface="Cambria Math" panose="02040503050406030204" pitchFamily="18" charset="0"/>
                        <a:cs typeface="Arial" charset="0"/>
                      </a:rPr>
                      <m:t>⋅</m:t>
                    </m:r>
                  </m:oMath>
                </a14:m>
                <a:r>
                  <a:rPr lang="en-US" sz="2800" dirty="0">
                    <a:solidFill>
                      <a:srgbClr val="000000"/>
                    </a:solidFill>
                    <a:latin typeface="Arial" charset="0"/>
                    <a:cs typeface="Arial" charset="0"/>
                  </a:rPr>
                  <a:t> (y</a:t>
                </a:r>
                <a:r>
                  <a:rPr lang="en-US" sz="2800" baseline="-25000" dirty="0">
                    <a:solidFill>
                      <a:srgbClr val="000000"/>
                    </a:solidFill>
                    <a:latin typeface="Arial" charset="0"/>
                    <a:cs typeface="Arial" charset="0"/>
                  </a:rPr>
                  <a:t>1</a:t>
                </a:r>
                <a:r>
                  <a:rPr lang="en-US" sz="2800" dirty="0">
                    <a:solidFill>
                      <a:srgbClr val="000000"/>
                    </a:solidFill>
                    <a:latin typeface="Arial" charset="0"/>
                    <a:cs typeface="Arial" charset="0"/>
                  </a:rPr>
                  <a:t>, y</a:t>
                </a:r>
                <a:r>
                  <a:rPr lang="en-US" sz="2800" baseline="-25000" dirty="0">
                    <a:solidFill>
                      <a:srgbClr val="000000"/>
                    </a:solidFill>
                    <a:latin typeface="Arial" charset="0"/>
                    <a:cs typeface="Arial" charset="0"/>
                  </a:rPr>
                  <a:t>2</a:t>
                </a:r>
                <a:r>
                  <a:rPr lang="en-US" sz="2800" dirty="0">
                    <a:solidFill>
                      <a:srgbClr val="000000"/>
                    </a:solidFill>
                    <a:latin typeface="Arial" charset="0"/>
                    <a:cs typeface="Arial" charset="0"/>
                  </a:rPr>
                  <a:t>, … , </a:t>
                </a:r>
                <a:r>
                  <a:rPr lang="en-US" sz="2800" dirty="0" err="1">
                    <a:solidFill>
                      <a:srgbClr val="000000"/>
                    </a:solidFill>
                    <a:latin typeface="Arial" charset="0"/>
                    <a:cs typeface="Arial" charset="0"/>
                  </a:rPr>
                  <a:t>y</a:t>
                </a:r>
                <a:r>
                  <a:rPr lang="en-US" sz="2800" baseline="-25000" dirty="0" err="1">
                    <a:solidFill>
                      <a:srgbClr val="000000"/>
                    </a:solidFill>
                    <a:latin typeface="Arial" charset="0"/>
                    <a:cs typeface="Arial" charset="0"/>
                  </a:rPr>
                  <a:t>n</a:t>
                </a:r>
                <a:r>
                  <a:rPr lang="en-US" sz="2800" dirty="0">
                    <a:solidFill>
                      <a:srgbClr val="000000"/>
                    </a:solidFill>
                    <a:latin typeface="Arial" charset="0"/>
                    <a:cs typeface="Arial" charset="0"/>
                  </a:rPr>
                  <a:t>) = (x</a:t>
                </a:r>
                <a:r>
                  <a:rPr lang="en-US" sz="2800" baseline="-25000" dirty="0">
                    <a:solidFill>
                      <a:srgbClr val="000000"/>
                    </a:solidFill>
                    <a:latin typeface="Arial" charset="0"/>
                    <a:cs typeface="Arial" charset="0"/>
                  </a:rPr>
                  <a:t>1</a:t>
                </a:r>
                <a:r>
                  <a:rPr lang="en-US" sz="2800" dirty="0">
                    <a:solidFill>
                      <a:srgbClr val="000000"/>
                    </a:solidFill>
                    <a:latin typeface="Arial" charset="0"/>
                    <a:cs typeface="Arial" charset="0"/>
                  </a:rPr>
                  <a:t>*y</a:t>
                </a:r>
                <a:r>
                  <a:rPr lang="en-US" sz="2800" baseline="-25000" dirty="0">
                    <a:solidFill>
                      <a:srgbClr val="000000"/>
                    </a:solidFill>
                    <a:latin typeface="Arial" charset="0"/>
                    <a:cs typeface="Arial" charset="0"/>
                  </a:rPr>
                  <a:t>1</a:t>
                </a:r>
                <a:r>
                  <a:rPr lang="en-US" sz="2800" dirty="0">
                    <a:solidFill>
                      <a:srgbClr val="000000"/>
                    </a:solidFill>
                    <a:latin typeface="Arial" charset="0"/>
                    <a:cs typeface="Arial" charset="0"/>
                  </a:rPr>
                  <a:t>+x</a:t>
                </a:r>
                <a:r>
                  <a:rPr lang="en-US" sz="2800" baseline="-25000" dirty="0">
                    <a:solidFill>
                      <a:srgbClr val="000000"/>
                    </a:solidFill>
                    <a:latin typeface="Arial" charset="0"/>
                    <a:cs typeface="Arial" charset="0"/>
                  </a:rPr>
                  <a:t>2</a:t>
                </a:r>
                <a:r>
                  <a:rPr lang="en-US" sz="2800" dirty="0">
                    <a:solidFill>
                      <a:srgbClr val="000000"/>
                    </a:solidFill>
                    <a:latin typeface="Arial" charset="0"/>
                    <a:cs typeface="Arial" charset="0"/>
                  </a:rPr>
                  <a:t>*y</a:t>
                </a:r>
                <a:r>
                  <a:rPr lang="en-US" sz="2800" baseline="-25000" dirty="0">
                    <a:solidFill>
                      <a:srgbClr val="000000"/>
                    </a:solidFill>
                    <a:latin typeface="Arial" charset="0"/>
                    <a:cs typeface="Arial" charset="0"/>
                  </a:rPr>
                  <a:t>2</a:t>
                </a:r>
                <a:r>
                  <a:rPr lang="en-US" sz="2800" dirty="0">
                    <a:solidFill>
                      <a:srgbClr val="000000"/>
                    </a:solidFill>
                    <a:latin typeface="Arial" charset="0"/>
                    <a:cs typeface="Arial" charset="0"/>
                  </a:rPr>
                  <a:t>+…+</a:t>
                </a:r>
                <a:r>
                  <a:rPr lang="en-US" sz="2800" dirty="0" err="1">
                    <a:solidFill>
                      <a:srgbClr val="000000"/>
                    </a:solidFill>
                    <a:latin typeface="Arial" charset="0"/>
                    <a:cs typeface="Arial" charset="0"/>
                  </a:rPr>
                  <a:t>x</a:t>
                </a:r>
                <a:r>
                  <a:rPr lang="en-US" sz="2800" baseline="-25000" dirty="0" err="1">
                    <a:solidFill>
                      <a:srgbClr val="000000"/>
                    </a:solidFill>
                    <a:latin typeface="Arial" charset="0"/>
                    <a:cs typeface="Arial" charset="0"/>
                  </a:rPr>
                  <a:t>n</a:t>
                </a:r>
                <a:r>
                  <a:rPr lang="en-US" sz="2800" dirty="0">
                    <a:solidFill>
                      <a:srgbClr val="000000"/>
                    </a:solidFill>
                    <a:latin typeface="Arial" charset="0"/>
                    <a:cs typeface="Arial" charset="0"/>
                  </a:rPr>
                  <a:t>*</a:t>
                </a:r>
                <a:r>
                  <a:rPr lang="en-US" sz="2800" dirty="0" err="1">
                    <a:solidFill>
                      <a:srgbClr val="000000"/>
                    </a:solidFill>
                    <a:latin typeface="Arial" charset="0"/>
                    <a:cs typeface="Arial" charset="0"/>
                  </a:rPr>
                  <a:t>y</a:t>
                </a:r>
                <a:r>
                  <a:rPr lang="en-US" sz="2800" baseline="-25000" dirty="0" err="1">
                    <a:solidFill>
                      <a:srgbClr val="000000"/>
                    </a:solidFill>
                    <a:latin typeface="Arial" charset="0"/>
                    <a:cs typeface="Arial" charset="0"/>
                  </a:rPr>
                  <a:t>n</a:t>
                </a:r>
                <a:r>
                  <a:rPr lang="en-US" sz="2800" dirty="0">
                    <a:solidFill>
                      <a:srgbClr val="000000"/>
                    </a:solidFill>
                    <a:latin typeface="Arial" charset="0"/>
                    <a:cs typeface="Arial" charset="0"/>
                  </a:rPr>
                  <a:t>)</a:t>
                </a:r>
                <a:endParaRPr lang="en-US" sz="2800" dirty="0"/>
              </a:p>
              <a:p>
                <a:pPr>
                  <a:lnSpc>
                    <a:spcPct val="80000"/>
                  </a:lnSpc>
                  <a:defRPr/>
                </a:pPr>
                <a:endParaRPr lang="en-US" sz="3200" dirty="0">
                  <a:latin typeface="Gill Sans MT" charset="0"/>
                </a:endParaRPr>
              </a:p>
            </p:txBody>
          </p:sp>
        </mc:Choice>
        <mc:Fallback xmlns="">
          <p:sp>
            <p:nvSpPr>
              <p:cNvPr id="718" name="Rectangle 3">
                <a:extLst>
                  <a:ext uri="{FF2B5EF4-FFF2-40B4-BE49-F238E27FC236}">
                    <a16:creationId xmlns:a16="http://schemas.microsoft.com/office/drawing/2014/main" id="{953F996D-330A-8747-94AD-947138A1EE45}"/>
                  </a:ext>
                </a:extLst>
              </p:cNvPr>
              <p:cNvSpPr txBox="1">
                <a:spLocks noRot="1" noChangeAspect="1" noMove="1" noResize="1" noEditPoints="1" noAdjustHandles="1" noChangeArrowheads="1" noChangeShapeType="1" noTextEdit="1"/>
              </p:cNvSpPr>
              <p:nvPr/>
            </p:nvSpPr>
            <p:spPr>
              <a:xfrm>
                <a:off x="762289" y="1306801"/>
                <a:ext cx="10626148" cy="5315278"/>
              </a:xfrm>
              <a:prstGeom prst="rect">
                <a:avLst/>
              </a:prstGeom>
              <a:blipFill>
                <a:blip r:embed="rId3"/>
                <a:stretch>
                  <a:fillRect l="-1147" t="-2982"/>
                </a:stretch>
              </a:blipFill>
            </p:spPr>
            <p:txBody>
              <a:bodyPr/>
              <a:lstStyle/>
              <a:p>
                <a:r>
                  <a:rPr lang="en-SE">
                    <a:noFill/>
                  </a:rPr>
                  <a:t> </a:t>
                </a:r>
              </a:p>
            </p:txBody>
          </p:sp>
        </mc:Fallback>
      </mc:AlternateContent>
    </p:spTree>
    <p:extLst>
      <p:ext uri="{BB962C8B-B14F-4D97-AF65-F5344CB8AC3E}">
        <p14:creationId xmlns:p14="http://schemas.microsoft.com/office/powerpoint/2010/main" val="196128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8">
                                            <p:txEl>
                                              <p:pRg st="0" end="0"/>
                                            </p:txEl>
                                          </p:spTgt>
                                        </p:tgtEl>
                                        <p:attrNameLst>
                                          <p:attrName>style.visibility</p:attrName>
                                        </p:attrNameLst>
                                      </p:cBhvr>
                                      <p:to>
                                        <p:strVal val="visible"/>
                                      </p:to>
                                    </p:set>
                                    <p:animEffect transition="in" filter="dissolve">
                                      <p:cBhvr>
                                        <p:cTn id="7" dur="500"/>
                                        <p:tgtEl>
                                          <p:spTgt spid="7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8">
                                            <p:txEl>
                                              <p:pRg st="1" end="1"/>
                                            </p:txEl>
                                          </p:spTgt>
                                        </p:tgtEl>
                                        <p:attrNameLst>
                                          <p:attrName>style.visibility</p:attrName>
                                        </p:attrNameLst>
                                      </p:cBhvr>
                                      <p:to>
                                        <p:strVal val="visible"/>
                                      </p:to>
                                    </p:set>
                                    <p:animEffect transition="in" filter="dissolve">
                                      <p:cBhvr>
                                        <p:cTn id="12" dur="500"/>
                                        <p:tgtEl>
                                          <p:spTgt spid="7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18">
                                            <p:txEl>
                                              <p:pRg st="2" end="2"/>
                                            </p:txEl>
                                          </p:spTgt>
                                        </p:tgtEl>
                                        <p:attrNameLst>
                                          <p:attrName>style.visibility</p:attrName>
                                        </p:attrNameLst>
                                      </p:cBhvr>
                                      <p:to>
                                        <p:strVal val="visible"/>
                                      </p:to>
                                    </p:set>
                                    <p:animEffect transition="in" filter="dissolve">
                                      <p:cBhvr>
                                        <p:cTn id="17" dur="500"/>
                                        <p:tgtEl>
                                          <p:spTgt spid="7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18">
                                            <p:txEl>
                                              <p:pRg st="3" end="3"/>
                                            </p:txEl>
                                          </p:spTgt>
                                        </p:tgtEl>
                                        <p:attrNameLst>
                                          <p:attrName>style.visibility</p:attrName>
                                        </p:attrNameLst>
                                      </p:cBhvr>
                                      <p:to>
                                        <p:strVal val="visible"/>
                                      </p:to>
                                    </p:set>
                                    <p:animEffect transition="in" filter="dissolve">
                                      <p:cBhvr>
                                        <p:cTn id="22" dur="500"/>
                                        <p:tgtEl>
                                          <p:spTgt spid="7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18">
                                            <p:txEl>
                                              <p:pRg st="4" end="4"/>
                                            </p:txEl>
                                          </p:spTgt>
                                        </p:tgtEl>
                                        <p:attrNameLst>
                                          <p:attrName>style.visibility</p:attrName>
                                        </p:attrNameLst>
                                      </p:cBhvr>
                                      <p:to>
                                        <p:strVal val="visible"/>
                                      </p:to>
                                    </p:set>
                                    <p:animEffect transition="in" filter="dissolve">
                                      <p:cBhvr>
                                        <p:cTn id="27" dur="500"/>
                                        <p:tgtEl>
                                          <p:spTgt spid="7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18">
                                            <p:txEl>
                                              <p:pRg st="5" end="5"/>
                                            </p:txEl>
                                          </p:spTgt>
                                        </p:tgtEl>
                                        <p:attrNameLst>
                                          <p:attrName>style.visibility</p:attrName>
                                        </p:attrNameLst>
                                      </p:cBhvr>
                                      <p:to>
                                        <p:strVal val="visible"/>
                                      </p:to>
                                    </p:set>
                                    <p:animEffect transition="in" filter="dissolve">
                                      <p:cBhvr>
                                        <p:cTn id="32" dur="500"/>
                                        <p:tgtEl>
                                          <p:spTgt spid="7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18">
                                            <p:txEl>
                                              <p:pRg st="6" end="6"/>
                                            </p:txEl>
                                          </p:spTgt>
                                        </p:tgtEl>
                                        <p:attrNameLst>
                                          <p:attrName>style.visibility</p:attrName>
                                        </p:attrNameLst>
                                      </p:cBhvr>
                                      <p:to>
                                        <p:strVal val="visible"/>
                                      </p:to>
                                    </p:set>
                                    <p:animEffect transition="in" filter="dissolve">
                                      <p:cBhvr>
                                        <p:cTn id="37" dur="500"/>
                                        <p:tgtEl>
                                          <p:spTgt spid="7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18">
                                            <p:txEl>
                                              <p:pRg st="7" end="7"/>
                                            </p:txEl>
                                          </p:spTgt>
                                        </p:tgtEl>
                                        <p:attrNameLst>
                                          <p:attrName>style.visibility</p:attrName>
                                        </p:attrNameLst>
                                      </p:cBhvr>
                                      <p:to>
                                        <p:strVal val="visible"/>
                                      </p:to>
                                    </p:set>
                                    <p:animEffect transition="in" filter="dissolve">
                                      <p:cBhvr>
                                        <p:cTn id="42" dur="500"/>
                                        <p:tgtEl>
                                          <p:spTgt spid="7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18">
                                            <p:txEl>
                                              <p:pRg st="8" end="8"/>
                                            </p:txEl>
                                          </p:spTgt>
                                        </p:tgtEl>
                                        <p:attrNameLst>
                                          <p:attrName>style.visibility</p:attrName>
                                        </p:attrNameLst>
                                      </p:cBhvr>
                                      <p:to>
                                        <p:strVal val="visible"/>
                                      </p:to>
                                    </p:set>
                                    <p:animEffect transition="in" filter="dissolve">
                                      <p:cBhvr>
                                        <p:cTn id="47" dur="500"/>
                                        <p:tgtEl>
                                          <p:spTgt spid="7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a:xfrm>
            <a:off x="685800" y="381483"/>
            <a:ext cx="10515600" cy="894622"/>
          </a:xfrm>
        </p:spPr>
        <p:txBody>
          <a:bodyPr/>
          <a:lstStyle/>
          <a:p>
            <a:r>
              <a:rPr lang="en-US" altLang="en-US" dirty="0">
                <a:cs typeface="Calibri" panose="020F0502020204030204" pitchFamily="34" charset="0"/>
              </a:rPr>
              <a:t>Wireless and Mobile Networks: context</a:t>
            </a:r>
            <a:endParaRPr lang="en-US" dirty="0"/>
          </a:p>
        </p:txBody>
      </p:sp>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Wireless and Mobile Networks: 7-</a:t>
            </a:r>
            <a:fld id="{C4204591-24BD-A542-B9D5-F8D8A88D2FEE}" type="slidenum">
              <a:rPr lang="en-US" smtClean="0"/>
              <a:pPr/>
              <a:t>2</a:t>
            </a:fld>
            <a:endParaRPr lang="en-US" dirty="0"/>
          </a:p>
        </p:txBody>
      </p:sp>
      <p:sp>
        <p:nvSpPr>
          <p:cNvPr id="11" name="Rectangle 3">
            <a:extLst>
              <a:ext uri="{FF2B5EF4-FFF2-40B4-BE49-F238E27FC236}">
                <a16:creationId xmlns:a16="http://schemas.microsoft.com/office/drawing/2014/main" id="{592D269B-6551-E844-AC6B-E29655639EED}"/>
              </a:ext>
            </a:extLst>
          </p:cNvPr>
          <p:cNvSpPr txBox="1">
            <a:spLocks noChangeArrowheads="1"/>
          </p:cNvSpPr>
          <p:nvPr/>
        </p:nvSpPr>
        <p:spPr>
          <a:xfrm>
            <a:off x="533400" y="1371600"/>
            <a:ext cx="11201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6400" indent="-276225">
              <a:defRPr/>
            </a:pPr>
            <a:r>
              <a:rPr lang="en-US" dirty="0"/>
              <a:t>more wireless (mobile) phone subscribers than fixed (wired) phone subscribers </a:t>
            </a:r>
            <a:r>
              <a:rPr lang="en-US" sz="2400" dirty="0"/>
              <a:t>(10-to-1 in 2019)</a:t>
            </a:r>
            <a:r>
              <a:rPr lang="en-US" dirty="0"/>
              <a:t>!</a:t>
            </a:r>
          </a:p>
          <a:p>
            <a:pPr marL="406400" indent="-276225">
              <a:defRPr/>
            </a:pPr>
            <a:r>
              <a:rPr lang="en-US" dirty="0"/>
              <a:t>more mobile-broadband-connected devices than fixed-broadband-connected devices devices (</a:t>
            </a:r>
            <a:r>
              <a:rPr lang="en-US" sz="2400" dirty="0"/>
              <a:t>5-1 in 2019)</a:t>
            </a:r>
            <a:r>
              <a:rPr lang="en-US" dirty="0"/>
              <a:t>!</a:t>
            </a:r>
            <a:endParaRPr lang="en-US" sz="3200" dirty="0"/>
          </a:p>
          <a:p>
            <a:pPr lvl="1">
              <a:defRPr/>
            </a:pPr>
            <a:r>
              <a:rPr lang="en-US" sz="2800" dirty="0"/>
              <a:t>4G/5G cellular networks now embracing Internet protocol stack, including SDN</a:t>
            </a:r>
          </a:p>
          <a:p>
            <a:pPr marL="406400" indent="-276225">
              <a:defRPr/>
            </a:pPr>
            <a:r>
              <a:rPr lang="en-US" dirty="0"/>
              <a:t>two important (but different) challenges</a:t>
            </a:r>
          </a:p>
          <a:p>
            <a:pPr lvl="1">
              <a:defRPr/>
            </a:pPr>
            <a:r>
              <a:rPr lang="en-US" sz="2800" dirty="0">
                <a:solidFill>
                  <a:srgbClr val="C00000"/>
                </a:solidFill>
              </a:rPr>
              <a:t>wireless: </a:t>
            </a:r>
            <a:r>
              <a:rPr lang="en-US" sz="2800" dirty="0"/>
              <a:t>communication over wireless link</a:t>
            </a:r>
          </a:p>
          <a:p>
            <a:pPr lvl="1">
              <a:defRPr/>
            </a:pPr>
            <a:r>
              <a:rPr lang="en-US" sz="2800" dirty="0">
                <a:solidFill>
                  <a:srgbClr val="C00000"/>
                </a:solidFill>
              </a:rPr>
              <a:t>mobility: </a:t>
            </a:r>
            <a:r>
              <a:rPr lang="en-US" sz="2800" dirty="0"/>
              <a:t>handling the mobile user who changes point of attachment to network</a:t>
            </a:r>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dissolve">
                                      <p:cBhvr>
                                        <p:cTn id="12" dur="500"/>
                                        <p:tgtEl>
                                          <p:spTgt spid="1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dissolve">
                                      <p:cBhvr>
                                        <p:cTn id="15" dur="5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dissolve">
                                      <p:cBhvr>
                                        <p:cTn id="20" dur="500"/>
                                        <p:tgtEl>
                                          <p:spTgt spid="11">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dissolve">
                                      <p:cBhvr>
                                        <p:cTn id="23" dur="500"/>
                                        <p:tgtEl>
                                          <p:spTgt spid="11">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dissolve">
                                      <p:cBhvr>
                                        <p:cTn id="26"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194E81-212F-63D9-991E-44EC88373A8A}"/>
              </a:ext>
            </a:extLst>
          </p:cNvPr>
          <p:cNvSpPr>
            <a:spLocks noGrp="1"/>
          </p:cNvSpPr>
          <p:nvPr>
            <p:ph type="title"/>
          </p:nvPr>
        </p:nvSpPr>
        <p:spPr/>
        <p:txBody>
          <a:bodyPr/>
          <a:lstStyle/>
          <a:p>
            <a:r>
              <a:rPr lang="en-GB" dirty="0"/>
              <a:t>Direct-Sequence Spread Spectrum CDMA</a:t>
            </a:r>
            <a:endParaRPr lang="en-SE" dirty="0"/>
          </a:p>
        </p:txBody>
      </p:sp>
      <p:sp>
        <p:nvSpPr>
          <p:cNvPr id="4" name="Slide Number Placeholder 3">
            <a:extLst>
              <a:ext uri="{FF2B5EF4-FFF2-40B4-BE49-F238E27FC236}">
                <a16:creationId xmlns:a16="http://schemas.microsoft.com/office/drawing/2014/main" id="{F5B80E6B-3A18-B1BA-FD90-EE349ECB9472}"/>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20</a:t>
            </a:fld>
            <a:endParaRPr lang="en-US" dirty="0"/>
          </a:p>
        </p:txBody>
      </p:sp>
      <p:sp>
        <p:nvSpPr>
          <p:cNvPr id="12" name="object 15">
            <a:extLst>
              <a:ext uri="{FF2B5EF4-FFF2-40B4-BE49-F238E27FC236}">
                <a16:creationId xmlns:a16="http://schemas.microsoft.com/office/drawing/2014/main" id="{0AF9D38B-5D89-3941-D753-6CFB7CD3278C}"/>
              </a:ext>
            </a:extLst>
          </p:cNvPr>
          <p:cNvSpPr txBox="1"/>
          <p:nvPr/>
        </p:nvSpPr>
        <p:spPr>
          <a:xfrm>
            <a:off x="838200" y="3770842"/>
            <a:ext cx="10811437" cy="2635337"/>
          </a:xfrm>
          <a:prstGeom prst="rect">
            <a:avLst/>
          </a:prstGeom>
        </p:spPr>
        <p:txBody>
          <a:bodyPr vert="horz" wrap="square" lIns="0" tIns="44450" rIns="0" bIns="0" rtlCol="0">
            <a:spAutoFit/>
          </a:bodyPr>
          <a:lstStyle/>
          <a:p>
            <a:pPr marL="355600" marR="5080" indent="-342900">
              <a:lnSpc>
                <a:spcPts val="2590"/>
              </a:lnSpc>
              <a:spcBef>
                <a:spcPts val="545"/>
              </a:spcBef>
              <a:buClr>
                <a:srgbClr val="063DE8"/>
              </a:buClr>
              <a:buSzPct val="75000"/>
              <a:buFont typeface="Wingdings"/>
              <a:buChar char=""/>
              <a:tabLst>
                <a:tab pos="355600" algn="l"/>
              </a:tabLst>
            </a:pPr>
            <a:r>
              <a:rPr lang="en-US" sz="2400" dirty="0"/>
              <a:t>Chipping sequence (Code): </a:t>
            </a:r>
            <a:r>
              <a:rPr lang="en-GB" sz="2400" dirty="0">
                <a:latin typeface="Times New Roman"/>
                <a:cs typeface="Times New Roman"/>
              </a:rPr>
              <a:t>(1,1,1,-1,1,-1,-1,-1)</a:t>
            </a:r>
          </a:p>
          <a:p>
            <a:pPr marL="355600" marR="5080" indent="-342900">
              <a:lnSpc>
                <a:spcPts val="2590"/>
              </a:lnSpc>
              <a:spcBef>
                <a:spcPts val="545"/>
              </a:spcBef>
              <a:buClr>
                <a:srgbClr val="063DE8"/>
              </a:buClr>
              <a:buSzPct val="75000"/>
              <a:buFont typeface="Wingdings"/>
              <a:buChar char=""/>
              <a:tabLst>
                <a:tab pos="355600" algn="l"/>
              </a:tabLst>
            </a:pPr>
            <a:r>
              <a:rPr lang="en-GB" sz="2400" dirty="0">
                <a:latin typeface="Times New Roman"/>
                <a:cs typeface="Times New Roman"/>
              </a:rPr>
              <a:t>The 8-bit sequence 1*(1,1,1,-1,1,-1,-1,-1) encodes data bit 1  (corresponding to application bit 1).</a:t>
            </a:r>
          </a:p>
          <a:p>
            <a:pPr marL="355600" marR="5080" indent="-342900">
              <a:lnSpc>
                <a:spcPts val="2590"/>
              </a:lnSpc>
              <a:spcBef>
                <a:spcPts val="545"/>
              </a:spcBef>
              <a:buClr>
                <a:srgbClr val="063DE8"/>
              </a:buClr>
              <a:buSzPct val="75000"/>
              <a:buFont typeface="Wingdings"/>
              <a:buChar char=""/>
              <a:tabLst>
                <a:tab pos="355600" algn="l"/>
              </a:tabLst>
            </a:pPr>
            <a:r>
              <a:rPr lang="en-GB" sz="2400" dirty="0">
                <a:latin typeface="Times New Roman"/>
                <a:cs typeface="Times New Roman"/>
              </a:rPr>
              <a:t>The 8-bit sequence (-1)*(1,1,1,-1,1,-1,-1,-1) = (-1,-1,-1,1,-1,1,1,1) encodes data bit -1 (corresponding to application bit 0).</a:t>
            </a:r>
          </a:p>
          <a:p>
            <a:pPr marL="355600" marR="5080" indent="-342900">
              <a:lnSpc>
                <a:spcPts val="2590"/>
              </a:lnSpc>
              <a:spcBef>
                <a:spcPts val="545"/>
              </a:spcBef>
              <a:buClr>
                <a:srgbClr val="063DE8"/>
              </a:buClr>
              <a:buSzPct val="75000"/>
              <a:buFont typeface="Wingdings"/>
              <a:buChar char=""/>
              <a:tabLst>
                <a:tab pos="355600" algn="l"/>
              </a:tabLst>
            </a:pPr>
            <a:r>
              <a:rPr sz="2400" dirty="0">
                <a:latin typeface="Times New Roman"/>
                <a:cs typeface="Times New Roman"/>
              </a:rPr>
              <a:t>Spreading</a:t>
            </a:r>
            <a:r>
              <a:rPr sz="2400" spc="-40" dirty="0">
                <a:latin typeface="Times New Roman"/>
                <a:cs typeface="Times New Roman"/>
              </a:rPr>
              <a:t> </a:t>
            </a:r>
            <a:r>
              <a:rPr sz="2400" dirty="0">
                <a:latin typeface="Times New Roman"/>
                <a:cs typeface="Times New Roman"/>
              </a:rPr>
              <a:t>factor</a:t>
            </a:r>
            <a:r>
              <a:rPr sz="2400" spc="-25" dirty="0">
                <a:latin typeface="Times New Roman"/>
                <a:cs typeface="Times New Roman"/>
              </a:rPr>
              <a:t> </a:t>
            </a: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Code</a:t>
            </a:r>
            <a:r>
              <a:rPr sz="2400" spc="-25" dirty="0">
                <a:latin typeface="Times New Roman"/>
                <a:cs typeface="Times New Roman"/>
              </a:rPr>
              <a:t> </a:t>
            </a:r>
            <a:r>
              <a:rPr lang="en-GB" sz="2400" dirty="0">
                <a:latin typeface="Times New Roman"/>
                <a:cs typeface="Times New Roman"/>
              </a:rPr>
              <a:t>length</a:t>
            </a:r>
            <a:r>
              <a:rPr sz="2400" dirty="0">
                <a:latin typeface="Times New Roman"/>
                <a:cs typeface="Times New Roman"/>
              </a:rPr>
              <a:t>/data</a:t>
            </a:r>
            <a:r>
              <a:rPr sz="2400" spc="-60" dirty="0">
                <a:latin typeface="Times New Roman"/>
                <a:cs typeface="Times New Roman"/>
              </a:rPr>
              <a:t> </a:t>
            </a:r>
            <a:r>
              <a:rPr sz="2400" dirty="0">
                <a:latin typeface="Times New Roman"/>
                <a:cs typeface="Times New Roman"/>
              </a:rPr>
              <a:t>bit</a:t>
            </a:r>
            <a:r>
              <a:rPr lang="en-GB" sz="2400" dirty="0">
                <a:latin typeface="Times New Roman"/>
                <a:cs typeface="Times New Roman"/>
              </a:rPr>
              <a:t> = 8</a:t>
            </a:r>
          </a:p>
          <a:p>
            <a:pPr marL="812800" marR="5080" lvl="1" indent="-342900">
              <a:lnSpc>
                <a:spcPts val="2590"/>
              </a:lnSpc>
              <a:spcBef>
                <a:spcPts val="545"/>
              </a:spcBef>
              <a:buClr>
                <a:srgbClr val="063DE8"/>
              </a:buClr>
              <a:buSzPct val="75000"/>
              <a:buFont typeface="Wingdings"/>
              <a:buChar char=""/>
              <a:tabLst>
                <a:tab pos="355600" algn="l"/>
              </a:tabLst>
            </a:pPr>
            <a:r>
              <a:rPr sz="2400" spc="-10" dirty="0">
                <a:latin typeface="Times New Roman"/>
                <a:cs typeface="Times New Roman"/>
              </a:rPr>
              <a:t>10-</a:t>
            </a:r>
            <a:r>
              <a:rPr sz="2400" dirty="0">
                <a:latin typeface="Times New Roman"/>
                <a:cs typeface="Times New Roman"/>
              </a:rPr>
              <a:t>100</a:t>
            </a:r>
            <a:r>
              <a:rPr sz="2400" spc="-15" dirty="0">
                <a:latin typeface="Times New Roman"/>
                <a:cs typeface="Times New Roman"/>
              </a:rPr>
              <a:t> </a:t>
            </a:r>
            <a:r>
              <a:rPr sz="2400" dirty="0">
                <a:latin typeface="Times New Roman"/>
                <a:cs typeface="Times New Roman"/>
              </a:rPr>
              <a:t>commercial</a:t>
            </a:r>
            <a:r>
              <a:rPr sz="2400" spc="-35" dirty="0">
                <a:latin typeface="Times New Roman"/>
                <a:cs typeface="Times New Roman"/>
              </a:rPr>
              <a:t> </a:t>
            </a:r>
            <a:r>
              <a:rPr sz="2400" spc="-20" dirty="0">
                <a:latin typeface="Times New Roman"/>
                <a:cs typeface="Times New Roman"/>
              </a:rPr>
              <a:t>(Min </a:t>
            </a:r>
            <a:r>
              <a:rPr sz="2400" dirty="0">
                <a:latin typeface="Times New Roman"/>
                <a:cs typeface="Times New Roman"/>
              </a:rPr>
              <a:t>10</a:t>
            </a:r>
            <a:r>
              <a:rPr sz="2400" spc="-15" dirty="0">
                <a:latin typeface="Times New Roman"/>
                <a:cs typeface="Times New Roman"/>
              </a:rPr>
              <a:t> </a:t>
            </a:r>
            <a:r>
              <a:rPr sz="2400" dirty="0">
                <a:latin typeface="Times New Roman"/>
                <a:cs typeface="Times New Roman"/>
              </a:rPr>
              <a:t>by</a:t>
            </a:r>
            <a:r>
              <a:rPr sz="2400" spc="-15" dirty="0">
                <a:latin typeface="Times New Roman"/>
                <a:cs typeface="Times New Roman"/>
              </a:rPr>
              <a:t> </a:t>
            </a:r>
            <a:r>
              <a:rPr sz="2400" dirty="0">
                <a:latin typeface="Times New Roman"/>
                <a:cs typeface="Times New Roman"/>
              </a:rPr>
              <a:t>FCC),</a:t>
            </a:r>
            <a:r>
              <a:rPr sz="2400" spc="-5" dirty="0">
                <a:latin typeface="Times New Roman"/>
                <a:cs typeface="Times New Roman"/>
              </a:rPr>
              <a:t> </a:t>
            </a:r>
            <a:r>
              <a:rPr sz="2400" dirty="0">
                <a:latin typeface="Times New Roman"/>
                <a:cs typeface="Times New Roman"/>
              </a:rPr>
              <a:t>10,000</a:t>
            </a:r>
            <a:r>
              <a:rPr sz="2400" spc="-15" dirty="0">
                <a:latin typeface="Times New Roman"/>
                <a:cs typeface="Times New Roman"/>
              </a:rPr>
              <a:t> </a:t>
            </a:r>
            <a:r>
              <a:rPr sz="2400" dirty="0">
                <a:latin typeface="Times New Roman"/>
                <a:cs typeface="Times New Roman"/>
              </a:rPr>
              <a:t>for</a:t>
            </a:r>
            <a:r>
              <a:rPr sz="2400" spc="-15" dirty="0">
                <a:latin typeface="Times New Roman"/>
                <a:cs typeface="Times New Roman"/>
              </a:rPr>
              <a:t> </a:t>
            </a:r>
            <a:r>
              <a:rPr sz="2400" spc="-10" dirty="0">
                <a:latin typeface="Times New Roman"/>
                <a:cs typeface="Times New Roman"/>
              </a:rPr>
              <a:t>military</a:t>
            </a:r>
            <a:endParaRPr sz="2400" dirty="0">
              <a:latin typeface="Times New Roman"/>
              <a:cs typeface="Times New Roman"/>
            </a:endParaRPr>
          </a:p>
        </p:txBody>
      </p:sp>
      <p:grpSp>
        <p:nvGrpSpPr>
          <p:cNvPr id="71" name="Group 44">
            <a:extLst>
              <a:ext uri="{FF2B5EF4-FFF2-40B4-BE49-F238E27FC236}">
                <a16:creationId xmlns:a16="http://schemas.microsoft.com/office/drawing/2014/main" id="{1A17342D-9888-1FD4-9075-34EFDE43EA37}"/>
              </a:ext>
            </a:extLst>
          </p:cNvPr>
          <p:cNvGrpSpPr>
            <a:grpSpLocks/>
          </p:cNvGrpSpPr>
          <p:nvPr/>
        </p:nvGrpSpPr>
        <p:grpSpPr bwMode="auto">
          <a:xfrm>
            <a:off x="3628449" y="2059972"/>
            <a:ext cx="4841392" cy="1374184"/>
            <a:chOff x="1353" y="1536"/>
            <a:chExt cx="797" cy="294"/>
          </a:xfrm>
        </p:grpSpPr>
        <p:sp>
          <p:nvSpPr>
            <p:cNvPr id="72" name="Text Box 17">
              <a:extLst>
                <a:ext uri="{FF2B5EF4-FFF2-40B4-BE49-F238E27FC236}">
                  <a16:creationId xmlns:a16="http://schemas.microsoft.com/office/drawing/2014/main" id="{F76E3F11-AB1D-038B-14CD-D5E652BD03D2}"/>
                </a:ext>
              </a:extLst>
            </p:cNvPr>
            <p:cNvSpPr txBox="1">
              <a:spLocks noChangeArrowheads="1"/>
            </p:cNvSpPr>
            <p:nvPr/>
          </p:nvSpPr>
          <p:spPr bwMode="auto">
            <a:xfrm>
              <a:off x="1370" y="1564"/>
              <a:ext cx="196" cy="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73" name="Group 22">
              <a:extLst>
                <a:ext uri="{FF2B5EF4-FFF2-40B4-BE49-F238E27FC236}">
                  <a16:creationId xmlns:a16="http://schemas.microsoft.com/office/drawing/2014/main" id="{C2960209-0C63-0056-83F5-D1B2D70B13B0}"/>
                </a:ext>
              </a:extLst>
            </p:cNvPr>
            <p:cNvGrpSpPr>
              <a:grpSpLocks/>
            </p:cNvGrpSpPr>
            <p:nvPr/>
          </p:nvGrpSpPr>
          <p:grpSpPr bwMode="auto">
            <a:xfrm>
              <a:off x="1353" y="1539"/>
              <a:ext cx="258" cy="147"/>
              <a:chOff x="1353" y="1539"/>
              <a:chExt cx="258" cy="144"/>
            </a:xfrm>
          </p:grpSpPr>
          <p:sp>
            <p:nvSpPr>
              <p:cNvPr id="95" name="Rectangle 18">
                <a:extLst>
                  <a:ext uri="{FF2B5EF4-FFF2-40B4-BE49-F238E27FC236}">
                    <a16:creationId xmlns:a16="http://schemas.microsoft.com/office/drawing/2014/main" id="{0D971DF9-F6F5-B297-546A-2542518303FD}"/>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6" name="Line 20">
                <a:extLst>
                  <a:ext uri="{FF2B5EF4-FFF2-40B4-BE49-F238E27FC236}">
                    <a16:creationId xmlns:a16="http://schemas.microsoft.com/office/drawing/2014/main" id="{45FE6E61-0263-639F-E517-604A52DC7C93}"/>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7" name="Line 21">
                <a:extLst>
                  <a:ext uri="{FF2B5EF4-FFF2-40B4-BE49-F238E27FC236}">
                    <a16:creationId xmlns:a16="http://schemas.microsoft.com/office/drawing/2014/main" id="{07C74889-3EB6-D17D-31BB-D5C12C79EE60}"/>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74" name="Group 23">
              <a:extLst>
                <a:ext uri="{FF2B5EF4-FFF2-40B4-BE49-F238E27FC236}">
                  <a16:creationId xmlns:a16="http://schemas.microsoft.com/office/drawing/2014/main" id="{306232B6-90A0-A60A-F54A-19C43E74803A}"/>
                </a:ext>
              </a:extLst>
            </p:cNvPr>
            <p:cNvGrpSpPr>
              <a:grpSpLocks/>
            </p:cNvGrpSpPr>
            <p:nvPr/>
          </p:nvGrpSpPr>
          <p:grpSpPr bwMode="auto">
            <a:xfrm>
              <a:off x="1773" y="1686"/>
              <a:ext cx="258" cy="144"/>
              <a:chOff x="1353" y="1539"/>
              <a:chExt cx="258" cy="144"/>
            </a:xfrm>
          </p:grpSpPr>
          <p:sp>
            <p:nvSpPr>
              <p:cNvPr id="92" name="Rectangle 24">
                <a:extLst>
                  <a:ext uri="{FF2B5EF4-FFF2-40B4-BE49-F238E27FC236}">
                    <a16:creationId xmlns:a16="http://schemas.microsoft.com/office/drawing/2014/main" id="{3C651572-AB2D-D0C0-0733-680A72118085}"/>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3" name="Line 25">
                <a:extLst>
                  <a:ext uri="{FF2B5EF4-FFF2-40B4-BE49-F238E27FC236}">
                    <a16:creationId xmlns:a16="http://schemas.microsoft.com/office/drawing/2014/main" id="{20A491D5-3AFA-2DA5-67DB-7CE4033B4158}"/>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4" name="Line 26">
                <a:extLst>
                  <a:ext uri="{FF2B5EF4-FFF2-40B4-BE49-F238E27FC236}">
                    <a16:creationId xmlns:a16="http://schemas.microsoft.com/office/drawing/2014/main" id="{CCA26312-A814-FB69-1D0D-FC9D02073C12}"/>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75" name="Rectangle 27">
              <a:extLst>
                <a:ext uri="{FF2B5EF4-FFF2-40B4-BE49-F238E27FC236}">
                  <a16:creationId xmlns:a16="http://schemas.microsoft.com/office/drawing/2014/main" id="{121EBBE8-40DF-1F2A-2ED0-132027C77F35}"/>
                </a:ext>
              </a:extLst>
            </p:cNvPr>
            <p:cNvSpPr>
              <a:spLocks noChangeArrowheads="1"/>
            </p:cNvSpPr>
            <p:nvPr/>
          </p:nvSpPr>
          <p:spPr bwMode="auto">
            <a:xfrm>
              <a:off x="1611" y="1686"/>
              <a:ext cx="81"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6" name="Rectangle 28">
              <a:extLst>
                <a:ext uri="{FF2B5EF4-FFF2-40B4-BE49-F238E27FC236}">
                  <a16:creationId xmlns:a16="http://schemas.microsoft.com/office/drawing/2014/main" id="{E1EBC96E-E0B1-8A2D-49AD-34C74E43ABC7}"/>
                </a:ext>
              </a:extLst>
            </p:cNvPr>
            <p:cNvSpPr>
              <a:spLocks noChangeArrowheads="1"/>
            </p:cNvSpPr>
            <p:nvPr/>
          </p:nvSpPr>
          <p:spPr bwMode="auto">
            <a:xfrm>
              <a:off x="1692" y="1536"/>
              <a:ext cx="81" cy="1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7" name="Text Box 29">
              <a:extLst>
                <a:ext uri="{FF2B5EF4-FFF2-40B4-BE49-F238E27FC236}">
                  <a16:creationId xmlns:a16="http://schemas.microsoft.com/office/drawing/2014/main" id="{4D0667AD-8CFE-18D0-AAFA-F3CEA58B226B}"/>
                </a:ext>
              </a:extLst>
            </p:cNvPr>
            <p:cNvSpPr txBox="1">
              <a:spLocks noChangeArrowheads="1"/>
            </p:cNvSpPr>
            <p:nvPr/>
          </p:nvSpPr>
          <p:spPr bwMode="auto">
            <a:xfrm>
              <a:off x="1448" y="1564"/>
              <a:ext cx="196" cy="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78" name="Text Box 30">
              <a:extLst>
                <a:ext uri="{FF2B5EF4-FFF2-40B4-BE49-F238E27FC236}">
                  <a16:creationId xmlns:a16="http://schemas.microsoft.com/office/drawing/2014/main" id="{F1A8B266-18B0-FA47-FA02-9FCCC1445B33}"/>
                </a:ext>
              </a:extLst>
            </p:cNvPr>
            <p:cNvSpPr txBox="1">
              <a:spLocks noChangeArrowheads="1"/>
            </p:cNvSpPr>
            <p:nvPr/>
          </p:nvSpPr>
          <p:spPr bwMode="auto">
            <a:xfrm>
              <a:off x="1541" y="1564"/>
              <a:ext cx="196" cy="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79" name="Text Box 31">
              <a:extLst>
                <a:ext uri="{FF2B5EF4-FFF2-40B4-BE49-F238E27FC236}">
                  <a16:creationId xmlns:a16="http://schemas.microsoft.com/office/drawing/2014/main" id="{6DF5FE61-ECF1-B283-C03B-7FD1B83736DD}"/>
                </a:ext>
              </a:extLst>
            </p:cNvPr>
            <p:cNvSpPr txBox="1">
              <a:spLocks noChangeArrowheads="1"/>
            </p:cNvSpPr>
            <p:nvPr/>
          </p:nvSpPr>
          <p:spPr bwMode="auto">
            <a:xfrm>
              <a:off x="1709" y="1564"/>
              <a:ext cx="196" cy="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98" name="Text Box 17">
              <a:extLst>
                <a:ext uri="{FF2B5EF4-FFF2-40B4-BE49-F238E27FC236}">
                  <a16:creationId xmlns:a16="http://schemas.microsoft.com/office/drawing/2014/main" id="{83EB0E58-EA2A-3FAF-1686-AC41D4690DB5}"/>
                </a:ext>
              </a:extLst>
            </p:cNvPr>
            <p:cNvSpPr txBox="1">
              <a:spLocks noChangeArrowheads="1"/>
            </p:cNvSpPr>
            <p:nvPr/>
          </p:nvSpPr>
          <p:spPr bwMode="auto">
            <a:xfrm>
              <a:off x="1615" y="1714"/>
              <a:ext cx="196" cy="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99" name="Text Box 29">
              <a:extLst>
                <a:ext uri="{FF2B5EF4-FFF2-40B4-BE49-F238E27FC236}">
                  <a16:creationId xmlns:a16="http://schemas.microsoft.com/office/drawing/2014/main" id="{F33CA010-8045-E235-132B-1805333CBF74}"/>
                </a:ext>
              </a:extLst>
            </p:cNvPr>
            <p:cNvSpPr txBox="1">
              <a:spLocks noChangeArrowheads="1"/>
            </p:cNvSpPr>
            <p:nvPr/>
          </p:nvSpPr>
          <p:spPr bwMode="auto">
            <a:xfrm>
              <a:off x="1782" y="1714"/>
              <a:ext cx="196" cy="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100" name="Text Box 31">
              <a:extLst>
                <a:ext uri="{FF2B5EF4-FFF2-40B4-BE49-F238E27FC236}">
                  <a16:creationId xmlns:a16="http://schemas.microsoft.com/office/drawing/2014/main" id="{C50005F9-77EA-82CB-5EE2-14EF0A8E8FA2}"/>
                </a:ext>
              </a:extLst>
            </p:cNvPr>
            <p:cNvSpPr txBox="1">
              <a:spLocks noChangeArrowheads="1"/>
            </p:cNvSpPr>
            <p:nvPr/>
          </p:nvSpPr>
          <p:spPr bwMode="auto">
            <a:xfrm>
              <a:off x="1954" y="1720"/>
              <a:ext cx="196" cy="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spTree>
    <p:extLst>
      <p:ext uri="{BB962C8B-B14F-4D97-AF65-F5344CB8AC3E}">
        <p14:creationId xmlns:p14="http://schemas.microsoft.com/office/powerpoint/2010/main" val="213793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CDMA encode/decode</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21</a:t>
            </a:fld>
            <a:endParaRPr lang="en-US" dirty="0"/>
          </a:p>
        </p:txBody>
      </p:sp>
      <p:sp>
        <p:nvSpPr>
          <p:cNvPr id="433" name="Line 6">
            <a:extLst>
              <a:ext uri="{FF2B5EF4-FFF2-40B4-BE49-F238E27FC236}">
                <a16:creationId xmlns:a16="http://schemas.microsoft.com/office/drawing/2014/main" id="{7762FDF6-2446-3E43-8720-E7B7AA18D678}"/>
              </a:ext>
            </a:extLst>
          </p:cNvPr>
          <p:cNvSpPr>
            <a:spLocks noChangeShapeType="1"/>
          </p:cNvSpPr>
          <p:nvPr/>
        </p:nvSpPr>
        <p:spPr bwMode="auto">
          <a:xfrm>
            <a:off x="4451350" y="1410795"/>
            <a:ext cx="0" cy="1624013"/>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4" name="Line 9">
            <a:extLst>
              <a:ext uri="{FF2B5EF4-FFF2-40B4-BE49-F238E27FC236}">
                <a16:creationId xmlns:a16="http://schemas.microsoft.com/office/drawing/2014/main" id="{7FF576EE-0D7F-AC4E-AD6B-1AACED8038C9}"/>
              </a:ext>
            </a:extLst>
          </p:cNvPr>
          <p:cNvSpPr>
            <a:spLocks noChangeShapeType="1"/>
          </p:cNvSpPr>
          <p:nvPr/>
        </p:nvSpPr>
        <p:spPr bwMode="auto">
          <a:xfrm>
            <a:off x="5508625" y="1386983"/>
            <a:ext cx="0" cy="1624012"/>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5" name="Text Box 10">
            <a:extLst>
              <a:ext uri="{FF2B5EF4-FFF2-40B4-BE49-F238E27FC236}">
                <a16:creationId xmlns:a16="http://schemas.microsoft.com/office/drawing/2014/main" id="{F21423CE-6E23-864D-AE72-4B27CF5194E0}"/>
              </a:ext>
            </a:extLst>
          </p:cNvPr>
          <p:cNvSpPr txBox="1">
            <a:spLocks noChangeArrowheads="1"/>
          </p:cNvSpPr>
          <p:nvPr/>
        </p:nvSpPr>
        <p:spPr bwMode="auto">
          <a:xfrm>
            <a:off x="3621088" y="2818908"/>
            <a:ext cx="669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dirty="0">
                <a:solidFill>
                  <a:srgbClr val="000000"/>
                </a:solidFill>
                <a:latin typeface="Arial" charset="0"/>
                <a:cs typeface="Arial" charset="0"/>
              </a:rPr>
              <a:t>slot 1</a:t>
            </a:r>
          </a:p>
        </p:txBody>
      </p:sp>
      <p:sp>
        <p:nvSpPr>
          <p:cNvPr id="436" name="Text Box 11">
            <a:extLst>
              <a:ext uri="{FF2B5EF4-FFF2-40B4-BE49-F238E27FC236}">
                <a16:creationId xmlns:a16="http://schemas.microsoft.com/office/drawing/2014/main" id="{A41B6EA9-EE6C-C949-81EA-16B63EA5A754}"/>
              </a:ext>
            </a:extLst>
          </p:cNvPr>
          <p:cNvSpPr txBox="1">
            <a:spLocks noChangeArrowheads="1"/>
          </p:cNvSpPr>
          <p:nvPr/>
        </p:nvSpPr>
        <p:spPr bwMode="auto">
          <a:xfrm>
            <a:off x="4640263" y="2823670"/>
            <a:ext cx="669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dirty="0">
                <a:solidFill>
                  <a:srgbClr val="000000"/>
                </a:solidFill>
                <a:latin typeface="Arial" charset="0"/>
                <a:cs typeface="Arial" charset="0"/>
              </a:rPr>
              <a:t>slot 0</a:t>
            </a:r>
          </a:p>
        </p:txBody>
      </p:sp>
      <p:grpSp>
        <p:nvGrpSpPr>
          <p:cNvPr id="437" name="Group 150">
            <a:extLst>
              <a:ext uri="{FF2B5EF4-FFF2-40B4-BE49-F238E27FC236}">
                <a16:creationId xmlns:a16="http://schemas.microsoft.com/office/drawing/2014/main" id="{6846776D-29A4-C047-BD8B-B36F67C3A5FE}"/>
              </a:ext>
            </a:extLst>
          </p:cNvPr>
          <p:cNvGrpSpPr>
            <a:grpSpLocks/>
          </p:cNvGrpSpPr>
          <p:nvPr/>
        </p:nvGrpSpPr>
        <p:grpSpPr bwMode="auto">
          <a:xfrm>
            <a:off x="3316288" y="1320308"/>
            <a:ext cx="1254125" cy="1624012"/>
            <a:chOff x="1313" y="921"/>
            <a:chExt cx="790" cy="1023"/>
          </a:xfrm>
        </p:grpSpPr>
        <p:sp>
          <p:nvSpPr>
            <p:cNvPr id="438" name="Line 5">
              <a:extLst>
                <a:ext uri="{FF2B5EF4-FFF2-40B4-BE49-F238E27FC236}">
                  <a16:creationId xmlns:a16="http://schemas.microsoft.com/office/drawing/2014/main" id="{298CDB05-EA65-C643-BE8E-B0FC9ED106B0}"/>
                </a:ext>
              </a:extLst>
            </p:cNvPr>
            <p:cNvSpPr>
              <a:spLocks noChangeShapeType="1"/>
            </p:cNvSpPr>
            <p:nvPr/>
          </p:nvSpPr>
          <p:spPr bwMode="auto">
            <a:xfrm>
              <a:off x="1350" y="921"/>
              <a:ext cx="0" cy="1023"/>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9" name="Rectangle 12">
              <a:extLst>
                <a:ext uri="{FF2B5EF4-FFF2-40B4-BE49-F238E27FC236}">
                  <a16:creationId xmlns:a16="http://schemas.microsoft.com/office/drawing/2014/main" id="{73F94AD3-1AF6-7648-ACBC-E99C830414B1}"/>
                </a:ext>
              </a:extLst>
            </p:cNvPr>
            <p:cNvSpPr>
              <a:spLocks noChangeArrowheads="1"/>
            </p:cNvSpPr>
            <p:nvPr/>
          </p:nvSpPr>
          <p:spPr bwMode="auto">
            <a:xfrm>
              <a:off x="1350" y="1218"/>
              <a:ext cx="678" cy="135"/>
            </a:xfrm>
            <a:prstGeom prst="rect">
              <a:avLst/>
            </a:prstGeom>
            <a:noFill/>
            <a:ln w="1905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40" name="Text Box 15">
              <a:extLst>
                <a:ext uri="{FF2B5EF4-FFF2-40B4-BE49-F238E27FC236}">
                  <a16:creationId xmlns:a16="http://schemas.microsoft.com/office/drawing/2014/main" id="{FDFC6C2A-B275-2E40-AB84-586BF299A51C}"/>
                </a:ext>
              </a:extLst>
            </p:cNvPr>
            <p:cNvSpPr txBox="1">
              <a:spLocks noChangeArrowheads="1"/>
            </p:cNvSpPr>
            <p:nvPr/>
          </p:nvSpPr>
          <p:spPr bwMode="auto">
            <a:xfrm>
              <a:off x="1436" y="1194"/>
              <a:ext cx="40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a:t>
              </a:r>
              <a:r>
                <a:rPr kumimoji="0" lang="en-US" sz="12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1</a:t>
              </a: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 -1</a:t>
              </a:r>
            </a:p>
          </p:txBody>
        </p:sp>
        <p:grpSp>
          <p:nvGrpSpPr>
            <p:cNvPr id="441" name="Group 44">
              <a:extLst>
                <a:ext uri="{FF2B5EF4-FFF2-40B4-BE49-F238E27FC236}">
                  <a16:creationId xmlns:a16="http://schemas.microsoft.com/office/drawing/2014/main" id="{620B35C5-24A4-114D-85B0-D738F3EFE14B}"/>
                </a:ext>
              </a:extLst>
            </p:cNvPr>
            <p:cNvGrpSpPr>
              <a:grpSpLocks/>
            </p:cNvGrpSpPr>
            <p:nvPr/>
          </p:nvGrpSpPr>
          <p:grpSpPr bwMode="auto">
            <a:xfrm>
              <a:off x="1313" y="1534"/>
              <a:ext cx="790" cy="307"/>
              <a:chOff x="1313" y="1534"/>
              <a:chExt cx="790" cy="307"/>
            </a:xfrm>
          </p:grpSpPr>
          <p:sp>
            <p:nvSpPr>
              <p:cNvPr id="442" name="Text Box 17">
                <a:extLst>
                  <a:ext uri="{FF2B5EF4-FFF2-40B4-BE49-F238E27FC236}">
                    <a16:creationId xmlns:a16="http://schemas.microsoft.com/office/drawing/2014/main" id="{D9299C94-75F7-9140-809B-1C978D457BB7}"/>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443" name="Group 22">
                <a:extLst>
                  <a:ext uri="{FF2B5EF4-FFF2-40B4-BE49-F238E27FC236}">
                    <a16:creationId xmlns:a16="http://schemas.microsoft.com/office/drawing/2014/main" id="{214F67F6-3FDE-8047-BC27-C89C3A746BC0}"/>
                  </a:ext>
                </a:extLst>
              </p:cNvPr>
              <p:cNvGrpSpPr>
                <a:grpSpLocks/>
              </p:cNvGrpSpPr>
              <p:nvPr/>
            </p:nvGrpSpPr>
            <p:grpSpPr bwMode="auto">
              <a:xfrm>
                <a:off x="1353" y="1539"/>
                <a:ext cx="258" cy="147"/>
                <a:chOff x="1353" y="1539"/>
                <a:chExt cx="258" cy="144"/>
              </a:xfrm>
            </p:grpSpPr>
            <p:sp>
              <p:nvSpPr>
                <p:cNvPr id="465" name="Rectangle 18">
                  <a:extLst>
                    <a:ext uri="{FF2B5EF4-FFF2-40B4-BE49-F238E27FC236}">
                      <a16:creationId xmlns:a16="http://schemas.microsoft.com/office/drawing/2014/main" id="{F33FF9ED-6258-7C4C-8407-7E51888430C4}"/>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6" name="Line 20">
                  <a:extLst>
                    <a:ext uri="{FF2B5EF4-FFF2-40B4-BE49-F238E27FC236}">
                      <a16:creationId xmlns:a16="http://schemas.microsoft.com/office/drawing/2014/main" id="{8DAF169B-00F5-C44B-BE4B-053B39BF6543}"/>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7" name="Line 21">
                  <a:extLst>
                    <a:ext uri="{FF2B5EF4-FFF2-40B4-BE49-F238E27FC236}">
                      <a16:creationId xmlns:a16="http://schemas.microsoft.com/office/drawing/2014/main" id="{4E33F495-B46C-9241-A64D-B0EF942E31D3}"/>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44" name="Group 23">
                <a:extLst>
                  <a:ext uri="{FF2B5EF4-FFF2-40B4-BE49-F238E27FC236}">
                    <a16:creationId xmlns:a16="http://schemas.microsoft.com/office/drawing/2014/main" id="{FAA1AE6D-1DD4-9945-A0CB-C68D4A34886C}"/>
                  </a:ext>
                </a:extLst>
              </p:cNvPr>
              <p:cNvGrpSpPr>
                <a:grpSpLocks/>
              </p:cNvGrpSpPr>
              <p:nvPr/>
            </p:nvGrpSpPr>
            <p:grpSpPr bwMode="auto">
              <a:xfrm>
                <a:off x="1773" y="1686"/>
                <a:ext cx="258" cy="144"/>
                <a:chOff x="1353" y="1539"/>
                <a:chExt cx="258" cy="144"/>
              </a:xfrm>
            </p:grpSpPr>
            <p:sp>
              <p:nvSpPr>
                <p:cNvPr id="462" name="Rectangle 24">
                  <a:extLst>
                    <a:ext uri="{FF2B5EF4-FFF2-40B4-BE49-F238E27FC236}">
                      <a16:creationId xmlns:a16="http://schemas.microsoft.com/office/drawing/2014/main" id="{1FCDE583-D600-254E-99DE-D2181719DDE1}"/>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3" name="Line 25">
                  <a:extLst>
                    <a:ext uri="{FF2B5EF4-FFF2-40B4-BE49-F238E27FC236}">
                      <a16:creationId xmlns:a16="http://schemas.microsoft.com/office/drawing/2014/main" id="{C2051F1D-3C16-E547-A5D4-D8A4430C4276}"/>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4" name="Line 26">
                  <a:extLst>
                    <a:ext uri="{FF2B5EF4-FFF2-40B4-BE49-F238E27FC236}">
                      <a16:creationId xmlns:a16="http://schemas.microsoft.com/office/drawing/2014/main" id="{17BF4814-60F3-AF49-9AB3-8BF777875C3A}"/>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445" name="Rectangle 27">
                <a:extLst>
                  <a:ext uri="{FF2B5EF4-FFF2-40B4-BE49-F238E27FC236}">
                    <a16:creationId xmlns:a16="http://schemas.microsoft.com/office/drawing/2014/main" id="{2F9F07B4-F807-DC43-81F3-2B98B5DD38C8}"/>
                  </a:ext>
                </a:extLst>
              </p:cNvPr>
              <p:cNvSpPr>
                <a:spLocks noChangeArrowheads="1"/>
              </p:cNvSpPr>
              <p:nvPr/>
            </p:nvSpPr>
            <p:spPr bwMode="auto">
              <a:xfrm>
                <a:off x="1611" y="1686"/>
                <a:ext cx="81"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46" name="Rectangle 28">
                <a:extLst>
                  <a:ext uri="{FF2B5EF4-FFF2-40B4-BE49-F238E27FC236}">
                    <a16:creationId xmlns:a16="http://schemas.microsoft.com/office/drawing/2014/main" id="{5D5AE67B-DA7D-4148-A6F1-6F2DAC8E5306}"/>
                  </a:ext>
                </a:extLst>
              </p:cNvPr>
              <p:cNvSpPr>
                <a:spLocks noChangeArrowheads="1"/>
              </p:cNvSpPr>
              <p:nvPr/>
            </p:nvSpPr>
            <p:spPr bwMode="auto">
              <a:xfrm>
                <a:off x="1692" y="1536"/>
                <a:ext cx="81" cy="1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47" name="Text Box 29">
                <a:extLst>
                  <a:ext uri="{FF2B5EF4-FFF2-40B4-BE49-F238E27FC236}">
                    <a16:creationId xmlns:a16="http://schemas.microsoft.com/office/drawing/2014/main" id="{7D4ABC69-0943-C04C-8F80-0C2C27F9745B}"/>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48" name="Text Box 30">
                <a:extLst>
                  <a:ext uri="{FF2B5EF4-FFF2-40B4-BE49-F238E27FC236}">
                    <a16:creationId xmlns:a16="http://schemas.microsoft.com/office/drawing/2014/main" id="{FCAC0F1B-7D40-4D48-988E-62CA122B3B40}"/>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49" name="Text Box 31">
                <a:extLst>
                  <a:ext uri="{FF2B5EF4-FFF2-40B4-BE49-F238E27FC236}">
                    <a16:creationId xmlns:a16="http://schemas.microsoft.com/office/drawing/2014/main" id="{58D710FC-A6D0-DE48-8114-5D123595EDF1}"/>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450" name="Group 34">
                <a:extLst>
                  <a:ext uri="{FF2B5EF4-FFF2-40B4-BE49-F238E27FC236}">
                    <a16:creationId xmlns:a16="http://schemas.microsoft.com/office/drawing/2014/main" id="{501B0E84-8694-EB45-A55B-2EC8DA94C28E}"/>
                  </a:ext>
                </a:extLst>
              </p:cNvPr>
              <p:cNvGrpSpPr>
                <a:grpSpLocks/>
              </p:cNvGrpSpPr>
              <p:nvPr/>
            </p:nvGrpSpPr>
            <p:grpSpPr bwMode="auto">
              <a:xfrm>
                <a:off x="1565" y="1684"/>
                <a:ext cx="211" cy="157"/>
                <a:chOff x="857" y="1909"/>
                <a:chExt cx="211" cy="157"/>
              </a:xfrm>
            </p:grpSpPr>
            <p:sp>
              <p:nvSpPr>
                <p:cNvPr id="460" name="Text Box 32">
                  <a:extLst>
                    <a:ext uri="{FF2B5EF4-FFF2-40B4-BE49-F238E27FC236}">
                      <a16:creationId xmlns:a16="http://schemas.microsoft.com/office/drawing/2014/main" id="{8089FA46-9789-8647-BC35-547EC427960B}"/>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61" name="Text Box 33">
                  <a:extLst>
                    <a:ext uri="{FF2B5EF4-FFF2-40B4-BE49-F238E27FC236}">
                      <a16:creationId xmlns:a16="http://schemas.microsoft.com/office/drawing/2014/main" id="{D95592B2-E1FA-C74C-A9D9-834ECBACDAFD}"/>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451" name="Group 35">
                <a:extLst>
                  <a:ext uri="{FF2B5EF4-FFF2-40B4-BE49-F238E27FC236}">
                    <a16:creationId xmlns:a16="http://schemas.microsoft.com/office/drawing/2014/main" id="{63E295A7-CAC4-F042-A8A0-CCC2561BAD75}"/>
                  </a:ext>
                </a:extLst>
              </p:cNvPr>
              <p:cNvGrpSpPr>
                <a:grpSpLocks/>
              </p:cNvGrpSpPr>
              <p:nvPr/>
            </p:nvGrpSpPr>
            <p:grpSpPr bwMode="auto">
              <a:xfrm>
                <a:off x="1730" y="1684"/>
                <a:ext cx="211" cy="157"/>
                <a:chOff x="857" y="1909"/>
                <a:chExt cx="211" cy="157"/>
              </a:xfrm>
            </p:grpSpPr>
            <p:sp>
              <p:nvSpPr>
                <p:cNvPr id="458" name="Text Box 36">
                  <a:extLst>
                    <a:ext uri="{FF2B5EF4-FFF2-40B4-BE49-F238E27FC236}">
                      <a16:creationId xmlns:a16="http://schemas.microsoft.com/office/drawing/2014/main" id="{76BB4A8D-686F-7549-90E4-A7A49206877D}"/>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59" name="Text Box 37">
                  <a:extLst>
                    <a:ext uri="{FF2B5EF4-FFF2-40B4-BE49-F238E27FC236}">
                      <a16:creationId xmlns:a16="http://schemas.microsoft.com/office/drawing/2014/main" id="{8B0DB3A2-A517-2745-8A5A-F945D68DA2A5}"/>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452" name="Group 38">
                <a:extLst>
                  <a:ext uri="{FF2B5EF4-FFF2-40B4-BE49-F238E27FC236}">
                    <a16:creationId xmlns:a16="http://schemas.microsoft.com/office/drawing/2014/main" id="{F32C298A-F2D4-554C-BB2B-99BB42898582}"/>
                  </a:ext>
                </a:extLst>
              </p:cNvPr>
              <p:cNvGrpSpPr>
                <a:grpSpLocks/>
              </p:cNvGrpSpPr>
              <p:nvPr/>
            </p:nvGrpSpPr>
            <p:grpSpPr bwMode="auto">
              <a:xfrm>
                <a:off x="1808" y="1684"/>
                <a:ext cx="211" cy="157"/>
                <a:chOff x="857" y="1909"/>
                <a:chExt cx="211" cy="157"/>
              </a:xfrm>
            </p:grpSpPr>
            <p:sp>
              <p:nvSpPr>
                <p:cNvPr id="456" name="Text Box 39">
                  <a:extLst>
                    <a:ext uri="{FF2B5EF4-FFF2-40B4-BE49-F238E27FC236}">
                      <a16:creationId xmlns:a16="http://schemas.microsoft.com/office/drawing/2014/main" id="{8FF829E5-BFCB-0044-9F06-4F7E546B13CC}"/>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57" name="Text Box 40">
                  <a:extLst>
                    <a:ext uri="{FF2B5EF4-FFF2-40B4-BE49-F238E27FC236}">
                      <a16:creationId xmlns:a16="http://schemas.microsoft.com/office/drawing/2014/main" id="{7C871CD8-B8EC-7543-B152-F90DC3DD4A68}"/>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453" name="Group 41">
                <a:extLst>
                  <a:ext uri="{FF2B5EF4-FFF2-40B4-BE49-F238E27FC236}">
                    <a16:creationId xmlns:a16="http://schemas.microsoft.com/office/drawing/2014/main" id="{F7ECB9A7-BD9E-5E4C-8270-1B0BCAEC87A5}"/>
                  </a:ext>
                </a:extLst>
              </p:cNvPr>
              <p:cNvGrpSpPr>
                <a:grpSpLocks/>
              </p:cNvGrpSpPr>
              <p:nvPr/>
            </p:nvGrpSpPr>
            <p:grpSpPr bwMode="auto">
              <a:xfrm>
                <a:off x="1892" y="1681"/>
                <a:ext cx="211" cy="157"/>
                <a:chOff x="857" y="1909"/>
                <a:chExt cx="211" cy="157"/>
              </a:xfrm>
            </p:grpSpPr>
            <p:sp>
              <p:nvSpPr>
                <p:cNvPr id="454" name="Text Box 42">
                  <a:extLst>
                    <a:ext uri="{FF2B5EF4-FFF2-40B4-BE49-F238E27FC236}">
                      <a16:creationId xmlns:a16="http://schemas.microsoft.com/office/drawing/2014/main" id="{C7316287-4A39-D14E-8F12-0DA18DE1546C}"/>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55" name="Text Box 43">
                  <a:extLst>
                    <a:ext uri="{FF2B5EF4-FFF2-40B4-BE49-F238E27FC236}">
                      <a16:creationId xmlns:a16="http://schemas.microsoft.com/office/drawing/2014/main" id="{90338192-1AC0-F541-8076-9A2DA0983589}"/>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sp>
        <p:nvSpPr>
          <p:cNvPr id="468" name="Oval 74">
            <a:extLst>
              <a:ext uri="{FF2B5EF4-FFF2-40B4-BE49-F238E27FC236}">
                <a16:creationId xmlns:a16="http://schemas.microsoft.com/office/drawing/2014/main" id="{2E9A3032-BE8B-1C49-B0F1-EC8B694AF6E4}"/>
              </a:ext>
            </a:extLst>
          </p:cNvPr>
          <p:cNvSpPr>
            <a:spLocks noChangeArrowheads="1"/>
          </p:cNvSpPr>
          <p:nvPr/>
        </p:nvSpPr>
        <p:spPr bwMode="auto">
          <a:xfrm>
            <a:off x="5903913" y="1714008"/>
            <a:ext cx="419100" cy="423862"/>
          </a:xfrm>
          <a:prstGeom prst="ellipse">
            <a:avLst/>
          </a:prstGeom>
          <a:noFill/>
          <a:ln w="9525">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9" name="Text Box 75">
            <a:extLst>
              <a:ext uri="{FF2B5EF4-FFF2-40B4-BE49-F238E27FC236}">
                <a16:creationId xmlns:a16="http://schemas.microsoft.com/office/drawing/2014/main" id="{0BB37E38-B9DF-9E49-B766-E2CC92FA5C9A}"/>
              </a:ext>
            </a:extLst>
          </p:cNvPr>
          <p:cNvSpPr txBox="1">
            <a:spLocks noChangeArrowheads="1"/>
          </p:cNvSpPr>
          <p:nvPr/>
        </p:nvSpPr>
        <p:spPr bwMode="auto">
          <a:xfrm>
            <a:off x="5530850" y="1302845"/>
            <a:ext cx="119776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Z</a:t>
            </a:r>
            <a:r>
              <a:rPr lang="en-US" baseline="-25000" dirty="0">
                <a:solidFill>
                  <a:srgbClr val="000000"/>
                </a:solidFill>
                <a:latin typeface="Arial" charset="0"/>
                <a:cs typeface="Arial" charset="0"/>
              </a:rPr>
              <a:t>i,m</a:t>
            </a:r>
            <a:r>
              <a:rPr lang="en-US" dirty="0">
                <a:solidFill>
                  <a:srgbClr val="000000"/>
                </a:solidFill>
                <a:latin typeface="Arial" charset="0"/>
                <a:cs typeface="Arial" charset="0"/>
              </a:rPr>
              <a:t>= d</a:t>
            </a:r>
            <a:r>
              <a:rPr lang="en-US" baseline="-25000" dirty="0">
                <a:solidFill>
                  <a:srgbClr val="000000"/>
                </a:solidFill>
                <a:latin typeface="Arial" charset="0"/>
                <a:cs typeface="Arial" charset="0"/>
              </a:rPr>
              <a:t>i</a:t>
            </a:r>
            <a:r>
              <a:rPr lang="en-US" sz="2400" baseline="30000" dirty="0">
                <a:solidFill>
                  <a:srgbClr val="000000"/>
                </a:solidFill>
                <a:latin typeface="Arial" charset="0"/>
                <a:cs typeface="Arial" charset="0"/>
              </a:rPr>
              <a:t>.</a:t>
            </a:r>
            <a:r>
              <a:rPr lang="en-US" dirty="0">
                <a:solidFill>
                  <a:srgbClr val="000000"/>
                </a:solidFill>
                <a:latin typeface="Arial" charset="0"/>
                <a:cs typeface="Arial" charset="0"/>
              </a:rPr>
              <a:t>c</a:t>
            </a:r>
            <a:r>
              <a:rPr lang="en-US" baseline="-25000" dirty="0">
                <a:solidFill>
                  <a:srgbClr val="000000"/>
                </a:solidFill>
                <a:latin typeface="Arial" charset="0"/>
                <a:cs typeface="Arial" charset="0"/>
              </a:rPr>
              <a:t>m</a:t>
            </a:r>
          </a:p>
        </p:txBody>
      </p:sp>
      <p:sp>
        <p:nvSpPr>
          <p:cNvPr id="470" name="Line 72">
            <a:extLst>
              <a:ext uri="{FF2B5EF4-FFF2-40B4-BE49-F238E27FC236}">
                <a16:creationId xmlns:a16="http://schemas.microsoft.com/office/drawing/2014/main" id="{BC43B2B9-12AD-EC46-820A-AFE3E55AC0E3}"/>
              </a:ext>
            </a:extLst>
          </p:cNvPr>
          <p:cNvSpPr>
            <a:spLocks noChangeShapeType="1"/>
          </p:cNvSpPr>
          <p:nvPr/>
        </p:nvSpPr>
        <p:spPr bwMode="auto">
          <a:xfrm>
            <a:off x="5551488" y="1844183"/>
            <a:ext cx="319087" cy="47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1" name="Line 73">
            <a:extLst>
              <a:ext uri="{FF2B5EF4-FFF2-40B4-BE49-F238E27FC236}">
                <a16:creationId xmlns:a16="http://schemas.microsoft.com/office/drawing/2014/main" id="{85727131-C2E9-C349-8881-7ABC635F15EA}"/>
              </a:ext>
            </a:extLst>
          </p:cNvPr>
          <p:cNvSpPr>
            <a:spLocks noChangeShapeType="1"/>
          </p:cNvSpPr>
          <p:nvPr/>
        </p:nvSpPr>
        <p:spPr bwMode="auto">
          <a:xfrm flipV="1">
            <a:off x="5565775" y="2109295"/>
            <a:ext cx="403225" cy="43021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472" name="Group 149">
            <a:extLst>
              <a:ext uri="{FF2B5EF4-FFF2-40B4-BE49-F238E27FC236}">
                <a16:creationId xmlns:a16="http://schemas.microsoft.com/office/drawing/2014/main" id="{C585C5CA-68B1-BB4E-9864-EB34280502EA}"/>
              </a:ext>
            </a:extLst>
          </p:cNvPr>
          <p:cNvGrpSpPr>
            <a:grpSpLocks/>
          </p:cNvGrpSpPr>
          <p:nvPr/>
        </p:nvGrpSpPr>
        <p:grpSpPr bwMode="auto">
          <a:xfrm>
            <a:off x="4373563" y="1553670"/>
            <a:ext cx="1254125" cy="1236663"/>
            <a:chOff x="1979" y="1068"/>
            <a:chExt cx="790" cy="779"/>
          </a:xfrm>
        </p:grpSpPr>
        <p:sp>
          <p:nvSpPr>
            <p:cNvPr id="473" name="Rectangle 13">
              <a:extLst>
                <a:ext uri="{FF2B5EF4-FFF2-40B4-BE49-F238E27FC236}">
                  <a16:creationId xmlns:a16="http://schemas.microsoft.com/office/drawing/2014/main" id="{02E9E941-0BA7-764F-8B43-DFBC642E1F83}"/>
                </a:ext>
              </a:extLst>
            </p:cNvPr>
            <p:cNvSpPr>
              <a:spLocks noChangeArrowheads="1"/>
            </p:cNvSpPr>
            <p:nvPr/>
          </p:nvSpPr>
          <p:spPr bwMode="auto">
            <a:xfrm>
              <a:off x="2028" y="1092"/>
              <a:ext cx="669" cy="135"/>
            </a:xfrm>
            <a:prstGeom prst="rect">
              <a:avLst/>
            </a:prstGeom>
            <a:noFill/>
            <a:ln w="1905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4" name="Text Box 16">
              <a:extLst>
                <a:ext uri="{FF2B5EF4-FFF2-40B4-BE49-F238E27FC236}">
                  <a16:creationId xmlns:a16="http://schemas.microsoft.com/office/drawing/2014/main" id="{0EF61151-3B6A-CE47-8350-806B6069C9C5}"/>
                </a:ext>
              </a:extLst>
            </p:cNvPr>
            <p:cNvSpPr txBox="1">
              <a:spLocks noChangeArrowheads="1"/>
            </p:cNvSpPr>
            <p:nvPr/>
          </p:nvSpPr>
          <p:spPr bwMode="auto">
            <a:xfrm>
              <a:off x="2186" y="1068"/>
              <a:ext cx="36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a:t>
              </a:r>
              <a:r>
                <a:rPr kumimoji="0" lang="en-US" sz="12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0</a:t>
              </a: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 1</a:t>
              </a:r>
            </a:p>
          </p:txBody>
        </p:sp>
        <p:grpSp>
          <p:nvGrpSpPr>
            <p:cNvPr id="475" name="Group 45">
              <a:extLst>
                <a:ext uri="{FF2B5EF4-FFF2-40B4-BE49-F238E27FC236}">
                  <a16:creationId xmlns:a16="http://schemas.microsoft.com/office/drawing/2014/main" id="{79869314-64B7-E34C-A1B8-757A5CF98737}"/>
                </a:ext>
              </a:extLst>
            </p:cNvPr>
            <p:cNvGrpSpPr>
              <a:grpSpLocks/>
            </p:cNvGrpSpPr>
            <p:nvPr/>
          </p:nvGrpSpPr>
          <p:grpSpPr bwMode="auto">
            <a:xfrm>
              <a:off x="1979" y="1540"/>
              <a:ext cx="790" cy="307"/>
              <a:chOff x="1313" y="1534"/>
              <a:chExt cx="790" cy="307"/>
            </a:xfrm>
          </p:grpSpPr>
          <p:sp>
            <p:nvSpPr>
              <p:cNvPr id="476" name="Text Box 46">
                <a:extLst>
                  <a:ext uri="{FF2B5EF4-FFF2-40B4-BE49-F238E27FC236}">
                    <a16:creationId xmlns:a16="http://schemas.microsoft.com/office/drawing/2014/main" id="{03961088-2A11-7F4E-8842-C9CA2AD64C01}"/>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477" name="Group 47">
                <a:extLst>
                  <a:ext uri="{FF2B5EF4-FFF2-40B4-BE49-F238E27FC236}">
                    <a16:creationId xmlns:a16="http://schemas.microsoft.com/office/drawing/2014/main" id="{397276D5-DAB7-034A-A41F-22ED1B48A108}"/>
                  </a:ext>
                </a:extLst>
              </p:cNvPr>
              <p:cNvGrpSpPr>
                <a:grpSpLocks/>
              </p:cNvGrpSpPr>
              <p:nvPr/>
            </p:nvGrpSpPr>
            <p:grpSpPr bwMode="auto">
              <a:xfrm>
                <a:off x="1353" y="1539"/>
                <a:ext cx="258" cy="147"/>
                <a:chOff x="1353" y="1539"/>
                <a:chExt cx="258" cy="144"/>
              </a:xfrm>
            </p:grpSpPr>
            <p:sp>
              <p:nvSpPr>
                <p:cNvPr id="499" name="Rectangle 48">
                  <a:extLst>
                    <a:ext uri="{FF2B5EF4-FFF2-40B4-BE49-F238E27FC236}">
                      <a16:creationId xmlns:a16="http://schemas.microsoft.com/office/drawing/2014/main" id="{28221CCC-7B2A-F645-AA0B-F0AE733DA46E}"/>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0" name="Line 49">
                  <a:extLst>
                    <a:ext uri="{FF2B5EF4-FFF2-40B4-BE49-F238E27FC236}">
                      <a16:creationId xmlns:a16="http://schemas.microsoft.com/office/drawing/2014/main" id="{26F151E4-8C8C-4744-965D-20575E1C469A}"/>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1" name="Line 50">
                  <a:extLst>
                    <a:ext uri="{FF2B5EF4-FFF2-40B4-BE49-F238E27FC236}">
                      <a16:creationId xmlns:a16="http://schemas.microsoft.com/office/drawing/2014/main" id="{F25B3B25-4EDD-3145-8F9E-1EFDC04008CA}"/>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78" name="Group 51">
                <a:extLst>
                  <a:ext uri="{FF2B5EF4-FFF2-40B4-BE49-F238E27FC236}">
                    <a16:creationId xmlns:a16="http://schemas.microsoft.com/office/drawing/2014/main" id="{9036F2B7-EE94-474F-81F2-0DD9B42B0855}"/>
                  </a:ext>
                </a:extLst>
              </p:cNvPr>
              <p:cNvGrpSpPr>
                <a:grpSpLocks/>
              </p:cNvGrpSpPr>
              <p:nvPr/>
            </p:nvGrpSpPr>
            <p:grpSpPr bwMode="auto">
              <a:xfrm>
                <a:off x="1773" y="1686"/>
                <a:ext cx="258" cy="144"/>
                <a:chOff x="1353" y="1539"/>
                <a:chExt cx="258" cy="144"/>
              </a:xfrm>
            </p:grpSpPr>
            <p:sp>
              <p:nvSpPr>
                <p:cNvPr id="496" name="Rectangle 52">
                  <a:extLst>
                    <a:ext uri="{FF2B5EF4-FFF2-40B4-BE49-F238E27FC236}">
                      <a16:creationId xmlns:a16="http://schemas.microsoft.com/office/drawing/2014/main" id="{A92E2B96-CF33-6641-9757-40AEB75C7028}"/>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7" name="Line 53">
                  <a:extLst>
                    <a:ext uri="{FF2B5EF4-FFF2-40B4-BE49-F238E27FC236}">
                      <a16:creationId xmlns:a16="http://schemas.microsoft.com/office/drawing/2014/main" id="{EAA582F0-6D7C-6349-9FAE-A71623BFB5A5}"/>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8" name="Line 54">
                  <a:extLst>
                    <a:ext uri="{FF2B5EF4-FFF2-40B4-BE49-F238E27FC236}">
                      <a16:creationId xmlns:a16="http://schemas.microsoft.com/office/drawing/2014/main" id="{01BE827C-6C93-254E-8F86-C7B1DBE92012}"/>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479" name="Rectangle 55">
                <a:extLst>
                  <a:ext uri="{FF2B5EF4-FFF2-40B4-BE49-F238E27FC236}">
                    <a16:creationId xmlns:a16="http://schemas.microsoft.com/office/drawing/2014/main" id="{AF7AC18E-87F1-8240-A21F-130D275FA4CA}"/>
                  </a:ext>
                </a:extLst>
              </p:cNvPr>
              <p:cNvSpPr>
                <a:spLocks noChangeArrowheads="1"/>
              </p:cNvSpPr>
              <p:nvPr/>
            </p:nvSpPr>
            <p:spPr bwMode="auto">
              <a:xfrm>
                <a:off x="1611" y="1686"/>
                <a:ext cx="81"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80" name="Rectangle 56">
                <a:extLst>
                  <a:ext uri="{FF2B5EF4-FFF2-40B4-BE49-F238E27FC236}">
                    <a16:creationId xmlns:a16="http://schemas.microsoft.com/office/drawing/2014/main" id="{4E20B8E2-3A55-3C43-A84F-5CC765ABF472}"/>
                  </a:ext>
                </a:extLst>
              </p:cNvPr>
              <p:cNvSpPr>
                <a:spLocks noChangeArrowheads="1"/>
              </p:cNvSpPr>
              <p:nvPr/>
            </p:nvSpPr>
            <p:spPr bwMode="auto">
              <a:xfrm>
                <a:off x="1692" y="1536"/>
                <a:ext cx="81" cy="1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81" name="Text Box 57">
                <a:extLst>
                  <a:ext uri="{FF2B5EF4-FFF2-40B4-BE49-F238E27FC236}">
                    <a16:creationId xmlns:a16="http://schemas.microsoft.com/office/drawing/2014/main" id="{A550B1AC-6F61-F543-AE39-E99A372663B6}"/>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82" name="Text Box 58">
                <a:extLst>
                  <a:ext uri="{FF2B5EF4-FFF2-40B4-BE49-F238E27FC236}">
                    <a16:creationId xmlns:a16="http://schemas.microsoft.com/office/drawing/2014/main" id="{EB75473D-62D9-F443-9E7B-430EAEF0F42D}"/>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83" name="Text Box 59">
                <a:extLst>
                  <a:ext uri="{FF2B5EF4-FFF2-40B4-BE49-F238E27FC236}">
                    <a16:creationId xmlns:a16="http://schemas.microsoft.com/office/drawing/2014/main" id="{AB60BDE7-949C-D445-BB9D-E9BE2FCE1334}"/>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484" name="Group 60">
                <a:extLst>
                  <a:ext uri="{FF2B5EF4-FFF2-40B4-BE49-F238E27FC236}">
                    <a16:creationId xmlns:a16="http://schemas.microsoft.com/office/drawing/2014/main" id="{179F852E-E8A4-4641-9283-1EE99E62EA61}"/>
                  </a:ext>
                </a:extLst>
              </p:cNvPr>
              <p:cNvGrpSpPr>
                <a:grpSpLocks/>
              </p:cNvGrpSpPr>
              <p:nvPr/>
            </p:nvGrpSpPr>
            <p:grpSpPr bwMode="auto">
              <a:xfrm>
                <a:off x="1565" y="1684"/>
                <a:ext cx="211" cy="157"/>
                <a:chOff x="857" y="1909"/>
                <a:chExt cx="211" cy="157"/>
              </a:xfrm>
            </p:grpSpPr>
            <p:sp>
              <p:nvSpPr>
                <p:cNvPr id="494" name="Text Box 61">
                  <a:extLst>
                    <a:ext uri="{FF2B5EF4-FFF2-40B4-BE49-F238E27FC236}">
                      <a16:creationId xmlns:a16="http://schemas.microsoft.com/office/drawing/2014/main" id="{54C4130B-3870-314F-BD3A-D753218D03F3}"/>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95" name="Text Box 62">
                  <a:extLst>
                    <a:ext uri="{FF2B5EF4-FFF2-40B4-BE49-F238E27FC236}">
                      <a16:creationId xmlns:a16="http://schemas.microsoft.com/office/drawing/2014/main" id="{D695BAC2-BA7C-5943-A91C-17B3199593F8}"/>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485" name="Group 63">
                <a:extLst>
                  <a:ext uri="{FF2B5EF4-FFF2-40B4-BE49-F238E27FC236}">
                    <a16:creationId xmlns:a16="http://schemas.microsoft.com/office/drawing/2014/main" id="{C23C5F09-57DF-9341-952D-6ECA49FEEA4E}"/>
                  </a:ext>
                </a:extLst>
              </p:cNvPr>
              <p:cNvGrpSpPr>
                <a:grpSpLocks/>
              </p:cNvGrpSpPr>
              <p:nvPr/>
            </p:nvGrpSpPr>
            <p:grpSpPr bwMode="auto">
              <a:xfrm>
                <a:off x="1730" y="1684"/>
                <a:ext cx="211" cy="157"/>
                <a:chOff x="857" y="1909"/>
                <a:chExt cx="211" cy="157"/>
              </a:xfrm>
            </p:grpSpPr>
            <p:sp>
              <p:nvSpPr>
                <p:cNvPr id="492" name="Text Box 64">
                  <a:extLst>
                    <a:ext uri="{FF2B5EF4-FFF2-40B4-BE49-F238E27FC236}">
                      <a16:creationId xmlns:a16="http://schemas.microsoft.com/office/drawing/2014/main" id="{7DC2EED0-74D1-DC40-B394-CBB37DA6C809}"/>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93" name="Text Box 65">
                  <a:extLst>
                    <a:ext uri="{FF2B5EF4-FFF2-40B4-BE49-F238E27FC236}">
                      <a16:creationId xmlns:a16="http://schemas.microsoft.com/office/drawing/2014/main" id="{292F6DEC-C557-9145-8A8A-19E2E9B27515}"/>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486" name="Group 66">
                <a:extLst>
                  <a:ext uri="{FF2B5EF4-FFF2-40B4-BE49-F238E27FC236}">
                    <a16:creationId xmlns:a16="http://schemas.microsoft.com/office/drawing/2014/main" id="{8C21A7E2-D5AD-9F48-A061-6DB80E85042F}"/>
                  </a:ext>
                </a:extLst>
              </p:cNvPr>
              <p:cNvGrpSpPr>
                <a:grpSpLocks/>
              </p:cNvGrpSpPr>
              <p:nvPr/>
            </p:nvGrpSpPr>
            <p:grpSpPr bwMode="auto">
              <a:xfrm>
                <a:off x="1808" y="1684"/>
                <a:ext cx="211" cy="157"/>
                <a:chOff x="857" y="1909"/>
                <a:chExt cx="211" cy="157"/>
              </a:xfrm>
            </p:grpSpPr>
            <p:sp>
              <p:nvSpPr>
                <p:cNvPr id="490" name="Text Box 67">
                  <a:extLst>
                    <a:ext uri="{FF2B5EF4-FFF2-40B4-BE49-F238E27FC236}">
                      <a16:creationId xmlns:a16="http://schemas.microsoft.com/office/drawing/2014/main" id="{AAA02C61-C7E2-5342-B256-30B490BB7E57}"/>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91" name="Text Box 68">
                  <a:extLst>
                    <a:ext uri="{FF2B5EF4-FFF2-40B4-BE49-F238E27FC236}">
                      <a16:creationId xmlns:a16="http://schemas.microsoft.com/office/drawing/2014/main" id="{715A50D5-39D5-D64C-BF57-F3524495D617}"/>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487" name="Group 69">
                <a:extLst>
                  <a:ext uri="{FF2B5EF4-FFF2-40B4-BE49-F238E27FC236}">
                    <a16:creationId xmlns:a16="http://schemas.microsoft.com/office/drawing/2014/main" id="{E7996A31-06BD-0449-9DF3-FB1EABAC1EB7}"/>
                  </a:ext>
                </a:extLst>
              </p:cNvPr>
              <p:cNvGrpSpPr>
                <a:grpSpLocks/>
              </p:cNvGrpSpPr>
              <p:nvPr/>
            </p:nvGrpSpPr>
            <p:grpSpPr bwMode="auto">
              <a:xfrm>
                <a:off x="1892" y="1681"/>
                <a:ext cx="211" cy="157"/>
                <a:chOff x="857" y="1909"/>
                <a:chExt cx="211" cy="157"/>
              </a:xfrm>
            </p:grpSpPr>
            <p:sp>
              <p:nvSpPr>
                <p:cNvPr id="488" name="Text Box 70">
                  <a:extLst>
                    <a:ext uri="{FF2B5EF4-FFF2-40B4-BE49-F238E27FC236}">
                      <a16:creationId xmlns:a16="http://schemas.microsoft.com/office/drawing/2014/main" id="{7D8F55AA-BD89-4B4F-8657-D53FEE683598}"/>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89" name="Text Box 71">
                  <a:extLst>
                    <a:ext uri="{FF2B5EF4-FFF2-40B4-BE49-F238E27FC236}">
                      <a16:creationId xmlns:a16="http://schemas.microsoft.com/office/drawing/2014/main" id="{6164D5ED-940F-494E-B970-3FDD51FDC9C1}"/>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grpSp>
        <p:nvGrpSpPr>
          <p:cNvPr id="502" name="Group 76">
            <a:extLst>
              <a:ext uri="{FF2B5EF4-FFF2-40B4-BE49-F238E27FC236}">
                <a16:creationId xmlns:a16="http://schemas.microsoft.com/office/drawing/2014/main" id="{20334438-8464-EB47-86A8-A2BC8FF64C06}"/>
              </a:ext>
            </a:extLst>
          </p:cNvPr>
          <p:cNvGrpSpPr>
            <a:grpSpLocks/>
          </p:cNvGrpSpPr>
          <p:nvPr/>
        </p:nvGrpSpPr>
        <p:grpSpPr bwMode="auto">
          <a:xfrm>
            <a:off x="7693025" y="1688608"/>
            <a:ext cx="1254125" cy="487362"/>
            <a:chOff x="1313" y="1534"/>
            <a:chExt cx="790" cy="307"/>
          </a:xfrm>
        </p:grpSpPr>
        <p:sp>
          <p:nvSpPr>
            <p:cNvPr id="503" name="Text Box 77">
              <a:extLst>
                <a:ext uri="{FF2B5EF4-FFF2-40B4-BE49-F238E27FC236}">
                  <a16:creationId xmlns:a16="http://schemas.microsoft.com/office/drawing/2014/main" id="{81128549-1A49-FB42-A2FB-218DBDC0A944}"/>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504" name="Group 78">
              <a:extLst>
                <a:ext uri="{FF2B5EF4-FFF2-40B4-BE49-F238E27FC236}">
                  <a16:creationId xmlns:a16="http://schemas.microsoft.com/office/drawing/2014/main" id="{2964FBCD-8FB9-E945-8C3B-8E6F872D1C0D}"/>
                </a:ext>
              </a:extLst>
            </p:cNvPr>
            <p:cNvGrpSpPr>
              <a:grpSpLocks/>
            </p:cNvGrpSpPr>
            <p:nvPr/>
          </p:nvGrpSpPr>
          <p:grpSpPr bwMode="auto">
            <a:xfrm>
              <a:off x="1353" y="1539"/>
              <a:ext cx="258" cy="147"/>
              <a:chOff x="1353" y="1539"/>
              <a:chExt cx="258" cy="144"/>
            </a:xfrm>
          </p:grpSpPr>
          <p:sp>
            <p:nvSpPr>
              <p:cNvPr id="526" name="Rectangle 79">
                <a:extLst>
                  <a:ext uri="{FF2B5EF4-FFF2-40B4-BE49-F238E27FC236}">
                    <a16:creationId xmlns:a16="http://schemas.microsoft.com/office/drawing/2014/main" id="{7462FA7C-D3CE-054D-A069-C279CDBA83A6}"/>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7" name="Line 80">
                <a:extLst>
                  <a:ext uri="{FF2B5EF4-FFF2-40B4-BE49-F238E27FC236}">
                    <a16:creationId xmlns:a16="http://schemas.microsoft.com/office/drawing/2014/main" id="{81522AC7-2848-4D4C-8E38-AEA52C27A0B4}"/>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8" name="Line 81">
                <a:extLst>
                  <a:ext uri="{FF2B5EF4-FFF2-40B4-BE49-F238E27FC236}">
                    <a16:creationId xmlns:a16="http://schemas.microsoft.com/office/drawing/2014/main" id="{27ADB89D-E952-3A44-8E4A-9EC0AE0AA252}"/>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505" name="Group 82">
              <a:extLst>
                <a:ext uri="{FF2B5EF4-FFF2-40B4-BE49-F238E27FC236}">
                  <a16:creationId xmlns:a16="http://schemas.microsoft.com/office/drawing/2014/main" id="{BE7695F2-15F5-5C41-9BB6-23E6B6839040}"/>
                </a:ext>
              </a:extLst>
            </p:cNvPr>
            <p:cNvGrpSpPr>
              <a:grpSpLocks/>
            </p:cNvGrpSpPr>
            <p:nvPr/>
          </p:nvGrpSpPr>
          <p:grpSpPr bwMode="auto">
            <a:xfrm>
              <a:off x="1773" y="1686"/>
              <a:ext cx="258" cy="144"/>
              <a:chOff x="1353" y="1539"/>
              <a:chExt cx="258" cy="144"/>
            </a:xfrm>
          </p:grpSpPr>
          <p:sp>
            <p:nvSpPr>
              <p:cNvPr id="523" name="Rectangle 83">
                <a:extLst>
                  <a:ext uri="{FF2B5EF4-FFF2-40B4-BE49-F238E27FC236}">
                    <a16:creationId xmlns:a16="http://schemas.microsoft.com/office/drawing/2014/main" id="{95B7CA97-1A34-BF42-8D2E-A12DBFD0AA15}"/>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4" name="Line 84">
                <a:extLst>
                  <a:ext uri="{FF2B5EF4-FFF2-40B4-BE49-F238E27FC236}">
                    <a16:creationId xmlns:a16="http://schemas.microsoft.com/office/drawing/2014/main" id="{02868D5B-3B0F-2B4E-A4CA-E6D61E74712A}"/>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5" name="Line 85">
                <a:extLst>
                  <a:ext uri="{FF2B5EF4-FFF2-40B4-BE49-F238E27FC236}">
                    <a16:creationId xmlns:a16="http://schemas.microsoft.com/office/drawing/2014/main" id="{E9F7A247-BC82-CF4E-A9AE-71550C1034E1}"/>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506" name="Rectangle 86">
              <a:extLst>
                <a:ext uri="{FF2B5EF4-FFF2-40B4-BE49-F238E27FC236}">
                  <a16:creationId xmlns:a16="http://schemas.microsoft.com/office/drawing/2014/main" id="{165BCFD4-54CD-9A4C-B35D-F307B944F0DE}"/>
                </a:ext>
              </a:extLst>
            </p:cNvPr>
            <p:cNvSpPr>
              <a:spLocks noChangeArrowheads="1"/>
            </p:cNvSpPr>
            <p:nvPr/>
          </p:nvSpPr>
          <p:spPr bwMode="auto">
            <a:xfrm>
              <a:off x="1611" y="1686"/>
              <a:ext cx="81"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7" name="Rectangle 87">
              <a:extLst>
                <a:ext uri="{FF2B5EF4-FFF2-40B4-BE49-F238E27FC236}">
                  <a16:creationId xmlns:a16="http://schemas.microsoft.com/office/drawing/2014/main" id="{103C25CA-8C85-EF45-9DE3-9AC9FAAB18BD}"/>
                </a:ext>
              </a:extLst>
            </p:cNvPr>
            <p:cNvSpPr>
              <a:spLocks noChangeArrowheads="1"/>
            </p:cNvSpPr>
            <p:nvPr/>
          </p:nvSpPr>
          <p:spPr bwMode="auto">
            <a:xfrm>
              <a:off x="1692" y="1536"/>
              <a:ext cx="81" cy="1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8" name="Text Box 88">
              <a:extLst>
                <a:ext uri="{FF2B5EF4-FFF2-40B4-BE49-F238E27FC236}">
                  <a16:creationId xmlns:a16="http://schemas.microsoft.com/office/drawing/2014/main" id="{CBC34993-830F-2342-A03E-C8D4DC40A61A}"/>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09" name="Text Box 89">
              <a:extLst>
                <a:ext uri="{FF2B5EF4-FFF2-40B4-BE49-F238E27FC236}">
                  <a16:creationId xmlns:a16="http://schemas.microsoft.com/office/drawing/2014/main" id="{580E6E69-B86A-E843-AAEB-15A177CA90EE}"/>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10" name="Text Box 90">
              <a:extLst>
                <a:ext uri="{FF2B5EF4-FFF2-40B4-BE49-F238E27FC236}">
                  <a16:creationId xmlns:a16="http://schemas.microsoft.com/office/drawing/2014/main" id="{646B9041-5953-8445-B1C1-10B646ECB491}"/>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511" name="Group 91">
              <a:extLst>
                <a:ext uri="{FF2B5EF4-FFF2-40B4-BE49-F238E27FC236}">
                  <a16:creationId xmlns:a16="http://schemas.microsoft.com/office/drawing/2014/main" id="{DBD42B90-F279-4E42-A664-F0D2882FD5B3}"/>
                </a:ext>
              </a:extLst>
            </p:cNvPr>
            <p:cNvGrpSpPr>
              <a:grpSpLocks/>
            </p:cNvGrpSpPr>
            <p:nvPr/>
          </p:nvGrpSpPr>
          <p:grpSpPr bwMode="auto">
            <a:xfrm>
              <a:off x="1565" y="1684"/>
              <a:ext cx="211" cy="157"/>
              <a:chOff x="857" y="1909"/>
              <a:chExt cx="211" cy="157"/>
            </a:xfrm>
          </p:grpSpPr>
          <p:sp>
            <p:nvSpPr>
              <p:cNvPr id="521" name="Text Box 92">
                <a:extLst>
                  <a:ext uri="{FF2B5EF4-FFF2-40B4-BE49-F238E27FC236}">
                    <a16:creationId xmlns:a16="http://schemas.microsoft.com/office/drawing/2014/main" id="{4873413D-A202-AD4D-AC40-069B24901B6B}"/>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22" name="Text Box 93">
                <a:extLst>
                  <a:ext uri="{FF2B5EF4-FFF2-40B4-BE49-F238E27FC236}">
                    <a16:creationId xmlns:a16="http://schemas.microsoft.com/office/drawing/2014/main" id="{FF361EE3-8FAD-9741-818B-BB44D303E1A1}"/>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12" name="Group 94">
              <a:extLst>
                <a:ext uri="{FF2B5EF4-FFF2-40B4-BE49-F238E27FC236}">
                  <a16:creationId xmlns:a16="http://schemas.microsoft.com/office/drawing/2014/main" id="{3988F06B-533E-C24B-ABD6-D3816676F17D}"/>
                </a:ext>
              </a:extLst>
            </p:cNvPr>
            <p:cNvGrpSpPr>
              <a:grpSpLocks/>
            </p:cNvGrpSpPr>
            <p:nvPr/>
          </p:nvGrpSpPr>
          <p:grpSpPr bwMode="auto">
            <a:xfrm>
              <a:off x="1730" y="1684"/>
              <a:ext cx="211" cy="157"/>
              <a:chOff x="857" y="1909"/>
              <a:chExt cx="211" cy="157"/>
            </a:xfrm>
          </p:grpSpPr>
          <p:sp>
            <p:nvSpPr>
              <p:cNvPr id="519" name="Text Box 95">
                <a:extLst>
                  <a:ext uri="{FF2B5EF4-FFF2-40B4-BE49-F238E27FC236}">
                    <a16:creationId xmlns:a16="http://schemas.microsoft.com/office/drawing/2014/main" id="{A9E9C5EE-DA49-0D4B-9C69-9BB0109B9C87}"/>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20" name="Text Box 96">
                <a:extLst>
                  <a:ext uri="{FF2B5EF4-FFF2-40B4-BE49-F238E27FC236}">
                    <a16:creationId xmlns:a16="http://schemas.microsoft.com/office/drawing/2014/main" id="{1AB2FC4D-C0AF-D145-9017-465A0E6BC6C1}"/>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13" name="Group 97">
              <a:extLst>
                <a:ext uri="{FF2B5EF4-FFF2-40B4-BE49-F238E27FC236}">
                  <a16:creationId xmlns:a16="http://schemas.microsoft.com/office/drawing/2014/main" id="{857827E8-E8CA-7F44-9A6E-6FECEA9A4CF6}"/>
                </a:ext>
              </a:extLst>
            </p:cNvPr>
            <p:cNvGrpSpPr>
              <a:grpSpLocks/>
            </p:cNvGrpSpPr>
            <p:nvPr/>
          </p:nvGrpSpPr>
          <p:grpSpPr bwMode="auto">
            <a:xfrm>
              <a:off x="1808" y="1684"/>
              <a:ext cx="211" cy="157"/>
              <a:chOff x="857" y="1909"/>
              <a:chExt cx="211" cy="157"/>
            </a:xfrm>
          </p:grpSpPr>
          <p:sp>
            <p:nvSpPr>
              <p:cNvPr id="517" name="Text Box 98">
                <a:extLst>
                  <a:ext uri="{FF2B5EF4-FFF2-40B4-BE49-F238E27FC236}">
                    <a16:creationId xmlns:a16="http://schemas.microsoft.com/office/drawing/2014/main" id="{E9AF4070-3C34-144F-9D97-14D02A9FB3D4}"/>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18" name="Text Box 99">
                <a:extLst>
                  <a:ext uri="{FF2B5EF4-FFF2-40B4-BE49-F238E27FC236}">
                    <a16:creationId xmlns:a16="http://schemas.microsoft.com/office/drawing/2014/main" id="{B1F5DEFC-BF2D-FA47-B0D4-EFC262D9950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14" name="Group 100">
              <a:extLst>
                <a:ext uri="{FF2B5EF4-FFF2-40B4-BE49-F238E27FC236}">
                  <a16:creationId xmlns:a16="http://schemas.microsoft.com/office/drawing/2014/main" id="{101C42A5-8BBE-0245-AFF1-1A49EA34E763}"/>
                </a:ext>
              </a:extLst>
            </p:cNvPr>
            <p:cNvGrpSpPr>
              <a:grpSpLocks/>
            </p:cNvGrpSpPr>
            <p:nvPr/>
          </p:nvGrpSpPr>
          <p:grpSpPr bwMode="auto">
            <a:xfrm>
              <a:off x="1892" y="1681"/>
              <a:ext cx="211" cy="157"/>
              <a:chOff x="857" y="1909"/>
              <a:chExt cx="211" cy="157"/>
            </a:xfrm>
          </p:grpSpPr>
          <p:sp>
            <p:nvSpPr>
              <p:cNvPr id="515" name="Text Box 101">
                <a:extLst>
                  <a:ext uri="{FF2B5EF4-FFF2-40B4-BE49-F238E27FC236}">
                    <a16:creationId xmlns:a16="http://schemas.microsoft.com/office/drawing/2014/main" id="{43732278-0AA5-BC43-BEE0-855D65A24A17}"/>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16" name="Text Box 102">
                <a:extLst>
                  <a:ext uri="{FF2B5EF4-FFF2-40B4-BE49-F238E27FC236}">
                    <a16:creationId xmlns:a16="http://schemas.microsoft.com/office/drawing/2014/main" id="{2E2F7175-E8E8-1146-B7EC-BAFBB11FC40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nvGrpSpPr>
          <p:cNvPr id="529" name="Group 136">
            <a:extLst>
              <a:ext uri="{FF2B5EF4-FFF2-40B4-BE49-F238E27FC236}">
                <a16:creationId xmlns:a16="http://schemas.microsoft.com/office/drawing/2014/main" id="{E786556A-EED0-5E48-B839-F5A27E677A23}"/>
              </a:ext>
            </a:extLst>
          </p:cNvPr>
          <p:cNvGrpSpPr>
            <a:grpSpLocks/>
          </p:cNvGrpSpPr>
          <p:nvPr/>
        </p:nvGrpSpPr>
        <p:grpSpPr bwMode="auto">
          <a:xfrm>
            <a:off x="6592888" y="1688608"/>
            <a:ext cx="1249362" cy="487362"/>
            <a:chOff x="4928" y="1534"/>
            <a:chExt cx="787" cy="307"/>
          </a:xfrm>
        </p:grpSpPr>
        <p:grpSp>
          <p:nvGrpSpPr>
            <p:cNvPr id="530" name="Group 134">
              <a:extLst>
                <a:ext uri="{FF2B5EF4-FFF2-40B4-BE49-F238E27FC236}">
                  <a16:creationId xmlns:a16="http://schemas.microsoft.com/office/drawing/2014/main" id="{FA82BDD8-A025-A84F-8E06-391A9412EDBD}"/>
                </a:ext>
              </a:extLst>
            </p:cNvPr>
            <p:cNvGrpSpPr>
              <a:grpSpLocks/>
            </p:cNvGrpSpPr>
            <p:nvPr/>
          </p:nvGrpSpPr>
          <p:grpSpPr bwMode="auto">
            <a:xfrm>
              <a:off x="5354" y="1534"/>
              <a:ext cx="361" cy="154"/>
              <a:chOff x="5009" y="1132"/>
              <a:chExt cx="361" cy="154"/>
            </a:xfrm>
          </p:grpSpPr>
          <p:sp>
            <p:nvSpPr>
              <p:cNvPr id="554" name="Text Box 104">
                <a:extLst>
                  <a:ext uri="{FF2B5EF4-FFF2-40B4-BE49-F238E27FC236}">
                    <a16:creationId xmlns:a16="http://schemas.microsoft.com/office/drawing/2014/main" id="{BBB2F421-CBF5-5D41-A3EF-DECCF5FE96B3}"/>
                  </a:ext>
                </a:extLst>
              </p:cNvPr>
              <p:cNvSpPr txBox="1">
                <a:spLocks noChangeArrowheads="1"/>
              </p:cNvSpPr>
              <p:nvPr/>
            </p:nvSpPr>
            <p:spPr bwMode="auto">
              <a:xfrm>
                <a:off x="5009"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555" name="Group 105">
                <a:extLst>
                  <a:ext uri="{FF2B5EF4-FFF2-40B4-BE49-F238E27FC236}">
                    <a16:creationId xmlns:a16="http://schemas.microsoft.com/office/drawing/2014/main" id="{815F5BC5-BC28-FE47-818A-8500111A312C}"/>
                  </a:ext>
                </a:extLst>
              </p:cNvPr>
              <p:cNvGrpSpPr>
                <a:grpSpLocks/>
              </p:cNvGrpSpPr>
              <p:nvPr/>
            </p:nvGrpSpPr>
            <p:grpSpPr bwMode="auto">
              <a:xfrm>
                <a:off x="5049" y="1137"/>
                <a:ext cx="258" cy="147"/>
                <a:chOff x="1353" y="1539"/>
                <a:chExt cx="258" cy="144"/>
              </a:xfrm>
            </p:grpSpPr>
            <p:sp>
              <p:nvSpPr>
                <p:cNvPr id="558" name="Rectangle 106">
                  <a:extLst>
                    <a:ext uri="{FF2B5EF4-FFF2-40B4-BE49-F238E27FC236}">
                      <a16:creationId xmlns:a16="http://schemas.microsoft.com/office/drawing/2014/main" id="{0EF76842-BB61-1042-83C7-A553FB5171C4}"/>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9" name="Line 107">
                  <a:extLst>
                    <a:ext uri="{FF2B5EF4-FFF2-40B4-BE49-F238E27FC236}">
                      <a16:creationId xmlns:a16="http://schemas.microsoft.com/office/drawing/2014/main" id="{9DD04AD7-763B-5949-97D2-3A1EE5AF42D1}"/>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0" name="Line 108">
                  <a:extLst>
                    <a:ext uri="{FF2B5EF4-FFF2-40B4-BE49-F238E27FC236}">
                      <a16:creationId xmlns:a16="http://schemas.microsoft.com/office/drawing/2014/main" id="{533BA7DD-1709-AB4F-B454-CC797B849475}"/>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556" name="Text Box 115">
                <a:extLst>
                  <a:ext uri="{FF2B5EF4-FFF2-40B4-BE49-F238E27FC236}">
                    <a16:creationId xmlns:a16="http://schemas.microsoft.com/office/drawing/2014/main" id="{4B107C4F-F407-0340-AFB4-7931923DA393}"/>
                  </a:ext>
                </a:extLst>
              </p:cNvPr>
              <p:cNvSpPr txBox="1">
                <a:spLocks noChangeArrowheads="1"/>
              </p:cNvSpPr>
              <p:nvPr/>
            </p:nvSpPr>
            <p:spPr bwMode="auto">
              <a:xfrm>
                <a:off x="5087"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57" name="Text Box 116">
                <a:extLst>
                  <a:ext uri="{FF2B5EF4-FFF2-40B4-BE49-F238E27FC236}">
                    <a16:creationId xmlns:a16="http://schemas.microsoft.com/office/drawing/2014/main" id="{C85C4C92-3D0A-9947-8AB1-F1215B786ECA}"/>
                  </a:ext>
                </a:extLst>
              </p:cNvPr>
              <p:cNvSpPr txBox="1">
                <a:spLocks noChangeArrowheads="1"/>
              </p:cNvSpPr>
              <p:nvPr/>
            </p:nvSpPr>
            <p:spPr bwMode="auto">
              <a:xfrm>
                <a:off x="5174"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grpSp>
          <p:nvGrpSpPr>
            <p:cNvPr id="531" name="Group 135">
              <a:extLst>
                <a:ext uri="{FF2B5EF4-FFF2-40B4-BE49-F238E27FC236}">
                  <a16:creationId xmlns:a16="http://schemas.microsoft.com/office/drawing/2014/main" id="{4BA4797B-938A-7C4B-850B-191D7A39F4D9}"/>
                </a:ext>
              </a:extLst>
            </p:cNvPr>
            <p:cNvGrpSpPr>
              <a:grpSpLocks/>
            </p:cNvGrpSpPr>
            <p:nvPr/>
          </p:nvGrpSpPr>
          <p:grpSpPr bwMode="auto">
            <a:xfrm>
              <a:off x="4928" y="1536"/>
              <a:ext cx="550" cy="305"/>
              <a:chOff x="5114" y="1518"/>
              <a:chExt cx="550" cy="305"/>
            </a:xfrm>
          </p:grpSpPr>
          <p:grpSp>
            <p:nvGrpSpPr>
              <p:cNvPr id="532" name="Group 133">
                <a:extLst>
                  <a:ext uri="{FF2B5EF4-FFF2-40B4-BE49-F238E27FC236}">
                    <a16:creationId xmlns:a16="http://schemas.microsoft.com/office/drawing/2014/main" id="{345CEB76-F75D-2142-8293-819C82E8D3DE}"/>
                  </a:ext>
                </a:extLst>
              </p:cNvPr>
              <p:cNvGrpSpPr>
                <a:grpSpLocks/>
              </p:cNvGrpSpPr>
              <p:nvPr/>
            </p:nvGrpSpPr>
            <p:grpSpPr bwMode="auto">
              <a:xfrm>
                <a:off x="5375" y="1518"/>
                <a:ext cx="196" cy="158"/>
                <a:chOff x="5378" y="1518"/>
                <a:chExt cx="196" cy="158"/>
              </a:xfrm>
            </p:grpSpPr>
            <p:sp>
              <p:nvSpPr>
                <p:cNvPr id="552" name="Rectangle 114">
                  <a:extLst>
                    <a:ext uri="{FF2B5EF4-FFF2-40B4-BE49-F238E27FC236}">
                      <a16:creationId xmlns:a16="http://schemas.microsoft.com/office/drawing/2014/main" id="{2F941C58-3CB3-9047-A5F0-149962782705}"/>
                    </a:ext>
                  </a:extLst>
                </p:cNvPr>
                <p:cNvSpPr>
                  <a:spLocks noChangeArrowheads="1"/>
                </p:cNvSpPr>
                <p:nvPr/>
              </p:nvSpPr>
              <p:spPr bwMode="auto">
                <a:xfrm>
                  <a:off x="5418" y="1518"/>
                  <a:ext cx="81" cy="1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3" name="Text Box 117">
                  <a:extLst>
                    <a:ext uri="{FF2B5EF4-FFF2-40B4-BE49-F238E27FC236}">
                      <a16:creationId xmlns:a16="http://schemas.microsoft.com/office/drawing/2014/main" id="{860F801A-D77B-C14B-A39A-0736C1A8835F}"/>
                    </a:ext>
                  </a:extLst>
                </p:cNvPr>
                <p:cNvSpPr txBox="1">
                  <a:spLocks noChangeArrowheads="1"/>
                </p:cNvSpPr>
                <p:nvPr/>
              </p:nvSpPr>
              <p:spPr bwMode="auto">
                <a:xfrm>
                  <a:off x="5378" y="152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grpSp>
            <p:nvGrpSpPr>
              <p:cNvPr id="533" name="Group 132">
                <a:extLst>
                  <a:ext uri="{FF2B5EF4-FFF2-40B4-BE49-F238E27FC236}">
                    <a16:creationId xmlns:a16="http://schemas.microsoft.com/office/drawing/2014/main" id="{27398D20-7D9A-3B42-8EC2-857F5AC89062}"/>
                  </a:ext>
                </a:extLst>
              </p:cNvPr>
              <p:cNvGrpSpPr>
                <a:grpSpLocks/>
              </p:cNvGrpSpPr>
              <p:nvPr/>
            </p:nvGrpSpPr>
            <p:grpSpPr bwMode="auto">
              <a:xfrm>
                <a:off x="5453" y="1666"/>
                <a:ext cx="211" cy="157"/>
                <a:chOff x="5261" y="1282"/>
                <a:chExt cx="211" cy="157"/>
              </a:xfrm>
            </p:grpSpPr>
            <p:sp>
              <p:nvSpPr>
                <p:cNvPr id="548" name="Rectangle 113">
                  <a:extLst>
                    <a:ext uri="{FF2B5EF4-FFF2-40B4-BE49-F238E27FC236}">
                      <a16:creationId xmlns:a16="http://schemas.microsoft.com/office/drawing/2014/main" id="{59A6F49B-16F9-7643-9420-32D099D27A10}"/>
                    </a:ext>
                  </a:extLst>
                </p:cNvPr>
                <p:cNvSpPr>
                  <a:spLocks noChangeArrowheads="1"/>
                </p:cNvSpPr>
                <p:nvPr/>
              </p:nvSpPr>
              <p:spPr bwMode="auto">
                <a:xfrm>
                  <a:off x="5307" y="1284"/>
                  <a:ext cx="81"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49" name="Group 118">
                  <a:extLst>
                    <a:ext uri="{FF2B5EF4-FFF2-40B4-BE49-F238E27FC236}">
                      <a16:creationId xmlns:a16="http://schemas.microsoft.com/office/drawing/2014/main" id="{0F9DF7FD-68BD-7C4F-9795-E77C083A7B84}"/>
                    </a:ext>
                  </a:extLst>
                </p:cNvPr>
                <p:cNvGrpSpPr>
                  <a:grpSpLocks/>
                </p:cNvGrpSpPr>
                <p:nvPr/>
              </p:nvGrpSpPr>
              <p:grpSpPr bwMode="auto">
                <a:xfrm>
                  <a:off x="5261" y="1282"/>
                  <a:ext cx="211" cy="157"/>
                  <a:chOff x="857" y="1909"/>
                  <a:chExt cx="211" cy="157"/>
                </a:xfrm>
              </p:grpSpPr>
              <p:sp>
                <p:nvSpPr>
                  <p:cNvPr id="550" name="Text Box 119">
                    <a:extLst>
                      <a:ext uri="{FF2B5EF4-FFF2-40B4-BE49-F238E27FC236}">
                        <a16:creationId xmlns:a16="http://schemas.microsoft.com/office/drawing/2014/main" id="{0F798B47-0AAE-0A4A-B69C-2E1EFD2F0F49}"/>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51" name="Text Box 120">
                    <a:extLst>
                      <a:ext uri="{FF2B5EF4-FFF2-40B4-BE49-F238E27FC236}">
                        <a16:creationId xmlns:a16="http://schemas.microsoft.com/office/drawing/2014/main" id="{04A6FD11-6247-9447-93C6-498F0987DA74}"/>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nvGrpSpPr>
              <p:cNvPr id="534" name="Group 131">
                <a:extLst>
                  <a:ext uri="{FF2B5EF4-FFF2-40B4-BE49-F238E27FC236}">
                    <a16:creationId xmlns:a16="http://schemas.microsoft.com/office/drawing/2014/main" id="{F0E11C15-14BF-804E-B7A6-DD15A9082ECB}"/>
                  </a:ext>
                </a:extLst>
              </p:cNvPr>
              <p:cNvGrpSpPr>
                <a:grpSpLocks/>
              </p:cNvGrpSpPr>
              <p:nvPr/>
            </p:nvGrpSpPr>
            <p:grpSpPr bwMode="auto">
              <a:xfrm>
                <a:off x="5114" y="1663"/>
                <a:ext cx="373" cy="160"/>
                <a:chOff x="5426" y="1279"/>
                <a:chExt cx="373" cy="160"/>
              </a:xfrm>
            </p:grpSpPr>
            <p:grpSp>
              <p:nvGrpSpPr>
                <p:cNvPr id="535" name="Group 109">
                  <a:extLst>
                    <a:ext uri="{FF2B5EF4-FFF2-40B4-BE49-F238E27FC236}">
                      <a16:creationId xmlns:a16="http://schemas.microsoft.com/office/drawing/2014/main" id="{0596732D-3330-1F45-9C8F-11B96D28A240}"/>
                    </a:ext>
                  </a:extLst>
                </p:cNvPr>
                <p:cNvGrpSpPr>
                  <a:grpSpLocks/>
                </p:cNvGrpSpPr>
                <p:nvPr/>
              </p:nvGrpSpPr>
              <p:grpSpPr bwMode="auto">
                <a:xfrm>
                  <a:off x="5469" y="1284"/>
                  <a:ext cx="258" cy="144"/>
                  <a:chOff x="1353" y="1539"/>
                  <a:chExt cx="258" cy="144"/>
                </a:xfrm>
              </p:grpSpPr>
              <p:sp>
                <p:nvSpPr>
                  <p:cNvPr id="545" name="Rectangle 110">
                    <a:extLst>
                      <a:ext uri="{FF2B5EF4-FFF2-40B4-BE49-F238E27FC236}">
                        <a16:creationId xmlns:a16="http://schemas.microsoft.com/office/drawing/2014/main" id="{2B890018-F3CD-ED43-85A9-CA03439C9DC1}"/>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6" name="Line 111">
                    <a:extLst>
                      <a:ext uri="{FF2B5EF4-FFF2-40B4-BE49-F238E27FC236}">
                        <a16:creationId xmlns:a16="http://schemas.microsoft.com/office/drawing/2014/main" id="{18B6F1CE-A78D-AC45-99C7-EA4C397F9C93}"/>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7" name="Line 112">
                    <a:extLst>
                      <a:ext uri="{FF2B5EF4-FFF2-40B4-BE49-F238E27FC236}">
                        <a16:creationId xmlns:a16="http://schemas.microsoft.com/office/drawing/2014/main" id="{88ED4488-FFB5-7C44-A803-B17B5C5EFF40}"/>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536" name="Group 121">
                  <a:extLst>
                    <a:ext uri="{FF2B5EF4-FFF2-40B4-BE49-F238E27FC236}">
                      <a16:creationId xmlns:a16="http://schemas.microsoft.com/office/drawing/2014/main" id="{80189D77-6A61-FB4B-8316-E594A637FAEA}"/>
                    </a:ext>
                  </a:extLst>
                </p:cNvPr>
                <p:cNvGrpSpPr>
                  <a:grpSpLocks/>
                </p:cNvGrpSpPr>
                <p:nvPr/>
              </p:nvGrpSpPr>
              <p:grpSpPr bwMode="auto">
                <a:xfrm>
                  <a:off x="5426" y="1282"/>
                  <a:ext cx="211" cy="157"/>
                  <a:chOff x="857" y="1909"/>
                  <a:chExt cx="211" cy="157"/>
                </a:xfrm>
              </p:grpSpPr>
              <p:sp>
                <p:nvSpPr>
                  <p:cNvPr id="543" name="Text Box 122">
                    <a:extLst>
                      <a:ext uri="{FF2B5EF4-FFF2-40B4-BE49-F238E27FC236}">
                        <a16:creationId xmlns:a16="http://schemas.microsoft.com/office/drawing/2014/main" id="{A10EFA21-0940-F74F-AB9D-BC9A454136B3}"/>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44" name="Text Box 123">
                    <a:extLst>
                      <a:ext uri="{FF2B5EF4-FFF2-40B4-BE49-F238E27FC236}">
                        <a16:creationId xmlns:a16="http://schemas.microsoft.com/office/drawing/2014/main" id="{3810D6A6-FD00-DA4A-9F6C-B46A221C7DAF}"/>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37" name="Group 124">
                  <a:extLst>
                    <a:ext uri="{FF2B5EF4-FFF2-40B4-BE49-F238E27FC236}">
                      <a16:creationId xmlns:a16="http://schemas.microsoft.com/office/drawing/2014/main" id="{2EF77EE7-7AC5-224F-B76E-0D98E4A3FF5B}"/>
                    </a:ext>
                  </a:extLst>
                </p:cNvPr>
                <p:cNvGrpSpPr>
                  <a:grpSpLocks/>
                </p:cNvGrpSpPr>
                <p:nvPr/>
              </p:nvGrpSpPr>
              <p:grpSpPr bwMode="auto">
                <a:xfrm>
                  <a:off x="5504" y="1282"/>
                  <a:ext cx="211" cy="157"/>
                  <a:chOff x="857" y="1909"/>
                  <a:chExt cx="211" cy="157"/>
                </a:xfrm>
              </p:grpSpPr>
              <p:sp>
                <p:nvSpPr>
                  <p:cNvPr id="541" name="Text Box 125">
                    <a:extLst>
                      <a:ext uri="{FF2B5EF4-FFF2-40B4-BE49-F238E27FC236}">
                        <a16:creationId xmlns:a16="http://schemas.microsoft.com/office/drawing/2014/main" id="{742CDD59-5C0D-424D-8FE6-E90550870FD3}"/>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42" name="Text Box 126">
                    <a:extLst>
                      <a:ext uri="{FF2B5EF4-FFF2-40B4-BE49-F238E27FC236}">
                        <a16:creationId xmlns:a16="http://schemas.microsoft.com/office/drawing/2014/main" id="{18E37091-21DF-6E4C-ACC9-8F1C0961142C}"/>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38" name="Group 127">
                  <a:extLst>
                    <a:ext uri="{FF2B5EF4-FFF2-40B4-BE49-F238E27FC236}">
                      <a16:creationId xmlns:a16="http://schemas.microsoft.com/office/drawing/2014/main" id="{CF2DA19C-B3A0-D54E-96F8-0FAB19FB5EEC}"/>
                    </a:ext>
                  </a:extLst>
                </p:cNvPr>
                <p:cNvGrpSpPr>
                  <a:grpSpLocks/>
                </p:cNvGrpSpPr>
                <p:nvPr/>
              </p:nvGrpSpPr>
              <p:grpSpPr bwMode="auto">
                <a:xfrm>
                  <a:off x="5588" y="1279"/>
                  <a:ext cx="211" cy="157"/>
                  <a:chOff x="857" y="1909"/>
                  <a:chExt cx="211" cy="157"/>
                </a:xfrm>
              </p:grpSpPr>
              <p:sp>
                <p:nvSpPr>
                  <p:cNvPr id="539" name="Text Box 128">
                    <a:extLst>
                      <a:ext uri="{FF2B5EF4-FFF2-40B4-BE49-F238E27FC236}">
                        <a16:creationId xmlns:a16="http://schemas.microsoft.com/office/drawing/2014/main" id="{38FE3530-87CE-0C44-B56F-D75D2F8AF032}"/>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40" name="Text Box 129">
                    <a:extLst>
                      <a:ext uri="{FF2B5EF4-FFF2-40B4-BE49-F238E27FC236}">
                        <a16:creationId xmlns:a16="http://schemas.microsoft.com/office/drawing/2014/main" id="{FA2B9EA9-2800-B644-A429-DCBE6FE4E608}"/>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grpSp>
      <p:sp>
        <p:nvSpPr>
          <p:cNvPr id="561" name="Text Box 137">
            <a:extLst>
              <a:ext uri="{FF2B5EF4-FFF2-40B4-BE49-F238E27FC236}">
                <a16:creationId xmlns:a16="http://schemas.microsoft.com/office/drawing/2014/main" id="{061BFEB8-D5B0-1F4C-AADA-2F8D8761CCED}"/>
              </a:ext>
            </a:extLst>
          </p:cNvPr>
          <p:cNvSpPr txBox="1">
            <a:spLocks noChangeArrowheads="1"/>
          </p:cNvSpPr>
          <p:nvPr/>
        </p:nvSpPr>
        <p:spPr bwMode="auto">
          <a:xfrm>
            <a:off x="7788275" y="2166445"/>
            <a:ext cx="893763"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000000"/>
                </a:solidFill>
                <a:latin typeface="Arial" charset="0"/>
                <a:cs typeface="Arial" charset="0"/>
              </a:rPr>
              <a:t>slot 0</a:t>
            </a:r>
          </a:p>
          <a:p>
            <a:pPr algn="ctr" eaLnBrk="0" fontAlgn="base" hangingPunct="0">
              <a:spcBef>
                <a:spcPct val="0"/>
              </a:spcBef>
              <a:spcAft>
                <a:spcPct val="0"/>
              </a:spcAft>
              <a:defRPr/>
            </a:pPr>
            <a:r>
              <a:rPr lang="en-US" sz="1600" dirty="0">
                <a:solidFill>
                  <a:srgbClr val="000000"/>
                </a:solidFill>
                <a:latin typeface="Arial" charset="0"/>
                <a:cs typeface="Arial" charset="0"/>
              </a:rPr>
              <a:t>channel</a:t>
            </a:r>
          </a:p>
          <a:p>
            <a:pPr algn="ctr" eaLnBrk="0" fontAlgn="base" hangingPunct="0">
              <a:spcBef>
                <a:spcPct val="0"/>
              </a:spcBef>
              <a:spcAft>
                <a:spcPct val="0"/>
              </a:spcAft>
              <a:defRPr/>
            </a:pPr>
            <a:r>
              <a:rPr lang="en-US" sz="1600" dirty="0">
                <a:solidFill>
                  <a:srgbClr val="000000"/>
                </a:solidFill>
                <a:latin typeface="Arial" charset="0"/>
                <a:cs typeface="Arial" charset="0"/>
              </a:rPr>
              <a:t>output</a:t>
            </a:r>
          </a:p>
        </p:txBody>
      </p:sp>
      <p:sp>
        <p:nvSpPr>
          <p:cNvPr id="562" name="Text Box 138">
            <a:extLst>
              <a:ext uri="{FF2B5EF4-FFF2-40B4-BE49-F238E27FC236}">
                <a16:creationId xmlns:a16="http://schemas.microsoft.com/office/drawing/2014/main" id="{4D2BA57A-52EB-AF4B-AC46-680208A6B77E}"/>
              </a:ext>
            </a:extLst>
          </p:cNvPr>
          <p:cNvSpPr txBox="1">
            <a:spLocks noChangeArrowheads="1"/>
          </p:cNvSpPr>
          <p:nvPr/>
        </p:nvSpPr>
        <p:spPr bwMode="auto">
          <a:xfrm>
            <a:off x="6745288" y="2185495"/>
            <a:ext cx="893762"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000000"/>
                </a:solidFill>
                <a:latin typeface="Arial" charset="0"/>
                <a:cs typeface="Arial" charset="0"/>
              </a:rPr>
              <a:t>slot 1</a:t>
            </a:r>
          </a:p>
          <a:p>
            <a:pPr algn="ctr" eaLnBrk="0" fontAlgn="base" hangingPunct="0">
              <a:spcBef>
                <a:spcPct val="0"/>
              </a:spcBef>
              <a:spcAft>
                <a:spcPct val="0"/>
              </a:spcAft>
              <a:defRPr/>
            </a:pPr>
            <a:r>
              <a:rPr lang="en-US" sz="1600" dirty="0">
                <a:solidFill>
                  <a:srgbClr val="000000"/>
                </a:solidFill>
                <a:latin typeface="Arial" charset="0"/>
                <a:cs typeface="Arial" charset="0"/>
              </a:rPr>
              <a:t>channel</a:t>
            </a:r>
          </a:p>
          <a:p>
            <a:pPr algn="ctr" eaLnBrk="0" fontAlgn="base" hangingPunct="0">
              <a:spcBef>
                <a:spcPct val="0"/>
              </a:spcBef>
              <a:spcAft>
                <a:spcPct val="0"/>
              </a:spcAft>
              <a:defRPr/>
            </a:pPr>
            <a:r>
              <a:rPr lang="en-US" sz="1600" dirty="0">
                <a:solidFill>
                  <a:srgbClr val="000000"/>
                </a:solidFill>
                <a:latin typeface="Arial" charset="0"/>
                <a:cs typeface="Arial" charset="0"/>
              </a:rPr>
              <a:t>output</a:t>
            </a:r>
          </a:p>
        </p:txBody>
      </p:sp>
      <p:sp>
        <p:nvSpPr>
          <p:cNvPr id="563" name="Line 139">
            <a:extLst>
              <a:ext uri="{FF2B5EF4-FFF2-40B4-BE49-F238E27FC236}">
                <a16:creationId xmlns:a16="http://schemas.microsoft.com/office/drawing/2014/main" id="{7BFE1317-2BD7-CB4D-A047-982A4F3E3EA6}"/>
              </a:ext>
            </a:extLst>
          </p:cNvPr>
          <p:cNvSpPr>
            <a:spLocks noChangeShapeType="1"/>
          </p:cNvSpPr>
          <p:nvPr/>
        </p:nvSpPr>
        <p:spPr bwMode="auto">
          <a:xfrm flipH="1">
            <a:off x="6670675" y="1525095"/>
            <a:ext cx="9525" cy="947738"/>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4" name="Line 140">
            <a:extLst>
              <a:ext uri="{FF2B5EF4-FFF2-40B4-BE49-F238E27FC236}">
                <a16:creationId xmlns:a16="http://schemas.microsoft.com/office/drawing/2014/main" id="{4F6E32C6-C926-1945-A6DA-B99D5AAD307E}"/>
              </a:ext>
            </a:extLst>
          </p:cNvPr>
          <p:cNvSpPr>
            <a:spLocks noChangeShapeType="1"/>
          </p:cNvSpPr>
          <p:nvPr/>
        </p:nvSpPr>
        <p:spPr bwMode="auto">
          <a:xfrm flipH="1">
            <a:off x="7742238" y="1506045"/>
            <a:ext cx="9525" cy="947738"/>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5" name="Line 141">
            <a:extLst>
              <a:ext uri="{FF2B5EF4-FFF2-40B4-BE49-F238E27FC236}">
                <a16:creationId xmlns:a16="http://schemas.microsoft.com/office/drawing/2014/main" id="{D4F0AA53-7445-6C4A-9F6B-A2040646880C}"/>
              </a:ext>
            </a:extLst>
          </p:cNvPr>
          <p:cNvSpPr>
            <a:spLocks noChangeShapeType="1"/>
          </p:cNvSpPr>
          <p:nvPr/>
        </p:nvSpPr>
        <p:spPr bwMode="auto">
          <a:xfrm flipH="1">
            <a:off x="8856663" y="1515570"/>
            <a:ext cx="9525" cy="947738"/>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6" name="Text Box 142">
            <a:extLst>
              <a:ext uri="{FF2B5EF4-FFF2-40B4-BE49-F238E27FC236}">
                <a16:creationId xmlns:a16="http://schemas.microsoft.com/office/drawing/2014/main" id="{837276E5-054D-2C49-A826-A2CD5E114FD0}"/>
              </a:ext>
            </a:extLst>
          </p:cNvPr>
          <p:cNvSpPr txBox="1">
            <a:spLocks noChangeArrowheads="1"/>
          </p:cNvSpPr>
          <p:nvPr/>
        </p:nvSpPr>
        <p:spPr bwMode="auto">
          <a:xfrm>
            <a:off x="6650038" y="1042495"/>
            <a:ext cx="242728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2000" dirty="0">
                <a:solidFill>
                  <a:srgbClr val="000000"/>
                </a:solidFill>
                <a:latin typeface="Arial" charset="0"/>
                <a:cs typeface="Arial" charset="0"/>
              </a:rPr>
              <a:t>channel output Z</a:t>
            </a:r>
            <a:r>
              <a:rPr lang="en-US" sz="2000" baseline="-25000" dirty="0">
                <a:solidFill>
                  <a:srgbClr val="000000"/>
                </a:solidFill>
                <a:latin typeface="Arial" charset="0"/>
                <a:cs typeface="Arial" charset="0"/>
              </a:rPr>
              <a:t>i,m</a:t>
            </a:r>
          </a:p>
        </p:txBody>
      </p:sp>
      <p:sp>
        <p:nvSpPr>
          <p:cNvPr id="567" name="Text Box 143">
            <a:extLst>
              <a:ext uri="{FF2B5EF4-FFF2-40B4-BE49-F238E27FC236}">
                <a16:creationId xmlns:a16="http://schemas.microsoft.com/office/drawing/2014/main" id="{5A44EFEA-F719-324C-AE3F-692B599FF1B9}"/>
              </a:ext>
            </a:extLst>
          </p:cNvPr>
          <p:cNvSpPr txBox="1">
            <a:spLocks noChangeArrowheads="1"/>
          </p:cNvSpPr>
          <p:nvPr/>
        </p:nvSpPr>
        <p:spPr bwMode="auto">
          <a:xfrm>
            <a:off x="1052513" y="1974358"/>
            <a:ext cx="118494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2800" dirty="0">
                <a:solidFill>
                  <a:srgbClr val="C00000"/>
                </a:solidFill>
                <a:latin typeface="+mn-lt"/>
                <a:cs typeface="Arial" charset="0"/>
              </a:rPr>
              <a:t>sender</a:t>
            </a:r>
            <a:endParaRPr lang="en-US" sz="2000" dirty="0">
              <a:solidFill>
                <a:srgbClr val="C00000"/>
              </a:solidFill>
              <a:latin typeface="+mn-lt"/>
              <a:cs typeface="Arial" charset="0"/>
            </a:endParaRPr>
          </a:p>
        </p:txBody>
      </p:sp>
      <p:sp>
        <p:nvSpPr>
          <p:cNvPr id="568" name="Text Box 144">
            <a:extLst>
              <a:ext uri="{FF2B5EF4-FFF2-40B4-BE49-F238E27FC236}">
                <a16:creationId xmlns:a16="http://schemas.microsoft.com/office/drawing/2014/main" id="{13DFCCFC-1D9B-0A4A-8195-644659282C10}"/>
              </a:ext>
            </a:extLst>
          </p:cNvPr>
          <p:cNvSpPr txBox="1">
            <a:spLocks noChangeArrowheads="1"/>
          </p:cNvSpPr>
          <p:nvPr/>
        </p:nvSpPr>
        <p:spPr bwMode="auto">
          <a:xfrm>
            <a:off x="2717800" y="2312495"/>
            <a:ext cx="6794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code</a:t>
            </a:r>
          </a:p>
        </p:txBody>
      </p:sp>
      <p:sp>
        <p:nvSpPr>
          <p:cNvPr id="569" name="Text Box 145">
            <a:extLst>
              <a:ext uri="{FF2B5EF4-FFF2-40B4-BE49-F238E27FC236}">
                <a16:creationId xmlns:a16="http://schemas.microsoft.com/office/drawing/2014/main" id="{F9FF9202-6DE1-964F-BE49-3037B0F38C55}"/>
              </a:ext>
            </a:extLst>
          </p:cNvPr>
          <p:cNvSpPr txBox="1">
            <a:spLocks noChangeArrowheads="1"/>
          </p:cNvSpPr>
          <p:nvPr/>
        </p:nvSpPr>
        <p:spPr bwMode="auto">
          <a:xfrm>
            <a:off x="2757488" y="1537795"/>
            <a:ext cx="6286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data</a:t>
            </a:r>
          </a:p>
          <a:p>
            <a:pPr eaLnBrk="0" fontAlgn="base" hangingPunct="0">
              <a:spcBef>
                <a:spcPct val="0"/>
              </a:spcBef>
              <a:spcAft>
                <a:spcPct val="0"/>
              </a:spcAft>
              <a:defRPr/>
            </a:pPr>
            <a:r>
              <a:rPr lang="en-US" dirty="0">
                <a:solidFill>
                  <a:srgbClr val="000000"/>
                </a:solidFill>
                <a:latin typeface="Arial" charset="0"/>
                <a:cs typeface="Arial" charset="0"/>
              </a:rPr>
              <a:t>bits</a:t>
            </a:r>
          </a:p>
        </p:txBody>
      </p:sp>
      <p:sp>
        <p:nvSpPr>
          <p:cNvPr id="570" name="Line 146">
            <a:extLst>
              <a:ext uri="{FF2B5EF4-FFF2-40B4-BE49-F238E27FC236}">
                <a16:creationId xmlns:a16="http://schemas.microsoft.com/office/drawing/2014/main" id="{65975003-E9B6-2A46-945F-95C925EEDE93}"/>
              </a:ext>
            </a:extLst>
          </p:cNvPr>
          <p:cNvSpPr>
            <a:spLocks noChangeShapeType="1"/>
          </p:cNvSpPr>
          <p:nvPr/>
        </p:nvSpPr>
        <p:spPr bwMode="auto">
          <a:xfrm>
            <a:off x="6364288" y="1912445"/>
            <a:ext cx="319087" cy="47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1" name="Line 151">
            <a:extLst>
              <a:ext uri="{FF2B5EF4-FFF2-40B4-BE49-F238E27FC236}">
                <a16:creationId xmlns:a16="http://schemas.microsoft.com/office/drawing/2014/main" id="{687EB2E0-2878-A24E-B5B0-86765159D363}"/>
              </a:ext>
            </a:extLst>
          </p:cNvPr>
          <p:cNvSpPr>
            <a:spLocks noChangeShapeType="1"/>
          </p:cNvSpPr>
          <p:nvPr/>
        </p:nvSpPr>
        <p:spPr bwMode="auto">
          <a:xfrm>
            <a:off x="5265738" y="4025408"/>
            <a:ext cx="0" cy="1624012"/>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2" name="Line 152">
            <a:extLst>
              <a:ext uri="{FF2B5EF4-FFF2-40B4-BE49-F238E27FC236}">
                <a16:creationId xmlns:a16="http://schemas.microsoft.com/office/drawing/2014/main" id="{44F04041-41B0-9647-ABEA-B04273E4ECD1}"/>
              </a:ext>
            </a:extLst>
          </p:cNvPr>
          <p:cNvSpPr>
            <a:spLocks noChangeShapeType="1"/>
          </p:cNvSpPr>
          <p:nvPr/>
        </p:nvSpPr>
        <p:spPr bwMode="auto">
          <a:xfrm>
            <a:off x="6342063" y="4001595"/>
            <a:ext cx="0" cy="1624013"/>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3" name="Text Box 153">
            <a:extLst>
              <a:ext uri="{FF2B5EF4-FFF2-40B4-BE49-F238E27FC236}">
                <a16:creationId xmlns:a16="http://schemas.microsoft.com/office/drawing/2014/main" id="{D75AE5C7-832E-9043-BD35-9C385016822F}"/>
              </a:ext>
            </a:extLst>
          </p:cNvPr>
          <p:cNvSpPr txBox="1">
            <a:spLocks noChangeArrowheads="1"/>
          </p:cNvSpPr>
          <p:nvPr/>
        </p:nvSpPr>
        <p:spPr bwMode="auto">
          <a:xfrm>
            <a:off x="4454525" y="5433520"/>
            <a:ext cx="669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dirty="0">
                <a:solidFill>
                  <a:srgbClr val="000000"/>
                </a:solidFill>
                <a:latin typeface="Arial" charset="0"/>
                <a:cs typeface="Arial" charset="0"/>
              </a:rPr>
              <a:t>slot 1</a:t>
            </a:r>
          </a:p>
        </p:txBody>
      </p:sp>
      <p:sp>
        <p:nvSpPr>
          <p:cNvPr id="574" name="Text Box 154">
            <a:extLst>
              <a:ext uri="{FF2B5EF4-FFF2-40B4-BE49-F238E27FC236}">
                <a16:creationId xmlns:a16="http://schemas.microsoft.com/office/drawing/2014/main" id="{D101CD69-4F7D-6742-9A3D-D5CBA7A49BC1}"/>
              </a:ext>
            </a:extLst>
          </p:cNvPr>
          <p:cNvSpPr txBox="1">
            <a:spLocks noChangeArrowheads="1"/>
          </p:cNvSpPr>
          <p:nvPr/>
        </p:nvSpPr>
        <p:spPr bwMode="auto">
          <a:xfrm>
            <a:off x="5473700" y="5438283"/>
            <a:ext cx="669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dirty="0">
                <a:solidFill>
                  <a:srgbClr val="000000"/>
                </a:solidFill>
                <a:latin typeface="Arial" charset="0"/>
                <a:cs typeface="Arial" charset="0"/>
              </a:rPr>
              <a:t>slot 0</a:t>
            </a:r>
          </a:p>
        </p:txBody>
      </p:sp>
      <p:sp>
        <p:nvSpPr>
          <p:cNvPr id="575" name="Line 156">
            <a:extLst>
              <a:ext uri="{FF2B5EF4-FFF2-40B4-BE49-F238E27FC236}">
                <a16:creationId xmlns:a16="http://schemas.microsoft.com/office/drawing/2014/main" id="{860E044A-6790-6249-A416-96D891D32D75}"/>
              </a:ext>
            </a:extLst>
          </p:cNvPr>
          <p:cNvSpPr>
            <a:spLocks noChangeShapeType="1"/>
          </p:cNvSpPr>
          <p:nvPr/>
        </p:nvSpPr>
        <p:spPr bwMode="auto">
          <a:xfrm>
            <a:off x="4189413" y="4065095"/>
            <a:ext cx="0" cy="1624013"/>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76" name="Group 298">
            <a:extLst>
              <a:ext uri="{FF2B5EF4-FFF2-40B4-BE49-F238E27FC236}">
                <a16:creationId xmlns:a16="http://schemas.microsoft.com/office/drawing/2014/main" id="{F1124BEE-BEF8-3443-910A-CCF6CFA87EA3}"/>
              </a:ext>
            </a:extLst>
          </p:cNvPr>
          <p:cNvGrpSpPr>
            <a:grpSpLocks/>
          </p:cNvGrpSpPr>
          <p:nvPr/>
        </p:nvGrpSpPr>
        <p:grpSpPr bwMode="auto">
          <a:xfrm>
            <a:off x="7521575" y="4496895"/>
            <a:ext cx="1076325" cy="274638"/>
            <a:chOff x="3962" y="2922"/>
            <a:chExt cx="678" cy="173"/>
          </a:xfrm>
        </p:grpSpPr>
        <p:sp>
          <p:nvSpPr>
            <p:cNvPr id="577" name="Rectangle 157">
              <a:extLst>
                <a:ext uri="{FF2B5EF4-FFF2-40B4-BE49-F238E27FC236}">
                  <a16:creationId xmlns:a16="http://schemas.microsoft.com/office/drawing/2014/main" id="{16F78BE2-C4BE-7340-BA32-B6A9B6CD90FC}"/>
                </a:ext>
              </a:extLst>
            </p:cNvPr>
            <p:cNvSpPr>
              <a:spLocks noChangeArrowheads="1"/>
            </p:cNvSpPr>
            <p:nvPr/>
          </p:nvSpPr>
          <p:spPr bwMode="auto">
            <a:xfrm>
              <a:off x="3962" y="2946"/>
              <a:ext cx="678" cy="135"/>
            </a:xfrm>
            <a:prstGeom prst="rect">
              <a:avLst/>
            </a:prstGeom>
            <a:noFill/>
            <a:ln w="1905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8" name="Text Box 158">
              <a:extLst>
                <a:ext uri="{FF2B5EF4-FFF2-40B4-BE49-F238E27FC236}">
                  <a16:creationId xmlns:a16="http://schemas.microsoft.com/office/drawing/2014/main" id="{B4871B2C-9B75-7441-AD74-FE96225BF1F7}"/>
                </a:ext>
              </a:extLst>
            </p:cNvPr>
            <p:cNvSpPr txBox="1">
              <a:spLocks noChangeArrowheads="1"/>
            </p:cNvSpPr>
            <p:nvPr/>
          </p:nvSpPr>
          <p:spPr bwMode="auto">
            <a:xfrm>
              <a:off x="4048" y="2922"/>
              <a:ext cx="40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a:t>
              </a:r>
              <a:r>
                <a:rPr kumimoji="0" lang="en-US" sz="12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1</a:t>
              </a: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 -1</a:t>
              </a:r>
            </a:p>
          </p:txBody>
        </p:sp>
      </p:grpSp>
      <p:sp>
        <p:nvSpPr>
          <p:cNvPr id="579" name="Oval 186">
            <a:extLst>
              <a:ext uri="{FF2B5EF4-FFF2-40B4-BE49-F238E27FC236}">
                <a16:creationId xmlns:a16="http://schemas.microsoft.com/office/drawing/2014/main" id="{1EF01FB0-9BDB-194E-B1AF-18DBF6318761}"/>
              </a:ext>
            </a:extLst>
          </p:cNvPr>
          <p:cNvSpPr>
            <a:spLocks noChangeArrowheads="1"/>
          </p:cNvSpPr>
          <p:nvPr/>
        </p:nvSpPr>
        <p:spPr bwMode="auto">
          <a:xfrm>
            <a:off x="6737350" y="4328620"/>
            <a:ext cx="419100" cy="423863"/>
          </a:xfrm>
          <a:prstGeom prst="ellipse">
            <a:avLst/>
          </a:prstGeom>
          <a:noFill/>
          <a:ln w="9525">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0" name="Line 188">
            <a:extLst>
              <a:ext uri="{FF2B5EF4-FFF2-40B4-BE49-F238E27FC236}">
                <a16:creationId xmlns:a16="http://schemas.microsoft.com/office/drawing/2014/main" id="{803358E4-2F31-8344-AE8E-60FD9B786E9A}"/>
              </a:ext>
            </a:extLst>
          </p:cNvPr>
          <p:cNvSpPr>
            <a:spLocks noChangeShapeType="1"/>
          </p:cNvSpPr>
          <p:nvPr/>
        </p:nvSpPr>
        <p:spPr bwMode="auto">
          <a:xfrm>
            <a:off x="6384925" y="4458795"/>
            <a:ext cx="319088" cy="47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1" name="Line 189">
            <a:extLst>
              <a:ext uri="{FF2B5EF4-FFF2-40B4-BE49-F238E27FC236}">
                <a16:creationId xmlns:a16="http://schemas.microsoft.com/office/drawing/2014/main" id="{752E133E-CDD7-6841-99EB-4FB0162E19F7}"/>
              </a:ext>
            </a:extLst>
          </p:cNvPr>
          <p:cNvSpPr>
            <a:spLocks noChangeShapeType="1"/>
          </p:cNvSpPr>
          <p:nvPr/>
        </p:nvSpPr>
        <p:spPr bwMode="auto">
          <a:xfrm flipV="1">
            <a:off x="6399213" y="4723908"/>
            <a:ext cx="403225" cy="4302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82" name="Group 296">
            <a:extLst>
              <a:ext uri="{FF2B5EF4-FFF2-40B4-BE49-F238E27FC236}">
                <a16:creationId xmlns:a16="http://schemas.microsoft.com/office/drawing/2014/main" id="{D5764CEA-4B45-654B-9F73-3689C10D2D7D}"/>
              </a:ext>
            </a:extLst>
          </p:cNvPr>
          <p:cNvGrpSpPr>
            <a:grpSpLocks/>
          </p:cNvGrpSpPr>
          <p:nvPr/>
        </p:nvGrpSpPr>
        <p:grpSpPr bwMode="auto">
          <a:xfrm>
            <a:off x="8597900" y="4296870"/>
            <a:ext cx="1062038" cy="274638"/>
            <a:chOff x="4640" y="2796"/>
            <a:chExt cx="669" cy="173"/>
          </a:xfrm>
        </p:grpSpPr>
        <p:sp>
          <p:nvSpPr>
            <p:cNvPr id="583" name="Rectangle 191">
              <a:extLst>
                <a:ext uri="{FF2B5EF4-FFF2-40B4-BE49-F238E27FC236}">
                  <a16:creationId xmlns:a16="http://schemas.microsoft.com/office/drawing/2014/main" id="{07FF64CB-B8E0-5943-B080-70CC695B8E98}"/>
                </a:ext>
              </a:extLst>
            </p:cNvPr>
            <p:cNvSpPr>
              <a:spLocks noChangeArrowheads="1"/>
            </p:cNvSpPr>
            <p:nvPr/>
          </p:nvSpPr>
          <p:spPr bwMode="auto">
            <a:xfrm>
              <a:off x="4640" y="2820"/>
              <a:ext cx="669" cy="135"/>
            </a:xfrm>
            <a:prstGeom prst="rect">
              <a:avLst/>
            </a:prstGeom>
            <a:noFill/>
            <a:ln w="1905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4" name="Text Box 192">
              <a:extLst>
                <a:ext uri="{FF2B5EF4-FFF2-40B4-BE49-F238E27FC236}">
                  <a16:creationId xmlns:a16="http://schemas.microsoft.com/office/drawing/2014/main" id="{D203F2F6-2B48-784A-97D8-4D8635AAD9DC}"/>
                </a:ext>
              </a:extLst>
            </p:cNvPr>
            <p:cNvSpPr txBox="1">
              <a:spLocks noChangeArrowheads="1"/>
            </p:cNvSpPr>
            <p:nvPr/>
          </p:nvSpPr>
          <p:spPr bwMode="auto">
            <a:xfrm>
              <a:off x="4798" y="2796"/>
              <a:ext cx="36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a:t>
              </a:r>
              <a:r>
                <a:rPr kumimoji="0" lang="en-US" sz="12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0</a:t>
              </a: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 1</a:t>
              </a:r>
            </a:p>
          </p:txBody>
        </p:sp>
      </p:grpSp>
      <p:grpSp>
        <p:nvGrpSpPr>
          <p:cNvPr id="585" name="Group 295">
            <a:extLst>
              <a:ext uri="{FF2B5EF4-FFF2-40B4-BE49-F238E27FC236}">
                <a16:creationId xmlns:a16="http://schemas.microsoft.com/office/drawing/2014/main" id="{96D0FB10-C5CF-4749-93DC-1D522CB7DFFD}"/>
              </a:ext>
            </a:extLst>
          </p:cNvPr>
          <p:cNvGrpSpPr>
            <a:grpSpLocks/>
          </p:cNvGrpSpPr>
          <p:nvPr/>
        </p:nvGrpSpPr>
        <p:grpSpPr bwMode="auto">
          <a:xfrm>
            <a:off x="5197475" y="4220670"/>
            <a:ext cx="1263650" cy="1184275"/>
            <a:chOff x="2498" y="2748"/>
            <a:chExt cx="796" cy="746"/>
          </a:xfrm>
        </p:grpSpPr>
        <p:grpSp>
          <p:nvGrpSpPr>
            <p:cNvPr id="586" name="Group 193">
              <a:extLst>
                <a:ext uri="{FF2B5EF4-FFF2-40B4-BE49-F238E27FC236}">
                  <a16:creationId xmlns:a16="http://schemas.microsoft.com/office/drawing/2014/main" id="{97D62F56-6D20-0F47-8EDF-DD272D179F62}"/>
                </a:ext>
              </a:extLst>
            </p:cNvPr>
            <p:cNvGrpSpPr>
              <a:grpSpLocks/>
            </p:cNvGrpSpPr>
            <p:nvPr/>
          </p:nvGrpSpPr>
          <p:grpSpPr bwMode="auto">
            <a:xfrm>
              <a:off x="2504" y="3187"/>
              <a:ext cx="790" cy="307"/>
              <a:chOff x="1313" y="1534"/>
              <a:chExt cx="790" cy="307"/>
            </a:xfrm>
          </p:grpSpPr>
          <p:sp>
            <p:nvSpPr>
              <p:cNvPr id="614" name="Text Box 194">
                <a:extLst>
                  <a:ext uri="{FF2B5EF4-FFF2-40B4-BE49-F238E27FC236}">
                    <a16:creationId xmlns:a16="http://schemas.microsoft.com/office/drawing/2014/main" id="{7B04BAB2-D5CA-3C47-A23B-1681A4FB72BE}"/>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615" name="Group 195">
                <a:extLst>
                  <a:ext uri="{FF2B5EF4-FFF2-40B4-BE49-F238E27FC236}">
                    <a16:creationId xmlns:a16="http://schemas.microsoft.com/office/drawing/2014/main" id="{8ED7550A-0557-CF43-9C1C-7D3004A22914}"/>
                  </a:ext>
                </a:extLst>
              </p:cNvPr>
              <p:cNvGrpSpPr>
                <a:grpSpLocks/>
              </p:cNvGrpSpPr>
              <p:nvPr/>
            </p:nvGrpSpPr>
            <p:grpSpPr bwMode="auto">
              <a:xfrm>
                <a:off x="1353" y="1539"/>
                <a:ext cx="258" cy="147"/>
                <a:chOff x="1353" y="1539"/>
                <a:chExt cx="258" cy="144"/>
              </a:xfrm>
            </p:grpSpPr>
            <p:sp>
              <p:nvSpPr>
                <p:cNvPr id="637" name="Rectangle 196">
                  <a:extLst>
                    <a:ext uri="{FF2B5EF4-FFF2-40B4-BE49-F238E27FC236}">
                      <a16:creationId xmlns:a16="http://schemas.microsoft.com/office/drawing/2014/main" id="{02C2AE0A-AE20-7642-AA73-E04CA5A759DD}"/>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8" name="Line 197">
                  <a:extLst>
                    <a:ext uri="{FF2B5EF4-FFF2-40B4-BE49-F238E27FC236}">
                      <a16:creationId xmlns:a16="http://schemas.microsoft.com/office/drawing/2014/main" id="{4F004783-A8C6-CC45-8B2B-0D951AB328EC}"/>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9" name="Line 198">
                  <a:extLst>
                    <a:ext uri="{FF2B5EF4-FFF2-40B4-BE49-F238E27FC236}">
                      <a16:creationId xmlns:a16="http://schemas.microsoft.com/office/drawing/2014/main" id="{20BA7722-B3E2-6B42-8DE6-D5DBC8D8A491}"/>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16" name="Group 199">
                <a:extLst>
                  <a:ext uri="{FF2B5EF4-FFF2-40B4-BE49-F238E27FC236}">
                    <a16:creationId xmlns:a16="http://schemas.microsoft.com/office/drawing/2014/main" id="{C569B790-8EE2-4743-9C4E-AFC3A451763C}"/>
                  </a:ext>
                </a:extLst>
              </p:cNvPr>
              <p:cNvGrpSpPr>
                <a:grpSpLocks/>
              </p:cNvGrpSpPr>
              <p:nvPr/>
            </p:nvGrpSpPr>
            <p:grpSpPr bwMode="auto">
              <a:xfrm>
                <a:off x="1773" y="1686"/>
                <a:ext cx="258" cy="144"/>
                <a:chOff x="1353" y="1539"/>
                <a:chExt cx="258" cy="144"/>
              </a:xfrm>
            </p:grpSpPr>
            <p:sp>
              <p:nvSpPr>
                <p:cNvPr id="634" name="Rectangle 200">
                  <a:extLst>
                    <a:ext uri="{FF2B5EF4-FFF2-40B4-BE49-F238E27FC236}">
                      <a16:creationId xmlns:a16="http://schemas.microsoft.com/office/drawing/2014/main" id="{C451C7E7-C9EE-A841-BA99-A6207ED30FA8}"/>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5" name="Line 201">
                  <a:extLst>
                    <a:ext uri="{FF2B5EF4-FFF2-40B4-BE49-F238E27FC236}">
                      <a16:creationId xmlns:a16="http://schemas.microsoft.com/office/drawing/2014/main" id="{413C740C-F832-0843-AD6A-172F1B242E0F}"/>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6" name="Line 202">
                  <a:extLst>
                    <a:ext uri="{FF2B5EF4-FFF2-40B4-BE49-F238E27FC236}">
                      <a16:creationId xmlns:a16="http://schemas.microsoft.com/office/drawing/2014/main" id="{BEB5B501-1C3E-D442-AA97-5DEFF6EEAAEC}"/>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17" name="Rectangle 203">
                <a:extLst>
                  <a:ext uri="{FF2B5EF4-FFF2-40B4-BE49-F238E27FC236}">
                    <a16:creationId xmlns:a16="http://schemas.microsoft.com/office/drawing/2014/main" id="{C48382EF-522B-5B45-BC8D-3A8234172B60}"/>
                  </a:ext>
                </a:extLst>
              </p:cNvPr>
              <p:cNvSpPr>
                <a:spLocks noChangeArrowheads="1"/>
              </p:cNvSpPr>
              <p:nvPr/>
            </p:nvSpPr>
            <p:spPr bwMode="auto">
              <a:xfrm>
                <a:off x="1611" y="1686"/>
                <a:ext cx="81"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8" name="Rectangle 204">
                <a:extLst>
                  <a:ext uri="{FF2B5EF4-FFF2-40B4-BE49-F238E27FC236}">
                    <a16:creationId xmlns:a16="http://schemas.microsoft.com/office/drawing/2014/main" id="{362C0A22-B587-2B4E-B070-3A316A9554C0}"/>
                  </a:ext>
                </a:extLst>
              </p:cNvPr>
              <p:cNvSpPr>
                <a:spLocks noChangeArrowheads="1"/>
              </p:cNvSpPr>
              <p:nvPr/>
            </p:nvSpPr>
            <p:spPr bwMode="auto">
              <a:xfrm>
                <a:off x="1692" y="1536"/>
                <a:ext cx="81" cy="1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9" name="Text Box 205">
                <a:extLst>
                  <a:ext uri="{FF2B5EF4-FFF2-40B4-BE49-F238E27FC236}">
                    <a16:creationId xmlns:a16="http://schemas.microsoft.com/office/drawing/2014/main" id="{B824BEFE-65AB-0144-A5F8-65972C2D8996}"/>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20" name="Text Box 206">
                <a:extLst>
                  <a:ext uri="{FF2B5EF4-FFF2-40B4-BE49-F238E27FC236}">
                    <a16:creationId xmlns:a16="http://schemas.microsoft.com/office/drawing/2014/main" id="{3A8873CC-1701-7348-900A-41553E8985AD}"/>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21" name="Text Box 207">
                <a:extLst>
                  <a:ext uri="{FF2B5EF4-FFF2-40B4-BE49-F238E27FC236}">
                    <a16:creationId xmlns:a16="http://schemas.microsoft.com/office/drawing/2014/main" id="{652F9E8B-7806-004B-A4C2-35DA996AEBF8}"/>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622" name="Group 208">
                <a:extLst>
                  <a:ext uri="{FF2B5EF4-FFF2-40B4-BE49-F238E27FC236}">
                    <a16:creationId xmlns:a16="http://schemas.microsoft.com/office/drawing/2014/main" id="{B9E723E2-808F-904C-AA22-8BC245F17DE7}"/>
                  </a:ext>
                </a:extLst>
              </p:cNvPr>
              <p:cNvGrpSpPr>
                <a:grpSpLocks/>
              </p:cNvGrpSpPr>
              <p:nvPr/>
            </p:nvGrpSpPr>
            <p:grpSpPr bwMode="auto">
              <a:xfrm>
                <a:off x="1565" y="1684"/>
                <a:ext cx="211" cy="157"/>
                <a:chOff x="857" y="1909"/>
                <a:chExt cx="211" cy="157"/>
              </a:xfrm>
            </p:grpSpPr>
            <p:sp>
              <p:nvSpPr>
                <p:cNvPr id="632" name="Text Box 209">
                  <a:extLst>
                    <a:ext uri="{FF2B5EF4-FFF2-40B4-BE49-F238E27FC236}">
                      <a16:creationId xmlns:a16="http://schemas.microsoft.com/office/drawing/2014/main" id="{A4E63E50-D6D5-A544-AB9D-0D1BFD00FE8B}"/>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33" name="Text Box 210">
                  <a:extLst>
                    <a:ext uri="{FF2B5EF4-FFF2-40B4-BE49-F238E27FC236}">
                      <a16:creationId xmlns:a16="http://schemas.microsoft.com/office/drawing/2014/main" id="{542EF4AD-C6C3-9C4C-92FB-3D5D00CB7919}"/>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23" name="Group 211">
                <a:extLst>
                  <a:ext uri="{FF2B5EF4-FFF2-40B4-BE49-F238E27FC236}">
                    <a16:creationId xmlns:a16="http://schemas.microsoft.com/office/drawing/2014/main" id="{11542ED5-26A6-8C49-B296-BD3AB1ED6798}"/>
                  </a:ext>
                </a:extLst>
              </p:cNvPr>
              <p:cNvGrpSpPr>
                <a:grpSpLocks/>
              </p:cNvGrpSpPr>
              <p:nvPr/>
            </p:nvGrpSpPr>
            <p:grpSpPr bwMode="auto">
              <a:xfrm>
                <a:off x="1730" y="1684"/>
                <a:ext cx="211" cy="157"/>
                <a:chOff x="857" y="1909"/>
                <a:chExt cx="211" cy="157"/>
              </a:xfrm>
            </p:grpSpPr>
            <p:sp>
              <p:nvSpPr>
                <p:cNvPr id="630" name="Text Box 212">
                  <a:extLst>
                    <a:ext uri="{FF2B5EF4-FFF2-40B4-BE49-F238E27FC236}">
                      <a16:creationId xmlns:a16="http://schemas.microsoft.com/office/drawing/2014/main" id="{E57DC8C6-3C72-CC44-A603-ECD900349631}"/>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31" name="Text Box 213">
                  <a:extLst>
                    <a:ext uri="{FF2B5EF4-FFF2-40B4-BE49-F238E27FC236}">
                      <a16:creationId xmlns:a16="http://schemas.microsoft.com/office/drawing/2014/main" id="{B3808FCF-A274-FE42-A498-DA95D7B44F7D}"/>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24" name="Group 214">
                <a:extLst>
                  <a:ext uri="{FF2B5EF4-FFF2-40B4-BE49-F238E27FC236}">
                    <a16:creationId xmlns:a16="http://schemas.microsoft.com/office/drawing/2014/main" id="{128465C0-E95E-A343-8DCF-2AC643340F0A}"/>
                  </a:ext>
                </a:extLst>
              </p:cNvPr>
              <p:cNvGrpSpPr>
                <a:grpSpLocks/>
              </p:cNvGrpSpPr>
              <p:nvPr/>
            </p:nvGrpSpPr>
            <p:grpSpPr bwMode="auto">
              <a:xfrm>
                <a:off x="1808" y="1684"/>
                <a:ext cx="211" cy="157"/>
                <a:chOff x="857" y="1909"/>
                <a:chExt cx="211" cy="157"/>
              </a:xfrm>
            </p:grpSpPr>
            <p:sp>
              <p:nvSpPr>
                <p:cNvPr id="628" name="Text Box 215">
                  <a:extLst>
                    <a:ext uri="{FF2B5EF4-FFF2-40B4-BE49-F238E27FC236}">
                      <a16:creationId xmlns:a16="http://schemas.microsoft.com/office/drawing/2014/main" id="{75EA62B0-C320-B94D-B0FF-8D4FF2F0D5E9}"/>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29" name="Text Box 216">
                  <a:extLst>
                    <a:ext uri="{FF2B5EF4-FFF2-40B4-BE49-F238E27FC236}">
                      <a16:creationId xmlns:a16="http://schemas.microsoft.com/office/drawing/2014/main" id="{367AE304-4E74-034E-A58F-BD99CC97D72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25" name="Group 217">
                <a:extLst>
                  <a:ext uri="{FF2B5EF4-FFF2-40B4-BE49-F238E27FC236}">
                    <a16:creationId xmlns:a16="http://schemas.microsoft.com/office/drawing/2014/main" id="{E43C5D79-33F2-944F-A5A8-AEA20F377EA7}"/>
                  </a:ext>
                </a:extLst>
              </p:cNvPr>
              <p:cNvGrpSpPr>
                <a:grpSpLocks/>
              </p:cNvGrpSpPr>
              <p:nvPr/>
            </p:nvGrpSpPr>
            <p:grpSpPr bwMode="auto">
              <a:xfrm>
                <a:off x="1892" y="1681"/>
                <a:ext cx="211" cy="157"/>
                <a:chOff x="857" y="1909"/>
                <a:chExt cx="211" cy="157"/>
              </a:xfrm>
            </p:grpSpPr>
            <p:sp>
              <p:nvSpPr>
                <p:cNvPr id="626" name="Text Box 218">
                  <a:extLst>
                    <a:ext uri="{FF2B5EF4-FFF2-40B4-BE49-F238E27FC236}">
                      <a16:creationId xmlns:a16="http://schemas.microsoft.com/office/drawing/2014/main" id="{14E538A8-CB0E-DA4F-B83F-1131EC9DE52B}"/>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27" name="Text Box 219">
                  <a:extLst>
                    <a:ext uri="{FF2B5EF4-FFF2-40B4-BE49-F238E27FC236}">
                      <a16:creationId xmlns:a16="http://schemas.microsoft.com/office/drawing/2014/main" id="{DB235DBF-1502-9846-8971-5017A8AC10B4}"/>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nvGrpSpPr>
            <p:cNvPr id="587" name="Group 220">
              <a:extLst>
                <a:ext uri="{FF2B5EF4-FFF2-40B4-BE49-F238E27FC236}">
                  <a16:creationId xmlns:a16="http://schemas.microsoft.com/office/drawing/2014/main" id="{1D3EFF94-D1D7-DB4B-B1BA-54BDE4E51E08}"/>
                </a:ext>
              </a:extLst>
            </p:cNvPr>
            <p:cNvGrpSpPr>
              <a:grpSpLocks/>
            </p:cNvGrpSpPr>
            <p:nvPr/>
          </p:nvGrpSpPr>
          <p:grpSpPr bwMode="auto">
            <a:xfrm>
              <a:off x="2498" y="2748"/>
              <a:ext cx="790" cy="307"/>
              <a:chOff x="1313" y="1534"/>
              <a:chExt cx="790" cy="307"/>
            </a:xfrm>
          </p:grpSpPr>
          <p:sp>
            <p:nvSpPr>
              <p:cNvPr id="588" name="Text Box 221">
                <a:extLst>
                  <a:ext uri="{FF2B5EF4-FFF2-40B4-BE49-F238E27FC236}">
                    <a16:creationId xmlns:a16="http://schemas.microsoft.com/office/drawing/2014/main" id="{418DA683-0DDF-0D40-9EC9-E34F3F02B271}"/>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589" name="Group 222">
                <a:extLst>
                  <a:ext uri="{FF2B5EF4-FFF2-40B4-BE49-F238E27FC236}">
                    <a16:creationId xmlns:a16="http://schemas.microsoft.com/office/drawing/2014/main" id="{756C056E-2AB5-9A43-8637-821F754782C1}"/>
                  </a:ext>
                </a:extLst>
              </p:cNvPr>
              <p:cNvGrpSpPr>
                <a:grpSpLocks/>
              </p:cNvGrpSpPr>
              <p:nvPr/>
            </p:nvGrpSpPr>
            <p:grpSpPr bwMode="auto">
              <a:xfrm>
                <a:off x="1353" y="1539"/>
                <a:ext cx="258" cy="147"/>
                <a:chOff x="1353" y="1539"/>
                <a:chExt cx="258" cy="144"/>
              </a:xfrm>
            </p:grpSpPr>
            <p:sp>
              <p:nvSpPr>
                <p:cNvPr id="611" name="Rectangle 223">
                  <a:extLst>
                    <a:ext uri="{FF2B5EF4-FFF2-40B4-BE49-F238E27FC236}">
                      <a16:creationId xmlns:a16="http://schemas.microsoft.com/office/drawing/2014/main" id="{4239B053-7CD5-1A4D-9C88-8079446DF8ED}"/>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2" name="Line 224">
                  <a:extLst>
                    <a:ext uri="{FF2B5EF4-FFF2-40B4-BE49-F238E27FC236}">
                      <a16:creationId xmlns:a16="http://schemas.microsoft.com/office/drawing/2014/main" id="{E600EE1E-0BD0-F549-9A91-145DC2EED3F5}"/>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3" name="Line 225">
                  <a:extLst>
                    <a:ext uri="{FF2B5EF4-FFF2-40B4-BE49-F238E27FC236}">
                      <a16:creationId xmlns:a16="http://schemas.microsoft.com/office/drawing/2014/main" id="{767368C3-FAA7-E843-8DD6-A1140202E7BB}"/>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590" name="Group 226">
                <a:extLst>
                  <a:ext uri="{FF2B5EF4-FFF2-40B4-BE49-F238E27FC236}">
                    <a16:creationId xmlns:a16="http://schemas.microsoft.com/office/drawing/2014/main" id="{ECC39DED-E285-E54E-BD2B-6E82ABEA371D}"/>
                  </a:ext>
                </a:extLst>
              </p:cNvPr>
              <p:cNvGrpSpPr>
                <a:grpSpLocks/>
              </p:cNvGrpSpPr>
              <p:nvPr/>
            </p:nvGrpSpPr>
            <p:grpSpPr bwMode="auto">
              <a:xfrm>
                <a:off x="1773" y="1686"/>
                <a:ext cx="258" cy="144"/>
                <a:chOff x="1353" y="1539"/>
                <a:chExt cx="258" cy="144"/>
              </a:xfrm>
            </p:grpSpPr>
            <p:sp>
              <p:nvSpPr>
                <p:cNvPr id="608" name="Rectangle 227">
                  <a:extLst>
                    <a:ext uri="{FF2B5EF4-FFF2-40B4-BE49-F238E27FC236}">
                      <a16:creationId xmlns:a16="http://schemas.microsoft.com/office/drawing/2014/main" id="{F5146973-9FBA-7342-87D8-11522ACDC091}"/>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09" name="Line 228">
                  <a:extLst>
                    <a:ext uri="{FF2B5EF4-FFF2-40B4-BE49-F238E27FC236}">
                      <a16:creationId xmlns:a16="http://schemas.microsoft.com/office/drawing/2014/main" id="{A9C0710A-E39A-8F45-A77E-CD458CF173B2}"/>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0" name="Line 229">
                  <a:extLst>
                    <a:ext uri="{FF2B5EF4-FFF2-40B4-BE49-F238E27FC236}">
                      <a16:creationId xmlns:a16="http://schemas.microsoft.com/office/drawing/2014/main" id="{05AB44F9-6DBC-F548-99E1-9F43C8F703A9}"/>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591" name="Rectangle 230">
                <a:extLst>
                  <a:ext uri="{FF2B5EF4-FFF2-40B4-BE49-F238E27FC236}">
                    <a16:creationId xmlns:a16="http://schemas.microsoft.com/office/drawing/2014/main" id="{DCDBD701-60FD-5647-9CAB-CA664E96E8FE}"/>
                  </a:ext>
                </a:extLst>
              </p:cNvPr>
              <p:cNvSpPr>
                <a:spLocks noChangeArrowheads="1"/>
              </p:cNvSpPr>
              <p:nvPr/>
            </p:nvSpPr>
            <p:spPr bwMode="auto">
              <a:xfrm>
                <a:off x="1611" y="1686"/>
                <a:ext cx="81"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92" name="Rectangle 231">
                <a:extLst>
                  <a:ext uri="{FF2B5EF4-FFF2-40B4-BE49-F238E27FC236}">
                    <a16:creationId xmlns:a16="http://schemas.microsoft.com/office/drawing/2014/main" id="{6FBE7D8F-D770-CF42-8926-B3290EEDA944}"/>
                  </a:ext>
                </a:extLst>
              </p:cNvPr>
              <p:cNvSpPr>
                <a:spLocks noChangeArrowheads="1"/>
              </p:cNvSpPr>
              <p:nvPr/>
            </p:nvSpPr>
            <p:spPr bwMode="auto">
              <a:xfrm>
                <a:off x="1692" y="1536"/>
                <a:ext cx="81" cy="1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93" name="Text Box 232">
                <a:extLst>
                  <a:ext uri="{FF2B5EF4-FFF2-40B4-BE49-F238E27FC236}">
                    <a16:creationId xmlns:a16="http://schemas.microsoft.com/office/drawing/2014/main" id="{0BE4D880-E5FF-194F-96F6-31D8F0E8509B}"/>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94" name="Text Box 233">
                <a:extLst>
                  <a:ext uri="{FF2B5EF4-FFF2-40B4-BE49-F238E27FC236}">
                    <a16:creationId xmlns:a16="http://schemas.microsoft.com/office/drawing/2014/main" id="{E1249C8F-8FED-F24A-BC2E-9169132D6501}"/>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95" name="Text Box 234">
                <a:extLst>
                  <a:ext uri="{FF2B5EF4-FFF2-40B4-BE49-F238E27FC236}">
                    <a16:creationId xmlns:a16="http://schemas.microsoft.com/office/drawing/2014/main" id="{E350C3A1-45EC-1A45-831A-8FDA6191A20D}"/>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596" name="Group 235">
                <a:extLst>
                  <a:ext uri="{FF2B5EF4-FFF2-40B4-BE49-F238E27FC236}">
                    <a16:creationId xmlns:a16="http://schemas.microsoft.com/office/drawing/2014/main" id="{166632CA-781C-464F-975C-887578DFEE5B}"/>
                  </a:ext>
                </a:extLst>
              </p:cNvPr>
              <p:cNvGrpSpPr>
                <a:grpSpLocks/>
              </p:cNvGrpSpPr>
              <p:nvPr/>
            </p:nvGrpSpPr>
            <p:grpSpPr bwMode="auto">
              <a:xfrm>
                <a:off x="1565" y="1684"/>
                <a:ext cx="211" cy="157"/>
                <a:chOff x="857" y="1909"/>
                <a:chExt cx="211" cy="157"/>
              </a:xfrm>
            </p:grpSpPr>
            <p:sp>
              <p:nvSpPr>
                <p:cNvPr id="606" name="Text Box 236">
                  <a:extLst>
                    <a:ext uri="{FF2B5EF4-FFF2-40B4-BE49-F238E27FC236}">
                      <a16:creationId xmlns:a16="http://schemas.microsoft.com/office/drawing/2014/main" id="{290DD47F-DE0B-4143-8642-8E484381B77F}"/>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07" name="Text Box 237">
                  <a:extLst>
                    <a:ext uri="{FF2B5EF4-FFF2-40B4-BE49-F238E27FC236}">
                      <a16:creationId xmlns:a16="http://schemas.microsoft.com/office/drawing/2014/main" id="{2C01662B-9FBB-A645-B9A7-4D936FF507BC}"/>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97" name="Group 238">
                <a:extLst>
                  <a:ext uri="{FF2B5EF4-FFF2-40B4-BE49-F238E27FC236}">
                    <a16:creationId xmlns:a16="http://schemas.microsoft.com/office/drawing/2014/main" id="{FB4DBB46-904E-2048-952E-05148A7CE35F}"/>
                  </a:ext>
                </a:extLst>
              </p:cNvPr>
              <p:cNvGrpSpPr>
                <a:grpSpLocks/>
              </p:cNvGrpSpPr>
              <p:nvPr/>
            </p:nvGrpSpPr>
            <p:grpSpPr bwMode="auto">
              <a:xfrm>
                <a:off x="1730" y="1684"/>
                <a:ext cx="211" cy="157"/>
                <a:chOff x="857" y="1909"/>
                <a:chExt cx="211" cy="157"/>
              </a:xfrm>
            </p:grpSpPr>
            <p:sp>
              <p:nvSpPr>
                <p:cNvPr id="604" name="Text Box 239">
                  <a:extLst>
                    <a:ext uri="{FF2B5EF4-FFF2-40B4-BE49-F238E27FC236}">
                      <a16:creationId xmlns:a16="http://schemas.microsoft.com/office/drawing/2014/main" id="{73D40A2E-1395-6C48-A539-9B2FF25E0F2C}"/>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05" name="Text Box 240">
                  <a:extLst>
                    <a:ext uri="{FF2B5EF4-FFF2-40B4-BE49-F238E27FC236}">
                      <a16:creationId xmlns:a16="http://schemas.microsoft.com/office/drawing/2014/main" id="{89AA3C0B-2C37-1E47-ACD7-7D90CADECB46}"/>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98" name="Group 241">
                <a:extLst>
                  <a:ext uri="{FF2B5EF4-FFF2-40B4-BE49-F238E27FC236}">
                    <a16:creationId xmlns:a16="http://schemas.microsoft.com/office/drawing/2014/main" id="{C0684616-543C-AF4D-8E90-A5245FCA3A46}"/>
                  </a:ext>
                </a:extLst>
              </p:cNvPr>
              <p:cNvGrpSpPr>
                <a:grpSpLocks/>
              </p:cNvGrpSpPr>
              <p:nvPr/>
            </p:nvGrpSpPr>
            <p:grpSpPr bwMode="auto">
              <a:xfrm>
                <a:off x="1808" y="1684"/>
                <a:ext cx="211" cy="157"/>
                <a:chOff x="857" y="1909"/>
                <a:chExt cx="211" cy="157"/>
              </a:xfrm>
            </p:grpSpPr>
            <p:sp>
              <p:nvSpPr>
                <p:cNvPr id="602" name="Text Box 242">
                  <a:extLst>
                    <a:ext uri="{FF2B5EF4-FFF2-40B4-BE49-F238E27FC236}">
                      <a16:creationId xmlns:a16="http://schemas.microsoft.com/office/drawing/2014/main" id="{827BFF19-1594-2B40-BF8C-7ECD58E04C32}"/>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03" name="Text Box 243">
                  <a:extLst>
                    <a:ext uri="{FF2B5EF4-FFF2-40B4-BE49-F238E27FC236}">
                      <a16:creationId xmlns:a16="http://schemas.microsoft.com/office/drawing/2014/main" id="{A2499FEC-1527-C542-91E0-02A8B03B4CF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99" name="Group 244">
                <a:extLst>
                  <a:ext uri="{FF2B5EF4-FFF2-40B4-BE49-F238E27FC236}">
                    <a16:creationId xmlns:a16="http://schemas.microsoft.com/office/drawing/2014/main" id="{79B4FD38-A220-CF4B-B6B4-40FB1E45D967}"/>
                  </a:ext>
                </a:extLst>
              </p:cNvPr>
              <p:cNvGrpSpPr>
                <a:grpSpLocks/>
              </p:cNvGrpSpPr>
              <p:nvPr/>
            </p:nvGrpSpPr>
            <p:grpSpPr bwMode="auto">
              <a:xfrm>
                <a:off x="1892" y="1681"/>
                <a:ext cx="211" cy="157"/>
                <a:chOff x="857" y="1909"/>
                <a:chExt cx="211" cy="157"/>
              </a:xfrm>
            </p:grpSpPr>
            <p:sp>
              <p:nvSpPr>
                <p:cNvPr id="600" name="Text Box 245">
                  <a:extLst>
                    <a:ext uri="{FF2B5EF4-FFF2-40B4-BE49-F238E27FC236}">
                      <a16:creationId xmlns:a16="http://schemas.microsoft.com/office/drawing/2014/main" id="{5F7BF1B8-B80A-4149-BC9C-9A4B7E5158BA}"/>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01" name="Text Box 246">
                  <a:extLst>
                    <a:ext uri="{FF2B5EF4-FFF2-40B4-BE49-F238E27FC236}">
                      <a16:creationId xmlns:a16="http://schemas.microsoft.com/office/drawing/2014/main" id="{A49C4C92-65A5-4C48-9B08-0461762BA6A5}"/>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grpSp>
        <p:nvGrpSpPr>
          <p:cNvPr id="640" name="Group 297">
            <a:extLst>
              <a:ext uri="{FF2B5EF4-FFF2-40B4-BE49-F238E27FC236}">
                <a16:creationId xmlns:a16="http://schemas.microsoft.com/office/drawing/2014/main" id="{82CBAF59-3619-4841-A21A-B1F20F9713F3}"/>
              </a:ext>
            </a:extLst>
          </p:cNvPr>
          <p:cNvGrpSpPr>
            <a:grpSpLocks/>
          </p:cNvGrpSpPr>
          <p:nvPr/>
        </p:nvGrpSpPr>
        <p:grpSpPr bwMode="auto">
          <a:xfrm>
            <a:off x="4106863" y="4220670"/>
            <a:ext cx="1277937" cy="1174750"/>
            <a:chOff x="1811" y="2748"/>
            <a:chExt cx="805" cy="740"/>
          </a:xfrm>
        </p:grpSpPr>
        <p:grpSp>
          <p:nvGrpSpPr>
            <p:cNvPr id="641" name="Group 159">
              <a:extLst>
                <a:ext uri="{FF2B5EF4-FFF2-40B4-BE49-F238E27FC236}">
                  <a16:creationId xmlns:a16="http://schemas.microsoft.com/office/drawing/2014/main" id="{8EF57733-5543-4E4B-8D62-E949AD5AA9C9}"/>
                </a:ext>
              </a:extLst>
            </p:cNvPr>
            <p:cNvGrpSpPr>
              <a:grpSpLocks/>
            </p:cNvGrpSpPr>
            <p:nvPr/>
          </p:nvGrpSpPr>
          <p:grpSpPr bwMode="auto">
            <a:xfrm>
              <a:off x="1826" y="3181"/>
              <a:ext cx="790" cy="307"/>
              <a:chOff x="1313" y="1534"/>
              <a:chExt cx="790" cy="307"/>
            </a:xfrm>
          </p:grpSpPr>
          <p:sp>
            <p:nvSpPr>
              <p:cNvPr id="674" name="Text Box 160">
                <a:extLst>
                  <a:ext uri="{FF2B5EF4-FFF2-40B4-BE49-F238E27FC236}">
                    <a16:creationId xmlns:a16="http://schemas.microsoft.com/office/drawing/2014/main" id="{320DF8EC-2C1D-1447-8093-705AA7757DDF}"/>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675" name="Group 161">
                <a:extLst>
                  <a:ext uri="{FF2B5EF4-FFF2-40B4-BE49-F238E27FC236}">
                    <a16:creationId xmlns:a16="http://schemas.microsoft.com/office/drawing/2014/main" id="{88562839-6C05-0344-A288-7F9A715E1A12}"/>
                  </a:ext>
                </a:extLst>
              </p:cNvPr>
              <p:cNvGrpSpPr>
                <a:grpSpLocks/>
              </p:cNvGrpSpPr>
              <p:nvPr/>
            </p:nvGrpSpPr>
            <p:grpSpPr bwMode="auto">
              <a:xfrm>
                <a:off x="1353" y="1539"/>
                <a:ext cx="258" cy="147"/>
                <a:chOff x="1353" y="1539"/>
                <a:chExt cx="258" cy="144"/>
              </a:xfrm>
            </p:grpSpPr>
            <p:sp>
              <p:nvSpPr>
                <p:cNvPr id="697" name="Rectangle 162">
                  <a:extLst>
                    <a:ext uri="{FF2B5EF4-FFF2-40B4-BE49-F238E27FC236}">
                      <a16:creationId xmlns:a16="http://schemas.microsoft.com/office/drawing/2014/main" id="{9F5F7DD1-4A84-CF45-9C2A-53D9BF3427AB}"/>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8" name="Line 163">
                  <a:extLst>
                    <a:ext uri="{FF2B5EF4-FFF2-40B4-BE49-F238E27FC236}">
                      <a16:creationId xmlns:a16="http://schemas.microsoft.com/office/drawing/2014/main" id="{17A98152-A6A3-474D-AB48-44B96AC7137A}"/>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9" name="Line 164">
                  <a:extLst>
                    <a:ext uri="{FF2B5EF4-FFF2-40B4-BE49-F238E27FC236}">
                      <a16:creationId xmlns:a16="http://schemas.microsoft.com/office/drawing/2014/main" id="{244D72D8-03A9-4B4E-8E85-71AAEC03E369}"/>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76" name="Group 165">
                <a:extLst>
                  <a:ext uri="{FF2B5EF4-FFF2-40B4-BE49-F238E27FC236}">
                    <a16:creationId xmlns:a16="http://schemas.microsoft.com/office/drawing/2014/main" id="{DF6E29B7-CE53-1948-9208-5B3F88E71657}"/>
                  </a:ext>
                </a:extLst>
              </p:cNvPr>
              <p:cNvGrpSpPr>
                <a:grpSpLocks/>
              </p:cNvGrpSpPr>
              <p:nvPr/>
            </p:nvGrpSpPr>
            <p:grpSpPr bwMode="auto">
              <a:xfrm>
                <a:off x="1773" y="1686"/>
                <a:ext cx="258" cy="144"/>
                <a:chOff x="1353" y="1539"/>
                <a:chExt cx="258" cy="144"/>
              </a:xfrm>
            </p:grpSpPr>
            <p:sp>
              <p:nvSpPr>
                <p:cNvPr id="694" name="Rectangle 166">
                  <a:extLst>
                    <a:ext uri="{FF2B5EF4-FFF2-40B4-BE49-F238E27FC236}">
                      <a16:creationId xmlns:a16="http://schemas.microsoft.com/office/drawing/2014/main" id="{8A7849D1-C351-FD40-98B3-BD87B1740DFB}"/>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5" name="Line 167">
                  <a:extLst>
                    <a:ext uri="{FF2B5EF4-FFF2-40B4-BE49-F238E27FC236}">
                      <a16:creationId xmlns:a16="http://schemas.microsoft.com/office/drawing/2014/main" id="{2285CD7F-F48B-B74A-8966-EF3AF6087238}"/>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6" name="Line 168">
                  <a:extLst>
                    <a:ext uri="{FF2B5EF4-FFF2-40B4-BE49-F238E27FC236}">
                      <a16:creationId xmlns:a16="http://schemas.microsoft.com/office/drawing/2014/main" id="{36D187F7-01BC-EE4B-831D-E4FF78943372}"/>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77" name="Rectangle 169">
                <a:extLst>
                  <a:ext uri="{FF2B5EF4-FFF2-40B4-BE49-F238E27FC236}">
                    <a16:creationId xmlns:a16="http://schemas.microsoft.com/office/drawing/2014/main" id="{0A53DD91-B0D1-344A-B372-B0C0B50C5082}"/>
                  </a:ext>
                </a:extLst>
              </p:cNvPr>
              <p:cNvSpPr>
                <a:spLocks noChangeArrowheads="1"/>
              </p:cNvSpPr>
              <p:nvPr/>
            </p:nvSpPr>
            <p:spPr bwMode="auto">
              <a:xfrm>
                <a:off x="1611" y="1686"/>
                <a:ext cx="81"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8" name="Rectangle 170">
                <a:extLst>
                  <a:ext uri="{FF2B5EF4-FFF2-40B4-BE49-F238E27FC236}">
                    <a16:creationId xmlns:a16="http://schemas.microsoft.com/office/drawing/2014/main" id="{64AF0494-B917-5340-B8DB-2EB7B56F1681}"/>
                  </a:ext>
                </a:extLst>
              </p:cNvPr>
              <p:cNvSpPr>
                <a:spLocks noChangeArrowheads="1"/>
              </p:cNvSpPr>
              <p:nvPr/>
            </p:nvSpPr>
            <p:spPr bwMode="auto">
              <a:xfrm>
                <a:off x="1692" y="1536"/>
                <a:ext cx="81" cy="1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9" name="Text Box 171">
                <a:extLst>
                  <a:ext uri="{FF2B5EF4-FFF2-40B4-BE49-F238E27FC236}">
                    <a16:creationId xmlns:a16="http://schemas.microsoft.com/office/drawing/2014/main" id="{F06B3BFB-C0EC-064D-93C6-CEAED040FBFB}"/>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80" name="Text Box 172">
                <a:extLst>
                  <a:ext uri="{FF2B5EF4-FFF2-40B4-BE49-F238E27FC236}">
                    <a16:creationId xmlns:a16="http://schemas.microsoft.com/office/drawing/2014/main" id="{D3600095-733C-B044-AADC-832710831F17}"/>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81" name="Text Box 173">
                <a:extLst>
                  <a:ext uri="{FF2B5EF4-FFF2-40B4-BE49-F238E27FC236}">
                    <a16:creationId xmlns:a16="http://schemas.microsoft.com/office/drawing/2014/main" id="{F4D3DA9E-B028-DF43-B15F-EBC718654074}"/>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682" name="Group 174">
                <a:extLst>
                  <a:ext uri="{FF2B5EF4-FFF2-40B4-BE49-F238E27FC236}">
                    <a16:creationId xmlns:a16="http://schemas.microsoft.com/office/drawing/2014/main" id="{3BA6346A-C37A-1145-93C1-459F9F5B03C3}"/>
                  </a:ext>
                </a:extLst>
              </p:cNvPr>
              <p:cNvGrpSpPr>
                <a:grpSpLocks/>
              </p:cNvGrpSpPr>
              <p:nvPr/>
            </p:nvGrpSpPr>
            <p:grpSpPr bwMode="auto">
              <a:xfrm>
                <a:off x="1565" y="1684"/>
                <a:ext cx="211" cy="157"/>
                <a:chOff x="857" y="1909"/>
                <a:chExt cx="211" cy="157"/>
              </a:xfrm>
            </p:grpSpPr>
            <p:sp>
              <p:nvSpPr>
                <p:cNvPr id="692" name="Text Box 175">
                  <a:extLst>
                    <a:ext uri="{FF2B5EF4-FFF2-40B4-BE49-F238E27FC236}">
                      <a16:creationId xmlns:a16="http://schemas.microsoft.com/office/drawing/2014/main" id="{842D5DED-2CC1-4A4E-A49E-22200EF81458}"/>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93" name="Text Box 176">
                  <a:extLst>
                    <a:ext uri="{FF2B5EF4-FFF2-40B4-BE49-F238E27FC236}">
                      <a16:creationId xmlns:a16="http://schemas.microsoft.com/office/drawing/2014/main" id="{AD8159EE-6AED-B145-9555-43984B0B3250}"/>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83" name="Group 177">
                <a:extLst>
                  <a:ext uri="{FF2B5EF4-FFF2-40B4-BE49-F238E27FC236}">
                    <a16:creationId xmlns:a16="http://schemas.microsoft.com/office/drawing/2014/main" id="{97FF6188-4890-0C49-8BD8-4AD0896FEBD1}"/>
                  </a:ext>
                </a:extLst>
              </p:cNvPr>
              <p:cNvGrpSpPr>
                <a:grpSpLocks/>
              </p:cNvGrpSpPr>
              <p:nvPr/>
            </p:nvGrpSpPr>
            <p:grpSpPr bwMode="auto">
              <a:xfrm>
                <a:off x="1730" y="1684"/>
                <a:ext cx="211" cy="157"/>
                <a:chOff x="857" y="1909"/>
                <a:chExt cx="211" cy="157"/>
              </a:xfrm>
            </p:grpSpPr>
            <p:sp>
              <p:nvSpPr>
                <p:cNvPr id="690" name="Text Box 178">
                  <a:extLst>
                    <a:ext uri="{FF2B5EF4-FFF2-40B4-BE49-F238E27FC236}">
                      <a16:creationId xmlns:a16="http://schemas.microsoft.com/office/drawing/2014/main" id="{27BEBFD9-031E-9841-B5F7-7D386A4A6320}"/>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91" name="Text Box 179">
                  <a:extLst>
                    <a:ext uri="{FF2B5EF4-FFF2-40B4-BE49-F238E27FC236}">
                      <a16:creationId xmlns:a16="http://schemas.microsoft.com/office/drawing/2014/main" id="{E2807452-4E45-A343-A9DB-BCE3AD6EFC1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84" name="Group 180">
                <a:extLst>
                  <a:ext uri="{FF2B5EF4-FFF2-40B4-BE49-F238E27FC236}">
                    <a16:creationId xmlns:a16="http://schemas.microsoft.com/office/drawing/2014/main" id="{E2862A55-1193-6B42-A461-5A80B3181D5E}"/>
                  </a:ext>
                </a:extLst>
              </p:cNvPr>
              <p:cNvGrpSpPr>
                <a:grpSpLocks/>
              </p:cNvGrpSpPr>
              <p:nvPr/>
            </p:nvGrpSpPr>
            <p:grpSpPr bwMode="auto">
              <a:xfrm>
                <a:off x="1808" y="1684"/>
                <a:ext cx="211" cy="157"/>
                <a:chOff x="857" y="1909"/>
                <a:chExt cx="211" cy="157"/>
              </a:xfrm>
            </p:grpSpPr>
            <p:sp>
              <p:nvSpPr>
                <p:cNvPr id="688" name="Text Box 181">
                  <a:extLst>
                    <a:ext uri="{FF2B5EF4-FFF2-40B4-BE49-F238E27FC236}">
                      <a16:creationId xmlns:a16="http://schemas.microsoft.com/office/drawing/2014/main" id="{01435FAB-F15B-0E45-861B-8EBA32BBBC8C}"/>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89" name="Text Box 182">
                  <a:extLst>
                    <a:ext uri="{FF2B5EF4-FFF2-40B4-BE49-F238E27FC236}">
                      <a16:creationId xmlns:a16="http://schemas.microsoft.com/office/drawing/2014/main" id="{2906B13A-27B9-0148-93DD-FE778E65A75D}"/>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85" name="Group 183">
                <a:extLst>
                  <a:ext uri="{FF2B5EF4-FFF2-40B4-BE49-F238E27FC236}">
                    <a16:creationId xmlns:a16="http://schemas.microsoft.com/office/drawing/2014/main" id="{282D1DA6-C84E-1449-A073-296D39FDF420}"/>
                  </a:ext>
                </a:extLst>
              </p:cNvPr>
              <p:cNvGrpSpPr>
                <a:grpSpLocks/>
              </p:cNvGrpSpPr>
              <p:nvPr/>
            </p:nvGrpSpPr>
            <p:grpSpPr bwMode="auto">
              <a:xfrm>
                <a:off x="1892" y="1681"/>
                <a:ext cx="211" cy="157"/>
                <a:chOff x="857" y="1909"/>
                <a:chExt cx="211" cy="157"/>
              </a:xfrm>
            </p:grpSpPr>
            <p:sp>
              <p:nvSpPr>
                <p:cNvPr id="686" name="Text Box 184">
                  <a:extLst>
                    <a:ext uri="{FF2B5EF4-FFF2-40B4-BE49-F238E27FC236}">
                      <a16:creationId xmlns:a16="http://schemas.microsoft.com/office/drawing/2014/main" id="{73D24F3E-547E-3C40-BF10-82D6BD1ACADF}"/>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87" name="Text Box 185">
                  <a:extLst>
                    <a:ext uri="{FF2B5EF4-FFF2-40B4-BE49-F238E27FC236}">
                      <a16:creationId xmlns:a16="http://schemas.microsoft.com/office/drawing/2014/main" id="{F52A5A57-AC26-F149-A7A1-421A88E60217}"/>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nvGrpSpPr>
            <p:cNvPr id="642" name="Group 247">
              <a:extLst>
                <a:ext uri="{FF2B5EF4-FFF2-40B4-BE49-F238E27FC236}">
                  <a16:creationId xmlns:a16="http://schemas.microsoft.com/office/drawing/2014/main" id="{35F0A701-410D-2F49-B340-79615F469601}"/>
                </a:ext>
              </a:extLst>
            </p:cNvPr>
            <p:cNvGrpSpPr>
              <a:grpSpLocks/>
            </p:cNvGrpSpPr>
            <p:nvPr/>
          </p:nvGrpSpPr>
          <p:grpSpPr bwMode="auto">
            <a:xfrm>
              <a:off x="1811" y="2748"/>
              <a:ext cx="787" cy="307"/>
              <a:chOff x="4928" y="1534"/>
              <a:chExt cx="787" cy="307"/>
            </a:xfrm>
          </p:grpSpPr>
          <p:grpSp>
            <p:nvGrpSpPr>
              <p:cNvPr id="643" name="Group 248">
                <a:extLst>
                  <a:ext uri="{FF2B5EF4-FFF2-40B4-BE49-F238E27FC236}">
                    <a16:creationId xmlns:a16="http://schemas.microsoft.com/office/drawing/2014/main" id="{1DF40E68-42FF-A94A-9BAA-73BCDDCAE5D7}"/>
                  </a:ext>
                </a:extLst>
              </p:cNvPr>
              <p:cNvGrpSpPr>
                <a:grpSpLocks/>
              </p:cNvGrpSpPr>
              <p:nvPr/>
            </p:nvGrpSpPr>
            <p:grpSpPr bwMode="auto">
              <a:xfrm>
                <a:off x="5354" y="1534"/>
                <a:ext cx="361" cy="154"/>
                <a:chOff x="5009" y="1132"/>
                <a:chExt cx="361" cy="154"/>
              </a:xfrm>
            </p:grpSpPr>
            <p:sp>
              <p:nvSpPr>
                <p:cNvPr id="667" name="Text Box 249">
                  <a:extLst>
                    <a:ext uri="{FF2B5EF4-FFF2-40B4-BE49-F238E27FC236}">
                      <a16:creationId xmlns:a16="http://schemas.microsoft.com/office/drawing/2014/main" id="{50315623-CCC4-D04E-94B4-E09CCFE65E10}"/>
                    </a:ext>
                  </a:extLst>
                </p:cNvPr>
                <p:cNvSpPr txBox="1">
                  <a:spLocks noChangeArrowheads="1"/>
                </p:cNvSpPr>
                <p:nvPr/>
              </p:nvSpPr>
              <p:spPr bwMode="auto">
                <a:xfrm>
                  <a:off x="5009"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668" name="Group 250">
                  <a:extLst>
                    <a:ext uri="{FF2B5EF4-FFF2-40B4-BE49-F238E27FC236}">
                      <a16:creationId xmlns:a16="http://schemas.microsoft.com/office/drawing/2014/main" id="{0423722D-EED6-2C40-96CF-D2B161E50D6D}"/>
                    </a:ext>
                  </a:extLst>
                </p:cNvPr>
                <p:cNvGrpSpPr>
                  <a:grpSpLocks/>
                </p:cNvGrpSpPr>
                <p:nvPr/>
              </p:nvGrpSpPr>
              <p:grpSpPr bwMode="auto">
                <a:xfrm>
                  <a:off x="5049" y="1137"/>
                  <a:ext cx="258" cy="147"/>
                  <a:chOff x="1353" y="1539"/>
                  <a:chExt cx="258" cy="144"/>
                </a:xfrm>
              </p:grpSpPr>
              <p:sp>
                <p:nvSpPr>
                  <p:cNvPr id="671" name="Rectangle 251">
                    <a:extLst>
                      <a:ext uri="{FF2B5EF4-FFF2-40B4-BE49-F238E27FC236}">
                        <a16:creationId xmlns:a16="http://schemas.microsoft.com/office/drawing/2014/main" id="{A86E3B01-C421-EE45-8D3F-1612B8DC39E6}"/>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2" name="Line 252">
                    <a:extLst>
                      <a:ext uri="{FF2B5EF4-FFF2-40B4-BE49-F238E27FC236}">
                        <a16:creationId xmlns:a16="http://schemas.microsoft.com/office/drawing/2014/main" id="{CEF79668-303A-2A42-A173-462E4CD7AE98}"/>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3" name="Line 253">
                    <a:extLst>
                      <a:ext uri="{FF2B5EF4-FFF2-40B4-BE49-F238E27FC236}">
                        <a16:creationId xmlns:a16="http://schemas.microsoft.com/office/drawing/2014/main" id="{45F3942A-DF40-F34A-A548-41C0B8ED7B2C}"/>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69" name="Text Box 254">
                  <a:extLst>
                    <a:ext uri="{FF2B5EF4-FFF2-40B4-BE49-F238E27FC236}">
                      <a16:creationId xmlns:a16="http://schemas.microsoft.com/office/drawing/2014/main" id="{5325936F-8133-6E46-A67B-A6E04108BE43}"/>
                    </a:ext>
                  </a:extLst>
                </p:cNvPr>
                <p:cNvSpPr txBox="1">
                  <a:spLocks noChangeArrowheads="1"/>
                </p:cNvSpPr>
                <p:nvPr/>
              </p:nvSpPr>
              <p:spPr bwMode="auto">
                <a:xfrm>
                  <a:off x="5087"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70" name="Text Box 255">
                  <a:extLst>
                    <a:ext uri="{FF2B5EF4-FFF2-40B4-BE49-F238E27FC236}">
                      <a16:creationId xmlns:a16="http://schemas.microsoft.com/office/drawing/2014/main" id="{1D11D61F-0F30-674D-AF2C-E9B484BE88B7}"/>
                    </a:ext>
                  </a:extLst>
                </p:cNvPr>
                <p:cNvSpPr txBox="1">
                  <a:spLocks noChangeArrowheads="1"/>
                </p:cNvSpPr>
                <p:nvPr/>
              </p:nvSpPr>
              <p:spPr bwMode="auto">
                <a:xfrm>
                  <a:off x="5174"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grpSp>
            <p:nvGrpSpPr>
              <p:cNvPr id="644" name="Group 256">
                <a:extLst>
                  <a:ext uri="{FF2B5EF4-FFF2-40B4-BE49-F238E27FC236}">
                    <a16:creationId xmlns:a16="http://schemas.microsoft.com/office/drawing/2014/main" id="{49255246-CFE1-694B-A5FE-6873DD8506F0}"/>
                  </a:ext>
                </a:extLst>
              </p:cNvPr>
              <p:cNvGrpSpPr>
                <a:grpSpLocks/>
              </p:cNvGrpSpPr>
              <p:nvPr/>
            </p:nvGrpSpPr>
            <p:grpSpPr bwMode="auto">
              <a:xfrm>
                <a:off x="4928" y="1536"/>
                <a:ext cx="550" cy="305"/>
                <a:chOff x="5114" y="1518"/>
                <a:chExt cx="550" cy="305"/>
              </a:xfrm>
            </p:grpSpPr>
            <p:grpSp>
              <p:nvGrpSpPr>
                <p:cNvPr id="645" name="Group 257">
                  <a:extLst>
                    <a:ext uri="{FF2B5EF4-FFF2-40B4-BE49-F238E27FC236}">
                      <a16:creationId xmlns:a16="http://schemas.microsoft.com/office/drawing/2014/main" id="{725A4A1C-0CB7-FC49-85B4-2A8245B69DC9}"/>
                    </a:ext>
                  </a:extLst>
                </p:cNvPr>
                <p:cNvGrpSpPr>
                  <a:grpSpLocks/>
                </p:cNvGrpSpPr>
                <p:nvPr/>
              </p:nvGrpSpPr>
              <p:grpSpPr bwMode="auto">
                <a:xfrm>
                  <a:off x="5375" y="1518"/>
                  <a:ext cx="196" cy="158"/>
                  <a:chOff x="5378" y="1518"/>
                  <a:chExt cx="196" cy="158"/>
                </a:xfrm>
              </p:grpSpPr>
              <p:sp>
                <p:nvSpPr>
                  <p:cNvPr id="665" name="Rectangle 258">
                    <a:extLst>
                      <a:ext uri="{FF2B5EF4-FFF2-40B4-BE49-F238E27FC236}">
                        <a16:creationId xmlns:a16="http://schemas.microsoft.com/office/drawing/2014/main" id="{33BF05F9-8282-9745-9268-4319E1CC13F6}"/>
                      </a:ext>
                    </a:extLst>
                  </p:cNvPr>
                  <p:cNvSpPr>
                    <a:spLocks noChangeArrowheads="1"/>
                  </p:cNvSpPr>
                  <p:nvPr/>
                </p:nvSpPr>
                <p:spPr bwMode="auto">
                  <a:xfrm>
                    <a:off x="5418" y="1518"/>
                    <a:ext cx="81" cy="1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6" name="Text Box 259">
                    <a:extLst>
                      <a:ext uri="{FF2B5EF4-FFF2-40B4-BE49-F238E27FC236}">
                        <a16:creationId xmlns:a16="http://schemas.microsoft.com/office/drawing/2014/main" id="{0152F4B7-7302-7241-9F71-09CCA2E7570E}"/>
                      </a:ext>
                    </a:extLst>
                  </p:cNvPr>
                  <p:cNvSpPr txBox="1">
                    <a:spLocks noChangeArrowheads="1"/>
                  </p:cNvSpPr>
                  <p:nvPr/>
                </p:nvSpPr>
                <p:spPr bwMode="auto">
                  <a:xfrm>
                    <a:off x="5378" y="152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grpSp>
              <p:nvGrpSpPr>
                <p:cNvPr id="646" name="Group 260">
                  <a:extLst>
                    <a:ext uri="{FF2B5EF4-FFF2-40B4-BE49-F238E27FC236}">
                      <a16:creationId xmlns:a16="http://schemas.microsoft.com/office/drawing/2014/main" id="{3E16CEAF-B7C1-0344-A719-EBE25C77AD7E}"/>
                    </a:ext>
                  </a:extLst>
                </p:cNvPr>
                <p:cNvGrpSpPr>
                  <a:grpSpLocks/>
                </p:cNvGrpSpPr>
                <p:nvPr/>
              </p:nvGrpSpPr>
              <p:grpSpPr bwMode="auto">
                <a:xfrm>
                  <a:off x="5453" y="1666"/>
                  <a:ext cx="211" cy="157"/>
                  <a:chOff x="5261" y="1282"/>
                  <a:chExt cx="211" cy="157"/>
                </a:xfrm>
              </p:grpSpPr>
              <p:sp>
                <p:nvSpPr>
                  <p:cNvPr id="661" name="Rectangle 261">
                    <a:extLst>
                      <a:ext uri="{FF2B5EF4-FFF2-40B4-BE49-F238E27FC236}">
                        <a16:creationId xmlns:a16="http://schemas.microsoft.com/office/drawing/2014/main" id="{347D633B-4770-0B48-91C3-3ED698A1D073}"/>
                      </a:ext>
                    </a:extLst>
                  </p:cNvPr>
                  <p:cNvSpPr>
                    <a:spLocks noChangeArrowheads="1"/>
                  </p:cNvSpPr>
                  <p:nvPr/>
                </p:nvSpPr>
                <p:spPr bwMode="auto">
                  <a:xfrm>
                    <a:off x="5307" y="1284"/>
                    <a:ext cx="81"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62" name="Group 262">
                    <a:extLst>
                      <a:ext uri="{FF2B5EF4-FFF2-40B4-BE49-F238E27FC236}">
                        <a16:creationId xmlns:a16="http://schemas.microsoft.com/office/drawing/2014/main" id="{2679B830-A1BE-F34E-8C84-6BD6A5CE0A50}"/>
                      </a:ext>
                    </a:extLst>
                  </p:cNvPr>
                  <p:cNvGrpSpPr>
                    <a:grpSpLocks/>
                  </p:cNvGrpSpPr>
                  <p:nvPr/>
                </p:nvGrpSpPr>
                <p:grpSpPr bwMode="auto">
                  <a:xfrm>
                    <a:off x="5261" y="1282"/>
                    <a:ext cx="211" cy="157"/>
                    <a:chOff x="857" y="1909"/>
                    <a:chExt cx="211" cy="157"/>
                  </a:xfrm>
                </p:grpSpPr>
                <p:sp>
                  <p:nvSpPr>
                    <p:cNvPr id="663" name="Text Box 263">
                      <a:extLst>
                        <a:ext uri="{FF2B5EF4-FFF2-40B4-BE49-F238E27FC236}">
                          <a16:creationId xmlns:a16="http://schemas.microsoft.com/office/drawing/2014/main" id="{12D2E9D4-6DA4-1F40-8F99-834EF4E2719D}"/>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64" name="Text Box 264">
                      <a:extLst>
                        <a:ext uri="{FF2B5EF4-FFF2-40B4-BE49-F238E27FC236}">
                          <a16:creationId xmlns:a16="http://schemas.microsoft.com/office/drawing/2014/main" id="{D2428074-93A6-7041-9E52-8F24F858003E}"/>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nvGrpSpPr>
                <p:cNvPr id="647" name="Group 265">
                  <a:extLst>
                    <a:ext uri="{FF2B5EF4-FFF2-40B4-BE49-F238E27FC236}">
                      <a16:creationId xmlns:a16="http://schemas.microsoft.com/office/drawing/2014/main" id="{B2923C2C-B32D-B646-81F4-48743D59A830}"/>
                    </a:ext>
                  </a:extLst>
                </p:cNvPr>
                <p:cNvGrpSpPr>
                  <a:grpSpLocks/>
                </p:cNvGrpSpPr>
                <p:nvPr/>
              </p:nvGrpSpPr>
              <p:grpSpPr bwMode="auto">
                <a:xfrm>
                  <a:off x="5114" y="1663"/>
                  <a:ext cx="373" cy="160"/>
                  <a:chOff x="5426" y="1279"/>
                  <a:chExt cx="373" cy="160"/>
                </a:xfrm>
              </p:grpSpPr>
              <p:grpSp>
                <p:nvGrpSpPr>
                  <p:cNvPr id="648" name="Group 266">
                    <a:extLst>
                      <a:ext uri="{FF2B5EF4-FFF2-40B4-BE49-F238E27FC236}">
                        <a16:creationId xmlns:a16="http://schemas.microsoft.com/office/drawing/2014/main" id="{24B1581D-DCB1-DE40-B918-122F06DEBA0D}"/>
                      </a:ext>
                    </a:extLst>
                  </p:cNvPr>
                  <p:cNvGrpSpPr>
                    <a:grpSpLocks/>
                  </p:cNvGrpSpPr>
                  <p:nvPr/>
                </p:nvGrpSpPr>
                <p:grpSpPr bwMode="auto">
                  <a:xfrm>
                    <a:off x="5469" y="1284"/>
                    <a:ext cx="258" cy="144"/>
                    <a:chOff x="1353" y="1539"/>
                    <a:chExt cx="258" cy="144"/>
                  </a:xfrm>
                </p:grpSpPr>
                <p:sp>
                  <p:nvSpPr>
                    <p:cNvPr id="658" name="Rectangle 267">
                      <a:extLst>
                        <a:ext uri="{FF2B5EF4-FFF2-40B4-BE49-F238E27FC236}">
                          <a16:creationId xmlns:a16="http://schemas.microsoft.com/office/drawing/2014/main" id="{DE9B340E-B072-9C48-A98E-4AD255214E65}"/>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9" name="Line 268">
                      <a:extLst>
                        <a:ext uri="{FF2B5EF4-FFF2-40B4-BE49-F238E27FC236}">
                          <a16:creationId xmlns:a16="http://schemas.microsoft.com/office/drawing/2014/main" id="{E6391330-F505-0B46-BBBF-D0DA3DF6FEF4}"/>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0" name="Line 269">
                      <a:extLst>
                        <a:ext uri="{FF2B5EF4-FFF2-40B4-BE49-F238E27FC236}">
                          <a16:creationId xmlns:a16="http://schemas.microsoft.com/office/drawing/2014/main" id="{19776BDD-4693-7C41-A5E5-4DCC74C2771C}"/>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49" name="Group 270">
                    <a:extLst>
                      <a:ext uri="{FF2B5EF4-FFF2-40B4-BE49-F238E27FC236}">
                        <a16:creationId xmlns:a16="http://schemas.microsoft.com/office/drawing/2014/main" id="{28D03778-4B65-F44A-A385-77A9FBD6740D}"/>
                      </a:ext>
                    </a:extLst>
                  </p:cNvPr>
                  <p:cNvGrpSpPr>
                    <a:grpSpLocks/>
                  </p:cNvGrpSpPr>
                  <p:nvPr/>
                </p:nvGrpSpPr>
                <p:grpSpPr bwMode="auto">
                  <a:xfrm>
                    <a:off x="5426" y="1282"/>
                    <a:ext cx="211" cy="157"/>
                    <a:chOff x="857" y="1909"/>
                    <a:chExt cx="211" cy="157"/>
                  </a:xfrm>
                </p:grpSpPr>
                <p:sp>
                  <p:nvSpPr>
                    <p:cNvPr id="656" name="Text Box 271">
                      <a:extLst>
                        <a:ext uri="{FF2B5EF4-FFF2-40B4-BE49-F238E27FC236}">
                          <a16:creationId xmlns:a16="http://schemas.microsoft.com/office/drawing/2014/main" id="{81D6076F-5BC3-A148-AB2C-C5D5C389F154}"/>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57" name="Text Box 272">
                      <a:extLst>
                        <a:ext uri="{FF2B5EF4-FFF2-40B4-BE49-F238E27FC236}">
                          <a16:creationId xmlns:a16="http://schemas.microsoft.com/office/drawing/2014/main" id="{6E686EE1-0336-C444-919F-155540BD222C}"/>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50" name="Group 273">
                    <a:extLst>
                      <a:ext uri="{FF2B5EF4-FFF2-40B4-BE49-F238E27FC236}">
                        <a16:creationId xmlns:a16="http://schemas.microsoft.com/office/drawing/2014/main" id="{9AEE3B2A-A33A-FD48-AB98-1762623B3E5E}"/>
                      </a:ext>
                    </a:extLst>
                  </p:cNvPr>
                  <p:cNvGrpSpPr>
                    <a:grpSpLocks/>
                  </p:cNvGrpSpPr>
                  <p:nvPr/>
                </p:nvGrpSpPr>
                <p:grpSpPr bwMode="auto">
                  <a:xfrm>
                    <a:off x="5504" y="1282"/>
                    <a:ext cx="211" cy="157"/>
                    <a:chOff x="857" y="1909"/>
                    <a:chExt cx="211" cy="157"/>
                  </a:xfrm>
                </p:grpSpPr>
                <p:sp>
                  <p:nvSpPr>
                    <p:cNvPr id="654" name="Text Box 274">
                      <a:extLst>
                        <a:ext uri="{FF2B5EF4-FFF2-40B4-BE49-F238E27FC236}">
                          <a16:creationId xmlns:a16="http://schemas.microsoft.com/office/drawing/2014/main" id="{FF78F8BB-1136-384B-87D0-0FABBA776089}"/>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55" name="Text Box 275">
                      <a:extLst>
                        <a:ext uri="{FF2B5EF4-FFF2-40B4-BE49-F238E27FC236}">
                          <a16:creationId xmlns:a16="http://schemas.microsoft.com/office/drawing/2014/main" id="{540F050E-7AB6-DE43-9FE2-A8CBB750DA21}"/>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51" name="Group 276">
                    <a:extLst>
                      <a:ext uri="{FF2B5EF4-FFF2-40B4-BE49-F238E27FC236}">
                        <a16:creationId xmlns:a16="http://schemas.microsoft.com/office/drawing/2014/main" id="{E953BF9D-1B49-F14E-8125-4E69DC22D474}"/>
                      </a:ext>
                    </a:extLst>
                  </p:cNvPr>
                  <p:cNvGrpSpPr>
                    <a:grpSpLocks/>
                  </p:cNvGrpSpPr>
                  <p:nvPr/>
                </p:nvGrpSpPr>
                <p:grpSpPr bwMode="auto">
                  <a:xfrm>
                    <a:off x="5588" y="1279"/>
                    <a:ext cx="211" cy="157"/>
                    <a:chOff x="857" y="1909"/>
                    <a:chExt cx="211" cy="157"/>
                  </a:xfrm>
                </p:grpSpPr>
                <p:sp>
                  <p:nvSpPr>
                    <p:cNvPr id="652" name="Text Box 277">
                      <a:extLst>
                        <a:ext uri="{FF2B5EF4-FFF2-40B4-BE49-F238E27FC236}">
                          <a16:creationId xmlns:a16="http://schemas.microsoft.com/office/drawing/2014/main" id="{03AC9888-B6B3-2347-BFC8-24FE2B691409}"/>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53" name="Text Box 278">
                      <a:extLst>
                        <a:ext uri="{FF2B5EF4-FFF2-40B4-BE49-F238E27FC236}">
                          <a16:creationId xmlns:a16="http://schemas.microsoft.com/office/drawing/2014/main" id="{7B5941A7-A095-C24C-ACAB-2611A8386CC3}"/>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grpSp>
      </p:grpSp>
      <p:sp>
        <p:nvSpPr>
          <p:cNvPr id="700" name="Text Box 279">
            <a:extLst>
              <a:ext uri="{FF2B5EF4-FFF2-40B4-BE49-F238E27FC236}">
                <a16:creationId xmlns:a16="http://schemas.microsoft.com/office/drawing/2014/main" id="{C3ADE7CF-6B1B-3A40-9C93-682DC23360EA}"/>
              </a:ext>
            </a:extLst>
          </p:cNvPr>
          <p:cNvSpPr txBox="1">
            <a:spLocks noChangeArrowheads="1"/>
          </p:cNvSpPr>
          <p:nvPr/>
        </p:nvSpPr>
        <p:spPr bwMode="auto">
          <a:xfrm>
            <a:off x="8621713" y="4781058"/>
            <a:ext cx="893762"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000000"/>
                </a:solidFill>
                <a:latin typeface="Arial" charset="0"/>
                <a:cs typeface="Arial" charset="0"/>
              </a:rPr>
              <a:t>slot 0</a:t>
            </a:r>
          </a:p>
          <a:p>
            <a:pPr algn="ctr" eaLnBrk="0" fontAlgn="base" hangingPunct="0">
              <a:spcBef>
                <a:spcPct val="0"/>
              </a:spcBef>
              <a:spcAft>
                <a:spcPct val="0"/>
              </a:spcAft>
              <a:defRPr/>
            </a:pPr>
            <a:r>
              <a:rPr lang="en-US" sz="1600" dirty="0">
                <a:solidFill>
                  <a:srgbClr val="000000"/>
                </a:solidFill>
                <a:latin typeface="Arial" charset="0"/>
                <a:cs typeface="Arial" charset="0"/>
              </a:rPr>
              <a:t>channel</a:t>
            </a:r>
          </a:p>
          <a:p>
            <a:pPr algn="ctr" eaLnBrk="0" fontAlgn="base" hangingPunct="0">
              <a:spcBef>
                <a:spcPct val="0"/>
              </a:spcBef>
              <a:spcAft>
                <a:spcPct val="0"/>
              </a:spcAft>
              <a:defRPr/>
            </a:pPr>
            <a:r>
              <a:rPr lang="en-US" sz="1600" dirty="0">
                <a:solidFill>
                  <a:srgbClr val="000000"/>
                </a:solidFill>
                <a:latin typeface="Arial" charset="0"/>
                <a:cs typeface="Arial" charset="0"/>
              </a:rPr>
              <a:t>output</a:t>
            </a:r>
          </a:p>
        </p:txBody>
      </p:sp>
      <p:sp>
        <p:nvSpPr>
          <p:cNvPr id="701" name="Text Box 280">
            <a:extLst>
              <a:ext uri="{FF2B5EF4-FFF2-40B4-BE49-F238E27FC236}">
                <a16:creationId xmlns:a16="http://schemas.microsoft.com/office/drawing/2014/main" id="{2DB0E8B8-6D0F-1F45-B1C9-934903F41FF2}"/>
              </a:ext>
            </a:extLst>
          </p:cNvPr>
          <p:cNvSpPr txBox="1">
            <a:spLocks noChangeArrowheads="1"/>
          </p:cNvSpPr>
          <p:nvPr/>
        </p:nvSpPr>
        <p:spPr bwMode="auto">
          <a:xfrm>
            <a:off x="7578725" y="4800108"/>
            <a:ext cx="893763"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000000"/>
                </a:solidFill>
                <a:latin typeface="Arial" charset="0"/>
                <a:cs typeface="Arial" charset="0"/>
              </a:rPr>
              <a:t>slot 1</a:t>
            </a:r>
          </a:p>
          <a:p>
            <a:pPr algn="ctr" eaLnBrk="0" fontAlgn="base" hangingPunct="0">
              <a:spcBef>
                <a:spcPct val="0"/>
              </a:spcBef>
              <a:spcAft>
                <a:spcPct val="0"/>
              </a:spcAft>
              <a:defRPr/>
            </a:pPr>
            <a:r>
              <a:rPr lang="en-US" sz="1600" dirty="0">
                <a:solidFill>
                  <a:srgbClr val="000000"/>
                </a:solidFill>
                <a:latin typeface="Arial" charset="0"/>
                <a:cs typeface="Arial" charset="0"/>
              </a:rPr>
              <a:t>channel</a:t>
            </a:r>
          </a:p>
          <a:p>
            <a:pPr algn="ctr" eaLnBrk="0" fontAlgn="base" hangingPunct="0">
              <a:spcBef>
                <a:spcPct val="0"/>
              </a:spcBef>
              <a:spcAft>
                <a:spcPct val="0"/>
              </a:spcAft>
              <a:defRPr/>
            </a:pPr>
            <a:r>
              <a:rPr lang="en-US" sz="1600" dirty="0">
                <a:solidFill>
                  <a:srgbClr val="000000"/>
                </a:solidFill>
                <a:latin typeface="Arial" charset="0"/>
                <a:cs typeface="Arial" charset="0"/>
              </a:rPr>
              <a:t>output</a:t>
            </a:r>
          </a:p>
        </p:txBody>
      </p:sp>
      <p:sp>
        <p:nvSpPr>
          <p:cNvPr id="702" name="Line 281">
            <a:extLst>
              <a:ext uri="{FF2B5EF4-FFF2-40B4-BE49-F238E27FC236}">
                <a16:creationId xmlns:a16="http://schemas.microsoft.com/office/drawing/2014/main" id="{F43EEBF4-B5EC-504C-A57E-D613795D7AB9}"/>
              </a:ext>
            </a:extLst>
          </p:cNvPr>
          <p:cNvSpPr>
            <a:spLocks noChangeShapeType="1"/>
          </p:cNvSpPr>
          <p:nvPr/>
        </p:nvSpPr>
        <p:spPr bwMode="auto">
          <a:xfrm flipH="1">
            <a:off x="7504113" y="4139708"/>
            <a:ext cx="9525" cy="947737"/>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3" name="Line 282">
            <a:extLst>
              <a:ext uri="{FF2B5EF4-FFF2-40B4-BE49-F238E27FC236}">
                <a16:creationId xmlns:a16="http://schemas.microsoft.com/office/drawing/2014/main" id="{FEAE5ECD-62F9-FA44-9B46-8A7D1041AB7A}"/>
              </a:ext>
            </a:extLst>
          </p:cNvPr>
          <p:cNvSpPr>
            <a:spLocks noChangeShapeType="1"/>
          </p:cNvSpPr>
          <p:nvPr/>
        </p:nvSpPr>
        <p:spPr bwMode="auto">
          <a:xfrm flipH="1">
            <a:off x="8575675" y="4120658"/>
            <a:ext cx="9525" cy="947737"/>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4" name="Line 283">
            <a:extLst>
              <a:ext uri="{FF2B5EF4-FFF2-40B4-BE49-F238E27FC236}">
                <a16:creationId xmlns:a16="http://schemas.microsoft.com/office/drawing/2014/main" id="{7B384DE4-6DB7-454D-B810-D17D965BC0DA}"/>
              </a:ext>
            </a:extLst>
          </p:cNvPr>
          <p:cNvSpPr>
            <a:spLocks noChangeShapeType="1"/>
          </p:cNvSpPr>
          <p:nvPr/>
        </p:nvSpPr>
        <p:spPr bwMode="auto">
          <a:xfrm flipH="1">
            <a:off x="9690100" y="4130183"/>
            <a:ext cx="9525" cy="947737"/>
          </a:xfrm>
          <a:prstGeom prst="line">
            <a:avLst/>
          </a:prstGeom>
          <a:noFill/>
          <a:ln w="12700">
            <a:solidFill>
              <a:srgbClr val="3333CC"/>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5" name="Text Box 285">
            <a:extLst>
              <a:ext uri="{FF2B5EF4-FFF2-40B4-BE49-F238E27FC236}">
                <a16:creationId xmlns:a16="http://schemas.microsoft.com/office/drawing/2014/main" id="{766AAAA2-BFCF-D943-8E92-00703B536CEC}"/>
              </a:ext>
            </a:extLst>
          </p:cNvPr>
          <p:cNvSpPr txBox="1">
            <a:spLocks noChangeArrowheads="1"/>
          </p:cNvSpPr>
          <p:nvPr/>
        </p:nvSpPr>
        <p:spPr bwMode="auto">
          <a:xfrm>
            <a:off x="992188" y="4130510"/>
            <a:ext cx="135620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2800" dirty="0">
                <a:solidFill>
                  <a:srgbClr val="C00000"/>
                </a:solidFill>
                <a:latin typeface="+mn-lt"/>
                <a:cs typeface="Arial" charset="0"/>
              </a:rPr>
              <a:t>receiver</a:t>
            </a:r>
            <a:endParaRPr lang="en-US" sz="2000" dirty="0">
              <a:solidFill>
                <a:srgbClr val="C00000"/>
              </a:solidFill>
              <a:latin typeface="+mn-lt"/>
              <a:cs typeface="Arial" charset="0"/>
            </a:endParaRPr>
          </a:p>
        </p:txBody>
      </p:sp>
      <p:sp>
        <p:nvSpPr>
          <p:cNvPr id="706" name="Text Box 286">
            <a:extLst>
              <a:ext uri="{FF2B5EF4-FFF2-40B4-BE49-F238E27FC236}">
                <a16:creationId xmlns:a16="http://schemas.microsoft.com/office/drawing/2014/main" id="{4E201B4B-D1A3-B34B-853E-C805C349230E}"/>
              </a:ext>
            </a:extLst>
          </p:cNvPr>
          <p:cNvSpPr txBox="1">
            <a:spLocks noChangeArrowheads="1"/>
          </p:cNvSpPr>
          <p:nvPr/>
        </p:nvSpPr>
        <p:spPr bwMode="auto">
          <a:xfrm>
            <a:off x="3551238" y="4927108"/>
            <a:ext cx="6794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code</a:t>
            </a:r>
          </a:p>
        </p:txBody>
      </p:sp>
      <p:sp>
        <p:nvSpPr>
          <p:cNvPr id="707" name="Text Box 287">
            <a:extLst>
              <a:ext uri="{FF2B5EF4-FFF2-40B4-BE49-F238E27FC236}">
                <a16:creationId xmlns:a16="http://schemas.microsoft.com/office/drawing/2014/main" id="{5FF38D44-BF76-924E-BEA5-D88A3CF1BC12}"/>
              </a:ext>
            </a:extLst>
          </p:cNvPr>
          <p:cNvSpPr txBox="1">
            <a:spLocks noChangeArrowheads="1"/>
          </p:cNvSpPr>
          <p:nvPr/>
        </p:nvSpPr>
        <p:spPr bwMode="auto">
          <a:xfrm>
            <a:off x="2573338" y="4161933"/>
            <a:ext cx="10477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received</a:t>
            </a:r>
          </a:p>
          <a:p>
            <a:pPr eaLnBrk="0" fontAlgn="base" hangingPunct="0">
              <a:spcBef>
                <a:spcPct val="0"/>
              </a:spcBef>
              <a:spcAft>
                <a:spcPct val="0"/>
              </a:spcAft>
              <a:defRPr/>
            </a:pPr>
            <a:r>
              <a:rPr lang="en-US" dirty="0">
                <a:solidFill>
                  <a:srgbClr val="000000"/>
                </a:solidFill>
                <a:latin typeface="Arial" charset="0"/>
                <a:cs typeface="Arial" charset="0"/>
              </a:rPr>
              <a:t>input</a:t>
            </a:r>
          </a:p>
        </p:txBody>
      </p:sp>
      <p:sp>
        <p:nvSpPr>
          <p:cNvPr id="708" name="Line 288">
            <a:extLst>
              <a:ext uri="{FF2B5EF4-FFF2-40B4-BE49-F238E27FC236}">
                <a16:creationId xmlns:a16="http://schemas.microsoft.com/office/drawing/2014/main" id="{C7275329-6E61-6E46-B56D-07D7F6CE187A}"/>
              </a:ext>
            </a:extLst>
          </p:cNvPr>
          <p:cNvSpPr>
            <a:spLocks noChangeShapeType="1"/>
          </p:cNvSpPr>
          <p:nvPr/>
        </p:nvSpPr>
        <p:spPr bwMode="auto">
          <a:xfrm>
            <a:off x="7197725" y="4527058"/>
            <a:ext cx="319088" cy="47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709" name="Group 294">
            <a:extLst>
              <a:ext uri="{FF2B5EF4-FFF2-40B4-BE49-F238E27FC236}">
                <a16:creationId xmlns:a16="http://schemas.microsoft.com/office/drawing/2014/main" id="{B1EAA023-990A-9240-9585-BB2098908379}"/>
              </a:ext>
            </a:extLst>
          </p:cNvPr>
          <p:cNvGrpSpPr>
            <a:grpSpLocks/>
          </p:cNvGrpSpPr>
          <p:nvPr/>
        </p:nvGrpSpPr>
        <p:grpSpPr bwMode="auto">
          <a:xfrm>
            <a:off x="6235700" y="3388820"/>
            <a:ext cx="1517650" cy="977900"/>
            <a:chOff x="4239" y="2007"/>
            <a:chExt cx="956" cy="616"/>
          </a:xfrm>
        </p:grpSpPr>
        <p:sp>
          <p:nvSpPr>
            <p:cNvPr id="710" name="Text Box 187">
              <a:extLst>
                <a:ext uri="{FF2B5EF4-FFF2-40B4-BE49-F238E27FC236}">
                  <a16:creationId xmlns:a16="http://schemas.microsoft.com/office/drawing/2014/main" id="{8AC104B8-3AFC-404A-8890-2A936D10C59B}"/>
                </a:ext>
              </a:extLst>
            </p:cNvPr>
            <p:cNvSpPr txBox="1">
              <a:spLocks noChangeArrowheads="1"/>
            </p:cNvSpPr>
            <p:nvPr/>
          </p:nvSpPr>
          <p:spPr bwMode="auto">
            <a:xfrm>
              <a:off x="4239" y="2047"/>
              <a:ext cx="9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a:t>
              </a:r>
              <a:r>
                <a:rPr kumimoji="0" lang="en-US" sz="18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i </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r>
                <a:rPr kumimoji="0" lang="en-US" sz="2800" b="0" i="0" u="none" strike="noStrike" kern="0" cap="none" spc="0" normalizeH="0" baseline="0" noProof="0" dirty="0">
                  <a:ln>
                    <a:noFill/>
                  </a:ln>
                  <a:solidFill>
                    <a:srgbClr val="000000"/>
                  </a:solidFill>
                  <a:effectLst/>
                  <a:uLnTx/>
                  <a:uFillTx/>
                  <a:latin typeface="Symbol" charset="0"/>
                  <a:ea typeface="ＭＳ Ｐゴシック" charset="0"/>
                  <a:cs typeface="Arial" charset="0"/>
                </a:rPr>
                <a:t>S</a:t>
              </a:r>
              <a:r>
                <a:rPr kumimoji="0" lang="en-US" sz="18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 </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Z</a:t>
              </a:r>
              <a:r>
                <a:rPr kumimoji="0" lang="en-US" sz="18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i,m</a:t>
              </a:r>
              <a:r>
                <a:rPr kumimoji="0" lang="en-US" sz="2400" b="0" i="0" u="none" strike="noStrike" kern="0" cap="none" spc="0" normalizeH="0" baseline="30000" noProof="0" dirty="0">
                  <a:ln>
                    <a:noFill/>
                  </a:ln>
                  <a:solidFill>
                    <a:srgbClr val="000000"/>
                  </a:solidFill>
                  <a:effectLst/>
                  <a:uLnTx/>
                  <a:uFillTx/>
                  <a:latin typeface="Arial" charset="0"/>
                  <a:ea typeface="ＭＳ Ｐゴシック" charset="0"/>
                  <a:cs typeface="Arial" charset="0"/>
                </a:rPr>
                <a:t>.</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c</a:t>
              </a:r>
              <a:r>
                <a:rPr kumimoji="0" lang="en-US" sz="18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m</a:t>
              </a:r>
            </a:p>
          </p:txBody>
        </p:sp>
        <p:sp>
          <p:nvSpPr>
            <p:cNvPr id="711" name="Text Box 289">
              <a:extLst>
                <a:ext uri="{FF2B5EF4-FFF2-40B4-BE49-F238E27FC236}">
                  <a16:creationId xmlns:a16="http://schemas.microsoft.com/office/drawing/2014/main" id="{FCB34A07-4861-174C-8358-8A395B515077}"/>
                </a:ext>
              </a:extLst>
            </p:cNvPr>
            <p:cNvSpPr txBox="1">
              <a:spLocks noChangeArrowheads="1"/>
            </p:cNvSpPr>
            <p:nvPr/>
          </p:nvSpPr>
          <p:spPr bwMode="auto">
            <a:xfrm>
              <a:off x="4498" y="2258"/>
              <a:ext cx="305"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rPr>
                <a:t>m=1</a:t>
              </a:r>
            </a:p>
          </p:txBody>
        </p:sp>
        <p:sp>
          <p:nvSpPr>
            <p:cNvPr id="712" name="Text Box 290">
              <a:extLst>
                <a:ext uri="{FF2B5EF4-FFF2-40B4-BE49-F238E27FC236}">
                  <a16:creationId xmlns:a16="http://schemas.microsoft.com/office/drawing/2014/main" id="{BF575CBE-6E6F-6E48-BF85-CEA2918EC4A4}"/>
                </a:ext>
              </a:extLst>
            </p:cNvPr>
            <p:cNvSpPr txBox="1">
              <a:spLocks noChangeArrowheads="1"/>
            </p:cNvSpPr>
            <p:nvPr/>
          </p:nvSpPr>
          <p:spPr bwMode="auto">
            <a:xfrm>
              <a:off x="4541" y="2007"/>
              <a:ext cx="196"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rPr>
                <a:t>M</a:t>
              </a:r>
            </a:p>
          </p:txBody>
        </p:sp>
        <p:sp>
          <p:nvSpPr>
            <p:cNvPr id="713" name="Text Box 291">
              <a:extLst>
                <a:ext uri="{FF2B5EF4-FFF2-40B4-BE49-F238E27FC236}">
                  <a16:creationId xmlns:a16="http://schemas.microsoft.com/office/drawing/2014/main" id="{14D8E7C4-D8A4-D045-B820-AC56F1EA75AF}"/>
                </a:ext>
              </a:extLst>
            </p:cNvPr>
            <p:cNvSpPr txBox="1">
              <a:spLocks noChangeArrowheads="1"/>
            </p:cNvSpPr>
            <p:nvPr/>
          </p:nvSpPr>
          <p:spPr bwMode="auto">
            <a:xfrm>
              <a:off x="4718" y="2392"/>
              <a:ext cx="23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M</a:t>
              </a:r>
            </a:p>
          </p:txBody>
        </p:sp>
        <p:sp>
          <p:nvSpPr>
            <p:cNvPr id="714" name="Line 293">
              <a:extLst>
                <a:ext uri="{FF2B5EF4-FFF2-40B4-BE49-F238E27FC236}">
                  <a16:creationId xmlns:a16="http://schemas.microsoft.com/office/drawing/2014/main" id="{566C617A-A3D7-A846-9070-9BD1F795DEE7}"/>
                </a:ext>
              </a:extLst>
            </p:cNvPr>
            <p:cNvSpPr>
              <a:spLocks noChangeShapeType="1"/>
            </p:cNvSpPr>
            <p:nvPr/>
          </p:nvSpPr>
          <p:spPr bwMode="auto">
            <a:xfrm>
              <a:off x="4561" y="2410"/>
              <a:ext cx="55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715" name="Freeform 300">
            <a:extLst>
              <a:ext uri="{FF2B5EF4-FFF2-40B4-BE49-F238E27FC236}">
                <a16:creationId xmlns:a16="http://schemas.microsoft.com/office/drawing/2014/main" id="{58127CAF-8C3E-7847-BB19-ADED23DCC983}"/>
              </a:ext>
            </a:extLst>
          </p:cNvPr>
          <p:cNvSpPr>
            <a:spLocks/>
          </p:cNvSpPr>
          <p:nvPr/>
        </p:nvSpPr>
        <p:spPr bwMode="auto">
          <a:xfrm>
            <a:off x="8977313" y="1918795"/>
            <a:ext cx="341312" cy="1376363"/>
          </a:xfrm>
          <a:custGeom>
            <a:avLst/>
            <a:gdLst>
              <a:gd name="T0" fmla="*/ 0 w 215"/>
              <a:gd name="T1" fmla="*/ 0 h 819"/>
              <a:gd name="T2" fmla="*/ 2147483647 w 215"/>
              <a:gd name="T3" fmla="*/ 0 h 819"/>
              <a:gd name="T4" fmla="*/ 2147483647 w 215"/>
              <a:gd name="T5" fmla="*/ 2147483647 h 819"/>
              <a:gd name="T6" fmla="*/ 0 60000 65536"/>
              <a:gd name="T7" fmla="*/ 0 60000 65536"/>
              <a:gd name="T8" fmla="*/ 0 60000 65536"/>
            </a:gdLst>
            <a:ahLst/>
            <a:cxnLst>
              <a:cxn ang="T6">
                <a:pos x="T0" y="T1"/>
              </a:cxn>
              <a:cxn ang="T7">
                <a:pos x="T2" y="T3"/>
              </a:cxn>
              <a:cxn ang="T8">
                <a:pos x="T4" y="T5"/>
              </a:cxn>
            </a:cxnLst>
            <a:rect l="0" t="0" r="r" b="b"/>
            <a:pathLst>
              <a:path w="215" h="819">
                <a:moveTo>
                  <a:pt x="0" y="0"/>
                </a:moveTo>
                <a:lnTo>
                  <a:pt x="215" y="0"/>
                </a:lnTo>
                <a:lnTo>
                  <a:pt x="215" y="81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716" name="Line 302">
            <a:extLst>
              <a:ext uri="{FF2B5EF4-FFF2-40B4-BE49-F238E27FC236}">
                <a16:creationId xmlns:a16="http://schemas.microsoft.com/office/drawing/2014/main" id="{719F039E-D32E-3D4D-85DB-096D3DA089AE}"/>
              </a:ext>
            </a:extLst>
          </p:cNvPr>
          <p:cNvSpPr>
            <a:spLocks noChangeShapeType="1"/>
          </p:cNvSpPr>
          <p:nvPr/>
        </p:nvSpPr>
        <p:spPr bwMode="auto">
          <a:xfrm flipH="1">
            <a:off x="3754438" y="3295158"/>
            <a:ext cx="5553075" cy="0"/>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717" name="Freeform 303">
            <a:extLst>
              <a:ext uri="{FF2B5EF4-FFF2-40B4-BE49-F238E27FC236}">
                <a16:creationId xmlns:a16="http://schemas.microsoft.com/office/drawing/2014/main" id="{2BEFB13F-083C-094A-802D-56E8B9394E6D}"/>
              </a:ext>
            </a:extLst>
          </p:cNvPr>
          <p:cNvSpPr>
            <a:spLocks/>
          </p:cNvSpPr>
          <p:nvPr/>
        </p:nvSpPr>
        <p:spPr bwMode="auto">
          <a:xfrm>
            <a:off x="3754438" y="3295158"/>
            <a:ext cx="396875" cy="1157287"/>
          </a:xfrm>
          <a:custGeom>
            <a:avLst/>
            <a:gdLst>
              <a:gd name="T0" fmla="*/ 0 w 250"/>
              <a:gd name="T1" fmla="*/ 0 h 729"/>
              <a:gd name="T2" fmla="*/ 0 w 250"/>
              <a:gd name="T3" fmla="*/ 2147483647 h 729"/>
              <a:gd name="T4" fmla="*/ 2147483647 w 250"/>
              <a:gd name="T5" fmla="*/ 2147483647 h 729"/>
              <a:gd name="T6" fmla="*/ 0 60000 65536"/>
              <a:gd name="T7" fmla="*/ 0 60000 65536"/>
              <a:gd name="T8" fmla="*/ 0 60000 65536"/>
            </a:gdLst>
            <a:ahLst/>
            <a:cxnLst>
              <a:cxn ang="T6">
                <a:pos x="T0" y="T1"/>
              </a:cxn>
              <a:cxn ang="T7">
                <a:pos x="T2" y="T3"/>
              </a:cxn>
              <a:cxn ang="T8">
                <a:pos x="T4" y="T5"/>
              </a:cxn>
            </a:cxnLst>
            <a:rect l="0" t="0" r="r" b="b"/>
            <a:pathLst>
              <a:path w="250" h="729">
                <a:moveTo>
                  <a:pt x="0" y="0"/>
                </a:moveTo>
                <a:lnTo>
                  <a:pt x="0" y="729"/>
                </a:lnTo>
                <a:lnTo>
                  <a:pt x="250" y="72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 name="TextBox 4">
            <a:extLst>
              <a:ext uri="{FF2B5EF4-FFF2-40B4-BE49-F238E27FC236}">
                <a16:creationId xmlns:a16="http://schemas.microsoft.com/office/drawing/2014/main" id="{9780BA5B-2BF5-67F8-C309-495249F6C6F2}"/>
              </a:ext>
            </a:extLst>
          </p:cNvPr>
          <p:cNvSpPr txBox="1"/>
          <p:nvPr/>
        </p:nvSpPr>
        <p:spPr>
          <a:xfrm>
            <a:off x="9318625" y="1362318"/>
            <a:ext cx="2901756" cy="1015663"/>
          </a:xfrm>
          <a:prstGeom prst="rect">
            <a:avLst/>
          </a:prstGeom>
          <a:noFill/>
        </p:spPr>
        <p:txBody>
          <a:bodyPr wrap="none" rtlCol="0">
            <a:spAutoFit/>
          </a:bodyPr>
          <a:lstStyle/>
          <a:p>
            <a:r>
              <a:rPr lang="en-US" sz="2000" dirty="0">
                <a:solidFill>
                  <a:srgbClr val="000000"/>
                </a:solidFill>
                <a:latin typeface="Arial" charset="0"/>
                <a:cs typeface="Arial" charset="0"/>
              </a:rPr>
              <a:t>Encoded data in slot 1:</a:t>
            </a:r>
          </a:p>
          <a:p>
            <a:r>
              <a:rPr lang="en-US" sz="2000" dirty="0">
                <a:solidFill>
                  <a:srgbClr val="000000"/>
                </a:solidFill>
                <a:latin typeface="Arial" charset="0"/>
                <a:cs typeface="Arial" charset="0"/>
              </a:rPr>
              <a:t>  -1*(1,1,1,-1,1,-1,-1,-1)</a:t>
            </a:r>
          </a:p>
          <a:p>
            <a:r>
              <a:rPr lang="en-US" sz="2000" dirty="0">
                <a:solidFill>
                  <a:srgbClr val="000000"/>
                </a:solidFill>
                <a:latin typeface="Arial" charset="0"/>
                <a:cs typeface="Arial" charset="0"/>
              </a:rPr>
              <a:t>=    (-1,-1,-1,1,-1,1,1,1)</a:t>
            </a:r>
          </a:p>
        </p:txBody>
      </p:sp>
      <p:sp>
        <p:nvSpPr>
          <p:cNvPr id="6" name="TextBox 5">
            <a:extLst>
              <a:ext uri="{FF2B5EF4-FFF2-40B4-BE49-F238E27FC236}">
                <a16:creationId xmlns:a16="http://schemas.microsoft.com/office/drawing/2014/main" id="{E08CA284-2F29-74F7-0DC3-36A6AC253ADB}"/>
              </a:ext>
            </a:extLst>
          </p:cNvPr>
          <p:cNvSpPr txBox="1"/>
          <p:nvPr/>
        </p:nvSpPr>
        <p:spPr>
          <a:xfrm>
            <a:off x="327179" y="5647593"/>
            <a:ext cx="5532284" cy="1015663"/>
          </a:xfrm>
          <a:prstGeom prst="rect">
            <a:avLst/>
          </a:prstGeom>
          <a:noFill/>
        </p:spPr>
        <p:txBody>
          <a:bodyPr wrap="none" rtlCol="0">
            <a:spAutoFit/>
          </a:bodyPr>
          <a:lstStyle/>
          <a:p>
            <a:r>
              <a:rPr lang="en-US" sz="2000" dirty="0">
                <a:solidFill>
                  <a:srgbClr val="000000"/>
                </a:solidFill>
                <a:latin typeface="Arial" charset="0"/>
                <a:cs typeface="Arial" charset="0"/>
              </a:rPr>
              <a:t>Decoded data in slot 1:</a:t>
            </a:r>
          </a:p>
          <a:p>
            <a:r>
              <a:rPr lang="en-US" sz="2000" dirty="0">
                <a:solidFill>
                  <a:srgbClr val="000000"/>
                </a:solidFill>
                <a:latin typeface="Arial" charset="0"/>
                <a:cs typeface="Arial" charset="0"/>
              </a:rPr>
              <a:t>= (1/8)*(-1,-1,-1,1,-1,1,1,1) ⋅ (1,1,1,-1,1,-1,-1,-1)</a:t>
            </a:r>
          </a:p>
          <a:p>
            <a:r>
              <a:rPr lang="en-US" sz="2000" dirty="0">
                <a:solidFill>
                  <a:srgbClr val="000000"/>
                </a:solidFill>
                <a:latin typeface="Arial" charset="0"/>
                <a:cs typeface="Arial" charset="0"/>
              </a:rPr>
              <a:t>= -1</a:t>
            </a:r>
          </a:p>
        </p:txBody>
      </p:sp>
    </p:spTree>
    <p:extLst>
      <p:ext uri="{BB962C8B-B14F-4D97-AF65-F5344CB8AC3E}">
        <p14:creationId xmlns:p14="http://schemas.microsoft.com/office/powerpoint/2010/main" val="279142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wipe(right)">
                                      <p:cBhvr>
                                        <p:cTn id="7" dur="2000"/>
                                        <p:tgtEl>
                                          <p:spTgt spid="472"/>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502"/>
                                        </p:tgtEl>
                                        <p:attrNameLst>
                                          <p:attrName>style.visibility</p:attrName>
                                        </p:attrNameLst>
                                      </p:cBhvr>
                                      <p:to>
                                        <p:strVal val="visible"/>
                                      </p:to>
                                    </p:set>
                                    <p:animEffect transition="in" filter="wipe(right)">
                                      <p:cBhvr>
                                        <p:cTn id="11" dur="2000"/>
                                        <p:tgtEl>
                                          <p:spTgt spid="50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437"/>
                                        </p:tgtEl>
                                        <p:attrNameLst>
                                          <p:attrName>style.visibility</p:attrName>
                                        </p:attrNameLst>
                                      </p:cBhvr>
                                      <p:to>
                                        <p:strVal val="visible"/>
                                      </p:to>
                                    </p:set>
                                    <p:animEffect transition="in" filter="wipe(right)">
                                      <p:cBhvr>
                                        <p:cTn id="16" dur="2000"/>
                                        <p:tgtEl>
                                          <p:spTgt spid="437"/>
                                        </p:tgtEl>
                                      </p:cBhvr>
                                    </p:animEffect>
                                  </p:childTnLst>
                                </p:cTn>
                              </p:par>
                            </p:childTnLst>
                          </p:cTn>
                        </p:par>
                        <p:par>
                          <p:cTn id="17" fill="hold">
                            <p:stCondLst>
                              <p:cond delay="2000"/>
                            </p:stCondLst>
                            <p:childTnLst>
                              <p:par>
                                <p:cTn id="18" presetID="22" presetClass="entr" presetSubtype="2" fill="hold" nodeType="afterEffect">
                                  <p:stCondLst>
                                    <p:cond delay="0"/>
                                  </p:stCondLst>
                                  <p:childTnLst>
                                    <p:set>
                                      <p:cBhvr>
                                        <p:cTn id="19" dur="1" fill="hold">
                                          <p:stCondLst>
                                            <p:cond delay="0"/>
                                          </p:stCondLst>
                                        </p:cTn>
                                        <p:tgtEl>
                                          <p:spTgt spid="529"/>
                                        </p:tgtEl>
                                        <p:attrNameLst>
                                          <p:attrName>style.visibility</p:attrName>
                                        </p:attrNameLst>
                                      </p:cBhvr>
                                      <p:to>
                                        <p:strVal val="visible"/>
                                      </p:to>
                                    </p:set>
                                    <p:animEffect transition="in" filter="wipe(right)">
                                      <p:cBhvr>
                                        <p:cTn id="20" dur="2000"/>
                                        <p:tgtEl>
                                          <p:spTgt spid="5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715"/>
                                        </p:tgtEl>
                                        <p:attrNameLst>
                                          <p:attrName>style.visibility</p:attrName>
                                        </p:attrNameLst>
                                      </p:cBhvr>
                                      <p:to>
                                        <p:strVal val="visible"/>
                                      </p:to>
                                    </p:set>
                                    <p:animEffect transition="in" filter="wipe(up)">
                                      <p:cBhvr>
                                        <p:cTn id="25" dur="1000"/>
                                        <p:tgtEl>
                                          <p:spTgt spid="715"/>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716"/>
                                        </p:tgtEl>
                                        <p:attrNameLst>
                                          <p:attrName>style.visibility</p:attrName>
                                        </p:attrNameLst>
                                      </p:cBhvr>
                                      <p:to>
                                        <p:strVal val="visible"/>
                                      </p:to>
                                    </p:set>
                                    <p:animEffect transition="in" filter="wipe(right)">
                                      <p:cBhvr>
                                        <p:cTn id="29" dur="1000"/>
                                        <p:tgtEl>
                                          <p:spTgt spid="716"/>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717"/>
                                        </p:tgtEl>
                                        <p:attrNameLst>
                                          <p:attrName>style.visibility</p:attrName>
                                        </p:attrNameLst>
                                      </p:cBhvr>
                                      <p:to>
                                        <p:strVal val="visible"/>
                                      </p:to>
                                    </p:set>
                                    <p:animEffect transition="in" filter="wipe(up)">
                                      <p:cBhvr>
                                        <p:cTn id="33" dur="1000"/>
                                        <p:tgtEl>
                                          <p:spTgt spid="7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585"/>
                                        </p:tgtEl>
                                        <p:attrNameLst>
                                          <p:attrName>style.visibility</p:attrName>
                                        </p:attrNameLst>
                                      </p:cBhvr>
                                      <p:to>
                                        <p:strVal val="visible"/>
                                      </p:to>
                                    </p:set>
                                    <p:animEffect transition="in" filter="wipe(right)">
                                      <p:cBhvr>
                                        <p:cTn id="38" dur="2000"/>
                                        <p:tgtEl>
                                          <p:spTgt spid="585"/>
                                        </p:tgtEl>
                                      </p:cBhvr>
                                    </p:animEffect>
                                  </p:childTnLst>
                                </p:cTn>
                              </p:par>
                            </p:childTnLst>
                          </p:cTn>
                        </p:par>
                        <p:par>
                          <p:cTn id="39" fill="hold">
                            <p:stCondLst>
                              <p:cond delay="2000"/>
                            </p:stCondLst>
                            <p:childTnLst>
                              <p:par>
                                <p:cTn id="40" presetID="22" presetClass="entr" presetSubtype="2" fill="hold" nodeType="afterEffect">
                                  <p:stCondLst>
                                    <p:cond delay="0"/>
                                  </p:stCondLst>
                                  <p:childTnLst>
                                    <p:set>
                                      <p:cBhvr>
                                        <p:cTn id="41" dur="1" fill="hold">
                                          <p:stCondLst>
                                            <p:cond delay="0"/>
                                          </p:stCondLst>
                                        </p:cTn>
                                        <p:tgtEl>
                                          <p:spTgt spid="582"/>
                                        </p:tgtEl>
                                        <p:attrNameLst>
                                          <p:attrName>style.visibility</p:attrName>
                                        </p:attrNameLst>
                                      </p:cBhvr>
                                      <p:to>
                                        <p:strVal val="visible"/>
                                      </p:to>
                                    </p:set>
                                    <p:animEffect transition="in" filter="wipe(right)">
                                      <p:cBhvr>
                                        <p:cTn id="42" dur="2000"/>
                                        <p:tgtEl>
                                          <p:spTgt spid="58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640"/>
                                        </p:tgtEl>
                                        <p:attrNameLst>
                                          <p:attrName>style.visibility</p:attrName>
                                        </p:attrNameLst>
                                      </p:cBhvr>
                                      <p:to>
                                        <p:strVal val="visible"/>
                                      </p:to>
                                    </p:set>
                                    <p:animEffect transition="in" filter="wipe(right)">
                                      <p:cBhvr>
                                        <p:cTn id="47" dur="2000"/>
                                        <p:tgtEl>
                                          <p:spTgt spid="640"/>
                                        </p:tgtEl>
                                      </p:cBhvr>
                                    </p:animEffect>
                                  </p:childTnLst>
                                </p:cTn>
                              </p:par>
                            </p:childTnLst>
                          </p:cTn>
                        </p:par>
                        <p:par>
                          <p:cTn id="48" fill="hold">
                            <p:stCondLst>
                              <p:cond delay="2000"/>
                            </p:stCondLst>
                            <p:childTnLst>
                              <p:par>
                                <p:cTn id="49" presetID="22" presetClass="entr" presetSubtype="2" fill="hold" nodeType="afterEffect">
                                  <p:stCondLst>
                                    <p:cond delay="0"/>
                                  </p:stCondLst>
                                  <p:childTnLst>
                                    <p:set>
                                      <p:cBhvr>
                                        <p:cTn id="50" dur="1" fill="hold">
                                          <p:stCondLst>
                                            <p:cond delay="0"/>
                                          </p:stCondLst>
                                        </p:cTn>
                                        <p:tgtEl>
                                          <p:spTgt spid="576"/>
                                        </p:tgtEl>
                                        <p:attrNameLst>
                                          <p:attrName>style.visibility</p:attrName>
                                        </p:attrNameLst>
                                      </p:cBhvr>
                                      <p:to>
                                        <p:strVal val="visible"/>
                                      </p:to>
                                    </p:set>
                                    <p:animEffect transition="in" filter="wipe(right)">
                                      <p:cBhvr>
                                        <p:cTn id="51" dur="2000"/>
                                        <p:tgtEl>
                                          <p:spTgt spid="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 grpId="0" animBg="1"/>
      <p:bldP spid="7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692CBB-47A8-04A2-0277-ACC15F5FCC3F}"/>
                  </a:ext>
                </a:extLst>
              </p:cNvPr>
              <p:cNvSpPr>
                <a:spLocks noGrp="1"/>
              </p:cNvSpPr>
              <p:nvPr>
                <p:ph idx="1"/>
              </p:nvPr>
            </p:nvSpPr>
            <p:spPr/>
            <p:txBody>
              <a:bodyPr>
                <a:normAutofit fontScale="92500" lnSpcReduction="10000"/>
              </a:bodyPr>
              <a:lstStyle/>
              <a:p>
                <a:r>
                  <a:rPr lang="en-US" dirty="0">
                    <a:solidFill>
                      <a:srgbClr val="000000"/>
                    </a:solidFill>
                    <a:latin typeface="Arial" charset="0"/>
                    <a:cs typeface="Arial" charset="0"/>
                  </a:rPr>
                  <a:t>Sender 1 Code </a:t>
                </a:r>
                <a14:m>
                  <m:oMath xmlns:m="http://schemas.openxmlformats.org/officeDocument/2006/math">
                    <m:sSub>
                      <m:sSubPr>
                        <m:ctrlPr>
                          <a:rPr lang="en-GB" sz="2800" b="0" i="1" smtClean="0">
                            <a:solidFill>
                              <a:srgbClr val="000000"/>
                            </a:solidFill>
                            <a:latin typeface="Cambria Math" panose="02040503050406030204" pitchFamily="18" charset="0"/>
                            <a:cs typeface="Arial" charset="0"/>
                          </a:rPr>
                        </m:ctrlPr>
                      </m:sSubPr>
                      <m:e>
                        <m:r>
                          <a:rPr lang="en-GB" sz="2800" b="0" i="1" smtClean="0">
                            <a:solidFill>
                              <a:srgbClr val="000000"/>
                            </a:solidFill>
                            <a:latin typeface="Cambria Math" panose="02040503050406030204" pitchFamily="18" charset="0"/>
                            <a:cs typeface="Arial" charset="0"/>
                          </a:rPr>
                          <m:t>𝑐</m:t>
                        </m:r>
                      </m:e>
                      <m:sub>
                        <m:r>
                          <a:rPr lang="en-GB" sz="2800" b="0" i="1" smtClean="0">
                            <a:solidFill>
                              <a:srgbClr val="000000"/>
                            </a:solidFill>
                            <a:latin typeface="Cambria Math" panose="02040503050406030204" pitchFamily="18" charset="0"/>
                            <a:cs typeface="Arial" charset="0"/>
                          </a:rPr>
                          <m:t>𝑚</m:t>
                        </m:r>
                      </m:sub>
                    </m:sSub>
                    <m:r>
                      <a:rPr lang="en-GB" sz="2800" b="0" i="1" smtClean="0">
                        <a:solidFill>
                          <a:srgbClr val="000000"/>
                        </a:solidFill>
                        <a:latin typeface="Cambria Math" panose="02040503050406030204" pitchFamily="18" charset="0"/>
                        <a:cs typeface="Arial" charset="0"/>
                      </a:rPr>
                      <m:t>, </m:t>
                    </m:r>
                    <m:r>
                      <a:rPr lang="en-GB" sz="2800" b="0" i="1" smtClean="0">
                        <a:solidFill>
                          <a:srgbClr val="000000"/>
                        </a:solidFill>
                        <a:latin typeface="Cambria Math" panose="02040503050406030204" pitchFamily="18" charset="0"/>
                        <a:cs typeface="Arial" charset="0"/>
                      </a:rPr>
                      <m:t>𝑚</m:t>
                    </m:r>
                    <m:r>
                      <a:rPr lang="en-GB" sz="2800" b="0" i="1" smtClean="0">
                        <a:solidFill>
                          <a:srgbClr val="000000"/>
                        </a:solidFill>
                        <a:latin typeface="Cambria Math" panose="02040503050406030204" pitchFamily="18" charset="0"/>
                        <a:cs typeface="Arial" charset="0"/>
                      </a:rPr>
                      <m:t>=1…</m:t>
                    </m:r>
                    <m:r>
                      <a:rPr lang="en-GB" sz="2800" b="0" i="1" smtClean="0">
                        <a:solidFill>
                          <a:srgbClr val="000000"/>
                        </a:solidFill>
                        <a:latin typeface="Cambria Math" panose="02040503050406030204" pitchFamily="18" charset="0"/>
                        <a:cs typeface="Arial" charset="0"/>
                      </a:rPr>
                      <m:t>𝑀</m:t>
                    </m:r>
                  </m:oMath>
                </a14:m>
                <a:r>
                  <a:rPr lang="en-US" dirty="0">
                    <a:solidFill>
                      <a:srgbClr val="000000"/>
                    </a:solidFill>
                    <a:latin typeface="Arial" charset="0"/>
                    <a:cs typeface="Arial" charset="0"/>
                  </a:rPr>
                  <a:t>: (1,1,1,-1,1,-1,-1,-1)</a:t>
                </a:r>
              </a:p>
              <a:p>
                <a:r>
                  <a:rPr lang="en-US" sz="2800" dirty="0">
                    <a:solidFill>
                      <a:srgbClr val="000000"/>
                    </a:solidFill>
                    <a:latin typeface="Arial" charset="0"/>
                    <a:cs typeface="Arial" charset="0"/>
                  </a:rPr>
                  <a:t>Encoded data in slot 1: </a:t>
                </a:r>
                <a14:m>
                  <m:oMath xmlns:m="http://schemas.openxmlformats.org/officeDocument/2006/math">
                    <m:sSub>
                      <m:sSubPr>
                        <m:ctrlPr>
                          <a:rPr lang="en-GB" sz="2800" b="0" i="1" smtClean="0">
                            <a:solidFill>
                              <a:srgbClr val="000000"/>
                            </a:solidFill>
                            <a:latin typeface="Cambria Math" panose="02040503050406030204" pitchFamily="18" charset="0"/>
                            <a:cs typeface="Arial" charset="0"/>
                          </a:rPr>
                        </m:ctrlPr>
                      </m:sSubPr>
                      <m:e>
                        <m:r>
                          <a:rPr lang="en-GB" sz="2800" b="0" i="1" smtClean="0">
                            <a:solidFill>
                              <a:srgbClr val="000000"/>
                            </a:solidFill>
                            <a:latin typeface="Cambria Math" panose="02040503050406030204" pitchFamily="18" charset="0"/>
                            <a:cs typeface="Arial" charset="0"/>
                          </a:rPr>
                          <m:t>𝑍</m:t>
                        </m:r>
                      </m:e>
                      <m:sub>
                        <m:r>
                          <a:rPr lang="en-GB" b="0" i="1" smtClean="0">
                            <a:solidFill>
                              <a:srgbClr val="000000"/>
                            </a:solidFill>
                            <a:latin typeface="Cambria Math" panose="02040503050406030204" pitchFamily="18" charset="0"/>
                            <a:cs typeface="Arial" charset="0"/>
                          </a:rPr>
                          <m:t>1</m:t>
                        </m:r>
                        <m:r>
                          <a:rPr lang="en-GB" i="1">
                            <a:solidFill>
                              <a:srgbClr val="000000"/>
                            </a:solidFill>
                            <a:latin typeface="Cambria Math" panose="02040503050406030204" pitchFamily="18" charset="0"/>
                            <a:cs typeface="Arial" charset="0"/>
                          </a:rPr>
                          <m:t>,</m:t>
                        </m:r>
                        <m:r>
                          <a:rPr lang="en-GB" i="1">
                            <a:solidFill>
                              <a:srgbClr val="000000"/>
                            </a:solidFill>
                            <a:latin typeface="Cambria Math" panose="02040503050406030204" pitchFamily="18" charset="0"/>
                            <a:cs typeface="Arial" charset="0"/>
                          </a:rPr>
                          <m:t>𝑚</m:t>
                        </m:r>
                      </m:sub>
                    </m:sSub>
                    <m:r>
                      <a:rPr lang="en-US" sz="2800" i="1" smtClean="0">
                        <a:solidFill>
                          <a:srgbClr val="000000"/>
                        </a:solidFill>
                        <a:latin typeface="Cambria Math" panose="02040503050406030204" pitchFamily="18" charset="0"/>
                        <a:cs typeface="Arial" charset="0"/>
                      </a:rPr>
                      <m:t>=</m:t>
                    </m:r>
                    <m:sSub>
                      <m:sSubPr>
                        <m:ctrlPr>
                          <a:rPr lang="en-GB" sz="2800" b="0" i="1" smtClean="0">
                            <a:solidFill>
                              <a:srgbClr val="000000"/>
                            </a:solidFill>
                            <a:latin typeface="Cambria Math" panose="02040503050406030204" pitchFamily="18" charset="0"/>
                            <a:cs typeface="Arial" charset="0"/>
                          </a:rPr>
                        </m:ctrlPr>
                      </m:sSubPr>
                      <m:e>
                        <m:r>
                          <a:rPr lang="en-GB" sz="2800" b="0" i="1" smtClean="0">
                            <a:solidFill>
                              <a:srgbClr val="000000"/>
                            </a:solidFill>
                            <a:latin typeface="Cambria Math" panose="02040503050406030204" pitchFamily="18" charset="0"/>
                            <a:cs typeface="Arial" charset="0"/>
                          </a:rPr>
                          <m:t>𝑑</m:t>
                        </m:r>
                      </m:e>
                      <m:sub>
                        <m:r>
                          <a:rPr lang="en-GB" sz="2800" b="0" i="1" smtClean="0">
                            <a:solidFill>
                              <a:srgbClr val="000000"/>
                            </a:solidFill>
                            <a:latin typeface="Cambria Math" panose="02040503050406030204" pitchFamily="18" charset="0"/>
                            <a:cs typeface="Arial" charset="0"/>
                          </a:rPr>
                          <m:t>1</m:t>
                        </m:r>
                      </m:sub>
                    </m:sSub>
                    <m:r>
                      <a:rPr lang="en-GB" sz="2800" b="0" i="1" smtClean="0">
                        <a:solidFill>
                          <a:srgbClr val="000000"/>
                        </a:solidFill>
                        <a:latin typeface="Cambria Math" panose="02040503050406030204" pitchFamily="18" charset="0"/>
                        <a:cs typeface="Arial" charset="0"/>
                      </a:rPr>
                      <m:t>∗</m:t>
                    </m:r>
                    <m:sSub>
                      <m:sSubPr>
                        <m:ctrlPr>
                          <a:rPr lang="en-GB" sz="2800" b="0" i="1" smtClean="0">
                            <a:solidFill>
                              <a:srgbClr val="000000"/>
                            </a:solidFill>
                            <a:latin typeface="Cambria Math" panose="02040503050406030204" pitchFamily="18" charset="0"/>
                            <a:cs typeface="Arial" charset="0"/>
                          </a:rPr>
                        </m:ctrlPr>
                      </m:sSubPr>
                      <m:e>
                        <m:r>
                          <a:rPr lang="en-GB" sz="2800" b="0" i="1" smtClean="0">
                            <a:solidFill>
                              <a:srgbClr val="000000"/>
                            </a:solidFill>
                            <a:latin typeface="Cambria Math" panose="02040503050406030204" pitchFamily="18" charset="0"/>
                            <a:cs typeface="Arial" charset="0"/>
                          </a:rPr>
                          <m:t>𝑐</m:t>
                        </m:r>
                      </m:e>
                      <m:sub>
                        <m:r>
                          <a:rPr lang="en-GB" sz="2800" b="0" i="1" smtClean="0">
                            <a:solidFill>
                              <a:srgbClr val="000000"/>
                            </a:solidFill>
                            <a:latin typeface="Cambria Math" panose="02040503050406030204" pitchFamily="18" charset="0"/>
                            <a:cs typeface="Arial" charset="0"/>
                          </a:rPr>
                          <m:t>𝑚</m:t>
                        </m:r>
                      </m:sub>
                    </m:sSub>
                  </m:oMath>
                </a14:m>
                <a:endParaRPr lang="en-US" i="1" baseline="-25000" dirty="0">
                  <a:solidFill>
                    <a:srgbClr val="000000"/>
                  </a:solidFill>
                  <a:latin typeface="Arial" charset="0"/>
                  <a:cs typeface="Arial" charset="0"/>
                </a:endParaRPr>
              </a:p>
              <a:p>
                <a:pPr lvl="1"/>
                <a:r>
                  <a:rPr lang="en-US" dirty="0">
                    <a:solidFill>
                      <a:srgbClr val="000000"/>
                    </a:solidFill>
                    <a:latin typeface="Arial" charset="0"/>
                    <a:cs typeface="Arial" charset="0"/>
                  </a:rPr>
                  <a:t>    -1*(1,1,1,-1,1,-1,-1,-1)</a:t>
                </a:r>
              </a:p>
              <a:p>
                <a:pPr lvl="1"/>
                <a:r>
                  <a:rPr lang="en-US" dirty="0">
                    <a:solidFill>
                      <a:srgbClr val="000000"/>
                    </a:solidFill>
                    <a:latin typeface="Arial" charset="0"/>
                    <a:cs typeface="Arial" charset="0"/>
                  </a:rPr>
                  <a:t>=      (-1,-1,-1,1,-1,1,1,1)</a:t>
                </a:r>
              </a:p>
              <a:p>
                <a:r>
                  <a:rPr lang="en-US" sz="2800" dirty="0">
                    <a:solidFill>
                      <a:srgbClr val="000000"/>
                    </a:solidFill>
                    <a:latin typeface="Arial" charset="0"/>
                    <a:cs typeface="Arial" charset="0"/>
                  </a:rPr>
                  <a:t>Decoded data in slot 1 </a:t>
                </a:r>
                <a:r>
                  <a:rPr lang="en-US" dirty="0">
                    <a:solidFill>
                      <a:srgbClr val="000000"/>
                    </a:solidFill>
                    <a:latin typeface="Arial" charset="0"/>
                    <a:cs typeface="Arial" charset="0"/>
                  </a:rPr>
                  <a:t>is normalized (divided by code length </a:t>
                </a:r>
                <a14:m>
                  <m:oMath xmlns:m="http://schemas.openxmlformats.org/officeDocument/2006/math">
                    <m:r>
                      <a:rPr lang="en-GB" i="1">
                        <a:solidFill>
                          <a:srgbClr val="000000"/>
                        </a:solidFill>
                        <a:latin typeface="Cambria Math" panose="02040503050406030204" pitchFamily="18" charset="0"/>
                        <a:cs typeface="Arial" charset="0"/>
                      </a:rPr>
                      <m:t>𝑀</m:t>
                    </m:r>
                  </m:oMath>
                </a14:m>
                <a:r>
                  <a:rPr lang="en-US" dirty="0">
                    <a:solidFill>
                      <a:srgbClr val="000000"/>
                    </a:solidFill>
                    <a:latin typeface="Arial" charset="0"/>
                    <a:cs typeface="Arial" charset="0"/>
                  </a:rPr>
                  <a:t>) inner product of the encoded </a:t>
                </a:r>
                <a14:m>
                  <m:oMath xmlns:m="http://schemas.openxmlformats.org/officeDocument/2006/math">
                    <m:sSub>
                      <m:sSubPr>
                        <m:ctrlPr>
                          <a:rPr lang="en-GB" i="1">
                            <a:solidFill>
                              <a:srgbClr val="000000"/>
                            </a:solidFill>
                            <a:latin typeface="Cambria Math" panose="02040503050406030204" pitchFamily="18" charset="0"/>
                            <a:cs typeface="Arial" charset="0"/>
                          </a:rPr>
                        </m:ctrlPr>
                      </m:sSubPr>
                      <m:e>
                        <m:r>
                          <a:rPr lang="en-GB" i="1">
                            <a:solidFill>
                              <a:srgbClr val="000000"/>
                            </a:solidFill>
                            <a:latin typeface="Cambria Math" panose="02040503050406030204" pitchFamily="18" charset="0"/>
                            <a:cs typeface="Arial" charset="0"/>
                          </a:rPr>
                          <m:t>𝑍</m:t>
                        </m:r>
                      </m:e>
                      <m:sub>
                        <m:r>
                          <a:rPr lang="en-GB" i="1">
                            <a:solidFill>
                              <a:srgbClr val="000000"/>
                            </a:solidFill>
                            <a:latin typeface="Cambria Math" panose="02040503050406030204" pitchFamily="18" charset="0"/>
                            <a:cs typeface="Arial" charset="0"/>
                          </a:rPr>
                          <m:t>𝑖</m:t>
                        </m:r>
                        <m:r>
                          <a:rPr lang="en-GB" i="1">
                            <a:solidFill>
                              <a:srgbClr val="000000"/>
                            </a:solidFill>
                            <a:latin typeface="Cambria Math" panose="02040503050406030204" pitchFamily="18" charset="0"/>
                            <a:cs typeface="Arial" charset="0"/>
                          </a:rPr>
                          <m:t>,</m:t>
                        </m:r>
                        <m:r>
                          <a:rPr lang="en-GB" i="1">
                            <a:solidFill>
                              <a:srgbClr val="000000"/>
                            </a:solidFill>
                            <a:latin typeface="Cambria Math" panose="02040503050406030204" pitchFamily="18" charset="0"/>
                            <a:cs typeface="Arial" charset="0"/>
                          </a:rPr>
                          <m:t>𝑚</m:t>
                        </m:r>
                      </m:sub>
                    </m:sSub>
                    <m:r>
                      <a:rPr lang="en-GB" i="1">
                        <a:solidFill>
                          <a:srgbClr val="000000"/>
                        </a:solidFill>
                        <a:latin typeface="Cambria Math" panose="02040503050406030204" pitchFamily="18" charset="0"/>
                        <a:cs typeface="Arial" charset="0"/>
                      </a:rPr>
                      <m:t> </m:t>
                    </m:r>
                  </m:oMath>
                </a14:m>
                <a:r>
                  <a:rPr lang="en-US" dirty="0">
                    <a:solidFill>
                      <a:srgbClr val="000000"/>
                    </a:solidFill>
                    <a:latin typeface="Arial" charset="0"/>
                    <a:cs typeface="Arial" charset="0"/>
                  </a:rPr>
                  <a:t>with Sender 1 Code</a:t>
                </a:r>
                <a:r>
                  <a:rPr lang="en-US" sz="2800" dirty="0">
                    <a:solidFill>
                      <a:srgbClr val="000000"/>
                    </a:solidFill>
                    <a:latin typeface="Arial" charset="0"/>
                    <a:cs typeface="Arial" charset="0"/>
                  </a:rPr>
                  <a:t>: </a:t>
                </a:r>
                <a14:m>
                  <m:oMath xmlns:m="http://schemas.openxmlformats.org/officeDocument/2006/math">
                    <m:sSub>
                      <m:sSubPr>
                        <m:ctrlPr>
                          <a:rPr lang="en-GB" sz="2800" b="0" i="1" smtClean="0">
                            <a:solidFill>
                              <a:srgbClr val="000000"/>
                            </a:solidFill>
                            <a:latin typeface="Cambria Math" panose="02040503050406030204" pitchFamily="18" charset="0"/>
                            <a:cs typeface="Arial" charset="0"/>
                          </a:rPr>
                        </m:ctrlPr>
                      </m:sSubPr>
                      <m:e>
                        <m:r>
                          <a:rPr lang="en-GB" sz="2800" b="0" i="1" smtClean="0">
                            <a:solidFill>
                              <a:srgbClr val="000000"/>
                            </a:solidFill>
                            <a:latin typeface="Cambria Math" panose="02040503050406030204" pitchFamily="18" charset="0"/>
                            <a:cs typeface="Arial" charset="0"/>
                          </a:rPr>
                          <m:t>𝑑</m:t>
                        </m:r>
                      </m:e>
                      <m:sub>
                        <m:r>
                          <a:rPr lang="en-GB" b="0" i="1" smtClean="0">
                            <a:solidFill>
                              <a:srgbClr val="000000"/>
                            </a:solidFill>
                            <a:latin typeface="Cambria Math" panose="02040503050406030204" pitchFamily="18" charset="0"/>
                            <a:cs typeface="Arial" charset="0"/>
                          </a:rPr>
                          <m:t>1</m:t>
                        </m:r>
                      </m:sub>
                    </m:sSub>
                    <m:r>
                      <a:rPr lang="en-US" sz="2800" i="1" smtClean="0">
                        <a:solidFill>
                          <a:srgbClr val="000000"/>
                        </a:solidFill>
                        <a:latin typeface="Cambria Math" panose="02040503050406030204" pitchFamily="18" charset="0"/>
                        <a:cs typeface="Arial" charset="0"/>
                      </a:rPr>
                      <m:t>=</m:t>
                    </m:r>
                    <m:f>
                      <m:fPr>
                        <m:ctrlPr>
                          <a:rPr lang="en-GB" sz="2800" b="0" i="1" smtClean="0">
                            <a:solidFill>
                              <a:srgbClr val="000000"/>
                            </a:solidFill>
                            <a:latin typeface="Cambria Math" panose="02040503050406030204" pitchFamily="18" charset="0"/>
                            <a:cs typeface="Arial" charset="0"/>
                          </a:rPr>
                        </m:ctrlPr>
                      </m:fPr>
                      <m:num>
                        <m:r>
                          <a:rPr lang="en-GB" sz="2800" b="0" i="1" smtClean="0">
                            <a:solidFill>
                              <a:srgbClr val="000000"/>
                            </a:solidFill>
                            <a:latin typeface="Cambria Math" panose="02040503050406030204" pitchFamily="18" charset="0"/>
                            <a:cs typeface="Arial" charset="0"/>
                          </a:rPr>
                          <m:t>1</m:t>
                        </m:r>
                      </m:num>
                      <m:den>
                        <m:r>
                          <a:rPr lang="en-GB" sz="2800" b="0" i="1" smtClean="0">
                            <a:solidFill>
                              <a:srgbClr val="000000"/>
                            </a:solidFill>
                            <a:latin typeface="Cambria Math" panose="02040503050406030204" pitchFamily="18" charset="0"/>
                            <a:cs typeface="Arial" charset="0"/>
                          </a:rPr>
                          <m:t>𝑀</m:t>
                        </m:r>
                      </m:den>
                    </m:f>
                    <m:nary>
                      <m:naryPr>
                        <m:chr m:val="∑"/>
                        <m:ctrlPr>
                          <a:rPr lang="en-GB" sz="2800" b="0" i="1" smtClean="0">
                            <a:solidFill>
                              <a:srgbClr val="000000"/>
                            </a:solidFill>
                            <a:latin typeface="Cambria Math" panose="02040503050406030204" pitchFamily="18" charset="0"/>
                            <a:cs typeface="Arial" charset="0"/>
                          </a:rPr>
                        </m:ctrlPr>
                      </m:naryPr>
                      <m:sub>
                        <m:r>
                          <a:rPr lang="en-GB" sz="2800" b="0" i="1" smtClean="0">
                            <a:solidFill>
                              <a:srgbClr val="000000"/>
                            </a:solidFill>
                            <a:latin typeface="Cambria Math" panose="02040503050406030204" pitchFamily="18" charset="0"/>
                            <a:cs typeface="Arial" charset="0"/>
                          </a:rPr>
                          <m:t>𝑚</m:t>
                        </m:r>
                        <m:r>
                          <a:rPr lang="en-GB" sz="2800" b="0" i="1" smtClean="0">
                            <a:solidFill>
                              <a:srgbClr val="000000"/>
                            </a:solidFill>
                            <a:latin typeface="Cambria Math" panose="02040503050406030204" pitchFamily="18" charset="0"/>
                            <a:cs typeface="Arial" charset="0"/>
                          </a:rPr>
                          <m:t>=1</m:t>
                        </m:r>
                      </m:sub>
                      <m:sup>
                        <m:r>
                          <a:rPr lang="en-GB" sz="2800" b="0" i="1" smtClean="0">
                            <a:solidFill>
                              <a:srgbClr val="000000"/>
                            </a:solidFill>
                            <a:latin typeface="Cambria Math" panose="02040503050406030204" pitchFamily="18" charset="0"/>
                            <a:cs typeface="Arial" charset="0"/>
                          </a:rPr>
                          <m:t>𝑀</m:t>
                        </m:r>
                      </m:sup>
                      <m:e>
                        <m:sSub>
                          <m:sSubPr>
                            <m:ctrlPr>
                              <a:rPr lang="en-GB" i="1">
                                <a:solidFill>
                                  <a:srgbClr val="000000"/>
                                </a:solidFill>
                                <a:latin typeface="Cambria Math" panose="02040503050406030204" pitchFamily="18" charset="0"/>
                                <a:cs typeface="Arial" charset="0"/>
                              </a:rPr>
                            </m:ctrlPr>
                          </m:sSubPr>
                          <m:e>
                            <m:r>
                              <a:rPr lang="en-GB" i="1">
                                <a:solidFill>
                                  <a:srgbClr val="000000"/>
                                </a:solidFill>
                                <a:latin typeface="Cambria Math" panose="02040503050406030204" pitchFamily="18" charset="0"/>
                                <a:cs typeface="Arial" charset="0"/>
                              </a:rPr>
                              <m:t>𝑍</m:t>
                            </m:r>
                          </m:e>
                          <m:sub>
                            <m:r>
                              <a:rPr lang="en-GB" b="0" i="1" smtClean="0">
                                <a:solidFill>
                                  <a:srgbClr val="000000"/>
                                </a:solidFill>
                                <a:latin typeface="Cambria Math" panose="02040503050406030204" pitchFamily="18" charset="0"/>
                                <a:cs typeface="Arial" charset="0"/>
                              </a:rPr>
                              <m:t>1</m:t>
                            </m:r>
                            <m:r>
                              <a:rPr lang="en-GB" i="1">
                                <a:solidFill>
                                  <a:srgbClr val="000000"/>
                                </a:solidFill>
                                <a:latin typeface="Cambria Math" panose="02040503050406030204" pitchFamily="18" charset="0"/>
                                <a:cs typeface="Arial" charset="0"/>
                              </a:rPr>
                              <m:t>,</m:t>
                            </m:r>
                            <m:r>
                              <a:rPr lang="en-GB" i="1">
                                <a:solidFill>
                                  <a:srgbClr val="000000"/>
                                </a:solidFill>
                                <a:latin typeface="Cambria Math" panose="02040503050406030204" pitchFamily="18" charset="0"/>
                                <a:cs typeface="Arial" charset="0"/>
                              </a:rPr>
                              <m:t>𝑚</m:t>
                            </m:r>
                          </m:sub>
                        </m:sSub>
                      </m:e>
                    </m:nary>
                    <m:r>
                      <a:rPr lang="en-GB" sz="2800" b="0" i="1" smtClean="0">
                        <a:solidFill>
                          <a:srgbClr val="000000"/>
                        </a:solidFill>
                        <a:latin typeface="Cambria Math" panose="02040503050406030204" pitchFamily="18" charset="0"/>
                        <a:cs typeface="Arial" charset="0"/>
                      </a:rPr>
                      <m:t>⋅</m:t>
                    </m:r>
                    <m:sSub>
                      <m:sSubPr>
                        <m:ctrlPr>
                          <a:rPr lang="en-GB" sz="2800" b="0" i="1" smtClean="0">
                            <a:solidFill>
                              <a:srgbClr val="000000"/>
                            </a:solidFill>
                            <a:latin typeface="Cambria Math" panose="02040503050406030204" pitchFamily="18" charset="0"/>
                            <a:cs typeface="Arial" charset="0"/>
                          </a:rPr>
                        </m:ctrlPr>
                      </m:sSubPr>
                      <m:e>
                        <m:r>
                          <a:rPr lang="en-GB" sz="2800" b="0" i="1" smtClean="0">
                            <a:solidFill>
                              <a:srgbClr val="000000"/>
                            </a:solidFill>
                            <a:latin typeface="Cambria Math" panose="02040503050406030204" pitchFamily="18" charset="0"/>
                            <a:cs typeface="Arial" charset="0"/>
                          </a:rPr>
                          <m:t>𝑐</m:t>
                        </m:r>
                      </m:e>
                      <m:sub>
                        <m:r>
                          <a:rPr lang="en-GB" sz="2800" b="0" i="1" smtClean="0">
                            <a:solidFill>
                              <a:srgbClr val="000000"/>
                            </a:solidFill>
                            <a:latin typeface="Cambria Math" panose="02040503050406030204" pitchFamily="18" charset="0"/>
                            <a:cs typeface="Arial" charset="0"/>
                          </a:rPr>
                          <m:t>𝑚</m:t>
                        </m:r>
                      </m:sub>
                    </m:sSub>
                  </m:oMath>
                </a14:m>
                <a:endParaRPr lang="en-GB" sz="2800" b="0" i="1" dirty="0">
                  <a:solidFill>
                    <a:srgbClr val="000000"/>
                  </a:solidFill>
                  <a:latin typeface="Arial" charset="0"/>
                  <a:cs typeface="Arial" charset="0"/>
                </a:endParaRPr>
              </a:p>
              <a:p>
                <a:pPr lvl="1"/>
                <a:r>
                  <a:rPr lang="en-US" dirty="0">
                    <a:solidFill>
                      <a:srgbClr val="000000"/>
                    </a:solidFill>
                    <a:latin typeface="Arial" charset="0"/>
                    <a:cs typeface="Arial" charset="0"/>
                  </a:rPr>
                  <a:t>= (1/8)*(-1,-1,-1,1,-1,1,1,1)</a:t>
                </a:r>
                <a:r>
                  <a:rPr lang="en-GB" sz="2400" b="0" dirty="0">
                    <a:solidFill>
                      <a:srgbClr val="000000"/>
                    </a:solidFill>
                    <a:cs typeface="Arial" charset="0"/>
                  </a:rPr>
                  <a:t> </a:t>
                </a:r>
                <a14:m>
                  <m:oMath xmlns:m="http://schemas.openxmlformats.org/officeDocument/2006/math">
                    <m:r>
                      <a:rPr lang="en-GB" sz="2400" b="0" i="1" smtClean="0">
                        <a:solidFill>
                          <a:srgbClr val="000000"/>
                        </a:solidFill>
                        <a:latin typeface="Cambria Math" panose="02040503050406030204" pitchFamily="18" charset="0"/>
                        <a:cs typeface="Arial" charset="0"/>
                      </a:rPr>
                      <m:t>⋅</m:t>
                    </m:r>
                  </m:oMath>
                </a14:m>
                <a:r>
                  <a:rPr lang="en-US" dirty="0">
                    <a:solidFill>
                      <a:srgbClr val="000000"/>
                    </a:solidFill>
                    <a:latin typeface="Arial" charset="0"/>
                    <a:cs typeface="Arial" charset="0"/>
                  </a:rPr>
                  <a:t> (1,1,1,-1,1,-1,-1,-1)</a:t>
                </a:r>
              </a:p>
              <a:p>
                <a:pPr lvl="1"/>
                <a:r>
                  <a:rPr lang="en-US" dirty="0">
                    <a:solidFill>
                      <a:srgbClr val="000000"/>
                    </a:solidFill>
                    <a:latin typeface="Arial" charset="0"/>
                    <a:cs typeface="Arial" charset="0"/>
                  </a:rPr>
                  <a:t>= (1/8)*((-1)*1+(-1)*1+(-1)*1+1*(-1) +(-1)*1+1*(-1)+1*(-1)+1*(-1))</a:t>
                </a:r>
              </a:p>
              <a:p>
                <a:pPr lvl="1"/>
                <a:r>
                  <a:rPr lang="en-US" dirty="0">
                    <a:solidFill>
                      <a:srgbClr val="000000"/>
                    </a:solidFill>
                    <a:latin typeface="Arial" charset="0"/>
                    <a:cs typeface="Arial" charset="0"/>
                  </a:rPr>
                  <a:t>= (1/8)*(-8)</a:t>
                </a:r>
              </a:p>
              <a:p>
                <a:pPr lvl="1"/>
                <a:r>
                  <a:rPr lang="en-US" dirty="0">
                    <a:solidFill>
                      <a:srgbClr val="000000"/>
                    </a:solidFill>
                    <a:latin typeface="Arial" charset="0"/>
                    <a:cs typeface="Arial" charset="0"/>
                  </a:rPr>
                  <a:t>= -1</a:t>
                </a:r>
              </a:p>
              <a:p>
                <a:endParaRPr lang="en-SE" dirty="0"/>
              </a:p>
            </p:txBody>
          </p:sp>
        </mc:Choice>
        <mc:Fallback xmlns="">
          <p:sp>
            <p:nvSpPr>
              <p:cNvPr id="2" name="Content Placeholder 1">
                <a:extLst>
                  <a:ext uri="{FF2B5EF4-FFF2-40B4-BE49-F238E27FC236}">
                    <a16:creationId xmlns:a16="http://schemas.microsoft.com/office/drawing/2014/main" id="{48692CBB-47A8-04A2-0277-ACC15F5FCC3F}"/>
                  </a:ext>
                </a:extLst>
              </p:cNvPr>
              <p:cNvSpPr>
                <a:spLocks noGrp="1" noRot="1" noChangeAspect="1" noMove="1" noResize="1" noEditPoints="1" noAdjustHandles="1" noChangeArrowheads="1" noChangeShapeType="1" noTextEdit="1"/>
              </p:cNvSpPr>
              <p:nvPr>
                <p:ph idx="1"/>
              </p:nvPr>
            </p:nvSpPr>
            <p:spPr>
              <a:blipFill>
                <a:blip r:embed="rId2"/>
                <a:stretch>
                  <a:fillRect t="-3081"/>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82BBCBFF-FD88-FD53-E515-707B10ACD37C}"/>
              </a:ext>
            </a:extLst>
          </p:cNvPr>
          <p:cNvSpPr>
            <a:spLocks noGrp="1"/>
          </p:cNvSpPr>
          <p:nvPr>
            <p:ph type="title"/>
          </p:nvPr>
        </p:nvSpPr>
        <p:spPr/>
        <p:txBody>
          <a:bodyPr/>
          <a:lstStyle/>
          <a:p>
            <a:r>
              <a:rPr lang="en-US" dirty="0"/>
              <a:t>CDMA encode/decode</a:t>
            </a:r>
            <a:endParaRPr lang="en-SE" dirty="0"/>
          </a:p>
        </p:txBody>
      </p:sp>
      <p:sp>
        <p:nvSpPr>
          <p:cNvPr id="4" name="Slide Number Placeholder 3">
            <a:extLst>
              <a:ext uri="{FF2B5EF4-FFF2-40B4-BE49-F238E27FC236}">
                <a16:creationId xmlns:a16="http://schemas.microsoft.com/office/drawing/2014/main" id="{98F9F6F0-F0BE-6B4C-A3C0-B99A2C9B5136}"/>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22</a:t>
            </a:fld>
            <a:endParaRPr lang="en-US" dirty="0"/>
          </a:p>
        </p:txBody>
      </p:sp>
    </p:spTree>
    <p:extLst>
      <p:ext uri="{BB962C8B-B14F-4D97-AF65-F5344CB8AC3E}">
        <p14:creationId xmlns:p14="http://schemas.microsoft.com/office/powerpoint/2010/main" val="383603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47452"/>
            <a:ext cx="10515600" cy="894622"/>
          </a:xfrm>
        </p:spPr>
        <p:txBody>
          <a:bodyPr/>
          <a:lstStyle/>
          <a:p>
            <a:r>
              <a:rPr lang="en-US" dirty="0"/>
              <a:t>CDMA: two-sender interference</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23</a:t>
            </a:fld>
            <a:endParaRPr lang="en-US" dirty="0"/>
          </a:p>
        </p:txBody>
      </p:sp>
      <p:pic>
        <p:nvPicPr>
          <p:cNvPr id="295" name="Picture 3" descr="5">
            <a:extLst>
              <a:ext uri="{FF2B5EF4-FFF2-40B4-BE49-F238E27FC236}">
                <a16:creationId xmlns:a16="http://schemas.microsoft.com/office/drawing/2014/main" id="{36C38E2C-4E51-7349-B2FC-F7572D473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432" y="852426"/>
            <a:ext cx="5623628" cy="595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6" name="TextBox 1">
            <a:extLst>
              <a:ext uri="{FF2B5EF4-FFF2-40B4-BE49-F238E27FC236}">
                <a16:creationId xmlns:a16="http://schemas.microsoft.com/office/drawing/2014/main" id="{F140E95D-3F84-634C-9A02-B246B2C3804F}"/>
              </a:ext>
            </a:extLst>
          </p:cNvPr>
          <p:cNvSpPr txBox="1">
            <a:spLocks noChangeArrowheads="1"/>
          </p:cNvSpPr>
          <p:nvPr/>
        </p:nvSpPr>
        <p:spPr bwMode="auto">
          <a:xfrm>
            <a:off x="8252372" y="4172262"/>
            <a:ext cx="3709987" cy="14219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0" fontAlgn="base" hangingPunct="0">
              <a:lnSpc>
                <a:spcPct val="90000"/>
              </a:lnSpc>
              <a:spcBef>
                <a:spcPct val="0"/>
              </a:spcBef>
              <a:spcAft>
                <a:spcPct val="0"/>
              </a:spcAft>
            </a:pPr>
            <a:r>
              <a:rPr lang="en-US" dirty="0">
                <a:solidFill>
                  <a:srgbClr val="000099"/>
                </a:solidFill>
                <a:latin typeface="+mn-lt"/>
                <a:cs typeface="Gill Sans MT" charset="0"/>
              </a:rPr>
              <a:t>using same code as sender 1, receiver recovers sender 1’s original data from summed channel data!</a:t>
            </a:r>
          </a:p>
        </p:txBody>
      </p:sp>
      <p:sp>
        <p:nvSpPr>
          <p:cNvPr id="297" name="TextBox 7">
            <a:extLst>
              <a:ext uri="{FF2B5EF4-FFF2-40B4-BE49-F238E27FC236}">
                <a16:creationId xmlns:a16="http://schemas.microsoft.com/office/drawing/2014/main" id="{09EF984F-02A4-AE44-AB15-EDCB93C8FC15}"/>
              </a:ext>
            </a:extLst>
          </p:cNvPr>
          <p:cNvSpPr txBox="1">
            <a:spLocks noChangeArrowheads="1"/>
          </p:cNvSpPr>
          <p:nvPr/>
        </p:nvSpPr>
        <p:spPr bwMode="auto">
          <a:xfrm>
            <a:off x="1567962" y="1798638"/>
            <a:ext cx="1397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0" fontAlgn="base" hangingPunct="0">
              <a:spcBef>
                <a:spcPct val="0"/>
              </a:spcBef>
              <a:spcAft>
                <a:spcPct val="0"/>
              </a:spcAft>
            </a:pPr>
            <a:r>
              <a:rPr lang="en-US" dirty="0">
                <a:solidFill>
                  <a:srgbClr val="000099"/>
                </a:solidFill>
                <a:latin typeface="+mj-lt"/>
                <a:cs typeface="Gill Sans MT" charset="0"/>
              </a:rPr>
              <a:t>Sender 1</a:t>
            </a:r>
          </a:p>
        </p:txBody>
      </p:sp>
      <p:sp>
        <p:nvSpPr>
          <p:cNvPr id="298" name="TextBox 8">
            <a:extLst>
              <a:ext uri="{FF2B5EF4-FFF2-40B4-BE49-F238E27FC236}">
                <a16:creationId xmlns:a16="http://schemas.microsoft.com/office/drawing/2014/main" id="{5FF6A3D7-E543-604B-8421-97434E701F5B}"/>
              </a:ext>
            </a:extLst>
          </p:cNvPr>
          <p:cNvSpPr txBox="1">
            <a:spLocks noChangeArrowheads="1"/>
          </p:cNvSpPr>
          <p:nvPr/>
        </p:nvSpPr>
        <p:spPr bwMode="auto">
          <a:xfrm>
            <a:off x="1574312" y="2865438"/>
            <a:ext cx="13117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0" fontAlgn="base" hangingPunct="0">
              <a:spcBef>
                <a:spcPct val="0"/>
              </a:spcBef>
              <a:spcAft>
                <a:spcPct val="0"/>
              </a:spcAft>
            </a:pPr>
            <a:r>
              <a:rPr lang="en-US" dirty="0">
                <a:solidFill>
                  <a:srgbClr val="000099"/>
                </a:solidFill>
                <a:latin typeface="+mj-lt"/>
                <a:cs typeface="Gill Sans MT" charset="0"/>
              </a:rPr>
              <a:t>Sender 2</a:t>
            </a:r>
          </a:p>
        </p:txBody>
      </p:sp>
      <p:sp>
        <p:nvSpPr>
          <p:cNvPr id="299" name="TextBox 9">
            <a:extLst>
              <a:ext uri="{FF2B5EF4-FFF2-40B4-BE49-F238E27FC236}">
                <a16:creationId xmlns:a16="http://schemas.microsoft.com/office/drawing/2014/main" id="{F8ED1740-EE66-7A44-B101-8A652D0EE9C6}"/>
              </a:ext>
            </a:extLst>
          </p:cNvPr>
          <p:cNvSpPr txBox="1">
            <a:spLocks noChangeArrowheads="1"/>
          </p:cNvSpPr>
          <p:nvPr/>
        </p:nvSpPr>
        <p:spPr bwMode="auto">
          <a:xfrm>
            <a:off x="8352081" y="894553"/>
            <a:ext cx="3290887" cy="10895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0" fontAlgn="base" hangingPunct="0">
              <a:lnSpc>
                <a:spcPct val="90000"/>
              </a:lnSpc>
              <a:spcBef>
                <a:spcPct val="0"/>
              </a:spcBef>
              <a:spcAft>
                <a:spcPct val="0"/>
              </a:spcAft>
            </a:pPr>
            <a:r>
              <a:rPr lang="en-US" dirty="0">
                <a:solidFill>
                  <a:srgbClr val="000099"/>
                </a:solidFill>
                <a:latin typeface="+mn-lt"/>
                <a:cs typeface="Gill Sans MT" charset="0"/>
              </a:rPr>
              <a:t>channel sums together transmissions by sender 1 and 2</a:t>
            </a:r>
          </a:p>
        </p:txBody>
      </p:sp>
      <p:cxnSp>
        <p:nvCxnSpPr>
          <p:cNvPr id="300" name="Straight Connector 3">
            <a:extLst>
              <a:ext uri="{FF2B5EF4-FFF2-40B4-BE49-F238E27FC236}">
                <a16:creationId xmlns:a16="http://schemas.microsoft.com/office/drawing/2014/main" id="{23A37B6F-F66B-7B4B-8770-CCC19B929946}"/>
              </a:ext>
            </a:extLst>
          </p:cNvPr>
          <p:cNvCxnSpPr>
            <a:cxnSpLocks noChangeShapeType="1"/>
          </p:cNvCxnSpPr>
          <p:nvPr/>
        </p:nvCxnSpPr>
        <p:spPr bwMode="auto">
          <a:xfrm flipH="1">
            <a:off x="7917106" y="1083466"/>
            <a:ext cx="438150" cy="646112"/>
          </a:xfrm>
          <a:prstGeom prst="line">
            <a:avLst/>
          </a:prstGeom>
          <a:noFill/>
          <a:ln w="25400">
            <a:solidFill>
              <a:srgbClr val="0000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Rectangle 1">
            <a:extLst>
              <a:ext uri="{FF2B5EF4-FFF2-40B4-BE49-F238E27FC236}">
                <a16:creationId xmlns:a16="http://schemas.microsoft.com/office/drawing/2014/main" id="{DE8A350A-A5B1-5E40-B020-BBAE8B171445}"/>
              </a:ext>
            </a:extLst>
          </p:cNvPr>
          <p:cNvSpPr/>
          <p:nvPr/>
        </p:nvSpPr>
        <p:spPr>
          <a:xfrm>
            <a:off x="3200400" y="1168400"/>
            <a:ext cx="12065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FCB0485-674A-1545-B66D-393FD9C2F9B6}"/>
              </a:ext>
            </a:extLst>
          </p:cNvPr>
          <p:cNvSpPr txBox="1"/>
          <p:nvPr/>
        </p:nvSpPr>
        <p:spPr>
          <a:xfrm>
            <a:off x="8252372" y="5491731"/>
            <a:ext cx="4157613" cy="830997"/>
          </a:xfrm>
          <a:prstGeom prst="rect">
            <a:avLst/>
          </a:prstGeom>
          <a:noFill/>
        </p:spPr>
        <p:txBody>
          <a:bodyPr wrap="none" rtlCol="0">
            <a:spAutoFit/>
          </a:bodyPr>
          <a:lstStyle/>
          <a:p>
            <a:r>
              <a:rPr lang="en-US" sz="2400" dirty="0"/>
              <a:t>provided the codes for different</a:t>
            </a:r>
          </a:p>
          <a:p>
            <a:r>
              <a:rPr lang="en-US" sz="2400" dirty="0"/>
              <a:t>senders are orthogonal</a:t>
            </a:r>
          </a:p>
        </p:txBody>
      </p:sp>
      <p:sp>
        <p:nvSpPr>
          <p:cNvPr id="5" name="TextBox 4">
            <a:extLst>
              <a:ext uri="{FF2B5EF4-FFF2-40B4-BE49-F238E27FC236}">
                <a16:creationId xmlns:a16="http://schemas.microsoft.com/office/drawing/2014/main" id="{88903135-E897-2572-86D8-8AAF8124F11D}"/>
              </a:ext>
            </a:extLst>
          </p:cNvPr>
          <p:cNvSpPr txBox="1"/>
          <p:nvPr/>
        </p:nvSpPr>
        <p:spPr>
          <a:xfrm>
            <a:off x="6471138" y="4431323"/>
            <a:ext cx="1317990" cy="369332"/>
          </a:xfrm>
          <a:prstGeom prst="rect">
            <a:avLst/>
          </a:prstGeom>
          <a:noFill/>
        </p:spPr>
        <p:txBody>
          <a:bodyPr wrap="none" rtlCol="0">
            <a:spAutoFit/>
          </a:bodyPr>
          <a:lstStyle/>
          <a:p>
            <a:r>
              <a:rPr lang="en-GB" dirty="0"/>
              <a:t>M=8 (# bits)</a:t>
            </a:r>
            <a:endParaRPr lang="en-SE" dirty="0"/>
          </a:p>
        </p:txBody>
      </p:sp>
      <p:sp>
        <p:nvSpPr>
          <p:cNvPr id="6" name="TextBox 5">
            <a:extLst>
              <a:ext uri="{FF2B5EF4-FFF2-40B4-BE49-F238E27FC236}">
                <a16:creationId xmlns:a16="http://schemas.microsoft.com/office/drawing/2014/main" id="{26333848-42D4-F5DA-6DA8-1DA9CA555D45}"/>
              </a:ext>
            </a:extLst>
          </p:cNvPr>
          <p:cNvSpPr txBox="1"/>
          <p:nvPr/>
        </p:nvSpPr>
        <p:spPr>
          <a:xfrm>
            <a:off x="8612636" y="1984082"/>
            <a:ext cx="2797561" cy="1323439"/>
          </a:xfrm>
          <a:prstGeom prst="rect">
            <a:avLst/>
          </a:prstGeom>
          <a:noFill/>
        </p:spPr>
        <p:txBody>
          <a:bodyPr wrap="none" rtlCol="0">
            <a:spAutoFit/>
          </a:bodyPr>
          <a:lstStyle/>
          <a:p>
            <a:r>
              <a:rPr lang="en-US" sz="2000" dirty="0">
                <a:solidFill>
                  <a:srgbClr val="000000"/>
                </a:solidFill>
                <a:latin typeface="Arial" charset="0"/>
                <a:cs typeface="Arial" charset="0"/>
              </a:rPr>
              <a:t>Encoded data in slot 1:</a:t>
            </a:r>
          </a:p>
          <a:p>
            <a:r>
              <a:rPr lang="en-US" sz="2000" dirty="0">
                <a:solidFill>
                  <a:srgbClr val="000000"/>
                </a:solidFill>
                <a:latin typeface="Arial" charset="0"/>
                <a:cs typeface="Arial" charset="0"/>
              </a:rPr>
              <a:t>  -1*(1,1,1,-1,1,-1,-1,-1)</a:t>
            </a:r>
          </a:p>
          <a:p>
            <a:r>
              <a:rPr lang="en-US" sz="2000" dirty="0">
                <a:solidFill>
                  <a:srgbClr val="000000"/>
                </a:solidFill>
                <a:latin typeface="Arial" charset="0"/>
                <a:cs typeface="Arial" charset="0"/>
              </a:rPr>
              <a:t>+ 1*(1,-1,1,1,1,-1,1,1)</a:t>
            </a:r>
          </a:p>
          <a:p>
            <a:r>
              <a:rPr lang="en-US" sz="2000" dirty="0">
                <a:solidFill>
                  <a:srgbClr val="000000"/>
                </a:solidFill>
                <a:latin typeface="Arial" charset="0"/>
                <a:cs typeface="Arial" charset="0"/>
              </a:rPr>
              <a:t>=     (0,-2,0,2,0,0,2,2) </a:t>
            </a:r>
            <a:endParaRPr lang="en-US" sz="2000" baseline="-25000" dirty="0">
              <a:solidFill>
                <a:srgbClr val="000000"/>
              </a:solidFill>
              <a:latin typeface="Arial" charset="0"/>
              <a:cs typeface="Arial"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748527-0A42-E5C6-A6F6-196807673859}"/>
                  </a:ext>
                </a:extLst>
              </p:cNvPr>
              <p:cNvSpPr txBox="1"/>
              <p:nvPr/>
            </p:nvSpPr>
            <p:spPr>
              <a:xfrm>
                <a:off x="41492" y="5037928"/>
                <a:ext cx="3454400" cy="1479957"/>
              </a:xfrm>
              <a:prstGeom prst="rect">
                <a:avLst/>
              </a:prstGeom>
              <a:noFill/>
            </p:spPr>
            <p:txBody>
              <a:bodyPr wrap="square" rtlCol="0">
                <a:spAutoFit/>
              </a:bodyPr>
              <a:lstStyle/>
              <a:p>
                <a:r>
                  <a:rPr lang="en-US" dirty="0">
                    <a:solidFill>
                      <a:srgbClr val="000000"/>
                    </a:solidFill>
                    <a:latin typeface="Arial" charset="0"/>
                    <a:cs typeface="Arial" charset="0"/>
                  </a:rPr>
                  <a:t>Decoded data in slot 1 for Sender 1:</a:t>
                </a:r>
              </a:p>
              <a:p>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i="1">
                            <a:solidFill>
                              <a:srgbClr val="000000"/>
                            </a:solidFill>
                            <a:latin typeface="Cambria Math" panose="02040503050406030204" pitchFamily="18" charset="0"/>
                            <a:cs typeface="Arial" charset="0"/>
                          </a:rPr>
                          <m:t>1</m:t>
                        </m:r>
                      </m:sub>
                      <m:sup>
                        <m:r>
                          <a:rPr lang="en-GB" i="1">
                            <a:solidFill>
                              <a:srgbClr val="000000"/>
                            </a:solidFill>
                            <a:latin typeface="Cambria Math" panose="02040503050406030204" pitchFamily="18" charset="0"/>
                            <a:cs typeface="Arial" charset="0"/>
                          </a:rPr>
                          <m:t>1</m:t>
                        </m:r>
                      </m:sup>
                    </m:sSubSup>
                  </m:oMath>
                </a14:m>
                <a:r>
                  <a:rPr lang="en-US" dirty="0">
                    <a:solidFill>
                      <a:srgbClr val="000000"/>
                    </a:solidFill>
                    <a:latin typeface="Arial" charset="0"/>
                    <a:cs typeface="Arial" charset="0"/>
                  </a:rPr>
                  <a:t>=(1/8)*(0*1+(-2)*1+0*1+2*(-1)</a:t>
                </a:r>
              </a:p>
              <a:p>
                <a:r>
                  <a:rPr lang="en-US" dirty="0">
                    <a:solidFill>
                      <a:srgbClr val="000000"/>
                    </a:solidFill>
                    <a:latin typeface="Arial" charset="0"/>
                    <a:cs typeface="Arial" charset="0"/>
                  </a:rPr>
                  <a:t>+0*1+0*(-1)+2*(-1)+2*(-1))</a:t>
                </a:r>
              </a:p>
              <a:p>
                <a:r>
                  <a:rPr lang="en-US" dirty="0">
                    <a:solidFill>
                      <a:srgbClr val="000000"/>
                    </a:solidFill>
                    <a:latin typeface="Arial" charset="0"/>
                    <a:cs typeface="Arial" charset="0"/>
                  </a:rPr>
                  <a:t>=(1/8)*(-8)=-1</a:t>
                </a:r>
              </a:p>
            </p:txBody>
          </p:sp>
        </mc:Choice>
        <mc:Fallback xmlns="">
          <p:sp>
            <p:nvSpPr>
              <p:cNvPr id="7" name="TextBox 6">
                <a:extLst>
                  <a:ext uri="{FF2B5EF4-FFF2-40B4-BE49-F238E27FC236}">
                    <a16:creationId xmlns:a16="http://schemas.microsoft.com/office/drawing/2014/main" id="{57748527-0A42-E5C6-A6F6-196807673859}"/>
                  </a:ext>
                </a:extLst>
              </p:cNvPr>
              <p:cNvSpPr txBox="1">
                <a:spLocks noRot="1" noChangeAspect="1" noMove="1" noResize="1" noEditPoints="1" noAdjustHandles="1" noChangeArrowheads="1" noChangeShapeType="1" noTextEdit="1"/>
              </p:cNvSpPr>
              <p:nvPr/>
            </p:nvSpPr>
            <p:spPr>
              <a:xfrm>
                <a:off x="41492" y="5037928"/>
                <a:ext cx="3454400" cy="1479957"/>
              </a:xfrm>
              <a:prstGeom prst="rect">
                <a:avLst/>
              </a:prstGeom>
              <a:blipFill>
                <a:blip r:embed="rId4"/>
                <a:stretch>
                  <a:fillRect l="-1590" t="-2058" r="-1060" b="-5761"/>
                </a:stretch>
              </a:blipFill>
            </p:spPr>
            <p:txBody>
              <a:bodyPr/>
              <a:lstStyle/>
              <a:p>
                <a:r>
                  <a:rPr lang="en-SE">
                    <a:noFill/>
                  </a:rPr>
                  <a:t> </a:t>
                </a:r>
              </a:p>
            </p:txBody>
          </p:sp>
        </mc:Fallback>
      </mc:AlternateContent>
    </p:spTree>
    <p:extLst>
      <p:ext uri="{BB962C8B-B14F-4D97-AF65-F5344CB8AC3E}">
        <p14:creationId xmlns:p14="http://schemas.microsoft.com/office/powerpoint/2010/main" val="140432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52D94D7-984A-1CCB-85EF-A8F2A274DD2F}"/>
                  </a:ext>
                </a:extLst>
              </p:cNvPr>
              <p:cNvSpPr>
                <a:spLocks noGrp="1"/>
              </p:cNvSpPr>
              <p:nvPr>
                <p:ph idx="1"/>
              </p:nvPr>
            </p:nvSpPr>
            <p:spPr>
              <a:xfrm>
                <a:off x="838200" y="1203139"/>
                <a:ext cx="10515600" cy="5605075"/>
              </a:xfrm>
            </p:spPr>
            <p:txBody>
              <a:bodyPr>
                <a:normAutofit fontScale="62500" lnSpcReduction="20000"/>
              </a:bodyPr>
              <a:lstStyle/>
              <a:p>
                <a:r>
                  <a:rPr lang="en-US" sz="2800" dirty="0">
                    <a:solidFill>
                      <a:srgbClr val="000000"/>
                    </a:solidFill>
                    <a:latin typeface="Arial" charset="0"/>
                    <a:cs typeface="Arial" charset="0"/>
                  </a:rPr>
                  <a:t>Orthogonal codes:</a:t>
                </a:r>
              </a:p>
              <a:p>
                <a:pPr lvl="1"/>
                <a:r>
                  <a:rPr lang="en-US" dirty="0">
                    <a:solidFill>
                      <a:srgbClr val="000000"/>
                    </a:solidFill>
                    <a:latin typeface="Arial" charset="0"/>
                    <a:cs typeface="Arial" charset="0"/>
                  </a:rPr>
                  <a:t>Sender 1 Code: </a:t>
                </a:r>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𝑐</m:t>
                        </m:r>
                      </m:e>
                      <m:sub>
                        <m:r>
                          <a:rPr lang="en-GB" i="1">
                            <a:solidFill>
                              <a:srgbClr val="000000"/>
                            </a:solidFill>
                            <a:latin typeface="Cambria Math" panose="02040503050406030204" pitchFamily="18" charset="0"/>
                            <a:cs typeface="Arial" charset="0"/>
                          </a:rPr>
                          <m:t>𝑚</m:t>
                        </m:r>
                      </m:sub>
                      <m:sup>
                        <m:r>
                          <a:rPr lang="en-GB" i="1">
                            <a:solidFill>
                              <a:srgbClr val="000000"/>
                            </a:solidFill>
                            <a:latin typeface="Cambria Math" panose="02040503050406030204" pitchFamily="18" charset="0"/>
                            <a:cs typeface="Arial" charset="0"/>
                          </a:rPr>
                          <m:t>1</m:t>
                        </m:r>
                      </m:sup>
                    </m:sSubSup>
                    <m:r>
                      <a:rPr lang="en-GB" b="0" i="1" smtClean="0">
                        <a:solidFill>
                          <a:srgbClr val="000000"/>
                        </a:solidFill>
                        <a:latin typeface="Cambria Math" panose="02040503050406030204" pitchFamily="18" charset="0"/>
                        <a:cs typeface="Arial" charset="0"/>
                      </a:rPr>
                      <m:t>,</m:t>
                    </m:r>
                    <m:r>
                      <a:rPr lang="en-GB" i="1">
                        <a:solidFill>
                          <a:srgbClr val="000000"/>
                        </a:solidFill>
                        <a:latin typeface="Cambria Math" panose="02040503050406030204" pitchFamily="18" charset="0"/>
                        <a:cs typeface="Arial" charset="0"/>
                      </a:rPr>
                      <m:t>𝑚</m:t>
                    </m:r>
                    <m:r>
                      <a:rPr lang="en-GB" i="1">
                        <a:solidFill>
                          <a:srgbClr val="000000"/>
                        </a:solidFill>
                        <a:latin typeface="Cambria Math" panose="02040503050406030204" pitchFamily="18" charset="0"/>
                        <a:cs typeface="Arial" charset="0"/>
                      </a:rPr>
                      <m:t>=1…8</m:t>
                    </m:r>
                  </m:oMath>
                </a14:m>
                <a:r>
                  <a:rPr lang="en-US" dirty="0">
                    <a:solidFill>
                      <a:srgbClr val="000000"/>
                    </a:solidFill>
                    <a:latin typeface="Arial" charset="0"/>
                    <a:cs typeface="Arial" charset="0"/>
                  </a:rPr>
                  <a:t>: (1,1,1,-1,1,-1,-1,-1)</a:t>
                </a:r>
              </a:p>
              <a:p>
                <a:pPr lvl="1"/>
                <a:r>
                  <a:rPr lang="en-US" dirty="0">
                    <a:solidFill>
                      <a:srgbClr val="000000"/>
                    </a:solidFill>
                    <a:latin typeface="Arial" charset="0"/>
                    <a:cs typeface="Arial" charset="0"/>
                  </a:rPr>
                  <a:t>Sender 2 Code: </a:t>
                </a:r>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𝑐</m:t>
                        </m:r>
                      </m:e>
                      <m:sub>
                        <m:r>
                          <a:rPr lang="en-GB" i="1">
                            <a:solidFill>
                              <a:srgbClr val="000000"/>
                            </a:solidFill>
                            <a:latin typeface="Cambria Math" panose="02040503050406030204" pitchFamily="18" charset="0"/>
                            <a:cs typeface="Arial" charset="0"/>
                          </a:rPr>
                          <m:t>𝑚</m:t>
                        </m:r>
                      </m:sub>
                      <m:sup>
                        <m:r>
                          <a:rPr lang="en-GB" b="0" i="1" smtClean="0">
                            <a:solidFill>
                              <a:srgbClr val="000000"/>
                            </a:solidFill>
                            <a:latin typeface="Cambria Math" panose="02040503050406030204" pitchFamily="18" charset="0"/>
                            <a:cs typeface="Arial" charset="0"/>
                          </a:rPr>
                          <m:t>2</m:t>
                        </m:r>
                      </m:sup>
                    </m:sSubSup>
                    <m:r>
                      <a:rPr lang="en-GB" b="0" i="1" smtClean="0">
                        <a:solidFill>
                          <a:srgbClr val="000000"/>
                        </a:solidFill>
                        <a:latin typeface="Cambria Math" panose="02040503050406030204" pitchFamily="18" charset="0"/>
                        <a:cs typeface="Arial" charset="0"/>
                      </a:rPr>
                      <m:t>,</m:t>
                    </m:r>
                    <m:r>
                      <a:rPr lang="en-GB" i="1">
                        <a:solidFill>
                          <a:srgbClr val="000000"/>
                        </a:solidFill>
                        <a:latin typeface="Cambria Math" panose="02040503050406030204" pitchFamily="18" charset="0"/>
                        <a:cs typeface="Arial" charset="0"/>
                      </a:rPr>
                      <m:t>𝑚</m:t>
                    </m:r>
                    <m:r>
                      <a:rPr lang="en-GB" i="1">
                        <a:solidFill>
                          <a:srgbClr val="000000"/>
                        </a:solidFill>
                        <a:latin typeface="Cambria Math" panose="02040503050406030204" pitchFamily="18" charset="0"/>
                        <a:cs typeface="Arial" charset="0"/>
                      </a:rPr>
                      <m:t>=1…8</m:t>
                    </m:r>
                    <m:r>
                      <m:rPr>
                        <m:nor/>
                      </m:rPr>
                      <a:rPr lang="en-US" dirty="0">
                        <a:solidFill>
                          <a:srgbClr val="000000"/>
                        </a:solidFill>
                        <a:latin typeface="Arial" charset="0"/>
                        <a:cs typeface="Arial" charset="0"/>
                      </a:rPr>
                      <m:t>:</m:t>
                    </m:r>
                  </m:oMath>
                </a14:m>
                <a:r>
                  <a:rPr lang="en-US" dirty="0">
                    <a:solidFill>
                      <a:srgbClr val="000000"/>
                    </a:solidFill>
                    <a:latin typeface="Arial" charset="0"/>
                    <a:cs typeface="Arial" charset="0"/>
                  </a:rPr>
                  <a:t> (1,-1,1,1,1,-1,1,1)</a:t>
                </a:r>
              </a:p>
              <a:p>
                <a:pPr lvl="1"/>
                <a:r>
                  <a:rPr lang="en-US" dirty="0">
                    <a:solidFill>
                      <a:srgbClr val="000000"/>
                    </a:solidFill>
                    <a:latin typeface="Arial" charset="0"/>
                    <a:cs typeface="Arial" charset="0"/>
                  </a:rPr>
                  <a:t>Orthogonal since their inner product is 0: </a:t>
                </a:r>
              </a:p>
              <a:p>
                <a:pPr lvl="1"/>
                <a:r>
                  <a:rPr lang="en-US" dirty="0">
                    <a:solidFill>
                      <a:srgbClr val="000000"/>
                    </a:solidFill>
                    <a:latin typeface="Arial" charset="0"/>
                    <a:cs typeface="Arial" charset="0"/>
                  </a:rPr>
                  <a:t>(1,1,1,-1,1,-1,-1,-1)</a:t>
                </a:r>
                <a:r>
                  <a:rPr lang="en-GB" sz="2400" b="0" dirty="0">
                    <a:solidFill>
                      <a:srgbClr val="000000"/>
                    </a:solidFill>
                    <a:cs typeface="Arial" charset="0"/>
                  </a:rPr>
                  <a:t> </a:t>
                </a:r>
                <a14:m>
                  <m:oMath xmlns:m="http://schemas.openxmlformats.org/officeDocument/2006/math">
                    <m:r>
                      <a:rPr lang="en-GB" sz="2400" b="0" i="1" smtClean="0">
                        <a:solidFill>
                          <a:srgbClr val="000000"/>
                        </a:solidFill>
                        <a:latin typeface="Cambria Math" panose="02040503050406030204" pitchFamily="18" charset="0"/>
                        <a:cs typeface="Arial" charset="0"/>
                      </a:rPr>
                      <m:t>⋅</m:t>
                    </m:r>
                  </m:oMath>
                </a14:m>
                <a:r>
                  <a:rPr lang="en-US" dirty="0">
                    <a:solidFill>
                      <a:srgbClr val="000000"/>
                    </a:solidFill>
                    <a:latin typeface="Arial" charset="0"/>
                    <a:cs typeface="Arial" charset="0"/>
                  </a:rPr>
                  <a:t> (1,-1,1,1,1,-1,1,1)</a:t>
                </a:r>
              </a:p>
              <a:p>
                <a:pPr lvl="1"/>
                <a:r>
                  <a:rPr lang="en-US" dirty="0">
                    <a:solidFill>
                      <a:srgbClr val="000000"/>
                    </a:solidFill>
                    <a:latin typeface="Arial" charset="0"/>
                    <a:cs typeface="Arial" charset="0"/>
                  </a:rPr>
                  <a:t>=1*1+1*(-1)+1*1+(-1)*1 +1*1+(-1)*(-1)+(-1)*1+(-1)*1</a:t>
                </a:r>
              </a:p>
              <a:p>
                <a:pPr lvl="1"/>
                <a:r>
                  <a:rPr lang="en-US" dirty="0">
                    <a:solidFill>
                      <a:srgbClr val="000000"/>
                    </a:solidFill>
                    <a:latin typeface="Arial" charset="0"/>
                    <a:cs typeface="Arial" charset="0"/>
                  </a:rPr>
                  <a:t>=0</a:t>
                </a:r>
              </a:p>
              <a:p>
                <a:r>
                  <a:rPr lang="en-US" sz="2800" dirty="0">
                    <a:solidFill>
                      <a:srgbClr val="000000"/>
                    </a:solidFill>
                    <a:latin typeface="Arial" charset="0"/>
                    <a:cs typeface="Arial" charset="0"/>
                  </a:rPr>
                  <a:t>Encoded data in slot 1 is sum of encoded -1 for Sender 1 and encoded 1 for Sender 2:</a:t>
                </a:r>
              </a:p>
              <a:p>
                <a:pPr lvl="1"/>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𝑍</m:t>
                        </m:r>
                      </m:e>
                      <m:sub>
                        <m:r>
                          <a:rPr lang="en-GB" i="1">
                            <a:solidFill>
                              <a:srgbClr val="000000"/>
                            </a:solidFill>
                            <a:latin typeface="Cambria Math" panose="02040503050406030204" pitchFamily="18" charset="0"/>
                            <a:cs typeface="Arial" charset="0"/>
                          </a:rPr>
                          <m:t>1,</m:t>
                        </m:r>
                        <m:r>
                          <a:rPr lang="en-GB" i="1">
                            <a:solidFill>
                              <a:srgbClr val="000000"/>
                            </a:solidFill>
                            <a:latin typeface="Cambria Math" panose="02040503050406030204" pitchFamily="18" charset="0"/>
                            <a:cs typeface="Arial" charset="0"/>
                          </a:rPr>
                          <m:t>𝑚</m:t>
                        </m:r>
                      </m:sub>
                      <m:sup>
                        <m:r>
                          <a:rPr lang="en-GB" i="1">
                            <a:solidFill>
                              <a:srgbClr val="000000"/>
                            </a:solidFill>
                            <a:latin typeface="Cambria Math" panose="02040503050406030204" pitchFamily="18" charset="0"/>
                            <a:cs typeface="Arial" charset="0"/>
                          </a:rPr>
                          <m:t>∗</m:t>
                        </m:r>
                      </m:sup>
                    </m:sSubSup>
                    <m:r>
                      <a:rPr lang="en-GB" b="0" i="1" smtClean="0">
                        <a:solidFill>
                          <a:srgbClr val="000000"/>
                        </a:solidFill>
                        <a:latin typeface="Cambria Math" panose="02040503050406030204" pitchFamily="18" charset="0"/>
                        <a:cs typeface="Arial" charset="0"/>
                      </a:rPr>
                      <m:t>=</m:t>
                    </m:r>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i="1">
                            <a:solidFill>
                              <a:srgbClr val="000000"/>
                            </a:solidFill>
                            <a:latin typeface="Cambria Math" panose="02040503050406030204" pitchFamily="18" charset="0"/>
                            <a:cs typeface="Arial" charset="0"/>
                          </a:rPr>
                          <m:t>1</m:t>
                        </m:r>
                      </m:sub>
                      <m:sup>
                        <m:r>
                          <a:rPr lang="en-GB" i="1">
                            <a:solidFill>
                              <a:srgbClr val="000000"/>
                            </a:solidFill>
                            <a:latin typeface="Cambria Math" panose="02040503050406030204" pitchFamily="18" charset="0"/>
                            <a:cs typeface="Arial" charset="0"/>
                          </a:rPr>
                          <m:t>1</m:t>
                        </m:r>
                      </m:sup>
                    </m:sSubSup>
                    <m:r>
                      <a:rPr lang="en-GB" b="0" i="1" smtClean="0">
                        <a:solidFill>
                          <a:srgbClr val="000000"/>
                        </a:solidFill>
                        <a:latin typeface="Cambria Math" panose="02040503050406030204" pitchFamily="18" charset="0"/>
                        <a:cs typeface="Arial" charset="0"/>
                      </a:rPr>
                      <m:t>∗</m:t>
                    </m:r>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𝑐</m:t>
                        </m:r>
                      </m:e>
                      <m:sub>
                        <m:r>
                          <a:rPr lang="en-GB" i="1">
                            <a:solidFill>
                              <a:srgbClr val="000000"/>
                            </a:solidFill>
                            <a:latin typeface="Cambria Math" panose="02040503050406030204" pitchFamily="18" charset="0"/>
                            <a:cs typeface="Arial" charset="0"/>
                          </a:rPr>
                          <m:t>𝑚</m:t>
                        </m:r>
                      </m:sub>
                      <m:sup>
                        <m:r>
                          <a:rPr lang="en-GB" i="1">
                            <a:solidFill>
                              <a:srgbClr val="000000"/>
                            </a:solidFill>
                            <a:latin typeface="Cambria Math" panose="02040503050406030204" pitchFamily="18" charset="0"/>
                            <a:cs typeface="Arial" charset="0"/>
                          </a:rPr>
                          <m:t>1</m:t>
                        </m:r>
                      </m:sup>
                    </m:sSubSup>
                    <m:r>
                      <a:rPr lang="en-GB" b="0" i="1" smtClean="0">
                        <a:solidFill>
                          <a:srgbClr val="000000"/>
                        </a:solidFill>
                        <a:latin typeface="Cambria Math" panose="02040503050406030204" pitchFamily="18" charset="0"/>
                        <a:cs typeface="Arial" charset="0"/>
                      </a:rPr>
                      <m:t>,</m:t>
                    </m:r>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𝑍</m:t>
                        </m:r>
                      </m:e>
                      <m:sub>
                        <m:r>
                          <a:rPr lang="en-GB" b="0" i="1" smtClean="0">
                            <a:solidFill>
                              <a:srgbClr val="000000"/>
                            </a:solidFill>
                            <a:latin typeface="Cambria Math" panose="02040503050406030204" pitchFamily="18" charset="0"/>
                            <a:cs typeface="Arial" charset="0"/>
                          </a:rPr>
                          <m:t>2</m:t>
                        </m:r>
                        <m:r>
                          <a:rPr lang="en-GB" i="1">
                            <a:solidFill>
                              <a:srgbClr val="000000"/>
                            </a:solidFill>
                            <a:latin typeface="Cambria Math" panose="02040503050406030204" pitchFamily="18" charset="0"/>
                            <a:cs typeface="Arial" charset="0"/>
                          </a:rPr>
                          <m:t>,</m:t>
                        </m:r>
                        <m:r>
                          <a:rPr lang="en-GB" i="1">
                            <a:solidFill>
                              <a:srgbClr val="000000"/>
                            </a:solidFill>
                            <a:latin typeface="Cambria Math" panose="02040503050406030204" pitchFamily="18" charset="0"/>
                            <a:cs typeface="Arial" charset="0"/>
                          </a:rPr>
                          <m:t>𝑚</m:t>
                        </m:r>
                      </m:sub>
                      <m:sup>
                        <m:r>
                          <a:rPr lang="en-GB" i="1">
                            <a:solidFill>
                              <a:srgbClr val="000000"/>
                            </a:solidFill>
                            <a:latin typeface="Cambria Math" panose="02040503050406030204" pitchFamily="18" charset="0"/>
                            <a:cs typeface="Arial" charset="0"/>
                          </a:rPr>
                          <m:t>∗</m:t>
                        </m:r>
                      </m:sup>
                    </m:sSubSup>
                    <m:r>
                      <a:rPr lang="en-GB" b="0" i="1" smtClean="0">
                        <a:solidFill>
                          <a:srgbClr val="000000"/>
                        </a:solidFill>
                        <a:latin typeface="Cambria Math" panose="02040503050406030204" pitchFamily="18" charset="0"/>
                        <a:cs typeface="Arial" charset="0"/>
                      </a:rPr>
                      <m:t>=</m:t>
                    </m:r>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i="1">
                            <a:solidFill>
                              <a:srgbClr val="000000"/>
                            </a:solidFill>
                            <a:latin typeface="Cambria Math" panose="02040503050406030204" pitchFamily="18" charset="0"/>
                            <a:cs typeface="Arial" charset="0"/>
                          </a:rPr>
                          <m:t>1</m:t>
                        </m:r>
                      </m:sub>
                      <m:sup>
                        <m:r>
                          <a:rPr lang="en-GB" b="0" i="1" smtClean="0">
                            <a:solidFill>
                              <a:srgbClr val="000000"/>
                            </a:solidFill>
                            <a:latin typeface="Cambria Math" panose="02040503050406030204" pitchFamily="18" charset="0"/>
                            <a:cs typeface="Arial" charset="0"/>
                          </a:rPr>
                          <m:t>2</m:t>
                        </m:r>
                      </m:sup>
                    </m:sSubSup>
                    <m:r>
                      <a:rPr lang="en-GB" i="1">
                        <a:solidFill>
                          <a:srgbClr val="000000"/>
                        </a:solidFill>
                        <a:latin typeface="Cambria Math" panose="02040503050406030204" pitchFamily="18" charset="0"/>
                        <a:cs typeface="Arial" charset="0"/>
                      </a:rPr>
                      <m:t>∗</m:t>
                    </m:r>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𝑐</m:t>
                        </m:r>
                      </m:e>
                      <m:sub>
                        <m:r>
                          <a:rPr lang="en-GB" i="1">
                            <a:solidFill>
                              <a:srgbClr val="000000"/>
                            </a:solidFill>
                            <a:latin typeface="Cambria Math" panose="02040503050406030204" pitchFamily="18" charset="0"/>
                            <a:cs typeface="Arial" charset="0"/>
                          </a:rPr>
                          <m:t>𝑚</m:t>
                        </m:r>
                      </m:sub>
                      <m:sup>
                        <m:r>
                          <a:rPr lang="en-GB" b="0" i="1" smtClean="0">
                            <a:solidFill>
                              <a:srgbClr val="000000"/>
                            </a:solidFill>
                            <a:latin typeface="Cambria Math" panose="02040503050406030204" pitchFamily="18" charset="0"/>
                            <a:cs typeface="Arial" charset="0"/>
                          </a:rPr>
                          <m:t>2</m:t>
                        </m:r>
                      </m:sup>
                    </m:sSubSup>
                  </m:oMath>
                </a14:m>
                <a:endParaRPr lang="en-US" dirty="0">
                  <a:solidFill>
                    <a:srgbClr val="000000"/>
                  </a:solidFill>
                  <a:latin typeface="Arial" charset="0"/>
                  <a:cs typeface="Arial" charset="0"/>
                </a:endParaRPr>
              </a:p>
              <a:p>
                <a:pPr lvl="1"/>
                <a:r>
                  <a:rPr lang="en-US" dirty="0">
                    <a:solidFill>
                      <a:srgbClr val="000000"/>
                    </a:solidFill>
                    <a:latin typeface="Arial" charset="0"/>
                    <a:cs typeface="Arial" charset="0"/>
                  </a:rPr>
                  <a:t> -1*(1,1,1,-1,1,-1,-1,-1) + 1*(1,-1,1,1,1,-1,1,1)</a:t>
                </a:r>
              </a:p>
              <a:p>
                <a:pPr lvl="1"/>
                <a:r>
                  <a:rPr lang="en-US" dirty="0">
                    <a:solidFill>
                      <a:srgbClr val="000000"/>
                    </a:solidFill>
                    <a:latin typeface="Arial" charset="0"/>
                    <a:cs typeface="Arial" charset="0"/>
                  </a:rPr>
                  <a:t>= (0,-2,0,2,0,0,2,2)</a:t>
                </a:r>
              </a:p>
              <a:p>
                <a:r>
                  <a:rPr lang="en-US" dirty="0">
                    <a:solidFill>
                      <a:srgbClr val="000000"/>
                    </a:solidFill>
                    <a:latin typeface="Arial" charset="0"/>
                    <a:cs typeface="Arial" charset="0"/>
                  </a:rPr>
                  <a:t>Decoded data for Sender 1 </a:t>
                </a:r>
                <a:r>
                  <a:rPr lang="en-US" sz="2800" dirty="0">
                    <a:solidFill>
                      <a:srgbClr val="000000"/>
                    </a:solidFill>
                    <a:latin typeface="Arial" charset="0"/>
                    <a:cs typeface="Arial" charset="0"/>
                  </a:rPr>
                  <a:t>in slot 1 is </a:t>
                </a:r>
                <a14:m>
                  <m:oMath xmlns:m="http://schemas.openxmlformats.org/officeDocument/2006/math">
                    <m:sSubSup>
                      <m:sSubSupPr>
                        <m:ctrlPr>
                          <a:rPr lang="en-GB" b="0" i="1" smtClean="0">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b="0" i="1" smtClean="0">
                            <a:solidFill>
                              <a:srgbClr val="000000"/>
                            </a:solidFill>
                            <a:latin typeface="Cambria Math" panose="02040503050406030204" pitchFamily="18" charset="0"/>
                            <a:cs typeface="Arial" charset="0"/>
                          </a:rPr>
                          <m:t>1</m:t>
                        </m:r>
                      </m:sub>
                      <m:sup>
                        <m:r>
                          <a:rPr lang="en-GB" b="0" i="1" smtClean="0">
                            <a:solidFill>
                              <a:srgbClr val="000000"/>
                            </a:solidFill>
                            <a:latin typeface="Cambria Math" panose="02040503050406030204" pitchFamily="18" charset="0"/>
                            <a:cs typeface="Arial" charset="0"/>
                          </a:rPr>
                          <m:t>1</m:t>
                        </m:r>
                      </m:sup>
                    </m:sSubSup>
                    <m:r>
                      <a:rPr lang="en-US" i="1">
                        <a:solidFill>
                          <a:srgbClr val="000000"/>
                        </a:solidFill>
                        <a:latin typeface="Cambria Math" panose="02040503050406030204" pitchFamily="18" charset="0"/>
                        <a:cs typeface="Arial" charset="0"/>
                      </a:rPr>
                      <m:t>=</m:t>
                    </m:r>
                    <m:f>
                      <m:fPr>
                        <m:ctrlPr>
                          <a:rPr lang="en-GB" i="1">
                            <a:solidFill>
                              <a:srgbClr val="000000"/>
                            </a:solidFill>
                            <a:latin typeface="Cambria Math" panose="02040503050406030204" pitchFamily="18" charset="0"/>
                            <a:cs typeface="Arial" charset="0"/>
                          </a:rPr>
                        </m:ctrlPr>
                      </m:fPr>
                      <m:num>
                        <m:r>
                          <a:rPr lang="en-GB" i="1">
                            <a:solidFill>
                              <a:srgbClr val="000000"/>
                            </a:solidFill>
                            <a:latin typeface="Cambria Math" panose="02040503050406030204" pitchFamily="18" charset="0"/>
                            <a:cs typeface="Arial" charset="0"/>
                          </a:rPr>
                          <m:t>1</m:t>
                        </m:r>
                      </m:num>
                      <m:den>
                        <m:r>
                          <a:rPr lang="en-GB" i="1">
                            <a:solidFill>
                              <a:srgbClr val="000000"/>
                            </a:solidFill>
                            <a:latin typeface="Cambria Math" panose="02040503050406030204" pitchFamily="18" charset="0"/>
                            <a:cs typeface="Arial" charset="0"/>
                          </a:rPr>
                          <m:t>𝑀</m:t>
                        </m:r>
                      </m:den>
                    </m:f>
                    <m:nary>
                      <m:naryPr>
                        <m:chr m:val="∑"/>
                        <m:ctrlPr>
                          <a:rPr lang="en-GB" i="1">
                            <a:solidFill>
                              <a:srgbClr val="000000"/>
                            </a:solidFill>
                            <a:latin typeface="Cambria Math" panose="02040503050406030204" pitchFamily="18" charset="0"/>
                            <a:cs typeface="Arial" charset="0"/>
                          </a:rPr>
                        </m:ctrlPr>
                      </m:naryPr>
                      <m:sub>
                        <m:r>
                          <a:rPr lang="en-GB" i="1">
                            <a:solidFill>
                              <a:srgbClr val="000000"/>
                            </a:solidFill>
                            <a:latin typeface="Cambria Math" panose="02040503050406030204" pitchFamily="18" charset="0"/>
                            <a:cs typeface="Arial" charset="0"/>
                          </a:rPr>
                          <m:t>𝑚</m:t>
                        </m:r>
                        <m:r>
                          <a:rPr lang="en-GB" i="1">
                            <a:solidFill>
                              <a:srgbClr val="000000"/>
                            </a:solidFill>
                            <a:latin typeface="Cambria Math" panose="02040503050406030204" pitchFamily="18" charset="0"/>
                            <a:cs typeface="Arial" charset="0"/>
                          </a:rPr>
                          <m:t>=1</m:t>
                        </m:r>
                      </m:sub>
                      <m:sup>
                        <m:r>
                          <a:rPr lang="en-GB" i="1">
                            <a:solidFill>
                              <a:srgbClr val="000000"/>
                            </a:solidFill>
                            <a:latin typeface="Cambria Math" panose="02040503050406030204" pitchFamily="18" charset="0"/>
                            <a:cs typeface="Arial" charset="0"/>
                          </a:rPr>
                          <m:t>𝑀</m:t>
                        </m:r>
                      </m:sup>
                      <m:e>
                        <m:sSubSup>
                          <m:sSubSupPr>
                            <m:ctrlPr>
                              <a:rPr lang="en-GB" b="0" i="1" smtClean="0">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𝑍</m:t>
                            </m:r>
                          </m:e>
                          <m:sub>
                            <m:r>
                              <a:rPr lang="en-GB" b="0" i="1" smtClean="0">
                                <a:solidFill>
                                  <a:srgbClr val="000000"/>
                                </a:solidFill>
                                <a:latin typeface="Cambria Math" panose="02040503050406030204" pitchFamily="18" charset="0"/>
                                <a:cs typeface="Arial" charset="0"/>
                              </a:rPr>
                              <m:t>1</m:t>
                            </m:r>
                            <m:r>
                              <a:rPr lang="en-GB" i="1">
                                <a:solidFill>
                                  <a:srgbClr val="000000"/>
                                </a:solidFill>
                                <a:latin typeface="Cambria Math" panose="02040503050406030204" pitchFamily="18" charset="0"/>
                                <a:cs typeface="Arial" charset="0"/>
                              </a:rPr>
                              <m:t>,</m:t>
                            </m:r>
                            <m:r>
                              <a:rPr lang="en-GB" i="1">
                                <a:solidFill>
                                  <a:srgbClr val="000000"/>
                                </a:solidFill>
                                <a:latin typeface="Cambria Math" panose="02040503050406030204" pitchFamily="18" charset="0"/>
                                <a:cs typeface="Arial" charset="0"/>
                              </a:rPr>
                              <m:t>𝑚</m:t>
                            </m:r>
                          </m:sub>
                          <m:sup>
                            <m:r>
                              <a:rPr lang="en-GB" b="0" i="1" smtClean="0">
                                <a:solidFill>
                                  <a:srgbClr val="000000"/>
                                </a:solidFill>
                                <a:latin typeface="Cambria Math" panose="02040503050406030204" pitchFamily="18" charset="0"/>
                                <a:cs typeface="Arial" charset="0"/>
                              </a:rPr>
                              <m:t>∗</m:t>
                            </m:r>
                          </m:sup>
                        </m:sSubSup>
                      </m:e>
                    </m:nary>
                    <m:r>
                      <a:rPr lang="en-GB" i="1">
                        <a:solidFill>
                          <a:srgbClr val="000000"/>
                        </a:solidFill>
                        <a:latin typeface="Cambria Math" panose="02040503050406030204" pitchFamily="18" charset="0"/>
                        <a:cs typeface="Arial" charset="0"/>
                      </a:rPr>
                      <m:t>⋅</m:t>
                    </m:r>
                    <m:sSubSup>
                      <m:sSubSupPr>
                        <m:ctrlPr>
                          <a:rPr lang="en-GB" b="0" i="1" smtClean="0">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𝑐</m:t>
                        </m:r>
                      </m:e>
                      <m:sub>
                        <m:r>
                          <a:rPr lang="en-GB" i="1">
                            <a:solidFill>
                              <a:srgbClr val="000000"/>
                            </a:solidFill>
                            <a:latin typeface="Cambria Math" panose="02040503050406030204" pitchFamily="18" charset="0"/>
                            <a:cs typeface="Arial" charset="0"/>
                          </a:rPr>
                          <m:t>𝑚</m:t>
                        </m:r>
                      </m:sub>
                      <m:sup>
                        <m:r>
                          <a:rPr lang="en-GB" b="0" i="1" smtClean="0">
                            <a:solidFill>
                              <a:srgbClr val="000000"/>
                            </a:solidFill>
                            <a:latin typeface="Cambria Math" panose="02040503050406030204" pitchFamily="18" charset="0"/>
                            <a:cs typeface="Arial" charset="0"/>
                          </a:rPr>
                          <m:t>1</m:t>
                        </m:r>
                      </m:sup>
                    </m:sSubSup>
                  </m:oMath>
                </a14:m>
                <a:r>
                  <a:rPr lang="en-US" sz="2800" dirty="0">
                    <a:solidFill>
                      <a:srgbClr val="000000"/>
                    </a:solidFill>
                    <a:latin typeface="Arial" charset="0"/>
                    <a:cs typeface="Arial" charset="0"/>
                  </a:rPr>
                  <a:t>:</a:t>
                </a:r>
              </a:p>
              <a:p>
                <a:pPr lvl="1"/>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i="1">
                            <a:solidFill>
                              <a:srgbClr val="000000"/>
                            </a:solidFill>
                            <a:latin typeface="Cambria Math" panose="02040503050406030204" pitchFamily="18" charset="0"/>
                            <a:cs typeface="Arial" charset="0"/>
                          </a:rPr>
                          <m:t>1</m:t>
                        </m:r>
                      </m:sub>
                      <m:sup>
                        <m:r>
                          <a:rPr lang="en-GB" i="1">
                            <a:solidFill>
                              <a:srgbClr val="000000"/>
                            </a:solidFill>
                            <a:latin typeface="Cambria Math" panose="02040503050406030204" pitchFamily="18" charset="0"/>
                            <a:cs typeface="Arial" charset="0"/>
                          </a:rPr>
                          <m:t>1</m:t>
                        </m:r>
                      </m:sup>
                    </m:sSubSup>
                    <m:r>
                      <a:rPr lang="en-GB" i="1">
                        <a:solidFill>
                          <a:srgbClr val="000000"/>
                        </a:solidFill>
                        <a:latin typeface="Cambria Math" panose="02040503050406030204" pitchFamily="18" charset="0"/>
                        <a:cs typeface="Arial" charset="0"/>
                      </a:rPr>
                      <m:t> </m:t>
                    </m:r>
                  </m:oMath>
                </a14:m>
                <a:r>
                  <a:rPr lang="en-US" dirty="0">
                    <a:solidFill>
                      <a:srgbClr val="000000"/>
                    </a:solidFill>
                    <a:latin typeface="Arial" charset="0"/>
                    <a:cs typeface="Arial" charset="0"/>
                  </a:rPr>
                  <a:t>= (1/8)*(0,-2,0,2,0,0,2,2)</a:t>
                </a:r>
                <a:r>
                  <a:rPr lang="en-GB" sz="2400" b="0" dirty="0">
                    <a:solidFill>
                      <a:srgbClr val="000000"/>
                    </a:solidFill>
                    <a:cs typeface="Arial" charset="0"/>
                  </a:rPr>
                  <a:t> </a:t>
                </a:r>
                <a14:m>
                  <m:oMath xmlns:m="http://schemas.openxmlformats.org/officeDocument/2006/math">
                    <m:r>
                      <a:rPr lang="en-GB" sz="2400" b="0" i="1" smtClean="0">
                        <a:solidFill>
                          <a:srgbClr val="000000"/>
                        </a:solidFill>
                        <a:latin typeface="Cambria Math" panose="02040503050406030204" pitchFamily="18" charset="0"/>
                        <a:cs typeface="Arial" charset="0"/>
                      </a:rPr>
                      <m:t>⋅</m:t>
                    </m:r>
                  </m:oMath>
                </a14:m>
                <a:r>
                  <a:rPr lang="en-US" dirty="0">
                    <a:solidFill>
                      <a:srgbClr val="000000"/>
                    </a:solidFill>
                    <a:latin typeface="Arial" charset="0"/>
                    <a:cs typeface="Arial" charset="0"/>
                  </a:rPr>
                  <a:t> (1,1,1,-1,1,-1,-1,-1)</a:t>
                </a:r>
                <a:r>
                  <a:rPr lang="en-GB" sz="2000" dirty="0">
                    <a:solidFill>
                      <a:srgbClr val="000000"/>
                    </a:solidFill>
                    <a:cs typeface="Arial" charset="0"/>
                  </a:rPr>
                  <a:t> </a:t>
                </a:r>
                <a:endParaRPr lang="en-US" dirty="0">
                  <a:solidFill>
                    <a:srgbClr val="000000"/>
                  </a:solidFill>
                  <a:latin typeface="Arial" charset="0"/>
                  <a:cs typeface="Arial" charset="0"/>
                </a:endParaRPr>
              </a:p>
              <a:p>
                <a:pPr lvl="1"/>
                <a:r>
                  <a:rPr lang="en-US" dirty="0">
                    <a:solidFill>
                      <a:srgbClr val="000000"/>
                    </a:solidFill>
                    <a:latin typeface="Arial" charset="0"/>
                    <a:cs typeface="Arial" charset="0"/>
                  </a:rPr>
                  <a:t>=(1/8)*(0*1+(-2)*1+0*1+2*(-1) +0*1+0*(-1)+2*(-1)+2*(-1))</a:t>
                </a:r>
              </a:p>
              <a:p>
                <a:pPr lvl="1"/>
                <a:r>
                  <a:rPr lang="en-US" dirty="0">
                    <a:solidFill>
                      <a:srgbClr val="000000"/>
                    </a:solidFill>
                    <a:latin typeface="Arial" charset="0"/>
                    <a:cs typeface="Arial" charset="0"/>
                  </a:rPr>
                  <a:t>=(1/8)*(-8)</a:t>
                </a:r>
              </a:p>
              <a:p>
                <a:pPr lvl="1"/>
                <a:r>
                  <a:rPr lang="en-US" dirty="0">
                    <a:solidFill>
                      <a:srgbClr val="000000"/>
                    </a:solidFill>
                    <a:latin typeface="Arial" charset="0"/>
                    <a:cs typeface="Arial" charset="0"/>
                  </a:rPr>
                  <a:t>=-1</a:t>
                </a:r>
              </a:p>
              <a:p>
                <a:r>
                  <a:rPr lang="en-US" dirty="0">
                    <a:solidFill>
                      <a:srgbClr val="000000"/>
                    </a:solidFill>
                    <a:latin typeface="Arial" charset="0"/>
                    <a:cs typeface="Arial" charset="0"/>
                  </a:rPr>
                  <a:t>Decoded data for Sender 2 </a:t>
                </a:r>
                <a:r>
                  <a:rPr lang="en-US" sz="2800" dirty="0">
                    <a:solidFill>
                      <a:srgbClr val="000000"/>
                    </a:solidFill>
                    <a:latin typeface="Arial" charset="0"/>
                    <a:cs typeface="Arial" charset="0"/>
                  </a:rPr>
                  <a:t>in slot 1 is </a:t>
                </a:r>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i="1">
                            <a:solidFill>
                              <a:srgbClr val="000000"/>
                            </a:solidFill>
                            <a:latin typeface="Cambria Math" panose="02040503050406030204" pitchFamily="18" charset="0"/>
                            <a:cs typeface="Arial" charset="0"/>
                          </a:rPr>
                          <m:t>1</m:t>
                        </m:r>
                      </m:sub>
                      <m:sup>
                        <m:r>
                          <a:rPr lang="en-GB" b="0" i="1" smtClean="0">
                            <a:solidFill>
                              <a:srgbClr val="000000"/>
                            </a:solidFill>
                            <a:latin typeface="Cambria Math" panose="02040503050406030204" pitchFamily="18" charset="0"/>
                            <a:cs typeface="Arial" charset="0"/>
                          </a:rPr>
                          <m:t>2</m:t>
                        </m:r>
                      </m:sup>
                    </m:sSubSup>
                    <m:r>
                      <a:rPr lang="en-US" i="1">
                        <a:solidFill>
                          <a:srgbClr val="000000"/>
                        </a:solidFill>
                        <a:latin typeface="Cambria Math" panose="02040503050406030204" pitchFamily="18" charset="0"/>
                        <a:cs typeface="Arial" charset="0"/>
                      </a:rPr>
                      <m:t>=</m:t>
                    </m:r>
                    <m:f>
                      <m:fPr>
                        <m:ctrlPr>
                          <a:rPr lang="en-GB" i="1">
                            <a:solidFill>
                              <a:srgbClr val="000000"/>
                            </a:solidFill>
                            <a:latin typeface="Cambria Math" panose="02040503050406030204" pitchFamily="18" charset="0"/>
                            <a:cs typeface="Arial" charset="0"/>
                          </a:rPr>
                        </m:ctrlPr>
                      </m:fPr>
                      <m:num>
                        <m:r>
                          <a:rPr lang="en-GB" i="1">
                            <a:solidFill>
                              <a:srgbClr val="000000"/>
                            </a:solidFill>
                            <a:latin typeface="Cambria Math" panose="02040503050406030204" pitchFamily="18" charset="0"/>
                            <a:cs typeface="Arial" charset="0"/>
                          </a:rPr>
                          <m:t>1</m:t>
                        </m:r>
                      </m:num>
                      <m:den>
                        <m:r>
                          <a:rPr lang="en-GB" i="1">
                            <a:solidFill>
                              <a:srgbClr val="000000"/>
                            </a:solidFill>
                            <a:latin typeface="Cambria Math" panose="02040503050406030204" pitchFamily="18" charset="0"/>
                            <a:cs typeface="Arial" charset="0"/>
                          </a:rPr>
                          <m:t>𝑀</m:t>
                        </m:r>
                      </m:den>
                    </m:f>
                    <m:nary>
                      <m:naryPr>
                        <m:chr m:val="∑"/>
                        <m:ctrlPr>
                          <a:rPr lang="en-GB" i="1">
                            <a:solidFill>
                              <a:srgbClr val="000000"/>
                            </a:solidFill>
                            <a:latin typeface="Cambria Math" panose="02040503050406030204" pitchFamily="18" charset="0"/>
                            <a:cs typeface="Arial" charset="0"/>
                          </a:rPr>
                        </m:ctrlPr>
                      </m:naryPr>
                      <m:sub>
                        <m:r>
                          <a:rPr lang="en-GB" i="1">
                            <a:solidFill>
                              <a:srgbClr val="000000"/>
                            </a:solidFill>
                            <a:latin typeface="Cambria Math" panose="02040503050406030204" pitchFamily="18" charset="0"/>
                            <a:cs typeface="Arial" charset="0"/>
                          </a:rPr>
                          <m:t>𝑚</m:t>
                        </m:r>
                        <m:r>
                          <a:rPr lang="en-GB" i="1">
                            <a:solidFill>
                              <a:srgbClr val="000000"/>
                            </a:solidFill>
                            <a:latin typeface="Cambria Math" panose="02040503050406030204" pitchFamily="18" charset="0"/>
                            <a:cs typeface="Arial" charset="0"/>
                          </a:rPr>
                          <m:t>=1</m:t>
                        </m:r>
                      </m:sub>
                      <m:sup>
                        <m:r>
                          <a:rPr lang="en-GB" i="1">
                            <a:solidFill>
                              <a:srgbClr val="000000"/>
                            </a:solidFill>
                            <a:latin typeface="Cambria Math" panose="02040503050406030204" pitchFamily="18" charset="0"/>
                            <a:cs typeface="Arial" charset="0"/>
                          </a:rPr>
                          <m:t>𝑀</m:t>
                        </m:r>
                      </m:sup>
                      <m:e>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𝑍</m:t>
                            </m:r>
                          </m:e>
                          <m:sub>
                            <m:r>
                              <a:rPr lang="en-GB" i="1">
                                <a:solidFill>
                                  <a:srgbClr val="000000"/>
                                </a:solidFill>
                                <a:latin typeface="Cambria Math" panose="02040503050406030204" pitchFamily="18" charset="0"/>
                                <a:cs typeface="Arial" charset="0"/>
                              </a:rPr>
                              <m:t>1,</m:t>
                            </m:r>
                            <m:r>
                              <a:rPr lang="en-GB" i="1">
                                <a:solidFill>
                                  <a:srgbClr val="000000"/>
                                </a:solidFill>
                                <a:latin typeface="Cambria Math" panose="02040503050406030204" pitchFamily="18" charset="0"/>
                                <a:cs typeface="Arial" charset="0"/>
                              </a:rPr>
                              <m:t>𝑚</m:t>
                            </m:r>
                          </m:sub>
                          <m:sup>
                            <m:r>
                              <a:rPr lang="en-GB" i="1">
                                <a:solidFill>
                                  <a:srgbClr val="000000"/>
                                </a:solidFill>
                                <a:latin typeface="Cambria Math" panose="02040503050406030204" pitchFamily="18" charset="0"/>
                                <a:cs typeface="Arial" charset="0"/>
                              </a:rPr>
                              <m:t>∗</m:t>
                            </m:r>
                          </m:sup>
                        </m:sSubSup>
                      </m:e>
                    </m:nary>
                    <m:r>
                      <a:rPr lang="en-GB" i="1">
                        <a:solidFill>
                          <a:srgbClr val="000000"/>
                        </a:solidFill>
                        <a:latin typeface="Cambria Math" panose="02040503050406030204" pitchFamily="18" charset="0"/>
                        <a:cs typeface="Arial" charset="0"/>
                      </a:rPr>
                      <m:t>⋅</m:t>
                    </m:r>
                    <m:sSubSup>
                      <m:sSubSupPr>
                        <m:ctrlPr>
                          <a:rPr lang="en-GB" b="0" i="1" smtClean="0">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𝑐</m:t>
                        </m:r>
                      </m:e>
                      <m:sub>
                        <m:r>
                          <a:rPr lang="en-GB" i="1">
                            <a:solidFill>
                              <a:srgbClr val="000000"/>
                            </a:solidFill>
                            <a:latin typeface="Cambria Math" panose="02040503050406030204" pitchFamily="18" charset="0"/>
                            <a:cs typeface="Arial" charset="0"/>
                          </a:rPr>
                          <m:t>𝑚</m:t>
                        </m:r>
                      </m:sub>
                      <m:sup>
                        <m:r>
                          <a:rPr lang="en-GB" b="0" i="1" smtClean="0">
                            <a:solidFill>
                              <a:srgbClr val="000000"/>
                            </a:solidFill>
                            <a:latin typeface="Cambria Math" panose="02040503050406030204" pitchFamily="18" charset="0"/>
                            <a:cs typeface="Arial" charset="0"/>
                          </a:rPr>
                          <m:t>2</m:t>
                        </m:r>
                      </m:sup>
                    </m:sSubSup>
                  </m:oMath>
                </a14:m>
                <a:r>
                  <a:rPr lang="en-US" sz="2800" dirty="0">
                    <a:solidFill>
                      <a:srgbClr val="000000"/>
                    </a:solidFill>
                    <a:latin typeface="Arial" charset="0"/>
                    <a:cs typeface="Arial" charset="0"/>
                  </a:rPr>
                  <a:t>:</a:t>
                </a:r>
              </a:p>
              <a:p>
                <a:pPr lvl="1"/>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i="1">
                            <a:solidFill>
                              <a:srgbClr val="000000"/>
                            </a:solidFill>
                            <a:latin typeface="Cambria Math" panose="02040503050406030204" pitchFamily="18" charset="0"/>
                            <a:cs typeface="Arial" charset="0"/>
                          </a:rPr>
                          <m:t>1</m:t>
                        </m:r>
                      </m:sub>
                      <m:sup>
                        <m:r>
                          <a:rPr lang="en-GB" b="0" i="1" smtClean="0">
                            <a:solidFill>
                              <a:srgbClr val="000000"/>
                            </a:solidFill>
                            <a:latin typeface="Cambria Math" panose="02040503050406030204" pitchFamily="18" charset="0"/>
                            <a:cs typeface="Arial" charset="0"/>
                          </a:rPr>
                          <m:t>2</m:t>
                        </m:r>
                      </m:sup>
                    </m:sSubSup>
                  </m:oMath>
                </a14:m>
                <a:r>
                  <a:rPr lang="en-US" dirty="0">
                    <a:solidFill>
                      <a:srgbClr val="000000"/>
                    </a:solidFill>
                    <a:latin typeface="Arial" charset="0"/>
                    <a:cs typeface="Arial" charset="0"/>
                  </a:rPr>
                  <a:t> = (1/8)*(0,-2,0,2,0,0,2,2)</a:t>
                </a:r>
                <a:r>
                  <a:rPr lang="en-GB" sz="2400" b="0" dirty="0">
                    <a:solidFill>
                      <a:srgbClr val="000000"/>
                    </a:solidFill>
                    <a:cs typeface="Arial" charset="0"/>
                  </a:rPr>
                  <a:t> </a:t>
                </a:r>
                <a14:m>
                  <m:oMath xmlns:m="http://schemas.openxmlformats.org/officeDocument/2006/math">
                    <m:r>
                      <a:rPr lang="en-GB" sz="2400" b="0" i="1" smtClean="0">
                        <a:solidFill>
                          <a:srgbClr val="000000"/>
                        </a:solidFill>
                        <a:latin typeface="Cambria Math" panose="02040503050406030204" pitchFamily="18" charset="0"/>
                        <a:cs typeface="Arial" charset="0"/>
                      </a:rPr>
                      <m:t>⋅</m:t>
                    </m:r>
                  </m:oMath>
                </a14:m>
                <a:r>
                  <a:rPr lang="en-US" dirty="0">
                    <a:solidFill>
                      <a:srgbClr val="000000"/>
                    </a:solidFill>
                    <a:latin typeface="Arial" charset="0"/>
                    <a:cs typeface="Arial" charset="0"/>
                  </a:rPr>
                  <a:t> (1,-1,1,1,1,-1,1,1)</a:t>
                </a:r>
                <a:r>
                  <a:rPr lang="en-GB" sz="2000" dirty="0">
                    <a:solidFill>
                      <a:srgbClr val="000000"/>
                    </a:solidFill>
                    <a:cs typeface="Arial" charset="0"/>
                  </a:rPr>
                  <a:t> </a:t>
                </a:r>
                <a:endParaRPr lang="en-US" dirty="0">
                  <a:solidFill>
                    <a:srgbClr val="000000"/>
                  </a:solidFill>
                  <a:latin typeface="Arial" charset="0"/>
                  <a:cs typeface="Arial" charset="0"/>
                </a:endParaRPr>
              </a:p>
              <a:p>
                <a:pPr lvl="1"/>
                <a:r>
                  <a:rPr lang="en-US" dirty="0">
                    <a:solidFill>
                      <a:srgbClr val="000000"/>
                    </a:solidFill>
                    <a:latin typeface="Arial" charset="0"/>
                    <a:cs typeface="Arial" charset="0"/>
                  </a:rPr>
                  <a:t>=(1/8)*(0*1+(-2)*(-1)+0*1+2*1+0*1+0*(-1)+2*1+2*1)</a:t>
                </a:r>
              </a:p>
              <a:p>
                <a:pPr lvl="1"/>
                <a:r>
                  <a:rPr lang="en-US" dirty="0">
                    <a:solidFill>
                      <a:srgbClr val="000000"/>
                    </a:solidFill>
                    <a:latin typeface="Arial" charset="0"/>
                    <a:cs typeface="Arial" charset="0"/>
                  </a:rPr>
                  <a:t>=(1/8)*8</a:t>
                </a:r>
              </a:p>
              <a:p>
                <a:pPr lvl="1"/>
                <a:r>
                  <a:rPr lang="en-US" dirty="0">
                    <a:solidFill>
                      <a:srgbClr val="000000"/>
                    </a:solidFill>
                    <a:latin typeface="Arial" charset="0"/>
                    <a:cs typeface="Arial" charset="0"/>
                  </a:rPr>
                  <a:t>=1</a:t>
                </a:r>
                <a:endParaRPr lang="en-SE" dirty="0"/>
              </a:p>
            </p:txBody>
          </p:sp>
        </mc:Choice>
        <mc:Fallback xmlns="">
          <p:sp>
            <p:nvSpPr>
              <p:cNvPr id="2" name="Content Placeholder 1">
                <a:extLst>
                  <a:ext uri="{FF2B5EF4-FFF2-40B4-BE49-F238E27FC236}">
                    <a16:creationId xmlns:a16="http://schemas.microsoft.com/office/drawing/2014/main" id="{E52D94D7-984A-1CCB-85EF-A8F2A274DD2F}"/>
                  </a:ext>
                </a:extLst>
              </p:cNvPr>
              <p:cNvSpPr>
                <a:spLocks noGrp="1" noRot="1" noChangeAspect="1" noMove="1" noResize="1" noEditPoints="1" noAdjustHandles="1" noChangeArrowheads="1" noChangeShapeType="1" noTextEdit="1"/>
              </p:cNvSpPr>
              <p:nvPr>
                <p:ph idx="1"/>
              </p:nvPr>
            </p:nvSpPr>
            <p:spPr>
              <a:xfrm>
                <a:off x="838200" y="1203139"/>
                <a:ext cx="10515600" cy="5605075"/>
              </a:xfrm>
              <a:blipFill>
                <a:blip r:embed="rId2"/>
                <a:stretch>
                  <a:fillRect t="-1848"/>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F75E792C-88E7-48F0-8D3C-E013D3C93434}"/>
              </a:ext>
            </a:extLst>
          </p:cNvPr>
          <p:cNvSpPr>
            <a:spLocks noGrp="1"/>
          </p:cNvSpPr>
          <p:nvPr>
            <p:ph type="title"/>
          </p:nvPr>
        </p:nvSpPr>
        <p:spPr/>
        <p:txBody>
          <a:bodyPr/>
          <a:lstStyle/>
          <a:p>
            <a:r>
              <a:rPr lang="en-US" dirty="0"/>
              <a:t>CDMA: two-sender interference</a:t>
            </a:r>
            <a:endParaRPr lang="en-SE" dirty="0"/>
          </a:p>
        </p:txBody>
      </p:sp>
      <p:sp>
        <p:nvSpPr>
          <p:cNvPr id="4" name="Slide Number Placeholder 3">
            <a:extLst>
              <a:ext uri="{FF2B5EF4-FFF2-40B4-BE49-F238E27FC236}">
                <a16:creationId xmlns:a16="http://schemas.microsoft.com/office/drawing/2014/main" id="{98420F84-7808-D8A3-F711-8B7A5616CF27}"/>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24</a:t>
            </a:fld>
            <a:endParaRPr lang="en-US" dirty="0"/>
          </a:p>
        </p:txBody>
      </p:sp>
    </p:spTree>
    <p:extLst>
      <p:ext uri="{BB962C8B-B14F-4D97-AF65-F5344CB8AC3E}">
        <p14:creationId xmlns:p14="http://schemas.microsoft.com/office/powerpoint/2010/main" val="156228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079BC3E-66D4-8D7F-988C-8AE9C4E7727E}"/>
                  </a:ext>
                </a:extLst>
              </p:cNvPr>
              <p:cNvSpPr>
                <a:spLocks noGrp="1"/>
              </p:cNvSpPr>
              <p:nvPr>
                <p:ph idx="1"/>
              </p:nvPr>
            </p:nvSpPr>
            <p:spPr/>
            <p:txBody>
              <a:bodyPr>
                <a:normAutofit fontScale="85000" lnSpcReduction="20000"/>
              </a:bodyPr>
              <a:lstStyle/>
              <a:p>
                <a:r>
                  <a:rPr lang="en-US" dirty="0">
                    <a:solidFill>
                      <a:srgbClr val="000000"/>
                    </a:solidFill>
                    <a:latin typeface="Arial" charset="0"/>
                    <a:cs typeface="Arial" charset="0"/>
                  </a:rPr>
                  <a:t>Decoded data for Sender 1 </a:t>
                </a:r>
                <a:r>
                  <a:rPr lang="en-US" sz="2800" dirty="0">
                    <a:solidFill>
                      <a:srgbClr val="000000"/>
                    </a:solidFill>
                    <a:latin typeface="Arial" charset="0"/>
                    <a:cs typeface="Arial" charset="0"/>
                  </a:rPr>
                  <a:t>in slot 1 is </a:t>
                </a:r>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i="1">
                            <a:solidFill>
                              <a:srgbClr val="000000"/>
                            </a:solidFill>
                            <a:latin typeface="Cambria Math" panose="02040503050406030204" pitchFamily="18" charset="0"/>
                            <a:cs typeface="Arial" charset="0"/>
                          </a:rPr>
                          <m:t>1</m:t>
                        </m:r>
                      </m:sub>
                      <m:sup>
                        <m:r>
                          <a:rPr lang="en-GB" i="1">
                            <a:solidFill>
                              <a:srgbClr val="000000"/>
                            </a:solidFill>
                            <a:latin typeface="Cambria Math" panose="02040503050406030204" pitchFamily="18" charset="0"/>
                            <a:cs typeface="Arial" charset="0"/>
                          </a:rPr>
                          <m:t>1</m:t>
                        </m:r>
                      </m:sup>
                    </m:sSubSup>
                    <m:r>
                      <a:rPr lang="en-US" i="1">
                        <a:solidFill>
                          <a:srgbClr val="000000"/>
                        </a:solidFill>
                        <a:latin typeface="Cambria Math" panose="02040503050406030204" pitchFamily="18" charset="0"/>
                        <a:cs typeface="Arial" charset="0"/>
                      </a:rPr>
                      <m:t>=</m:t>
                    </m:r>
                    <m:f>
                      <m:fPr>
                        <m:ctrlPr>
                          <a:rPr lang="en-GB" i="1">
                            <a:solidFill>
                              <a:srgbClr val="000000"/>
                            </a:solidFill>
                            <a:latin typeface="Cambria Math" panose="02040503050406030204" pitchFamily="18" charset="0"/>
                            <a:cs typeface="Arial" charset="0"/>
                          </a:rPr>
                        </m:ctrlPr>
                      </m:fPr>
                      <m:num>
                        <m:r>
                          <a:rPr lang="en-GB" i="1">
                            <a:solidFill>
                              <a:srgbClr val="000000"/>
                            </a:solidFill>
                            <a:latin typeface="Cambria Math" panose="02040503050406030204" pitchFamily="18" charset="0"/>
                            <a:cs typeface="Arial" charset="0"/>
                          </a:rPr>
                          <m:t>1</m:t>
                        </m:r>
                      </m:num>
                      <m:den>
                        <m:r>
                          <a:rPr lang="en-GB" i="1">
                            <a:solidFill>
                              <a:srgbClr val="000000"/>
                            </a:solidFill>
                            <a:latin typeface="Cambria Math" panose="02040503050406030204" pitchFamily="18" charset="0"/>
                            <a:cs typeface="Arial" charset="0"/>
                          </a:rPr>
                          <m:t>𝑀</m:t>
                        </m:r>
                      </m:den>
                    </m:f>
                    <m:nary>
                      <m:naryPr>
                        <m:chr m:val="∑"/>
                        <m:ctrlPr>
                          <a:rPr lang="en-GB" i="1">
                            <a:solidFill>
                              <a:srgbClr val="000000"/>
                            </a:solidFill>
                            <a:latin typeface="Cambria Math" panose="02040503050406030204" pitchFamily="18" charset="0"/>
                            <a:cs typeface="Arial" charset="0"/>
                          </a:rPr>
                        </m:ctrlPr>
                      </m:naryPr>
                      <m:sub>
                        <m:r>
                          <a:rPr lang="en-GB" i="1">
                            <a:solidFill>
                              <a:srgbClr val="000000"/>
                            </a:solidFill>
                            <a:latin typeface="Cambria Math" panose="02040503050406030204" pitchFamily="18" charset="0"/>
                            <a:cs typeface="Arial" charset="0"/>
                          </a:rPr>
                          <m:t>𝑚</m:t>
                        </m:r>
                        <m:r>
                          <a:rPr lang="en-GB" i="1">
                            <a:solidFill>
                              <a:srgbClr val="000000"/>
                            </a:solidFill>
                            <a:latin typeface="Cambria Math" panose="02040503050406030204" pitchFamily="18" charset="0"/>
                            <a:cs typeface="Arial" charset="0"/>
                          </a:rPr>
                          <m:t>=1</m:t>
                        </m:r>
                      </m:sub>
                      <m:sup>
                        <m:r>
                          <a:rPr lang="en-GB" i="1">
                            <a:solidFill>
                              <a:srgbClr val="000000"/>
                            </a:solidFill>
                            <a:latin typeface="Cambria Math" panose="02040503050406030204" pitchFamily="18" charset="0"/>
                            <a:cs typeface="Arial" charset="0"/>
                          </a:rPr>
                          <m:t>𝑀</m:t>
                        </m:r>
                      </m:sup>
                      <m:e>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𝑍</m:t>
                            </m:r>
                          </m:e>
                          <m:sub>
                            <m:r>
                              <a:rPr lang="en-GB" i="1">
                                <a:solidFill>
                                  <a:srgbClr val="000000"/>
                                </a:solidFill>
                                <a:latin typeface="Cambria Math" panose="02040503050406030204" pitchFamily="18" charset="0"/>
                                <a:cs typeface="Arial" charset="0"/>
                              </a:rPr>
                              <m:t>1,</m:t>
                            </m:r>
                            <m:r>
                              <a:rPr lang="en-GB" i="1">
                                <a:solidFill>
                                  <a:srgbClr val="000000"/>
                                </a:solidFill>
                                <a:latin typeface="Cambria Math" panose="02040503050406030204" pitchFamily="18" charset="0"/>
                                <a:cs typeface="Arial" charset="0"/>
                              </a:rPr>
                              <m:t>𝑚</m:t>
                            </m:r>
                          </m:sub>
                          <m:sup>
                            <m:r>
                              <a:rPr lang="en-GB" i="1">
                                <a:solidFill>
                                  <a:srgbClr val="000000"/>
                                </a:solidFill>
                                <a:latin typeface="Cambria Math" panose="02040503050406030204" pitchFamily="18" charset="0"/>
                                <a:cs typeface="Arial" charset="0"/>
                              </a:rPr>
                              <m:t>∗</m:t>
                            </m:r>
                          </m:sup>
                        </m:sSubSup>
                      </m:e>
                    </m:nary>
                    <m:r>
                      <a:rPr lang="en-GB" i="1">
                        <a:solidFill>
                          <a:srgbClr val="000000"/>
                        </a:solidFill>
                        <a:latin typeface="Cambria Math" panose="02040503050406030204" pitchFamily="18" charset="0"/>
                        <a:cs typeface="Arial" charset="0"/>
                      </a:rPr>
                      <m:t>⋅</m:t>
                    </m:r>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𝑐</m:t>
                        </m:r>
                      </m:e>
                      <m:sub>
                        <m:r>
                          <a:rPr lang="en-GB" i="1">
                            <a:solidFill>
                              <a:srgbClr val="000000"/>
                            </a:solidFill>
                            <a:latin typeface="Cambria Math" panose="02040503050406030204" pitchFamily="18" charset="0"/>
                            <a:cs typeface="Arial" charset="0"/>
                          </a:rPr>
                          <m:t>𝑚</m:t>
                        </m:r>
                      </m:sub>
                      <m:sup>
                        <m:r>
                          <a:rPr lang="en-GB" i="1">
                            <a:solidFill>
                              <a:srgbClr val="000000"/>
                            </a:solidFill>
                            <a:latin typeface="Cambria Math" panose="02040503050406030204" pitchFamily="18" charset="0"/>
                            <a:cs typeface="Arial" charset="0"/>
                          </a:rPr>
                          <m:t>1</m:t>
                        </m:r>
                      </m:sup>
                    </m:sSubSup>
                  </m:oMath>
                </a14:m>
                <a:endParaRPr lang="en-US" sz="2800" dirty="0">
                  <a:solidFill>
                    <a:srgbClr val="000000"/>
                  </a:solidFill>
                  <a:latin typeface="Arial" charset="0"/>
                  <a:cs typeface="Arial" charset="0"/>
                </a:endParaRPr>
              </a:p>
              <a:p>
                <a:r>
                  <a:rPr lang="en-US" sz="2800" dirty="0">
                    <a:solidFill>
                      <a:srgbClr val="000000"/>
                    </a:solidFill>
                    <a:latin typeface="Arial" charset="0"/>
                    <a:cs typeface="Arial" charset="0"/>
                  </a:rPr>
                  <a:t>=(1/8)*((-1)*(1,1,1,-1,1,-1,-1,-1) + 1*(1,-1,1,1,1,-1,1,1))</a:t>
                </a:r>
                <a:r>
                  <a:rPr lang="en-GB" sz="2800" b="0" dirty="0">
                    <a:solidFill>
                      <a:srgbClr val="000000"/>
                    </a:solidFill>
                    <a:cs typeface="Arial" charset="0"/>
                  </a:rPr>
                  <a:t> </a:t>
                </a:r>
                <a14:m>
                  <m:oMath xmlns:m="http://schemas.openxmlformats.org/officeDocument/2006/math">
                    <m:r>
                      <a:rPr lang="en-GB" sz="2800" b="0" i="1" smtClean="0">
                        <a:solidFill>
                          <a:srgbClr val="000000"/>
                        </a:solidFill>
                        <a:latin typeface="Cambria Math" panose="02040503050406030204" pitchFamily="18" charset="0"/>
                        <a:cs typeface="Arial" charset="0"/>
                      </a:rPr>
                      <m:t>⋅</m:t>
                    </m:r>
                  </m:oMath>
                </a14:m>
                <a:r>
                  <a:rPr lang="en-US" dirty="0">
                    <a:solidFill>
                      <a:srgbClr val="000000"/>
                    </a:solidFill>
                    <a:latin typeface="Arial" charset="0"/>
                    <a:cs typeface="Arial" charset="0"/>
                  </a:rPr>
                  <a:t> </a:t>
                </a:r>
                <a:r>
                  <a:rPr lang="en-US" sz="2800" dirty="0">
                    <a:solidFill>
                      <a:srgbClr val="000000"/>
                    </a:solidFill>
                    <a:latin typeface="Arial" charset="0"/>
                    <a:cs typeface="Arial" charset="0"/>
                  </a:rPr>
                  <a:t>(1,1,1,-1,1,-1,-1,-1)) </a:t>
                </a:r>
              </a:p>
              <a:p>
                <a:r>
                  <a:rPr lang="en-GB" dirty="0"/>
                  <a:t>=</a:t>
                </a:r>
                <a:r>
                  <a:rPr lang="en-US" dirty="0">
                    <a:solidFill>
                      <a:srgbClr val="000000"/>
                    </a:solidFill>
                    <a:latin typeface="Arial" charset="0"/>
                    <a:cs typeface="Arial" charset="0"/>
                  </a:rPr>
                  <a:t>(1/8)*(</a:t>
                </a:r>
                <a:r>
                  <a:rPr lang="en-US" sz="2800" dirty="0">
                    <a:solidFill>
                      <a:srgbClr val="000000"/>
                    </a:solidFill>
                    <a:latin typeface="Arial" charset="0"/>
                    <a:cs typeface="Arial" charset="0"/>
                  </a:rPr>
                  <a:t>(-1)*</a:t>
                </a:r>
                <a:r>
                  <a:rPr lang="en-US" sz="2800" dirty="0">
                    <a:solidFill>
                      <a:srgbClr val="FF0000"/>
                    </a:solidFill>
                    <a:latin typeface="Arial" charset="0"/>
                    <a:cs typeface="Arial" charset="0"/>
                  </a:rPr>
                  <a:t>(1,1,1,-1,1,-1,-1,-1)</a:t>
                </a:r>
                <a:r>
                  <a:rPr lang="en-GB" sz="2800" b="0" dirty="0">
                    <a:solidFill>
                      <a:srgbClr val="FF0000"/>
                    </a:solidFill>
                    <a:cs typeface="Arial" charset="0"/>
                  </a:rPr>
                  <a:t> </a:t>
                </a:r>
                <a14:m>
                  <m:oMath xmlns:m="http://schemas.openxmlformats.org/officeDocument/2006/math">
                    <m:r>
                      <a:rPr lang="en-GB" sz="2800" b="0" i="1" smtClean="0">
                        <a:solidFill>
                          <a:srgbClr val="FF0000"/>
                        </a:solidFill>
                        <a:latin typeface="Cambria Math" panose="02040503050406030204" pitchFamily="18" charset="0"/>
                        <a:cs typeface="Arial" charset="0"/>
                      </a:rPr>
                      <m:t>⋅</m:t>
                    </m:r>
                  </m:oMath>
                </a14:m>
                <a:r>
                  <a:rPr lang="en-US" dirty="0">
                    <a:solidFill>
                      <a:srgbClr val="FF0000"/>
                    </a:solidFill>
                    <a:latin typeface="Arial" charset="0"/>
                    <a:cs typeface="Arial" charset="0"/>
                  </a:rPr>
                  <a:t> </a:t>
                </a:r>
                <a:r>
                  <a:rPr lang="en-US" sz="2800" dirty="0">
                    <a:solidFill>
                      <a:srgbClr val="FF0000"/>
                    </a:solidFill>
                    <a:latin typeface="Arial" charset="0"/>
                    <a:cs typeface="Arial" charset="0"/>
                  </a:rPr>
                  <a:t>(1,1,1,-1,1,-1,-1,-1)</a:t>
                </a:r>
                <a:r>
                  <a:rPr lang="en-US" sz="2800" dirty="0">
                    <a:solidFill>
                      <a:srgbClr val="000000"/>
                    </a:solidFill>
                    <a:latin typeface="Arial" charset="0"/>
                    <a:cs typeface="Arial" charset="0"/>
                  </a:rPr>
                  <a:t> + </a:t>
                </a:r>
                <a:r>
                  <a:rPr lang="en-US" dirty="0">
                    <a:solidFill>
                      <a:srgbClr val="000000"/>
                    </a:solidFill>
                    <a:latin typeface="Arial" charset="0"/>
                    <a:cs typeface="Arial" charset="0"/>
                  </a:rPr>
                  <a:t>(1/8)*</a:t>
                </a:r>
                <a:r>
                  <a:rPr lang="en-US" sz="2800" dirty="0">
                    <a:solidFill>
                      <a:srgbClr val="000000"/>
                    </a:solidFill>
                    <a:latin typeface="Arial" charset="0"/>
                    <a:cs typeface="Arial" charset="0"/>
                  </a:rPr>
                  <a:t>1</a:t>
                </a:r>
                <a:r>
                  <a:rPr lang="en-US" dirty="0">
                    <a:latin typeface="Arial" charset="0"/>
                    <a:cs typeface="Arial" charset="0"/>
                  </a:rPr>
                  <a:t>*</a:t>
                </a:r>
                <a:r>
                  <a:rPr lang="en-US" dirty="0">
                    <a:solidFill>
                      <a:schemeClr val="accent1"/>
                    </a:solidFill>
                    <a:latin typeface="Arial" charset="0"/>
                    <a:cs typeface="Arial" charset="0"/>
                  </a:rPr>
                  <a:t>(1,-1,1,1,1,-1,1,1)</a:t>
                </a:r>
                <a:r>
                  <a:rPr lang="en-GB" dirty="0">
                    <a:solidFill>
                      <a:schemeClr val="accent1"/>
                    </a:solidFill>
                    <a:latin typeface="Arial" charset="0"/>
                    <a:cs typeface="Arial" charset="0"/>
                  </a:rPr>
                  <a:t> </a:t>
                </a:r>
                <a14:m>
                  <m:oMath xmlns:m="http://schemas.openxmlformats.org/officeDocument/2006/math">
                    <m:r>
                      <a:rPr lang="en-GB">
                        <a:solidFill>
                          <a:schemeClr val="accent1"/>
                        </a:solidFill>
                        <a:latin typeface="Cambria Math" panose="02040503050406030204" pitchFamily="18" charset="0"/>
                        <a:cs typeface="Arial" charset="0"/>
                      </a:rPr>
                      <m:t>⋅</m:t>
                    </m:r>
                  </m:oMath>
                </a14:m>
                <a:r>
                  <a:rPr lang="en-US" dirty="0">
                    <a:solidFill>
                      <a:schemeClr val="accent1"/>
                    </a:solidFill>
                    <a:latin typeface="Arial" charset="0"/>
                    <a:cs typeface="Arial" charset="0"/>
                  </a:rPr>
                  <a:t> (1,1,1,-1,1,-1,-1,-1))</a:t>
                </a:r>
              </a:p>
              <a:p>
                <a:pPr marL="130175" indent="0">
                  <a:buNone/>
                </a:pPr>
                <a:r>
                  <a:rPr lang="en-US" dirty="0">
                    <a:solidFill>
                      <a:srgbClr val="000000"/>
                    </a:solidFill>
                    <a:latin typeface="Arial" charset="0"/>
                    <a:cs typeface="Arial" charset="0"/>
                  </a:rPr>
                  <a:t>(</a:t>
                </a:r>
                <a:r>
                  <a:rPr lang="en-GB" dirty="0">
                    <a:solidFill>
                      <a:srgbClr val="FF0000"/>
                    </a:solidFill>
                    <a:latin typeface="Arial" charset="0"/>
                    <a:cs typeface="Arial" charset="0"/>
                  </a:rPr>
                  <a:t>First term</a:t>
                </a:r>
                <a:r>
                  <a:rPr lang="en-GB" dirty="0">
                    <a:solidFill>
                      <a:srgbClr val="000000"/>
                    </a:solidFill>
                    <a:latin typeface="Arial" charset="0"/>
                    <a:cs typeface="Arial" charset="0"/>
                  </a:rPr>
                  <a:t>: </a:t>
                </a:r>
                <a:r>
                  <a:rPr lang="en-US" sz="2800" dirty="0">
                    <a:solidFill>
                      <a:srgbClr val="000000"/>
                    </a:solidFill>
                    <a:latin typeface="Arial" charset="0"/>
                    <a:cs typeface="Arial" charset="0"/>
                  </a:rPr>
                  <a:t>Sender 1 Code’s </a:t>
                </a:r>
                <a:r>
                  <a:rPr lang="en-GB" dirty="0">
                    <a:solidFill>
                      <a:srgbClr val="000000"/>
                    </a:solidFill>
                    <a:latin typeface="Arial" charset="0"/>
                    <a:cs typeface="Arial" charset="0"/>
                  </a:rPr>
                  <a:t>inner product with itself with itself is sum of M 1’s, M=8 is its dimension. </a:t>
                </a:r>
                <a:r>
                  <a:rPr lang="en-GB" dirty="0">
                    <a:solidFill>
                      <a:schemeClr val="accent1"/>
                    </a:solidFill>
                    <a:latin typeface="Arial" charset="0"/>
                    <a:cs typeface="Arial" charset="0"/>
                  </a:rPr>
                  <a:t>Second term</a:t>
                </a:r>
                <a:r>
                  <a:rPr lang="en-GB" dirty="0">
                    <a:solidFill>
                      <a:srgbClr val="000000"/>
                    </a:solidFill>
                    <a:latin typeface="Arial" charset="0"/>
                    <a:cs typeface="Arial" charset="0"/>
                  </a:rPr>
                  <a:t>: </a:t>
                </a:r>
                <a:r>
                  <a:rPr lang="en-US" sz="2800" dirty="0">
                    <a:solidFill>
                      <a:srgbClr val="000000"/>
                    </a:solidFill>
                    <a:latin typeface="Arial" charset="0"/>
                    <a:cs typeface="Arial" charset="0"/>
                  </a:rPr>
                  <a:t>Sender 1 Code’s </a:t>
                </a:r>
                <a:r>
                  <a:rPr lang="en-GB" dirty="0">
                    <a:solidFill>
                      <a:srgbClr val="000000"/>
                    </a:solidFill>
                    <a:latin typeface="Arial" charset="0"/>
                    <a:cs typeface="Arial" charset="0"/>
                  </a:rPr>
                  <a:t>inner product with </a:t>
                </a:r>
                <a:r>
                  <a:rPr lang="en-US" sz="2800" dirty="0">
                    <a:solidFill>
                      <a:srgbClr val="000000"/>
                    </a:solidFill>
                    <a:latin typeface="Arial" charset="0"/>
                    <a:cs typeface="Arial" charset="0"/>
                  </a:rPr>
                  <a:t>Sender 2 Code</a:t>
                </a:r>
                <a:r>
                  <a:rPr lang="en-GB" dirty="0">
                    <a:solidFill>
                      <a:srgbClr val="000000"/>
                    </a:solidFill>
                    <a:latin typeface="Arial" charset="0"/>
                    <a:cs typeface="Arial" charset="0"/>
                  </a:rPr>
                  <a:t> equals 0, since the codes for different senders are orthogonal</a:t>
                </a:r>
                <a:r>
                  <a:rPr lang="en-US" dirty="0">
                    <a:solidFill>
                      <a:srgbClr val="000000"/>
                    </a:solidFill>
                    <a:latin typeface="Arial" charset="0"/>
                    <a:cs typeface="Arial" charset="0"/>
                  </a:rPr>
                  <a:t>)</a:t>
                </a:r>
              </a:p>
              <a:p>
                <a:r>
                  <a:rPr lang="en-US" dirty="0">
                    <a:solidFill>
                      <a:srgbClr val="000000"/>
                    </a:solidFill>
                    <a:latin typeface="Arial" charset="0"/>
                    <a:cs typeface="Arial" charset="0"/>
                  </a:rPr>
                  <a:t>= (1/8)*(-1*</a:t>
                </a:r>
                <a:r>
                  <a:rPr lang="en-US" dirty="0">
                    <a:solidFill>
                      <a:srgbClr val="FF0000"/>
                    </a:solidFill>
                    <a:latin typeface="Arial" charset="0"/>
                    <a:cs typeface="Arial" charset="0"/>
                  </a:rPr>
                  <a:t>(1+1+1+1+1+1+1+1)</a:t>
                </a:r>
                <a:r>
                  <a:rPr lang="en-US" dirty="0">
                    <a:solidFill>
                      <a:srgbClr val="000000"/>
                    </a:solidFill>
                    <a:latin typeface="Arial" charset="0"/>
                    <a:cs typeface="Arial" charset="0"/>
                  </a:rPr>
                  <a:t> + </a:t>
                </a:r>
                <a:r>
                  <a:rPr lang="en-US" dirty="0">
                    <a:solidFill>
                      <a:schemeClr val="accent1"/>
                    </a:solidFill>
                    <a:latin typeface="Arial" charset="0"/>
                    <a:cs typeface="Arial" charset="0"/>
                  </a:rPr>
                  <a:t>1*(</a:t>
                </a:r>
                <a:r>
                  <a:rPr lang="en-US" sz="2800" dirty="0">
                    <a:solidFill>
                      <a:schemeClr val="accent1"/>
                    </a:solidFill>
                    <a:latin typeface="Arial" charset="0"/>
                    <a:cs typeface="Arial" charset="0"/>
                  </a:rPr>
                  <a:t>1*1+1*(-1)+1*1+(-1)*1 +1*1+(-1)*(-1)+(-1)*1+(-1)*1</a:t>
                </a:r>
                <a:r>
                  <a:rPr lang="en-US" dirty="0">
                    <a:solidFill>
                      <a:schemeClr val="accent1"/>
                    </a:solidFill>
                    <a:latin typeface="Arial" charset="0"/>
                    <a:cs typeface="Arial" charset="0"/>
                  </a:rPr>
                  <a:t>))</a:t>
                </a:r>
              </a:p>
              <a:p>
                <a:r>
                  <a:rPr lang="en-US" dirty="0">
                    <a:solidFill>
                      <a:srgbClr val="000000"/>
                    </a:solidFill>
                    <a:latin typeface="Arial" charset="0"/>
                    <a:cs typeface="Arial" charset="0"/>
                  </a:rPr>
                  <a:t>= (1/8)*(</a:t>
                </a:r>
                <a:r>
                  <a:rPr lang="en-US" sz="2800" dirty="0">
                    <a:solidFill>
                      <a:srgbClr val="000000"/>
                    </a:solidFill>
                    <a:latin typeface="Arial" charset="0"/>
                    <a:cs typeface="Arial" charset="0"/>
                  </a:rPr>
                  <a:t>-1*8 + 1*0)</a:t>
                </a:r>
              </a:p>
              <a:p>
                <a:r>
                  <a:rPr lang="en-US" sz="2800" dirty="0">
                    <a:solidFill>
                      <a:srgbClr val="000000"/>
                    </a:solidFill>
                    <a:latin typeface="Arial" charset="0"/>
                    <a:cs typeface="Arial" charset="0"/>
                  </a:rPr>
                  <a:t>= -1</a:t>
                </a:r>
              </a:p>
              <a:p>
                <a:endParaRPr lang="en-SE" dirty="0"/>
              </a:p>
            </p:txBody>
          </p:sp>
        </mc:Choice>
        <mc:Fallback xmlns="">
          <p:sp>
            <p:nvSpPr>
              <p:cNvPr id="2" name="Content Placeholder 1">
                <a:extLst>
                  <a:ext uri="{FF2B5EF4-FFF2-40B4-BE49-F238E27FC236}">
                    <a16:creationId xmlns:a16="http://schemas.microsoft.com/office/drawing/2014/main" id="{F079BC3E-66D4-8D7F-988C-8AE9C4E7727E}"/>
                  </a:ext>
                </a:extLst>
              </p:cNvPr>
              <p:cNvSpPr>
                <a:spLocks noGrp="1" noRot="1" noChangeAspect="1" noMove="1" noResize="1" noEditPoints="1" noAdjustHandles="1" noChangeArrowheads="1" noChangeShapeType="1" noTextEdit="1"/>
              </p:cNvSpPr>
              <p:nvPr>
                <p:ph idx="1"/>
              </p:nvPr>
            </p:nvSpPr>
            <p:spPr>
              <a:blipFill>
                <a:blip r:embed="rId2"/>
                <a:stretch>
                  <a:fillRect t="-2101" r="-1159" b="-1961"/>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6497560D-5726-82B1-B4CB-84FB0571D714}"/>
              </a:ext>
            </a:extLst>
          </p:cNvPr>
          <p:cNvSpPr>
            <a:spLocks noGrp="1"/>
          </p:cNvSpPr>
          <p:nvPr>
            <p:ph type="title"/>
          </p:nvPr>
        </p:nvSpPr>
        <p:spPr/>
        <p:txBody>
          <a:bodyPr/>
          <a:lstStyle/>
          <a:p>
            <a:r>
              <a:rPr lang="en-US" dirty="0"/>
              <a:t>CDMA: two-sender interference: Explanations</a:t>
            </a:r>
            <a:endParaRPr lang="en-SE" dirty="0"/>
          </a:p>
        </p:txBody>
      </p:sp>
      <p:sp>
        <p:nvSpPr>
          <p:cNvPr id="4" name="Slide Number Placeholder 3">
            <a:extLst>
              <a:ext uri="{FF2B5EF4-FFF2-40B4-BE49-F238E27FC236}">
                <a16:creationId xmlns:a16="http://schemas.microsoft.com/office/drawing/2014/main" id="{CC2CFA93-76D3-ABFA-24D2-B752466043F3}"/>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25</a:t>
            </a:fld>
            <a:endParaRPr lang="en-US" dirty="0"/>
          </a:p>
        </p:txBody>
      </p:sp>
    </p:spTree>
    <p:extLst>
      <p:ext uri="{BB962C8B-B14F-4D97-AF65-F5344CB8AC3E}">
        <p14:creationId xmlns:p14="http://schemas.microsoft.com/office/powerpoint/2010/main" val="394326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9B9773-F2B9-2CB3-3A6E-F850DF66FAC3}"/>
              </a:ext>
            </a:extLst>
          </p:cNvPr>
          <p:cNvSpPr>
            <a:spLocks noGrp="1"/>
          </p:cNvSpPr>
          <p:nvPr>
            <p:ph idx="1"/>
          </p:nvPr>
        </p:nvSpPr>
        <p:spPr/>
        <p:txBody>
          <a:bodyPr/>
          <a:lstStyle/>
          <a:p>
            <a:r>
              <a:rPr lang="de-DE" dirty="0"/>
              <a:t>Q1: Consider the codes for two senders: Sender 1 Code: (1,-1,-1,-1,1,-1,-1,-1), Sender 2 Code: (1,-1,1,-1,1,-1,1,-1). Are they orthogonal?</a:t>
            </a:r>
          </a:p>
          <a:p>
            <a:r>
              <a:rPr lang="de-DE" dirty="0"/>
              <a:t>Q2: Consider the codes for two senders: </a:t>
            </a:r>
            <a:r>
              <a:rPr lang="en-US" dirty="0"/>
              <a:t>Sender 1 Code: (1,-1,1,-1,1,-1,-1,-1), Sender 2 Code: (1,1,1,1,1,-1,1,-1). Are they orthogonal?</a:t>
            </a:r>
          </a:p>
          <a:p>
            <a:r>
              <a:rPr lang="de-DE" dirty="0"/>
              <a:t>Q3: With the codes in Q2, suppose Sender 1 sends data bit 1 and Sender 2 sends data bit -1 simultaneously, compute the encoded data.</a:t>
            </a:r>
          </a:p>
          <a:p>
            <a:r>
              <a:rPr lang="de-DE" dirty="0"/>
              <a:t>Q4: Compute the decoded data bit for Sender 1 </a:t>
            </a:r>
            <a:r>
              <a:rPr lang="de-DE"/>
              <a:t>and decoded data bit Sender </a:t>
            </a:r>
            <a:r>
              <a:rPr lang="de-DE" dirty="0"/>
              <a:t>2.</a:t>
            </a:r>
            <a:endParaRPr lang="en-SE" dirty="0"/>
          </a:p>
        </p:txBody>
      </p:sp>
      <p:sp>
        <p:nvSpPr>
          <p:cNvPr id="3" name="Title 2">
            <a:extLst>
              <a:ext uri="{FF2B5EF4-FFF2-40B4-BE49-F238E27FC236}">
                <a16:creationId xmlns:a16="http://schemas.microsoft.com/office/drawing/2014/main" id="{AF8E8566-209D-29BA-53DB-FB88E454FAE6}"/>
              </a:ext>
            </a:extLst>
          </p:cNvPr>
          <p:cNvSpPr>
            <a:spLocks noGrp="1"/>
          </p:cNvSpPr>
          <p:nvPr>
            <p:ph type="title"/>
          </p:nvPr>
        </p:nvSpPr>
        <p:spPr/>
        <p:txBody>
          <a:bodyPr/>
          <a:lstStyle/>
          <a:p>
            <a:r>
              <a:rPr lang="en-GB" dirty="0"/>
              <a:t>Quiz 1 </a:t>
            </a:r>
            <a:endParaRPr lang="en-SE" dirty="0"/>
          </a:p>
        </p:txBody>
      </p:sp>
      <p:sp>
        <p:nvSpPr>
          <p:cNvPr id="4" name="Slide Number Placeholder 3">
            <a:extLst>
              <a:ext uri="{FF2B5EF4-FFF2-40B4-BE49-F238E27FC236}">
                <a16:creationId xmlns:a16="http://schemas.microsoft.com/office/drawing/2014/main" id="{9344419F-ADD9-75BB-A58B-6E9F9F8D2675}"/>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26</a:t>
            </a:fld>
            <a:endParaRPr lang="en-US" dirty="0"/>
          </a:p>
        </p:txBody>
      </p:sp>
    </p:spTree>
    <p:extLst>
      <p:ext uri="{BB962C8B-B14F-4D97-AF65-F5344CB8AC3E}">
        <p14:creationId xmlns:p14="http://schemas.microsoft.com/office/powerpoint/2010/main" val="341266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E6B04AE-9954-E68A-70FD-07645FD50F15}"/>
                  </a:ext>
                </a:extLst>
              </p:cNvPr>
              <p:cNvSpPr>
                <a:spLocks noGrp="1"/>
              </p:cNvSpPr>
              <p:nvPr>
                <p:ph idx="1"/>
              </p:nvPr>
            </p:nvSpPr>
            <p:spPr>
              <a:xfrm>
                <a:off x="838200" y="1724027"/>
                <a:ext cx="10515600" cy="4719062"/>
              </a:xfrm>
            </p:spPr>
            <p:txBody>
              <a:bodyPr>
                <a:normAutofit fontScale="70000" lnSpcReduction="20000"/>
              </a:bodyPr>
              <a:lstStyle/>
              <a:p>
                <a:pPr algn="l"/>
                <a:r>
                  <a:rPr lang="en-GB" b="0" i="0" dirty="0">
                    <a:solidFill>
                      <a:srgbClr val="000000"/>
                    </a:solidFill>
                    <a:effectLst/>
                    <a:latin typeface="fff"/>
                  </a:rPr>
                  <a:t>Q: A CDMA receiver receives the following encoded data: </a:t>
                </a:r>
              </a:p>
              <a:p>
                <a:pPr algn="l"/>
                <a:r>
                  <a:rPr lang="en-GB" b="0" i="0" dirty="0">
                    <a:solidFill>
                      <a:srgbClr val="000000"/>
                    </a:solidFill>
                    <a:effectLst/>
                    <a:latin typeface="fff"/>
                  </a:rPr>
                  <a:t>(-1 +1 -3 +1 -1 -3 +1 +1). </a:t>
                </a:r>
              </a:p>
              <a:p>
                <a:pPr algn="l"/>
                <a:r>
                  <a:rPr lang="en-GB" b="0" i="0" dirty="0">
                    <a:solidFill>
                      <a:srgbClr val="000000"/>
                    </a:solidFill>
                    <a:effectLst/>
                    <a:latin typeface="fff"/>
                  </a:rPr>
                  <a:t>Assuming  the following codes used by four sending stations (they are pairwise orthogonal to each other), </a:t>
                </a:r>
              </a:p>
              <a:p>
                <a:pPr lvl="1"/>
                <a:r>
                  <a:rPr lang="pt-BR" dirty="0">
                    <a:solidFill>
                      <a:srgbClr val="000000"/>
                    </a:solidFill>
                    <a:latin typeface="fff"/>
                  </a:rPr>
                  <a:t>A=(-1,-1,-1,+1,+1,-1,+1,+1)</a:t>
                </a:r>
              </a:p>
              <a:p>
                <a:pPr lvl="1"/>
                <a:r>
                  <a:rPr lang="pt-BR" dirty="0">
                    <a:solidFill>
                      <a:srgbClr val="000000"/>
                    </a:solidFill>
                    <a:latin typeface="fff"/>
                  </a:rPr>
                  <a:t>B=(-1,-1,+1,-1,+1,+1,+1,-1)</a:t>
                </a:r>
              </a:p>
              <a:p>
                <a:pPr lvl="1"/>
                <a:r>
                  <a:rPr lang="pt-BR" dirty="0">
                    <a:solidFill>
                      <a:srgbClr val="000000"/>
                    </a:solidFill>
                    <a:latin typeface="fff"/>
                  </a:rPr>
                  <a:t>C=(-1,+1,-1,+1,+1,+1,-1,-1)</a:t>
                </a:r>
              </a:p>
              <a:p>
                <a:pPr lvl="1"/>
                <a:r>
                  <a:rPr lang="pt-BR" dirty="0">
                    <a:solidFill>
                      <a:srgbClr val="000000"/>
                    </a:solidFill>
                    <a:latin typeface="fff"/>
                  </a:rPr>
                  <a:t>D=(-1,+1,-1,-1,-1,-1,+1,-1)</a:t>
                </a:r>
                <a:endParaRPr lang="en-GB" dirty="0">
                  <a:solidFill>
                    <a:srgbClr val="000000"/>
                  </a:solidFill>
                  <a:latin typeface="fff"/>
                </a:endParaRPr>
              </a:p>
              <a:p>
                <a:pPr algn="l"/>
                <a:r>
                  <a:rPr lang="en-GB" b="0" i="0" dirty="0">
                    <a:solidFill>
                      <a:srgbClr val="000000"/>
                    </a:solidFill>
                    <a:effectLst/>
                    <a:latin typeface="fff"/>
                  </a:rPr>
                  <a:t>which stations  transmitted, and which bits did each one send?</a:t>
                </a:r>
              </a:p>
              <a:p>
                <a:pPr algn="l"/>
                <a:r>
                  <a:rPr lang="en-GB" dirty="0">
                    <a:solidFill>
                      <a:srgbClr val="000000"/>
                    </a:solidFill>
                    <a:latin typeface="fff"/>
                  </a:rPr>
                  <a:t>A: Compute the normalized inner products with each code:</a:t>
                </a:r>
                <a:endParaRPr lang="en-GB" b="0" i="0" dirty="0">
                  <a:solidFill>
                    <a:srgbClr val="000000"/>
                  </a:solidFill>
                  <a:effectLst/>
                  <a:latin typeface="fff"/>
                </a:endParaRPr>
              </a:p>
              <a:p>
                <a:pPr lvl="1"/>
                <a:r>
                  <a:rPr lang="en-GB" dirty="0"/>
                  <a:t>A’s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(-1,-1,-1,+1,+1,-1,+1,+1)</a:t>
                </a:r>
                <a:r>
                  <a:rPr lang="en-SE" dirty="0"/>
                  <a:t>/8 = 1</a:t>
                </a:r>
              </a:p>
              <a:p>
                <a:pPr lvl="1"/>
                <a:r>
                  <a:rPr lang="en-GB" dirty="0"/>
                  <a:t>B’s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(-1-1+1-1+1+1+1-1)/8=-1</a:t>
                </a:r>
              </a:p>
              <a:p>
                <a:pPr lvl="1"/>
                <a:r>
                  <a:rPr lang="en-GB" dirty="0"/>
                  <a:t>C’s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(-1+1-1+1+1+1-1-1)/8=0</a:t>
                </a:r>
              </a:p>
              <a:p>
                <a:pPr lvl="1"/>
                <a:r>
                  <a:rPr lang="en-GB" dirty="0"/>
                  <a:t>D’s data:(1/8)</a:t>
                </a:r>
                <a:r>
                  <a:rPr lang="en-GB" dirty="0">
                    <a:solidFill>
                      <a:srgbClr val="000000"/>
                    </a:solidFill>
                    <a:latin typeface="fff"/>
                  </a:rPr>
                  <a:t>* (-1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(-1-1-1-1-1-1-1-1)/8 = 1</a:t>
                </a:r>
                <a:endParaRPr lang="en-GB" dirty="0"/>
              </a:p>
              <a:p>
                <a:r>
                  <a:rPr lang="en-GB" dirty="0"/>
                  <a:t>Clearly, stations A, B, and D transmitted bits 1, -1, 1 respectively while station C did not transmit.</a:t>
                </a:r>
              </a:p>
              <a:p>
                <a:pPr lvl="1"/>
                <a:r>
                  <a:rPr lang="en-GB" dirty="0"/>
                  <a:t>Corresponding to application bits 1, 0, 1</a:t>
                </a:r>
              </a:p>
              <a:p>
                <a:endParaRPr lang="en-SE" dirty="0"/>
              </a:p>
            </p:txBody>
          </p:sp>
        </mc:Choice>
        <mc:Fallback xmlns="">
          <p:sp>
            <p:nvSpPr>
              <p:cNvPr id="2" name="Content Placeholder 1">
                <a:extLst>
                  <a:ext uri="{FF2B5EF4-FFF2-40B4-BE49-F238E27FC236}">
                    <a16:creationId xmlns:a16="http://schemas.microsoft.com/office/drawing/2014/main" id="{3E6B04AE-9954-E68A-70FD-07645FD50F15}"/>
                  </a:ext>
                </a:extLst>
              </p:cNvPr>
              <p:cNvSpPr>
                <a:spLocks noGrp="1" noRot="1" noChangeAspect="1" noMove="1" noResize="1" noEditPoints="1" noAdjustHandles="1" noChangeArrowheads="1" noChangeShapeType="1" noTextEdit="1"/>
              </p:cNvSpPr>
              <p:nvPr>
                <p:ph idx="1"/>
              </p:nvPr>
            </p:nvSpPr>
            <p:spPr>
              <a:xfrm>
                <a:off x="838200" y="1724027"/>
                <a:ext cx="10515600" cy="4719062"/>
              </a:xfrm>
              <a:blipFill>
                <a:blip r:embed="rId2"/>
                <a:stretch>
                  <a:fillRect t="-2455" r="-174"/>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DC57F3D0-9372-A31D-96F6-557E17D45AE0}"/>
              </a:ext>
            </a:extLst>
          </p:cNvPr>
          <p:cNvSpPr>
            <a:spLocks noGrp="1"/>
          </p:cNvSpPr>
          <p:nvPr>
            <p:ph type="title"/>
          </p:nvPr>
        </p:nvSpPr>
        <p:spPr/>
        <p:txBody>
          <a:bodyPr/>
          <a:lstStyle/>
          <a:p>
            <a:r>
              <a:rPr lang="en-US" dirty="0"/>
              <a:t>Quiz 2</a:t>
            </a:r>
            <a:endParaRPr lang="en-SE" dirty="0"/>
          </a:p>
        </p:txBody>
      </p:sp>
      <p:sp>
        <p:nvSpPr>
          <p:cNvPr id="4" name="Slide Number Placeholder 3">
            <a:extLst>
              <a:ext uri="{FF2B5EF4-FFF2-40B4-BE49-F238E27FC236}">
                <a16:creationId xmlns:a16="http://schemas.microsoft.com/office/drawing/2014/main" id="{F5AEB15B-A88E-19BE-679E-8A21A748C49D}"/>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27</a:t>
            </a:fld>
            <a:endParaRPr lang="en-US" dirty="0"/>
          </a:p>
        </p:txBody>
      </p:sp>
    </p:spTree>
    <p:extLst>
      <p:ext uri="{BB962C8B-B14F-4D97-AF65-F5344CB8AC3E}">
        <p14:creationId xmlns:p14="http://schemas.microsoft.com/office/powerpoint/2010/main" val="61081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7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280834" y="659914"/>
            <a:ext cx="3102316" cy="2326737"/>
          </a:xfrm>
          <a:prstGeom prst="rect">
            <a:avLst/>
          </a:prstGeom>
          <a:effectLst>
            <a:outerShdw blurRad="50800" dist="38100" dir="18900000" algn="bl" rotWithShape="0">
              <a:prstClr val="black">
                <a:alpha val="40000"/>
              </a:prstClr>
            </a:outerShdw>
          </a:effectLst>
        </p:spPr>
      </p:pic>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16765" y="2251719"/>
            <a:ext cx="5571867" cy="92328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indent="-382588">
              <a:spcBef>
                <a:spcPts val="600"/>
              </a:spcBef>
              <a:buClr>
                <a:schemeClr val="bg1">
                  <a:lumMod val="75000"/>
                </a:schemeClr>
              </a:buClr>
            </a:pPr>
            <a:r>
              <a:rPr lang="en-US" altLang="en-US" dirty="0">
                <a:solidFill>
                  <a:schemeClr val="bg1">
                    <a:lumMod val="85000"/>
                  </a:schemeClr>
                </a:solidFill>
                <a:ea typeface="ＭＳ Ｐゴシック" panose="020B0600070205080204" pitchFamily="34" charset="-128"/>
                <a:cs typeface="Arial" panose="020B0604020202020204" pitchFamily="34" charset="0"/>
              </a:rPr>
              <a:t>Introduction</a:t>
            </a: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28</a:t>
            </a:fld>
            <a:endParaRPr lang="en-US" dirty="0"/>
          </a:p>
        </p:txBody>
      </p:sp>
      <p:sp>
        <p:nvSpPr>
          <p:cNvPr id="9" name="Rectangle 3">
            <a:extLst>
              <a:ext uri="{FF2B5EF4-FFF2-40B4-BE49-F238E27FC236}">
                <a16:creationId xmlns:a16="http://schemas.microsoft.com/office/drawing/2014/main" id="{49F3BAE1-7C74-F944-AEC6-02670EE1832C}"/>
              </a:ext>
            </a:extLst>
          </p:cNvPr>
          <p:cNvSpPr txBox="1">
            <a:spLocks noChangeArrowheads="1"/>
          </p:cNvSpPr>
          <p:nvPr/>
        </p:nvSpPr>
        <p:spPr>
          <a:xfrm>
            <a:off x="762000" y="3068638"/>
            <a:ext cx="4826000" cy="345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Font typeface="Wingdings" charset="0"/>
              <a:buNone/>
              <a:defRPr/>
            </a:pPr>
            <a:r>
              <a:rPr lang="en-US" sz="3200" dirty="0">
                <a:solidFill>
                  <a:srgbClr val="000099"/>
                </a:solidFill>
              </a:rPr>
              <a:t>Wireless</a:t>
            </a:r>
          </a:p>
          <a:p>
            <a:pPr>
              <a:buClr>
                <a:schemeClr val="bg1">
                  <a:lumMod val="75000"/>
                </a:schemeClr>
              </a:buClr>
              <a:defRPr/>
            </a:pPr>
            <a:r>
              <a:rPr lang="en-US" dirty="0">
                <a:solidFill>
                  <a:schemeClr val="bg1">
                    <a:lumMod val="75000"/>
                  </a:schemeClr>
                </a:solidFill>
              </a:rPr>
              <a:t>Wireless links and network characteristics </a:t>
            </a:r>
          </a:p>
          <a:p>
            <a:pPr>
              <a:buClr>
                <a:srgbClr val="0000A8"/>
              </a:buClr>
              <a:defRPr/>
            </a:pPr>
            <a:r>
              <a:rPr lang="en-US" dirty="0"/>
              <a:t>WiFi: 802.11 wireless LANs</a:t>
            </a:r>
          </a:p>
          <a:p>
            <a:pPr>
              <a:buClr>
                <a:schemeClr val="bg1">
                  <a:lumMod val="85000"/>
                </a:schemeClr>
              </a:buClr>
              <a:defRPr/>
            </a:pPr>
            <a:r>
              <a:rPr lang="en-US" dirty="0">
                <a:solidFill>
                  <a:schemeClr val="bg1">
                    <a:lumMod val="85000"/>
                  </a:schemeClr>
                </a:solidFill>
              </a:rPr>
              <a:t>Cellular networks: 4G and 5G</a:t>
            </a:r>
          </a:p>
        </p:txBody>
      </p:sp>
      <p:sp>
        <p:nvSpPr>
          <p:cNvPr id="11" name="Rectangle 4">
            <a:extLst>
              <a:ext uri="{FF2B5EF4-FFF2-40B4-BE49-F238E27FC236}">
                <a16:creationId xmlns:a16="http://schemas.microsoft.com/office/drawing/2014/main" id="{512E4818-86F7-2F4D-B3AE-E0981B8AB816}"/>
              </a:ext>
            </a:extLst>
          </p:cNvPr>
          <p:cNvSpPr txBox="1">
            <a:spLocks noChangeArrowheads="1"/>
          </p:cNvSpPr>
          <p:nvPr/>
        </p:nvSpPr>
        <p:spPr>
          <a:xfrm>
            <a:off x="6045200" y="3119438"/>
            <a:ext cx="5702300" cy="3255962"/>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buFont typeface="Wingdings" pitchFamily="2" charset="2"/>
              <a:buNone/>
              <a:defRPr/>
            </a:pPr>
            <a:r>
              <a:rPr lang="en-US" sz="3500" dirty="0">
                <a:solidFill>
                  <a:schemeClr val="bg1">
                    <a:lumMod val="85000"/>
                  </a:schemeClr>
                </a:solidFill>
              </a:rPr>
              <a:t>Mobility</a:t>
            </a:r>
          </a:p>
          <a:p>
            <a:pPr marL="393700" indent="-279400">
              <a:buClr>
                <a:schemeClr val="bg1">
                  <a:lumMod val="75000"/>
                </a:schemeClr>
              </a:buClr>
              <a:defRPr/>
            </a:pPr>
            <a:r>
              <a:rPr lang="en-US" sz="3000" dirty="0">
                <a:solidFill>
                  <a:schemeClr val="bg1">
                    <a:lumMod val="85000"/>
                  </a:schemeClr>
                </a:solidFill>
              </a:rPr>
              <a:t>Mobility management: principles</a:t>
            </a:r>
          </a:p>
          <a:p>
            <a:pPr marL="393700" indent="-279400">
              <a:buClr>
                <a:schemeClr val="bg1">
                  <a:lumMod val="75000"/>
                </a:schemeClr>
              </a:buClr>
              <a:defRPr/>
            </a:pPr>
            <a:r>
              <a:rPr lang="en-US" sz="3000" dirty="0">
                <a:solidFill>
                  <a:schemeClr val="bg1">
                    <a:lumMod val="85000"/>
                  </a:schemeClr>
                </a:solidFill>
              </a:rPr>
              <a:t>Mobility management: practice</a:t>
            </a:r>
          </a:p>
          <a:p>
            <a:pPr marL="736600" lvl="1" indent="-279400">
              <a:buClr>
                <a:schemeClr val="bg1">
                  <a:lumMod val="75000"/>
                </a:schemeClr>
              </a:buClr>
              <a:defRPr/>
            </a:pPr>
            <a:r>
              <a:rPr lang="en-US" sz="3000" dirty="0">
                <a:solidFill>
                  <a:schemeClr val="bg1">
                    <a:lumMod val="85000"/>
                  </a:schemeClr>
                </a:solidFill>
              </a:rPr>
              <a:t>4G/5G networks</a:t>
            </a:r>
          </a:p>
          <a:p>
            <a:pPr marL="736600" lvl="1" indent="-279400">
              <a:buClr>
                <a:schemeClr val="bg1">
                  <a:lumMod val="75000"/>
                </a:schemeClr>
              </a:buClr>
              <a:defRPr/>
            </a:pPr>
            <a:r>
              <a:rPr lang="en-US" sz="3000" dirty="0">
                <a:solidFill>
                  <a:schemeClr val="bg1">
                    <a:lumMod val="85000"/>
                  </a:schemeClr>
                </a:solidFill>
              </a:rPr>
              <a:t>Mobile IP</a:t>
            </a:r>
          </a:p>
          <a:p>
            <a:pPr marL="393700" indent="-279400">
              <a:buClr>
                <a:schemeClr val="bg1">
                  <a:lumMod val="75000"/>
                </a:schemeClr>
              </a:buClr>
              <a:defRPr/>
            </a:pPr>
            <a:r>
              <a:rPr lang="en-US" sz="3000" dirty="0">
                <a:solidFill>
                  <a:schemeClr val="bg1">
                    <a:lumMod val="85000"/>
                  </a:schemeClr>
                </a:solidFill>
              </a:rPr>
              <a:t>Mobility: impact on higher-layer protocols</a:t>
            </a:r>
          </a:p>
        </p:txBody>
      </p:sp>
    </p:spTree>
    <p:extLst>
      <p:ext uri="{BB962C8B-B14F-4D97-AF65-F5344CB8AC3E}">
        <p14:creationId xmlns:p14="http://schemas.microsoft.com/office/powerpoint/2010/main" val="108036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IEEE 802.11 Wireless LAN</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29</a:t>
            </a:fld>
            <a:endParaRPr lang="en-US" dirty="0"/>
          </a:p>
        </p:txBody>
      </p:sp>
      <p:graphicFrame>
        <p:nvGraphicFramePr>
          <p:cNvPr id="2" name="Table 1">
            <a:extLst>
              <a:ext uri="{FF2B5EF4-FFF2-40B4-BE49-F238E27FC236}">
                <a16:creationId xmlns:a16="http://schemas.microsoft.com/office/drawing/2014/main" id="{D2CA1ED5-0599-854A-907A-E9C68E3B8873}"/>
              </a:ext>
            </a:extLst>
          </p:cNvPr>
          <p:cNvGraphicFramePr>
            <a:graphicFrameLocks noGrp="1"/>
          </p:cNvGraphicFramePr>
          <p:nvPr/>
        </p:nvGraphicFramePr>
        <p:xfrm>
          <a:off x="977900" y="1346200"/>
          <a:ext cx="10121900" cy="4019742"/>
        </p:xfrm>
        <a:graphic>
          <a:graphicData uri="http://schemas.openxmlformats.org/drawingml/2006/table">
            <a:tbl>
              <a:tblPr firstRow="1" firstCol="1" bandRow="1">
                <a:tableStyleId>{5C22544A-7EE6-4342-B048-85BDC9FD1C3A}</a:tableStyleId>
              </a:tblPr>
              <a:tblGrid>
                <a:gridCol w="2679700">
                  <a:extLst>
                    <a:ext uri="{9D8B030D-6E8A-4147-A177-3AD203B41FA5}">
                      <a16:colId xmlns:a16="http://schemas.microsoft.com/office/drawing/2014/main" val="3216654271"/>
                    </a:ext>
                  </a:extLst>
                </a:gridCol>
                <a:gridCol w="1418892">
                  <a:extLst>
                    <a:ext uri="{9D8B030D-6E8A-4147-A177-3AD203B41FA5}">
                      <a16:colId xmlns:a16="http://schemas.microsoft.com/office/drawing/2014/main" val="3311415253"/>
                    </a:ext>
                  </a:extLst>
                </a:gridCol>
                <a:gridCol w="1965079">
                  <a:extLst>
                    <a:ext uri="{9D8B030D-6E8A-4147-A177-3AD203B41FA5}">
                      <a16:colId xmlns:a16="http://schemas.microsoft.com/office/drawing/2014/main" val="3897866277"/>
                    </a:ext>
                  </a:extLst>
                </a:gridCol>
                <a:gridCol w="1429329">
                  <a:extLst>
                    <a:ext uri="{9D8B030D-6E8A-4147-A177-3AD203B41FA5}">
                      <a16:colId xmlns:a16="http://schemas.microsoft.com/office/drawing/2014/main" val="536041181"/>
                    </a:ext>
                  </a:extLst>
                </a:gridCol>
                <a:gridCol w="2628900">
                  <a:extLst>
                    <a:ext uri="{9D8B030D-6E8A-4147-A177-3AD203B41FA5}">
                      <a16:colId xmlns:a16="http://schemas.microsoft.com/office/drawing/2014/main" val="1367206375"/>
                    </a:ext>
                  </a:extLst>
                </a:gridCol>
              </a:tblGrid>
              <a:tr h="510858">
                <a:tc>
                  <a:txBody>
                    <a:bodyPr/>
                    <a:lstStyle/>
                    <a:p>
                      <a:pPr marL="0" marR="0">
                        <a:lnSpc>
                          <a:spcPct val="90000"/>
                        </a:lnSpc>
                        <a:spcBef>
                          <a:spcPts val="0"/>
                        </a:spcBef>
                        <a:spcAft>
                          <a:spcPts val="0"/>
                        </a:spcAft>
                      </a:pPr>
                      <a:r>
                        <a:rPr lang="en-US" sz="2400" dirty="0">
                          <a:effectLst/>
                        </a:rPr>
                        <a:t>IEEE 802.11 standard</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Year</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Max data rate</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Range </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Frequency</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1071449787"/>
                  </a:ext>
                </a:extLst>
              </a:tr>
              <a:tr h="255429">
                <a:tc>
                  <a:txBody>
                    <a:bodyPr/>
                    <a:lstStyle/>
                    <a:p>
                      <a:pPr marL="0" marR="0">
                        <a:spcBef>
                          <a:spcPts val="0"/>
                        </a:spcBef>
                        <a:spcAft>
                          <a:spcPts val="0"/>
                        </a:spcAft>
                      </a:pPr>
                      <a:r>
                        <a:rPr lang="en-US" sz="2400" b="0" dirty="0">
                          <a:effectLst/>
                        </a:rPr>
                        <a:t>802.11b</a:t>
                      </a:r>
                      <a:endParaRPr lang="en-US" sz="2400" b="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1999</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11 Mbps</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30 m</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2.4 Ghz</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4011830295"/>
                  </a:ext>
                </a:extLst>
              </a:tr>
              <a:tr h="255429">
                <a:tc>
                  <a:txBody>
                    <a:bodyPr/>
                    <a:lstStyle/>
                    <a:p>
                      <a:pPr marL="0" marR="0">
                        <a:spcBef>
                          <a:spcPts val="0"/>
                        </a:spcBef>
                        <a:spcAft>
                          <a:spcPts val="0"/>
                        </a:spcAft>
                      </a:pPr>
                      <a:r>
                        <a:rPr lang="en-US" sz="2400" b="0" dirty="0">
                          <a:effectLst/>
                        </a:rPr>
                        <a:t>802.11g</a:t>
                      </a:r>
                      <a:endParaRPr lang="en-US" sz="2400" b="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2003</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54 Mbps</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30m</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2.4 Ghz</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2601489631"/>
                  </a:ext>
                </a:extLst>
              </a:tr>
              <a:tr h="510858">
                <a:tc>
                  <a:txBody>
                    <a:bodyPr/>
                    <a:lstStyle/>
                    <a:p>
                      <a:pPr marL="0" marR="0">
                        <a:spcBef>
                          <a:spcPts val="0"/>
                        </a:spcBef>
                        <a:spcAft>
                          <a:spcPts val="0"/>
                        </a:spcAft>
                      </a:pPr>
                      <a:r>
                        <a:rPr lang="en-US" sz="2400" b="0" dirty="0">
                          <a:effectLst/>
                        </a:rPr>
                        <a:t>802.11n  (WiFi 4)</a:t>
                      </a:r>
                      <a:endParaRPr lang="en-US" sz="2400" b="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2009</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600</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70m </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2.4, 5 Ghz</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1531303648"/>
                  </a:ext>
                </a:extLst>
              </a:tr>
              <a:tr h="510858">
                <a:tc>
                  <a:txBody>
                    <a:bodyPr/>
                    <a:lstStyle/>
                    <a:p>
                      <a:pPr marL="0" marR="0">
                        <a:spcBef>
                          <a:spcPts val="0"/>
                        </a:spcBef>
                        <a:spcAft>
                          <a:spcPts val="0"/>
                        </a:spcAft>
                      </a:pPr>
                      <a:r>
                        <a:rPr lang="en-US" sz="2400" b="0" dirty="0">
                          <a:effectLst/>
                        </a:rPr>
                        <a:t>802.11ac (WiFi 5)</a:t>
                      </a:r>
                      <a:endParaRPr lang="en-US" sz="2400" b="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2013</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 3.47Gpbs</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70m</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 5 Ghz </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1488146182"/>
                  </a:ext>
                </a:extLst>
              </a:tr>
              <a:tr h="510858">
                <a:tc>
                  <a:txBody>
                    <a:bodyPr/>
                    <a:lstStyle/>
                    <a:p>
                      <a:pPr marL="0" marR="0">
                        <a:spcBef>
                          <a:spcPts val="0"/>
                        </a:spcBef>
                        <a:spcAft>
                          <a:spcPts val="0"/>
                        </a:spcAft>
                      </a:pPr>
                      <a:r>
                        <a:rPr lang="en-US" sz="2400" b="0" dirty="0">
                          <a:effectLst/>
                        </a:rPr>
                        <a:t>802.11ax (WiFi 6)</a:t>
                      </a:r>
                      <a:endParaRPr lang="en-US" sz="2400" b="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2020 </a:t>
                      </a:r>
                      <a:r>
                        <a:rPr lang="en-US" sz="1600" dirty="0">
                          <a:effectLst/>
                        </a:rPr>
                        <a:t>(exp.)</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14 Gbps </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70m</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2.4, 5 Ghz </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2717794024"/>
                  </a:ext>
                </a:extLst>
              </a:tr>
              <a:tr h="510858">
                <a:tc>
                  <a:txBody>
                    <a:bodyPr/>
                    <a:lstStyle/>
                    <a:p>
                      <a:pPr marL="0" marR="0">
                        <a:spcBef>
                          <a:spcPts val="0"/>
                        </a:spcBef>
                        <a:spcAft>
                          <a:spcPts val="0"/>
                        </a:spcAft>
                      </a:pPr>
                      <a:r>
                        <a:rPr lang="en-US" sz="2400" b="0" dirty="0">
                          <a:effectLst/>
                        </a:rPr>
                        <a:t>802.11af</a:t>
                      </a:r>
                      <a:endParaRPr lang="en-US" sz="2400" b="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2014</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35 – 560 Mbps</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1 Km</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unused TV bands (54-790 MHz)</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578689878"/>
                  </a:ext>
                </a:extLst>
              </a:tr>
              <a:tr h="255429">
                <a:tc>
                  <a:txBody>
                    <a:bodyPr/>
                    <a:lstStyle/>
                    <a:p>
                      <a:pPr marL="0" marR="0">
                        <a:spcBef>
                          <a:spcPts val="0"/>
                        </a:spcBef>
                        <a:spcAft>
                          <a:spcPts val="0"/>
                        </a:spcAft>
                      </a:pPr>
                      <a:r>
                        <a:rPr lang="en-US" sz="2400" b="0" dirty="0">
                          <a:effectLst/>
                        </a:rPr>
                        <a:t>802.11ah</a:t>
                      </a:r>
                      <a:endParaRPr lang="en-US" sz="2400" b="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2017</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347Mbps</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1 Km</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900 Mhz</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2537358628"/>
                  </a:ext>
                </a:extLst>
              </a:tr>
            </a:tbl>
          </a:graphicData>
        </a:graphic>
      </p:graphicFrame>
      <p:sp>
        <p:nvSpPr>
          <p:cNvPr id="291" name="Rectangle 5">
            <a:extLst>
              <a:ext uri="{FF2B5EF4-FFF2-40B4-BE49-F238E27FC236}">
                <a16:creationId xmlns:a16="http://schemas.microsoft.com/office/drawing/2014/main" id="{FF5FCC4D-A86C-074D-AC0E-AED1826D4D81}"/>
              </a:ext>
            </a:extLst>
          </p:cNvPr>
          <p:cNvSpPr>
            <a:spLocks noChangeArrowheads="1"/>
          </p:cNvSpPr>
          <p:nvPr/>
        </p:nvSpPr>
        <p:spPr bwMode="auto">
          <a:xfrm>
            <a:off x="550985" y="5365942"/>
            <a:ext cx="10752015" cy="13079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77813" indent="-277813">
              <a:lnSpc>
                <a:spcPct val="90000"/>
              </a:lnSpc>
              <a:spcBef>
                <a:spcPct val="20000"/>
              </a:spcBef>
              <a:buClr>
                <a:srgbClr val="000099"/>
              </a:buClr>
              <a:buSzPct val="100000"/>
              <a:buFont typeface="Wingdings" charset="2"/>
              <a:buChar char="§"/>
              <a:defRPr/>
            </a:pPr>
            <a:r>
              <a:rPr lang="en-GB" sz="2400" dirty="0">
                <a:cs typeface="+mn-cs"/>
              </a:rPr>
              <a:t>all use CSMA/CA for multiple access, and differ in the physical layer (frequency range)</a:t>
            </a:r>
          </a:p>
          <a:p>
            <a:pPr marL="277813" indent="-277813">
              <a:lnSpc>
                <a:spcPct val="90000"/>
              </a:lnSpc>
              <a:spcBef>
                <a:spcPct val="20000"/>
              </a:spcBef>
              <a:buClr>
                <a:srgbClr val="000099"/>
              </a:buClr>
              <a:buSzPct val="100000"/>
              <a:buFont typeface="Wingdings" charset="2"/>
              <a:buChar char="§"/>
              <a:defRPr/>
            </a:pPr>
            <a:r>
              <a:rPr lang="en-GB" sz="2400" dirty="0"/>
              <a:t>F</a:t>
            </a:r>
            <a:r>
              <a:rPr lang="en-GB" sz="2400" dirty="0">
                <a:cs typeface="+mn-cs"/>
              </a:rPr>
              <a:t>or the same power and coding, higher frequency (longer wavelengths) will have lower data rate and longer distances.</a:t>
            </a:r>
          </a:p>
        </p:txBody>
      </p:sp>
    </p:spTree>
    <p:extLst>
      <p:ext uri="{BB962C8B-B14F-4D97-AF65-F5344CB8AC3E}">
        <p14:creationId xmlns:p14="http://schemas.microsoft.com/office/powerpoint/2010/main" val="361238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7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280834" y="659914"/>
            <a:ext cx="3102316" cy="2326737"/>
          </a:xfrm>
          <a:prstGeom prst="rect">
            <a:avLst/>
          </a:prstGeom>
          <a:effectLst>
            <a:outerShdw blurRad="50800" dist="38100" dir="18900000" algn="bl" rotWithShape="0">
              <a:prstClr val="black">
                <a:alpha val="40000"/>
              </a:prstClr>
            </a:outerShdw>
          </a:effectLst>
        </p:spPr>
      </p:pic>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867338" y="2227006"/>
            <a:ext cx="5571867" cy="92328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indent="-382588">
              <a:spcBef>
                <a:spcPts val="600"/>
              </a:spcBef>
              <a:buClr>
                <a:srgbClr val="0000A8"/>
              </a:buClr>
            </a:pPr>
            <a:r>
              <a:rPr lang="en-US" altLang="en-US" sz="3200" dirty="0">
                <a:solidFill>
                  <a:srgbClr val="C00000"/>
                </a:solidFill>
                <a:ea typeface="ＭＳ Ｐゴシック" panose="020B0600070205080204" pitchFamily="34" charset="-128"/>
                <a:cs typeface="Arial" panose="020B0604020202020204" pitchFamily="34" charset="0"/>
              </a:rPr>
              <a:t>Introduction</a:t>
            </a:r>
          </a:p>
        </p:txBody>
      </p:sp>
      <p:sp>
        <p:nvSpPr>
          <p:cNvPr id="9" name="Rectangle 3">
            <a:extLst>
              <a:ext uri="{FF2B5EF4-FFF2-40B4-BE49-F238E27FC236}">
                <a16:creationId xmlns:a16="http://schemas.microsoft.com/office/drawing/2014/main" id="{49F3BAE1-7C74-F944-AEC6-02670EE1832C}"/>
              </a:ext>
            </a:extLst>
          </p:cNvPr>
          <p:cNvSpPr txBox="1">
            <a:spLocks noChangeArrowheads="1"/>
          </p:cNvSpPr>
          <p:nvPr/>
        </p:nvSpPr>
        <p:spPr>
          <a:xfrm>
            <a:off x="762000" y="3068638"/>
            <a:ext cx="4826000" cy="345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Font typeface="Wingdings" charset="0"/>
              <a:buNone/>
              <a:defRPr/>
            </a:pPr>
            <a:r>
              <a:rPr lang="en-US" sz="3200" dirty="0">
                <a:solidFill>
                  <a:srgbClr val="000099"/>
                </a:solidFill>
              </a:rPr>
              <a:t>Wireless</a:t>
            </a:r>
          </a:p>
          <a:p>
            <a:pPr>
              <a:buClr>
                <a:srgbClr val="0000A8"/>
              </a:buClr>
              <a:defRPr/>
            </a:pPr>
            <a:r>
              <a:rPr lang="en-US" dirty="0"/>
              <a:t>Wireless Links and network characteristics </a:t>
            </a:r>
          </a:p>
          <a:p>
            <a:pPr>
              <a:buClr>
                <a:srgbClr val="0000A8"/>
              </a:buClr>
              <a:defRPr/>
            </a:pPr>
            <a:r>
              <a:rPr lang="en-US" dirty="0"/>
              <a:t>WiFi: 802.11 wireless LANs</a:t>
            </a:r>
          </a:p>
          <a:p>
            <a:pPr>
              <a:buClr>
                <a:srgbClr val="0000A8"/>
              </a:buClr>
              <a:defRPr/>
            </a:pPr>
            <a:r>
              <a:rPr lang="en-US" dirty="0"/>
              <a:t>Cellular networks: 4G and 5G</a:t>
            </a:r>
          </a:p>
        </p:txBody>
      </p:sp>
      <p:sp>
        <p:nvSpPr>
          <p:cNvPr id="11" name="Rectangle 4">
            <a:extLst>
              <a:ext uri="{FF2B5EF4-FFF2-40B4-BE49-F238E27FC236}">
                <a16:creationId xmlns:a16="http://schemas.microsoft.com/office/drawing/2014/main" id="{512E4818-86F7-2F4D-B3AE-E0981B8AB816}"/>
              </a:ext>
            </a:extLst>
          </p:cNvPr>
          <p:cNvSpPr txBox="1">
            <a:spLocks noChangeArrowheads="1"/>
          </p:cNvSpPr>
          <p:nvPr/>
        </p:nvSpPr>
        <p:spPr>
          <a:xfrm>
            <a:off x="6045200" y="3119438"/>
            <a:ext cx="5702300" cy="3255962"/>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defRPr/>
            </a:pPr>
            <a:r>
              <a:rPr lang="en-US" sz="3500" dirty="0">
                <a:solidFill>
                  <a:srgbClr val="000099"/>
                </a:solidFill>
              </a:rPr>
              <a:t>Mobility</a:t>
            </a:r>
          </a:p>
          <a:p>
            <a:pPr marL="393700" indent="-279400">
              <a:buClr>
                <a:srgbClr val="0000A8"/>
              </a:buClr>
              <a:defRPr/>
            </a:pPr>
            <a:r>
              <a:rPr lang="en-US" sz="3000" dirty="0"/>
              <a:t>Mobility management: principles</a:t>
            </a:r>
          </a:p>
          <a:p>
            <a:pPr marL="393700" indent="-279400">
              <a:buClr>
                <a:srgbClr val="0000A8"/>
              </a:buClr>
              <a:defRPr/>
            </a:pPr>
            <a:r>
              <a:rPr lang="en-US" sz="3000" dirty="0"/>
              <a:t>Mobility management: practice</a:t>
            </a:r>
          </a:p>
          <a:p>
            <a:pPr marL="736600" lvl="1" indent="-279400">
              <a:defRPr/>
            </a:pPr>
            <a:r>
              <a:rPr lang="en-US" sz="3000" dirty="0"/>
              <a:t>4G/5G networks</a:t>
            </a:r>
          </a:p>
          <a:p>
            <a:pPr marL="736600" lvl="1" indent="-279400">
              <a:defRPr/>
            </a:pPr>
            <a:r>
              <a:rPr lang="en-US" sz="3000" dirty="0"/>
              <a:t>Mobile IP</a:t>
            </a:r>
          </a:p>
          <a:p>
            <a:pPr marL="393700" indent="-279400">
              <a:buClr>
                <a:srgbClr val="0000A8"/>
              </a:buClr>
              <a:defRPr/>
            </a:pPr>
            <a:r>
              <a:rPr lang="en-US" sz="3000" dirty="0"/>
              <a:t>Mobility: impact on higher-layer protocols</a:t>
            </a:r>
          </a:p>
        </p:txBody>
      </p:sp>
      <p:sp>
        <p:nvSpPr>
          <p:cNvPr id="12" name="Slide Number Placeholder 3">
            <a:extLst>
              <a:ext uri="{FF2B5EF4-FFF2-40B4-BE49-F238E27FC236}">
                <a16:creationId xmlns:a16="http://schemas.microsoft.com/office/drawing/2014/main" id="{363B252E-B5AF-BD4D-8DC3-4FE3280F1987}"/>
              </a:ext>
            </a:extLst>
          </p:cNvPr>
          <p:cNvSpPr>
            <a:spLocks noGrp="1"/>
          </p:cNvSpPr>
          <p:nvPr>
            <p:ph type="sldNum" sz="quarter" idx="4"/>
          </p:nvPr>
        </p:nvSpPr>
        <p:spPr>
          <a:xfrm>
            <a:off x="9219616" y="6443089"/>
            <a:ext cx="2743200" cy="365125"/>
          </a:xfrm>
        </p:spPr>
        <p:txBody>
          <a:bodyPr/>
          <a:lstStyle/>
          <a:p>
            <a:r>
              <a:rPr lang="en-US" dirty="0"/>
              <a:t>Wireless and Mobile Networks: 7- </a:t>
            </a:r>
            <a:fld id="{C4204591-24BD-A542-B9D5-F8D8A88D2FEE}" type="slidenum">
              <a:rPr lang="en-US" smtClean="0"/>
              <a:pPr/>
              <a:t>3</a:t>
            </a:fld>
            <a:endParaRPr lang="en-US" dirty="0"/>
          </a:p>
        </p:txBody>
      </p:sp>
    </p:spTree>
    <p:extLst>
      <p:ext uri="{BB962C8B-B14F-4D97-AF65-F5344CB8AC3E}">
        <p14:creationId xmlns:p14="http://schemas.microsoft.com/office/powerpoint/2010/main" val="67989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299985-DF40-6722-00B1-176474239669}"/>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CBE87A79-A9F0-2CB8-AF12-7FE88C470448}"/>
              </a:ext>
            </a:extLst>
          </p:cNvPr>
          <p:cNvSpPr>
            <a:spLocks noGrp="1"/>
          </p:cNvSpPr>
          <p:nvPr>
            <p:ph type="title"/>
          </p:nvPr>
        </p:nvSpPr>
        <p:spPr/>
        <p:txBody>
          <a:bodyPr/>
          <a:lstStyle/>
          <a:p>
            <a:r>
              <a:rPr lang="en-GB" dirty="0"/>
              <a:t>Wireless Network Taxonomy</a:t>
            </a:r>
            <a:endParaRPr lang="en-SE" dirty="0"/>
          </a:p>
        </p:txBody>
      </p:sp>
      <p:sp>
        <p:nvSpPr>
          <p:cNvPr id="4" name="Slide Number Placeholder 3">
            <a:extLst>
              <a:ext uri="{FF2B5EF4-FFF2-40B4-BE49-F238E27FC236}">
                <a16:creationId xmlns:a16="http://schemas.microsoft.com/office/drawing/2014/main" id="{6E23214A-74A1-5393-BA7F-7432A3933928}"/>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30</a:t>
            </a:fld>
            <a:endParaRPr lang="en-US" dirty="0"/>
          </a:p>
        </p:txBody>
      </p:sp>
      <p:sp>
        <p:nvSpPr>
          <p:cNvPr id="5" name="object 5">
            <a:extLst>
              <a:ext uri="{FF2B5EF4-FFF2-40B4-BE49-F238E27FC236}">
                <a16:creationId xmlns:a16="http://schemas.microsoft.com/office/drawing/2014/main" id="{D08283AA-0B71-C7D9-EC10-98C2DCD694C6}"/>
              </a:ext>
            </a:extLst>
          </p:cNvPr>
          <p:cNvSpPr txBox="1"/>
          <p:nvPr/>
        </p:nvSpPr>
        <p:spPr>
          <a:xfrm>
            <a:off x="817497" y="2784804"/>
            <a:ext cx="118745" cy="360680"/>
          </a:xfrm>
          <a:prstGeom prst="rect">
            <a:avLst/>
          </a:prstGeom>
        </p:spPr>
        <p:txBody>
          <a:bodyPr vert="horz" wrap="square" lIns="0" tIns="12065" rIns="0" bIns="0" rtlCol="0">
            <a:spAutoFit/>
          </a:bodyPr>
          <a:lstStyle/>
          <a:p>
            <a:pPr marL="12700">
              <a:lnSpc>
                <a:spcPct val="100000"/>
              </a:lnSpc>
              <a:spcBef>
                <a:spcPts val="95"/>
              </a:spcBef>
            </a:pPr>
            <a:r>
              <a:rPr sz="2200" spc="-50" dirty="0">
                <a:solidFill>
                  <a:srgbClr val="000099"/>
                </a:solidFill>
                <a:latin typeface="Times New Roman"/>
                <a:cs typeface="Times New Roman"/>
              </a:rPr>
              <a:t>(</a:t>
            </a:r>
            <a:endParaRPr sz="2200">
              <a:latin typeface="Times New Roman"/>
              <a:cs typeface="Times New Roman"/>
            </a:endParaRPr>
          </a:p>
        </p:txBody>
      </p:sp>
      <p:graphicFrame>
        <p:nvGraphicFramePr>
          <p:cNvPr id="6" name="object 6">
            <a:extLst>
              <a:ext uri="{FF2B5EF4-FFF2-40B4-BE49-F238E27FC236}">
                <a16:creationId xmlns:a16="http://schemas.microsoft.com/office/drawing/2014/main" id="{28D2DD7A-9FAE-0DC3-1818-C57CE85D91E7}"/>
              </a:ext>
            </a:extLst>
          </p:cNvPr>
          <p:cNvGraphicFramePr>
            <a:graphicFrameLocks noGrp="1"/>
          </p:cNvGraphicFramePr>
          <p:nvPr/>
        </p:nvGraphicFramePr>
        <p:xfrm>
          <a:off x="869061" y="1597533"/>
          <a:ext cx="7230744" cy="4565015"/>
        </p:xfrm>
        <a:graphic>
          <a:graphicData uri="http://schemas.openxmlformats.org/drawingml/2006/table">
            <a:tbl>
              <a:tblPr firstRow="1" bandRow="1">
                <a:tableStyleId>{2D5ABB26-0587-4C30-8999-92F81FD0307C}</a:tableStyleId>
              </a:tblPr>
              <a:tblGrid>
                <a:gridCol w="1723389">
                  <a:extLst>
                    <a:ext uri="{9D8B030D-6E8A-4147-A177-3AD203B41FA5}">
                      <a16:colId xmlns:a16="http://schemas.microsoft.com/office/drawing/2014/main" val="20000"/>
                    </a:ext>
                  </a:extLst>
                </a:gridCol>
                <a:gridCol w="2610485">
                  <a:extLst>
                    <a:ext uri="{9D8B030D-6E8A-4147-A177-3AD203B41FA5}">
                      <a16:colId xmlns:a16="http://schemas.microsoft.com/office/drawing/2014/main" val="20001"/>
                    </a:ext>
                  </a:extLst>
                </a:gridCol>
                <a:gridCol w="2896870">
                  <a:extLst>
                    <a:ext uri="{9D8B030D-6E8A-4147-A177-3AD203B41FA5}">
                      <a16:colId xmlns:a16="http://schemas.microsoft.com/office/drawing/2014/main" val="20002"/>
                    </a:ext>
                  </a:extLst>
                </a:gridCol>
              </a:tblGrid>
              <a:tr h="446405">
                <a:tc>
                  <a:txBody>
                    <a:bodyPr/>
                    <a:lstStyle/>
                    <a:p>
                      <a:pPr>
                        <a:lnSpc>
                          <a:spcPct val="100000"/>
                        </a:lnSpc>
                      </a:pPr>
                      <a:endParaRPr sz="1800">
                        <a:latin typeface="Times New Roman"/>
                        <a:cs typeface="Times New Roman"/>
                      </a:endParaRPr>
                    </a:p>
                  </a:txBody>
                  <a:tcPr marL="0" marR="0" marT="0" marB="0">
                    <a:lnL w="19050">
                      <a:solidFill>
                        <a:srgbClr val="000099"/>
                      </a:solidFill>
                      <a:prstDash val="solid"/>
                    </a:lnL>
                    <a:lnR w="19050">
                      <a:solidFill>
                        <a:srgbClr val="000099"/>
                      </a:solidFill>
                      <a:prstDash val="solid"/>
                    </a:lnR>
                    <a:lnT w="19050">
                      <a:solidFill>
                        <a:srgbClr val="000099"/>
                      </a:solidFill>
                      <a:prstDash val="solid"/>
                    </a:lnT>
                    <a:lnB w="19050">
                      <a:solidFill>
                        <a:srgbClr val="000099"/>
                      </a:solidFill>
                      <a:prstDash val="solid"/>
                    </a:lnB>
                  </a:tcPr>
                </a:tc>
                <a:tc>
                  <a:txBody>
                    <a:bodyPr/>
                    <a:lstStyle/>
                    <a:p>
                      <a:pPr marL="544195">
                        <a:lnSpc>
                          <a:spcPct val="100000"/>
                        </a:lnSpc>
                        <a:spcBef>
                          <a:spcPts val="95"/>
                        </a:spcBef>
                      </a:pPr>
                      <a:r>
                        <a:rPr sz="2400" dirty="0">
                          <a:solidFill>
                            <a:srgbClr val="000099"/>
                          </a:solidFill>
                          <a:latin typeface="Times New Roman"/>
                          <a:cs typeface="Times New Roman"/>
                        </a:rPr>
                        <a:t>Single</a:t>
                      </a:r>
                      <a:r>
                        <a:rPr sz="2400" spc="-45" dirty="0">
                          <a:solidFill>
                            <a:srgbClr val="000099"/>
                          </a:solidFill>
                          <a:latin typeface="Times New Roman"/>
                          <a:cs typeface="Times New Roman"/>
                        </a:rPr>
                        <a:t> </a:t>
                      </a:r>
                      <a:r>
                        <a:rPr sz="2400" spc="-25" dirty="0">
                          <a:solidFill>
                            <a:srgbClr val="000099"/>
                          </a:solidFill>
                          <a:latin typeface="Times New Roman"/>
                          <a:cs typeface="Times New Roman"/>
                        </a:rPr>
                        <a:t>hop</a:t>
                      </a:r>
                      <a:endParaRPr sz="2400">
                        <a:latin typeface="Times New Roman"/>
                        <a:cs typeface="Times New Roman"/>
                      </a:endParaRPr>
                    </a:p>
                  </a:txBody>
                  <a:tcPr marL="0" marR="0" marT="12065" marB="0">
                    <a:lnL w="19050">
                      <a:solidFill>
                        <a:srgbClr val="000099"/>
                      </a:solidFill>
                      <a:prstDash val="solid"/>
                    </a:lnL>
                    <a:lnR w="19050">
                      <a:solidFill>
                        <a:srgbClr val="000099"/>
                      </a:solidFill>
                      <a:prstDash val="solid"/>
                    </a:lnR>
                    <a:lnT w="19050">
                      <a:solidFill>
                        <a:srgbClr val="000099"/>
                      </a:solidFill>
                      <a:prstDash val="solid"/>
                    </a:lnT>
                    <a:lnB w="19050">
                      <a:solidFill>
                        <a:srgbClr val="000099"/>
                      </a:solidFill>
                      <a:prstDash val="solid"/>
                    </a:lnB>
                  </a:tcPr>
                </a:tc>
                <a:tc>
                  <a:txBody>
                    <a:bodyPr/>
                    <a:lstStyle/>
                    <a:p>
                      <a:pPr marL="628650">
                        <a:lnSpc>
                          <a:spcPct val="100000"/>
                        </a:lnSpc>
                        <a:spcBef>
                          <a:spcPts val="45"/>
                        </a:spcBef>
                      </a:pPr>
                      <a:r>
                        <a:rPr sz="2400" dirty="0">
                          <a:solidFill>
                            <a:srgbClr val="000099"/>
                          </a:solidFill>
                          <a:latin typeface="Times New Roman"/>
                          <a:cs typeface="Times New Roman"/>
                        </a:rPr>
                        <a:t>Multiple</a:t>
                      </a:r>
                      <a:r>
                        <a:rPr sz="2400" spc="-75" dirty="0">
                          <a:solidFill>
                            <a:srgbClr val="000099"/>
                          </a:solidFill>
                          <a:latin typeface="Times New Roman"/>
                          <a:cs typeface="Times New Roman"/>
                        </a:rPr>
                        <a:t> </a:t>
                      </a:r>
                      <a:r>
                        <a:rPr sz="2400" spc="-20" dirty="0">
                          <a:solidFill>
                            <a:srgbClr val="000099"/>
                          </a:solidFill>
                          <a:latin typeface="Times New Roman"/>
                          <a:cs typeface="Times New Roman"/>
                        </a:rPr>
                        <a:t>hops</a:t>
                      </a:r>
                      <a:endParaRPr sz="2400">
                        <a:latin typeface="Times New Roman"/>
                        <a:cs typeface="Times New Roman"/>
                      </a:endParaRPr>
                    </a:p>
                  </a:txBody>
                  <a:tcPr marL="0" marR="0" marT="5715" marB="0">
                    <a:lnL w="19050">
                      <a:solidFill>
                        <a:srgbClr val="000099"/>
                      </a:solidFill>
                      <a:prstDash val="solid"/>
                    </a:lnL>
                    <a:lnR w="19050">
                      <a:solidFill>
                        <a:srgbClr val="000099"/>
                      </a:solidFill>
                      <a:prstDash val="solid"/>
                    </a:lnR>
                    <a:lnT w="19050">
                      <a:solidFill>
                        <a:srgbClr val="000099"/>
                      </a:solidFill>
                      <a:prstDash val="solid"/>
                    </a:lnT>
                    <a:lnB w="19050">
                      <a:solidFill>
                        <a:srgbClr val="000099"/>
                      </a:solidFill>
                      <a:prstDash val="solid"/>
                    </a:lnB>
                  </a:tcPr>
                </a:tc>
                <a:extLst>
                  <a:ext uri="{0D108BD9-81ED-4DB2-BD59-A6C34878D82A}">
                    <a16:rowId xmlns:a16="http://schemas.microsoft.com/office/drawing/2014/main" val="10000"/>
                  </a:ext>
                </a:extLst>
              </a:tr>
              <a:tr h="2127250">
                <a:tc>
                  <a:txBody>
                    <a:bodyPr/>
                    <a:lstStyle/>
                    <a:p>
                      <a:pPr>
                        <a:lnSpc>
                          <a:spcPct val="100000"/>
                        </a:lnSpc>
                        <a:spcBef>
                          <a:spcPts val="680"/>
                        </a:spcBef>
                      </a:pPr>
                      <a:endParaRPr sz="2200">
                        <a:latin typeface="Times New Roman"/>
                        <a:cs typeface="Times New Roman"/>
                      </a:endParaRPr>
                    </a:p>
                    <a:p>
                      <a:pPr marL="44450" marR="42545" indent="-24765" algn="ctr">
                        <a:lnSpc>
                          <a:spcPct val="100000"/>
                        </a:lnSpc>
                        <a:spcBef>
                          <a:spcPts val="5"/>
                        </a:spcBef>
                      </a:pPr>
                      <a:r>
                        <a:rPr sz="2200" spc="-10" dirty="0">
                          <a:solidFill>
                            <a:srgbClr val="000099"/>
                          </a:solidFill>
                          <a:latin typeface="Times New Roman"/>
                          <a:cs typeface="Times New Roman"/>
                        </a:rPr>
                        <a:t>Infrastructure </a:t>
                      </a:r>
                      <a:r>
                        <a:rPr sz="2200" dirty="0">
                          <a:solidFill>
                            <a:srgbClr val="000099"/>
                          </a:solidFill>
                          <a:latin typeface="Times New Roman"/>
                          <a:cs typeface="Times New Roman"/>
                        </a:rPr>
                        <a:t>Access</a:t>
                      </a:r>
                      <a:r>
                        <a:rPr sz="2200" spc="-15" dirty="0">
                          <a:solidFill>
                            <a:srgbClr val="000099"/>
                          </a:solidFill>
                          <a:latin typeface="Times New Roman"/>
                          <a:cs typeface="Times New Roman"/>
                        </a:rPr>
                        <a:t> </a:t>
                      </a:r>
                      <a:r>
                        <a:rPr sz="2200" spc="-10" dirty="0">
                          <a:solidFill>
                            <a:srgbClr val="000099"/>
                          </a:solidFill>
                          <a:latin typeface="Times New Roman"/>
                          <a:cs typeface="Times New Roman"/>
                        </a:rPr>
                        <a:t>Points, Towers)</a:t>
                      </a:r>
                      <a:endParaRPr sz="2200">
                        <a:latin typeface="Times New Roman"/>
                        <a:cs typeface="Times New Roman"/>
                      </a:endParaRPr>
                    </a:p>
                  </a:txBody>
                  <a:tcPr marL="0" marR="0" marT="86360" marB="0">
                    <a:lnL w="19050">
                      <a:solidFill>
                        <a:srgbClr val="000099"/>
                      </a:solidFill>
                      <a:prstDash val="solid"/>
                    </a:lnL>
                    <a:lnR w="19050">
                      <a:solidFill>
                        <a:srgbClr val="000099"/>
                      </a:solidFill>
                      <a:prstDash val="solid"/>
                    </a:lnR>
                    <a:lnT w="19050">
                      <a:solidFill>
                        <a:srgbClr val="000099"/>
                      </a:solidFill>
                      <a:prstDash val="solid"/>
                    </a:lnT>
                  </a:tcPr>
                </a:tc>
                <a:tc>
                  <a:txBody>
                    <a:bodyPr/>
                    <a:lstStyle/>
                    <a:p>
                      <a:pPr marL="479425" marR="392430" indent="-52069" algn="ctr">
                        <a:lnSpc>
                          <a:spcPct val="100000"/>
                        </a:lnSpc>
                        <a:spcBef>
                          <a:spcPts val="1290"/>
                        </a:spcBef>
                      </a:pPr>
                      <a:r>
                        <a:rPr sz="1800" dirty="0">
                          <a:latin typeface="Times New Roman"/>
                          <a:cs typeface="Times New Roman"/>
                        </a:rPr>
                        <a:t>Host</a:t>
                      </a:r>
                      <a:r>
                        <a:rPr sz="1800" spc="-35" dirty="0">
                          <a:latin typeface="Times New Roman"/>
                          <a:cs typeface="Times New Roman"/>
                        </a:rPr>
                        <a:t> </a:t>
                      </a:r>
                      <a:r>
                        <a:rPr sz="1800" dirty="0">
                          <a:latin typeface="Times New Roman"/>
                          <a:cs typeface="Times New Roman"/>
                        </a:rPr>
                        <a:t>connects</a:t>
                      </a:r>
                      <a:r>
                        <a:rPr sz="1800" spc="-60" dirty="0">
                          <a:latin typeface="Times New Roman"/>
                          <a:cs typeface="Times New Roman"/>
                        </a:rPr>
                        <a:t> </a:t>
                      </a:r>
                      <a:r>
                        <a:rPr sz="1800" spc="-25" dirty="0">
                          <a:latin typeface="Times New Roman"/>
                          <a:cs typeface="Times New Roman"/>
                        </a:rPr>
                        <a:t>to </a:t>
                      </a:r>
                      <a:r>
                        <a:rPr sz="1800" dirty="0">
                          <a:latin typeface="Times New Roman"/>
                          <a:cs typeface="Times New Roman"/>
                        </a:rPr>
                        <a:t>base</a:t>
                      </a:r>
                      <a:r>
                        <a:rPr sz="1800" spc="-25" dirty="0">
                          <a:latin typeface="Times New Roman"/>
                          <a:cs typeface="Times New Roman"/>
                        </a:rPr>
                        <a:t> </a:t>
                      </a:r>
                      <a:r>
                        <a:rPr sz="1800" dirty="0">
                          <a:latin typeface="Times New Roman"/>
                          <a:cs typeface="Times New Roman"/>
                        </a:rPr>
                        <a:t>station</a:t>
                      </a:r>
                      <a:r>
                        <a:rPr sz="1800" spc="-30" dirty="0">
                          <a:latin typeface="Times New Roman"/>
                          <a:cs typeface="Times New Roman"/>
                        </a:rPr>
                        <a:t> </a:t>
                      </a:r>
                      <a:r>
                        <a:rPr sz="1800" spc="-10" dirty="0">
                          <a:latin typeface="Times New Roman"/>
                          <a:cs typeface="Times New Roman"/>
                        </a:rPr>
                        <a:t>(WiFi, WiMAX,</a:t>
                      </a:r>
                      <a:r>
                        <a:rPr sz="1800" spc="-80" dirty="0">
                          <a:latin typeface="Times New Roman"/>
                          <a:cs typeface="Times New Roman"/>
                        </a:rPr>
                        <a:t> </a:t>
                      </a:r>
                      <a:r>
                        <a:rPr sz="1800" spc="-10" dirty="0">
                          <a:latin typeface="Times New Roman"/>
                          <a:cs typeface="Times New Roman"/>
                        </a:rPr>
                        <a:t>cellular) </a:t>
                      </a:r>
                      <a:r>
                        <a:rPr sz="1800" dirty="0">
                          <a:latin typeface="Times New Roman"/>
                          <a:cs typeface="Times New Roman"/>
                        </a:rPr>
                        <a:t>which</a:t>
                      </a:r>
                      <a:r>
                        <a:rPr sz="1800" spc="-50" dirty="0">
                          <a:latin typeface="Times New Roman"/>
                          <a:cs typeface="Times New Roman"/>
                        </a:rPr>
                        <a:t> </a:t>
                      </a:r>
                      <a:r>
                        <a:rPr sz="1800" dirty="0">
                          <a:latin typeface="Times New Roman"/>
                          <a:cs typeface="Times New Roman"/>
                        </a:rPr>
                        <a:t>connects</a:t>
                      </a:r>
                      <a:r>
                        <a:rPr sz="1800" spc="-50" dirty="0">
                          <a:latin typeface="Times New Roman"/>
                          <a:cs typeface="Times New Roman"/>
                        </a:rPr>
                        <a:t> </a:t>
                      </a:r>
                      <a:r>
                        <a:rPr sz="1800" spc="-25" dirty="0">
                          <a:latin typeface="Times New Roman"/>
                          <a:cs typeface="Times New Roman"/>
                        </a:rPr>
                        <a:t>to </a:t>
                      </a:r>
                      <a:r>
                        <a:rPr sz="1800" dirty="0">
                          <a:latin typeface="Times New Roman"/>
                          <a:cs typeface="Times New Roman"/>
                        </a:rPr>
                        <a:t>larger</a:t>
                      </a:r>
                      <a:r>
                        <a:rPr sz="1800" spc="-90" dirty="0">
                          <a:latin typeface="Times New Roman"/>
                          <a:cs typeface="Times New Roman"/>
                        </a:rPr>
                        <a:t> </a:t>
                      </a:r>
                      <a:r>
                        <a:rPr sz="1800" spc="-10" dirty="0">
                          <a:latin typeface="Times New Roman"/>
                          <a:cs typeface="Times New Roman"/>
                        </a:rPr>
                        <a:t>Internet</a:t>
                      </a:r>
                      <a:endParaRPr sz="1800">
                        <a:latin typeface="Times New Roman"/>
                        <a:cs typeface="Times New Roman"/>
                      </a:endParaRPr>
                    </a:p>
                  </a:txBody>
                  <a:tcPr marL="0" marR="0" marT="163830" marB="0">
                    <a:lnL w="19050">
                      <a:solidFill>
                        <a:srgbClr val="000099"/>
                      </a:solidFill>
                      <a:prstDash val="solid"/>
                    </a:lnL>
                    <a:lnR w="19050">
                      <a:solidFill>
                        <a:srgbClr val="000099"/>
                      </a:solidFill>
                      <a:prstDash val="solid"/>
                    </a:lnR>
                    <a:lnT w="19050">
                      <a:solidFill>
                        <a:srgbClr val="000099"/>
                      </a:solidFill>
                      <a:prstDash val="solid"/>
                    </a:lnT>
                  </a:tcPr>
                </a:tc>
                <a:tc>
                  <a:txBody>
                    <a:bodyPr/>
                    <a:lstStyle/>
                    <a:p>
                      <a:pPr marL="539750" marR="417195" indent="-2540" algn="ctr">
                        <a:lnSpc>
                          <a:spcPct val="100000"/>
                        </a:lnSpc>
                        <a:spcBef>
                          <a:spcPts val="925"/>
                        </a:spcBef>
                      </a:pPr>
                      <a:r>
                        <a:rPr sz="1800" dirty="0">
                          <a:latin typeface="Times New Roman"/>
                          <a:cs typeface="Times New Roman"/>
                        </a:rPr>
                        <a:t>Host</a:t>
                      </a:r>
                      <a:r>
                        <a:rPr sz="1800" spc="-35" dirty="0">
                          <a:latin typeface="Times New Roman"/>
                          <a:cs typeface="Times New Roman"/>
                        </a:rPr>
                        <a:t> </a:t>
                      </a:r>
                      <a:r>
                        <a:rPr sz="1800" dirty="0">
                          <a:latin typeface="Times New Roman"/>
                          <a:cs typeface="Times New Roman"/>
                        </a:rPr>
                        <a:t>may</a:t>
                      </a:r>
                      <a:r>
                        <a:rPr sz="1800" spc="-20" dirty="0">
                          <a:latin typeface="Times New Roman"/>
                          <a:cs typeface="Times New Roman"/>
                        </a:rPr>
                        <a:t> </a:t>
                      </a:r>
                      <a:r>
                        <a:rPr sz="1800" dirty="0">
                          <a:latin typeface="Times New Roman"/>
                          <a:cs typeface="Times New Roman"/>
                        </a:rPr>
                        <a:t>have</a:t>
                      </a:r>
                      <a:r>
                        <a:rPr sz="1800" spc="-35" dirty="0">
                          <a:latin typeface="Times New Roman"/>
                          <a:cs typeface="Times New Roman"/>
                        </a:rPr>
                        <a:t> </a:t>
                      </a:r>
                      <a:r>
                        <a:rPr sz="1800" spc="-25" dirty="0">
                          <a:latin typeface="Times New Roman"/>
                          <a:cs typeface="Times New Roman"/>
                        </a:rPr>
                        <a:t>to </a:t>
                      </a:r>
                      <a:r>
                        <a:rPr sz="1800" dirty="0">
                          <a:latin typeface="Times New Roman"/>
                          <a:cs typeface="Times New Roman"/>
                        </a:rPr>
                        <a:t>relay</a:t>
                      </a:r>
                      <a:r>
                        <a:rPr sz="1800" spc="-60" dirty="0">
                          <a:latin typeface="Times New Roman"/>
                          <a:cs typeface="Times New Roman"/>
                        </a:rPr>
                        <a:t> </a:t>
                      </a:r>
                      <a:r>
                        <a:rPr sz="1800" dirty="0">
                          <a:latin typeface="Times New Roman"/>
                          <a:cs typeface="Times New Roman"/>
                        </a:rPr>
                        <a:t>through</a:t>
                      </a:r>
                      <a:r>
                        <a:rPr sz="1800" spc="-30" dirty="0">
                          <a:latin typeface="Times New Roman"/>
                          <a:cs typeface="Times New Roman"/>
                        </a:rPr>
                        <a:t> </a:t>
                      </a:r>
                      <a:r>
                        <a:rPr sz="1800" spc="-10" dirty="0">
                          <a:latin typeface="Times New Roman"/>
                          <a:cs typeface="Times New Roman"/>
                        </a:rPr>
                        <a:t>several </a:t>
                      </a:r>
                      <a:r>
                        <a:rPr sz="1800" dirty="0">
                          <a:latin typeface="Times New Roman"/>
                          <a:cs typeface="Times New Roman"/>
                        </a:rPr>
                        <a:t>wireless</a:t>
                      </a:r>
                      <a:r>
                        <a:rPr sz="1800" spc="-50" dirty="0">
                          <a:latin typeface="Times New Roman"/>
                          <a:cs typeface="Times New Roman"/>
                        </a:rPr>
                        <a:t> </a:t>
                      </a:r>
                      <a:r>
                        <a:rPr sz="1800" dirty="0">
                          <a:latin typeface="Times New Roman"/>
                          <a:cs typeface="Times New Roman"/>
                        </a:rPr>
                        <a:t>nodes</a:t>
                      </a:r>
                      <a:r>
                        <a:rPr sz="1800" spc="-40" dirty="0">
                          <a:latin typeface="Times New Roman"/>
                          <a:cs typeface="Times New Roman"/>
                        </a:rPr>
                        <a:t> </a:t>
                      </a:r>
                      <a:r>
                        <a:rPr sz="1800" spc="-25" dirty="0">
                          <a:latin typeface="Times New Roman"/>
                          <a:cs typeface="Times New Roman"/>
                        </a:rPr>
                        <a:t>to </a:t>
                      </a:r>
                      <a:r>
                        <a:rPr sz="1800" dirty="0">
                          <a:latin typeface="Times New Roman"/>
                          <a:cs typeface="Times New Roman"/>
                        </a:rPr>
                        <a:t>connect</a:t>
                      </a:r>
                      <a:r>
                        <a:rPr sz="1800" spc="-45" dirty="0">
                          <a:latin typeface="Times New Roman"/>
                          <a:cs typeface="Times New Roman"/>
                        </a:rPr>
                        <a:t> </a:t>
                      </a:r>
                      <a:r>
                        <a:rPr sz="1800" dirty="0">
                          <a:latin typeface="Times New Roman"/>
                          <a:cs typeface="Times New Roman"/>
                        </a:rPr>
                        <a:t>to</a:t>
                      </a:r>
                      <a:r>
                        <a:rPr sz="1800" spc="-35" dirty="0">
                          <a:latin typeface="Times New Roman"/>
                          <a:cs typeface="Times New Roman"/>
                        </a:rPr>
                        <a:t> </a:t>
                      </a:r>
                      <a:r>
                        <a:rPr sz="1800" spc="-10" dirty="0">
                          <a:latin typeface="Times New Roman"/>
                          <a:cs typeface="Times New Roman"/>
                        </a:rPr>
                        <a:t>larger </a:t>
                      </a:r>
                      <a:r>
                        <a:rPr sz="1800" dirty="0">
                          <a:latin typeface="Times New Roman"/>
                          <a:cs typeface="Times New Roman"/>
                        </a:rPr>
                        <a:t>Internet:</a:t>
                      </a:r>
                      <a:r>
                        <a:rPr sz="1800" spc="-55" dirty="0">
                          <a:latin typeface="Times New Roman"/>
                          <a:cs typeface="Times New Roman"/>
                        </a:rPr>
                        <a:t> </a:t>
                      </a:r>
                      <a:r>
                        <a:rPr sz="1800" i="1" dirty="0">
                          <a:latin typeface="Times New Roman"/>
                          <a:cs typeface="Times New Roman"/>
                        </a:rPr>
                        <a:t>Mesh</a:t>
                      </a:r>
                      <a:r>
                        <a:rPr sz="1800" i="1" spc="-50" dirty="0">
                          <a:latin typeface="Times New Roman"/>
                          <a:cs typeface="Times New Roman"/>
                        </a:rPr>
                        <a:t> </a:t>
                      </a:r>
                      <a:r>
                        <a:rPr sz="1800" i="1" spc="-25" dirty="0">
                          <a:latin typeface="Times New Roman"/>
                          <a:cs typeface="Times New Roman"/>
                        </a:rPr>
                        <a:t>net</a:t>
                      </a:r>
                      <a:endParaRPr sz="1800">
                        <a:latin typeface="Times New Roman"/>
                        <a:cs typeface="Times New Roman"/>
                      </a:endParaRPr>
                    </a:p>
                  </a:txBody>
                  <a:tcPr marL="0" marR="0" marT="117475" marB="0">
                    <a:lnL w="19050">
                      <a:solidFill>
                        <a:srgbClr val="000099"/>
                      </a:solidFill>
                      <a:prstDash val="solid"/>
                    </a:lnL>
                    <a:lnR w="19050">
                      <a:solidFill>
                        <a:srgbClr val="000099"/>
                      </a:solidFill>
                      <a:prstDash val="solid"/>
                    </a:lnR>
                    <a:lnT w="19050">
                      <a:solidFill>
                        <a:srgbClr val="000099"/>
                      </a:solidFill>
                      <a:prstDash val="solid"/>
                    </a:lnT>
                  </a:tcPr>
                </a:tc>
                <a:extLst>
                  <a:ext uri="{0D108BD9-81ED-4DB2-BD59-A6C34878D82A}">
                    <a16:rowId xmlns:a16="http://schemas.microsoft.com/office/drawing/2014/main" val="10001"/>
                  </a:ext>
                </a:extLst>
              </a:tr>
              <a:tr h="1991360">
                <a:tc>
                  <a:txBody>
                    <a:bodyPr/>
                    <a:lstStyle/>
                    <a:p>
                      <a:pPr marL="60325" algn="ctr">
                        <a:lnSpc>
                          <a:spcPts val="2450"/>
                        </a:lnSpc>
                      </a:pPr>
                      <a:r>
                        <a:rPr sz="2200" spc="-25" dirty="0">
                          <a:solidFill>
                            <a:srgbClr val="000099"/>
                          </a:solidFill>
                          <a:latin typeface="Times New Roman"/>
                          <a:cs typeface="Times New Roman"/>
                        </a:rPr>
                        <a:t>No</a:t>
                      </a:r>
                      <a:endParaRPr sz="2200">
                        <a:latin typeface="Times New Roman"/>
                        <a:cs typeface="Times New Roman"/>
                      </a:endParaRPr>
                    </a:p>
                    <a:p>
                      <a:pPr marL="62865" algn="ctr">
                        <a:lnSpc>
                          <a:spcPct val="100000"/>
                        </a:lnSpc>
                      </a:pPr>
                      <a:r>
                        <a:rPr sz="2200" spc="-10" dirty="0">
                          <a:solidFill>
                            <a:srgbClr val="000099"/>
                          </a:solidFill>
                          <a:latin typeface="Times New Roman"/>
                          <a:cs typeface="Times New Roman"/>
                        </a:rPr>
                        <a:t>Infrastructure</a:t>
                      </a:r>
                      <a:endParaRPr sz="2200">
                        <a:latin typeface="Times New Roman"/>
                        <a:cs typeface="Times New Roman"/>
                      </a:endParaRPr>
                    </a:p>
                  </a:txBody>
                  <a:tcPr marL="0" marR="0" marT="0" marB="0">
                    <a:lnL w="19050">
                      <a:solidFill>
                        <a:srgbClr val="000099"/>
                      </a:solidFill>
                      <a:prstDash val="solid"/>
                    </a:lnL>
                    <a:lnR w="19050">
                      <a:solidFill>
                        <a:srgbClr val="000099"/>
                      </a:solidFill>
                      <a:prstDash val="solid"/>
                    </a:lnR>
                    <a:lnB w="19050">
                      <a:solidFill>
                        <a:srgbClr val="000099"/>
                      </a:solidFill>
                      <a:prstDash val="solid"/>
                    </a:lnB>
                  </a:tcPr>
                </a:tc>
                <a:tc>
                  <a:txBody>
                    <a:bodyPr/>
                    <a:lstStyle/>
                    <a:p>
                      <a:pPr marL="823594" marR="519430" indent="-152400">
                        <a:lnSpc>
                          <a:spcPct val="100000"/>
                        </a:lnSpc>
                        <a:spcBef>
                          <a:spcPts val="1560"/>
                        </a:spcBef>
                      </a:pPr>
                      <a:r>
                        <a:rPr sz="1800" dirty="0">
                          <a:latin typeface="Times New Roman"/>
                          <a:cs typeface="Times New Roman"/>
                        </a:rPr>
                        <a:t>No</a:t>
                      </a:r>
                      <a:r>
                        <a:rPr sz="1800" spc="-35" dirty="0">
                          <a:latin typeface="Times New Roman"/>
                          <a:cs typeface="Times New Roman"/>
                        </a:rPr>
                        <a:t> </a:t>
                      </a:r>
                      <a:r>
                        <a:rPr sz="1800" dirty="0">
                          <a:latin typeface="Times New Roman"/>
                          <a:cs typeface="Times New Roman"/>
                        </a:rPr>
                        <a:t>base</a:t>
                      </a:r>
                      <a:r>
                        <a:rPr sz="1800" spc="-35" dirty="0">
                          <a:latin typeface="Times New Roman"/>
                          <a:cs typeface="Times New Roman"/>
                        </a:rPr>
                        <a:t> </a:t>
                      </a:r>
                      <a:r>
                        <a:rPr sz="1800" spc="-10" dirty="0">
                          <a:latin typeface="Times New Roman"/>
                          <a:cs typeface="Times New Roman"/>
                        </a:rPr>
                        <a:t>station (Bluetooth, </a:t>
                      </a:r>
                      <a:r>
                        <a:rPr sz="1800" dirty="0">
                          <a:latin typeface="Times New Roman"/>
                          <a:cs typeface="Times New Roman"/>
                        </a:rPr>
                        <a:t>ad</a:t>
                      </a:r>
                      <a:r>
                        <a:rPr sz="1800" spc="-30" dirty="0">
                          <a:latin typeface="Times New Roman"/>
                          <a:cs typeface="Times New Roman"/>
                        </a:rPr>
                        <a:t> </a:t>
                      </a:r>
                      <a:r>
                        <a:rPr sz="1800" dirty="0">
                          <a:latin typeface="Times New Roman"/>
                          <a:cs typeface="Times New Roman"/>
                        </a:rPr>
                        <a:t>hoc</a:t>
                      </a:r>
                      <a:r>
                        <a:rPr sz="1800" spc="-20" dirty="0">
                          <a:latin typeface="Times New Roman"/>
                          <a:cs typeface="Times New Roman"/>
                        </a:rPr>
                        <a:t> nets)</a:t>
                      </a:r>
                      <a:endParaRPr sz="1800">
                        <a:latin typeface="Times New Roman"/>
                        <a:cs typeface="Times New Roman"/>
                      </a:endParaRPr>
                    </a:p>
                  </a:txBody>
                  <a:tcPr marL="0" marR="0" marT="198120" marB="0">
                    <a:lnL w="19050">
                      <a:solidFill>
                        <a:srgbClr val="000099"/>
                      </a:solidFill>
                      <a:prstDash val="solid"/>
                    </a:lnL>
                    <a:lnR w="19050">
                      <a:solidFill>
                        <a:srgbClr val="000099"/>
                      </a:solidFill>
                      <a:prstDash val="solid"/>
                    </a:lnR>
                    <a:lnB w="19050">
                      <a:solidFill>
                        <a:srgbClr val="000099"/>
                      </a:solidFill>
                      <a:prstDash val="solid"/>
                    </a:lnB>
                  </a:tcPr>
                </a:tc>
                <a:tc>
                  <a:txBody>
                    <a:bodyPr/>
                    <a:lstStyle/>
                    <a:p>
                      <a:pPr marL="106045" algn="ctr">
                        <a:lnSpc>
                          <a:spcPts val="1985"/>
                        </a:lnSpc>
                      </a:pPr>
                      <a:r>
                        <a:rPr sz="1800" dirty="0">
                          <a:latin typeface="Times New Roman"/>
                          <a:cs typeface="Times New Roman"/>
                        </a:rPr>
                        <a:t>Relay</a:t>
                      </a:r>
                      <a:r>
                        <a:rPr sz="1800" spc="-40"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dirty="0">
                          <a:latin typeface="Times New Roman"/>
                          <a:cs typeface="Times New Roman"/>
                        </a:rPr>
                        <a:t>reach</a:t>
                      </a:r>
                      <a:r>
                        <a:rPr sz="1800" spc="-35" dirty="0">
                          <a:latin typeface="Times New Roman"/>
                          <a:cs typeface="Times New Roman"/>
                        </a:rPr>
                        <a:t> </a:t>
                      </a:r>
                      <a:r>
                        <a:rPr sz="1800" dirty="0">
                          <a:latin typeface="Times New Roman"/>
                          <a:cs typeface="Times New Roman"/>
                        </a:rPr>
                        <a:t>other</a:t>
                      </a:r>
                      <a:r>
                        <a:rPr sz="1800" spc="-30" dirty="0">
                          <a:latin typeface="Times New Roman"/>
                          <a:cs typeface="Times New Roman"/>
                        </a:rPr>
                        <a:t> </a:t>
                      </a:r>
                      <a:r>
                        <a:rPr sz="1800" dirty="0">
                          <a:latin typeface="Times New Roman"/>
                          <a:cs typeface="Times New Roman"/>
                        </a:rPr>
                        <a:t>a</a:t>
                      </a:r>
                      <a:r>
                        <a:rPr sz="1800" spc="-20" dirty="0">
                          <a:latin typeface="Times New Roman"/>
                          <a:cs typeface="Times New Roman"/>
                        </a:rPr>
                        <a:t> given</a:t>
                      </a:r>
                      <a:endParaRPr sz="1800">
                        <a:latin typeface="Times New Roman"/>
                        <a:cs typeface="Times New Roman"/>
                      </a:endParaRPr>
                    </a:p>
                    <a:p>
                      <a:pPr marL="268605" marR="156210" indent="-635" algn="ctr">
                        <a:lnSpc>
                          <a:spcPct val="100000"/>
                        </a:lnSpc>
                      </a:pPr>
                      <a:r>
                        <a:rPr sz="1800" dirty="0">
                          <a:latin typeface="Times New Roman"/>
                          <a:cs typeface="Times New Roman"/>
                        </a:rPr>
                        <a:t>wireless</a:t>
                      </a:r>
                      <a:r>
                        <a:rPr sz="1800" spc="-35" dirty="0">
                          <a:latin typeface="Times New Roman"/>
                          <a:cs typeface="Times New Roman"/>
                        </a:rPr>
                        <a:t> </a:t>
                      </a:r>
                      <a:r>
                        <a:rPr sz="1800" dirty="0">
                          <a:latin typeface="Times New Roman"/>
                          <a:cs typeface="Times New Roman"/>
                        </a:rPr>
                        <a:t>node.</a:t>
                      </a:r>
                      <a:r>
                        <a:rPr sz="1800" spc="-10" dirty="0">
                          <a:latin typeface="Times New Roman"/>
                          <a:cs typeface="Times New Roman"/>
                        </a:rPr>
                        <a:t> Mobile</a:t>
                      </a:r>
                      <a:r>
                        <a:rPr sz="1800" spc="-110" dirty="0">
                          <a:latin typeface="Times New Roman"/>
                          <a:cs typeface="Times New Roman"/>
                        </a:rPr>
                        <a:t> </a:t>
                      </a:r>
                      <a:r>
                        <a:rPr sz="1800" spc="-25" dirty="0">
                          <a:latin typeface="Times New Roman"/>
                          <a:cs typeface="Times New Roman"/>
                        </a:rPr>
                        <a:t>Ad- </a:t>
                      </a:r>
                      <a:r>
                        <a:rPr sz="1800" dirty="0">
                          <a:latin typeface="Times New Roman"/>
                          <a:cs typeface="Times New Roman"/>
                        </a:rPr>
                        <a:t>hoc</a:t>
                      </a:r>
                      <a:r>
                        <a:rPr sz="1800" spc="-45" dirty="0">
                          <a:latin typeface="Times New Roman"/>
                          <a:cs typeface="Times New Roman"/>
                        </a:rPr>
                        <a:t> </a:t>
                      </a:r>
                      <a:r>
                        <a:rPr sz="1800" dirty="0">
                          <a:latin typeface="Times New Roman"/>
                          <a:cs typeface="Times New Roman"/>
                        </a:rPr>
                        <a:t>Network</a:t>
                      </a:r>
                      <a:r>
                        <a:rPr sz="1800" spc="-40" dirty="0">
                          <a:latin typeface="Times New Roman"/>
                          <a:cs typeface="Times New Roman"/>
                        </a:rPr>
                        <a:t> </a:t>
                      </a:r>
                      <a:r>
                        <a:rPr sz="1800" spc="-10" dirty="0">
                          <a:latin typeface="Times New Roman"/>
                          <a:cs typeface="Times New Roman"/>
                        </a:rPr>
                        <a:t>(MANET), </a:t>
                      </a:r>
                      <a:r>
                        <a:rPr sz="1800" spc="-35" dirty="0">
                          <a:latin typeface="Times New Roman"/>
                          <a:cs typeface="Times New Roman"/>
                        </a:rPr>
                        <a:t>Vehicular</a:t>
                      </a:r>
                      <a:r>
                        <a:rPr sz="1800" spc="-95" dirty="0">
                          <a:latin typeface="Times New Roman"/>
                          <a:cs typeface="Times New Roman"/>
                        </a:rPr>
                        <a:t> </a:t>
                      </a:r>
                      <a:r>
                        <a:rPr sz="1800" spc="-10" dirty="0">
                          <a:latin typeface="Times New Roman"/>
                          <a:cs typeface="Times New Roman"/>
                        </a:rPr>
                        <a:t>Ad-</a:t>
                      </a:r>
                      <a:r>
                        <a:rPr sz="1800" dirty="0">
                          <a:latin typeface="Times New Roman"/>
                          <a:cs typeface="Times New Roman"/>
                        </a:rPr>
                        <a:t>hoc</a:t>
                      </a:r>
                      <a:r>
                        <a:rPr sz="1800" spc="45" dirty="0">
                          <a:latin typeface="Times New Roman"/>
                          <a:cs typeface="Times New Roman"/>
                        </a:rPr>
                        <a:t> </a:t>
                      </a:r>
                      <a:r>
                        <a:rPr sz="1800" spc="-10" dirty="0">
                          <a:latin typeface="Times New Roman"/>
                          <a:cs typeface="Times New Roman"/>
                        </a:rPr>
                        <a:t>Network (VANET)</a:t>
                      </a:r>
                      <a:endParaRPr sz="1800">
                        <a:latin typeface="Times New Roman"/>
                        <a:cs typeface="Times New Roman"/>
                      </a:endParaRPr>
                    </a:p>
                  </a:txBody>
                  <a:tcPr marL="0" marR="0" marT="0" marB="0">
                    <a:lnL w="19050">
                      <a:solidFill>
                        <a:srgbClr val="000099"/>
                      </a:solidFill>
                      <a:prstDash val="solid"/>
                    </a:lnL>
                    <a:lnR w="19050">
                      <a:solidFill>
                        <a:srgbClr val="000099"/>
                      </a:solidFill>
                      <a:prstDash val="solid"/>
                    </a:lnR>
                    <a:lnB w="19050">
                      <a:solidFill>
                        <a:srgbClr val="000099"/>
                      </a:solidFill>
                      <a:prstDash val="solid"/>
                    </a:lnB>
                  </a:tcPr>
                </a:tc>
                <a:extLst>
                  <a:ext uri="{0D108BD9-81ED-4DB2-BD59-A6C34878D82A}">
                    <a16:rowId xmlns:a16="http://schemas.microsoft.com/office/drawing/2014/main" val="10002"/>
                  </a:ext>
                </a:extLst>
              </a:tr>
            </a:tbl>
          </a:graphicData>
        </a:graphic>
      </p:graphicFrame>
      <p:pic>
        <p:nvPicPr>
          <p:cNvPr id="7" name="object 7">
            <a:extLst>
              <a:ext uri="{FF2B5EF4-FFF2-40B4-BE49-F238E27FC236}">
                <a16:creationId xmlns:a16="http://schemas.microsoft.com/office/drawing/2014/main" id="{C18F03C9-A0A9-0D6E-3B2E-E00BCEE4657E}"/>
              </a:ext>
            </a:extLst>
          </p:cNvPr>
          <p:cNvPicPr/>
          <p:nvPr/>
        </p:nvPicPr>
        <p:blipFill>
          <a:blip r:embed="rId2" cstate="print"/>
          <a:stretch>
            <a:fillRect/>
          </a:stretch>
        </p:blipFill>
        <p:spPr>
          <a:xfrm>
            <a:off x="3299459" y="5410200"/>
            <a:ext cx="257543" cy="431291"/>
          </a:xfrm>
          <a:prstGeom prst="rect">
            <a:avLst/>
          </a:prstGeom>
        </p:spPr>
      </p:pic>
      <p:pic>
        <p:nvPicPr>
          <p:cNvPr id="8" name="object 8">
            <a:extLst>
              <a:ext uri="{FF2B5EF4-FFF2-40B4-BE49-F238E27FC236}">
                <a16:creationId xmlns:a16="http://schemas.microsoft.com/office/drawing/2014/main" id="{B92E5AC1-5736-DC7F-5307-7C3A414902F6}"/>
              </a:ext>
            </a:extLst>
          </p:cNvPr>
          <p:cNvPicPr/>
          <p:nvPr/>
        </p:nvPicPr>
        <p:blipFill>
          <a:blip r:embed="rId2" cstate="print"/>
          <a:stretch>
            <a:fillRect/>
          </a:stretch>
        </p:blipFill>
        <p:spPr>
          <a:xfrm>
            <a:off x="4085844" y="5410200"/>
            <a:ext cx="256031" cy="431291"/>
          </a:xfrm>
          <a:prstGeom prst="rect">
            <a:avLst/>
          </a:prstGeom>
        </p:spPr>
      </p:pic>
      <p:grpSp>
        <p:nvGrpSpPr>
          <p:cNvPr id="9" name="object 9">
            <a:extLst>
              <a:ext uri="{FF2B5EF4-FFF2-40B4-BE49-F238E27FC236}">
                <a16:creationId xmlns:a16="http://schemas.microsoft.com/office/drawing/2014/main" id="{D792461D-2939-C16C-B98D-D88DD8E2AF31}"/>
              </a:ext>
            </a:extLst>
          </p:cNvPr>
          <p:cNvGrpSpPr/>
          <p:nvPr/>
        </p:nvGrpSpPr>
        <p:grpSpPr>
          <a:xfrm>
            <a:off x="3299459" y="3689604"/>
            <a:ext cx="914400" cy="489584"/>
            <a:chOff x="3299459" y="3689604"/>
            <a:chExt cx="914400" cy="489584"/>
          </a:xfrm>
        </p:grpSpPr>
        <p:pic>
          <p:nvPicPr>
            <p:cNvPr id="10" name="object 10">
              <a:extLst>
                <a:ext uri="{FF2B5EF4-FFF2-40B4-BE49-F238E27FC236}">
                  <a16:creationId xmlns:a16="http://schemas.microsoft.com/office/drawing/2014/main" id="{7CBA8754-8A9A-3B18-BF1A-69A9173F586D}"/>
                </a:ext>
              </a:extLst>
            </p:cNvPr>
            <p:cNvPicPr/>
            <p:nvPr/>
          </p:nvPicPr>
          <p:blipFill>
            <a:blip r:embed="rId3" cstate="print"/>
            <a:stretch>
              <a:fillRect/>
            </a:stretch>
          </p:blipFill>
          <p:spPr>
            <a:xfrm>
              <a:off x="3832859" y="3797808"/>
              <a:ext cx="380999" cy="380999"/>
            </a:xfrm>
            <a:prstGeom prst="rect">
              <a:avLst/>
            </a:prstGeom>
          </p:spPr>
        </p:pic>
        <p:pic>
          <p:nvPicPr>
            <p:cNvPr id="11" name="object 11">
              <a:extLst>
                <a:ext uri="{FF2B5EF4-FFF2-40B4-BE49-F238E27FC236}">
                  <a16:creationId xmlns:a16="http://schemas.microsoft.com/office/drawing/2014/main" id="{D54E5E90-03AD-2F98-3C0A-0414F7550991}"/>
                </a:ext>
              </a:extLst>
            </p:cNvPr>
            <p:cNvPicPr/>
            <p:nvPr/>
          </p:nvPicPr>
          <p:blipFill>
            <a:blip r:embed="rId2" cstate="print"/>
            <a:stretch>
              <a:fillRect/>
            </a:stretch>
          </p:blipFill>
          <p:spPr>
            <a:xfrm>
              <a:off x="3299459" y="3689604"/>
              <a:ext cx="257543" cy="431291"/>
            </a:xfrm>
            <a:prstGeom prst="rect">
              <a:avLst/>
            </a:prstGeom>
          </p:spPr>
        </p:pic>
        <p:sp>
          <p:nvSpPr>
            <p:cNvPr id="12" name="object 12">
              <a:extLst>
                <a:ext uri="{FF2B5EF4-FFF2-40B4-BE49-F238E27FC236}">
                  <a16:creationId xmlns:a16="http://schemas.microsoft.com/office/drawing/2014/main" id="{AF6631E8-D9A6-676B-1504-B48A47E197FA}"/>
                </a:ext>
              </a:extLst>
            </p:cNvPr>
            <p:cNvSpPr/>
            <p:nvPr/>
          </p:nvSpPr>
          <p:spPr>
            <a:xfrm>
              <a:off x="3557777" y="3963162"/>
              <a:ext cx="276225" cy="0"/>
            </a:xfrm>
            <a:custGeom>
              <a:avLst/>
              <a:gdLst/>
              <a:ahLst/>
              <a:cxnLst/>
              <a:rect l="l" t="t" r="r" b="b"/>
              <a:pathLst>
                <a:path w="276225">
                  <a:moveTo>
                    <a:pt x="0" y="0"/>
                  </a:moveTo>
                  <a:lnTo>
                    <a:pt x="275844" y="0"/>
                  </a:lnTo>
                </a:path>
              </a:pathLst>
            </a:custGeom>
            <a:ln w="25400">
              <a:solidFill>
                <a:srgbClr val="000000"/>
              </a:solidFill>
              <a:prstDash val="sysDot"/>
            </a:ln>
          </p:spPr>
          <p:txBody>
            <a:bodyPr wrap="square" lIns="0" tIns="0" rIns="0" bIns="0" rtlCol="0"/>
            <a:lstStyle/>
            <a:p>
              <a:endParaRPr/>
            </a:p>
          </p:txBody>
        </p:sp>
      </p:grpSp>
      <p:sp>
        <p:nvSpPr>
          <p:cNvPr id="13" name="object 13">
            <a:extLst>
              <a:ext uri="{FF2B5EF4-FFF2-40B4-BE49-F238E27FC236}">
                <a16:creationId xmlns:a16="http://schemas.microsoft.com/office/drawing/2014/main" id="{1BF649B8-BAFD-563C-BA16-B241E4C6C7C5}"/>
              </a:ext>
            </a:extLst>
          </p:cNvPr>
          <p:cNvSpPr/>
          <p:nvPr/>
        </p:nvSpPr>
        <p:spPr>
          <a:xfrm>
            <a:off x="5750814" y="5977890"/>
            <a:ext cx="1102360" cy="0"/>
          </a:xfrm>
          <a:custGeom>
            <a:avLst/>
            <a:gdLst/>
            <a:ahLst/>
            <a:cxnLst/>
            <a:rect l="l" t="t" r="r" b="b"/>
            <a:pathLst>
              <a:path w="1102359">
                <a:moveTo>
                  <a:pt x="0" y="0"/>
                </a:moveTo>
                <a:lnTo>
                  <a:pt x="1101852" y="0"/>
                </a:lnTo>
              </a:path>
            </a:pathLst>
          </a:custGeom>
          <a:ln w="25400">
            <a:solidFill>
              <a:srgbClr val="000000"/>
            </a:solidFill>
            <a:prstDash val="sysDot"/>
          </a:ln>
        </p:spPr>
        <p:txBody>
          <a:bodyPr wrap="square" lIns="0" tIns="0" rIns="0" bIns="0" rtlCol="0"/>
          <a:lstStyle/>
          <a:p>
            <a:endParaRPr/>
          </a:p>
        </p:txBody>
      </p:sp>
      <p:sp>
        <p:nvSpPr>
          <p:cNvPr id="14" name="object 14">
            <a:extLst>
              <a:ext uri="{FF2B5EF4-FFF2-40B4-BE49-F238E27FC236}">
                <a16:creationId xmlns:a16="http://schemas.microsoft.com/office/drawing/2014/main" id="{34FEC28C-5013-7878-15BF-0B029CD9B204}"/>
              </a:ext>
            </a:extLst>
          </p:cNvPr>
          <p:cNvSpPr/>
          <p:nvPr/>
        </p:nvSpPr>
        <p:spPr>
          <a:xfrm>
            <a:off x="3557778" y="5612129"/>
            <a:ext cx="528955" cy="0"/>
          </a:xfrm>
          <a:custGeom>
            <a:avLst/>
            <a:gdLst/>
            <a:ahLst/>
            <a:cxnLst/>
            <a:rect l="l" t="t" r="r" b="b"/>
            <a:pathLst>
              <a:path w="528954">
                <a:moveTo>
                  <a:pt x="0" y="0"/>
                </a:moveTo>
                <a:lnTo>
                  <a:pt x="528828" y="0"/>
                </a:lnTo>
              </a:path>
            </a:pathLst>
          </a:custGeom>
          <a:ln w="25400">
            <a:solidFill>
              <a:srgbClr val="000000"/>
            </a:solidFill>
            <a:prstDash val="sysDot"/>
          </a:ln>
        </p:spPr>
        <p:txBody>
          <a:bodyPr wrap="square" lIns="0" tIns="0" rIns="0" bIns="0" rtlCol="0"/>
          <a:lstStyle/>
          <a:p>
            <a:endParaRPr/>
          </a:p>
        </p:txBody>
      </p:sp>
      <p:grpSp>
        <p:nvGrpSpPr>
          <p:cNvPr id="15" name="object 15">
            <a:extLst>
              <a:ext uri="{FF2B5EF4-FFF2-40B4-BE49-F238E27FC236}">
                <a16:creationId xmlns:a16="http://schemas.microsoft.com/office/drawing/2014/main" id="{BAE1C779-EA5C-190C-9E06-AB48BF94BAED}"/>
              </a:ext>
            </a:extLst>
          </p:cNvPr>
          <p:cNvGrpSpPr/>
          <p:nvPr/>
        </p:nvGrpSpPr>
        <p:grpSpPr>
          <a:xfrm>
            <a:off x="5900928" y="3407664"/>
            <a:ext cx="2113915" cy="771525"/>
            <a:chOff x="5900928" y="3407664"/>
            <a:chExt cx="2113915" cy="771525"/>
          </a:xfrm>
        </p:grpSpPr>
        <p:pic>
          <p:nvPicPr>
            <p:cNvPr id="16" name="object 16">
              <a:extLst>
                <a:ext uri="{FF2B5EF4-FFF2-40B4-BE49-F238E27FC236}">
                  <a16:creationId xmlns:a16="http://schemas.microsoft.com/office/drawing/2014/main" id="{CDB33CC0-6E21-1ACD-AFE9-9CF1E824D7EC}"/>
                </a:ext>
              </a:extLst>
            </p:cNvPr>
            <p:cNvPicPr/>
            <p:nvPr/>
          </p:nvPicPr>
          <p:blipFill>
            <a:blip r:embed="rId3" cstate="print"/>
            <a:stretch>
              <a:fillRect/>
            </a:stretch>
          </p:blipFill>
          <p:spPr>
            <a:xfrm>
              <a:off x="6423659" y="3797808"/>
              <a:ext cx="380999" cy="380999"/>
            </a:xfrm>
            <a:prstGeom prst="rect">
              <a:avLst/>
            </a:prstGeom>
          </p:spPr>
        </p:pic>
        <p:pic>
          <p:nvPicPr>
            <p:cNvPr id="17" name="object 17">
              <a:extLst>
                <a:ext uri="{FF2B5EF4-FFF2-40B4-BE49-F238E27FC236}">
                  <a16:creationId xmlns:a16="http://schemas.microsoft.com/office/drawing/2014/main" id="{51265FAF-2790-EF43-AC84-9A6062E25E87}"/>
                </a:ext>
              </a:extLst>
            </p:cNvPr>
            <p:cNvPicPr/>
            <p:nvPr/>
          </p:nvPicPr>
          <p:blipFill>
            <a:blip r:embed="rId3" cstate="print"/>
            <a:stretch>
              <a:fillRect/>
            </a:stretch>
          </p:blipFill>
          <p:spPr>
            <a:xfrm>
              <a:off x="7109460" y="3797808"/>
              <a:ext cx="380999" cy="380999"/>
            </a:xfrm>
            <a:prstGeom prst="rect">
              <a:avLst/>
            </a:prstGeom>
          </p:spPr>
        </p:pic>
        <p:pic>
          <p:nvPicPr>
            <p:cNvPr id="18" name="object 18">
              <a:extLst>
                <a:ext uri="{FF2B5EF4-FFF2-40B4-BE49-F238E27FC236}">
                  <a16:creationId xmlns:a16="http://schemas.microsoft.com/office/drawing/2014/main" id="{328D4436-84E8-4F47-BAD8-7C209ACC8833}"/>
                </a:ext>
              </a:extLst>
            </p:cNvPr>
            <p:cNvPicPr/>
            <p:nvPr/>
          </p:nvPicPr>
          <p:blipFill>
            <a:blip r:embed="rId3" cstate="print"/>
            <a:stretch>
              <a:fillRect/>
            </a:stretch>
          </p:blipFill>
          <p:spPr>
            <a:xfrm>
              <a:off x="7633715" y="3407664"/>
              <a:ext cx="380999" cy="380999"/>
            </a:xfrm>
            <a:prstGeom prst="rect">
              <a:avLst/>
            </a:prstGeom>
          </p:spPr>
        </p:pic>
        <p:pic>
          <p:nvPicPr>
            <p:cNvPr id="19" name="object 19">
              <a:extLst>
                <a:ext uri="{FF2B5EF4-FFF2-40B4-BE49-F238E27FC236}">
                  <a16:creationId xmlns:a16="http://schemas.microsoft.com/office/drawing/2014/main" id="{44B1558E-FC1A-B843-88B1-F8F1F5B589A7}"/>
                </a:ext>
              </a:extLst>
            </p:cNvPr>
            <p:cNvPicPr/>
            <p:nvPr/>
          </p:nvPicPr>
          <p:blipFill>
            <a:blip r:embed="rId2" cstate="print"/>
            <a:stretch>
              <a:fillRect/>
            </a:stretch>
          </p:blipFill>
          <p:spPr>
            <a:xfrm>
              <a:off x="5900928" y="3689604"/>
              <a:ext cx="257555" cy="431291"/>
            </a:xfrm>
            <a:prstGeom prst="rect">
              <a:avLst/>
            </a:prstGeom>
          </p:spPr>
        </p:pic>
        <p:sp>
          <p:nvSpPr>
            <p:cNvPr id="20" name="object 20">
              <a:extLst>
                <a:ext uri="{FF2B5EF4-FFF2-40B4-BE49-F238E27FC236}">
                  <a16:creationId xmlns:a16="http://schemas.microsoft.com/office/drawing/2014/main" id="{EC8A97CB-359F-01F7-2895-63C1BAE455CC}"/>
                </a:ext>
              </a:extLst>
            </p:cNvPr>
            <p:cNvSpPr/>
            <p:nvPr/>
          </p:nvSpPr>
          <p:spPr>
            <a:xfrm>
              <a:off x="6166866" y="3967733"/>
              <a:ext cx="276225" cy="0"/>
            </a:xfrm>
            <a:custGeom>
              <a:avLst/>
              <a:gdLst/>
              <a:ahLst/>
              <a:cxnLst/>
              <a:rect l="l" t="t" r="r" b="b"/>
              <a:pathLst>
                <a:path w="276225">
                  <a:moveTo>
                    <a:pt x="0" y="0"/>
                  </a:moveTo>
                  <a:lnTo>
                    <a:pt x="275844" y="0"/>
                  </a:lnTo>
                </a:path>
              </a:pathLst>
            </a:custGeom>
            <a:ln w="25400">
              <a:solidFill>
                <a:srgbClr val="000000"/>
              </a:solidFill>
              <a:prstDash val="sysDot"/>
            </a:ln>
          </p:spPr>
          <p:txBody>
            <a:bodyPr wrap="square" lIns="0" tIns="0" rIns="0" bIns="0" rtlCol="0"/>
            <a:lstStyle/>
            <a:p>
              <a:endParaRPr/>
            </a:p>
          </p:txBody>
        </p:sp>
        <p:sp>
          <p:nvSpPr>
            <p:cNvPr id="21" name="object 21">
              <a:extLst>
                <a:ext uri="{FF2B5EF4-FFF2-40B4-BE49-F238E27FC236}">
                  <a16:creationId xmlns:a16="http://schemas.microsoft.com/office/drawing/2014/main" id="{F055A9B7-7A51-158C-B3B3-397418EC2A05}"/>
                </a:ext>
              </a:extLst>
            </p:cNvPr>
            <p:cNvSpPr/>
            <p:nvPr/>
          </p:nvSpPr>
          <p:spPr>
            <a:xfrm>
              <a:off x="6852666" y="3967733"/>
              <a:ext cx="276225" cy="0"/>
            </a:xfrm>
            <a:custGeom>
              <a:avLst/>
              <a:gdLst/>
              <a:ahLst/>
              <a:cxnLst/>
              <a:rect l="l" t="t" r="r" b="b"/>
              <a:pathLst>
                <a:path w="276225">
                  <a:moveTo>
                    <a:pt x="0" y="0"/>
                  </a:moveTo>
                  <a:lnTo>
                    <a:pt x="275844" y="0"/>
                  </a:lnTo>
                </a:path>
              </a:pathLst>
            </a:custGeom>
            <a:ln w="25400">
              <a:solidFill>
                <a:srgbClr val="000000"/>
              </a:solidFill>
              <a:prstDash val="sysDot"/>
            </a:ln>
          </p:spPr>
          <p:txBody>
            <a:bodyPr wrap="square" lIns="0" tIns="0" rIns="0" bIns="0" rtlCol="0"/>
            <a:lstStyle/>
            <a:p>
              <a:endParaRPr/>
            </a:p>
          </p:txBody>
        </p:sp>
        <p:sp>
          <p:nvSpPr>
            <p:cNvPr id="22" name="object 22">
              <a:extLst>
                <a:ext uri="{FF2B5EF4-FFF2-40B4-BE49-F238E27FC236}">
                  <a16:creationId xmlns:a16="http://schemas.microsoft.com/office/drawing/2014/main" id="{F890EB53-AB07-3900-D6C6-6B73C8A2AFFC}"/>
                </a:ext>
              </a:extLst>
            </p:cNvPr>
            <p:cNvSpPr/>
            <p:nvPr/>
          </p:nvSpPr>
          <p:spPr>
            <a:xfrm>
              <a:off x="7536942" y="3646170"/>
              <a:ext cx="97790" cy="311150"/>
            </a:xfrm>
            <a:custGeom>
              <a:avLst/>
              <a:gdLst/>
              <a:ahLst/>
              <a:cxnLst/>
              <a:rect l="l" t="t" r="r" b="b"/>
              <a:pathLst>
                <a:path w="97790" h="311150">
                  <a:moveTo>
                    <a:pt x="0" y="310895"/>
                  </a:moveTo>
                  <a:lnTo>
                    <a:pt x="97536" y="0"/>
                  </a:lnTo>
                </a:path>
              </a:pathLst>
            </a:custGeom>
            <a:ln w="25400">
              <a:solidFill>
                <a:srgbClr val="000000"/>
              </a:solidFill>
              <a:prstDash val="sysDot"/>
            </a:ln>
          </p:spPr>
          <p:txBody>
            <a:bodyPr wrap="square" lIns="0" tIns="0" rIns="0" bIns="0" rtlCol="0"/>
            <a:lstStyle/>
            <a:p>
              <a:endParaRPr/>
            </a:p>
          </p:txBody>
        </p:sp>
        <p:sp>
          <p:nvSpPr>
            <p:cNvPr id="23" name="object 23">
              <a:extLst>
                <a:ext uri="{FF2B5EF4-FFF2-40B4-BE49-F238E27FC236}">
                  <a16:creationId xmlns:a16="http://schemas.microsoft.com/office/drawing/2014/main" id="{48A0120E-C8A5-780F-B026-F1E9C172F8D2}"/>
                </a:ext>
              </a:extLst>
            </p:cNvPr>
            <p:cNvSpPr/>
            <p:nvPr/>
          </p:nvSpPr>
          <p:spPr>
            <a:xfrm>
              <a:off x="6617970" y="3522726"/>
              <a:ext cx="1016635" cy="266700"/>
            </a:xfrm>
            <a:custGeom>
              <a:avLst/>
              <a:gdLst/>
              <a:ahLst/>
              <a:cxnLst/>
              <a:rect l="l" t="t" r="r" b="b"/>
              <a:pathLst>
                <a:path w="1016634" h="266700">
                  <a:moveTo>
                    <a:pt x="0" y="266700"/>
                  </a:moveTo>
                  <a:lnTo>
                    <a:pt x="1016508" y="0"/>
                  </a:lnTo>
                </a:path>
              </a:pathLst>
            </a:custGeom>
            <a:ln w="25400">
              <a:solidFill>
                <a:srgbClr val="000000"/>
              </a:solidFill>
              <a:prstDash val="sysDot"/>
            </a:ln>
          </p:spPr>
          <p:txBody>
            <a:bodyPr wrap="square" lIns="0" tIns="0" rIns="0" bIns="0" rtlCol="0"/>
            <a:lstStyle/>
            <a:p>
              <a:endParaRPr/>
            </a:p>
          </p:txBody>
        </p:sp>
      </p:grpSp>
      <p:grpSp>
        <p:nvGrpSpPr>
          <p:cNvPr id="24" name="object 24">
            <a:extLst>
              <a:ext uri="{FF2B5EF4-FFF2-40B4-BE49-F238E27FC236}">
                <a16:creationId xmlns:a16="http://schemas.microsoft.com/office/drawing/2014/main" id="{EA2FCDA4-8F1A-F0FC-B626-E6B94FFA501F}"/>
              </a:ext>
            </a:extLst>
          </p:cNvPr>
          <p:cNvGrpSpPr/>
          <p:nvPr/>
        </p:nvGrpSpPr>
        <p:grpSpPr>
          <a:xfrm>
            <a:off x="5649721" y="5436108"/>
            <a:ext cx="1316355" cy="446405"/>
            <a:chOff x="5649721" y="5436108"/>
            <a:chExt cx="1316355" cy="446405"/>
          </a:xfrm>
        </p:grpSpPr>
        <p:sp>
          <p:nvSpPr>
            <p:cNvPr id="25" name="object 25">
              <a:extLst>
                <a:ext uri="{FF2B5EF4-FFF2-40B4-BE49-F238E27FC236}">
                  <a16:creationId xmlns:a16="http://schemas.microsoft.com/office/drawing/2014/main" id="{E3BC5F33-550A-48D8-6FA2-DC53EC23178A}"/>
                </a:ext>
              </a:extLst>
            </p:cNvPr>
            <p:cNvSpPr/>
            <p:nvPr/>
          </p:nvSpPr>
          <p:spPr>
            <a:xfrm>
              <a:off x="5662421" y="5601462"/>
              <a:ext cx="528955" cy="257810"/>
            </a:xfrm>
            <a:custGeom>
              <a:avLst/>
              <a:gdLst/>
              <a:ahLst/>
              <a:cxnLst/>
              <a:rect l="l" t="t" r="r" b="b"/>
              <a:pathLst>
                <a:path w="528954" h="257810">
                  <a:moveTo>
                    <a:pt x="0" y="257556"/>
                  </a:moveTo>
                  <a:lnTo>
                    <a:pt x="528828" y="0"/>
                  </a:lnTo>
                </a:path>
              </a:pathLst>
            </a:custGeom>
            <a:ln w="25400">
              <a:solidFill>
                <a:srgbClr val="000000"/>
              </a:solidFill>
              <a:prstDash val="sysDot"/>
            </a:ln>
          </p:spPr>
          <p:txBody>
            <a:bodyPr wrap="square" lIns="0" tIns="0" rIns="0" bIns="0" rtlCol="0"/>
            <a:lstStyle/>
            <a:p>
              <a:endParaRPr/>
            </a:p>
          </p:txBody>
        </p:sp>
        <p:sp>
          <p:nvSpPr>
            <p:cNvPr id="26" name="object 26">
              <a:extLst>
                <a:ext uri="{FF2B5EF4-FFF2-40B4-BE49-F238E27FC236}">
                  <a16:creationId xmlns:a16="http://schemas.microsoft.com/office/drawing/2014/main" id="{DF41DFB8-76A3-AB2C-EFCB-5D4130CA5BE9}"/>
                </a:ext>
              </a:extLst>
            </p:cNvPr>
            <p:cNvSpPr/>
            <p:nvPr/>
          </p:nvSpPr>
          <p:spPr>
            <a:xfrm>
              <a:off x="6424421" y="5612130"/>
              <a:ext cx="528955" cy="257810"/>
            </a:xfrm>
            <a:custGeom>
              <a:avLst/>
              <a:gdLst/>
              <a:ahLst/>
              <a:cxnLst/>
              <a:rect l="l" t="t" r="r" b="b"/>
              <a:pathLst>
                <a:path w="528954" h="257810">
                  <a:moveTo>
                    <a:pt x="0" y="0"/>
                  </a:moveTo>
                  <a:lnTo>
                    <a:pt x="528828" y="257556"/>
                  </a:lnTo>
                </a:path>
              </a:pathLst>
            </a:custGeom>
            <a:ln w="25400">
              <a:solidFill>
                <a:srgbClr val="000000"/>
              </a:solidFill>
              <a:prstDash val="sysDot"/>
            </a:ln>
          </p:spPr>
          <p:txBody>
            <a:bodyPr wrap="square" lIns="0" tIns="0" rIns="0" bIns="0" rtlCol="0"/>
            <a:lstStyle/>
            <a:p>
              <a:endParaRPr/>
            </a:p>
          </p:txBody>
        </p:sp>
        <p:pic>
          <p:nvPicPr>
            <p:cNvPr id="27" name="object 27">
              <a:extLst>
                <a:ext uri="{FF2B5EF4-FFF2-40B4-BE49-F238E27FC236}">
                  <a16:creationId xmlns:a16="http://schemas.microsoft.com/office/drawing/2014/main" id="{57291BE4-E341-050A-3487-F4ABDDE9FC81}"/>
                </a:ext>
              </a:extLst>
            </p:cNvPr>
            <p:cNvPicPr/>
            <p:nvPr/>
          </p:nvPicPr>
          <p:blipFill>
            <a:blip r:embed="rId4" cstate="print"/>
            <a:stretch>
              <a:fillRect/>
            </a:stretch>
          </p:blipFill>
          <p:spPr>
            <a:xfrm>
              <a:off x="6028944" y="5436108"/>
              <a:ext cx="585215" cy="350519"/>
            </a:xfrm>
            <a:prstGeom prst="rect">
              <a:avLst/>
            </a:prstGeom>
          </p:spPr>
        </p:pic>
      </p:grpSp>
      <p:pic>
        <p:nvPicPr>
          <p:cNvPr id="28" name="object 28">
            <a:extLst>
              <a:ext uri="{FF2B5EF4-FFF2-40B4-BE49-F238E27FC236}">
                <a16:creationId xmlns:a16="http://schemas.microsoft.com/office/drawing/2014/main" id="{B9999F65-6CAE-BB59-D064-5D3E72458C4F}"/>
              </a:ext>
            </a:extLst>
          </p:cNvPr>
          <p:cNvPicPr/>
          <p:nvPr/>
        </p:nvPicPr>
        <p:blipFill>
          <a:blip r:embed="rId4" cstate="print"/>
          <a:stretch>
            <a:fillRect/>
          </a:stretch>
        </p:blipFill>
        <p:spPr>
          <a:xfrm>
            <a:off x="6804659" y="5786628"/>
            <a:ext cx="583691" cy="350507"/>
          </a:xfrm>
          <a:prstGeom prst="rect">
            <a:avLst/>
          </a:prstGeom>
        </p:spPr>
      </p:pic>
      <p:pic>
        <p:nvPicPr>
          <p:cNvPr id="29" name="object 29">
            <a:extLst>
              <a:ext uri="{FF2B5EF4-FFF2-40B4-BE49-F238E27FC236}">
                <a16:creationId xmlns:a16="http://schemas.microsoft.com/office/drawing/2014/main" id="{01B25995-B2B2-605D-2CBD-2AF67DA88FB0}"/>
              </a:ext>
            </a:extLst>
          </p:cNvPr>
          <p:cNvPicPr/>
          <p:nvPr/>
        </p:nvPicPr>
        <p:blipFill>
          <a:blip r:embed="rId4" cstate="print"/>
          <a:stretch>
            <a:fillRect/>
          </a:stretch>
        </p:blipFill>
        <p:spPr>
          <a:xfrm>
            <a:off x="5212079" y="5800344"/>
            <a:ext cx="583691" cy="350507"/>
          </a:xfrm>
          <a:prstGeom prst="rect">
            <a:avLst/>
          </a:prstGeom>
        </p:spPr>
      </p:pic>
    </p:spTree>
    <p:extLst>
      <p:ext uri="{BB962C8B-B14F-4D97-AF65-F5344CB8AC3E}">
        <p14:creationId xmlns:p14="http://schemas.microsoft.com/office/powerpoint/2010/main" val="33137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A6EEDA-5679-D6A6-FB87-329C240C75D4}"/>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7B25027E-A376-E7E3-6878-350CC9BFEA93}"/>
              </a:ext>
            </a:extLst>
          </p:cNvPr>
          <p:cNvSpPr>
            <a:spLocks noGrp="1"/>
          </p:cNvSpPr>
          <p:nvPr>
            <p:ph type="title"/>
          </p:nvPr>
        </p:nvSpPr>
        <p:spPr/>
        <p:txBody>
          <a:bodyPr/>
          <a:lstStyle/>
          <a:p>
            <a:r>
              <a:rPr lang="en-GB" dirty="0"/>
              <a:t>Hidden Node Problem</a:t>
            </a:r>
            <a:endParaRPr lang="en-SE" dirty="0"/>
          </a:p>
        </p:txBody>
      </p:sp>
      <p:sp>
        <p:nvSpPr>
          <p:cNvPr id="4" name="Slide Number Placeholder 3">
            <a:extLst>
              <a:ext uri="{FF2B5EF4-FFF2-40B4-BE49-F238E27FC236}">
                <a16:creationId xmlns:a16="http://schemas.microsoft.com/office/drawing/2014/main" id="{9C267D67-4179-0C1A-8752-E633B82D9783}"/>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31</a:t>
            </a:fld>
            <a:endParaRPr lang="en-US" dirty="0"/>
          </a:p>
        </p:txBody>
      </p:sp>
      <p:sp>
        <p:nvSpPr>
          <p:cNvPr id="5" name="object 5">
            <a:extLst>
              <a:ext uri="{FF2B5EF4-FFF2-40B4-BE49-F238E27FC236}">
                <a16:creationId xmlns:a16="http://schemas.microsoft.com/office/drawing/2014/main" id="{6695A06F-8132-0164-9B81-D64F2B7C2D4A}"/>
              </a:ext>
            </a:extLst>
          </p:cNvPr>
          <p:cNvSpPr txBox="1"/>
          <p:nvPr/>
        </p:nvSpPr>
        <p:spPr>
          <a:xfrm>
            <a:off x="902651" y="3712209"/>
            <a:ext cx="6840220" cy="2512695"/>
          </a:xfrm>
          <a:prstGeom prst="rect">
            <a:avLst/>
          </a:prstGeom>
        </p:spPr>
        <p:txBody>
          <a:bodyPr vert="horz" wrap="square" lIns="0" tIns="53975" rIns="0" bIns="0" rtlCol="0">
            <a:spAutoFit/>
          </a:bodyPr>
          <a:lstStyle/>
          <a:p>
            <a:pPr marL="355600" marR="3025140" indent="-342900">
              <a:lnSpc>
                <a:spcPts val="2590"/>
              </a:lnSpc>
              <a:spcBef>
                <a:spcPts val="425"/>
              </a:spcBef>
              <a:buClr>
                <a:srgbClr val="063DE8"/>
              </a:buClr>
              <a:buSzPct val="75000"/>
              <a:buFont typeface="Wingdings"/>
              <a:buChar char=""/>
              <a:tabLst>
                <a:tab pos="355600" algn="l"/>
              </a:tabLst>
            </a:pPr>
            <a:r>
              <a:rPr lang="en-GB" sz="2400" dirty="0">
                <a:latin typeface="Times New Roman"/>
                <a:cs typeface="Times New Roman"/>
              </a:rPr>
              <a:t>B</a:t>
            </a:r>
            <a:r>
              <a:rPr lang="en-GB" sz="2400" spc="-10" dirty="0">
                <a:latin typeface="Times New Roman"/>
                <a:cs typeface="Times New Roman"/>
              </a:rPr>
              <a:t> </a:t>
            </a:r>
            <a:r>
              <a:rPr lang="en-GB" sz="2400" dirty="0">
                <a:latin typeface="Times New Roman"/>
                <a:cs typeface="Times New Roman"/>
              </a:rPr>
              <a:t>and</a:t>
            </a:r>
            <a:r>
              <a:rPr lang="en-GB" sz="2400" spc="-5" dirty="0">
                <a:latin typeface="Times New Roman"/>
                <a:cs typeface="Times New Roman"/>
              </a:rPr>
              <a:t> </a:t>
            </a:r>
            <a:r>
              <a:rPr lang="en-GB" sz="2400" dirty="0">
                <a:latin typeface="Times New Roman"/>
                <a:cs typeface="Times New Roman"/>
              </a:rPr>
              <a:t>A</a:t>
            </a:r>
            <a:r>
              <a:rPr lang="en-GB" sz="2400" spc="5" dirty="0">
                <a:latin typeface="Times New Roman"/>
                <a:cs typeface="Times New Roman"/>
              </a:rPr>
              <a:t> </a:t>
            </a:r>
            <a:r>
              <a:rPr lang="en-GB" sz="2400" dirty="0">
                <a:latin typeface="Times New Roman"/>
                <a:cs typeface="Times New Roman"/>
              </a:rPr>
              <a:t>can</a:t>
            </a:r>
            <a:r>
              <a:rPr lang="en-GB" sz="2400" spc="-20" dirty="0">
                <a:latin typeface="Times New Roman"/>
                <a:cs typeface="Times New Roman"/>
              </a:rPr>
              <a:t> </a:t>
            </a:r>
            <a:r>
              <a:rPr lang="en-GB" sz="2400" dirty="0">
                <a:latin typeface="Times New Roman"/>
                <a:cs typeface="Times New Roman"/>
              </a:rPr>
              <a:t>hear</a:t>
            </a:r>
            <a:r>
              <a:rPr lang="en-GB" sz="2400" spc="-10" dirty="0">
                <a:latin typeface="Times New Roman"/>
                <a:cs typeface="Times New Roman"/>
              </a:rPr>
              <a:t> </a:t>
            </a:r>
            <a:r>
              <a:rPr lang="en-GB" sz="2400" dirty="0">
                <a:latin typeface="Times New Roman"/>
                <a:cs typeface="Times New Roman"/>
              </a:rPr>
              <a:t>each</a:t>
            </a:r>
            <a:r>
              <a:rPr lang="en-GB" sz="2400" spc="-30" dirty="0">
                <a:latin typeface="Times New Roman"/>
                <a:cs typeface="Times New Roman"/>
              </a:rPr>
              <a:t> </a:t>
            </a:r>
            <a:r>
              <a:rPr lang="en-GB" sz="2400" spc="-20" dirty="0">
                <a:latin typeface="Times New Roman"/>
                <a:cs typeface="Times New Roman"/>
              </a:rPr>
              <a:t>other </a:t>
            </a:r>
            <a:r>
              <a:rPr lang="en-GB" sz="2400" dirty="0">
                <a:latin typeface="Times New Roman"/>
                <a:cs typeface="Times New Roman"/>
              </a:rPr>
              <a:t>B</a:t>
            </a:r>
            <a:r>
              <a:rPr lang="en-GB" sz="2400" spc="-5" dirty="0">
                <a:latin typeface="Times New Roman"/>
                <a:cs typeface="Times New Roman"/>
              </a:rPr>
              <a:t> </a:t>
            </a:r>
            <a:r>
              <a:rPr lang="en-GB" sz="2400" dirty="0">
                <a:latin typeface="Times New Roman"/>
                <a:cs typeface="Times New Roman"/>
              </a:rPr>
              <a:t>and C</a:t>
            </a:r>
            <a:r>
              <a:rPr lang="en-GB" sz="2400" spc="-5" dirty="0">
                <a:latin typeface="Times New Roman"/>
                <a:cs typeface="Times New Roman"/>
              </a:rPr>
              <a:t> </a:t>
            </a:r>
            <a:r>
              <a:rPr lang="en-GB" sz="2400" dirty="0">
                <a:latin typeface="Times New Roman"/>
                <a:cs typeface="Times New Roman"/>
              </a:rPr>
              <a:t>can</a:t>
            </a:r>
            <a:r>
              <a:rPr lang="en-GB" sz="2400" spc="-15" dirty="0">
                <a:latin typeface="Times New Roman"/>
                <a:cs typeface="Times New Roman"/>
              </a:rPr>
              <a:t> </a:t>
            </a:r>
            <a:r>
              <a:rPr lang="en-GB" sz="2400" dirty="0">
                <a:latin typeface="Times New Roman"/>
                <a:cs typeface="Times New Roman"/>
              </a:rPr>
              <a:t>hear</a:t>
            </a:r>
            <a:r>
              <a:rPr lang="en-GB" sz="2400" spc="-10" dirty="0">
                <a:latin typeface="Times New Roman"/>
                <a:cs typeface="Times New Roman"/>
              </a:rPr>
              <a:t> </a:t>
            </a:r>
            <a:r>
              <a:rPr lang="en-GB" sz="2400" dirty="0">
                <a:latin typeface="Times New Roman"/>
                <a:cs typeface="Times New Roman"/>
              </a:rPr>
              <a:t>each</a:t>
            </a:r>
            <a:r>
              <a:rPr lang="en-GB" sz="2400" spc="-15" dirty="0">
                <a:latin typeface="Times New Roman"/>
                <a:cs typeface="Times New Roman"/>
              </a:rPr>
              <a:t> </a:t>
            </a:r>
            <a:r>
              <a:rPr lang="en-GB" sz="2400" spc="-10" dirty="0">
                <a:latin typeface="Times New Roman"/>
                <a:cs typeface="Times New Roman"/>
              </a:rPr>
              <a:t>other</a:t>
            </a:r>
            <a:endParaRPr lang="en-GB" sz="2400" dirty="0">
              <a:latin typeface="Times New Roman"/>
              <a:cs typeface="Times New Roman"/>
            </a:endParaRPr>
          </a:p>
          <a:p>
            <a:pPr marL="355600">
              <a:lnSpc>
                <a:spcPts val="2420"/>
              </a:lnSpc>
            </a:pPr>
            <a:r>
              <a:rPr lang="en-GB" sz="2400" dirty="0">
                <a:latin typeface="Times New Roman"/>
                <a:cs typeface="Times New Roman"/>
              </a:rPr>
              <a:t>A and</a:t>
            </a:r>
            <a:r>
              <a:rPr lang="en-GB" sz="2400" spc="-20" dirty="0">
                <a:latin typeface="Times New Roman"/>
                <a:cs typeface="Times New Roman"/>
              </a:rPr>
              <a:t> </a:t>
            </a:r>
            <a:r>
              <a:rPr lang="en-GB" sz="2400" dirty="0">
                <a:latin typeface="Times New Roman"/>
                <a:cs typeface="Times New Roman"/>
              </a:rPr>
              <a:t>C cannot</a:t>
            </a:r>
            <a:r>
              <a:rPr lang="en-GB" sz="2400" spc="-25" dirty="0">
                <a:latin typeface="Times New Roman"/>
                <a:cs typeface="Times New Roman"/>
              </a:rPr>
              <a:t> </a:t>
            </a:r>
            <a:r>
              <a:rPr lang="en-GB" sz="2400" dirty="0">
                <a:latin typeface="Times New Roman"/>
                <a:cs typeface="Times New Roman"/>
              </a:rPr>
              <a:t>hear</a:t>
            </a:r>
            <a:r>
              <a:rPr lang="en-GB" sz="2400" spc="-15" dirty="0">
                <a:latin typeface="Times New Roman"/>
                <a:cs typeface="Times New Roman"/>
              </a:rPr>
              <a:t> </a:t>
            </a:r>
            <a:r>
              <a:rPr lang="en-GB" sz="2400" dirty="0">
                <a:latin typeface="Times New Roman"/>
                <a:cs typeface="Times New Roman"/>
              </a:rPr>
              <a:t>each</a:t>
            </a:r>
            <a:r>
              <a:rPr lang="en-GB" sz="2400" spc="-30" dirty="0">
                <a:latin typeface="Times New Roman"/>
                <a:cs typeface="Times New Roman"/>
              </a:rPr>
              <a:t> </a:t>
            </a:r>
            <a:r>
              <a:rPr lang="en-GB" sz="2400" spc="-10" dirty="0">
                <a:latin typeface="Times New Roman"/>
                <a:cs typeface="Times New Roman"/>
              </a:rPr>
              <a:t>other</a:t>
            </a:r>
            <a:endParaRPr lang="en-GB" sz="2400" dirty="0">
              <a:latin typeface="Times New Roman"/>
              <a:cs typeface="Times New Roman"/>
            </a:endParaRPr>
          </a:p>
          <a:p>
            <a:pPr marL="431800">
              <a:lnSpc>
                <a:spcPts val="2740"/>
              </a:lnSpc>
            </a:pPr>
            <a:r>
              <a:rPr lang="en-GB" sz="2400" dirty="0">
                <a:latin typeface="Symbol"/>
                <a:cs typeface="Symbol"/>
              </a:rPr>
              <a:t></a:t>
            </a:r>
            <a:r>
              <a:rPr lang="en-GB" sz="2400" spc="-15" dirty="0">
                <a:latin typeface="Times New Roman"/>
                <a:cs typeface="Times New Roman"/>
              </a:rPr>
              <a:t> </a:t>
            </a:r>
            <a:r>
              <a:rPr lang="en-GB" sz="2400" dirty="0">
                <a:latin typeface="Times New Roman"/>
                <a:cs typeface="Times New Roman"/>
              </a:rPr>
              <a:t>C</a:t>
            </a:r>
            <a:r>
              <a:rPr lang="en-GB" sz="2400" spc="-15" dirty="0">
                <a:latin typeface="Times New Roman"/>
                <a:cs typeface="Times New Roman"/>
              </a:rPr>
              <a:t> </a:t>
            </a:r>
            <a:r>
              <a:rPr lang="en-GB" sz="2400" dirty="0">
                <a:latin typeface="Times New Roman"/>
                <a:cs typeface="Times New Roman"/>
              </a:rPr>
              <a:t>is</a:t>
            </a:r>
            <a:r>
              <a:rPr lang="en-GB" sz="2400" spc="-5" dirty="0">
                <a:latin typeface="Times New Roman"/>
                <a:cs typeface="Times New Roman"/>
              </a:rPr>
              <a:t> </a:t>
            </a:r>
            <a:r>
              <a:rPr lang="en-GB" sz="2400" dirty="0">
                <a:latin typeface="Times New Roman"/>
                <a:cs typeface="Times New Roman"/>
              </a:rPr>
              <a:t>hidden</a:t>
            </a:r>
            <a:r>
              <a:rPr lang="en-GB" sz="2400" spc="-35" dirty="0">
                <a:latin typeface="Times New Roman"/>
                <a:cs typeface="Times New Roman"/>
              </a:rPr>
              <a:t> </a:t>
            </a:r>
            <a:r>
              <a:rPr lang="en-GB" sz="2400" dirty="0">
                <a:latin typeface="Times New Roman"/>
                <a:cs typeface="Times New Roman"/>
              </a:rPr>
              <a:t>for</a:t>
            </a:r>
            <a:r>
              <a:rPr lang="en-GB" sz="2400" spc="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dirty="0">
                <a:latin typeface="Times New Roman"/>
                <a:cs typeface="Times New Roman"/>
              </a:rPr>
              <a:t>and</a:t>
            </a:r>
            <a:r>
              <a:rPr lang="en-GB" sz="2400" spc="-10" dirty="0">
                <a:latin typeface="Times New Roman"/>
                <a:cs typeface="Times New Roman"/>
              </a:rPr>
              <a:t> </a:t>
            </a:r>
            <a:r>
              <a:rPr lang="en-GB" sz="2400" dirty="0">
                <a:latin typeface="Times New Roman"/>
                <a:cs typeface="Times New Roman"/>
              </a:rPr>
              <a:t>vice</a:t>
            </a:r>
            <a:r>
              <a:rPr lang="en-GB" sz="2400" spc="-30" dirty="0">
                <a:latin typeface="Times New Roman"/>
                <a:cs typeface="Times New Roman"/>
              </a:rPr>
              <a:t> </a:t>
            </a:r>
            <a:r>
              <a:rPr lang="en-GB" sz="2400" spc="-10" dirty="0">
                <a:latin typeface="Times New Roman"/>
                <a:cs typeface="Times New Roman"/>
              </a:rPr>
              <a:t>versa</a:t>
            </a:r>
            <a:endParaRPr lang="en-GB" sz="2400" dirty="0">
              <a:latin typeface="Times New Roman"/>
              <a:cs typeface="Times New Roman"/>
            </a:endParaRPr>
          </a:p>
          <a:p>
            <a:pPr marL="431165" marR="5080" indent="-418465">
              <a:lnSpc>
                <a:spcPts val="2590"/>
              </a:lnSpc>
              <a:spcBef>
                <a:spcPts val="605"/>
              </a:spcBef>
              <a:buClr>
                <a:srgbClr val="063DE8"/>
              </a:buClr>
              <a:buSzPct val="75000"/>
              <a:buFont typeface="Wingdings"/>
              <a:buChar char=""/>
              <a:tabLst>
                <a:tab pos="508000" algn="l"/>
              </a:tabLst>
            </a:pPr>
            <a:r>
              <a:rPr lang="en-GB" sz="2400" dirty="0">
                <a:latin typeface="Times New Roman"/>
                <a:cs typeface="Times New Roman"/>
              </a:rPr>
              <a:t>C</a:t>
            </a:r>
            <a:r>
              <a:rPr lang="en-GB" sz="2400" spc="-20" dirty="0">
                <a:latin typeface="Times New Roman"/>
                <a:cs typeface="Times New Roman"/>
              </a:rPr>
              <a:t> </a:t>
            </a:r>
            <a:r>
              <a:rPr lang="en-GB" sz="2400" dirty="0">
                <a:latin typeface="Times New Roman"/>
                <a:cs typeface="Times New Roman"/>
              </a:rPr>
              <a:t>may</a:t>
            </a:r>
            <a:r>
              <a:rPr lang="en-GB" sz="2400" spc="-5" dirty="0">
                <a:latin typeface="Times New Roman"/>
                <a:cs typeface="Times New Roman"/>
              </a:rPr>
              <a:t> </a:t>
            </a:r>
            <a:r>
              <a:rPr lang="en-GB" sz="2400" dirty="0">
                <a:latin typeface="Times New Roman"/>
                <a:cs typeface="Times New Roman"/>
              </a:rPr>
              <a:t>start</a:t>
            </a:r>
            <a:r>
              <a:rPr lang="en-GB" sz="2400" spc="-35" dirty="0">
                <a:latin typeface="Times New Roman"/>
                <a:cs typeface="Times New Roman"/>
              </a:rPr>
              <a:t> </a:t>
            </a:r>
            <a:r>
              <a:rPr lang="en-GB" sz="2400" dirty="0">
                <a:latin typeface="Times New Roman"/>
                <a:cs typeface="Times New Roman"/>
              </a:rPr>
              <a:t>transmitting</a:t>
            </a:r>
            <a:r>
              <a:rPr lang="en-GB" sz="2400" spc="-50" dirty="0">
                <a:latin typeface="Times New Roman"/>
                <a:cs typeface="Times New Roman"/>
              </a:rPr>
              <a:t> </a:t>
            </a:r>
            <a:r>
              <a:rPr lang="en-GB" sz="2400" dirty="0">
                <a:latin typeface="Times New Roman"/>
                <a:cs typeface="Times New Roman"/>
              </a:rPr>
              <a:t>while</a:t>
            </a:r>
            <a:r>
              <a:rPr lang="en-GB" sz="2400" spc="-2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dirty="0">
                <a:latin typeface="Times New Roman"/>
                <a:cs typeface="Times New Roman"/>
              </a:rPr>
              <a:t>is</a:t>
            </a:r>
            <a:r>
              <a:rPr lang="en-GB" sz="2400" spc="-20" dirty="0">
                <a:latin typeface="Times New Roman"/>
                <a:cs typeface="Times New Roman"/>
              </a:rPr>
              <a:t> </a:t>
            </a:r>
            <a:r>
              <a:rPr lang="en-GB" sz="2400" dirty="0">
                <a:latin typeface="Times New Roman"/>
                <a:cs typeface="Times New Roman"/>
              </a:rPr>
              <a:t>also</a:t>
            </a:r>
            <a:r>
              <a:rPr lang="en-GB" sz="2400" spc="-30" dirty="0">
                <a:latin typeface="Times New Roman"/>
                <a:cs typeface="Times New Roman"/>
              </a:rPr>
              <a:t> </a:t>
            </a:r>
            <a:r>
              <a:rPr lang="en-GB" sz="2400" spc="-10" dirty="0">
                <a:latin typeface="Times New Roman"/>
                <a:cs typeface="Times New Roman"/>
              </a:rPr>
              <a:t>transmitting 	</a:t>
            </a:r>
            <a:r>
              <a:rPr lang="en-GB" sz="2400" dirty="0">
                <a:latin typeface="Times New Roman"/>
                <a:cs typeface="Times New Roman"/>
              </a:rPr>
              <a:t>A</a:t>
            </a:r>
            <a:r>
              <a:rPr lang="en-GB" sz="2400" spc="-5" dirty="0">
                <a:latin typeface="Times New Roman"/>
                <a:cs typeface="Times New Roman"/>
              </a:rPr>
              <a:t> </a:t>
            </a:r>
            <a:r>
              <a:rPr lang="en-GB" sz="2400" dirty="0">
                <a:latin typeface="Times New Roman"/>
                <a:cs typeface="Times New Roman"/>
              </a:rPr>
              <a:t>and</a:t>
            </a:r>
            <a:r>
              <a:rPr lang="en-GB" sz="2400" spc="-25" dirty="0">
                <a:latin typeface="Times New Roman"/>
                <a:cs typeface="Times New Roman"/>
              </a:rPr>
              <a:t> </a:t>
            </a:r>
            <a:r>
              <a:rPr lang="en-GB" sz="2400" dirty="0">
                <a:latin typeface="Times New Roman"/>
                <a:cs typeface="Times New Roman"/>
              </a:rPr>
              <a:t>C can't</a:t>
            </a:r>
            <a:r>
              <a:rPr lang="en-GB" sz="2400" spc="-20" dirty="0">
                <a:latin typeface="Times New Roman"/>
                <a:cs typeface="Times New Roman"/>
              </a:rPr>
              <a:t> </a:t>
            </a:r>
            <a:r>
              <a:rPr lang="en-GB" sz="2400" dirty="0">
                <a:latin typeface="Times New Roman"/>
                <a:cs typeface="Times New Roman"/>
              </a:rPr>
              <a:t>detect</a:t>
            </a:r>
            <a:r>
              <a:rPr lang="en-GB" sz="2400" spc="-45" dirty="0">
                <a:latin typeface="Times New Roman"/>
                <a:cs typeface="Times New Roman"/>
              </a:rPr>
              <a:t> </a:t>
            </a:r>
            <a:r>
              <a:rPr lang="en-GB" sz="2400" spc="-10" dirty="0">
                <a:latin typeface="Times New Roman"/>
                <a:cs typeface="Times New Roman"/>
              </a:rPr>
              <a:t>collision.</a:t>
            </a:r>
            <a:endParaRPr lang="en-GB" sz="2400" dirty="0">
              <a:latin typeface="Times New Roman"/>
              <a:cs typeface="Times New Roman"/>
            </a:endParaRPr>
          </a:p>
          <a:p>
            <a:pPr marL="354965" indent="-342265">
              <a:lnSpc>
                <a:spcPct val="100000"/>
              </a:lnSpc>
              <a:spcBef>
                <a:spcPts val="250"/>
              </a:spcBef>
              <a:buClr>
                <a:srgbClr val="063DE8"/>
              </a:buClr>
              <a:buSzPct val="75000"/>
              <a:buFont typeface="Wingdings"/>
              <a:buChar char=""/>
              <a:tabLst>
                <a:tab pos="354965" algn="l"/>
              </a:tabLst>
            </a:pPr>
            <a:r>
              <a:rPr lang="en-GB" sz="2400" dirty="0">
                <a:latin typeface="Times New Roman"/>
                <a:cs typeface="Times New Roman"/>
              </a:rPr>
              <a:t>Only</a:t>
            </a:r>
            <a:r>
              <a:rPr lang="en-GB" sz="2400" spc="-1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receiver</a:t>
            </a:r>
            <a:r>
              <a:rPr lang="en-GB" sz="2400" spc="-50" dirty="0">
                <a:latin typeface="Times New Roman"/>
                <a:cs typeface="Times New Roman"/>
              </a:rPr>
              <a:t> </a:t>
            </a:r>
            <a:r>
              <a:rPr lang="en-GB" sz="2400" dirty="0">
                <a:latin typeface="Times New Roman"/>
                <a:cs typeface="Times New Roman"/>
              </a:rPr>
              <a:t>can</a:t>
            </a:r>
            <a:r>
              <a:rPr lang="en-GB" sz="2400" spc="-10" dirty="0">
                <a:latin typeface="Times New Roman"/>
                <a:cs typeface="Times New Roman"/>
              </a:rPr>
              <a:t> </a:t>
            </a:r>
            <a:r>
              <a:rPr lang="en-GB" sz="2400" dirty="0">
                <a:latin typeface="Times New Roman"/>
                <a:cs typeface="Times New Roman"/>
              </a:rPr>
              <a:t>help</a:t>
            </a:r>
            <a:r>
              <a:rPr lang="en-GB" sz="2400" spc="-30" dirty="0">
                <a:latin typeface="Times New Roman"/>
                <a:cs typeface="Times New Roman"/>
              </a:rPr>
              <a:t> </a:t>
            </a:r>
            <a:r>
              <a:rPr lang="en-GB" sz="2400" dirty="0">
                <a:latin typeface="Times New Roman"/>
                <a:cs typeface="Times New Roman"/>
              </a:rPr>
              <a:t>avoid</a:t>
            </a:r>
            <a:r>
              <a:rPr lang="en-GB" sz="2400" spc="-20" dirty="0">
                <a:latin typeface="Times New Roman"/>
                <a:cs typeface="Times New Roman"/>
              </a:rPr>
              <a:t> </a:t>
            </a:r>
            <a:r>
              <a:rPr lang="en-GB" sz="2400" spc="-10" dirty="0">
                <a:latin typeface="Times New Roman"/>
                <a:cs typeface="Times New Roman"/>
              </a:rPr>
              <a:t>collisions</a:t>
            </a:r>
            <a:endParaRPr lang="en-GB" sz="2400" dirty="0">
              <a:latin typeface="Times New Roman"/>
              <a:cs typeface="Times New Roman"/>
            </a:endParaRPr>
          </a:p>
        </p:txBody>
      </p:sp>
      <p:sp>
        <p:nvSpPr>
          <p:cNvPr id="6" name="object 6">
            <a:extLst>
              <a:ext uri="{FF2B5EF4-FFF2-40B4-BE49-F238E27FC236}">
                <a16:creationId xmlns:a16="http://schemas.microsoft.com/office/drawing/2014/main" id="{2B7E762F-86F3-98AE-4317-292B088FE4C1}"/>
              </a:ext>
            </a:extLst>
          </p:cNvPr>
          <p:cNvSpPr/>
          <p:nvPr/>
        </p:nvSpPr>
        <p:spPr>
          <a:xfrm>
            <a:off x="4426075" y="1676399"/>
            <a:ext cx="1967864" cy="1969135"/>
          </a:xfrm>
          <a:custGeom>
            <a:avLst/>
            <a:gdLst/>
            <a:ahLst/>
            <a:cxnLst/>
            <a:rect l="l" t="t" r="r" b="b"/>
            <a:pathLst>
              <a:path w="1967864" h="1969135">
                <a:moveTo>
                  <a:pt x="0" y="984503"/>
                </a:moveTo>
                <a:lnTo>
                  <a:pt x="1134" y="936804"/>
                </a:lnTo>
                <a:lnTo>
                  <a:pt x="4503" y="889689"/>
                </a:lnTo>
                <a:lnTo>
                  <a:pt x="10055" y="843213"/>
                </a:lnTo>
                <a:lnTo>
                  <a:pt x="17738" y="797425"/>
                </a:lnTo>
                <a:lnTo>
                  <a:pt x="27501" y="752378"/>
                </a:lnTo>
                <a:lnTo>
                  <a:pt x="39292" y="708123"/>
                </a:lnTo>
                <a:lnTo>
                  <a:pt x="53061" y="664712"/>
                </a:lnTo>
                <a:lnTo>
                  <a:pt x="68754" y="622197"/>
                </a:lnTo>
                <a:lnTo>
                  <a:pt x="86321" y="580628"/>
                </a:lnTo>
                <a:lnTo>
                  <a:pt x="105711" y="540058"/>
                </a:lnTo>
                <a:lnTo>
                  <a:pt x="126871" y="500537"/>
                </a:lnTo>
                <a:lnTo>
                  <a:pt x="149750" y="462119"/>
                </a:lnTo>
                <a:lnTo>
                  <a:pt x="174297" y="424853"/>
                </a:lnTo>
                <a:lnTo>
                  <a:pt x="200460" y="388792"/>
                </a:lnTo>
                <a:lnTo>
                  <a:pt x="228188" y="353988"/>
                </a:lnTo>
                <a:lnTo>
                  <a:pt x="257429" y="320492"/>
                </a:lnTo>
                <a:lnTo>
                  <a:pt x="288131" y="288355"/>
                </a:lnTo>
                <a:lnTo>
                  <a:pt x="320243" y="257629"/>
                </a:lnTo>
                <a:lnTo>
                  <a:pt x="353713" y="228365"/>
                </a:lnTo>
                <a:lnTo>
                  <a:pt x="388491" y="200616"/>
                </a:lnTo>
                <a:lnTo>
                  <a:pt x="424524" y="174433"/>
                </a:lnTo>
                <a:lnTo>
                  <a:pt x="461760" y="149867"/>
                </a:lnTo>
                <a:lnTo>
                  <a:pt x="500149" y="126970"/>
                </a:lnTo>
                <a:lnTo>
                  <a:pt x="539639" y="105793"/>
                </a:lnTo>
                <a:lnTo>
                  <a:pt x="580178" y="86389"/>
                </a:lnTo>
                <a:lnTo>
                  <a:pt x="621714" y="68808"/>
                </a:lnTo>
                <a:lnTo>
                  <a:pt x="664197" y="53102"/>
                </a:lnTo>
                <a:lnTo>
                  <a:pt x="707575" y="39323"/>
                </a:lnTo>
                <a:lnTo>
                  <a:pt x="751795" y="27522"/>
                </a:lnTo>
                <a:lnTo>
                  <a:pt x="796808" y="17752"/>
                </a:lnTo>
                <a:lnTo>
                  <a:pt x="842560" y="10062"/>
                </a:lnTo>
                <a:lnTo>
                  <a:pt x="889001" y="4506"/>
                </a:lnTo>
                <a:lnTo>
                  <a:pt x="936078" y="1135"/>
                </a:lnTo>
                <a:lnTo>
                  <a:pt x="983741" y="0"/>
                </a:lnTo>
                <a:lnTo>
                  <a:pt x="1031405" y="1135"/>
                </a:lnTo>
                <a:lnTo>
                  <a:pt x="1078482" y="4506"/>
                </a:lnTo>
                <a:lnTo>
                  <a:pt x="1124923" y="10062"/>
                </a:lnTo>
                <a:lnTo>
                  <a:pt x="1170675" y="17752"/>
                </a:lnTo>
                <a:lnTo>
                  <a:pt x="1215688" y="27522"/>
                </a:lnTo>
                <a:lnTo>
                  <a:pt x="1259908" y="39323"/>
                </a:lnTo>
                <a:lnTo>
                  <a:pt x="1303286" y="53102"/>
                </a:lnTo>
                <a:lnTo>
                  <a:pt x="1345769" y="68808"/>
                </a:lnTo>
                <a:lnTo>
                  <a:pt x="1387305" y="86389"/>
                </a:lnTo>
                <a:lnTo>
                  <a:pt x="1427844" y="105793"/>
                </a:lnTo>
                <a:lnTo>
                  <a:pt x="1467334" y="126970"/>
                </a:lnTo>
                <a:lnTo>
                  <a:pt x="1505723" y="149867"/>
                </a:lnTo>
                <a:lnTo>
                  <a:pt x="1542959" y="174433"/>
                </a:lnTo>
                <a:lnTo>
                  <a:pt x="1578992" y="200616"/>
                </a:lnTo>
                <a:lnTo>
                  <a:pt x="1613770" y="228365"/>
                </a:lnTo>
                <a:lnTo>
                  <a:pt x="1647240" y="257629"/>
                </a:lnTo>
                <a:lnTo>
                  <a:pt x="1679352" y="288355"/>
                </a:lnTo>
                <a:lnTo>
                  <a:pt x="1710054" y="320492"/>
                </a:lnTo>
                <a:lnTo>
                  <a:pt x="1739295" y="353988"/>
                </a:lnTo>
                <a:lnTo>
                  <a:pt x="1767023" y="388792"/>
                </a:lnTo>
                <a:lnTo>
                  <a:pt x="1793186" y="424853"/>
                </a:lnTo>
                <a:lnTo>
                  <a:pt x="1817733" y="462119"/>
                </a:lnTo>
                <a:lnTo>
                  <a:pt x="1840612" y="500537"/>
                </a:lnTo>
                <a:lnTo>
                  <a:pt x="1861772" y="540058"/>
                </a:lnTo>
                <a:lnTo>
                  <a:pt x="1881162" y="580628"/>
                </a:lnTo>
                <a:lnTo>
                  <a:pt x="1898729" y="622197"/>
                </a:lnTo>
                <a:lnTo>
                  <a:pt x="1914422" y="664712"/>
                </a:lnTo>
                <a:lnTo>
                  <a:pt x="1928191" y="708123"/>
                </a:lnTo>
                <a:lnTo>
                  <a:pt x="1939982" y="752378"/>
                </a:lnTo>
                <a:lnTo>
                  <a:pt x="1949745" y="797425"/>
                </a:lnTo>
                <a:lnTo>
                  <a:pt x="1957428" y="843213"/>
                </a:lnTo>
                <a:lnTo>
                  <a:pt x="1962980" y="889689"/>
                </a:lnTo>
                <a:lnTo>
                  <a:pt x="1966349" y="936804"/>
                </a:lnTo>
                <a:lnTo>
                  <a:pt x="1967483" y="984503"/>
                </a:lnTo>
                <a:lnTo>
                  <a:pt x="1966349" y="1032203"/>
                </a:lnTo>
                <a:lnTo>
                  <a:pt x="1962980" y="1079318"/>
                </a:lnTo>
                <a:lnTo>
                  <a:pt x="1957428" y="1125794"/>
                </a:lnTo>
                <a:lnTo>
                  <a:pt x="1949745" y="1171582"/>
                </a:lnTo>
                <a:lnTo>
                  <a:pt x="1939982" y="1216629"/>
                </a:lnTo>
                <a:lnTo>
                  <a:pt x="1928191" y="1260884"/>
                </a:lnTo>
                <a:lnTo>
                  <a:pt x="1914422" y="1304295"/>
                </a:lnTo>
                <a:lnTo>
                  <a:pt x="1898729" y="1346810"/>
                </a:lnTo>
                <a:lnTo>
                  <a:pt x="1881162" y="1388379"/>
                </a:lnTo>
                <a:lnTo>
                  <a:pt x="1861772" y="1428949"/>
                </a:lnTo>
                <a:lnTo>
                  <a:pt x="1840612" y="1468470"/>
                </a:lnTo>
                <a:lnTo>
                  <a:pt x="1817733" y="1506888"/>
                </a:lnTo>
                <a:lnTo>
                  <a:pt x="1793186" y="1544154"/>
                </a:lnTo>
                <a:lnTo>
                  <a:pt x="1767023" y="1580215"/>
                </a:lnTo>
                <a:lnTo>
                  <a:pt x="1739295" y="1615019"/>
                </a:lnTo>
                <a:lnTo>
                  <a:pt x="1710054" y="1648515"/>
                </a:lnTo>
                <a:lnTo>
                  <a:pt x="1679352" y="1680652"/>
                </a:lnTo>
                <a:lnTo>
                  <a:pt x="1647240" y="1711378"/>
                </a:lnTo>
                <a:lnTo>
                  <a:pt x="1613770" y="1740642"/>
                </a:lnTo>
                <a:lnTo>
                  <a:pt x="1578992" y="1768391"/>
                </a:lnTo>
                <a:lnTo>
                  <a:pt x="1542959" y="1794574"/>
                </a:lnTo>
                <a:lnTo>
                  <a:pt x="1505723" y="1819140"/>
                </a:lnTo>
                <a:lnTo>
                  <a:pt x="1467334" y="1842037"/>
                </a:lnTo>
                <a:lnTo>
                  <a:pt x="1427844" y="1863214"/>
                </a:lnTo>
                <a:lnTo>
                  <a:pt x="1387305" y="1882618"/>
                </a:lnTo>
                <a:lnTo>
                  <a:pt x="1345769" y="1900199"/>
                </a:lnTo>
                <a:lnTo>
                  <a:pt x="1303286" y="1915905"/>
                </a:lnTo>
                <a:lnTo>
                  <a:pt x="1259908" y="1929684"/>
                </a:lnTo>
                <a:lnTo>
                  <a:pt x="1215688" y="1941485"/>
                </a:lnTo>
                <a:lnTo>
                  <a:pt x="1170675" y="1951255"/>
                </a:lnTo>
                <a:lnTo>
                  <a:pt x="1124923" y="1958945"/>
                </a:lnTo>
                <a:lnTo>
                  <a:pt x="1078482" y="1964501"/>
                </a:lnTo>
                <a:lnTo>
                  <a:pt x="1031405" y="1967872"/>
                </a:lnTo>
                <a:lnTo>
                  <a:pt x="983741" y="1969007"/>
                </a:lnTo>
                <a:lnTo>
                  <a:pt x="936078" y="1967872"/>
                </a:lnTo>
                <a:lnTo>
                  <a:pt x="889001" y="1964501"/>
                </a:lnTo>
                <a:lnTo>
                  <a:pt x="842560" y="1958945"/>
                </a:lnTo>
                <a:lnTo>
                  <a:pt x="796808" y="1951255"/>
                </a:lnTo>
                <a:lnTo>
                  <a:pt x="751795" y="1941485"/>
                </a:lnTo>
                <a:lnTo>
                  <a:pt x="707575" y="1929684"/>
                </a:lnTo>
                <a:lnTo>
                  <a:pt x="664197" y="1915905"/>
                </a:lnTo>
                <a:lnTo>
                  <a:pt x="621714" y="1900199"/>
                </a:lnTo>
                <a:lnTo>
                  <a:pt x="580178" y="1882618"/>
                </a:lnTo>
                <a:lnTo>
                  <a:pt x="539639" y="1863214"/>
                </a:lnTo>
                <a:lnTo>
                  <a:pt x="500149" y="1842037"/>
                </a:lnTo>
                <a:lnTo>
                  <a:pt x="461760" y="1819140"/>
                </a:lnTo>
                <a:lnTo>
                  <a:pt x="424524" y="1794574"/>
                </a:lnTo>
                <a:lnTo>
                  <a:pt x="388491" y="1768391"/>
                </a:lnTo>
                <a:lnTo>
                  <a:pt x="353713" y="1740642"/>
                </a:lnTo>
                <a:lnTo>
                  <a:pt x="320243" y="1711378"/>
                </a:lnTo>
                <a:lnTo>
                  <a:pt x="288131" y="1680652"/>
                </a:lnTo>
                <a:lnTo>
                  <a:pt x="257429" y="1648515"/>
                </a:lnTo>
                <a:lnTo>
                  <a:pt x="228188" y="1615019"/>
                </a:lnTo>
                <a:lnTo>
                  <a:pt x="200460" y="1580215"/>
                </a:lnTo>
                <a:lnTo>
                  <a:pt x="174297" y="1544154"/>
                </a:lnTo>
                <a:lnTo>
                  <a:pt x="149750" y="1506888"/>
                </a:lnTo>
                <a:lnTo>
                  <a:pt x="126871" y="1468470"/>
                </a:lnTo>
                <a:lnTo>
                  <a:pt x="105711" y="1428949"/>
                </a:lnTo>
                <a:lnTo>
                  <a:pt x="86321" y="1388379"/>
                </a:lnTo>
                <a:lnTo>
                  <a:pt x="68754" y="1346810"/>
                </a:lnTo>
                <a:lnTo>
                  <a:pt x="53061" y="1304295"/>
                </a:lnTo>
                <a:lnTo>
                  <a:pt x="39292" y="1260884"/>
                </a:lnTo>
                <a:lnTo>
                  <a:pt x="27501" y="1216629"/>
                </a:lnTo>
                <a:lnTo>
                  <a:pt x="17738" y="1171582"/>
                </a:lnTo>
                <a:lnTo>
                  <a:pt x="10055" y="1125794"/>
                </a:lnTo>
                <a:lnTo>
                  <a:pt x="4503" y="1079318"/>
                </a:lnTo>
                <a:lnTo>
                  <a:pt x="1134" y="1032203"/>
                </a:lnTo>
                <a:lnTo>
                  <a:pt x="0" y="984503"/>
                </a:lnTo>
                <a:close/>
              </a:path>
            </a:pathLst>
          </a:custGeom>
          <a:ln w="12700">
            <a:solidFill>
              <a:srgbClr val="FC0128"/>
            </a:solidFill>
          </a:ln>
        </p:spPr>
        <p:txBody>
          <a:bodyPr wrap="square" lIns="0" tIns="0" rIns="0" bIns="0" rtlCol="0"/>
          <a:lstStyle/>
          <a:p>
            <a:endParaRPr/>
          </a:p>
        </p:txBody>
      </p:sp>
      <p:sp>
        <p:nvSpPr>
          <p:cNvPr id="7" name="object 7">
            <a:extLst>
              <a:ext uri="{FF2B5EF4-FFF2-40B4-BE49-F238E27FC236}">
                <a16:creationId xmlns:a16="http://schemas.microsoft.com/office/drawing/2014/main" id="{0E2225CA-0401-5304-1539-F849DD1B60B4}"/>
              </a:ext>
            </a:extLst>
          </p:cNvPr>
          <p:cNvSpPr txBox="1"/>
          <p:nvPr/>
        </p:nvSpPr>
        <p:spPr>
          <a:xfrm>
            <a:off x="5287358" y="2454656"/>
            <a:ext cx="245745" cy="391160"/>
          </a:xfrm>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FC0128"/>
                </a:solidFill>
                <a:latin typeface="Times New Roman"/>
                <a:cs typeface="Times New Roman"/>
              </a:rPr>
              <a:t>A</a:t>
            </a:r>
            <a:endParaRPr sz="2400">
              <a:latin typeface="Times New Roman"/>
              <a:cs typeface="Times New Roman"/>
            </a:endParaRPr>
          </a:p>
        </p:txBody>
      </p:sp>
      <p:sp>
        <p:nvSpPr>
          <p:cNvPr id="8" name="object 8">
            <a:extLst>
              <a:ext uri="{FF2B5EF4-FFF2-40B4-BE49-F238E27FC236}">
                <a16:creationId xmlns:a16="http://schemas.microsoft.com/office/drawing/2014/main" id="{0529E095-619C-4869-0DCE-273894D140CF}"/>
              </a:ext>
            </a:extLst>
          </p:cNvPr>
          <p:cNvSpPr/>
          <p:nvPr/>
        </p:nvSpPr>
        <p:spPr>
          <a:xfrm>
            <a:off x="5797675" y="1676399"/>
            <a:ext cx="1967864" cy="1969135"/>
          </a:xfrm>
          <a:custGeom>
            <a:avLst/>
            <a:gdLst/>
            <a:ahLst/>
            <a:cxnLst/>
            <a:rect l="l" t="t" r="r" b="b"/>
            <a:pathLst>
              <a:path w="1967865" h="1969135">
                <a:moveTo>
                  <a:pt x="0" y="984503"/>
                </a:moveTo>
                <a:lnTo>
                  <a:pt x="1134" y="936804"/>
                </a:lnTo>
                <a:lnTo>
                  <a:pt x="4503" y="889689"/>
                </a:lnTo>
                <a:lnTo>
                  <a:pt x="10055" y="843213"/>
                </a:lnTo>
                <a:lnTo>
                  <a:pt x="17738" y="797425"/>
                </a:lnTo>
                <a:lnTo>
                  <a:pt x="27501" y="752378"/>
                </a:lnTo>
                <a:lnTo>
                  <a:pt x="39292" y="708123"/>
                </a:lnTo>
                <a:lnTo>
                  <a:pt x="53061" y="664712"/>
                </a:lnTo>
                <a:lnTo>
                  <a:pt x="68754" y="622197"/>
                </a:lnTo>
                <a:lnTo>
                  <a:pt x="86321" y="580628"/>
                </a:lnTo>
                <a:lnTo>
                  <a:pt x="105711" y="540058"/>
                </a:lnTo>
                <a:lnTo>
                  <a:pt x="126871" y="500537"/>
                </a:lnTo>
                <a:lnTo>
                  <a:pt x="149750" y="462119"/>
                </a:lnTo>
                <a:lnTo>
                  <a:pt x="174297" y="424853"/>
                </a:lnTo>
                <a:lnTo>
                  <a:pt x="200460" y="388792"/>
                </a:lnTo>
                <a:lnTo>
                  <a:pt x="228188" y="353988"/>
                </a:lnTo>
                <a:lnTo>
                  <a:pt x="257429" y="320492"/>
                </a:lnTo>
                <a:lnTo>
                  <a:pt x="288131" y="288355"/>
                </a:lnTo>
                <a:lnTo>
                  <a:pt x="320243" y="257629"/>
                </a:lnTo>
                <a:lnTo>
                  <a:pt x="353713" y="228365"/>
                </a:lnTo>
                <a:lnTo>
                  <a:pt x="388491" y="200616"/>
                </a:lnTo>
                <a:lnTo>
                  <a:pt x="424524" y="174433"/>
                </a:lnTo>
                <a:lnTo>
                  <a:pt x="461760" y="149867"/>
                </a:lnTo>
                <a:lnTo>
                  <a:pt x="500149" y="126970"/>
                </a:lnTo>
                <a:lnTo>
                  <a:pt x="539639" y="105793"/>
                </a:lnTo>
                <a:lnTo>
                  <a:pt x="580178" y="86389"/>
                </a:lnTo>
                <a:lnTo>
                  <a:pt x="621714" y="68808"/>
                </a:lnTo>
                <a:lnTo>
                  <a:pt x="664197" y="53102"/>
                </a:lnTo>
                <a:lnTo>
                  <a:pt x="707575" y="39323"/>
                </a:lnTo>
                <a:lnTo>
                  <a:pt x="751795" y="27522"/>
                </a:lnTo>
                <a:lnTo>
                  <a:pt x="796808" y="17752"/>
                </a:lnTo>
                <a:lnTo>
                  <a:pt x="842560" y="10062"/>
                </a:lnTo>
                <a:lnTo>
                  <a:pt x="889001" y="4506"/>
                </a:lnTo>
                <a:lnTo>
                  <a:pt x="936078" y="1135"/>
                </a:lnTo>
                <a:lnTo>
                  <a:pt x="983741" y="0"/>
                </a:lnTo>
                <a:lnTo>
                  <a:pt x="1031405" y="1135"/>
                </a:lnTo>
                <a:lnTo>
                  <a:pt x="1078482" y="4506"/>
                </a:lnTo>
                <a:lnTo>
                  <a:pt x="1124923" y="10062"/>
                </a:lnTo>
                <a:lnTo>
                  <a:pt x="1170675" y="17752"/>
                </a:lnTo>
                <a:lnTo>
                  <a:pt x="1215688" y="27522"/>
                </a:lnTo>
                <a:lnTo>
                  <a:pt x="1259908" y="39323"/>
                </a:lnTo>
                <a:lnTo>
                  <a:pt x="1303286" y="53102"/>
                </a:lnTo>
                <a:lnTo>
                  <a:pt x="1345769" y="68808"/>
                </a:lnTo>
                <a:lnTo>
                  <a:pt x="1387305" y="86389"/>
                </a:lnTo>
                <a:lnTo>
                  <a:pt x="1427844" y="105793"/>
                </a:lnTo>
                <a:lnTo>
                  <a:pt x="1467334" y="126970"/>
                </a:lnTo>
                <a:lnTo>
                  <a:pt x="1505723" y="149867"/>
                </a:lnTo>
                <a:lnTo>
                  <a:pt x="1542959" y="174433"/>
                </a:lnTo>
                <a:lnTo>
                  <a:pt x="1578992" y="200616"/>
                </a:lnTo>
                <a:lnTo>
                  <a:pt x="1613770" y="228365"/>
                </a:lnTo>
                <a:lnTo>
                  <a:pt x="1647240" y="257629"/>
                </a:lnTo>
                <a:lnTo>
                  <a:pt x="1679352" y="288355"/>
                </a:lnTo>
                <a:lnTo>
                  <a:pt x="1710054" y="320492"/>
                </a:lnTo>
                <a:lnTo>
                  <a:pt x="1739295" y="353988"/>
                </a:lnTo>
                <a:lnTo>
                  <a:pt x="1767023" y="388792"/>
                </a:lnTo>
                <a:lnTo>
                  <a:pt x="1793186" y="424853"/>
                </a:lnTo>
                <a:lnTo>
                  <a:pt x="1817733" y="462119"/>
                </a:lnTo>
                <a:lnTo>
                  <a:pt x="1840612" y="500537"/>
                </a:lnTo>
                <a:lnTo>
                  <a:pt x="1861772" y="540058"/>
                </a:lnTo>
                <a:lnTo>
                  <a:pt x="1881162" y="580628"/>
                </a:lnTo>
                <a:lnTo>
                  <a:pt x="1898729" y="622197"/>
                </a:lnTo>
                <a:lnTo>
                  <a:pt x="1914422" y="664712"/>
                </a:lnTo>
                <a:lnTo>
                  <a:pt x="1928191" y="708123"/>
                </a:lnTo>
                <a:lnTo>
                  <a:pt x="1939982" y="752378"/>
                </a:lnTo>
                <a:lnTo>
                  <a:pt x="1949745" y="797425"/>
                </a:lnTo>
                <a:lnTo>
                  <a:pt x="1957428" y="843213"/>
                </a:lnTo>
                <a:lnTo>
                  <a:pt x="1962980" y="889689"/>
                </a:lnTo>
                <a:lnTo>
                  <a:pt x="1966349" y="936804"/>
                </a:lnTo>
                <a:lnTo>
                  <a:pt x="1967483" y="984503"/>
                </a:lnTo>
                <a:lnTo>
                  <a:pt x="1966349" y="1032203"/>
                </a:lnTo>
                <a:lnTo>
                  <a:pt x="1962980" y="1079318"/>
                </a:lnTo>
                <a:lnTo>
                  <a:pt x="1957428" y="1125794"/>
                </a:lnTo>
                <a:lnTo>
                  <a:pt x="1949745" y="1171582"/>
                </a:lnTo>
                <a:lnTo>
                  <a:pt x="1939982" y="1216629"/>
                </a:lnTo>
                <a:lnTo>
                  <a:pt x="1928191" y="1260884"/>
                </a:lnTo>
                <a:lnTo>
                  <a:pt x="1914422" y="1304295"/>
                </a:lnTo>
                <a:lnTo>
                  <a:pt x="1898729" y="1346810"/>
                </a:lnTo>
                <a:lnTo>
                  <a:pt x="1881162" y="1388379"/>
                </a:lnTo>
                <a:lnTo>
                  <a:pt x="1861772" y="1428949"/>
                </a:lnTo>
                <a:lnTo>
                  <a:pt x="1840612" y="1468470"/>
                </a:lnTo>
                <a:lnTo>
                  <a:pt x="1817733" y="1506888"/>
                </a:lnTo>
                <a:lnTo>
                  <a:pt x="1793186" y="1544154"/>
                </a:lnTo>
                <a:lnTo>
                  <a:pt x="1767023" y="1580215"/>
                </a:lnTo>
                <a:lnTo>
                  <a:pt x="1739295" y="1615019"/>
                </a:lnTo>
                <a:lnTo>
                  <a:pt x="1710054" y="1648515"/>
                </a:lnTo>
                <a:lnTo>
                  <a:pt x="1679352" y="1680652"/>
                </a:lnTo>
                <a:lnTo>
                  <a:pt x="1647240" y="1711378"/>
                </a:lnTo>
                <a:lnTo>
                  <a:pt x="1613770" y="1740642"/>
                </a:lnTo>
                <a:lnTo>
                  <a:pt x="1578992" y="1768391"/>
                </a:lnTo>
                <a:lnTo>
                  <a:pt x="1542959" y="1794574"/>
                </a:lnTo>
                <a:lnTo>
                  <a:pt x="1505723" y="1819140"/>
                </a:lnTo>
                <a:lnTo>
                  <a:pt x="1467334" y="1842037"/>
                </a:lnTo>
                <a:lnTo>
                  <a:pt x="1427844" y="1863214"/>
                </a:lnTo>
                <a:lnTo>
                  <a:pt x="1387305" y="1882618"/>
                </a:lnTo>
                <a:lnTo>
                  <a:pt x="1345769" y="1900199"/>
                </a:lnTo>
                <a:lnTo>
                  <a:pt x="1303286" y="1915905"/>
                </a:lnTo>
                <a:lnTo>
                  <a:pt x="1259908" y="1929684"/>
                </a:lnTo>
                <a:lnTo>
                  <a:pt x="1215688" y="1941485"/>
                </a:lnTo>
                <a:lnTo>
                  <a:pt x="1170675" y="1951255"/>
                </a:lnTo>
                <a:lnTo>
                  <a:pt x="1124923" y="1958945"/>
                </a:lnTo>
                <a:lnTo>
                  <a:pt x="1078482" y="1964501"/>
                </a:lnTo>
                <a:lnTo>
                  <a:pt x="1031405" y="1967872"/>
                </a:lnTo>
                <a:lnTo>
                  <a:pt x="983741" y="1969007"/>
                </a:lnTo>
                <a:lnTo>
                  <a:pt x="936078" y="1967872"/>
                </a:lnTo>
                <a:lnTo>
                  <a:pt x="889001" y="1964501"/>
                </a:lnTo>
                <a:lnTo>
                  <a:pt x="842560" y="1958945"/>
                </a:lnTo>
                <a:lnTo>
                  <a:pt x="796808" y="1951255"/>
                </a:lnTo>
                <a:lnTo>
                  <a:pt x="751795" y="1941485"/>
                </a:lnTo>
                <a:lnTo>
                  <a:pt x="707575" y="1929684"/>
                </a:lnTo>
                <a:lnTo>
                  <a:pt x="664197" y="1915905"/>
                </a:lnTo>
                <a:lnTo>
                  <a:pt x="621714" y="1900199"/>
                </a:lnTo>
                <a:lnTo>
                  <a:pt x="580178" y="1882618"/>
                </a:lnTo>
                <a:lnTo>
                  <a:pt x="539639" y="1863214"/>
                </a:lnTo>
                <a:lnTo>
                  <a:pt x="500149" y="1842037"/>
                </a:lnTo>
                <a:lnTo>
                  <a:pt x="461760" y="1819140"/>
                </a:lnTo>
                <a:lnTo>
                  <a:pt x="424524" y="1794574"/>
                </a:lnTo>
                <a:lnTo>
                  <a:pt x="388491" y="1768391"/>
                </a:lnTo>
                <a:lnTo>
                  <a:pt x="353713" y="1740642"/>
                </a:lnTo>
                <a:lnTo>
                  <a:pt x="320243" y="1711378"/>
                </a:lnTo>
                <a:lnTo>
                  <a:pt x="288131" y="1680652"/>
                </a:lnTo>
                <a:lnTo>
                  <a:pt x="257429" y="1648515"/>
                </a:lnTo>
                <a:lnTo>
                  <a:pt x="228188" y="1615019"/>
                </a:lnTo>
                <a:lnTo>
                  <a:pt x="200460" y="1580215"/>
                </a:lnTo>
                <a:lnTo>
                  <a:pt x="174297" y="1544154"/>
                </a:lnTo>
                <a:lnTo>
                  <a:pt x="149750" y="1506888"/>
                </a:lnTo>
                <a:lnTo>
                  <a:pt x="126871" y="1468470"/>
                </a:lnTo>
                <a:lnTo>
                  <a:pt x="105711" y="1428949"/>
                </a:lnTo>
                <a:lnTo>
                  <a:pt x="86321" y="1388379"/>
                </a:lnTo>
                <a:lnTo>
                  <a:pt x="68754" y="1346810"/>
                </a:lnTo>
                <a:lnTo>
                  <a:pt x="53061" y="1304295"/>
                </a:lnTo>
                <a:lnTo>
                  <a:pt x="39292" y="1260884"/>
                </a:lnTo>
                <a:lnTo>
                  <a:pt x="27501" y="1216629"/>
                </a:lnTo>
                <a:lnTo>
                  <a:pt x="17738" y="1171582"/>
                </a:lnTo>
                <a:lnTo>
                  <a:pt x="10055" y="1125794"/>
                </a:lnTo>
                <a:lnTo>
                  <a:pt x="4503" y="1079318"/>
                </a:lnTo>
                <a:lnTo>
                  <a:pt x="1134" y="1032203"/>
                </a:lnTo>
                <a:lnTo>
                  <a:pt x="0" y="984503"/>
                </a:lnTo>
                <a:close/>
              </a:path>
            </a:pathLst>
          </a:custGeom>
          <a:ln w="12700">
            <a:solidFill>
              <a:srgbClr val="000000"/>
            </a:solidFill>
          </a:ln>
        </p:spPr>
        <p:txBody>
          <a:bodyPr wrap="square" lIns="0" tIns="0" rIns="0" bIns="0" rtlCol="0"/>
          <a:lstStyle/>
          <a:p>
            <a:endParaRPr/>
          </a:p>
        </p:txBody>
      </p:sp>
      <p:sp>
        <p:nvSpPr>
          <p:cNvPr id="9" name="object 9">
            <a:extLst>
              <a:ext uri="{FF2B5EF4-FFF2-40B4-BE49-F238E27FC236}">
                <a16:creationId xmlns:a16="http://schemas.microsoft.com/office/drawing/2014/main" id="{60A7538A-AE28-9CB0-A6A6-EF0E0D3A116C}"/>
              </a:ext>
            </a:extLst>
          </p:cNvPr>
          <p:cNvSpPr txBox="1"/>
          <p:nvPr/>
        </p:nvSpPr>
        <p:spPr>
          <a:xfrm>
            <a:off x="6666545" y="2454656"/>
            <a:ext cx="229235"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Times New Roman"/>
                <a:cs typeface="Times New Roman"/>
              </a:rPr>
              <a:t>B</a:t>
            </a:r>
            <a:endParaRPr sz="2400">
              <a:latin typeface="Times New Roman"/>
              <a:cs typeface="Times New Roman"/>
            </a:endParaRPr>
          </a:p>
        </p:txBody>
      </p:sp>
      <p:sp>
        <p:nvSpPr>
          <p:cNvPr id="10" name="object 10">
            <a:extLst>
              <a:ext uri="{FF2B5EF4-FFF2-40B4-BE49-F238E27FC236}">
                <a16:creationId xmlns:a16="http://schemas.microsoft.com/office/drawing/2014/main" id="{1BF508B9-7EE0-BB3C-59B2-53C47D754423}"/>
              </a:ext>
            </a:extLst>
          </p:cNvPr>
          <p:cNvSpPr/>
          <p:nvPr/>
        </p:nvSpPr>
        <p:spPr>
          <a:xfrm>
            <a:off x="7161656" y="1670304"/>
            <a:ext cx="1969135" cy="1969135"/>
          </a:xfrm>
          <a:custGeom>
            <a:avLst/>
            <a:gdLst/>
            <a:ahLst/>
            <a:cxnLst/>
            <a:rect l="l" t="t" r="r" b="b"/>
            <a:pathLst>
              <a:path w="1969134" h="1969135">
                <a:moveTo>
                  <a:pt x="0" y="984503"/>
                </a:moveTo>
                <a:lnTo>
                  <a:pt x="1135" y="936804"/>
                </a:lnTo>
                <a:lnTo>
                  <a:pt x="4506" y="889689"/>
                </a:lnTo>
                <a:lnTo>
                  <a:pt x="10062" y="843213"/>
                </a:lnTo>
                <a:lnTo>
                  <a:pt x="17752" y="797425"/>
                </a:lnTo>
                <a:lnTo>
                  <a:pt x="27522" y="752378"/>
                </a:lnTo>
                <a:lnTo>
                  <a:pt x="39323" y="708123"/>
                </a:lnTo>
                <a:lnTo>
                  <a:pt x="53102" y="664712"/>
                </a:lnTo>
                <a:lnTo>
                  <a:pt x="68808" y="622197"/>
                </a:lnTo>
                <a:lnTo>
                  <a:pt x="86389" y="580628"/>
                </a:lnTo>
                <a:lnTo>
                  <a:pt x="105793" y="540058"/>
                </a:lnTo>
                <a:lnTo>
                  <a:pt x="126970" y="500537"/>
                </a:lnTo>
                <a:lnTo>
                  <a:pt x="149867" y="462119"/>
                </a:lnTo>
                <a:lnTo>
                  <a:pt x="174433" y="424853"/>
                </a:lnTo>
                <a:lnTo>
                  <a:pt x="200616" y="388792"/>
                </a:lnTo>
                <a:lnTo>
                  <a:pt x="228365" y="353988"/>
                </a:lnTo>
                <a:lnTo>
                  <a:pt x="257629" y="320492"/>
                </a:lnTo>
                <a:lnTo>
                  <a:pt x="288355" y="288355"/>
                </a:lnTo>
                <a:lnTo>
                  <a:pt x="320492" y="257629"/>
                </a:lnTo>
                <a:lnTo>
                  <a:pt x="353988" y="228365"/>
                </a:lnTo>
                <a:lnTo>
                  <a:pt x="388792" y="200616"/>
                </a:lnTo>
                <a:lnTo>
                  <a:pt x="424853" y="174433"/>
                </a:lnTo>
                <a:lnTo>
                  <a:pt x="462119" y="149867"/>
                </a:lnTo>
                <a:lnTo>
                  <a:pt x="500537" y="126970"/>
                </a:lnTo>
                <a:lnTo>
                  <a:pt x="540058" y="105793"/>
                </a:lnTo>
                <a:lnTo>
                  <a:pt x="580628" y="86389"/>
                </a:lnTo>
                <a:lnTo>
                  <a:pt x="622197" y="68808"/>
                </a:lnTo>
                <a:lnTo>
                  <a:pt x="664712" y="53102"/>
                </a:lnTo>
                <a:lnTo>
                  <a:pt x="708123" y="39323"/>
                </a:lnTo>
                <a:lnTo>
                  <a:pt x="752378" y="27522"/>
                </a:lnTo>
                <a:lnTo>
                  <a:pt x="797425" y="17752"/>
                </a:lnTo>
                <a:lnTo>
                  <a:pt x="843213" y="10062"/>
                </a:lnTo>
                <a:lnTo>
                  <a:pt x="889689" y="4506"/>
                </a:lnTo>
                <a:lnTo>
                  <a:pt x="936804" y="1135"/>
                </a:lnTo>
                <a:lnTo>
                  <a:pt x="984504" y="0"/>
                </a:lnTo>
                <a:lnTo>
                  <a:pt x="1032203" y="1135"/>
                </a:lnTo>
                <a:lnTo>
                  <a:pt x="1079318" y="4506"/>
                </a:lnTo>
                <a:lnTo>
                  <a:pt x="1125794" y="10062"/>
                </a:lnTo>
                <a:lnTo>
                  <a:pt x="1171582" y="17752"/>
                </a:lnTo>
                <a:lnTo>
                  <a:pt x="1216629" y="27522"/>
                </a:lnTo>
                <a:lnTo>
                  <a:pt x="1260884" y="39323"/>
                </a:lnTo>
                <a:lnTo>
                  <a:pt x="1304295" y="53102"/>
                </a:lnTo>
                <a:lnTo>
                  <a:pt x="1346810" y="68808"/>
                </a:lnTo>
                <a:lnTo>
                  <a:pt x="1388379" y="86389"/>
                </a:lnTo>
                <a:lnTo>
                  <a:pt x="1428949" y="105793"/>
                </a:lnTo>
                <a:lnTo>
                  <a:pt x="1468470" y="126970"/>
                </a:lnTo>
                <a:lnTo>
                  <a:pt x="1506888" y="149867"/>
                </a:lnTo>
                <a:lnTo>
                  <a:pt x="1544154" y="174433"/>
                </a:lnTo>
                <a:lnTo>
                  <a:pt x="1580215" y="200616"/>
                </a:lnTo>
                <a:lnTo>
                  <a:pt x="1615019" y="228365"/>
                </a:lnTo>
                <a:lnTo>
                  <a:pt x="1648515" y="257629"/>
                </a:lnTo>
                <a:lnTo>
                  <a:pt x="1680652" y="288355"/>
                </a:lnTo>
                <a:lnTo>
                  <a:pt x="1711378" y="320492"/>
                </a:lnTo>
                <a:lnTo>
                  <a:pt x="1740642" y="353988"/>
                </a:lnTo>
                <a:lnTo>
                  <a:pt x="1768391" y="388792"/>
                </a:lnTo>
                <a:lnTo>
                  <a:pt x="1794574" y="424853"/>
                </a:lnTo>
                <a:lnTo>
                  <a:pt x="1819140" y="462119"/>
                </a:lnTo>
                <a:lnTo>
                  <a:pt x="1842037" y="500537"/>
                </a:lnTo>
                <a:lnTo>
                  <a:pt x="1863214" y="540058"/>
                </a:lnTo>
                <a:lnTo>
                  <a:pt x="1882618" y="580628"/>
                </a:lnTo>
                <a:lnTo>
                  <a:pt x="1900199" y="622197"/>
                </a:lnTo>
                <a:lnTo>
                  <a:pt x="1915905" y="664712"/>
                </a:lnTo>
                <a:lnTo>
                  <a:pt x="1929684" y="708123"/>
                </a:lnTo>
                <a:lnTo>
                  <a:pt x="1941485" y="752378"/>
                </a:lnTo>
                <a:lnTo>
                  <a:pt x="1951255" y="797425"/>
                </a:lnTo>
                <a:lnTo>
                  <a:pt x="1958945" y="843213"/>
                </a:lnTo>
                <a:lnTo>
                  <a:pt x="1964501" y="889689"/>
                </a:lnTo>
                <a:lnTo>
                  <a:pt x="1967872" y="936804"/>
                </a:lnTo>
                <a:lnTo>
                  <a:pt x="1969008" y="984503"/>
                </a:lnTo>
                <a:lnTo>
                  <a:pt x="1967872" y="1032203"/>
                </a:lnTo>
                <a:lnTo>
                  <a:pt x="1964501" y="1079318"/>
                </a:lnTo>
                <a:lnTo>
                  <a:pt x="1958945" y="1125794"/>
                </a:lnTo>
                <a:lnTo>
                  <a:pt x="1951255" y="1171582"/>
                </a:lnTo>
                <a:lnTo>
                  <a:pt x="1941485" y="1216629"/>
                </a:lnTo>
                <a:lnTo>
                  <a:pt x="1929684" y="1260884"/>
                </a:lnTo>
                <a:lnTo>
                  <a:pt x="1915905" y="1304295"/>
                </a:lnTo>
                <a:lnTo>
                  <a:pt x="1900199" y="1346810"/>
                </a:lnTo>
                <a:lnTo>
                  <a:pt x="1882618" y="1388379"/>
                </a:lnTo>
                <a:lnTo>
                  <a:pt x="1863214" y="1428949"/>
                </a:lnTo>
                <a:lnTo>
                  <a:pt x="1842037" y="1468470"/>
                </a:lnTo>
                <a:lnTo>
                  <a:pt x="1819140" y="1506888"/>
                </a:lnTo>
                <a:lnTo>
                  <a:pt x="1794574" y="1544154"/>
                </a:lnTo>
                <a:lnTo>
                  <a:pt x="1768391" y="1580215"/>
                </a:lnTo>
                <a:lnTo>
                  <a:pt x="1740642" y="1615019"/>
                </a:lnTo>
                <a:lnTo>
                  <a:pt x="1711378" y="1648515"/>
                </a:lnTo>
                <a:lnTo>
                  <a:pt x="1680652" y="1680652"/>
                </a:lnTo>
                <a:lnTo>
                  <a:pt x="1648515" y="1711378"/>
                </a:lnTo>
                <a:lnTo>
                  <a:pt x="1615019" y="1740642"/>
                </a:lnTo>
                <a:lnTo>
                  <a:pt x="1580215" y="1768391"/>
                </a:lnTo>
                <a:lnTo>
                  <a:pt x="1544154" y="1794574"/>
                </a:lnTo>
                <a:lnTo>
                  <a:pt x="1506888" y="1819140"/>
                </a:lnTo>
                <a:lnTo>
                  <a:pt x="1468470" y="1842037"/>
                </a:lnTo>
                <a:lnTo>
                  <a:pt x="1428949" y="1863214"/>
                </a:lnTo>
                <a:lnTo>
                  <a:pt x="1388379" y="1882618"/>
                </a:lnTo>
                <a:lnTo>
                  <a:pt x="1346810" y="1900199"/>
                </a:lnTo>
                <a:lnTo>
                  <a:pt x="1304295" y="1915905"/>
                </a:lnTo>
                <a:lnTo>
                  <a:pt x="1260884" y="1929684"/>
                </a:lnTo>
                <a:lnTo>
                  <a:pt x="1216629" y="1941485"/>
                </a:lnTo>
                <a:lnTo>
                  <a:pt x="1171582" y="1951255"/>
                </a:lnTo>
                <a:lnTo>
                  <a:pt x="1125794" y="1958945"/>
                </a:lnTo>
                <a:lnTo>
                  <a:pt x="1079318" y="1964501"/>
                </a:lnTo>
                <a:lnTo>
                  <a:pt x="1032203" y="1967872"/>
                </a:lnTo>
                <a:lnTo>
                  <a:pt x="984504" y="1969007"/>
                </a:lnTo>
                <a:lnTo>
                  <a:pt x="936804" y="1967872"/>
                </a:lnTo>
                <a:lnTo>
                  <a:pt x="889689" y="1964501"/>
                </a:lnTo>
                <a:lnTo>
                  <a:pt x="843213" y="1958945"/>
                </a:lnTo>
                <a:lnTo>
                  <a:pt x="797425" y="1951255"/>
                </a:lnTo>
                <a:lnTo>
                  <a:pt x="752378" y="1941485"/>
                </a:lnTo>
                <a:lnTo>
                  <a:pt x="708123" y="1929684"/>
                </a:lnTo>
                <a:lnTo>
                  <a:pt x="664712" y="1915905"/>
                </a:lnTo>
                <a:lnTo>
                  <a:pt x="622197" y="1900199"/>
                </a:lnTo>
                <a:lnTo>
                  <a:pt x="580628" y="1882618"/>
                </a:lnTo>
                <a:lnTo>
                  <a:pt x="540058" y="1863214"/>
                </a:lnTo>
                <a:lnTo>
                  <a:pt x="500537" y="1842037"/>
                </a:lnTo>
                <a:lnTo>
                  <a:pt x="462119" y="1819140"/>
                </a:lnTo>
                <a:lnTo>
                  <a:pt x="424853" y="1794574"/>
                </a:lnTo>
                <a:lnTo>
                  <a:pt x="388792" y="1768391"/>
                </a:lnTo>
                <a:lnTo>
                  <a:pt x="353988" y="1740642"/>
                </a:lnTo>
                <a:lnTo>
                  <a:pt x="320492" y="1711378"/>
                </a:lnTo>
                <a:lnTo>
                  <a:pt x="288355" y="1680652"/>
                </a:lnTo>
                <a:lnTo>
                  <a:pt x="257629" y="1648515"/>
                </a:lnTo>
                <a:lnTo>
                  <a:pt x="228365" y="1615019"/>
                </a:lnTo>
                <a:lnTo>
                  <a:pt x="200616" y="1580215"/>
                </a:lnTo>
                <a:lnTo>
                  <a:pt x="174433" y="1544154"/>
                </a:lnTo>
                <a:lnTo>
                  <a:pt x="149867" y="1506888"/>
                </a:lnTo>
                <a:lnTo>
                  <a:pt x="126970" y="1468470"/>
                </a:lnTo>
                <a:lnTo>
                  <a:pt x="105793" y="1428949"/>
                </a:lnTo>
                <a:lnTo>
                  <a:pt x="86389" y="1388379"/>
                </a:lnTo>
                <a:lnTo>
                  <a:pt x="68808" y="1346810"/>
                </a:lnTo>
                <a:lnTo>
                  <a:pt x="53102" y="1304295"/>
                </a:lnTo>
                <a:lnTo>
                  <a:pt x="39323" y="1260884"/>
                </a:lnTo>
                <a:lnTo>
                  <a:pt x="27522" y="1216629"/>
                </a:lnTo>
                <a:lnTo>
                  <a:pt x="17752" y="1171582"/>
                </a:lnTo>
                <a:lnTo>
                  <a:pt x="10062" y="1125794"/>
                </a:lnTo>
                <a:lnTo>
                  <a:pt x="4506" y="1079318"/>
                </a:lnTo>
                <a:lnTo>
                  <a:pt x="1135" y="1032203"/>
                </a:lnTo>
                <a:lnTo>
                  <a:pt x="0" y="984503"/>
                </a:lnTo>
                <a:close/>
              </a:path>
            </a:pathLst>
          </a:custGeom>
          <a:ln w="12700">
            <a:solidFill>
              <a:srgbClr val="063DE8"/>
            </a:solidFill>
          </a:ln>
        </p:spPr>
        <p:txBody>
          <a:bodyPr wrap="square" lIns="0" tIns="0" rIns="0" bIns="0" rtlCol="0"/>
          <a:lstStyle/>
          <a:p>
            <a:endParaRPr/>
          </a:p>
        </p:txBody>
      </p:sp>
      <p:sp>
        <p:nvSpPr>
          <p:cNvPr id="11" name="object 11">
            <a:extLst>
              <a:ext uri="{FF2B5EF4-FFF2-40B4-BE49-F238E27FC236}">
                <a16:creationId xmlns:a16="http://schemas.microsoft.com/office/drawing/2014/main" id="{6E5C4A83-4C36-F038-9BCA-A166428E4694}"/>
              </a:ext>
            </a:extLst>
          </p:cNvPr>
          <p:cNvSpPr txBox="1"/>
          <p:nvPr/>
        </p:nvSpPr>
        <p:spPr>
          <a:xfrm>
            <a:off x="8031796" y="2448306"/>
            <a:ext cx="229235" cy="391160"/>
          </a:xfrm>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063DE8"/>
                </a:solidFill>
                <a:latin typeface="Times New Roman"/>
                <a:cs typeface="Times New Roman"/>
              </a:rPr>
              <a:t>C</a:t>
            </a:r>
            <a:endParaRPr sz="2400">
              <a:latin typeface="Times New Roman"/>
              <a:cs typeface="Times New Roman"/>
            </a:endParaRPr>
          </a:p>
        </p:txBody>
      </p:sp>
      <p:grpSp>
        <p:nvGrpSpPr>
          <p:cNvPr id="12" name="object 12">
            <a:extLst>
              <a:ext uri="{FF2B5EF4-FFF2-40B4-BE49-F238E27FC236}">
                <a16:creationId xmlns:a16="http://schemas.microsoft.com/office/drawing/2014/main" id="{DC39FA96-3761-3D49-8B2C-B9096AF54024}"/>
              </a:ext>
            </a:extLst>
          </p:cNvPr>
          <p:cNvGrpSpPr/>
          <p:nvPr/>
        </p:nvGrpSpPr>
        <p:grpSpPr>
          <a:xfrm>
            <a:off x="1048701" y="1665544"/>
            <a:ext cx="2936875" cy="1620520"/>
            <a:chOff x="452437" y="1671640"/>
            <a:chExt cx="2936875" cy="1620520"/>
          </a:xfrm>
        </p:grpSpPr>
        <p:pic>
          <p:nvPicPr>
            <p:cNvPr id="13" name="object 13">
              <a:extLst>
                <a:ext uri="{FF2B5EF4-FFF2-40B4-BE49-F238E27FC236}">
                  <a16:creationId xmlns:a16="http://schemas.microsoft.com/office/drawing/2014/main" id="{4E702585-4C8E-2BC9-C1B8-A2D80683E879}"/>
                </a:ext>
              </a:extLst>
            </p:cNvPr>
            <p:cNvPicPr/>
            <p:nvPr/>
          </p:nvPicPr>
          <p:blipFill>
            <a:blip r:embed="rId2" cstate="print"/>
            <a:stretch>
              <a:fillRect/>
            </a:stretch>
          </p:blipFill>
          <p:spPr>
            <a:xfrm>
              <a:off x="1682696" y="1697958"/>
              <a:ext cx="845542" cy="734347"/>
            </a:xfrm>
            <a:prstGeom prst="rect">
              <a:avLst/>
            </a:prstGeom>
          </p:spPr>
        </p:pic>
        <p:pic>
          <p:nvPicPr>
            <p:cNvPr id="14" name="object 14">
              <a:extLst>
                <a:ext uri="{FF2B5EF4-FFF2-40B4-BE49-F238E27FC236}">
                  <a16:creationId xmlns:a16="http://schemas.microsoft.com/office/drawing/2014/main" id="{02A400E3-B209-C807-7BD7-2FEEBF7F554D}"/>
                </a:ext>
              </a:extLst>
            </p:cNvPr>
            <p:cNvPicPr/>
            <p:nvPr/>
          </p:nvPicPr>
          <p:blipFill>
            <a:blip r:embed="rId3" cstate="print"/>
            <a:stretch>
              <a:fillRect/>
            </a:stretch>
          </p:blipFill>
          <p:spPr>
            <a:xfrm>
              <a:off x="457200" y="1676399"/>
              <a:ext cx="2020824" cy="1086612"/>
            </a:xfrm>
            <a:prstGeom prst="rect">
              <a:avLst/>
            </a:prstGeom>
          </p:spPr>
        </p:pic>
        <p:sp>
          <p:nvSpPr>
            <p:cNvPr id="15" name="object 15">
              <a:extLst>
                <a:ext uri="{FF2B5EF4-FFF2-40B4-BE49-F238E27FC236}">
                  <a16:creationId xmlns:a16="http://schemas.microsoft.com/office/drawing/2014/main" id="{48BF4FDD-0B67-BCA8-EB54-6A1515CA770A}"/>
                </a:ext>
              </a:extLst>
            </p:cNvPr>
            <p:cNvSpPr/>
            <p:nvPr/>
          </p:nvSpPr>
          <p:spPr>
            <a:xfrm>
              <a:off x="457200" y="1676402"/>
              <a:ext cx="2021205" cy="1087120"/>
            </a:xfrm>
            <a:custGeom>
              <a:avLst/>
              <a:gdLst/>
              <a:ahLst/>
              <a:cxnLst/>
              <a:rect l="l" t="t" r="r" b="b"/>
              <a:pathLst>
                <a:path w="2021205" h="1087120">
                  <a:moveTo>
                    <a:pt x="14287" y="1072311"/>
                  </a:moveTo>
                  <a:lnTo>
                    <a:pt x="501637" y="0"/>
                  </a:lnTo>
                  <a:lnTo>
                    <a:pt x="731812" y="362204"/>
                  </a:lnTo>
                  <a:lnTo>
                    <a:pt x="809599" y="189039"/>
                  </a:lnTo>
                  <a:lnTo>
                    <a:pt x="1001687" y="741883"/>
                  </a:lnTo>
                  <a:lnTo>
                    <a:pt x="1058824" y="621144"/>
                  </a:lnTo>
                  <a:lnTo>
                    <a:pt x="1173124" y="737120"/>
                  </a:lnTo>
                  <a:lnTo>
                    <a:pt x="1679524" y="90551"/>
                  </a:lnTo>
                  <a:lnTo>
                    <a:pt x="2020824" y="1086612"/>
                  </a:lnTo>
                  <a:lnTo>
                    <a:pt x="0" y="1070724"/>
                  </a:lnTo>
                </a:path>
              </a:pathLst>
            </a:custGeom>
            <a:ln w="9524">
              <a:solidFill>
                <a:srgbClr val="000000"/>
              </a:solidFill>
            </a:ln>
          </p:spPr>
          <p:txBody>
            <a:bodyPr wrap="square" lIns="0" tIns="0" rIns="0" bIns="0" rtlCol="0"/>
            <a:lstStyle/>
            <a:p>
              <a:endParaRPr/>
            </a:p>
          </p:txBody>
        </p:sp>
        <p:pic>
          <p:nvPicPr>
            <p:cNvPr id="16" name="object 16">
              <a:extLst>
                <a:ext uri="{FF2B5EF4-FFF2-40B4-BE49-F238E27FC236}">
                  <a16:creationId xmlns:a16="http://schemas.microsoft.com/office/drawing/2014/main" id="{911F7BD0-E043-F140-679E-4ABE39B709A3}"/>
                </a:ext>
              </a:extLst>
            </p:cNvPr>
            <p:cNvPicPr/>
            <p:nvPr/>
          </p:nvPicPr>
          <p:blipFill>
            <a:blip r:embed="rId4" cstate="print"/>
            <a:stretch>
              <a:fillRect/>
            </a:stretch>
          </p:blipFill>
          <p:spPr>
            <a:xfrm>
              <a:off x="926472" y="2290428"/>
              <a:ext cx="2462837" cy="1001416"/>
            </a:xfrm>
            <a:prstGeom prst="rect">
              <a:avLst/>
            </a:prstGeom>
          </p:spPr>
        </p:pic>
      </p:grpSp>
      <p:sp>
        <p:nvSpPr>
          <p:cNvPr id="17" name="object 17">
            <a:extLst>
              <a:ext uri="{FF2B5EF4-FFF2-40B4-BE49-F238E27FC236}">
                <a16:creationId xmlns:a16="http://schemas.microsoft.com/office/drawing/2014/main" id="{1D245486-8AC6-0742-FFB8-721C526F2DA6}"/>
              </a:ext>
            </a:extLst>
          </p:cNvPr>
          <p:cNvSpPr txBox="1"/>
          <p:nvPr/>
        </p:nvSpPr>
        <p:spPr>
          <a:xfrm>
            <a:off x="1524316" y="2799016"/>
            <a:ext cx="190500"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Times New Roman"/>
                <a:cs typeface="Times New Roman"/>
              </a:rPr>
              <a:t>A</a:t>
            </a:r>
            <a:endParaRPr sz="1800">
              <a:latin typeface="Times New Roman"/>
              <a:cs typeface="Times New Roman"/>
            </a:endParaRPr>
          </a:p>
        </p:txBody>
      </p:sp>
      <p:sp>
        <p:nvSpPr>
          <p:cNvPr id="18" name="object 18">
            <a:extLst>
              <a:ext uri="{FF2B5EF4-FFF2-40B4-BE49-F238E27FC236}">
                <a16:creationId xmlns:a16="http://schemas.microsoft.com/office/drawing/2014/main" id="{E0927F91-E825-94D1-25DD-5E05A93A91C4}"/>
              </a:ext>
            </a:extLst>
          </p:cNvPr>
          <p:cNvSpPr txBox="1"/>
          <p:nvPr/>
        </p:nvSpPr>
        <p:spPr>
          <a:xfrm>
            <a:off x="3997539" y="2572016"/>
            <a:ext cx="17843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Times New Roman"/>
                <a:cs typeface="Times New Roman"/>
              </a:rPr>
              <a:t>B</a:t>
            </a:r>
            <a:endParaRPr sz="1800">
              <a:latin typeface="Times New Roman"/>
              <a:cs typeface="Times New Roman"/>
            </a:endParaRPr>
          </a:p>
        </p:txBody>
      </p:sp>
      <p:sp>
        <p:nvSpPr>
          <p:cNvPr id="19" name="object 19">
            <a:extLst>
              <a:ext uri="{FF2B5EF4-FFF2-40B4-BE49-F238E27FC236}">
                <a16:creationId xmlns:a16="http://schemas.microsoft.com/office/drawing/2014/main" id="{C65FB958-2C20-39E4-7FBD-984BD111E022}"/>
              </a:ext>
            </a:extLst>
          </p:cNvPr>
          <p:cNvSpPr txBox="1"/>
          <p:nvPr/>
        </p:nvSpPr>
        <p:spPr>
          <a:xfrm>
            <a:off x="3124516" y="1867242"/>
            <a:ext cx="17843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Times New Roman"/>
                <a:cs typeface="Times New Roman"/>
              </a:rPr>
              <a:t>C</a:t>
            </a:r>
            <a:endParaRPr sz="1800">
              <a:latin typeface="Times New Roman"/>
              <a:cs typeface="Times New Roman"/>
            </a:endParaRPr>
          </a:p>
        </p:txBody>
      </p:sp>
    </p:spTree>
    <p:extLst>
      <p:ext uri="{BB962C8B-B14F-4D97-AF65-F5344CB8AC3E}">
        <p14:creationId xmlns:p14="http://schemas.microsoft.com/office/powerpoint/2010/main" val="91308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802.11 LAN architecture</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32</a:t>
            </a:fld>
            <a:endParaRPr lang="en-US" dirty="0"/>
          </a:p>
        </p:txBody>
      </p:sp>
      <p:sp>
        <p:nvSpPr>
          <p:cNvPr id="65" name="Rectangle 4">
            <a:extLst>
              <a:ext uri="{FF2B5EF4-FFF2-40B4-BE49-F238E27FC236}">
                <a16:creationId xmlns:a16="http://schemas.microsoft.com/office/drawing/2014/main" id="{522C7583-5DB7-A04E-B444-4C5E2EAAF1EE}"/>
              </a:ext>
            </a:extLst>
          </p:cNvPr>
          <p:cNvSpPr>
            <a:spLocks noChangeArrowheads="1"/>
          </p:cNvSpPr>
          <p:nvPr/>
        </p:nvSpPr>
        <p:spPr bwMode="auto">
          <a:xfrm>
            <a:off x="6070600" y="1949450"/>
            <a:ext cx="5524500" cy="434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eaLnBrk="0" fontAlgn="base" hangingPunct="0">
              <a:lnSpc>
                <a:spcPct val="90000"/>
              </a:lnSpc>
              <a:spcBef>
                <a:spcPct val="20000"/>
              </a:spcBef>
              <a:spcAft>
                <a:spcPct val="0"/>
              </a:spcAft>
              <a:buClr>
                <a:srgbClr val="000099"/>
              </a:buClr>
              <a:buSzPct val="100000"/>
              <a:buFont typeface="Wingdings" charset="2"/>
              <a:buChar char="§"/>
              <a:defRPr/>
            </a:pPr>
            <a:r>
              <a:rPr lang="en-US" sz="2800" dirty="0">
                <a:solidFill>
                  <a:srgbClr val="000000"/>
                </a:solidFill>
                <a:ea typeface="ＭＳ Ｐゴシック" charset="0"/>
              </a:rPr>
              <a:t>wireless host communicates with base station</a:t>
            </a:r>
          </a:p>
          <a:p>
            <a:pPr marL="800100" lvl="1" indent="-342900" eaLnBrk="0" fontAlgn="base" hangingPunct="0">
              <a:lnSpc>
                <a:spcPct val="90000"/>
              </a:lnSpc>
              <a:spcBef>
                <a:spcPct val="20000"/>
              </a:spcBef>
              <a:spcAft>
                <a:spcPct val="0"/>
              </a:spcAft>
              <a:buClr>
                <a:srgbClr val="000099"/>
              </a:buClr>
              <a:buFont typeface="Arial"/>
              <a:buChar char="•"/>
              <a:defRPr/>
            </a:pPr>
            <a:r>
              <a:rPr lang="en-US" sz="2800" dirty="0">
                <a:solidFill>
                  <a:srgbClr val="C00000"/>
                </a:solidFill>
                <a:ea typeface="ＭＳ Ｐゴシック" charset="0"/>
              </a:rPr>
              <a:t>base station = access point (AP</a:t>
            </a:r>
            <a:r>
              <a:rPr lang="en-US" sz="2400" dirty="0">
                <a:solidFill>
                  <a:srgbClr val="C00000"/>
                </a:solidFill>
                <a:ea typeface="ＭＳ Ｐゴシック" charset="0"/>
              </a:rPr>
              <a:t>)</a:t>
            </a:r>
          </a:p>
          <a:p>
            <a:pPr marL="342900" indent="-342900" eaLnBrk="0" fontAlgn="base" hangingPunct="0">
              <a:lnSpc>
                <a:spcPct val="90000"/>
              </a:lnSpc>
              <a:spcBef>
                <a:spcPct val="20000"/>
              </a:spcBef>
              <a:spcAft>
                <a:spcPct val="0"/>
              </a:spcAft>
              <a:buClr>
                <a:srgbClr val="000099"/>
              </a:buClr>
              <a:buSzPct val="100000"/>
              <a:buFont typeface="Wingdings" charset="2"/>
              <a:buChar char="§"/>
              <a:defRPr/>
            </a:pPr>
            <a:r>
              <a:rPr lang="en-US" sz="2800" dirty="0">
                <a:solidFill>
                  <a:srgbClr val="C00000"/>
                </a:solidFill>
                <a:ea typeface="ＭＳ Ｐゴシック" charset="0"/>
              </a:rPr>
              <a:t>Basic Service Set (BSS) </a:t>
            </a:r>
            <a:r>
              <a:rPr lang="en-US" sz="2800" dirty="0">
                <a:solidFill>
                  <a:srgbClr val="000000"/>
                </a:solidFill>
                <a:ea typeface="ＭＳ Ｐゴシック" charset="0"/>
              </a:rPr>
              <a:t>(aka “cell”) in infrastructure mode contains:</a:t>
            </a:r>
          </a:p>
          <a:p>
            <a:pPr marL="695325" lvl="1" indent="-238125" eaLnBrk="0" fontAlgn="base" hangingPunct="0">
              <a:lnSpc>
                <a:spcPct val="90000"/>
              </a:lnSpc>
              <a:spcBef>
                <a:spcPct val="20000"/>
              </a:spcBef>
              <a:spcAft>
                <a:spcPct val="0"/>
              </a:spcAft>
              <a:buClr>
                <a:srgbClr val="000099"/>
              </a:buClr>
              <a:buFont typeface="Arial"/>
              <a:buChar char="•"/>
              <a:defRPr/>
            </a:pPr>
            <a:r>
              <a:rPr lang="en-US" sz="2800" dirty="0">
                <a:solidFill>
                  <a:srgbClr val="000000"/>
                </a:solidFill>
                <a:ea typeface="ＭＳ Ｐゴシック" charset="0"/>
              </a:rPr>
              <a:t>wireless hosts</a:t>
            </a:r>
          </a:p>
          <a:p>
            <a:pPr marL="695325" lvl="1" indent="-238125" eaLnBrk="0" fontAlgn="base" hangingPunct="0">
              <a:lnSpc>
                <a:spcPct val="90000"/>
              </a:lnSpc>
              <a:spcBef>
                <a:spcPct val="20000"/>
              </a:spcBef>
              <a:spcAft>
                <a:spcPct val="0"/>
              </a:spcAft>
              <a:buClr>
                <a:srgbClr val="000099"/>
              </a:buClr>
              <a:buFont typeface="Arial"/>
              <a:buChar char="•"/>
              <a:defRPr/>
            </a:pPr>
            <a:r>
              <a:rPr lang="en-US" sz="2800" dirty="0">
                <a:solidFill>
                  <a:srgbClr val="000000"/>
                </a:solidFill>
                <a:ea typeface="ＭＳ Ｐゴシック" charset="0"/>
              </a:rPr>
              <a:t>access point (AP): base station</a:t>
            </a:r>
          </a:p>
          <a:p>
            <a:pPr marL="695325" lvl="1" indent="-238125" eaLnBrk="0" fontAlgn="base" hangingPunct="0">
              <a:lnSpc>
                <a:spcPct val="90000"/>
              </a:lnSpc>
              <a:spcBef>
                <a:spcPct val="20000"/>
              </a:spcBef>
              <a:spcAft>
                <a:spcPct val="0"/>
              </a:spcAft>
              <a:buClr>
                <a:srgbClr val="000099"/>
              </a:buClr>
              <a:buFont typeface="Arial"/>
              <a:buChar char="•"/>
              <a:defRPr/>
            </a:pPr>
            <a:r>
              <a:rPr lang="en-US" sz="2800" dirty="0">
                <a:solidFill>
                  <a:srgbClr val="000000"/>
                </a:solidFill>
                <a:ea typeface="ＭＳ Ｐゴシック" charset="0"/>
              </a:rPr>
              <a:t>ad hoc mode: hosts only</a:t>
            </a:r>
            <a:endParaRPr lang="en-US" sz="2400" dirty="0">
              <a:solidFill>
                <a:srgbClr val="000000"/>
              </a:solidFill>
              <a:ea typeface="ＭＳ Ｐゴシック" charset="0"/>
            </a:endParaRPr>
          </a:p>
        </p:txBody>
      </p:sp>
      <p:sp>
        <p:nvSpPr>
          <p:cNvPr id="80" name="Text Box 24">
            <a:extLst>
              <a:ext uri="{FF2B5EF4-FFF2-40B4-BE49-F238E27FC236}">
                <a16:creationId xmlns:a16="http://schemas.microsoft.com/office/drawing/2014/main" id="{992CA830-F801-5E41-9522-2E52734700DF}"/>
              </a:ext>
            </a:extLst>
          </p:cNvPr>
          <p:cNvSpPr txBox="1">
            <a:spLocks noChangeArrowheads="1"/>
          </p:cNvSpPr>
          <p:nvPr/>
        </p:nvSpPr>
        <p:spPr bwMode="auto">
          <a:xfrm>
            <a:off x="1616075" y="45386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dirty="0">
                <a:solidFill>
                  <a:srgbClr val="000000"/>
                </a:solidFill>
                <a:latin typeface="Arial" charset="0"/>
                <a:cs typeface="Arial" charset="0"/>
              </a:rPr>
              <a:t>BSS 1</a:t>
            </a:r>
          </a:p>
        </p:txBody>
      </p:sp>
      <p:sp>
        <p:nvSpPr>
          <p:cNvPr id="81" name="Text Box 27">
            <a:extLst>
              <a:ext uri="{FF2B5EF4-FFF2-40B4-BE49-F238E27FC236}">
                <a16:creationId xmlns:a16="http://schemas.microsoft.com/office/drawing/2014/main" id="{B0546C5A-2746-4344-9C08-4FA6075815FE}"/>
              </a:ext>
            </a:extLst>
          </p:cNvPr>
          <p:cNvSpPr txBox="1">
            <a:spLocks noChangeArrowheads="1"/>
          </p:cNvSpPr>
          <p:nvPr/>
        </p:nvSpPr>
        <p:spPr bwMode="auto">
          <a:xfrm>
            <a:off x="3910013" y="61118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dirty="0">
                <a:solidFill>
                  <a:srgbClr val="000000"/>
                </a:solidFill>
                <a:latin typeface="Arial" charset="0"/>
                <a:cs typeface="Arial" charset="0"/>
              </a:rPr>
              <a:t>BSS 2</a:t>
            </a:r>
          </a:p>
        </p:txBody>
      </p:sp>
      <p:sp>
        <p:nvSpPr>
          <p:cNvPr id="82" name="Line 28">
            <a:extLst>
              <a:ext uri="{FF2B5EF4-FFF2-40B4-BE49-F238E27FC236}">
                <a16:creationId xmlns:a16="http://schemas.microsoft.com/office/drawing/2014/main" id="{A881C663-D838-244D-B5B5-54FE15109F8E}"/>
              </a:ext>
            </a:extLst>
          </p:cNvPr>
          <p:cNvSpPr>
            <a:spLocks noChangeShapeType="1"/>
          </p:cNvSpPr>
          <p:nvPr/>
        </p:nvSpPr>
        <p:spPr bwMode="auto">
          <a:xfrm flipV="1">
            <a:off x="3875088" y="2570163"/>
            <a:ext cx="214312" cy="9080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83" name="Group 29">
            <a:extLst>
              <a:ext uri="{FF2B5EF4-FFF2-40B4-BE49-F238E27FC236}">
                <a16:creationId xmlns:a16="http://schemas.microsoft.com/office/drawing/2014/main" id="{7A8DA315-E9CE-554E-9F1D-29AAB969A49E}"/>
              </a:ext>
            </a:extLst>
          </p:cNvPr>
          <p:cNvGrpSpPr>
            <a:grpSpLocks/>
          </p:cNvGrpSpPr>
          <p:nvPr/>
        </p:nvGrpSpPr>
        <p:grpSpPr bwMode="auto">
          <a:xfrm>
            <a:off x="3146425" y="1389063"/>
            <a:ext cx="1978025" cy="1444625"/>
            <a:chOff x="3744" y="1392"/>
            <a:chExt cx="1488" cy="1110"/>
          </a:xfrm>
        </p:grpSpPr>
        <p:sp>
          <p:nvSpPr>
            <p:cNvPr id="84" name="Freeform 30">
              <a:extLst>
                <a:ext uri="{FF2B5EF4-FFF2-40B4-BE49-F238E27FC236}">
                  <a16:creationId xmlns:a16="http://schemas.microsoft.com/office/drawing/2014/main" id="{F2E21339-7A8C-5D48-AF8F-C1DAC9B79854}"/>
                </a:ext>
              </a:extLst>
            </p:cNvPr>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chemeClr val="accent5">
                <a:lumMod val="20000"/>
                <a:lumOff val="80000"/>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85" name="Text Box 31">
              <a:extLst>
                <a:ext uri="{FF2B5EF4-FFF2-40B4-BE49-F238E27FC236}">
                  <a16:creationId xmlns:a16="http://schemas.microsoft.com/office/drawing/2014/main" id="{B96C3D36-7A66-4448-A65B-547CD0CB5E84}"/>
                </a:ext>
              </a:extLst>
            </p:cNvPr>
            <p:cNvSpPr txBox="1">
              <a:spLocks noChangeArrowheads="1"/>
            </p:cNvSpPr>
            <p:nvPr/>
          </p:nvSpPr>
          <p:spPr bwMode="auto">
            <a:xfrm>
              <a:off x="4129" y="1776"/>
              <a:ext cx="727" cy="2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dirty="0">
                  <a:solidFill>
                    <a:srgbClr val="000000"/>
                  </a:solidFill>
                  <a:latin typeface="Arial" charset="0"/>
                  <a:cs typeface="Arial" charset="0"/>
                </a:rPr>
                <a:t>Internet</a:t>
              </a:r>
            </a:p>
          </p:txBody>
        </p:sp>
      </p:grpSp>
      <p:sp>
        <p:nvSpPr>
          <p:cNvPr id="86" name="Text Box 32">
            <a:extLst>
              <a:ext uri="{FF2B5EF4-FFF2-40B4-BE49-F238E27FC236}">
                <a16:creationId xmlns:a16="http://schemas.microsoft.com/office/drawing/2014/main" id="{53B410B4-2FD8-8541-9CCC-815C6736E370}"/>
              </a:ext>
            </a:extLst>
          </p:cNvPr>
          <p:cNvSpPr txBox="1">
            <a:spLocks noChangeArrowheads="1"/>
          </p:cNvSpPr>
          <p:nvPr/>
        </p:nvSpPr>
        <p:spPr bwMode="auto">
          <a:xfrm>
            <a:off x="3906838" y="3319463"/>
            <a:ext cx="1452562" cy="7229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fontAlgn="base">
              <a:lnSpc>
                <a:spcPct val="85000"/>
              </a:lnSpc>
              <a:spcBef>
                <a:spcPct val="0"/>
              </a:spcBef>
              <a:spcAft>
                <a:spcPct val="0"/>
              </a:spcAft>
              <a:defRPr/>
            </a:pPr>
            <a:r>
              <a:rPr lang="en-US" sz="2400" dirty="0">
                <a:solidFill>
                  <a:srgbClr val="000000"/>
                </a:solidFill>
                <a:latin typeface="+mn-lt"/>
                <a:cs typeface="Arial" charset="0"/>
              </a:rPr>
              <a:t>switch</a:t>
            </a:r>
          </a:p>
          <a:p>
            <a:pPr algn="ctr" fontAlgn="base">
              <a:lnSpc>
                <a:spcPct val="85000"/>
              </a:lnSpc>
              <a:spcBef>
                <a:spcPct val="0"/>
              </a:spcBef>
              <a:spcAft>
                <a:spcPct val="0"/>
              </a:spcAft>
              <a:defRPr/>
            </a:pPr>
            <a:r>
              <a:rPr lang="en-US" sz="2400" dirty="0">
                <a:solidFill>
                  <a:srgbClr val="000000"/>
                </a:solidFill>
                <a:latin typeface="+mn-lt"/>
                <a:cs typeface="Arial" charset="0"/>
              </a:rPr>
              <a:t> or router</a:t>
            </a:r>
          </a:p>
        </p:txBody>
      </p:sp>
      <p:sp>
        <p:nvSpPr>
          <p:cNvPr id="87" name="Oval 23">
            <a:extLst>
              <a:ext uri="{FF2B5EF4-FFF2-40B4-BE49-F238E27FC236}">
                <a16:creationId xmlns:a16="http://schemas.microsoft.com/office/drawing/2014/main" id="{16394D94-38BE-9446-9C90-45DFEB64F584}"/>
              </a:ext>
            </a:extLst>
          </p:cNvPr>
          <p:cNvSpPr>
            <a:spLocks noChangeArrowheads="1"/>
          </p:cNvSpPr>
          <p:nvPr/>
        </p:nvSpPr>
        <p:spPr bwMode="auto">
          <a:xfrm>
            <a:off x="1185863" y="2760663"/>
            <a:ext cx="1960562" cy="179863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88" name="Group 361">
            <a:extLst>
              <a:ext uri="{FF2B5EF4-FFF2-40B4-BE49-F238E27FC236}">
                <a16:creationId xmlns:a16="http://schemas.microsoft.com/office/drawing/2014/main" id="{3A07A5C0-AEBD-4C4A-9DA9-838D52E21C0C}"/>
              </a:ext>
            </a:extLst>
          </p:cNvPr>
          <p:cNvGrpSpPr>
            <a:grpSpLocks/>
          </p:cNvGrpSpPr>
          <p:nvPr/>
        </p:nvGrpSpPr>
        <p:grpSpPr bwMode="auto">
          <a:xfrm>
            <a:off x="2252663" y="3187700"/>
            <a:ext cx="639762" cy="581025"/>
            <a:chOff x="2967" y="478"/>
            <a:chExt cx="788" cy="625"/>
          </a:xfrm>
        </p:grpSpPr>
        <p:pic>
          <p:nvPicPr>
            <p:cNvPr id="89" name="Picture 358" descr="access_point_stylized_small">
              <a:extLst>
                <a:ext uri="{FF2B5EF4-FFF2-40B4-BE49-F238E27FC236}">
                  <a16:creationId xmlns:a16="http://schemas.microsoft.com/office/drawing/2014/main" id="{52F74014-97B8-9941-9C75-0884DEE53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0" name="Picture 360" descr="antenna_radiation_stylized">
              <a:extLst>
                <a:ext uri="{FF2B5EF4-FFF2-40B4-BE49-F238E27FC236}">
                  <a16:creationId xmlns:a16="http://schemas.microsoft.com/office/drawing/2014/main" id="{1BB3BA0B-C9DA-9845-A028-30FB7E6E3D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91" name="Group 356">
            <a:extLst>
              <a:ext uri="{FF2B5EF4-FFF2-40B4-BE49-F238E27FC236}">
                <a16:creationId xmlns:a16="http://schemas.microsoft.com/office/drawing/2014/main" id="{FA2AE9C1-F328-EE4D-942E-436A9E52B613}"/>
              </a:ext>
            </a:extLst>
          </p:cNvPr>
          <p:cNvGrpSpPr>
            <a:grpSpLocks/>
          </p:cNvGrpSpPr>
          <p:nvPr/>
        </p:nvGrpSpPr>
        <p:grpSpPr bwMode="auto">
          <a:xfrm>
            <a:off x="2497138" y="3746500"/>
            <a:ext cx="436562" cy="498475"/>
            <a:chOff x="313" y="1497"/>
            <a:chExt cx="1152" cy="1014"/>
          </a:xfrm>
        </p:grpSpPr>
        <p:pic>
          <p:nvPicPr>
            <p:cNvPr id="92" name="Picture 354" descr="laptop_stylized_small">
              <a:extLst>
                <a:ext uri="{FF2B5EF4-FFF2-40B4-BE49-F238E27FC236}">
                  <a16:creationId xmlns:a16="http://schemas.microsoft.com/office/drawing/2014/main" id="{46AA2232-0193-5C47-9B73-A5642D282F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3" name="Picture 355" descr="antenna_stylized">
              <a:extLst>
                <a:ext uri="{FF2B5EF4-FFF2-40B4-BE49-F238E27FC236}">
                  <a16:creationId xmlns:a16="http://schemas.microsoft.com/office/drawing/2014/main" id="{0C2BE08B-587E-0A48-A0C6-813D76AE09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94" name="Group 403">
            <a:extLst>
              <a:ext uri="{FF2B5EF4-FFF2-40B4-BE49-F238E27FC236}">
                <a16:creationId xmlns:a16="http://schemas.microsoft.com/office/drawing/2014/main" id="{F975DAA7-6D67-DC4A-B1F7-484A12E444AF}"/>
              </a:ext>
            </a:extLst>
          </p:cNvPr>
          <p:cNvGrpSpPr>
            <a:grpSpLocks/>
          </p:cNvGrpSpPr>
          <p:nvPr/>
        </p:nvGrpSpPr>
        <p:grpSpPr bwMode="auto">
          <a:xfrm>
            <a:off x="1825625" y="2954338"/>
            <a:ext cx="446088" cy="382587"/>
            <a:chOff x="2751" y="1851"/>
            <a:chExt cx="462" cy="478"/>
          </a:xfrm>
        </p:grpSpPr>
        <p:pic>
          <p:nvPicPr>
            <p:cNvPr id="95" name="Picture 364" descr="iphone_stylized_small">
              <a:extLst>
                <a:ext uri="{FF2B5EF4-FFF2-40B4-BE49-F238E27FC236}">
                  <a16:creationId xmlns:a16="http://schemas.microsoft.com/office/drawing/2014/main" id="{7E212BAD-8745-8A4C-9209-574283406A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6" name="Picture 402" descr="antenna_radiation_stylized">
              <a:extLst>
                <a:ext uri="{FF2B5EF4-FFF2-40B4-BE49-F238E27FC236}">
                  <a16:creationId xmlns:a16="http://schemas.microsoft.com/office/drawing/2014/main" id="{122C274E-D092-394D-883F-788A799C5D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97" name="Group 356">
            <a:extLst>
              <a:ext uri="{FF2B5EF4-FFF2-40B4-BE49-F238E27FC236}">
                <a16:creationId xmlns:a16="http://schemas.microsoft.com/office/drawing/2014/main" id="{B73B7092-9FA9-FE49-A984-C67B677659A6}"/>
              </a:ext>
            </a:extLst>
          </p:cNvPr>
          <p:cNvGrpSpPr>
            <a:grpSpLocks/>
          </p:cNvGrpSpPr>
          <p:nvPr/>
        </p:nvGrpSpPr>
        <p:grpSpPr bwMode="auto">
          <a:xfrm>
            <a:off x="1846263" y="3624263"/>
            <a:ext cx="436562" cy="498475"/>
            <a:chOff x="313" y="1497"/>
            <a:chExt cx="1152" cy="1014"/>
          </a:xfrm>
        </p:grpSpPr>
        <p:pic>
          <p:nvPicPr>
            <p:cNvPr id="98" name="Picture 354" descr="laptop_stylized_small">
              <a:extLst>
                <a:ext uri="{FF2B5EF4-FFF2-40B4-BE49-F238E27FC236}">
                  <a16:creationId xmlns:a16="http://schemas.microsoft.com/office/drawing/2014/main" id="{99E83124-2B6C-E948-B41B-343D4C047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9" name="Picture 355" descr="antenna_stylized">
              <a:extLst>
                <a:ext uri="{FF2B5EF4-FFF2-40B4-BE49-F238E27FC236}">
                  <a16:creationId xmlns:a16="http://schemas.microsoft.com/office/drawing/2014/main" id="{BF9AE632-6D4A-3540-96FA-45E1D43C91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0" name="Group 356">
            <a:extLst>
              <a:ext uri="{FF2B5EF4-FFF2-40B4-BE49-F238E27FC236}">
                <a16:creationId xmlns:a16="http://schemas.microsoft.com/office/drawing/2014/main" id="{BBB2279A-7880-F64F-BEF1-599C422B5DED}"/>
              </a:ext>
            </a:extLst>
          </p:cNvPr>
          <p:cNvGrpSpPr>
            <a:grpSpLocks/>
          </p:cNvGrpSpPr>
          <p:nvPr/>
        </p:nvGrpSpPr>
        <p:grpSpPr bwMode="auto">
          <a:xfrm>
            <a:off x="1419225" y="3238500"/>
            <a:ext cx="438150" cy="498475"/>
            <a:chOff x="313" y="1497"/>
            <a:chExt cx="1152" cy="1014"/>
          </a:xfrm>
        </p:grpSpPr>
        <p:pic>
          <p:nvPicPr>
            <p:cNvPr id="101" name="Picture 354" descr="laptop_stylized_small">
              <a:extLst>
                <a:ext uri="{FF2B5EF4-FFF2-40B4-BE49-F238E27FC236}">
                  <a16:creationId xmlns:a16="http://schemas.microsoft.com/office/drawing/2014/main" id="{378BE288-2CAF-2346-A6D7-9A6CB477A2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 name="Picture 355" descr="antenna_stylized">
              <a:extLst>
                <a:ext uri="{FF2B5EF4-FFF2-40B4-BE49-F238E27FC236}">
                  <a16:creationId xmlns:a16="http://schemas.microsoft.com/office/drawing/2014/main" id="{C9FC9F73-A1C3-6D40-B876-2FAE3AD6FD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3" name="Line 26">
            <a:extLst>
              <a:ext uri="{FF2B5EF4-FFF2-40B4-BE49-F238E27FC236}">
                <a16:creationId xmlns:a16="http://schemas.microsoft.com/office/drawing/2014/main" id="{FFA071D2-8D76-264C-A650-850F6C5543BC}"/>
              </a:ext>
            </a:extLst>
          </p:cNvPr>
          <p:cNvSpPr>
            <a:spLocks noChangeShapeType="1"/>
          </p:cNvSpPr>
          <p:nvPr/>
        </p:nvSpPr>
        <p:spPr bwMode="auto">
          <a:xfrm>
            <a:off x="2689225" y="3617913"/>
            <a:ext cx="102235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4" name="Oval 23">
            <a:extLst>
              <a:ext uri="{FF2B5EF4-FFF2-40B4-BE49-F238E27FC236}">
                <a16:creationId xmlns:a16="http://schemas.microsoft.com/office/drawing/2014/main" id="{C130F34B-FA29-E64C-9FEA-A98310B8238C}"/>
              </a:ext>
            </a:extLst>
          </p:cNvPr>
          <p:cNvSpPr>
            <a:spLocks noChangeArrowheads="1"/>
          </p:cNvSpPr>
          <p:nvPr/>
        </p:nvSpPr>
        <p:spPr bwMode="auto">
          <a:xfrm>
            <a:off x="3381375" y="4221163"/>
            <a:ext cx="1960563" cy="179863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05" name="Group 361">
            <a:extLst>
              <a:ext uri="{FF2B5EF4-FFF2-40B4-BE49-F238E27FC236}">
                <a16:creationId xmlns:a16="http://schemas.microsoft.com/office/drawing/2014/main" id="{BDFB8667-5290-5B43-A841-425499A3D9F5}"/>
              </a:ext>
            </a:extLst>
          </p:cNvPr>
          <p:cNvGrpSpPr>
            <a:grpSpLocks/>
          </p:cNvGrpSpPr>
          <p:nvPr/>
        </p:nvGrpSpPr>
        <p:grpSpPr bwMode="auto">
          <a:xfrm>
            <a:off x="4448175" y="4648200"/>
            <a:ext cx="639763" cy="581025"/>
            <a:chOff x="2967" y="478"/>
            <a:chExt cx="788" cy="625"/>
          </a:xfrm>
        </p:grpSpPr>
        <p:pic>
          <p:nvPicPr>
            <p:cNvPr id="106" name="Picture 358" descr="access_point_stylized_small">
              <a:extLst>
                <a:ext uri="{FF2B5EF4-FFF2-40B4-BE49-F238E27FC236}">
                  <a16:creationId xmlns:a16="http://schemas.microsoft.com/office/drawing/2014/main" id="{42901DE5-3C49-A741-9CBA-DE06E2745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60" descr="antenna_radiation_stylized">
              <a:extLst>
                <a:ext uri="{FF2B5EF4-FFF2-40B4-BE49-F238E27FC236}">
                  <a16:creationId xmlns:a16="http://schemas.microsoft.com/office/drawing/2014/main" id="{C7CA1512-DC17-E34A-8EB4-97D5467FDB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a:extLst>
              <a:ext uri="{FF2B5EF4-FFF2-40B4-BE49-F238E27FC236}">
                <a16:creationId xmlns:a16="http://schemas.microsoft.com/office/drawing/2014/main" id="{26F354D7-2D9B-234A-B2A0-5F2DBA9DEA00}"/>
              </a:ext>
            </a:extLst>
          </p:cNvPr>
          <p:cNvGrpSpPr>
            <a:grpSpLocks/>
          </p:cNvGrpSpPr>
          <p:nvPr/>
        </p:nvGrpSpPr>
        <p:grpSpPr bwMode="auto">
          <a:xfrm>
            <a:off x="4691063" y="5207000"/>
            <a:ext cx="436562" cy="498475"/>
            <a:chOff x="313" y="1497"/>
            <a:chExt cx="1152" cy="1014"/>
          </a:xfrm>
        </p:grpSpPr>
        <p:pic>
          <p:nvPicPr>
            <p:cNvPr id="109" name="Picture 354" descr="laptop_stylized_small">
              <a:extLst>
                <a:ext uri="{FF2B5EF4-FFF2-40B4-BE49-F238E27FC236}">
                  <a16:creationId xmlns:a16="http://schemas.microsoft.com/office/drawing/2014/main" id="{BCB9D968-4DAC-4942-8416-6D02896F4C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a:extLst>
                <a:ext uri="{FF2B5EF4-FFF2-40B4-BE49-F238E27FC236}">
                  <a16:creationId xmlns:a16="http://schemas.microsoft.com/office/drawing/2014/main" id="{63924E93-C285-0447-87FD-E5D8BE984F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403">
            <a:extLst>
              <a:ext uri="{FF2B5EF4-FFF2-40B4-BE49-F238E27FC236}">
                <a16:creationId xmlns:a16="http://schemas.microsoft.com/office/drawing/2014/main" id="{B543494D-A929-0A4C-8CF2-88888239E2BE}"/>
              </a:ext>
            </a:extLst>
          </p:cNvPr>
          <p:cNvGrpSpPr>
            <a:grpSpLocks/>
          </p:cNvGrpSpPr>
          <p:nvPr/>
        </p:nvGrpSpPr>
        <p:grpSpPr bwMode="auto">
          <a:xfrm>
            <a:off x="4233863" y="5197475"/>
            <a:ext cx="569912" cy="544513"/>
            <a:chOff x="2751" y="1851"/>
            <a:chExt cx="462" cy="478"/>
          </a:xfrm>
        </p:grpSpPr>
        <p:pic>
          <p:nvPicPr>
            <p:cNvPr id="112" name="Picture 364" descr="iphone_stylized_small">
              <a:extLst>
                <a:ext uri="{FF2B5EF4-FFF2-40B4-BE49-F238E27FC236}">
                  <a16:creationId xmlns:a16="http://schemas.microsoft.com/office/drawing/2014/main" id="{CB5DF627-60A3-8641-B134-B2B81F4D14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402" descr="antenna_radiation_stylized">
              <a:extLst>
                <a:ext uri="{FF2B5EF4-FFF2-40B4-BE49-F238E27FC236}">
                  <a16:creationId xmlns:a16="http://schemas.microsoft.com/office/drawing/2014/main" id="{7658C1BB-16FA-B44A-A116-22C44E2E64D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4" name="Group 356">
            <a:extLst>
              <a:ext uri="{FF2B5EF4-FFF2-40B4-BE49-F238E27FC236}">
                <a16:creationId xmlns:a16="http://schemas.microsoft.com/office/drawing/2014/main" id="{7BAEF5AE-1464-9D46-8D44-33FF1AA7FE8C}"/>
              </a:ext>
            </a:extLst>
          </p:cNvPr>
          <p:cNvGrpSpPr>
            <a:grpSpLocks/>
          </p:cNvGrpSpPr>
          <p:nvPr/>
        </p:nvGrpSpPr>
        <p:grpSpPr bwMode="auto">
          <a:xfrm>
            <a:off x="3776663" y="5216525"/>
            <a:ext cx="436562" cy="498475"/>
            <a:chOff x="313" y="1497"/>
            <a:chExt cx="1152" cy="1014"/>
          </a:xfrm>
        </p:grpSpPr>
        <p:pic>
          <p:nvPicPr>
            <p:cNvPr id="115" name="Picture 354" descr="laptop_stylized_small">
              <a:extLst>
                <a:ext uri="{FF2B5EF4-FFF2-40B4-BE49-F238E27FC236}">
                  <a16:creationId xmlns:a16="http://schemas.microsoft.com/office/drawing/2014/main" id="{8450A102-6A2B-DB40-A176-7E0CB094F2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6" name="Picture 355" descr="antenna_stylized">
              <a:extLst>
                <a:ext uri="{FF2B5EF4-FFF2-40B4-BE49-F238E27FC236}">
                  <a16:creationId xmlns:a16="http://schemas.microsoft.com/office/drawing/2014/main" id="{F66C3C9A-BF8E-C049-9C1E-83E292B613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7" name="Group 356">
            <a:extLst>
              <a:ext uri="{FF2B5EF4-FFF2-40B4-BE49-F238E27FC236}">
                <a16:creationId xmlns:a16="http://schemas.microsoft.com/office/drawing/2014/main" id="{DEC74E59-3402-AE40-B8CF-4B1811DF782E}"/>
              </a:ext>
            </a:extLst>
          </p:cNvPr>
          <p:cNvGrpSpPr>
            <a:grpSpLocks/>
          </p:cNvGrpSpPr>
          <p:nvPr/>
        </p:nvGrpSpPr>
        <p:grpSpPr bwMode="auto">
          <a:xfrm>
            <a:off x="3725863" y="4627563"/>
            <a:ext cx="436562" cy="498475"/>
            <a:chOff x="313" y="1497"/>
            <a:chExt cx="1152" cy="1014"/>
          </a:xfrm>
        </p:grpSpPr>
        <p:pic>
          <p:nvPicPr>
            <p:cNvPr id="118" name="Picture 354" descr="laptop_stylized_small">
              <a:extLst>
                <a:ext uri="{FF2B5EF4-FFF2-40B4-BE49-F238E27FC236}">
                  <a16:creationId xmlns:a16="http://schemas.microsoft.com/office/drawing/2014/main" id="{FF2338BE-BEEA-874A-8AD1-B83706BA72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9" name="Picture 355" descr="antenna_stylized">
              <a:extLst>
                <a:ext uri="{FF2B5EF4-FFF2-40B4-BE49-F238E27FC236}">
                  <a16:creationId xmlns:a16="http://schemas.microsoft.com/office/drawing/2014/main" id="{F923ABF6-F4F2-454D-B1F1-01A242039D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0" name="Line 25">
            <a:extLst>
              <a:ext uri="{FF2B5EF4-FFF2-40B4-BE49-F238E27FC236}">
                <a16:creationId xmlns:a16="http://schemas.microsoft.com/office/drawing/2014/main" id="{7BA8AD27-3D08-E44D-A38F-C075CB53647F}"/>
              </a:ext>
            </a:extLst>
          </p:cNvPr>
          <p:cNvSpPr>
            <a:spLocks noChangeShapeType="1"/>
          </p:cNvSpPr>
          <p:nvPr/>
        </p:nvSpPr>
        <p:spPr bwMode="auto">
          <a:xfrm>
            <a:off x="3902074" y="3679824"/>
            <a:ext cx="796925" cy="129857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21" name="Group 403">
            <a:extLst>
              <a:ext uri="{FF2B5EF4-FFF2-40B4-BE49-F238E27FC236}">
                <a16:creationId xmlns:a16="http://schemas.microsoft.com/office/drawing/2014/main" id="{3E47EC88-0001-CB43-A7ED-C0289170512A}"/>
              </a:ext>
            </a:extLst>
          </p:cNvPr>
          <p:cNvGrpSpPr>
            <a:grpSpLocks/>
          </p:cNvGrpSpPr>
          <p:nvPr/>
        </p:nvGrpSpPr>
        <p:grpSpPr bwMode="auto">
          <a:xfrm>
            <a:off x="4021138" y="4271963"/>
            <a:ext cx="568325" cy="544512"/>
            <a:chOff x="2751" y="1851"/>
            <a:chExt cx="462" cy="478"/>
          </a:xfrm>
        </p:grpSpPr>
        <p:pic>
          <p:nvPicPr>
            <p:cNvPr id="122" name="Picture 364" descr="iphone_stylized_small">
              <a:extLst>
                <a:ext uri="{FF2B5EF4-FFF2-40B4-BE49-F238E27FC236}">
                  <a16:creationId xmlns:a16="http://schemas.microsoft.com/office/drawing/2014/main" id="{6AEF903B-BDB6-8645-8D02-1DABD42234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3" name="Picture 402" descr="antenna_radiation_stylized">
              <a:extLst>
                <a:ext uri="{FF2B5EF4-FFF2-40B4-BE49-F238E27FC236}">
                  <a16:creationId xmlns:a16="http://schemas.microsoft.com/office/drawing/2014/main" id="{AD441939-A4CA-344C-B792-0F95B7C3CEC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24" name="Group 123">
            <a:extLst>
              <a:ext uri="{FF2B5EF4-FFF2-40B4-BE49-F238E27FC236}">
                <a16:creationId xmlns:a16="http://schemas.microsoft.com/office/drawing/2014/main" id="{3CED2675-190A-B746-8E41-91D1CAFA5B4D}"/>
              </a:ext>
            </a:extLst>
          </p:cNvPr>
          <p:cNvGrpSpPr/>
          <p:nvPr/>
        </p:nvGrpSpPr>
        <p:grpSpPr>
          <a:xfrm>
            <a:off x="3370124" y="3421492"/>
            <a:ext cx="744676" cy="388508"/>
            <a:chOff x="7493876" y="2774731"/>
            <a:chExt cx="1481958" cy="894622"/>
          </a:xfrm>
        </p:grpSpPr>
        <p:sp>
          <p:nvSpPr>
            <p:cNvPr id="125" name="Freeform 124">
              <a:extLst>
                <a:ext uri="{FF2B5EF4-FFF2-40B4-BE49-F238E27FC236}">
                  <a16:creationId xmlns:a16="http://schemas.microsoft.com/office/drawing/2014/main" id="{1B607571-549B-3244-95A5-8E992DF5EA0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6" name="Oval 125">
              <a:extLst>
                <a:ext uri="{FF2B5EF4-FFF2-40B4-BE49-F238E27FC236}">
                  <a16:creationId xmlns:a16="http://schemas.microsoft.com/office/drawing/2014/main" id="{EB12A4B4-C06F-9B48-B23C-8D92C0777D9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7" name="Group 126">
              <a:extLst>
                <a:ext uri="{FF2B5EF4-FFF2-40B4-BE49-F238E27FC236}">
                  <a16:creationId xmlns:a16="http://schemas.microsoft.com/office/drawing/2014/main" id="{9A80F69B-AD4C-CC49-A474-B7379EA06173}"/>
                </a:ext>
              </a:extLst>
            </p:cNvPr>
            <p:cNvGrpSpPr/>
            <p:nvPr/>
          </p:nvGrpSpPr>
          <p:grpSpPr>
            <a:xfrm>
              <a:off x="7713663" y="2848339"/>
              <a:ext cx="1042107" cy="425543"/>
              <a:chOff x="7786941" y="2884917"/>
              <a:chExt cx="897649" cy="353919"/>
            </a:xfrm>
          </p:grpSpPr>
          <p:sp>
            <p:nvSpPr>
              <p:cNvPr id="128" name="Freeform 127">
                <a:extLst>
                  <a:ext uri="{FF2B5EF4-FFF2-40B4-BE49-F238E27FC236}">
                    <a16:creationId xmlns:a16="http://schemas.microsoft.com/office/drawing/2014/main" id="{C53B4447-0429-CD4A-8613-890A66B938A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9" name="Freeform 128">
                <a:extLst>
                  <a:ext uri="{FF2B5EF4-FFF2-40B4-BE49-F238E27FC236}">
                    <a16:creationId xmlns:a16="http://schemas.microsoft.com/office/drawing/2014/main" id="{405FA763-214E-1942-917D-F894C98094B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0" name="Freeform 129">
                <a:extLst>
                  <a:ext uri="{FF2B5EF4-FFF2-40B4-BE49-F238E27FC236}">
                    <a16:creationId xmlns:a16="http://schemas.microsoft.com/office/drawing/2014/main" id="{D3C585B2-5EB3-1B49-A37B-C73BE389640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F9927536-F9B1-A849-9472-7C9E39D2E45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93155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5">
                                            <p:txEl>
                                              <p:pRg st="2" end="2"/>
                                            </p:txEl>
                                          </p:spTgt>
                                        </p:tgtEl>
                                        <p:attrNameLst>
                                          <p:attrName>style.visibility</p:attrName>
                                        </p:attrNameLst>
                                      </p:cBhvr>
                                      <p:to>
                                        <p:strVal val="visible"/>
                                      </p:to>
                                    </p:set>
                                    <p:animEffect transition="in" filter="dissolve">
                                      <p:cBhvr>
                                        <p:cTn id="7" dur="500"/>
                                        <p:tgtEl>
                                          <p:spTgt spid="6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5">
                                            <p:txEl>
                                              <p:pRg st="3" end="3"/>
                                            </p:txEl>
                                          </p:spTgt>
                                        </p:tgtEl>
                                        <p:attrNameLst>
                                          <p:attrName>style.visibility</p:attrName>
                                        </p:attrNameLst>
                                      </p:cBhvr>
                                      <p:to>
                                        <p:strVal val="visible"/>
                                      </p:to>
                                    </p:set>
                                    <p:animEffect transition="in" filter="dissolve">
                                      <p:cBhvr>
                                        <p:cTn id="10" dur="500"/>
                                        <p:tgtEl>
                                          <p:spTgt spid="65">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5">
                                            <p:txEl>
                                              <p:pRg st="4" end="4"/>
                                            </p:txEl>
                                          </p:spTgt>
                                        </p:tgtEl>
                                        <p:attrNameLst>
                                          <p:attrName>style.visibility</p:attrName>
                                        </p:attrNameLst>
                                      </p:cBhvr>
                                      <p:to>
                                        <p:strVal val="visible"/>
                                      </p:to>
                                    </p:set>
                                    <p:animEffect transition="in" filter="dissolve">
                                      <p:cBhvr>
                                        <p:cTn id="13" dur="500"/>
                                        <p:tgtEl>
                                          <p:spTgt spid="65">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5">
                                            <p:txEl>
                                              <p:pRg st="5" end="5"/>
                                            </p:txEl>
                                          </p:spTgt>
                                        </p:tgtEl>
                                        <p:attrNameLst>
                                          <p:attrName>style.visibility</p:attrName>
                                        </p:attrNameLst>
                                      </p:cBhvr>
                                      <p:to>
                                        <p:strVal val="visible"/>
                                      </p:to>
                                    </p:set>
                                    <p:animEffect transition="in" filter="dissolve">
                                      <p:cBhvr>
                                        <p:cTn id="16" dur="500"/>
                                        <p:tgtEl>
                                          <p:spTgt spid="6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b="0" kern="0" dirty="0">
                <a:solidFill>
                  <a:srgbClr val="000099"/>
                </a:solidFill>
                <a:latin typeface="+mn-lt"/>
                <a:ea typeface="ＭＳ Ｐゴシック" charset="0"/>
              </a:rPr>
              <a:t>802.11: Channels</a:t>
            </a:r>
            <a:endParaRPr lang="en-US" dirty="0">
              <a:latin typeface="+mn-lt"/>
            </a:endParaRPr>
          </a:p>
        </p:txBody>
      </p:sp>
      <p:sp>
        <p:nvSpPr>
          <p:cNvPr id="57" name="Rectangle 3">
            <a:extLst>
              <a:ext uri="{FF2B5EF4-FFF2-40B4-BE49-F238E27FC236}">
                <a16:creationId xmlns:a16="http://schemas.microsoft.com/office/drawing/2014/main" id="{01092EE6-BC8D-EE40-AD06-948C48B5F56E}"/>
              </a:ext>
            </a:extLst>
          </p:cNvPr>
          <p:cNvSpPr txBox="1">
            <a:spLocks noChangeArrowheads="1"/>
          </p:cNvSpPr>
          <p:nvPr/>
        </p:nvSpPr>
        <p:spPr>
          <a:xfrm>
            <a:off x="812800" y="1373890"/>
            <a:ext cx="9740900" cy="184899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52425">
              <a:defRPr/>
            </a:pPr>
            <a:r>
              <a:rPr lang="en-US" sz="3200" dirty="0"/>
              <a:t>spectrum </a:t>
            </a:r>
            <a:r>
              <a:rPr lang="en-US" sz="3200" dirty="0">
                <a:solidFill>
                  <a:srgbClr val="C00000"/>
                </a:solidFill>
              </a:rPr>
              <a:t>divided into channels </a:t>
            </a:r>
            <a:r>
              <a:rPr lang="en-US" sz="3200" dirty="0"/>
              <a:t>at different frequencies</a:t>
            </a:r>
          </a:p>
          <a:p>
            <a:pPr lvl="1">
              <a:defRPr/>
            </a:pPr>
            <a:r>
              <a:rPr lang="en-US" sz="2800" dirty="0"/>
              <a:t>AP admin chooses frequency for AP</a:t>
            </a:r>
          </a:p>
          <a:p>
            <a:pPr lvl="1">
              <a:defRPr/>
            </a:pPr>
            <a:r>
              <a:rPr lang="en-US" sz="2800" dirty="0"/>
              <a:t>interference possible: channel can be same as that chosen by neighboring AP!</a:t>
            </a:r>
          </a:p>
        </p:txBody>
      </p:sp>
      <p:grpSp>
        <p:nvGrpSpPr>
          <p:cNvPr id="26" name="Group 25">
            <a:extLst>
              <a:ext uri="{FF2B5EF4-FFF2-40B4-BE49-F238E27FC236}">
                <a16:creationId xmlns:a16="http://schemas.microsoft.com/office/drawing/2014/main" id="{67BC3BF3-8486-EECD-9775-6722AD3E9CE0}"/>
              </a:ext>
            </a:extLst>
          </p:cNvPr>
          <p:cNvGrpSpPr/>
          <p:nvPr/>
        </p:nvGrpSpPr>
        <p:grpSpPr>
          <a:xfrm>
            <a:off x="1049867" y="3429000"/>
            <a:ext cx="8234891" cy="3127850"/>
            <a:chOff x="1049867" y="3429000"/>
            <a:chExt cx="8234891" cy="3127850"/>
          </a:xfrm>
        </p:grpSpPr>
        <p:pic>
          <p:nvPicPr>
            <p:cNvPr id="17410" name="Picture 2" descr="Why Channels 1, 6 and 11? | MetaGeek">
              <a:extLst>
                <a:ext uri="{FF2B5EF4-FFF2-40B4-BE49-F238E27FC236}">
                  <a16:creationId xmlns:a16="http://schemas.microsoft.com/office/drawing/2014/main" id="{704098C7-A804-4412-EDBA-9D4D64F06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641" y="3429000"/>
              <a:ext cx="6479117" cy="312785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B815A5B8-0CBB-2303-F6D0-FBC8F1C2E687}"/>
                </a:ext>
              </a:extLst>
            </p:cNvPr>
            <p:cNvSpPr txBox="1"/>
            <p:nvPr/>
          </p:nvSpPr>
          <p:spPr>
            <a:xfrm>
              <a:off x="1049867" y="3602150"/>
              <a:ext cx="6096000" cy="400110"/>
            </a:xfrm>
            <a:prstGeom prst="rect">
              <a:avLst/>
            </a:prstGeom>
            <a:noFill/>
          </p:spPr>
          <p:txBody>
            <a:bodyPr wrap="square">
              <a:spAutoFit/>
            </a:bodyPr>
            <a:lstStyle/>
            <a:p>
              <a:r>
                <a:rPr lang="en-US" sz="2000" b="1" dirty="0">
                  <a:latin typeface="+mn-lt"/>
                </a:rPr>
                <a:t>Example: 2.4 GHz</a:t>
              </a:r>
              <a:endParaRPr lang="en-US" sz="2000" b="1" dirty="0"/>
            </a:p>
          </p:txBody>
        </p:sp>
      </p:grpSp>
      <p:sp>
        <p:nvSpPr>
          <p:cNvPr id="27" name="Slide Number Placeholder 26">
            <a:extLst>
              <a:ext uri="{FF2B5EF4-FFF2-40B4-BE49-F238E27FC236}">
                <a16:creationId xmlns:a16="http://schemas.microsoft.com/office/drawing/2014/main" id="{57055C2D-F2F1-9523-CC19-864553CCDA98}"/>
              </a:ext>
            </a:extLst>
          </p:cNvPr>
          <p:cNvSpPr>
            <a:spLocks noGrp="1"/>
          </p:cNvSpPr>
          <p:nvPr>
            <p:ph type="sldNum" sz="quarter" idx="4"/>
          </p:nvPr>
        </p:nvSpPr>
        <p:spPr/>
        <p:txBody>
          <a:bodyPr/>
          <a:lstStyle/>
          <a:p>
            <a:r>
              <a:rPr lang="en-US" dirty="0"/>
              <a:t>Class 22: </a:t>
            </a:r>
            <a:fld id="{C4204591-24BD-A542-B9D5-F8D8A88D2FEE}" type="slidenum">
              <a:rPr lang="en-US" smtClean="0"/>
              <a:pPr/>
              <a:t>33</a:t>
            </a:fld>
            <a:endParaRPr lang="en-US" dirty="0"/>
          </a:p>
        </p:txBody>
      </p:sp>
    </p:spTree>
    <p:extLst>
      <p:ext uri="{BB962C8B-B14F-4D97-AF65-F5344CB8AC3E}">
        <p14:creationId xmlns:p14="http://schemas.microsoft.com/office/powerpoint/2010/main" val="253687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b="0" kern="0" dirty="0">
                <a:solidFill>
                  <a:srgbClr val="000099"/>
                </a:solidFill>
                <a:latin typeface="+mn-lt"/>
                <a:ea typeface="ＭＳ Ｐゴシック" charset="0"/>
              </a:rPr>
              <a:t>802.11: Association</a:t>
            </a:r>
            <a:endParaRPr lang="en-US" dirty="0">
              <a:latin typeface="+mn-lt"/>
            </a:endParaRPr>
          </a:p>
        </p:txBody>
      </p:sp>
      <p:sp>
        <p:nvSpPr>
          <p:cNvPr id="5" name="Rectangle 3">
            <a:extLst>
              <a:ext uri="{FF2B5EF4-FFF2-40B4-BE49-F238E27FC236}">
                <a16:creationId xmlns:a16="http://schemas.microsoft.com/office/drawing/2014/main" id="{BA15D950-BC83-7C40-B80F-083E2DFE02F8}"/>
              </a:ext>
            </a:extLst>
          </p:cNvPr>
          <p:cNvSpPr txBox="1">
            <a:spLocks noChangeArrowheads="1"/>
          </p:cNvSpPr>
          <p:nvPr/>
        </p:nvSpPr>
        <p:spPr>
          <a:xfrm>
            <a:off x="787400" y="1634277"/>
            <a:ext cx="5664200" cy="460086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52425">
              <a:defRPr/>
            </a:pPr>
            <a:r>
              <a:rPr lang="en-US" sz="3200" dirty="0"/>
              <a:t>arriving host: must </a:t>
            </a:r>
            <a:r>
              <a:rPr lang="en-US" sz="3200" dirty="0">
                <a:solidFill>
                  <a:srgbClr val="C00000"/>
                </a:solidFill>
              </a:rPr>
              <a:t>associate </a:t>
            </a:r>
            <a:r>
              <a:rPr lang="en-US" sz="3200" dirty="0"/>
              <a:t>with an AP</a:t>
            </a:r>
          </a:p>
          <a:p>
            <a:pPr lvl="1">
              <a:defRPr/>
            </a:pPr>
            <a:r>
              <a:rPr lang="en-US" sz="2800" dirty="0"/>
              <a:t>scans channels, listening for </a:t>
            </a:r>
            <a:r>
              <a:rPr lang="en-US" sz="2800" i="1" dirty="0"/>
              <a:t>beacon frames</a:t>
            </a:r>
            <a:r>
              <a:rPr lang="en-US" sz="2800" dirty="0"/>
              <a:t> containing AP</a:t>
            </a:r>
            <a:r>
              <a:rPr lang="en-US" altLang="ja-JP" sz="2800" dirty="0"/>
              <a:t>’</a:t>
            </a:r>
            <a:r>
              <a:rPr lang="en-US" sz="2800" dirty="0"/>
              <a:t>s name (SSID) and MAC address</a:t>
            </a:r>
          </a:p>
          <a:p>
            <a:pPr lvl="1">
              <a:defRPr/>
            </a:pPr>
            <a:r>
              <a:rPr lang="en-US" sz="2800" dirty="0"/>
              <a:t>selects AP to associate with</a:t>
            </a:r>
          </a:p>
          <a:p>
            <a:pPr lvl="1">
              <a:defRPr/>
            </a:pPr>
            <a:r>
              <a:rPr lang="en-US" sz="2800" dirty="0"/>
              <a:t>then may perform authentication [Chapter 8]</a:t>
            </a:r>
          </a:p>
          <a:p>
            <a:pPr lvl="1">
              <a:defRPr/>
            </a:pPr>
            <a:r>
              <a:rPr lang="en-US" sz="2800" dirty="0"/>
              <a:t>then typically run DHCP to get IP address in AP’s subnet</a:t>
            </a:r>
          </a:p>
          <a:p>
            <a:pPr>
              <a:defRPr/>
            </a:pPr>
            <a:endParaRPr lang="en-US" dirty="0">
              <a:latin typeface="Gill Sans MT" charset="0"/>
            </a:endParaRPr>
          </a:p>
        </p:txBody>
      </p:sp>
      <p:sp>
        <p:nvSpPr>
          <p:cNvPr id="6" name="Text Box 24">
            <a:extLst>
              <a:ext uri="{FF2B5EF4-FFF2-40B4-BE49-F238E27FC236}">
                <a16:creationId xmlns:a16="http://schemas.microsoft.com/office/drawing/2014/main" id="{DCD46FA0-764B-934B-B2AF-0DC228D519E2}"/>
              </a:ext>
            </a:extLst>
          </p:cNvPr>
          <p:cNvSpPr txBox="1">
            <a:spLocks noChangeArrowheads="1"/>
          </p:cNvSpPr>
          <p:nvPr/>
        </p:nvSpPr>
        <p:spPr bwMode="auto">
          <a:xfrm>
            <a:off x="8551524" y="4658775"/>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fontAlgn="base">
              <a:spcBef>
                <a:spcPct val="0"/>
              </a:spcBef>
              <a:spcAft>
                <a:spcPct val="0"/>
              </a:spcAft>
              <a:defRPr/>
            </a:pPr>
            <a:r>
              <a:rPr lang="en-US" dirty="0">
                <a:solidFill>
                  <a:srgbClr val="000000"/>
                </a:solidFill>
                <a:latin typeface="Arial" charset="0"/>
                <a:cs typeface="Arial" charset="0"/>
              </a:rPr>
              <a:t>BSS</a:t>
            </a:r>
          </a:p>
        </p:txBody>
      </p:sp>
      <p:sp>
        <p:nvSpPr>
          <p:cNvPr id="7" name="Oval 23">
            <a:extLst>
              <a:ext uri="{FF2B5EF4-FFF2-40B4-BE49-F238E27FC236}">
                <a16:creationId xmlns:a16="http://schemas.microsoft.com/office/drawing/2014/main" id="{387CDCFB-6D1C-8249-A4E8-54D6392F7C00}"/>
              </a:ext>
            </a:extLst>
          </p:cNvPr>
          <p:cNvSpPr>
            <a:spLocks noChangeArrowheads="1"/>
          </p:cNvSpPr>
          <p:nvPr/>
        </p:nvSpPr>
        <p:spPr bwMode="auto">
          <a:xfrm>
            <a:off x="8091332" y="2835805"/>
            <a:ext cx="1960562" cy="179863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8" name="Group 361">
            <a:extLst>
              <a:ext uri="{FF2B5EF4-FFF2-40B4-BE49-F238E27FC236}">
                <a16:creationId xmlns:a16="http://schemas.microsoft.com/office/drawing/2014/main" id="{BCBD0969-5626-8149-8F69-710B4CBBEEAA}"/>
              </a:ext>
            </a:extLst>
          </p:cNvPr>
          <p:cNvGrpSpPr>
            <a:grpSpLocks/>
          </p:cNvGrpSpPr>
          <p:nvPr/>
        </p:nvGrpSpPr>
        <p:grpSpPr bwMode="auto">
          <a:xfrm>
            <a:off x="8840632" y="3553354"/>
            <a:ext cx="639762" cy="581025"/>
            <a:chOff x="2967" y="478"/>
            <a:chExt cx="788" cy="625"/>
          </a:xfrm>
        </p:grpSpPr>
        <p:pic>
          <p:nvPicPr>
            <p:cNvPr id="9" name="Picture 358" descr="access_point_stylized_small">
              <a:extLst>
                <a:ext uri="{FF2B5EF4-FFF2-40B4-BE49-F238E27FC236}">
                  <a16:creationId xmlns:a16="http://schemas.microsoft.com/office/drawing/2014/main" id="{967422E4-59DF-D544-8DF3-464077CFF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60" descr="antenna_radiation_stylized">
              <a:extLst>
                <a:ext uri="{FF2B5EF4-FFF2-40B4-BE49-F238E27FC236}">
                  <a16:creationId xmlns:a16="http://schemas.microsoft.com/office/drawing/2014/main" id="{57AF0FC7-561D-2542-B331-AF65666B20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 name="Group 356">
            <a:extLst>
              <a:ext uri="{FF2B5EF4-FFF2-40B4-BE49-F238E27FC236}">
                <a16:creationId xmlns:a16="http://schemas.microsoft.com/office/drawing/2014/main" id="{8E5841AB-AA5F-304A-A75C-9B12043A936A}"/>
              </a:ext>
            </a:extLst>
          </p:cNvPr>
          <p:cNvGrpSpPr>
            <a:grpSpLocks/>
          </p:cNvGrpSpPr>
          <p:nvPr/>
        </p:nvGrpSpPr>
        <p:grpSpPr bwMode="auto">
          <a:xfrm>
            <a:off x="9402607" y="3821642"/>
            <a:ext cx="436562" cy="498475"/>
            <a:chOff x="313" y="1497"/>
            <a:chExt cx="1152" cy="1014"/>
          </a:xfrm>
        </p:grpSpPr>
        <p:pic>
          <p:nvPicPr>
            <p:cNvPr id="12" name="Picture 354" descr="laptop_stylized_small">
              <a:extLst>
                <a:ext uri="{FF2B5EF4-FFF2-40B4-BE49-F238E27FC236}">
                  <a16:creationId xmlns:a16="http://schemas.microsoft.com/office/drawing/2014/main" id="{FD25A6B2-3332-2B4E-8FA0-7BA7998209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355" descr="antenna_stylized">
              <a:extLst>
                <a:ext uri="{FF2B5EF4-FFF2-40B4-BE49-F238E27FC236}">
                  <a16:creationId xmlns:a16="http://schemas.microsoft.com/office/drawing/2014/main" id="{590C97BE-A942-AA4F-945F-94A9C50A23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4" name="Group 403">
            <a:extLst>
              <a:ext uri="{FF2B5EF4-FFF2-40B4-BE49-F238E27FC236}">
                <a16:creationId xmlns:a16="http://schemas.microsoft.com/office/drawing/2014/main" id="{790F23E1-8FB7-1F45-B985-16A0CAFD6642}"/>
              </a:ext>
            </a:extLst>
          </p:cNvPr>
          <p:cNvGrpSpPr>
            <a:grpSpLocks/>
          </p:cNvGrpSpPr>
          <p:nvPr/>
        </p:nvGrpSpPr>
        <p:grpSpPr bwMode="auto">
          <a:xfrm>
            <a:off x="9067800" y="3004080"/>
            <a:ext cx="446088" cy="382587"/>
            <a:chOff x="2751" y="1851"/>
            <a:chExt cx="462" cy="478"/>
          </a:xfrm>
        </p:grpSpPr>
        <p:pic>
          <p:nvPicPr>
            <p:cNvPr id="15" name="Picture 364" descr="iphone_stylized_small">
              <a:extLst>
                <a:ext uri="{FF2B5EF4-FFF2-40B4-BE49-F238E27FC236}">
                  <a16:creationId xmlns:a16="http://schemas.microsoft.com/office/drawing/2014/main" id="{B9A5E50D-6BB1-A046-B7D1-CA3BB3D0E1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402" descr="antenna_radiation_stylized">
              <a:extLst>
                <a:ext uri="{FF2B5EF4-FFF2-40B4-BE49-F238E27FC236}">
                  <a16:creationId xmlns:a16="http://schemas.microsoft.com/office/drawing/2014/main" id="{B7E8F32D-F33C-144B-8F36-9553BF43E8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 name="Group 356">
            <a:extLst>
              <a:ext uri="{FF2B5EF4-FFF2-40B4-BE49-F238E27FC236}">
                <a16:creationId xmlns:a16="http://schemas.microsoft.com/office/drawing/2014/main" id="{059B4F44-8832-0242-A455-122B40096281}"/>
              </a:ext>
            </a:extLst>
          </p:cNvPr>
          <p:cNvGrpSpPr>
            <a:grpSpLocks/>
          </p:cNvGrpSpPr>
          <p:nvPr/>
        </p:nvGrpSpPr>
        <p:grpSpPr bwMode="auto">
          <a:xfrm>
            <a:off x="8362794" y="3110442"/>
            <a:ext cx="438150" cy="498475"/>
            <a:chOff x="313" y="1497"/>
            <a:chExt cx="1152" cy="1014"/>
          </a:xfrm>
        </p:grpSpPr>
        <p:pic>
          <p:nvPicPr>
            <p:cNvPr id="21" name="Picture 354" descr="laptop_stylized_small">
              <a:extLst>
                <a:ext uri="{FF2B5EF4-FFF2-40B4-BE49-F238E27FC236}">
                  <a16:creationId xmlns:a16="http://schemas.microsoft.com/office/drawing/2014/main" id="{F5FB0D92-9836-8949-854D-C05D5FA0DB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55" descr="antenna_stylized">
              <a:extLst>
                <a:ext uri="{FF2B5EF4-FFF2-40B4-BE49-F238E27FC236}">
                  <a16:creationId xmlns:a16="http://schemas.microsoft.com/office/drawing/2014/main" id="{371132D2-7C64-5F43-8DCE-4AF88C5F2D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 name="Group 22">
            <a:extLst>
              <a:ext uri="{FF2B5EF4-FFF2-40B4-BE49-F238E27FC236}">
                <a16:creationId xmlns:a16="http://schemas.microsoft.com/office/drawing/2014/main" id="{4E3BB17F-E600-8A4E-9A66-CE1B89E4C278}"/>
              </a:ext>
            </a:extLst>
          </p:cNvPr>
          <p:cNvGrpSpPr/>
          <p:nvPr/>
        </p:nvGrpSpPr>
        <p:grpSpPr>
          <a:xfrm>
            <a:off x="8140699" y="4044178"/>
            <a:ext cx="780829" cy="625189"/>
            <a:chOff x="9359899" y="4467511"/>
            <a:chExt cx="780829" cy="625189"/>
          </a:xfrm>
        </p:grpSpPr>
        <p:grpSp>
          <p:nvGrpSpPr>
            <p:cNvPr id="17" name="Group 356">
              <a:extLst>
                <a:ext uri="{FF2B5EF4-FFF2-40B4-BE49-F238E27FC236}">
                  <a16:creationId xmlns:a16="http://schemas.microsoft.com/office/drawing/2014/main" id="{263A159C-52C7-8648-8564-D99212E45D32}"/>
                </a:ext>
              </a:extLst>
            </p:cNvPr>
            <p:cNvGrpSpPr>
              <a:grpSpLocks/>
            </p:cNvGrpSpPr>
            <p:nvPr/>
          </p:nvGrpSpPr>
          <p:grpSpPr bwMode="auto">
            <a:xfrm>
              <a:off x="9401305" y="4467511"/>
              <a:ext cx="436562" cy="498475"/>
              <a:chOff x="313" y="1497"/>
              <a:chExt cx="1152" cy="1014"/>
            </a:xfrm>
          </p:grpSpPr>
          <p:pic>
            <p:nvPicPr>
              <p:cNvPr id="18" name="Picture 354" descr="laptop_stylized_small">
                <a:extLst>
                  <a:ext uri="{FF2B5EF4-FFF2-40B4-BE49-F238E27FC236}">
                    <a16:creationId xmlns:a16="http://schemas.microsoft.com/office/drawing/2014/main" id="{ACCB280B-B2D9-714A-B2E2-C93C642F01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355" descr="antenna_stylized">
                <a:extLst>
                  <a:ext uri="{FF2B5EF4-FFF2-40B4-BE49-F238E27FC236}">
                    <a16:creationId xmlns:a16="http://schemas.microsoft.com/office/drawing/2014/main" id="{93F01B45-1244-4348-8DAE-933491FC14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 name="Right Arrow 1">
              <a:extLst>
                <a:ext uri="{FF2B5EF4-FFF2-40B4-BE49-F238E27FC236}">
                  <a16:creationId xmlns:a16="http://schemas.microsoft.com/office/drawing/2014/main" id="{EAB0A830-EAD2-904D-8909-0696D8E11E5F}"/>
                </a:ext>
              </a:extLst>
            </p:cNvPr>
            <p:cNvSpPr/>
            <p:nvPr/>
          </p:nvSpPr>
          <p:spPr>
            <a:xfrm rot="19467811">
              <a:off x="9359899" y="4902200"/>
              <a:ext cx="780829" cy="1905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Slide Number Placeholder 23">
            <a:extLst>
              <a:ext uri="{FF2B5EF4-FFF2-40B4-BE49-F238E27FC236}">
                <a16:creationId xmlns:a16="http://schemas.microsoft.com/office/drawing/2014/main" id="{4123CE51-9DAB-D136-15EF-F89DA2FD72F8}"/>
              </a:ext>
            </a:extLst>
          </p:cNvPr>
          <p:cNvSpPr>
            <a:spLocks noGrp="1"/>
          </p:cNvSpPr>
          <p:nvPr>
            <p:ph type="sldNum" sz="quarter" idx="4"/>
          </p:nvPr>
        </p:nvSpPr>
        <p:spPr/>
        <p:txBody>
          <a:bodyPr/>
          <a:lstStyle/>
          <a:p>
            <a:r>
              <a:rPr lang="en-US" dirty="0"/>
              <a:t>Class 22: </a:t>
            </a:r>
            <a:fld id="{C4204591-24BD-A542-B9D5-F8D8A88D2FEE}" type="slidenum">
              <a:rPr lang="en-US" smtClean="0"/>
              <a:pPr/>
              <a:t>34</a:t>
            </a:fld>
            <a:endParaRPr lang="en-US" dirty="0"/>
          </a:p>
        </p:txBody>
      </p:sp>
    </p:spTree>
    <p:extLst>
      <p:ext uri="{BB962C8B-B14F-4D97-AF65-F5344CB8AC3E}">
        <p14:creationId xmlns:p14="http://schemas.microsoft.com/office/powerpoint/2010/main" val="274707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dissolv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dissolv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dissolv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dissolve">
                                      <p:cBhvr>
                                        <p:cTn id="3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b="0" kern="0" dirty="0">
                <a:solidFill>
                  <a:srgbClr val="000099"/>
                </a:solidFill>
                <a:latin typeface="+mn-lt"/>
                <a:ea typeface="ＭＳ Ｐゴシック" charset="0"/>
              </a:rPr>
              <a:t>802.11: passive/active scanning</a:t>
            </a:r>
            <a:endParaRPr lang="en-US" dirty="0">
              <a:latin typeface="+mn-lt"/>
            </a:endParaRP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35</a:t>
            </a:fld>
            <a:endParaRPr lang="en-US" dirty="0"/>
          </a:p>
        </p:txBody>
      </p:sp>
      <p:sp>
        <p:nvSpPr>
          <p:cNvPr id="81" name="Oval 80">
            <a:extLst>
              <a:ext uri="{FF2B5EF4-FFF2-40B4-BE49-F238E27FC236}">
                <a16:creationId xmlns:a16="http://schemas.microsoft.com/office/drawing/2014/main" id="{82AF045E-91D7-C143-A074-18F179B2775B}"/>
              </a:ext>
            </a:extLst>
          </p:cNvPr>
          <p:cNvSpPr>
            <a:spLocks noChangeArrowheads="1"/>
          </p:cNvSpPr>
          <p:nvPr/>
        </p:nvSpPr>
        <p:spPr bwMode="auto">
          <a:xfrm>
            <a:off x="2779713" y="1484313"/>
            <a:ext cx="2335212" cy="2224087"/>
          </a:xfrm>
          <a:prstGeom prst="ellipse">
            <a:avLst/>
          </a:prstGeom>
          <a:solidFill>
            <a:srgbClr val="9AE0FF">
              <a:alpha val="49019"/>
            </a:srgb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fontAlgn="base">
              <a:spcBef>
                <a:spcPct val="0"/>
              </a:spcBef>
              <a:spcAft>
                <a:spcPct val="0"/>
              </a:spcAft>
              <a:defRPr/>
            </a:pPr>
            <a:endParaRPr lang="en-US" sz="1600" dirty="0">
              <a:solidFill>
                <a:srgbClr val="000000"/>
              </a:solidFill>
              <a:ea typeface="ＭＳ Ｐゴシック" charset="0"/>
            </a:endParaRPr>
          </a:p>
        </p:txBody>
      </p:sp>
      <p:sp>
        <p:nvSpPr>
          <p:cNvPr id="82" name="Oval 81">
            <a:extLst>
              <a:ext uri="{FF2B5EF4-FFF2-40B4-BE49-F238E27FC236}">
                <a16:creationId xmlns:a16="http://schemas.microsoft.com/office/drawing/2014/main" id="{7CB9B4F0-FE18-304B-AF65-832CD5EC6194}"/>
              </a:ext>
            </a:extLst>
          </p:cNvPr>
          <p:cNvSpPr>
            <a:spLocks noChangeArrowheads="1"/>
          </p:cNvSpPr>
          <p:nvPr/>
        </p:nvSpPr>
        <p:spPr bwMode="auto">
          <a:xfrm>
            <a:off x="923925" y="1419225"/>
            <a:ext cx="2335213" cy="2224088"/>
          </a:xfrm>
          <a:prstGeom prst="ellipse">
            <a:avLst/>
          </a:prstGeom>
          <a:solidFill>
            <a:srgbClr val="9CE0FA">
              <a:alpha val="49019"/>
            </a:srgb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fontAlgn="base">
              <a:spcBef>
                <a:spcPct val="0"/>
              </a:spcBef>
              <a:spcAft>
                <a:spcPct val="0"/>
              </a:spcAft>
              <a:defRPr/>
            </a:pPr>
            <a:endParaRPr lang="en-US" sz="1600" dirty="0">
              <a:solidFill>
                <a:srgbClr val="000000"/>
              </a:solidFill>
              <a:ea typeface="ＭＳ Ｐゴシック" charset="0"/>
            </a:endParaRPr>
          </a:p>
        </p:txBody>
      </p:sp>
      <p:sp>
        <p:nvSpPr>
          <p:cNvPr id="83" name="Text Box 82">
            <a:extLst>
              <a:ext uri="{FF2B5EF4-FFF2-40B4-BE49-F238E27FC236}">
                <a16:creationId xmlns:a16="http://schemas.microsoft.com/office/drawing/2014/main" id="{C3A04720-4931-8F43-8B57-71E31368EECE}"/>
              </a:ext>
            </a:extLst>
          </p:cNvPr>
          <p:cNvSpPr txBox="1">
            <a:spLocks noChangeArrowheads="1"/>
          </p:cNvSpPr>
          <p:nvPr/>
        </p:nvSpPr>
        <p:spPr bwMode="auto">
          <a:xfrm>
            <a:off x="4149725" y="2536825"/>
            <a:ext cx="55976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mn-lt"/>
                <a:cs typeface="Arial" charset="0"/>
              </a:rPr>
              <a:t>AP 2</a:t>
            </a:r>
          </a:p>
        </p:txBody>
      </p:sp>
      <p:sp>
        <p:nvSpPr>
          <p:cNvPr id="84" name="Text Box 83">
            <a:extLst>
              <a:ext uri="{FF2B5EF4-FFF2-40B4-BE49-F238E27FC236}">
                <a16:creationId xmlns:a16="http://schemas.microsoft.com/office/drawing/2014/main" id="{00304734-9533-9D45-9AE1-C945064A3171}"/>
              </a:ext>
            </a:extLst>
          </p:cNvPr>
          <p:cNvSpPr txBox="1">
            <a:spLocks noChangeArrowheads="1"/>
          </p:cNvSpPr>
          <p:nvPr/>
        </p:nvSpPr>
        <p:spPr bwMode="auto">
          <a:xfrm>
            <a:off x="2411413" y="219075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endParaRPr lang="en-US" sz="1600" dirty="0">
              <a:solidFill>
                <a:srgbClr val="000000"/>
              </a:solidFill>
              <a:latin typeface="+mn-lt"/>
            </a:endParaRPr>
          </a:p>
        </p:txBody>
      </p:sp>
      <p:sp>
        <p:nvSpPr>
          <p:cNvPr id="85" name="Text Box 84">
            <a:extLst>
              <a:ext uri="{FF2B5EF4-FFF2-40B4-BE49-F238E27FC236}">
                <a16:creationId xmlns:a16="http://schemas.microsoft.com/office/drawing/2014/main" id="{868351C3-223D-B64F-A159-B0572F5BDE8B}"/>
              </a:ext>
            </a:extLst>
          </p:cNvPr>
          <p:cNvSpPr txBox="1">
            <a:spLocks noChangeArrowheads="1"/>
          </p:cNvSpPr>
          <p:nvPr/>
        </p:nvSpPr>
        <p:spPr bwMode="auto">
          <a:xfrm>
            <a:off x="1417638" y="2547938"/>
            <a:ext cx="55976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mn-lt"/>
                <a:cs typeface="Arial" charset="0"/>
              </a:rPr>
              <a:t>AP 1</a:t>
            </a:r>
          </a:p>
        </p:txBody>
      </p:sp>
      <p:sp>
        <p:nvSpPr>
          <p:cNvPr id="86" name="Text Box 85">
            <a:extLst>
              <a:ext uri="{FF2B5EF4-FFF2-40B4-BE49-F238E27FC236}">
                <a16:creationId xmlns:a16="http://schemas.microsoft.com/office/drawing/2014/main" id="{0625600F-7E7E-6E4F-B6F1-CEEF00D2744E}"/>
              </a:ext>
            </a:extLst>
          </p:cNvPr>
          <p:cNvSpPr txBox="1">
            <a:spLocks noChangeArrowheads="1"/>
          </p:cNvSpPr>
          <p:nvPr/>
        </p:nvSpPr>
        <p:spPr bwMode="auto">
          <a:xfrm>
            <a:off x="2776538" y="3206750"/>
            <a:ext cx="41710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mn-lt"/>
                <a:cs typeface="Arial" charset="0"/>
              </a:rPr>
              <a:t>H1</a:t>
            </a:r>
          </a:p>
        </p:txBody>
      </p:sp>
      <p:sp>
        <p:nvSpPr>
          <p:cNvPr id="87" name="Text Box 87">
            <a:extLst>
              <a:ext uri="{FF2B5EF4-FFF2-40B4-BE49-F238E27FC236}">
                <a16:creationId xmlns:a16="http://schemas.microsoft.com/office/drawing/2014/main" id="{EBB6CABF-2971-A14F-9B8B-6F0C0F582230}"/>
              </a:ext>
            </a:extLst>
          </p:cNvPr>
          <p:cNvSpPr txBox="1">
            <a:spLocks noChangeArrowheads="1"/>
          </p:cNvSpPr>
          <p:nvPr/>
        </p:nvSpPr>
        <p:spPr bwMode="auto">
          <a:xfrm>
            <a:off x="3567113" y="1541463"/>
            <a:ext cx="65434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mn-lt"/>
                <a:cs typeface="Arial" charset="0"/>
              </a:rPr>
              <a:t>BBS 2</a:t>
            </a:r>
          </a:p>
        </p:txBody>
      </p:sp>
      <p:sp>
        <p:nvSpPr>
          <p:cNvPr id="88" name="Text Box 88">
            <a:extLst>
              <a:ext uri="{FF2B5EF4-FFF2-40B4-BE49-F238E27FC236}">
                <a16:creationId xmlns:a16="http://schemas.microsoft.com/office/drawing/2014/main" id="{F75F5B0B-0F3C-6647-AED6-6C76DAFDB750}"/>
              </a:ext>
            </a:extLst>
          </p:cNvPr>
          <p:cNvSpPr txBox="1">
            <a:spLocks noChangeArrowheads="1"/>
          </p:cNvSpPr>
          <p:nvPr/>
        </p:nvSpPr>
        <p:spPr bwMode="auto">
          <a:xfrm>
            <a:off x="1751013" y="1490663"/>
            <a:ext cx="65434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mn-lt"/>
                <a:cs typeface="Arial" charset="0"/>
              </a:rPr>
              <a:t>BBS 1</a:t>
            </a:r>
          </a:p>
        </p:txBody>
      </p:sp>
      <p:sp>
        <p:nvSpPr>
          <p:cNvPr id="89" name="Line 130">
            <a:extLst>
              <a:ext uri="{FF2B5EF4-FFF2-40B4-BE49-F238E27FC236}">
                <a16:creationId xmlns:a16="http://schemas.microsoft.com/office/drawing/2014/main" id="{8073CD9C-341A-114B-B97E-11B0B706DBCB}"/>
              </a:ext>
            </a:extLst>
          </p:cNvPr>
          <p:cNvSpPr>
            <a:spLocks noChangeShapeType="1"/>
          </p:cNvSpPr>
          <p:nvPr/>
        </p:nvSpPr>
        <p:spPr bwMode="auto">
          <a:xfrm>
            <a:off x="2273300" y="2571750"/>
            <a:ext cx="644525" cy="22542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90" name="Line 131">
            <a:extLst>
              <a:ext uri="{FF2B5EF4-FFF2-40B4-BE49-F238E27FC236}">
                <a16:creationId xmlns:a16="http://schemas.microsoft.com/office/drawing/2014/main" id="{4EB92289-2E4D-F548-83C5-4A0A32DE751F}"/>
              </a:ext>
            </a:extLst>
          </p:cNvPr>
          <p:cNvSpPr>
            <a:spLocks noChangeShapeType="1"/>
          </p:cNvSpPr>
          <p:nvPr/>
        </p:nvSpPr>
        <p:spPr bwMode="auto">
          <a:xfrm flipH="1">
            <a:off x="3160713" y="2587625"/>
            <a:ext cx="644525" cy="22542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91" name="Line 132">
            <a:extLst>
              <a:ext uri="{FF2B5EF4-FFF2-40B4-BE49-F238E27FC236}">
                <a16:creationId xmlns:a16="http://schemas.microsoft.com/office/drawing/2014/main" id="{3BDB9189-D018-6C4C-AC3E-937752996D4A}"/>
              </a:ext>
            </a:extLst>
          </p:cNvPr>
          <p:cNvSpPr>
            <a:spLocks noChangeShapeType="1"/>
          </p:cNvSpPr>
          <p:nvPr/>
        </p:nvSpPr>
        <p:spPr bwMode="auto">
          <a:xfrm flipH="1">
            <a:off x="3359150" y="2919413"/>
            <a:ext cx="644525" cy="22542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92" name="Line 133">
            <a:extLst>
              <a:ext uri="{FF2B5EF4-FFF2-40B4-BE49-F238E27FC236}">
                <a16:creationId xmlns:a16="http://schemas.microsoft.com/office/drawing/2014/main" id="{FF9D0B69-9AAB-CE4A-8B06-FB00CFD948AD}"/>
              </a:ext>
            </a:extLst>
          </p:cNvPr>
          <p:cNvSpPr>
            <a:spLocks noChangeShapeType="1"/>
          </p:cNvSpPr>
          <p:nvPr/>
        </p:nvSpPr>
        <p:spPr bwMode="auto">
          <a:xfrm flipV="1">
            <a:off x="3314700" y="2740025"/>
            <a:ext cx="644525" cy="22542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nvGrpSpPr>
          <p:cNvPr id="93" name="Group 134">
            <a:extLst>
              <a:ext uri="{FF2B5EF4-FFF2-40B4-BE49-F238E27FC236}">
                <a16:creationId xmlns:a16="http://schemas.microsoft.com/office/drawing/2014/main" id="{B98DEBD3-FD8E-8745-8316-4D7E094EF678}"/>
              </a:ext>
            </a:extLst>
          </p:cNvPr>
          <p:cNvGrpSpPr>
            <a:grpSpLocks/>
          </p:cNvGrpSpPr>
          <p:nvPr/>
        </p:nvGrpSpPr>
        <p:grpSpPr bwMode="auto">
          <a:xfrm>
            <a:off x="3470275" y="2489200"/>
            <a:ext cx="282575" cy="304800"/>
            <a:chOff x="1255" y="3461"/>
            <a:chExt cx="178" cy="192"/>
          </a:xfrm>
        </p:grpSpPr>
        <p:sp>
          <p:nvSpPr>
            <p:cNvPr id="94" name="Oval 135">
              <a:extLst>
                <a:ext uri="{FF2B5EF4-FFF2-40B4-BE49-F238E27FC236}">
                  <a16:creationId xmlns:a16="http://schemas.microsoft.com/office/drawing/2014/main" id="{5D70F54B-09EA-AA48-AC97-DCA1572E9284}"/>
                </a:ext>
              </a:extLst>
            </p:cNvPr>
            <p:cNvSpPr>
              <a:spLocks noChangeArrowheads="1"/>
            </p:cNvSpPr>
            <p:nvPr/>
          </p:nvSpPr>
          <p:spPr bwMode="auto">
            <a:xfrm>
              <a:off x="1274" y="3494"/>
              <a:ext cx="151" cy="13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95" name="Text Box 136">
              <a:extLst>
                <a:ext uri="{FF2B5EF4-FFF2-40B4-BE49-F238E27FC236}">
                  <a16:creationId xmlns:a16="http://schemas.microsoft.com/office/drawing/2014/main" id="{9248FBF3-D045-E94D-8A5E-691C60200A1A}"/>
                </a:ext>
              </a:extLst>
            </p:cNvPr>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1</a:t>
              </a:r>
            </a:p>
          </p:txBody>
        </p:sp>
      </p:grpSp>
      <p:grpSp>
        <p:nvGrpSpPr>
          <p:cNvPr id="96" name="Group 137">
            <a:extLst>
              <a:ext uri="{FF2B5EF4-FFF2-40B4-BE49-F238E27FC236}">
                <a16:creationId xmlns:a16="http://schemas.microsoft.com/office/drawing/2014/main" id="{F3ABB5F1-C9FC-E24A-AA88-F33AE3DBE01C}"/>
              </a:ext>
            </a:extLst>
          </p:cNvPr>
          <p:cNvGrpSpPr>
            <a:grpSpLocks/>
          </p:cNvGrpSpPr>
          <p:nvPr/>
        </p:nvGrpSpPr>
        <p:grpSpPr bwMode="auto">
          <a:xfrm>
            <a:off x="3382963" y="2746375"/>
            <a:ext cx="282575" cy="304800"/>
            <a:chOff x="1851" y="2490"/>
            <a:chExt cx="178" cy="192"/>
          </a:xfrm>
        </p:grpSpPr>
        <p:sp>
          <p:nvSpPr>
            <p:cNvPr id="97" name="Oval 138">
              <a:extLst>
                <a:ext uri="{FF2B5EF4-FFF2-40B4-BE49-F238E27FC236}">
                  <a16:creationId xmlns:a16="http://schemas.microsoft.com/office/drawing/2014/main" id="{2CAFF632-FE2A-8F42-9DF6-4770C143C3AC}"/>
                </a:ext>
              </a:extLst>
            </p:cNvPr>
            <p:cNvSpPr>
              <a:spLocks noChangeArrowheads="1"/>
            </p:cNvSpPr>
            <p:nvPr/>
          </p:nvSpPr>
          <p:spPr bwMode="auto">
            <a:xfrm>
              <a:off x="1861" y="2514"/>
              <a:ext cx="151" cy="13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98" name="Text Box 139">
              <a:extLst>
                <a:ext uri="{FF2B5EF4-FFF2-40B4-BE49-F238E27FC236}">
                  <a16:creationId xmlns:a16="http://schemas.microsoft.com/office/drawing/2014/main" id="{2B9CD90C-170D-AF4C-A94F-58E14B458665}"/>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2</a:t>
              </a:r>
            </a:p>
          </p:txBody>
        </p:sp>
      </p:grpSp>
      <p:grpSp>
        <p:nvGrpSpPr>
          <p:cNvPr id="99" name="Group 140">
            <a:extLst>
              <a:ext uri="{FF2B5EF4-FFF2-40B4-BE49-F238E27FC236}">
                <a16:creationId xmlns:a16="http://schemas.microsoft.com/office/drawing/2014/main" id="{EB9E0344-1500-E743-B416-59C55DED0014}"/>
              </a:ext>
            </a:extLst>
          </p:cNvPr>
          <p:cNvGrpSpPr>
            <a:grpSpLocks/>
          </p:cNvGrpSpPr>
          <p:nvPr/>
        </p:nvGrpSpPr>
        <p:grpSpPr bwMode="auto">
          <a:xfrm>
            <a:off x="3668713" y="2852738"/>
            <a:ext cx="282575" cy="304800"/>
            <a:chOff x="1851" y="2490"/>
            <a:chExt cx="178" cy="192"/>
          </a:xfrm>
        </p:grpSpPr>
        <p:sp>
          <p:nvSpPr>
            <p:cNvPr id="100" name="Oval 141">
              <a:extLst>
                <a:ext uri="{FF2B5EF4-FFF2-40B4-BE49-F238E27FC236}">
                  <a16:creationId xmlns:a16="http://schemas.microsoft.com/office/drawing/2014/main" id="{EEBFDDEF-37D1-7F4C-BFEE-DFA2CEB5A452}"/>
                </a:ext>
              </a:extLst>
            </p:cNvPr>
            <p:cNvSpPr>
              <a:spLocks noChangeArrowheads="1"/>
            </p:cNvSpPr>
            <p:nvPr/>
          </p:nvSpPr>
          <p:spPr bwMode="auto">
            <a:xfrm>
              <a:off x="1861" y="2514"/>
              <a:ext cx="151" cy="13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01" name="Text Box 142">
              <a:extLst>
                <a:ext uri="{FF2B5EF4-FFF2-40B4-BE49-F238E27FC236}">
                  <a16:creationId xmlns:a16="http://schemas.microsoft.com/office/drawing/2014/main" id="{51F3D4AB-B9FD-FA4B-9A62-A65BBECE06B2}"/>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3</a:t>
              </a:r>
            </a:p>
          </p:txBody>
        </p:sp>
      </p:grpSp>
      <p:grpSp>
        <p:nvGrpSpPr>
          <p:cNvPr id="102" name="Group 143">
            <a:extLst>
              <a:ext uri="{FF2B5EF4-FFF2-40B4-BE49-F238E27FC236}">
                <a16:creationId xmlns:a16="http://schemas.microsoft.com/office/drawing/2014/main" id="{42FBC787-90B8-A24C-8A89-360AF9A8805B}"/>
              </a:ext>
            </a:extLst>
          </p:cNvPr>
          <p:cNvGrpSpPr>
            <a:grpSpLocks/>
          </p:cNvGrpSpPr>
          <p:nvPr/>
        </p:nvGrpSpPr>
        <p:grpSpPr bwMode="auto">
          <a:xfrm>
            <a:off x="2303463" y="2462213"/>
            <a:ext cx="282575" cy="304800"/>
            <a:chOff x="1255" y="3461"/>
            <a:chExt cx="178" cy="192"/>
          </a:xfrm>
        </p:grpSpPr>
        <p:sp>
          <p:nvSpPr>
            <p:cNvPr id="103" name="Oval 144">
              <a:extLst>
                <a:ext uri="{FF2B5EF4-FFF2-40B4-BE49-F238E27FC236}">
                  <a16:creationId xmlns:a16="http://schemas.microsoft.com/office/drawing/2014/main" id="{A7E5DA53-8FBF-9049-941C-3A0A8877BC07}"/>
                </a:ext>
              </a:extLst>
            </p:cNvPr>
            <p:cNvSpPr>
              <a:spLocks noChangeArrowheads="1"/>
            </p:cNvSpPr>
            <p:nvPr/>
          </p:nvSpPr>
          <p:spPr bwMode="auto">
            <a:xfrm>
              <a:off x="1274" y="3494"/>
              <a:ext cx="151" cy="13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04" name="Text Box 145">
              <a:extLst>
                <a:ext uri="{FF2B5EF4-FFF2-40B4-BE49-F238E27FC236}">
                  <a16:creationId xmlns:a16="http://schemas.microsoft.com/office/drawing/2014/main" id="{F1D577AA-5AFC-C444-8667-DB34E2DD19F0}"/>
                </a:ext>
              </a:extLst>
            </p:cNvPr>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1</a:t>
              </a:r>
            </a:p>
          </p:txBody>
        </p:sp>
      </p:grpSp>
      <p:sp>
        <p:nvSpPr>
          <p:cNvPr id="105" name="Text Box 146">
            <a:extLst>
              <a:ext uri="{FF2B5EF4-FFF2-40B4-BE49-F238E27FC236}">
                <a16:creationId xmlns:a16="http://schemas.microsoft.com/office/drawing/2014/main" id="{6D413089-8DF0-BF4D-BEAF-7C980C79707E}"/>
              </a:ext>
            </a:extLst>
          </p:cNvPr>
          <p:cNvSpPr txBox="1">
            <a:spLocks noChangeArrowheads="1"/>
          </p:cNvSpPr>
          <p:nvPr/>
        </p:nvSpPr>
        <p:spPr bwMode="auto">
          <a:xfrm>
            <a:off x="1408113" y="3894138"/>
            <a:ext cx="4535487" cy="2062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2800" dirty="0">
                <a:solidFill>
                  <a:srgbClr val="C00000"/>
                </a:solidFill>
                <a:latin typeface="+mn-lt"/>
              </a:rPr>
              <a:t>passive scanning: </a:t>
            </a:r>
          </a:p>
          <a:p>
            <a:pPr marL="508000" fontAlgn="base">
              <a:spcBef>
                <a:spcPct val="0"/>
              </a:spcBef>
              <a:spcAft>
                <a:spcPct val="0"/>
              </a:spcAft>
              <a:buFontTx/>
              <a:buAutoNum type="arabicParenBoth"/>
              <a:defRPr/>
            </a:pPr>
            <a:r>
              <a:rPr lang="en-US" sz="2000" dirty="0">
                <a:solidFill>
                  <a:srgbClr val="000000"/>
                </a:solidFill>
                <a:latin typeface="+mn-lt"/>
              </a:rPr>
              <a:t>beacon frames sent from APs</a:t>
            </a:r>
          </a:p>
          <a:p>
            <a:pPr marL="508000" fontAlgn="base">
              <a:spcBef>
                <a:spcPct val="0"/>
              </a:spcBef>
              <a:spcAft>
                <a:spcPct val="0"/>
              </a:spcAft>
              <a:buFontTx/>
              <a:buAutoNum type="arabicParenBoth"/>
              <a:defRPr/>
            </a:pPr>
            <a:r>
              <a:rPr lang="en-US" sz="2000" dirty="0">
                <a:solidFill>
                  <a:srgbClr val="000000"/>
                </a:solidFill>
                <a:latin typeface="+mn-lt"/>
              </a:rPr>
              <a:t>association Request frame sent: H1 to selected AP </a:t>
            </a:r>
          </a:p>
          <a:p>
            <a:pPr marL="508000" fontAlgn="base">
              <a:spcBef>
                <a:spcPct val="0"/>
              </a:spcBef>
              <a:spcAft>
                <a:spcPct val="0"/>
              </a:spcAft>
              <a:buFontTx/>
              <a:buAutoNum type="arabicParenBoth"/>
              <a:defRPr/>
            </a:pPr>
            <a:r>
              <a:rPr lang="en-US" sz="2000" dirty="0">
                <a:solidFill>
                  <a:srgbClr val="000000"/>
                </a:solidFill>
                <a:latin typeface="+mn-lt"/>
              </a:rPr>
              <a:t>association Response frame sent from  selected AP to H1</a:t>
            </a:r>
          </a:p>
        </p:txBody>
      </p:sp>
      <p:grpSp>
        <p:nvGrpSpPr>
          <p:cNvPr id="106" name="Group 361">
            <a:extLst>
              <a:ext uri="{FF2B5EF4-FFF2-40B4-BE49-F238E27FC236}">
                <a16:creationId xmlns:a16="http://schemas.microsoft.com/office/drawing/2014/main" id="{A1191884-0247-5D4E-9535-2A43774771C5}"/>
              </a:ext>
            </a:extLst>
          </p:cNvPr>
          <p:cNvGrpSpPr>
            <a:grpSpLocks/>
          </p:cNvGrpSpPr>
          <p:nvPr/>
        </p:nvGrpSpPr>
        <p:grpSpPr bwMode="auto">
          <a:xfrm>
            <a:off x="1831975" y="2092325"/>
            <a:ext cx="649288" cy="561975"/>
            <a:chOff x="2967" y="478"/>
            <a:chExt cx="788" cy="625"/>
          </a:xfrm>
        </p:grpSpPr>
        <p:pic>
          <p:nvPicPr>
            <p:cNvPr id="107" name="Picture 358" descr="access_point_stylized_small">
              <a:extLst>
                <a:ext uri="{FF2B5EF4-FFF2-40B4-BE49-F238E27FC236}">
                  <a16:creationId xmlns:a16="http://schemas.microsoft.com/office/drawing/2014/main" id="{7917981D-8002-DA40-856E-A59096F73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 name="Picture 360" descr="antenna_radiation_stylized">
              <a:extLst>
                <a:ext uri="{FF2B5EF4-FFF2-40B4-BE49-F238E27FC236}">
                  <a16:creationId xmlns:a16="http://schemas.microsoft.com/office/drawing/2014/main" id="{CE306E39-D703-8D4B-A467-437C45800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9" name="Group 361">
            <a:extLst>
              <a:ext uri="{FF2B5EF4-FFF2-40B4-BE49-F238E27FC236}">
                <a16:creationId xmlns:a16="http://schemas.microsoft.com/office/drawing/2014/main" id="{A7B13AE9-3A25-FA4B-A29B-EA448C7FA664}"/>
              </a:ext>
            </a:extLst>
          </p:cNvPr>
          <p:cNvGrpSpPr>
            <a:grpSpLocks/>
          </p:cNvGrpSpPr>
          <p:nvPr/>
        </p:nvGrpSpPr>
        <p:grpSpPr bwMode="auto">
          <a:xfrm>
            <a:off x="3741738" y="2112963"/>
            <a:ext cx="649287" cy="561975"/>
            <a:chOff x="2967" y="478"/>
            <a:chExt cx="788" cy="625"/>
          </a:xfrm>
        </p:grpSpPr>
        <p:pic>
          <p:nvPicPr>
            <p:cNvPr id="110" name="Picture 358" descr="access_point_stylized_small">
              <a:extLst>
                <a:ext uri="{FF2B5EF4-FFF2-40B4-BE49-F238E27FC236}">
                  <a16:creationId xmlns:a16="http://schemas.microsoft.com/office/drawing/2014/main" id="{D487CEA7-B77C-C949-8EE4-ACC606802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1" name="Picture 360" descr="antenna_radiation_stylized">
              <a:extLst>
                <a:ext uri="{FF2B5EF4-FFF2-40B4-BE49-F238E27FC236}">
                  <a16:creationId xmlns:a16="http://schemas.microsoft.com/office/drawing/2014/main" id="{F6C38FAC-5253-7F40-9E74-D9D1A34F0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2" name="Group 356">
            <a:extLst>
              <a:ext uri="{FF2B5EF4-FFF2-40B4-BE49-F238E27FC236}">
                <a16:creationId xmlns:a16="http://schemas.microsoft.com/office/drawing/2014/main" id="{D300F214-3254-8D43-9686-B90FC019E14B}"/>
              </a:ext>
            </a:extLst>
          </p:cNvPr>
          <p:cNvGrpSpPr>
            <a:grpSpLocks/>
          </p:cNvGrpSpPr>
          <p:nvPr/>
        </p:nvGrpSpPr>
        <p:grpSpPr bwMode="auto">
          <a:xfrm>
            <a:off x="2776538" y="2519363"/>
            <a:ext cx="436562" cy="498475"/>
            <a:chOff x="313" y="1497"/>
            <a:chExt cx="1152" cy="1014"/>
          </a:xfrm>
        </p:grpSpPr>
        <p:pic>
          <p:nvPicPr>
            <p:cNvPr id="113" name="Picture 354" descr="laptop_stylized_small">
              <a:extLst>
                <a:ext uri="{FF2B5EF4-FFF2-40B4-BE49-F238E27FC236}">
                  <a16:creationId xmlns:a16="http://schemas.microsoft.com/office/drawing/2014/main" id="{0C4AD1B7-DFE7-A34D-9CD6-B9BEE140BA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4" name="Picture 355" descr="antenna_stylized">
              <a:extLst>
                <a:ext uri="{FF2B5EF4-FFF2-40B4-BE49-F238E27FC236}">
                  <a16:creationId xmlns:a16="http://schemas.microsoft.com/office/drawing/2014/main" id="{52E4D8A7-70BD-654D-822E-B09192674A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 name="Group 1">
            <a:extLst>
              <a:ext uri="{FF2B5EF4-FFF2-40B4-BE49-F238E27FC236}">
                <a16:creationId xmlns:a16="http://schemas.microsoft.com/office/drawing/2014/main" id="{5A9E7783-E6BB-744A-8E8C-B57487DED938}"/>
              </a:ext>
            </a:extLst>
          </p:cNvPr>
          <p:cNvGrpSpPr/>
          <p:nvPr/>
        </p:nvGrpSpPr>
        <p:grpSpPr>
          <a:xfrm>
            <a:off x="6540500" y="1428750"/>
            <a:ext cx="5245100" cy="4833680"/>
            <a:chOff x="6540500" y="1428750"/>
            <a:chExt cx="5245100" cy="4833680"/>
          </a:xfrm>
        </p:grpSpPr>
        <p:sp>
          <p:nvSpPr>
            <p:cNvPr id="116" name="Oval 6">
              <a:extLst>
                <a:ext uri="{FF2B5EF4-FFF2-40B4-BE49-F238E27FC236}">
                  <a16:creationId xmlns:a16="http://schemas.microsoft.com/office/drawing/2014/main" id="{AE8B164A-5C4E-D34D-AD1D-CEDDF72CBB18}"/>
                </a:ext>
              </a:extLst>
            </p:cNvPr>
            <p:cNvSpPr>
              <a:spLocks noChangeArrowheads="1"/>
            </p:cNvSpPr>
            <p:nvPr/>
          </p:nvSpPr>
          <p:spPr bwMode="auto">
            <a:xfrm>
              <a:off x="8396288" y="1493838"/>
              <a:ext cx="2335212" cy="2224088"/>
            </a:xfrm>
            <a:prstGeom prst="ellipse">
              <a:avLst/>
            </a:prstGeom>
            <a:solidFill>
              <a:srgbClr val="9CE0FA">
                <a:alpha val="49019"/>
              </a:srgb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ea typeface="ＭＳ Ｐゴシック" charset="0"/>
              </a:endParaRPr>
            </a:p>
          </p:txBody>
        </p:sp>
        <p:sp>
          <p:nvSpPr>
            <p:cNvPr id="117" name="Oval 7">
              <a:extLst>
                <a:ext uri="{FF2B5EF4-FFF2-40B4-BE49-F238E27FC236}">
                  <a16:creationId xmlns:a16="http://schemas.microsoft.com/office/drawing/2014/main" id="{6E028167-6CA0-7E43-88F6-F3BD4921E929}"/>
                </a:ext>
              </a:extLst>
            </p:cNvPr>
            <p:cNvSpPr>
              <a:spLocks noChangeArrowheads="1"/>
            </p:cNvSpPr>
            <p:nvPr/>
          </p:nvSpPr>
          <p:spPr bwMode="auto">
            <a:xfrm>
              <a:off x="6540500" y="1428750"/>
              <a:ext cx="2335213" cy="2224089"/>
            </a:xfrm>
            <a:prstGeom prst="ellipse">
              <a:avLst/>
            </a:prstGeom>
            <a:solidFill>
              <a:srgbClr val="9AE0FF">
                <a:alpha val="49019"/>
              </a:srgb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ea typeface="ＭＳ Ｐゴシック" charset="0"/>
              </a:endParaRPr>
            </a:p>
          </p:txBody>
        </p:sp>
        <p:sp>
          <p:nvSpPr>
            <p:cNvPr id="118" name="Text Box 8">
              <a:extLst>
                <a:ext uri="{FF2B5EF4-FFF2-40B4-BE49-F238E27FC236}">
                  <a16:creationId xmlns:a16="http://schemas.microsoft.com/office/drawing/2014/main" id="{7C2C19FD-D78D-8A48-9461-D92F9C435E9E}"/>
                </a:ext>
              </a:extLst>
            </p:cNvPr>
            <p:cNvSpPr txBox="1">
              <a:spLocks noChangeArrowheads="1"/>
            </p:cNvSpPr>
            <p:nvPr/>
          </p:nvSpPr>
          <p:spPr bwMode="auto">
            <a:xfrm>
              <a:off x="9777413" y="2444750"/>
              <a:ext cx="55976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cs typeface="Arial" charset="0"/>
                </a:rPr>
                <a:t>AP 2</a:t>
              </a:r>
            </a:p>
          </p:txBody>
        </p:sp>
        <p:sp>
          <p:nvSpPr>
            <p:cNvPr id="119" name="Text Box 9">
              <a:extLst>
                <a:ext uri="{FF2B5EF4-FFF2-40B4-BE49-F238E27FC236}">
                  <a16:creationId xmlns:a16="http://schemas.microsoft.com/office/drawing/2014/main" id="{04932C7C-04DC-644F-B15B-2C9DDAE66B11}"/>
                </a:ext>
              </a:extLst>
            </p:cNvPr>
            <p:cNvSpPr txBox="1">
              <a:spLocks noChangeArrowheads="1"/>
            </p:cNvSpPr>
            <p:nvPr/>
          </p:nvSpPr>
          <p:spPr bwMode="auto">
            <a:xfrm>
              <a:off x="8027988" y="2200275"/>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mn-lt"/>
                <a:ea typeface="ＭＳ Ｐゴシック" charset="0"/>
              </a:endParaRPr>
            </a:p>
          </p:txBody>
        </p:sp>
        <p:sp>
          <p:nvSpPr>
            <p:cNvPr id="120" name="Text Box 10">
              <a:extLst>
                <a:ext uri="{FF2B5EF4-FFF2-40B4-BE49-F238E27FC236}">
                  <a16:creationId xmlns:a16="http://schemas.microsoft.com/office/drawing/2014/main" id="{1B8F00E5-8B25-744C-A4B0-2E3DE0C68BC9}"/>
                </a:ext>
              </a:extLst>
            </p:cNvPr>
            <p:cNvSpPr txBox="1">
              <a:spLocks noChangeArrowheads="1"/>
            </p:cNvSpPr>
            <p:nvPr/>
          </p:nvSpPr>
          <p:spPr bwMode="auto">
            <a:xfrm>
              <a:off x="7105650" y="2628900"/>
              <a:ext cx="55976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cs typeface="Arial" charset="0"/>
                </a:rPr>
                <a:t>AP 1</a:t>
              </a:r>
            </a:p>
          </p:txBody>
        </p:sp>
        <p:sp>
          <p:nvSpPr>
            <p:cNvPr id="121" name="Text Box 11">
              <a:extLst>
                <a:ext uri="{FF2B5EF4-FFF2-40B4-BE49-F238E27FC236}">
                  <a16:creationId xmlns:a16="http://schemas.microsoft.com/office/drawing/2014/main" id="{A48FD71A-15F3-504B-B13F-1B6D1990B177}"/>
                </a:ext>
              </a:extLst>
            </p:cNvPr>
            <p:cNvSpPr txBox="1">
              <a:spLocks noChangeArrowheads="1"/>
            </p:cNvSpPr>
            <p:nvPr/>
          </p:nvSpPr>
          <p:spPr bwMode="auto">
            <a:xfrm>
              <a:off x="8393113" y="3216275"/>
              <a:ext cx="41710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cs typeface="Arial" charset="0"/>
                </a:rPr>
                <a:t>H1</a:t>
              </a:r>
            </a:p>
          </p:txBody>
        </p:sp>
        <p:sp>
          <p:nvSpPr>
            <p:cNvPr id="122" name="Text Box 12">
              <a:extLst>
                <a:ext uri="{FF2B5EF4-FFF2-40B4-BE49-F238E27FC236}">
                  <a16:creationId xmlns:a16="http://schemas.microsoft.com/office/drawing/2014/main" id="{4CBCB42E-3B4C-0041-A801-2748C2C5094E}"/>
                </a:ext>
              </a:extLst>
            </p:cNvPr>
            <p:cNvSpPr txBox="1">
              <a:spLocks noChangeArrowheads="1"/>
            </p:cNvSpPr>
            <p:nvPr/>
          </p:nvSpPr>
          <p:spPr bwMode="auto">
            <a:xfrm>
              <a:off x="10034588" y="3019425"/>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mn-lt"/>
                <a:ea typeface="ＭＳ Ｐゴシック" charset="0"/>
              </a:endParaRPr>
            </a:p>
          </p:txBody>
        </p:sp>
        <p:sp>
          <p:nvSpPr>
            <p:cNvPr id="123" name="Text Box 13">
              <a:extLst>
                <a:ext uri="{FF2B5EF4-FFF2-40B4-BE49-F238E27FC236}">
                  <a16:creationId xmlns:a16="http://schemas.microsoft.com/office/drawing/2014/main" id="{B160ADB6-B872-0042-BD5A-C4E2C28BCEFE}"/>
                </a:ext>
              </a:extLst>
            </p:cNvPr>
            <p:cNvSpPr txBox="1">
              <a:spLocks noChangeArrowheads="1"/>
            </p:cNvSpPr>
            <p:nvPr/>
          </p:nvSpPr>
          <p:spPr bwMode="auto">
            <a:xfrm>
              <a:off x="9183688" y="1550988"/>
              <a:ext cx="65434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cs typeface="Arial" charset="0"/>
                </a:rPr>
                <a:t>BBS 2</a:t>
              </a:r>
            </a:p>
          </p:txBody>
        </p:sp>
        <p:sp>
          <p:nvSpPr>
            <p:cNvPr id="124" name="Text Box 14">
              <a:extLst>
                <a:ext uri="{FF2B5EF4-FFF2-40B4-BE49-F238E27FC236}">
                  <a16:creationId xmlns:a16="http://schemas.microsoft.com/office/drawing/2014/main" id="{3D6178A0-DC4C-874C-96D4-3F525F92944D}"/>
                </a:ext>
              </a:extLst>
            </p:cNvPr>
            <p:cNvSpPr txBox="1">
              <a:spLocks noChangeArrowheads="1"/>
            </p:cNvSpPr>
            <p:nvPr/>
          </p:nvSpPr>
          <p:spPr bwMode="auto">
            <a:xfrm>
              <a:off x="7367588" y="1500188"/>
              <a:ext cx="65434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cs typeface="Arial" charset="0"/>
                </a:rPr>
                <a:t>BBS 1</a:t>
              </a:r>
            </a:p>
          </p:txBody>
        </p:sp>
        <p:sp>
          <p:nvSpPr>
            <p:cNvPr id="125" name="Freeform 56">
              <a:extLst>
                <a:ext uri="{FF2B5EF4-FFF2-40B4-BE49-F238E27FC236}">
                  <a16:creationId xmlns:a16="http://schemas.microsoft.com/office/drawing/2014/main" id="{6C5FD7C0-C6B8-D541-B152-82D7A43B2EAC}"/>
                </a:ext>
              </a:extLst>
            </p:cNvPr>
            <p:cNvSpPr>
              <a:spLocks/>
            </p:cNvSpPr>
            <p:nvPr/>
          </p:nvSpPr>
          <p:spPr bwMode="auto">
            <a:xfrm>
              <a:off x="8653463" y="2505174"/>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26" name="Line 57">
              <a:extLst>
                <a:ext uri="{FF2B5EF4-FFF2-40B4-BE49-F238E27FC236}">
                  <a16:creationId xmlns:a16="http://schemas.microsoft.com/office/drawing/2014/main" id="{F55C7B1B-88C6-604F-9A02-3B1C2098D9EE}"/>
                </a:ext>
              </a:extLst>
            </p:cNvPr>
            <p:cNvSpPr>
              <a:spLocks noChangeShapeType="1"/>
            </p:cNvSpPr>
            <p:nvPr/>
          </p:nvSpPr>
          <p:spPr bwMode="auto">
            <a:xfrm flipH="1">
              <a:off x="7827963" y="2505075"/>
              <a:ext cx="82391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27" name="Line 58">
              <a:extLst>
                <a:ext uri="{FF2B5EF4-FFF2-40B4-BE49-F238E27FC236}">
                  <a16:creationId xmlns:a16="http://schemas.microsoft.com/office/drawing/2014/main" id="{193B7468-5959-8A4C-B5B9-2E27F012E2DD}"/>
                </a:ext>
              </a:extLst>
            </p:cNvPr>
            <p:cNvSpPr>
              <a:spLocks noChangeShapeType="1"/>
            </p:cNvSpPr>
            <p:nvPr/>
          </p:nvSpPr>
          <p:spPr bwMode="auto">
            <a:xfrm>
              <a:off x="7889875" y="2581275"/>
              <a:ext cx="644525" cy="22542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28" name="Line 59">
              <a:extLst>
                <a:ext uri="{FF2B5EF4-FFF2-40B4-BE49-F238E27FC236}">
                  <a16:creationId xmlns:a16="http://schemas.microsoft.com/office/drawing/2014/main" id="{8293AEE0-0CEE-DD45-AED4-903A2C973CB2}"/>
                </a:ext>
              </a:extLst>
            </p:cNvPr>
            <p:cNvSpPr>
              <a:spLocks noChangeShapeType="1"/>
            </p:cNvSpPr>
            <p:nvPr/>
          </p:nvSpPr>
          <p:spPr bwMode="auto">
            <a:xfrm flipH="1">
              <a:off x="8777288" y="2597150"/>
              <a:ext cx="644525" cy="22542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29" name="Line 60">
              <a:extLst>
                <a:ext uri="{FF2B5EF4-FFF2-40B4-BE49-F238E27FC236}">
                  <a16:creationId xmlns:a16="http://schemas.microsoft.com/office/drawing/2014/main" id="{5D4EEE78-D788-DD4A-AA89-0D7843AD8A56}"/>
                </a:ext>
              </a:extLst>
            </p:cNvPr>
            <p:cNvSpPr>
              <a:spLocks noChangeShapeType="1"/>
            </p:cNvSpPr>
            <p:nvPr/>
          </p:nvSpPr>
          <p:spPr bwMode="auto">
            <a:xfrm flipH="1">
              <a:off x="8975725" y="2928938"/>
              <a:ext cx="644525" cy="22542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30" name="Line 61">
              <a:extLst>
                <a:ext uri="{FF2B5EF4-FFF2-40B4-BE49-F238E27FC236}">
                  <a16:creationId xmlns:a16="http://schemas.microsoft.com/office/drawing/2014/main" id="{77852052-721C-EF49-8DAC-9B2813BB717D}"/>
                </a:ext>
              </a:extLst>
            </p:cNvPr>
            <p:cNvSpPr>
              <a:spLocks noChangeShapeType="1"/>
            </p:cNvSpPr>
            <p:nvPr/>
          </p:nvSpPr>
          <p:spPr bwMode="auto">
            <a:xfrm flipV="1">
              <a:off x="8931275" y="2749550"/>
              <a:ext cx="644525" cy="22542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nvGrpSpPr>
            <p:cNvPr id="131" name="Group 62">
              <a:extLst>
                <a:ext uri="{FF2B5EF4-FFF2-40B4-BE49-F238E27FC236}">
                  <a16:creationId xmlns:a16="http://schemas.microsoft.com/office/drawing/2014/main" id="{547F5BD4-92D4-AC46-B24A-992DF13A3486}"/>
                </a:ext>
              </a:extLst>
            </p:cNvPr>
            <p:cNvGrpSpPr>
              <a:grpSpLocks/>
            </p:cNvGrpSpPr>
            <p:nvPr/>
          </p:nvGrpSpPr>
          <p:grpSpPr bwMode="auto">
            <a:xfrm>
              <a:off x="8502650" y="2333708"/>
              <a:ext cx="282575" cy="304828"/>
              <a:chOff x="1255" y="3461"/>
              <a:chExt cx="178" cy="192"/>
            </a:xfrm>
          </p:grpSpPr>
          <p:sp>
            <p:nvSpPr>
              <p:cNvPr id="154" name="Oval 63">
                <a:extLst>
                  <a:ext uri="{FF2B5EF4-FFF2-40B4-BE49-F238E27FC236}">
                    <a16:creationId xmlns:a16="http://schemas.microsoft.com/office/drawing/2014/main" id="{2334DE9F-455B-8441-B7BC-654EE8453BDD}"/>
                  </a:ext>
                </a:extLst>
              </p:cNvPr>
              <p:cNvSpPr>
                <a:spLocks noChangeArrowheads="1"/>
              </p:cNvSpPr>
              <p:nvPr/>
            </p:nvSpPr>
            <p:spPr bwMode="auto">
              <a:xfrm>
                <a:off x="1274" y="3494"/>
                <a:ext cx="151" cy="13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55" name="Text Box 64">
                <a:extLst>
                  <a:ext uri="{FF2B5EF4-FFF2-40B4-BE49-F238E27FC236}">
                    <a16:creationId xmlns:a16="http://schemas.microsoft.com/office/drawing/2014/main" id="{8E7CC57D-CFB3-EF47-8CB5-A65F402C3D5C}"/>
                  </a:ext>
                </a:extLst>
              </p:cNvPr>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1</a:t>
                </a:r>
              </a:p>
            </p:txBody>
          </p:sp>
        </p:grpSp>
        <p:grpSp>
          <p:nvGrpSpPr>
            <p:cNvPr id="132" name="Group 65">
              <a:extLst>
                <a:ext uri="{FF2B5EF4-FFF2-40B4-BE49-F238E27FC236}">
                  <a16:creationId xmlns:a16="http://schemas.microsoft.com/office/drawing/2014/main" id="{59AE3186-44F1-8C4A-8950-A9D47658D029}"/>
                </a:ext>
              </a:extLst>
            </p:cNvPr>
            <p:cNvGrpSpPr>
              <a:grpSpLocks/>
            </p:cNvGrpSpPr>
            <p:nvPr/>
          </p:nvGrpSpPr>
          <p:grpSpPr bwMode="auto">
            <a:xfrm>
              <a:off x="9074150" y="2530576"/>
              <a:ext cx="282575" cy="304828"/>
              <a:chOff x="1851" y="2490"/>
              <a:chExt cx="178" cy="192"/>
            </a:xfrm>
          </p:grpSpPr>
          <p:sp>
            <p:nvSpPr>
              <p:cNvPr id="152" name="Oval 66">
                <a:extLst>
                  <a:ext uri="{FF2B5EF4-FFF2-40B4-BE49-F238E27FC236}">
                    <a16:creationId xmlns:a16="http://schemas.microsoft.com/office/drawing/2014/main" id="{09E75843-D1E5-AA49-B3C1-C1267C5E6AE9}"/>
                  </a:ext>
                </a:extLst>
              </p:cNvPr>
              <p:cNvSpPr>
                <a:spLocks noChangeArrowheads="1"/>
              </p:cNvSpPr>
              <p:nvPr/>
            </p:nvSpPr>
            <p:spPr bwMode="auto">
              <a:xfrm>
                <a:off x="1861" y="2514"/>
                <a:ext cx="151" cy="13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53" name="Text Box 67">
                <a:extLst>
                  <a:ext uri="{FF2B5EF4-FFF2-40B4-BE49-F238E27FC236}">
                    <a16:creationId xmlns:a16="http://schemas.microsoft.com/office/drawing/2014/main" id="{545ADBC7-2734-BF4E-A027-C5DDD52DA7C3}"/>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2</a:t>
                </a:r>
              </a:p>
            </p:txBody>
          </p:sp>
        </p:grpSp>
        <p:grpSp>
          <p:nvGrpSpPr>
            <p:cNvPr id="133" name="Group 68">
              <a:extLst>
                <a:ext uri="{FF2B5EF4-FFF2-40B4-BE49-F238E27FC236}">
                  <a16:creationId xmlns:a16="http://schemas.microsoft.com/office/drawing/2014/main" id="{C3DA3B42-1B4F-A542-A773-C4C25C1316F5}"/>
                </a:ext>
              </a:extLst>
            </p:cNvPr>
            <p:cNvGrpSpPr>
              <a:grpSpLocks/>
            </p:cNvGrpSpPr>
            <p:nvPr/>
          </p:nvGrpSpPr>
          <p:grpSpPr bwMode="auto">
            <a:xfrm>
              <a:off x="7996238" y="2548041"/>
              <a:ext cx="282575" cy="304828"/>
              <a:chOff x="1851" y="2490"/>
              <a:chExt cx="178" cy="192"/>
            </a:xfrm>
          </p:grpSpPr>
          <p:sp>
            <p:nvSpPr>
              <p:cNvPr id="150" name="Oval 69">
                <a:extLst>
                  <a:ext uri="{FF2B5EF4-FFF2-40B4-BE49-F238E27FC236}">
                    <a16:creationId xmlns:a16="http://schemas.microsoft.com/office/drawing/2014/main" id="{361FB6A7-B911-2A44-B132-376F2F0F6B55}"/>
                  </a:ext>
                </a:extLst>
              </p:cNvPr>
              <p:cNvSpPr>
                <a:spLocks noChangeArrowheads="1"/>
              </p:cNvSpPr>
              <p:nvPr/>
            </p:nvSpPr>
            <p:spPr bwMode="auto">
              <a:xfrm>
                <a:off x="1861" y="2514"/>
                <a:ext cx="151" cy="13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51" name="Text Box 70">
                <a:extLst>
                  <a:ext uri="{FF2B5EF4-FFF2-40B4-BE49-F238E27FC236}">
                    <a16:creationId xmlns:a16="http://schemas.microsoft.com/office/drawing/2014/main" id="{70AC3AB0-04A6-D240-BE6F-B7894C952F13}"/>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2</a:t>
                </a:r>
              </a:p>
            </p:txBody>
          </p:sp>
        </p:grpSp>
        <p:grpSp>
          <p:nvGrpSpPr>
            <p:cNvPr id="134" name="Group 71">
              <a:extLst>
                <a:ext uri="{FF2B5EF4-FFF2-40B4-BE49-F238E27FC236}">
                  <a16:creationId xmlns:a16="http://schemas.microsoft.com/office/drawing/2014/main" id="{2A8F9585-4457-5F4D-B16A-6FFEBF364FF4}"/>
                </a:ext>
              </a:extLst>
            </p:cNvPr>
            <p:cNvGrpSpPr>
              <a:grpSpLocks/>
            </p:cNvGrpSpPr>
            <p:nvPr/>
          </p:nvGrpSpPr>
          <p:grpSpPr bwMode="auto">
            <a:xfrm>
              <a:off x="9017000" y="2773487"/>
              <a:ext cx="282575" cy="304828"/>
              <a:chOff x="1851" y="2490"/>
              <a:chExt cx="178" cy="192"/>
            </a:xfrm>
          </p:grpSpPr>
          <p:sp>
            <p:nvSpPr>
              <p:cNvPr id="148" name="Oval 72">
                <a:extLst>
                  <a:ext uri="{FF2B5EF4-FFF2-40B4-BE49-F238E27FC236}">
                    <a16:creationId xmlns:a16="http://schemas.microsoft.com/office/drawing/2014/main" id="{5F32797C-CBCB-8F40-9224-F94F1083ED1D}"/>
                  </a:ext>
                </a:extLst>
              </p:cNvPr>
              <p:cNvSpPr>
                <a:spLocks noChangeArrowheads="1"/>
              </p:cNvSpPr>
              <p:nvPr/>
            </p:nvSpPr>
            <p:spPr bwMode="auto">
              <a:xfrm>
                <a:off x="1861" y="2514"/>
                <a:ext cx="151" cy="13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49" name="Text Box 73">
                <a:extLst>
                  <a:ext uri="{FF2B5EF4-FFF2-40B4-BE49-F238E27FC236}">
                    <a16:creationId xmlns:a16="http://schemas.microsoft.com/office/drawing/2014/main" id="{9CAEC3EE-2AC6-E148-B2A5-3041FAA5A62C}"/>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3</a:t>
                </a:r>
              </a:p>
            </p:txBody>
          </p:sp>
        </p:grpSp>
        <p:grpSp>
          <p:nvGrpSpPr>
            <p:cNvPr id="135" name="Group 74">
              <a:extLst>
                <a:ext uri="{FF2B5EF4-FFF2-40B4-BE49-F238E27FC236}">
                  <a16:creationId xmlns:a16="http://schemas.microsoft.com/office/drawing/2014/main" id="{968B2C51-FD39-EC45-96C1-D6C06C84D047}"/>
                </a:ext>
              </a:extLst>
            </p:cNvPr>
            <p:cNvGrpSpPr>
              <a:grpSpLocks/>
            </p:cNvGrpSpPr>
            <p:nvPr/>
          </p:nvGrpSpPr>
          <p:grpSpPr bwMode="auto">
            <a:xfrm>
              <a:off x="9305925" y="2865570"/>
              <a:ext cx="282575" cy="304828"/>
              <a:chOff x="1851" y="2490"/>
              <a:chExt cx="178" cy="192"/>
            </a:xfrm>
          </p:grpSpPr>
          <p:sp>
            <p:nvSpPr>
              <p:cNvPr id="146" name="Oval 75">
                <a:extLst>
                  <a:ext uri="{FF2B5EF4-FFF2-40B4-BE49-F238E27FC236}">
                    <a16:creationId xmlns:a16="http://schemas.microsoft.com/office/drawing/2014/main" id="{3224D99B-CD2A-D34F-AF9C-CE6ED91E9FCF}"/>
                  </a:ext>
                </a:extLst>
              </p:cNvPr>
              <p:cNvSpPr>
                <a:spLocks noChangeArrowheads="1"/>
              </p:cNvSpPr>
              <p:nvPr/>
            </p:nvSpPr>
            <p:spPr bwMode="auto">
              <a:xfrm>
                <a:off x="1861" y="2514"/>
                <a:ext cx="151" cy="13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47" name="Text Box 76">
                <a:extLst>
                  <a:ext uri="{FF2B5EF4-FFF2-40B4-BE49-F238E27FC236}">
                    <a16:creationId xmlns:a16="http://schemas.microsoft.com/office/drawing/2014/main" id="{59282B1A-941E-E143-9E63-A60BEB4DC6FD}"/>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4</a:t>
                </a:r>
              </a:p>
            </p:txBody>
          </p:sp>
        </p:grpSp>
        <p:sp>
          <p:nvSpPr>
            <p:cNvPr id="136" name="Text Box 77">
              <a:extLst>
                <a:ext uri="{FF2B5EF4-FFF2-40B4-BE49-F238E27FC236}">
                  <a16:creationId xmlns:a16="http://schemas.microsoft.com/office/drawing/2014/main" id="{25D89219-DE02-0245-913B-955A05C37DF0}"/>
                </a:ext>
              </a:extLst>
            </p:cNvPr>
            <p:cNvSpPr txBox="1">
              <a:spLocks noChangeArrowheads="1"/>
            </p:cNvSpPr>
            <p:nvPr/>
          </p:nvSpPr>
          <p:spPr bwMode="auto">
            <a:xfrm>
              <a:off x="6573838" y="3892550"/>
              <a:ext cx="5211762" cy="2369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342900" marR="0" lvl="0" indent="-342900" defTabSz="914400" eaLnBrk="1" fontAlgn="base" latinLnBrk="0" hangingPunct="1">
                <a:lnSpc>
                  <a:spcPct val="100000"/>
                </a:lnSpc>
                <a:spcBef>
                  <a:spcPct val="0"/>
                </a:spcBef>
                <a:spcAft>
                  <a:spcPct val="0"/>
                </a:spcAft>
                <a:buClrTx/>
                <a:buSzTx/>
                <a:buFontTx/>
                <a:buNone/>
                <a:tabLst/>
                <a:defRPr/>
              </a:pPr>
              <a:r>
                <a:rPr kumimoji="0" lang="en-US" sz="2800" b="0" strike="noStrike" kern="0" cap="none" spc="0" normalizeH="0" baseline="0" noProof="0" dirty="0">
                  <a:ln>
                    <a:noFill/>
                  </a:ln>
                  <a:solidFill>
                    <a:srgbClr val="C00000"/>
                  </a:solidFill>
                  <a:effectLst/>
                  <a:uLnTx/>
                  <a:uFillTx/>
                  <a:latin typeface="+mn-lt"/>
                  <a:ea typeface="ＭＳ Ｐゴシック" charset="0"/>
                </a:rPr>
                <a:t>active  scanning: </a:t>
              </a:r>
            </a:p>
            <a:p>
              <a:pPr marL="508000" marR="0" lvl="0" defTabSz="914400" eaLnBrk="1" fontAlgn="base" latinLnBrk="0" hangingPunct="1">
                <a:lnSpc>
                  <a:spcPct val="100000"/>
                </a:lnSpc>
                <a:spcBef>
                  <a:spcPct val="0"/>
                </a:spcBef>
                <a:spcAft>
                  <a:spcPct val="0"/>
                </a:spcAft>
                <a:buClrTx/>
                <a:buSzTx/>
                <a:buFontTx/>
                <a:buAutoNum type="arabicParenBoth"/>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Probe Request frame broadcast from H1</a:t>
              </a:r>
            </a:p>
            <a:p>
              <a:pPr marL="508000" marR="0" lvl="0" defTabSz="914400" eaLnBrk="1" fontAlgn="base" latinLnBrk="0" hangingPunct="1">
                <a:lnSpc>
                  <a:spcPct val="100000"/>
                </a:lnSpc>
                <a:spcBef>
                  <a:spcPct val="0"/>
                </a:spcBef>
                <a:spcAft>
                  <a:spcPct val="0"/>
                </a:spcAft>
                <a:buClrTx/>
                <a:buSzTx/>
                <a:buFontTx/>
                <a:buAutoNum type="arabicParenBoth"/>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Probe Response frames sent from APs</a:t>
              </a:r>
            </a:p>
            <a:p>
              <a:pPr marL="508000" marR="0" lvl="0" defTabSz="914400" eaLnBrk="1" fontAlgn="base" latinLnBrk="0" hangingPunct="1">
                <a:lnSpc>
                  <a:spcPct val="100000"/>
                </a:lnSpc>
                <a:spcBef>
                  <a:spcPct val="0"/>
                </a:spcBef>
                <a:spcAft>
                  <a:spcPct val="0"/>
                </a:spcAft>
                <a:buClrTx/>
                <a:buSzTx/>
                <a:buFontTx/>
                <a:buAutoNum type="arabicParenBoth"/>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Association Request frame sent: H1 to selected AP </a:t>
              </a:r>
            </a:p>
            <a:p>
              <a:pPr marL="508000" marR="0" lvl="0" defTabSz="914400" eaLnBrk="1" fontAlgn="base" latinLnBrk="0" hangingPunct="1">
                <a:lnSpc>
                  <a:spcPct val="100000"/>
                </a:lnSpc>
                <a:spcBef>
                  <a:spcPct val="0"/>
                </a:spcBef>
                <a:spcAft>
                  <a:spcPct val="0"/>
                </a:spcAft>
                <a:buClrTx/>
                <a:buSzTx/>
                <a:buFontTx/>
                <a:buAutoNum type="arabicParenBoth"/>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Association Response frame sent from selected AP to H1</a:t>
              </a:r>
            </a:p>
          </p:txBody>
        </p:sp>
        <p:grpSp>
          <p:nvGrpSpPr>
            <p:cNvPr id="137" name="Group 361">
              <a:extLst>
                <a:ext uri="{FF2B5EF4-FFF2-40B4-BE49-F238E27FC236}">
                  <a16:creationId xmlns:a16="http://schemas.microsoft.com/office/drawing/2014/main" id="{82C1B60E-E4DC-8A45-BC6F-0B3E6530DDBE}"/>
                </a:ext>
              </a:extLst>
            </p:cNvPr>
            <p:cNvGrpSpPr>
              <a:grpSpLocks/>
            </p:cNvGrpSpPr>
            <p:nvPr/>
          </p:nvGrpSpPr>
          <p:grpSpPr bwMode="auto">
            <a:xfrm>
              <a:off x="7373620" y="2100642"/>
              <a:ext cx="650240" cy="561392"/>
              <a:chOff x="2967" y="478"/>
              <a:chExt cx="788" cy="625"/>
            </a:xfrm>
          </p:grpSpPr>
          <p:pic>
            <p:nvPicPr>
              <p:cNvPr id="144" name="Picture 358" descr="access_point_stylized_small">
                <a:extLst>
                  <a:ext uri="{FF2B5EF4-FFF2-40B4-BE49-F238E27FC236}">
                    <a16:creationId xmlns:a16="http://schemas.microsoft.com/office/drawing/2014/main" id="{71192914-A211-E141-B65D-0DBD5AA3A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5" name="Picture 360" descr="antenna_radiation_stylized">
                <a:extLst>
                  <a:ext uri="{FF2B5EF4-FFF2-40B4-BE49-F238E27FC236}">
                    <a16:creationId xmlns:a16="http://schemas.microsoft.com/office/drawing/2014/main" id="{B26AE539-41D8-BB41-A2C6-F559F4485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38" name="Group 361">
              <a:extLst>
                <a:ext uri="{FF2B5EF4-FFF2-40B4-BE49-F238E27FC236}">
                  <a16:creationId xmlns:a16="http://schemas.microsoft.com/office/drawing/2014/main" id="{466D69C7-4E4E-D44C-99F2-8B4DF3D5F572}"/>
                </a:ext>
              </a:extLst>
            </p:cNvPr>
            <p:cNvGrpSpPr>
              <a:grpSpLocks/>
            </p:cNvGrpSpPr>
            <p:nvPr/>
          </p:nvGrpSpPr>
          <p:grpSpPr bwMode="auto">
            <a:xfrm>
              <a:off x="9415780" y="2039676"/>
              <a:ext cx="650240" cy="561392"/>
              <a:chOff x="2967" y="478"/>
              <a:chExt cx="788" cy="625"/>
            </a:xfrm>
          </p:grpSpPr>
          <p:pic>
            <p:nvPicPr>
              <p:cNvPr id="142" name="Picture 358" descr="access_point_stylized_small">
                <a:extLst>
                  <a:ext uri="{FF2B5EF4-FFF2-40B4-BE49-F238E27FC236}">
                    <a16:creationId xmlns:a16="http://schemas.microsoft.com/office/drawing/2014/main" id="{1B885618-9A00-3D4E-9B37-B715ABAEB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 name="Picture 360" descr="antenna_radiation_stylized">
                <a:extLst>
                  <a:ext uri="{FF2B5EF4-FFF2-40B4-BE49-F238E27FC236}">
                    <a16:creationId xmlns:a16="http://schemas.microsoft.com/office/drawing/2014/main" id="{4AA49A72-6359-7C4C-9D46-E1F69848FA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39" name="Group 356">
              <a:extLst>
                <a:ext uri="{FF2B5EF4-FFF2-40B4-BE49-F238E27FC236}">
                  <a16:creationId xmlns:a16="http://schemas.microsoft.com/office/drawing/2014/main" id="{44C33186-C35F-9641-8B63-1061A46AEDEB}"/>
                </a:ext>
              </a:extLst>
            </p:cNvPr>
            <p:cNvGrpSpPr>
              <a:grpSpLocks/>
            </p:cNvGrpSpPr>
            <p:nvPr/>
          </p:nvGrpSpPr>
          <p:grpSpPr bwMode="auto">
            <a:xfrm>
              <a:off x="8348980" y="2629009"/>
              <a:ext cx="436880" cy="497887"/>
              <a:chOff x="313" y="1497"/>
              <a:chExt cx="1152" cy="1014"/>
            </a:xfrm>
          </p:grpSpPr>
          <p:pic>
            <p:nvPicPr>
              <p:cNvPr id="140" name="Picture 354" descr="laptop_stylized_small">
                <a:extLst>
                  <a:ext uri="{FF2B5EF4-FFF2-40B4-BE49-F238E27FC236}">
                    <a16:creationId xmlns:a16="http://schemas.microsoft.com/office/drawing/2014/main" id="{B5C8A22F-4BEE-8243-AEF5-181C121A8C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1" name="Picture 355" descr="antenna_stylized">
                <a:extLst>
                  <a:ext uri="{FF2B5EF4-FFF2-40B4-BE49-F238E27FC236}">
                    <a16:creationId xmlns:a16="http://schemas.microsoft.com/office/drawing/2014/main" id="{DB29A865-E44B-CF4E-A185-6FA49E16C7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Tree>
    <p:extLst>
      <p:ext uri="{BB962C8B-B14F-4D97-AF65-F5344CB8AC3E}">
        <p14:creationId xmlns:p14="http://schemas.microsoft.com/office/powerpoint/2010/main" val="18208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b="0" kern="0" dirty="0">
                <a:solidFill>
                  <a:srgbClr val="000099"/>
                </a:solidFill>
                <a:latin typeface="+mn-lt"/>
                <a:ea typeface="ＭＳ Ｐゴシック" charset="0"/>
              </a:rPr>
              <a:t>IEEE 802.11: multiple access</a:t>
            </a:r>
            <a:endParaRPr lang="en-US" dirty="0">
              <a:latin typeface="+mn-lt"/>
            </a:endParaRP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36</a:t>
            </a:fld>
            <a:endParaRPr lang="en-US" dirty="0"/>
          </a:p>
        </p:txBody>
      </p:sp>
      <p:sp>
        <p:nvSpPr>
          <p:cNvPr id="196" name="Rectangle 3">
            <a:extLst>
              <a:ext uri="{FF2B5EF4-FFF2-40B4-BE49-F238E27FC236}">
                <a16:creationId xmlns:a16="http://schemas.microsoft.com/office/drawing/2014/main" id="{A492C35A-994E-064C-B918-4058461067F1}"/>
              </a:ext>
            </a:extLst>
          </p:cNvPr>
          <p:cNvSpPr txBox="1">
            <a:spLocks noChangeArrowheads="1"/>
          </p:cNvSpPr>
          <p:nvPr/>
        </p:nvSpPr>
        <p:spPr bwMode="auto">
          <a:xfrm>
            <a:off x="1219200" y="1236663"/>
            <a:ext cx="10426700"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defRPr/>
            </a:pPr>
            <a:r>
              <a:rPr lang="en-US" kern="0" dirty="0">
                <a:cs typeface="+mn-cs"/>
              </a:rPr>
              <a:t>avoid collisions: 2</a:t>
            </a:r>
            <a:r>
              <a:rPr lang="en-US" kern="0" baseline="30000" dirty="0">
                <a:cs typeface="+mn-cs"/>
              </a:rPr>
              <a:t>+</a:t>
            </a:r>
            <a:r>
              <a:rPr lang="en-US" kern="0" dirty="0">
                <a:cs typeface="+mn-cs"/>
              </a:rPr>
              <a:t> nodes </a:t>
            </a:r>
            <a:r>
              <a:rPr lang="en-US" kern="0" dirty="0">
                <a:cs typeface="+mn-cs"/>
                <a:sym typeface="Symbol" charset="0"/>
              </a:rPr>
              <a:t>transmitting at same time</a:t>
            </a:r>
          </a:p>
          <a:p>
            <a:pPr>
              <a:defRPr/>
            </a:pPr>
            <a:r>
              <a:rPr lang="en-US" kern="0" dirty="0">
                <a:cs typeface="+mn-cs"/>
                <a:sym typeface="Symbol" charset="0"/>
              </a:rPr>
              <a:t>802.11: CSMA - sense before transmitting</a:t>
            </a:r>
          </a:p>
          <a:p>
            <a:pPr lvl="1">
              <a:defRPr/>
            </a:pPr>
            <a:r>
              <a:rPr lang="en-US" kern="0" dirty="0"/>
              <a:t>don’t collide with detected ongoing transmission by another node</a:t>
            </a:r>
          </a:p>
          <a:p>
            <a:pPr>
              <a:defRPr/>
            </a:pPr>
            <a:r>
              <a:rPr lang="en-US" kern="0" dirty="0">
                <a:cs typeface="+mn-cs"/>
              </a:rPr>
              <a:t>802.11: </a:t>
            </a:r>
            <a:r>
              <a:rPr lang="en-US" i="1" kern="0" dirty="0">
                <a:cs typeface="+mn-cs"/>
              </a:rPr>
              <a:t>no</a:t>
            </a:r>
            <a:r>
              <a:rPr lang="en-US" kern="0" dirty="0">
                <a:cs typeface="+mn-cs"/>
              </a:rPr>
              <a:t> collision detection!</a:t>
            </a:r>
          </a:p>
          <a:p>
            <a:pPr lvl="1">
              <a:defRPr/>
            </a:pPr>
            <a:r>
              <a:rPr lang="en-US" kern="0" dirty="0"/>
              <a:t>difficult to sense collisions: high transmitting signal, weak received signal due to fading</a:t>
            </a:r>
          </a:p>
          <a:p>
            <a:pPr lvl="1">
              <a:defRPr/>
            </a:pPr>
            <a:r>
              <a:rPr lang="en-US" kern="0" dirty="0"/>
              <a:t>can’t sense all collisions in any case: hidden terminal, fading</a:t>
            </a:r>
          </a:p>
          <a:p>
            <a:pPr lvl="1">
              <a:defRPr/>
            </a:pPr>
            <a:r>
              <a:rPr lang="en-US" kern="0" dirty="0"/>
              <a:t>goal: </a:t>
            </a:r>
            <a:r>
              <a:rPr lang="en-US" i="1" kern="0" dirty="0">
                <a:solidFill>
                  <a:srgbClr val="0000A8"/>
                </a:solidFill>
              </a:rPr>
              <a:t>avoid collisions:</a:t>
            </a:r>
            <a:r>
              <a:rPr lang="en-US" kern="0" dirty="0">
                <a:solidFill>
                  <a:srgbClr val="0000A8"/>
                </a:solidFill>
              </a:rPr>
              <a:t> </a:t>
            </a:r>
            <a:r>
              <a:rPr lang="en-US" kern="0" dirty="0"/>
              <a:t>CSMA/</a:t>
            </a:r>
            <a:r>
              <a:rPr lang="en-US" u="sng" kern="0" dirty="0">
                <a:solidFill>
                  <a:srgbClr val="0000A8"/>
                </a:solidFill>
              </a:rPr>
              <a:t>C</a:t>
            </a:r>
            <a:r>
              <a:rPr lang="en-US" kern="0" dirty="0"/>
              <a:t>ollision</a:t>
            </a:r>
            <a:r>
              <a:rPr lang="en-US" u="sng" kern="0" dirty="0">
                <a:solidFill>
                  <a:srgbClr val="0000A8"/>
                </a:solidFill>
              </a:rPr>
              <a:t>A</a:t>
            </a:r>
            <a:r>
              <a:rPr lang="en-US" kern="0" dirty="0"/>
              <a:t>voidance</a:t>
            </a:r>
            <a:endParaRPr lang="en-US" sz="2000" kern="0" dirty="0">
              <a:solidFill>
                <a:srgbClr val="FF0000"/>
              </a:solidFill>
            </a:endParaRPr>
          </a:p>
        </p:txBody>
      </p:sp>
      <p:sp>
        <p:nvSpPr>
          <p:cNvPr id="197" name="Text Box 63">
            <a:extLst>
              <a:ext uri="{FF2B5EF4-FFF2-40B4-BE49-F238E27FC236}">
                <a16:creationId xmlns:a16="http://schemas.microsoft.com/office/drawing/2014/main" id="{7326BD09-D43A-DC4E-A90B-C1A4A79218AF}"/>
              </a:ext>
            </a:extLst>
          </p:cNvPr>
          <p:cNvSpPr txBox="1">
            <a:spLocks noChangeArrowheads="1"/>
          </p:cNvSpPr>
          <p:nvPr/>
        </p:nvSpPr>
        <p:spPr bwMode="auto">
          <a:xfrm>
            <a:off x="7069138" y="6273800"/>
            <a:ext cx="593725" cy="276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200" dirty="0">
                <a:solidFill>
                  <a:srgbClr val="000000"/>
                </a:solidFill>
                <a:latin typeface="Arial" charset="0"/>
                <a:cs typeface="Arial" charset="0"/>
              </a:rPr>
              <a:t>space</a:t>
            </a:r>
          </a:p>
        </p:txBody>
      </p:sp>
      <p:grpSp>
        <p:nvGrpSpPr>
          <p:cNvPr id="198" name="Group 1">
            <a:extLst>
              <a:ext uri="{FF2B5EF4-FFF2-40B4-BE49-F238E27FC236}">
                <a16:creationId xmlns:a16="http://schemas.microsoft.com/office/drawing/2014/main" id="{4644F3E7-8E99-754A-BFEF-3CEB45EF70DF}"/>
              </a:ext>
            </a:extLst>
          </p:cNvPr>
          <p:cNvGrpSpPr>
            <a:grpSpLocks/>
          </p:cNvGrpSpPr>
          <p:nvPr/>
        </p:nvGrpSpPr>
        <p:grpSpPr bwMode="auto">
          <a:xfrm>
            <a:off x="2616200" y="4905375"/>
            <a:ext cx="2273300" cy="1028700"/>
            <a:chOff x="576580" y="4516120"/>
            <a:chExt cx="3170330" cy="1491615"/>
          </a:xfrm>
        </p:grpSpPr>
        <p:grpSp>
          <p:nvGrpSpPr>
            <p:cNvPr id="199" name="Group 356">
              <a:extLst>
                <a:ext uri="{FF2B5EF4-FFF2-40B4-BE49-F238E27FC236}">
                  <a16:creationId xmlns:a16="http://schemas.microsoft.com/office/drawing/2014/main" id="{34F4117D-08AE-9F48-96F9-E1ABA3C455BA}"/>
                </a:ext>
              </a:extLst>
            </p:cNvPr>
            <p:cNvGrpSpPr>
              <a:grpSpLocks/>
            </p:cNvGrpSpPr>
            <p:nvPr/>
          </p:nvGrpSpPr>
          <p:grpSpPr bwMode="auto">
            <a:xfrm>
              <a:off x="2042160" y="4673600"/>
              <a:ext cx="627380" cy="643255"/>
              <a:chOff x="313" y="1497"/>
              <a:chExt cx="1152" cy="1014"/>
            </a:xfrm>
          </p:grpSpPr>
          <p:pic>
            <p:nvPicPr>
              <p:cNvPr id="212" name="Picture 354" descr="laptop_stylized_small">
                <a:extLst>
                  <a:ext uri="{FF2B5EF4-FFF2-40B4-BE49-F238E27FC236}">
                    <a16:creationId xmlns:a16="http://schemas.microsoft.com/office/drawing/2014/main" id="{EBFEE52C-F9A1-684A-A171-3433FC7A9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3" name="Picture 355" descr="antenna_stylized">
                <a:extLst>
                  <a:ext uri="{FF2B5EF4-FFF2-40B4-BE49-F238E27FC236}">
                    <a16:creationId xmlns:a16="http://schemas.microsoft.com/office/drawing/2014/main" id="{F194AAE1-3568-2B48-8B43-FC5B6C9E3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00" name="Freeform 7">
              <a:extLst>
                <a:ext uri="{FF2B5EF4-FFF2-40B4-BE49-F238E27FC236}">
                  <a16:creationId xmlns:a16="http://schemas.microsoft.com/office/drawing/2014/main" id="{CD0A49EF-46E5-D846-9C2A-AE8690B48E7D}"/>
                </a:ext>
              </a:extLst>
            </p:cNvPr>
            <p:cNvSpPr>
              <a:spLocks/>
            </p:cNvSpPr>
            <p:nvPr/>
          </p:nvSpPr>
          <p:spPr bwMode="auto">
            <a:xfrm>
              <a:off x="576580" y="451612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rgbClr val="000000"/>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1" name="Line 26">
              <a:extLst>
                <a:ext uri="{FF2B5EF4-FFF2-40B4-BE49-F238E27FC236}">
                  <a16:creationId xmlns:a16="http://schemas.microsoft.com/office/drawing/2014/main" id="{76C2B1AD-68AC-3E43-B204-7A93A10B3439}"/>
                </a:ext>
              </a:extLst>
            </p:cNvPr>
            <p:cNvSpPr>
              <a:spLocks noChangeShapeType="1"/>
            </p:cNvSpPr>
            <p:nvPr/>
          </p:nvSpPr>
          <p:spPr bwMode="auto">
            <a:xfrm flipV="1">
              <a:off x="1849583" y="5731510"/>
              <a:ext cx="998476" cy="168038"/>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2" name="Line 27">
              <a:extLst>
                <a:ext uri="{FF2B5EF4-FFF2-40B4-BE49-F238E27FC236}">
                  <a16:creationId xmlns:a16="http://schemas.microsoft.com/office/drawing/2014/main" id="{4BE86F7E-DCF1-E241-A677-361DF198AB64}"/>
                </a:ext>
              </a:extLst>
            </p:cNvPr>
            <p:cNvSpPr>
              <a:spLocks noChangeShapeType="1"/>
            </p:cNvSpPr>
            <p:nvPr/>
          </p:nvSpPr>
          <p:spPr bwMode="auto">
            <a:xfrm>
              <a:off x="2522614" y="5250419"/>
              <a:ext cx="407361" cy="322263"/>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3" name="Text Box 28">
              <a:extLst>
                <a:ext uri="{FF2B5EF4-FFF2-40B4-BE49-F238E27FC236}">
                  <a16:creationId xmlns:a16="http://schemas.microsoft.com/office/drawing/2014/main" id="{F8D280B8-C33B-EE46-BE35-25A0A16463CF}"/>
                </a:ext>
              </a:extLst>
            </p:cNvPr>
            <p:cNvSpPr txBox="1">
              <a:spLocks noChangeArrowheads="1"/>
            </p:cNvSpPr>
            <p:nvPr/>
          </p:nvSpPr>
          <p:spPr bwMode="auto">
            <a:xfrm>
              <a:off x="968444" y="5623323"/>
              <a:ext cx="305521" cy="3061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a:t>
              </a:r>
            </a:p>
          </p:txBody>
        </p:sp>
        <p:sp>
          <p:nvSpPr>
            <p:cNvPr id="204" name="Text Box 29">
              <a:extLst>
                <a:ext uri="{FF2B5EF4-FFF2-40B4-BE49-F238E27FC236}">
                  <a16:creationId xmlns:a16="http://schemas.microsoft.com/office/drawing/2014/main" id="{8D70D046-8490-9C45-95F2-E1E2E11115D3}"/>
                </a:ext>
              </a:extLst>
            </p:cNvPr>
            <p:cNvSpPr txBox="1">
              <a:spLocks noChangeArrowheads="1"/>
            </p:cNvSpPr>
            <p:nvPr/>
          </p:nvSpPr>
          <p:spPr bwMode="auto">
            <a:xfrm>
              <a:off x="3441389" y="5395436"/>
              <a:ext cx="305521" cy="3084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B</a:t>
              </a:r>
            </a:p>
          </p:txBody>
        </p:sp>
        <p:sp>
          <p:nvSpPr>
            <p:cNvPr id="205" name="Text Box 30">
              <a:extLst>
                <a:ext uri="{FF2B5EF4-FFF2-40B4-BE49-F238E27FC236}">
                  <a16:creationId xmlns:a16="http://schemas.microsoft.com/office/drawing/2014/main" id="{4A8C5018-E79C-ED4A-941F-6091893F16F1}"/>
                </a:ext>
              </a:extLst>
            </p:cNvPr>
            <p:cNvSpPr txBox="1">
              <a:spLocks noChangeArrowheads="1"/>
            </p:cNvSpPr>
            <p:nvPr/>
          </p:nvSpPr>
          <p:spPr bwMode="auto">
            <a:xfrm>
              <a:off x="2620027" y="4691063"/>
              <a:ext cx="314376" cy="3084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C</a:t>
              </a:r>
            </a:p>
          </p:txBody>
        </p:sp>
        <p:grpSp>
          <p:nvGrpSpPr>
            <p:cNvPr id="206" name="Group 356">
              <a:extLst>
                <a:ext uri="{FF2B5EF4-FFF2-40B4-BE49-F238E27FC236}">
                  <a16:creationId xmlns:a16="http://schemas.microsoft.com/office/drawing/2014/main" id="{92AFBCB0-6ECF-E140-B653-A8297D54E79A}"/>
                </a:ext>
              </a:extLst>
            </p:cNvPr>
            <p:cNvGrpSpPr>
              <a:grpSpLocks/>
            </p:cNvGrpSpPr>
            <p:nvPr/>
          </p:nvGrpSpPr>
          <p:grpSpPr bwMode="auto">
            <a:xfrm>
              <a:off x="2804160" y="5222240"/>
              <a:ext cx="627380" cy="643255"/>
              <a:chOff x="313" y="1497"/>
              <a:chExt cx="1152" cy="1014"/>
            </a:xfrm>
          </p:grpSpPr>
          <p:pic>
            <p:nvPicPr>
              <p:cNvPr id="210" name="Picture 354" descr="laptop_stylized_small">
                <a:extLst>
                  <a:ext uri="{FF2B5EF4-FFF2-40B4-BE49-F238E27FC236}">
                    <a16:creationId xmlns:a16="http://schemas.microsoft.com/office/drawing/2014/main" id="{0D6B975F-13AD-E043-84ED-707EDE77C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1" name="Picture 355" descr="antenna_stylized">
                <a:extLst>
                  <a:ext uri="{FF2B5EF4-FFF2-40B4-BE49-F238E27FC236}">
                    <a16:creationId xmlns:a16="http://schemas.microsoft.com/office/drawing/2014/main" id="{A38A3A76-2004-4F4D-8DA7-84CE55AB1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7" name="Group 356">
              <a:extLst>
                <a:ext uri="{FF2B5EF4-FFF2-40B4-BE49-F238E27FC236}">
                  <a16:creationId xmlns:a16="http://schemas.microsoft.com/office/drawing/2014/main" id="{213CCD0C-BB43-CD4E-9E90-46A9AE3B35D1}"/>
                </a:ext>
              </a:extLst>
            </p:cNvPr>
            <p:cNvGrpSpPr>
              <a:grpSpLocks/>
            </p:cNvGrpSpPr>
            <p:nvPr/>
          </p:nvGrpSpPr>
          <p:grpSpPr bwMode="auto">
            <a:xfrm>
              <a:off x="1280160" y="5364480"/>
              <a:ext cx="627380" cy="643255"/>
              <a:chOff x="313" y="1497"/>
              <a:chExt cx="1152" cy="1014"/>
            </a:xfrm>
          </p:grpSpPr>
          <p:pic>
            <p:nvPicPr>
              <p:cNvPr id="208" name="Picture 354" descr="laptop_stylized_small">
                <a:extLst>
                  <a:ext uri="{FF2B5EF4-FFF2-40B4-BE49-F238E27FC236}">
                    <a16:creationId xmlns:a16="http://schemas.microsoft.com/office/drawing/2014/main" id="{E01FC48D-15FA-3B4B-B8D5-B11BDF5B6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9" name="Picture 355" descr="antenna_stylized">
                <a:extLst>
                  <a:ext uri="{FF2B5EF4-FFF2-40B4-BE49-F238E27FC236}">
                    <a16:creationId xmlns:a16="http://schemas.microsoft.com/office/drawing/2014/main" id="{3DB05C2E-4B6B-6A48-80D8-1F036DF46D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214" name="Group 2">
            <a:extLst>
              <a:ext uri="{FF2B5EF4-FFF2-40B4-BE49-F238E27FC236}">
                <a16:creationId xmlns:a16="http://schemas.microsoft.com/office/drawing/2014/main" id="{FBB99A50-E959-6142-BA3A-52AF8F6C998B}"/>
              </a:ext>
            </a:extLst>
          </p:cNvPr>
          <p:cNvGrpSpPr>
            <a:grpSpLocks/>
          </p:cNvGrpSpPr>
          <p:nvPr/>
        </p:nvGrpSpPr>
        <p:grpSpPr bwMode="auto">
          <a:xfrm>
            <a:off x="5969000" y="4702175"/>
            <a:ext cx="2809875" cy="1536700"/>
            <a:chOff x="4821555" y="4226560"/>
            <a:chExt cx="3545890" cy="2024698"/>
          </a:xfrm>
        </p:grpSpPr>
        <p:sp>
          <p:nvSpPr>
            <p:cNvPr id="215" name="Text Box 47">
              <a:extLst>
                <a:ext uri="{FF2B5EF4-FFF2-40B4-BE49-F238E27FC236}">
                  <a16:creationId xmlns:a16="http://schemas.microsoft.com/office/drawing/2014/main" id="{5FA31E1B-FBC4-2A41-ACBE-BD1CEB551A74}"/>
                </a:ext>
              </a:extLst>
            </p:cNvPr>
            <p:cNvSpPr txBox="1">
              <a:spLocks noChangeArrowheads="1"/>
            </p:cNvSpPr>
            <p:nvPr/>
          </p:nvSpPr>
          <p:spPr bwMode="auto">
            <a:xfrm>
              <a:off x="4821555" y="4395983"/>
              <a:ext cx="304506" cy="3074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0000"/>
                  </a:solidFill>
                  <a:effectLst/>
                  <a:uLnTx/>
                  <a:uFillTx/>
                  <a:latin typeface="Arial" charset="0"/>
                  <a:ea typeface="ＭＳ Ｐゴシック" charset="0"/>
                  <a:cs typeface="Arial" charset="0"/>
                </a:rPr>
                <a:t>A</a:t>
              </a:r>
            </a:p>
          </p:txBody>
        </p:sp>
        <p:sp>
          <p:nvSpPr>
            <p:cNvPr id="216" name="Text Box 48">
              <a:extLst>
                <a:ext uri="{FF2B5EF4-FFF2-40B4-BE49-F238E27FC236}">
                  <a16:creationId xmlns:a16="http://schemas.microsoft.com/office/drawing/2014/main" id="{BA29D456-DFC5-3C41-AED2-2BEF2E70F7CA}"/>
                </a:ext>
              </a:extLst>
            </p:cNvPr>
            <p:cNvSpPr txBox="1">
              <a:spLocks noChangeArrowheads="1"/>
            </p:cNvSpPr>
            <p:nvPr/>
          </p:nvSpPr>
          <p:spPr bwMode="auto">
            <a:xfrm>
              <a:off x="6730727" y="4391799"/>
              <a:ext cx="328546" cy="3074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B</a:t>
              </a:r>
            </a:p>
          </p:txBody>
        </p:sp>
        <p:sp>
          <p:nvSpPr>
            <p:cNvPr id="217" name="Text Box 49">
              <a:extLst>
                <a:ext uri="{FF2B5EF4-FFF2-40B4-BE49-F238E27FC236}">
                  <a16:creationId xmlns:a16="http://schemas.microsoft.com/office/drawing/2014/main" id="{475BF790-5035-7347-9875-119C4DA3A918}"/>
                </a:ext>
              </a:extLst>
            </p:cNvPr>
            <p:cNvSpPr txBox="1">
              <a:spLocks noChangeArrowheads="1"/>
            </p:cNvSpPr>
            <p:nvPr/>
          </p:nvSpPr>
          <p:spPr bwMode="auto">
            <a:xfrm>
              <a:off x="7912690" y="4435723"/>
              <a:ext cx="314522" cy="3074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C</a:t>
              </a:r>
            </a:p>
          </p:txBody>
        </p:sp>
        <p:sp>
          <p:nvSpPr>
            <p:cNvPr id="218" name="Text Box 55">
              <a:extLst>
                <a:ext uri="{FF2B5EF4-FFF2-40B4-BE49-F238E27FC236}">
                  <a16:creationId xmlns:a16="http://schemas.microsoft.com/office/drawing/2014/main" id="{4F1AE698-EC84-BA4A-9817-8A6FDD080269}"/>
                </a:ext>
              </a:extLst>
            </p:cNvPr>
            <p:cNvSpPr txBox="1">
              <a:spLocks noChangeArrowheads="1"/>
            </p:cNvSpPr>
            <p:nvPr/>
          </p:nvSpPr>
          <p:spPr bwMode="auto">
            <a:xfrm>
              <a:off x="4893675" y="5222176"/>
              <a:ext cx="827375" cy="4622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Arial" charset="0"/>
                </a:rPr>
                <a:t>A</a:t>
              </a:r>
              <a:r>
                <a:rPr kumimoji="0" lang="ja-JP" altLang="en-US" sz="1200" b="0" i="0" u="none" strike="noStrike" kern="0" cap="none" spc="0" normalizeH="0" baseline="0" noProof="0">
                  <a:ln>
                    <a:noFill/>
                  </a:ln>
                  <a:solidFill>
                    <a:srgbClr val="FF0000"/>
                  </a:solidFill>
                  <a:effectLst/>
                  <a:uLnTx/>
                  <a:uFillTx/>
                  <a:latin typeface="Arial" charset="0"/>
                  <a:ea typeface="ＭＳ Ｐゴシック" charset="0"/>
                  <a:cs typeface="Arial" charset="0"/>
                </a:rPr>
                <a:t>’</a:t>
              </a: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Arial" charset="0"/>
                </a:rPr>
                <a:t>s signal</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Arial" charset="0"/>
                </a:rPr>
                <a:t>strength</a:t>
              </a:r>
            </a:p>
          </p:txBody>
        </p:sp>
        <p:sp>
          <p:nvSpPr>
            <p:cNvPr id="219" name="Line 60">
              <a:extLst>
                <a:ext uri="{FF2B5EF4-FFF2-40B4-BE49-F238E27FC236}">
                  <a16:creationId xmlns:a16="http://schemas.microsoft.com/office/drawing/2014/main" id="{12D38917-6C8C-8343-A011-B3A061BC0591}"/>
                </a:ext>
              </a:extLst>
            </p:cNvPr>
            <p:cNvSpPr>
              <a:spLocks noChangeShapeType="1"/>
            </p:cNvSpPr>
            <p:nvPr/>
          </p:nvSpPr>
          <p:spPr bwMode="auto">
            <a:xfrm>
              <a:off x="4955779" y="6251258"/>
              <a:ext cx="3265424"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0" name="Line 61">
              <a:extLst>
                <a:ext uri="{FF2B5EF4-FFF2-40B4-BE49-F238E27FC236}">
                  <a16:creationId xmlns:a16="http://schemas.microsoft.com/office/drawing/2014/main" id="{8402D49A-1618-ED45-AA55-6F6CFAFAD1F5}"/>
                </a:ext>
              </a:extLst>
            </p:cNvPr>
            <p:cNvSpPr>
              <a:spLocks noChangeShapeType="1"/>
            </p:cNvSpPr>
            <p:nvPr/>
          </p:nvSpPr>
          <p:spPr bwMode="auto">
            <a:xfrm>
              <a:off x="4901688" y="5071579"/>
              <a:ext cx="0" cy="113784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1" name="Freeform 62">
              <a:extLst>
                <a:ext uri="{FF2B5EF4-FFF2-40B4-BE49-F238E27FC236}">
                  <a16:creationId xmlns:a16="http://schemas.microsoft.com/office/drawing/2014/main" id="{01811282-31AB-1645-AABC-6BEA4EA3298C}"/>
                </a:ext>
              </a:extLst>
            </p:cNvPr>
            <p:cNvSpPr>
              <a:spLocks/>
            </p:cNvSpPr>
            <p:nvPr/>
          </p:nvSpPr>
          <p:spPr bwMode="auto">
            <a:xfrm>
              <a:off x="4985068" y="5127308"/>
              <a:ext cx="2995613"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2" name="Freeform 65">
              <a:extLst>
                <a:ext uri="{FF2B5EF4-FFF2-40B4-BE49-F238E27FC236}">
                  <a16:creationId xmlns:a16="http://schemas.microsoft.com/office/drawing/2014/main" id="{23853BFD-C38D-F446-8196-144C09C5D13D}"/>
                </a:ext>
              </a:extLst>
            </p:cNvPr>
            <p:cNvSpPr>
              <a:spLocks/>
            </p:cNvSpPr>
            <p:nvPr/>
          </p:nvSpPr>
          <p:spPr bwMode="auto">
            <a:xfrm flipH="1">
              <a:off x="5080318" y="5097145"/>
              <a:ext cx="2995613"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3333CC"/>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3" name="Text Box 66">
              <a:extLst>
                <a:ext uri="{FF2B5EF4-FFF2-40B4-BE49-F238E27FC236}">
                  <a16:creationId xmlns:a16="http://schemas.microsoft.com/office/drawing/2014/main" id="{499D56C4-FCB9-374D-B01B-E49B8BFC0B9B}"/>
                </a:ext>
              </a:extLst>
            </p:cNvPr>
            <p:cNvSpPr txBox="1">
              <a:spLocks noChangeArrowheads="1"/>
            </p:cNvSpPr>
            <p:nvPr/>
          </p:nvSpPr>
          <p:spPr bwMode="auto">
            <a:xfrm>
              <a:off x="7522041" y="5151061"/>
              <a:ext cx="845404" cy="4622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3333CC"/>
                  </a:solidFill>
                  <a:effectLst/>
                  <a:uLnTx/>
                  <a:uFillTx/>
                  <a:latin typeface="Arial" charset="0"/>
                  <a:ea typeface="ＭＳ Ｐゴシック" charset="0"/>
                  <a:cs typeface="Arial" charset="0"/>
                </a:rPr>
                <a:t>C</a:t>
              </a:r>
              <a:r>
                <a:rPr kumimoji="0" lang="ja-JP" altLang="en-US" sz="1200" b="0" i="0" u="none" strike="noStrike" kern="0" cap="none" spc="0" normalizeH="0" baseline="0" noProof="0">
                  <a:ln>
                    <a:noFill/>
                  </a:ln>
                  <a:solidFill>
                    <a:srgbClr val="3333CC"/>
                  </a:solidFill>
                  <a:effectLst/>
                  <a:uLnTx/>
                  <a:uFillTx/>
                  <a:latin typeface="Arial" charset="0"/>
                  <a:ea typeface="ＭＳ Ｐゴシック" charset="0"/>
                  <a:cs typeface="Arial" charset="0"/>
                </a:rPr>
                <a:t>’</a:t>
              </a:r>
              <a:r>
                <a:rPr kumimoji="0" lang="en-US" sz="1200" b="0" i="0" u="none" strike="noStrike" kern="0" cap="none" spc="0" normalizeH="0" baseline="0" noProof="0" dirty="0">
                  <a:ln>
                    <a:noFill/>
                  </a:ln>
                  <a:solidFill>
                    <a:srgbClr val="3333CC"/>
                  </a:solidFill>
                  <a:effectLst/>
                  <a:uLnTx/>
                  <a:uFillTx/>
                  <a:latin typeface="Arial" charset="0"/>
                  <a:ea typeface="ＭＳ Ｐゴシック" charset="0"/>
                  <a:cs typeface="Arial" charset="0"/>
                </a:rPr>
                <a:t>s signal</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3333CC"/>
                  </a:solidFill>
                  <a:effectLst/>
                  <a:uLnTx/>
                  <a:uFillTx/>
                  <a:latin typeface="Arial" charset="0"/>
                  <a:ea typeface="ＭＳ Ｐゴシック" charset="0"/>
                  <a:cs typeface="Arial" charset="0"/>
                </a:rPr>
                <a:t>strength</a:t>
              </a:r>
            </a:p>
          </p:txBody>
        </p:sp>
        <p:sp>
          <p:nvSpPr>
            <p:cNvPr id="224" name="Line 67">
              <a:extLst>
                <a:ext uri="{FF2B5EF4-FFF2-40B4-BE49-F238E27FC236}">
                  <a16:creationId xmlns:a16="http://schemas.microsoft.com/office/drawing/2014/main" id="{0415FD8B-03B3-2A43-8EB2-237EFE1BB227}"/>
                </a:ext>
              </a:extLst>
            </p:cNvPr>
            <p:cNvSpPr>
              <a:spLocks noChangeShapeType="1"/>
            </p:cNvSpPr>
            <p:nvPr/>
          </p:nvSpPr>
          <p:spPr bwMode="auto">
            <a:xfrm flipH="1">
              <a:off x="5282320" y="4958631"/>
              <a:ext cx="26044" cy="1263345"/>
            </a:xfrm>
            <a:prstGeom prst="line">
              <a:avLst/>
            </a:prstGeom>
            <a:noFill/>
            <a:ln w="9525">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5" name="Line 68">
              <a:extLst>
                <a:ext uri="{FF2B5EF4-FFF2-40B4-BE49-F238E27FC236}">
                  <a16:creationId xmlns:a16="http://schemas.microsoft.com/office/drawing/2014/main" id="{2A0B82D3-EFED-DA43-B9C0-15C3CCD10ED0}"/>
                </a:ext>
              </a:extLst>
            </p:cNvPr>
            <p:cNvSpPr>
              <a:spLocks noChangeShapeType="1"/>
            </p:cNvSpPr>
            <p:nvPr/>
          </p:nvSpPr>
          <p:spPr bwMode="auto">
            <a:xfrm>
              <a:off x="6502348" y="5027655"/>
              <a:ext cx="0" cy="1206870"/>
            </a:xfrm>
            <a:prstGeom prst="line">
              <a:avLst/>
            </a:prstGeom>
            <a:noFill/>
            <a:ln w="9525">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6" name="Line 69">
              <a:extLst>
                <a:ext uri="{FF2B5EF4-FFF2-40B4-BE49-F238E27FC236}">
                  <a16:creationId xmlns:a16="http://schemas.microsoft.com/office/drawing/2014/main" id="{404E3573-F8C6-5E45-914C-38432DCE3520}"/>
                </a:ext>
              </a:extLst>
            </p:cNvPr>
            <p:cNvSpPr>
              <a:spLocks noChangeShapeType="1"/>
            </p:cNvSpPr>
            <p:nvPr/>
          </p:nvSpPr>
          <p:spPr bwMode="auto">
            <a:xfrm>
              <a:off x="7584145" y="5010922"/>
              <a:ext cx="0" cy="1181770"/>
            </a:xfrm>
            <a:prstGeom prst="line">
              <a:avLst/>
            </a:prstGeom>
            <a:noFill/>
            <a:ln w="9525">
              <a:solidFill>
                <a:srgbClr val="0000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27" name="Group 356">
              <a:extLst>
                <a:ext uri="{FF2B5EF4-FFF2-40B4-BE49-F238E27FC236}">
                  <a16:creationId xmlns:a16="http://schemas.microsoft.com/office/drawing/2014/main" id="{8D9D842B-1ABC-7A48-A983-FEB9C60E22EC}"/>
                </a:ext>
              </a:extLst>
            </p:cNvPr>
            <p:cNvGrpSpPr>
              <a:grpSpLocks/>
            </p:cNvGrpSpPr>
            <p:nvPr/>
          </p:nvGrpSpPr>
          <p:grpSpPr bwMode="auto">
            <a:xfrm>
              <a:off x="5008880" y="4257040"/>
              <a:ext cx="627380" cy="643255"/>
              <a:chOff x="313" y="1497"/>
              <a:chExt cx="1152" cy="1014"/>
            </a:xfrm>
          </p:grpSpPr>
          <p:pic>
            <p:nvPicPr>
              <p:cNvPr id="234" name="Picture 354" descr="laptop_stylized_small">
                <a:extLst>
                  <a:ext uri="{FF2B5EF4-FFF2-40B4-BE49-F238E27FC236}">
                    <a16:creationId xmlns:a16="http://schemas.microsoft.com/office/drawing/2014/main" id="{0D7E6CBD-2A6D-9043-AC34-9882E71B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 name="Picture 355" descr="antenna_stylized">
                <a:extLst>
                  <a:ext uri="{FF2B5EF4-FFF2-40B4-BE49-F238E27FC236}">
                    <a16:creationId xmlns:a16="http://schemas.microsoft.com/office/drawing/2014/main" id="{AA67442E-AB80-A949-A557-DFF2CABE60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8" name="Group 356">
              <a:extLst>
                <a:ext uri="{FF2B5EF4-FFF2-40B4-BE49-F238E27FC236}">
                  <a16:creationId xmlns:a16="http://schemas.microsoft.com/office/drawing/2014/main" id="{2A495040-484D-F44C-BA9B-15DC83D9F060}"/>
                </a:ext>
              </a:extLst>
            </p:cNvPr>
            <p:cNvGrpSpPr>
              <a:grpSpLocks/>
            </p:cNvGrpSpPr>
            <p:nvPr/>
          </p:nvGrpSpPr>
          <p:grpSpPr bwMode="auto">
            <a:xfrm>
              <a:off x="6197600" y="4297680"/>
              <a:ext cx="627380" cy="643255"/>
              <a:chOff x="313" y="1497"/>
              <a:chExt cx="1152" cy="1014"/>
            </a:xfrm>
          </p:grpSpPr>
          <p:pic>
            <p:nvPicPr>
              <p:cNvPr id="232" name="Picture 354" descr="laptop_stylized_small">
                <a:extLst>
                  <a:ext uri="{FF2B5EF4-FFF2-40B4-BE49-F238E27FC236}">
                    <a16:creationId xmlns:a16="http://schemas.microsoft.com/office/drawing/2014/main" id="{7BA1549E-0EC3-B64D-B067-EC5189B4E1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3" name="Picture 355" descr="antenna_stylized">
                <a:extLst>
                  <a:ext uri="{FF2B5EF4-FFF2-40B4-BE49-F238E27FC236}">
                    <a16:creationId xmlns:a16="http://schemas.microsoft.com/office/drawing/2014/main" id="{3F41AAB7-1902-A04F-9645-A26087CFB6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9" name="Group 356">
              <a:extLst>
                <a:ext uri="{FF2B5EF4-FFF2-40B4-BE49-F238E27FC236}">
                  <a16:creationId xmlns:a16="http://schemas.microsoft.com/office/drawing/2014/main" id="{16DA2195-14EA-6243-B65C-EC2B27CCBB9A}"/>
                </a:ext>
              </a:extLst>
            </p:cNvPr>
            <p:cNvGrpSpPr>
              <a:grpSpLocks/>
            </p:cNvGrpSpPr>
            <p:nvPr/>
          </p:nvGrpSpPr>
          <p:grpSpPr bwMode="auto">
            <a:xfrm>
              <a:off x="7274560" y="4226560"/>
              <a:ext cx="627380" cy="643255"/>
              <a:chOff x="313" y="1497"/>
              <a:chExt cx="1152" cy="1014"/>
            </a:xfrm>
          </p:grpSpPr>
          <p:pic>
            <p:nvPicPr>
              <p:cNvPr id="230" name="Picture 354" descr="laptop_stylized_small">
                <a:extLst>
                  <a:ext uri="{FF2B5EF4-FFF2-40B4-BE49-F238E27FC236}">
                    <a16:creationId xmlns:a16="http://schemas.microsoft.com/office/drawing/2014/main" id="{1560AA7B-6B93-2945-9630-C07258D72E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1" name="Picture 355" descr="antenna_stylized">
                <a:extLst>
                  <a:ext uri="{FF2B5EF4-FFF2-40B4-BE49-F238E27FC236}">
                    <a16:creationId xmlns:a16="http://schemas.microsoft.com/office/drawing/2014/main" id="{FF6A7FA0-099E-0D44-B57F-E44DCFA0D2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Tree>
    <p:extLst>
      <p:ext uri="{BB962C8B-B14F-4D97-AF65-F5344CB8AC3E}">
        <p14:creationId xmlns:p14="http://schemas.microsoft.com/office/powerpoint/2010/main" val="17037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96">
                                            <p:txEl>
                                              <p:pRg st="1" end="1"/>
                                            </p:txEl>
                                          </p:spTgt>
                                        </p:tgtEl>
                                        <p:attrNameLst>
                                          <p:attrName>style.visibility</p:attrName>
                                        </p:attrNameLst>
                                      </p:cBhvr>
                                      <p:to>
                                        <p:strVal val="visible"/>
                                      </p:to>
                                    </p:set>
                                    <p:animEffect transition="in" filter="dissolve">
                                      <p:cBhvr>
                                        <p:cTn id="7" dur="500"/>
                                        <p:tgtEl>
                                          <p:spTgt spid="1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6">
                                            <p:txEl>
                                              <p:pRg st="2" end="2"/>
                                            </p:txEl>
                                          </p:spTgt>
                                        </p:tgtEl>
                                        <p:attrNameLst>
                                          <p:attrName>style.visibility</p:attrName>
                                        </p:attrNameLst>
                                      </p:cBhvr>
                                      <p:to>
                                        <p:strVal val="visible"/>
                                      </p:to>
                                    </p:set>
                                    <p:animEffect transition="in" filter="dissolve">
                                      <p:cBhvr>
                                        <p:cTn id="12" dur="500"/>
                                        <p:tgtEl>
                                          <p:spTgt spid="1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6">
                                            <p:txEl>
                                              <p:pRg st="3" end="3"/>
                                            </p:txEl>
                                          </p:spTgt>
                                        </p:tgtEl>
                                        <p:attrNameLst>
                                          <p:attrName>style.visibility</p:attrName>
                                        </p:attrNameLst>
                                      </p:cBhvr>
                                      <p:to>
                                        <p:strVal val="visible"/>
                                      </p:to>
                                    </p:set>
                                    <p:animEffect transition="in" filter="dissolve">
                                      <p:cBhvr>
                                        <p:cTn id="17" dur="500"/>
                                        <p:tgtEl>
                                          <p:spTgt spid="196">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196">
                                            <p:txEl>
                                              <p:pRg st="4" end="4"/>
                                            </p:txEl>
                                          </p:spTgt>
                                        </p:tgtEl>
                                        <p:attrNameLst>
                                          <p:attrName>style.visibility</p:attrName>
                                        </p:attrNameLst>
                                      </p:cBhvr>
                                      <p:to>
                                        <p:strVal val="visible"/>
                                      </p:to>
                                    </p:set>
                                    <p:animEffect transition="in" filter="dissolve">
                                      <p:cBhvr>
                                        <p:cTn id="20" dur="500"/>
                                        <p:tgtEl>
                                          <p:spTgt spid="196">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96">
                                            <p:txEl>
                                              <p:pRg st="5" end="5"/>
                                            </p:txEl>
                                          </p:spTgt>
                                        </p:tgtEl>
                                        <p:attrNameLst>
                                          <p:attrName>style.visibility</p:attrName>
                                        </p:attrNameLst>
                                      </p:cBhvr>
                                      <p:to>
                                        <p:strVal val="visible"/>
                                      </p:to>
                                    </p:set>
                                    <p:animEffect transition="in" filter="dissolve">
                                      <p:cBhvr>
                                        <p:cTn id="23" dur="500"/>
                                        <p:tgtEl>
                                          <p:spTgt spid="196">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196">
                                            <p:txEl>
                                              <p:pRg st="6" end="6"/>
                                            </p:txEl>
                                          </p:spTgt>
                                        </p:tgtEl>
                                        <p:attrNameLst>
                                          <p:attrName>style.visibility</p:attrName>
                                        </p:attrNameLst>
                                      </p:cBhvr>
                                      <p:to>
                                        <p:strVal val="visible"/>
                                      </p:to>
                                    </p:set>
                                    <p:animEffect transition="in" filter="dissolve">
                                      <p:cBhvr>
                                        <p:cTn id="26" dur="500"/>
                                        <p:tgtEl>
                                          <p:spTgt spid="1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724ABE-9D36-C3CF-C212-DD10DC56C46A}"/>
              </a:ext>
            </a:extLst>
          </p:cNvPr>
          <p:cNvSpPr>
            <a:spLocks noGrp="1"/>
          </p:cNvSpPr>
          <p:nvPr>
            <p:ph idx="1"/>
          </p:nvPr>
        </p:nvSpPr>
        <p:spPr>
          <a:xfrm>
            <a:off x="302987" y="1372013"/>
            <a:ext cx="6560728" cy="5133973"/>
          </a:xfrm>
        </p:spPr>
        <p:txBody>
          <a:bodyPr>
            <a:normAutofit fontScale="85000" lnSpcReduction="10000"/>
          </a:bodyPr>
          <a:lstStyle/>
          <a:p>
            <a:pPr marL="355600" marR="3083560" indent="-342900">
              <a:lnSpc>
                <a:spcPts val="2590"/>
              </a:lnSpc>
              <a:spcBef>
                <a:spcPts val="425"/>
              </a:spcBef>
              <a:buClr>
                <a:srgbClr val="063DE8"/>
              </a:buClr>
              <a:buSzPct val="75000"/>
              <a:buFont typeface="Wingdings"/>
              <a:buChar char=""/>
              <a:tabLst>
                <a:tab pos="355600" algn="l"/>
              </a:tabLst>
            </a:pPr>
            <a:r>
              <a:rPr lang="en-GB" sz="2800" dirty="0">
                <a:latin typeface="Times New Roman"/>
                <a:cs typeface="Times New Roman"/>
              </a:rPr>
              <a:t>Carrier</a:t>
            </a:r>
            <a:r>
              <a:rPr lang="en-GB" sz="2800" spc="-50" dirty="0">
                <a:latin typeface="Times New Roman"/>
                <a:cs typeface="Times New Roman"/>
              </a:rPr>
              <a:t> </a:t>
            </a:r>
            <a:r>
              <a:rPr lang="en-GB" sz="2800" dirty="0">
                <a:latin typeface="Times New Roman"/>
                <a:cs typeface="Times New Roman"/>
              </a:rPr>
              <a:t>Sense</a:t>
            </a:r>
            <a:r>
              <a:rPr lang="en-GB" sz="2800" spc="-35" dirty="0">
                <a:latin typeface="Times New Roman"/>
                <a:cs typeface="Times New Roman"/>
              </a:rPr>
              <a:t> </a:t>
            </a:r>
            <a:r>
              <a:rPr lang="en-GB" sz="2800" dirty="0">
                <a:latin typeface="Times New Roman"/>
                <a:cs typeface="Times New Roman"/>
              </a:rPr>
              <a:t>Multiple</a:t>
            </a:r>
            <a:r>
              <a:rPr lang="en-GB" sz="2800" spc="-60" dirty="0">
                <a:latin typeface="Times New Roman"/>
                <a:cs typeface="Times New Roman"/>
              </a:rPr>
              <a:t> </a:t>
            </a:r>
            <a:r>
              <a:rPr lang="en-GB" sz="2800" dirty="0">
                <a:latin typeface="Times New Roman"/>
                <a:cs typeface="Times New Roman"/>
              </a:rPr>
              <a:t>Access </a:t>
            </a:r>
            <a:r>
              <a:rPr lang="en-GB" sz="2800" spc="-20" dirty="0">
                <a:latin typeface="Times New Roman"/>
                <a:cs typeface="Times New Roman"/>
              </a:rPr>
              <a:t>with </a:t>
            </a:r>
            <a:r>
              <a:rPr lang="en-GB" sz="2800" dirty="0">
                <a:latin typeface="Times New Roman"/>
                <a:cs typeface="Times New Roman"/>
              </a:rPr>
              <a:t>Collision</a:t>
            </a:r>
            <a:r>
              <a:rPr lang="en-GB" sz="2800" spc="-60" dirty="0">
                <a:latin typeface="Times New Roman"/>
                <a:cs typeface="Times New Roman"/>
              </a:rPr>
              <a:t> </a:t>
            </a:r>
            <a:r>
              <a:rPr lang="en-GB" sz="2800" dirty="0">
                <a:latin typeface="Times New Roman"/>
                <a:cs typeface="Times New Roman"/>
              </a:rPr>
              <a:t>Avoidance</a:t>
            </a:r>
            <a:r>
              <a:rPr lang="en-GB" sz="2800" spc="-30" dirty="0">
                <a:latin typeface="Times New Roman"/>
                <a:cs typeface="Times New Roman"/>
              </a:rPr>
              <a:t> </a:t>
            </a:r>
            <a:r>
              <a:rPr lang="en-GB" sz="2800" spc="-10" dirty="0">
                <a:latin typeface="Times New Roman"/>
                <a:cs typeface="Times New Roman"/>
              </a:rPr>
              <a:t>(CSMA/CA)</a:t>
            </a:r>
            <a:endParaRPr lang="en-GB" sz="2800" dirty="0">
              <a:latin typeface="Times New Roman"/>
              <a:cs typeface="Times New Roman"/>
            </a:endParaRPr>
          </a:p>
          <a:p>
            <a:pPr marL="355600" marR="5080" indent="-342900">
              <a:lnSpc>
                <a:spcPts val="2590"/>
              </a:lnSpc>
              <a:spcBef>
                <a:spcPts val="580"/>
              </a:spcBef>
              <a:buClr>
                <a:srgbClr val="063DE8"/>
              </a:buClr>
              <a:buSzPct val="75000"/>
              <a:buFont typeface="Wingdings"/>
              <a:buChar char=""/>
              <a:tabLst>
                <a:tab pos="355600" algn="l"/>
              </a:tabLst>
            </a:pPr>
            <a:r>
              <a:rPr lang="en-GB" sz="2800" dirty="0">
                <a:latin typeface="Times New Roman"/>
                <a:cs typeface="Times New Roman"/>
              </a:rPr>
              <a:t>Listen</a:t>
            </a:r>
            <a:r>
              <a:rPr lang="en-GB" sz="2800" spc="-40" dirty="0">
                <a:latin typeface="Times New Roman"/>
                <a:cs typeface="Times New Roman"/>
              </a:rPr>
              <a:t> </a:t>
            </a:r>
            <a:r>
              <a:rPr lang="en-GB" sz="2800" dirty="0">
                <a:latin typeface="Times New Roman"/>
                <a:cs typeface="Times New Roman"/>
              </a:rPr>
              <a:t>before</a:t>
            </a:r>
            <a:r>
              <a:rPr lang="en-GB" sz="2800" spc="-20" dirty="0">
                <a:latin typeface="Times New Roman"/>
                <a:cs typeface="Times New Roman"/>
              </a:rPr>
              <a:t> </a:t>
            </a:r>
            <a:r>
              <a:rPr lang="en-GB" sz="2800" dirty="0">
                <a:latin typeface="Times New Roman"/>
                <a:cs typeface="Times New Roman"/>
              </a:rPr>
              <a:t>you</a:t>
            </a:r>
            <a:r>
              <a:rPr lang="en-GB" sz="2800" spc="-15" dirty="0">
                <a:latin typeface="Times New Roman"/>
                <a:cs typeface="Times New Roman"/>
              </a:rPr>
              <a:t> </a:t>
            </a:r>
            <a:r>
              <a:rPr lang="en-GB" sz="2800" dirty="0">
                <a:latin typeface="Times New Roman"/>
                <a:cs typeface="Times New Roman"/>
              </a:rPr>
              <a:t>talk.</a:t>
            </a:r>
            <a:r>
              <a:rPr lang="en-GB" sz="2800" spc="-40" dirty="0">
                <a:latin typeface="Times New Roman"/>
                <a:cs typeface="Times New Roman"/>
              </a:rPr>
              <a:t> </a:t>
            </a:r>
            <a:r>
              <a:rPr lang="en-GB" sz="2800" dirty="0">
                <a:latin typeface="Times New Roman"/>
                <a:cs typeface="Times New Roman"/>
              </a:rPr>
              <a:t>If</a:t>
            </a:r>
            <a:r>
              <a:rPr lang="en-GB" sz="2800" spc="-10" dirty="0">
                <a:latin typeface="Times New Roman"/>
                <a:cs typeface="Times New Roman"/>
              </a:rPr>
              <a:t> </a:t>
            </a:r>
            <a:r>
              <a:rPr lang="en-GB" sz="2800" dirty="0">
                <a:latin typeface="Times New Roman"/>
                <a:cs typeface="Times New Roman"/>
              </a:rPr>
              <a:t>the</a:t>
            </a:r>
            <a:r>
              <a:rPr lang="en-GB" sz="2800" spc="-40" dirty="0">
                <a:latin typeface="Times New Roman"/>
                <a:cs typeface="Times New Roman"/>
              </a:rPr>
              <a:t> </a:t>
            </a:r>
            <a:r>
              <a:rPr lang="en-GB" sz="2800" dirty="0">
                <a:latin typeface="Times New Roman"/>
                <a:cs typeface="Times New Roman"/>
              </a:rPr>
              <a:t>medium</a:t>
            </a:r>
            <a:r>
              <a:rPr lang="en-GB" sz="2800" spc="-10" dirty="0">
                <a:latin typeface="Times New Roman"/>
                <a:cs typeface="Times New Roman"/>
              </a:rPr>
              <a:t> </a:t>
            </a:r>
            <a:r>
              <a:rPr lang="en-GB" sz="2800" dirty="0">
                <a:latin typeface="Times New Roman"/>
                <a:cs typeface="Times New Roman"/>
              </a:rPr>
              <a:t>is</a:t>
            </a:r>
            <a:r>
              <a:rPr lang="en-GB" sz="2800" spc="-25" dirty="0">
                <a:latin typeface="Times New Roman"/>
                <a:cs typeface="Times New Roman"/>
              </a:rPr>
              <a:t> </a:t>
            </a:r>
            <a:r>
              <a:rPr lang="en-GB" sz="2800" dirty="0">
                <a:latin typeface="Times New Roman"/>
                <a:cs typeface="Times New Roman"/>
              </a:rPr>
              <a:t>busy,</a:t>
            </a:r>
            <a:r>
              <a:rPr lang="en-GB" sz="2800" spc="-15" dirty="0">
                <a:latin typeface="Times New Roman"/>
                <a:cs typeface="Times New Roman"/>
              </a:rPr>
              <a:t> </a:t>
            </a:r>
            <a:r>
              <a:rPr lang="en-GB" sz="2800" dirty="0">
                <a:latin typeface="Times New Roman"/>
                <a:cs typeface="Times New Roman"/>
              </a:rPr>
              <a:t>the</a:t>
            </a:r>
            <a:r>
              <a:rPr lang="en-GB" sz="2800" spc="-25" dirty="0">
                <a:latin typeface="Times New Roman"/>
                <a:cs typeface="Times New Roman"/>
              </a:rPr>
              <a:t> </a:t>
            </a:r>
            <a:r>
              <a:rPr lang="en-GB" sz="2800" spc="-10" dirty="0">
                <a:latin typeface="Times New Roman"/>
                <a:cs typeface="Times New Roman"/>
              </a:rPr>
              <a:t>transmitter </a:t>
            </a:r>
            <a:r>
              <a:rPr lang="en-GB" sz="2800" dirty="0">
                <a:latin typeface="Times New Roman"/>
                <a:cs typeface="Times New Roman"/>
              </a:rPr>
              <a:t>backs</a:t>
            </a:r>
            <a:r>
              <a:rPr lang="en-GB" sz="2800" spc="-35" dirty="0">
                <a:latin typeface="Times New Roman"/>
                <a:cs typeface="Times New Roman"/>
              </a:rPr>
              <a:t> </a:t>
            </a:r>
            <a:r>
              <a:rPr lang="en-GB" sz="2800" dirty="0">
                <a:latin typeface="Times New Roman"/>
                <a:cs typeface="Times New Roman"/>
              </a:rPr>
              <a:t>off</a:t>
            </a:r>
            <a:r>
              <a:rPr lang="en-GB" sz="2800" spc="-5" dirty="0">
                <a:latin typeface="Times New Roman"/>
                <a:cs typeface="Times New Roman"/>
              </a:rPr>
              <a:t> </a:t>
            </a:r>
            <a:r>
              <a:rPr lang="en-GB" sz="2800" dirty="0">
                <a:latin typeface="Times New Roman"/>
                <a:cs typeface="Times New Roman"/>
              </a:rPr>
              <a:t>for</a:t>
            </a:r>
            <a:r>
              <a:rPr lang="en-GB" sz="2800" spc="-20" dirty="0">
                <a:latin typeface="Times New Roman"/>
                <a:cs typeface="Times New Roman"/>
              </a:rPr>
              <a:t> </a:t>
            </a:r>
            <a:r>
              <a:rPr lang="en-GB" sz="2800" dirty="0">
                <a:latin typeface="Times New Roman"/>
                <a:cs typeface="Times New Roman"/>
              </a:rPr>
              <a:t>a</a:t>
            </a:r>
            <a:r>
              <a:rPr lang="en-GB" sz="2800" spc="-30" dirty="0">
                <a:latin typeface="Times New Roman"/>
                <a:cs typeface="Times New Roman"/>
              </a:rPr>
              <a:t> </a:t>
            </a:r>
            <a:r>
              <a:rPr lang="en-GB" sz="2800" dirty="0">
                <a:latin typeface="Times New Roman"/>
                <a:cs typeface="Times New Roman"/>
              </a:rPr>
              <a:t>random</a:t>
            </a:r>
            <a:r>
              <a:rPr lang="en-GB" sz="2800" spc="-35" dirty="0">
                <a:latin typeface="Times New Roman"/>
                <a:cs typeface="Times New Roman"/>
              </a:rPr>
              <a:t> </a:t>
            </a:r>
            <a:r>
              <a:rPr lang="en-GB" sz="2800" spc="-10" dirty="0">
                <a:latin typeface="Times New Roman"/>
                <a:cs typeface="Times New Roman"/>
              </a:rPr>
              <a:t>period.</a:t>
            </a:r>
            <a:endParaRPr lang="en-GB" sz="2800" dirty="0">
              <a:latin typeface="Times New Roman"/>
              <a:cs typeface="Times New Roman"/>
            </a:endParaRPr>
          </a:p>
          <a:p>
            <a:pPr marL="355600" marR="1915160" indent="-342900">
              <a:lnSpc>
                <a:spcPts val="2590"/>
              </a:lnSpc>
              <a:spcBef>
                <a:spcPts val="580"/>
              </a:spcBef>
              <a:buClr>
                <a:srgbClr val="063DE8"/>
              </a:buClr>
              <a:buSzPct val="75000"/>
              <a:buFont typeface="Wingdings"/>
              <a:buChar char=""/>
              <a:tabLst>
                <a:tab pos="355600" algn="l"/>
              </a:tabLst>
            </a:pPr>
            <a:r>
              <a:rPr lang="en-GB" sz="2800" dirty="0">
                <a:latin typeface="Times New Roman"/>
                <a:cs typeface="Times New Roman"/>
              </a:rPr>
              <a:t>Avoids</a:t>
            </a:r>
            <a:r>
              <a:rPr lang="en-GB" sz="2800" spc="-20" dirty="0">
                <a:latin typeface="Times New Roman"/>
                <a:cs typeface="Times New Roman"/>
              </a:rPr>
              <a:t> </a:t>
            </a:r>
            <a:r>
              <a:rPr lang="en-GB" sz="2800" dirty="0">
                <a:latin typeface="Times New Roman"/>
                <a:cs typeface="Times New Roman"/>
              </a:rPr>
              <a:t>collision</a:t>
            </a:r>
            <a:r>
              <a:rPr lang="en-GB" sz="2800" spc="-55" dirty="0">
                <a:latin typeface="Times New Roman"/>
                <a:cs typeface="Times New Roman"/>
              </a:rPr>
              <a:t> </a:t>
            </a:r>
            <a:r>
              <a:rPr lang="en-GB" sz="2800" dirty="0">
                <a:latin typeface="Times New Roman"/>
                <a:cs typeface="Times New Roman"/>
              </a:rPr>
              <a:t>by</a:t>
            </a:r>
            <a:r>
              <a:rPr lang="en-GB" sz="2800" spc="-20" dirty="0">
                <a:latin typeface="Times New Roman"/>
                <a:cs typeface="Times New Roman"/>
              </a:rPr>
              <a:t> </a:t>
            </a:r>
            <a:r>
              <a:rPr lang="en-GB" sz="2800" dirty="0">
                <a:latin typeface="Times New Roman"/>
                <a:cs typeface="Times New Roman"/>
              </a:rPr>
              <a:t>sending</a:t>
            </a:r>
            <a:r>
              <a:rPr lang="en-GB" sz="2800" spc="-30" dirty="0">
                <a:latin typeface="Times New Roman"/>
                <a:cs typeface="Times New Roman"/>
              </a:rPr>
              <a:t> </a:t>
            </a:r>
            <a:r>
              <a:rPr lang="en-GB" sz="2800" dirty="0">
                <a:latin typeface="Times New Roman"/>
                <a:cs typeface="Times New Roman"/>
              </a:rPr>
              <a:t>a</a:t>
            </a:r>
            <a:r>
              <a:rPr lang="en-GB" sz="2800" spc="-30" dirty="0">
                <a:latin typeface="Times New Roman"/>
                <a:cs typeface="Times New Roman"/>
              </a:rPr>
              <a:t> </a:t>
            </a:r>
            <a:r>
              <a:rPr lang="en-GB" sz="2800" dirty="0">
                <a:latin typeface="Times New Roman"/>
                <a:cs typeface="Times New Roman"/>
              </a:rPr>
              <a:t>short </a:t>
            </a:r>
            <a:r>
              <a:rPr lang="en-GB" sz="2800" spc="-10" dirty="0">
                <a:latin typeface="Times New Roman"/>
                <a:cs typeface="Times New Roman"/>
              </a:rPr>
              <a:t>message: </a:t>
            </a:r>
            <a:r>
              <a:rPr lang="en-GB" sz="2800" dirty="0">
                <a:latin typeface="Times New Roman"/>
                <a:cs typeface="Times New Roman"/>
              </a:rPr>
              <a:t>Ready</a:t>
            </a:r>
            <a:r>
              <a:rPr lang="en-GB" sz="2800" spc="-20" dirty="0">
                <a:latin typeface="Times New Roman"/>
                <a:cs typeface="Times New Roman"/>
              </a:rPr>
              <a:t> </a:t>
            </a:r>
            <a:r>
              <a:rPr lang="en-GB" sz="2800" dirty="0">
                <a:latin typeface="Times New Roman"/>
                <a:cs typeface="Times New Roman"/>
              </a:rPr>
              <a:t>to</a:t>
            </a:r>
            <a:r>
              <a:rPr lang="en-GB" sz="2800" spc="-5" dirty="0">
                <a:latin typeface="Times New Roman"/>
                <a:cs typeface="Times New Roman"/>
              </a:rPr>
              <a:t> </a:t>
            </a:r>
            <a:r>
              <a:rPr lang="en-GB" sz="2800" dirty="0">
                <a:latin typeface="Times New Roman"/>
                <a:cs typeface="Times New Roman"/>
              </a:rPr>
              <a:t>send</a:t>
            </a:r>
            <a:r>
              <a:rPr lang="en-GB" sz="2800" spc="-20" dirty="0">
                <a:latin typeface="Times New Roman"/>
                <a:cs typeface="Times New Roman"/>
              </a:rPr>
              <a:t> (RTS)</a:t>
            </a:r>
            <a:endParaRPr lang="en-GB" sz="2800" dirty="0">
              <a:latin typeface="Times New Roman"/>
              <a:cs typeface="Times New Roman"/>
            </a:endParaRPr>
          </a:p>
          <a:p>
            <a:pPr marL="355600" marR="1010919">
              <a:lnSpc>
                <a:spcPts val="2590"/>
              </a:lnSpc>
              <a:spcBef>
                <a:spcPts val="5"/>
              </a:spcBef>
            </a:pPr>
            <a:r>
              <a:rPr lang="en-GB" sz="2800" dirty="0">
                <a:latin typeface="Times New Roman"/>
                <a:cs typeface="Times New Roman"/>
              </a:rPr>
              <a:t>RTS</a:t>
            </a:r>
            <a:r>
              <a:rPr lang="en-GB" sz="2800" spc="-10" dirty="0">
                <a:latin typeface="Times New Roman"/>
                <a:cs typeface="Times New Roman"/>
              </a:rPr>
              <a:t> </a:t>
            </a:r>
            <a:r>
              <a:rPr lang="en-GB" sz="2800" dirty="0">
                <a:latin typeface="Times New Roman"/>
                <a:cs typeface="Times New Roman"/>
              </a:rPr>
              <a:t>contains</a:t>
            </a:r>
            <a:r>
              <a:rPr lang="en-GB" sz="2800" spc="-45" dirty="0">
                <a:latin typeface="Times New Roman"/>
                <a:cs typeface="Times New Roman"/>
              </a:rPr>
              <a:t> </a:t>
            </a:r>
            <a:r>
              <a:rPr lang="en-GB" sz="2800" dirty="0" err="1">
                <a:latin typeface="Times New Roman"/>
                <a:cs typeface="Times New Roman"/>
              </a:rPr>
              <a:t>dest</a:t>
            </a:r>
            <a:r>
              <a:rPr lang="en-GB" sz="2800" dirty="0">
                <a:latin typeface="Times New Roman"/>
                <a:cs typeface="Times New Roman"/>
              </a:rPr>
              <a:t>.</a:t>
            </a:r>
            <a:r>
              <a:rPr lang="en-GB" sz="2800" spc="-30" dirty="0">
                <a:latin typeface="Times New Roman"/>
                <a:cs typeface="Times New Roman"/>
              </a:rPr>
              <a:t> </a:t>
            </a:r>
            <a:r>
              <a:rPr lang="en-GB" sz="2800" dirty="0">
                <a:latin typeface="Times New Roman"/>
                <a:cs typeface="Times New Roman"/>
              </a:rPr>
              <a:t>address</a:t>
            </a:r>
            <a:r>
              <a:rPr lang="en-GB" sz="2800" spc="-20" dirty="0">
                <a:latin typeface="Times New Roman"/>
                <a:cs typeface="Times New Roman"/>
              </a:rPr>
              <a:t> </a:t>
            </a:r>
            <a:r>
              <a:rPr lang="en-GB" sz="2800" dirty="0">
                <a:latin typeface="Times New Roman"/>
                <a:cs typeface="Times New Roman"/>
              </a:rPr>
              <a:t>and</a:t>
            </a:r>
            <a:r>
              <a:rPr lang="en-GB" sz="2800" spc="-15" dirty="0">
                <a:latin typeface="Times New Roman"/>
                <a:cs typeface="Times New Roman"/>
              </a:rPr>
              <a:t> </a:t>
            </a:r>
            <a:r>
              <a:rPr lang="en-GB" sz="2800" dirty="0">
                <a:latin typeface="Times New Roman"/>
                <a:cs typeface="Times New Roman"/>
              </a:rPr>
              <a:t>duration</a:t>
            </a:r>
            <a:r>
              <a:rPr lang="en-GB" sz="2800" spc="-50" dirty="0">
                <a:latin typeface="Times New Roman"/>
                <a:cs typeface="Times New Roman"/>
              </a:rPr>
              <a:t> </a:t>
            </a:r>
            <a:r>
              <a:rPr lang="en-GB" sz="2800" dirty="0">
                <a:latin typeface="Times New Roman"/>
                <a:cs typeface="Times New Roman"/>
              </a:rPr>
              <a:t>of</a:t>
            </a:r>
            <a:r>
              <a:rPr lang="en-GB" sz="2800" spc="-15" dirty="0">
                <a:latin typeface="Times New Roman"/>
                <a:cs typeface="Times New Roman"/>
              </a:rPr>
              <a:t> </a:t>
            </a:r>
            <a:r>
              <a:rPr lang="en-GB" sz="2800" spc="-10" dirty="0">
                <a:latin typeface="Times New Roman"/>
                <a:cs typeface="Times New Roman"/>
              </a:rPr>
              <a:t>message. </a:t>
            </a:r>
            <a:r>
              <a:rPr lang="en-GB" sz="2800" dirty="0">
                <a:latin typeface="Times New Roman"/>
                <a:cs typeface="Times New Roman"/>
              </a:rPr>
              <a:t>Tells</a:t>
            </a:r>
            <a:r>
              <a:rPr lang="en-GB" sz="2800" spc="-45" dirty="0">
                <a:latin typeface="Times New Roman"/>
                <a:cs typeface="Times New Roman"/>
              </a:rPr>
              <a:t> </a:t>
            </a:r>
            <a:r>
              <a:rPr lang="en-GB" sz="2800" dirty="0">
                <a:latin typeface="Times New Roman"/>
                <a:cs typeface="Times New Roman"/>
              </a:rPr>
              <a:t>everyone</a:t>
            </a:r>
            <a:r>
              <a:rPr lang="en-GB" sz="2800" spc="-45" dirty="0">
                <a:latin typeface="Times New Roman"/>
                <a:cs typeface="Times New Roman"/>
              </a:rPr>
              <a:t> </a:t>
            </a:r>
            <a:r>
              <a:rPr lang="en-GB" sz="2800" dirty="0">
                <a:latin typeface="Times New Roman"/>
                <a:cs typeface="Times New Roman"/>
              </a:rPr>
              <a:t>to</a:t>
            </a:r>
            <a:r>
              <a:rPr lang="en-GB" sz="2800" spc="-30" dirty="0">
                <a:latin typeface="Times New Roman"/>
                <a:cs typeface="Times New Roman"/>
              </a:rPr>
              <a:t> </a:t>
            </a:r>
            <a:r>
              <a:rPr lang="en-GB" sz="2800" dirty="0">
                <a:latin typeface="Times New Roman"/>
                <a:cs typeface="Times New Roman"/>
              </a:rPr>
              <a:t>backoff</a:t>
            </a:r>
            <a:r>
              <a:rPr lang="en-GB" sz="2800" spc="-20" dirty="0">
                <a:latin typeface="Times New Roman"/>
                <a:cs typeface="Times New Roman"/>
              </a:rPr>
              <a:t> </a:t>
            </a:r>
            <a:r>
              <a:rPr lang="en-GB" sz="2800" dirty="0">
                <a:latin typeface="Times New Roman"/>
                <a:cs typeface="Times New Roman"/>
              </a:rPr>
              <a:t>for</a:t>
            </a:r>
            <a:r>
              <a:rPr lang="en-GB" sz="2800" spc="-20" dirty="0">
                <a:latin typeface="Times New Roman"/>
                <a:cs typeface="Times New Roman"/>
              </a:rPr>
              <a:t> </a:t>
            </a:r>
            <a:r>
              <a:rPr lang="en-GB" sz="2800" dirty="0">
                <a:latin typeface="Times New Roman"/>
                <a:cs typeface="Times New Roman"/>
              </a:rPr>
              <a:t>the</a:t>
            </a:r>
            <a:r>
              <a:rPr lang="en-GB" sz="2800" spc="-30" dirty="0">
                <a:latin typeface="Times New Roman"/>
                <a:cs typeface="Times New Roman"/>
              </a:rPr>
              <a:t> </a:t>
            </a:r>
            <a:r>
              <a:rPr lang="en-GB" sz="2800" spc="-10" dirty="0">
                <a:latin typeface="Times New Roman"/>
                <a:cs typeface="Times New Roman"/>
              </a:rPr>
              <a:t>duration.</a:t>
            </a:r>
            <a:endParaRPr lang="en-GB" sz="2800" dirty="0">
              <a:latin typeface="Times New Roman"/>
              <a:cs typeface="Times New Roman"/>
            </a:endParaRPr>
          </a:p>
          <a:p>
            <a:pPr marL="354965" indent="-342265">
              <a:lnSpc>
                <a:spcPct val="100000"/>
              </a:lnSpc>
              <a:spcBef>
                <a:spcPts val="250"/>
              </a:spcBef>
              <a:buClr>
                <a:srgbClr val="063DE8"/>
              </a:buClr>
              <a:buSzPct val="75000"/>
              <a:buFont typeface="Wingdings"/>
              <a:buChar char=""/>
              <a:tabLst>
                <a:tab pos="354965" algn="l"/>
              </a:tabLst>
            </a:pPr>
            <a:r>
              <a:rPr lang="en-GB" sz="2800" dirty="0">
                <a:latin typeface="Times New Roman"/>
                <a:cs typeface="Times New Roman"/>
              </a:rPr>
              <a:t>Destination</a:t>
            </a:r>
            <a:r>
              <a:rPr lang="en-GB" sz="2800" spc="-60" dirty="0">
                <a:latin typeface="Times New Roman"/>
                <a:cs typeface="Times New Roman"/>
              </a:rPr>
              <a:t> </a:t>
            </a:r>
            <a:r>
              <a:rPr lang="en-GB" sz="2800" dirty="0">
                <a:latin typeface="Times New Roman"/>
                <a:cs typeface="Times New Roman"/>
              </a:rPr>
              <a:t>sends:</a:t>
            </a:r>
            <a:r>
              <a:rPr lang="en-GB" sz="2800" spc="-30" dirty="0">
                <a:latin typeface="Times New Roman"/>
                <a:cs typeface="Times New Roman"/>
              </a:rPr>
              <a:t> </a:t>
            </a:r>
            <a:r>
              <a:rPr lang="en-GB" sz="2800" dirty="0">
                <a:latin typeface="Times New Roman"/>
                <a:cs typeface="Times New Roman"/>
              </a:rPr>
              <a:t>Clear</a:t>
            </a:r>
            <a:r>
              <a:rPr lang="en-GB" sz="2800" spc="-35" dirty="0">
                <a:latin typeface="Times New Roman"/>
                <a:cs typeface="Times New Roman"/>
              </a:rPr>
              <a:t> </a:t>
            </a:r>
            <a:r>
              <a:rPr lang="en-GB" sz="2800" dirty="0">
                <a:latin typeface="Times New Roman"/>
                <a:cs typeface="Times New Roman"/>
              </a:rPr>
              <a:t>to</a:t>
            </a:r>
            <a:r>
              <a:rPr lang="en-GB" sz="2800" spc="-35" dirty="0">
                <a:latin typeface="Times New Roman"/>
                <a:cs typeface="Times New Roman"/>
              </a:rPr>
              <a:t> </a:t>
            </a:r>
            <a:r>
              <a:rPr lang="en-GB" sz="2800" dirty="0">
                <a:latin typeface="Times New Roman"/>
                <a:cs typeface="Times New Roman"/>
              </a:rPr>
              <a:t>send</a:t>
            </a:r>
            <a:r>
              <a:rPr lang="en-GB" sz="2800" spc="-25" dirty="0">
                <a:latin typeface="Times New Roman"/>
                <a:cs typeface="Times New Roman"/>
              </a:rPr>
              <a:t> </a:t>
            </a:r>
            <a:r>
              <a:rPr lang="en-GB" sz="2800" spc="-10" dirty="0">
                <a:latin typeface="Times New Roman"/>
                <a:cs typeface="Times New Roman"/>
              </a:rPr>
              <a:t>(CTS)</a:t>
            </a:r>
            <a:endParaRPr lang="en-GB" sz="2800" dirty="0">
              <a:latin typeface="Times New Roman"/>
              <a:cs typeface="Times New Roman"/>
            </a:endParaRPr>
          </a:p>
          <a:p>
            <a:pPr marL="354965" indent="-342265">
              <a:lnSpc>
                <a:spcPct val="100000"/>
              </a:lnSpc>
              <a:spcBef>
                <a:spcPts val="305"/>
              </a:spcBef>
              <a:buClr>
                <a:srgbClr val="063DE8"/>
              </a:buClr>
              <a:buSzPct val="75000"/>
              <a:buFont typeface="Wingdings"/>
              <a:buChar char=""/>
              <a:tabLst>
                <a:tab pos="354965" algn="l"/>
              </a:tabLst>
            </a:pPr>
            <a:r>
              <a:rPr lang="en-GB" sz="2800" dirty="0">
                <a:latin typeface="Times New Roman"/>
                <a:cs typeface="Times New Roman"/>
              </a:rPr>
              <a:t>Can</a:t>
            </a:r>
            <a:r>
              <a:rPr lang="en-GB" sz="2800" spc="-5" dirty="0">
                <a:latin typeface="Times New Roman"/>
                <a:cs typeface="Times New Roman"/>
              </a:rPr>
              <a:t> </a:t>
            </a:r>
            <a:r>
              <a:rPr lang="en-GB" sz="2800" dirty="0">
                <a:latin typeface="Times New Roman"/>
                <a:cs typeface="Times New Roman"/>
              </a:rPr>
              <a:t>not</a:t>
            </a:r>
            <a:r>
              <a:rPr lang="en-GB" sz="2800" spc="-15" dirty="0">
                <a:latin typeface="Times New Roman"/>
                <a:cs typeface="Times New Roman"/>
              </a:rPr>
              <a:t> </a:t>
            </a:r>
            <a:r>
              <a:rPr lang="en-GB" sz="2800" dirty="0">
                <a:latin typeface="Times New Roman"/>
                <a:cs typeface="Times New Roman"/>
              </a:rPr>
              <a:t>detect</a:t>
            </a:r>
            <a:r>
              <a:rPr lang="en-GB" sz="2800" spc="-40" dirty="0">
                <a:latin typeface="Times New Roman"/>
                <a:cs typeface="Times New Roman"/>
              </a:rPr>
              <a:t> </a:t>
            </a:r>
            <a:r>
              <a:rPr lang="en-GB" sz="2800" dirty="0">
                <a:latin typeface="Times New Roman"/>
                <a:cs typeface="Times New Roman"/>
              </a:rPr>
              <a:t>collision</a:t>
            </a:r>
            <a:r>
              <a:rPr lang="en-GB" sz="2800" spc="-40" dirty="0">
                <a:latin typeface="Times New Roman"/>
                <a:cs typeface="Times New Roman"/>
              </a:rPr>
              <a:t> </a:t>
            </a:r>
            <a:r>
              <a:rPr lang="en-GB" sz="2800" dirty="0">
                <a:latin typeface="Symbol"/>
                <a:cs typeface="Symbol"/>
              </a:rPr>
              <a:t></a:t>
            </a:r>
            <a:r>
              <a:rPr lang="en-GB" sz="2800" spc="-10" dirty="0">
                <a:latin typeface="Times New Roman"/>
                <a:cs typeface="Times New Roman"/>
              </a:rPr>
              <a:t> </a:t>
            </a:r>
            <a:r>
              <a:rPr lang="en-GB" sz="2800" dirty="0">
                <a:latin typeface="Times New Roman"/>
                <a:cs typeface="Times New Roman"/>
              </a:rPr>
              <a:t>Each</a:t>
            </a:r>
            <a:r>
              <a:rPr lang="en-GB" sz="2800" spc="-30" dirty="0">
                <a:latin typeface="Times New Roman"/>
                <a:cs typeface="Times New Roman"/>
              </a:rPr>
              <a:t> </a:t>
            </a:r>
            <a:r>
              <a:rPr lang="en-GB" sz="2800" dirty="0">
                <a:latin typeface="Times New Roman"/>
                <a:cs typeface="Times New Roman"/>
              </a:rPr>
              <a:t>packet</a:t>
            </a:r>
            <a:r>
              <a:rPr lang="en-GB" sz="2800" spc="-25" dirty="0">
                <a:latin typeface="Times New Roman"/>
                <a:cs typeface="Times New Roman"/>
              </a:rPr>
              <a:t> </a:t>
            </a:r>
            <a:r>
              <a:rPr lang="en-GB" sz="2800" dirty="0">
                <a:latin typeface="Times New Roman"/>
                <a:cs typeface="Times New Roman"/>
              </a:rPr>
              <a:t>is </a:t>
            </a:r>
            <a:r>
              <a:rPr lang="en-GB" sz="2800" spc="-10" dirty="0" err="1">
                <a:latin typeface="Times New Roman"/>
                <a:cs typeface="Times New Roman"/>
              </a:rPr>
              <a:t>acked</a:t>
            </a:r>
            <a:r>
              <a:rPr lang="en-GB" sz="2800" spc="-10" dirty="0">
                <a:latin typeface="Times New Roman"/>
                <a:cs typeface="Times New Roman"/>
              </a:rPr>
              <a:t>.</a:t>
            </a:r>
            <a:endParaRPr lang="en-GB" sz="2800" dirty="0">
              <a:latin typeface="Times New Roman"/>
              <a:cs typeface="Times New Roman"/>
            </a:endParaRPr>
          </a:p>
          <a:p>
            <a:pPr marL="354965" indent="-342265">
              <a:lnSpc>
                <a:spcPct val="100000"/>
              </a:lnSpc>
              <a:spcBef>
                <a:spcPts val="275"/>
              </a:spcBef>
              <a:buClr>
                <a:srgbClr val="063DE8"/>
              </a:buClr>
              <a:buSzPct val="75000"/>
              <a:buFont typeface="Wingdings"/>
              <a:buChar char=""/>
              <a:tabLst>
                <a:tab pos="354965" algn="l"/>
              </a:tabLst>
            </a:pPr>
            <a:r>
              <a:rPr lang="en-GB" sz="2800" dirty="0">
                <a:latin typeface="Times New Roman"/>
                <a:cs typeface="Times New Roman"/>
              </a:rPr>
              <a:t>MAC</a:t>
            </a:r>
            <a:r>
              <a:rPr lang="en-GB" sz="2800" spc="-20" dirty="0">
                <a:latin typeface="Times New Roman"/>
                <a:cs typeface="Times New Roman"/>
              </a:rPr>
              <a:t> </a:t>
            </a:r>
            <a:r>
              <a:rPr lang="en-GB" sz="2800" dirty="0">
                <a:latin typeface="Times New Roman"/>
                <a:cs typeface="Times New Roman"/>
              </a:rPr>
              <a:t>level</a:t>
            </a:r>
            <a:r>
              <a:rPr lang="en-GB" sz="2800" spc="-45" dirty="0">
                <a:latin typeface="Times New Roman"/>
                <a:cs typeface="Times New Roman"/>
              </a:rPr>
              <a:t> </a:t>
            </a:r>
            <a:r>
              <a:rPr lang="en-GB" sz="2800" dirty="0">
                <a:latin typeface="Times New Roman"/>
                <a:cs typeface="Times New Roman"/>
              </a:rPr>
              <a:t>retransmission</a:t>
            </a:r>
            <a:r>
              <a:rPr lang="en-GB" sz="2800" spc="-60" dirty="0">
                <a:latin typeface="Times New Roman"/>
                <a:cs typeface="Times New Roman"/>
              </a:rPr>
              <a:t> </a:t>
            </a:r>
            <a:r>
              <a:rPr lang="en-GB" sz="2800" dirty="0">
                <a:latin typeface="Times New Roman"/>
                <a:cs typeface="Times New Roman"/>
              </a:rPr>
              <a:t>if</a:t>
            </a:r>
            <a:r>
              <a:rPr lang="en-GB" sz="2800" spc="-35" dirty="0">
                <a:latin typeface="Times New Roman"/>
                <a:cs typeface="Times New Roman"/>
              </a:rPr>
              <a:t> </a:t>
            </a:r>
            <a:r>
              <a:rPr lang="en-GB" sz="2800" dirty="0">
                <a:latin typeface="Times New Roman"/>
                <a:cs typeface="Times New Roman"/>
              </a:rPr>
              <a:t>not</a:t>
            </a:r>
            <a:r>
              <a:rPr lang="en-GB" sz="2800" spc="-30" dirty="0">
                <a:latin typeface="Times New Roman"/>
                <a:cs typeface="Times New Roman"/>
              </a:rPr>
              <a:t> </a:t>
            </a:r>
            <a:r>
              <a:rPr lang="en-GB" sz="2800" spc="-10" dirty="0" err="1">
                <a:latin typeface="Times New Roman"/>
                <a:cs typeface="Times New Roman"/>
              </a:rPr>
              <a:t>acked</a:t>
            </a:r>
            <a:r>
              <a:rPr lang="en-GB" sz="2800" spc="-10" dirty="0">
                <a:latin typeface="Times New Roman"/>
                <a:cs typeface="Times New Roman"/>
              </a:rPr>
              <a:t>.</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23992749-452D-93E8-1241-3C1CDF6C8B1B}"/>
              </a:ext>
            </a:extLst>
          </p:cNvPr>
          <p:cNvSpPr>
            <a:spLocks noGrp="1"/>
          </p:cNvSpPr>
          <p:nvPr>
            <p:ph type="title"/>
          </p:nvPr>
        </p:nvSpPr>
        <p:spPr/>
        <p:txBody>
          <a:bodyPr/>
          <a:lstStyle/>
          <a:p>
            <a:r>
              <a:rPr lang="en-GB" dirty="0"/>
              <a:t>4-Way Handshake</a:t>
            </a:r>
            <a:endParaRPr lang="en-SE" dirty="0"/>
          </a:p>
        </p:txBody>
      </p:sp>
      <p:sp>
        <p:nvSpPr>
          <p:cNvPr id="4" name="Slide Number Placeholder 3">
            <a:extLst>
              <a:ext uri="{FF2B5EF4-FFF2-40B4-BE49-F238E27FC236}">
                <a16:creationId xmlns:a16="http://schemas.microsoft.com/office/drawing/2014/main" id="{42530795-2881-DA34-5476-7B22296BE3F9}"/>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37</a:t>
            </a:fld>
            <a:endParaRPr lang="en-US" dirty="0"/>
          </a:p>
        </p:txBody>
      </p:sp>
      <p:grpSp>
        <p:nvGrpSpPr>
          <p:cNvPr id="5" name="object 8">
            <a:extLst>
              <a:ext uri="{FF2B5EF4-FFF2-40B4-BE49-F238E27FC236}">
                <a16:creationId xmlns:a16="http://schemas.microsoft.com/office/drawing/2014/main" id="{254EA862-9D21-55E6-03F0-AEE7C65E9A50}"/>
              </a:ext>
            </a:extLst>
          </p:cNvPr>
          <p:cNvGrpSpPr/>
          <p:nvPr/>
        </p:nvGrpSpPr>
        <p:grpSpPr>
          <a:xfrm>
            <a:off x="6847522" y="1749688"/>
            <a:ext cx="1288415" cy="1043940"/>
            <a:chOff x="1906270" y="1869694"/>
            <a:chExt cx="1288415" cy="1043940"/>
          </a:xfrm>
        </p:grpSpPr>
        <p:sp>
          <p:nvSpPr>
            <p:cNvPr id="6" name="object 9">
              <a:extLst>
                <a:ext uri="{FF2B5EF4-FFF2-40B4-BE49-F238E27FC236}">
                  <a16:creationId xmlns:a16="http://schemas.microsoft.com/office/drawing/2014/main" id="{7E465BC3-3216-9138-B214-7155A182870D}"/>
                </a:ext>
              </a:extLst>
            </p:cNvPr>
            <p:cNvSpPr/>
            <p:nvPr/>
          </p:nvSpPr>
          <p:spPr>
            <a:xfrm>
              <a:off x="1982457" y="1945893"/>
              <a:ext cx="1212215" cy="967740"/>
            </a:xfrm>
            <a:custGeom>
              <a:avLst/>
              <a:gdLst/>
              <a:ahLst/>
              <a:cxnLst/>
              <a:rect l="l" t="t" r="r" b="b"/>
              <a:pathLst>
                <a:path w="1212214" h="967739">
                  <a:moveTo>
                    <a:pt x="1212100" y="0"/>
                  </a:moveTo>
                  <a:lnTo>
                    <a:pt x="1129550" y="0"/>
                  </a:lnTo>
                  <a:lnTo>
                    <a:pt x="1129550" y="6350"/>
                  </a:lnTo>
                  <a:lnTo>
                    <a:pt x="1129550" y="12700"/>
                  </a:lnTo>
                  <a:lnTo>
                    <a:pt x="1129550" y="885190"/>
                  </a:lnTo>
                  <a:lnTo>
                    <a:pt x="12712" y="885190"/>
                  </a:lnTo>
                  <a:lnTo>
                    <a:pt x="6362" y="885190"/>
                  </a:lnTo>
                  <a:lnTo>
                    <a:pt x="0" y="885190"/>
                  </a:lnTo>
                  <a:lnTo>
                    <a:pt x="0" y="955040"/>
                  </a:lnTo>
                  <a:lnTo>
                    <a:pt x="0" y="967740"/>
                  </a:lnTo>
                  <a:lnTo>
                    <a:pt x="1212100" y="967740"/>
                  </a:lnTo>
                  <a:lnTo>
                    <a:pt x="1212100" y="955040"/>
                  </a:lnTo>
                  <a:lnTo>
                    <a:pt x="1212100" y="885190"/>
                  </a:lnTo>
                  <a:lnTo>
                    <a:pt x="1212100" y="12700"/>
                  </a:lnTo>
                  <a:lnTo>
                    <a:pt x="1212100" y="0"/>
                  </a:lnTo>
                  <a:close/>
                </a:path>
              </a:pathLst>
            </a:custGeom>
            <a:solidFill>
              <a:srgbClr val="929292"/>
            </a:solidFill>
          </p:spPr>
          <p:txBody>
            <a:bodyPr wrap="square" lIns="0" tIns="0" rIns="0" bIns="0" rtlCol="0"/>
            <a:lstStyle/>
            <a:p>
              <a:endParaRPr/>
            </a:p>
          </p:txBody>
        </p:sp>
        <p:sp>
          <p:nvSpPr>
            <p:cNvPr id="7" name="object 10">
              <a:extLst>
                <a:ext uri="{FF2B5EF4-FFF2-40B4-BE49-F238E27FC236}">
                  <a16:creationId xmlns:a16="http://schemas.microsoft.com/office/drawing/2014/main" id="{27502F9E-677E-97D3-57BF-872826623947}"/>
                </a:ext>
              </a:extLst>
            </p:cNvPr>
            <p:cNvSpPr/>
            <p:nvPr/>
          </p:nvSpPr>
          <p:spPr>
            <a:xfrm>
              <a:off x="1912620" y="1876044"/>
              <a:ext cx="1199515" cy="955675"/>
            </a:xfrm>
            <a:custGeom>
              <a:avLst/>
              <a:gdLst/>
              <a:ahLst/>
              <a:cxnLst/>
              <a:rect l="l" t="t" r="r" b="b"/>
              <a:pathLst>
                <a:path w="1199514" h="955675">
                  <a:moveTo>
                    <a:pt x="0" y="0"/>
                  </a:moveTo>
                  <a:lnTo>
                    <a:pt x="1199388" y="0"/>
                  </a:lnTo>
                  <a:lnTo>
                    <a:pt x="1199388" y="955548"/>
                  </a:lnTo>
                  <a:lnTo>
                    <a:pt x="0" y="955548"/>
                  </a:lnTo>
                  <a:lnTo>
                    <a:pt x="0" y="0"/>
                  </a:lnTo>
                  <a:close/>
                </a:path>
              </a:pathLst>
            </a:custGeom>
            <a:ln w="12700">
              <a:solidFill>
                <a:srgbClr val="000000"/>
              </a:solidFill>
            </a:ln>
          </p:spPr>
          <p:txBody>
            <a:bodyPr wrap="square" lIns="0" tIns="0" rIns="0" bIns="0" rtlCol="0"/>
            <a:lstStyle/>
            <a:p>
              <a:endParaRPr/>
            </a:p>
          </p:txBody>
        </p:sp>
      </p:grpSp>
      <p:sp>
        <p:nvSpPr>
          <p:cNvPr id="8" name="object 11">
            <a:extLst>
              <a:ext uri="{FF2B5EF4-FFF2-40B4-BE49-F238E27FC236}">
                <a16:creationId xmlns:a16="http://schemas.microsoft.com/office/drawing/2014/main" id="{6C4B78FB-CB01-7EF6-172C-F55EE443BB20}"/>
              </a:ext>
            </a:extLst>
          </p:cNvPr>
          <p:cNvSpPr txBox="1"/>
          <p:nvPr/>
        </p:nvSpPr>
        <p:spPr>
          <a:xfrm>
            <a:off x="6938898" y="1775976"/>
            <a:ext cx="1029335" cy="878840"/>
          </a:xfrm>
          <a:prstGeom prst="rect">
            <a:avLst/>
          </a:prstGeom>
        </p:spPr>
        <p:txBody>
          <a:bodyPr vert="horz" wrap="square" lIns="0" tIns="12065" rIns="0" bIns="0" rtlCol="0">
            <a:spAutoFit/>
          </a:bodyPr>
          <a:lstStyle/>
          <a:p>
            <a:pPr marL="137160" marR="5080" indent="-125095">
              <a:lnSpc>
                <a:spcPct val="100000"/>
              </a:lnSpc>
              <a:spcBef>
                <a:spcPts val="95"/>
              </a:spcBef>
            </a:pPr>
            <a:r>
              <a:rPr sz="2800" spc="-10" dirty="0">
                <a:latin typeface="Times New Roman"/>
                <a:cs typeface="Times New Roman"/>
              </a:rPr>
              <a:t>Access Point</a:t>
            </a:r>
            <a:endParaRPr sz="2800">
              <a:latin typeface="Times New Roman"/>
              <a:cs typeface="Times New Roman"/>
            </a:endParaRPr>
          </a:p>
        </p:txBody>
      </p:sp>
      <p:grpSp>
        <p:nvGrpSpPr>
          <p:cNvPr id="9" name="object 12">
            <a:extLst>
              <a:ext uri="{FF2B5EF4-FFF2-40B4-BE49-F238E27FC236}">
                <a16:creationId xmlns:a16="http://schemas.microsoft.com/office/drawing/2014/main" id="{B4FE8445-EC72-BBC6-346F-4CBDD10EBCE0}"/>
              </a:ext>
            </a:extLst>
          </p:cNvPr>
          <p:cNvGrpSpPr/>
          <p:nvPr/>
        </p:nvGrpSpPr>
        <p:grpSpPr>
          <a:xfrm>
            <a:off x="10645330" y="1734448"/>
            <a:ext cx="1308100" cy="1043940"/>
            <a:chOff x="5704078" y="1854454"/>
            <a:chExt cx="1308100" cy="1043940"/>
          </a:xfrm>
        </p:grpSpPr>
        <p:sp>
          <p:nvSpPr>
            <p:cNvPr id="10" name="object 13">
              <a:extLst>
                <a:ext uri="{FF2B5EF4-FFF2-40B4-BE49-F238E27FC236}">
                  <a16:creationId xmlns:a16="http://schemas.microsoft.com/office/drawing/2014/main" id="{C59E600D-E8E5-EE8E-ACB9-2B3813D5CE13}"/>
                </a:ext>
              </a:extLst>
            </p:cNvPr>
            <p:cNvSpPr/>
            <p:nvPr/>
          </p:nvSpPr>
          <p:spPr>
            <a:xfrm>
              <a:off x="5780278" y="1930653"/>
              <a:ext cx="1231900" cy="967740"/>
            </a:xfrm>
            <a:custGeom>
              <a:avLst/>
              <a:gdLst/>
              <a:ahLst/>
              <a:cxnLst/>
              <a:rect l="l" t="t" r="r" b="b"/>
              <a:pathLst>
                <a:path w="1231900" h="967739">
                  <a:moveTo>
                    <a:pt x="1231900" y="0"/>
                  </a:moveTo>
                  <a:lnTo>
                    <a:pt x="1149350" y="0"/>
                  </a:lnTo>
                  <a:lnTo>
                    <a:pt x="1149350" y="6362"/>
                  </a:lnTo>
                  <a:lnTo>
                    <a:pt x="1149350" y="12700"/>
                  </a:lnTo>
                  <a:lnTo>
                    <a:pt x="1149350" y="885202"/>
                  </a:lnTo>
                  <a:lnTo>
                    <a:pt x="12700" y="885202"/>
                  </a:lnTo>
                  <a:lnTo>
                    <a:pt x="0" y="885190"/>
                  </a:lnTo>
                  <a:lnTo>
                    <a:pt x="0" y="955040"/>
                  </a:lnTo>
                  <a:lnTo>
                    <a:pt x="0" y="967740"/>
                  </a:lnTo>
                  <a:lnTo>
                    <a:pt x="1231900" y="967740"/>
                  </a:lnTo>
                  <a:lnTo>
                    <a:pt x="1231900" y="955040"/>
                  </a:lnTo>
                  <a:lnTo>
                    <a:pt x="1231900" y="885190"/>
                  </a:lnTo>
                  <a:lnTo>
                    <a:pt x="1231900" y="12700"/>
                  </a:lnTo>
                  <a:lnTo>
                    <a:pt x="1231900" y="0"/>
                  </a:lnTo>
                  <a:close/>
                </a:path>
              </a:pathLst>
            </a:custGeom>
            <a:solidFill>
              <a:srgbClr val="929292"/>
            </a:solidFill>
          </p:spPr>
          <p:txBody>
            <a:bodyPr wrap="square" lIns="0" tIns="0" rIns="0" bIns="0" rtlCol="0"/>
            <a:lstStyle/>
            <a:p>
              <a:endParaRPr/>
            </a:p>
          </p:txBody>
        </p:sp>
        <p:sp>
          <p:nvSpPr>
            <p:cNvPr id="11" name="object 14">
              <a:extLst>
                <a:ext uri="{FF2B5EF4-FFF2-40B4-BE49-F238E27FC236}">
                  <a16:creationId xmlns:a16="http://schemas.microsoft.com/office/drawing/2014/main" id="{539DA354-BE8B-0884-35FE-4DF512C0C6CF}"/>
                </a:ext>
              </a:extLst>
            </p:cNvPr>
            <p:cNvSpPr/>
            <p:nvPr/>
          </p:nvSpPr>
          <p:spPr>
            <a:xfrm>
              <a:off x="5710428" y="1860804"/>
              <a:ext cx="1219200" cy="955675"/>
            </a:xfrm>
            <a:custGeom>
              <a:avLst/>
              <a:gdLst/>
              <a:ahLst/>
              <a:cxnLst/>
              <a:rect l="l" t="t" r="r" b="b"/>
              <a:pathLst>
                <a:path w="1219200" h="955675">
                  <a:moveTo>
                    <a:pt x="0" y="0"/>
                  </a:moveTo>
                  <a:lnTo>
                    <a:pt x="1219200" y="0"/>
                  </a:lnTo>
                  <a:lnTo>
                    <a:pt x="1219200" y="955548"/>
                  </a:lnTo>
                  <a:lnTo>
                    <a:pt x="0" y="955548"/>
                  </a:lnTo>
                  <a:lnTo>
                    <a:pt x="0" y="0"/>
                  </a:lnTo>
                  <a:close/>
                </a:path>
              </a:pathLst>
            </a:custGeom>
            <a:ln w="12700">
              <a:solidFill>
                <a:srgbClr val="000000"/>
              </a:solidFill>
            </a:ln>
          </p:spPr>
          <p:txBody>
            <a:bodyPr wrap="square" lIns="0" tIns="0" rIns="0" bIns="0" rtlCol="0"/>
            <a:lstStyle/>
            <a:p>
              <a:endParaRPr/>
            </a:p>
          </p:txBody>
        </p:sp>
      </p:grpSp>
      <p:sp>
        <p:nvSpPr>
          <p:cNvPr id="12" name="object 15">
            <a:extLst>
              <a:ext uri="{FF2B5EF4-FFF2-40B4-BE49-F238E27FC236}">
                <a16:creationId xmlns:a16="http://schemas.microsoft.com/office/drawing/2014/main" id="{4B411D28-6422-7D7E-7562-6B81C4EB031D}"/>
              </a:ext>
            </a:extLst>
          </p:cNvPr>
          <p:cNvSpPr txBox="1"/>
          <p:nvPr/>
        </p:nvSpPr>
        <p:spPr>
          <a:xfrm>
            <a:off x="10734674" y="1760101"/>
            <a:ext cx="1054100" cy="878840"/>
          </a:xfrm>
          <a:prstGeom prst="rect">
            <a:avLst/>
          </a:prstGeom>
        </p:spPr>
        <p:txBody>
          <a:bodyPr vert="horz" wrap="square" lIns="0" tIns="12065" rIns="0" bIns="0" rtlCol="0">
            <a:spAutoFit/>
          </a:bodyPr>
          <a:lstStyle/>
          <a:p>
            <a:pPr marL="140335" marR="5080" indent="-128270">
              <a:lnSpc>
                <a:spcPct val="100000"/>
              </a:lnSpc>
              <a:spcBef>
                <a:spcPts val="95"/>
              </a:spcBef>
            </a:pPr>
            <a:r>
              <a:rPr sz="2800" spc="-10" dirty="0">
                <a:latin typeface="Times New Roman"/>
                <a:cs typeface="Times New Roman"/>
              </a:rPr>
              <a:t>Mobile </a:t>
            </a:r>
            <a:r>
              <a:rPr sz="2800" spc="-20" dirty="0">
                <a:latin typeface="Times New Roman"/>
                <a:cs typeface="Times New Roman"/>
              </a:rPr>
              <a:t>Node</a:t>
            </a:r>
            <a:endParaRPr sz="2800">
              <a:latin typeface="Times New Roman"/>
              <a:cs typeface="Times New Roman"/>
            </a:endParaRPr>
          </a:p>
        </p:txBody>
      </p:sp>
      <p:grpSp>
        <p:nvGrpSpPr>
          <p:cNvPr id="13" name="object 16">
            <a:extLst>
              <a:ext uri="{FF2B5EF4-FFF2-40B4-BE49-F238E27FC236}">
                <a16:creationId xmlns:a16="http://schemas.microsoft.com/office/drawing/2014/main" id="{A1AAF449-F604-E68B-6047-8ACD29D345A5}"/>
              </a:ext>
            </a:extLst>
          </p:cNvPr>
          <p:cNvGrpSpPr/>
          <p:nvPr/>
        </p:nvGrpSpPr>
        <p:grpSpPr>
          <a:xfrm>
            <a:off x="7442139" y="2865510"/>
            <a:ext cx="3839210" cy="2794000"/>
            <a:chOff x="2500887" y="2985516"/>
            <a:chExt cx="3839210" cy="2794000"/>
          </a:xfrm>
        </p:grpSpPr>
        <p:sp>
          <p:nvSpPr>
            <p:cNvPr id="14" name="object 17">
              <a:extLst>
                <a:ext uri="{FF2B5EF4-FFF2-40B4-BE49-F238E27FC236}">
                  <a16:creationId xmlns:a16="http://schemas.microsoft.com/office/drawing/2014/main" id="{C592B7E8-09FC-D803-1FD8-E913F63D6EA7}"/>
                </a:ext>
              </a:extLst>
            </p:cNvPr>
            <p:cNvSpPr/>
            <p:nvPr/>
          </p:nvSpPr>
          <p:spPr>
            <a:xfrm>
              <a:off x="2511552" y="2985516"/>
              <a:ext cx="0" cy="2794000"/>
            </a:xfrm>
            <a:custGeom>
              <a:avLst/>
              <a:gdLst/>
              <a:ahLst/>
              <a:cxnLst/>
              <a:rect l="l" t="t" r="r" b="b"/>
              <a:pathLst>
                <a:path h="2794000">
                  <a:moveTo>
                    <a:pt x="0" y="0"/>
                  </a:moveTo>
                  <a:lnTo>
                    <a:pt x="0" y="2793492"/>
                  </a:lnTo>
                </a:path>
              </a:pathLst>
            </a:custGeom>
            <a:ln w="12700">
              <a:solidFill>
                <a:srgbClr val="000000"/>
              </a:solidFill>
            </a:ln>
          </p:spPr>
          <p:txBody>
            <a:bodyPr wrap="square" lIns="0" tIns="0" rIns="0" bIns="0" rtlCol="0"/>
            <a:lstStyle/>
            <a:p>
              <a:endParaRPr/>
            </a:p>
          </p:txBody>
        </p:sp>
        <p:sp>
          <p:nvSpPr>
            <p:cNvPr id="15" name="object 18">
              <a:extLst>
                <a:ext uri="{FF2B5EF4-FFF2-40B4-BE49-F238E27FC236}">
                  <a16:creationId xmlns:a16="http://schemas.microsoft.com/office/drawing/2014/main" id="{E526F3AF-935B-20A0-92EC-3E7DB3B0A027}"/>
                </a:ext>
              </a:extLst>
            </p:cNvPr>
            <p:cNvSpPr/>
            <p:nvPr/>
          </p:nvSpPr>
          <p:spPr>
            <a:xfrm>
              <a:off x="6321551" y="2985516"/>
              <a:ext cx="0" cy="2794000"/>
            </a:xfrm>
            <a:custGeom>
              <a:avLst/>
              <a:gdLst/>
              <a:ahLst/>
              <a:cxnLst/>
              <a:rect l="l" t="t" r="r" b="b"/>
              <a:pathLst>
                <a:path h="2794000">
                  <a:moveTo>
                    <a:pt x="0" y="0"/>
                  </a:moveTo>
                  <a:lnTo>
                    <a:pt x="0" y="2793492"/>
                  </a:lnTo>
                </a:path>
              </a:pathLst>
            </a:custGeom>
            <a:ln w="12700">
              <a:solidFill>
                <a:srgbClr val="000000"/>
              </a:solidFill>
            </a:ln>
          </p:spPr>
          <p:txBody>
            <a:bodyPr wrap="square" lIns="0" tIns="0" rIns="0" bIns="0" rtlCol="0"/>
            <a:lstStyle/>
            <a:p>
              <a:endParaRPr/>
            </a:p>
          </p:txBody>
        </p:sp>
        <p:sp>
          <p:nvSpPr>
            <p:cNvPr id="16" name="object 19">
              <a:extLst>
                <a:ext uri="{FF2B5EF4-FFF2-40B4-BE49-F238E27FC236}">
                  <a16:creationId xmlns:a16="http://schemas.microsoft.com/office/drawing/2014/main" id="{32F58CFA-00A5-6495-67CB-6D4B6167916F}"/>
                </a:ext>
              </a:extLst>
            </p:cNvPr>
            <p:cNvSpPr/>
            <p:nvPr/>
          </p:nvSpPr>
          <p:spPr>
            <a:xfrm>
              <a:off x="2564218" y="3137916"/>
              <a:ext cx="3769995" cy="274320"/>
            </a:xfrm>
            <a:custGeom>
              <a:avLst/>
              <a:gdLst/>
              <a:ahLst/>
              <a:cxnLst/>
              <a:rect l="l" t="t" r="r" b="b"/>
              <a:pathLst>
                <a:path w="3769995" h="274320">
                  <a:moveTo>
                    <a:pt x="3769525" y="0"/>
                  </a:moveTo>
                  <a:lnTo>
                    <a:pt x="0" y="274281"/>
                  </a:lnTo>
                </a:path>
              </a:pathLst>
            </a:custGeom>
            <a:ln w="12700">
              <a:solidFill>
                <a:srgbClr val="000000"/>
              </a:solidFill>
            </a:ln>
          </p:spPr>
          <p:txBody>
            <a:bodyPr wrap="square" lIns="0" tIns="0" rIns="0" bIns="0" rtlCol="0"/>
            <a:lstStyle/>
            <a:p>
              <a:endParaRPr/>
            </a:p>
          </p:txBody>
        </p:sp>
        <p:sp>
          <p:nvSpPr>
            <p:cNvPr id="17" name="object 20">
              <a:extLst>
                <a:ext uri="{FF2B5EF4-FFF2-40B4-BE49-F238E27FC236}">
                  <a16:creationId xmlns:a16="http://schemas.microsoft.com/office/drawing/2014/main" id="{CAFCE318-84E6-6EA3-9510-8B7D44AA3CF4}"/>
                </a:ext>
              </a:extLst>
            </p:cNvPr>
            <p:cNvSpPr/>
            <p:nvPr/>
          </p:nvSpPr>
          <p:spPr>
            <a:xfrm>
              <a:off x="2500887" y="3373274"/>
              <a:ext cx="79375" cy="76200"/>
            </a:xfrm>
            <a:custGeom>
              <a:avLst/>
              <a:gdLst/>
              <a:ahLst/>
              <a:cxnLst/>
              <a:rect l="l" t="t" r="r" b="b"/>
              <a:pathLst>
                <a:path w="79375" h="76200">
                  <a:moveTo>
                    <a:pt x="73228" y="0"/>
                  </a:moveTo>
                  <a:lnTo>
                    <a:pt x="0" y="43535"/>
                  </a:lnTo>
                  <a:lnTo>
                    <a:pt x="78765" y="75996"/>
                  </a:lnTo>
                  <a:lnTo>
                    <a:pt x="73228" y="0"/>
                  </a:lnTo>
                  <a:close/>
                </a:path>
              </a:pathLst>
            </a:custGeom>
            <a:solidFill>
              <a:srgbClr val="000000"/>
            </a:solidFill>
          </p:spPr>
          <p:txBody>
            <a:bodyPr wrap="square" lIns="0" tIns="0" rIns="0" bIns="0" rtlCol="0"/>
            <a:lstStyle/>
            <a:p>
              <a:endParaRPr/>
            </a:p>
          </p:txBody>
        </p:sp>
        <p:sp>
          <p:nvSpPr>
            <p:cNvPr id="18" name="object 21">
              <a:extLst>
                <a:ext uri="{FF2B5EF4-FFF2-40B4-BE49-F238E27FC236}">
                  <a16:creationId xmlns:a16="http://schemas.microsoft.com/office/drawing/2014/main" id="{7AD2FDC1-5E68-053E-33FE-85698904078F}"/>
                </a:ext>
              </a:extLst>
            </p:cNvPr>
            <p:cNvSpPr/>
            <p:nvPr/>
          </p:nvSpPr>
          <p:spPr>
            <a:xfrm>
              <a:off x="2525268" y="5119116"/>
              <a:ext cx="3721100" cy="274320"/>
            </a:xfrm>
            <a:custGeom>
              <a:avLst/>
              <a:gdLst/>
              <a:ahLst/>
              <a:cxnLst/>
              <a:rect l="l" t="t" r="r" b="b"/>
              <a:pathLst>
                <a:path w="3721100" h="274320">
                  <a:moveTo>
                    <a:pt x="0" y="0"/>
                  </a:moveTo>
                  <a:lnTo>
                    <a:pt x="3720769" y="274218"/>
                  </a:lnTo>
                </a:path>
              </a:pathLst>
            </a:custGeom>
            <a:ln w="12699">
              <a:solidFill>
                <a:srgbClr val="000000"/>
              </a:solidFill>
            </a:ln>
          </p:spPr>
          <p:txBody>
            <a:bodyPr wrap="square" lIns="0" tIns="0" rIns="0" bIns="0" rtlCol="0"/>
            <a:lstStyle/>
            <a:p>
              <a:endParaRPr/>
            </a:p>
          </p:txBody>
        </p:sp>
        <p:sp>
          <p:nvSpPr>
            <p:cNvPr id="19" name="object 22">
              <a:extLst>
                <a:ext uri="{FF2B5EF4-FFF2-40B4-BE49-F238E27FC236}">
                  <a16:creationId xmlns:a16="http://schemas.microsoft.com/office/drawing/2014/main" id="{2C4EBF6C-FBA5-A65F-05B0-3CCBE7DC6D32}"/>
                </a:ext>
              </a:extLst>
            </p:cNvPr>
            <p:cNvSpPr/>
            <p:nvPr/>
          </p:nvSpPr>
          <p:spPr>
            <a:xfrm>
              <a:off x="6230567" y="5354406"/>
              <a:ext cx="79375" cy="76200"/>
            </a:xfrm>
            <a:custGeom>
              <a:avLst/>
              <a:gdLst/>
              <a:ahLst/>
              <a:cxnLst/>
              <a:rect l="l" t="t" r="r" b="b"/>
              <a:pathLst>
                <a:path w="79375" h="76200">
                  <a:moveTo>
                    <a:pt x="5600" y="0"/>
                  </a:moveTo>
                  <a:lnTo>
                    <a:pt x="0" y="75996"/>
                  </a:lnTo>
                  <a:lnTo>
                    <a:pt x="78790" y="43599"/>
                  </a:lnTo>
                  <a:lnTo>
                    <a:pt x="5600" y="0"/>
                  </a:lnTo>
                  <a:close/>
                </a:path>
              </a:pathLst>
            </a:custGeom>
            <a:solidFill>
              <a:srgbClr val="000000"/>
            </a:solidFill>
          </p:spPr>
          <p:txBody>
            <a:bodyPr wrap="square" lIns="0" tIns="0" rIns="0" bIns="0" rtlCol="0"/>
            <a:lstStyle/>
            <a:p>
              <a:endParaRPr/>
            </a:p>
          </p:txBody>
        </p:sp>
        <p:sp>
          <p:nvSpPr>
            <p:cNvPr id="20" name="object 23">
              <a:extLst>
                <a:ext uri="{FF2B5EF4-FFF2-40B4-BE49-F238E27FC236}">
                  <a16:creationId xmlns:a16="http://schemas.microsoft.com/office/drawing/2014/main" id="{A7083C01-A7BF-FA66-808D-450DFE1F9E74}"/>
                </a:ext>
              </a:extLst>
            </p:cNvPr>
            <p:cNvSpPr/>
            <p:nvPr/>
          </p:nvSpPr>
          <p:spPr>
            <a:xfrm>
              <a:off x="2525268" y="3747516"/>
              <a:ext cx="3721100" cy="274320"/>
            </a:xfrm>
            <a:custGeom>
              <a:avLst/>
              <a:gdLst/>
              <a:ahLst/>
              <a:cxnLst/>
              <a:rect l="l" t="t" r="r" b="b"/>
              <a:pathLst>
                <a:path w="3721100" h="274320">
                  <a:moveTo>
                    <a:pt x="0" y="0"/>
                  </a:moveTo>
                  <a:lnTo>
                    <a:pt x="3720769" y="274218"/>
                  </a:lnTo>
                </a:path>
              </a:pathLst>
            </a:custGeom>
            <a:ln w="12699">
              <a:solidFill>
                <a:srgbClr val="000000"/>
              </a:solidFill>
            </a:ln>
          </p:spPr>
          <p:txBody>
            <a:bodyPr wrap="square" lIns="0" tIns="0" rIns="0" bIns="0" rtlCol="0"/>
            <a:lstStyle/>
            <a:p>
              <a:endParaRPr/>
            </a:p>
          </p:txBody>
        </p:sp>
        <p:sp>
          <p:nvSpPr>
            <p:cNvPr id="21" name="object 24">
              <a:extLst>
                <a:ext uri="{FF2B5EF4-FFF2-40B4-BE49-F238E27FC236}">
                  <a16:creationId xmlns:a16="http://schemas.microsoft.com/office/drawing/2014/main" id="{2832DF11-C0BF-BA73-A7B3-511D0CB00492}"/>
                </a:ext>
              </a:extLst>
            </p:cNvPr>
            <p:cNvSpPr/>
            <p:nvPr/>
          </p:nvSpPr>
          <p:spPr>
            <a:xfrm>
              <a:off x="6230567" y="3982806"/>
              <a:ext cx="79375" cy="76200"/>
            </a:xfrm>
            <a:custGeom>
              <a:avLst/>
              <a:gdLst/>
              <a:ahLst/>
              <a:cxnLst/>
              <a:rect l="l" t="t" r="r" b="b"/>
              <a:pathLst>
                <a:path w="79375" h="76200">
                  <a:moveTo>
                    <a:pt x="5600" y="0"/>
                  </a:moveTo>
                  <a:lnTo>
                    <a:pt x="0" y="75996"/>
                  </a:lnTo>
                  <a:lnTo>
                    <a:pt x="78790" y="43599"/>
                  </a:lnTo>
                  <a:lnTo>
                    <a:pt x="5600" y="0"/>
                  </a:lnTo>
                  <a:close/>
                </a:path>
              </a:pathLst>
            </a:custGeom>
            <a:solidFill>
              <a:srgbClr val="000000"/>
            </a:solidFill>
          </p:spPr>
          <p:txBody>
            <a:bodyPr wrap="square" lIns="0" tIns="0" rIns="0" bIns="0" rtlCol="0"/>
            <a:lstStyle/>
            <a:p>
              <a:endParaRPr/>
            </a:p>
          </p:txBody>
        </p:sp>
        <p:sp>
          <p:nvSpPr>
            <p:cNvPr id="22" name="object 25">
              <a:extLst>
                <a:ext uri="{FF2B5EF4-FFF2-40B4-BE49-F238E27FC236}">
                  <a16:creationId xmlns:a16="http://schemas.microsoft.com/office/drawing/2014/main" id="{933065C3-191F-10BE-A31D-C93AC7406EB1}"/>
                </a:ext>
              </a:extLst>
            </p:cNvPr>
            <p:cNvSpPr/>
            <p:nvPr/>
          </p:nvSpPr>
          <p:spPr>
            <a:xfrm>
              <a:off x="2564218" y="4357116"/>
              <a:ext cx="3769995" cy="274320"/>
            </a:xfrm>
            <a:custGeom>
              <a:avLst/>
              <a:gdLst/>
              <a:ahLst/>
              <a:cxnLst/>
              <a:rect l="l" t="t" r="r" b="b"/>
              <a:pathLst>
                <a:path w="3769995" h="274320">
                  <a:moveTo>
                    <a:pt x="3769525" y="0"/>
                  </a:moveTo>
                  <a:lnTo>
                    <a:pt x="0" y="274281"/>
                  </a:lnTo>
                </a:path>
              </a:pathLst>
            </a:custGeom>
            <a:ln w="12700">
              <a:solidFill>
                <a:srgbClr val="000000"/>
              </a:solidFill>
            </a:ln>
          </p:spPr>
          <p:txBody>
            <a:bodyPr wrap="square" lIns="0" tIns="0" rIns="0" bIns="0" rtlCol="0"/>
            <a:lstStyle/>
            <a:p>
              <a:endParaRPr/>
            </a:p>
          </p:txBody>
        </p:sp>
        <p:sp>
          <p:nvSpPr>
            <p:cNvPr id="23" name="object 26">
              <a:extLst>
                <a:ext uri="{FF2B5EF4-FFF2-40B4-BE49-F238E27FC236}">
                  <a16:creationId xmlns:a16="http://schemas.microsoft.com/office/drawing/2014/main" id="{76539F42-C547-8E44-BA71-47F342E1FB17}"/>
                </a:ext>
              </a:extLst>
            </p:cNvPr>
            <p:cNvSpPr/>
            <p:nvPr/>
          </p:nvSpPr>
          <p:spPr>
            <a:xfrm>
              <a:off x="2500887" y="4592475"/>
              <a:ext cx="79375" cy="76200"/>
            </a:xfrm>
            <a:custGeom>
              <a:avLst/>
              <a:gdLst/>
              <a:ahLst/>
              <a:cxnLst/>
              <a:rect l="l" t="t" r="r" b="b"/>
              <a:pathLst>
                <a:path w="79375" h="76200">
                  <a:moveTo>
                    <a:pt x="73228" y="0"/>
                  </a:moveTo>
                  <a:lnTo>
                    <a:pt x="0" y="43535"/>
                  </a:lnTo>
                  <a:lnTo>
                    <a:pt x="78765" y="75996"/>
                  </a:lnTo>
                  <a:lnTo>
                    <a:pt x="73228" y="0"/>
                  </a:lnTo>
                  <a:close/>
                </a:path>
              </a:pathLst>
            </a:custGeom>
            <a:solidFill>
              <a:srgbClr val="000000"/>
            </a:solidFill>
          </p:spPr>
          <p:txBody>
            <a:bodyPr wrap="square" lIns="0" tIns="0" rIns="0" bIns="0" rtlCol="0"/>
            <a:lstStyle/>
            <a:p>
              <a:endParaRPr/>
            </a:p>
          </p:txBody>
        </p:sp>
      </p:grpSp>
      <p:sp>
        <p:nvSpPr>
          <p:cNvPr id="24" name="object 27">
            <a:extLst>
              <a:ext uri="{FF2B5EF4-FFF2-40B4-BE49-F238E27FC236}">
                <a16:creationId xmlns:a16="http://schemas.microsoft.com/office/drawing/2014/main" id="{85B64A0C-AAC2-2923-1C7B-E78539E5ED32}"/>
              </a:ext>
            </a:extLst>
          </p:cNvPr>
          <p:cNvSpPr txBox="1"/>
          <p:nvPr/>
        </p:nvSpPr>
        <p:spPr>
          <a:xfrm>
            <a:off x="8201034" y="2793627"/>
            <a:ext cx="2630853" cy="381515"/>
          </a:xfrm>
          <a:prstGeom prst="rect">
            <a:avLst/>
          </a:prstGeom>
        </p:spPr>
        <p:txBody>
          <a:bodyPr vert="horz" wrap="square" lIns="0" tIns="12065" rIns="0" bIns="0" rtlCol="0">
            <a:spAutoFit/>
          </a:bodyPr>
          <a:lstStyle/>
          <a:p>
            <a:pPr marL="12700">
              <a:lnSpc>
                <a:spcPct val="100000"/>
              </a:lnSpc>
              <a:spcBef>
                <a:spcPts val="95"/>
              </a:spcBef>
            </a:pPr>
            <a:r>
              <a:rPr sz="2400" dirty="0">
                <a:latin typeface="Times New Roman"/>
                <a:cs typeface="Times New Roman"/>
              </a:rPr>
              <a:t>Ready</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spc="-20" dirty="0">
                <a:latin typeface="Times New Roman"/>
                <a:cs typeface="Times New Roman"/>
              </a:rPr>
              <a:t>send</a:t>
            </a:r>
            <a:r>
              <a:rPr lang="en-GB" sz="2400" spc="-20" dirty="0">
                <a:latin typeface="Times New Roman"/>
                <a:cs typeface="Times New Roman"/>
              </a:rPr>
              <a:t> (RTS)</a:t>
            </a:r>
            <a:endParaRPr sz="2400" dirty="0">
              <a:latin typeface="Times New Roman"/>
              <a:cs typeface="Times New Roman"/>
            </a:endParaRPr>
          </a:p>
        </p:txBody>
      </p:sp>
      <p:sp>
        <p:nvSpPr>
          <p:cNvPr id="25" name="object 28">
            <a:extLst>
              <a:ext uri="{FF2B5EF4-FFF2-40B4-BE49-F238E27FC236}">
                <a16:creationId xmlns:a16="http://schemas.microsoft.com/office/drawing/2014/main" id="{0F15EEBF-90AC-16F0-0F34-B9B6035267E4}"/>
              </a:ext>
            </a:extLst>
          </p:cNvPr>
          <p:cNvSpPr txBox="1"/>
          <p:nvPr/>
        </p:nvSpPr>
        <p:spPr>
          <a:xfrm>
            <a:off x="8782878" y="4032765"/>
            <a:ext cx="695325" cy="381515"/>
          </a:xfrm>
          <a:prstGeom prst="rect">
            <a:avLst/>
          </a:prstGeom>
        </p:spPr>
        <p:txBody>
          <a:bodyPr vert="horz" wrap="square" lIns="0" tIns="12065" rIns="0" bIns="0" rtlCol="0">
            <a:spAutoFit/>
          </a:bodyPr>
          <a:lstStyle/>
          <a:p>
            <a:pPr marL="12700">
              <a:lnSpc>
                <a:spcPct val="100000"/>
              </a:lnSpc>
              <a:spcBef>
                <a:spcPts val="95"/>
              </a:spcBef>
            </a:pPr>
            <a:r>
              <a:rPr sz="2400" spc="-20" dirty="0">
                <a:latin typeface="Times New Roman"/>
                <a:cs typeface="Times New Roman"/>
              </a:rPr>
              <a:t>Data</a:t>
            </a:r>
            <a:endParaRPr sz="2400" dirty="0">
              <a:latin typeface="Times New Roman"/>
              <a:cs typeface="Times New Roman"/>
            </a:endParaRPr>
          </a:p>
        </p:txBody>
      </p:sp>
      <p:sp>
        <p:nvSpPr>
          <p:cNvPr id="26" name="object 29">
            <a:extLst>
              <a:ext uri="{FF2B5EF4-FFF2-40B4-BE49-F238E27FC236}">
                <a16:creationId xmlns:a16="http://schemas.microsoft.com/office/drawing/2014/main" id="{4BC1B4C8-EC2F-2DE2-B58B-5E8B3467F0D1}"/>
              </a:ext>
            </a:extLst>
          </p:cNvPr>
          <p:cNvSpPr txBox="1"/>
          <p:nvPr/>
        </p:nvSpPr>
        <p:spPr>
          <a:xfrm>
            <a:off x="8577061" y="3396681"/>
            <a:ext cx="2470284" cy="381515"/>
          </a:xfrm>
          <a:prstGeom prst="rect">
            <a:avLst/>
          </a:prstGeom>
        </p:spPr>
        <p:txBody>
          <a:bodyPr vert="horz" wrap="square" lIns="0" tIns="12065" rIns="0" bIns="0" rtlCol="0">
            <a:spAutoFit/>
          </a:bodyPr>
          <a:lstStyle/>
          <a:p>
            <a:pPr marL="12700">
              <a:lnSpc>
                <a:spcPct val="100000"/>
              </a:lnSpc>
              <a:spcBef>
                <a:spcPts val="95"/>
              </a:spcBef>
            </a:pPr>
            <a:r>
              <a:rPr sz="2400" dirty="0">
                <a:latin typeface="Times New Roman"/>
                <a:cs typeface="Times New Roman"/>
              </a:rPr>
              <a:t>Clear</a:t>
            </a:r>
            <a:r>
              <a:rPr sz="2400" spc="-25" dirty="0">
                <a:latin typeface="Times New Roman"/>
                <a:cs typeface="Times New Roman"/>
              </a:rPr>
              <a:t> </a:t>
            </a:r>
            <a:r>
              <a:rPr sz="2400" dirty="0">
                <a:latin typeface="Times New Roman"/>
                <a:cs typeface="Times New Roman"/>
              </a:rPr>
              <a:t>to</a:t>
            </a:r>
            <a:r>
              <a:rPr sz="2400" spc="-20" dirty="0">
                <a:latin typeface="Times New Roman"/>
                <a:cs typeface="Times New Roman"/>
              </a:rPr>
              <a:t> send</a:t>
            </a:r>
            <a:r>
              <a:rPr lang="en-GB" sz="2400" spc="-20" dirty="0">
                <a:latin typeface="Times New Roman"/>
                <a:cs typeface="Times New Roman"/>
              </a:rPr>
              <a:t> (CTS)</a:t>
            </a:r>
            <a:endParaRPr sz="2400" dirty="0">
              <a:latin typeface="Times New Roman"/>
              <a:cs typeface="Times New Roman"/>
            </a:endParaRPr>
          </a:p>
        </p:txBody>
      </p:sp>
      <p:sp>
        <p:nvSpPr>
          <p:cNvPr id="27" name="object 30">
            <a:extLst>
              <a:ext uri="{FF2B5EF4-FFF2-40B4-BE49-F238E27FC236}">
                <a16:creationId xmlns:a16="http://schemas.microsoft.com/office/drawing/2014/main" id="{A18CBFE4-3A3B-B41F-21D2-EBB376DB57E1}"/>
              </a:ext>
            </a:extLst>
          </p:cNvPr>
          <p:cNvSpPr txBox="1"/>
          <p:nvPr/>
        </p:nvSpPr>
        <p:spPr>
          <a:xfrm>
            <a:off x="8901145" y="4732969"/>
            <a:ext cx="615315" cy="381515"/>
          </a:xfrm>
          <a:prstGeom prst="rect">
            <a:avLst/>
          </a:prstGeom>
        </p:spPr>
        <p:txBody>
          <a:bodyPr vert="horz" wrap="square" lIns="0" tIns="12065" rIns="0" bIns="0" rtlCol="0">
            <a:spAutoFit/>
          </a:bodyPr>
          <a:lstStyle/>
          <a:p>
            <a:pPr marL="12700">
              <a:lnSpc>
                <a:spcPct val="100000"/>
              </a:lnSpc>
              <a:spcBef>
                <a:spcPts val="95"/>
              </a:spcBef>
            </a:pPr>
            <a:r>
              <a:rPr sz="2400" spc="-25" dirty="0">
                <a:latin typeface="Times New Roman"/>
                <a:cs typeface="Times New Roman"/>
              </a:rPr>
              <a:t>Ack</a:t>
            </a:r>
            <a:endParaRPr sz="2400" dirty="0">
              <a:latin typeface="Times New Roman"/>
              <a:cs typeface="Times New Roman"/>
            </a:endParaRPr>
          </a:p>
        </p:txBody>
      </p:sp>
    </p:spTree>
    <p:extLst>
      <p:ext uri="{BB962C8B-B14F-4D97-AF65-F5344CB8AC3E}">
        <p14:creationId xmlns:p14="http://schemas.microsoft.com/office/powerpoint/2010/main" val="9338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C9B8CE-F772-3A98-5548-A79676B3388B}"/>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DC79F341-9535-6049-7BD0-E81560DAA43F}"/>
              </a:ext>
            </a:extLst>
          </p:cNvPr>
          <p:cNvSpPr>
            <a:spLocks noGrp="1"/>
          </p:cNvSpPr>
          <p:nvPr>
            <p:ph type="title"/>
          </p:nvPr>
        </p:nvSpPr>
        <p:spPr/>
        <p:txBody>
          <a:bodyPr/>
          <a:lstStyle/>
          <a:p>
            <a:r>
              <a:rPr lang="en-GB" dirty="0"/>
              <a:t>IEEE 802.11 Architecture</a:t>
            </a:r>
            <a:endParaRPr lang="en-SE" dirty="0"/>
          </a:p>
        </p:txBody>
      </p:sp>
      <p:sp>
        <p:nvSpPr>
          <p:cNvPr id="4" name="Slide Number Placeholder 3">
            <a:extLst>
              <a:ext uri="{FF2B5EF4-FFF2-40B4-BE49-F238E27FC236}">
                <a16:creationId xmlns:a16="http://schemas.microsoft.com/office/drawing/2014/main" id="{911876A7-162A-6EA3-D7A2-36F7FEB9A013}"/>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38</a:t>
            </a:fld>
            <a:endParaRPr lang="en-US" dirty="0"/>
          </a:p>
        </p:txBody>
      </p:sp>
      <p:grpSp>
        <p:nvGrpSpPr>
          <p:cNvPr id="5" name="object 5">
            <a:extLst>
              <a:ext uri="{FF2B5EF4-FFF2-40B4-BE49-F238E27FC236}">
                <a16:creationId xmlns:a16="http://schemas.microsoft.com/office/drawing/2014/main" id="{0BE84D5A-9FC1-DF6B-6568-486A984FDF29}"/>
              </a:ext>
            </a:extLst>
          </p:cNvPr>
          <p:cNvGrpSpPr/>
          <p:nvPr/>
        </p:nvGrpSpPr>
        <p:grpSpPr>
          <a:xfrm>
            <a:off x="1479550" y="4609604"/>
            <a:ext cx="2362835" cy="609600"/>
            <a:chOff x="482854" y="4647946"/>
            <a:chExt cx="2362835" cy="609600"/>
          </a:xfrm>
        </p:grpSpPr>
        <p:sp>
          <p:nvSpPr>
            <p:cNvPr id="6" name="object 6">
              <a:extLst>
                <a:ext uri="{FF2B5EF4-FFF2-40B4-BE49-F238E27FC236}">
                  <a16:creationId xmlns:a16="http://schemas.microsoft.com/office/drawing/2014/main" id="{A90A507A-D380-7F2A-8E43-FC4D8C8F6274}"/>
                </a:ext>
              </a:extLst>
            </p:cNvPr>
            <p:cNvSpPr/>
            <p:nvPr/>
          </p:nvSpPr>
          <p:spPr>
            <a:xfrm>
              <a:off x="559054" y="4724146"/>
              <a:ext cx="1067435" cy="533400"/>
            </a:xfrm>
            <a:custGeom>
              <a:avLst/>
              <a:gdLst/>
              <a:ahLst/>
              <a:cxnLst/>
              <a:rect l="l" t="t" r="r" b="b"/>
              <a:pathLst>
                <a:path w="1067435" h="533400">
                  <a:moveTo>
                    <a:pt x="1067308" y="0"/>
                  </a:moveTo>
                  <a:lnTo>
                    <a:pt x="984758" y="0"/>
                  </a:lnTo>
                  <a:lnTo>
                    <a:pt x="984758" y="6362"/>
                  </a:lnTo>
                  <a:lnTo>
                    <a:pt x="984758" y="12700"/>
                  </a:lnTo>
                  <a:lnTo>
                    <a:pt x="984758" y="234772"/>
                  </a:lnTo>
                  <a:lnTo>
                    <a:pt x="984758" y="396506"/>
                  </a:lnTo>
                  <a:lnTo>
                    <a:pt x="984758" y="450862"/>
                  </a:lnTo>
                  <a:lnTo>
                    <a:pt x="12700" y="450862"/>
                  </a:lnTo>
                  <a:lnTo>
                    <a:pt x="0" y="450850"/>
                  </a:lnTo>
                  <a:lnTo>
                    <a:pt x="0" y="520700"/>
                  </a:lnTo>
                  <a:lnTo>
                    <a:pt x="0" y="533400"/>
                  </a:lnTo>
                  <a:lnTo>
                    <a:pt x="1067308" y="533400"/>
                  </a:lnTo>
                  <a:lnTo>
                    <a:pt x="1067308" y="520700"/>
                  </a:lnTo>
                  <a:lnTo>
                    <a:pt x="1067308" y="450850"/>
                  </a:lnTo>
                  <a:lnTo>
                    <a:pt x="1067308" y="12700"/>
                  </a:lnTo>
                  <a:lnTo>
                    <a:pt x="1067308" y="0"/>
                  </a:lnTo>
                  <a:close/>
                </a:path>
              </a:pathLst>
            </a:custGeom>
            <a:solidFill>
              <a:srgbClr val="929292"/>
            </a:solidFill>
          </p:spPr>
          <p:txBody>
            <a:bodyPr wrap="square" lIns="0" tIns="0" rIns="0" bIns="0" rtlCol="0"/>
            <a:lstStyle/>
            <a:p>
              <a:endParaRPr/>
            </a:p>
          </p:txBody>
        </p:sp>
        <p:sp>
          <p:nvSpPr>
            <p:cNvPr id="7" name="object 7">
              <a:extLst>
                <a:ext uri="{FF2B5EF4-FFF2-40B4-BE49-F238E27FC236}">
                  <a16:creationId xmlns:a16="http://schemas.microsoft.com/office/drawing/2014/main" id="{0FC2B3CC-4F3F-114B-E289-5F3DF4A5603D}"/>
                </a:ext>
              </a:extLst>
            </p:cNvPr>
            <p:cNvSpPr/>
            <p:nvPr/>
          </p:nvSpPr>
          <p:spPr>
            <a:xfrm>
              <a:off x="489204" y="4654296"/>
              <a:ext cx="1054735" cy="521334"/>
            </a:xfrm>
            <a:custGeom>
              <a:avLst/>
              <a:gdLst/>
              <a:ahLst/>
              <a:cxnLst/>
              <a:rect l="l" t="t" r="r" b="b"/>
              <a:pathLst>
                <a:path w="1054735" h="521335">
                  <a:moveTo>
                    <a:pt x="0" y="0"/>
                  </a:moveTo>
                  <a:lnTo>
                    <a:pt x="1054608" y="0"/>
                  </a:lnTo>
                  <a:lnTo>
                    <a:pt x="1054608" y="521207"/>
                  </a:lnTo>
                  <a:lnTo>
                    <a:pt x="0" y="521207"/>
                  </a:lnTo>
                  <a:lnTo>
                    <a:pt x="0" y="0"/>
                  </a:lnTo>
                  <a:close/>
                </a:path>
              </a:pathLst>
            </a:custGeom>
            <a:ln w="12700">
              <a:solidFill>
                <a:srgbClr val="FC0128"/>
              </a:solidFill>
            </a:ln>
          </p:spPr>
          <p:txBody>
            <a:bodyPr wrap="square" lIns="0" tIns="0" rIns="0" bIns="0" rtlCol="0"/>
            <a:lstStyle/>
            <a:p>
              <a:endParaRPr/>
            </a:p>
          </p:txBody>
        </p:sp>
        <p:sp>
          <p:nvSpPr>
            <p:cNvPr id="8" name="object 8">
              <a:extLst>
                <a:ext uri="{FF2B5EF4-FFF2-40B4-BE49-F238E27FC236}">
                  <a16:creationId xmlns:a16="http://schemas.microsoft.com/office/drawing/2014/main" id="{17E88184-9008-CF52-B169-FAD532FD6C99}"/>
                </a:ext>
              </a:extLst>
            </p:cNvPr>
            <p:cNvSpPr/>
            <p:nvPr/>
          </p:nvSpPr>
          <p:spPr>
            <a:xfrm>
              <a:off x="1778254" y="4724146"/>
              <a:ext cx="1067435" cy="533400"/>
            </a:xfrm>
            <a:custGeom>
              <a:avLst/>
              <a:gdLst/>
              <a:ahLst/>
              <a:cxnLst/>
              <a:rect l="l" t="t" r="r" b="b"/>
              <a:pathLst>
                <a:path w="1067435" h="533400">
                  <a:moveTo>
                    <a:pt x="1067308" y="0"/>
                  </a:moveTo>
                  <a:lnTo>
                    <a:pt x="984745" y="0"/>
                  </a:lnTo>
                  <a:lnTo>
                    <a:pt x="984745" y="6362"/>
                  </a:lnTo>
                  <a:lnTo>
                    <a:pt x="984745" y="12700"/>
                  </a:lnTo>
                  <a:lnTo>
                    <a:pt x="984745" y="234772"/>
                  </a:lnTo>
                  <a:lnTo>
                    <a:pt x="984745" y="396506"/>
                  </a:lnTo>
                  <a:lnTo>
                    <a:pt x="984745" y="450862"/>
                  </a:lnTo>
                  <a:lnTo>
                    <a:pt x="12687" y="450862"/>
                  </a:lnTo>
                  <a:lnTo>
                    <a:pt x="0" y="450850"/>
                  </a:lnTo>
                  <a:lnTo>
                    <a:pt x="0" y="520700"/>
                  </a:lnTo>
                  <a:lnTo>
                    <a:pt x="0" y="533400"/>
                  </a:lnTo>
                  <a:lnTo>
                    <a:pt x="1067308" y="533400"/>
                  </a:lnTo>
                  <a:lnTo>
                    <a:pt x="1067308" y="520700"/>
                  </a:lnTo>
                  <a:lnTo>
                    <a:pt x="1067308" y="450850"/>
                  </a:lnTo>
                  <a:lnTo>
                    <a:pt x="1067308" y="12700"/>
                  </a:lnTo>
                  <a:lnTo>
                    <a:pt x="1067308" y="0"/>
                  </a:lnTo>
                  <a:close/>
                </a:path>
              </a:pathLst>
            </a:custGeom>
            <a:solidFill>
              <a:srgbClr val="929292"/>
            </a:solidFill>
          </p:spPr>
          <p:txBody>
            <a:bodyPr wrap="square" lIns="0" tIns="0" rIns="0" bIns="0" rtlCol="0"/>
            <a:lstStyle/>
            <a:p>
              <a:endParaRPr/>
            </a:p>
          </p:txBody>
        </p:sp>
        <p:sp>
          <p:nvSpPr>
            <p:cNvPr id="9" name="object 9">
              <a:extLst>
                <a:ext uri="{FF2B5EF4-FFF2-40B4-BE49-F238E27FC236}">
                  <a16:creationId xmlns:a16="http://schemas.microsoft.com/office/drawing/2014/main" id="{1885E021-18FD-2464-F5B7-E586D268C368}"/>
                </a:ext>
              </a:extLst>
            </p:cNvPr>
            <p:cNvSpPr/>
            <p:nvPr/>
          </p:nvSpPr>
          <p:spPr>
            <a:xfrm>
              <a:off x="1708404" y="4654296"/>
              <a:ext cx="1054735" cy="521334"/>
            </a:xfrm>
            <a:custGeom>
              <a:avLst/>
              <a:gdLst/>
              <a:ahLst/>
              <a:cxnLst/>
              <a:rect l="l" t="t" r="r" b="b"/>
              <a:pathLst>
                <a:path w="1054735" h="521335">
                  <a:moveTo>
                    <a:pt x="0" y="0"/>
                  </a:moveTo>
                  <a:lnTo>
                    <a:pt x="1054608" y="0"/>
                  </a:lnTo>
                  <a:lnTo>
                    <a:pt x="1054608" y="521207"/>
                  </a:lnTo>
                  <a:lnTo>
                    <a:pt x="0" y="521207"/>
                  </a:lnTo>
                  <a:lnTo>
                    <a:pt x="0" y="0"/>
                  </a:lnTo>
                  <a:close/>
                </a:path>
              </a:pathLst>
            </a:custGeom>
            <a:ln w="12700">
              <a:solidFill>
                <a:srgbClr val="FC0128"/>
              </a:solidFill>
            </a:ln>
          </p:spPr>
          <p:txBody>
            <a:bodyPr wrap="square" lIns="0" tIns="0" rIns="0" bIns="0" rtlCol="0"/>
            <a:lstStyle/>
            <a:p>
              <a:endParaRPr/>
            </a:p>
          </p:txBody>
        </p:sp>
      </p:grpSp>
      <p:sp>
        <p:nvSpPr>
          <p:cNvPr id="10" name="object 10">
            <a:extLst>
              <a:ext uri="{FF2B5EF4-FFF2-40B4-BE49-F238E27FC236}">
                <a16:creationId xmlns:a16="http://schemas.microsoft.com/office/drawing/2014/main" id="{3B4FB2CE-ADD6-71A6-D339-DBDADC9A9542}"/>
              </a:ext>
            </a:extLst>
          </p:cNvPr>
          <p:cNvSpPr txBox="1"/>
          <p:nvPr/>
        </p:nvSpPr>
        <p:spPr>
          <a:xfrm>
            <a:off x="1495615" y="4638305"/>
            <a:ext cx="2252980" cy="452120"/>
          </a:xfrm>
          <a:prstGeom prst="rect">
            <a:avLst/>
          </a:prstGeom>
        </p:spPr>
        <p:txBody>
          <a:bodyPr vert="horz" wrap="square" lIns="0" tIns="12065" rIns="0" bIns="0" rtlCol="0">
            <a:spAutoFit/>
          </a:bodyPr>
          <a:lstStyle/>
          <a:p>
            <a:pPr marL="12700">
              <a:lnSpc>
                <a:spcPct val="100000"/>
              </a:lnSpc>
              <a:spcBef>
                <a:spcPts val="95"/>
              </a:spcBef>
              <a:tabLst>
                <a:tab pos="1231265" algn="l"/>
              </a:tabLst>
            </a:pPr>
            <a:r>
              <a:rPr sz="2800" spc="-10" dirty="0">
                <a:latin typeface="Times New Roman"/>
                <a:cs typeface="Times New Roman"/>
              </a:rPr>
              <a:t>Station</a:t>
            </a:r>
            <a:r>
              <a:rPr sz="2800" dirty="0">
                <a:latin typeface="Times New Roman"/>
                <a:cs typeface="Times New Roman"/>
              </a:rPr>
              <a:t>	</a:t>
            </a:r>
            <a:r>
              <a:rPr sz="2800" spc="-10" dirty="0">
                <a:latin typeface="Times New Roman"/>
                <a:cs typeface="Times New Roman"/>
              </a:rPr>
              <a:t>Station</a:t>
            </a:r>
            <a:endParaRPr sz="2800">
              <a:latin typeface="Times New Roman"/>
              <a:cs typeface="Times New Roman"/>
            </a:endParaRPr>
          </a:p>
        </p:txBody>
      </p:sp>
      <p:grpSp>
        <p:nvGrpSpPr>
          <p:cNvPr id="11" name="object 11">
            <a:extLst>
              <a:ext uri="{FF2B5EF4-FFF2-40B4-BE49-F238E27FC236}">
                <a16:creationId xmlns:a16="http://schemas.microsoft.com/office/drawing/2014/main" id="{2AD307B5-9BAB-F254-48B2-6372BC2D7946}"/>
              </a:ext>
            </a:extLst>
          </p:cNvPr>
          <p:cNvGrpSpPr/>
          <p:nvPr/>
        </p:nvGrpSpPr>
        <p:grpSpPr>
          <a:xfrm>
            <a:off x="4375149" y="4609604"/>
            <a:ext cx="1143635" cy="609600"/>
            <a:chOff x="3378453" y="4647946"/>
            <a:chExt cx="1143635" cy="609600"/>
          </a:xfrm>
        </p:grpSpPr>
        <p:sp>
          <p:nvSpPr>
            <p:cNvPr id="12" name="object 12">
              <a:extLst>
                <a:ext uri="{FF2B5EF4-FFF2-40B4-BE49-F238E27FC236}">
                  <a16:creationId xmlns:a16="http://schemas.microsoft.com/office/drawing/2014/main" id="{82809CE1-670D-12C2-ED94-DE611DDCDD85}"/>
                </a:ext>
              </a:extLst>
            </p:cNvPr>
            <p:cNvSpPr/>
            <p:nvPr/>
          </p:nvSpPr>
          <p:spPr>
            <a:xfrm>
              <a:off x="3454654" y="4724146"/>
              <a:ext cx="1067435" cy="533400"/>
            </a:xfrm>
            <a:custGeom>
              <a:avLst/>
              <a:gdLst/>
              <a:ahLst/>
              <a:cxnLst/>
              <a:rect l="l" t="t" r="r" b="b"/>
              <a:pathLst>
                <a:path w="1067435" h="533400">
                  <a:moveTo>
                    <a:pt x="1067308" y="0"/>
                  </a:moveTo>
                  <a:lnTo>
                    <a:pt x="984758" y="0"/>
                  </a:lnTo>
                  <a:lnTo>
                    <a:pt x="984758" y="6362"/>
                  </a:lnTo>
                  <a:lnTo>
                    <a:pt x="984758" y="12700"/>
                  </a:lnTo>
                  <a:lnTo>
                    <a:pt x="984758" y="234772"/>
                  </a:lnTo>
                  <a:lnTo>
                    <a:pt x="984758" y="396506"/>
                  </a:lnTo>
                  <a:lnTo>
                    <a:pt x="984758" y="450862"/>
                  </a:lnTo>
                  <a:lnTo>
                    <a:pt x="12700" y="450862"/>
                  </a:lnTo>
                  <a:lnTo>
                    <a:pt x="0" y="450850"/>
                  </a:lnTo>
                  <a:lnTo>
                    <a:pt x="0" y="520700"/>
                  </a:lnTo>
                  <a:lnTo>
                    <a:pt x="0" y="533400"/>
                  </a:lnTo>
                  <a:lnTo>
                    <a:pt x="1067308" y="533400"/>
                  </a:lnTo>
                  <a:lnTo>
                    <a:pt x="1067308" y="520700"/>
                  </a:lnTo>
                  <a:lnTo>
                    <a:pt x="1067308" y="450850"/>
                  </a:lnTo>
                  <a:lnTo>
                    <a:pt x="1067308" y="12700"/>
                  </a:lnTo>
                  <a:lnTo>
                    <a:pt x="1067308" y="0"/>
                  </a:lnTo>
                  <a:close/>
                </a:path>
              </a:pathLst>
            </a:custGeom>
            <a:solidFill>
              <a:srgbClr val="929292"/>
            </a:solidFill>
          </p:spPr>
          <p:txBody>
            <a:bodyPr wrap="square" lIns="0" tIns="0" rIns="0" bIns="0" rtlCol="0"/>
            <a:lstStyle/>
            <a:p>
              <a:endParaRPr/>
            </a:p>
          </p:txBody>
        </p:sp>
        <p:sp>
          <p:nvSpPr>
            <p:cNvPr id="13" name="object 13">
              <a:extLst>
                <a:ext uri="{FF2B5EF4-FFF2-40B4-BE49-F238E27FC236}">
                  <a16:creationId xmlns:a16="http://schemas.microsoft.com/office/drawing/2014/main" id="{59F8E8EB-7071-C77C-662D-049DD9B9C78B}"/>
                </a:ext>
              </a:extLst>
            </p:cNvPr>
            <p:cNvSpPr/>
            <p:nvPr/>
          </p:nvSpPr>
          <p:spPr>
            <a:xfrm>
              <a:off x="3384803" y="4654296"/>
              <a:ext cx="1054735" cy="521334"/>
            </a:xfrm>
            <a:custGeom>
              <a:avLst/>
              <a:gdLst/>
              <a:ahLst/>
              <a:cxnLst/>
              <a:rect l="l" t="t" r="r" b="b"/>
              <a:pathLst>
                <a:path w="1054735" h="521335">
                  <a:moveTo>
                    <a:pt x="0" y="0"/>
                  </a:moveTo>
                  <a:lnTo>
                    <a:pt x="1054608" y="0"/>
                  </a:lnTo>
                  <a:lnTo>
                    <a:pt x="1054608" y="521207"/>
                  </a:lnTo>
                  <a:lnTo>
                    <a:pt x="0" y="521207"/>
                  </a:lnTo>
                  <a:lnTo>
                    <a:pt x="0" y="0"/>
                  </a:lnTo>
                  <a:close/>
                </a:path>
              </a:pathLst>
            </a:custGeom>
            <a:ln w="12700">
              <a:solidFill>
                <a:srgbClr val="063DE8"/>
              </a:solidFill>
            </a:ln>
          </p:spPr>
          <p:txBody>
            <a:bodyPr wrap="square" lIns="0" tIns="0" rIns="0" bIns="0" rtlCol="0"/>
            <a:lstStyle/>
            <a:p>
              <a:endParaRPr/>
            </a:p>
          </p:txBody>
        </p:sp>
      </p:grpSp>
      <p:sp>
        <p:nvSpPr>
          <p:cNvPr id="14" name="object 14">
            <a:extLst>
              <a:ext uri="{FF2B5EF4-FFF2-40B4-BE49-F238E27FC236}">
                <a16:creationId xmlns:a16="http://schemas.microsoft.com/office/drawing/2014/main" id="{C9CFE744-50E5-31E4-75ED-09BB7519D40F}"/>
              </a:ext>
            </a:extLst>
          </p:cNvPr>
          <p:cNvSpPr txBox="1"/>
          <p:nvPr/>
        </p:nvSpPr>
        <p:spPr>
          <a:xfrm>
            <a:off x="4391215" y="4638305"/>
            <a:ext cx="103378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Times New Roman"/>
                <a:cs typeface="Times New Roman"/>
              </a:rPr>
              <a:t>Station</a:t>
            </a:r>
            <a:endParaRPr sz="2800">
              <a:latin typeface="Times New Roman"/>
              <a:cs typeface="Times New Roman"/>
            </a:endParaRPr>
          </a:p>
        </p:txBody>
      </p:sp>
      <p:grpSp>
        <p:nvGrpSpPr>
          <p:cNvPr id="15" name="object 15">
            <a:extLst>
              <a:ext uri="{FF2B5EF4-FFF2-40B4-BE49-F238E27FC236}">
                <a16:creationId xmlns:a16="http://schemas.microsoft.com/office/drawing/2014/main" id="{65D7FF4F-D467-B16E-181D-FC042A986F5F}"/>
              </a:ext>
            </a:extLst>
          </p:cNvPr>
          <p:cNvGrpSpPr/>
          <p:nvPr/>
        </p:nvGrpSpPr>
        <p:grpSpPr>
          <a:xfrm>
            <a:off x="6203949" y="4152404"/>
            <a:ext cx="1143635" cy="609600"/>
            <a:chOff x="5207253" y="4190746"/>
            <a:chExt cx="1143635" cy="609600"/>
          </a:xfrm>
        </p:grpSpPr>
        <p:sp>
          <p:nvSpPr>
            <p:cNvPr id="16" name="object 16">
              <a:extLst>
                <a:ext uri="{FF2B5EF4-FFF2-40B4-BE49-F238E27FC236}">
                  <a16:creationId xmlns:a16="http://schemas.microsoft.com/office/drawing/2014/main" id="{AD3111BE-9116-4966-8B09-FA96018A18A2}"/>
                </a:ext>
              </a:extLst>
            </p:cNvPr>
            <p:cNvSpPr/>
            <p:nvPr/>
          </p:nvSpPr>
          <p:spPr>
            <a:xfrm>
              <a:off x="5283454" y="4266946"/>
              <a:ext cx="1067435" cy="533400"/>
            </a:xfrm>
            <a:custGeom>
              <a:avLst/>
              <a:gdLst/>
              <a:ahLst/>
              <a:cxnLst/>
              <a:rect l="l" t="t" r="r" b="b"/>
              <a:pathLst>
                <a:path w="1067435" h="533400">
                  <a:moveTo>
                    <a:pt x="1067308" y="0"/>
                  </a:moveTo>
                  <a:lnTo>
                    <a:pt x="984758" y="0"/>
                  </a:lnTo>
                  <a:lnTo>
                    <a:pt x="984758" y="6362"/>
                  </a:lnTo>
                  <a:lnTo>
                    <a:pt x="984758" y="12700"/>
                  </a:lnTo>
                  <a:lnTo>
                    <a:pt x="984758" y="234772"/>
                  </a:lnTo>
                  <a:lnTo>
                    <a:pt x="984758" y="396506"/>
                  </a:lnTo>
                  <a:lnTo>
                    <a:pt x="984758" y="450862"/>
                  </a:lnTo>
                  <a:lnTo>
                    <a:pt x="12700" y="450862"/>
                  </a:lnTo>
                  <a:lnTo>
                    <a:pt x="0" y="450850"/>
                  </a:lnTo>
                  <a:lnTo>
                    <a:pt x="0" y="520700"/>
                  </a:lnTo>
                  <a:lnTo>
                    <a:pt x="0" y="533400"/>
                  </a:lnTo>
                  <a:lnTo>
                    <a:pt x="1067308" y="533400"/>
                  </a:lnTo>
                  <a:lnTo>
                    <a:pt x="1067308" y="520700"/>
                  </a:lnTo>
                  <a:lnTo>
                    <a:pt x="1067308" y="450850"/>
                  </a:lnTo>
                  <a:lnTo>
                    <a:pt x="1067308" y="12700"/>
                  </a:lnTo>
                  <a:lnTo>
                    <a:pt x="1067308" y="0"/>
                  </a:lnTo>
                  <a:close/>
                </a:path>
              </a:pathLst>
            </a:custGeom>
            <a:solidFill>
              <a:srgbClr val="929292"/>
            </a:solidFill>
          </p:spPr>
          <p:txBody>
            <a:bodyPr wrap="square" lIns="0" tIns="0" rIns="0" bIns="0" rtlCol="0"/>
            <a:lstStyle/>
            <a:p>
              <a:endParaRPr/>
            </a:p>
          </p:txBody>
        </p:sp>
        <p:sp>
          <p:nvSpPr>
            <p:cNvPr id="17" name="object 17">
              <a:extLst>
                <a:ext uri="{FF2B5EF4-FFF2-40B4-BE49-F238E27FC236}">
                  <a16:creationId xmlns:a16="http://schemas.microsoft.com/office/drawing/2014/main" id="{13C5C458-AF23-40E7-67D4-074E8F722B37}"/>
                </a:ext>
              </a:extLst>
            </p:cNvPr>
            <p:cNvSpPr/>
            <p:nvPr/>
          </p:nvSpPr>
          <p:spPr>
            <a:xfrm>
              <a:off x="5213603" y="4197096"/>
              <a:ext cx="1054735" cy="521334"/>
            </a:xfrm>
            <a:custGeom>
              <a:avLst/>
              <a:gdLst/>
              <a:ahLst/>
              <a:cxnLst/>
              <a:rect l="l" t="t" r="r" b="b"/>
              <a:pathLst>
                <a:path w="1054735" h="521335">
                  <a:moveTo>
                    <a:pt x="0" y="0"/>
                  </a:moveTo>
                  <a:lnTo>
                    <a:pt x="1054608" y="0"/>
                  </a:lnTo>
                  <a:lnTo>
                    <a:pt x="1054608" y="521207"/>
                  </a:lnTo>
                  <a:lnTo>
                    <a:pt x="0" y="521207"/>
                  </a:lnTo>
                  <a:lnTo>
                    <a:pt x="0" y="0"/>
                  </a:lnTo>
                  <a:close/>
                </a:path>
              </a:pathLst>
            </a:custGeom>
            <a:ln w="12700">
              <a:solidFill>
                <a:srgbClr val="063DE8"/>
              </a:solidFill>
            </a:ln>
          </p:spPr>
          <p:txBody>
            <a:bodyPr wrap="square" lIns="0" tIns="0" rIns="0" bIns="0" rtlCol="0"/>
            <a:lstStyle/>
            <a:p>
              <a:endParaRPr/>
            </a:p>
          </p:txBody>
        </p:sp>
      </p:grpSp>
      <p:sp>
        <p:nvSpPr>
          <p:cNvPr id="18" name="object 18">
            <a:extLst>
              <a:ext uri="{FF2B5EF4-FFF2-40B4-BE49-F238E27FC236}">
                <a16:creationId xmlns:a16="http://schemas.microsoft.com/office/drawing/2014/main" id="{75396091-3FA9-BFF0-1364-9FDB2819D40B}"/>
              </a:ext>
            </a:extLst>
          </p:cNvPr>
          <p:cNvSpPr txBox="1"/>
          <p:nvPr/>
        </p:nvSpPr>
        <p:spPr>
          <a:xfrm>
            <a:off x="6220015" y="4181105"/>
            <a:ext cx="103378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Times New Roman"/>
                <a:cs typeface="Times New Roman"/>
              </a:rPr>
              <a:t>Station</a:t>
            </a:r>
            <a:endParaRPr sz="2800">
              <a:latin typeface="Times New Roman"/>
              <a:cs typeface="Times New Roman"/>
            </a:endParaRPr>
          </a:p>
        </p:txBody>
      </p:sp>
      <p:grpSp>
        <p:nvGrpSpPr>
          <p:cNvPr id="19" name="object 19">
            <a:extLst>
              <a:ext uri="{FF2B5EF4-FFF2-40B4-BE49-F238E27FC236}">
                <a16:creationId xmlns:a16="http://schemas.microsoft.com/office/drawing/2014/main" id="{B93C3BA3-0718-663B-A57D-F4A38505344E}"/>
              </a:ext>
            </a:extLst>
          </p:cNvPr>
          <p:cNvGrpSpPr/>
          <p:nvPr/>
        </p:nvGrpSpPr>
        <p:grpSpPr>
          <a:xfrm>
            <a:off x="7423149" y="4457204"/>
            <a:ext cx="1302385" cy="920750"/>
            <a:chOff x="6426453" y="4495546"/>
            <a:chExt cx="1302385" cy="920750"/>
          </a:xfrm>
        </p:grpSpPr>
        <p:sp>
          <p:nvSpPr>
            <p:cNvPr id="20" name="object 20">
              <a:extLst>
                <a:ext uri="{FF2B5EF4-FFF2-40B4-BE49-F238E27FC236}">
                  <a16:creationId xmlns:a16="http://schemas.microsoft.com/office/drawing/2014/main" id="{6A73457B-9515-8C55-1349-1F1B014D981F}"/>
                </a:ext>
              </a:extLst>
            </p:cNvPr>
            <p:cNvSpPr/>
            <p:nvPr/>
          </p:nvSpPr>
          <p:spPr>
            <a:xfrm>
              <a:off x="6502641" y="4571758"/>
              <a:ext cx="1226185" cy="844550"/>
            </a:xfrm>
            <a:custGeom>
              <a:avLst/>
              <a:gdLst/>
              <a:ahLst/>
              <a:cxnLst/>
              <a:rect l="l" t="t" r="r" b="b"/>
              <a:pathLst>
                <a:path w="1226184" h="844550">
                  <a:moveTo>
                    <a:pt x="1225816" y="0"/>
                  </a:moveTo>
                  <a:lnTo>
                    <a:pt x="1143254" y="0"/>
                  </a:lnTo>
                  <a:lnTo>
                    <a:pt x="1143254" y="6337"/>
                  </a:lnTo>
                  <a:lnTo>
                    <a:pt x="1143254" y="12700"/>
                  </a:lnTo>
                  <a:lnTo>
                    <a:pt x="1143254" y="761987"/>
                  </a:lnTo>
                  <a:lnTo>
                    <a:pt x="6362" y="761987"/>
                  </a:lnTo>
                  <a:lnTo>
                    <a:pt x="0" y="762000"/>
                  </a:lnTo>
                  <a:lnTo>
                    <a:pt x="0" y="831850"/>
                  </a:lnTo>
                  <a:lnTo>
                    <a:pt x="0" y="844550"/>
                  </a:lnTo>
                  <a:lnTo>
                    <a:pt x="1225816" y="844550"/>
                  </a:lnTo>
                  <a:lnTo>
                    <a:pt x="1225816" y="831850"/>
                  </a:lnTo>
                  <a:lnTo>
                    <a:pt x="1225816" y="762000"/>
                  </a:lnTo>
                  <a:lnTo>
                    <a:pt x="1225816" y="12700"/>
                  </a:lnTo>
                  <a:lnTo>
                    <a:pt x="1225816" y="0"/>
                  </a:lnTo>
                  <a:close/>
                </a:path>
              </a:pathLst>
            </a:custGeom>
            <a:solidFill>
              <a:srgbClr val="929292"/>
            </a:solidFill>
          </p:spPr>
          <p:txBody>
            <a:bodyPr wrap="square" lIns="0" tIns="0" rIns="0" bIns="0" rtlCol="0"/>
            <a:lstStyle/>
            <a:p>
              <a:endParaRPr/>
            </a:p>
          </p:txBody>
        </p:sp>
        <p:sp>
          <p:nvSpPr>
            <p:cNvPr id="21" name="object 21">
              <a:extLst>
                <a:ext uri="{FF2B5EF4-FFF2-40B4-BE49-F238E27FC236}">
                  <a16:creationId xmlns:a16="http://schemas.microsoft.com/office/drawing/2014/main" id="{C312EE24-6BED-3148-3E88-8FE9BD7784BB}"/>
                </a:ext>
              </a:extLst>
            </p:cNvPr>
            <p:cNvSpPr/>
            <p:nvPr/>
          </p:nvSpPr>
          <p:spPr>
            <a:xfrm>
              <a:off x="6432803" y="4501896"/>
              <a:ext cx="1213485" cy="832485"/>
            </a:xfrm>
            <a:custGeom>
              <a:avLst/>
              <a:gdLst/>
              <a:ahLst/>
              <a:cxnLst/>
              <a:rect l="l" t="t" r="r" b="b"/>
              <a:pathLst>
                <a:path w="1213484" h="832485">
                  <a:moveTo>
                    <a:pt x="0" y="0"/>
                  </a:moveTo>
                  <a:lnTo>
                    <a:pt x="1213103" y="0"/>
                  </a:lnTo>
                  <a:lnTo>
                    <a:pt x="1213103" y="832103"/>
                  </a:lnTo>
                  <a:lnTo>
                    <a:pt x="0" y="832103"/>
                  </a:lnTo>
                  <a:lnTo>
                    <a:pt x="0" y="0"/>
                  </a:lnTo>
                  <a:close/>
                </a:path>
              </a:pathLst>
            </a:custGeom>
            <a:ln w="12700">
              <a:solidFill>
                <a:srgbClr val="000000"/>
              </a:solidFill>
            </a:ln>
          </p:spPr>
          <p:txBody>
            <a:bodyPr wrap="square" lIns="0" tIns="0" rIns="0" bIns="0" rtlCol="0"/>
            <a:lstStyle/>
            <a:p>
              <a:endParaRPr/>
            </a:p>
          </p:txBody>
        </p:sp>
      </p:grpSp>
      <p:sp>
        <p:nvSpPr>
          <p:cNvPr id="22" name="object 22">
            <a:extLst>
              <a:ext uri="{FF2B5EF4-FFF2-40B4-BE49-F238E27FC236}">
                <a16:creationId xmlns:a16="http://schemas.microsoft.com/office/drawing/2014/main" id="{749A0DFD-9EDA-8BC3-073A-7329036CC1EC}"/>
              </a:ext>
            </a:extLst>
          </p:cNvPr>
          <p:cNvSpPr txBox="1"/>
          <p:nvPr/>
        </p:nvSpPr>
        <p:spPr>
          <a:xfrm>
            <a:off x="7489507" y="4428121"/>
            <a:ext cx="1093470" cy="878840"/>
          </a:xfrm>
          <a:prstGeom prst="rect">
            <a:avLst/>
          </a:prstGeom>
        </p:spPr>
        <p:txBody>
          <a:bodyPr vert="horz" wrap="square" lIns="0" tIns="12065" rIns="0" bIns="0" rtlCol="0">
            <a:spAutoFit/>
          </a:bodyPr>
          <a:lstStyle/>
          <a:p>
            <a:pPr marL="41275" marR="5080" indent="-29209">
              <a:lnSpc>
                <a:spcPct val="100000"/>
              </a:lnSpc>
              <a:spcBef>
                <a:spcPts val="95"/>
              </a:spcBef>
            </a:pPr>
            <a:r>
              <a:rPr sz="2800" spc="-20" dirty="0">
                <a:latin typeface="Times New Roman"/>
                <a:cs typeface="Times New Roman"/>
              </a:rPr>
              <a:t>Ad-</a:t>
            </a:r>
            <a:r>
              <a:rPr sz="2800" spc="-25" dirty="0">
                <a:latin typeface="Times New Roman"/>
                <a:cs typeface="Times New Roman"/>
              </a:rPr>
              <a:t>hoc </a:t>
            </a:r>
            <a:r>
              <a:rPr sz="2800" spc="-10" dirty="0">
                <a:latin typeface="Times New Roman"/>
                <a:cs typeface="Times New Roman"/>
              </a:rPr>
              <a:t>Station</a:t>
            </a:r>
            <a:endParaRPr sz="2800">
              <a:latin typeface="Times New Roman"/>
              <a:cs typeface="Times New Roman"/>
            </a:endParaRPr>
          </a:p>
        </p:txBody>
      </p:sp>
      <p:grpSp>
        <p:nvGrpSpPr>
          <p:cNvPr id="23" name="object 23">
            <a:extLst>
              <a:ext uri="{FF2B5EF4-FFF2-40B4-BE49-F238E27FC236}">
                <a16:creationId xmlns:a16="http://schemas.microsoft.com/office/drawing/2014/main" id="{F4048548-1FA7-0061-8D7A-54281D0B9016}"/>
              </a:ext>
            </a:extLst>
          </p:cNvPr>
          <p:cNvGrpSpPr/>
          <p:nvPr/>
        </p:nvGrpSpPr>
        <p:grpSpPr>
          <a:xfrm>
            <a:off x="7423149" y="3384308"/>
            <a:ext cx="1302385" cy="844550"/>
            <a:chOff x="6426453" y="3422650"/>
            <a:chExt cx="1302385" cy="844550"/>
          </a:xfrm>
        </p:grpSpPr>
        <p:sp>
          <p:nvSpPr>
            <p:cNvPr id="24" name="object 24">
              <a:extLst>
                <a:ext uri="{FF2B5EF4-FFF2-40B4-BE49-F238E27FC236}">
                  <a16:creationId xmlns:a16="http://schemas.microsoft.com/office/drawing/2014/main" id="{B6F74FFA-60F1-4EA7-689C-5AEDB1D221BE}"/>
                </a:ext>
              </a:extLst>
            </p:cNvPr>
            <p:cNvSpPr/>
            <p:nvPr/>
          </p:nvSpPr>
          <p:spPr>
            <a:xfrm>
              <a:off x="6502641" y="3498849"/>
              <a:ext cx="1226185" cy="768350"/>
            </a:xfrm>
            <a:custGeom>
              <a:avLst/>
              <a:gdLst/>
              <a:ahLst/>
              <a:cxnLst/>
              <a:rect l="l" t="t" r="r" b="b"/>
              <a:pathLst>
                <a:path w="1226184" h="768350">
                  <a:moveTo>
                    <a:pt x="1225816" y="0"/>
                  </a:moveTo>
                  <a:lnTo>
                    <a:pt x="1143254" y="0"/>
                  </a:lnTo>
                  <a:lnTo>
                    <a:pt x="1143254" y="6362"/>
                  </a:lnTo>
                  <a:lnTo>
                    <a:pt x="1143254" y="12700"/>
                  </a:lnTo>
                  <a:lnTo>
                    <a:pt x="1143254" y="685812"/>
                  </a:lnTo>
                  <a:lnTo>
                    <a:pt x="12700" y="685812"/>
                  </a:lnTo>
                  <a:lnTo>
                    <a:pt x="0" y="685800"/>
                  </a:lnTo>
                  <a:lnTo>
                    <a:pt x="0" y="755650"/>
                  </a:lnTo>
                  <a:lnTo>
                    <a:pt x="0" y="768350"/>
                  </a:lnTo>
                  <a:lnTo>
                    <a:pt x="1225816" y="768350"/>
                  </a:lnTo>
                  <a:lnTo>
                    <a:pt x="1225816" y="755650"/>
                  </a:lnTo>
                  <a:lnTo>
                    <a:pt x="1225816" y="685800"/>
                  </a:lnTo>
                  <a:lnTo>
                    <a:pt x="1225816" y="12700"/>
                  </a:lnTo>
                  <a:lnTo>
                    <a:pt x="1225816" y="0"/>
                  </a:lnTo>
                  <a:close/>
                </a:path>
              </a:pathLst>
            </a:custGeom>
            <a:solidFill>
              <a:srgbClr val="929292"/>
            </a:solidFill>
          </p:spPr>
          <p:txBody>
            <a:bodyPr wrap="square" lIns="0" tIns="0" rIns="0" bIns="0" rtlCol="0"/>
            <a:lstStyle/>
            <a:p>
              <a:endParaRPr/>
            </a:p>
          </p:txBody>
        </p:sp>
        <p:sp>
          <p:nvSpPr>
            <p:cNvPr id="25" name="object 25">
              <a:extLst>
                <a:ext uri="{FF2B5EF4-FFF2-40B4-BE49-F238E27FC236}">
                  <a16:creationId xmlns:a16="http://schemas.microsoft.com/office/drawing/2014/main" id="{3077FA6F-33C6-F8F9-6D26-F374E8419444}"/>
                </a:ext>
              </a:extLst>
            </p:cNvPr>
            <p:cNvSpPr/>
            <p:nvPr/>
          </p:nvSpPr>
          <p:spPr>
            <a:xfrm>
              <a:off x="6432803" y="3429000"/>
              <a:ext cx="1213485" cy="756285"/>
            </a:xfrm>
            <a:custGeom>
              <a:avLst/>
              <a:gdLst/>
              <a:ahLst/>
              <a:cxnLst/>
              <a:rect l="l" t="t" r="r" b="b"/>
              <a:pathLst>
                <a:path w="1213484" h="756285">
                  <a:moveTo>
                    <a:pt x="0" y="0"/>
                  </a:moveTo>
                  <a:lnTo>
                    <a:pt x="1213103" y="0"/>
                  </a:lnTo>
                  <a:lnTo>
                    <a:pt x="1213103" y="755904"/>
                  </a:lnTo>
                  <a:lnTo>
                    <a:pt x="0" y="755904"/>
                  </a:lnTo>
                  <a:lnTo>
                    <a:pt x="0" y="0"/>
                  </a:lnTo>
                  <a:close/>
                </a:path>
              </a:pathLst>
            </a:custGeom>
            <a:ln w="12700">
              <a:solidFill>
                <a:srgbClr val="000000"/>
              </a:solidFill>
            </a:ln>
          </p:spPr>
          <p:txBody>
            <a:bodyPr wrap="square" lIns="0" tIns="0" rIns="0" bIns="0" rtlCol="0"/>
            <a:lstStyle/>
            <a:p>
              <a:endParaRPr/>
            </a:p>
          </p:txBody>
        </p:sp>
      </p:grpSp>
      <p:sp>
        <p:nvSpPr>
          <p:cNvPr id="26" name="object 26">
            <a:extLst>
              <a:ext uri="{FF2B5EF4-FFF2-40B4-BE49-F238E27FC236}">
                <a16:creationId xmlns:a16="http://schemas.microsoft.com/office/drawing/2014/main" id="{6DB331D1-4BF9-22BB-2651-DA9265908027}"/>
              </a:ext>
            </a:extLst>
          </p:cNvPr>
          <p:cNvSpPr txBox="1"/>
          <p:nvPr/>
        </p:nvSpPr>
        <p:spPr>
          <a:xfrm>
            <a:off x="7489507" y="3316871"/>
            <a:ext cx="1093470" cy="878840"/>
          </a:xfrm>
          <a:prstGeom prst="rect">
            <a:avLst/>
          </a:prstGeom>
        </p:spPr>
        <p:txBody>
          <a:bodyPr vert="horz" wrap="square" lIns="0" tIns="12065" rIns="0" bIns="0" rtlCol="0">
            <a:spAutoFit/>
          </a:bodyPr>
          <a:lstStyle/>
          <a:p>
            <a:pPr marL="41275" marR="5080" indent="-29209">
              <a:lnSpc>
                <a:spcPct val="100000"/>
              </a:lnSpc>
              <a:spcBef>
                <a:spcPts val="95"/>
              </a:spcBef>
            </a:pPr>
            <a:r>
              <a:rPr sz="2800" spc="-20" dirty="0">
                <a:latin typeface="Times New Roman"/>
                <a:cs typeface="Times New Roman"/>
              </a:rPr>
              <a:t>Ad-</a:t>
            </a:r>
            <a:r>
              <a:rPr sz="2800" spc="-25" dirty="0">
                <a:latin typeface="Times New Roman"/>
                <a:cs typeface="Times New Roman"/>
              </a:rPr>
              <a:t>hoc </a:t>
            </a:r>
            <a:r>
              <a:rPr sz="2800" spc="-10" dirty="0">
                <a:latin typeface="Times New Roman"/>
                <a:cs typeface="Times New Roman"/>
              </a:rPr>
              <a:t>Station</a:t>
            </a:r>
            <a:endParaRPr sz="2800">
              <a:latin typeface="Times New Roman"/>
              <a:cs typeface="Times New Roman"/>
            </a:endParaRPr>
          </a:p>
        </p:txBody>
      </p:sp>
      <p:grpSp>
        <p:nvGrpSpPr>
          <p:cNvPr id="27" name="object 27">
            <a:extLst>
              <a:ext uri="{FF2B5EF4-FFF2-40B4-BE49-F238E27FC236}">
                <a16:creationId xmlns:a16="http://schemas.microsoft.com/office/drawing/2014/main" id="{9E2B66A5-71B6-80D5-0ECE-C2C45208841B}"/>
              </a:ext>
            </a:extLst>
          </p:cNvPr>
          <p:cNvGrpSpPr/>
          <p:nvPr/>
        </p:nvGrpSpPr>
        <p:grpSpPr>
          <a:xfrm>
            <a:off x="4451349" y="3390404"/>
            <a:ext cx="1143635" cy="838200"/>
            <a:chOff x="3454653" y="3428746"/>
            <a:chExt cx="1143635" cy="838200"/>
          </a:xfrm>
        </p:grpSpPr>
        <p:sp>
          <p:nvSpPr>
            <p:cNvPr id="28" name="object 28">
              <a:extLst>
                <a:ext uri="{FF2B5EF4-FFF2-40B4-BE49-F238E27FC236}">
                  <a16:creationId xmlns:a16="http://schemas.microsoft.com/office/drawing/2014/main" id="{00DD29FE-E627-80E0-F017-776E11CBFF04}"/>
                </a:ext>
              </a:extLst>
            </p:cNvPr>
            <p:cNvSpPr/>
            <p:nvPr/>
          </p:nvSpPr>
          <p:spPr>
            <a:xfrm>
              <a:off x="3530854" y="3504945"/>
              <a:ext cx="1067435" cy="762000"/>
            </a:xfrm>
            <a:custGeom>
              <a:avLst/>
              <a:gdLst/>
              <a:ahLst/>
              <a:cxnLst/>
              <a:rect l="l" t="t" r="r" b="b"/>
              <a:pathLst>
                <a:path w="1067435" h="762000">
                  <a:moveTo>
                    <a:pt x="1067308" y="0"/>
                  </a:moveTo>
                  <a:lnTo>
                    <a:pt x="984758" y="0"/>
                  </a:lnTo>
                  <a:lnTo>
                    <a:pt x="984758" y="6350"/>
                  </a:lnTo>
                  <a:lnTo>
                    <a:pt x="984758" y="12700"/>
                  </a:lnTo>
                  <a:lnTo>
                    <a:pt x="984758" y="137642"/>
                  </a:lnTo>
                  <a:lnTo>
                    <a:pt x="984745" y="150558"/>
                  </a:lnTo>
                  <a:lnTo>
                    <a:pt x="984758" y="207289"/>
                  </a:lnTo>
                  <a:lnTo>
                    <a:pt x="984745" y="244424"/>
                  </a:lnTo>
                  <a:lnTo>
                    <a:pt x="984758" y="289801"/>
                  </a:lnTo>
                  <a:lnTo>
                    <a:pt x="984745" y="300215"/>
                  </a:lnTo>
                  <a:lnTo>
                    <a:pt x="984758" y="679450"/>
                  </a:lnTo>
                  <a:lnTo>
                    <a:pt x="12700" y="679450"/>
                  </a:lnTo>
                  <a:lnTo>
                    <a:pt x="6350" y="679450"/>
                  </a:lnTo>
                  <a:lnTo>
                    <a:pt x="0" y="679450"/>
                  </a:lnTo>
                  <a:lnTo>
                    <a:pt x="0" y="749300"/>
                  </a:lnTo>
                  <a:lnTo>
                    <a:pt x="0" y="762000"/>
                  </a:lnTo>
                  <a:lnTo>
                    <a:pt x="1067308" y="762000"/>
                  </a:lnTo>
                  <a:lnTo>
                    <a:pt x="1067308" y="749300"/>
                  </a:lnTo>
                  <a:lnTo>
                    <a:pt x="1067308" y="679450"/>
                  </a:lnTo>
                  <a:lnTo>
                    <a:pt x="1067308" y="12700"/>
                  </a:lnTo>
                  <a:lnTo>
                    <a:pt x="1067308" y="0"/>
                  </a:lnTo>
                  <a:close/>
                </a:path>
              </a:pathLst>
            </a:custGeom>
            <a:solidFill>
              <a:srgbClr val="929292"/>
            </a:solidFill>
          </p:spPr>
          <p:txBody>
            <a:bodyPr wrap="square" lIns="0" tIns="0" rIns="0" bIns="0" rtlCol="0"/>
            <a:lstStyle/>
            <a:p>
              <a:endParaRPr/>
            </a:p>
          </p:txBody>
        </p:sp>
        <p:sp>
          <p:nvSpPr>
            <p:cNvPr id="29" name="object 29">
              <a:extLst>
                <a:ext uri="{FF2B5EF4-FFF2-40B4-BE49-F238E27FC236}">
                  <a16:creationId xmlns:a16="http://schemas.microsoft.com/office/drawing/2014/main" id="{54DF7377-4EFE-F4D1-9C4C-C5AF8565790E}"/>
                </a:ext>
              </a:extLst>
            </p:cNvPr>
            <p:cNvSpPr/>
            <p:nvPr/>
          </p:nvSpPr>
          <p:spPr>
            <a:xfrm>
              <a:off x="3461003" y="3435096"/>
              <a:ext cx="1054735" cy="749935"/>
            </a:xfrm>
            <a:custGeom>
              <a:avLst/>
              <a:gdLst/>
              <a:ahLst/>
              <a:cxnLst/>
              <a:rect l="l" t="t" r="r" b="b"/>
              <a:pathLst>
                <a:path w="1054735" h="749935">
                  <a:moveTo>
                    <a:pt x="0" y="0"/>
                  </a:moveTo>
                  <a:lnTo>
                    <a:pt x="1054608" y="0"/>
                  </a:lnTo>
                  <a:lnTo>
                    <a:pt x="1054608" y="749807"/>
                  </a:lnTo>
                  <a:lnTo>
                    <a:pt x="0" y="749807"/>
                  </a:lnTo>
                  <a:lnTo>
                    <a:pt x="0" y="0"/>
                  </a:lnTo>
                  <a:close/>
                </a:path>
              </a:pathLst>
            </a:custGeom>
            <a:ln w="12700">
              <a:solidFill>
                <a:srgbClr val="063DE8"/>
              </a:solidFill>
            </a:ln>
          </p:spPr>
          <p:txBody>
            <a:bodyPr wrap="square" lIns="0" tIns="0" rIns="0" bIns="0" rtlCol="0"/>
            <a:lstStyle/>
            <a:p>
              <a:endParaRPr/>
            </a:p>
          </p:txBody>
        </p:sp>
      </p:grpSp>
      <p:sp>
        <p:nvSpPr>
          <p:cNvPr id="30" name="object 30">
            <a:extLst>
              <a:ext uri="{FF2B5EF4-FFF2-40B4-BE49-F238E27FC236}">
                <a16:creationId xmlns:a16="http://schemas.microsoft.com/office/drawing/2014/main" id="{0FBF73CD-67AB-1FA5-F24F-2C8AFB2E31B9}"/>
              </a:ext>
            </a:extLst>
          </p:cNvPr>
          <p:cNvSpPr txBox="1"/>
          <p:nvPr/>
        </p:nvSpPr>
        <p:spPr>
          <a:xfrm>
            <a:off x="4470495" y="3320046"/>
            <a:ext cx="1029335" cy="878840"/>
          </a:xfrm>
          <a:prstGeom prst="rect">
            <a:avLst/>
          </a:prstGeom>
        </p:spPr>
        <p:txBody>
          <a:bodyPr vert="horz" wrap="square" lIns="0" tIns="12065" rIns="0" bIns="0" rtlCol="0">
            <a:spAutoFit/>
          </a:bodyPr>
          <a:lstStyle/>
          <a:p>
            <a:pPr marL="137160" marR="5080" indent="-125095">
              <a:lnSpc>
                <a:spcPct val="100000"/>
              </a:lnSpc>
              <a:spcBef>
                <a:spcPts val="95"/>
              </a:spcBef>
            </a:pPr>
            <a:r>
              <a:rPr sz="2800" spc="-10" dirty="0">
                <a:latin typeface="Times New Roman"/>
                <a:cs typeface="Times New Roman"/>
              </a:rPr>
              <a:t>Access Point</a:t>
            </a:r>
            <a:endParaRPr sz="2800">
              <a:latin typeface="Times New Roman"/>
              <a:cs typeface="Times New Roman"/>
            </a:endParaRPr>
          </a:p>
        </p:txBody>
      </p:sp>
      <p:grpSp>
        <p:nvGrpSpPr>
          <p:cNvPr id="31" name="object 31">
            <a:extLst>
              <a:ext uri="{FF2B5EF4-FFF2-40B4-BE49-F238E27FC236}">
                <a16:creationId xmlns:a16="http://schemas.microsoft.com/office/drawing/2014/main" id="{C171D269-386D-41B3-A323-5DC1C985DC6C}"/>
              </a:ext>
            </a:extLst>
          </p:cNvPr>
          <p:cNvGrpSpPr/>
          <p:nvPr/>
        </p:nvGrpSpPr>
        <p:grpSpPr>
          <a:xfrm>
            <a:off x="2241549" y="3390404"/>
            <a:ext cx="1143635" cy="838200"/>
            <a:chOff x="1244853" y="3428746"/>
            <a:chExt cx="1143635" cy="838200"/>
          </a:xfrm>
        </p:grpSpPr>
        <p:sp>
          <p:nvSpPr>
            <p:cNvPr id="32" name="object 32">
              <a:extLst>
                <a:ext uri="{FF2B5EF4-FFF2-40B4-BE49-F238E27FC236}">
                  <a16:creationId xmlns:a16="http://schemas.microsoft.com/office/drawing/2014/main" id="{08477F52-A358-ED89-3026-6B5A50D77F80}"/>
                </a:ext>
              </a:extLst>
            </p:cNvPr>
            <p:cNvSpPr/>
            <p:nvPr/>
          </p:nvSpPr>
          <p:spPr>
            <a:xfrm>
              <a:off x="1321054" y="3504945"/>
              <a:ext cx="1067435" cy="762000"/>
            </a:xfrm>
            <a:custGeom>
              <a:avLst/>
              <a:gdLst/>
              <a:ahLst/>
              <a:cxnLst/>
              <a:rect l="l" t="t" r="r" b="b"/>
              <a:pathLst>
                <a:path w="1067435" h="762000">
                  <a:moveTo>
                    <a:pt x="1067308" y="0"/>
                  </a:moveTo>
                  <a:lnTo>
                    <a:pt x="984745" y="0"/>
                  </a:lnTo>
                  <a:lnTo>
                    <a:pt x="984745" y="6350"/>
                  </a:lnTo>
                  <a:lnTo>
                    <a:pt x="984745" y="12700"/>
                  </a:lnTo>
                  <a:lnTo>
                    <a:pt x="984745" y="137642"/>
                  </a:lnTo>
                  <a:lnTo>
                    <a:pt x="984732" y="150545"/>
                  </a:lnTo>
                  <a:lnTo>
                    <a:pt x="984745" y="207276"/>
                  </a:lnTo>
                  <a:lnTo>
                    <a:pt x="984732" y="244411"/>
                  </a:lnTo>
                  <a:lnTo>
                    <a:pt x="984745" y="289801"/>
                  </a:lnTo>
                  <a:lnTo>
                    <a:pt x="984732" y="300215"/>
                  </a:lnTo>
                  <a:lnTo>
                    <a:pt x="984745" y="679450"/>
                  </a:lnTo>
                  <a:lnTo>
                    <a:pt x="12687" y="679450"/>
                  </a:lnTo>
                  <a:lnTo>
                    <a:pt x="6337" y="679450"/>
                  </a:lnTo>
                  <a:lnTo>
                    <a:pt x="0" y="679450"/>
                  </a:lnTo>
                  <a:lnTo>
                    <a:pt x="0" y="749300"/>
                  </a:lnTo>
                  <a:lnTo>
                    <a:pt x="0" y="762000"/>
                  </a:lnTo>
                  <a:lnTo>
                    <a:pt x="1067308" y="762000"/>
                  </a:lnTo>
                  <a:lnTo>
                    <a:pt x="1067308" y="749300"/>
                  </a:lnTo>
                  <a:lnTo>
                    <a:pt x="1067308" y="679450"/>
                  </a:lnTo>
                  <a:lnTo>
                    <a:pt x="1067308" y="12700"/>
                  </a:lnTo>
                  <a:lnTo>
                    <a:pt x="1067308" y="0"/>
                  </a:lnTo>
                  <a:close/>
                </a:path>
              </a:pathLst>
            </a:custGeom>
            <a:solidFill>
              <a:srgbClr val="929292"/>
            </a:solidFill>
          </p:spPr>
          <p:txBody>
            <a:bodyPr wrap="square" lIns="0" tIns="0" rIns="0" bIns="0" rtlCol="0"/>
            <a:lstStyle/>
            <a:p>
              <a:endParaRPr/>
            </a:p>
          </p:txBody>
        </p:sp>
        <p:sp>
          <p:nvSpPr>
            <p:cNvPr id="33" name="object 33">
              <a:extLst>
                <a:ext uri="{FF2B5EF4-FFF2-40B4-BE49-F238E27FC236}">
                  <a16:creationId xmlns:a16="http://schemas.microsoft.com/office/drawing/2014/main" id="{E1C04176-64F6-81C5-7EE0-F5767C4C30BC}"/>
                </a:ext>
              </a:extLst>
            </p:cNvPr>
            <p:cNvSpPr/>
            <p:nvPr/>
          </p:nvSpPr>
          <p:spPr>
            <a:xfrm>
              <a:off x="1251203" y="3435096"/>
              <a:ext cx="1054735" cy="749935"/>
            </a:xfrm>
            <a:custGeom>
              <a:avLst/>
              <a:gdLst/>
              <a:ahLst/>
              <a:cxnLst/>
              <a:rect l="l" t="t" r="r" b="b"/>
              <a:pathLst>
                <a:path w="1054735" h="749935">
                  <a:moveTo>
                    <a:pt x="0" y="0"/>
                  </a:moveTo>
                  <a:lnTo>
                    <a:pt x="1054608" y="0"/>
                  </a:lnTo>
                  <a:lnTo>
                    <a:pt x="1054608" y="749807"/>
                  </a:lnTo>
                  <a:lnTo>
                    <a:pt x="0" y="749807"/>
                  </a:lnTo>
                  <a:lnTo>
                    <a:pt x="0" y="0"/>
                  </a:lnTo>
                  <a:close/>
                </a:path>
              </a:pathLst>
            </a:custGeom>
            <a:ln w="12700">
              <a:solidFill>
                <a:srgbClr val="FC0128"/>
              </a:solidFill>
            </a:ln>
          </p:spPr>
          <p:txBody>
            <a:bodyPr wrap="square" lIns="0" tIns="0" rIns="0" bIns="0" rtlCol="0"/>
            <a:lstStyle/>
            <a:p>
              <a:endParaRPr/>
            </a:p>
          </p:txBody>
        </p:sp>
      </p:grpSp>
      <p:sp>
        <p:nvSpPr>
          <p:cNvPr id="34" name="object 34">
            <a:extLst>
              <a:ext uri="{FF2B5EF4-FFF2-40B4-BE49-F238E27FC236}">
                <a16:creationId xmlns:a16="http://schemas.microsoft.com/office/drawing/2014/main" id="{3DAE11B9-7890-F728-D7BC-C26D61B0A0F5}"/>
              </a:ext>
            </a:extLst>
          </p:cNvPr>
          <p:cNvSpPr txBox="1"/>
          <p:nvPr/>
        </p:nvSpPr>
        <p:spPr>
          <a:xfrm>
            <a:off x="2260695" y="3320046"/>
            <a:ext cx="1029335" cy="878840"/>
          </a:xfrm>
          <a:prstGeom prst="rect">
            <a:avLst/>
          </a:prstGeom>
        </p:spPr>
        <p:txBody>
          <a:bodyPr vert="horz" wrap="square" lIns="0" tIns="12065" rIns="0" bIns="0" rtlCol="0">
            <a:spAutoFit/>
          </a:bodyPr>
          <a:lstStyle/>
          <a:p>
            <a:pPr marL="137160" marR="5080" indent="-125095">
              <a:lnSpc>
                <a:spcPct val="100000"/>
              </a:lnSpc>
              <a:spcBef>
                <a:spcPts val="95"/>
              </a:spcBef>
            </a:pPr>
            <a:r>
              <a:rPr sz="2800" spc="-10" dirty="0">
                <a:latin typeface="Times New Roman"/>
                <a:cs typeface="Times New Roman"/>
              </a:rPr>
              <a:t>Access Point</a:t>
            </a:r>
            <a:endParaRPr sz="2800">
              <a:latin typeface="Times New Roman"/>
              <a:cs typeface="Times New Roman"/>
            </a:endParaRPr>
          </a:p>
        </p:txBody>
      </p:sp>
      <p:grpSp>
        <p:nvGrpSpPr>
          <p:cNvPr id="35" name="object 35">
            <a:extLst>
              <a:ext uri="{FF2B5EF4-FFF2-40B4-BE49-F238E27FC236}">
                <a16:creationId xmlns:a16="http://schemas.microsoft.com/office/drawing/2014/main" id="{BE31B687-67DD-4C35-83E8-1F33194CFDF1}"/>
              </a:ext>
            </a:extLst>
          </p:cNvPr>
          <p:cNvGrpSpPr/>
          <p:nvPr/>
        </p:nvGrpSpPr>
        <p:grpSpPr>
          <a:xfrm>
            <a:off x="1321054" y="2774708"/>
            <a:ext cx="8190865" cy="3594100"/>
            <a:chOff x="324358" y="2813050"/>
            <a:chExt cx="8190865" cy="3594100"/>
          </a:xfrm>
        </p:grpSpPr>
        <p:sp>
          <p:nvSpPr>
            <p:cNvPr id="36" name="object 36">
              <a:extLst>
                <a:ext uri="{FF2B5EF4-FFF2-40B4-BE49-F238E27FC236}">
                  <a16:creationId xmlns:a16="http://schemas.microsoft.com/office/drawing/2014/main" id="{4F8F0639-7375-40BC-1E9A-CDB27419D7BC}"/>
                </a:ext>
              </a:extLst>
            </p:cNvPr>
            <p:cNvSpPr/>
            <p:nvPr/>
          </p:nvSpPr>
          <p:spPr>
            <a:xfrm>
              <a:off x="330708" y="3282698"/>
              <a:ext cx="2661285" cy="2502535"/>
            </a:xfrm>
            <a:custGeom>
              <a:avLst/>
              <a:gdLst/>
              <a:ahLst/>
              <a:cxnLst/>
              <a:rect l="l" t="t" r="r" b="b"/>
              <a:pathLst>
                <a:path w="2661285" h="2502535">
                  <a:moveTo>
                    <a:pt x="0" y="312674"/>
                  </a:moveTo>
                  <a:lnTo>
                    <a:pt x="3390" y="266470"/>
                  </a:lnTo>
                  <a:lnTo>
                    <a:pt x="13238" y="222370"/>
                  </a:lnTo>
                  <a:lnTo>
                    <a:pt x="29061" y="180859"/>
                  </a:lnTo>
                  <a:lnTo>
                    <a:pt x="50374" y="142421"/>
                  </a:lnTo>
                  <a:lnTo>
                    <a:pt x="76694" y="107538"/>
                  </a:lnTo>
                  <a:lnTo>
                    <a:pt x="107538" y="76694"/>
                  </a:lnTo>
                  <a:lnTo>
                    <a:pt x="142421" y="50374"/>
                  </a:lnTo>
                  <a:lnTo>
                    <a:pt x="180859" y="29061"/>
                  </a:lnTo>
                  <a:lnTo>
                    <a:pt x="222370" y="13238"/>
                  </a:lnTo>
                  <a:lnTo>
                    <a:pt x="266470" y="3390"/>
                  </a:lnTo>
                  <a:lnTo>
                    <a:pt x="312674" y="0"/>
                  </a:lnTo>
                  <a:lnTo>
                    <a:pt x="2348230" y="0"/>
                  </a:lnTo>
                  <a:lnTo>
                    <a:pt x="2394433" y="3390"/>
                  </a:lnTo>
                  <a:lnTo>
                    <a:pt x="2438533" y="13238"/>
                  </a:lnTo>
                  <a:lnTo>
                    <a:pt x="2480044" y="29061"/>
                  </a:lnTo>
                  <a:lnTo>
                    <a:pt x="2518482" y="50374"/>
                  </a:lnTo>
                  <a:lnTo>
                    <a:pt x="2553365" y="76694"/>
                  </a:lnTo>
                  <a:lnTo>
                    <a:pt x="2584209" y="107538"/>
                  </a:lnTo>
                  <a:lnTo>
                    <a:pt x="2610529" y="142421"/>
                  </a:lnTo>
                  <a:lnTo>
                    <a:pt x="2631842" y="180859"/>
                  </a:lnTo>
                  <a:lnTo>
                    <a:pt x="2647665" y="222370"/>
                  </a:lnTo>
                  <a:lnTo>
                    <a:pt x="2657513" y="266470"/>
                  </a:lnTo>
                  <a:lnTo>
                    <a:pt x="2660904" y="312674"/>
                  </a:lnTo>
                  <a:lnTo>
                    <a:pt x="2660904" y="2189734"/>
                  </a:lnTo>
                  <a:lnTo>
                    <a:pt x="2657513" y="2235937"/>
                  </a:lnTo>
                  <a:lnTo>
                    <a:pt x="2647665" y="2280037"/>
                  </a:lnTo>
                  <a:lnTo>
                    <a:pt x="2631842" y="2321548"/>
                  </a:lnTo>
                  <a:lnTo>
                    <a:pt x="2610529" y="2359986"/>
                  </a:lnTo>
                  <a:lnTo>
                    <a:pt x="2584209" y="2394869"/>
                  </a:lnTo>
                  <a:lnTo>
                    <a:pt x="2553365" y="2425713"/>
                  </a:lnTo>
                  <a:lnTo>
                    <a:pt x="2518482" y="2452033"/>
                  </a:lnTo>
                  <a:lnTo>
                    <a:pt x="2480044" y="2473346"/>
                  </a:lnTo>
                  <a:lnTo>
                    <a:pt x="2438533" y="2489169"/>
                  </a:lnTo>
                  <a:lnTo>
                    <a:pt x="2394433" y="2499017"/>
                  </a:lnTo>
                  <a:lnTo>
                    <a:pt x="2348230" y="2502408"/>
                  </a:lnTo>
                  <a:lnTo>
                    <a:pt x="312674" y="2502408"/>
                  </a:lnTo>
                  <a:lnTo>
                    <a:pt x="266470" y="2499017"/>
                  </a:lnTo>
                  <a:lnTo>
                    <a:pt x="222370" y="2489169"/>
                  </a:lnTo>
                  <a:lnTo>
                    <a:pt x="180859" y="2473346"/>
                  </a:lnTo>
                  <a:lnTo>
                    <a:pt x="142421" y="2452033"/>
                  </a:lnTo>
                  <a:lnTo>
                    <a:pt x="107538" y="2425713"/>
                  </a:lnTo>
                  <a:lnTo>
                    <a:pt x="76694" y="2394869"/>
                  </a:lnTo>
                  <a:lnTo>
                    <a:pt x="50374" y="2359986"/>
                  </a:lnTo>
                  <a:lnTo>
                    <a:pt x="29061" y="2321548"/>
                  </a:lnTo>
                  <a:lnTo>
                    <a:pt x="13238" y="2280037"/>
                  </a:lnTo>
                  <a:lnTo>
                    <a:pt x="3390" y="2235937"/>
                  </a:lnTo>
                  <a:lnTo>
                    <a:pt x="0" y="2189734"/>
                  </a:lnTo>
                  <a:lnTo>
                    <a:pt x="0" y="312674"/>
                  </a:lnTo>
                  <a:close/>
                </a:path>
              </a:pathLst>
            </a:custGeom>
            <a:ln w="12700">
              <a:solidFill>
                <a:srgbClr val="FC0128"/>
              </a:solidFill>
            </a:ln>
          </p:spPr>
          <p:txBody>
            <a:bodyPr wrap="square" lIns="0" tIns="0" rIns="0" bIns="0" rtlCol="0"/>
            <a:lstStyle/>
            <a:p>
              <a:endParaRPr/>
            </a:p>
          </p:txBody>
        </p:sp>
        <p:sp>
          <p:nvSpPr>
            <p:cNvPr id="37" name="object 37">
              <a:extLst>
                <a:ext uri="{FF2B5EF4-FFF2-40B4-BE49-F238E27FC236}">
                  <a16:creationId xmlns:a16="http://schemas.microsoft.com/office/drawing/2014/main" id="{4A701EDF-6516-0D3E-3AF1-44474C0D0F71}"/>
                </a:ext>
              </a:extLst>
            </p:cNvPr>
            <p:cNvSpPr/>
            <p:nvPr/>
          </p:nvSpPr>
          <p:spPr>
            <a:xfrm>
              <a:off x="3156203" y="3282695"/>
              <a:ext cx="3188335" cy="2502535"/>
            </a:xfrm>
            <a:custGeom>
              <a:avLst/>
              <a:gdLst/>
              <a:ahLst/>
              <a:cxnLst/>
              <a:rect l="l" t="t" r="r" b="b"/>
              <a:pathLst>
                <a:path w="3188335" h="2502535">
                  <a:moveTo>
                    <a:pt x="0" y="312674"/>
                  </a:moveTo>
                  <a:lnTo>
                    <a:pt x="3390" y="266470"/>
                  </a:lnTo>
                  <a:lnTo>
                    <a:pt x="13238" y="222370"/>
                  </a:lnTo>
                  <a:lnTo>
                    <a:pt x="29061" y="180859"/>
                  </a:lnTo>
                  <a:lnTo>
                    <a:pt x="50374" y="142421"/>
                  </a:lnTo>
                  <a:lnTo>
                    <a:pt x="76694" y="107538"/>
                  </a:lnTo>
                  <a:lnTo>
                    <a:pt x="107538" y="76694"/>
                  </a:lnTo>
                  <a:lnTo>
                    <a:pt x="142421" y="50374"/>
                  </a:lnTo>
                  <a:lnTo>
                    <a:pt x="180859" y="29061"/>
                  </a:lnTo>
                  <a:lnTo>
                    <a:pt x="222370" y="13238"/>
                  </a:lnTo>
                  <a:lnTo>
                    <a:pt x="266470" y="3390"/>
                  </a:lnTo>
                  <a:lnTo>
                    <a:pt x="312674" y="0"/>
                  </a:lnTo>
                  <a:lnTo>
                    <a:pt x="2875534" y="0"/>
                  </a:lnTo>
                  <a:lnTo>
                    <a:pt x="2921737" y="3390"/>
                  </a:lnTo>
                  <a:lnTo>
                    <a:pt x="2965837" y="13238"/>
                  </a:lnTo>
                  <a:lnTo>
                    <a:pt x="3007348" y="29061"/>
                  </a:lnTo>
                  <a:lnTo>
                    <a:pt x="3045786" y="50374"/>
                  </a:lnTo>
                  <a:lnTo>
                    <a:pt x="3080669" y="76694"/>
                  </a:lnTo>
                  <a:lnTo>
                    <a:pt x="3111513" y="107538"/>
                  </a:lnTo>
                  <a:lnTo>
                    <a:pt x="3137833" y="142421"/>
                  </a:lnTo>
                  <a:lnTo>
                    <a:pt x="3159146" y="180859"/>
                  </a:lnTo>
                  <a:lnTo>
                    <a:pt x="3174969" y="222370"/>
                  </a:lnTo>
                  <a:lnTo>
                    <a:pt x="3184817" y="266470"/>
                  </a:lnTo>
                  <a:lnTo>
                    <a:pt x="3188208" y="312674"/>
                  </a:lnTo>
                  <a:lnTo>
                    <a:pt x="3188208" y="2189734"/>
                  </a:lnTo>
                  <a:lnTo>
                    <a:pt x="3184817" y="2235937"/>
                  </a:lnTo>
                  <a:lnTo>
                    <a:pt x="3174969" y="2280037"/>
                  </a:lnTo>
                  <a:lnTo>
                    <a:pt x="3159146" y="2321548"/>
                  </a:lnTo>
                  <a:lnTo>
                    <a:pt x="3137833" y="2359986"/>
                  </a:lnTo>
                  <a:lnTo>
                    <a:pt x="3111513" y="2394869"/>
                  </a:lnTo>
                  <a:lnTo>
                    <a:pt x="3080669" y="2425713"/>
                  </a:lnTo>
                  <a:lnTo>
                    <a:pt x="3045786" y="2452033"/>
                  </a:lnTo>
                  <a:lnTo>
                    <a:pt x="3007348" y="2473346"/>
                  </a:lnTo>
                  <a:lnTo>
                    <a:pt x="2965837" y="2489169"/>
                  </a:lnTo>
                  <a:lnTo>
                    <a:pt x="2921737" y="2499017"/>
                  </a:lnTo>
                  <a:lnTo>
                    <a:pt x="2875534" y="2502408"/>
                  </a:lnTo>
                  <a:lnTo>
                    <a:pt x="312674" y="2502408"/>
                  </a:lnTo>
                  <a:lnTo>
                    <a:pt x="266470" y="2499017"/>
                  </a:lnTo>
                  <a:lnTo>
                    <a:pt x="222370" y="2489169"/>
                  </a:lnTo>
                  <a:lnTo>
                    <a:pt x="180859" y="2473346"/>
                  </a:lnTo>
                  <a:lnTo>
                    <a:pt x="142421" y="2452033"/>
                  </a:lnTo>
                  <a:lnTo>
                    <a:pt x="107538" y="2425713"/>
                  </a:lnTo>
                  <a:lnTo>
                    <a:pt x="76694" y="2394869"/>
                  </a:lnTo>
                  <a:lnTo>
                    <a:pt x="50374" y="2359986"/>
                  </a:lnTo>
                  <a:lnTo>
                    <a:pt x="29061" y="2321548"/>
                  </a:lnTo>
                  <a:lnTo>
                    <a:pt x="13238" y="2280037"/>
                  </a:lnTo>
                  <a:lnTo>
                    <a:pt x="3390" y="2235937"/>
                  </a:lnTo>
                  <a:lnTo>
                    <a:pt x="0" y="2189734"/>
                  </a:lnTo>
                  <a:lnTo>
                    <a:pt x="0" y="312674"/>
                  </a:lnTo>
                  <a:close/>
                </a:path>
              </a:pathLst>
            </a:custGeom>
            <a:ln w="12699">
              <a:solidFill>
                <a:srgbClr val="063DE8"/>
              </a:solidFill>
            </a:ln>
          </p:spPr>
          <p:txBody>
            <a:bodyPr wrap="square" lIns="0" tIns="0" rIns="0" bIns="0" rtlCol="0"/>
            <a:lstStyle/>
            <a:p>
              <a:endParaRPr/>
            </a:p>
          </p:txBody>
        </p:sp>
        <p:sp>
          <p:nvSpPr>
            <p:cNvPr id="38" name="object 38">
              <a:extLst>
                <a:ext uri="{FF2B5EF4-FFF2-40B4-BE49-F238E27FC236}">
                  <a16:creationId xmlns:a16="http://schemas.microsoft.com/office/drawing/2014/main" id="{A5CA1306-187A-BFBC-0B43-E3469C6B1A54}"/>
                </a:ext>
              </a:extLst>
            </p:cNvPr>
            <p:cNvSpPr/>
            <p:nvPr/>
          </p:nvSpPr>
          <p:spPr>
            <a:xfrm>
              <a:off x="5061204" y="2819400"/>
              <a:ext cx="3447415" cy="3581400"/>
            </a:xfrm>
            <a:custGeom>
              <a:avLst/>
              <a:gdLst/>
              <a:ahLst/>
              <a:cxnLst/>
              <a:rect l="l" t="t" r="r" b="b"/>
              <a:pathLst>
                <a:path w="3447415" h="3581400">
                  <a:moveTo>
                    <a:pt x="0" y="1790700"/>
                  </a:moveTo>
                  <a:lnTo>
                    <a:pt x="640" y="1741410"/>
                  </a:lnTo>
                  <a:lnTo>
                    <a:pt x="2550" y="1692449"/>
                  </a:lnTo>
                  <a:lnTo>
                    <a:pt x="5713" y="1643835"/>
                  </a:lnTo>
                  <a:lnTo>
                    <a:pt x="10114" y="1595583"/>
                  </a:lnTo>
                  <a:lnTo>
                    <a:pt x="15734" y="1547713"/>
                  </a:lnTo>
                  <a:lnTo>
                    <a:pt x="22559" y="1500239"/>
                  </a:lnTo>
                  <a:lnTo>
                    <a:pt x="30571" y="1453180"/>
                  </a:lnTo>
                  <a:lnTo>
                    <a:pt x="39755" y="1406553"/>
                  </a:lnTo>
                  <a:lnTo>
                    <a:pt x="50093" y="1360374"/>
                  </a:lnTo>
                  <a:lnTo>
                    <a:pt x="61570" y="1314661"/>
                  </a:lnTo>
                  <a:lnTo>
                    <a:pt x="74168" y="1269431"/>
                  </a:lnTo>
                  <a:lnTo>
                    <a:pt x="87872" y="1224701"/>
                  </a:lnTo>
                  <a:lnTo>
                    <a:pt x="102665" y="1180487"/>
                  </a:lnTo>
                  <a:lnTo>
                    <a:pt x="118531" y="1136808"/>
                  </a:lnTo>
                  <a:lnTo>
                    <a:pt x="135452" y="1093679"/>
                  </a:lnTo>
                  <a:lnTo>
                    <a:pt x="153414" y="1051119"/>
                  </a:lnTo>
                  <a:lnTo>
                    <a:pt x="172398" y="1009144"/>
                  </a:lnTo>
                  <a:lnTo>
                    <a:pt x="192390" y="967771"/>
                  </a:lnTo>
                  <a:lnTo>
                    <a:pt x="213372" y="927017"/>
                  </a:lnTo>
                  <a:lnTo>
                    <a:pt x="235328" y="886900"/>
                  </a:lnTo>
                  <a:lnTo>
                    <a:pt x="258241" y="847436"/>
                  </a:lnTo>
                  <a:lnTo>
                    <a:pt x="282096" y="808643"/>
                  </a:lnTo>
                  <a:lnTo>
                    <a:pt x="306875" y="770537"/>
                  </a:lnTo>
                  <a:lnTo>
                    <a:pt x="332563" y="733136"/>
                  </a:lnTo>
                  <a:lnTo>
                    <a:pt x="359143" y="696457"/>
                  </a:lnTo>
                  <a:lnTo>
                    <a:pt x="386598" y="660516"/>
                  </a:lnTo>
                  <a:lnTo>
                    <a:pt x="414912" y="625332"/>
                  </a:lnTo>
                  <a:lnTo>
                    <a:pt x="444068" y="590920"/>
                  </a:lnTo>
                  <a:lnTo>
                    <a:pt x="474051" y="557299"/>
                  </a:lnTo>
                  <a:lnTo>
                    <a:pt x="504844" y="524484"/>
                  </a:lnTo>
                  <a:lnTo>
                    <a:pt x="536429" y="492494"/>
                  </a:lnTo>
                  <a:lnTo>
                    <a:pt x="568792" y="461345"/>
                  </a:lnTo>
                  <a:lnTo>
                    <a:pt x="601915" y="431054"/>
                  </a:lnTo>
                  <a:lnTo>
                    <a:pt x="635782" y="401638"/>
                  </a:lnTo>
                  <a:lnTo>
                    <a:pt x="670376" y="373115"/>
                  </a:lnTo>
                  <a:lnTo>
                    <a:pt x="705682" y="345501"/>
                  </a:lnTo>
                  <a:lnTo>
                    <a:pt x="741683" y="318814"/>
                  </a:lnTo>
                  <a:lnTo>
                    <a:pt x="778361" y="293071"/>
                  </a:lnTo>
                  <a:lnTo>
                    <a:pt x="815702" y="268288"/>
                  </a:lnTo>
                  <a:lnTo>
                    <a:pt x="853688" y="244483"/>
                  </a:lnTo>
                  <a:lnTo>
                    <a:pt x="892303" y="221673"/>
                  </a:lnTo>
                  <a:lnTo>
                    <a:pt x="931530" y="199875"/>
                  </a:lnTo>
                  <a:lnTo>
                    <a:pt x="971354" y="179105"/>
                  </a:lnTo>
                  <a:lnTo>
                    <a:pt x="1011757" y="159382"/>
                  </a:lnTo>
                  <a:lnTo>
                    <a:pt x="1052724" y="140722"/>
                  </a:lnTo>
                  <a:lnTo>
                    <a:pt x="1094237" y="123142"/>
                  </a:lnTo>
                  <a:lnTo>
                    <a:pt x="1136281" y="106659"/>
                  </a:lnTo>
                  <a:lnTo>
                    <a:pt x="1178839" y="91291"/>
                  </a:lnTo>
                  <a:lnTo>
                    <a:pt x="1221895" y="77054"/>
                  </a:lnTo>
                  <a:lnTo>
                    <a:pt x="1265431" y="63965"/>
                  </a:lnTo>
                  <a:lnTo>
                    <a:pt x="1309432" y="52042"/>
                  </a:lnTo>
                  <a:lnTo>
                    <a:pt x="1353882" y="41302"/>
                  </a:lnTo>
                  <a:lnTo>
                    <a:pt x="1398763" y="31761"/>
                  </a:lnTo>
                  <a:lnTo>
                    <a:pt x="1444060" y="23437"/>
                  </a:lnTo>
                  <a:lnTo>
                    <a:pt x="1489755" y="16347"/>
                  </a:lnTo>
                  <a:lnTo>
                    <a:pt x="1535834" y="10507"/>
                  </a:lnTo>
                  <a:lnTo>
                    <a:pt x="1582278" y="5936"/>
                  </a:lnTo>
                  <a:lnTo>
                    <a:pt x="1629072" y="2649"/>
                  </a:lnTo>
                  <a:lnTo>
                    <a:pt x="1676199" y="665"/>
                  </a:lnTo>
                  <a:lnTo>
                    <a:pt x="1723644" y="0"/>
                  </a:lnTo>
                  <a:lnTo>
                    <a:pt x="1771088" y="665"/>
                  </a:lnTo>
                  <a:lnTo>
                    <a:pt x="1818215" y="2649"/>
                  </a:lnTo>
                  <a:lnTo>
                    <a:pt x="1865009" y="5936"/>
                  </a:lnTo>
                  <a:lnTo>
                    <a:pt x="1911453" y="10507"/>
                  </a:lnTo>
                  <a:lnTo>
                    <a:pt x="1957532" y="16347"/>
                  </a:lnTo>
                  <a:lnTo>
                    <a:pt x="2003227" y="23437"/>
                  </a:lnTo>
                  <a:lnTo>
                    <a:pt x="2048524" y="31761"/>
                  </a:lnTo>
                  <a:lnTo>
                    <a:pt x="2093405" y="41302"/>
                  </a:lnTo>
                  <a:lnTo>
                    <a:pt x="2137855" y="52042"/>
                  </a:lnTo>
                  <a:lnTo>
                    <a:pt x="2181856" y="63965"/>
                  </a:lnTo>
                  <a:lnTo>
                    <a:pt x="2225392" y="77054"/>
                  </a:lnTo>
                  <a:lnTo>
                    <a:pt x="2268448" y="91291"/>
                  </a:lnTo>
                  <a:lnTo>
                    <a:pt x="2311006" y="106659"/>
                  </a:lnTo>
                  <a:lnTo>
                    <a:pt x="2353050" y="123142"/>
                  </a:lnTo>
                  <a:lnTo>
                    <a:pt x="2394563" y="140722"/>
                  </a:lnTo>
                  <a:lnTo>
                    <a:pt x="2435530" y="159382"/>
                  </a:lnTo>
                  <a:lnTo>
                    <a:pt x="2475933" y="179105"/>
                  </a:lnTo>
                  <a:lnTo>
                    <a:pt x="2515757" y="199875"/>
                  </a:lnTo>
                  <a:lnTo>
                    <a:pt x="2554984" y="221673"/>
                  </a:lnTo>
                  <a:lnTo>
                    <a:pt x="2593599" y="244483"/>
                  </a:lnTo>
                  <a:lnTo>
                    <a:pt x="2631585" y="268288"/>
                  </a:lnTo>
                  <a:lnTo>
                    <a:pt x="2668926" y="293071"/>
                  </a:lnTo>
                  <a:lnTo>
                    <a:pt x="2705604" y="318814"/>
                  </a:lnTo>
                  <a:lnTo>
                    <a:pt x="2741605" y="345501"/>
                  </a:lnTo>
                  <a:lnTo>
                    <a:pt x="2776911" y="373115"/>
                  </a:lnTo>
                  <a:lnTo>
                    <a:pt x="2811505" y="401638"/>
                  </a:lnTo>
                  <a:lnTo>
                    <a:pt x="2845372" y="431054"/>
                  </a:lnTo>
                  <a:lnTo>
                    <a:pt x="2878495" y="461345"/>
                  </a:lnTo>
                  <a:lnTo>
                    <a:pt x="2910858" y="492494"/>
                  </a:lnTo>
                  <a:lnTo>
                    <a:pt x="2942443" y="524484"/>
                  </a:lnTo>
                  <a:lnTo>
                    <a:pt x="2973236" y="557299"/>
                  </a:lnTo>
                  <a:lnTo>
                    <a:pt x="3003219" y="590920"/>
                  </a:lnTo>
                  <a:lnTo>
                    <a:pt x="3032375" y="625332"/>
                  </a:lnTo>
                  <a:lnTo>
                    <a:pt x="3060689" y="660516"/>
                  </a:lnTo>
                  <a:lnTo>
                    <a:pt x="3088144" y="696457"/>
                  </a:lnTo>
                  <a:lnTo>
                    <a:pt x="3114724" y="733136"/>
                  </a:lnTo>
                  <a:lnTo>
                    <a:pt x="3140412" y="770537"/>
                  </a:lnTo>
                  <a:lnTo>
                    <a:pt x="3165191" y="808643"/>
                  </a:lnTo>
                  <a:lnTo>
                    <a:pt x="3189046" y="847436"/>
                  </a:lnTo>
                  <a:lnTo>
                    <a:pt x="3211959" y="886900"/>
                  </a:lnTo>
                  <a:lnTo>
                    <a:pt x="3233915" y="927017"/>
                  </a:lnTo>
                  <a:lnTo>
                    <a:pt x="3254897" y="967771"/>
                  </a:lnTo>
                  <a:lnTo>
                    <a:pt x="3274889" y="1009144"/>
                  </a:lnTo>
                  <a:lnTo>
                    <a:pt x="3293873" y="1051119"/>
                  </a:lnTo>
                  <a:lnTo>
                    <a:pt x="3311835" y="1093679"/>
                  </a:lnTo>
                  <a:lnTo>
                    <a:pt x="3328756" y="1136808"/>
                  </a:lnTo>
                  <a:lnTo>
                    <a:pt x="3344622" y="1180487"/>
                  </a:lnTo>
                  <a:lnTo>
                    <a:pt x="3359415" y="1224701"/>
                  </a:lnTo>
                  <a:lnTo>
                    <a:pt x="3373119" y="1269431"/>
                  </a:lnTo>
                  <a:lnTo>
                    <a:pt x="3385717" y="1314661"/>
                  </a:lnTo>
                  <a:lnTo>
                    <a:pt x="3397194" y="1360374"/>
                  </a:lnTo>
                  <a:lnTo>
                    <a:pt x="3407532" y="1406553"/>
                  </a:lnTo>
                  <a:lnTo>
                    <a:pt x="3416716" y="1453180"/>
                  </a:lnTo>
                  <a:lnTo>
                    <a:pt x="3424728" y="1500239"/>
                  </a:lnTo>
                  <a:lnTo>
                    <a:pt x="3431553" y="1547713"/>
                  </a:lnTo>
                  <a:lnTo>
                    <a:pt x="3437173" y="1595583"/>
                  </a:lnTo>
                  <a:lnTo>
                    <a:pt x="3441574" y="1643835"/>
                  </a:lnTo>
                  <a:lnTo>
                    <a:pt x="3444737" y="1692449"/>
                  </a:lnTo>
                  <a:lnTo>
                    <a:pt x="3446647" y="1741410"/>
                  </a:lnTo>
                  <a:lnTo>
                    <a:pt x="3447288" y="1790700"/>
                  </a:lnTo>
                  <a:lnTo>
                    <a:pt x="3446647" y="1839989"/>
                  </a:lnTo>
                  <a:lnTo>
                    <a:pt x="3444737" y="1888950"/>
                  </a:lnTo>
                  <a:lnTo>
                    <a:pt x="3441574" y="1937564"/>
                  </a:lnTo>
                  <a:lnTo>
                    <a:pt x="3437173" y="1985816"/>
                  </a:lnTo>
                  <a:lnTo>
                    <a:pt x="3431553" y="2033686"/>
                  </a:lnTo>
                  <a:lnTo>
                    <a:pt x="3424728" y="2081160"/>
                  </a:lnTo>
                  <a:lnTo>
                    <a:pt x="3416716" y="2128219"/>
                  </a:lnTo>
                  <a:lnTo>
                    <a:pt x="3407532" y="2174846"/>
                  </a:lnTo>
                  <a:lnTo>
                    <a:pt x="3397194" y="2221025"/>
                  </a:lnTo>
                  <a:lnTo>
                    <a:pt x="3385717" y="2266738"/>
                  </a:lnTo>
                  <a:lnTo>
                    <a:pt x="3373119" y="2311968"/>
                  </a:lnTo>
                  <a:lnTo>
                    <a:pt x="3359415" y="2356698"/>
                  </a:lnTo>
                  <a:lnTo>
                    <a:pt x="3344622" y="2400912"/>
                  </a:lnTo>
                  <a:lnTo>
                    <a:pt x="3328756" y="2444591"/>
                  </a:lnTo>
                  <a:lnTo>
                    <a:pt x="3311835" y="2487720"/>
                  </a:lnTo>
                  <a:lnTo>
                    <a:pt x="3293873" y="2530280"/>
                  </a:lnTo>
                  <a:lnTo>
                    <a:pt x="3274889" y="2572255"/>
                  </a:lnTo>
                  <a:lnTo>
                    <a:pt x="3254897" y="2613628"/>
                  </a:lnTo>
                  <a:lnTo>
                    <a:pt x="3233915" y="2654382"/>
                  </a:lnTo>
                  <a:lnTo>
                    <a:pt x="3211959" y="2694499"/>
                  </a:lnTo>
                  <a:lnTo>
                    <a:pt x="3189046" y="2733963"/>
                  </a:lnTo>
                  <a:lnTo>
                    <a:pt x="3165191" y="2772756"/>
                  </a:lnTo>
                  <a:lnTo>
                    <a:pt x="3140412" y="2810862"/>
                  </a:lnTo>
                  <a:lnTo>
                    <a:pt x="3114724" y="2848263"/>
                  </a:lnTo>
                  <a:lnTo>
                    <a:pt x="3088144" y="2884942"/>
                  </a:lnTo>
                  <a:lnTo>
                    <a:pt x="3060689" y="2920883"/>
                  </a:lnTo>
                  <a:lnTo>
                    <a:pt x="3032375" y="2956067"/>
                  </a:lnTo>
                  <a:lnTo>
                    <a:pt x="3003219" y="2990479"/>
                  </a:lnTo>
                  <a:lnTo>
                    <a:pt x="2973236" y="3024100"/>
                  </a:lnTo>
                  <a:lnTo>
                    <a:pt x="2942443" y="3056915"/>
                  </a:lnTo>
                  <a:lnTo>
                    <a:pt x="2910858" y="3088905"/>
                  </a:lnTo>
                  <a:lnTo>
                    <a:pt x="2878495" y="3120054"/>
                  </a:lnTo>
                  <a:lnTo>
                    <a:pt x="2845372" y="3150345"/>
                  </a:lnTo>
                  <a:lnTo>
                    <a:pt x="2811505" y="3179761"/>
                  </a:lnTo>
                  <a:lnTo>
                    <a:pt x="2776911" y="3208284"/>
                  </a:lnTo>
                  <a:lnTo>
                    <a:pt x="2741605" y="3235898"/>
                  </a:lnTo>
                  <a:lnTo>
                    <a:pt x="2705604" y="3262585"/>
                  </a:lnTo>
                  <a:lnTo>
                    <a:pt x="2668926" y="3288328"/>
                  </a:lnTo>
                  <a:lnTo>
                    <a:pt x="2631585" y="3313111"/>
                  </a:lnTo>
                  <a:lnTo>
                    <a:pt x="2593599" y="3336916"/>
                  </a:lnTo>
                  <a:lnTo>
                    <a:pt x="2554984" y="3359726"/>
                  </a:lnTo>
                  <a:lnTo>
                    <a:pt x="2515757" y="3381524"/>
                  </a:lnTo>
                  <a:lnTo>
                    <a:pt x="2475933" y="3402294"/>
                  </a:lnTo>
                  <a:lnTo>
                    <a:pt x="2435530" y="3422017"/>
                  </a:lnTo>
                  <a:lnTo>
                    <a:pt x="2394563" y="3440677"/>
                  </a:lnTo>
                  <a:lnTo>
                    <a:pt x="2353050" y="3458257"/>
                  </a:lnTo>
                  <a:lnTo>
                    <a:pt x="2311006" y="3474740"/>
                  </a:lnTo>
                  <a:lnTo>
                    <a:pt x="2268448" y="3490108"/>
                  </a:lnTo>
                  <a:lnTo>
                    <a:pt x="2225392" y="3504345"/>
                  </a:lnTo>
                  <a:lnTo>
                    <a:pt x="2181856" y="3517434"/>
                  </a:lnTo>
                  <a:lnTo>
                    <a:pt x="2137855" y="3529357"/>
                  </a:lnTo>
                  <a:lnTo>
                    <a:pt x="2093405" y="3540097"/>
                  </a:lnTo>
                  <a:lnTo>
                    <a:pt x="2048524" y="3549638"/>
                  </a:lnTo>
                  <a:lnTo>
                    <a:pt x="2003227" y="3557962"/>
                  </a:lnTo>
                  <a:lnTo>
                    <a:pt x="1957532" y="3565052"/>
                  </a:lnTo>
                  <a:lnTo>
                    <a:pt x="1911453" y="3570892"/>
                  </a:lnTo>
                  <a:lnTo>
                    <a:pt x="1865009" y="3575463"/>
                  </a:lnTo>
                  <a:lnTo>
                    <a:pt x="1818215" y="3578750"/>
                  </a:lnTo>
                  <a:lnTo>
                    <a:pt x="1771088" y="3580734"/>
                  </a:lnTo>
                  <a:lnTo>
                    <a:pt x="1723644" y="3581400"/>
                  </a:lnTo>
                  <a:lnTo>
                    <a:pt x="1676199" y="3580734"/>
                  </a:lnTo>
                  <a:lnTo>
                    <a:pt x="1629072" y="3578750"/>
                  </a:lnTo>
                  <a:lnTo>
                    <a:pt x="1582278" y="3575463"/>
                  </a:lnTo>
                  <a:lnTo>
                    <a:pt x="1535834" y="3570892"/>
                  </a:lnTo>
                  <a:lnTo>
                    <a:pt x="1489755" y="3565052"/>
                  </a:lnTo>
                  <a:lnTo>
                    <a:pt x="1444060" y="3557962"/>
                  </a:lnTo>
                  <a:lnTo>
                    <a:pt x="1398763" y="3549638"/>
                  </a:lnTo>
                  <a:lnTo>
                    <a:pt x="1353882" y="3540097"/>
                  </a:lnTo>
                  <a:lnTo>
                    <a:pt x="1309432" y="3529357"/>
                  </a:lnTo>
                  <a:lnTo>
                    <a:pt x="1265431" y="3517434"/>
                  </a:lnTo>
                  <a:lnTo>
                    <a:pt x="1221895" y="3504345"/>
                  </a:lnTo>
                  <a:lnTo>
                    <a:pt x="1178839" y="3490108"/>
                  </a:lnTo>
                  <a:lnTo>
                    <a:pt x="1136281" y="3474740"/>
                  </a:lnTo>
                  <a:lnTo>
                    <a:pt x="1094237" y="3458257"/>
                  </a:lnTo>
                  <a:lnTo>
                    <a:pt x="1052724" y="3440677"/>
                  </a:lnTo>
                  <a:lnTo>
                    <a:pt x="1011757" y="3422017"/>
                  </a:lnTo>
                  <a:lnTo>
                    <a:pt x="971354" y="3402294"/>
                  </a:lnTo>
                  <a:lnTo>
                    <a:pt x="931530" y="3381524"/>
                  </a:lnTo>
                  <a:lnTo>
                    <a:pt x="892303" y="3359726"/>
                  </a:lnTo>
                  <a:lnTo>
                    <a:pt x="853688" y="3336916"/>
                  </a:lnTo>
                  <a:lnTo>
                    <a:pt x="815702" y="3313111"/>
                  </a:lnTo>
                  <a:lnTo>
                    <a:pt x="778361" y="3288328"/>
                  </a:lnTo>
                  <a:lnTo>
                    <a:pt x="741683" y="3262585"/>
                  </a:lnTo>
                  <a:lnTo>
                    <a:pt x="705682" y="3235898"/>
                  </a:lnTo>
                  <a:lnTo>
                    <a:pt x="670376" y="3208284"/>
                  </a:lnTo>
                  <a:lnTo>
                    <a:pt x="635782" y="3179761"/>
                  </a:lnTo>
                  <a:lnTo>
                    <a:pt x="601915" y="3150345"/>
                  </a:lnTo>
                  <a:lnTo>
                    <a:pt x="568792" y="3120054"/>
                  </a:lnTo>
                  <a:lnTo>
                    <a:pt x="536429" y="3088905"/>
                  </a:lnTo>
                  <a:lnTo>
                    <a:pt x="504844" y="3056915"/>
                  </a:lnTo>
                  <a:lnTo>
                    <a:pt x="474051" y="3024100"/>
                  </a:lnTo>
                  <a:lnTo>
                    <a:pt x="444068" y="2990479"/>
                  </a:lnTo>
                  <a:lnTo>
                    <a:pt x="414912" y="2956067"/>
                  </a:lnTo>
                  <a:lnTo>
                    <a:pt x="386598" y="2920883"/>
                  </a:lnTo>
                  <a:lnTo>
                    <a:pt x="359143" y="2884942"/>
                  </a:lnTo>
                  <a:lnTo>
                    <a:pt x="332563" y="2848263"/>
                  </a:lnTo>
                  <a:lnTo>
                    <a:pt x="306875" y="2810862"/>
                  </a:lnTo>
                  <a:lnTo>
                    <a:pt x="282096" y="2772756"/>
                  </a:lnTo>
                  <a:lnTo>
                    <a:pt x="258241" y="2733963"/>
                  </a:lnTo>
                  <a:lnTo>
                    <a:pt x="235328" y="2694499"/>
                  </a:lnTo>
                  <a:lnTo>
                    <a:pt x="213372" y="2654382"/>
                  </a:lnTo>
                  <a:lnTo>
                    <a:pt x="192390" y="2613628"/>
                  </a:lnTo>
                  <a:lnTo>
                    <a:pt x="172398" y="2572255"/>
                  </a:lnTo>
                  <a:lnTo>
                    <a:pt x="153414" y="2530280"/>
                  </a:lnTo>
                  <a:lnTo>
                    <a:pt x="135452" y="2487720"/>
                  </a:lnTo>
                  <a:lnTo>
                    <a:pt x="118531" y="2444591"/>
                  </a:lnTo>
                  <a:lnTo>
                    <a:pt x="102665" y="2400912"/>
                  </a:lnTo>
                  <a:lnTo>
                    <a:pt x="87872" y="2356698"/>
                  </a:lnTo>
                  <a:lnTo>
                    <a:pt x="74168" y="2311968"/>
                  </a:lnTo>
                  <a:lnTo>
                    <a:pt x="61570" y="2266738"/>
                  </a:lnTo>
                  <a:lnTo>
                    <a:pt x="50093" y="2221025"/>
                  </a:lnTo>
                  <a:lnTo>
                    <a:pt x="39755" y="2174846"/>
                  </a:lnTo>
                  <a:lnTo>
                    <a:pt x="30571" y="2128219"/>
                  </a:lnTo>
                  <a:lnTo>
                    <a:pt x="22559" y="2081160"/>
                  </a:lnTo>
                  <a:lnTo>
                    <a:pt x="15734" y="2033686"/>
                  </a:lnTo>
                  <a:lnTo>
                    <a:pt x="10114" y="1985816"/>
                  </a:lnTo>
                  <a:lnTo>
                    <a:pt x="5713" y="1937564"/>
                  </a:lnTo>
                  <a:lnTo>
                    <a:pt x="2550" y="1888950"/>
                  </a:lnTo>
                  <a:lnTo>
                    <a:pt x="640" y="1839989"/>
                  </a:lnTo>
                  <a:lnTo>
                    <a:pt x="0" y="1790700"/>
                  </a:lnTo>
                  <a:close/>
                </a:path>
              </a:pathLst>
            </a:custGeom>
            <a:ln w="12700">
              <a:solidFill>
                <a:srgbClr val="000000"/>
              </a:solidFill>
            </a:ln>
          </p:spPr>
          <p:txBody>
            <a:bodyPr wrap="square" lIns="0" tIns="0" rIns="0" bIns="0" rtlCol="0"/>
            <a:lstStyle/>
            <a:p>
              <a:endParaRPr/>
            </a:p>
          </p:txBody>
        </p:sp>
      </p:grpSp>
      <p:sp>
        <p:nvSpPr>
          <p:cNvPr id="39" name="object 39">
            <a:extLst>
              <a:ext uri="{FF2B5EF4-FFF2-40B4-BE49-F238E27FC236}">
                <a16:creationId xmlns:a16="http://schemas.microsoft.com/office/drawing/2014/main" id="{35CC84E8-5973-439A-8DD1-280F578FE378}"/>
              </a:ext>
            </a:extLst>
          </p:cNvPr>
          <p:cNvSpPr txBox="1"/>
          <p:nvPr/>
        </p:nvSpPr>
        <p:spPr>
          <a:xfrm>
            <a:off x="1430084" y="5315217"/>
            <a:ext cx="2508250"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a:cs typeface="Times New Roman"/>
              </a:rPr>
              <a:t>Basic</a:t>
            </a:r>
            <a:r>
              <a:rPr sz="2800" spc="-50" dirty="0">
                <a:latin typeface="Times New Roman"/>
                <a:cs typeface="Times New Roman"/>
              </a:rPr>
              <a:t> </a:t>
            </a:r>
            <a:r>
              <a:rPr sz="2800" dirty="0">
                <a:latin typeface="Times New Roman"/>
                <a:cs typeface="Times New Roman"/>
              </a:rPr>
              <a:t>Service</a:t>
            </a:r>
            <a:r>
              <a:rPr sz="2800" spc="-50" dirty="0">
                <a:latin typeface="Times New Roman"/>
                <a:cs typeface="Times New Roman"/>
              </a:rPr>
              <a:t> </a:t>
            </a:r>
            <a:r>
              <a:rPr sz="2800" spc="-25" dirty="0">
                <a:latin typeface="Times New Roman"/>
                <a:cs typeface="Times New Roman"/>
              </a:rPr>
              <a:t>Set</a:t>
            </a:r>
            <a:endParaRPr sz="2800">
              <a:latin typeface="Times New Roman"/>
              <a:cs typeface="Times New Roman"/>
            </a:endParaRPr>
          </a:p>
        </p:txBody>
      </p:sp>
      <p:sp>
        <p:nvSpPr>
          <p:cNvPr id="40" name="object 40">
            <a:extLst>
              <a:ext uri="{FF2B5EF4-FFF2-40B4-BE49-F238E27FC236}">
                <a16:creationId xmlns:a16="http://schemas.microsoft.com/office/drawing/2014/main" id="{F877F886-AB19-3BFC-90FA-F35828E339DA}"/>
              </a:ext>
            </a:extLst>
          </p:cNvPr>
          <p:cNvSpPr txBox="1"/>
          <p:nvPr/>
        </p:nvSpPr>
        <p:spPr>
          <a:xfrm>
            <a:off x="4590758" y="5301013"/>
            <a:ext cx="1280160"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a:cs typeface="Times New Roman"/>
              </a:rPr>
              <a:t>2nd</a:t>
            </a:r>
            <a:r>
              <a:rPr sz="2800" spc="-45" dirty="0">
                <a:latin typeface="Times New Roman"/>
                <a:cs typeface="Times New Roman"/>
              </a:rPr>
              <a:t> </a:t>
            </a:r>
            <a:r>
              <a:rPr sz="2800" spc="-25" dirty="0">
                <a:latin typeface="Times New Roman"/>
                <a:cs typeface="Times New Roman"/>
              </a:rPr>
              <a:t>BSS</a:t>
            </a:r>
            <a:endParaRPr sz="2800">
              <a:latin typeface="Times New Roman"/>
              <a:cs typeface="Times New Roman"/>
            </a:endParaRPr>
          </a:p>
        </p:txBody>
      </p:sp>
      <p:grpSp>
        <p:nvGrpSpPr>
          <p:cNvPr id="41" name="object 41">
            <a:extLst>
              <a:ext uri="{FF2B5EF4-FFF2-40B4-BE49-F238E27FC236}">
                <a16:creationId xmlns:a16="http://schemas.microsoft.com/office/drawing/2014/main" id="{51FF78C9-B071-E269-2A12-845654239F78}"/>
              </a:ext>
            </a:extLst>
          </p:cNvPr>
          <p:cNvGrpSpPr/>
          <p:nvPr/>
        </p:nvGrpSpPr>
        <p:grpSpPr>
          <a:xfrm>
            <a:off x="5365749" y="1561604"/>
            <a:ext cx="1372235" cy="685800"/>
            <a:chOff x="4369053" y="1599946"/>
            <a:chExt cx="1372235" cy="685800"/>
          </a:xfrm>
        </p:grpSpPr>
        <p:sp>
          <p:nvSpPr>
            <p:cNvPr id="42" name="object 42">
              <a:extLst>
                <a:ext uri="{FF2B5EF4-FFF2-40B4-BE49-F238E27FC236}">
                  <a16:creationId xmlns:a16="http://schemas.microsoft.com/office/drawing/2014/main" id="{45F2C294-A262-3DAD-D0A8-1AE79387340D}"/>
                </a:ext>
              </a:extLst>
            </p:cNvPr>
            <p:cNvSpPr/>
            <p:nvPr/>
          </p:nvSpPr>
          <p:spPr>
            <a:xfrm>
              <a:off x="4445254" y="1676145"/>
              <a:ext cx="1296035" cy="609600"/>
            </a:xfrm>
            <a:custGeom>
              <a:avLst/>
              <a:gdLst/>
              <a:ahLst/>
              <a:cxnLst/>
              <a:rect l="l" t="t" r="r" b="b"/>
              <a:pathLst>
                <a:path w="1296035" h="609600">
                  <a:moveTo>
                    <a:pt x="1295908" y="0"/>
                  </a:moveTo>
                  <a:lnTo>
                    <a:pt x="1213358" y="0"/>
                  </a:lnTo>
                  <a:lnTo>
                    <a:pt x="1213358" y="6350"/>
                  </a:lnTo>
                  <a:lnTo>
                    <a:pt x="1213358" y="12700"/>
                  </a:lnTo>
                  <a:lnTo>
                    <a:pt x="1213358" y="527050"/>
                  </a:lnTo>
                  <a:lnTo>
                    <a:pt x="12700" y="527050"/>
                  </a:lnTo>
                  <a:lnTo>
                    <a:pt x="6350" y="527050"/>
                  </a:lnTo>
                  <a:lnTo>
                    <a:pt x="0" y="527050"/>
                  </a:lnTo>
                  <a:lnTo>
                    <a:pt x="0" y="596900"/>
                  </a:lnTo>
                  <a:lnTo>
                    <a:pt x="0" y="609600"/>
                  </a:lnTo>
                  <a:lnTo>
                    <a:pt x="1295908" y="609600"/>
                  </a:lnTo>
                  <a:lnTo>
                    <a:pt x="1295908" y="596900"/>
                  </a:lnTo>
                  <a:lnTo>
                    <a:pt x="1295908" y="527050"/>
                  </a:lnTo>
                  <a:lnTo>
                    <a:pt x="1295908" y="12700"/>
                  </a:lnTo>
                  <a:lnTo>
                    <a:pt x="1295908" y="0"/>
                  </a:lnTo>
                  <a:close/>
                </a:path>
              </a:pathLst>
            </a:custGeom>
            <a:solidFill>
              <a:srgbClr val="929292"/>
            </a:solidFill>
          </p:spPr>
          <p:txBody>
            <a:bodyPr wrap="square" lIns="0" tIns="0" rIns="0" bIns="0" rtlCol="0"/>
            <a:lstStyle/>
            <a:p>
              <a:endParaRPr/>
            </a:p>
          </p:txBody>
        </p:sp>
        <p:sp>
          <p:nvSpPr>
            <p:cNvPr id="43" name="object 43">
              <a:extLst>
                <a:ext uri="{FF2B5EF4-FFF2-40B4-BE49-F238E27FC236}">
                  <a16:creationId xmlns:a16="http://schemas.microsoft.com/office/drawing/2014/main" id="{15F8081B-5A0B-06B5-62DE-8B608F1DF77C}"/>
                </a:ext>
              </a:extLst>
            </p:cNvPr>
            <p:cNvSpPr/>
            <p:nvPr/>
          </p:nvSpPr>
          <p:spPr>
            <a:xfrm>
              <a:off x="4375403" y="1606296"/>
              <a:ext cx="1283335" cy="597535"/>
            </a:xfrm>
            <a:custGeom>
              <a:avLst/>
              <a:gdLst/>
              <a:ahLst/>
              <a:cxnLst/>
              <a:rect l="l" t="t" r="r" b="b"/>
              <a:pathLst>
                <a:path w="1283335" h="597535">
                  <a:moveTo>
                    <a:pt x="0" y="0"/>
                  </a:moveTo>
                  <a:lnTo>
                    <a:pt x="1283208" y="0"/>
                  </a:lnTo>
                  <a:lnTo>
                    <a:pt x="1283208" y="597408"/>
                  </a:lnTo>
                  <a:lnTo>
                    <a:pt x="0" y="597408"/>
                  </a:lnTo>
                  <a:lnTo>
                    <a:pt x="0" y="0"/>
                  </a:lnTo>
                  <a:close/>
                </a:path>
              </a:pathLst>
            </a:custGeom>
            <a:ln w="12700">
              <a:solidFill>
                <a:srgbClr val="000000"/>
              </a:solidFill>
            </a:ln>
          </p:spPr>
          <p:txBody>
            <a:bodyPr wrap="square" lIns="0" tIns="0" rIns="0" bIns="0" rtlCol="0"/>
            <a:lstStyle/>
            <a:p>
              <a:endParaRPr/>
            </a:p>
          </p:txBody>
        </p:sp>
      </p:grpSp>
      <p:sp>
        <p:nvSpPr>
          <p:cNvPr id="44" name="object 44">
            <a:extLst>
              <a:ext uri="{FF2B5EF4-FFF2-40B4-BE49-F238E27FC236}">
                <a16:creationId xmlns:a16="http://schemas.microsoft.com/office/drawing/2014/main" id="{7A391262-E422-9A92-F43C-B84455457573}"/>
              </a:ext>
            </a:extLst>
          </p:cNvPr>
          <p:cNvSpPr txBox="1"/>
          <p:nvPr/>
        </p:nvSpPr>
        <p:spPr>
          <a:xfrm>
            <a:off x="5535771" y="1628406"/>
            <a:ext cx="953135"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Times New Roman"/>
                <a:cs typeface="Times New Roman"/>
              </a:rPr>
              <a:t>Server</a:t>
            </a:r>
            <a:endParaRPr sz="2800">
              <a:latin typeface="Times New Roman"/>
              <a:cs typeface="Times New Roman"/>
            </a:endParaRPr>
          </a:p>
        </p:txBody>
      </p:sp>
      <p:grpSp>
        <p:nvGrpSpPr>
          <p:cNvPr id="45" name="object 45">
            <a:extLst>
              <a:ext uri="{FF2B5EF4-FFF2-40B4-BE49-F238E27FC236}">
                <a16:creationId xmlns:a16="http://schemas.microsoft.com/office/drawing/2014/main" id="{403ABADF-DE6F-7E7D-69D9-F8E360325C64}"/>
              </a:ext>
            </a:extLst>
          </p:cNvPr>
          <p:cNvGrpSpPr/>
          <p:nvPr/>
        </p:nvGrpSpPr>
        <p:grpSpPr>
          <a:xfrm>
            <a:off x="2343149" y="2177553"/>
            <a:ext cx="4521835" cy="1219200"/>
            <a:chOff x="1346453" y="2215895"/>
            <a:chExt cx="4521835" cy="1219200"/>
          </a:xfrm>
        </p:grpSpPr>
        <p:sp>
          <p:nvSpPr>
            <p:cNvPr id="46" name="object 46">
              <a:extLst>
                <a:ext uri="{FF2B5EF4-FFF2-40B4-BE49-F238E27FC236}">
                  <a16:creationId xmlns:a16="http://schemas.microsoft.com/office/drawing/2014/main" id="{49B38E5A-170B-940C-9FD8-FAD54502832C}"/>
                </a:ext>
              </a:extLst>
            </p:cNvPr>
            <p:cNvSpPr/>
            <p:nvPr/>
          </p:nvSpPr>
          <p:spPr>
            <a:xfrm>
              <a:off x="1346453" y="2743961"/>
              <a:ext cx="4521835" cy="0"/>
            </a:xfrm>
            <a:custGeom>
              <a:avLst/>
              <a:gdLst/>
              <a:ahLst/>
              <a:cxnLst/>
              <a:rect l="l" t="t" r="r" b="b"/>
              <a:pathLst>
                <a:path w="4521835">
                  <a:moveTo>
                    <a:pt x="0" y="0"/>
                  </a:moveTo>
                  <a:lnTo>
                    <a:pt x="4521708" y="0"/>
                  </a:lnTo>
                </a:path>
              </a:pathLst>
            </a:custGeom>
            <a:ln w="50800">
              <a:solidFill>
                <a:srgbClr val="000000"/>
              </a:solidFill>
            </a:ln>
          </p:spPr>
          <p:txBody>
            <a:bodyPr wrap="square" lIns="0" tIns="0" rIns="0" bIns="0" rtlCol="0"/>
            <a:lstStyle/>
            <a:p>
              <a:endParaRPr/>
            </a:p>
          </p:txBody>
        </p:sp>
        <p:sp>
          <p:nvSpPr>
            <p:cNvPr id="47" name="object 47">
              <a:extLst>
                <a:ext uri="{FF2B5EF4-FFF2-40B4-BE49-F238E27FC236}">
                  <a16:creationId xmlns:a16="http://schemas.microsoft.com/office/drawing/2014/main" id="{F2EACF05-D029-0C50-6076-80F192A3CBB8}"/>
                </a:ext>
              </a:extLst>
            </p:cNvPr>
            <p:cNvSpPr/>
            <p:nvPr/>
          </p:nvSpPr>
          <p:spPr>
            <a:xfrm>
              <a:off x="1778507" y="2737103"/>
              <a:ext cx="0" cy="698500"/>
            </a:xfrm>
            <a:custGeom>
              <a:avLst/>
              <a:gdLst/>
              <a:ahLst/>
              <a:cxnLst/>
              <a:rect l="l" t="t" r="r" b="b"/>
              <a:pathLst>
                <a:path h="698500">
                  <a:moveTo>
                    <a:pt x="0" y="697991"/>
                  </a:moveTo>
                  <a:lnTo>
                    <a:pt x="0" y="0"/>
                  </a:lnTo>
                </a:path>
              </a:pathLst>
            </a:custGeom>
            <a:ln w="12700">
              <a:solidFill>
                <a:srgbClr val="000000"/>
              </a:solidFill>
            </a:ln>
          </p:spPr>
          <p:txBody>
            <a:bodyPr wrap="square" lIns="0" tIns="0" rIns="0" bIns="0" rtlCol="0"/>
            <a:lstStyle/>
            <a:p>
              <a:endParaRPr/>
            </a:p>
          </p:txBody>
        </p:sp>
        <p:sp>
          <p:nvSpPr>
            <p:cNvPr id="48" name="object 48">
              <a:extLst>
                <a:ext uri="{FF2B5EF4-FFF2-40B4-BE49-F238E27FC236}">
                  <a16:creationId xmlns:a16="http://schemas.microsoft.com/office/drawing/2014/main" id="{41046E25-C1C7-61DC-05F4-EEC2CC602064}"/>
                </a:ext>
              </a:extLst>
            </p:cNvPr>
            <p:cNvSpPr/>
            <p:nvPr/>
          </p:nvSpPr>
          <p:spPr>
            <a:xfrm>
              <a:off x="4140708" y="2737103"/>
              <a:ext cx="0" cy="698500"/>
            </a:xfrm>
            <a:custGeom>
              <a:avLst/>
              <a:gdLst/>
              <a:ahLst/>
              <a:cxnLst/>
              <a:rect l="l" t="t" r="r" b="b"/>
              <a:pathLst>
                <a:path h="698500">
                  <a:moveTo>
                    <a:pt x="0" y="697991"/>
                  </a:moveTo>
                  <a:lnTo>
                    <a:pt x="0" y="0"/>
                  </a:lnTo>
                </a:path>
              </a:pathLst>
            </a:custGeom>
            <a:ln w="12700">
              <a:solidFill>
                <a:srgbClr val="000000"/>
              </a:solidFill>
            </a:ln>
          </p:spPr>
          <p:txBody>
            <a:bodyPr wrap="square" lIns="0" tIns="0" rIns="0" bIns="0" rtlCol="0"/>
            <a:lstStyle/>
            <a:p>
              <a:endParaRPr/>
            </a:p>
          </p:txBody>
        </p:sp>
        <p:sp>
          <p:nvSpPr>
            <p:cNvPr id="49" name="object 49">
              <a:extLst>
                <a:ext uri="{FF2B5EF4-FFF2-40B4-BE49-F238E27FC236}">
                  <a16:creationId xmlns:a16="http://schemas.microsoft.com/office/drawing/2014/main" id="{4858765B-AC18-D6F3-1964-75EA79A634A7}"/>
                </a:ext>
              </a:extLst>
            </p:cNvPr>
            <p:cNvSpPr/>
            <p:nvPr/>
          </p:nvSpPr>
          <p:spPr>
            <a:xfrm>
              <a:off x="4978907" y="2215895"/>
              <a:ext cx="0" cy="521334"/>
            </a:xfrm>
            <a:custGeom>
              <a:avLst/>
              <a:gdLst/>
              <a:ahLst/>
              <a:cxnLst/>
              <a:rect l="l" t="t" r="r" b="b"/>
              <a:pathLst>
                <a:path h="521335">
                  <a:moveTo>
                    <a:pt x="0" y="0"/>
                  </a:moveTo>
                  <a:lnTo>
                    <a:pt x="0" y="521208"/>
                  </a:lnTo>
                </a:path>
              </a:pathLst>
            </a:custGeom>
            <a:ln w="12700">
              <a:solidFill>
                <a:srgbClr val="000000"/>
              </a:solidFill>
            </a:ln>
          </p:spPr>
          <p:txBody>
            <a:bodyPr wrap="square" lIns="0" tIns="0" rIns="0" bIns="0" rtlCol="0"/>
            <a:lstStyle/>
            <a:p>
              <a:endParaRPr/>
            </a:p>
          </p:txBody>
        </p:sp>
      </p:grpSp>
      <p:sp>
        <p:nvSpPr>
          <p:cNvPr id="50" name="object 50">
            <a:extLst>
              <a:ext uri="{FF2B5EF4-FFF2-40B4-BE49-F238E27FC236}">
                <a16:creationId xmlns:a16="http://schemas.microsoft.com/office/drawing/2014/main" id="{854CB302-4CC1-DAC5-3476-700274288D5E}"/>
              </a:ext>
            </a:extLst>
          </p:cNvPr>
          <p:cNvSpPr txBox="1"/>
          <p:nvPr/>
        </p:nvSpPr>
        <p:spPr>
          <a:xfrm>
            <a:off x="7340344" y="5315217"/>
            <a:ext cx="1313180" cy="878840"/>
          </a:xfrm>
          <a:prstGeom prst="rect">
            <a:avLst/>
          </a:prstGeom>
        </p:spPr>
        <p:txBody>
          <a:bodyPr vert="horz" wrap="square" lIns="0" tIns="12065" rIns="0" bIns="0" rtlCol="0">
            <a:spAutoFit/>
          </a:bodyPr>
          <a:lstStyle/>
          <a:p>
            <a:pPr marL="133985" marR="5080" indent="-121920">
              <a:lnSpc>
                <a:spcPct val="100000"/>
              </a:lnSpc>
              <a:spcBef>
                <a:spcPts val="95"/>
              </a:spcBef>
            </a:pPr>
            <a:r>
              <a:rPr sz="2800" spc="-20" dirty="0">
                <a:latin typeface="Times New Roman"/>
                <a:cs typeface="Times New Roman"/>
              </a:rPr>
              <a:t>Ad-</a:t>
            </a:r>
            <a:r>
              <a:rPr sz="2800" spc="-25" dirty="0">
                <a:latin typeface="Times New Roman"/>
                <a:cs typeface="Times New Roman"/>
              </a:rPr>
              <a:t>hoc </a:t>
            </a:r>
            <a:r>
              <a:rPr sz="2800" spc="-10" dirty="0">
                <a:latin typeface="Times New Roman"/>
                <a:cs typeface="Times New Roman"/>
              </a:rPr>
              <a:t>network</a:t>
            </a:r>
            <a:endParaRPr sz="2800">
              <a:latin typeface="Times New Roman"/>
              <a:cs typeface="Times New Roman"/>
            </a:endParaRPr>
          </a:p>
        </p:txBody>
      </p:sp>
    </p:spTree>
    <p:extLst>
      <p:ext uri="{BB962C8B-B14F-4D97-AF65-F5344CB8AC3E}">
        <p14:creationId xmlns:p14="http://schemas.microsoft.com/office/powerpoint/2010/main" val="2173644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8E686E-9890-096B-A36A-6D7027BDECA8}"/>
              </a:ext>
            </a:extLst>
          </p:cNvPr>
          <p:cNvSpPr>
            <a:spLocks noGrp="1"/>
          </p:cNvSpPr>
          <p:nvPr>
            <p:ph idx="1"/>
          </p:nvPr>
        </p:nvSpPr>
        <p:spPr/>
        <p:txBody>
          <a:bodyPr>
            <a:normAutofit fontScale="85000" lnSpcReduction="20000"/>
          </a:bodyPr>
          <a:lstStyle/>
          <a:p>
            <a:pPr marL="367665" indent="-342265">
              <a:lnSpc>
                <a:spcPct val="100000"/>
              </a:lnSpc>
              <a:spcBef>
                <a:spcPts val="100"/>
              </a:spcBef>
              <a:buClr>
                <a:srgbClr val="063DE8"/>
              </a:buClr>
              <a:buSzPct val="75000"/>
              <a:buFont typeface="Wingdings"/>
              <a:buChar char=""/>
              <a:tabLst>
                <a:tab pos="367665" algn="l"/>
              </a:tabLst>
            </a:pPr>
            <a:r>
              <a:rPr lang="en-GB" sz="2800" dirty="0">
                <a:latin typeface="Times New Roman"/>
                <a:cs typeface="Times New Roman"/>
              </a:rPr>
              <a:t>Basic</a:t>
            </a:r>
            <a:r>
              <a:rPr lang="en-GB" sz="2800" spc="-35" dirty="0">
                <a:latin typeface="Times New Roman"/>
                <a:cs typeface="Times New Roman"/>
              </a:rPr>
              <a:t> </a:t>
            </a:r>
            <a:r>
              <a:rPr lang="en-GB" sz="2800" dirty="0">
                <a:latin typeface="Times New Roman"/>
                <a:cs typeface="Times New Roman"/>
              </a:rPr>
              <a:t>Service</a:t>
            </a:r>
            <a:r>
              <a:rPr lang="en-GB" sz="2800" spc="-50" dirty="0">
                <a:latin typeface="Times New Roman"/>
                <a:cs typeface="Times New Roman"/>
              </a:rPr>
              <a:t> </a:t>
            </a:r>
            <a:r>
              <a:rPr lang="en-GB" sz="2800" dirty="0">
                <a:latin typeface="Times New Roman"/>
                <a:cs typeface="Times New Roman"/>
              </a:rPr>
              <a:t>Area</a:t>
            </a:r>
            <a:r>
              <a:rPr lang="en-GB" sz="2800" spc="-30" dirty="0">
                <a:latin typeface="Times New Roman"/>
                <a:cs typeface="Times New Roman"/>
              </a:rPr>
              <a:t> </a:t>
            </a:r>
            <a:r>
              <a:rPr lang="en-GB" sz="2800" dirty="0">
                <a:latin typeface="Times New Roman"/>
                <a:cs typeface="Times New Roman"/>
              </a:rPr>
              <a:t>(BSA)</a:t>
            </a:r>
            <a:r>
              <a:rPr lang="en-GB" sz="2800" spc="-10" dirty="0">
                <a:latin typeface="Times New Roman"/>
                <a:cs typeface="Times New Roman"/>
              </a:rPr>
              <a:t> </a:t>
            </a:r>
            <a:r>
              <a:rPr lang="en-GB" sz="2800" dirty="0">
                <a:latin typeface="Times New Roman"/>
                <a:cs typeface="Times New Roman"/>
              </a:rPr>
              <a:t>=</a:t>
            </a:r>
            <a:r>
              <a:rPr lang="en-GB" sz="2800" spc="-25" dirty="0">
                <a:latin typeface="Times New Roman"/>
                <a:cs typeface="Times New Roman"/>
              </a:rPr>
              <a:t> </a:t>
            </a:r>
            <a:r>
              <a:rPr lang="en-GB" sz="2800" spc="-20" dirty="0">
                <a:latin typeface="Times New Roman"/>
                <a:cs typeface="Times New Roman"/>
              </a:rPr>
              <a:t>Cell</a:t>
            </a:r>
            <a:endParaRPr lang="en-GB" sz="2800" dirty="0">
              <a:latin typeface="Times New Roman"/>
              <a:cs typeface="Times New Roman"/>
            </a:endParaRPr>
          </a:p>
          <a:p>
            <a:pPr marL="711200" lvl="1">
              <a:lnSpc>
                <a:spcPct val="100000"/>
              </a:lnSpc>
            </a:pPr>
            <a:r>
              <a:rPr lang="en-GB" dirty="0">
                <a:latin typeface="Times New Roman"/>
                <a:cs typeface="Times New Roman"/>
              </a:rPr>
              <a:t>Area:</a:t>
            </a:r>
            <a:r>
              <a:rPr lang="en-GB" spc="-30" dirty="0">
                <a:latin typeface="Times New Roman"/>
                <a:cs typeface="Times New Roman"/>
              </a:rPr>
              <a:t> </a:t>
            </a:r>
            <a:r>
              <a:rPr lang="en-GB" dirty="0">
                <a:latin typeface="Times New Roman"/>
                <a:cs typeface="Times New Roman"/>
              </a:rPr>
              <a:t>Geographical</a:t>
            </a:r>
            <a:r>
              <a:rPr lang="en-GB" spc="-50" dirty="0">
                <a:latin typeface="Times New Roman"/>
                <a:cs typeface="Times New Roman"/>
              </a:rPr>
              <a:t> </a:t>
            </a:r>
            <a:r>
              <a:rPr lang="en-GB" dirty="0">
                <a:latin typeface="Times New Roman"/>
                <a:cs typeface="Times New Roman"/>
              </a:rPr>
              <a:t>area</a:t>
            </a:r>
            <a:r>
              <a:rPr lang="en-GB" spc="-45" dirty="0">
                <a:latin typeface="Times New Roman"/>
                <a:cs typeface="Times New Roman"/>
              </a:rPr>
              <a:t> </a:t>
            </a:r>
            <a:r>
              <a:rPr lang="en-GB" dirty="0">
                <a:latin typeface="Times New Roman"/>
                <a:cs typeface="Times New Roman"/>
              </a:rPr>
              <a:t>=</a:t>
            </a:r>
            <a:r>
              <a:rPr lang="en-GB" spc="-15" dirty="0">
                <a:latin typeface="Times New Roman"/>
                <a:cs typeface="Times New Roman"/>
              </a:rPr>
              <a:t> </a:t>
            </a:r>
            <a:r>
              <a:rPr lang="en-GB" dirty="0">
                <a:latin typeface="Times New Roman"/>
                <a:cs typeface="Times New Roman"/>
              </a:rPr>
              <a:t>a</a:t>
            </a:r>
            <a:r>
              <a:rPr lang="en-GB" spc="-30" dirty="0">
                <a:latin typeface="Times New Roman"/>
                <a:cs typeface="Times New Roman"/>
              </a:rPr>
              <a:t> </a:t>
            </a:r>
            <a:r>
              <a:rPr lang="en-GB" dirty="0">
                <a:latin typeface="Times New Roman"/>
                <a:cs typeface="Times New Roman"/>
              </a:rPr>
              <a:t>room,</a:t>
            </a:r>
            <a:r>
              <a:rPr lang="en-GB" spc="-10" dirty="0">
                <a:latin typeface="Times New Roman"/>
                <a:cs typeface="Times New Roman"/>
              </a:rPr>
              <a:t> </a:t>
            </a:r>
            <a:r>
              <a:rPr lang="en-GB" dirty="0">
                <a:latin typeface="Times New Roman"/>
                <a:cs typeface="Times New Roman"/>
              </a:rPr>
              <a:t>or</a:t>
            </a:r>
            <a:r>
              <a:rPr lang="en-GB" spc="-15" dirty="0">
                <a:latin typeface="Times New Roman"/>
                <a:cs typeface="Times New Roman"/>
              </a:rPr>
              <a:t> </a:t>
            </a:r>
            <a:r>
              <a:rPr lang="en-GB" dirty="0">
                <a:latin typeface="Times New Roman"/>
                <a:cs typeface="Times New Roman"/>
              </a:rPr>
              <a:t>a</a:t>
            </a:r>
            <a:r>
              <a:rPr lang="en-GB" spc="-30" dirty="0">
                <a:latin typeface="Times New Roman"/>
                <a:cs typeface="Times New Roman"/>
              </a:rPr>
              <a:t> </a:t>
            </a:r>
            <a:r>
              <a:rPr lang="en-GB" spc="-10" dirty="0">
                <a:latin typeface="Times New Roman"/>
                <a:cs typeface="Times New Roman"/>
              </a:rPr>
              <a:t>building</a:t>
            </a:r>
            <a:endParaRPr lang="en-GB"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2800" dirty="0">
                <a:latin typeface="Times New Roman"/>
                <a:cs typeface="Times New Roman"/>
              </a:rPr>
              <a:t>Each</a:t>
            </a:r>
            <a:r>
              <a:rPr lang="en-GB" sz="2800" spc="-45" dirty="0">
                <a:latin typeface="Times New Roman"/>
                <a:cs typeface="Times New Roman"/>
              </a:rPr>
              <a:t> </a:t>
            </a:r>
            <a:r>
              <a:rPr lang="en-GB" sz="2800" dirty="0">
                <a:latin typeface="Times New Roman"/>
                <a:cs typeface="Times New Roman"/>
              </a:rPr>
              <a:t>BSA</a:t>
            </a:r>
            <a:r>
              <a:rPr lang="en-GB" sz="2800" spc="-10" dirty="0">
                <a:latin typeface="Times New Roman"/>
                <a:cs typeface="Times New Roman"/>
              </a:rPr>
              <a:t> </a:t>
            </a:r>
            <a:r>
              <a:rPr lang="en-GB" sz="2800" dirty="0">
                <a:latin typeface="Times New Roman"/>
                <a:cs typeface="Times New Roman"/>
              </a:rPr>
              <a:t>may</a:t>
            </a:r>
            <a:r>
              <a:rPr lang="en-GB" sz="2800" spc="-25" dirty="0">
                <a:latin typeface="Times New Roman"/>
                <a:cs typeface="Times New Roman"/>
              </a:rPr>
              <a:t> </a:t>
            </a:r>
            <a:r>
              <a:rPr lang="en-GB" sz="2800" dirty="0">
                <a:latin typeface="Times New Roman"/>
                <a:cs typeface="Times New Roman"/>
              </a:rPr>
              <a:t>have</a:t>
            </a:r>
            <a:r>
              <a:rPr lang="en-GB" sz="2800" spc="-40" dirty="0">
                <a:latin typeface="Times New Roman"/>
                <a:cs typeface="Times New Roman"/>
              </a:rPr>
              <a:t> </a:t>
            </a:r>
            <a:r>
              <a:rPr lang="en-GB" sz="2800" dirty="0">
                <a:latin typeface="Times New Roman"/>
                <a:cs typeface="Times New Roman"/>
              </a:rPr>
              <a:t>several</a:t>
            </a:r>
            <a:r>
              <a:rPr lang="en-GB" sz="2800" spc="-45" dirty="0">
                <a:latin typeface="Times New Roman"/>
                <a:cs typeface="Times New Roman"/>
              </a:rPr>
              <a:t> </a:t>
            </a:r>
            <a:r>
              <a:rPr lang="en-GB" sz="2800" dirty="0">
                <a:latin typeface="Times New Roman"/>
                <a:cs typeface="Times New Roman"/>
              </a:rPr>
              <a:t>wireless</a:t>
            </a:r>
            <a:r>
              <a:rPr lang="en-GB" sz="2800" spc="-50" dirty="0">
                <a:latin typeface="Times New Roman"/>
                <a:cs typeface="Times New Roman"/>
              </a:rPr>
              <a:t> </a:t>
            </a:r>
            <a:r>
              <a:rPr lang="en-GB" sz="2800" spc="-20" dirty="0">
                <a:latin typeface="Times New Roman"/>
                <a:cs typeface="Times New Roman"/>
              </a:rPr>
              <a:t>LANs</a:t>
            </a:r>
            <a:endParaRPr lang="en-GB" sz="2800" dirty="0">
              <a:latin typeface="Times New Roman"/>
              <a:cs typeface="Times New Roman"/>
            </a:endParaRPr>
          </a:p>
          <a:p>
            <a:pPr marL="368300" marR="17780" indent="-342900">
              <a:lnSpc>
                <a:spcPct val="100000"/>
              </a:lnSpc>
              <a:spcBef>
                <a:spcPts val="575"/>
              </a:spcBef>
              <a:buClr>
                <a:srgbClr val="063DE8"/>
              </a:buClr>
              <a:buSzPct val="75000"/>
              <a:buFont typeface="Wingdings"/>
              <a:buChar char=""/>
              <a:tabLst>
                <a:tab pos="368300" algn="l"/>
              </a:tabLst>
            </a:pPr>
            <a:r>
              <a:rPr lang="en-GB" sz="2800" dirty="0">
                <a:latin typeface="Times New Roman"/>
                <a:cs typeface="Times New Roman"/>
              </a:rPr>
              <a:t>Extended</a:t>
            </a:r>
            <a:r>
              <a:rPr lang="en-GB" sz="2800" spc="-55" dirty="0">
                <a:latin typeface="Times New Roman"/>
                <a:cs typeface="Times New Roman"/>
              </a:rPr>
              <a:t> </a:t>
            </a:r>
            <a:r>
              <a:rPr lang="en-GB" sz="2800" dirty="0">
                <a:latin typeface="Times New Roman"/>
                <a:cs typeface="Times New Roman"/>
              </a:rPr>
              <a:t>Service</a:t>
            </a:r>
            <a:r>
              <a:rPr lang="en-GB" sz="2800" spc="-55" dirty="0">
                <a:latin typeface="Times New Roman"/>
                <a:cs typeface="Times New Roman"/>
              </a:rPr>
              <a:t> </a:t>
            </a:r>
            <a:r>
              <a:rPr lang="en-GB" sz="2800" dirty="0">
                <a:latin typeface="Times New Roman"/>
                <a:cs typeface="Times New Roman"/>
              </a:rPr>
              <a:t>Area</a:t>
            </a:r>
            <a:r>
              <a:rPr lang="en-GB" sz="2800" spc="-30" dirty="0">
                <a:latin typeface="Times New Roman"/>
                <a:cs typeface="Times New Roman"/>
              </a:rPr>
              <a:t> </a:t>
            </a:r>
            <a:r>
              <a:rPr lang="en-GB" sz="2800" dirty="0">
                <a:latin typeface="Times New Roman"/>
                <a:cs typeface="Times New Roman"/>
              </a:rPr>
              <a:t>(ESA)</a:t>
            </a:r>
            <a:r>
              <a:rPr lang="en-GB" sz="2800" spc="-30" dirty="0">
                <a:latin typeface="Times New Roman"/>
                <a:cs typeface="Times New Roman"/>
              </a:rPr>
              <a:t> </a:t>
            </a:r>
            <a:r>
              <a:rPr lang="en-GB" sz="2800" dirty="0">
                <a:latin typeface="Times New Roman"/>
                <a:cs typeface="Times New Roman"/>
              </a:rPr>
              <a:t>=</a:t>
            </a:r>
            <a:r>
              <a:rPr lang="en-GB" sz="2800" spc="-30" dirty="0">
                <a:latin typeface="Times New Roman"/>
                <a:cs typeface="Times New Roman"/>
              </a:rPr>
              <a:t> </a:t>
            </a:r>
            <a:r>
              <a:rPr lang="en-GB" sz="2800" dirty="0">
                <a:latin typeface="Times New Roman"/>
                <a:cs typeface="Times New Roman"/>
              </a:rPr>
              <a:t>Multiple</a:t>
            </a:r>
            <a:r>
              <a:rPr lang="en-GB" sz="2800" spc="-75" dirty="0">
                <a:latin typeface="Times New Roman"/>
                <a:cs typeface="Times New Roman"/>
              </a:rPr>
              <a:t> </a:t>
            </a:r>
            <a:r>
              <a:rPr lang="en-GB" sz="2800" dirty="0">
                <a:latin typeface="Times New Roman"/>
                <a:cs typeface="Times New Roman"/>
              </a:rPr>
              <a:t>BSAs</a:t>
            </a:r>
            <a:r>
              <a:rPr lang="en-GB" sz="2800" spc="-5" dirty="0">
                <a:latin typeface="Times New Roman"/>
                <a:cs typeface="Times New Roman"/>
              </a:rPr>
              <a:t> </a:t>
            </a:r>
            <a:r>
              <a:rPr lang="en-GB" sz="2800" spc="-10" dirty="0">
                <a:latin typeface="Times New Roman"/>
                <a:cs typeface="Times New Roman"/>
              </a:rPr>
              <a:t>interconnected </a:t>
            </a:r>
            <a:r>
              <a:rPr lang="en-GB" sz="2800" dirty="0">
                <a:latin typeface="Times New Roman"/>
                <a:cs typeface="Times New Roman"/>
              </a:rPr>
              <a:t>via</a:t>
            </a:r>
            <a:r>
              <a:rPr lang="en-GB" sz="2800" spc="-40" dirty="0">
                <a:latin typeface="Times New Roman"/>
                <a:cs typeface="Times New Roman"/>
              </a:rPr>
              <a:t> </a:t>
            </a:r>
            <a:r>
              <a:rPr lang="en-GB" sz="2800" dirty="0">
                <a:latin typeface="Times New Roman"/>
                <a:cs typeface="Times New Roman"/>
              </a:rPr>
              <a:t>Access</a:t>
            </a:r>
            <a:r>
              <a:rPr lang="en-GB" sz="2800" spc="-35" dirty="0">
                <a:latin typeface="Times New Roman"/>
                <a:cs typeface="Times New Roman"/>
              </a:rPr>
              <a:t> </a:t>
            </a:r>
            <a:r>
              <a:rPr lang="en-GB" sz="2800" dirty="0">
                <a:latin typeface="Times New Roman"/>
                <a:cs typeface="Times New Roman"/>
              </a:rPr>
              <a:t>Points</a:t>
            </a:r>
            <a:r>
              <a:rPr lang="en-GB" sz="2800" spc="-35" dirty="0">
                <a:latin typeface="Times New Roman"/>
                <a:cs typeface="Times New Roman"/>
              </a:rPr>
              <a:t> </a:t>
            </a:r>
            <a:r>
              <a:rPr lang="en-GB" sz="2800" dirty="0">
                <a:latin typeface="Times New Roman"/>
                <a:cs typeface="Times New Roman"/>
              </a:rPr>
              <a:t>(AP)</a:t>
            </a:r>
            <a:r>
              <a:rPr lang="en-GB" sz="2800" spc="-10" dirty="0">
                <a:latin typeface="Times New Roman"/>
                <a:cs typeface="Times New Roman"/>
              </a:rPr>
              <a:t> </a:t>
            </a:r>
            <a:r>
              <a:rPr lang="en-GB" sz="2800" dirty="0">
                <a:latin typeface="Times New Roman"/>
                <a:cs typeface="Times New Roman"/>
              </a:rPr>
              <a:t>=</a:t>
            </a:r>
            <a:r>
              <a:rPr lang="en-GB" sz="2800" spc="-25" dirty="0">
                <a:latin typeface="Times New Roman"/>
                <a:cs typeface="Times New Roman"/>
              </a:rPr>
              <a:t> </a:t>
            </a:r>
            <a:r>
              <a:rPr lang="en-GB" sz="2800" dirty="0">
                <a:latin typeface="Times New Roman"/>
                <a:cs typeface="Times New Roman"/>
              </a:rPr>
              <a:t>Multiple</a:t>
            </a:r>
            <a:r>
              <a:rPr lang="en-GB" sz="2800" spc="-60" dirty="0">
                <a:latin typeface="Times New Roman"/>
                <a:cs typeface="Times New Roman"/>
              </a:rPr>
              <a:t> </a:t>
            </a:r>
            <a:r>
              <a:rPr lang="en-GB" sz="2800" dirty="0">
                <a:latin typeface="Times New Roman"/>
                <a:cs typeface="Times New Roman"/>
              </a:rPr>
              <a:t>rooms</a:t>
            </a:r>
            <a:r>
              <a:rPr lang="en-GB" sz="2800" spc="-20" dirty="0">
                <a:latin typeface="Times New Roman"/>
                <a:cs typeface="Times New Roman"/>
              </a:rPr>
              <a:t> </a:t>
            </a:r>
            <a:r>
              <a:rPr lang="en-GB" sz="2800" dirty="0">
                <a:latin typeface="Times New Roman"/>
                <a:cs typeface="Times New Roman"/>
              </a:rPr>
              <a:t>in</a:t>
            </a:r>
            <a:r>
              <a:rPr lang="en-GB" sz="2800" spc="-40" dirty="0">
                <a:latin typeface="Times New Roman"/>
                <a:cs typeface="Times New Roman"/>
              </a:rPr>
              <a:t> </a:t>
            </a:r>
            <a:r>
              <a:rPr lang="en-GB" sz="2800" dirty="0">
                <a:latin typeface="Times New Roman"/>
                <a:cs typeface="Times New Roman"/>
              </a:rPr>
              <a:t>your</a:t>
            </a:r>
            <a:r>
              <a:rPr lang="en-GB" sz="2800" spc="-25" dirty="0">
                <a:latin typeface="Times New Roman"/>
                <a:cs typeface="Times New Roman"/>
              </a:rPr>
              <a:t> </a:t>
            </a:r>
            <a:r>
              <a:rPr lang="en-GB" sz="2800" dirty="0">
                <a:latin typeface="Times New Roman"/>
                <a:cs typeface="Times New Roman"/>
              </a:rPr>
              <a:t>home</a:t>
            </a:r>
            <a:r>
              <a:rPr lang="en-GB" sz="2800" spc="-15" dirty="0">
                <a:latin typeface="Times New Roman"/>
                <a:cs typeface="Times New Roman"/>
              </a:rPr>
              <a:t> </a:t>
            </a:r>
            <a:r>
              <a:rPr lang="en-GB" sz="2800" spc="-20" dirty="0">
                <a:latin typeface="Times New Roman"/>
                <a:cs typeface="Times New Roman"/>
              </a:rPr>
              <a:t>with </a:t>
            </a:r>
            <a:r>
              <a:rPr lang="en-GB" sz="2800" dirty="0">
                <a:latin typeface="Times New Roman"/>
                <a:cs typeface="Times New Roman"/>
              </a:rPr>
              <a:t>different</a:t>
            </a:r>
            <a:r>
              <a:rPr lang="en-GB" sz="2800" spc="-40" dirty="0">
                <a:latin typeface="Times New Roman"/>
                <a:cs typeface="Times New Roman"/>
              </a:rPr>
              <a:t> </a:t>
            </a:r>
            <a:r>
              <a:rPr lang="en-GB" sz="2800" dirty="0">
                <a:latin typeface="Times New Roman"/>
                <a:cs typeface="Times New Roman"/>
              </a:rPr>
              <a:t>extenders</a:t>
            </a:r>
            <a:r>
              <a:rPr lang="en-GB" sz="2800" spc="-35" dirty="0">
                <a:latin typeface="Times New Roman"/>
                <a:cs typeface="Times New Roman"/>
              </a:rPr>
              <a:t> </a:t>
            </a:r>
            <a:r>
              <a:rPr lang="en-GB" sz="2800" dirty="0">
                <a:latin typeface="Times New Roman"/>
                <a:cs typeface="Times New Roman"/>
              </a:rPr>
              <a:t>advertising</a:t>
            </a:r>
            <a:r>
              <a:rPr lang="en-GB" sz="2800" spc="-55" dirty="0">
                <a:latin typeface="Times New Roman"/>
                <a:cs typeface="Times New Roman"/>
              </a:rPr>
              <a:t> </a:t>
            </a:r>
            <a:r>
              <a:rPr lang="en-GB" sz="2800" dirty="0">
                <a:latin typeface="Times New Roman"/>
                <a:cs typeface="Times New Roman"/>
              </a:rPr>
              <a:t>the</a:t>
            </a:r>
            <a:r>
              <a:rPr lang="en-GB" sz="2800" spc="-40" dirty="0">
                <a:latin typeface="Times New Roman"/>
                <a:cs typeface="Times New Roman"/>
              </a:rPr>
              <a:t> </a:t>
            </a:r>
            <a:r>
              <a:rPr lang="en-GB" sz="2800" dirty="0">
                <a:latin typeface="Times New Roman"/>
                <a:cs typeface="Times New Roman"/>
              </a:rPr>
              <a:t>same</a:t>
            </a:r>
            <a:r>
              <a:rPr lang="en-GB" sz="2800" spc="-10" dirty="0">
                <a:latin typeface="Times New Roman"/>
                <a:cs typeface="Times New Roman"/>
              </a:rPr>
              <a:t> </a:t>
            </a:r>
            <a:r>
              <a:rPr lang="en-GB" sz="2800" spc="-20" dirty="0">
                <a:latin typeface="Times New Roman"/>
                <a:cs typeface="Times New Roman"/>
              </a:rPr>
              <a:t>SSID</a:t>
            </a:r>
            <a:endParaRPr lang="en-GB" sz="28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2800" dirty="0">
                <a:latin typeface="Times New Roman"/>
                <a:cs typeface="Times New Roman"/>
              </a:rPr>
              <a:t>Basic</a:t>
            </a:r>
            <a:r>
              <a:rPr lang="en-GB" sz="2800" spc="-25" dirty="0">
                <a:latin typeface="Times New Roman"/>
                <a:cs typeface="Times New Roman"/>
              </a:rPr>
              <a:t> </a:t>
            </a:r>
            <a:r>
              <a:rPr lang="en-GB" sz="2800" dirty="0">
                <a:latin typeface="Times New Roman"/>
                <a:cs typeface="Times New Roman"/>
              </a:rPr>
              <a:t>Service</a:t>
            </a:r>
            <a:r>
              <a:rPr lang="en-GB" sz="2800" spc="-40" dirty="0">
                <a:latin typeface="Times New Roman"/>
                <a:cs typeface="Times New Roman"/>
              </a:rPr>
              <a:t> </a:t>
            </a:r>
            <a:r>
              <a:rPr lang="en-GB" sz="2800" dirty="0">
                <a:latin typeface="Times New Roman"/>
                <a:cs typeface="Times New Roman"/>
              </a:rPr>
              <a:t>Set</a:t>
            </a:r>
            <a:r>
              <a:rPr lang="en-GB" sz="2800" spc="-25" dirty="0">
                <a:latin typeface="Times New Roman"/>
                <a:cs typeface="Times New Roman"/>
              </a:rPr>
              <a:t> </a:t>
            </a:r>
            <a:r>
              <a:rPr lang="en-GB" sz="2800" spc="-20" dirty="0">
                <a:latin typeface="Times New Roman"/>
                <a:cs typeface="Times New Roman"/>
              </a:rPr>
              <a:t>(BSS)</a:t>
            </a:r>
            <a:endParaRPr lang="en-GB" sz="2800" dirty="0">
              <a:latin typeface="Times New Roman"/>
              <a:cs typeface="Times New Roman"/>
            </a:endParaRPr>
          </a:p>
          <a:p>
            <a:pPr marL="711200" marR="241300" lvl="1">
              <a:lnSpc>
                <a:spcPct val="100000"/>
              </a:lnSpc>
              <a:tabLst>
                <a:tab pos="3895725" algn="l"/>
              </a:tabLst>
            </a:pPr>
            <a:r>
              <a:rPr lang="en-GB" dirty="0">
                <a:latin typeface="Times New Roman"/>
                <a:cs typeface="Times New Roman"/>
              </a:rPr>
              <a:t>=</a:t>
            </a:r>
            <a:r>
              <a:rPr lang="en-GB" spc="-30" dirty="0">
                <a:latin typeface="Times New Roman"/>
                <a:cs typeface="Times New Roman"/>
              </a:rPr>
              <a:t> </a:t>
            </a:r>
            <a:r>
              <a:rPr lang="en-GB" dirty="0">
                <a:latin typeface="Times New Roman"/>
                <a:cs typeface="Times New Roman"/>
              </a:rPr>
              <a:t>Set</a:t>
            </a:r>
            <a:r>
              <a:rPr lang="en-GB" spc="-20" dirty="0">
                <a:latin typeface="Times New Roman"/>
                <a:cs typeface="Times New Roman"/>
              </a:rPr>
              <a:t> </a:t>
            </a:r>
            <a:r>
              <a:rPr lang="en-GB" dirty="0">
                <a:latin typeface="Times New Roman"/>
                <a:cs typeface="Times New Roman"/>
              </a:rPr>
              <a:t>of</a:t>
            </a:r>
            <a:r>
              <a:rPr lang="en-GB" spc="-25" dirty="0">
                <a:latin typeface="Times New Roman"/>
                <a:cs typeface="Times New Roman"/>
              </a:rPr>
              <a:t> </a:t>
            </a:r>
            <a:r>
              <a:rPr lang="en-GB" dirty="0">
                <a:latin typeface="Times New Roman"/>
                <a:cs typeface="Times New Roman"/>
              </a:rPr>
              <a:t>stations</a:t>
            </a:r>
            <a:r>
              <a:rPr lang="en-GB" spc="-45" dirty="0">
                <a:latin typeface="Times New Roman"/>
                <a:cs typeface="Times New Roman"/>
              </a:rPr>
              <a:t> </a:t>
            </a:r>
            <a:r>
              <a:rPr lang="en-GB" dirty="0">
                <a:latin typeface="Times New Roman"/>
                <a:cs typeface="Times New Roman"/>
              </a:rPr>
              <a:t>associated</a:t>
            </a:r>
            <a:r>
              <a:rPr lang="en-GB" spc="-55" dirty="0">
                <a:latin typeface="Times New Roman"/>
                <a:cs typeface="Times New Roman"/>
              </a:rPr>
              <a:t> </a:t>
            </a:r>
            <a:r>
              <a:rPr lang="en-GB" dirty="0">
                <a:latin typeface="Times New Roman"/>
                <a:cs typeface="Times New Roman"/>
              </a:rPr>
              <a:t>with</a:t>
            </a:r>
            <a:r>
              <a:rPr lang="en-GB" spc="-30" dirty="0">
                <a:latin typeface="Times New Roman"/>
                <a:cs typeface="Times New Roman"/>
              </a:rPr>
              <a:t> </a:t>
            </a:r>
            <a:r>
              <a:rPr lang="en-GB" dirty="0">
                <a:latin typeface="Times New Roman"/>
                <a:cs typeface="Times New Roman"/>
              </a:rPr>
              <a:t>an</a:t>
            </a:r>
            <a:r>
              <a:rPr lang="en-GB" spc="-35" dirty="0">
                <a:latin typeface="Times New Roman"/>
                <a:cs typeface="Times New Roman"/>
              </a:rPr>
              <a:t> </a:t>
            </a:r>
            <a:r>
              <a:rPr lang="en-GB" dirty="0">
                <a:latin typeface="Times New Roman"/>
                <a:cs typeface="Times New Roman"/>
              </a:rPr>
              <a:t>AP </a:t>
            </a:r>
            <a:r>
              <a:rPr lang="en-GB" spc="-10" dirty="0">
                <a:latin typeface="Times New Roman"/>
                <a:cs typeface="Times New Roman"/>
              </a:rPr>
              <a:t>={MAC</a:t>
            </a:r>
            <a:r>
              <a:rPr lang="en-GB" spc="-15" baseline="-20833" dirty="0">
                <a:latin typeface="Times New Roman"/>
                <a:cs typeface="Times New Roman"/>
              </a:rPr>
              <a:t>1</a:t>
            </a:r>
            <a:r>
              <a:rPr lang="en-GB" spc="-10" dirty="0">
                <a:latin typeface="Times New Roman"/>
                <a:cs typeface="Times New Roman"/>
              </a:rPr>
              <a:t>,…,</a:t>
            </a:r>
            <a:r>
              <a:rPr lang="en-GB" spc="-10" dirty="0" err="1">
                <a:latin typeface="Times New Roman"/>
                <a:cs typeface="Times New Roman"/>
              </a:rPr>
              <a:t>MAC</a:t>
            </a:r>
            <a:r>
              <a:rPr lang="en-GB" spc="-15" baseline="-20833" dirty="0" err="1">
                <a:latin typeface="Times New Roman"/>
                <a:cs typeface="Times New Roman"/>
              </a:rPr>
              <a:t>n</a:t>
            </a:r>
            <a:r>
              <a:rPr lang="en-GB" spc="-10" dirty="0">
                <a:latin typeface="Times New Roman"/>
                <a:cs typeface="Times New Roman"/>
              </a:rPr>
              <a:t>}. </a:t>
            </a:r>
            <a:r>
              <a:rPr lang="en-GB" dirty="0">
                <a:latin typeface="Times New Roman"/>
                <a:cs typeface="Times New Roman"/>
              </a:rPr>
              <a:t>Each</a:t>
            </a:r>
            <a:r>
              <a:rPr lang="en-GB" spc="-35" dirty="0">
                <a:latin typeface="Times New Roman"/>
                <a:cs typeface="Times New Roman"/>
              </a:rPr>
              <a:t> </a:t>
            </a:r>
            <a:r>
              <a:rPr lang="en-GB" dirty="0">
                <a:latin typeface="Times New Roman"/>
                <a:cs typeface="Times New Roman"/>
              </a:rPr>
              <a:t>BSS</a:t>
            </a:r>
            <a:r>
              <a:rPr lang="en-GB" spc="-10" dirty="0">
                <a:latin typeface="Times New Roman"/>
                <a:cs typeface="Times New Roman"/>
              </a:rPr>
              <a:t> </a:t>
            </a:r>
            <a:r>
              <a:rPr lang="en-GB" dirty="0">
                <a:latin typeface="Times New Roman"/>
                <a:cs typeface="Times New Roman"/>
              </a:rPr>
              <a:t>has</a:t>
            </a:r>
            <a:r>
              <a:rPr lang="en-GB" spc="-20" dirty="0">
                <a:latin typeface="Times New Roman"/>
                <a:cs typeface="Times New Roman"/>
              </a:rPr>
              <a:t> </a:t>
            </a:r>
            <a:r>
              <a:rPr lang="en-GB" dirty="0">
                <a:latin typeface="Times New Roman"/>
                <a:cs typeface="Times New Roman"/>
              </a:rPr>
              <a:t>a</a:t>
            </a:r>
            <a:r>
              <a:rPr lang="en-GB" spc="-25" dirty="0">
                <a:latin typeface="Times New Roman"/>
                <a:cs typeface="Times New Roman"/>
              </a:rPr>
              <a:t> </a:t>
            </a:r>
            <a:r>
              <a:rPr lang="en-GB" dirty="0">
                <a:latin typeface="Times New Roman"/>
                <a:cs typeface="Times New Roman"/>
              </a:rPr>
              <a:t>Service</a:t>
            </a:r>
            <a:r>
              <a:rPr lang="en-GB" spc="-45" dirty="0">
                <a:latin typeface="Times New Roman"/>
                <a:cs typeface="Times New Roman"/>
              </a:rPr>
              <a:t> </a:t>
            </a:r>
            <a:r>
              <a:rPr lang="en-GB" spc="-25" dirty="0">
                <a:latin typeface="Times New Roman"/>
                <a:cs typeface="Times New Roman"/>
              </a:rPr>
              <a:t>Set</a:t>
            </a:r>
            <a:r>
              <a:rPr lang="en-GB" dirty="0">
                <a:latin typeface="Times New Roman"/>
                <a:cs typeface="Times New Roman"/>
              </a:rPr>
              <a:t>	ID</a:t>
            </a:r>
            <a:r>
              <a:rPr lang="en-GB" spc="-25" dirty="0">
                <a:latin typeface="Times New Roman"/>
                <a:cs typeface="Times New Roman"/>
              </a:rPr>
              <a:t> </a:t>
            </a:r>
            <a:r>
              <a:rPr lang="en-GB" dirty="0">
                <a:latin typeface="Times New Roman"/>
                <a:cs typeface="Times New Roman"/>
              </a:rPr>
              <a:t>(SSID),</a:t>
            </a:r>
            <a:r>
              <a:rPr lang="en-GB" spc="-10" dirty="0">
                <a:latin typeface="Times New Roman"/>
                <a:cs typeface="Times New Roman"/>
              </a:rPr>
              <a:t> </a:t>
            </a:r>
            <a:r>
              <a:rPr lang="en-GB" dirty="0">
                <a:latin typeface="Times New Roman"/>
                <a:cs typeface="Times New Roman"/>
              </a:rPr>
              <a:t>e.</a:t>
            </a:r>
            <a:r>
              <a:rPr lang="en-GB" spc="-30" dirty="0">
                <a:latin typeface="Times New Roman"/>
                <a:cs typeface="Times New Roman"/>
              </a:rPr>
              <a:t> </a:t>
            </a:r>
            <a:r>
              <a:rPr lang="en-GB" dirty="0">
                <a:latin typeface="Times New Roman"/>
                <a:cs typeface="Times New Roman"/>
              </a:rPr>
              <a:t>g.,</a:t>
            </a:r>
            <a:r>
              <a:rPr lang="en-GB" spc="-20" dirty="0">
                <a:latin typeface="Times New Roman"/>
                <a:cs typeface="Times New Roman"/>
              </a:rPr>
              <a:t> WUSTL-</a:t>
            </a:r>
            <a:r>
              <a:rPr lang="en-GB" spc="-10" dirty="0">
                <a:latin typeface="Times New Roman"/>
                <a:cs typeface="Times New Roman"/>
              </a:rPr>
              <a:t>Guest</a:t>
            </a:r>
            <a:endParaRPr lang="en-GB"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2800" dirty="0">
                <a:latin typeface="Times New Roman"/>
                <a:cs typeface="Times New Roman"/>
              </a:rPr>
              <a:t>Extended</a:t>
            </a:r>
            <a:r>
              <a:rPr lang="en-GB" sz="2800" spc="-35" dirty="0">
                <a:latin typeface="Times New Roman"/>
                <a:cs typeface="Times New Roman"/>
              </a:rPr>
              <a:t> </a:t>
            </a:r>
            <a:r>
              <a:rPr lang="en-GB" sz="2800" dirty="0">
                <a:latin typeface="Times New Roman"/>
                <a:cs typeface="Times New Roman"/>
              </a:rPr>
              <a:t>Service</a:t>
            </a:r>
            <a:r>
              <a:rPr lang="en-GB" sz="2800" spc="-35" dirty="0">
                <a:latin typeface="Times New Roman"/>
                <a:cs typeface="Times New Roman"/>
              </a:rPr>
              <a:t> </a:t>
            </a:r>
            <a:r>
              <a:rPr lang="en-GB" sz="2800" dirty="0">
                <a:latin typeface="Times New Roman"/>
                <a:cs typeface="Times New Roman"/>
              </a:rPr>
              <a:t>Set</a:t>
            </a:r>
            <a:r>
              <a:rPr lang="en-GB" sz="2800" spc="-15" dirty="0">
                <a:latin typeface="Times New Roman"/>
                <a:cs typeface="Times New Roman"/>
              </a:rPr>
              <a:t> </a:t>
            </a:r>
            <a:r>
              <a:rPr lang="en-GB" sz="2800" spc="-10" dirty="0">
                <a:latin typeface="Times New Roman"/>
                <a:cs typeface="Times New Roman"/>
              </a:rPr>
              <a:t>(ESS)</a:t>
            </a:r>
            <a:endParaRPr lang="en-GB" sz="2800" dirty="0">
              <a:latin typeface="Times New Roman"/>
              <a:cs typeface="Times New Roman"/>
            </a:endParaRPr>
          </a:p>
          <a:p>
            <a:pPr marL="711200" lvl="1">
              <a:lnSpc>
                <a:spcPct val="100000"/>
              </a:lnSpc>
            </a:pPr>
            <a:r>
              <a:rPr lang="en-GB" dirty="0">
                <a:latin typeface="Times New Roman"/>
                <a:cs typeface="Times New Roman"/>
              </a:rPr>
              <a:t>=</a:t>
            </a:r>
            <a:r>
              <a:rPr lang="en-GB" spc="-20" dirty="0">
                <a:latin typeface="Times New Roman"/>
                <a:cs typeface="Times New Roman"/>
              </a:rPr>
              <a:t> </a:t>
            </a:r>
            <a:r>
              <a:rPr lang="en-GB" dirty="0">
                <a:latin typeface="Times New Roman"/>
                <a:cs typeface="Times New Roman"/>
              </a:rPr>
              <a:t>Set</a:t>
            </a:r>
            <a:r>
              <a:rPr lang="en-GB" spc="-5" dirty="0">
                <a:latin typeface="Times New Roman"/>
                <a:cs typeface="Times New Roman"/>
              </a:rPr>
              <a:t> </a:t>
            </a:r>
            <a:r>
              <a:rPr lang="en-GB" dirty="0">
                <a:latin typeface="Times New Roman"/>
                <a:cs typeface="Times New Roman"/>
              </a:rPr>
              <a:t>of</a:t>
            </a:r>
            <a:r>
              <a:rPr lang="en-GB" spc="-15" dirty="0">
                <a:latin typeface="Times New Roman"/>
                <a:cs typeface="Times New Roman"/>
              </a:rPr>
              <a:t> </a:t>
            </a:r>
            <a:r>
              <a:rPr lang="en-GB" dirty="0">
                <a:latin typeface="Times New Roman"/>
                <a:cs typeface="Times New Roman"/>
              </a:rPr>
              <a:t>stations</a:t>
            </a:r>
            <a:r>
              <a:rPr lang="en-GB" spc="-30" dirty="0">
                <a:latin typeface="Times New Roman"/>
                <a:cs typeface="Times New Roman"/>
              </a:rPr>
              <a:t> </a:t>
            </a:r>
            <a:r>
              <a:rPr lang="en-GB" dirty="0">
                <a:latin typeface="Times New Roman"/>
                <a:cs typeface="Times New Roman"/>
              </a:rPr>
              <a:t>in</a:t>
            </a:r>
            <a:r>
              <a:rPr lang="en-GB" spc="-20" dirty="0">
                <a:latin typeface="Times New Roman"/>
                <a:cs typeface="Times New Roman"/>
              </a:rPr>
              <a:t> </a:t>
            </a:r>
            <a:r>
              <a:rPr lang="en-GB" dirty="0">
                <a:latin typeface="Times New Roman"/>
                <a:cs typeface="Times New Roman"/>
              </a:rPr>
              <a:t>an</a:t>
            </a:r>
            <a:r>
              <a:rPr lang="en-GB" spc="-10" dirty="0">
                <a:latin typeface="Times New Roman"/>
                <a:cs typeface="Times New Roman"/>
              </a:rPr>
              <a:t> </a:t>
            </a:r>
            <a:r>
              <a:rPr lang="en-GB" spc="-25" dirty="0">
                <a:latin typeface="Times New Roman"/>
                <a:cs typeface="Times New Roman"/>
              </a:rPr>
              <a:t>ESA</a:t>
            </a:r>
            <a:endParaRPr lang="en-GB" dirty="0">
              <a:latin typeface="Times New Roman"/>
              <a:cs typeface="Times New Roman"/>
            </a:endParaRPr>
          </a:p>
          <a:p>
            <a:pPr marL="368300" marR="180340" indent="-342900">
              <a:lnSpc>
                <a:spcPct val="100000"/>
              </a:lnSpc>
              <a:spcBef>
                <a:spcPts val="580"/>
              </a:spcBef>
              <a:buClr>
                <a:srgbClr val="063DE8"/>
              </a:buClr>
              <a:buSzPct val="75000"/>
              <a:buFont typeface="Wingdings"/>
              <a:buChar char=""/>
              <a:tabLst>
                <a:tab pos="368300" algn="l"/>
              </a:tabLst>
            </a:pPr>
            <a:r>
              <a:rPr lang="en-GB" sz="2800" spc="-25" dirty="0">
                <a:latin typeface="Times New Roman"/>
                <a:cs typeface="Times New Roman"/>
              </a:rPr>
              <a:t>Ad-</a:t>
            </a:r>
            <a:r>
              <a:rPr lang="en-GB" sz="2800" dirty="0">
                <a:latin typeface="Times New Roman"/>
                <a:cs typeface="Times New Roman"/>
              </a:rPr>
              <a:t>hoc</a:t>
            </a:r>
            <a:r>
              <a:rPr lang="en-GB" sz="2800" spc="-20" dirty="0">
                <a:latin typeface="Times New Roman"/>
                <a:cs typeface="Times New Roman"/>
              </a:rPr>
              <a:t> </a:t>
            </a:r>
            <a:r>
              <a:rPr lang="en-GB" sz="2800" dirty="0">
                <a:latin typeface="Times New Roman"/>
                <a:cs typeface="Times New Roman"/>
              </a:rPr>
              <a:t>networks</a:t>
            </a:r>
            <a:r>
              <a:rPr lang="en-GB" sz="2800" spc="-30" dirty="0">
                <a:latin typeface="Times New Roman"/>
                <a:cs typeface="Times New Roman"/>
              </a:rPr>
              <a:t> </a:t>
            </a:r>
            <a:r>
              <a:rPr lang="en-GB" sz="2800" dirty="0">
                <a:latin typeface="Times New Roman"/>
                <a:cs typeface="Times New Roman"/>
              </a:rPr>
              <a:t>coexist</a:t>
            </a:r>
            <a:r>
              <a:rPr lang="en-GB" sz="2800" spc="-35" dirty="0">
                <a:latin typeface="Times New Roman"/>
                <a:cs typeface="Times New Roman"/>
              </a:rPr>
              <a:t> </a:t>
            </a:r>
            <a:r>
              <a:rPr lang="en-GB" sz="2800" dirty="0">
                <a:latin typeface="Times New Roman"/>
                <a:cs typeface="Times New Roman"/>
              </a:rPr>
              <a:t>and</a:t>
            </a:r>
            <a:r>
              <a:rPr lang="en-GB" sz="2800" spc="-15" dirty="0">
                <a:latin typeface="Times New Roman"/>
                <a:cs typeface="Times New Roman"/>
              </a:rPr>
              <a:t> </a:t>
            </a:r>
            <a:r>
              <a:rPr lang="en-GB" sz="2800" dirty="0">
                <a:latin typeface="Times New Roman"/>
                <a:cs typeface="Times New Roman"/>
              </a:rPr>
              <a:t>interoperate</a:t>
            </a:r>
            <a:r>
              <a:rPr lang="en-GB" sz="2800" spc="-55" dirty="0">
                <a:latin typeface="Times New Roman"/>
                <a:cs typeface="Times New Roman"/>
              </a:rPr>
              <a:t> </a:t>
            </a:r>
            <a:r>
              <a:rPr lang="en-GB" sz="2800" dirty="0">
                <a:latin typeface="Times New Roman"/>
                <a:cs typeface="Times New Roman"/>
              </a:rPr>
              <a:t>with</a:t>
            </a:r>
            <a:r>
              <a:rPr lang="en-GB" sz="2800" spc="-30" dirty="0">
                <a:latin typeface="Times New Roman"/>
                <a:cs typeface="Times New Roman"/>
              </a:rPr>
              <a:t> </a:t>
            </a:r>
            <a:r>
              <a:rPr lang="en-GB" sz="2800" spc="-10" dirty="0">
                <a:latin typeface="Times New Roman"/>
                <a:cs typeface="Times New Roman"/>
              </a:rPr>
              <a:t>infrastructure- </a:t>
            </a:r>
            <a:r>
              <a:rPr lang="en-GB" sz="2800" dirty="0">
                <a:latin typeface="Times New Roman"/>
                <a:cs typeface="Times New Roman"/>
              </a:rPr>
              <a:t>based</a:t>
            </a:r>
            <a:r>
              <a:rPr lang="en-GB" sz="2800" spc="-25" dirty="0">
                <a:latin typeface="Times New Roman"/>
                <a:cs typeface="Times New Roman"/>
              </a:rPr>
              <a:t> </a:t>
            </a:r>
            <a:r>
              <a:rPr lang="en-GB" sz="2800" spc="-10" dirty="0">
                <a:latin typeface="Times New Roman"/>
                <a:cs typeface="Times New Roman"/>
              </a:rPr>
              <a:t>networks.</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BEF18056-653A-CFA9-90F0-63BB9C3E04F1}"/>
              </a:ext>
            </a:extLst>
          </p:cNvPr>
          <p:cNvSpPr>
            <a:spLocks noGrp="1"/>
          </p:cNvSpPr>
          <p:nvPr>
            <p:ph type="title"/>
          </p:nvPr>
        </p:nvSpPr>
        <p:spPr/>
        <p:txBody>
          <a:bodyPr/>
          <a:lstStyle/>
          <a:p>
            <a:r>
              <a:rPr lang="en-GB" dirty="0"/>
              <a:t>IEEE 802.11 Architecture </a:t>
            </a:r>
            <a:r>
              <a:rPr lang="en-GB" dirty="0" err="1"/>
              <a:t>Cont</a:t>
            </a:r>
            <a:endParaRPr lang="en-SE" dirty="0"/>
          </a:p>
        </p:txBody>
      </p:sp>
      <p:sp>
        <p:nvSpPr>
          <p:cNvPr id="4" name="Slide Number Placeholder 3">
            <a:extLst>
              <a:ext uri="{FF2B5EF4-FFF2-40B4-BE49-F238E27FC236}">
                <a16:creationId xmlns:a16="http://schemas.microsoft.com/office/drawing/2014/main" id="{4B56C10E-A292-A52F-064C-6968F9107C3B}"/>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39</a:t>
            </a:fld>
            <a:endParaRPr lang="en-US" dirty="0"/>
          </a:p>
        </p:txBody>
      </p:sp>
    </p:spTree>
    <p:extLst>
      <p:ext uri="{BB962C8B-B14F-4D97-AF65-F5344CB8AC3E}">
        <p14:creationId xmlns:p14="http://schemas.microsoft.com/office/powerpoint/2010/main" val="24930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Elements of a wireless network</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a:t>
            </a:fld>
            <a:endParaRPr lang="en-US" dirty="0"/>
          </a:p>
        </p:txBody>
      </p:sp>
      <p:sp>
        <p:nvSpPr>
          <p:cNvPr id="125" name="Oval 5">
            <a:extLst>
              <a:ext uri="{FF2B5EF4-FFF2-40B4-BE49-F238E27FC236}">
                <a16:creationId xmlns:a16="http://schemas.microsoft.com/office/drawing/2014/main" id="{6FD887B1-36B7-C042-AF16-EC543F193250}"/>
              </a:ext>
            </a:extLst>
          </p:cNvPr>
          <p:cNvSpPr>
            <a:spLocks noChangeArrowheads="1"/>
          </p:cNvSpPr>
          <p:nvPr/>
        </p:nvSpPr>
        <p:spPr bwMode="auto">
          <a:xfrm>
            <a:off x="4816475" y="4378325"/>
            <a:ext cx="2152650" cy="2093913"/>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6" name="Oval 11">
            <a:extLst>
              <a:ext uri="{FF2B5EF4-FFF2-40B4-BE49-F238E27FC236}">
                <a16:creationId xmlns:a16="http://schemas.microsoft.com/office/drawing/2014/main" id="{E4A6400A-EFEA-6943-B38A-9D6A4B5A9B80}"/>
              </a:ext>
            </a:extLst>
          </p:cNvPr>
          <p:cNvSpPr>
            <a:spLocks noChangeArrowheads="1"/>
          </p:cNvSpPr>
          <p:nvPr/>
        </p:nvSpPr>
        <p:spPr bwMode="auto">
          <a:xfrm>
            <a:off x="650875" y="1290638"/>
            <a:ext cx="2252663" cy="2286000"/>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7" name="Line 22">
            <a:extLst>
              <a:ext uri="{FF2B5EF4-FFF2-40B4-BE49-F238E27FC236}">
                <a16:creationId xmlns:a16="http://schemas.microsoft.com/office/drawing/2014/main" id="{7B958348-F69B-0945-B7D1-5D0DD9A351D9}"/>
              </a:ext>
            </a:extLst>
          </p:cNvPr>
          <p:cNvSpPr>
            <a:spLocks noChangeShapeType="1"/>
          </p:cNvSpPr>
          <p:nvPr/>
        </p:nvSpPr>
        <p:spPr bwMode="auto">
          <a:xfrm>
            <a:off x="1798638" y="2447925"/>
            <a:ext cx="1277937" cy="6556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8" name="Oval 23">
            <a:extLst>
              <a:ext uri="{FF2B5EF4-FFF2-40B4-BE49-F238E27FC236}">
                <a16:creationId xmlns:a16="http://schemas.microsoft.com/office/drawing/2014/main" id="{6DC7CEC3-9E37-6C43-B01A-57E7BFF18F47}"/>
              </a:ext>
            </a:extLst>
          </p:cNvPr>
          <p:cNvSpPr>
            <a:spLocks noChangeArrowheads="1"/>
          </p:cNvSpPr>
          <p:nvPr/>
        </p:nvSpPr>
        <p:spPr bwMode="auto">
          <a:xfrm>
            <a:off x="1524000" y="4033838"/>
            <a:ext cx="1038225" cy="100488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9" name="Oval 38">
            <a:extLst>
              <a:ext uri="{FF2B5EF4-FFF2-40B4-BE49-F238E27FC236}">
                <a16:creationId xmlns:a16="http://schemas.microsoft.com/office/drawing/2014/main" id="{D2BE75E6-7844-934E-960A-D867D9A2310E}"/>
              </a:ext>
            </a:extLst>
          </p:cNvPr>
          <p:cNvSpPr>
            <a:spLocks noChangeArrowheads="1"/>
          </p:cNvSpPr>
          <p:nvPr/>
        </p:nvSpPr>
        <p:spPr bwMode="auto">
          <a:xfrm>
            <a:off x="3108325" y="4440238"/>
            <a:ext cx="2278063" cy="205263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30" name="Line 59">
            <a:extLst>
              <a:ext uri="{FF2B5EF4-FFF2-40B4-BE49-F238E27FC236}">
                <a16:creationId xmlns:a16="http://schemas.microsoft.com/office/drawing/2014/main" id="{09A1ED68-4C61-C547-B087-02636BAFB272}"/>
              </a:ext>
            </a:extLst>
          </p:cNvPr>
          <p:cNvSpPr>
            <a:spLocks noChangeShapeType="1"/>
          </p:cNvSpPr>
          <p:nvPr/>
        </p:nvSpPr>
        <p:spPr bwMode="auto">
          <a:xfrm>
            <a:off x="5360988" y="5424488"/>
            <a:ext cx="304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1" name="Line 60">
            <a:extLst>
              <a:ext uri="{FF2B5EF4-FFF2-40B4-BE49-F238E27FC236}">
                <a16:creationId xmlns:a16="http://schemas.microsoft.com/office/drawing/2014/main" id="{DCF89B4B-F2C0-9B46-A017-74044CA88C80}"/>
              </a:ext>
            </a:extLst>
          </p:cNvPr>
          <p:cNvSpPr>
            <a:spLocks noChangeShapeType="1"/>
          </p:cNvSpPr>
          <p:nvPr/>
        </p:nvSpPr>
        <p:spPr bwMode="auto">
          <a:xfrm flipH="1">
            <a:off x="4873625" y="5327650"/>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2" name="Line 61">
            <a:extLst>
              <a:ext uri="{FF2B5EF4-FFF2-40B4-BE49-F238E27FC236}">
                <a16:creationId xmlns:a16="http://schemas.microsoft.com/office/drawing/2014/main" id="{CB846523-0AE5-B44E-9CD4-A5780699DE7D}"/>
              </a:ext>
            </a:extLst>
          </p:cNvPr>
          <p:cNvSpPr>
            <a:spLocks noChangeShapeType="1"/>
          </p:cNvSpPr>
          <p:nvPr/>
        </p:nvSpPr>
        <p:spPr bwMode="auto">
          <a:xfrm flipH="1">
            <a:off x="4887913" y="5403850"/>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3" name="Line 62">
            <a:extLst>
              <a:ext uri="{FF2B5EF4-FFF2-40B4-BE49-F238E27FC236}">
                <a16:creationId xmlns:a16="http://schemas.microsoft.com/office/drawing/2014/main" id="{3D8D61FF-B178-A042-9F75-800F5BC23FCA}"/>
              </a:ext>
            </a:extLst>
          </p:cNvPr>
          <p:cNvSpPr>
            <a:spLocks noChangeShapeType="1"/>
          </p:cNvSpPr>
          <p:nvPr/>
        </p:nvSpPr>
        <p:spPr bwMode="auto">
          <a:xfrm flipH="1">
            <a:off x="4830763" y="5470525"/>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4" name="Line 64">
            <a:extLst>
              <a:ext uri="{FF2B5EF4-FFF2-40B4-BE49-F238E27FC236}">
                <a16:creationId xmlns:a16="http://schemas.microsoft.com/office/drawing/2014/main" id="{0E054FAC-6E60-6F42-9532-E4FBA10A891B}"/>
              </a:ext>
            </a:extLst>
          </p:cNvPr>
          <p:cNvSpPr>
            <a:spLocks noChangeShapeType="1"/>
          </p:cNvSpPr>
          <p:nvPr/>
        </p:nvSpPr>
        <p:spPr bwMode="auto">
          <a:xfrm flipV="1">
            <a:off x="4308475" y="4144963"/>
            <a:ext cx="50800" cy="11176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35" name="Group 356">
            <a:extLst>
              <a:ext uri="{FF2B5EF4-FFF2-40B4-BE49-F238E27FC236}">
                <a16:creationId xmlns:a16="http://schemas.microsoft.com/office/drawing/2014/main" id="{33648B09-CC71-7244-88FB-21FDB43B1417}"/>
              </a:ext>
            </a:extLst>
          </p:cNvPr>
          <p:cNvGrpSpPr>
            <a:grpSpLocks/>
          </p:cNvGrpSpPr>
          <p:nvPr/>
        </p:nvGrpSpPr>
        <p:grpSpPr bwMode="auto">
          <a:xfrm>
            <a:off x="6442075" y="4867275"/>
            <a:ext cx="331788" cy="368300"/>
            <a:chOff x="313" y="1497"/>
            <a:chExt cx="1152" cy="1014"/>
          </a:xfrm>
        </p:grpSpPr>
        <p:pic>
          <p:nvPicPr>
            <p:cNvPr id="136" name="Picture 354" descr="laptop_stylized_small">
              <a:extLst>
                <a:ext uri="{FF2B5EF4-FFF2-40B4-BE49-F238E27FC236}">
                  <a16:creationId xmlns:a16="http://schemas.microsoft.com/office/drawing/2014/main" id="{916388DC-DFC7-6644-A58A-7E3CE3A4F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7" name="Picture 355" descr="antenna_stylized">
              <a:extLst>
                <a:ext uri="{FF2B5EF4-FFF2-40B4-BE49-F238E27FC236}">
                  <a16:creationId xmlns:a16="http://schemas.microsoft.com/office/drawing/2014/main" id="{37884014-95FD-4041-8DD3-B67813446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38" name="Group 361">
            <a:extLst>
              <a:ext uri="{FF2B5EF4-FFF2-40B4-BE49-F238E27FC236}">
                <a16:creationId xmlns:a16="http://schemas.microsoft.com/office/drawing/2014/main" id="{F0D83CBC-A45C-DB46-B426-BC3CB27E561A}"/>
              </a:ext>
            </a:extLst>
          </p:cNvPr>
          <p:cNvGrpSpPr>
            <a:grpSpLocks/>
          </p:cNvGrpSpPr>
          <p:nvPr/>
        </p:nvGrpSpPr>
        <p:grpSpPr bwMode="auto">
          <a:xfrm>
            <a:off x="2071688" y="4195763"/>
            <a:ext cx="396875" cy="388937"/>
            <a:chOff x="2967" y="478"/>
            <a:chExt cx="788" cy="625"/>
          </a:xfrm>
        </p:grpSpPr>
        <p:pic>
          <p:nvPicPr>
            <p:cNvPr id="139" name="Picture 358" descr="access_point_stylized_small">
              <a:extLst>
                <a:ext uri="{FF2B5EF4-FFF2-40B4-BE49-F238E27FC236}">
                  <a16:creationId xmlns:a16="http://schemas.microsoft.com/office/drawing/2014/main" id="{5FE77BF3-1EFB-E041-BAC1-94C95522F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0" name="Picture 360" descr="antenna_radiation_stylized">
              <a:extLst>
                <a:ext uri="{FF2B5EF4-FFF2-40B4-BE49-F238E27FC236}">
                  <a16:creationId xmlns:a16="http://schemas.microsoft.com/office/drawing/2014/main" id="{ED27BB04-ED6E-0D4B-8FE8-C96C4F7B9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41" name="Group 1">
            <a:extLst>
              <a:ext uri="{FF2B5EF4-FFF2-40B4-BE49-F238E27FC236}">
                <a16:creationId xmlns:a16="http://schemas.microsoft.com/office/drawing/2014/main" id="{F8EB07E3-DFC0-A445-A33D-75C2AD0A9EF8}"/>
              </a:ext>
            </a:extLst>
          </p:cNvPr>
          <p:cNvGrpSpPr>
            <a:grpSpLocks/>
          </p:cNvGrpSpPr>
          <p:nvPr/>
        </p:nvGrpSpPr>
        <p:grpSpPr bwMode="auto">
          <a:xfrm>
            <a:off x="5668963" y="4957763"/>
            <a:ext cx="458787" cy="620712"/>
            <a:chOff x="5955030" y="3031808"/>
            <a:chExt cx="914400" cy="1398587"/>
          </a:xfrm>
        </p:grpSpPr>
        <p:grpSp>
          <p:nvGrpSpPr>
            <p:cNvPr id="142" name="Group 398">
              <a:extLst>
                <a:ext uri="{FF2B5EF4-FFF2-40B4-BE49-F238E27FC236}">
                  <a16:creationId xmlns:a16="http://schemas.microsoft.com/office/drawing/2014/main" id="{B220ABB4-ABAB-CE46-BE7A-ED482AEAA84D}"/>
                </a:ext>
              </a:extLst>
            </p:cNvPr>
            <p:cNvGrpSpPr>
              <a:grpSpLocks/>
            </p:cNvGrpSpPr>
            <p:nvPr/>
          </p:nvGrpSpPr>
          <p:grpSpPr bwMode="auto">
            <a:xfrm>
              <a:off x="6097905" y="3403283"/>
              <a:ext cx="596900" cy="1027112"/>
              <a:chOff x="3130" y="3288"/>
              <a:chExt cx="410" cy="742"/>
            </a:xfrm>
          </p:grpSpPr>
          <p:sp>
            <p:nvSpPr>
              <p:cNvPr id="144" name="Line 270">
                <a:extLst>
                  <a:ext uri="{FF2B5EF4-FFF2-40B4-BE49-F238E27FC236}">
                    <a16:creationId xmlns:a16="http://schemas.microsoft.com/office/drawing/2014/main" id="{EB3D1AFB-9917-EB40-AEBE-C975E63F26BD}"/>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5" name="Line 271">
                <a:extLst>
                  <a:ext uri="{FF2B5EF4-FFF2-40B4-BE49-F238E27FC236}">
                    <a16:creationId xmlns:a16="http://schemas.microsoft.com/office/drawing/2014/main" id="{E08FC51C-048E-3E4D-9A0F-1FD8F96EBAB2}"/>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6" name="Line 272">
                <a:extLst>
                  <a:ext uri="{FF2B5EF4-FFF2-40B4-BE49-F238E27FC236}">
                    <a16:creationId xmlns:a16="http://schemas.microsoft.com/office/drawing/2014/main" id="{F60BFC20-FF60-2749-A1D5-607289DB4114}"/>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7" name="Line 273">
                <a:extLst>
                  <a:ext uri="{FF2B5EF4-FFF2-40B4-BE49-F238E27FC236}">
                    <a16:creationId xmlns:a16="http://schemas.microsoft.com/office/drawing/2014/main" id="{512627BE-7F4B-E642-8B83-2CFC68BC44F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8" name="Line 274">
                <a:extLst>
                  <a:ext uri="{FF2B5EF4-FFF2-40B4-BE49-F238E27FC236}">
                    <a16:creationId xmlns:a16="http://schemas.microsoft.com/office/drawing/2014/main" id="{4E8A0C01-D6A7-1F42-A4A2-1DC6B281EFD6}"/>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9" name="Line 275">
                <a:extLst>
                  <a:ext uri="{FF2B5EF4-FFF2-40B4-BE49-F238E27FC236}">
                    <a16:creationId xmlns:a16="http://schemas.microsoft.com/office/drawing/2014/main" id="{7438FAEA-A6F2-A246-8105-F54EDDC70154}"/>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0" name="Line 276">
                <a:extLst>
                  <a:ext uri="{FF2B5EF4-FFF2-40B4-BE49-F238E27FC236}">
                    <a16:creationId xmlns:a16="http://schemas.microsoft.com/office/drawing/2014/main" id="{E69B15B3-9399-E041-878F-938173CDFFEE}"/>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1" name="Line 277">
                <a:extLst>
                  <a:ext uri="{FF2B5EF4-FFF2-40B4-BE49-F238E27FC236}">
                    <a16:creationId xmlns:a16="http://schemas.microsoft.com/office/drawing/2014/main" id="{1E4874DA-7ED7-874D-B991-AABE14689B1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2" name="Line 278">
                <a:extLst>
                  <a:ext uri="{FF2B5EF4-FFF2-40B4-BE49-F238E27FC236}">
                    <a16:creationId xmlns:a16="http://schemas.microsoft.com/office/drawing/2014/main" id="{6D14A8CC-9625-344D-A6EB-3F17469C477D}"/>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3" name="Line 279">
                <a:extLst>
                  <a:ext uri="{FF2B5EF4-FFF2-40B4-BE49-F238E27FC236}">
                    <a16:creationId xmlns:a16="http://schemas.microsoft.com/office/drawing/2014/main" id="{F87A61CD-1278-5C40-A7DA-1D6151D5DB1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4" name="Line 280">
                <a:extLst>
                  <a:ext uri="{FF2B5EF4-FFF2-40B4-BE49-F238E27FC236}">
                    <a16:creationId xmlns:a16="http://schemas.microsoft.com/office/drawing/2014/main" id="{C0E5602D-DC2C-1843-8D4A-58D3A1ED1DD5}"/>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5" name="Line 281">
                <a:extLst>
                  <a:ext uri="{FF2B5EF4-FFF2-40B4-BE49-F238E27FC236}">
                    <a16:creationId xmlns:a16="http://schemas.microsoft.com/office/drawing/2014/main" id="{DD5E8B9D-A9BC-9746-BBCA-405945A54B48}"/>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6" name="Line 282">
                <a:extLst>
                  <a:ext uri="{FF2B5EF4-FFF2-40B4-BE49-F238E27FC236}">
                    <a16:creationId xmlns:a16="http://schemas.microsoft.com/office/drawing/2014/main" id="{19AF81E9-349A-9344-8D71-5F08AE6BFF3C}"/>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7" name="Line 283">
                <a:extLst>
                  <a:ext uri="{FF2B5EF4-FFF2-40B4-BE49-F238E27FC236}">
                    <a16:creationId xmlns:a16="http://schemas.microsoft.com/office/drawing/2014/main" id="{84FD3D45-465C-2A4D-8826-8073E7679263}"/>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8" name="Line 284">
                <a:extLst>
                  <a:ext uri="{FF2B5EF4-FFF2-40B4-BE49-F238E27FC236}">
                    <a16:creationId xmlns:a16="http://schemas.microsoft.com/office/drawing/2014/main" id="{236149EB-A521-C54B-978B-B2F3D2A80FF2}"/>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43" name="Picture 399" descr="cell_tower_radiation copy">
              <a:extLst>
                <a:ext uri="{FF2B5EF4-FFF2-40B4-BE49-F238E27FC236}">
                  <a16:creationId xmlns:a16="http://schemas.microsoft.com/office/drawing/2014/main" id="{15477466-B0BB-D045-8469-CE320C8C19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59" name="Group 403">
            <a:extLst>
              <a:ext uri="{FF2B5EF4-FFF2-40B4-BE49-F238E27FC236}">
                <a16:creationId xmlns:a16="http://schemas.microsoft.com/office/drawing/2014/main" id="{7E28037A-7EFC-0B46-95B9-4678DDAA8EC2}"/>
              </a:ext>
            </a:extLst>
          </p:cNvPr>
          <p:cNvGrpSpPr>
            <a:grpSpLocks/>
          </p:cNvGrpSpPr>
          <p:nvPr/>
        </p:nvGrpSpPr>
        <p:grpSpPr bwMode="auto">
          <a:xfrm>
            <a:off x="3403600" y="5354638"/>
            <a:ext cx="527050" cy="392112"/>
            <a:chOff x="2751" y="1851"/>
            <a:chExt cx="462" cy="478"/>
          </a:xfrm>
        </p:grpSpPr>
        <p:pic>
          <p:nvPicPr>
            <p:cNvPr id="160" name="Picture 364" descr="iphone_stylized_small">
              <a:extLst>
                <a:ext uri="{FF2B5EF4-FFF2-40B4-BE49-F238E27FC236}">
                  <a16:creationId xmlns:a16="http://schemas.microsoft.com/office/drawing/2014/main" id="{C84FCFF4-A725-4549-A2E6-AB7B6D1964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1" name="Picture 402" descr="antenna_radiation_stylized">
              <a:extLst>
                <a:ext uri="{FF2B5EF4-FFF2-40B4-BE49-F238E27FC236}">
                  <a16:creationId xmlns:a16="http://schemas.microsoft.com/office/drawing/2014/main" id="{E54086FD-B992-B84A-9956-901A6D564E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62" name="Group 100">
            <a:extLst>
              <a:ext uri="{FF2B5EF4-FFF2-40B4-BE49-F238E27FC236}">
                <a16:creationId xmlns:a16="http://schemas.microsoft.com/office/drawing/2014/main" id="{E7C998EB-2394-544D-80BB-533A98F699A4}"/>
              </a:ext>
            </a:extLst>
          </p:cNvPr>
          <p:cNvGrpSpPr>
            <a:grpSpLocks/>
          </p:cNvGrpSpPr>
          <p:nvPr/>
        </p:nvGrpSpPr>
        <p:grpSpPr bwMode="auto">
          <a:xfrm>
            <a:off x="4094163" y="4987925"/>
            <a:ext cx="458787" cy="620713"/>
            <a:chOff x="5955030" y="3031808"/>
            <a:chExt cx="914400" cy="1398587"/>
          </a:xfrm>
        </p:grpSpPr>
        <p:grpSp>
          <p:nvGrpSpPr>
            <p:cNvPr id="163" name="Group 398">
              <a:extLst>
                <a:ext uri="{FF2B5EF4-FFF2-40B4-BE49-F238E27FC236}">
                  <a16:creationId xmlns:a16="http://schemas.microsoft.com/office/drawing/2014/main" id="{4BA56D45-414C-BE4C-9A22-F243E7D162B0}"/>
                </a:ext>
              </a:extLst>
            </p:cNvPr>
            <p:cNvGrpSpPr>
              <a:grpSpLocks/>
            </p:cNvGrpSpPr>
            <p:nvPr/>
          </p:nvGrpSpPr>
          <p:grpSpPr bwMode="auto">
            <a:xfrm>
              <a:off x="6097905" y="3403283"/>
              <a:ext cx="596900" cy="1027112"/>
              <a:chOff x="3130" y="3288"/>
              <a:chExt cx="410" cy="742"/>
            </a:xfrm>
          </p:grpSpPr>
          <p:sp>
            <p:nvSpPr>
              <p:cNvPr id="165" name="Line 270">
                <a:extLst>
                  <a:ext uri="{FF2B5EF4-FFF2-40B4-BE49-F238E27FC236}">
                    <a16:creationId xmlns:a16="http://schemas.microsoft.com/office/drawing/2014/main" id="{C419645E-7341-1E42-A987-8906510D2DEF}"/>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6" name="Line 271">
                <a:extLst>
                  <a:ext uri="{FF2B5EF4-FFF2-40B4-BE49-F238E27FC236}">
                    <a16:creationId xmlns:a16="http://schemas.microsoft.com/office/drawing/2014/main" id="{E3413CC8-503E-F54F-9020-EA30E1FB6B6B}"/>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7" name="Line 272">
                <a:extLst>
                  <a:ext uri="{FF2B5EF4-FFF2-40B4-BE49-F238E27FC236}">
                    <a16:creationId xmlns:a16="http://schemas.microsoft.com/office/drawing/2014/main" id="{32BE2CA0-4934-C548-8F71-8643317D620B}"/>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8" name="Line 273">
                <a:extLst>
                  <a:ext uri="{FF2B5EF4-FFF2-40B4-BE49-F238E27FC236}">
                    <a16:creationId xmlns:a16="http://schemas.microsoft.com/office/drawing/2014/main" id="{0F568FA7-5D04-F249-88F8-D9BF4BB14387}"/>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9" name="Line 274">
                <a:extLst>
                  <a:ext uri="{FF2B5EF4-FFF2-40B4-BE49-F238E27FC236}">
                    <a16:creationId xmlns:a16="http://schemas.microsoft.com/office/drawing/2014/main" id="{FC33DD3A-B462-0C49-9211-16445A4184BB}"/>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0" name="Line 275">
                <a:extLst>
                  <a:ext uri="{FF2B5EF4-FFF2-40B4-BE49-F238E27FC236}">
                    <a16:creationId xmlns:a16="http://schemas.microsoft.com/office/drawing/2014/main" id="{A27E10EF-E77C-324E-ABE5-7D9D36FAFB95}"/>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1" name="Line 276">
                <a:extLst>
                  <a:ext uri="{FF2B5EF4-FFF2-40B4-BE49-F238E27FC236}">
                    <a16:creationId xmlns:a16="http://schemas.microsoft.com/office/drawing/2014/main" id="{38A6549E-F28B-E548-A11B-F2688FE02DE6}"/>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2" name="Line 277">
                <a:extLst>
                  <a:ext uri="{FF2B5EF4-FFF2-40B4-BE49-F238E27FC236}">
                    <a16:creationId xmlns:a16="http://schemas.microsoft.com/office/drawing/2014/main" id="{CF1EC650-3BA3-404C-9765-2B632619ECD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3" name="Line 278">
                <a:extLst>
                  <a:ext uri="{FF2B5EF4-FFF2-40B4-BE49-F238E27FC236}">
                    <a16:creationId xmlns:a16="http://schemas.microsoft.com/office/drawing/2014/main" id="{633808AB-AED9-EF48-97E4-4DF625A9D8B4}"/>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4" name="Line 279">
                <a:extLst>
                  <a:ext uri="{FF2B5EF4-FFF2-40B4-BE49-F238E27FC236}">
                    <a16:creationId xmlns:a16="http://schemas.microsoft.com/office/drawing/2014/main" id="{F8580CEE-7A5C-7048-9921-68FF09DF0187}"/>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5" name="Line 280">
                <a:extLst>
                  <a:ext uri="{FF2B5EF4-FFF2-40B4-BE49-F238E27FC236}">
                    <a16:creationId xmlns:a16="http://schemas.microsoft.com/office/drawing/2014/main" id="{00996F04-1F8B-CC4D-B37A-210D0A122CC8}"/>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6" name="Line 281">
                <a:extLst>
                  <a:ext uri="{FF2B5EF4-FFF2-40B4-BE49-F238E27FC236}">
                    <a16:creationId xmlns:a16="http://schemas.microsoft.com/office/drawing/2014/main" id="{F19E527D-6BF3-CC47-875A-C4D2C88E88E1}"/>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7" name="Line 282">
                <a:extLst>
                  <a:ext uri="{FF2B5EF4-FFF2-40B4-BE49-F238E27FC236}">
                    <a16:creationId xmlns:a16="http://schemas.microsoft.com/office/drawing/2014/main" id="{18E888AA-D35B-AE4C-90FA-C2A7AF93347F}"/>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8" name="Line 283">
                <a:extLst>
                  <a:ext uri="{FF2B5EF4-FFF2-40B4-BE49-F238E27FC236}">
                    <a16:creationId xmlns:a16="http://schemas.microsoft.com/office/drawing/2014/main" id="{B8D4E8F1-7790-4D40-A0EB-41F3ADEAB496}"/>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9" name="Line 284">
                <a:extLst>
                  <a:ext uri="{FF2B5EF4-FFF2-40B4-BE49-F238E27FC236}">
                    <a16:creationId xmlns:a16="http://schemas.microsoft.com/office/drawing/2014/main" id="{D429B434-2C40-F74E-8CAE-0FC7B5346509}"/>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64" name="Picture 399" descr="cell_tower_radiation copy">
              <a:extLst>
                <a:ext uri="{FF2B5EF4-FFF2-40B4-BE49-F238E27FC236}">
                  <a16:creationId xmlns:a16="http://schemas.microsoft.com/office/drawing/2014/main" id="{A9CD3D46-2E69-B845-B173-09090C1C4E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0" name="Group 356">
            <a:extLst>
              <a:ext uri="{FF2B5EF4-FFF2-40B4-BE49-F238E27FC236}">
                <a16:creationId xmlns:a16="http://schemas.microsoft.com/office/drawing/2014/main" id="{8FC9C87C-2193-FD4F-BA1A-A7FDAA554282}"/>
              </a:ext>
            </a:extLst>
          </p:cNvPr>
          <p:cNvGrpSpPr>
            <a:grpSpLocks/>
          </p:cNvGrpSpPr>
          <p:nvPr/>
        </p:nvGrpSpPr>
        <p:grpSpPr bwMode="auto">
          <a:xfrm>
            <a:off x="5781675" y="5791200"/>
            <a:ext cx="361950" cy="338138"/>
            <a:chOff x="313" y="1497"/>
            <a:chExt cx="1152" cy="1014"/>
          </a:xfrm>
        </p:grpSpPr>
        <p:pic>
          <p:nvPicPr>
            <p:cNvPr id="181" name="Picture 354" descr="laptop_stylized_small">
              <a:extLst>
                <a:ext uri="{FF2B5EF4-FFF2-40B4-BE49-F238E27FC236}">
                  <a16:creationId xmlns:a16="http://schemas.microsoft.com/office/drawing/2014/main" id="{21BC2357-8DAB-214A-992E-C0220012BD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2" name="Picture 355" descr="antenna_stylized">
              <a:extLst>
                <a:ext uri="{FF2B5EF4-FFF2-40B4-BE49-F238E27FC236}">
                  <a16:creationId xmlns:a16="http://schemas.microsoft.com/office/drawing/2014/main" id="{FD2019DB-E154-D74C-9D01-E47FB814019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3" name="Group 356">
            <a:extLst>
              <a:ext uri="{FF2B5EF4-FFF2-40B4-BE49-F238E27FC236}">
                <a16:creationId xmlns:a16="http://schemas.microsoft.com/office/drawing/2014/main" id="{72BBF72D-947D-B841-83D8-A2FA489C0CFA}"/>
              </a:ext>
            </a:extLst>
          </p:cNvPr>
          <p:cNvGrpSpPr>
            <a:grpSpLocks/>
          </p:cNvGrpSpPr>
          <p:nvPr/>
        </p:nvGrpSpPr>
        <p:grpSpPr bwMode="auto">
          <a:xfrm>
            <a:off x="4551363" y="5811838"/>
            <a:ext cx="376237" cy="347662"/>
            <a:chOff x="313" y="1497"/>
            <a:chExt cx="1152" cy="1014"/>
          </a:xfrm>
        </p:grpSpPr>
        <p:pic>
          <p:nvPicPr>
            <p:cNvPr id="184" name="Picture 354" descr="laptop_stylized_small">
              <a:extLst>
                <a:ext uri="{FF2B5EF4-FFF2-40B4-BE49-F238E27FC236}">
                  <a16:creationId xmlns:a16="http://schemas.microsoft.com/office/drawing/2014/main" id="{836F4D94-BCDF-3542-A343-115E952ED2E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5" name="Picture 355" descr="antenna_stylized">
              <a:extLst>
                <a:ext uri="{FF2B5EF4-FFF2-40B4-BE49-F238E27FC236}">
                  <a16:creationId xmlns:a16="http://schemas.microsoft.com/office/drawing/2014/main" id="{B4D8151E-705C-EE40-B724-E0B69FCF06D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6" name="Group 356">
            <a:extLst>
              <a:ext uri="{FF2B5EF4-FFF2-40B4-BE49-F238E27FC236}">
                <a16:creationId xmlns:a16="http://schemas.microsoft.com/office/drawing/2014/main" id="{90CF8AA6-D241-564C-A835-C42E9A50FB94}"/>
              </a:ext>
            </a:extLst>
          </p:cNvPr>
          <p:cNvGrpSpPr>
            <a:grpSpLocks/>
          </p:cNvGrpSpPr>
          <p:nvPr/>
        </p:nvGrpSpPr>
        <p:grpSpPr bwMode="auto">
          <a:xfrm>
            <a:off x="3830638" y="5832475"/>
            <a:ext cx="382587" cy="436563"/>
            <a:chOff x="313" y="1497"/>
            <a:chExt cx="1152" cy="1014"/>
          </a:xfrm>
        </p:grpSpPr>
        <p:pic>
          <p:nvPicPr>
            <p:cNvPr id="187" name="Picture 354" descr="laptop_stylized_small">
              <a:extLst>
                <a:ext uri="{FF2B5EF4-FFF2-40B4-BE49-F238E27FC236}">
                  <a16:creationId xmlns:a16="http://schemas.microsoft.com/office/drawing/2014/main" id="{EA37CFAF-38EB-2545-8F20-380411EFBC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8" name="Picture 355" descr="antenna_stylized">
              <a:extLst>
                <a:ext uri="{FF2B5EF4-FFF2-40B4-BE49-F238E27FC236}">
                  <a16:creationId xmlns:a16="http://schemas.microsoft.com/office/drawing/2014/main" id="{79DFDD41-1102-684C-B91C-88ADEBF387D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9" name="Group 403">
            <a:extLst>
              <a:ext uri="{FF2B5EF4-FFF2-40B4-BE49-F238E27FC236}">
                <a16:creationId xmlns:a16="http://schemas.microsoft.com/office/drawing/2014/main" id="{3D48FC39-032B-A342-BFD0-33CBD6CB3A7F}"/>
              </a:ext>
            </a:extLst>
          </p:cNvPr>
          <p:cNvGrpSpPr>
            <a:grpSpLocks/>
          </p:cNvGrpSpPr>
          <p:nvPr/>
        </p:nvGrpSpPr>
        <p:grpSpPr bwMode="auto">
          <a:xfrm>
            <a:off x="3729038" y="4673600"/>
            <a:ext cx="485775" cy="403225"/>
            <a:chOff x="2751" y="1851"/>
            <a:chExt cx="462" cy="478"/>
          </a:xfrm>
        </p:grpSpPr>
        <p:pic>
          <p:nvPicPr>
            <p:cNvPr id="190" name="Picture 364" descr="iphone_stylized_small">
              <a:extLst>
                <a:ext uri="{FF2B5EF4-FFF2-40B4-BE49-F238E27FC236}">
                  <a16:creationId xmlns:a16="http://schemas.microsoft.com/office/drawing/2014/main" id="{D28B1A7C-E2CC-BE4F-8868-8685B04387B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1" name="Picture 402" descr="antenna_radiation_stylized">
              <a:extLst>
                <a:ext uri="{FF2B5EF4-FFF2-40B4-BE49-F238E27FC236}">
                  <a16:creationId xmlns:a16="http://schemas.microsoft.com/office/drawing/2014/main" id="{5BB3FE4E-87C2-8246-82D8-D49345DCDF2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2" name="Group 403">
            <a:extLst>
              <a:ext uri="{FF2B5EF4-FFF2-40B4-BE49-F238E27FC236}">
                <a16:creationId xmlns:a16="http://schemas.microsoft.com/office/drawing/2014/main" id="{86FB4197-A7C7-2C4B-87E5-4528376C50B4}"/>
              </a:ext>
            </a:extLst>
          </p:cNvPr>
          <p:cNvGrpSpPr>
            <a:grpSpLocks/>
          </p:cNvGrpSpPr>
          <p:nvPr/>
        </p:nvGrpSpPr>
        <p:grpSpPr bwMode="auto">
          <a:xfrm>
            <a:off x="6289675" y="5334000"/>
            <a:ext cx="525463" cy="392113"/>
            <a:chOff x="2751" y="1851"/>
            <a:chExt cx="462" cy="478"/>
          </a:xfrm>
        </p:grpSpPr>
        <p:pic>
          <p:nvPicPr>
            <p:cNvPr id="193" name="Picture 364" descr="iphone_stylized_small">
              <a:extLst>
                <a:ext uri="{FF2B5EF4-FFF2-40B4-BE49-F238E27FC236}">
                  <a16:creationId xmlns:a16="http://schemas.microsoft.com/office/drawing/2014/main" id="{0C0CDB8A-DE3D-5F4A-A881-49C3DC0504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4" name="Picture 402" descr="antenna_radiation_stylized">
              <a:extLst>
                <a:ext uri="{FF2B5EF4-FFF2-40B4-BE49-F238E27FC236}">
                  <a16:creationId xmlns:a16="http://schemas.microsoft.com/office/drawing/2014/main" id="{FBB79140-E464-FA4E-BC03-E9D77416B1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5" name="Group 356">
            <a:extLst>
              <a:ext uri="{FF2B5EF4-FFF2-40B4-BE49-F238E27FC236}">
                <a16:creationId xmlns:a16="http://schemas.microsoft.com/office/drawing/2014/main" id="{814B233D-4B4F-8340-BCC6-0250B96E73AE}"/>
              </a:ext>
            </a:extLst>
          </p:cNvPr>
          <p:cNvGrpSpPr>
            <a:grpSpLocks/>
          </p:cNvGrpSpPr>
          <p:nvPr/>
        </p:nvGrpSpPr>
        <p:grpSpPr bwMode="auto">
          <a:xfrm>
            <a:off x="4987925" y="5191125"/>
            <a:ext cx="376238" cy="349250"/>
            <a:chOff x="313" y="1497"/>
            <a:chExt cx="1152" cy="1014"/>
          </a:xfrm>
        </p:grpSpPr>
        <p:pic>
          <p:nvPicPr>
            <p:cNvPr id="196" name="Picture 354" descr="laptop_stylized_small">
              <a:extLst>
                <a:ext uri="{FF2B5EF4-FFF2-40B4-BE49-F238E27FC236}">
                  <a16:creationId xmlns:a16="http://schemas.microsoft.com/office/drawing/2014/main" id="{EC5C806D-D5CA-5A4B-958A-3D3885D6353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7" name="Picture 355" descr="antenna_stylized">
              <a:extLst>
                <a:ext uri="{FF2B5EF4-FFF2-40B4-BE49-F238E27FC236}">
                  <a16:creationId xmlns:a16="http://schemas.microsoft.com/office/drawing/2014/main" id="{22DE5A99-B75E-E846-A9CA-B5A4A8A086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8" name="Group 356">
            <a:extLst>
              <a:ext uri="{FF2B5EF4-FFF2-40B4-BE49-F238E27FC236}">
                <a16:creationId xmlns:a16="http://schemas.microsoft.com/office/drawing/2014/main" id="{44A62913-19C4-CF45-A43E-AF4966B1C6B9}"/>
              </a:ext>
            </a:extLst>
          </p:cNvPr>
          <p:cNvGrpSpPr>
            <a:grpSpLocks/>
          </p:cNvGrpSpPr>
          <p:nvPr/>
        </p:nvGrpSpPr>
        <p:grpSpPr bwMode="auto">
          <a:xfrm>
            <a:off x="1909763" y="4643438"/>
            <a:ext cx="282575" cy="344487"/>
            <a:chOff x="313" y="1497"/>
            <a:chExt cx="1152" cy="1014"/>
          </a:xfrm>
        </p:grpSpPr>
        <p:pic>
          <p:nvPicPr>
            <p:cNvPr id="199" name="Picture 354" descr="laptop_stylized_small">
              <a:extLst>
                <a:ext uri="{FF2B5EF4-FFF2-40B4-BE49-F238E27FC236}">
                  <a16:creationId xmlns:a16="http://schemas.microsoft.com/office/drawing/2014/main" id="{2C6FC57A-B2AA-024C-AA50-833F87F56B2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0" name="Picture 355" descr="antenna_stylized">
              <a:extLst>
                <a:ext uri="{FF2B5EF4-FFF2-40B4-BE49-F238E27FC236}">
                  <a16:creationId xmlns:a16="http://schemas.microsoft.com/office/drawing/2014/main" id="{A7408C9B-0424-4D46-A3CB-20DA2F96592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1" name="Group 403">
            <a:extLst>
              <a:ext uri="{FF2B5EF4-FFF2-40B4-BE49-F238E27FC236}">
                <a16:creationId xmlns:a16="http://schemas.microsoft.com/office/drawing/2014/main" id="{8BF4494C-B45F-EA42-8D3E-0E8E92701DEB}"/>
              </a:ext>
            </a:extLst>
          </p:cNvPr>
          <p:cNvGrpSpPr>
            <a:grpSpLocks/>
          </p:cNvGrpSpPr>
          <p:nvPr/>
        </p:nvGrpSpPr>
        <p:grpSpPr bwMode="auto">
          <a:xfrm>
            <a:off x="1616075" y="4308475"/>
            <a:ext cx="444500" cy="381000"/>
            <a:chOff x="2751" y="1851"/>
            <a:chExt cx="462" cy="478"/>
          </a:xfrm>
        </p:grpSpPr>
        <p:pic>
          <p:nvPicPr>
            <p:cNvPr id="202" name="Picture 364" descr="iphone_stylized_small">
              <a:extLst>
                <a:ext uri="{FF2B5EF4-FFF2-40B4-BE49-F238E27FC236}">
                  <a16:creationId xmlns:a16="http://schemas.microsoft.com/office/drawing/2014/main" id="{F9290FEC-F0ED-A746-9BCA-11DE56BF8CD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3" name="Picture 402" descr="antenna_radiation_stylized">
              <a:extLst>
                <a:ext uri="{FF2B5EF4-FFF2-40B4-BE49-F238E27FC236}">
                  <a16:creationId xmlns:a16="http://schemas.microsoft.com/office/drawing/2014/main" id="{7F0B6E3C-FE7C-8244-BFE5-BB2FF84C835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4" name="Group 142">
            <a:extLst>
              <a:ext uri="{FF2B5EF4-FFF2-40B4-BE49-F238E27FC236}">
                <a16:creationId xmlns:a16="http://schemas.microsoft.com/office/drawing/2014/main" id="{05787F7C-D6F9-5148-A1C8-AE0EF1035320}"/>
              </a:ext>
            </a:extLst>
          </p:cNvPr>
          <p:cNvGrpSpPr>
            <a:grpSpLocks/>
          </p:cNvGrpSpPr>
          <p:nvPr/>
        </p:nvGrpSpPr>
        <p:grpSpPr bwMode="auto">
          <a:xfrm>
            <a:off x="1574800" y="1971675"/>
            <a:ext cx="458788" cy="619125"/>
            <a:chOff x="5955030" y="3031808"/>
            <a:chExt cx="914400" cy="1398587"/>
          </a:xfrm>
        </p:grpSpPr>
        <p:grpSp>
          <p:nvGrpSpPr>
            <p:cNvPr id="205" name="Group 398">
              <a:extLst>
                <a:ext uri="{FF2B5EF4-FFF2-40B4-BE49-F238E27FC236}">
                  <a16:creationId xmlns:a16="http://schemas.microsoft.com/office/drawing/2014/main" id="{DEF19A22-8F91-6842-8109-AEB66C6A5ABE}"/>
                </a:ext>
              </a:extLst>
            </p:cNvPr>
            <p:cNvGrpSpPr>
              <a:grpSpLocks/>
            </p:cNvGrpSpPr>
            <p:nvPr/>
          </p:nvGrpSpPr>
          <p:grpSpPr bwMode="auto">
            <a:xfrm>
              <a:off x="6097905" y="3403283"/>
              <a:ext cx="596900" cy="1027112"/>
              <a:chOff x="3130" y="3288"/>
              <a:chExt cx="410" cy="742"/>
            </a:xfrm>
          </p:grpSpPr>
          <p:sp>
            <p:nvSpPr>
              <p:cNvPr id="207" name="Line 270">
                <a:extLst>
                  <a:ext uri="{FF2B5EF4-FFF2-40B4-BE49-F238E27FC236}">
                    <a16:creationId xmlns:a16="http://schemas.microsoft.com/office/drawing/2014/main" id="{E417E1DB-608C-9848-9F0A-5122753DA841}"/>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8" name="Line 271">
                <a:extLst>
                  <a:ext uri="{FF2B5EF4-FFF2-40B4-BE49-F238E27FC236}">
                    <a16:creationId xmlns:a16="http://schemas.microsoft.com/office/drawing/2014/main" id="{3B2D533F-D1A2-B24B-A569-AA613E92259F}"/>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9" name="Line 272">
                <a:extLst>
                  <a:ext uri="{FF2B5EF4-FFF2-40B4-BE49-F238E27FC236}">
                    <a16:creationId xmlns:a16="http://schemas.microsoft.com/office/drawing/2014/main" id="{F887C580-CEC3-4746-B37A-5E728888A4ED}"/>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0" name="Line 273">
                <a:extLst>
                  <a:ext uri="{FF2B5EF4-FFF2-40B4-BE49-F238E27FC236}">
                    <a16:creationId xmlns:a16="http://schemas.microsoft.com/office/drawing/2014/main" id="{5069F6B6-EC0B-9443-B3DF-EC160AF3C2F2}"/>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1" name="Line 274">
                <a:extLst>
                  <a:ext uri="{FF2B5EF4-FFF2-40B4-BE49-F238E27FC236}">
                    <a16:creationId xmlns:a16="http://schemas.microsoft.com/office/drawing/2014/main" id="{148C5F81-3D28-1B46-BC25-8FFB6E9BBBEF}"/>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2" name="Line 275">
                <a:extLst>
                  <a:ext uri="{FF2B5EF4-FFF2-40B4-BE49-F238E27FC236}">
                    <a16:creationId xmlns:a16="http://schemas.microsoft.com/office/drawing/2014/main" id="{E994C03E-7A8C-7649-B94A-FFE6213CF3CA}"/>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3" name="Line 276">
                <a:extLst>
                  <a:ext uri="{FF2B5EF4-FFF2-40B4-BE49-F238E27FC236}">
                    <a16:creationId xmlns:a16="http://schemas.microsoft.com/office/drawing/2014/main" id="{3D5CC52A-81FD-E049-A4D9-6576D1FA6977}"/>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4" name="Line 277">
                <a:extLst>
                  <a:ext uri="{FF2B5EF4-FFF2-40B4-BE49-F238E27FC236}">
                    <a16:creationId xmlns:a16="http://schemas.microsoft.com/office/drawing/2014/main" id="{3ED01E6D-C154-C542-A593-1C66F05106D9}"/>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5" name="Line 278">
                <a:extLst>
                  <a:ext uri="{FF2B5EF4-FFF2-40B4-BE49-F238E27FC236}">
                    <a16:creationId xmlns:a16="http://schemas.microsoft.com/office/drawing/2014/main" id="{F83323B0-0B99-0747-B347-8742C2532B88}"/>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6" name="Line 279">
                <a:extLst>
                  <a:ext uri="{FF2B5EF4-FFF2-40B4-BE49-F238E27FC236}">
                    <a16:creationId xmlns:a16="http://schemas.microsoft.com/office/drawing/2014/main" id="{BC214760-2F6D-A54C-96DB-B2563CA355E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7" name="Line 280">
                <a:extLst>
                  <a:ext uri="{FF2B5EF4-FFF2-40B4-BE49-F238E27FC236}">
                    <a16:creationId xmlns:a16="http://schemas.microsoft.com/office/drawing/2014/main" id="{A0160D0F-A86D-4241-B44D-6E98425F86F0}"/>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8" name="Line 281">
                <a:extLst>
                  <a:ext uri="{FF2B5EF4-FFF2-40B4-BE49-F238E27FC236}">
                    <a16:creationId xmlns:a16="http://schemas.microsoft.com/office/drawing/2014/main" id="{3ABDB358-8829-E54F-AB3F-14EB8832BED5}"/>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282">
                <a:extLst>
                  <a:ext uri="{FF2B5EF4-FFF2-40B4-BE49-F238E27FC236}">
                    <a16:creationId xmlns:a16="http://schemas.microsoft.com/office/drawing/2014/main" id="{030D6FBA-2C96-C74F-A538-CE828952DFCD}"/>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0" name="Line 283">
                <a:extLst>
                  <a:ext uri="{FF2B5EF4-FFF2-40B4-BE49-F238E27FC236}">
                    <a16:creationId xmlns:a16="http://schemas.microsoft.com/office/drawing/2014/main" id="{444C9AF6-B194-1F4D-9498-4133CAD31F8C}"/>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1" name="Line 284">
                <a:extLst>
                  <a:ext uri="{FF2B5EF4-FFF2-40B4-BE49-F238E27FC236}">
                    <a16:creationId xmlns:a16="http://schemas.microsoft.com/office/drawing/2014/main" id="{1007F074-DD2C-A041-8028-27935643FE8D}"/>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206" name="Picture 399" descr="cell_tower_radiation copy">
              <a:extLst>
                <a:ext uri="{FF2B5EF4-FFF2-40B4-BE49-F238E27FC236}">
                  <a16:creationId xmlns:a16="http://schemas.microsoft.com/office/drawing/2014/main" id="{05BFEF5A-A9A7-8E49-BE1F-03DCB72C00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2" name="Group 356">
            <a:extLst>
              <a:ext uri="{FF2B5EF4-FFF2-40B4-BE49-F238E27FC236}">
                <a16:creationId xmlns:a16="http://schemas.microsoft.com/office/drawing/2014/main" id="{FE7D4943-DFC4-1049-B8CF-FEDA6FD746B2}"/>
              </a:ext>
            </a:extLst>
          </p:cNvPr>
          <p:cNvGrpSpPr>
            <a:grpSpLocks/>
          </p:cNvGrpSpPr>
          <p:nvPr/>
        </p:nvGrpSpPr>
        <p:grpSpPr bwMode="auto">
          <a:xfrm>
            <a:off x="2112963" y="2103438"/>
            <a:ext cx="465137" cy="481012"/>
            <a:chOff x="313" y="1497"/>
            <a:chExt cx="1152" cy="1014"/>
          </a:xfrm>
        </p:grpSpPr>
        <p:pic>
          <p:nvPicPr>
            <p:cNvPr id="223" name="Picture 354" descr="laptop_stylized_small">
              <a:extLst>
                <a:ext uri="{FF2B5EF4-FFF2-40B4-BE49-F238E27FC236}">
                  <a16:creationId xmlns:a16="http://schemas.microsoft.com/office/drawing/2014/main" id="{1B9DAB19-8344-BD4E-8CEC-E8179484351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4" name="Picture 355" descr="antenna_stylized">
              <a:extLst>
                <a:ext uri="{FF2B5EF4-FFF2-40B4-BE49-F238E27FC236}">
                  <a16:creationId xmlns:a16="http://schemas.microsoft.com/office/drawing/2014/main" id="{EBC88AD6-BA3E-324A-A0BF-8DF9D89E181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5" name="Group 356">
            <a:extLst>
              <a:ext uri="{FF2B5EF4-FFF2-40B4-BE49-F238E27FC236}">
                <a16:creationId xmlns:a16="http://schemas.microsoft.com/office/drawing/2014/main" id="{E2A474A7-8A71-AC43-9403-5CD64CFABC6B}"/>
              </a:ext>
            </a:extLst>
          </p:cNvPr>
          <p:cNvGrpSpPr>
            <a:grpSpLocks/>
          </p:cNvGrpSpPr>
          <p:nvPr/>
        </p:nvGrpSpPr>
        <p:grpSpPr bwMode="auto">
          <a:xfrm>
            <a:off x="2005013" y="2901950"/>
            <a:ext cx="333375" cy="368300"/>
            <a:chOff x="313" y="1497"/>
            <a:chExt cx="1152" cy="1014"/>
          </a:xfrm>
        </p:grpSpPr>
        <p:pic>
          <p:nvPicPr>
            <p:cNvPr id="226" name="Picture 354" descr="laptop_stylized_small">
              <a:extLst>
                <a:ext uri="{FF2B5EF4-FFF2-40B4-BE49-F238E27FC236}">
                  <a16:creationId xmlns:a16="http://schemas.microsoft.com/office/drawing/2014/main" id="{F44CEA56-C9A6-9141-81A0-8DCC3E2F5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7" name="Picture 355" descr="antenna_stylized">
              <a:extLst>
                <a:ext uri="{FF2B5EF4-FFF2-40B4-BE49-F238E27FC236}">
                  <a16:creationId xmlns:a16="http://schemas.microsoft.com/office/drawing/2014/main" id="{0C57F82F-4D98-D54F-81F8-DA60E1261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8" name="Group 356">
            <a:extLst>
              <a:ext uri="{FF2B5EF4-FFF2-40B4-BE49-F238E27FC236}">
                <a16:creationId xmlns:a16="http://schemas.microsoft.com/office/drawing/2014/main" id="{07CEAB6C-C9D1-9A47-BAA4-4D786E6D429A}"/>
              </a:ext>
            </a:extLst>
          </p:cNvPr>
          <p:cNvGrpSpPr>
            <a:grpSpLocks/>
          </p:cNvGrpSpPr>
          <p:nvPr/>
        </p:nvGrpSpPr>
        <p:grpSpPr bwMode="auto">
          <a:xfrm>
            <a:off x="1482725" y="2987675"/>
            <a:ext cx="282575" cy="344488"/>
            <a:chOff x="313" y="1497"/>
            <a:chExt cx="1152" cy="1014"/>
          </a:xfrm>
        </p:grpSpPr>
        <p:pic>
          <p:nvPicPr>
            <p:cNvPr id="229" name="Picture 354" descr="laptop_stylized_small">
              <a:extLst>
                <a:ext uri="{FF2B5EF4-FFF2-40B4-BE49-F238E27FC236}">
                  <a16:creationId xmlns:a16="http://schemas.microsoft.com/office/drawing/2014/main" id="{66EB1CC5-C145-7141-AE88-FDE185E245F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0" name="Picture 355" descr="antenna_stylized">
              <a:extLst>
                <a:ext uri="{FF2B5EF4-FFF2-40B4-BE49-F238E27FC236}">
                  <a16:creationId xmlns:a16="http://schemas.microsoft.com/office/drawing/2014/main" id="{CBA3A680-EE48-5C4A-B84E-4A1FCE54879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1" name="Group 403">
            <a:extLst>
              <a:ext uri="{FF2B5EF4-FFF2-40B4-BE49-F238E27FC236}">
                <a16:creationId xmlns:a16="http://schemas.microsoft.com/office/drawing/2014/main" id="{E09A0004-7386-EF43-AE45-070A340FAD3F}"/>
              </a:ext>
            </a:extLst>
          </p:cNvPr>
          <p:cNvGrpSpPr>
            <a:grpSpLocks/>
          </p:cNvGrpSpPr>
          <p:nvPr/>
        </p:nvGrpSpPr>
        <p:grpSpPr bwMode="auto">
          <a:xfrm>
            <a:off x="1189038" y="2651125"/>
            <a:ext cx="444500" cy="382588"/>
            <a:chOff x="2751" y="1851"/>
            <a:chExt cx="462" cy="478"/>
          </a:xfrm>
        </p:grpSpPr>
        <p:pic>
          <p:nvPicPr>
            <p:cNvPr id="232" name="Picture 364" descr="iphone_stylized_small">
              <a:extLst>
                <a:ext uri="{FF2B5EF4-FFF2-40B4-BE49-F238E27FC236}">
                  <a16:creationId xmlns:a16="http://schemas.microsoft.com/office/drawing/2014/main" id="{D04F1FE1-F105-E24F-BD11-05351E3FC70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3" name="Picture 402" descr="antenna_radiation_stylized">
              <a:extLst>
                <a:ext uri="{FF2B5EF4-FFF2-40B4-BE49-F238E27FC236}">
                  <a16:creationId xmlns:a16="http://schemas.microsoft.com/office/drawing/2014/main" id="{8995403E-B75E-864E-A3AC-A8BADEA4FAF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4" name="Group 356">
            <a:extLst>
              <a:ext uri="{FF2B5EF4-FFF2-40B4-BE49-F238E27FC236}">
                <a16:creationId xmlns:a16="http://schemas.microsoft.com/office/drawing/2014/main" id="{45D88A96-1BEF-AF40-9EF4-F653E8F6912B}"/>
              </a:ext>
            </a:extLst>
          </p:cNvPr>
          <p:cNvGrpSpPr>
            <a:grpSpLocks/>
          </p:cNvGrpSpPr>
          <p:nvPr/>
        </p:nvGrpSpPr>
        <p:grpSpPr bwMode="auto">
          <a:xfrm>
            <a:off x="1565275" y="1401763"/>
            <a:ext cx="446088" cy="385762"/>
            <a:chOff x="313" y="1497"/>
            <a:chExt cx="1152" cy="1014"/>
          </a:xfrm>
        </p:grpSpPr>
        <p:pic>
          <p:nvPicPr>
            <p:cNvPr id="235" name="Picture 354" descr="laptop_stylized_small">
              <a:extLst>
                <a:ext uri="{FF2B5EF4-FFF2-40B4-BE49-F238E27FC236}">
                  <a16:creationId xmlns:a16="http://schemas.microsoft.com/office/drawing/2014/main" id="{5CA82CB5-E7B6-C445-B684-658BC5C3312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 name="Picture 355" descr="antenna_stylized">
              <a:extLst>
                <a:ext uri="{FF2B5EF4-FFF2-40B4-BE49-F238E27FC236}">
                  <a16:creationId xmlns:a16="http://schemas.microsoft.com/office/drawing/2014/main" id="{75F9DB31-6339-494A-A074-B9A0B451692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7" name="Group 403">
            <a:extLst>
              <a:ext uri="{FF2B5EF4-FFF2-40B4-BE49-F238E27FC236}">
                <a16:creationId xmlns:a16="http://schemas.microsoft.com/office/drawing/2014/main" id="{EF99A882-0F7D-1340-8F07-148A4616940E}"/>
              </a:ext>
            </a:extLst>
          </p:cNvPr>
          <p:cNvGrpSpPr>
            <a:grpSpLocks/>
          </p:cNvGrpSpPr>
          <p:nvPr/>
        </p:nvGrpSpPr>
        <p:grpSpPr bwMode="auto">
          <a:xfrm>
            <a:off x="762000" y="2530475"/>
            <a:ext cx="446088" cy="381000"/>
            <a:chOff x="2751" y="1851"/>
            <a:chExt cx="462" cy="478"/>
          </a:xfrm>
        </p:grpSpPr>
        <p:pic>
          <p:nvPicPr>
            <p:cNvPr id="238" name="Picture 364" descr="iphone_stylized_small">
              <a:extLst>
                <a:ext uri="{FF2B5EF4-FFF2-40B4-BE49-F238E27FC236}">
                  <a16:creationId xmlns:a16="http://schemas.microsoft.com/office/drawing/2014/main" id="{8C6A6BBA-51E0-724F-AB7E-9DE15DF9F0F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9" name="Picture 402" descr="antenna_radiation_stylized">
              <a:extLst>
                <a:ext uri="{FF2B5EF4-FFF2-40B4-BE49-F238E27FC236}">
                  <a16:creationId xmlns:a16="http://schemas.microsoft.com/office/drawing/2014/main" id="{E51015F6-50FB-094B-BDF9-2FE77B03308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40" name="Line 63">
            <a:extLst>
              <a:ext uri="{FF2B5EF4-FFF2-40B4-BE49-F238E27FC236}">
                <a16:creationId xmlns:a16="http://schemas.microsoft.com/office/drawing/2014/main" id="{CCB97428-BD70-4E49-A590-83AF71EA820E}"/>
              </a:ext>
            </a:extLst>
          </p:cNvPr>
          <p:cNvSpPr>
            <a:spLocks noChangeShapeType="1"/>
          </p:cNvSpPr>
          <p:nvPr/>
        </p:nvSpPr>
        <p:spPr bwMode="auto">
          <a:xfrm flipH="1" flipV="1">
            <a:off x="4867275" y="4105275"/>
            <a:ext cx="949325" cy="129381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1" name="Line 34">
            <a:extLst>
              <a:ext uri="{FF2B5EF4-FFF2-40B4-BE49-F238E27FC236}">
                <a16:creationId xmlns:a16="http://schemas.microsoft.com/office/drawing/2014/main" id="{4FC66219-F808-FD4D-9B59-86F203C09C9C}"/>
              </a:ext>
            </a:extLst>
          </p:cNvPr>
          <p:cNvSpPr>
            <a:spLocks noChangeShapeType="1"/>
          </p:cNvSpPr>
          <p:nvPr/>
        </p:nvSpPr>
        <p:spPr bwMode="auto">
          <a:xfrm flipV="1">
            <a:off x="2197100" y="3636963"/>
            <a:ext cx="1257300" cy="80962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2" name="Group 6">
            <a:extLst>
              <a:ext uri="{FF2B5EF4-FFF2-40B4-BE49-F238E27FC236}">
                <a16:creationId xmlns:a16="http://schemas.microsoft.com/office/drawing/2014/main" id="{C361E706-F3A3-CF44-AE02-BA0595774CD9}"/>
              </a:ext>
            </a:extLst>
          </p:cNvPr>
          <p:cNvGrpSpPr>
            <a:grpSpLocks/>
          </p:cNvGrpSpPr>
          <p:nvPr/>
        </p:nvGrpSpPr>
        <p:grpSpPr bwMode="auto">
          <a:xfrm>
            <a:off x="3038475" y="2557463"/>
            <a:ext cx="2362200" cy="1762125"/>
            <a:chOff x="3839" y="1737"/>
            <a:chExt cx="1488" cy="1110"/>
          </a:xfrm>
        </p:grpSpPr>
        <p:sp>
          <p:nvSpPr>
            <p:cNvPr id="243" name="Freeform 7">
              <a:extLst>
                <a:ext uri="{FF2B5EF4-FFF2-40B4-BE49-F238E27FC236}">
                  <a16:creationId xmlns:a16="http://schemas.microsoft.com/office/drawing/2014/main" id="{393C90C1-E2F5-7E4D-9330-704828EC3DBF}"/>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244" name="Text Box 8">
              <a:extLst>
                <a:ext uri="{FF2B5EF4-FFF2-40B4-BE49-F238E27FC236}">
                  <a16:creationId xmlns:a16="http://schemas.microsoft.com/office/drawing/2014/main" id="{91AB3FE3-6836-1F44-BEB7-C93EF507CF19}"/>
                </a:ext>
              </a:extLst>
            </p:cNvPr>
            <p:cNvSpPr txBox="1">
              <a:spLocks noChangeArrowheads="1"/>
            </p:cNvSpPr>
            <p:nvPr/>
          </p:nvSpPr>
          <p:spPr bwMode="auto">
            <a:xfrm>
              <a:off x="4086" y="2030"/>
              <a:ext cx="1086"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fontAlgn="base">
                <a:spcBef>
                  <a:spcPct val="0"/>
                </a:spcBef>
                <a:spcAft>
                  <a:spcPct val="0"/>
                </a:spcAft>
                <a:defRPr/>
              </a:pPr>
              <a:r>
                <a:rPr lang="en-US" dirty="0">
                  <a:solidFill>
                    <a:srgbClr val="000000"/>
                  </a:solidFill>
                  <a:latin typeface="Arial" charset="0"/>
                  <a:cs typeface="Arial" charset="0"/>
                </a:rPr>
                <a:t>wired network </a:t>
              </a:r>
            </a:p>
            <a:p>
              <a:pPr algn="ctr" fontAlgn="base">
                <a:spcBef>
                  <a:spcPct val="0"/>
                </a:spcBef>
                <a:spcAft>
                  <a:spcPct val="0"/>
                </a:spcAft>
                <a:defRPr/>
              </a:pPr>
              <a:r>
                <a:rPr lang="en-US" dirty="0">
                  <a:solidFill>
                    <a:srgbClr val="000000"/>
                  </a:solidFill>
                  <a:latin typeface="Arial" charset="0"/>
                  <a:cs typeface="Arial" charset="0"/>
                </a:rPr>
                <a:t>infrastructure</a:t>
              </a:r>
            </a:p>
          </p:txBody>
        </p:sp>
      </p:grpSp>
    </p:spTree>
    <p:extLst>
      <p:ext uri="{BB962C8B-B14F-4D97-AF65-F5344CB8AC3E}">
        <p14:creationId xmlns:p14="http://schemas.microsoft.com/office/powerpoint/2010/main" val="141658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b="0" kern="0" dirty="0">
                <a:solidFill>
                  <a:srgbClr val="000099"/>
                </a:solidFill>
                <a:latin typeface="+mn-lt"/>
                <a:ea typeface="ＭＳ Ｐゴシック" charset="0"/>
              </a:rPr>
              <a:t>IEEE 802.11 MAC Protocol: CSMA/CA</a:t>
            </a:r>
            <a:endParaRPr lang="en-US" dirty="0">
              <a:latin typeface="+mn-lt"/>
            </a:endParaRP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40</a:t>
            </a:fld>
            <a:endParaRPr lang="en-US" dirty="0"/>
          </a:p>
        </p:txBody>
      </p:sp>
      <p:sp>
        <p:nvSpPr>
          <p:cNvPr id="62" name="Rectangle 3">
            <a:extLst>
              <a:ext uri="{FF2B5EF4-FFF2-40B4-BE49-F238E27FC236}">
                <a16:creationId xmlns:a16="http://schemas.microsoft.com/office/drawing/2014/main" id="{46F0333A-83DD-F74F-A348-96E3175871E3}"/>
              </a:ext>
            </a:extLst>
          </p:cNvPr>
          <p:cNvSpPr txBox="1">
            <a:spLocks noChangeArrowheads="1"/>
          </p:cNvSpPr>
          <p:nvPr/>
        </p:nvSpPr>
        <p:spPr bwMode="auto">
          <a:xfrm>
            <a:off x="1047750" y="1028946"/>
            <a:ext cx="668655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ts val="1200"/>
              </a:spcAft>
              <a:buClr>
                <a:srgbClr val="000099"/>
              </a:buClr>
              <a:buSzPct val="100000"/>
              <a:buFont typeface="Wingdings" charset="0"/>
              <a:buNone/>
              <a:tabLst/>
              <a:defRPr/>
            </a:pPr>
            <a:r>
              <a:rPr kumimoji="0" lang="en-US" sz="2400" b="0" strike="noStrike" kern="0" cap="none" spc="0" normalizeH="0" baseline="0" noProof="0" dirty="0">
                <a:ln>
                  <a:noFill/>
                </a:ln>
                <a:solidFill>
                  <a:srgbClr val="C00000"/>
                </a:solidFill>
                <a:effectLst/>
                <a:uLnTx/>
                <a:uFillTx/>
                <a:latin typeface="Arial" charset="0"/>
                <a:ea typeface="ＭＳ Ｐゴシック" charset="0"/>
                <a:cs typeface="Arial" charset="0"/>
              </a:rPr>
              <a:t>802.11 sender</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2400" b="0" i="0" u="none" strike="noStrike" kern="0" cap="none" spc="0" normalizeH="0" baseline="0" noProof="0" dirty="0">
                <a:ln>
                  <a:noFill/>
                </a:ln>
                <a:solidFill>
                  <a:srgbClr val="000099"/>
                </a:solidFill>
                <a:effectLst/>
                <a:uLnTx/>
                <a:uFillTx/>
                <a:latin typeface="Arial" charset="0"/>
                <a:ea typeface="ＭＳ Ｐゴシック" charset="0"/>
                <a:cs typeface="Arial" charset="0"/>
              </a:rPr>
              <a:t>1 </a:t>
            </a:r>
            <a:r>
              <a:rPr kumimoji="0" lang="en-US" sz="2000" b="0" i="0" u="none" strike="noStrike" kern="0" cap="none" spc="0" normalizeH="0" baseline="0" noProof="0" dirty="0">
                <a:ln>
                  <a:noFill/>
                </a:ln>
                <a:solidFill>
                  <a:srgbClr val="000099"/>
                </a:solidFill>
                <a:effectLst/>
                <a:uLnTx/>
                <a:uFillTx/>
                <a:latin typeface="Arial" charset="0"/>
                <a:ea typeface="ＭＳ Ｐゴシック" charset="0"/>
                <a:cs typeface="Arial" charset="0"/>
              </a:rPr>
              <a:t>if sense channel idle</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for </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cs typeface="Arial" charset="0"/>
              </a:rPr>
              <a:t>DIFS (Distributed Interframe Space)</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r>
              <a:rPr kumimoji="0" lang="en-US" sz="2000" b="0" i="0" u="none" strike="noStrike" kern="0" cap="none" spc="0" normalizeH="0" baseline="0" noProof="0" dirty="0">
                <a:ln>
                  <a:noFill/>
                </a:ln>
                <a:solidFill>
                  <a:srgbClr val="000099"/>
                </a:solidFill>
                <a:effectLst/>
                <a:uLnTx/>
                <a:uFillTx/>
                <a:latin typeface="Arial" charset="0"/>
                <a:ea typeface="ＭＳ Ｐゴシック" charset="0"/>
                <a:cs typeface="Arial" charset="0"/>
              </a:rPr>
              <a:t>then</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a:p>
            <a:pPr marL="742950" marR="0" lvl="1" indent="-285750" algn="l" defTabSz="914400" rtl="0" eaLnBrk="0" fontAlgn="base" latinLnBrk="0" hangingPunct="0">
              <a:lnSpc>
                <a:spcPct val="85000"/>
              </a:lnSpc>
              <a:spcBef>
                <a:spcPct val="20000"/>
              </a:spcBef>
              <a:spcAft>
                <a:spcPct val="0"/>
              </a:spcAft>
              <a:buClr>
                <a:srgbClr val="000099"/>
              </a:buClr>
              <a:buSzTx/>
              <a:buFont typeface="Wingdings" charset="0"/>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transmit entire frame (no CD)</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3" name="Line 5">
            <a:extLst>
              <a:ext uri="{FF2B5EF4-FFF2-40B4-BE49-F238E27FC236}">
                <a16:creationId xmlns:a16="http://schemas.microsoft.com/office/drawing/2014/main" id="{9E2A2F29-B074-5A4D-BB4E-83CB4190D15C}"/>
              </a:ext>
            </a:extLst>
          </p:cNvPr>
          <p:cNvSpPr>
            <a:spLocks noChangeShapeType="1"/>
          </p:cNvSpPr>
          <p:nvPr/>
        </p:nvSpPr>
        <p:spPr bwMode="auto">
          <a:xfrm>
            <a:off x="8731250" y="2092325"/>
            <a:ext cx="0" cy="333851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 name="Line 6">
            <a:extLst>
              <a:ext uri="{FF2B5EF4-FFF2-40B4-BE49-F238E27FC236}">
                <a16:creationId xmlns:a16="http://schemas.microsoft.com/office/drawing/2014/main" id="{73460FF9-273C-2341-A83B-21612A1CBC06}"/>
              </a:ext>
            </a:extLst>
          </p:cNvPr>
          <p:cNvSpPr>
            <a:spLocks noChangeShapeType="1"/>
          </p:cNvSpPr>
          <p:nvPr/>
        </p:nvSpPr>
        <p:spPr bwMode="auto">
          <a:xfrm>
            <a:off x="10650538" y="2079625"/>
            <a:ext cx="0" cy="333851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 name="Text Box 7">
            <a:extLst>
              <a:ext uri="{FF2B5EF4-FFF2-40B4-BE49-F238E27FC236}">
                <a16:creationId xmlns:a16="http://schemas.microsoft.com/office/drawing/2014/main" id="{ED919692-31A8-054F-9C95-2A52F2A135E0}"/>
              </a:ext>
            </a:extLst>
          </p:cNvPr>
          <p:cNvSpPr txBox="1">
            <a:spLocks noChangeArrowheads="1"/>
          </p:cNvSpPr>
          <p:nvPr/>
        </p:nvSpPr>
        <p:spPr bwMode="auto">
          <a:xfrm>
            <a:off x="8321675" y="1735138"/>
            <a:ext cx="8286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dirty="0">
                <a:solidFill>
                  <a:srgbClr val="000000"/>
                </a:solidFill>
                <a:latin typeface="Arial" charset="0"/>
                <a:cs typeface="Arial" charset="0"/>
              </a:rPr>
              <a:t>sender</a:t>
            </a:r>
          </a:p>
        </p:txBody>
      </p:sp>
      <p:sp>
        <p:nvSpPr>
          <p:cNvPr id="66" name="Text Box 8">
            <a:extLst>
              <a:ext uri="{FF2B5EF4-FFF2-40B4-BE49-F238E27FC236}">
                <a16:creationId xmlns:a16="http://schemas.microsoft.com/office/drawing/2014/main" id="{9D11CDA0-1D11-3047-9C1E-3B00DB6D29A6}"/>
              </a:ext>
            </a:extLst>
          </p:cNvPr>
          <p:cNvSpPr txBox="1">
            <a:spLocks noChangeArrowheads="1"/>
          </p:cNvSpPr>
          <p:nvPr/>
        </p:nvSpPr>
        <p:spPr bwMode="auto">
          <a:xfrm>
            <a:off x="10160000" y="1744663"/>
            <a:ext cx="914400"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dirty="0">
                <a:solidFill>
                  <a:srgbClr val="000000"/>
                </a:solidFill>
                <a:latin typeface="Arial" charset="0"/>
                <a:cs typeface="Arial" charset="0"/>
              </a:rPr>
              <a:t>receiver</a:t>
            </a:r>
          </a:p>
        </p:txBody>
      </p:sp>
      <p:grpSp>
        <p:nvGrpSpPr>
          <p:cNvPr id="67" name="Group 23">
            <a:extLst>
              <a:ext uri="{FF2B5EF4-FFF2-40B4-BE49-F238E27FC236}">
                <a16:creationId xmlns:a16="http://schemas.microsoft.com/office/drawing/2014/main" id="{DB72C6B2-5F42-674D-8FCA-0841D0870691}"/>
              </a:ext>
            </a:extLst>
          </p:cNvPr>
          <p:cNvGrpSpPr>
            <a:grpSpLocks/>
          </p:cNvGrpSpPr>
          <p:nvPr/>
        </p:nvGrpSpPr>
        <p:grpSpPr bwMode="auto">
          <a:xfrm>
            <a:off x="8035925" y="2389188"/>
            <a:ext cx="2616200" cy="1690687"/>
            <a:chOff x="3614" y="1617"/>
            <a:chExt cx="1648" cy="1065"/>
          </a:xfrm>
        </p:grpSpPr>
        <p:grpSp>
          <p:nvGrpSpPr>
            <p:cNvPr id="68" name="Group 22">
              <a:extLst>
                <a:ext uri="{FF2B5EF4-FFF2-40B4-BE49-F238E27FC236}">
                  <a16:creationId xmlns:a16="http://schemas.microsoft.com/office/drawing/2014/main" id="{DD95C74A-C16D-0B47-A0ED-FFDE08168258}"/>
                </a:ext>
              </a:extLst>
            </p:cNvPr>
            <p:cNvGrpSpPr>
              <a:grpSpLocks/>
            </p:cNvGrpSpPr>
            <p:nvPr/>
          </p:nvGrpSpPr>
          <p:grpSpPr bwMode="auto">
            <a:xfrm>
              <a:off x="3614" y="1617"/>
              <a:ext cx="424" cy="194"/>
              <a:chOff x="3614" y="1617"/>
              <a:chExt cx="424" cy="194"/>
            </a:xfrm>
          </p:grpSpPr>
          <p:sp>
            <p:nvSpPr>
              <p:cNvPr id="72" name="AutoShape 11">
                <a:extLst>
                  <a:ext uri="{FF2B5EF4-FFF2-40B4-BE49-F238E27FC236}">
                    <a16:creationId xmlns:a16="http://schemas.microsoft.com/office/drawing/2014/main" id="{D9BC3A4E-3207-B048-A31E-196D97B6925D}"/>
                  </a:ext>
                </a:extLst>
              </p:cNvPr>
              <p:cNvSpPr>
                <a:spLocks/>
              </p:cNvSpPr>
              <p:nvPr/>
            </p:nvSpPr>
            <p:spPr bwMode="auto">
              <a:xfrm>
                <a:off x="3984" y="1620"/>
                <a:ext cx="54" cy="162"/>
              </a:xfrm>
              <a:prstGeom prst="lef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73" name="Text Box 12">
                <a:extLst>
                  <a:ext uri="{FF2B5EF4-FFF2-40B4-BE49-F238E27FC236}">
                    <a16:creationId xmlns:a16="http://schemas.microsoft.com/office/drawing/2014/main" id="{F79FF5B8-A321-E743-B75F-A96DCDF80B7C}"/>
                  </a:ext>
                </a:extLst>
              </p:cNvPr>
              <p:cNvSpPr txBox="1">
                <a:spLocks noChangeArrowheads="1"/>
              </p:cNvSpPr>
              <p:nvPr/>
            </p:nvSpPr>
            <p:spPr bwMode="auto">
              <a:xfrm>
                <a:off x="3614" y="1617"/>
                <a:ext cx="374"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DIFS</a:t>
                </a:r>
              </a:p>
            </p:txBody>
          </p:sp>
        </p:grpSp>
        <p:grpSp>
          <p:nvGrpSpPr>
            <p:cNvPr id="69" name="Group 20">
              <a:extLst>
                <a:ext uri="{FF2B5EF4-FFF2-40B4-BE49-F238E27FC236}">
                  <a16:creationId xmlns:a16="http://schemas.microsoft.com/office/drawing/2014/main" id="{11B7C547-387E-4B43-9647-F39A2BBF525D}"/>
                </a:ext>
              </a:extLst>
            </p:cNvPr>
            <p:cNvGrpSpPr>
              <a:grpSpLocks/>
            </p:cNvGrpSpPr>
            <p:nvPr/>
          </p:nvGrpSpPr>
          <p:grpSpPr bwMode="auto">
            <a:xfrm>
              <a:off x="4050" y="1782"/>
              <a:ext cx="1212" cy="900"/>
              <a:chOff x="4050" y="1782"/>
              <a:chExt cx="1212" cy="900"/>
            </a:xfrm>
          </p:grpSpPr>
          <p:sp>
            <p:nvSpPr>
              <p:cNvPr id="70" name="Freeform 13">
                <a:extLst>
                  <a:ext uri="{FF2B5EF4-FFF2-40B4-BE49-F238E27FC236}">
                    <a16:creationId xmlns:a16="http://schemas.microsoft.com/office/drawing/2014/main" id="{4D50A1EF-833D-AE4E-A262-4DC95573308E}"/>
                  </a:ext>
                </a:extLst>
              </p:cNvPr>
              <p:cNvSpPr>
                <a:spLocks/>
              </p:cNvSpPr>
              <p:nvPr/>
            </p:nvSpPr>
            <p:spPr bwMode="auto">
              <a:xfrm>
                <a:off x="4050" y="1782"/>
                <a:ext cx="1212" cy="900"/>
              </a:xfrm>
              <a:custGeom>
                <a:avLst/>
                <a:gdLst>
                  <a:gd name="T0" fmla="*/ 6 w 1212"/>
                  <a:gd name="T1" fmla="*/ 0 h 900"/>
                  <a:gd name="T2" fmla="*/ 1212 w 1212"/>
                  <a:gd name="T3" fmla="*/ 228 h 900"/>
                  <a:gd name="T4" fmla="*/ 1212 w 1212"/>
                  <a:gd name="T5" fmla="*/ 900 h 900"/>
                  <a:gd name="T6" fmla="*/ 0 w 1212"/>
                  <a:gd name="T7" fmla="*/ 660 h 900"/>
                  <a:gd name="T8" fmla="*/ 6 w 1212"/>
                  <a:gd name="T9" fmla="*/ 0 h 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2" h="900">
                    <a:moveTo>
                      <a:pt x="6" y="0"/>
                    </a:moveTo>
                    <a:lnTo>
                      <a:pt x="1212" y="228"/>
                    </a:lnTo>
                    <a:lnTo>
                      <a:pt x="1212" y="900"/>
                    </a:lnTo>
                    <a:lnTo>
                      <a:pt x="0" y="660"/>
                    </a:lnTo>
                    <a:lnTo>
                      <a:pt x="6" y="0"/>
                    </a:lnTo>
                    <a:close/>
                  </a:path>
                </a:pathLst>
              </a:custGeom>
              <a:solidFill>
                <a:srgbClr val="00CC99"/>
              </a:soli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1" name="Text Box 18">
                <a:extLst>
                  <a:ext uri="{FF2B5EF4-FFF2-40B4-BE49-F238E27FC236}">
                    <a16:creationId xmlns:a16="http://schemas.microsoft.com/office/drawing/2014/main" id="{77E61552-4FF0-FB44-8642-9FAF013E8FA9}"/>
                  </a:ext>
                </a:extLst>
              </p:cNvPr>
              <p:cNvSpPr txBox="1">
                <a:spLocks noChangeArrowheads="1"/>
              </p:cNvSpPr>
              <p:nvPr/>
            </p:nvSpPr>
            <p:spPr bwMode="auto">
              <a:xfrm>
                <a:off x="4394" y="2108"/>
                <a:ext cx="399"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rPr>
                  <a:t>data</a:t>
                </a:r>
              </a:p>
            </p:txBody>
          </p:sp>
        </p:grpSp>
      </p:grpSp>
      <p:grpSp>
        <p:nvGrpSpPr>
          <p:cNvPr id="74" name="Group 24">
            <a:extLst>
              <a:ext uri="{FF2B5EF4-FFF2-40B4-BE49-F238E27FC236}">
                <a16:creationId xmlns:a16="http://schemas.microsoft.com/office/drawing/2014/main" id="{F39FAC8C-CE88-F844-B77D-4E73F96D7AA0}"/>
              </a:ext>
            </a:extLst>
          </p:cNvPr>
          <p:cNvGrpSpPr>
            <a:grpSpLocks/>
          </p:cNvGrpSpPr>
          <p:nvPr/>
        </p:nvGrpSpPr>
        <p:grpSpPr bwMode="auto">
          <a:xfrm>
            <a:off x="8718550" y="4089400"/>
            <a:ext cx="2511425" cy="923925"/>
            <a:chOff x="4044" y="2688"/>
            <a:chExt cx="1582" cy="582"/>
          </a:xfrm>
        </p:grpSpPr>
        <p:sp>
          <p:nvSpPr>
            <p:cNvPr id="75" name="Text Box 14">
              <a:extLst>
                <a:ext uri="{FF2B5EF4-FFF2-40B4-BE49-F238E27FC236}">
                  <a16:creationId xmlns:a16="http://schemas.microsoft.com/office/drawing/2014/main" id="{121CEDFD-A8A3-3C4E-85EF-92C0E6F784C2}"/>
                </a:ext>
              </a:extLst>
            </p:cNvPr>
            <p:cNvSpPr txBox="1">
              <a:spLocks noChangeArrowheads="1"/>
            </p:cNvSpPr>
            <p:nvPr/>
          </p:nvSpPr>
          <p:spPr bwMode="auto">
            <a:xfrm>
              <a:off x="5258" y="2697"/>
              <a:ext cx="368" cy="1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SIFS</a:t>
              </a:r>
            </a:p>
          </p:txBody>
        </p:sp>
        <p:sp>
          <p:nvSpPr>
            <p:cNvPr id="76" name="AutoShape 15">
              <a:extLst>
                <a:ext uri="{FF2B5EF4-FFF2-40B4-BE49-F238E27FC236}">
                  <a16:creationId xmlns:a16="http://schemas.microsoft.com/office/drawing/2014/main" id="{E6E8F24A-63B2-EF45-AC8E-09F08CD03334}"/>
                </a:ext>
              </a:extLst>
            </p:cNvPr>
            <p:cNvSpPr>
              <a:spLocks/>
            </p:cNvSpPr>
            <p:nvPr/>
          </p:nvSpPr>
          <p:spPr bwMode="auto">
            <a:xfrm flipH="1">
              <a:off x="5262" y="2688"/>
              <a:ext cx="54" cy="162"/>
            </a:xfrm>
            <a:prstGeom prst="lef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77" name="Group 21">
              <a:extLst>
                <a:ext uri="{FF2B5EF4-FFF2-40B4-BE49-F238E27FC236}">
                  <a16:creationId xmlns:a16="http://schemas.microsoft.com/office/drawing/2014/main" id="{22A21D51-0387-824E-9A0B-5EA74DE9E462}"/>
                </a:ext>
              </a:extLst>
            </p:cNvPr>
            <p:cNvGrpSpPr>
              <a:grpSpLocks/>
            </p:cNvGrpSpPr>
            <p:nvPr/>
          </p:nvGrpSpPr>
          <p:grpSpPr bwMode="auto">
            <a:xfrm>
              <a:off x="4044" y="2856"/>
              <a:ext cx="1212" cy="414"/>
              <a:chOff x="4044" y="2856"/>
              <a:chExt cx="1212" cy="414"/>
            </a:xfrm>
          </p:grpSpPr>
          <p:sp>
            <p:nvSpPr>
              <p:cNvPr id="78" name="Freeform 17">
                <a:extLst>
                  <a:ext uri="{FF2B5EF4-FFF2-40B4-BE49-F238E27FC236}">
                    <a16:creationId xmlns:a16="http://schemas.microsoft.com/office/drawing/2014/main" id="{7FAC184E-6A68-7746-9D42-6F57DF8E2C1A}"/>
                  </a:ext>
                </a:extLst>
              </p:cNvPr>
              <p:cNvSpPr>
                <a:spLocks/>
              </p:cNvSpPr>
              <p:nvPr/>
            </p:nvSpPr>
            <p:spPr bwMode="auto">
              <a:xfrm flipV="1">
                <a:off x="4044" y="2856"/>
                <a:ext cx="1212" cy="414"/>
              </a:xfrm>
              <a:custGeom>
                <a:avLst/>
                <a:gdLst>
                  <a:gd name="T0" fmla="*/ 0 w 1212"/>
                  <a:gd name="T1" fmla="*/ 0 h 414"/>
                  <a:gd name="T2" fmla="*/ 1212 w 1212"/>
                  <a:gd name="T3" fmla="*/ 246 h 414"/>
                  <a:gd name="T4" fmla="*/ 1212 w 1212"/>
                  <a:gd name="T5" fmla="*/ 414 h 414"/>
                  <a:gd name="T6" fmla="*/ 6 w 1212"/>
                  <a:gd name="T7" fmla="*/ 174 h 414"/>
                  <a:gd name="T8" fmla="*/ 0 w 1212"/>
                  <a:gd name="T9" fmla="*/ 0 h 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2" h="414">
                    <a:moveTo>
                      <a:pt x="0" y="0"/>
                    </a:moveTo>
                    <a:lnTo>
                      <a:pt x="1212" y="246"/>
                    </a:lnTo>
                    <a:lnTo>
                      <a:pt x="1212" y="414"/>
                    </a:lnTo>
                    <a:lnTo>
                      <a:pt x="6" y="174"/>
                    </a:lnTo>
                    <a:lnTo>
                      <a:pt x="0" y="0"/>
                    </a:lnTo>
                    <a:close/>
                  </a:path>
                </a:pathLst>
              </a:custGeom>
              <a:solidFill>
                <a:srgbClr val="3333CC"/>
              </a:soli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9" name="Text Box 19">
                <a:extLst>
                  <a:ext uri="{FF2B5EF4-FFF2-40B4-BE49-F238E27FC236}">
                    <a16:creationId xmlns:a16="http://schemas.microsoft.com/office/drawing/2014/main" id="{9873A3A6-6621-884E-A2FD-7CEFD2BCF722}"/>
                  </a:ext>
                </a:extLst>
              </p:cNvPr>
              <p:cNvSpPr txBox="1">
                <a:spLocks noChangeArrowheads="1"/>
              </p:cNvSpPr>
              <p:nvPr/>
            </p:nvSpPr>
            <p:spPr bwMode="auto">
              <a:xfrm>
                <a:off x="4436" y="2954"/>
                <a:ext cx="415"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rPr>
                  <a:t>ACK</a:t>
                </a:r>
              </a:p>
            </p:txBody>
          </p:sp>
        </p:grpSp>
      </p:grpSp>
      <p:sp>
        <p:nvSpPr>
          <p:cNvPr id="80" name="Rectangle 3">
            <a:extLst>
              <a:ext uri="{FF2B5EF4-FFF2-40B4-BE49-F238E27FC236}">
                <a16:creationId xmlns:a16="http://schemas.microsoft.com/office/drawing/2014/main" id="{6F028A54-FC92-ED46-A0E0-E6240E00B0B6}"/>
              </a:ext>
            </a:extLst>
          </p:cNvPr>
          <p:cNvSpPr txBox="1">
            <a:spLocks noChangeArrowheads="1"/>
          </p:cNvSpPr>
          <p:nvPr/>
        </p:nvSpPr>
        <p:spPr bwMode="auto">
          <a:xfrm>
            <a:off x="1085850" y="4537075"/>
            <a:ext cx="6686550" cy="169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ts val="1776"/>
              </a:spcBef>
              <a:spcAft>
                <a:spcPts val="600"/>
              </a:spcAft>
              <a:buClr>
                <a:srgbClr val="000099"/>
              </a:buClr>
              <a:buSzPct val="100000"/>
              <a:buFont typeface="Wingdings" charset="0"/>
              <a:buNone/>
              <a:tabLst/>
              <a:defRPr/>
            </a:pPr>
            <a:r>
              <a:rPr kumimoji="0" lang="en-US" sz="2400" b="0" strike="noStrike" kern="0" cap="none" spc="0" normalizeH="0" baseline="0" noProof="0" dirty="0">
                <a:ln>
                  <a:noFill/>
                </a:ln>
                <a:solidFill>
                  <a:srgbClr val="C00000"/>
                </a:solidFill>
                <a:effectLst/>
                <a:uLnTx/>
                <a:uFillTx/>
                <a:latin typeface="Arial" charset="0"/>
                <a:ea typeface="ＭＳ Ｐゴシック" charset="0"/>
                <a:cs typeface="Arial" charset="0"/>
              </a:rPr>
              <a:t>802.11 receiver</a:t>
            </a:r>
          </a:p>
          <a:p>
            <a:pPr marL="342900" marR="0" lvl="0" indent="-342900" algn="l" defTabSz="914400" rtl="0" eaLnBrk="0" fontAlgn="base" latinLnBrk="0" hangingPunct="0">
              <a:lnSpc>
                <a:spcPct val="85000"/>
              </a:lnSpc>
              <a:spcBef>
                <a:spcPts val="0"/>
              </a:spcBef>
              <a:spcAft>
                <a:spcPct val="0"/>
              </a:spcAft>
              <a:buClr>
                <a:srgbClr val="000099"/>
              </a:buClr>
              <a:buSzPct val="100000"/>
              <a:buFont typeface="Wingdings" charset="0"/>
              <a:buNone/>
              <a:tabLst/>
              <a:defRPr/>
            </a:pPr>
            <a:r>
              <a:rPr lang="en-US" sz="2400" kern="0" dirty="0">
                <a:solidFill>
                  <a:srgbClr val="000099"/>
                </a:solidFill>
                <a:latin typeface="Arial" charset="0"/>
                <a:cs typeface="Arial" charset="0"/>
              </a:rPr>
              <a:t> </a:t>
            </a:r>
            <a:r>
              <a:rPr kumimoji="0" lang="en-US" sz="2000" b="0" i="0" u="none" strike="noStrike" kern="0" cap="none" spc="0" normalizeH="0" baseline="0" noProof="0" dirty="0">
                <a:ln>
                  <a:noFill/>
                </a:ln>
                <a:solidFill>
                  <a:srgbClr val="000099"/>
                </a:solidFill>
                <a:effectLst/>
                <a:uLnTx/>
                <a:uFillTx/>
                <a:latin typeface="Arial" charset="0"/>
                <a:ea typeface="ＭＳ Ｐゴシック" charset="0"/>
                <a:cs typeface="Arial" charset="0"/>
              </a:rPr>
              <a:t>if frame received OK</a:t>
            </a:r>
          </a:p>
          <a:p>
            <a:pPr lvl="0">
              <a:spcBef>
                <a:spcPts val="0"/>
              </a:spcBef>
              <a:buNone/>
              <a:defRPr/>
            </a:pPr>
            <a:r>
              <a:rPr kumimoji="0" lang="en-US" sz="2000" b="0" i="0" u="none" strike="noStrike" kern="0" cap="none" spc="0" normalizeH="0" baseline="0" noProof="0" dirty="0">
                <a:ln>
                  <a:noFill/>
                </a:ln>
                <a:solidFill>
                  <a:srgbClr val="3333CC"/>
                </a:solidFill>
                <a:effectLst/>
                <a:uLnTx/>
                <a:uFillTx/>
                <a:latin typeface="Arial" charset="0"/>
                <a:ea typeface="ＭＳ Ｐゴシック" charset="0"/>
                <a:cs typeface="Arial" charset="0"/>
              </a:rPr>
              <a:t>   </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return ACK after </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cs typeface="Arial" charset="0"/>
              </a:rPr>
              <a:t>SIFS</a:t>
            </a:r>
            <a:r>
              <a:rPr lang="en-US" sz="2000" b="1" kern="0" dirty="0">
                <a:solidFill>
                  <a:srgbClr val="000000"/>
                </a:solidFill>
                <a:latin typeface="Arial" charset="0"/>
                <a:cs typeface="Arial" charset="0"/>
              </a:rPr>
              <a:t> (Short Interframe Space)</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(ACK needed due to hidden terminal problem) </a:t>
            </a:r>
            <a:endParaRPr lang="en-US" sz="2000" kern="0" dirty="0">
              <a:solidFill>
                <a:srgbClr val="000000"/>
              </a:solidFill>
              <a:latin typeface="Arial" charset="0"/>
              <a:cs typeface="Arial" charset="0"/>
            </a:endParaRPr>
          </a:p>
          <a:p>
            <a:pPr lvl="0">
              <a:spcBef>
                <a:spcPts val="0"/>
              </a:spcBef>
              <a:buNone/>
              <a:defRPr/>
            </a:pPr>
            <a:r>
              <a:rPr lang="en-GB" sz="2000" kern="0" dirty="0">
                <a:solidFill>
                  <a:srgbClr val="000000"/>
                </a:solidFill>
                <a:latin typeface="Arial" charset="0"/>
                <a:cs typeface="Arial" charset="0"/>
              </a:rPr>
              <a:t>  SIFS is a shorter interframe space used between frames of an ongoing communication session where no contention is required.</a:t>
            </a:r>
            <a:endParaRPr lang="en-US" sz="2000" kern="0" dirty="0">
              <a:solidFill>
                <a:srgbClr val="000000"/>
              </a:solidFill>
              <a:latin typeface="Arial" charset="0"/>
              <a:cs typeface="Arial" charset="0"/>
            </a:endParaRPr>
          </a:p>
        </p:txBody>
      </p:sp>
      <p:sp>
        <p:nvSpPr>
          <p:cNvPr id="23" name="Rectangle 3">
            <a:extLst>
              <a:ext uri="{FF2B5EF4-FFF2-40B4-BE49-F238E27FC236}">
                <a16:creationId xmlns:a16="http://schemas.microsoft.com/office/drawing/2014/main" id="{EE65452D-F042-8F4E-9B73-3034C5D8F110}"/>
              </a:ext>
            </a:extLst>
          </p:cNvPr>
          <p:cNvSpPr txBox="1">
            <a:spLocks noChangeArrowheads="1"/>
          </p:cNvSpPr>
          <p:nvPr/>
        </p:nvSpPr>
        <p:spPr bwMode="auto">
          <a:xfrm>
            <a:off x="1085850" y="2581275"/>
            <a:ext cx="6686550" cy="169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2000" b="0" i="0" u="none" strike="noStrike" kern="0" cap="none" spc="0" normalizeH="0" baseline="0" noProof="0" dirty="0">
                <a:ln>
                  <a:noFill/>
                </a:ln>
                <a:solidFill>
                  <a:srgbClr val="000099"/>
                </a:solidFill>
                <a:effectLst/>
                <a:uLnTx/>
                <a:uFillTx/>
                <a:latin typeface="Arial" charset="0"/>
                <a:ea typeface="ＭＳ Ｐゴシック" charset="0"/>
                <a:cs typeface="Arial" charset="0"/>
              </a:rPr>
              <a:t>2 if sense channel busy then</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a:p>
            <a:pPr marL="742950" marR="0" lvl="1" indent="-285750" algn="l" defTabSz="914400" rtl="0" eaLnBrk="0" fontAlgn="base" latinLnBrk="0" hangingPunct="0">
              <a:lnSpc>
                <a:spcPct val="85000"/>
              </a:lnSpc>
              <a:spcBef>
                <a:spcPct val="20000"/>
              </a:spcBef>
              <a:spcAft>
                <a:spcPct val="0"/>
              </a:spcAft>
              <a:buClr>
                <a:srgbClr val="000099"/>
              </a:buClr>
              <a:buSzTx/>
              <a:buFont typeface="Wingdings" charset="0"/>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start random backoff time</a:t>
            </a:r>
          </a:p>
          <a:p>
            <a:pPr marL="742950" marR="0" lvl="1" indent="-285750" algn="l" defTabSz="914400" rtl="0" eaLnBrk="0" fontAlgn="base" latinLnBrk="0" hangingPunct="0">
              <a:lnSpc>
                <a:spcPct val="85000"/>
              </a:lnSpc>
              <a:spcBef>
                <a:spcPct val="20000"/>
              </a:spcBef>
              <a:spcAft>
                <a:spcPct val="0"/>
              </a:spcAft>
              <a:buClr>
                <a:srgbClr val="000099"/>
              </a:buClr>
              <a:buSzTx/>
              <a:buFont typeface="Wingdings" charset="0"/>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timer counts down while channel idle</a:t>
            </a:r>
          </a:p>
          <a:p>
            <a:pPr marL="742950" marR="0" lvl="1" indent="-285750" algn="l" defTabSz="914400" rtl="0" eaLnBrk="0" fontAlgn="base" latinLnBrk="0" hangingPunct="0">
              <a:lnSpc>
                <a:spcPct val="85000"/>
              </a:lnSpc>
              <a:spcBef>
                <a:spcPct val="20000"/>
              </a:spcBef>
              <a:spcAft>
                <a:spcPct val="0"/>
              </a:spcAft>
              <a:buClr>
                <a:srgbClr val="000099"/>
              </a:buClr>
              <a:buSzTx/>
              <a:buFont typeface="Wingdings" charset="0"/>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transmit when timer expires</a:t>
            </a:r>
          </a:p>
          <a:p>
            <a:pPr marL="742950" marR="0" lvl="1" indent="-285750" algn="l" defTabSz="914400" rtl="0" eaLnBrk="0" fontAlgn="base" latinLnBrk="0" hangingPunct="0">
              <a:lnSpc>
                <a:spcPct val="85000"/>
              </a:lnSpc>
              <a:spcBef>
                <a:spcPct val="20000"/>
              </a:spcBef>
              <a:spcAft>
                <a:spcPct val="0"/>
              </a:spcAft>
              <a:buClr>
                <a:srgbClr val="000099"/>
              </a:buClr>
              <a:buSzTx/>
              <a:buFont typeface="Wingdings" charset="0"/>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if no ACK, increase random backoff interval, repeat 2</a:t>
            </a:r>
          </a:p>
        </p:txBody>
      </p:sp>
    </p:spTree>
    <p:extLst>
      <p:ext uri="{BB962C8B-B14F-4D97-AF65-F5344CB8AC3E}">
        <p14:creationId xmlns:p14="http://schemas.microsoft.com/office/powerpoint/2010/main" val="276085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20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up)">
                                      <p:cBhvr>
                                        <p:cTn id="17" dur="2000"/>
                                        <p:tgtEl>
                                          <p:spTgt spid="7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dissolve">
                                      <p:cBhvr>
                                        <p:cTn id="2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b="0" kern="0" dirty="0">
                <a:solidFill>
                  <a:srgbClr val="000099"/>
                </a:solidFill>
                <a:latin typeface="+mn-lt"/>
                <a:ea typeface="ＭＳ Ｐゴシック" charset="0"/>
              </a:rPr>
              <a:t>Avoiding collisions (more)</a:t>
            </a:r>
            <a:endParaRPr lang="en-US" dirty="0">
              <a:latin typeface="+mn-lt"/>
            </a:endParaRP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41</a:t>
            </a:fld>
            <a:endParaRPr lang="en-US" dirty="0"/>
          </a:p>
        </p:txBody>
      </p:sp>
      <p:sp>
        <p:nvSpPr>
          <p:cNvPr id="24" name="Rectangle 3">
            <a:extLst>
              <a:ext uri="{FF2B5EF4-FFF2-40B4-BE49-F238E27FC236}">
                <a16:creationId xmlns:a16="http://schemas.microsoft.com/office/drawing/2014/main" id="{A36A68D4-8939-1A4D-A6F0-0109DBF73BDB}"/>
              </a:ext>
            </a:extLst>
          </p:cNvPr>
          <p:cNvSpPr txBox="1">
            <a:spLocks noChangeArrowheads="1"/>
          </p:cNvSpPr>
          <p:nvPr/>
        </p:nvSpPr>
        <p:spPr>
          <a:xfrm>
            <a:off x="658958" y="1426008"/>
            <a:ext cx="10909588" cy="421279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indent="-12700">
              <a:lnSpc>
                <a:spcPct val="110000"/>
              </a:lnSpc>
              <a:buNone/>
              <a:defRPr/>
            </a:pPr>
            <a:r>
              <a:rPr lang="en-US" dirty="0">
                <a:solidFill>
                  <a:srgbClr val="C00000"/>
                </a:solidFill>
              </a:rPr>
              <a:t>idea:</a:t>
            </a:r>
            <a:r>
              <a:rPr lang="en-US" dirty="0">
                <a:solidFill>
                  <a:srgbClr val="C00000"/>
                </a:solidFill>
                <a:cs typeface="Arial" charset="0"/>
              </a:rPr>
              <a:t> </a:t>
            </a:r>
            <a:r>
              <a:rPr lang="en-US" dirty="0"/>
              <a:t>sender </a:t>
            </a:r>
            <a:r>
              <a:rPr lang="en-US" altLang="ja-JP" dirty="0"/>
              <a:t>“</a:t>
            </a:r>
            <a:r>
              <a:rPr lang="en-US" dirty="0"/>
              <a:t>reserves</a:t>
            </a:r>
            <a:r>
              <a:rPr lang="en-US" altLang="ja-JP" dirty="0"/>
              <a:t>”</a:t>
            </a:r>
            <a:r>
              <a:rPr lang="en-US" dirty="0"/>
              <a:t> channel use for data frames using small reservation packets</a:t>
            </a:r>
          </a:p>
          <a:p>
            <a:pPr marL="409575" indent="-279400">
              <a:lnSpc>
                <a:spcPct val="110000"/>
              </a:lnSpc>
              <a:defRPr/>
            </a:pPr>
            <a:r>
              <a:rPr lang="en-US" dirty="0"/>
              <a:t>sender first transmits </a:t>
            </a:r>
            <a:r>
              <a:rPr lang="en-US" i="1" dirty="0"/>
              <a:t>small</a:t>
            </a:r>
            <a:r>
              <a:rPr lang="en-US" dirty="0"/>
              <a:t> </a:t>
            </a:r>
            <a:r>
              <a:rPr lang="en-US" sz="2400" dirty="0"/>
              <a:t>request-to-send</a:t>
            </a:r>
            <a:r>
              <a:rPr lang="en-US" dirty="0"/>
              <a:t> (RTS) packet to BS using CSMA</a:t>
            </a:r>
          </a:p>
          <a:p>
            <a:pPr lvl="1">
              <a:lnSpc>
                <a:spcPct val="100000"/>
              </a:lnSpc>
              <a:defRPr/>
            </a:pPr>
            <a:r>
              <a:rPr lang="en-US" sz="2800" dirty="0"/>
              <a:t>RTSs may still collide with each other (but they’re short)</a:t>
            </a:r>
          </a:p>
          <a:p>
            <a:pPr marL="409575" indent="-279400">
              <a:defRPr/>
            </a:pPr>
            <a:r>
              <a:rPr lang="en-US" dirty="0"/>
              <a:t>BS broadcasts</a:t>
            </a:r>
            <a:r>
              <a:rPr lang="en-US" sz="2400" dirty="0"/>
              <a:t> </a:t>
            </a:r>
            <a:r>
              <a:rPr lang="en-US" dirty="0"/>
              <a:t>clear-to-send</a:t>
            </a:r>
            <a:r>
              <a:rPr lang="en-US" sz="2400" dirty="0"/>
              <a:t> </a:t>
            </a:r>
            <a:r>
              <a:rPr lang="en-US" dirty="0"/>
              <a:t>CTS in response to RTS</a:t>
            </a:r>
          </a:p>
          <a:p>
            <a:pPr marL="409575" indent="-279400">
              <a:defRPr/>
            </a:pPr>
            <a:r>
              <a:rPr lang="en-US" dirty="0"/>
              <a:t>CTS heard by all nodes</a:t>
            </a:r>
          </a:p>
          <a:p>
            <a:pPr lvl="1">
              <a:lnSpc>
                <a:spcPct val="100000"/>
              </a:lnSpc>
              <a:defRPr/>
            </a:pPr>
            <a:r>
              <a:rPr lang="en-US" sz="2800" dirty="0"/>
              <a:t>sender transmits data frame</a:t>
            </a:r>
          </a:p>
          <a:p>
            <a:pPr lvl="1">
              <a:lnSpc>
                <a:spcPct val="100000"/>
              </a:lnSpc>
              <a:defRPr/>
            </a:pPr>
            <a:r>
              <a:rPr lang="en-US" sz="2800" dirty="0"/>
              <a:t>other stations defer transmissions </a:t>
            </a:r>
          </a:p>
          <a:p>
            <a:pPr lvl="1">
              <a:buFont typeface="Wingdings" charset="0"/>
              <a:buNone/>
              <a:defRPr/>
            </a:pPr>
            <a:endParaRPr lang="en-US" sz="2000" dirty="0">
              <a:latin typeface="Gill Sans MT" charset="0"/>
            </a:endParaRPr>
          </a:p>
        </p:txBody>
      </p:sp>
    </p:spTree>
    <p:extLst>
      <p:ext uri="{BB962C8B-B14F-4D97-AF65-F5344CB8AC3E}">
        <p14:creationId xmlns:p14="http://schemas.microsoft.com/office/powerpoint/2010/main" val="11163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normAutofit/>
          </a:bodyPr>
          <a:lstStyle/>
          <a:p>
            <a:r>
              <a:rPr lang="en-US" b="0" kern="0" dirty="0">
                <a:solidFill>
                  <a:srgbClr val="000099"/>
                </a:solidFill>
                <a:latin typeface="+mn-lt"/>
                <a:ea typeface="ＭＳ Ｐゴシック" charset="0"/>
              </a:rPr>
              <a:t>Collision Avoidance: RTS-CTS exchange</a:t>
            </a:r>
            <a:endParaRPr lang="en-US" dirty="0">
              <a:latin typeface="+mn-lt"/>
            </a:endParaRP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42</a:t>
            </a:fld>
            <a:endParaRPr lang="en-US" dirty="0"/>
          </a:p>
        </p:txBody>
      </p:sp>
      <p:sp>
        <p:nvSpPr>
          <p:cNvPr id="49" name="Text Box 15">
            <a:extLst>
              <a:ext uri="{FF2B5EF4-FFF2-40B4-BE49-F238E27FC236}">
                <a16:creationId xmlns:a16="http://schemas.microsoft.com/office/drawing/2014/main" id="{B57108CC-F94A-0647-A61D-117249C9CE59}"/>
              </a:ext>
            </a:extLst>
          </p:cNvPr>
          <p:cNvSpPr txBox="1">
            <a:spLocks noChangeArrowheads="1"/>
          </p:cNvSpPr>
          <p:nvPr/>
        </p:nvSpPr>
        <p:spPr bwMode="auto">
          <a:xfrm>
            <a:off x="5363014" y="1476955"/>
            <a:ext cx="492125"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dirty="0">
                <a:solidFill>
                  <a:srgbClr val="000000"/>
                </a:solidFill>
                <a:latin typeface="Arial" charset="0"/>
                <a:cs typeface="Arial" charset="0"/>
              </a:rPr>
              <a:t>AP</a:t>
            </a:r>
          </a:p>
        </p:txBody>
      </p:sp>
      <p:sp>
        <p:nvSpPr>
          <p:cNvPr id="50" name="Text Box 41">
            <a:extLst>
              <a:ext uri="{FF2B5EF4-FFF2-40B4-BE49-F238E27FC236}">
                <a16:creationId xmlns:a16="http://schemas.microsoft.com/office/drawing/2014/main" id="{1300CE18-0CEB-194F-B49C-E69348D458C1}"/>
              </a:ext>
            </a:extLst>
          </p:cNvPr>
          <p:cNvSpPr txBox="1">
            <a:spLocks noChangeArrowheads="1"/>
          </p:cNvSpPr>
          <p:nvPr/>
        </p:nvSpPr>
        <p:spPr bwMode="auto">
          <a:xfrm>
            <a:off x="2669026" y="1326143"/>
            <a:ext cx="35083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A</a:t>
            </a:r>
          </a:p>
        </p:txBody>
      </p:sp>
      <p:sp>
        <p:nvSpPr>
          <p:cNvPr id="51" name="Text Box 42">
            <a:extLst>
              <a:ext uri="{FF2B5EF4-FFF2-40B4-BE49-F238E27FC236}">
                <a16:creationId xmlns:a16="http://schemas.microsoft.com/office/drawing/2014/main" id="{C15B4151-D54F-2E43-A559-187F3D2B8CC8}"/>
              </a:ext>
            </a:extLst>
          </p:cNvPr>
          <p:cNvSpPr txBox="1">
            <a:spLocks noChangeArrowheads="1"/>
          </p:cNvSpPr>
          <p:nvPr/>
        </p:nvSpPr>
        <p:spPr bwMode="auto">
          <a:xfrm>
            <a:off x="8266551" y="1324555"/>
            <a:ext cx="338138"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B</a:t>
            </a:r>
          </a:p>
        </p:txBody>
      </p:sp>
      <p:sp>
        <p:nvSpPr>
          <p:cNvPr id="54" name="Line 44">
            <a:extLst>
              <a:ext uri="{FF2B5EF4-FFF2-40B4-BE49-F238E27FC236}">
                <a16:creationId xmlns:a16="http://schemas.microsoft.com/office/drawing/2014/main" id="{B0A88798-8C51-824C-BB8B-592E5F75F397}"/>
              </a:ext>
            </a:extLst>
          </p:cNvPr>
          <p:cNvSpPr>
            <a:spLocks noChangeShapeType="1"/>
          </p:cNvSpPr>
          <p:nvPr/>
        </p:nvSpPr>
        <p:spPr bwMode="auto">
          <a:xfrm>
            <a:off x="1340289" y="1811918"/>
            <a:ext cx="78359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5" name="Group 70">
            <a:extLst>
              <a:ext uri="{FF2B5EF4-FFF2-40B4-BE49-F238E27FC236}">
                <a16:creationId xmlns:a16="http://schemas.microsoft.com/office/drawing/2014/main" id="{B5C9B155-B7CB-1B4C-A43D-E669314D7D9A}"/>
              </a:ext>
            </a:extLst>
          </p:cNvPr>
          <p:cNvGrpSpPr>
            <a:grpSpLocks/>
          </p:cNvGrpSpPr>
          <p:nvPr/>
        </p:nvGrpSpPr>
        <p:grpSpPr bwMode="auto">
          <a:xfrm>
            <a:off x="2386451" y="1978605"/>
            <a:ext cx="6553199" cy="817563"/>
            <a:chOff x="1128" y="1194"/>
            <a:chExt cx="4128" cy="515"/>
          </a:xfrm>
        </p:grpSpPr>
        <p:grpSp>
          <p:nvGrpSpPr>
            <p:cNvPr id="56" name="Group 9">
              <a:extLst>
                <a:ext uri="{FF2B5EF4-FFF2-40B4-BE49-F238E27FC236}">
                  <a16:creationId xmlns:a16="http://schemas.microsoft.com/office/drawing/2014/main" id="{72C745EB-2518-4F4A-A88F-39EDB9D92E84}"/>
                </a:ext>
              </a:extLst>
            </p:cNvPr>
            <p:cNvGrpSpPr>
              <a:grpSpLocks/>
            </p:cNvGrpSpPr>
            <p:nvPr/>
          </p:nvGrpSpPr>
          <p:grpSpPr bwMode="auto">
            <a:xfrm>
              <a:off x="1128" y="1194"/>
              <a:ext cx="4128" cy="515"/>
              <a:chOff x="587" y="1184"/>
              <a:chExt cx="4128" cy="515"/>
            </a:xfrm>
          </p:grpSpPr>
          <p:sp>
            <p:nvSpPr>
              <p:cNvPr id="59" name="Freeform 7">
                <a:extLst>
                  <a:ext uri="{FF2B5EF4-FFF2-40B4-BE49-F238E27FC236}">
                    <a16:creationId xmlns:a16="http://schemas.microsoft.com/office/drawing/2014/main" id="{E1649A62-E270-D04F-9E7D-3B8C12D2A570}"/>
                  </a:ext>
                </a:extLst>
              </p:cNvPr>
              <p:cNvSpPr>
                <a:spLocks/>
              </p:cNvSpPr>
              <p:nvPr/>
            </p:nvSpPr>
            <p:spPr bwMode="auto">
              <a:xfrm>
                <a:off x="594" y="1238"/>
                <a:ext cx="4121" cy="461"/>
              </a:xfrm>
              <a:custGeom>
                <a:avLst/>
                <a:gdLst>
                  <a:gd name="T0" fmla="*/ 1 w 2996"/>
                  <a:gd name="T1" fmla="*/ 0 h 461"/>
                  <a:gd name="T2" fmla="*/ 9668 w 2996"/>
                  <a:gd name="T3" fmla="*/ 298 h 461"/>
                  <a:gd name="T4" fmla="*/ 9668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5">
                      <a:lumMod val="60000"/>
                      <a:lumOff val="40000"/>
                    </a:schemeClr>
                  </a:gs>
                  <a:gs pos="100000">
                    <a:schemeClr val="accent5">
                      <a:lumMod val="20000"/>
                      <a:lumOff val="80000"/>
                    </a:schemeClr>
                  </a:gs>
                </a:gsLst>
                <a:lin ang="0" scaled="0"/>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0" name="Freeform 8">
                <a:extLst>
                  <a:ext uri="{FF2B5EF4-FFF2-40B4-BE49-F238E27FC236}">
                    <a16:creationId xmlns:a16="http://schemas.microsoft.com/office/drawing/2014/main" id="{1A155B4B-DC60-DB4E-A3D9-598BEE4423F5}"/>
                  </a:ext>
                </a:extLst>
              </p:cNvPr>
              <p:cNvSpPr>
                <a:spLocks/>
              </p:cNvSpPr>
              <p:nvPr/>
            </p:nvSpPr>
            <p:spPr bwMode="auto">
              <a:xfrm flipH="1">
                <a:off x="587" y="1184"/>
                <a:ext cx="4128" cy="461"/>
              </a:xfrm>
              <a:custGeom>
                <a:avLst/>
                <a:gdLst>
                  <a:gd name="T0" fmla="*/ 1 w 2996"/>
                  <a:gd name="T1" fmla="*/ 0 h 461"/>
                  <a:gd name="T2" fmla="*/ 9668 w 2996"/>
                  <a:gd name="T3" fmla="*/ 298 h 461"/>
                  <a:gd name="T4" fmla="*/ 9668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5">
                      <a:lumMod val="60000"/>
                      <a:lumOff val="40000"/>
                    </a:schemeClr>
                  </a:gs>
                  <a:gs pos="99000">
                    <a:schemeClr val="accent5">
                      <a:lumMod val="20000"/>
                      <a:lumOff val="80000"/>
                    </a:schemeClr>
                  </a:gs>
                </a:gsLst>
                <a:lin ang="0" scaled="0"/>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57" name="Text Box 51">
              <a:extLst>
                <a:ext uri="{FF2B5EF4-FFF2-40B4-BE49-F238E27FC236}">
                  <a16:creationId xmlns:a16="http://schemas.microsoft.com/office/drawing/2014/main" id="{18042E5E-B8DC-1E40-8C20-81D21EB6E024}"/>
                </a:ext>
              </a:extLst>
            </p:cNvPr>
            <p:cNvSpPr txBox="1">
              <a:spLocks noChangeArrowheads="1"/>
            </p:cNvSpPr>
            <p:nvPr/>
          </p:nvSpPr>
          <p:spPr bwMode="auto">
            <a:xfrm rot="356404">
              <a:off x="1544" y="1279"/>
              <a:ext cx="615"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RTS(A)</a:t>
              </a:r>
            </a:p>
          </p:txBody>
        </p:sp>
        <p:sp>
          <p:nvSpPr>
            <p:cNvPr id="58" name="Text Box 52">
              <a:extLst>
                <a:ext uri="{FF2B5EF4-FFF2-40B4-BE49-F238E27FC236}">
                  <a16:creationId xmlns:a16="http://schemas.microsoft.com/office/drawing/2014/main" id="{5887FEFC-6004-8742-A9EA-B9D54A2D526D}"/>
                </a:ext>
              </a:extLst>
            </p:cNvPr>
            <p:cNvSpPr txBox="1">
              <a:spLocks noChangeArrowheads="1"/>
            </p:cNvSpPr>
            <p:nvPr/>
          </p:nvSpPr>
          <p:spPr bwMode="auto">
            <a:xfrm rot="21245820">
              <a:off x="4490" y="1196"/>
              <a:ext cx="60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RTS(B)</a:t>
              </a:r>
            </a:p>
          </p:txBody>
        </p:sp>
      </p:grpSp>
      <p:grpSp>
        <p:nvGrpSpPr>
          <p:cNvPr id="61" name="Group 68">
            <a:extLst>
              <a:ext uri="{FF2B5EF4-FFF2-40B4-BE49-F238E27FC236}">
                <a16:creationId xmlns:a16="http://schemas.microsoft.com/office/drawing/2014/main" id="{98848F57-B443-D64E-A40E-7A9F1DA9DBED}"/>
              </a:ext>
            </a:extLst>
          </p:cNvPr>
          <p:cNvGrpSpPr>
            <a:grpSpLocks/>
          </p:cNvGrpSpPr>
          <p:nvPr/>
        </p:nvGrpSpPr>
        <p:grpSpPr bwMode="auto">
          <a:xfrm>
            <a:off x="2395976" y="2777118"/>
            <a:ext cx="6486526" cy="1174750"/>
            <a:chOff x="1134" y="1697"/>
            <a:chExt cx="4086" cy="740"/>
          </a:xfrm>
        </p:grpSpPr>
        <p:sp>
          <p:nvSpPr>
            <p:cNvPr id="62" name="Freeform 48">
              <a:extLst>
                <a:ext uri="{FF2B5EF4-FFF2-40B4-BE49-F238E27FC236}">
                  <a16:creationId xmlns:a16="http://schemas.microsoft.com/office/drawing/2014/main" id="{F802FF6E-2848-2A4C-BB8D-931A8FD81ECB}"/>
                </a:ext>
              </a:extLst>
            </p:cNvPr>
            <p:cNvSpPr>
              <a:spLocks/>
            </p:cNvSpPr>
            <p:nvPr/>
          </p:nvSpPr>
          <p:spPr bwMode="auto">
            <a:xfrm>
              <a:off x="1134" y="1697"/>
              <a:ext cx="3642" cy="461"/>
            </a:xfrm>
            <a:custGeom>
              <a:avLst/>
              <a:gdLst>
                <a:gd name="T0" fmla="*/ 1 w 2996"/>
                <a:gd name="T1" fmla="*/ 0 h 461"/>
                <a:gd name="T2" fmla="*/ 9668 w 2996"/>
                <a:gd name="T3" fmla="*/ 298 h 461"/>
                <a:gd name="T4" fmla="*/ 9668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5">
                    <a:lumMod val="60000"/>
                    <a:lumOff val="40000"/>
                  </a:schemeClr>
                </a:gs>
                <a:gs pos="99000">
                  <a:schemeClr val="accent5">
                    <a:lumMod val="20000"/>
                    <a:lumOff val="80000"/>
                  </a:schemeClr>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 name="Text Box 54">
              <a:extLst>
                <a:ext uri="{FF2B5EF4-FFF2-40B4-BE49-F238E27FC236}">
                  <a16:creationId xmlns:a16="http://schemas.microsoft.com/office/drawing/2014/main" id="{209499D7-0BB1-E244-8335-0B09C21461FE}"/>
                </a:ext>
              </a:extLst>
            </p:cNvPr>
            <p:cNvSpPr txBox="1">
              <a:spLocks noChangeArrowheads="1"/>
            </p:cNvSpPr>
            <p:nvPr/>
          </p:nvSpPr>
          <p:spPr bwMode="auto">
            <a:xfrm rot="356404">
              <a:off x="1551" y="1738"/>
              <a:ext cx="615"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RTS(A)</a:t>
              </a:r>
            </a:p>
          </p:txBody>
        </p:sp>
        <p:sp>
          <p:nvSpPr>
            <p:cNvPr id="64" name="Freeform 56">
              <a:extLst>
                <a:ext uri="{FF2B5EF4-FFF2-40B4-BE49-F238E27FC236}">
                  <a16:creationId xmlns:a16="http://schemas.microsoft.com/office/drawing/2014/main" id="{29BE5B68-7534-AE42-894F-FC6E6CB25D79}"/>
                </a:ext>
              </a:extLst>
            </p:cNvPr>
            <p:cNvSpPr>
              <a:spLocks/>
            </p:cNvSpPr>
            <p:nvPr/>
          </p:nvSpPr>
          <p:spPr bwMode="auto">
            <a:xfrm>
              <a:off x="2960" y="2082"/>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gradFill>
              <a:gsLst>
                <a:gs pos="100000">
                  <a:srgbClr val="EAE3F5"/>
                </a:gs>
                <a:gs pos="0">
                  <a:srgbClr val="CDBDE8"/>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 name="Freeform 57">
              <a:extLst>
                <a:ext uri="{FF2B5EF4-FFF2-40B4-BE49-F238E27FC236}">
                  <a16:creationId xmlns:a16="http://schemas.microsoft.com/office/drawing/2014/main" id="{3B1968BC-1529-3D4A-962E-D401C6E5F7A3}"/>
                </a:ext>
              </a:extLst>
            </p:cNvPr>
            <p:cNvSpPr>
              <a:spLocks/>
            </p:cNvSpPr>
            <p:nvPr/>
          </p:nvSpPr>
          <p:spPr bwMode="auto">
            <a:xfrm>
              <a:off x="1137" y="2082"/>
              <a:ext cx="1831"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gradFill>
              <a:gsLst>
                <a:gs pos="0">
                  <a:srgbClr val="E4DBF3"/>
                </a:gs>
                <a:gs pos="100000">
                  <a:srgbClr val="CDBDE8"/>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 name="Text Box 58">
              <a:extLst>
                <a:ext uri="{FF2B5EF4-FFF2-40B4-BE49-F238E27FC236}">
                  <a16:creationId xmlns:a16="http://schemas.microsoft.com/office/drawing/2014/main" id="{C0C2C1BA-91FF-224E-A246-0B05B1746BEB}"/>
                </a:ext>
              </a:extLst>
            </p:cNvPr>
            <p:cNvSpPr txBox="1">
              <a:spLocks noChangeArrowheads="1"/>
            </p:cNvSpPr>
            <p:nvPr/>
          </p:nvSpPr>
          <p:spPr bwMode="auto">
            <a:xfrm rot="-379204">
              <a:off x="1584" y="2157"/>
              <a:ext cx="612"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CTS(A)</a:t>
              </a:r>
            </a:p>
          </p:txBody>
        </p:sp>
        <p:sp>
          <p:nvSpPr>
            <p:cNvPr id="67" name="Text Box 59">
              <a:extLst>
                <a:ext uri="{FF2B5EF4-FFF2-40B4-BE49-F238E27FC236}">
                  <a16:creationId xmlns:a16="http://schemas.microsoft.com/office/drawing/2014/main" id="{EB9E4AF6-51F3-ED4F-B073-A7D914972F3E}"/>
                </a:ext>
              </a:extLst>
            </p:cNvPr>
            <p:cNvSpPr txBox="1">
              <a:spLocks noChangeArrowheads="1"/>
            </p:cNvSpPr>
            <p:nvPr/>
          </p:nvSpPr>
          <p:spPr bwMode="auto">
            <a:xfrm rot="276164">
              <a:off x="3816" y="2147"/>
              <a:ext cx="612"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CTS(A)</a:t>
              </a:r>
            </a:p>
          </p:txBody>
        </p:sp>
      </p:grpSp>
      <p:grpSp>
        <p:nvGrpSpPr>
          <p:cNvPr id="68" name="Group 69">
            <a:extLst>
              <a:ext uri="{FF2B5EF4-FFF2-40B4-BE49-F238E27FC236}">
                <a16:creationId xmlns:a16="http://schemas.microsoft.com/office/drawing/2014/main" id="{C9129164-32D4-5B48-854B-478611C1D69B}"/>
              </a:ext>
            </a:extLst>
          </p:cNvPr>
          <p:cNvGrpSpPr>
            <a:grpSpLocks/>
          </p:cNvGrpSpPr>
          <p:nvPr/>
        </p:nvGrpSpPr>
        <p:grpSpPr bwMode="auto">
          <a:xfrm>
            <a:off x="2386451" y="4039180"/>
            <a:ext cx="6553201" cy="2174875"/>
            <a:chOff x="1128" y="2492"/>
            <a:chExt cx="4128" cy="1370"/>
          </a:xfrm>
        </p:grpSpPr>
        <p:sp>
          <p:nvSpPr>
            <p:cNvPr id="69" name="Freeform 60">
              <a:extLst>
                <a:ext uri="{FF2B5EF4-FFF2-40B4-BE49-F238E27FC236}">
                  <a16:creationId xmlns:a16="http://schemas.microsoft.com/office/drawing/2014/main" id="{61752D4D-8298-AD4B-B9D2-D2DED1E2F9E2}"/>
                </a:ext>
              </a:extLst>
            </p:cNvPr>
            <p:cNvSpPr>
              <a:spLocks/>
            </p:cNvSpPr>
            <p:nvPr/>
          </p:nvSpPr>
          <p:spPr bwMode="auto">
            <a:xfrm>
              <a:off x="1128" y="2492"/>
              <a:ext cx="4128" cy="1134"/>
            </a:xfrm>
            <a:custGeom>
              <a:avLst/>
              <a:gdLst>
                <a:gd name="T0" fmla="*/ 0 w 3652"/>
                <a:gd name="T1" fmla="*/ 0 h 1134"/>
                <a:gd name="T2" fmla="*/ 3652 w 3652"/>
                <a:gd name="T3" fmla="*/ 318 h 1134"/>
                <a:gd name="T4" fmla="*/ 3652 w 3652"/>
                <a:gd name="T5" fmla="*/ 1134 h 1134"/>
                <a:gd name="T6" fmla="*/ 1 w 3652"/>
                <a:gd name="T7" fmla="*/ 787 h 1134"/>
                <a:gd name="T8" fmla="*/ 0 w 3652"/>
                <a:gd name="T9" fmla="*/ 0 h 1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2" h="1134">
                  <a:moveTo>
                    <a:pt x="0" y="0"/>
                  </a:moveTo>
                  <a:lnTo>
                    <a:pt x="3652" y="318"/>
                  </a:lnTo>
                  <a:lnTo>
                    <a:pt x="3652" y="1134"/>
                  </a:lnTo>
                  <a:lnTo>
                    <a:pt x="1" y="787"/>
                  </a:lnTo>
                  <a:lnTo>
                    <a:pt x="0" y="0"/>
                  </a:lnTo>
                  <a:close/>
                </a:path>
              </a:pathLst>
            </a:custGeom>
            <a:gradFill rotWithShape="1">
              <a:gsLst>
                <a:gs pos="100000">
                  <a:srgbClr val="9BE6CC"/>
                </a:gs>
                <a:gs pos="0">
                  <a:srgbClr val="37CC99"/>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 name="Text Box 61">
              <a:extLst>
                <a:ext uri="{FF2B5EF4-FFF2-40B4-BE49-F238E27FC236}">
                  <a16:creationId xmlns:a16="http://schemas.microsoft.com/office/drawing/2014/main" id="{1C858E66-F881-2349-9632-3938A5573061}"/>
                </a:ext>
              </a:extLst>
            </p:cNvPr>
            <p:cNvSpPr txBox="1">
              <a:spLocks noChangeArrowheads="1"/>
            </p:cNvSpPr>
            <p:nvPr/>
          </p:nvSpPr>
          <p:spPr bwMode="auto">
            <a:xfrm>
              <a:off x="1594" y="2814"/>
              <a:ext cx="113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DATA (A)</a:t>
              </a:r>
            </a:p>
          </p:txBody>
        </p:sp>
        <p:sp>
          <p:nvSpPr>
            <p:cNvPr id="71" name="Freeform 62">
              <a:extLst>
                <a:ext uri="{FF2B5EF4-FFF2-40B4-BE49-F238E27FC236}">
                  <a16:creationId xmlns:a16="http://schemas.microsoft.com/office/drawing/2014/main" id="{835BC1D8-E6BA-1941-80A9-2C5FA5DB4213}"/>
                </a:ext>
              </a:extLst>
            </p:cNvPr>
            <p:cNvSpPr>
              <a:spLocks/>
            </p:cNvSpPr>
            <p:nvPr/>
          </p:nvSpPr>
          <p:spPr bwMode="auto">
            <a:xfrm>
              <a:off x="2976" y="3507"/>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gradFill>
              <a:gsLst>
                <a:gs pos="100000">
                  <a:srgbClr val="EAE3F5"/>
                </a:gs>
                <a:gs pos="0">
                  <a:srgbClr val="CDBDE8"/>
                </a:gs>
              </a:gsLst>
              <a:lin ang="0" scaled="0"/>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2" name="Freeform 63">
              <a:extLst>
                <a:ext uri="{FF2B5EF4-FFF2-40B4-BE49-F238E27FC236}">
                  <a16:creationId xmlns:a16="http://schemas.microsoft.com/office/drawing/2014/main" id="{930C8B83-C511-364F-B285-9B194E178FDB}"/>
                </a:ext>
              </a:extLst>
            </p:cNvPr>
            <p:cNvSpPr>
              <a:spLocks/>
            </p:cNvSpPr>
            <p:nvPr/>
          </p:nvSpPr>
          <p:spPr bwMode="auto">
            <a:xfrm>
              <a:off x="1137" y="3508"/>
              <a:ext cx="1843"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gradFill>
              <a:gsLst>
                <a:gs pos="100000">
                  <a:srgbClr val="EAE3F5"/>
                </a:gs>
                <a:gs pos="0">
                  <a:srgbClr val="CDBDE8"/>
                </a:gs>
              </a:gsLst>
              <a:lin ang="10800000" scaled="0"/>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3" name="Text Box 64">
              <a:extLst>
                <a:ext uri="{FF2B5EF4-FFF2-40B4-BE49-F238E27FC236}">
                  <a16:creationId xmlns:a16="http://schemas.microsoft.com/office/drawing/2014/main" id="{80925179-49BC-2349-8992-75BB30FCD54F}"/>
                </a:ext>
              </a:extLst>
            </p:cNvPr>
            <p:cNvSpPr txBox="1">
              <a:spLocks noChangeArrowheads="1"/>
            </p:cNvSpPr>
            <p:nvPr/>
          </p:nvSpPr>
          <p:spPr bwMode="auto">
            <a:xfrm rot="-379204">
              <a:off x="1600" y="3582"/>
              <a:ext cx="607"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ACK(A)</a:t>
              </a:r>
            </a:p>
          </p:txBody>
        </p:sp>
        <p:sp>
          <p:nvSpPr>
            <p:cNvPr id="74" name="Text Box 65">
              <a:extLst>
                <a:ext uri="{FF2B5EF4-FFF2-40B4-BE49-F238E27FC236}">
                  <a16:creationId xmlns:a16="http://schemas.microsoft.com/office/drawing/2014/main" id="{E7403CA7-E600-0C4C-A60D-9BA8AB2972F9}"/>
                </a:ext>
              </a:extLst>
            </p:cNvPr>
            <p:cNvSpPr txBox="1">
              <a:spLocks noChangeArrowheads="1"/>
            </p:cNvSpPr>
            <p:nvPr/>
          </p:nvSpPr>
          <p:spPr bwMode="auto">
            <a:xfrm rot="276164">
              <a:off x="3832" y="3572"/>
              <a:ext cx="607"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ACK(A)</a:t>
              </a:r>
            </a:p>
          </p:txBody>
        </p:sp>
      </p:grpSp>
      <p:grpSp>
        <p:nvGrpSpPr>
          <p:cNvPr id="75" name="Group 66">
            <a:extLst>
              <a:ext uri="{FF2B5EF4-FFF2-40B4-BE49-F238E27FC236}">
                <a16:creationId xmlns:a16="http://schemas.microsoft.com/office/drawing/2014/main" id="{F05D0514-260E-1E43-8388-78F33D7F0C1D}"/>
              </a:ext>
            </a:extLst>
          </p:cNvPr>
          <p:cNvGrpSpPr>
            <a:grpSpLocks/>
          </p:cNvGrpSpPr>
          <p:nvPr/>
        </p:nvGrpSpPr>
        <p:grpSpPr bwMode="auto">
          <a:xfrm>
            <a:off x="5013764" y="2129418"/>
            <a:ext cx="3109912" cy="715962"/>
            <a:chOff x="2596" y="1330"/>
            <a:chExt cx="1959" cy="451"/>
          </a:xfrm>
        </p:grpSpPr>
        <p:sp>
          <p:nvSpPr>
            <p:cNvPr id="76" name="AutoShape 10">
              <a:extLst>
                <a:ext uri="{FF2B5EF4-FFF2-40B4-BE49-F238E27FC236}">
                  <a16:creationId xmlns:a16="http://schemas.microsoft.com/office/drawing/2014/main" id="{832EF9D7-69BC-5545-AB6F-734341503003}"/>
                </a:ext>
              </a:extLst>
            </p:cNvPr>
            <p:cNvSpPr>
              <a:spLocks noChangeArrowheads="1"/>
            </p:cNvSpPr>
            <p:nvPr/>
          </p:nvSpPr>
          <p:spPr bwMode="auto">
            <a:xfrm>
              <a:off x="2596" y="1330"/>
              <a:ext cx="683" cy="293"/>
            </a:xfrm>
            <a:prstGeom prst="irregularSeal1">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77" name="Text Box 11">
              <a:extLst>
                <a:ext uri="{FF2B5EF4-FFF2-40B4-BE49-F238E27FC236}">
                  <a16:creationId xmlns:a16="http://schemas.microsoft.com/office/drawing/2014/main" id="{575A100D-49B2-0D44-9324-89E1FB018D61}"/>
                </a:ext>
              </a:extLst>
            </p:cNvPr>
            <p:cNvSpPr txBox="1">
              <a:spLocks noChangeArrowheads="1"/>
            </p:cNvSpPr>
            <p:nvPr/>
          </p:nvSpPr>
          <p:spPr bwMode="auto">
            <a:xfrm>
              <a:off x="2778" y="1550"/>
              <a:ext cx="17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reservation collision</a:t>
              </a:r>
            </a:p>
          </p:txBody>
        </p:sp>
      </p:grpSp>
      <p:grpSp>
        <p:nvGrpSpPr>
          <p:cNvPr id="78" name="Group 77">
            <a:extLst>
              <a:ext uri="{FF2B5EF4-FFF2-40B4-BE49-F238E27FC236}">
                <a16:creationId xmlns:a16="http://schemas.microsoft.com/office/drawing/2014/main" id="{3BF24F12-CE7B-D443-8C15-F591194A251A}"/>
              </a:ext>
            </a:extLst>
          </p:cNvPr>
          <p:cNvGrpSpPr>
            <a:grpSpLocks/>
          </p:cNvGrpSpPr>
          <p:nvPr/>
        </p:nvGrpSpPr>
        <p:grpSpPr bwMode="auto">
          <a:xfrm>
            <a:off x="8939651" y="3755018"/>
            <a:ext cx="711200" cy="2548800"/>
            <a:chOff x="8205350" y="3671888"/>
            <a:chExt cx="711200" cy="2548800"/>
          </a:xfrm>
        </p:grpSpPr>
        <p:sp>
          <p:nvSpPr>
            <p:cNvPr id="79" name="Line 71">
              <a:extLst>
                <a:ext uri="{FF2B5EF4-FFF2-40B4-BE49-F238E27FC236}">
                  <a16:creationId xmlns:a16="http://schemas.microsoft.com/office/drawing/2014/main" id="{8861D341-8C8D-1748-B284-6F9756322A4C}"/>
                </a:ext>
              </a:extLst>
            </p:cNvPr>
            <p:cNvSpPr>
              <a:spLocks noChangeShapeType="1"/>
            </p:cNvSpPr>
            <p:nvPr/>
          </p:nvSpPr>
          <p:spPr bwMode="auto">
            <a:xfrm>
              <a:off x="8428038" y="3671888"/>
              <a:ext cx="0" cy="2548800"/>
            </a:xfrm>
            <a:prstGeom prst="line">
              <a:avLst/>
            </a:prstGeom>
            <a:noFill/>
            <a:ln w="28575">
              <a:solidFill>
                <a:srgbClr val="00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0" name="Text Box 72">
              <a:extLst>
                <a:ext uri="{FF2B5EF4-FFF2-40B4-BE49-F238E27FC236}">
                  <a16:creationId xmlns:a16="http://schemas.microsoft.com/office/drawing/2014/main" id="{36ECAC2C-38BD-2145-8811-D01C7C880467}"/>
                </a:ext>
              </a:extLst>
            </p:cNvPr>
            <p:cNvSpPr txBox="1">
              <a:spLocks noChangeArrowheads="1"/>
            </p:cNvSpPr>
            <p:nvPr/>
          </p:nvSpPr>
          <p:spPr bwMode="auto">
            <a:xfrm>
              <a:off x="8205350" y="4689475"/>
              <a:ext cx="711200" cy="3698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defer</a:t>
              </a:r>
            </a:p>
          </p:txBody>
        </p:sp>
      </p:grpSp>
      <p:grpSp>
        <p:nvGrpSpPr>
          <p:cNvPr id="81" name="Group 361">
            <a:extLst>
              <a:ext uri="{FF2B5EF4-FFF2-40B4-BE49-F238E27FC236}">
                <a16:creationId xmlns:a16="http://schemas.microsoft.com/office/drawing/2014/main" id="{DC6E86CC-64EA-0E4F-A3DA-0C7FF44F1C9F}"/>
              </a:ext>
            </a:extLst>
          </p:cNvPr>
          <p:cNvGrpSpPr>
            <a:grpSpLocks/>
          </p:cNvGrpSpPr>
          <p:nvPr/>
        </p:nvGrpSpPr>
        <p:grpSpPr bwMode="auto">
          <a:xfrm>
            <a:off x="4923276" y="1200730"/>
            <a:ext cx="650875" cy="561975"/>
            <a:chOff x="2967" y="478"/>
            <a:chExt cx="788" cy="625"/>
          </a:xfrm>
        </p:grpSpPr>
        <p:pic>
          <p:nvPicPr>
            <p:cNvPr id="82" name="Picture 358" descr="access_point_stylized_small">
              <a:extLst>
                <a:ext uri="{FF2B5EF4-FFF2-40B4-BE49-F238E27FC236}">
                  <a16:creationId xmlns:a16="http://schemas.microsoft.com/office/drawing/2014/main" id="{ACF5FCAA-0076-D945-A436-4B3616F2A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3" name="Picture 360" descr="antenna_radiation_stylized">
              <a:extLst>
                <a:ext uri="{FF2B5EF4-FFF2-40B4-BE49-F238E27FC236}">
                  <a16:creationId xmlns:a16="http://schemas.microsoft.com/office/drawing/2014/main" id="{F33EA2B5-9337-7F4E-AA4E-DD2845CBD7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4" name="Group 356">
            <a:extLst>
              <a:ext uri="{FF2B5EF4-FFF2-40B4-BE49-F238E27FC236}">
                <a16:creationId xmlns:a16="http://schemas.microsoft.com/office/drawing/2014/main" id="{11578272-6776-B94A-AAF0-9F563045AD45}"/>
              </a:ext>
            </a:extLst>
          </p:cNvPr>
          <p:cNvGrpSpPr>
            <a:grpSpLocks/>
          </p:cNvGrpSpPr>
          <p:nvPr/>
        </p:nvGrpSpPr>
        <p:grpSpPr bwMode="auto">
          <a:xfrm>
            <a:off x="2110226" y="1140405"/>
            <a:ext cx="609600" cy="598488"/>
            <a:chOff x="313" y="1497"/>
            <a:chExt cx="1152" cy="1014"/>
          </a:xfrm>
        </p:grpSpPr>
        <p:pic>
          <p:nvPicPr>
            <p:cNvPr id="85" name="Picture 354" descr="laptop_stylized_small">
              <a:extLst>
                <a:ext uri="{FF2B5EF4-FFF2-40B4-BE49-F238E27FC236}">
                  <a16:creationId xmlns:a16="http://schemas.microsoft.com/office/drawing/2014/main" id="{E256E2DD-3C54-0549-A903-4CAE5BCEDA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6" name="Picture 355" descr="antenna_stylized">
              <a:extLst>
                <a:ext uri="{FF2B5EF4-FFF2-40B4-BE49-F238E27FC236}">
                  <a16:creationId xmlns:a16="http://schemas.microsoft.com/office/drawing/2014/main" id="{93764C0E-BB21-0A41-9D23-7F9259FB50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7" name="Group 356">
            <a:extLst>
              <a:ext uri="{FF2B5EF4-FFF2-40B4-BE49-F238E27FC236}">
                <a16:creationId xmlns:a16="http://schemas.microsoft.com/office/drawing/2014/main" id="{62EC1392-7192-674C-9F39-338C35E2F689}"/>
              </a:ext>
            </a:extLst>
          </p:cNvPr>
          <p:cNvGrpSpPr>
            <a:grpSpLocks/>
          </p:cNvGrpSpPr>
          <p:nvPr/>
        </p:nvGrpSpPr>
        <p:grpSpPr bwMode="auto">
          <a:xfrm>
            <a:off x="8561826" y="1170568"/>
            <a:ext cx="609600" cy="598487"/>
            <a:chOff x="313" y="1497"/>
            <a:chExt cx="1152" cy="1014"/>
          </a:xfrm>
        </p:grpSpPr>
        <p:pic>
          <p:nvPicPr>
            <p:cNvPr id="88" name="Picture 354" descr="laptop_stylized_small">
              <a:extLst>
                <a:ext uri="{FF2B5EF4-FFF2-40B4-BE49-F238E27FC236}">
                  <a16:creationId xmlns:a16="http://schemas.microsoft.com/office/drawing/2014/main" id="{B6D6F070-5327-4042-9FC7-74F8D22287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 name="Picture 355" descr="antenna_stylized">
              <a:extLst>
                <a:ext uri="{FF2B5EF4-FFF2-40B4-BE49-F238E27FC236}">
                  <a16:creationId xmlns:a16="http://schemas.microsoft.com/office/drawing/2014/main" id="{EBDBBDB2-0438-8041-89B1-F3D300C6F2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cxnSp>
        <p:nvCxnSpPr>
          <p:cNvPr id="91" name="Straight Arrow Connector 90">
            <a:extLst>
              <a:ext uri="{FF2B5EF4-FFF2-40B4-BE49-F238E27FC236}">
                <a16:creationId xmlns:a16="http://schemas.microsoft.com/office/drawing/2014/main" id="{B692E6CB-15CD-2240-9932-047722556C45}"/>
              </a:ext>
            </a:extLst>
          </p:cNvPr>
          <p:cNvCxnSpPr/>
          <p:nvPr/>
        </p:nvCxnSpPr>
        <p:spPr>
          <a:xfrm>
            <a:off x="1745679" y="2008911"/>
            <a:ext cx="0" cy="38100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 Box 46">
            <a:extLst>
              <a:ext uri="{FF2B5EF4-FFF2-40B4-BE49-F238E27FC236}">
                <a16:creationId xmlns:a16="http://schemas.microsoft.com/office/drawing/2014/main" id="{F0293F4D-BED0-464C-94AF-66657377FEF3}"/>
              </a:ext>
            </a:extLst>
          </p:cNvPr>
          <p:cNvSpPr txBox="1">
            <a:spLocks noChangeArrowheads="1"/>
          </p:cNvSpPr>
          <p:nvPr/>
        </p:nvSpPr>
        <p:spPr bwMode="auto">
          <a:xfrm>
            <a:off x="1421972" y="4165386"/>
            <a:ext cx="620712" cy="369888"/>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time</a:t>
            </a:r>
          </a:p>
        </p:txBody>
      </p:sp>
    </p:spTree>
    <p:extLst>
      <p:ext uri="{BB962C8B-B14F-4D97-AF65-F5344CB8AC3E}">
        <p14:creationId xmlns:p14="http://schemas.microsoft.com/office/powerpoint/2010/main" val="68404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1000"/>
                                        <p:tgtEl>
                                          <p:spTgt spid="55"/>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dissolve">
                                      <p:cBhvr>
                                        <p:cTn id="11" dur="500"/>
                                        <p:tgtEl>
                                          <p:spTgt spid="7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dissolve">
                                      <p:cBhvr>
                                        <p:cTn id="21" dur="500"/>
                                        <p:tgtEl>
                                          <p:spTgt spid="7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3BAF512-C8A6-DA43-8BCB-1FA12D23AE36}"/>
              </a:ext>
            </a:extLst>
          </p:cNvPr>
          <p:cNvCxnSpPr/>
          <p:nvPr/>
        </p:nvCxnSpPr>
        <p:spPr>
          <a:xfrm>
            <a:off x="8839201" y="2036617"/>
            <a:ext cx="0" cy="914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normAutofit/>
          </a:bodyPr>
          <a:lstStyle/>
          <a:p>
            <a:r>
              <a:rPr lang="en-US" b="0" kern="0" dirty="0">
                <a:solidFill>
                  <a:srgbClr val="000099"/>
                </a:solidFill>
                <a:latin typeface="+mn-lt"/>
                <a:ea typeface="ＭＳ Ｐゴシック" charset="0"/>
              </a:rPr>
              <a:t>802.11: mobility within same subnet</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43</a:t>
            </a:fld>
            <a:endParaRPr lang="en-US" dirty="0"/>
          </a:p>
        </p:txBody>
      </p:sp>
      <p:sp>
        <p:nvSpPr>
          <p:cNvPr id="188" name="Rectangle 94">
            <a:extLst>
              <a:ext uri="{FF2B5EF4-FFF2-40B4-BE49-F238E27FC236}">
                <a16:creationId xmlns:a16="http://schemas.microsoft.com/office/drawing/2014/main" id="{E8104397-62D4-C04B-8226-F7E8D68386A8}"/>
              </a:ext>
            </a:extLst>
          </p:cNvPr>
          <p:cNvSpPr txBox="1">
            <a:spLocks noChangeArrowheads="1"/>
          </p:cNvSpPr>
          <p:nvPr/>
        </p:nvSpPr>
        <p:spPr bwMode="auto">
          <a:xfrm>
            <a:off x="1454727" y="1630364"/>
            <a:ext cx="6276109" cy="14314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a:lnSpc>
                <a:spcPts val="3000"/>
              </a:lnSpc>
              <a:spcBef>
                <a:spcPts val="600"/>
              </a:spcBef>
              <a:tabLst>
                <a:tab pos="746125" algn="l"/>
              </a:tabLst>
              <a:defRPr/>
            </a:pPr>
            <a:r>
              <a:rPr lang="en-US" sz="3200" kern="0" dirty="0">
                <a:cs typeface="+mn-cs"/>
              </a:rPr>
              <a:t>H1 remains in same IP subnet: IP address can remain same</a:t>
            </a:r>
          </a:p>
        </p:txBody>
      </p:sp>
      <p:sp>
        <p:nvSpPr>
          <p:cNvPr id="189" name="Oval 5">
            <a:extLst>
              <a:ext uri="{FF2B5EF4-FFF2-40B4-BE49-F238E27FC236}">
                <a16:creationId xmlns:a16="http://schemas.microsoft.com/office/drawing/2014/main" id="{E2CE2EC5-620F-E54F-B9EA-02D8B9AE51AF}"/>
              </a:ext>
            </a:extLst>
          </p:cNvPr>
          <p:cNvSpPr>
            <a:spLocks noChangeArrowheads="1"/>
          </p:cNvSpPr>
          <p:nvPr/>
        </p:nvSpPr>
        <p:spPr bwMode="auto">
          <a:xfrm>
            <a:off x="8721581" y="3304454"/>
            <a:ext cx="2154237" cy="2093912"/>
          </a:xfrm>
          <a:prstGeom prst="ellipse">
            <a:avLst/>
          </a:pr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90" name="Oval 38">
            <a:extLst>
              <a:ext uri="{FF2B5EF4-FFF2-40B4-BE49-F238E27FC236}">
                <a16:creationId xmlns:a16="http://schemas.microsoft.com/office/drawing/2014/main" id="{D1509085-9257-3E44-A009-17299DD9B567}"/>
              </a:ext>
            </a:extLst>
          </p:cNvPr>
          <p:cNvSpPr>
            <a:spLocks noChangeArrowheads="1"/>
          </p:cNvSpPr>
          <p:nvPr/>
        </p:nvSpPr>
        <p:spPr bwMode="auto">
          <a:xfrm>
            <a:off x="7015018" y="3366366"/>
            <a:ext cx="2278063" cy="2051050"/>
          </a:xfrm>
          <a:prstGeom prst="ellipse">
            <a:avLst/>
          </a:pr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91" name="Line 59">
            <a:extLst>
              <a:ext uri="{FF2B5EF4-FFF2-40B4-BE49-F238E27FC236}">
                <a16:creationId xmlns:a16="http://schemas.microsoft.com/office/drawing/2014/main" id="{A4709C92-11AC-8542-B325-4752E923BF75}"/>
              </a:ext>
            </a:extLst>
          </p:cNvPr>
          <p:cNvSpPr>
            <a:spLocks noChangeShapeType="1"/>
          </p:cNvSpPr>
          <p:nvPr/>
        </p:nvSpPr>
        <p:spPr bwMode="auto">
          <a:xfrm>
            <a:off x="9134331" y="4350616"/>
            <a:ext cx="3048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92" name="Line 60">
            <a:extLst>
              <a:ext uri="{FF2B5EF4-FFF2-40B4-BE49-F238E27FC236}">
                <a16:creationId xmlns:a16="http://schemas.microsoft.com/office/drawing/2014/main" id="{B460EAFF-5508-934B-BC24-F69CF89B424D}"/>
              </a:ext>
            </a:extLst>
          </p:cNvPr>
          <p:cNvSpPr>
            <a:spLocks noChangeShapeType="1"/>
          </p:cNvSpPr>
          <p:nvPr/>
        </p:nvSpPr>
        <p:spPr bwMode="auto">
          <a:xfrm flipH="1">
            <a:off x="8646968" y="4253779"/>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93" name="Line 61">
            <a:extLst>
              <a:ext uri="{FF2B5EF4-FFF2-40B4-BE49-F238E27FC236}">
                <a16:creationId xmlns:a16="http://schemas.microsoft.com/office/drawing/2014/main" id="{962E3F34-4245-8745-B799-8F77F819F8BA}"/>
              </a:ext>
            </a:extLst>
          </p:cNvPr>
          <p:cNvSpPr>
            <a:spLocks noChangeShapeType="1"/>
          </p:cNvSpPr>
          <p:nvPr/>
        </p:nvSpPr>
        <p:spPr bwMode="auto">
          <a:xfrm flipH="1">
            <a:off x="8661256" y="4329979"/>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94" name="Line 62">
            <a:extLst>
              <a:ext uri="{FF2B5EF4-FFF2-40B4-BE49-F238E27FC236}">
                <a16:creationId xmlns:a16="http://schemas.microsoft.com/office/drawing/2014/main" id="{D1C42226-6B61-1F48-8833-667C71DE2AFA}"/>
              </a:ext>
            </a:extLst>
          </p:cNvPr>
          <p:cNvSpPr>
            <a:spLocks noChangeShapeType="1"/>
          </p:cNvSpPr>
          <p:nvPr/>
        </p:nvSpPr>
        <p:spPr bwMode="auto">
          <a:xfrm flipH="1">
            <a:off x="8604106" y="4396654"/>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95" name="Group 356">
            <a:extLst>
              <a:ext uri="{FF2B5EF4-FFF2-40B4-BE49-F238E27FC236}">
                <a16:creationId xmlns:a16="http://schemas.microsoft.com/office/drawing/2014/main" id="{7CC44369-B7A0-A840-AB3C-3D2AA59099A5}"/>
              </a:ext>
            </a:extLst>
          </p:cNvPr>
          <p:cNvGrpSpPr>
            <a:grpSpLocks/>
          </p:cNvGrpSpPr>
          <p:nvPr/>
        </p:nvGrpSpPr>
        <p:grpSpPr bwMode="auto">
          <a:xfrm>
            <a:off x="10347181" y="3791816"/>
            <a:ext cx="333375" cy="369888"/>
            <a:chOff x="313" y="1497"/>
            <a:chExt cx="1152" cy="1014"/>
          </a:xfrm>
        </p:grpSpPr>
        <p:pic>
          <p:nvPicPr>
            <p:cNvPr id="196" name="Picture 354" descr="laptop_stylized_small">
              <a:extLst>
                <a:ext uri="{FF2B5EF4-FFF2-40B4-BE49-F238E27FC236}">
                  <a16:creationId xmlns:a16="http://schemas.microsoft.com/office/drawing/2014/main" id="{442D4EB7-8C5E-AE45-95FA-53BBA106A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7" name="Picture 355" descr="antenna_stylized">
              <a:extLst>
                <a:ext uri="{FF2B5EF4-FFF2-40B4-BE49-F238E27FC236}">
                  <a16:creationId xmlns:a16="http://schemas.microsoft.com/office/drawing/2014/main" id="{9AB30AE8-78B7-0C4A-99E9-432AE99B6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8" name="Group 403">
            <a:extLst>
              <a:ext uri="{FF2B5EF4-FFF2-40B4-BE49-F238E27FC236}">
                <a16:creationId xmlns:a16="http://schemas.microsoft.com/office/drawing/2014/main" id="{D4C2B17F-E486-A74C-ACB3-22180C649EA8}"/>
              </a:ext>
            </a:extLst>
          </p:cNvPr>
          <p:cNvGrpSpPr>
            <a:grpSpLocks/>
          </p:cNvGrpSpPr>
          <p:nvPr/>
        </p:nvGrpSpPr>
        <p:grpSpPr bwMode="auto">
          <a:xfrm>
            <a:off x="7310293" y="4280766"/>
            <a:ext cx="525463" cy="392113"/>
            <a:chOff x="2751" y="1851"/>
            <a:chExt cx="462" cy="478"/>
          </a:xfrm>
        </p:grpSpPr>
        <p:pic>
          <p:nvPicPr>
            <p:cNvPr id="199" name="Picture 364" descr="iphone_stylized_small">
              <a:extLst>
                <a:ext uri="{FF2B5EF4-FFF2-40B4-BE49-F238E27FC236}">
                  <a16:creationId xmlns:a16="http://schemas.microsoft.com/office/drawing/2014/main" id="{70B61669-9CBA-9A45-A1F7-CB7BE2890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0" name="Picture 402" descr="antenna_radiation_stylized">
              <a:extLst>
                <a:ext uri="{FF2B5EF4-FFF2-40B4-BE49-F238E27FC236}">
                  <a16:creationId xmlns:a16="http://schemas.microsoft.com/office/drawing/2014/main" id="{95B2CF85-D6F9-3C45-82AE-BE6CCC2D1C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1" name="Group 356">
            <a:extLst>
              <a:ext uri="{FF2B5EF4-FFF2-40B4-BE49-F238E27FC236}">
                <a16:creationId xmlns:a16="http://schemas.microsoft.com/office/drawing/2014/main" id="{54FFC2F7-E02D-9B4A-BD18-207692835D1B}"/>
              </a:ext>
            </a:extLst>
          </p:cNvPr>
          <p:cNvGrpSpPr>
            <a:grpSpLocks/>
          </p:cNvGrpSpPr>
          <p:nvPr/>
        </p:nvGrpSpPr>
        <p:grpSpPr bwMode="auto">
          <a:xfrm>
            <a:off x="9686781" y="4717329"/>
            <a:ext cx="363537" cy="338137"/>
            <a:chOff x="313" y="1497"/>
            <a:chExt cx="1152" cy="1014"/>
          </a:xfrm>
        </p:grpSpPr>
        <p:pic>
          <p:nvPicPr>
            <p:cNvPr id="202" name="Picture 354" descr="laptop_stylized_small">
              <a:extLst>
                <a:ext uri="{FF2B5EF4-FFF2-40B4-BE49-F238E27FC236}">
                  <a16:creationId xmlns:a16="http://schemas.microsoft.com/office/drawing/2014/main" id="{E9F03CB4-23B3-644C-A297-0CD7CECFA6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3" name="Picture 355" descr="antenna_stylized">
              <a:extLst>
                <a:ext uri="{FF2B5EF4-FFF2-40B4-BE49-F238E27FC236}">
                  <a16:creationId xmlns:a16="http://schemas.microsoft.com/office/drawing/2014/main" id="{DC4D9032-CD73-E44F-838A-5A62AD62BF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4" name="Group 356">
            <a:extLst>
              <a:ext uri="{FF2B5EF4-FFF2-40B4-BE49-F238E27FC236}">
                <a16:creationId xmlns:a16="http://schemas.microsoft.com/office/drawing/2014/main" id="{17142C00-F874-1C40-8F3A-E139AD111DA2}"/>
              </a:ext>
            </a:extLst>
          </p:cNvPr>
          <p:cNvGrpSpPr>
            <a:grpSpLocks/>
          </p:cNvGrpSpPr>
          <p:nvPr/>
        </p:nvGrpSpPr>
        <p:grpSpPr bwMode="auto">
          <a:xfrm>
            <a:off x="8458056" y="4737966"/>
            <a:ext cx="376237" cy="347663"/>
            <a:chOff x="313" y="1497"/>
            <a:chExt cx="1152" cy="1014"/>
          </a:xfrm>
        </p:grpSpPr>
        <p:pic>
          <p:nvPicPr>
            <p:cNvPr id="205" name="Picture 354" descr="laptop_stylized_small">
              <a:extLst>
                <a:ext uri="{FF2B5EF4-FFF2-40B4-BE49-F238E27FC236}">
                  <a16:creationId xmlns:a16="http://schemas.microsoft.com/office/drawing/2014/main" id="{7F20D8A4-3D47-3946-A573-1AD3562D04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6" name="Picture 355" descr="antenna_stylized">
              <a:extLst>
                <a:ext uri="{FF2B5EF4-FFF2-40B4-BE49-F238E27FC236}">
                  <a16:creationId xmlns:a16="http://schemas.microsoft.com/office/drawing/2014/main" id="{67AABA1F-5FAC-2942-BF1D-EFCC4EFED9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7" name="Group 356">
            <a:extLst>
              <a:ext uri="{FF2B5EF4-FFF2-40B4-BE49-F238E27FC236}">
                <a16:creationId xmlns:a16="http://schemas.microsoft.com/office/drawing/2014/main" id="{0C5308A1-08F3-644B-9D98-F048A52200AE}"/>
              </a:ext>
            </a:extLst>
          </p:cNvPr>
          <p:cNvGrpSpPr>
            <a:grpSpLocks/>
          </p:cNvGrpSpPr>
          <p:nvPr/>
        </p:nvGrpSpPr>
        <p:grpSpPr bwMode="auto">
          <a:xfrm>
            <a:off x="7735743" y="4757016"/>
            <a:ext cx="384175" cy="438150"/>
            <a:chOff x="313" y="1497"/>
            <a:chExt cx="1152" cy="1014"/>
          </a:xfrm>
        </p:grpSpPr>
        <p:pic>
          <p:nvPicPr>
            <p:cNvPr id="208" name="Picture 354" descr="laptop_stylized_small">
              <a:extLst>
                <a:ext uri="{FF2B5EF4-FFF2-40B4-BE49-F238E27FC236}">
                  <a16:creationId xmlns:a16="http://schemas.microsoft.com/office/drawing/2014/main" id="{BC06E0D9-E110-2A43-B122-AF55EE0D9D6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9" name="Picture 355" descr="antenna_stylized">
              <a:extLst>
                <a:ext uri="{FF2B5EF4-FFF2-40B4-BE49-F238E27FC236}">
                  <a16:creationId xmlns:a16="http://schemas.microsoft.com/office/drawing/2014/main" id="{C89AA88C-C4B8-8949-AFA1-194666A8565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0" name="Group 403">
            <a:extLst>
              <a:ext uri="{FF2B5EF4-FFF2-40B4-BE49-F238E27FC236}">
                <a16:creationId xmlns:a16="http://schemas.microsoft.com/office/drawing/2014/main" id="{09653B46-850D-B34B-A333-FF785A38F2AF}"/>
              </a:ext>
            </a:extLst>
          </p:cNvPr>
          <p:cNvGrpSpPr>
            <a:grpSpLocks/>
          </p:cNvGrpSpPr>
          <p:nvPr/>
        </p:nvGrpSpPr>
        <p:grpSpPr bwMode="auto">
          <a:xfrm>
            <a:off x="7634143" y="3599729"/>
            <a:ext cx="487363" cy="401637"/>
            <a:chOff x="2751" y="1851"/>
            <a:chExt cx="462" cy="478"/>
          </a:xfrm>
        </p:grpSpPr>
        <p:pic>
          <p:nvPicPr>
            <p:cNvPr id="211" name="Picture 364" descr="iphone_stylized_small">
              <a:extLst>
                <a:ext uri="{FF2B5EF4-FFF2-40B4-BE49-F238E27FC236}">
                  <a16:creationId xmlns:a16="http://schemas.microsoft.com/office/drawing/2014/main" id="{7DA8D35C-6543-3A42-9742-E2E3D5877D5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2" name="Picture 402" descr="antenna_radiation_stylized">
              <a:extLst>
                <a:ext uri="{FF2B5EF4-FFF2-40B4-BE49-F238E27FC236}">
                  <a16:creationId xmlns:a16="http://schemas.microsoft.com/office/drawing/2014/main" id="{E527D1A0-DF96-A24E-A250-AE8FCCAC28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3" name="Group 403">
            <a:extLst>
              <a:ext uri="{FF2B5EF4-FFF2-40B4-BE49-F238E27FC236}">
                <a16:creationId xmlns:a16="http://schemas.microsoft.com/office/drawing/2014/main" id="{0D00461F-B3AF-9941-A57B-09D12FEFF1AE}"/>
              </a:ext>
            </a:extLst>
          </p:cNvPr>
          <p:cNvGrpSpPr>
            <a:grpSpLocks/>
          </p:cNvGrpSpPr>
          <p:nvPr/>
        </p:nvGrpSpPr>
        <p:grpSpPr bwMode="auto">
          <a:xfrm>
            <a:off x="10194781" y="4260129"/>
            <a:ext cx="527050" cy="392112"/>
            <a:chOff x="2751" y="1851"/>
            <a:chExt cx="462" cy="478"/>
          </a:xfrm>
        </p:grpSpPr>
        <p:pic>
          <p:nvPicPr>
            <p:cNvPr id="214" name="Picture 364" descr="iphone_stylized_small">
              <a:extLst>
                <a:ext uri="{FF2B5EF4-FFF2-40B4-BE49-F238E27FC236}">
                  <a16:creationId xmlns:a16="http://schemas.microsoft.com/office/drawing/2014/main" id="{0B12D8AF-A0CE-4F45-AF57-E28723EB9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 name="Picture 402" descr="antenna_radiation_stylized">
              <a:extLst>
                <a:ext uri="{FF2B5EF4-FFF2-40B4-BE49-F238E27FC236}">
                  <a16:creationId xmlns:a16="http://schemas.microsoft.com/office/drawing/2014/main" id="{46FC5F48-CB87-5C41-99FC-3BCDC023F3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6" name="Group 356">
            <a:extLst>
              <a:ext uri="{FF2B5EF4-FFF2-40B4-BE49-F238E27FC236}">
                <a16:creationId xmlns:a16="http://schemas.microsoft.com/office/drawing/2014/main" id="{EF1B7B94-588F-494F-9020-382DD24CFB54}"/>
              </a:ext>
            </a:extLst>
          </p:cNvPr>
          <p:cNvGrpSpPr>
            <a:grpSpLocks/>
          </p:cNvGrpSpPr>
          <p:nvPr/>
        </p:nvGrpSpPr>
        <p:grpSpPr bwMode="auto">
          <a:xfrm>
            <a:off x="8762856" y="4117254"/>
            <a:ext cx="376237" cy="349250"/>
            <a:chOff x="313" y="1497"/>
            <a:chExt cx="1152" cy="1014"/>
          </a:xfrm>
        </p:grpSpPr>
        <p:pic>
          <p:nvPicPr>
            <p:cNvPr id="217" name="Picture 354" descr="laptop_stylized_small">
              <a:extLst>
                <a:ext uri="{FF2B5EF4-FFF2-40B4-BE49-F238E27FC236}">
                  <a16:creationId xmlns:a16="http://schemas.microsoft.com/office/drawing/2014/main" id="{B0E9D6DF-EBAE-B549-8616-532393572B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8" name="Picture 355" descr="antenna_stylized">
              <a:extLst>
                <a:ext uri="{FF2B5EF4-FFF2-40B4-BE49-F238E27FC236}">
                  <a16:creationId xmlns:a16="http://schemas.microsoft.com/office/drawing/2014/main" id="{E8FD3309-5FE1-4947-B75E-69677EB642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9" name="Group 361">
            <a:extLst>
              <a:ext uri="{FF2B5EF4-FFF2-40B4-BE49-F238E27FC236}">
                <a16:creationId xmlns:a16="http://schemas.microsoft.com/office/drawing/2014/main" id="{7F5370CA-ACA4-D749-BE51-501F13B7D1B3}"/>
              </a:ext>
            </a:extLst>
          </p:cNvPr>
          <p:cNvGrpSpPr>
            <a:grpSpLocks/>
          </p:cNvGrpSpPr>
          <p:nvPr/>
        </p:nvGrpSpPr>
        <p:grpSpPr bwMode="auto">
          <a:xfrm>
            <a:off x="7857981" y="3934691"/>
            <a:ext cx="762000" cy="663575"/>
            <a:chOff x="2967" y="478"/>
            <a:chExt cx="788" cy="625"/>
          </a:xfrm>
        </p:grpSpPr>
        <p:pic>
          <p:nvPicPr>
            <p:cNvPr id="220" name="Picture 358" descr="access_point_stylized_small">
              <a:extLst>
                <a:ext uri="{FF2B5EF4-FFF2-40B4-BE49-F238E27FC236}">
                  <a16:creationId xmlns:a16="http://schemas.microsoft.com/office/drawing/2014/main" id="{58364FA5-EE4A-B94A-A430-6F642FEFA5F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1" name="Picture 360" descr="antenna_radiation_stylized">
              <a:extLst>
                <a:ext uri="{FF2B5EF4-FFF2-40B4-BE49-F238E27FC236}">
                  <a16:creationId xmlns:a16="http://schemas.microsoft.com/office/drawing/2014/main" id="{09DBF651-42C4-1E4D-B0A7-71F524D44CE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2" name="Group 361">
            <a:extLst>
              <a:ext uri="{FF2B5EF4-FFF2-40B4-BE49-F238E27FC236}">
                <a16:creationId xmlns:a16="http://schemas.microsoft.com/office/drawing/2014/main" id="{AFE507DA-FAD2-E54D-9B67-4939D0AEC972}"/>
              </a:ext>
            </a:extLst>
          </p:cNvPr>
          <p:cNvGrpSpPr>
            <a:grpSpLocks/>
          </p:cNvGrpSpPr>
          <p:nvPr/>
        </p:nvGrpSpPr>
        <p:grpSpPr bwMode="auto">
          <a:xfrm>
            <a:off x="9494693" y="3955329"/>
            <a:ext cx="762000" cy="661987"/>
            <a:chOff x="2967" y="478"/>
            <a:chExt cx="788" cy="625"/>
          </a:xfrm>
        </p:grpSpPr>
        <p:pic>
          <p:nvPicPr>
            <p:cNvPr id="223" name="Picture 358" descr="access_point_stylized_small">
              <a:extLst>
                <a:ext uri="{FF2B5EF4-FFF2-40B4-BE49-F238E27FC236}">
                  <a16:creationId xmlns:a16="http://schemas.microsoft.com/office/drawing/2014/main" id="{87737A86-699B-594B-A92D-20AD9810F74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4" name="Picture 360" descr="antenna_radiation_stylized">
              <a:extLst>
                <a:ext uri="{FF2B5EF4-FFF2-40B4-BE49-F238E27FC236}">
                  <a16:creationId xmlns:a16="http://schemas.microsoft.com/office/drawing/2014/main" id="{B6EBEF08-76CD-2542-8BFB-2F4D1BD2074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25" name="Text Box 18">
            <a:extLst>
              <a:ext uri="{FF2B5EF4-FFF2-40B4-BE49-F238E27FC236}">
                <a16:creationId xmlns:a16="http://schemas.microsoft.com/office/drawing/2014/main" id="{C31820A0-72CC-3A4E-AEA6-2BBE3F7C058D}"/>
              </a:ext>
            </a:extLst>
          </p:cNvPr>
          <p:cNvSpPr txBox="1">
            <a:spLocks noChangeArrowheads="1"/>
          </p:cNvSpPr>
          <p:nvPr/>
        </p:nvSpPr>
        <p:spPr bwMode="auto">
          <a:xfrm>
            <a:off x="8061181" y="5018954"/>
            <a:ext cx="44608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Arial" charset="0"/>
                <a:cs typeface="Arial" charset="0"/>
              </a:rPr>
              <a:t>H1</a:t>
            </a:r>
          </a:p>
        </p:txBody>
      </p:sp>
      <p:sp>
        <p:nvSpPr>
          <p:cNvPr id="226" name="Text Box 20">
            <a:extLst>
              <a:ext uri="{FF2B5EF4-FFF2-40B4-BE49-F238E27FC236}">
                <a16:creationId xmlns:a16="http://schemas.microsoft.com/office/drawing/2014/main" id="{9C01AE67-4B1E-994D-8207-331C3F38A05C}"/>
              </a:ext>
            </a:extLst>
          </p:cNvPr>
          <p:cNvSpPr txBox="1">
            <a:spLocks noChangeArrowheads="1"/>
          </p:cNvSpPr>
          <p:nvPr/>
        </p:nvSpPr>
        <p:spPr bwMode="auto">
          <a:xfrm>
            <a:off x="10063018" y="5012604"/>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Arial" charset="0"/>
                <a:cs typeface="Arial" charset="0"/>
              </a:rPr>
              <a:t>BBS 2</a:t>
            </a:r>
          </a:p>
        </p:txBody>
      </p:sp>
      <p:sp>
        <p:nvSpPr>
          <p:cNvPr id="227" name="Text Box 20">
            <a:extLst>
              <a:ext uri="{FF2B5EF4-FFF2-40B4-BE49-F238E27FC236}">
                <a16:creationId xmlns:a16="http://schemas.microsoft.com/office/drawing/2014/main" id="{5E18D396-0F78-954D-970D-210CAA30ADCC}"/>
              </a:ext>
            </a:extLst>
          </p:cNvPr>
          <p:cNvSpPr txBox="1">
            <a:spLocks noChangeArrowheads="1"/>
          </p:cNvSpPr>
          <p:nvPr/>
        </p:nvSpPr>
        <p:spPr bwMode="auto">
          <a:xfrm>
            <a:off x="6954693" y="5114204"/>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Arial" charset="0"/>
                <a:cs typeface="Arial" charset="0"/>
              </a:rPr>
              <a:t>BBS 1</a:t>
            </a:r>
          </a:p>
        </p:txBody>
      </p:sp>
      <p:sp>
        <p:nvSpPr>
          <p:cNvPr id="229" name="Line 13">
            <a:extLst>
              <a:ext uri="{FF2B5EF4-FFF2-40B4-BE49-F238E27FC236}">
                <a16:creationId xmlns:a16="http://schemas.microsoft.com/office/drawing/2014/main" id="{7EE9AA76-AC1D-9241-98D2-1E941BC5A329}"/>
              </a:ext>
            </a:extLst>
          </p:cNvPr>
          <p:cNvSpPr>
            <a:spLocks noChangeShapeType="1"/>
          </p:cNvSpPr>
          <p:nvPr/>
        </p:nvSpPr>
        <p:spPr bwMode="auto">
          <a:xfrm flipH="1" flipV="1">
            <a:off x="8972406" y="3121891"/>
            <a:ext cx="744537" cy="11684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Line 13">
            <a:extLst>
              <a:ext uri="{FF2B5EF4-FFF2-40B4-BE49-F238E27FC236}">
                <a16:creationId xmlns:a16="http://schemas.microsoft.com/office/drawing/2014/main" id="{9A8A2E92-6E86-034D-B48F-383F5CFB122E}"/>
              </a:ext>
            </a:extLst>
          </p:cNvPr>
          <p:cNvSpPr>
            <a:spLocks noChangeShapeType="1"/>
          </p:cNvSpPr>
          <p:nvPr/>
        </p:nvSpPr>
        <p:spPr bwMode="auto">
          <a:xfrm flipV="1">
            <a:off x="8126268" y="3142529"/>
            <a:ext cx="657225" cy="11382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1" name="Rectangle 94">
            <a:extLst>
              <a:ext uri="{FF2B5EF4-FFF2-40B4-BE49-F238E27FC236}">
                <a16:creationId xmlns:a16="http://schemas.microsoft.com/office/drawing/2014/main" id="{14E85F17-476D-674D-82E5-21016265E92B}"/>
              </a:ext>
            </a:extLst>
          </p:cNvPr>
          <p:cNvSpPr txBox="1">
            <a:spLocks noChangeArrowheads="1"/>
          </p:cNvSpPr>
          <p:nvPr/>
        </p:nvSpPr>
        <p:spPr bwMode="auto">
          <a:xfrm>
            <a:off x="1454728" y="2627891"/>
            <a:ext cx="6276108" cy="9050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a:lnSpc>
                <a:spcPts val="3000"/>
              </a:lnSpc>
              <a:spcBef>
                <a:spcPts val="600"/>
              </a:spcBef>
              <a:tabLst>
                <a:tab pos="746125" algn="l"/>
              </a:tabLst>
              <a:defRPr/>
            </a:pPr>
            <a:r>
              <a:rPr lang="en-US" sz="3200" kern="0" dirty="0">
                <a:cs typeface="+mn-cs"/>
              </a:rPr>
              <a:t>switch: which AP is associated with H1?</a:t>
            </a:r>
          </a:p>
        </p:txBody>
      </p:sp>
      <p:grpSp>
        <p:nvGrpSpPr>
          <p:cNvPr id="242" name="Group 241">
            <a:extLst>
              <a:ext uri="{FF2B5EF4-FFF2-40B4-BE49-F238E27FC236}">
                <a16:creationId xmlns:a16="http://schemas.microsoft.com/office/drawing/2014/main" id="{28C1FA5F-2E38-2E42-969A-52F0A0118526}"/>
              </a:ext>
            </a:extLst>
          </p:cNvPr>
          <p:cNvGrpSpPr/>
          <p:nvPr/>
        </p:nvGrpSpPr>
        <p:grpSpPr>
          <a:xfrm>
            <a:off x="8482451" y="1855928"/>
            <a:ext cx="744676" cy="388508"/>
            <a:chOff x="7493876" y="2774731"/>
            <a:chExt cx="1481958" cy="894622"/>
          </a:xfrm>
        </p:grpSpPr>
        <p:sp>
          <p:nvSpPr>
            <p:cNvPr id="243" name="Freeform 242">
              <a:extLst>
                <a:ext uri="{FF2B5EF4-FFF2-40B4-BE49-F238E27FC236}">
                  <a16:creationId xmlns:a16="http://schemas.microsoft.com/office/drawing/2014/main" id="{293EA6C3-A897-6A4E-8FA5-3E87A8F03D6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4" name="Oval 243">
              <a:extLst>
                <a:ext uri="{FF2B5EF4-FFF2-40B4-BE49-F238E27FC236}">
                  <a16:creationId xmlns:a16="http://schemas.microsoft.com/office/drawing/2014/main" id="{5491AEEA-3306-584C-A791-3F623A7248C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5" name="Group 244">
              <a:extLst>
                <a:ext uri="{FF2B5EF4-FFF2-40B4-BE49-F238E27FC236}">
                  <a16:creationId xmlns:a16="http://schemas.microsoft.com/office/drawing/2014/main" id="{1103D392-A969-2B4C-9C4C-6096FA2585BF}"/>
                </a:ext>
              </a:extLst>
            </p:cNvPr>
            <p:cNvGrpSpPr/>
            <p:nvPr/>
          </p:nvGrpSpPr>
          <p:grpSpPr>
            <a:xfrm>
              <a:off x="7713663" y="2848339"/>
              <a:ext cx="1042107" cy="425543"/>
              <a:chOff x="7786941" y="2884917"/>
              <a:chExt cx="897649" cy="353919"/>
            </a:xfrm>
          </p:grpSpPr>
          <p:sp>
            <p:nvSpPr>
              <p:cNvPr id="246" name="Freeform 245">
                <a:extLst>
                  <a:ext uri="{FF2B5EF4-FFF2-40B4-BE49-F238E27FC236}">
                    <a16:creationId xmlns:a16="http://schemas.microsoft.com/office/drawing/2014/main" id="{87941F28-572E-2946-A963-5A01D2241E4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D70E8420-5955-2A42-B6BA-72225B7A16F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0F35D7A5-5A4A-EB40-AA19-5FFF8E987A6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9" name="Freeform 248">
                <a:extLst>
                  <a:ext uri="{FF2B5EF4-FFF2-40B4-BE49-F238E27FC236}">
                    <a16:creationId xmlns:a16="http://schemas.microsoft.com/office/drawing/2014/main" id="{C80064F8-68C9-3341-83C0-994A4C78114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8" name="Group 277">
            <a:extLst>
              <a:ext uri="{FF2B5EF4-FFF2-40B4-BE49-F238E27FC236}">
                <a16:creationId xmlns:a16="http://schemas.microsoft.com/office/drawing/2014/main" id="{45C4FEDC-5F6D-524A-829B-E1DBA32EA31B}"/>
              </a:ext>
            </a:extLst>
          </p:cNvPr>
          <p:cNvGrpSpPr/>
          <p:nvPr/>
        </p:nvGrpSpPr>
        <p:grpSpPr>
          <a:xfrm>
            <a:off x="8491494" y="2852015"/>
            <a:ext cx="711278" cy="420709"/>
            <a:chOff x="3668110" y="2448910"/>
            <a:chExt cx="3794234" cy="2165130"/>
          </a:xfrm>
        </p:grpSpPr>
        <p:sp>
          <p:nvSpPr>
            <p:cNvPr id="285" name="Rectangle 284">
              <a:extLst>
                <a:ext uri="{FF2B5EF4-FFF2-40B4-BE49-F238E27FC236}">
                  <a16:creationId xmlns:a16="http://schemas.microsoft.com/office/drawing/2014/main" id="{B01D497C-998D-B04C-A06D-FEE9D6913F04}"/>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6" name="Freeform 285">
              <a:extLst>
                <a:ext uri="{FF2B5EF4-FFF2-40B4-BE49-F238E27FC236}">
                  <a16:creationId xmlns:a16="http://schemas.microsoft.com/office/drawing/2014/main" id="{736A6D30-7D30-9F48-A3CD-EC233AB6A75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87" name="Group 286">
              <a:extLst>
                <a:ext uri="{FF2B5EF4-FFF2-40B4-BE49-F238E27FC236}">
                  <a16:creationId xmlns:a16="http://schemas.microsoft.com/office/drawing/2014/main" id="{B8407862-B01E-F64C-A31D-B84CEA6BE325}"/>
                </a:ext>
              </a:extLst>
            </p:cNvPr>
            <p:cNvGrpSpPr/>
            <p:nvPr/>
          </p:nvGrpSpPr>
          <p:grpSpPr>
            <a:xfrm>
              <a:off x="3941378" y="2603243"/>
              <a:ext cx="3202061" cy="1066110"/>
              <a:chOff x="7939341" y="3037317"/>
              <a:chExt cx="897649" cy="353919"/>
            </a:xfrm>
          </p:grpSpPr>
          <p:sp>
            <p:nvSpPr>
              <p:cNvPr id="288" name="Freeform 287">
                <a:extLst>
                  <a:ext uri="{FF2B5EF4-FFF2-40B4-BE49-F238E27FC236}">
                    <a16:creationId xmlns:a16="http://schemas.microsoft.com/office/drawing/2014/main" id="{CC49FF30-78BA-B94B-9DEE-3A23AC0AB14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9" name="Freeform 288">
                <a:extLst>
                  <a:ext uri="{FF2B5EF4-FFF2-40B4-BE49-F238E27FC236}">
                    <a16:creationId xmlns:a16="http://schemas.microsoft.com/office/drawing/2014/main" id="{4D525185-A44E-4F4B-963A-FFE4F23CBF49}"/>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0" name="Freeform 289">
                <a:extLst>
                  <a:ext uri="{FF2B5EF4-FFF2-40B4-BE49-F238E27FC236}">
                    <a16:creationId xmlns:a16="http://schemas.microsoft.com/office/drawing/2014/main" id="{8DCF8E70-0D16-4545-889A-A299897DF76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1" name="Freeform 290">
                <a:extLst>
                  <a:ext uri="{FF2B5EF4-FFF2-40B4-BE49-F238E27FC236}">
                    <a16:creationId xmlns:a16="http://schemas.microsoft.com/office/drawing/2014/main" id="{38514A0E-369B-5240-B6B1-7EF2DDD72E6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98" name="Rectangle 94">
            <a:extLst>
              <a:ext uri="{FF2B5EF4-FFF2-40B4-BE49-F238E27FC236}">
                <a16:creationId xmlns:a16="http://schemas.microsoft.com/office/drawing/2014/main" id="{11AE9146-15D4-564E-826D-6483A9DC0031}"/>
              </a:ext>
            </a:extLst>
          </p:cNvPr>
          <p:cNvSpPr txBox="1">
            <a:spLocks noChangeArrowheads="1"/>
          </p:cNvSpPr>
          <p:nvPr/>
        </p:nvSpPr>
        <p:spPr bwMode="auto">
          <a:xfrm>
            <a:off x="1316183" y="3537600"/>
            <a:ext cx="5334000" cy="206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685800" lvl="1" indent="-228600">
              <a:lnSpc>
                <a:spcPct val="90000"/>
              </a:lnSpc>
              <a:spcBef>
                <a:spcPts val="600"/>
              </a:spcBef>
              <a:tabLst>
                <a:tab pos="746125" algn="l"/>
              </a:tabLst>
              <a:defRPr/>
            </a:pPr>
            <a:r>
              <a:rPr lang="en-US" sz="2800" kern="0" dirty="0"/>
              <a:t>self-learning (Ch. 6): switch will see frame from H1 and “remember” which switch port can be used to reach H1</a:t>
            </a:r>
          </a:p>
        </p:txBody>
      </p:sp>
    </p:spTree>
    <p:extLst>
      <p:ext uri="{BB962C8B-B14F-4D97-AF65-F5344CB8AC3E}">
        <p14:creationId xmlns:p14="http://schemas.microsoft.com/office/powerpoint/2010/main" val="383080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8"/>
                                        </p:tgtEl>
                                        <p:attrNameLst>
                                          <p:attrName>style.visibility</p:attrName>
                                        </p:attrNameLst>
                                      </p:cBhvr>
                                      <p:to>
                                        <p:strVal val="visible"/>
                                      </p:to>
                                    </p:set>
                                    <p:animEffect transition="in" filter="dissolve">
                                      <p:cBhvr>
                                        <p:cTn id="12" dur="5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621146" y="429888"/>
            <a:ext cx="10515600" cy="894622"/>
          </a:xfrm>
        </p:spPr>
        <p:txBody>
          <a:bodyPr>
            <a:normAutofit/>
          </a:bodyPr>
          <a:lstStyle/>
          <a:p>
            <a:r>
              <a:rPr lang="en-US" b="0" kern="0" dirty="0">
                <a:solidFill>
                  <a:srgbClr val="000099"/>
                </a:solidFill>
                <a:latin typeface="+mn-lt"/>
                <a:ea typeface="ＭＳ Ｐゴシック" charset="0"/>
              </a:rPr>
              <a:t>802.11: advanced capabilities</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44</a:t>
            </a:fld>
            <a:endParaRPr lang="en-US" dirty="0"/>
          </a:p>
        </p:txBody>
      </p:sp>
      <p:sp>
        <p:nvSpPr>
          <p:cNvPr id="65" name="Rectangle 90">
            <a:extLst>
              <a:ext uri="{FF2B5EF4-FFF2-40B4-BE49-F238E27FC236}">
                <a16:creationId xmlns:a16="http://schemas.microsoft.com/office/drawing/2014/main" id="{8EA7F9EA-683D-D348-B790-BEC7D72E48B4}"/>
              </a:ext>
            </a:extLst>
          </p:cNvPr>
          <p:cNvSpPr txBox="1">
            <a:spLocks noChangeArrowheads="1"/>
          </p:cNvSpPr>
          <p:nvPr/>
        </p:nvSpPr>
        <p:spPr>
          <a:xfrm>
            <a:off x="606570" y="1351395"/>
            <a:ext cx="6570085"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buFont typeface="Wingdings" charset="0"/>
              <a:buNone/>
              <a:tabLst>
                <a:tab pos="746125" algn="l"/>
              </a:tabLst>
              <a:defRPr/>
            </a:pPr>
            <a:r>
              <a:rPr lang="en-US" sz="3600" dirty="0">
                <a:solidFill>
                  <a:srgbClr val="C00000"/>
                </a:solidFill>
              </a:rPr>
              <a:t>Rate adaptation</a:t>
            </a:r>
          </a:p>
          <a:p>
            <a:pPr indent="-339725">
              <a:tabLst>
                <a:tab pos="746125" algn="l"/>
              </a:tabLst>
              <a:defRPr/>
            </a:pPr>
            <a:r>
              <a:rPr lang="en-US" sz="3200" dirty="0"/>
              <a:t>base station, mobile dynamically change transmission rate (physical layer modulation technique) as mobile moves, SNR (Signal-to-Noise Ratio) varies </a:t>
            </a:r>
          </a:p>
        </p:txBody>
      </p:sp>
      <p:grpSp>
        <p:nvGrpSpPr>
          <p:cNvPr id="2" name="Group 1">
            <a:extLst>
              <a:ext uri="{FF2B5EF4-FFF2-40B4-BE49-F238E27FC236}">
                <a16:creationId xmlns:a16="http://schemas.microsoft.com/office/drawing/2014/main" id="{73D00E50-64BD-D048-85C6-F756B5BBC2FF}"/>
              </a:ext>
            </a:extLst>
          </p:cNvPr>
          <p:cNvGrpSpPr/>
          <p:nvPr/>
        </p:nvGrpSpPr>
        <p:grpSpPr>
          <a:xfrm>
            <a:off x="7620534" y="944462"/>
            <a:ext cx="3731772" cy="2664675"/>
            <a:chOff x="7462701" y="1501343"/>
            <a:chExt cx="2762898" cy="2664675"/>
          </a:xfrm>
        </p:grpSpPr>
        <p:sp>
          <p:nvSpPr>
            <p:cNvPr id="72" name="Freeform 124">
              <a:extLst>
                <a:ext uri="{FF2B5EF4-FFF2-40B4-BE49-F238E27FC236}">
                  <a16:creationId xmlns:a16="http://schemas.microsoft.com/office/drawing/2014/main" id="{A87447AE-2ED0-0C41-AED7-9EECAB361277}"/>
                </a:ext>
              </a:extLst>
            </p:cNvPr>
            <p:cNvSpPr>
              <a:spLocks/>
            </p:cNvSpPr>
            <p:nvPr/>
          </p:nvSpPr>
          <p:spPr bwMode="auto">
            <a:xfrm>
              <a:off x="8114868" y="1820430"/>
              <a:ext cx="631825" cy="1687513"/>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2400" dirty="0"/>
            </a:p>
          </p:txBody>
        </p:sp>
        <p:sp>
          <p:nvSpPr>
            <p:cNvPr id="73" name="Freeform 125">
              <a:extLst>
                <a:ext uri="{FF2B5EF4-FFF2-40B4-BE49-F238E27FC236}">
                  <a16:creationId xmlns:a16="http://schemas.microsoft.com/office/drawing/2014/main" id="{D385B981-2B9B-B340-A145-B54F6625B34A}"/>
                </a:ext>
              </a:extLst>
            </p:cNvPr>
            <p:cNvSpPr>
              <a:spLocks/>
            </p:cNvSpPr>
            <p:nvPr/>
          </p:nvSpPr>
          <p:spPr bwMode="auto">
            <a:xfrm>
              <a:off x="8522855" y="1666443"/>
              <a:ext cx="604838" cy="18796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2400" dirty="0"/>
            </a:p>
          </p:txBody>
        </p:sp>
        <p:sp>
          <p:nvSpPr>
            <p:cNvPr id="74" name="Freeform 126">
              <a:extLst>
                <a:ext uri="{FF2B5EF4-FFF2-40B4-BE49-F238E27FC236}">
                  <a16:creationId xmlns:a16="http://schemas.microsoft.com/office/drawing/2014/main" id="{1046761F-B0F0-3D4C-8939-27522DB97F05}"/>
                </a:ext>
              </a:extLst>
            </p:cNvPr>
            <p:cNvSpPr>
              <a:spLocks/>
            </p:cNvSpPr>
            <p:nvPr/>
          </p:nvSpPr>
          <p:spPr bwMode="auto">
            <a:xfrm>
              <a:off x="8961005" y="1666443"/>
              <a:ext cx="571500" cy="1889125"/>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2400" dirty="0"/>
            </a:p>
          </p:txBody>
        </p:sp>
        <p:sp>
          <p:nvSpPr>
            <p:cNvPr id="75" name="Rectangle 127">
              <a:extLst>
                <a:ext uri="{FF2B5EF4-FFF2-40B4-BE49-F238E27FC236}">
                  <a16:creationId xmlns:a16="http://schemas.microsoft.com/office/drawing/2014/main" id="{1D440901-0C31-0F4D-8946-D3F10558EA97}"/>
                </a:ext>
              </a:extLst>
            </p:cNvPr>
            <p:cNvSpPr>
              <a:spLocks noChangeArrowheads="1"/>
            </p:cNvSpPr>
            <p:nvPr/>
          </p:nvSpPr>
          <p:spPr bwMode="auto">
            <a:xfrm>
              <a:off x="8100580" y="1658505"/>
              <a:ext cx="1847850" cy="19113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dirty="0">
                <a:cs typeface="+mn-cs"/>
              </a:endParaRPr>
            </a:p>
          </p:txBody>
        </p:sp>
        <p:sp>
          <p:nvSpPr>
            <p:cNvPr id="76" name="Line 128">
              <a:extLst>
                <a:ext uri="{FF2B5EF4-FFF2-40B4-BE49-F238E27FC236}">
                  <a16:creationId xmlns:a16="http://schemas.microsoft.com/office/drawing/2014/main" id="{910206CA-3247-C24D-82A9-E68F31B24A50}"/>
                </a:ext>
              </a:extLst>
            </p:cNvPr>
            <p:cNvSpPr>
              <a:spLocks noChangeShapeType="1"/>
            </p:cNvSpPr>
            <p:nvPr/>
          </p:nvSpPr>
          <p:spPr bwMode="auto">
            <a:xfrm>
              <a:off x="8100580" y="1987118"/>
              <a:ext cx="18383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77" name="Line 129">
              <a:extLst>
                <a:ext uri="{FF2B5EF4-FFF2-40B4-BE49-F238E27FC236}">
                  <a16:creationId xmlns:a16="http://schemas.microsoft.com/office/drawing/2014/main" id="{05E0E39F-FE53-A846-BD7B-D66F56535A80}"/>
                </a:ext>
              </a:extLst>
            </p:cNvPr>
            <p:cNvSpPr>
              <a:spLocks noChangeShapeType="1"/>
            </p:cNvSpPr>
            <p:nvPr/>
          </p:nvSpPr>
          <p:spPr bwMode="auto">
            <a:xfrm>
              <a:off x="8106930" y="2296680"/>
              <a:ext cx="18383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78" name="Line 130">
              <a:extLst>
                <a:ext uri="{FF2B5EF4-FFF2-40B4-BE49-F238E27FC236}">
                  <a16:creationId xmlns:a16="http://schemas.microsoft.com/office/drawing/2014/main" id="{80C0E12A-DB35-F247-8473-E7870BD9183B}"/>
                </a:ext>
              </a:extLst>
            </p:cNvPr>
            <p:cNvSpPr>
              <a:spLocks noChangeShapeType="1"/>
            </p:cNvSpPr>
            <p:nvPr/>
          </p:nvSpPr>
          <p:spPr bwMode="auto">
            <a:xfrm>
              <a:off x="8111693" y="2615768"/>
              <a:ext cx="18399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79" name="Line 131">
              <a:extLst>
                <a:ext uri="{FF2B5EF4-FFF2-40B4-BE49-F238E27FC236}">
                  <a16:creationId xmlns:a16="http://schemas.microsoft.com/office/drawing/2014/main" id="{9E7648BC-85FB-D445-ADF6-E9850B6F6B09}"/>
                </a:ext>
              </a:extLst>
            </p:cNvPr>
            <p:cNvSpPr>
              <a:spLocks noChangeShapeType="1"/>
            </p:cNvSpPr>
            <p:nvPr/>
          </p:nvSpPr>
          <p:spPr bwMode="auto">
            <a:xfrm>
              <a:off x="8118043" y="2925330"/>
              <a:ext cx="18399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80" name="Line 132">
              <a:extLst>
                <a:ext uri="{FF2B5EF4-FFF2-40B4-BE49-F238E27FC236}">
                  <a16:creationId xmlns:a16="http://schemas.microsoft.com/office/drawing/2014/main" id="{60971AE1-D663-2146-941D-807E03CEA9B5}"/>
                </a:ext>
              </a:extLst>
            </p:cNvPr>
            <p:cNvSpPr>
              <a:spLocks noChangeShapeType="1"/>
            </p:cNvSpPr>
            <p:nvPr/>
          </p:nvSpPr>
          <p:spPr bwMode="auto">
            <a:xfrm>
              <a:off x="8124393" y="3246005"/>
              <a:ext cx="18399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81" name="Line 133">
              <a:extLst>
                <a:ext uri="{FF2B5EF4-FFF2-40B4-BE49-F238E27FC236}">
                  <a16:creationId xmlns:a16="http://schemas.microsoft.com/office/drawing/2014/main" id="{F183B9C8-59FF-FF42-81A0-D1D65348C4EB}"/>
                </a:ext>
              </a:extLst>
            </p:cNvPr>
            <p:cNvSpPr>
              <a:spLocks noChangeShapeType="1"/>
            </p:cNvSpPr>
            <p:nvPr/>
          </p:nvSpPr>
          <p:spPr bwMode="auto">
            <a:xfrm>
              <a:off x="8583180" y="1658505"/>
              <a:ext cx="0" cy="1911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82" name="Line 134">
              <a:extLst>
                <a:ext uri="{FF2B5EF4-FFF2-40B4-BE49-F238E27FC236}">
                  <a16:creationId xmlns:a16="http://schemas.microsoft.com/office/drawing/2014/main" id="{95BC1052-E2A8-4244-BD31-881FB4E63391}"/>
                </a:ext>
              </a:extLst>
            </p:cNvPr>
            <p:cNvSpPr>
              <a:spLocks noChangeShapeType="1"/>
            </p:cNvSpPr>
            <p:nvPr/>
          </p:nvSpPr>
          <p:spPr bwMode="auto">
            <a:xfrm>
              <a:off x="9040380" y="1669618"/>
              <a:ext cx="0" cy="1911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83" name="Line 135">
              <a:extLst>
                <a:ext uri="{FF2B5EF4-FFF2-40B4-BE49-F238E27FC236}">
                  <a16:creationId xmlns:a16="http://schemas.microsoft.com/office/drawing/2014/main" id="{6201EE71-0F86-1942-A349-D190824BDB29}"/>
                </a:ext>
              </a:extLst>
            </p:cNvPr>
            <p:cNvSpPr>
              <a:spLocks noChangeShapeType="1"/>
            </p:cNvSpPr>
            <p:nvPr/>
          </p:nvSpPr>
          <p:spPr bwMode="auto">
            <a:xfrm>
              <a:off x="9495993" y="1663268"/>
              <a:ext cx="0" cy="1911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84" name="Text Box 136">
              <a:extLst>
                <a:ext uri="{FF2B5EF4-FFF2-40B4-BE49-F238E27FC236}">
                  <a16:creationId xmlns:a16="http://schemas.microsoft.com/office/drawing/2014/main" id="{2C8BC37A-3079-3141-8CAD-104408E0B568}"/>
                </a:ext>
              </a:extLst>
            </p:cNvPr>
            <p:cNvSpPr txBox="1">
              <a:spLocks noChangeArrowheads="1"/>
            </p:cNvSpPr>
            <p:nvPr/>
          </p:nvSpPr>
          <p:spPr bwMode="auto">
            <a:xfrm>
              <a:off x="8464118" y="3555568"/>
              <a:ext cx="39305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mn-cs"/>
                </a:rPr>
                <a:t>10</a:t>
              </a:r>
              <a:endParaRPr lang="en-US" sz="1600" baseline="30000" dirty="0">
                <a:latin typeface="+mn-lt"/>
                <a:cs typeface="+mn-cs"/>
              </a:endParaRPr>
            </a:p>
          </p:txBody>
        </p:sp>
        <p:sp>
          <p:nvSpPr>
            <p:cNvPr id="85" name="Text Box 137">
              <a:extLst>
                <a:ext uri="{FF2B5EF4-FFF2-40B4-BE49-F238E27FC236}">
                  <a16:creationId xmlns:a16="http://schemas.microsoft.com/office/drawing/2014/main" id="{FDD958A4-F26F-7A4D-ABAB-97CE564DD4D1}"/>
                </a:ext>
              </a:extLst>
            </p:cNvPr>
            <p:cNvSpPr txBox="1">
              <a:spLocks noChangeArrowheads="1"/>
            </p:cNvSpPr>
            <p:nvPr/>
          </p:nvSpPr>
          <p:spPr bwMode="auto">
            <a:xfrm>
              <a:off x="8919730" y="3555568"/>
              <a:ext cx="39305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mn-cs"/>
                </a:rPr>
                <a:t>20</a:t>
              </a:r>
              <a:endParaRPr lang="en-US" sz="1600" baseline="30000" dirty="0">
                <a:latin typeface="+mn-lt"/>
                <a:cs typeface="+mn-cs"/>
              </a:endParaRPr>
            </a:p>
          </p:txBody>
        </p:sp>
        <p:sp>
          <p:nvSpPr>
            <p:cNvPr id="86" name="Text Box 138">
              <a:extLst>
                <a:ext uri="{FF2B5EF4-FFF2-40B4-BE49-F238E27FC236}">
                  <a16:creationId xmlns:a16="http://schemas.microsoft.com/office/drawing/2014/main" id="{3A2A8346-A59E-BC41-890D-70D2E2A20F5D}"/>
                </a:ext>
              </a:extLst>
            </p:cNvPr>
            <p:cNvSpPr txBox="1">
              <a:spLocks noChangeArrowheads="1"/>
            </p:cNvSpPr>
            <p:nvPr/>
          </p:nvSpPr>
          <p:spPr bwMode="auto">
            <a:xfrm>
              <a:off x="9365818" y="3557155"/>
              <a:ext cx="39305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mn-cs"/>
                </a:rPr>
                <a:t>30</a:t>
              </a:r>
              <a:endParaRPr lang="en-US" sz="1600" baseline="30000" dirty="0">
                <a:latin typeface="+mn-lt"/>
                <a:cs typeface="+mn-cs"/>
              </a:endParaRPr>
            </a:p>
          </p:txBody>
        </p:sp>
        <p:sp>
          <p:nvSpPr>
            <p:cNvPr id="87" name="Text Box 139">
              <a:extLst>
                <a:ext uri="{FF2B5EF4-FFF2-40B4-BE49-F238E27FC236}">
                  <a16:creationId xmlns:a16="http://schemas.microsoft.com/office/drawing/2014/main" id="{C3099B89-2944-444D-A87C-4AFB683CA39E}"/>
                </a:ext>
              </a:extLst>
            </p:cNvPr>
            <p:cNvSpPr txBox="1">
              <a:spLocks noChangeArrowheads="1"/>
            </p:cNvSpPr>
            <p:nvPr/>
          </p:nvSpPr>
          <p:spPr bwMode="auto">
            <a:xfrm>
              <a:off x="9832543" y="3560330"/>
              <a:ext cx="39305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mn-cs"/>
                </a:rPr>
                <a:t>40</a:t>
              </a:r>
              <a:endParaRPr lang="en-US" sz="1600" baseline="30000" dirty="0">
                <a:latin typeface="+mn-lt"/>
                <a:cs typeface="+mn-cs"/>
              </a:endParaRPr>
            </a:p>
          </p:txBody>
        </p:sp>
        <p:sp>
          <p:nvSpPr>
            <p:cNvPr id="88" name="Text Box 146">
              <a:extLst>
                <a:ext uri="{FF2B5EF4-FFF2-40B4-BE49-F238E27FC236}">
                  <a16:creationId xmlns:a16="http://schemas.microsoft.com/office/drawing/2014/main" id="{4A7A6B1D-4D41-954E-A5F6-3028E04D05E3}"/>
                </a:ext>
              </a:extLst>
            </p:cNvPr>
            <p:cNvSpPr txBox="1">
              <a:spLocks noChangeArrowheads="1"/>
            </p:cNvSpPr>
            <p:nvPr/>
          </p:nvSpPr>
          <p:spPr bwMode="auto">
            <a:xfrm>
              <a:off x="8808099" y="3827464"/>
              <a:ext cx="86914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mn-cs"/>
                </a:rPr>
                <a:t>SNR(dB)</a:t>
              </a:r>
            </a:p>
          </p:txBody>
        </p:sp>
        <p:sp>
          <p:nvSpPr>
            <p:cNvPr id="89" name="Text Box 147">
              <a:extLst>
                <a:ext uri="{FF2B5EF4-FFF2-40B4-BE49-F238E27FC236}">
                  <a16:creationId xmlns:a16="http://schemas.microsoft.com/office/drawing/2014/main" id="{E2163787-4691-5D46-8699-B77A930A9E6D}"/>
                </a:ext>
              </a:extLst>
            </p:cNvPr>
            <p:cNvSpPr txBox="1">
              <a:spLocks noChangeArrowheads="1"/>
            </p:cNvSpPr>
            <p:nvPr/>
          </p:nvSpPr>
          <p:spPr bwMode="auto">
            <a:xfrm rot="-5400000">
              <a:off x="7376940" y="2379023"/>
              <a:ext cx="51007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mn-cs"/>
                </a:rPr>
                <a:t>BER</a:t>
              </a:r>
            </a:p>
          </p:txBody>
        </p:sp>
        <p:sp>
          <p:nvSpPr>
            <p:cNvPr id="90" name="Text Box 148">
              <a:extLst>
                <a:ext uri="{FF2B5EF4-FFF2-40B4-BE49-F238E27FC236}">
                  <a16:creationId xmlns:a16="http://schemas.microsoft.com/office/drawing/2014/main" id="{7C1ED569-5C1A-F54A-AB69-46434B3A312B}"/>
                </a:ext>
              </a:extLst>
            </p:cNvPr>
            <p:cNvSpPr txBox="1">
              <a:spLocks noChangeArrowheads="1"/>
            </p:cNvSpPr>
            <p:nvPr/>
          </p:nvSpPr>
          <p:spPr bwMode="auto">
            <a:xfrm>
              <a:off x="7689128" y="1501343"/>
              <a:ext cx="46519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mn-lt"/>
                  <a:cs typeface="+mn-cs"/>
                </a:rPr>
                <a:t>10</a:t>
              </a:r>
              <a:r>
                <a:rPr lang="en-US" sz="1400" baseline="30000" dirty="0">
                  <a:latin typeface="+mn-lt"/>
                  <a:cs typeface="+mn-cs"/>
                </a:rPr>
                <a:t>-1</a:t>
              </a:r>
            </a:p>
          </p:txBody>
        </p:sp>
        <p:sp>
          <p:nvSpPr>
            <p:cNvPr id="91" name="Text Box 149">
              <a:extLst>
                <a:ext uri="{FF2B5EF4-FFF2-40B4-BE49-F238E27FC236}">
                  <a16:creationId xmlns:a16="http://schemas.microsoft.com/office/drawing/2014/main" id="{94E14E63-66FD-4443-B41D-AF70FFBA1CC6}"/>
                </a:ext>
              </a:extLst>
            </p:cNvPr>
            <p:cNvSpPr txBox="1">
              <a:spLocks noChangeArrowheads="1"/>
            </p:cNvSpPr>
            <p:nvPr/>
          </p:nvSpPr>
          <p:spPr bwMode="auto">
            <a:xfrm>
              <a:off x="7701828" y="1820430"/>
              <a:ext cx="46519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mn-lt"/>
                  <a:cs typeface="+mn-cs"/>
                </a:rPr>
                <a:t>10</a:t>
              </a:r>
              <a:r>
                <a:rPr lang="en-US" sz="1400" baseline="30000" dirty="0">
                  <a:latin typeface="+mn-lt"/>
                  <a:cs typeface="+mn-cs"/>
                </a:rPr>
                <a:t>-2</a:t>
              </a:r>
            </a:p>
          </p:txBody>
        </p:sp>
        <p:sp>
          <p:nvSpPr>
            <p:cNvPr id="92" name="Text Box 150">
              <a:extLst>
                <a:ext uri="{FF2B5EF4-FFF2-40B4-BE49-F238E27FC236}">
                  <a16:creationId xmlns:a16="http://schemas.microsoft.com/office/drawing/2014/main" id="{E0977E27-9D19-A64A-AF3A-97F63CB63AA1}"/>
                </a:ext>
              </a:extLst>
            </p:cNvPr>
            <p:cNvSpPr txBox="1">
              <a:spLocks noChangeArrowheads="1"/>
            </p:cNvSpPr>
            <p:nvPr/>
          </p:nvSpPr>
          <p:spPr bwMode="auto">
            <a:xfrm>
              <a:off x="7693890" y="2131580"/>
              <a:ext cx="46519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mn-lt"/>
                  <a:cs typeface="+mn-cs"/>
                </a:rPr>
                <a:t>10</a:t>
              </a:r>
              <a:r>
                <a:rPr lang="en-US" sz="1400" baseline="30000" dirty="0">
                  <a:latin typeface="+mn-lt"/>
                  <a:cs typeface="+mn-cs"/>
                </a:rPr>
                <a:t>-3</a:t>
              </a:r>
            </a:p>
          </p:txBody>
        </p:sp>
        <p:sp>
          <p:nvSpPr>
            <p:cNvPr id="93" name="Text Box 151">
              <a:extLst>
                <a:ext uri="{FF2B5EF4-FFF2-40B4-BE49-F238E27FC236}">
                  <a16:creationId xmlns:a16="http://schemas.microsoft.com/office/drawing/2014/main" id="{71116C7E-0C8A-C345-987E-209472BF625B}"/>
                </a:ext>
              </a:extLst>
            </p:cNvPr>
            <p:cNvSpPr txBox="1">
              <a:spLocks noChangeArrowheads="1"/>
            </p:cNvSpPr>
            <p:nvPr/>
          </p:nvSpPr>
          <p:spPr bwMode="auto">
            <a:xfrm>
              <a:off x="7701828" y="2752293"/>
              <a:ext cx="46519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mn-lt"/>
                  <a:cs typeface="+mn-cs"/>
                </a:rPr>
                <a:t>10</a:t>
              </a:r>
              <a:r>
                <a:rPr lang="en-US" sz="1400" baseline="30000" dirty="0">
                  <a:latin typeface="+mn-lt"/>
                  <a:cs typeface="+mn-cs"/>
                </a:rPr>
                <a:t>-5</a:t>
              </a:r>
            </a:p>
          </p:txBody>
        </p:sp>
        <p:sp>
          <p:nvSpPr>
            <p:cNvPr id="94" name="Text Box 152">
              <a:extLst>
                <a:ext uri="{FF2B5EF4-FFF2-40B4-BE49-F238E27FC236}">
                  <a16:creationId xmlns:a16="http://schemas.microsoft.com/office/drawing/2014/main" id="{1704C017-27C0-A24D-9102-5AE6A700E83D}"/>
                </a:ext>
              </a:extLst>
            </p:cNvPr>
            <p:cNvSpPr txBox="1">
              <a:spLocks noChangeArrowheads="1"/>
            </p:cNvSpPr>
            <p:nvPr/>
          </p:nvSpPr>
          <p:spPr bwMode="auto">
            <a:xfrm>
              <a:off x="7703415" y="3071380"/>
              <a:ext cx="46519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mn-lt"/>
                  <a:cs typeface="+mn-cs"/>
                </a:rPr>
                <a:t>10</a:t>
              </a:r>
              <a:r>
                <a:rPr lang="en-US" sz="1400" baseline="30000" dirty="0">
                  <a:latin typeface="+mn-lt"/>
                  <a:cs typeface="+mn-cs"/>
                </a:rPr>
                <a:t>-6</a:t>
              </a:r>
            </a:p>
          </p:txBody>
        </p:sp>
        <p:sp>
          <p:nvSpPr>
            <p:cNvPr id="95" name="Text Box 153">
              <a:extLst>
                <a:ext uri="{FF2B5EF4-FFF2-40B4-BE49-F238E27FC236}">
                  <a16:creationId xmlns:a16="http://schemas.microsoft.com/office/drawing/2014/main" id="{75B908A4-A34C-2445-B429-1AC5208B1859}"/>
                </a:ext>
              </a:extLst>
            </p:cNvPr>
            <p:cNvSpPr txBox="1">
              <a:spLocks noChangeArrowheads="1"/>
            </p:cNvSpPr>
            <p:nvPr/>
          </p:nvSpPr>
          <p:spPr bwMode="auto">
            <a:xfrm>
              <a:off x="7697065" y="3399993"/>
              <a:ext cx="46519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mn-lt"/>
                  <a:cs typeface="+mn-cs"/>
                </a:rPr>
                <a:t>10</a:t>
              </a:r>
              <a:r>
                <a:rPr lang="en-US" sz="1400" baseline="30000" dirty="0">
                  <a:latin typeface="+mn-lt"/>
                  <a:cs typeface="+mn-cs"/>
                </a:rPr>
                <a:t>-7</a:t>
              </a:r>
            </a:p>
          </p:txBody>
        </p:sp>
        <p:sp>
          <p:nvSpPr>
            <p:cNvPr id="96" name="Text Box 154">
              <a:extLst>
                <a:ext uri="{FF2B5EF4-FFF2-40B4-BE49-F238E27FC236}">
                  <a16:creationId xmlns:a16="http://schemas.microsoft.com/office/drawing/2014/main" id="{6CA0DB94-D333-E944-A25F-F9D61C7ADF04}"/>
                </a:ext>
              </a:extLst>
            </p:cNvPr>
            <p:cNvSpPr txBox="1">
              <a:spLocks noChangeArrowheads="1"/>
            </p:cNvSpPr>
            <p:nvPr/>
          </p:nvSpPr>
          <p:spPr bwMode="auto">
            <a:xfrm>
              <a:off x="7690715" y="2455430"/>
              <a:ext cx="46519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mn-lt"/>
                  <a:cs typeface="+mn-cs"/>
                </a:rPr>
                <a:t>10</a:t>
              </a:r>
              <a:r>
                <a:rPr lang="en-US" sz="1400" baseline="30000" dirty="0">
                  <a:latin typeface="+mn-lt"/>
                  <a:cs typeface="+mn-cs"/>
                </a:rPr>
                <a:t>-4</a:t>
              </a:r>
            </a:p>
          </p:txBody>
        </p:sp>
      </p:grpSp>
      <p:sp>
        <p:nvSpPr>
          <p:cNvPr id="97" name="Oval 158">
            <a:extLst>
              <a:ext uri="{FF2B5EF4-FFF2-40B4-BE49-F238E27FC236}">
                <a16:creationId xmlns:a16="http://schemas.microsoft.com/office/drawing/2014/main" id="{209748AE-384B-F949-89CC-37F237ECEE71}"/>
              </a:ext>
            </a:extLst>
          </p:cNvPr>
          <p:cNvSpPr>
            <a:spLocks noChangeArrowheads="1"/>
          </p:cNvSpPr>
          <p:nvPr/>
        </p:nvSpPr>
        <p:spPr bwMode="auto">
          <a:xfrm>
            <a:off x="10288970" y="2647417"/>
            <a:ext cx="152400" cy="161925"/>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dirty="0">
              <a:cs typeface="+mn-cs"/>
            </a:endParaRPr>
          </a:p>
        </p:txBody>
      </p:sp>
      <p:grpSp>
        <p:nvGrpSpPr>
          <p:cNvPr id="5" name="Group 4">
            <a:extLst>
              <a:ext uri="{FF2B5EF4-FFF2-40B4-BE49-F238E27FC236}">
                <a16:creationId xmlns:a16="http://schemas.microsoft.com/office/drawing/2014/main" id="{0F193BFB-7D25-3945-9C36-2F993BA9DB5E}"/>
              </a:ext>
            </a:extLst>
          </p:cNvPr>
          <p:cNvGrpSpPr/>
          <p:nvPr/>
        </p:nvGrpSpPr>
        <p:grpSpPr>
          <a:xfrm>
            <a:off x="8988851" y="3616036"/>
            <a:ext cx="1525223" cy="787073"/>
            <a:chOff x="1997075" y="4768850"/>
            <a:chExt cx="1525223" cy="787073"/>
          </a:xfrm>
        </p:grpSpPr>
        <p:sp>
          <p:nvSpPr>
            <p:cNvPr id="66" name="Line 140">
              <a:extLst>
                <a:ext uri="{FF2B5EF4-FFF2-40B4-BE49-F238E27FC236}">
                  <a16:creationId xmlns:a16="http://schemas.microsoft.com/office/drawing/2014/main" id="{9ABBD722-F994-5D44-9F28-C96E66B76EFB}"/>
                </a:ext>
              </a:extLst>
            </p:cNvPr>
            <p:cNvSpPr>
              <a:spLocks noChangeShapeType="1"/>
            </p:cNvSpPr>
            <p:nvPr/>
          </p:nvSpPr>
          <p:spPr bwMode="auto">
            <a:xfrm>
              <a:off x="1997075" y="5237163"/>
              <a:ext cx="296863"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67" name="Line 141">
              <a:extLst>
                <a:ext uri="{FF2B5EF4-FFF2-40B4-BE49-F238E27FC236}">
                  <a16:creationId xmlns:a16="http://schemas.microsoft.com/office/drawing/2014/main" id="{D2378DA5-4292-1146-841A-83348B0599E2}"/>
                </a:ext>
              </a:extLst>
            </p:cNvPr>
            <p:cNvSpPr>
              <a:spLocks noChangeShapeType="1"/>
            </p:cNvSpPr>
            <p:nvPr/>
          </p:nvSpPr>
          <p:spPr bwMode="auto">
            <a:xfrm>
              <a:off x="1997075" y="5064125"/>
              <a:ext cx="296863"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68" name="Line 142">
              <a:extLst>
                <a:ext uri="{FF2B5EF4-FFF2-40B4-BE49-F238E27FC236}">
                  <a16:creationId xmlns:a16="http://schemas.microsoft.com/office/drawing/2014/main" id="{BD436497-C11B-DE4B-B7CC-A36D247B744A}"/>
                </a:ext>
              </a:extLst>
            </p:cNvPr>
            <p:cNvSpPr>
              <a:spLocks noChangeShapeType="1"/>
            </p:cNvSpPr>
            <p:nvPr/>
          </p:nvSpPr>
          <p:spPr bwMode="auto">
            <a:xfrm>
              <a:off x="2006600" y="4894263"/>
              <a:ext cx="269875"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69" name="Text Box 143">
              <a:extLst>
                <a:ext uri="{FF2B5EF4-FFF2-40B4-BE49-F238E27FC236}">
                  <a16:creationId xmlns:a16="http://schemas.microsoft.com/office/drawing/2014/main" id="{B06EB229-594F-B74D-AB37-1AFD23D937D6}"/>
                </a:ext>
              </a:extLst>
            </p:cNvPr>
            <p:cNvSpPr txBox="1">
              <a:spLocks noChangeArrowheads="1"/>
            </p:cNvSpPr>
            <p:nvPr/>
          </p:nvSpPr>
          <p:spPr bwMode="auto">
            <a:xfrm>
              <a:off x="2279650" y="4768850"/>
              <a:ext cx="1242648"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100" dirty="0">
                  <a:latin typeface="+mn-lt"/>
                  <a:cs typeface="+mn-cs"/>
                </a:rPr>
                <a:t>QAM256 (8 Mbps)</a:t>
              </a:r>
            </a:p>
          </p:txBody>
        </p:sp>
        <p:sp>
          <p:nvSpPr>
            <p:cNvPr id="70" name="Text Box 144">
              <a:extLst>
                <a:ext uri="{FF2B5EF4-FFF2-40B4-BE49-F238E27FC236}">
                  <a16:creationId xmlns:a16="http://schemas.microsoft.com/office/drawing/2014/main" id="{1299B93C-66F7-2D42-BCDE-AB352ACB0F71}"/>
                </a:ext>
              </a:extLst>
            </p:cNvPr>
            <p:cNvSpPr txBox="1">
              <a:spLocks noChangeArrowheads="1"/>
            </p:cNvSpPr>
            <p:nvPr/>
          </p:nvSpPr>
          <p:spPr bwMode="auto">
            <a:xfrm>
              <a:off x="2271713" y="4922838"/>
              <a:ext cx="1170513"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100" dirty="0">
                  <a:latin typeface="+mn-lt"/>
                  <a:cs typeface="+mn-cs"/>
                </a:rPr>
                <a:t>QAM16 (4 Mbps)</a:t>
              </a:r>
            </a:p>
          </p:txBody>
        </p:sp>
        <p:sp>
          <p:nvSpPr>
            <p:cNvPr id="71" name="Text Box 145">
              <a:extLst>
                <a:ext uri="{FF2B5EF4-FFF2-40B4-BE49-F238E27FC236}">
                  <a16:creationId xmlns:a16="http://schemas.microsoft.com/office/drawing/2014/main" id="{8E3C0C78-B8F0-5C4A-94BE-C201B16ADCC3}"/>
                </a:ext>
              </a:extLst>
            </p:cNvPr>
            <p:cNvSpPr txBox="1">
              <a:spLocks noChangeArrowheads="1"/>
            </p:cNvSpPr>
            <p:nvPr/>
          </p:nvSpPr>
          <p:spPr bwMode="auto">
            <a:xfrm>
              <a:off x="2281238" y="5103813"/>
              <a:ext cx="1016625"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100" dirty="0">
                  <a:latin typeface="+mn-lt"/>
                  <a:cs typeface="+mn-cs"/>
                </a:rPr>
                <a:t>BPSK (1 Mbps)</a:t>
              </a:r>
            </a:p>
          </p:txBody>
        </p:sp>
        <p:sp>
          <p:nvSpPr>
            <p:cNvPr id="98" name="Oval 159">
              <a:extLst>
                <a:ext uri="{FF2B5EF4-FFF2-40B4-BE49-F238E27FC236}">
                  <a16:creationId xmlns:a16="http://schemas.microsoft.com/office/drawing/2014/main" id="{3DC8AEBF-AF89-0041-BAEC-013B1349E773}"/>
                </a:ext>
              </a:extLst>
            </p:cNvPr>
            <p:cNvSpPr>
              <a:spLocks noChangeArrowheads="1"/>
            </p:cNvSpPr>
            <p:nvPr/>
          </p:nvSpPr>
          <p:spPr bwMode="auto">
            <a:xfrm>
              <a:off x="2065338" y="5330825"/>
              <a:ext cx="152400" cy="161925"/>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400" dirty="0">
                <a:cs typeface="+mn-cs"/>
              </a:endParaRPr>
            </a:p>
          </p:txBody>
        </p:sp>
        <p:sp>
          <p:nvSpPr>
            <p:cNvPr id="99" name="Text Box 160">
              <a:extLst>
                <a:ext uri="{FF2B5EF4-FFF2-40B4-BE49-F238E27FC236}">
                  <a16:creationId xmlns:a16="http://schemas.microsoft.com/office/drawing/2014/main" id="{3789CE0E-0C61-9946-9828-EE6C26B32958}"/>
                </a:ext>
              </a:extLst>
            </p:cNvPr>
            <p:cNvSpPr txBox="1">
              <a:spLocks noChangeArrowheads="1"/>
            </p:cNvSpPr>
            <p:nvPr/>
          </p:nvSpPr>
          <p:spPr bwMode="auto">
            <a:xfrm>
              <a:off x="2290763" y="5294313"/>
              <a:ext cx="1069524" cy="2616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100" dirty="0">
                  <a:latin typeface="+mn-lt"/>
                  <a:cs typeface="+mn-cs"/>
                </a:rPr>
                <a:t>operating point</a:t>
              </a:r>
            </a:p>
          </p:txBody>
        </p:sp>
      </p:grpSp>
      <p:sp>
        <p:nvSpPr>
          <p:cNvPr id="100" name="Text Box 161">
            <a:extLst>
              <a:ext uri="{FF2B5EF4-FFF2-40B4-BE49-F238E27FC236}">
                <a16:creationId xmlns:a16="http://schemas.microsoft.com/office/drawing/2014/main" id="{73953D5A-AF9D-A74F-B537-6801EC6508BC}"/>
              </a:ext>
            </a:extLst>
          </p:cNvPr>
          <p:cNvSpPr txBox="1">
            <a:spLocks noChangeArrowheads="1"/>
          </p:cNvSpPr>
          <p:nvPr/>
        </p:nvSpPr>
        <p:spPr bwMode="auto">
          <a:xfrm>
            <a:off x="1136075" y="4294862"/>
            <a:ext cx="6579611"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solidFill>
                  <a:srgbClr val="011199"/>
                </a:solidFill>
                <a:latin typeface="+mn-lt"/>
                <a:cs typeface="Arial" charset="0"/>
              </a:rPr>
              <a:t>1. </a:t>
            </a:r>
            <a:r>
              <a:rPr lang="en-US" sz="2400" dirty="0">
                <a:latin typeface="+mn-lt"/>
                <a:cs typeface="Arial" charset="0"/>
              </a:rPr>
              <a:t>SNR decreases, BER (Bit Error Rate) increases as node moves away from base station</a:t>
            </a:r>
          </a:p>
        </p:txBody>
      </p:sp>
      <p:sp>
        <p:nvSpPr>
          <p:cNvPr id="101" name="Text Box 162">
            <a:extLst>
              <a:ext uri="{FF2B5EF4-FFF2-40B4-BE49-F238E27FC236}">
                <a16:creationId xmlns:a16="http://schemas.microsoft.com/office/drawing/2014/main" id="{E2FD50A6-89FD-3D40-BBE1-B3A224D6062B}"/>
              </a:ext>
            </a:extLst>
          </p:cNvPr>
          <p:cNvSpPr txBox="1">
            <a:spLocks noChangeArrowheads="1"/>
          </p:cNvSpPr>
          <p:nvPr/>
        </p:nvSpPr>
        <p:spPr bwMode="auto">
          <a:xfrm>
            <a:off x="1108367" y="5233075"/>
            <a:ext cx="6618432"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solidFill>
                  <a:srgbClr val="011199"/>
                </a:solidFill>
                <a:latin typeface="+mn-lt"/>
                <a:cs typeface="Arial" charset="0"/>
              </a:rPr>
              <a:t>2. </a:t>
            </a:r>
            <a:r>
              <a:rPr lang="en-US" sz="2400" dirty="0">
                <a:latin typeface="+mn-lt"/>
                <a:cs typeface="Arial" charset="0"/>
              </a:rPr>
              <a:t>When BER becomes too high, switch to lower transmission rate but with lower BER</a:t>
            </a:r>
          </a:p>
        </p:txBody>
      </p:sp>
      <p:sp>
        <p:nvSpPr>
          <p:cNvPr id="6" name="object 22">
            <a:extLst>
              <a:ext uri="{FF2B5EF4-FFF2-40B4-BE49-F238E27FC236}">
                <a16:creationId xmlns:a16="http://schemas.microsoft.com/office/drawing/2014/main" id="{A7C7521D-CE8F-F8D1-739B-10735F700783}"/>
              </a:ext>
            </a:extLst>
          </p:cNvPr>
          <p:cNvSpPr txBox="1"/>
          <p:nvPr/>
        </p:nvSpPr>
        <p:spPr>
          <a:xfrm>
            <a:off x="8651634" y="5836568"/>
            <a:ext cx="87630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a:t>
            </a:r>
            <a:r>
              <a:rPr sz="2000" spc="-15" dirty="0">
                <a:latin typeface="Times New Roman"/>
                <a:cs typeface="Times New Roman"/>
              </a:rPr>
              <a:t> </a:t>
            </a:r>
            <a:r>
              <a:rPr sz="2000" dirty="0">
                <a:latin typeface="Times New Roman"/>
                <a:cs typeface="Times New Roman"/>
              </a:rPr>
              <a:t>10 </a:t>
            </a:r>
            <a:r>
              <a:rPr sz="2000" spc="-25" dirty="0">
                <a:latin typeface="Times New Roman"/>
                <a:cs typeface="Times New Roman"/>
              </a:rPr>
              <a:t>log</a:t>
            </a:r>
            <a:endParaRPr sz="2000">
              <a:latin typeface="Times New Roman"/>
              <a:cs typeface="Times New Roman"/>
            </a:endParaRPr>
          </a:p>
        </p:txBody>
      </p:sp>
      <p:sp>
        <p:nvSpPr>
          <p:cNvPr id="7" name="object 23">
            <a:extLst>
              <a:ext uri="{FF2B5EF4-FFF2-40B4-BE49-F238E27FC236}">
                <a16:creationId xmlns:a16="http://schemas.microsoft.com/office/drawing/2014/main" id="{A4DB90BA-F368-2BA1-DCDA-D1F3B02BF3AE}"/>
              </a:ext>
            </a:extLst>
          </p:cNvPr>
          <p:cNvSpPr txBox="1"/>
          <p:nvPr/>
        </p:nvSpPr>
        <p:spPr>
          <a:xfrm>
            <a:off x="8245191" y="4617167"/>
            <a:ext cx="3091180" cy="1380490"/>
          </a:xfrm>
          <a:prstGeom prst="rect">
            <a:avLst/>
          </a:prstGeom>
        </p:spPr>
        <p:txBody>
          <a:bodyPr vert="horz" wrap="square" lIns="0" tIns="13335" rIns="0" bIns="0" rtlCol="0">
            <a:spAutoFit/>
          </a:bodyPr>
          <a:lstStyle/>
          <a:p>
            <a:pPr marL="38100" marR="30480">
              <a:lnSpc>
                <a:spcPct val="100000"/>
              </a:lnSpc>
              <a:spcBef>
                <a:spcPts val="105"/>
              </a:spcBef>
            </a:pPr>
            <a:r>
              <a:rPr sz="2000" spc="-10" dirty="0">
                <a:latin typeface="Times New Roman"/>
                <a:cs typeface="Times New Roman"/>
              </a:rPr>
              <a:t>QAM=Quadrature</a:t>
            </a:r>
            <a:r>
              <a:rPr sz="2000" spc="-65" dirty="0">
                <a:latin typeface="Times New Roman"/>
                <a:cs typeface="Times New Roman"/>
              </a:rPr>
              <a:t> </a:t>
            </a:r>
            <a:r>
              <a:rPr sz="2000" spc="-10" dirty="0">
                <a:latin typeface="Times New Roman"/>
                <a:cs typeface="Times New Roman"/>
              </a:rPr>
              <a:t>Amplitude Modulation</a:t>
            </a:r>
            <a:endParaRPr sz="2000" dirty="0">
              <a:latin typeface="Times New Roman"/>
              <a:cs typeface="Times New Roman"/>
            </a:endParaRPr>
          </a:p>
          <a:p>
            <a:pPr marL="38100" marR="1045210" indent="-635">
              <a:lnSpc>
                <a:spcPct val="100000"/>
              </a:lnSpc>
            </a:pPr>
            <a:r>
              <a:rPr sz="2000" dirty="0">
                <a:latin typeface="Times New Roman"/>
                <a:cs typeface="Times New Roman"/>
              </a:rPr>
              <a:t>QAM2</a:t>
            </a:r>
            <a:r>
              <a:rPr sz="1950" i="1" baseline="25641" dirty="0">
                <a:latin typeface="Times New Roman"/>
                <a:cs typeface="Times New Roman"/>
              </a:rPr>
              <a:t>n</a:t>
            </a:r>
            <a:r>
              <a:rPr sz="1950" i="1" spc="232" baseline="25641"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i="1" dirty="0">
                <a:latin typeface="Times New Roman"/>
                <a:cs typeface="Times New Roman"/>
              </a:rPr>
              <a:t>n</a:t>
            </a:r>
            <a:r>
              <a:rPr sz="2000" i="1" spc="-5" dirty="0">
                <a:latin typeface="Times New Roman"/>
                <a:cs typeface="Times New Roman"/>
              </a:rPr>
              <a:t> </a:t>
            </a:r>
            <a:r>
              <a:rPr sz="2000" spc="-10" dirty="0">
                <a:latin typeface="Times New Roman"/>
                <a:cs typeface="Times New Roman"/>
              </a:rPr>
              <a:t>bits/Hz </a:t>
            </a:r>
            <a:r>
              <a:rPr sz="2000" dirty="0">
                <a:latin typeface="Times New Roman"/>
                <a:cs typeface="Times New Roman"/>
              </a:rPr>
              <a:t>dB</a:t>
            </a:r>
            <a:r>
              <a:rPr sz="2000" spc="-10" dirty="0">
                <a:latin typeface="Times New Roman"/>
                <a:cs typeface="Times New Roman"/>
              </a:rPr>
              <a:t> </a:t>
            </a:r>
            <a:r>
              <a:rPr sz="2000" dirty="0">
                <a:latin typeface="Times New Roman"/>
                <a:cs typeface="Times New Roman"/>
              </a:rPr>
              <a:t>=</a:t>
            </a:r>
            <a:r>
              <a:rPr sz="2000" spc="10" dirty="0">
                <a:latin typeface="Times New Roman"/>
                <a:cs typeface="Times New Roman"/>
              </a:rPr>
              <a:t> </a:t>
            </a:r>
            <a:r>
              <a:rPr sz="2000" spc="-10" dirty="0">
                <a:latin typeface="Times New Roman"/>
                <a:cs typeface="Times New Roman"/>
              </a:rPr>
              <a:t>Deci-</a:t>
            </a:r>
            <a:r>
              <a:rPr sz="2000" spc="-25" dirty="0">
                <a:latin typeface="Times New Roman"/>
                <a:cs typeface="Times New Roman"/>
              </a:rPr>
              <a:t>Bel</a:t>
            </a:r>
            <a:endParaRPr sz="2000" dirty="0">
              <a:latin typeface="Times New Roman"/>
              <a:cs typeface="Times New Roman"/>
            </a:endParaRPr>
          </a:p>
          <a:p>
            <a:pPr marL="1626235">
              <a:lnSpc>
                <a:spcPts val="1065"/>
              </a:lnSpc>
            </a:pPr>
            <a:r>
              <a:rPr sz="1200" u="sng" dirty="0">
                <a:uFill>
                  <a:solidFill>
                    <a:srgbClr val="000000"/>
                  </a:solidFill>
                </a:uFill>
                <a:latin typeface="Times New Roman"/>
                <a:cs typeface="Times New Roman"/>
              </a:rPr>
              <a:t>Power</a:t>
            </a:r>
            <a:r>
              <a:rPr sz="1200" u="sng" spc="-45" dirty="0">
                <a:uFill>
                  <a:solidFill>
                    <a:srgbClr val="000000"/>
                  </a:solidFill>
                </a:uFill>
                <a:latin typeface="Times New Roman"/>
                <a:cs typeface="Times New Roman"/>
              </a:rPr>
              <a:t> </a:t>
            </a:r>
            <a:r>
              <a:rPr sz="1200" u="sng" spc="-25" dirty="0">
                <a:uFill>
                  <a:solidFill>
                    <a:srgbClr val="000000"/>
                  </a:solidFill>
                </a:uFill>
                <a:latin typeface="Times New Roman"/>
                <a:cs typeface="Times New Roman"/>
              </a:rPr>
              <a:t>Out</a:t>
            </a:r>
            <a:endParaRPr sz="1200" dirty="0">
              <a:latin typeface="Times New Roman"/>
              <a:cs typeface="Times New Roman"/>
            </a:endParaRPr>
          </a:p>
        </p:txBody>
      </p:sp>
      <p:sp>
        <p:nvSpPr>
          <p:cNvPr id="8" name="object 24">
            <a:extLst>
              <a:ext uri="{FF2B5EF4-FFF2-40B4-BE49-F238E27FC236}">
                <a16:creationId xmlns:a16="http://schemas.microsoft.com/office/drawing/2014/main" id="{DCCD60F7-229E-B140-C30B-791755445842}"/>
              </a:ext>
            </a:extLst>
          </p:cNvPr>
          <p:cNvSpPr txBox="1"/>
          <p:nvPr/>
        </p:nvSpPr>
        <p:spPr>
          <a:xfrm>
            <a:off x="9501983" y="5987285"/>
            <a:ext cx="986790" cy="228600"/>
          </a:xfrm>
          <a:prstGeom prst="rect">
            <a:avLst/>
          </a:prstGeom>
        </p:spPr>
        <p:txBody>
          <a:bodyPr vert="horz" wrap="square" lIns="0" tIns="16510" rIns="0" bIns="0" rtlCol="0">
            <a:spAutoFit/>
          </a:bodyPr>
          <a:lstStyle/>
          <a:p>
            <a:pPr marL="12700">
              <a:lnSpc>
                <a:spcPct val="100000"/>
              </a:lnSpc>
              <a:spcBef>
                <a:spcPts val="130"/>
              </a:spcBef>
              <a:tabLst>
                <a:tab pos="423545" algn="l"/>
              </a:tabLst>
            </a:pPr>
            <a:r>
              <a:rPr sz="1300" spc="-25" dirty="0">
                <a:latin typeface="Times New Roman"/>
                <a:cs typeface="Times New Roman"/>
              </a:rPr>
              <a:t>10</a:t>
            </a:r>
            <a:r>
              <a:rPr sz="1300" dirty="0">
                <a:latin typeface="Times New Roman"/>
                <a:cs typeface="Times New Roman"/>
              </a:rPr>
              <a:t>	</a:t>
            </a:r>
            <a:r>
              <a:rPr sz="1200" dirty="0">
                <a:latin typeface="Times New Roman"/>
                <a:cs typeface="Times New Roman"/>
              </a:rPr>
              <a:t>Power</a:t>
            </a:r>
            <a:r>
              <a:rPr sz="1200" spc="-40" dirty="0">
                <a:latin typeface="Times New Roman"/>
                <a:cs typeface="Times New Roman"/>
              </a:rPr>
              <a:t> </a:t>
            </a:r>
            <a:r>
              <a:rPr sz="1200" spc="-25" dirty="0">
                <a:latin typeface="Times New Roman"/>
                <a:cs typeface="Times New Roman"/>
              </a:rPr>
              <a:t>I</a:t>
            </a:r>
            <a:r>
              <a:rPr sz="1200" i="1" spc="-25" dirty="0">
                <a:latin typeface="Times New Roman"/>
                <a:cs typeface="Times New Roman"/>
              </a:rPr>
              <a:t>n</a:t>
            </a:r>
            <a:endParaRPr sz="1200">
              <a:latin typeface="Times New Roman"/>
              <a:cs typeface="Times New Roman"/>
            </a:endParaRPr>
          </a:p>
        </p:txBody>
      </p:sp>
    </p:spTree>
    <p:extLst>
      <p:ext uri="{BB962C8B-B14F-4D97-AF65-F5344CB8AC3E}">
        <p14:creationId xmlns:p14="http://schemas.microsoft.com/office/powerpoint/2010/main" val="295473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7 -3.7037E-6 C -0.00143 -0.01527 -0.00247 -0.02986 -0.00456 -0.04444 C -0.00651 -0.05902 -0.00951 -0.07407 -0.01172 -0.08703 C -0.01419 -0.09976 -0.01589 -0.10879 -0.0181 -0.12152 C -0.02031 -0.13379 -0.02344 -0.15208 -0.02539 -0.16088 C -0.02747 -0.16944 -0.02773 -0.16828 -0.02956 -0.17361 C -0.03138 -0.17847 -0.03425 -0.18541 -0.03672 -0.19189 " pathEditMode="relative" rAng="0" ptsTypes="AAAAAAA">
                                      <p:cBhvr>
                                        <p:cTn id="6" dur="2000" fill="hold"/>
                                        <p:tgtEl>
                                          <p:spTgt spid="97"/>
                                        </p:tgtEl>
                                        <p:attrNameLst>
                                          <p:attrName>ppt_x</p:attrName>
                                          <p:attrName>ppt_y</p:attrName>
                                        </p:attrNameLst>
                                      </p:cBhvr>
                                      <p:rCtr x="-1836" y="-9606"/>
                                    </p:animMotion>
                                  </p:childTnLst>
                                </p:cTn>
                              </p:par>
                              <p:par>
                                <p:cTn id="7" presetID="1" presetClass="entr" presetSubtype="0" fill="hold" grpId="0"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0.03672 -0.19189 C -0.03672 -0.19166 -0.0362 -0.07662 -0.03555 0.03889 " pathEditMode="relative" rAng="0" ptsTypes="AA">
                                      <p:cBhvr>
                                        <p:cTn id="12" dur="2000" fill="hold"/>
                                        <p:tgtEl>
                                          <p:spTgt spid="97"/>
                                        </p:tgtEl>
                                        <p:attrNameLst>
                                          <p:attrName>ppt_x</p:attrName>
                                          <p:attrName>ppt_y</p:attrName>
                                        </p:attrNameLst>
                                      </p:cBhvr>
                                      <p:rCtr x="52" y="11528"/>
                                    </p:animMotion>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childTnLst>
                          </p:cTn>
                        </p:par>
                        <p:par>
                          <p:cTn id="15" fill="hold">
                            <p:stCondLst>
                              <p:cond delay="2000"/>
                            </p:stCondLst>
                            <p:childTnLst>
                              <p:par>
                                <p:cTn id="16" presetID="0" presetClass="path" presetSubtype="0" accel="50000" decel="50000" fill="hold" grpId="2" nodeType="afterEffect">
                                  <p:stCondLst>
                                    <p:cond delay="0"/>
                                  </p:stCondLst>
                                  <p:childTnLst>
                                    <p:animMotion origin="layout" path="M -0.03555 0.03889 C -0.0388 0.01968 -0.04193 0.00162 -0.04531 -0.02199 C -0.04896 -0.0456 -0.05221 -0.07662 -0.05703 -0.10347 C -0.06172 -0.13055 -0.07161 -0.16921 -0.07435 -0.18217 " pathEditMode="relative" rAng="0" ptsTypes="AAAA">
                                      <p:cBhvr>
                                        <p:cTn id="17" dur="2000" fill="hold"/>
                                        <p:tgtEl>
                                          <p:spTgt spid="97"/>
                                        </p:tgtEl>
                                        <p:attrNameLst>
                                          <p:attrName>ppt_x</p:attrName>
                                          <p:attrName>ppt_y</p:attrName>
                                        </p:attrNameLst>
                                      </p:cBhvr>
                                      <p:rCtr x="-1940" y="-1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7" grpId="2" animBg="1"/>
      <p:bldP spid="100" grpId="0"/>
      <p:bldP spid="10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621146" y="429888"/>
            <a:ext cx="10515600" cy="894622"/>
          </a:xfrm>
        </p:spPr>
        <p:txBody>
          <a:bodyPr>
            <a:normAutofit/>
          </a:bodyPr>
          <a:lstStyle/>
          <a:p>
            <a:r>
              <a:rPr lang="en-US" b="0" kern="0" dirty="0">
                <a:solidFill>
                  <a:srgbClr val="000099"/>
                </a:solidFill>
                <a:latin typeface="+mn-lt"/>
                <a:ea typeface="ＭＳ Ｐゴシック" charset="0"/>
              </a:rPr>
              <a:t>802.11: advanced capabilities</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45</a:t>
            </a:fld>
            <a:endParaRPr lang="en-US" dirty="0"/>
          </a:p>
        </p:txBody>
      </p:sp>
      <p:sp>
        <p:nvSpPr>
          <p:cNvPr id="43" name="Rectangle 4">
            <a:extLst>
              <a:ext uri="{FF2B5EF4-FFF2-40B4-BE49-F238E27FC236}">
                <a16:creationId xmlns:a16="http://schemas.microsoft.com/office/drawing/2014/main" id="{7EE47952-3299-F34C-9371-84E782764DCC}"/>
              </a:ext>
            </a:extLst>
          </p:cNvPr>
          <p:cNvSpPr>
            <a:spLocks noChangeArrowheads="1"/>
          </p:cNvSpPr>
          <p:nvPr/>
        </p:nvSpPr>
        <p:spPr bwMode="auto">
          <a:xfrm>
            <a:off x="739054" y="1405371"/>
            <a:ext cx="1027531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75000"/>
              <a:buFont typeface="Wingdings" charset="0"/>
              <a:buNone/>
              <a:tabLst>
                <a:tab pos="746125" algn="l"/>
              </a:tabLst>
              <a:defRPr/>
            </a:pPr>
            <a:r>
              <a:rPr lang="en-US" sz="2400" dirty="0">
                <a:solidFill>
                  <a:srgbClr val="C00000"/>
                </a:solidFill>
              </a:rPr>
              <a:t>power management</a:t>
            </a:r>
          </a:p>
          <a:p>
            <a:pPr marL="354013" indent="-285750">
              <a:spcBef>
                <a:spcPct val="20000"/>
              </a:spcBef>
              <a:buClr>
                <a:srgbClr val="000099"/>
              </a:buClr>
              <a:buSzPct val="100000"/>
              <a:buFont typeface="Wingdings" charset="2"/>
              <a:buChar char="§"/>
              <a:tabLst>
                <a:tab pos="746125" algn="l"/>
              </a:tabLst>
              <a:defRPr/>
            </a:pPr>
            <a:r>
              <a:rPr lang="en-GB" sz="2400" dirty="0"/>
              <a:t>A node can be in one of three states:</a:t>
            </a:r>
          </a:p>
          <a:p>
            <a:pPr marL="811213" lvl="1" indent="-285750">
              <a:spcBef>
                <a:spcPct val="20000"/>
              </a:spcBef>
              <a:buClr>
                <a:srgbClr val="000099"/>
              </a:buClr>
              <a:buSzPct val="100000"/>
              <a:buFont typeface="Wingdings" charset="2"/>
              <a:buChar char="§"/>
              <a:tabLst>
                <a:tab pos="746125" algn="l"/>
              </a:tabLst>
              <a:defRPr/>
            </a:pPr>
            <a:r>
              <a:rPr lang="en-GB" sz="2400" dirty="0"/>
              <a:t>Transmitter on</a:t>
            </a:r>
          </a:p>
          <a:p>
            <a:pPr marL="811213" lvl="1" indent="-285750">
              <a:spcBef>
                <a:spcPct val="20000"/>
              </a:spcBef>
              <a:buClr>
                <a:srgbClr val="000099"/>
              </a:buClr>
              <a:buSzPct val="100000"/>
              <a:buFont typeface="Wingdings" charset="2"/>
              <a:buChar char="§"/>
              <a:tabLst>
                <a:tab pos="746125" algn="l"/>
              </a:tabLst>
              <a:defRPr/>
            </a:pPr>
            <a:r>
              <a:rPr lang="en-GB" sz="2400" dirty="0"/>
              <a:t>Receiver only on</a:t>
            </a:r>
          </a:p>
          <a:p>
            <a:pPr marL="811213" lvl="1" indent="-285750">
              <a:spcBef>
                <a:spcPct val="20000"/>
              </a:spcBef>
              <a:buClr>
                <a:srgbClr val="000099"/>
              </a:buClr>
              <a:buSzPct val="100000"/>
              <a:buFont typeface="Wingdings" charset="2"/>
              <a:buChar char="§"/>
              <a:tabLst>
                <a:tab pos="746125" algn="l"/>
              </a:tabLst>
              <a:defRPr/>
            </a:pPr>
            <a:r>
              <a:rPr lang="en-GB" sz="2400" dirty="0"/>
              <a:t>Dozing: Both transmitter and receivers off.</a:t>
            </a:r>
          </a:p>
          <a:p>
            <a:pPr marL="354013" indent="-285750">
              <a:spcBef>
                <a:spcPct val="20000"/>
              </a:spcBef>
              <a:buClr>
                <a:srgbClr val="000099"/>
              </a:buClr>
              <a:buSzPct val="100000"/>
              <a:buFont typeface="Wingdings" charset="2"/>
              <a:buChar char="§"/>
              <a:tabLst>
                <a:tab pos="746125" algn="l"/>
              </a:tabLst>
              <a:defRPr/>
            </a:pPr>
            <a:r>
              <a:rPr lang="en-GB" sz="2400" dirty="0"/>
              <a:t>AP buffers traffic for dozing nodes.</a:t>
            </a:r>
          </a:p>
          <a:p>
            <a:pPr marL="354013" indent="-285750">
              <a:spcBef>
                <a:spcPct val="20000"/>
              </a:spcBef>
              <a:buClr>
                <a:srgbClr val="000099"/>
              </a:buClr>
              <a:buSzPct val="100000"/>
              <a:buFont typeface="Wingdings" charset="2"/>
              <a:buChar char="§"/>
              <a:tabLst>
                <a:tab pos="746125" algn="l"/>
              </a:tabLst>
              <a:defRPr/>
            </a:pPr>
            <a:r>
              <a:rPr lang="en-US" sz="2400" dirty="0"/>
              <a:t>node-to-AP: “I am going to sleep until next beacon frame</a:t>
            </a:r>
            <a:r>
              <a:rPr lang="en-US" altLang="ja-JP" sz="2400" dirty="0"/>
              <a:t>”</a:t>
            </a:r>
            <a:endParaRPr lang="en-US" sz="2400" dirty="0"/>
          </a:p>
          <a:p>
            <a:pPr marL="695325" lvl="1" indent="-238125">
              <a:spcBef>
                <a:spcPct val="20000"/>
              </a:spcBef>
              <a:buClr>
                <a:srgbClr val="000099"/>
              </a:buClr>
              <a:buFont typeface="Arial"/>
              <a:buChar char="•"/>
              <a:tabLst>
                <a:tab pos="854075" algn="l"/>
              </a:tabLst>
              <a:defRPr/>
            </a:pPr>
            <a:r>
              <a:rPr lang="en-US" sz="2000" dirty="0">
                <a:cs typeface="+mn-cs"/>
              </a:rPr>
              <a:t>AP knows not to transmit frames to this node</a:t>
            </a:r>
          </a:p>
          <a:p>
            <a:pPr marL="695325" lvl="1" indent="-238125">
              <a:spcBef>
                <a:spcPct val="20000"/>
              </a:spcBef>
              <a:buClr>
                <a:srgbClr val="000099"/>
              </a:buClr>
              <a:buFont typeface="Arial"/>
              <a:buChar char="•"/>
              <a:tabLst>
                <a:tab pos="854075" algn="l"/>
              </a:tabLst>
              <a:defRPr/>
            </a:pPr>
            <a:r>
              <a:rPr lang="en-US" sz="2000" dirty="0">
                <a:cs typeface="+mn-cs"/>
              </a:rPr>
              <a:t>node wakes up before next beacon frame</a:t>
            </a:r>
          </a:p>
          <a:p>
            <a:pPr marL="354013" indent="-285750">
              <a:spcBef>
                <a:spcPct val="20000"/>
              </a:spcBef>
              <a:buClr>
                <a:srgbClr val="000099"/>
              </a:buClr>
              <a:buSzPct val="100000"/>
              <a:buFont typeface="Wingdings" charset="2"/>
              <a:buChar char="§"/>
              <a:tabLst>
                <a:tab pos="746125" algn="l"/>
              </a:tabLst>
              <a:defRPr/>
            </a:pPr>
            <a:r>
              <a:rPr lang="en-US" sz="2400" dirty="0">
                <a:cs typeface="+mn-cs"/>
              </a:rPr>
              <a:t>beacon frame: contains list of mobile nodes with AP-to-mobile frames waiting to be sent</a:t>
            </a:r>
          </a:p>
          <a:p>
            <a:pPr marL="701675" lvl="1" indent="-244475">
              <a:spcBef>
                <a:spcPct val="20000"/>
              </a:spcBef>
              <a:buClr>
                <a:srgbClr val="000099"/>
              </a:buClr>
              <a:buFont typeface="Arial"/>
              <a:buChar char="•"/>
              <a:tabLst>
                <a:tab pos="793750" algn="l"/>
              </a:tabLst>
              <a:defRPr/>
            </a:pPr>
            <a:r>
              <a:rPr lang="en-US" sz="2000" dirty="0">
                <a:cs typeface="+mn-cs"/>
              </a:rPr>
              <a:t>node will stay awake if AP-to-mobile frames to be sent; otherwise sleep again until next beacon frame</a:t>
            </a:r>
          </a:p>
          <a:p>
            <a:pPr marL="342900" indent="-342900">
              <a:spcBef>
                <a:spcPct val="20000"/>
              </a:spcBef>
              <a:buClr>
                <a:srgbClr val="000099"/>
              </a:buClr>
              <a:buSzPct val="75000"/>
              <a:buFont typeface="Wingdings" charset="0"/>
              <a:buNone/>
              <a:tabLst>
                <a:tab pos="746125" algn="l"/>
              </a:tabLst>
              <a:defRPr/>
            </a:pPr>
            <a:endParaRPr lang="en-US" dirty="0">
              <a:cs typeface="+mn-cs"/>
            </a:endParaRPr>
          </a:p>
        </p:txBody>
      </p:sp>
    </p:spTree>
    <p:extLst>
      <p:ext uri="{BB962C8B-B14F-4D97-AF65-F5344CB8AC3E}">
        <p14:creationId xmlns:p14="http://schemas.microsoft.com/office/powerpoint/2010/main" val="405502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xEl>
                                              <p:pRg st="9" end="9"/>
                                            </p:txEl>
                                          </p:spTgt>
                                        </p:tgtEl>
                                        <p:attrNameLst>
                                          <p:attrName>style.visibility</p:attrName>
                                        </p:attrNameLst>
                                      </p:cBhvr>
                                      <p:to>
                                        <p:strVal val="visible"/>
                                      </p:to>
                                    </p:set>
                                    <p:animEffect transition="in" filter="dissolve">
                                      <p:cBhvr>
                                        <p:cTn id="7" dur="500"/>
                                        <p:tgtEl>
                                          <p:spTgt spid="4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3">
                                            <p:txEl>
                                              <p:pRg st="10" end="10"/>
                                            </p:txEl>
                                          </p:spTgt>
                                        </p:tgtEl>
                                        <p:attrNameLst>
                                          <p:attrName>style.visibility</p:attrName>
                                        </p:attrNameLst>
                                      </p:cBhvr>
                                      <p:to>
                                        <p:strVal val="visible"/>
                                      </p:to>
                                    </p:set>
                                    <p:animEffect transition="in" filter="dissolve">
                                      <p:cBhvr>
                                        <p:cTn id="10" dur="500"/>
                                        <p:tgtEl>
                                          <p:spTgt spid="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7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280834" y="659914"/>
            <a:ext cx="3102316" cy="2326737"/>
          </a:xfrm>
          <a:prstGeom prst="rect">
            <a:avLst/>
          </a:prstGeom>
          <a:effectLst>
            <a:outerShdw blurRad="50800" dist="38100" dir="18900000" algn="bl" rotWithShape="0">
              <a:prstClr val="black">
                <a:alpha val="40000"/>
              </a:prstClr>
            </a:outerShdw>
          </a:effectLst>
        </p:spPr>
      </p:pic>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16765" y="2251719"/>
            <a:ext cx="5571867" cy="92328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indent="-382588">
              <a:spcBef>
                <a:spcPts val="600"/>
              </a:spcBef>
              <a:buClr>
                <a:schemeClr val="bg1">
                  <a:lumMod val="75000"/>
                </a:schemeClr>
              </a:buClr>
            </a:pPr>
            <a:r>
              <a:rPr lang="en-US" altLang="en-US" dirty="0">
                <a:solidFill>
                  <a:schemeClr val="bg1">
                    <a:lumMod val="85000"/>
                  </a:schemeClr>
                </a:solidFill>
                <a:ea typeface="ＭＳ Ｐゴシック" panose="020B0600070205080204" pitchFamily="34" charset="-128"/>
                <a:cs typeface="Arial" panose="020B0604020202020204" pitchFamily="34" charset="0"/>
              </a:rPr>
              <a:t>Introduction</a:t>
            </a:r>
          </a:p>
        </p:txBody>
      </p:sp>
      <p:sp>
        <p:nvSpPr>
          <p:cNvPr id="9" name="Rectangle 3">
            <a:extLst>
              <a:ext uri="{FF2B5EF4-FFF2-40B4-BE49-F238E27FC236}">
                <a16:creationId xmlns:a16="http://schemas.microsoft.com/office/drawing/2014/main" id="{49F3BAE1-7C74-F944-AEC6-02670EE1832C}"/>
              </a:ext>
            </a:extLst>
          </p:cNvPr>
          <p:cNvSpPr txBox="1">
            <a:spLocks noChangeArrowheads="1"/>
          </p:cNvSpPr>
          <p:nvPr/>
        </p:nvSpPr>
        <p:spPr>
          <a:xfrm>
            <a:off x="762000" y="3068638"/>
            <a:ext cx="4826000" cy="345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Font typeface="Wingdings" charset="0"/>
              <a:buNone/>
              <a:defRPr/>
            </a:pPr>
            <a:r>
              <a:rPr lang="en-US" sz="3200" dirty="0">
                <a:solidFill>
                  <a:srgbClr val="000099"/>
                </a:solidFill>
              </a:rPr>
              <a:t>Wireless</a:t>
            </a:r>
          </a:p>
          <a:p>
            <a:pPr>
              <a:buClr>
                <a:schemeClr val="bg1">
                  <a:lumMod val="85000"/>
                </a:schemeClr>
              </a:buClr>
              <a:defRPr/>
            </a:pPr>
            <a:r>
              <a:rPr lang="en-US" dirty="0">
                <a:solidFill>
                  <a:schemeClr val="bg2">
                    <a:lumMod val="90000"/>
                  </a:schemeClr>
                </a:solidFill>
              </a:rPr>
              <a:t>Wireless links and network characteristics </a:t>
            </a:r>
          </a:p>
          <a:p>
            <a:pPr>
              <a:buClr>
                <a:schemeClr val="bg1">
                  <a:lumMod val="85000"/>
                </a:schemeClr>
              </a:buClr>
              <a:defRPr/>
            </a:pPr>
            <a:r>
              <a:rPr lang="en-US" dirty="0">
                <a:solidFill>
                  <a:schemeClr val="bg2">
                    <a:lumMod val="90000"/>
                  </a:schemeClr>
                </a:solidFill>
              </a:rPr>
              <a:t>CDMA: code division multiple access</a:t>
            </a:r>
          </a:p>
          <a:p>
            <a:pPr>
              <a:buClr>
                <a:schemeClr val="bg1">
                  <a:lumMod val="85000"/>
                </a:schemeClr>
              </a:buClr>
              <a:defRPr/>
            </a:pPr>
            <a:r>
              <a:rPr lang="en-US" dirty="0">
                <a:solidFill>
                  <a:schemeClr val="bg2">
                    <a:lumMod val="90000"/>
                  </a:schemeClr>
                </a:solidFill>
              </a:rPr>
              <a:t>WiFi: 802.11 wireless LANs</a:t>
            </a:r>
          </a:p>
          <a:p>
            <a:pPr>
              <a:buClr>
                <a:schemeClr val="bg1">
                  <a:lumMod val="85000"/>
                </a:schemeClr>
              </a:buClr>
              <a:defRPr/>
            </a:pPr>
            <a:r>
              <a:rPr lang="en-US" dirty="0"/>
              <a:t>Bluetooth</a:t>
            </a:r>
          </a:p>
        </p:txBody>
      </p:sp>
      <p:sp>
        <p:nvSpPr>
          <p:cNvPr id="3" name="Slide Number Placeholder 2">
            <a:extLst>
              <a:ext uri="{FF2B5EF4-FFF2-40B4-BE49-F238E27FC236}">
                <a16:creationId xmlns:a16="http://schemas.microsoft.com/office/drawing/2014/main" id="{B398E34A-2531-E532-EDE7-D3CAA37F34C5}"/>
              </a:ext>
            </a:extLst>
          </p:cNvPr>
          <p:cNvSpPr>
            <a:spLocks noGrp="1"/>
          </p:cNvSpPr>
          <p:nvPr>
            <p:ph type="sldNum" sz="quarter" idx="4"/>
          </p:nvPr>
        </p:nvSpPr>
        <p:spPr/>
        <p:txBody>
          <a:bodyPr/>
          <a:lstStyle/>
          <a:p>
            <a:r>
              <a:rPr lang="en-US" dirty="0"/>
              <a:t>Class 22: </a:t>
            </a:r>
            <a:fld id="{C4204591-24BD-A542-B9D5-F8D8A88D2FEE}" type="slidenum">
              <a:rPr lang="en-US" smtClean="0"/>
              <a:pPr/>
              <a:t>46</a:t>
            </a:fld>
            <a:endParaRPr lang="en-US" dirty="0"/>
          </a:p>
        </p:txBody>
      </p:sp>
    </p:spTree>
    <p:extLst>
      <p:ext uri="{BB962C8B-B14F-4D97-AF65-F5344CB8AC3E}">
        <p14:creationId xmlns:p14="http://schemas.microsoft.com/office/powerpoint/2010/main" val="219226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621146" y="429888"/>
            <a:ext cx="10515600" cy="894622"/>
          </a:xfrm>
        </p:spPr>
        <p:txBody>
          <a:bodyPr>
            <a:normAutofit/>
          </a:bodyPr>
          <a:lstStyle/>
          <a:p>
            <a:pPr>
              <a:defRPr/>
            </a:pPr>
            <a:r>
              <a:rPr lang="en-US" b="0" dirty="0">
                <a:solidFill>
                  <a:srgbClr val="000099"/>
                </a:solidFill>
                <a:latin typeface="+mn-lt"/>
              </a:rPr>
              <a:t>Personal area networks: Bluetooth</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47</a:t>
            </a:fld>
            <a:endParaRPr lang="en-US" dirty="0"/>
          </a:p>
        </p:txBody>
      </p:sp>
      <p:sp>
        <p:nvSpPr>
          <p:cNvPr id="5" name="Rectangle 44">
            <a:extLst>
              <a:ext uri="{FF2B5EF4-FFF2-40B4-BE49-F238E27FC236}">
                <a16:creationId xmlns:a16="http://schemas.microsoft.com/office/drawing/2014/main" id="{F16EE124-6686-D742-8D2C-5556636C506B}"/>
              </a:ext>
            </a:extLst>
          </p:cNvPr>
          <p:cNvSpPr txBox="1">
            <a:spLocks noChangeArrowheads="1"/>
          </p:cNvSpPr>
          <p:nvPr/>
        </p:nvSpPr>
        <p:spPr>
          <a:xfrm>
            <a:off x="1068820" y="1464542"/>
            <a:ext cx="6869834" cy="50609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defRPr/>
            </a:pPr>
            <a:r>
              <a:rPr lang="en-US" sz="3200" dirty="0"/>
              <a:t>less than 10 m diameter</a:t>
            </a:r>
          </a:p>
          <a:p>
            <a:pPr marL="285750" indent="-285750">
              <a:defRPr/>
            </a:pPr>
            <a:r>
              <a:rPr lang="en-US" sz="3200" dirty="0"/>
              <a:t>replacement for cables (mouse, keyboard, headphones)</a:t>
            </a:r>
          </a:p>
          <a:p>
            <a:pPr marL="285750" indent="-285750">
              <a:defRPr/>
            </a:pPr>
            <a:r>
              <a:rPr lang="en-US" sz="3200" dirty="0"/>
              <a:t>ad hoc: no infrastructure</a:t>
            </a:r>
          </a:p>
          <a:p>
            <a:pPr marL="285750" indent="-285750">
              <a:defRPr/>
            </a:pPr>
            <a:r>
              <a:rPr lang="en-US" sz="3200" dirty="0"/>
              <a:t>2.4-2.5 GHz ISM radio band, up to 3 Mbps</a:t>
            </a:r>
          </a:p>
          <a:p>
            <a:pPr marL="285750" indent="-285750">
              <a:defRPr/>
            </a:pPr>
            <a:r>
              <a:rPr lang="en-US" sz="3200" dirty="0"/>
              <a:t>master controller / client devices:</a:t>
            </a:r>
          </a:p>
          <a:p>
            <a:pPr lvl="1">
              <a:lnSpc>
                <a:spcPct val="80000"/>
              </a:lnSpc>
              <a:defRPr/>
            </a:pPr>
            <a:r>
              <a:rPr lang="en-US" sz="2800" dirty="0"/>
              <a:t>master polls clients, grants requests for client transmissions</a:t>
            </a:r>
          </a:p>
        </p:txBody>
      </p:sp>
      <p:sp>
        <p:nvSpPr>
          <p:cNvPr id="46" name="Oval 2">
            <a:extLst>
              <a:ext uri="{FF2B5EF4-FFF2-40B4-BE49-F238E27FC236}">
                <a16:creationId xmlns:a16="http://schemas.microsoft.com/office/drawing/2014/main" id="{8AC49C04-DED4-814A-8DAB-BC7847B0AD56}"/>
              </a:ext>
            </a:extLst>
          </p:cNvPr>
          <p:cNvSpPr>
            <a:spLocks noChangeArrowheads="1"/>
          </p:cNvSpPr>
          <p:nvPr/>
        </p:nvSpPr>
        <p:spPr bwMode="auto">
          <a:xfrm>
            <a:off x="7869382" y="1155700"/>
            <a:ext cx="3479800" cy="3416300"/>
          </a:xfrm>
          <a:prstGeom prst="ellipse">
            <a:avLst/>
          </a:prstGeom>
          <a:solidFill>
            <a:srgbClr val="9AE0FF">
              <a:alpha val="4901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 name="Text Box 9">
            <a:extLst>
              <a:ext uri="{FF2B5EF4-FFF2-40B4-BE49-F238E27FC236}">
                <a16:creationId xmlns:a16="http://schemas.microsoft.com/office/drawing/2014/main" id="{4913B9D8-3142-BC41-91B5-73140C234569}"/>
              </a:ext>
            </a:extLst>
          </p:cNvPr>
          <p:cNvSpPr txBox="1">
            <a:spLocks noChangeArrowheads="1"/>
          </p:cNvSpPr>
          <p:nvPr/>
        </p:nvSpPr>
        <p:spPr bwMode="auto">
          <a:xfrm>
            <a:off x="10431607" y="2600325"/>
            <a:ext cx="10191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Arial" charset="0"/>
              </a:rPr>
              <a:t>radius of</a:t>
            </a:r>
          </a:p>
          <a:p>
            <a:pPr fontAlgn="base">
              <a:spcBef>
                <a:spcPct val="0"/>
              </a:spcBef>
              <a:spcAft>
                <a:spcPct val="0"/>
              </a:spcAft>
              <a:defRPr/>
            </a:pPr>
            <a:r>
              <a:rPr lang="en-US" sz="1600" dirty="0">
                <a:solidFill>
                  <a:srgbClr val="000000"/>
                </a:solidFill>
                <a:latin typeface="Arial" charset="0"/>
              </a:rPr>
              <a:t>coverage</a:t>
            </a:r>
          </a:p>
        </p:txBody>
      </p:sp>
      <p:grpSp>
        <p:nvGrpSpPr>
          <p:cNvPr id="53" name="Group 10">
            <a:extLst>
              <a:ext uri="{FF2B5EF4-FFF2-40B4-BE49-F238E27FC236}">
                <a16:creationId xmlns:a16="http://schemas.microsoft.com/office/drawing/2014/main" id="{0DC7174A-F090-8042-8A4C-1A0B8A7189D4}"/>
              </a:ext>
            </a:extLst>
          </p:cNvPr>
          <p:cNvGrpSpPr>
            <a:grpSpLocks/>
          </p:cNvGrpSpPr>
          <p:nvPr/>
        </p:nvGrpSpPr>
        <p:grpSpPr bwMode="auto">
          <a:xfrm>
            <a:off x="8907607" y="2092325"/>
            <a:ext cx="320675" cy="336550"/>
            <a:chOff x="4166" y="3398"/>
            <a:chExt cx="202" cy="212"/>
          </a:xfrm>
        </p:grpSpPr>
        <p:sp>
          <p:nvSpPr>
            <p:cNvPr id="54" name="Oval 11">
              <a:extLst>
                <a:ext uri="{FF2B5EF4-FFF2-40B4-BE49-F238E27FC236}">
                  <a16:creationId xmlns:a16="http://schemas.microsoft.com/office/drawing/2014/main" id="{97C71025-DFD7-CF4F-8147-121CA5F79340}"/>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 name="Text Box 12">
              <a:extLst>
                <a:ext uri="{FF2B5EF4-FFF2-40B4-BE49-F238E27FC236}">
                  <a16:creationId xmlns:a16="http://schemas.microsoft.com/office/drawing/2014/main" id="{D14BFDAF-6CBD-6D4A-88E3-C471BFD9D889}"/>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grpSp>
        <p:nvGrpSpPr>
          <p:cNvPr id="56" name="Group 13">
            <a:extLst>
              <a:ext uri="{FF2B5EF4-FFF2-40B4-BE49-F238E27FC236}">
                <a16:creationId xmlns:a16="http://schemas.microsoft.com/office/drawing/2014/main" id="{D62FC4B5-1613-3F43-8F34-86E29073B390}"/>
              </a:ext>
            </a:extLst>
          </p:cNvPr>
          <p:cNvGrpSpPr>
            <a:grpSpLocks/>
          </p:cNvGrpSpPr>
          <p:nvPr/>
        </p:nvGrpSpPr>
        <p:grpSpPr bwMode="auto">
          <a:xfrm>
            <a:off x="9822007" y="3387725"/>
            <a:ext cx="320675" cy="336550"/>
            <a:chOff x="4166" y="3398"/>
            <a:chExt cx="202" cy="212"/>
          </a:xfrm>
        </p:grpSpPr>
        <p:sp>
          <p:nvSpPr>
            <p:cNvPr id="57" name="Oval 14">
              <a:extLst>
                <a:ext uri="{FF2B5EF4-FFF2-40B4-BE49-F238E27FC236}">
                  <a16:creationId xmlns:a16="http://schemas.microsoft.com/office/drawing/2014/main" id="{447A804D-66CA-0844-B93F-1889AC5C12FF}"/>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 name="Text Box 15">
              <a:extLst>
                <a:ext uri="{FF2B5EF4-FFF2-40B4-BE49-F238E27FC236}">
                  <a16:creationId xmlns:a16="http://schemas.microsoft.com/office/drawing/2014/main" id="{05A8235B-0A3E-0044-880C-B6F22FB19E86}"/>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grpSp>
        <p:nvGrpSpPr>
          <p:cNvPr id="59" name="Group 16">
            <a:extLst>
              <a:ext uri="{FF2B5EF4-FFF2-40B4-BE49-F238E27FC236}">
                <a16:creationId xmlns:a16="http://schemas.microsoft.com/office/drawing/2014/main" id="{5FC933A8-255C-7945-9DF9-D8785D473EA5}"/>
              </a:ext>
            </a:extLst>
          </p:cNvPr>
          <p:cNvGrpSpPr>
            <a:grpSpLocks/>
          </p:cNvGrpSpPr>
          <p:nvPr/>
        </p:nvGrpSpPr>
        <p:grpSpPr bwMode="auto">
          <a:xfrm>
            <a:off x="8615507" y="3451225"/>
            <a:ext cx="320675" cy="336550"/>
            <a:chOff x="4166" y="3398"/>
            <a:chExt cx="202" cy="212"/>
          </a:xfrm>
        </p:grpSpPr>
        <p:sp>
          <p:nvSpPr>
            <p:cNvPr id="60" name="Oval 17">
              <a:extLst>
                <a:ext uri="{FF2B5EF4-FFF2-40B4-BE49-F238E27FC236}">
                  <a16:creationId xmlns:a16="http://schemas.microsoft.com/office/drawing/2014/main" id="{03EB0E4F-00F8-B942-A4C4-FDA3A622A4AE}"/>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 name="Text Box 18">
              <a:extLst>
                <a:ext uri="{FF2B5EF4-FFF2-40B4-BE49-F238E27FC236}">
                  <a16:creationId xmlns:a16="http://schemas.microsoft.com/office/drawing/2014/main" id="{5A768BC2-ADB5-274B-8CC5-8A782EBC1396}"/>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grpSp>
        <p:nvGrpSpPr>
          <p:cNvPr id="62" name="Group 19">
            <a:extLst>
              <a:ext uri="{FF2B5EF4-FFF2-40B4-BE49-F238E27FC236}">
                <a16:creationId xmlns:a16="http://schemas.microsoft.com/office/drawing/2014/main" id="{C94DD3CC-15CE-2041-8098-9F5F6089DC6A}"/>
              </a:ext>
            </a:extLst>
          </p:cNvPr>
          <p:cNvGrpSpPr>
            <a:grpSpLocks/>
          </p:cNvGrpSpPr>
          <p:nvPr/>
        </p:nvGrpSpPr>
        <p:grpSpPr bwMode="auto">
          <a:xfrm>
            <a:off x="9971232" y="1990725"/>
            <a:ext cx="306388" cy="336550"/>
            <a:chOff x="4784" y="2710"/>
            <a:chExt cx="193" cy="212"/>
          </a:xfrm>
        </p:grpSpPr>
        <p:sp>
          <p:nvSpPr>
            <p:cNvPr id="63" name="Oval 20">
              <a:extLst>
                <a:ext uri="{FF2B5EF4-FFF2-40B4-BE49-F238E27FC236}">
                  <a16:creationId xmlns:a16="http://schemas.microsoft.com/office/drawing/2014/main" id="{AC0B8F9D-6E1F-2647-A713-54E6624E8AE9}"/>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 name="Text Box 21">
              <a:extLst>
                <a:ext uri="{FF2B5EF4-FFF2-40B4-BE49-F238E27FC236}">
                  <a16:creationId xmlns:a16="http://schemas.microsoft.com/office/drawing/2014/main" id="{CF465196-899C-B243-9904-0142295B8239}"/>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65" name="Group 22">
            <a:extLst>
              <a:ext uri="{FF2B5EF4-FFF2-40B4-BE49-F238E27FC236}">
                <a16:creationId xmlns:a16="http://schemas.microsoft.com/office/drawing/2014/main" id="{29FB60F8-B0F1-CB44-AE0F-40A154998AA5}"/>
              </a:ext>
            </a:extLst>
          </p:cNvPr>
          <p:cNvGrpSpPr>
            <a:grpSpLocks/>
          </p:cNvGrpSpPr>
          <p:nvPr/>
        </p:nvGrpSpPr>
        <p:grpSpPr bwMode="auto">
          <a:xfrm>
            <a:off x="9425132" y="3540125"/>
            <a:ext cx="306388" cy="336550"/>
            <a:chOff x="4784" y="2710"/>
            <a:chExt cx="193" cy="212"/>
          </a:xfrm>
        </p:grpSpPr>
        <p:sp>
          <p:nvSpPr>
            <p:cNvPr id="66" name="Oval 23">
              <a:extLst>
                <a:ext uri="{FF2B5EF4-FFF2-40B4-BE49-F238E27FC236}">
                  <a16:creationId xmlns:a16="http://schemas.microsoft.com/office/drawing/2014/main" id="{2077E79B-D8E3-EB41-934D-B370E6753A51}"/>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 name="Text Box 24">
              <a:extLst>
                <a:ext uri="{FF2B5EF4-FFF2-40B4-BE49-F238E27FC236}">
                  <a16:creationId xmlns:a16="http://schemas.microsoft.com/office/drawing/2014/main" id="{39361884-F68C-9C45-B85E-3BA9EA43E808}"/>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68" name="Group 25">
            <a:extLst>
              <a:ext uri="{FF2B5EF4-FFF2-40B4-BE49-F238E27FC236}">
                <a16:creationId xmlns:a16="http://schemas.microsoft.com/office/drawing/2014/main" id="{1D3D1F44-67CB-EC42-BBC7-C1B374111AA1}"/>
              </a:ext>
            </a:extLst>
          </p:cNvPr>
          <p:cNvGrpSpPr>
            <a:grpSpLocks/>
          </p:cNvGrpSpPr>
          <p:nvPr/>
        </p:nvGrpSpPr>
        <p:grpSpPr bwMode="auto">
          <a:xfrm>
            <a:off x="9145732" y="2498725"/>
            <a:ext cx="306388" cy="336550"/>
            <a:chOff x="4784" y="2710"/>
            <a:chExt cx="193" cy="212"/>
          </a:xfrm>
        </p:grpSpPr>
        <p:sp>
          <p:nvSpPr>
            <p:cNvPr id="69" name="Oval 26">
              <a:extLst>
                <a:ext uri="{FF2B5EF4-FFF2-40B4-BE49-F238E27FC236}">
                  <a16:creationId xmlns:a16="http://schemas.microsoft.com/office/drawing/2014/main" id="{DF85E967-A88E-E347-8324-54FCBD9C1EAA}"/>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 name="Text Box 27">
              <a:extLst>
                <a:ext uri="{FF2B5EF4-FFF2-40B4-BE49-F238E27FC236}">
                  <a16:creationId xmlns:a16="http://schemas.microsoft.com/office/drawing/2014/main" id="{074AC8DB-295F-164C-A08E-0D23160EE784}"/>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71" name="Group 28">
            <a:extLst>
              <a:ext uri="{FF2B5EF4-FFF2-40B4-BE49-F238E27FC236}">
                <a16:creationId xmlns:a16="http://schemas.microsoft.com/office/drawing/2014/main" id="{515A9BD0-1948-FA44-B168-48227379845D}"/>
              </a:ext>
            </a:extLst>
          </p:cNvPr>
          <p:cNvGrpSpPr>
            <a:grpSpLocks/>
          </p:cNvGrpSpPr>
          <p:nvPr/>
        </p:nvGrpSpPr>
        <p:grpSpPr bwMode="auto">
          <a:xfrm>
            <a:off x="10466532" y="3362325"/>
            <a:ext cx="306388" cy="336550"/>
            <a:chOff x="4784" y="2710"/>
            <a:chExt cx="193" cy="212"/>
          </a:xfrm>
        </p:grpSpPr>
        <p:sp>
          <p:nvSpPr>
            <p:cNvPr id="72" name="Oval 29">
              <a:extLst>
                <a:ext uri="{FF2B5EF4-FFF2-40B4-BE49-F238E27FC236}">
                  <a16:creationId xmlns:a16="http://schemas.microsoft.com/office/drawing/2014/main" id="{8842359E-E0B1-EE4F-98F8-5FAD015C0644}"/>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3" name="Text Box 30">
              <a:extLst>
                <a:ext uri="{FF2B5EF4-FFF2-40B4-BE49-F238E27FC236}">
                  <a16:creationId xmlns:a16="http://schemas.microsoft.com/office/drawing/2014/main" id="{5438D92C-6418-E641-8C87-3961B34B0D65}"/>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74" name="Group 31">
            <a:extLst>
              <a:ext uri="{FF2B5EF4-FFF2-40B4-BE49-F238E27FC236}">
                <a16:creationId xmlns:a16="http://schemas.microsoft.com/office/drawing/2014/main" id="{F4E08F2A-513C-0B4B-B123-8B77E159DA05}"/>
              </a:ext>
            </a:extLst>
          </p:cNvPr>
          <p:cNvGrpSpPr>
            <a:grpSpLocks/>
          </p:cNvGrpSpPr>
          <p:nvPr/>
        </p:nvGrpSpPr>
        <p:grpSpPr bwMode="auto">
          <a:xfrm>
            <a:off x="8539308" y="4632327"/>
            <a:ext cx="3024188" cy="1330325"/>
            <a:chOff x="4270" y="2826"/>
            <a:chExt cx="1905" cy="838"/>
          </a:xfrm>
        </p:grpSpPr>
        <p:grpSp>
          <p:nvGrpSpPr>
            <p:cNvPr id="75" name="Group 32">
              <a:extLst>
                <a:ext uri="{FF2B5EF4-FFF2-40B4-BE49-F238E27FC236}">
                  <a16:creationId xmlns:a16="http://schemas.microsoft.com/office/drawing/2014/main" id="{C1EF4AFF-4847-BC4A-9356-D7984EE70C04}"/>
                </a:ext>
              </a:extLst>
            </p:cNvPr>
            <p:cNvGrpSpPr>
              <a:grpSpLocks/>
            </p:cNvGrpSpPr>
            <p:nvPr/>
          </p:nvGrpSpPr>
          <p:grpSpPr bwMode="auto">
            <a:xfrm>
              <a:off x="4270" y="2878"/>
              <a:ext cx="210" cy="212"/>
              <a:chOff x="1334" y="2718"/>
              <a:chExt cx="210" cy="212"/>
            </a:xfrm>
          </p:grpSpPr>
          <p:sp>
            <p:nvSpPr>
              <p:cNvPr id="83" name="Oval 33">
                <a:extLst>
                  <a:ext uri="{FF2B5EF4-FFF2-40B4-BE49-F238E27FC236}">
                    <a16:creationId xmlns:a16="http://schemas.microsoft.com/office/drawing/2014/main" id="{BA5D85A5-33B7-544E-A3EF-1CC06BAC8AC6}"/>
                  </a:ext>
                </a:extLst>
              </p:cNvPr>
              <p:cNvSpPr>
                <a:spLocks noChangeArrowheads="1"/>
              </p:cNvSpPr>
              <p:nvPr/>
            </p:nvSpPr>
            <p:spPr bwMode="auto">
              <a:xfrm>
                <a:off x="1352" y="2728"/>
                <a:ext cx="192" cy="184"/>
              </a:xfrm>
              <a:prstGeom prst="ellipse">
                <a:avLst/>
              </a:prstGeom>
              <a:solidFill>
                <a:srgbClr val="3333CC"/>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4" name="Text Box 34">
                <a:extLst>
                  <a:ext uri="{FF2B5EF4-FFF2-40B4-BE49-F238E27FC236}">
                    <a16:creationId xmlns:a16="http://schemas.microsoft.com/office/drawing/2014/main" id="{B9E25DE3-DD42-9F4A-A8B6-77FE592CE581}"/>
                  </a:ext>
                </a:extLst>
              </p:cNvPr>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M</a:t>
                </a:r>
              </a:p>
            </p:txBody>
          </p:sp>
        </p:grpSp>
        <p:grpSp>
          <p:nvGrpSpPr>
            <p:cNvPr id="76" name="Group 35">
              <a:extLst>
                <a:ext uri="{FF2B5EF4-FFF2-40B4-BE49-F238E27FC236}">
                  <a16:creationId xmlns:a16="http://schemas.microsoft.com/office/drawing/2014/main" id="{C0326B32-D242-CD46-BA67-E5F665928F90}"/>
                </a:ext>
              </a:extLst>
            </p:cNvPr>
            <p:cNvGrpSpPr>
              <a:grpSpLocks/>
            </p:cNvGrpSpPr>
            <p:nvPr/>
          </p:nvGrpSpPr>
          <p:grpSpPr bwMode="auto">
            <a:xfrm>
              <a:off x="4294" y="3166"/>
              <a:ext cx="202" cy="212"/>
              <a:chOff x="4166" y="3398"/>
              <a:chExt cx="202" cy="212"/>
            </a:xfrm>
          </p:grpSpPr>
          <p:sp>
            <p:nvSpPr>
              <p:cNvPr id="81" name="Oval 36">
                <a:extLst>
                  <a:ext uri="{FF2B5EF4-FFF2-40B4-BE49-F238E27FC236}">
                    <a16:creationId xmlns:a16="http://schemas.microsoft.com/office/drawing/2014/main" id="{57FC2B25-3ECE-2645-B0C4-DD97F1E96B29}"/>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2" name="Text Box 37">
                <a:extLst>
                  <a:ext uri="{FF2B5EF4-FFF2-40B4-BE49-F238E27FC236}">
                    <a16:creationId xmlns:a16="http://schemas.microsoft.com/office/drawing/2014/main" id="{69A9ECEF-DA0E-6646-A3A7-1F03B160EFAB}"/>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sp>
          <p:nvSpPr>
            <p:cNvPr id="77" name="Text Box 38">
              <a:extLst>
                <a:ext uri="{FF2B5EF4-FFF2-40B4-BE49-F238E27FC236}">
                  <a16:creationId xmlns:a16="http://schemas.microsoft.com/office/drawing/2014/main" id="{C0D006DA-97A6-4040-80CE-D6CEAD88C10E}"/>
                </a:ext>
              </a:extLst>
            </p:cNvPr>
            <p:cNvSpPr txBox="1">
              <a:spLocks noChangeArrowheads="1"/>
            </p:cNvSpPr>
            <p:nvPr/>
          </p:nvSpPr>
          <p:spPr bwMode="auto">
            <a:xfrm>
              <a:off x="4523" y="2826"/>
              <a:ext cx="1652" cy="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5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master controller</a:t>
              </a:r>
            </a:p>
            <a:p>
              <a:pPr marL="0" marR="0" lvl="0" indent="0" defTabSz="914400" eaLnBrk="1" fontAlgn="base" latinLnBrk="0" hangingPunct="1">
                <a:lnSpc>
                  <a:spcPct val="15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client device</a:t>
              </a:r>
            </a:p>
            <a:p>
              <a:pPr marL="0" marR="0" lvl="0" indent="0" defTabSz="914400" eaLnBrk="1" fontAlgn="base" latinLnBrk="0" hangingPunct="1">
                <a:lnSpc>
                  <a:spcPct val="15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parked device (inactive)</a:t>
              </a:r>
            </a:p>
          </p:txBody>
        </p:sp>
        <p:grpSp>
          <p:nvGrpSpPr>
            <p:cNvPr id="78" name="Group 39">
              <a:extLst>
                <a:ext uri="{FF2B5EF4-FFF2-40B4-BE49-F238E27FC236}">
                  <a16:creationId xmlns:a16="http://schemas.microsoft.com/office/drawing/2014/main" id="{C545195C-7C2F-754C-BEA1-3F97A407DB9A}"/>
                </a:ext>
              </a:extLst>
            </p:cNvPr>
            <p:cNvGrpSpPr>
              <a:grpSpLocks/>
            </p:cNvGrpSpPr>
            <p:nvPr/>
          </p:nvGrpSpPr>
          <p:grpSpPr bwMode="auto">
            <a:xfrm>
              <a:off x="4292" y="3398"/>
              <a:ext cx="193" cy="212"/>
              <a:chOff x="4784" y="2710"/>
              <a:chExt cx="193" cy="212"/>
            </a:xfrm>
          </p:grpSpPr>
          <p:sp>
            <p:nvSpPr>
              <p:cNvPr id="79" name="Oval 40">
                <a:extLst>
                  <a:ext uri="{FF2B5EF4-FFF2-40B4-BE49-F238E27FC236}">
                    <a16:creationId xmlns:a16="http://schemas.microsoft.com/office/drawing/2014/main" id="{232654F8-3401-D347-8413-42464D68E55D}"/>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0" name="Text Box 41">
                <a:extLst>
                  <a:ext uri="{FF2B5EF4-FFF2-40B4-BE49-F238E27FC236}">
                    <a16:creationId xmlns:a16="http://schemas.microsoft.com/office/drawing/2014/main" id="{0FC7AC48-1900-304D-A668-9A27801D665E}"/>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cxnSp>
        <p:nvCxnSpPr>
          <p:cNvPr id="85" name="Straight Arrow Connector 84">
            <a:extLst>
              <a:ext uri="{FF2B5EF4-FFF2-40B4-BE49-F238E27FC236}">
                <a16:creationId xmlns:a16="http://schemas.microsoft.com/office/drawing/2014/main" id="{44C05D34-7A2C-0749-A882-EB9BBC96AE94}"/>
              </a:ext>
            </a:extLst>
          </p:cNvPr>
          <p:cNvCxnSpPr>
            <a:stCxn id="46" idx="2"/>
            <a:endCxn id="52" idx="3"/>
          </p:cNvCxnSpPr>
          <p:nvPr/>
        </p:nvCxnSpPr>
        <p:spPr>
          <a:xfrm>
            <a:off x="7869382" y="2863850"/>
            <a:ext cx="3581400" cy="26988"/>
          </a:xfrm>
          <a:prstGeom prst="straightConnector1">
            <a:avLst/>
          </a:prstGeom>
          <a:ln w="12700">
            <a:solidFill>
              <a:srgbClr val="0111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
            <a:extLst>
              <a:ext uri="{FF2B5EF4-FFF2-40B4-BE49-F238E27FC236}">
                <a16:creationId xmlns:a16="http://schemas.microsoft.com/office/drawing/2014/main" id="{10629841-45FC-A74B-B8FE-BA0DCFE22DB0}"/>
              </a:ext>
            </a:extLst>
          </p:cNvPr>
          <p:cNvGrpSpPr>
            <a:grpSpLocks/>
          </p:cNvGrpSpPr>
          <p:nvPr/>
        </p:nvGrpSpPr>
        <p:grpSpPr bwMode="auto">
          <a:xfrm>
            <a:off x="9466407" y="2727325"/>
            <a:ext cx="333375" cy="336550"/>
            <a:chOff x="1334" y="2718"/>
            <a:chExt cx="210" cy="212"/>
          </a:xfrm>
        </p:grpSpPr>
        <p:sp>
          <p:nvSpPr>
            <p:cNvPr id="48" name="Oval 5">
              <a:extLst>
                <a:ext uri="{FF2B5EF4-FFF2-40B4-BE49-F238E27FC236}">
                  <a16:creationId xmlns:a16="http://schemas.microsoft.com/office/drawing/2014/main" id="{9FC9E5BF-409B-B143-9D5B-4C0E5298A7EE}"/>
                </a:ext>
              </a:extLst>
            </p:cNvPr>
            <p:cNvSpPr>
              <a:spLocks noChangeArrowheads="1"/>
            </p:cNvSpPr>
            <p:nvPr/>
          </p:nvSpPr>
          <p:spPr bwMode="auto">
            <a:xfrm>
              <a:off x="1352" y="2728"/>
              <a:ext cx="192" cy="184"/>
            </a:xfrm>
            <a:prstGeom prst="ellipse">
              <a:avLst/>
            </a:prstGeom>
            <a:solidFill>
              <a:srgbClr val="3333CC"/>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 name="Text Box 6">
              <a:extLst>
                <a:ext uri="{FF2B5EF4-FFF2-40B4-BE49-F238E27FC236}">
                  <a16:creationId xmlns:a16="http://schemas.microsoft.com/office/drawing/2014/main" id="{5D3C307C-92D4-234C-91EF-4112052B70E0}"/>
                </a:ext>
              </a:extLst>
            </p:cNvPr>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M</a:t>
              </a:r>
            </a:p>
          </p:txBody>
        </p:sp>
      </p:grpSp>
    </p:spTree>
    <p:extLst>
      <p:ext uri="{BB962C8B-B14F-4D97-AF65-F5344CB8AC3E}">
        <p14:creationId xmlns:p14="http://schemas.microsoft.com/office/powerpoint/2010/main" val="298344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0857B8-F93D-21F3-CB92-D62FF030FA1D}"/>
              </a:ext>
            </a:extLst>
          </p:cNvPr>
          <p:cNvSpPr>
            <a:spLocks noGrp="1"/>
          </p:cNvSpPr>
          <p:nvPr>
            <p:ph idx="1"/>
          </p:nvPr>
        </p:nvSpPr>
        <p:spPr/>
        <p:txBody>
          <a:bodyPr>
            <a:normAutofit fontScale="92500" lnSpcReduction="20000"/>
          </a:bodyPr>
          <a:lstStyle/>
          <a:p>
            <a:r>
              <a:rPr lang="en-GB" dirty="0"/>
              <a:t>Started with Ericsson's Bluetooth Project in 1994</a:t>
            </a:r>
          </a:p>
          <a:p>
            <a:r>
              <a:rPr lang="en-GB" dirty="0"/>
              <a:t>Named after Danish king Herald </a:t>
            </a:r>
            <a:r>
              <a:rPr lang="en-GB" dirty="0" err="1"/>
              <a:t>Blatand</a:t>
            </a:r>
            <a:r>
              <a:rPr lang="en-GB" dirty="0"/>
              <a:t> (AD 940-981) who was fond of blueberries</a:t>
            </a:r>
          </a:p>
          <a:p>
            <a:r>
              <a:rPr lang="en-GB" dirty="0"/>
              <a:t>Radio-frequency communication between cell phones over short distances</a:t>
            </a:r>
          </a:p>
          <a:p>
            <a:r>
              <a:rPr lang="en-GB" dirty="0"/>
              <a:t>IEEE 802.15.1 approved in early 2002 is based on Bluetooth</a:t>
            </a:r>
          </a:p>
          <a:p>
            <a:r>
              <a:rPr lang="en-GB" dirty="0"/>
              <a:t>Key Features:</a:t>
            </a:r>
          </a:p>
          <a:p>
            <a:pPr lvl="1"/>
            <a:r>
              <a:rPr lang="en-GB" dirty="0"/>
              <a:t>Lower Power: 10 A in standby, 50 mA while transmitting</a:t>
            </a:r>
          </a:p>
          <a:p>
            <a:pPr lvl="1"/>
            <a:r>
              <a:rPr lang="en-GB" dirty="0"/>
              <a:t>Cheap: $5 per device</a:t>
            </a:r>
          </a:p>
          <a:p>
            <a:r>
              <a:rPr lang="en-GB" dirty="0"/>
              <a:t>A piconet consists of a master and several slaves. Master determines the timing and polls slaves for transmission.</a:t>
            </a:r>
          </a:p>
          <a:p>
            <a:r>
              <a:rPr lang="en-GB" sz="2800" dirty="0">
                <a:latin typeface="Times New Roman"/>
                <a:cs typeface="Times New Roman"/>
              </a:rPr>
              <a:t>Frequency</a:t>
            </a:r>
            <a:r>
              <a:rPr lang="en-GB" sz="2800" spc="-35" dirty="0">
                <a:latin typeface="Times New Roman"/>
                <a:cs typeface="Times New Roman"/>
              </a:rPr>
              <a:t> </a:t>
            </a:r>
            <a:r>
              <a:rPr lang="en-GB" sz="2800" dirty="0">
                <a:latin typeface="Times New Roman"/>
                <a:cs typeface="Times New Roman"/>
              </a:rPr>
              <a:t>hopping</a:t>
            </a:r>
            <a:r>
              <a:rPr lang="en-GB" sz="2800" spc="-35" dirty="0">
                <a:latin typeface="Times New Roman"/>
                <a:cs typeface="Times New Roman"/>
              </a:rPr>
              <a:t> </a:t>
            </a:r>
            <a:r>
              <a:rPr lang="en-GB" sz="2800" dirty="0">
                <a:latin typeface="Times New Roman"/>
                <a:cs typeface="Times New Roman"/>
              </a:rPr>
              <a:t>spread</a:t>
            </a:r>
            <a:r>
              <a:rPr lang="en-GB" sz="2800" spc="-35" dirty="0">
                <a:latin typeface="Times New Roman"/>
                <a:cs typeface="Times New Roman"/>
              </a:rPr>
              <a:t> </a:t>
            </a:r>
            <a:r>
              <a:rPr lang="en-GB" sz="2800" spc="-10" dirty="0">
                <a:latin typeface="Times New Roman"/>
                <a:cs typeface="Times New Roman"/>
              </a:rPr>
              <a:t>spectrum</a:t>
            </a:r>
            <a:endParaRPr lang="en-GB" dirty="0"/>
          </a:p>
          <a:p>
            <a:endParaRPr lang="en-SE" dirty="0"/>
          </a:p>
        </p:txBody>
      </p:sp>
      <p:sp>
        <p:nvSpPr>
          <p:cNvPr id="3" name="Title 2">
            <a:extLst>
              <a:ext uri="{FF2B5EF4-FFF2-40B4-BE49-F238E27FC236}">
                <a16:creationId xmlns:a16="http://schemas.microsoft.com/office/drawing/2014/main" id="{5891D401-1E30-9683-D944-41D77BF0AA18}"/>
              </a:ext>
            </a:extLst>
          </p:cNvPr>
          <p:cNvSpPr>
            <a:spLocks noGrp="1"/>
          </p:cNvSpPr>
          <p:nvPr>
            <p:ph type="title"/>
          </p:nvPr>
        </p:nvSpPr>
        <p:spPr/>
        <p:txBody>
          <a:bodyPr/>
          <a:lstStyle/>
          <a:p>
            <a:r>
              <a:rPr lang="en-US" b="0" dirty="0">
                <a:solidFill>
                  <a:srgbClr val="000099"/>
                </a:solidFill>
                <a:latin typeface="+mn-lt"/>
              </a:rPr>
              <a:t>Personal area networks: Bluetooth</a:t>
            </a:r>
            <a:endParaRPr lang="en-SE" dirty="0"/>
          </a:p>
        </p:txBody>
      </p:sp>
      <p:sp>
        <p:nvSpPr>
          <p:cNvPr id="4" name="Slide Number Placeholder 3">
            <a:extLst>
              <a:ext uri="{FF2B5EF4-FFF2-40B4-BE49-F238E27FC236}">
                <a16:creationId xmlns:a16="http://schemas.microsoft.com/office/drawing/2014/main" id="{14AD4E6F-4E8D-5878-F34A-1AC2B4533374}"/>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48</a:t>
            </a:fld>
            <a:endParaRPr lang="en-US" dirty="0"/>
          </a:p>
        </p:txBody>
      </p:sp>
      <p:grpSp>
        <p:nvGrpSpPr>
          <p:cNvPr id="5" name="object 8">
            <a:extLst>
              <a:ext uri="{FF2B5EF4-FFF2-40B4-BE49-F238E27FC236}">
                <a16:creationId xmlns:a16="http://schemas.microsoft.com/office/drawing/2014/main" id="{C3A8C0FE-4883-3F76-DFB6-22C8EF8D9D12}"/>
              </a:ext>
            </a:extLst>
          </p:cNvPr>
          <p:cNvGrpSpPr/>
          <p:nvPr/>
        </p:nvGrpSpPr>
        <p:grpSpPr>
          <a:xfrm>
            <a:off x="7000494" y="5526679"/>
            <a:ext cx="2592070" cy="989965"/>
            <a:chOff x="5551932" y="5346952"/>
            <a:chExt cx="2592070" cy="989965"/>
          </a:xfrm>
        </p:grpSpPr>
        <p:sp>
          <p:nvSpPr>
            <p:cNvPr id="6" name="object 9">
              <a:extLst>
                <a:ext uri="{FF2B5EF4-FFF2-40B4-BE49-F238E27FC236}">
                  <a16:creationId xmlns:a16="http://schemas.microsoft.com/office/drawing/2014/main" id="{6ABF7408-A995-AA83-A7AE-A975E72F3A50}"/>
                </a:ext>
              </a:extLst>
            </p:cNvPr>
            <p:cNvSpPr/>
            <p:nvPr/>
          </p:nvSpPr>
          <p:spPr>
            <a:xfrm>
              <a:off x="5628894" y="6195822"/>
              <a:ext cx="2451100" cy="0"/>
            </a:xfrm>
            <a:custGeom>
              <a:avLst/>
              <a:gdLst/>
              <a:ahLst/>
              <a:cxnLst/>
              <a:rect l="l" t="t" r="r" b="b"/>
              <a:pathLst>
                <a:path w="2451100">
                  <a:moveTo>
                    <a:pt x="0" y="0"/>
                  </a:moveTo>
                  <a:lnTo>
                    <a:pt x="2451100" y="0"/>
                  </a:lnTo>
                </a:path>
              </a:pathLst>
            </a:custGeom>
            <a:ln w="25400">
              <a:solidFill>
                <a:srgbClr val="000000"/>
              </a:solidFill>
            </a:ln>
          </p:spPr>
          <p:txBody>
            <a:bodyPr wrap="square" lIns="0" tIns="0" rIns="0" bIns="0" rtlCol="0"/>
            <a:lstStyle/>
            <a:p>
              <a:endParaRPr/>
            </a:p>
          </p:txBody>
        </p:sp>
        <p:sp>
          <p:nvSpPr>
            <p:cNvPr id="7" name="object 10">
              <a:extLst>
                <a:ext uri="{FF2B5EF4-FFF2-40B4-BE49-F238E27FC236}">
                  <a16:creationId xmlns:a16="http://schemas.microsoft.com/office/drawing/2014/main" id="{78B3BC9D-66C7-15B7-9850-E3D8422EBF50}"/>
                </a:ext>
              </a:extLst>
            </p:cNvPr>
            <p:cNvSpPr/>
            <p:nvPr/>
          </p:nvSpPr>
          <p:spPr>
            <a:xfrm>
              <a:off x="8067296" y="6157719"/>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a:p>
          </p:txBody>
        </p:sp>
        <p:sp>
          <p:nvSpPr>
            <p:cNvPr id="8" name="object 11">
              <a:extLst>
                <a:ext uri="{FF2B5EF4-FFF2-40B4-BE49-F238E27FC236}">
                  <a16:creationId xmlns:a16="http://schemas.microsoft.com/office/drawing/2014/main" id="{EC4D3019-7C2B-A0A8-DADC-127AD0B78A85}"/>
                </a:ext>
              </a:extLst>
            </p:cNvPr>
            <p:cNvSpPr/>
            <p:nvPr/>
          </p:nvSpPr>
          <p:spPr>
            <a:xfrm>
              <a:off x="5628894" y="5410453"/>
              <a:ext cx="0" cy="785495"/>
            </a:xfrm>
            <a:custGeom>
              <a:avLst/>
              <a:gdLst/>
              <a:ahLst/>
              <a:cxnLst/>
              <a:rect l="l" t="t" r="r" b="b"/>
              <a:pathLst>
                <a:path h="785495">
                  <a:moveTo>
                    <a:pt x="0" y="785368"/>
                  </a:moveTo>
                  <a:lnTo>
                    <a:pt x="0" y="0"/>
                  </a:lnTo>
                </a:path>
              </a:pathLst>
            </a:custGeom>
            <a:ln w="25400">
              <a:solidFill>
                <a:srgbClr val="000000"/>
              </a:solidFill>
            </a:ln>
          </p:spPr>
          <p:txBody>
            <a:bodyPr wrap="square" lIns="0" tIns="0" rIns="0" bIns="0" rtlCol="0"/>
            <a:lstStyle/>
            <a:p>
              <a:endParaRPr/>
            </a:p>
          </p:txBody>
        </p:sp>
        <p:sp>
          <p:nvSpPr>
            <p:cNvPr id="9" name="object 12">
              <a:extLst>
                <a:ext uri="{FF2B5EF4-FFF2-40B4-BE49-F238E27FC236}">
                  <a16:creationId xmlns:a16="http://schemas.microsoft.com/office/drawing/2014/main" id="{0B35EF0A-DA7F-62B1-2925-918CFB183CB0}"/>
                </a:ext>
              </a:extLst>
            </p:cNvPr>
            <p:cNvSpPr/>
            <p:nvPr/>
          </p:nvSpPr>
          <p:spPr>
            <a:xfrm>
              <a:off x="5590797" y="5346952"/>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10" name="object 13">
              <a:extLst>
                <a:ext uri="{FF2B5EF4-FFF2-40B4-BE49-F238E27FC236}">
                  <a16:creationId xmlns:a16="http://schemas.microsoft.com/office/drawing/2014/main" id="{2E5BCA9A-C145-A65E-76E9-8ADDAA8A74BB}"/>
                </a:ext>
              </a:extLst>
            </p:cNvPr>
            <p:cNvSpPr/>
            <p:nvPr/>
          </p:nvSpPr>
          <p:spPr>
            <a:xfrm>
              <a:off x="57805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1" name="object 14">
              <a:extLst>
                <a:ext uri="{FF2B5EF4-FFF2-40B4-BE49-F238E27FC236}">
                  <a16:creationId xmlns:a16="http://schemas.microsoft.com/office/drawing/2014/main" id="{C1BB2A17-1762-A814-B9BA-D55590301963}"/>
                </a:ext>
              </a:extLst>
            </p:cNvPr>
            <p:cNvSpPr/>
            <p:nvPr/>
          </p:nvSpPr>
          <p:spPr>
            <a:xfrm>
              <a:off x="59329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2" name="object 15">
              <a:extLst>
                <a:ext uri="{FF2B5EF4-FFF2-40B4-BE49-F238E27FC236}">
                  <a16:creationId xmlns:a16="http://schemas.microsoft.com/office/drawing/2014/main" id="{6FD59A67-D57A-535D-2A04-774E3F3AB9AB}"/>
                </a:ext>
              </a:extLst>
            </p:cNvPr>
            <p:cNvSpPr/>
            <p:nvPr/>
          </p:nvSpPr>
          <p:spPr>
            <a:xfrm>
              <a:off x="60853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3" name="object 16">
              <a:extLst>
                <a:ext uri="{FF2B5EF4-FFF2-40B4-BE49-F238E27FC236}">
                  <a16:creationId xmlns:a16="http://schemas.microsoft.com/office/drawing/2014/main" id="{C3F0D476-A1AA-3890-9322-DDFA8CFBF4D9}"/>
                </a:ext>
              </a:extLst>
            </p:cNvPr>
            <p:cNvSpPr/>
            <p:nvPr/>
          </p:nvSpPr>
          <p:spPr>
            <a:xfrm>
              <a:off x="62377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4" name="object 17">
              <a:extLst>
                <a:ext uri="{FF2B5EF4-FFF2-40B4-BE49-F238E27FC236}">
                  <a16:creationId xmlns:a16="http://schemas.microsoft.com/office/drawing/2014/main" id="{D93B857E-4C9E-983A-828D-7F6F808443B9}"/>
                </a:ext>
              </a:extLst>
            </p:cNvPr>
            <p:cNvSpPr/>
            <p:nvPr/>
          </p:nvSpPr>
          <p:spPr>
            <a:xfrm>
              <a:off x="63901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5" name="object 18">
              <a:extLst>
                <a:ext uri="{FF2B5EF4-FFF2-40B4-BE49-F238E27FC236}">
                  <a16:creationId xmlns:a16="http://schemas.microsoft.com/office/drawing/2014/main" id="{0BB95F3D-DB29-5CA4-FA00-2984F9FCA481}"/>
                </a:ext>
              </a:extLst>
            </p:cNvPr>
            <p:cNvSpPr/>
            <p:nvPr/>
          </p:nvSpPr>
          <p:spPr>
            <a:xfrm>
              <a:off x="65425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6" name="object 19">
              <a:extLst>
                <a:ext uri="{FF2B5EF4-FFF2-40B4-BE49-F238E27FC236}">
                  <a16:creationId xmlns:a16="http://schemas.microsoft.com/office/drawing/2014/main" id="{F05848BD-1F55-21AF-EC28-72F71C7F3CBB}"/>
                </a:ext>
              </a:extLst>
            </p:cNvPr>
            <p:cNvSpPr/>
            <p:nvPr/>
          </p:nvSpPr>
          <p:spPr>
            <a:xfrm>
              <a:off x="66949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7" name="object 20">
              <a:extLst>
                <a:ext uri="{FF2B5EF4-FFF2-40B4-BE49-F238E27FC236}">
                  <a16:creationId xmlns:a16="http://schemas.microsoft.com/office/drawing/2014/main" id="{7018625A-86F1-71AB-AC2B-A4959F908E31}"/>
                </a:ext>
              </a:extLst>
            </p:cNvPr>
            <p:cNvSpPr/>
            <p:nvPr/>
          </p:nvSpPr>
          <p:spPr>
            <a:xfrm>
              <a:off x="68473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8" name="object 21">
              <a:extLst>
                <a:ext uri="{FF2B5EF4-FFF2-40B4-BE49-F238E27FC236}">
                  <a16:creationId xmlns:a16="http://schemas.microsoft.com/office/drawing/2014/main" id="{A91BDEB6-7613-C226-94FD-545B77588EBB}"/>
                </a:ext>
              </a:extLst>
            </p:cNvPr>
            <p:cNvSpPr/>
            <p:nvPr/>
          </p:nvSpPr>
          <p:spPr>
            <a:xfrm>
              <a:off x="69997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9" name="object 22">
              <a:extLst>
                <a:ext uri="{FF2B5EF4-FFF2-40B4-BE49-F238E27FC236}">
                  <a16:creationId xmlns:a16="http://schemas.microsoft.com/office/drawing/2014/main" id="{5F479E1F-B6EA-194F-F9BD-8DC47D303B55}"/>
                </a:ext>
              </a:extLst>
            </p:cNvPr>
            <p:cNvSpPr/>
            <p:nvPr/>
          </p:nvSpPr>
          <p:spPr>
            <a:xfrm>
              <a:off x="71521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20" name="object 23">
              <a:extLst>
                <a:ext uri="{FF2B5EF4-FFF2-40B4-BE49-F238E27FC236}">
                  <a16:creationId xmlns:a16="http://schemas.microsoft.com/office/drawing/2014/main" id="{83A63D26-1A54-D3E7-531F-8FEE5EAC7BF4}"/>
                </a:ext>
              </a:extLst>
            </p:cNvPr>
            <p:cNvSpPr/>
            <p:nvPr/>
          </p:nvSpPr>
          <p:spPr>
            <a:xfrm>
              <a:off x="73045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21" name="object 24">
              <a:extLst>
                <a:ext uri="{FF2B5EF4-FFF2-40B4-BE49-F238E27FC236}">
                  <a16:creationId xmlns:a16="http://schemas.microsoft.com/office/drawing/2014/main" id="{EF3978D9-AF4C-786B-6B3E-100338A1C076}"/>
                </a:ext>
              </a:extLst>
            </p:cNvPr>
            <p:cNvSpPr/>
            <p:nvPr/>
          </p:nvSpPr>
          <p:spPr>
            <a:xfrm>
              <a:off x="74569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22" name="object 25">
              <a:extLst>
                <a:ext uri="{FF2B5EF4-FFF2-40B4-BE49-F238E27FC236}">
                  <a16:creationId xmlns:a16="http://schemas.microsoft.com/office/drawing/2014/main" id="{7FC48D6B-0370-E056-15F9-26DB2A684280}"/>
                </a:ext>
              </a:extLst>
            </p:cNvPr>
            <p:cNvSpPr/>
            <p:nvPr/>
          </p:nvSpPr>
          <p:spPr>
            <a:xfrm>
              <a:off x="76093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23" name="object 26">
              <a:extLst>
                <a:ext uri="{FF2B5EF4-FFF2-40B4-BE49-F238E27FC236}">
                  <a16:creationId xmlns:a16="http://schemas.microsoft.com/office/drawing/2014/main" id="{D61C005B-B4C7-4E30-E68B-E0623C877500}"/>
                </a:ext>
              </a:extLst>
            </p:cNvPr>
            <p:cNvSpPr/>
            <p:nvPr/>
          </p:nvSpPr>
          <p:spPr>
            <a:xfrm>
              <a:off x="5551932" y="5574791"/>
              <a:ext cx="2133600" cy="0"/>
            </a:xfrm>
            <a:custGeom>
              <a:avLst/>
              <a:gdLst/>
              <a:ahLst/>
              <a:cxnLst/>
              <a:rect l="l" t="t" r="r" b="b"/>
              <a:pathLst>
                <a:path w="2133600">
                  <a:moveTo>
                    <a:pt x="0" y="0"/>
                  </a:moveTo>
                  <a:lnTo>
                    <a:pt x="2133600" y="0"/>
                  </a:lnTo>
                </a:path>
              </a:pathLst>
            </a:custGeom>
            <a:ln w="12700">
              <a:solidFill>
                <a:srgbClr val="000000"/>
              </a:solidFill>
            </a:ln>
          </p:spPr>
          <p:txBody>
            <a:bodyPr wrap="square" lIns="0" tIns="0" rIns="0" bIns="0" rtlCol="0"/>
            <a:lstStyle/>
            <a:p>
              <a:endParaRPr/>
            </a:p>
          </p:txBody>
        </p:sp>
        <p:sp>
          <p:nvSpPr>
            <p:cNvPr id="24" name="object 27">
              <a:extLst>
                <a:ext uri="{FF2B5EF4-FFF2-40B4-BE49-F238E27FC236}">
                  <a16:creationId xmlns:a16="http://schemas.microsoft.com/office/drawing/2014/main" id="{0FA361B1-C38F-DE4A-2AFA-98C68AA95FAC}"/>
                </a:ext>
              </a:extLst>
            </p:cNvPr>
            <p:cNvSpPr/>
            <p:nvPr/>
          </p:nvSpPr>
          <p:spPr>
            <a:xfrm>
              <a:off x="5551932" y="5727191"/>
              <a:ext cx="2133600" cy="0"/>
            </a:xfrm>
            <a:custGeom>
              <a:avLst/>
              <a:gdLst/>
              <a:ahLst/>
              <a:cxnLst/>
              <a:rect l="l" t="t" r="r" b="b"/>
              <a:pathLst>
                <a:path w="2133600">
                  <a:moveTo>
                    <a:pt x="0" y="0"/>
                  </a:moveTo>
                  <a:lnTo>
                    <a:pt x="2133600" y="0"/>
                  </a:lnTo>
                </a:path>
              </a:pathLst>
            </a:custGeom>
            <a:ln w="12700">
              <a:solidFill>
                <a:srgbClr val="000000"/>
              </a:solidFill>
            </a:ln>
          </p:spPr>
          <p:txBody>
            <a:bodyPr wrap="square" lIns="0" tIns="0" rIns="0" bIns="0" rtlCol="0"/>
            <a:lstStyle/>
            <a:p>
              <a:endParaRPr/>
            </a:p>
          </p:txBody>
        </p:sp>
        <p:sp>
          <p:nvSpPr>
            <p:cNvPr id="25" name="object 28">
              <a:extLst>
                <a:ext uri="{FF2B5EF4-FFF2-40B4-BE49-F238E27FC236}">
                  <a16:creationId xmlns:a16="http://schemas.microsoft.com/office/drawing/2014/main" id="{D0C45B0F-6055-F31E-D609-1AD5EA99868E}"/>
                </a:ext>
              </a:extLst>
            </p:cNvPr>
            <p:cNvSpPr/>
            <p:nvPr/>
          </p:nvSpPr>
          <p:spPr>
            <a:xfrm>
              <a:off x="5551932" y="5879591"/>
              <a:ext cx="2133600" cy="0"/>
            </a:xfrm>
            <a:custGeom>
              <a:avLst/>
              <a:gdLst/>
              <a:ahLst/>
              <a:cxnLst/>
              <a:rect l="l" t="t" r="r" b="b"/>
              <a:pathLst>
                <a:path w="2133600">
                  <a:moveTo>
                    <a:pt x="0" y="0"/>
                  </a:moveTo>
                  <a:lnTo>
                    <a:pt x="2133600" y="0"/>
                  </a:lnTo>
                </a:path>
              </a:pathLst>
            </a:custGeom>
            <a:ln w="12700">
              <a:solidFill>
                <a:srgbClr val="000000"/>
              </a:solidFill>
            </a:ln>
          </p:spPr>
          <p:txBody>
            <a:bodyPr wrap="square" lIns="0" tIns="0" rIns="0" bIns="0" rtlCol="0"/>
            <a:lstStyle/>
            <a:p>
              <a:endParaRPr/>
            </a:p>
          </p:txBody>
        </p:sp>
        <p:sp>
          <p:nvSpPr>
            <p:cNvPr id="26" name="object 29">
              <a:extLst>
                <a:ext uri="{FF2B5EF4-FFF2-40B4-BE49-F238E27FC236}">
                  <a16:creationId xmlns:a16="http://schemas.microsoft.com/office/drawing/2014/main" id="{509A951A-E444-3909-25C0-03934618F09A}"/>
                </a:ext>
              </a:extLst>
            </p:cNvPr>
            <p:cNvSpPr/>
            <p:nvPr/>
          </p:nvSpPr>
          <p:spPr>
            <a:xfrm>
              <a:off x="5551932" y="6031991"/>
              <a:ext cx="2133600" cy="0"/>
            </a:xfrm>
            <a:custGeom>
              <a:avLst/>
              <a:gdLst/>
              <a:ahLst/>
              <a:cxnLst/>
              <a:rect l="l" t="t" r="r" b="b"/>
              <a:pathLst>
                <a:path w="2133600">
                  <a:moveTo>
                    <a:pt x="0" y="0"/>
                  </a:moveTo>
                  <a:lnTo>
                    <a:pt x="2133600" y="0"/>
                  </a:lnTo>
                </a:path>
              </a:pathLst>
            </a:custGeom>
            <a:ln w="12700">
              <a:solidFill>
                <a:srgbClr val="000000"/>
              </a:solidFill>
            </a:ln>
          </p:spPr>
          <p:txBody>
            <a:bodyPr wrap="square" lIns="0" tIns="0" rIns="0" bIns="0" rtlCol="0"/>
            <a:lstStyle/>
            <a:p>
              <a:endParaRPr/>
            </a:p>
          </p:txBody>
        </p:sp>
        <p:sp>
          <p:nvSpPr>
            <p:cNvPr id="27" name="object 30">
              <a:extLst>
                <a:ext uri="{FF2B5EF4-FFF2-40B4-BE49-F238E27FC236}">
                  <a16:creationId xmlns:a16="http://schemas.microsoft.com/office/drawing/2014/main" id="{F7FF43A5-D7E1-0340-A41A-C4F985269D39}"/>
                </a:ext>
              </a:extLst>
            </p:cNvPr>
            <p:cNvSpPr/>
            <p:nvPr/>
          </p:nvSpPr>
          <p:spPr>
            <a:xfrm>
              <a:off x="5628894" y="5575553"/>
              <a:ext cx="152400" cy="0"/>
            </a:xfrm>
            <a:custGeom>
              <a:avLst/>
              <a:gdLst/>
              <a:ahLst/>
              <a:cxnLst/>
              <a:rect l="l" t="t" r="r" b="b"/>
              <a:pathLst>
                <a:path w="152400">
                  <a:moveTo>
                    <a:pt x="0" y="0"/>
                  </a:moveTo>
                  <a:lnTo>
                    <a:pt x="152400" y="0"/>
                  </a:lnTo>
                </a:path>
              </a:pathLst>
            </a:custGeom>
            <a:ln w="25400">
              <a:solidFill>
                <a:srgbClr val="063DE8"/>
              </a:solidFill>
            </a:ln>
          </p:spPr>
          <p:txBody>
            <a:bodyPr wrap="square" lIns="0" tIns="0" rIns="0" bIns="0" rtlCol="0"/>
            <a:lstStyle/>
            <a:p>
              <a:endParaRPr/>
            </a:p>
          </p:txBody>
        </p:sp>
        <p:sp>
          <p:nvSpPr>
            <p:cNvPr id="28" name="object 31">
              <a:extLst>
                <a:ext uri="{FF2B5EF4-FFF2-40B4-BE49-F238E27FC236}">
                  <a16:creationId xmlns:a16="http://schemas.microsoft.com/office/drawing/2014/main" id="{A42914F9-D532-6CC1-4D88-3979ACB16B66}"/>
                </a:ext>
              </a:extLst>
            </p:cNvPr>
            <p:cNvSpPr/>
            <p:nvPr/>
          </p:nvSpPr>
          <p:spPr>
            <a:xfrm>
              <a:off x="5781294" y="5727953"/>
              <a:ext cx="457200" cy="0"/>
            </a:xfrm>
            <a:custGeom>
              <a:avLst/>
              <a:gdLst/>
              <a:ahLst/>
              <a:cxnLst/>
              <a:rect l="l" t="t" r="r" b="b"/>
              <a:pathLst>
                <a:path w="457200">
                  <a:moveTo>
                    <a:pt x="0" y="0"/>
                  </a:moveTo>
                  <a:lnTo>
                    <a:pt x="457200" y="0"/>
                  </a:lnTo>
                </a:path>
              </a:pathLst>
            </a:custGeom>
            <a:ln w="25400">
              <a:solidFill>
                <a:srgbClr val="063DE8"/>
              </a:solidFill>
            </a:ln>
          </p:spPr>
          <p:txBody>
            <a:bodyPr wrap="square" lIns="0" tIns="0" rIns="0" bIns="0" rtlCol="0"/>
            <a:lstStyle/>
            <a:p>
              <a:endParaRPr/>
            </a:p>
          </p:txBody>
        </p:sp>
        <p:sp>
          <p:nvSpPr>
            <p:cNvPr id="29" name="object 32">
              <a:extLst>
                <a:ext uri="{FF2B5EF4-FFF2-40B4-BE49-F238E27FC236}">
                  <a16:creationId xmlns:a16="http://schemas.microsoft.com/office/drawing/2014/main" id="{8A47EDD0-91A1-1F7B-0022-BDD8693FBCF1}"/>
                </a:ext>
              </a:extLst>
            </p:cNvPr>
            <p:cNvSpPr/>
            <p:nvPr/>
          </p:nvSpPr>
          <p:spPr>
            <a:xfrm>
              <a:off x="6390894" y="5575553"/>
              <a:ext cx="152400" cy="0"/>
            </a:xfrm>
            <a:custGeom>
              <a:avLst/>
              <a:gdLst/>
              <a:ahLst/>
              <a:cxnLst/>
              <a:rect l="l" t="t" r="r" b="b"/>
              <a:pathLst>
                <a:path w="152400">
                  <a:moveTo>
                    <a:pt x="0" y="0"/>
                  </a:moveTo>
                  <a:lnTo>
                    <a:pt x="152400" y="0"/>
                  </a:lnTo>
                </a:path>
              </a:pathLst>
            </a:custGeom>
            <a:ln w="25400">
              <a:solidFill>
                <a:srgbClr val="063DE8"/>
              </a:solidFill>
            </a:ln>
          </p:spPr>
          <p:txBody>
            <a:bodyPr wrap="square" lIns="0" tIns="0" rIns="0" bIns="0" rtlCol="0"/>
            <a:lstStyle/>
            <a:p>
              <a:endParaRPr/>
            </a:p>
          </p:txBody>
        </p:sp>
        <p:sp>
          <p:nvSpPr>
            <p:cNvPr id="30" name="object 33">
              <a:extLst>
                <a:ext uri="{FF2B5EF4-FFF2-40B4-BE49-F238E27FC236}">
                  <a16:creationId xmlns:a16="http://schemas.microsoft.com/office/drawing/2014/main" id="{91BDD63E-0A35-6A24-4740-FD3B2E1BA486}"/>
                </a:ext>
              </a:extLst>
            </p:cNvPr>
            <p:cNvSpPr/>
            <p:nvPr/>
          </p:nvSpPr>
          <p:spPr>
            <a:xfrm>
              <a:off x="6543294" y="6032753"/>
              <a:ext cx="457200" cy="0"/>
            </a:xfrm>
            <a:custGeom>
              <a:avLst/>
              <a:gdLst/>
              <a:ahLst/>
              <a:cxnLst/>
              <a:rect l="l" t="t" r="r" b="b"/>
              <a:pathLst>
                <a:path w="457200">
                  <a:moveTo>
                    <a:pt x="0" y="0"/>
                  </a:moveTo>
                  <a:lnTo>
                    <a:pt x="457200" y="0"/>
                  </a:lnTo>
                </a:path>
              </a:pathLst>
            </a:custGeom>
            <a:ln w="25400">
              <a:solidFill>
                <a:srgbClr val="063DE8"/>
              </a:solidFill>
            </a:ln>
          </p:spPr>
          <p:txBody>
            <a:bodyPr wrap="square" lIns="0" tIns="0" rIns="0" bIns="0" rtlCol="0"/>
            <a:lstStyle/>
            <a:p>
              <a:endParaRPr/>
            </a:p>
          </p:txBody>
        </p:sp>
        <p:sp>
          <p:nvSpPr>
            <p:cNvPr id="31" name="object 34">
              <a:extLst>
                <a:ext uri="{FF2B5EF4-FFF2-40B4-BE49-F238E27FC236}">
                  <a16:creationId xmlns:a16="http://schemas.microsoft.com/office/drawing/2014/main" id="{E0084771-63BF-66C1-F034-1506C7A15EA0}"/>
                </a:ext>
              </a:extLst>
            </p:cNvPr>
            <p:cNvSpPr/>
            <p:nvPr/>
          </p:nvSpPr>
          <p:spPr>
            <a:xfrm>
              <a:off x="7000494" y="5880353"/>
              <a:ext cx="457200" cy="0"/>
            </a:xfrm>
            <a:custGeom>
              <a:avLst/>
              <a:gdLst/>
              <a:ahLst/>
              <a:cxnLst/>
              <a:rect l="l" t="t" r="r" b="b"/>
              <a:pathLst>
                <a:path w="457200">
                  <a:moveTo>
                    <a:pt x="0" y="0"/>
                  </a:moveTo>
                  <a:lnTo>
                    <a:pt x="457200" y="0"/>
                  </a:lnTo>
                </a:path>
              </a:pathLst>
            </a:custGeom>
            <a:ln w="25400">
              <a:solidFill>
                <a:srgbClr val="063DE8"/>
              </a:solidFill>
            </a:ln>
          </p:spPr>
          <p:txBody>
            <a:bodyPr wrap="square" lIns="0" tIns="0" rIns="0" bIns="0" rtlCol="0"/>
            <a:lstStyle/>
            <a:p>
              <a:endParaRPr/>
            </a:p>
          </p:txBody>
        </p:sp>
        <p:sp>
          <p:nvSpPr>
            <p:cNvPr id="32" name="object 35">
              <a:extLst>
                <a:ext uri="{FF2B5EF4-FFF2-40B4-BE49-F238E27FC236}">
                  <a16:creationId xmlns:a16="http://schemas.microsoft.com/office/drawing/2014/main" id="{EEF9D4DD-03B8-8FE0-AB76-EC880EE95A38}"/>
                </a:ext>
              </a:extLst>
            </p:cNvPr>
            <p:cNvSpPr/>
            <p:nvPr/>
          </p:nvSpPr>
          <p:spPr>
            <a:xfrm>
              <a:off x="7457694" y="5575553"/>
              <a:ext cx="152400" cy="0"/>
            </a:xfrm>
            <a:custGeom>
              <a:avLst/>
              <a:gdLst/>
              <a:ahLst/>
              <a:cxnLst/>
              <a:rect l="l" t="t" r="r" b="b"/>
              <a:pathLst>
                <a:path w="152400">
                  <a:moveTo>
                    <a:pt x="0" y="0"/>
                  </a:moveTo>
                  <a:lnTo>
                    <a:pt x="152400" y="0"/>
                  </a:lnTo>
                </a:path>
              </a:pathLst>
            </a:custGeom>
            <a:ln w="25400">
              <a:solidFill>
                <a:srgbClr val="063DE8"/>
              </a:solidFill>
            </a:ln>
          </p:spPr>
          <p:txBody>
            <a:bodyPr wrap="square" lIns="0" tIns="0" rIns="0" bIns="0" rtlCol="0"/>
            <a:lstStyle/>
            <a:p>
              <a:endParaRPr/>
            </a:p>
          </p:txBody>
        </p:sp>
      </p:grpSp>
      <p:sp>
        <p:nvSpPr>
          <p:cNvPr id="33" name="object 36">
            <a:extLst>
              <a:ext uri="{FF2B5EF4-FFF2-40B4-BE49-F238E27FC236}">
                <a16:creationId xmlns:a16="http://schemas.microsoft.com/office/drawing/2014/main" id="{79DF655A-987F-4230-2964-34D5574DD8E8}"/>
              </a:ext>
            </a:extLst>
          </p:cNvPr>
          <p:cNvSpPr txBox="1"/>
          <p:nvPr/>
        </p:nvSpPr>
        <p:spPr>
          <a:xfrm>
            <a:off x="6699793" y="5571414"/>
            <a:ext cx="250190" cy="883285"/>
          </a:xfrm>
          <a:prstGeom prst="rect">
            <a:avLst/>
          </a:prstGeom>
        </p:spPr>
        <p:txBody>
          <a:bodyPr vert="vert270" wrap="square" lIns="0" tIns="0" rIns="0" bIns="0" rtlCol="0">
            <a:spAutoFit/>
          </a:bodyPr>
          <a:lstStyle/>
          <a:p>
            <a:pPr marL="12700">
              <a:lnSpc>
                <a:spcPts val="1839"/>
              </a:lnSpc>
            </a:pPr>
            <a:r>
              <a:rPr sz="1600" spc="-10" dirty="0">
                <a:latin typeface="Times New Roman"/>
                <a:cs typeface="Times New Roman"/>
              </a:rPr>
              <a:t>Frequency</a:t>
            </a:r>
            <a:endParaRPr sz="1600">
              <a:latin typeface="Times New Roman"/>
              <a:cs typeface="Times New Roman"/>
            </a:endParaRPr>
          </a:p>
        </p:txBody>
      </p:sp>
      <p:sp>
        <p:nvSpPr>
          <p:cNvPr id="34" name="object 37">
            <a:extLst>
              <a:ext uri="{FF2B5EF4-FFF2-40B4-BE49-F238E27FC236}">
                <a16:creationId xmlns:a16="http://schemas.microsoft.com/office/drawing/2014/main" id="{2BF341B0-DDCA-7BA5-D22B-488F76B91C62}"/>
              </a:ext>
            </a:extLst>
          </p:cNvPr>
          <p:cNvSpPr txBox="1"/>
          <p:nvPr/>
        </p:nvSpPr>
        <p:spPr>
          <a:xfrm>
            <a:off x="9136189" y="6107388"/>
            <a:ext cx="441959"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Times New Roman"/>
                <a:cs typeface="Times New Roman"/>
              </a:rPr>
              <a:t>Time</a:t>
            </a:r>
            <a:endParaRPr sz="1600">
              <a:latin typeface="Times New Roman"/>
              <a:cs typeface="Times New Roman"/>
            </a:endParaRPr>
          </a:p>
        </p:txBody>
      </p:sp>
    </p:spTree>
    <p:extLst>
      <p:ext uri="{BB962C8B-B14F-4D97-AF65-F5344CB8AC3E}">
        <p14:creationId xmlns:p14="http://schemas.microsoft.com/office/powerpoint/2010/main" val="119282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621146" y="429888"/>
            <a:ext cx="10515600" cy="894622"/>
          </a:xfrm>
        </p:spPr>
        <p:txBody>
          <a:bodyPr>
            <a:normAutofit/>
          </a:bodyPr>
          <a:lstStyle/>
          <a:p>
            <a:pPr>
              <a:defRPr/>
            </a:pPr>
            <a:r>
              <a:rPr lang="en-US" b="0" dirty="0">
                <a:solidFill>
                  <a:srgbClr val="000099"/>
                </a:solidFill>
                <a:latin typeface="+mn-lt"/>
              </a:rPr>
              <a:t>Personal area networks: Bluetooth</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49</a:t>
            </a:fld>
            <a:endParaRPr lang="en-US" dirty="0"/>
          </a:p>
        </p:txBody>
      </p:sp>
      <p:sp>
        <p:nvSpPr>
          <p:cNvPr id="5" name="Rectangle 44">
            <a:extLst>
              <a:ext uri="{FF2B5EF4-FFF2-40B4-BE49-F238E27FC236}">
                <a16:creationId xmlns:a16="http://schemas.microsoft.com/office/drawing/2014/main" id="{F16EE124-6686-D742-8D2C-5556636C506B}"/>
              </a:ext>
            </a:extLst>
          </p:cNvPr>
          <p:cNvSpPr txBox="1">
            <a:spLocks noChangeArrowheads="1"/>
          </p:cNvSpPr>
          <p:nvPr/>
        </p:nvSpPr>
        <p:spPr>
          <a:xfrm>
            <a:off x="1041111" y="1464542"/>
            <a:ext cx="6371071" cy="528262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defRPr/>
            </a:pPr>
            <a:r>
              <a:rPr lang="en-US" sz="3200" dirty="0"/>
              <a:t>TDM, </a:t>
            </a:r>
            <a:r>
              <a:rPr lang="en-US" dirty="0"/>
              <a:t>625 </a:t>
            </a:r>
            <a:r>
              <a:rPr lang="en-US" dirty="0">
                <a:latin typeface="Symbol" pitchFamily="2" charset="2"/>
              </a:rPr>
              <a:t>m</a:t>
            </a:r>
            <a:r>
              <a:rPr lang="en-US" dirty="0"/>
              <a:t>sec sec. slot</a:t>
            </a:r>
          </a:p>
          <a:p>
            <a:pPr marL="285750" indent="-285750">
              <a:defRPr/>
            </a:pPr>
            <a:r>
              <a:rPr lang="en-US" sz="2800" dirty="0"/>
              <a:t>FDM: sender uses </a:t>
            </a:r>
            <a:r>
              <a:rPr lang="en-US" dirty="0"/>
              <a:t>79 frequency channels in known, pseudo-random order slot-to-slot (spread spectrum)</a:t>
            </a:r>
          </a:p>
          <a:p>
            <a:pPr marL="628650" lvl="1" indent="-285750">
              <a:defRPr/>
            </a:pPr>
            <a:r>
              <a:rPr lang="en-US" dirty="0"/>
              <a:t>other devices/equipment not in piconet only interfere in some slots</a:t>
            </a:r>
          </a:p>
          <a:p>
            <a:pPr marL="457200" indent="-457200">
              <a:defRPr/>
            </a:pPr>
            <a:r>
              <a:rPr lang="en-US" dirty="0">
                <a:solidFill>
                  <a:srgbClr val="C00000"/>
                </a:solidFill>
              </a:rPr>
              <a:t>parked mode: </a:t>
            </a:r>
            <a:r>
              <a:rPr lang="en-US" dirty="0"/>
              <a:t>clients can “go to sleep” (park) and later wakeup (to preserve battery)</a:t>
            </a:r>
          </a:p>
          <a:p>
            <a:pPr marL="457200" indent="-457200">
              <a:defRPr/>
            </a:pPr>
            <a:r>
              <a:rPr lang="en-US" sz="2800" dirty="0">
                <a:solidFill>
                  <a:srgbClr val="C00000"/>
                </a:solidFill>
              </a:rPr>
              <a:t>boo</a:t>
            </a:r>
            <a:r>
              <a:rPr lang="en-US" dirty="0">
                <a:solidFill>
                  <a:srgbClr val="C00000"/>
                </a:solidFill>
              </a:rPr>
              <a:t>tstrapping: </a:t>
            </a:r>
            <a:r>
              <a:rPr lang="en-US" dirty="0"/>
              <a:t>nodes self-assemble (plug and play) into piconet</a:t>
            </a:r>
            <a:endParaRPr lang="en-US" sz="2800" dirty="0"/>
          </a:p>
        </p:txBody>
      </p:sp>
      <p:sp>
        <p:nvSpPr>
          <p:cNvPr id="46" name="Oval 2">
            <a:extLst>
              <a:ext uri="{FF2B5EF4-FFF2-40B4-BE49-F238E27FC236}">
                <a16:creationId xmlns:a16="http://schemas.microsoft.com/office/drawing/2014/main" id="{8AC49C04-DED4-814A-8DAB-BC7847B0AD56}"/>
              </a:ext>
            </a:extLst>
          </p:cNvPr>
          <p:cNvSpPr>
            <a:spLocks noChangeArrowheads="1"/>
          </p:cNvSpPr>
          <p:nvPr/>
        </p:nvSpPr>
        <p:spPr bwMode="auto">
          <a:xfrm>
            <a:off x="7869382" y="1155700"/>
            <a:ext cx="3479800" cy="3416300"/>
          </a:xfrm>
          <a:prstGeom prst="ellipse">
            <a:avLst/>
          </a:prstGeom>
          <a:solidFill>
            <a:srgbClr val="9AE0FF">
              <a:alpha val="4901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 name="Text Box 9">
            <a:extLst>
              <a:ext uri="{FF2B5EF4-FFF2-40B4-BE49-F238E27FC236}">
                <a16:creationId xmlns:a16="http://schemas.microsoft.com/office/drawing/2014/main" id="{4913B9D8-3142-BC41-91B5-73140C234569}"/>
              </a:ext>
            </a:extLst>
          </p:cNvPr>
          <p:cNvSpPr txBox="1">
            <a:spLocks noChangeArrowheads="1"/>
          </p:cNvSpPr>
          <p:nvPr/>
        </p:nvSpPr>
        <p:spPr bwMode="auto">
          <a:xfrm>
            <a:off x="10431607" y="2600325"/>
            <a:ext cx="10191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Arial" charset="0"/>
              </a:rPr>
              <a:t>radius of</a:t>
            </a:r>
          </a:p>
          <a:p>
            <a:pPr fontAlgn="base">
              <a:spcBef>
                <a:spcPct val="0"/>
              </a:spcBef>
              <a:spcAft>
                <a:spcPct val="0"/>
              </a:spcAft>
              <a:defRPr/>
            </a:pPr>
            <a:r>
              <a:rPr lang="en-US" sz="1600" dirty="0">
                <a:solidFill>
                  <a:srgbClr val="000000"/>
                </a:solidFill>
                <a:latin typeface="Arial" charset="0"/>
              </a:rPr>
              <a:t>coverage</a:t>
            </a:r>
          </a:p>
        </p:txBody>
      </p:sp>
      <p:grpSp>
        <p:nvGrpSpPr>
          <p:cNvPr id="53" name="Group 10">
            <a:extLst>
              <a:ext uri="{FF2B5EF4-FFF2-40B4-BE49-F238E27FC236}">
                <a16:creationId xmlns:a16="http://schemas.microsoft.com/office/drawing/2014/main" id="{0DC7174A-F090-8042-8A4C-1A0B8A7189D4}"/>
              </a:ext>
            </a:extLst>
          </p:cNvPr>
          <p:cNvGrpSpPr>
            <a:grpSpLocks/>
          </p:cNvGrpSpPr>
          <p:nvPr/>
        </p:nvGrpSpPr>
        <p:grpSpPr bwMode="auto">
          <a:xfrm>
            <a:off x="8907607" y="2092325"/>
            <a:ext cx="320675" cy="336550"/>
            <a:chOff x="4166" y="3398"/>
            <a:chExt cx="202" cy="212"/>
          </a:xfrm>
        </p:grpSpPr>
        <p:sp>
          <p:nvSpPr>
            <p:cNvPr id="54" name="Oval 11">
              <a:extLst>
                <a:ext uri="{FF2B5EF4-FFF2-40B4-BE49-F238E27FC236}">
                  <a16:creationId xmlns:a16="http://schemas.microsoft.com/office/drawing/2014/main" id="{97C71025-DFD7-CF4F-8147-121CA5F79340}"/>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 name="Text Box 12">
              <a:extLst>
                <a:ext uri="{FF2B5EF4-FFF2-40B4-BE49-F238E27FC236}">
                  <a16:creationId xmlns:a16="http://schemas.microsoft.com/office/drawing/2014/main" id="{D14BFDAF-6CBD-6D4A-88E3-C471BFD9D889}"/>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grpSp>
        <p:nvGrpSpPr>
          <p:cNvPr id="56" name="Group 13">
            <a:extLst>
              <a:ext uri="{FF2B5EF4-FFF2-40B4-BE49-F238E27FC236}">
                <a16:creationId xmlns:a16="http://schemas.microsoft.com/office/drawing/2014/main" id="{D62FC4B5-1613-3F43-8F34-86E29073B390}"/>
              </a:ext>
            </a:extLst>
          </p:cNvPr>
          <p:cNvGrpSpPr>
            <a:grpSpLocks/>
          </p:cNvGrpSpPr>
          <p:nvPr/>
        </p:nvGrpSpPr>
        <p:grpSpPr bwMode="auto">
          <a:xfrm>
            <a:off x="9822007" y="3387725"/>
            <a:ext cx="320675" cy="336550"/>
            <a:chOff x="4166" y="3398"/>
            <a:chExt cx="202" cy="212"/>
          </a:xfrm>
        </p:grpSpPr>
        <p:sp>
          <p:nvSpPr>
            <p:cNvPr id="57" name="Oval 14">
              <a:extLst>
                <a:ext uri="{FF2B5EF4-FFF2-40B4-BE49-F238E27FC236}">
                  <a16:creationId xmlns:a16="http://schemas.microsoft.com/office/drawing/2014/main" id="{447A804D-66CA-0844-B93F-1889AC5C12FF}"/>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 name="Text Box 15">
              <a:extLst>
                <a:ext uri="{FF2B5EF4-FFF2-40B4-BE49-F238E27FC236}">
                  <a16:creationId xmlns:a16="http://schemas.microsoft.com/office/drawing/2014/main" id="{05A8235B-0A3E-0044-880C-B6F22FB19E86}"/>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grpSp>
        <p:nvGrpSpPr>
          <p:cNvPr id="59" name="Group 16">
            <a:extLst>
              <a:ext uri="{FF2B5EF4-FFF2-40B4-BE49-F238E27FC236}">
                <a16:creationId xmlns:a16="http://schemas.microsoft.com/office/drawing/2014/main" id="{5FC933A8-255C-7945-9DF9-D8785D473EA5}"/>
              </a:ext>
            </a:extLst>
          </p:cNvPr>
          <p:cNvGrpSpPr>
            <a:grpSpLocks/>
          </p:cNvGrpSpPr>
          <p:nvPr/>
        </p:nvGrpSpPr>
        <p:grpSpPr bwMode="auto">
          <a:xfrm>
            <a:off x="8615507" y="3451225"/>
            <a:ext cx="320675" cy="336550"/>
            <a:chOff x="4166" y="3398"/>
            <a:chExt cx="202" cy="212"/>
          </a:xfrm>
        </p:grpSpPr>
        <p:sp>
          <p:nvSpPr>
            <p:cNvPr id="60" name="Oval 17">
              <a:extLst>
                <a:ext uri="{FF2B5EF4-FFF2-40B4-BE49-F238E27FC236}">
                  <a16:creationId xmlns:a16="http://schemas.microsoft.com/office/drawing/2014/main" id="{03EB0E4F-00F8-B942-A4C4-FDA3A622A4AE}"/>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 name="Text Box 18">
              <a:extLst>
                <a:ext uri="{FF2B5EF4-FFF2-40B4-BE49-F238E27FC236}">
                  <a16:creationId xmlns:a16="http://schemas.microsoft.com/office/drawing/2014/main" id="{5A768BC2-ADB5-274B-8CC5-8A782EBC1396}"/>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grpSp>
        <p:nvGrpSpPr>
          <p:cNvPr id="62" name="Group 19">
            <a:extLst>
              <a:ext uri="{FF2B5EF4-FFF2-40B4-BE49-F238E27FC236}">
                <a16:creationId xmlns:a16="http://schemas.microsoft.com/office/drawing/2014/main" id="{C94DD3CC-15CE-2041-8098-9F5F6089DC6A}"/>
              </a:ext>
            </a:extLst>
          </p:cNvPr>
          <p:cNvGrpSpPr>
            <a:grpSpLocks/>
          </p:cNvGrpSpPr>
          <p:nvPr/>
        </p:nvGrpSpPr>
        <p:grpSpPr bwMode="auto">
          <a:xfrm>
            <a:off x="9971232" y="1990725"/>
            <a:ext cx="306388" cy="336550"/>
            <a:chOff x="4784" y="2710"/>
            <a:chExt cx="193" cy="212"/>
          </a:xfrm>
        </p:grpSpPr>
        <p:sp>
          <p:nvSpPr>
            <p:cNvPr id="63" name="Oval 20">
              <a:extLst>
                <a:ext uri="{FF2B5EF4-FFF2-40B4-BE49-F238E27FC236}">
                  <a16:creationId xmlns:a16="http://schemas.microsoft.com/office/drawing/2014/main" id="{AC0B8F9D-6E1F-2647-A713-54E6624E8AE9}"/>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 name="Text Box 21">
              <a:extLst>
                <a:ext uri="{FF2B5EF4-FFF2-40B4-BE49-F238E27FC236}">
                  <a16:creationId xmlns:a16="http://schemas.microsoft.com/office/drawing/2014/main" id="{CF465196-899C-B243-9904-0142295B8239}"/>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65" name="Group 22">
            <a:extLst>
              <a:ext uri="{FF2B5EF4-FFF2-40B4-BE49-F238E27FC236}">
                <a16:creationId xmlns:a16="http://schemas.microsoft.com/office/drawing/2014/main" id="{29FB60F8-B0F1-CB44-AE0F-40A154998AA5}"/>
              </a:ext>
            </a:extLst>
          </p:cNvPr>
          <p:cNvGrpSpPr>
            <a:grpSpLocks/>
          </p:cNvGrpSpPr>
          <p:nvPr/>
        </p:nvGrpSpPr>
        <p:grpSpPr bwMode="auto">
          <a:xfrm>
            <a:off x="9425132" y="3540125"/>
            <a:ext cx="306388" cy="336550"/>
            <a:chOff x="4784" y="2710"/>
            <a:chExt cx="193" cy="212"/>
          </a:xfrm>
        </p:grpSpPr>
        <p:sp>
          <p:nvSpPr>
            <p:cNvPr id="66" name="Oval 23">
              <a:extLst>
                <a:ext uri="{FF2B5EF4-FFF2-40B4-BE49-F238E27FC236}">
                  <a16:creationId xmlns:a16="http://schemas.microsoft.com/office/drawing/2014/main" id="{2077E79B-D8E3-EB41-934D-B370E6753A51}"/>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 name="Text Box 24">
              <a:extLst>
                <a:ext uri="{FF2B5EF4-FFF2-40B4-BE49-F238E27FC236}">
                  <a16:creationId xmlns:a16="http://schemas.microsoft.com/office/drawing/2014/main" id="{39361884-F68C-9C45-B85E-3BA9EA43E808}"/>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68" name="Group 25">
            <a:extLst>
              <a:ext uri="{FF2B5EF4-FFF2-40B4-BE49-F238E27FC236}">
                <a16:creationId xmlns:a16="http://schemas.microsoft.com/office/drawing/2014/main" id="{1D3D1F44-67CB-EC42-BBC7-C1B374111AA1}"/>
              </a:ext>
            </a:extLst>
          </p:cNvPr>
          <p:cNvGrpSpPr>
            <a:grpSpLocks/>
          </p:cNvGrpSpPr>
          <p:nvPr/>
        </p:nvGrpSpPr>
        <p:grpSpPr bwMode="auto">
          <a:xfrm>
            <a:off x="9145732" y="2498725"/>
            <a:ext cx="306388" cy="336550"/>
            <a:chOff x="4784" y="2710"/>
            <a:chExt cx="193" cy="212"/>
          </a:xfrm>
        </p:grpSpPr>
        <p:sp>
          <p:nvSpPr>
            <p:cNvPr id="69" name="Oval 26">
              <a:extLst>
                <a:ext uri="{FF2B5EF4-FFF2-40B4-BE49-F238E27FC236}">
                  <a16:creationId xmlns:a16="http://schemas.microsoft.com/office/drawing/2014/main" id="{DF85E967-A88E-E347-8324-54FCBD9C1EAA}"/>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 name="Text Box 27">
              <a:extLst>
                <a:ext uri="{FF2B5EF4-FFF2-40B4-BE49-F238E27FC236}">
                  <a16:creationId xmlns:a16="http://schemas.microsoft.com/office/drawing/2014/main" id="{074AC8DB-295F-164C-A08E-0D23160EE784}"/>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71" name="Group 28">
            <a:extLst>
              <a:ext uri="{FF2B5EF4-FFF2-40B4-BE49-F238E27FC236}">
                <a16:creationId xmlns:a16="http://schemas.microsoft.com/office/drawing/2014/main" id="{515A9BD0-1948-FA44-B168-48227379845D}"/>
              </a:ext>
            </a:extLst>
          </p:cNvPr>
          <p:cNvGrpSpPr>
            <a:grpSpLocks/>
          </p:cNvGrpSpPr>
          <p:nvPr/>
        </p:nvGrpSpPr>
        <p:grpSpPr bwMode="auto">
          <a:xfrm>
            <a:off x="10466532" y="3362325"/>
            <a:ext cx="306388" cy="336550"/>
            <a:chOff x="4784" y="2710"/>
            <a:chExt cx="193" cy="212"/>
          </a:xfrm>
        </p:grpSpPr>
        <p:sp>
          <p:nvSpPr>
            <p:cNvPr id="72" name="Oval 29">
              <a:extLst>
                <a:ext uri="{FF2B5EF4-FFF2-40B4-BE49-F238E27FC236}">
                  <a16:creationId xmlns:a16="http://schemas.microsoft.com/office/drawing/2014/main" id="{8842359E-E0B1-EE4F-98F8-5FAD015C0644}"/>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3" name="Text Box 30">
              <a:extLst>
                <a:ext uri="{FF2B5EF4-FFF2-40B4-BE49-F238E27FC236}">
                  <a16:creationId xmlns:a16="http://schemas.microsoft.com/office/drawing/2014/main" id="{5438D92C-6418-E641-8C87-3961B34B0D65}"/>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74" name="Group 31">
            <a:extLst>
              <a:ext uri="{FF2B5EF4-FFF2-40B4-BE49-F238E27FC236}">
                <a16:creationId xmlns:a16="http://schemas.microsoft.com/office/drawing/2014/main" id="{F4E08F2A-513C-0B4B-B123-8B77E159DA05}"/>
              </a:ext>
            </a:extLst>
          </p:cNvPr>
          <p:cNvGrpSpPr>
            <a:grpSpLocks/>
          </p:cNvGrpSpPr>
          <p:nvPr/>
        </p:nvGrpSpPr>
        <p:grpSpPr bwMode="auto">
          <a:xfrm>
            <a:off x="8539308" y="4632327"/>
            <a:ext cx="3024188" cy="1330325"/>
            <a:chOff x="4270" y="2826"/>
            <a:chExt cx="1905" cy="838"/>
          </a:xfrm>
        </p:grpSpPr>
        <p:grpSp>
          <p:nvGrpSpPr>
            <p:cNvPr id="75" name="Group 32">
              <a:extLst>
                <a:ext uri="{FF2B5EF4-FFF2-40B4-BE49-F238E27FC236}">
                  <a16:creationId xmlns:a16="http://schemas.microsoft.com/office/drawing/2014/main" id="{C1EF4AFF-4847-BC4A-9356-D7984EE70C04}"/>
                </a:ext>
              </a:extLst>
            </p:cNvPr>
            <p:cNvGrpSpPr>
              <a:grpSpLocks/>
            </p:cNvGrpSpPr>
            <p:nvPr/>
          </p:nvGrpSpPr>
          <p:grpSpPr bwMode="auto">
            <a:xfrm>
              <a:off x="4270" y="2878"/>
              <a:ext cx="210" cy="212"/>
              <a:chOff x="1334" y="2718"/>
              <a:chExt cx="210" cy="212"/>
            </a:xfrm>
          </p:grpSpPr>
          <p:sp>
            <p:nvSpPr>
              <p:cNvPr id="83" name="Oval 33">
                <a:extLst>
                  <a:ext uri="{FF2B5EF4-FFF2-40B4-BE49-F238E27FC236}">
                    <a16:creationId xmlns:a16="http://schemas.microsoft.com/office/drawing/2014/main" id="{BA5D85A5-33B7-544E-A3EF-1CC06BAC8AC6}"/>
                  </a:ext>
                </a:extLst>
              </p:cNvPr>
              <p:cNvSpPr>
                <a:spLocks noChangeArrowheads="1"/>
              </p:cNvSpPr>
              <p:nvPr/>
            </p:nvSpPr>
            <p:spPr bwMode="auto">
              <a:xfrm>
                <a:off x="1352" y="2728"/>
                <a:ext cx="192" cy="184"/>
              </a:xfrm>
              <a:prstGeom prst="ellipse">
                <a:avLst/>
              </a:prstGeom>
              <a:solidFill>
                <a:srgbClr val="3333CC"/>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4" name="Text Box 34">
                <a:extLst>
                  <a:ext uri="{FF2B5EF4-FFF2-40B4-BE49-F238E27FC236}">
                    <a16:creationId xmlns:a16="http://schemas.microsoft.com/office/drawing/2014/main" id="{B9E25DE3-DD42-9F4A-A8B6-77FE592CE581}"/>
                  </a:ext>
                </a:extLst>
              </p:cNvPr>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M</a:t>
                </a:r>
              </a:p>
            </p:txBody>
          </p:sp>
        </p:grpSp>
        <p:grpSp>
          <p:nvGrpSpPr>
            <p:cNvPr id="76" name="Group 35">
              <a:extLst>
                <a:ext uri="{FF2B5EF4-FFF2-40B4-BE49-F238E27FC236}">
                  <a16:creationId xmlns:a16="http://schemas.microsoft.com/office/drawing/2014/main" id="{C0326B32-D242-CD46-BA67-E5F665928F90}"/>
                </a:ext>
              </a:extLst>
            </p:cNvPr>
            <p:cNvGrpSpPr>
              <a:grpSpLocks/>
            </p:cNvGrpSpPr>
            <p:nvPr/>
          </p:nvGrpSpPr>
          <p:grpSpPr bwMode="auto">
            <a:xfrm>
              <a:off x="4294" y="3166"/>
              <a:ext cx="202" cy="212"/>
              <a:chOff x="4166" y="3398"/>
              <a:chExt cx="202" cy="212"/>
            </a:xfrm>
          </p:grpSpPr>
          <p:sp>
            <p:nvSpPr>
              <p:cNvPr id="81" name="Oval 36">
                <a:extLst>
                  <a:ext uri="{FF2B5EF4-FFF2-40B4-BE49-F238E27FC236}">
                    <a16:creationId xmlns:a16="http://schemas.microsoft.com/office/drawing/2014/main" id="{57FC2B25-3ECE-2645-B0C4-DD97F1E96B29}"/>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2" name="Text Box 37">
                <a:extLst>
                  <a:ext uri="{FF2B5EF4-FFF2-40B4-BE49-F238E27FC236}">
                    <a16:creationId xmlns:a16="http://schemas.microsoft.com/office/drawing/2014/main" id="{69A9ECEF-DA0E-6646-A3A7-1F03B160EFAB}"/>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sp>
          <p:nvSpPr>
            <p:cNvPr id="77" name="Text Box 38">
              <a:extLst>
                <a:ext uri="{FF2B5EF4-FFF2-40B4-BE49-F238E27FC236}">
                  <a16:creationId xmlns:a16="http://schemas.microsoft.com/office/drawing/2014/main" id="{C0D006DA-97A6-4040-80CE-D6CEAD88C10E}"/>
                </a:ext>
              </a:extLst>
            </p:cNvPr>
            <p:cNvSpPr txBox="1">
              <a:spLocks noChangeArrowheads="1"/>
            </p:cNvSpPr>
            <p:nvPr/>
          </p:nvSpPr>
          <p:spPr bwMode="auto">
            <a:xfrm>
              <a:off x="4523" y="2826"/>
              <a:ext cx="1652" cy="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5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master controller</a:t>
              </a:r>
            </a:p>
            <a:p>
              <a:pPr marL="0" marR="0" lvl="0" indent="0" defTabSz="914400" eaLnBrk="1" fontAlgn="base" latinLnBrk="0" hangingPunct="1">
                <a:lnSpc>
                  <a:spcPct val="15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client device</a:t>
              </a:r>
            </a:p>
            <a:p>
              <a:pPr marL="0" marR="0" lvl="0" indent="0" defTabSz="914400" eaLnBrk="1" fontAlgn="base" latinLnBrk="0" hangingPunct="1">
                <a:lnSpc>
                  <a:spcPct val="15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parked device (inactive)</a:t>
              </a:r>
            </a:p>
          </p:txBody>
        </p:sp>
        <p:grpSp>
          <p:nvGrpSpPr>
            <p:cNvPr id="78" name="Group 39">
              <a:extLst>
                <a:ext uri="{FF2B5EF4-FFF2-40B4-BE49-F238E27FC236}">
                  <a16:creationId xmlns:a16="http://schemas.microsoft.com/office/drawing/2014/main" id="{C545195C-7C2F-754C-BEA1-3F97A407DB9A}"/>
                </a:ext>
              </a:extLst>
            </p:cNvPr>
            <p:cNvGrpSpPr>
              <a:grpSpLocks/>
            </p:cNvGrpSpPr>
            <p:nvPr/>
          </p:nvGrpSpPr>
          <p:grpSpPr bwMode="auto">
            <a:xfrm>
              <a:off x="4292" y="3398"/>
              <a:ext cx="193" cy="212"/>
              <a:chOff x="4784" y="2710"/>
              <a:chExt cx="193" cy="212"/>
            </a:xfrm>
          </p:grpSpPr>
          <p:sp>
            <p:nvSpPr>
              <p:cNvPr id="79" name="Oval 40">
                <a:extLst>
                  <a:ext uri="{FF2B5EF4-FFF2-40B4-BE49-F238E27FC236}">
                    <a16:creationId xmlns:a16="http://schemas.microsoft.com/office/drawing/2014/main" id="{232654F8-3401-D347-8413-42464D68E55D}"/>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0" name="Text Box 41">
                <a:extLst>
                  <a:ext uri="{FF2B5EF4-FFF2-40B4-BE49-F238E27FC236}">
                    <a16:creationId xmlns:a16="http://schemas.microsoft.com/office/drawing/2014/main" id="{0FC7AC48-1900-304D-A668-9A27801D665E}"/>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cxnSp>
        <p:nvCxnSpPr>
          <p:cNvPr id="85" name="Straight Arrow Connector 84">
            <a:extLst>
              <a:ext uri="{FF2B5EF4-FFF2-40B4-BE49-F238E27FC236}">
                <a16:creationId xmlns:a16="http://schemas.microsoft.com/office/drawing/2014/main" id="{44C05D34-7A2C-0749-A882-EB9BBC96AE94}"/>
              </a:ext>
            </a:extLst>
          </p:cNvPr>
          <p:cNvCxnSpPr>
            <a:stCxn id="46" idx="2"/>
            <a:endCxn id="52" idx="3"/>
          </p:cNvCxnSpPr>
          <p:nvPr/>
        </p:nvCxnSpPr>
        <p:spPr>
          <a:xfrm>
            <a:off x="7869382" y="2863850"/>
            <a:ext cx="3581400" cy="26988"/>
          </a:xfrm>
          <a:prstGeom prst="straightConnector1">
            <a:avLst/>
          </a:prstGeom>
          <a:ln w="12700">
            <a:solidFill>
              <a:srgbClr val="0111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
            <a:extLst>
              <a:ext uri="{FF2B5EF4-FFF2-40B4-BE49-F238E27FC236}">
                <a16:creationId xmlns:a16="http://schemas.microsoft.com/office/drawing/2014/main" id="{10629841-45FC-A74B-B8FE-BA0DCFE22DB0}"/>
              </a:ext>
            </a:extLst>
          </p:cNvPr>
          <p:cNvGrpSpPr>
            <a:grpSpLocks/>
          </p:cNvGrpSpPr>
          <p:nvPr/>
        </p:nvGrpSpPr>
        <p:grpSpPr bwMode="auto">
          <a:xfrm>
            <a:off x="9466407" y="2727325"/>
            <a:ext cx="333375" cy="336550"/>
            <a:chOff x="1334" y="2718"/>
            <a:chExt cx="210" cy="212"/>
          </a:xfrm>
        </p:grpSpPr>
        <p:sp>
          <p:nvSpPr>
            <p:cNvPr id="48" name="Oval 5">
              <a:extLst>
                <a:ext uri="{FF2B5EF4-FFF2-40B4-BE49-F238E27FC236}">
                  <a16:creationId xmlns:a16="http://schemas.microsoft.com/office/drawing/2014/main" id="{9FC9E5BF-409B-B143-9D5B-4C0E5298A7EE}"/>
                </a:ext>
              </a:extLst>
            </p:cNvPr>
            <p:cNvSpPr>
              <a:spLocks noChangeArrowheads="1"/>
            </p:cNvSpPr>
            <p:nvPr/>
          </p:nvSpPr>
          <p:spPr bwMode="auto">
            <a:xfrm>
              <a:off x="1352" y="2728"/>
              <a:ext cx="192" cy="184"/>
            </a:xfrm>
            <a:prstGeom prst="ellipse">
              <a:avLst/>
            </a:prstGeom>
            <a:solidFill>
              <a:srgbClr val="3333CC"/>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 name="Text Box 6">
              <a:extLst>
                <a:ext uri="{FF2B5EF4-FFF2-40B4-BE49-F238E27FC236}">
                  <a16:creationId xmlns:a16="http://schemas.microsoft.com/office/drawing/2014/main" id="{5D3C307C-92D4-234C-91EF-4112052B70E0}"/>
                </a:ext>
              </a:extLst>
            </p:cNvPr>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M</a:t>
              </a:r>
            </a:p>
          </p:txBody>
        </p:sp>
      </p:grpSp>
    </p:spTree>
    <p:extLst>
      <p:ext uri="{BB962C8B-B14F-4D97-AF65-F5344CB8AC3E}">
        <p14:creationId xmlns:p14="http://schemas.microsoft.com/office/powerpoint/2010/main" val="347126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Elements of a wireless network</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5</a:t>
            </a:fld>
            <a:endParaRPr lang="en-US" dirty="0"/>
          </a:p>
        </p:txBody>
      </p:sp>
      <p:sp>
        <p:nvSpPr>
          <p:cNvPr id="125" name="Oval 5">
            <a:extLst>
              <a:ext uri="{FF2B5EF4-FFF2-40B4-BE49-F238E27FC236}">
                <a16:creationId xmlns:a16="http://schemas.microsoft.com/office/drawing/2014/main" id="{6FD887B1-36B7-C042-AF16-EC543F193250}"/>
              </a:ext>
            </a:extLst>
          </p:cNvPr>
          <p:cNvSpPr>
            <a:spLocks noChangeArrowheads="1"/>
          </p:cNvSpPr>
          <p:nvPr/>
        </p:nvSpPr>
        <p:spPr bwMode="auto">
          <a:xfrm>
            <a:off x="4816475" y="4378325"/>
            <a:ext cx="2152650" cy="2093913"/>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6" name="Oval 11">
            <a:extLst>
              <a:ext uri="{FF2B5EF4-FFF2-40B4-BE49-F238E27FC236}">
                <a16:creationId xmlns:a16="http://schemas.microsoft.com/office/drawing/2014/main" id="{E4A6400A-EFEA-6943-B38A-9D6A4B5A9B80}"/>
              </a:ext>
            </a:extLst>
          </p:cNvPr>
          <p:cNvSpPr>
            <a:spLocks noChangeArrowheads="1"/>
          </p:cNvSpPr>
          <p:nvPr/>
        </p:nvSpPr>
        <p:spPr bwMode="auto">
          <a:xfrm>
            <a:off x="650875" y="1290638"/>
            <a:ext cx="2252663" cy="2286000"/>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7" name="Line 22">
            <a:extLst>
              <a:ext uri="{FF2B5EF4-FFF2-40B4-BE49-F238E27FC236}">
                <a16:creationId xmlns:a16="http://schemas.microsoft.com/office/drawing/2014/main" id="{7B958348-F69B-0945-B7D1-5D0DD9A351D9}"/>
              </a:ext>
            </a:extLst>
          </p:cNvPr>
          <p:cNvSpPr>
            <a:spLocks noChangeShapeType="1"/>
          </p:cNvSpPr>
          <p:nvPr/>
        </p:nvSpPr>
        <p:spPr bwMode="auto">
          <a:xfrm>
            <a:off x="1798638" y="2447925"/>
            <a:ext cx="1277937" cy="6556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8" name="Oval 23">
            <a:extLst>
              <a:ext uri="{FF2B5EF4-FFF2-40B4-BE49-F238E27FC236}">
                <a16:creationId xmlns:a16="http://schemas.microsoft.com/office/drawing/2014/main" id="{6DC7CEC3-9E37-6C43-B01A-57E7BFF18F47}"/>
              </a:ext>
            </a:extLst>
          </p:cNvPr>
          <p:cNvSpPr>
            <a:spLocks noChangeArrowheads="1"/>
          </p:cNvSpPr>
          <p:nvPr/>
        </p:nvSpPr>
        <p:spPr bwMode="auto">
          <a:xfrm>
            <a:off x="1524000" y="4033838"/>
            <a:ext cx="1038225" cy="100488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9" name="Oval 38">
            <a:extLst>
              <a:ext uri="{FF2B5EF4-FFF2-40B4-BE49-F238E27FC236}">
                <a16:creationId xmlns:a16="http://schemas.microsoft.com/office/drawing/2014/main" id="{D2BE75E6-7844-934E-960A-D867D9A2310E}"/>
              </a:ext>
            </a:extLst>
          </p:cNvPr>
          <p:cNvSpPr>
            <a:spLocks noChangeArrowheads="1"/>
          </p:cNvSpPr>
          <p:nvPr/>
        </p:nvSpPr>
        <p:spPr bwMode="auto">
          <a:xfrm>
            <a:off x="3108325" y="4440238"/>
            <a:ext cx="2278063" cy="205263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30" name="Line 59">
            <a:extLst>
              <a:ext uri="{FF2B5EF4-FFF2-40B4-BE49-F238E27FC236}">
                <a16:creationId xmlns:a16="http://schemas.microsoft.com/office/drawing/2014/main" id="{09A1ED68-4C61-C547-B087-02636BAFB272}"/>
              </a:ext>
            </a:extLst>
          </p:cNvPr>
          <p:cNvSpPr>
            <a:spLocks noChangeShapeType="1"/>
          </p:cNvSpPr>
          <p:nvPr/>
        </p:nvSpPr>
        <p:spPr bwMode="auto">
          <a:xfrm>
            <a:off x="5360988" y="5424488"/>
            <a:ext cx="304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1" name="Line 60">
            <a:extLst>
              <a:ext uri="{FF2B5EF4-FFF2-40B4-BE49-F238E27FC236}">
                <a16:creationId xmlns:a16="http://schemas.microsoft.com/office/drawing/2014/main" id="{DCF89B4B-F2C0-9B46-A017-74044CA88C80}"/>
              </a:ext>
            </a:extLst>
          </p:cNvPr>
          <p:cNvSpPr>
            <a:spLocks noChangeShapeType="1"/>
          </p:cNvSpPr>
          <p:nvPr/>
        </p:nvSpPr>
        <p:spPr bwMode="auto">
          <a:xfrm flipH="1">
            <a:off x="4873625" y="5327650"/>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2" name="Line 61">
            <a:extLst>
              <a:ext uri="{FF2B5EF4-FFF2-40B4-BE49-F238E27FC236}">
                <a16:creationId xmlns:a16="http://schemas.microsoft.com/office/drawing/2014/main" id="{CB846523-0AE5-B44E-9CD4-A5780699DE7D}"/>
              </a:ext>
            </a:extLst>
          </p:cNvPr>
          <p:cNvSpPr>
            <a:spLocks noChangeShapeType="1"/>
          </p:cNvSpPr>
          <p:nvPr/>
        </p:nvSpPr>
        <p:spPr bwMode="auto">
          <a:xfrm flipH="1">
            <a:off x="4887913" y="5403850"/>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3" name="Line 62">
            <a:extLst>
              <a:ext uri="{FF2B5EF4-FFF2-40B4-BE49-F238E27FC236}">
                <a16:creationId xmlns:a16="http://schemas.microsoft.com/office/drawing/2014/main" id="{3D8D61FF-B178-A042-9F75-800F5BC23FCA}"/>
              </a:ext>
            </a:extLst>
          </p:cNvPr>
          <p:cNvSpPr>
            <a:spLocks noChangeShapeType="1"/>
          </p:cNvSpPr>
          <p:nvPr/>
        </p:nvSpPr>
        <p:spPr bwMode="auto">
          <a:xfrm flipH="1">
            <a:off x="4830763" y="5470525"/>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4" name="Line 64">
            <a:extLst>
              <a:ext uri="{FF2B5EF4-FFF2-40B4-BE49-F238E27FC236}">
                <a16:creationId xmlns:a16="http://schemas.microsoft.com/office/drawing/2014/main" id="{0E054FAC-6E60-6F42-9532-E4FBA10A891B}"/>
              </a:ext>
            </a:extLst>
          </p:cNvPr>
          <p:cNvSpPr>
            <a:spLocks noChangeShapeType="1"/>
          </p:cNvSpPr>
          <p:nvPr/>
        </p:nvSpPr>
        <p:spPr bwMode="auto">
          <a:xfrm flipV="1">
            <a:off x="4308475" y="4144963"/>
            <a:ext cx="50800" cy="11176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35" name="Group 356">
            <a:extLst>
              <a:ext uri="{FF2B5EF4-FFF2-40B4-BE49-F238E27FC236}">
                <a16:creationId xmlns:a16="http://schemas.microsoft.com/office/drawing/2014/main" id="{33648B09-CC71-7244-88FB-21FDB43B1417}"/>
              </a:ext>
            </a:extLst>
          </p:cNvPr>
          <p:cNvGrpSpPr>
            <a:grpSpLocks/>
          </p:cNvGrpSpPr>
          <p:nvPr/>
        </p:nvGrpSpPr>
        <p:grpSpPr bwMode="auto">
          <a:xfrm>
            <a:off x="6442075" y="4867275"/>
            <a:ext cx="331788" cy="368300"/>
            <a:chOff x="313" y="1497"/>
            <a:chExt cx="1152" cy="1014"/>
          </a:xfrm>
        </p:grpSpPr>
        <p:pic>
          <p:nvPicPr>
            <p:cNvPr id="136" name="Picture 354" descr="laptop_stylized_small">
              <a:extLst>
                <a:ext uri="{FF2B5EF4-FFF2-40B4-BE49-F238E27FC236}">
                  <a16:creationId xmlns:a16="http://schemas.microsoft.com/office/drawing/2014/main" id="{916388DC-DFC7-6644-A58A-7E3CE3A4F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7" name="Picture 355" descr="antenna_stylized">
              <a:extLst>
                <a:ext uri="{FF2B5EF4-FFF2-40B4-BE49-F238E27FC236}">
                  <a16:creationId xmlns:a16="http://schemas.microsoft.com/office/drawing/2014/main" id="{37884014-95FD-4041-8DD3-B67813446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38" name="Group 361">
            <a:extLst>
              <a:ext uri="{FF2B5EF4-FFF2-40B4-BE49-F238E27FC236}">
                <a16:creationId xmlns:a16="http://schemas.microsoft.com/office/drawing/2014/main" id="{F0D83CBC-A45C-DB46-B426-BC3CB27E561A}"/>
              </a:ext>
            </a:extLst>
          </p:cNvPr>
          <p:cNvGrpSpPr>
            <a:grpSpLocks/>
          </p:cNvGrpSpPr>
          <p:nvPr/>
        </p:nvGrpSpPr>
        <p:grpSpPr bwMode="auto">
          <a:xfrm>
            <a:off x="2071688" y="4195763"/>
            <a:ext cx="396875" cy="388937"/>
            <a:chOff x="2967" y="478"/>
            <a:chExt cx="788" cy="625"/>
          </a:xfrm>
        </p:grpSpPr>
        <p:pic>
          <p:nvPicPr>
            <p:cNvPr id="139" name="Picture 358" descr="access_point_stylized_small">
              <a:extLst>
                <a:ext uri="{FF2B5EF4-FFF2-40B4-BE49-F238E27FC236}">
                  <a16:creationId xmlns:a16="http://schemas.microsoft.com/office/drawing/2014/main" id="{5FE77BF3-1EFB-E041-BAC1-94C95522F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0" name="Picture 360" descr="antenna_radiation_stylized">
              <a:extLst>
                <a:ext uri="{FF2B5EF4-FFF2-40B4-BE49-F238E27FC236}">
                  <a16:creationId xmlns:a16="http://schemas.microsoft.com/office/drawing/2014/main" id="{ED27BB04-ED6E-0D4B-8FE8-C96C4F7B9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41" name="Group 1">
            <a:extLst>
              <a:ext uri="{FF2B5EF4-FFF2-40B4-BE49-F238E27FC236}">
                <a16:creationId xmlns:a16="http://schemas.microsoft.com/office/drawing/2014/main" id="{F8EB07E3-DFC0-A445-A33D-75C2AD0A9EF8}"/>
              </a:ext>
            </a:extLst>
          </p:cNvPr>
          <p:cNvGrpSpPr>
            <a:grpSpLocks/>
          </p:cNvGrpSpPr>
          <p:nvPr/>
        </p:nvGrpSpPr>
        <p:grpSpPr bwMode="auto">
          <a:xfrm>
            <a:off x="5668963" y="4957763"/>
            <a:ext cx="458787" cy="620712"/>
            <a:chOff x="5955030" y="3031808"/>
            <a:chExt cx="914400" cy="1398587"/>
          </a:xfrm>
        </p:grpSpPr>
        <p:grpSp>
          <p:nvGrpSpPr>
            <p:cNvPr id="142" name="Group 398">
              <a:extLst>
                <a:ext uri="{FF2B5EF4-FFF2-40B4-BE49-F238E27FC236}">
                  <a16:creationId xmlns:a16="http://schemas.microsoft.com/office/drawing/2014/main" id="{B220ABB4-ABAB-CE46-BE7A-ED482AEAA84D}"/>
                </a:ext>
              </a:extLst>
            </p:cNvPr>
            <p:cNvGrpSpPr>
              <a:grpSpLocks/>
            </p:cNvGrpSpPr>
            <p:nvPr/>
          </p:nvGrpSpPr>
          <p:grpSpPr bwMode="auto">
            <a:xfrm>
              <a:off x="6097905" y="3403283"/>
              <a:ext cx="596900" cy="1027112"/>
              <a:chOff x="3130" y="3288"/>
              <a:chExt cx="410" cy="742"/>
            </a:xfrm>
          </p:grpSpPr>
          <p:sp>
            <p:nvSpPr>
              <p:cNvPr id="144" name="Line 270">
                <a:extLst>
                  <a:ext uri="{FF2B5EF4-FFF2-40B4-BE49-F238E27FC236}">
                    <a16:creationId xmlns:a16="http://schemas.microsoft.com/office/drawing/2014/main" id="{EB3D1AFB-9917-EB40-AEBE-C975E63F26BD}"/>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5" name="Line 271">
                <a:extLst>
                  <a:ext uri="{FF2B5EF4-FFF2-40B4-BE49-F238E27FC236}">
                    <a16:creationId xmlns:a16="http://schemas.microsoft.com/office/drawing/2014/main" id="{E08FC51C-048E-3E4D-9A0F-1FD8F96EBAB2}"/>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6" name="Line 272">
                <a:extLst>
                  <a:ext uri="{FF2B5EF4-FFF2-40B4-BE49-F238E27FC236}">
                    <a16:creationId xmlns:a16="http://schemas.microsoft.com/office/drawing/2014/main" id="{F60BFC20-FF60-2749-A1D5-607289DB4114}"/>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7" name="Line 273">
                <a:extLst>
                  <a:ext uri="{FF2B5EF4-FFF2-40B4-BE49-F238E27FC236}">
                    <a16:creationId xmlns:a16="http://schemas.microsoft.com/office/drawing/2014/main" id="{512627BE-7F4B-E642-8B83-2CFC68BC44F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8" name="Line 274">
                <a:extLst>
                  <a:ext uri="{FF2B5EF4-FFF2-40B4-BE49-F238E27FC236}">
                    <a16:creationId xmlns:a16="http://schemas.microsoft.com/office/drawing/2014/main" id="{4E8A0C01-D6A7-1F42-A4A2-1DC6B281EFD6}"/>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9" name="Line 275">
                <a:extLst>
                  <a:ext uri="{FF2B5EF4-FFF2-40B4-BE49-F238E27FC236}">
                    <a16:creationId xmlns:a16="http://schemas.microsoft.com/office/drawing/2014/main" id="{7438FAEA-A6F2-A246-8105-F54EDDC70154}"/>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0" name="Line 276">
                <a:extLst>
                  <a:ext uri="{FF2B5EF4-FFF2-40B4-BE49-F238E27FC236}">
                    <a16:creationId xmlns:a16="http://schemas.microsoft.com/office/drawing/2014/main" id="{E69B15B3-9399-E041-878F-938173CDFFEE}"/>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1" name="Line 277">
                <a:extLst>
                  <a:ext uri="{FF2B5EF4-FFF2-40B4-BE49-F238E27FC236}">
                    <a16:creationId xmlns:a16="http://schemas.microsoft.com/office/drawing/2014/main" id="{1E4874DA-7ED7-874D-B991-AABE14689B1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2" name="Line 278">
                <a:extLst>
                  <a:ext uri="{FF2B5EF4-FFF2-40B4-BE49-F238E27FC236}">
                    <a16:creationId xmlns:a16="http://schemas.microsoft.com/office/drawing/2014/main" id="{6D14A8CC-9625-344D-A6EB-3F17469C477D}"/>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3" name="Line 279">
                <a:extLst>
                  <a:ext uri="{FF2B5EF4-FFF2-40B4-BE49-F238E27FC236}">
                    <a16:creationId xmlns:a16="http://schemas.microsoft.com/office/drawing/2014/main" id="{F87A61CD-1278-5C40-A7DA-1D6151D5DB1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4" name="Line 280">
                <a:extLst>
                  <a:ext uri="{FF2B5EF4-FFF2-40B4-BE49-F238E27FC236}">
                    <a16:creationId xmlns:a16="http://schemas.microsoft.com/office/drawing/2014/main" id="{C0E5602D-DC2C-1843-8D4A-58D3A1ED1DD5}"/>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5" name="Line 281">
                <a:extLst>
                  <a:ext uri="{FF2B5EF4-FFF2-40B4-BE49-F238E27FC236}">
                    <a16:creationId xmlns:a16="http://schemas.microsoft.com/office/drawing/2014/main" id="{DD5E8B9D-A9BC-9746-BBCA-405945A54B48}"/>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6" name="Line 282">
                <a:extLst>
                  <a:ext uri="{FF2B5EF4-FFF2-40B4-BE49-F238E27FC236}">
                    <a16:creationId xmlns:a16="http://schemas.microsoft.com/office/drawing/2014/main" id="{19AF81E9-349A-9344-8D71-5F08AE6BFF3C}"/>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7" name="Line 283">
                <a:extLst>
                  <a:ext uri="{FF2B5EF4-FFF2-40B4-BE49-F238E27FC236}">
                    <a16:creationId xmlns:a16="http://schemas.microsoft.com/office/drawing/2014/main" id="{84FD3D45-465C-2A4D-8826-8073E7679263}"/>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8" name="Line 284">
                <a:extLst>
                  <a:ext uri="{FF2B5EF4-FFF2-40B4-BE49-F238E27FC236}">
                    <a16:creationId xmlns:a16="http://schemas.microsoft.com/office/drawing/2014/main" id="{236149EB-A521-C54B-978B-B2F3D2A80FF2}"/>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43" name="Picture 399" descr="cell_tower_radiation copy">
              <a:extLst>
                <a:ext uri="{FF2B5EF4-FFF2-40B4-BE49-F238E27FC236}">
                  <a16:creationId xmlns:a16="http://schemas.microsoft.com/office/drawing/2014/main" id="{15477466-B0BB-D045-8469-CE320C8C19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59" name="Group 403">
            <a:extLst>
              <a:ext uri="{FF2B5EF4-FFF2-40B4-BE49-F238E27FC236}">
                <a16:creationId xmlns:a16="http://schemas.microsoft.com/office/drawing/2014/main" id="{7E28037A-7EFC-0B46-95B9-4678DDAA8EC2}"/>
              </a:ext>
            </a:extLst>
          </p:cNvPr>
          <p:cNvGrpSpPr>
            <a:grpSpLocks/>
          </p:cNvGrpSpPr>
          <p:nvPr/>
        </p:nvGrpSpPr>
        <p:grpSpPr bwMode="auto">
          <a:xfrm>
            <a:off x="3403600" y="5354638"/>
            <a:ext cx="527050" cy="392112"/>
            <a:chOff x="2751" y="1851"/>
            <a:chExt cx="462" cy="478"/>
          </a:xfrm>
        </p:grpSpPr>
        <p:pic>
          <p:nvPicPr>
            <p:cNvPr id="160" name="Picture 364" descr="iphone_stylized_small">
              <a:extLst>
                <a:ext uri="{FF2B5EF4-FFF2-40B4-BE49-F238E27FC236}">
                  <a16:creationId xmlns:a16="http://schemas.microsoft.com/office/drawing/2014/main" id="{C84FCFF4-A725-4549-A2E6-AB7B6D1964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1" name="Picture 402" descr="antenna_radiation_stylized">
              <a:extLst>
                <a:ext uri="{FF2B5EF4-FFF2-40B4-BE49-F238E27FC236}">
                  <a16:creationId xmlns:a16="http://schemas.microsoft.com/office/drawing/2014/main" id="{E54086FD-B992-B84A-9956-901A6D564E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62" name="Group 100">
            <a:extLst>
              <a:ext uri="{FF2B5EF4-FFF2-40B4-BE49-F238E27FC236}">
                <a16:creationId xmlns:a16="http://schemas.microsoft.com/office/drawing/2014/main" id="{E7C998EB-2394-544D-80BB-533A98F699A4}"/>
              </a:ext>
            </a:extLst>
          </p:cNvPr>
          <p:cNvGrpSpPr>
            <a:grpSpLocks/>
          </p:cNvGrpSpPr>
          <p:nvPr/>
        </p:nvGrpSpPr>
        <p:grpSpPr bwMode="auto">
          <a:xfrm>
            <a:off x="4094163" y="4987925"/>
            <a:ext cx="458787" cy="620713"/>
            <a:chOff x="5955030" y="3031808"/>
            <a:chExt cx="914400" cy="1398587"/>
          </a:xfrm>
        </p:grpSpPr>
        <p:grpSp>
          <p:nvGrpSpPr>
            <p:cNvPr id="163" name="Group 398">
              <a:extLst>
                <a:ext uri="{FF2B5EF4-FFF2-40B4-BE49-F238E27FC236}">
                  <a16:creationId xmlns:a16="http://schemas.microsoft.com/office/drawing/2014/main" id="{4BA56D45-414C-BE4C-9A22-F243E7D162B0}"/>
                </a:ext>
              </a:extLst>
            </p:cNvPr>
            <p:cNvGrpSpPr>
              <a:grpSpLocks/>
            </p:cNvGrpSpPr>
            <p:nvPr/>
          </p:nvGrpSpPr>
          <p:grpSpPr bwMode="auto">
            <a:xfrm>
              <a:off x="6097905" y="3403283"/>
              <a:ext cx="596900" cy="1027112"/>
              <a:chOff x="3130" y="3288"/>
              <a:chExt cx="410" cy="742"/>
            </a:xfrm>
          </p:grpSpPr>
          <p:sp>
            <p:nvSpPr>
              <p:cNvPr id="165" name="Line 270">
                <a:extLst>
                  <a:ext uri="{FF2B5EF4-FFF2-40B4-BE49-F238E27FC236}">
                    <a16:creationId xmlns:a16="http://schemas.microsoft.com/office/drawing/2014/main" id="{C419645E-7341-1E42-A987-8906510D2DEF}"/>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6" name="Line 271">
                <a:extLst>
                  <a:ext uri="{FF2B5EF4-FFF2-40B4-BE49-F238E27FC236}">
                    <a16:creationId xmlns:a16="http://schemas.microsoft.com/office/drawing/2014/main" id="{E3413CC8-503E-F54F-9020-EA30E1FB6B6B}"/>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7" name="Line 272">
                <a:extLst>
                  <a:ext uri="{FF2B5EF4-FFF2-40B4-BE49-F238E27FC236}">
                    <a16:creationId xmlns:a16="http://schemas.microsoft.com/office/drawing/2014/main" id="{32BE2CA0-4934-C548-8F71-8643317D620B}"/>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8" name="Line 273">
                <a:extLst>
                  <a:ext uri="{FF2B5EF4-FFF2-40B4-BE49-F238E27FC236}">
                    <a16:creationId xmlns:a16="http://schemas.microsoft.com/office/drawing/2014/main" id="{0F568FA7-5D04-F249-88F8-D9BF4BB14387}"/>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9" name="Line 274">
                <a:extLst>
                  <a:ext uri="{FF2B5EF4-FFF2-40B4-BE49-F238E27FC236}">
                    <a16:creationId xmlns:a16="http://schemas.microsoft.com/office/drawing/2014/main" id="{FC33DD3A-B462-0C49-9211-16445A4184BB}"/>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0" name="Line 275">
                <a:extLst>
                  <a:ext uri="{FF2B5EF4-FFF2-40B4-BE49-F238E27FC236}">
                    <a16:creationId xmlns:a16="http://schemas.microsoft.com/office/drawing/2014/main" id="{A27E10EF-E77C-324E-ABE5-7D9D36FAFB95}"/>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1" name="Line 276">
                <a:extLst>
                  <a:ext uri="{FF2B5EF4-FFF2-40B4-BE49-F238E27FC236}">
                    <a16:creationId xmlns:a16="http://schemas.microsoft.com/office/drawing/2014/main" id="{38A6549E-F28B-E548-A11B-F2688FE02DE6}"/>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2" name="Line 277">
                <a:extLst>
                  <a:ext uri="{FF2B5EF4-FFF2-40B4-BE49-F238E27FC236}">
                    <a16:creationId xmlns:a16="http://schemas.microsoft.com/office/drawing/2014/main" id="{CF1EC650-3BA3-404C-9765-2B632619ECD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3" name="Line 278">
                <a:extLst>
                  <a:ext uri="{FF2B5EF4-FFF2-40B4-BE49-F238E27FC236}">
                    <a16:creationId xmlns:a16="http://schemas.microsoft.com/office/drawing/2014/main" id="{633808AB-AED9-EF48-97E4-4DF625A9D8B4}"/>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4" name="Line 279">
                <a:extLst>
                  <a:ext uri="{FF2B5EF4-FFF2-40B4-BE49-F238E27FC236}">
                    <a16:creationId xmlns:a16="http://schemas.microsoft.com/office/drawing/2014/main" id="{F8580CEE-7A5C-7048-9921-68FF09DF0187}"/>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5" name="Line 280">
                <a:extLst>
                  <a:ext uri="{FF2B5EF4-FFF2-40B4-BE49-F238E27FC236}">
                    <a16:creationId xmlns:a16="http://schemas.microsoft.com/office/drawing/2014/main" id="{00996F04-1F8B-CC4D-B37A-210D0A122CC8}"/>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6" name="Line 281">
                <a:extLst>
                  <a:ext uri="{FF2B5EF4-FFF2-40B4-BE49-F238E27FC236}">
                    <a16:creationId xmlns:a16="http://schemas.microsoft.com/office/drawing/2014/main" id="{F19E527D-6BF3-CC47-875A-C4D2C88E88E1}"/>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7" name="Line 282">
                <a:extLst>
                  <a:ext uri="{FF2B5EF4-FFF2-40B4-BE49-F238E27FC236}">
                    <a16:creationId xmlns:a16="http://schemas.microsoft.com/office/drawing/2014/main" id="{18E888AA-D35B-AE4C-90FA-C2A7AF93347F}"/>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8" name="Line 283">
                <a:extLst>
                  <a:ext uri="{FF2B5EF4-FFF2-40B4-BE49-F238E27FC236}">
                    <a16:creationId xmlns:a16="http://schemas.microsoft.com/office/drawing/2014/main" id="{B8D4E8F1-7790-4D40-A0EB-41F3ADEAB496}"/>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9" name="Line 284">
                <a:extLst>
                  <a:ext uri="{FF2B5EF4-FFF2-40B4-BE49-F238E27FC236}">
                    <a16:creationId xmlns:a16="http://schemas.microsoft.com/office/drawing/2014/main" id="{D429B434-2C40-F74E-8CAE-0FC7B5346509}"/>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64" name="Picture 399" descr="cell_tower_radiation copy">
              <a:extLst>
                <a:ext uri="{FF2B5EF4-FFF2-40B4-BE49-F238E27FC236}">
                  <a16:creationId xmlns:a16="http://schemas.microsoft.com/office/drawing/2014/main" id="{A9CD3D46-2E69-B845-B173-09090C1C4E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0" name="Group 356">
            <a:extLst>
              <a:ext uri="{FF2B5EF4-FFF2-40B4-BE49-F238E27FC236}">
                <a16:creationId xmlns:a16="http://schemas.microsoft.com/office/drawing/2014/main" id="{8FC9C87C-2193-FD4F-BA1A-A7FDAA554282}"/>
              </a:ext>
            </a:extLst>
          </p:cNvPr>
          <p:cNvGrpSpPr>
            <a:grpSpLocks/>
          </p:cNvGrpSpPr>
          <p:nvPr/>
        </p:nvGrpSpPr>
        <p:grpSpPr bwMode="auto">
          <a:xfrm>
            <a:off x="5781675" y="5791200"/>
            <a:ext cx="361950" cy="338138"/>
            <a:chOff x="313" y="1497"/>
            <a:chExt cx="1152" cy="1014"/>
          </a:xfrm>
        </p:grpSpPr>
        <p:pic>
          <p:nvPicPr>
            <p:cNvPr id="181" name="Picture 354" descr="laptop_stylized_small">
              <a:extLst>
                <a:ext uri="{FF2B5EF4-FFF2-40B4-BE49-F238E27FC236}">
                  <a16:creationId xmlns:a16="http://schemas.microsoft.com/office/drawing/2014/main" id="{21BC2357-8DAB-214A-992E-C0220012BD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2" name="Picture 355" descr="antenna_stylized">
              <a:extLst>
                <a:ext uri="{FF2B5EF4-FFF2-40B4-BE49-F238E27FC236}">
                  <a16:creationId xmlns:a16="http://schemas.microsoft.com/office/drawing/2014/main" id="{FD2019DB-E154-D74C-9D01-E47FB814019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3" name="Group 356">
            <a:extLst>
              <a:ext uri="{FF2B5EF4-FFF2-40B4-BE49-F238E27FC236}">
                <a16:creationId xmlns:a16="http://schemas.microsoft.com/office/drawing/2014/main" id="{72BBF72D-947D-B841-83D8-A2FA489C0CFA}"/>
              </a:ext>
            </a:extLst>
          </p:cNvPr>
          <p:cNvGrpSpPr>
            <a:grpSpLocks/>
          </p:cNvGrpSpPr>
          <p:nvPr/>
        </p:nvGrpSpPr>
        <p:grpSpPr bwMode="auto">
          <a:xfrm>
            <a:off x="4551363" y="5811838"/>
            <a:ext cx="376237" cy="347662"/>
            <a:chOff x="313" y="1497"/>
            <a:chExt cx="1152" cy="1014"/>
          </a:xfrm>
        </p:grpSpPr>
        <p:pic>
          <p:nvPicPr>
            <p:cNvPr id="184" name="Picture 354" descr="laptop_stylized_small">
              <a:extLst>
                <a:ext uri="{FF2B5EF4-FFF2-40B4-BE49-F238E27FC236}">
                  <a16:creationId xmlns:a16="http://schemas.microsoft.com/office/drawing/2014/main" id="{836F4D94-BCDF-3542-A343-115E952ED2E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5" name="Picture 355" descr="antenna_stylized">
              <a:extLst>
                <a:ext uri="{FF2B5EF4-FFF2-40B4-BE49-F238E27FC236}">
                  <a16:creationId xmlns:a16="http://schemas.microsoft.com/office/drawing/2014/main" id="{B4D8151E-705C-EE40-B724-E0B69FCF06D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6" name="Group 356">
            <a:extLst>
              <a:ext uri="{FF2B5EF4-FFF2-40B4-BE49-F238E27FC236}">
                <a16:creationId xmlns:a16="http://schemas.microsoft.com/office/drawing/2014/main" id="{90CF8AA6-D241-564C-A835-C42E9A50FB94}"/>
              </a:ext>
            </a:extLst>
          </p:cNvPr>
          <p:cNvGrpSpPr>
            <a:grpSpLocks/>
          </p:cNvGrpSpPr>
          <p:nvPr/>
        </p:nvGrpSpPr>
        <p:grpSpPr bwMode="auto">
          <a:xfrm>
            <a:off x="3830638" y="5832475"/>
            <a:ext cx="382587" cy="436563"/>
            <a:chOff x="313" y="1497"/>
            <a:chExt cx="1152" cy="1014"/>
          </a:xfrm>
        </p:grpSpPr>
        <p:pic>
          <p:nvPicPr>
            <p:cNvPr id="187" name="Picture 354" descr="laptop_stylized_small">
              <a:extLst>
                <a:ext uri="{FF2B5EF4-FFF2-40B4-BE49-F238E27FC236}">
                  <a16:creationId xmlns:a16="http://schemas.microsoft.com/office/drawing/2014/main" id="{EA37CFAF-38EB-2545-8F20-380411EFBC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8" name="Picture 355" descr="antenna_stylized">
              <a:extLst>
                <a:ext uri="{FF2B5EF4-FFF2-40B4-BE49-F238E27FC236}">
                  <a16:creationId xmlns:a16="http://schemas.microsoft.com/office/drawing/2014/main" id="{79DFDD41-1102-684C-B91C-88ADEBF387D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9" name="Group 403">
            <a:extLst>
              <a:ext uri="{FF2B5EF4-FFF2-40B4-BE49-F238E27FC236}">
                <a16:creationId xmlns:a16="http://schemas.microsoft.com/office/drawing/2014/main" id="{3D48FC39-032B-A342-BFD0-33CBD6CB3A7F}"/>
              </a:ext>
            </a:extLst>
          </p:cNvPr>
          <p:cNvGrpSpPr>
            <a:grpSpLocks/>
          </p:cNvGrpSpPr>
          <p:nvPr/>
        </p:nvGrpSpPr>
        <p:grpSpPr bwMode="auto">
          <a:xfrm>
            <a:off x="3729038" y="4673600"/>
            <a:ext cx="485775" cy="403225"/>
            <a:chOff x="2751" y="1851"/>
            <a:chExt cx="462" cy="478"/>
          </a:xfrm>
        </p:grpSpPr>
        <p:pic>
          <p:nvPicPr>
            <p:cNvPr id="190" name="Picture 364" descr="iphone_stylized_small">
              <a:extLst>
                <a:ext uri="{FF2B5EF4-FFF2-40B4-BE49-F238E27FC236}">
                  <a16:creationId xmlns:a16="http://schemas.microsoft.com/office/drawing/2014/main" id="{D28B1A7C-E2CC-BE4F-8868-8685B04387B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1" name="Picture 402" descr="antenna_radiation_stylized">
              <a:extLst>
                <a:ext uri="{FF2B5EF4-FFF2-40B4-BE49-F238E27FC236}">
                  <a16:creationId xmlns:a16="http://schemas.microsoft.com/office/drawing/2014/main" id="{5BB3FE4E-87C2-8246-82D8-D49345DCDF2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2" name="Group 403">
            <a:extLst>
              <a:ext uri="{FF2B5EF4-FFF2-40B4-BE49-F238E27FC236}">
                <a16:creationId xmlns:a16="http://schemas.microsoft.com/office/drawing/2014/main" id="{86FB4197-A7C7-2C4B-87E5-4528376C50B4}"/>
              </a:ext>
            </a:extLst>
          </p:cNvPr>
          <p:cNvGrpSpPr>
            <a:grpSpLocks/>
          </p:cNvGrpSpPr>
          <p:nvPr/>
        </p:nvGrpSpPr>
        <p:grpSpPr bwMode="auto">
          <a:xfrm>
            <a:off x="6289675" y="5334000"/>
            <a:ext cx="525463" cy="392113"/>
            <a:chOff x="2751" y="1851"/>
            <a:chExt cx="462" cy="478"/>
          </a:xfrm>
        </p:grpSpPr>
        <p:pic>
          <p:nvPicPr>
            <p:cNvPr id="193" name="Picture 364" descr="iphone_stylized_small">
              <a:extLst>
                <a:ext uri="{FF2B5EF4-FFF2-40B4-BE49-F238E27FC236}">
                  <a16:creationId xmlns:a16="http://schemas.microsoft.com/office/drawing/2014/main" id="{0C0CDB8A-DE3D-5F4A-A881-49C3DC0504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4" name="Picture 402" descr="antenna_radiation_stylized">
              <a:extLst>
                <a:ext uri="{FF2B5EF4-FFF2-40B4-BE49-F238E27FC236}">
                  <a16:creationId xmlns:a16="http://schemas.microsoft.com/office/drawing/2014/main" id="{FBB79140-E464-FA4E-BC03-E9D77416B1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5" name="Group 356">
            <a:extLst>
              <a:ext uri="{FF2B5EF4-FFF2-40B4-BE49-F238E27FC236}">
                <a16:creationId xmlns:a16="http://schemas.microsoft.com/office/drawing/2014/main" id="{814B233D-4B4F-8340-BCC6-0250B96E73AE}"/>
              </a:ext>
            </a:extLst>
          </p:cNvPr>
          <p:cNvGrpSpPr>
            <a:grpSpLocks/>
          </p:cNvGrpSpPr>
          <p:nvPr/>
        </p:nvGrpSpPr>
        <p:grpSpPr bwMode="auto">
          <a:xfrm>
            <a:off x="4987925" y="5191125"/>
            <a:ext cx="376238" cy="349250"/>
            <a:chOff x="313" y="1497"/>
            <a:chExt cx="1152" cy="1014"/>
          </a:xfrm>
        </p:grpSpPr>
        <p:pic>
          <p:nvPicPr>
            <p:cNvPr id="196" name="Picture 354" descr="laptop_stylized_small">
              <a:extLst>
                <a:ext uri="{FF2B5EF4-FFF2-40B4-BE49-F238E27FC236}">
                  <a16:creationId xmlns:a16="http://schemas.microsoft.com/office/drawing/2014/main" id="{EC5C806D-D5CA-5A4B-958A-3D3885D6353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7" name="Picture 355" descr="antenna_stylized">
              <a:extLst>
                <a:ext uri="{FF2B5EF4-FFF2-40B4-BE49-F238E27FC236}">
                  <a16:creationId xmlns:a16="http://schemas.microsoft.com/office/drawing/2014/main" id="{22DE5A99-B75E-E846-A9CA-B5A4A8A086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8" name="Group 356">
            <a:extLst>
              <a:ext uri="{FF2B5EF4-FFF2-40B4-BE49-F238E27FC236}">
                <a16:creationId xmlns:a16="http://schemas.microsoft.com/office/drawing/2014/main" id="{44A62913-19C4-CF45-A43E-AF4966B1C6B9}"/>
              </a:ext>
            </a:extLst>
          </p:cNvPr>
          <p:cNvGrpSpPr>
            <a:grpSpLocks/>
          </p:cNvGrpSpPr>
          <p:nvPr/>
        </p:nvGrpSpPr>
        <p:grpSpPr bwMode="auto">
          <a:xfrm>
            <a:off x="1909763" y="4643438"/>
            <a:ext cx="282575" cy="344487"/>
            <a:chOff x="313" y="1497"/>
            <a:chExt cx="1152" cy="1014"/>
          </a:xfrm>
        </p:grpSpPr>
        <p:pic>
          <p:nvPicPr>
            <p:cNvPr id="199" name="Picture 354" descr="laptop_stylized_small">
              <a:extLst>
                <a:ext uri="{FF2B5EF4-FFF2-40B4-BE49-F238E27FC236}">
                  <a16:creationId xmlns:a16="http://schemas.microsoft.com/office/drawing/2014/main" id="{2C6FC57A-B2AA-024C-AA50-833F87F56B2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0" name="Picture 355" descr="antenna_stylized">
              <a:extLst>
                <a:ext uri="{FF2B5EF4-FFF2-40B4-BE49-F238E27FC236}">
                  <a16:creationId xmlns:a16="http://schemas.microsoft.com/office/drawing/2014/main" id="{A7408C9B-0424-4D46-A3CB-20DA2F96592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1" name="Group 403">
            <a:extLst>
              <a:ext uri="{FF2B5EF4-FFF2-40B4-BE49-F238E27FC236}">
                <a16:creationId xmlns:a16="http://schemas.microsoft.com/office/drawing/2014/main" id="{8BF4494C-B45F-EA42-8D3E-0E8E92701DEB}"/>
              </a:ext>
            </a:extLst>
          </p:cNvPr>
          <p:cNvGrpSpPr>
            <a:grpSpLocks/>
          </p:cNvGrpSpPr>
          <p:nvPr/>
        </p:nvGrpSpPr>
        <p:grpSpPr bwMode="auto">
          <a:xfrm>
            <a:off x="1616075" y="4308475"/>
            <a:ext cx="444500" cy="381000"/>
            <a:chOff x="2751" y="1851"/>
            <a:chExt cx="462" cy="478"/>
          </a:xfrm>
        </p:grpSpPr>
        <p:pic>
          <p:nvPicPr>
            <p:cNvPr id="202" name="Picture 364" descr="iphone_stylized_small">
              <a:extLst>
                <a:ext uri="{FF2B5EF4-FFF2-40B4-BE49-F238E27FC236}">
                  <a16:creationId xmlns:a16="http://schemas.microsoft.com/office/drawing/2014/main" id="{F9290FEC-F0ED-A746-9BCA-11DE56BF8CD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3" name="Picture 402" descr="antenna_radiation_stylized">
              <a:extLst>
                <a:ext uri="{FF2B5EF4-FFF2-40B4-BE49-F238E27FC236}">
                  <a16:creationId xmlns:a16="http://schemas.microsoft.com/office/drawing/2014/main" id="{7F0B6E3C-FE7C-8244-BFE5-BB2FF84C835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4" name="Group 142">
            <a:extLst>
              <a:ext uri="{FF2B5EF4-FFF2-40B4-BE49-F238E27FC236}">
                <a16:creationId xmlns:a16="http://schemas.microsoft.com/office/drawing/2014/main" id="{05787F7C-D6F9-5148-A1C8-AE0EF1035320}"/>
              </a:ext>
            </a:extLst>
          </p:cNvPr>
          <p:cNvGrpSpPr>
            <a:grpSpLocks/>
          </p:cNvGrpSpPr>
          <p:nvPr/>
        </p:nvGrpSpPr>
        <p:grpSpPr bwMode="auto">
          <a:xfrm>
            <a:off x="1574800" y="1971675"/>
            <a:ext cx="458788" cy="619125"/>
            <a:chOff x="5955030" y="3031808"/>
            <a:chExt cx="914400" cy="1398587"/>
          </a:xfrm>
        </p:grpSpPr>
        <p:grpSp>
          <p:nvGrpSpPr>
            <p:cNvPr id="205" name="Group 398">
              <a:extLst>
                <a:ext uri="{FF2B5EF4-FFF2-40B4-BE49-F238E27FC236}">
                  <a16:creationId xmlns:a16="http://schemas.microsoft.com/office/drawing/2014/main" id="{DEF19A22-8F91-6842-8109-AEB66C6A5ABE}"/>
                </a:ext>
              </a:extLst>
            </p:cNvPr>
            <p:cNvGrpSpPr>
              <a:grpSpLocks/>
            </p:cNvGrpSpPr>
            <p:nvPr/>
          </p:nvGrpSpPr>
          <p:grpSpPr bwMode="auto">
            <a:xfrm>
              <a:off x="6097905" y="3403283"/>
              <a:ext cx="596900" cy="1027112"/>
              <a:chOff x="3130" y="3288"/>
              <a:chExt cx="410" cy="742"/>
            </a:xfrm>
          </p:grpSpPr>
          <p:sp>
            <p:nvSpPr>
              <p:cNvPr id="207" name="Line 270">
                <a:extLst>
                  <a:ext uri="{FF2B5EF4-FFF2-40B4-BE49-F238E27FC236}">
                    <a16:creationId xmlns:a16="http://schemas.microsoft.com/office/drawing/2014/main" id="{E417E1DB-608C-9848-9F0A-5122753DA841}"/>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8" name="Line 271">
                <a:extLst>
                  <a:ext uri="{FF2B5EF4-FFF2-40B4-BE49-F238E27FC236}">
                    <a16:creationId xmlns:a16="http://schemas.microsoft.com/office/drawing/2014/main" id="{3B2D533F-D1A2-B24B-A569-AA613E92259F}"/>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9" name="Line 272">
                <a:extLst>
                  <a:ext uri="{FF2B5EF4-FFF2-40B4-BE49-F238E27FC236}">
                    <a16:creationId xmlns:a16="http://schemas.microsoft.com/office/drawing/2014/main" id="{F887C580-CEC3-4746-B37A-5E728888A4ED}"/>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0" name="Line 273">
                <a:extLst>
                  <a:ext uri="{FF2B5EF4-FFF2-40B4-BE49-F238E27FC236}">
                    <a16:creationId xmlns:a16="http://schemas.microsoft.com/office/drawing/2014/main" id="{5069F6B6-EC0B-9443-B3DF-EC160AF3C2F2}"/>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1" name="Line 274">
                <a:extLst>
                  <a:ext uri="{FF2B5EF4-FFF2-40B4-BE49-F238E27FC236}">
                    <a16:creationId xmlns:a16="http://schemas.microsoft.com/office/drawing/2014/main" id="{148C5F81-3D28-1B46-BC25-8FFB6E9BBBEF}"/>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2" name="Line 275">
                <a:extLst>
                  <a:ext uri="{FF2B5EF4-FFF2-40B4-BE49-F238E27FC236}">
                    <a16:creationId xmlns:a16="http://schemas.microsoft.com/office/drawing/2014/main" id="{E994C03E-7A8C-7649-B94A-FFE6213CF3CA}"/>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3" name="Line 276">
                <a:extLst>
                  <a:ext uri="{FF2B5EF4-FFF2-40B4-BE49-F238E27FC236}">
                    <a16:creationId xmlns:a16="http://schemas.microsoft.com/office/drawing/2014/main" id="{3D5CC52A-81FD-E049-A4D9-6576D1FA6977}"/>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4" name="Line 277">
                <a:extLst>
                  <a:ext uri="{FF2B5EF4-FFF2-40B4-BE49-F238E27FC236}">
                    <a16:creationId xmlns:a16="http://schemas.microsoft.com/office/drawing/2014/main" id="{3ED01E6D-C154-C542-A593-1C66F05106D9}"/>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5" name="Line 278">
                <a:extLst>
                  <a:ext uri="{FF2B5EF4-FFF2-40B4-BE49-F238E27FC236}">
                    <a16:creationId xmlns:a16="http://schemas.microsoft.com/office/drawing/2014/main" id="{F83323B0-0B99-0747-B347-8742C2532B88}"/>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6" name="Line 279">
                <a:extLst>
                  <a:ext uri="{FF2B5EF4-FFF2-40B4-BE49-F238E27FC236}">
                    <a16:creationId xmlns:a16="http://schemas.microsoft.com/office/drawing/2014/main" id="{BC214760-2F6D-A54C-96DB-B2563CA355E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7" name="Line 280">
                <a:extLst>
                  <a:ext uri="{FF2B5EF4-FFF2-40B4-BE49-F238E27FC236}">
                    <a16:creationId xmlns:a16="http://schemas.microsoft.com/office/drawing/2014/main" id="{A0160D0F-A86D-4241-B44D-6E98425F86F0}"/>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8" name="Line 281">
                <a:extLst>
                  <a:ext uri="{FF2B5EF4-FFF2-40B4-BE49-F238E27FC236}">
                    <a16:creationId xmlns:a16="http://schemas.microsoft.com/office/drawing/2014/main" id="{3ABDB358-8829-E54F-AB3F-14EB8832BED5}"/>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282">
                <a:extLst>
                  <a:ext uri="{FF2B5EF4-FFF2-40B4-BE49-F238E27FC236}">
                    <a16:creationId xmlns:a16="http://schemas.microsoft.com/office/drawing/2014/main" id="{030D6FBA-2C96-C74F-A538-CE828952DFCD}"/>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0" name="Line 283">
                <a:extLst>
                  <a:ext uri="{FF2B5EF4-FFF2-40B4-BE49-F238E27FC236}">
                    <a16:creationId xmlns:a16="http://schemas.microsoft.com/office/drawing/2014/main" id="{444C9AF6-B194-1F4D-9498-4133CAD31F8C}"/>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1" name="Line 284">
                <a:extLst>
                  <a:ext uri="{FF2B5EF4-FFF2-40B4-BE49-F238E27FC236}">
                    <a16:creationId xmlns:a16="http://schemas.microsoft.com/office/drawing/2014/main" id="{1007F074-DD2C-A041-8028-27935643FE8D}"/>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206" name="Picture 399" descr="cell_tower_radiation copy">
              <a:extLst>
                <a:ext uri="{FF2B5EF4-FFF2-40B4-BE49-F238E27FC236}">
                  <a16:creationId xmlns:a16="http://schemas.microsoft.com/office/drawing/2014/main" id="{05BFEF5A-A9A7-8E49-BE1F-03DCB72C00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2" name="Group 356">
            <a:extLst>
              <a:ext uri="{FF2B5EF4-FFF2-40B4-BE49-F238E27FC236}">
                <a16:creationId xmlns:a16="http://schemas.microsoft.com/office/drawing/2014/main" id="{FE7D4943-DFC4-1049-B8CF-FEDA6FD746B2}"/>
              </a:ext>
            </a:extLst>
          </p:cNvPr>
          <p:cNvGrpSpPr>
            <a:grpSpLocks/>
          </p:cNvGrpSpPr>
          <p:nvPr/>
        </p:nvGrpSpPr>
        <p:grpSpPr bwMode="auto">
          <a:xfrm>
            <a:off x="2112963" y="2103438"/>
            <a:ext cx="465137" cy="481012"/>
            <a:chOff x="313" y="1497"/>
            <a:chExt cx="1152" cy="1014"/>
          </a:xfrm>
        </p:grpSpPr>
        <p:pic>
          <p:nvPicPr>
            <p:cNvPr id="223" name="Picture 354" descr="laptop_stylized_small">
              <a:extLst>
                <a:ext uri="{FF2B5EF4-FFF2-40B4-BE49-F238E27FC236}">
                  <a16:creationId xmlns:a16="http://schemas.microsoft.com/office/drawing/2014/main" id="{1B9DAB19-8344-BD4E-8CEC-E8179484351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4" name="Picture 355" descr="antenna_stylized">
              <a:extLst>
                <a:ext uri="{FF2B5EF4-FFF2-40B4-BE49-F238E27FC236}">
                  <a16:creationId xmlns:a16="http://schemas.microsoft.com/office/drawing/2014/main" id="{EBC88AD6-BA3E-324A-A0BF-8DF9D89E181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5" name="Group 356">
            <a:extLst>
              <a:ext uri="{FF2B5EF4-FFF2-40B4-BE49-F238E27FC236}">
                <a16:creationId xmlns:a16="http://schemas.microsoft.com/office/drawing/2014/main" id="{E2A474A7-8A71-AC43-9403-5CD64CFABC6B}"/>
              </a:ext>
            </a:extLst>
          </p:cNvPr>
          <p:cNvGrpSpPr>
            <a:grpSpLocks/>
          </p:cNvGrpSpPr>
          <p:nvPr/>
        </p:nvGrpSpPr>
        <p:grpSpPr bwMode="auto">
          <a:xfrm>
            <a:off x="2005013" y="2901950"/>
            <a:ext cx="333375" cy="368300"/>
            <a:chOff x="313" y="1497"/>
            <a:chExt cx="1152" cy="1014"/>
          </a:xfrm>
        </p:grpSpPr>
        <p:pic>
          <p:nvPicPr>
            <p:cNvPr id="226" name="Picture 354" descr="laptop_stylized_small">
              <a:extLst>
                <a:ext uri="{FF2B5EF4-FFF2-40B4-BE49-F238E27FC236}">
                  <a16:creationId xmlns:a16="http://schemas.microsoft.com/office/drawing/2014/main" id="{F44CEA56-C9A6-9141-81A0-8DCC3E2F5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7" name="Picture 355" descr="antenna_stylized">
              <a:extLst>
                <a:ext uri="{FF2B5EF4-FFF2-40B4-BE49-F238E27FC236}">
                  <a16:creationId xmlns:a16="http://schemas.microsoft.com/office/drawing/2014/main" id="{0C57F82F-4D98-D54F-81F8-DA60E1261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8" name="Group 356">
            <a:extLst>
              <a:ext uri="{FF2B5EF4-FFF2-40B4-BE49-F238E27FC236}">
                <a16:creationId xmlns:a16="http://schemas.microsoft.com/office/drawing/2014/main" id="{07CEAB6C-C9D1-9A47-BAA4-4D786E6D429A}"/>
              </a:ext>
            </a:extLst>
          </p:cNvPr>
          <p:cNvGrpSpPr>
            <a:grpSpLocks/>
          </p:cNvGrpSpPr>
          <p:nvPr/>
        </p:nvGrpSpPr>
        <p:grpSpPr bwMode="auto">
          <a:xfrm>
            <a:off x="1482725" y="2987675"/>
            <a:ext cx="282575" cy="344488"/>
            <a:chOff x="313" y="1497"/>
            <a:chExt cx="1152" cy="1014"/>
          </a:xfrm>
        </p:grpSpPr>
        <p:pic>
          <p:nvPicPr>
            <p:cNvPr id="229" name="Picture 354" descr="laptop_stylized_small">
              <a:extLst>
                <a:ext uri="{FF2B5EF4-FFF2-40B4-BE49-F238E27FC236}">
                  <a16:creationId xmlns:a16="http://schemas.microsoft.com/office/drawing/2014/main" id="{66EB1CC5-C145-7141-AE88-FDE185E245F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0" name="Picture 355" descr="antenna_stylized">
              <a:extLst>
                <a:ext uri="{FF2B5EF4-FFF2-40B4-BE49-F238E27FC236}">
                  <a16:creationId xmlns:a16="http://schemas.microsoft.com/office/drawing/2014/main" id="{CBA3A680-EE48-5C4A-B84E-4A1FCE54879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1" name="Group 403">
            <a:extLst>
              <a:ext uri="{FF2B5EF4-FFF2-40B4-BE49-F238E27FC236}">
                <a16:creationId xmlns:a16="http://schemas.microsoft.com/office/drawing/2014/main" id="{E09A0004-7386-EF43-AE45-070A340FAD3F}"/>
              </a:ext>
            </a:extLst>
          </p:cNvPr>
          <p:cNvGrpSpPr>
            <a:grpSpLocks/>
          </p:cNvGrpSpPr>
          <p:nvPr/>
        </p:nvGrpSpPr>
        <p:grpSpPr bwMode="auto">
          <a:xfrm>
            <a:off x="1189038" y="2651125"/>
            <a:ext cx="444500" cy="382588"/>
            <a:chOff x="2751" y="1851"/>
            <a:chExt cx="462" cy="478"/>
          </a:xfrm>
        </p:grpSpPr>
        <p:pic>
          <p:nvPicPr>
            <p:cNvPr id="232" name="Picture 364" descr="iphone_stylized_small">
              <a:extLst>
                <a:ext uri="{FF2B5EF4-FFF2-40B4-BE49-F238E27FC236}">
                  <a16:creationId xmlns:a16="http://schemas.microsoft.com/office/drawing/2014/main" id="{D04F1FE1-F105-E24F-BD11-05351E3FC70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3" name="Picture 402" descr="antenna_radiation_stylized">
              <a:extLst>
                <a:ext uri="{FF2B5EF4-FFF2-40B4-BE49-F238E27FC236}">
                  <a16:creationId xmlns:a16="http://schemas.microsoft.com/office/drawing/2014/main" id="{8995403E-B75E-864E-A3AC-A8BADEA4FAF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4" name="Group 356">
            <a:extLst>
              <a:ext uri="{FF2B5EF4-FFF2-40B4-BE49-F238E27FC236}">
                <a16:creationId xmlns:a16="http://schemas.microsoft.com/office/drawing/2014/main" id="{45D88A96-1BEF-AF40-9EF4-F653E8F6912B}"/>
              </a:ext>
            </a:extLst>
          </p:cNvPr>
          <p:cNvGrpSpPr>
            <a:grpSpLocks/>
          </p:cNvGrpSpPr>
          <p:nvPr/>
        </p:nvGrpSpPr>
        <p:grpSpPr bwMode="auto">
          <a:xfrm>
            <a:off x="1565275" y="1401763"/>
            <a:ext cx="446088" cy="385762"/>
            <a:chOff x="313" y="1497"/>
            <a:chExt cx="1152" cy="1014"/>
          </a:xfrm>
        </p:grpSpPr>
        <p:pic>
          <p:nvPicPr>
            <p:cNvPr id="235" name="Picture 354" descr="laptop_stylized_small">
              <a:extLst>
                <a:ext uri="{FF2B5EF4-FFF2-40B4-BE49-F238E27FC236}">
                  <a16:creationId xmlns:a16="http://schemas.microsoft.com/office/drawing/2014/main" id="{5CA82CB5-E7B6-C445-B684-658BC5C3312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 name="Picture 355" descr="antenna_stylized">
              <a:extLst>
                <a:ext uri="{FF2B5EF4-FFF2-40B4-BE49-F238E27FC236}">
                  <a16:creationId xmlns:a16="http://schemas.microsoft.com/office/drawing/2014/main" id="{75F9DB31-6339-494A-A074-B9A0B451692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7" name="Group 403">
            <a:extLst>
              <a:ext uri="{FF2B5EF4-FFF2-40B4-BE49-F238E27FC236}">
                <a16:creationId xmlns:a16="http://schemas.microsoft.com/office/drawing/2014/main" id="{EF99A882-0F7D-1340-8F07-148A4616940E}"/>
              </a:ext>
            </a:extLst>
          </p:cNvPr>
          <p:cNvGrpSpPr>
            <a:grpSpLocks/>
          </p:cNvGrpSpPr>
          <p:nvPr/>
        </p:nvGrpSpPr>
        <p:grpSpPr bwMode="auto">
          <a:xfrm>
            <a:off x="762000" y="2530475"/>
            <a:ext cx="446088" cy="381000"/>
            <a:chOff x="2751" y="1851"/>
            <a:chExt cx="462" cy="478"/>
          </a:xfrm>
        </p:grpSpPr>
        <p:pic>
          <p:nvPicPr>
            <p:cNvPr id="238" name="Picture 364" descr="iphone_stylized_small">
              <a:extLst>
                <a:ext uri="{FF2B5EF4-FFF2-40B4-BE49-F238E27FC236}">
                  <a16:creationId xmlns:a16="http://schemas.microsoft.com/office/drawing/2014/main" id="{8C6A6BBA-51E0-724F-AB7E-9DE15DF9F0F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9" name="Picture 402" descr="antenna_radiation_stylized">
              <a:extLst>
                <a:ext uri="{FF2B5EF4-FFF2-40B4-BE49-F238E27FC236}">
                  <a16:creationId xmlns:a16="http://schemas.microsoft.com/office/drawing/2014/main" id="{E51015F6-50FB-094B-BDF9-2FE77B03308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40" name="Line 63">
            <a:extLst>
              <a:ext uri="{FF2B5EF4-FFF2-40B4-BE49-F238E27FC236}">
                <a16:creationId xmlns:a16="http://schemas.microsoft.com/office/drawing/2014/main" id="{CCB97428-BD70-4E49-A590-83AF71EA820E}"/>
              </a:ext>
            </a:extLst>
          </p:cNvPr>
          <p:cNvSpPr>
            <a:spLocks noChangeShapeType="1"/>
          </p:cNvSpPr>
          <p:nvPr/>
        </p:nvSpPr>
        <p:spPr bwMode="auto">
          <a:xfrm flipH="1" flipV="1">
            <a:off x="4867275" y="4105275"/>
            <a:ext cx="949325" cy="129381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1" name="Line 34">
            <a:extLst>
              <a:ext uri="{FF2B5EF4-FFF2-40B4-BE49-F238E27FC236}">
                <a16:creationId xmlns:a16="http://schemas.microsoft.com/office/drawing/2014/main" id="{4FC66219-F808-FD4D-9B59-86F203C09C9C}"/>
              </a:ext>
            </a:extLst>
          </p:cNvPr>
          <p:cNvSpPr>
            <a:spLocks noChangeShapeType="1"/>
          </p:cNvSpPr>
          <p:nvPr/>
        </p:nvSpPr>
        <p:spPr bwMode="auto">
          <a:xfrm flipV="1">
            <a:off x="2197100" y="3636963"/>
            <a:ext cx="1257300" cy="80962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2" name="Group 6">
            <a:extLst>
              <a:ext uri="{FF2B5EF4-FFF2-40B4-BE49-F238E27FC236}">
                <a16:creationId xmlns:a16="http://schemas.microsoft.com/office/drawing/2014/main" id="{C361E706-F3A3-CF44-AE02-BA0595774CD9}"/>
              </a:ext>
            </a:extLst>
          </p:cNvPr>
          <p:cNvGrpSpPr>
            <a:grpSpLocks/>
          </p:cNvGrpSpPr>
          <p:nvPr/>
        </p:nvGrpSpPr>
        <p:grpSpPr bwMode="auto">
          <a:xfrm>
            <a:off x="3038475" y="2557463"/>
            <a:ext cx="2362200" cy="1762125"/>
            <a:chOff x="3839" y="1737"/>
            <a:chExt cx="1488" cy="1110"/>
          </a:xfrm>
        </p:grpSpPr>
        <p:sp>
          <p:nvSpPr>
            <p:cNvPr id="243" name="Freeform 7">
              <a:extLst>
                <a:ext uri="{FF2B5EF4-FFF2-40B4-BE49-F238E27FC236}">
                  <a16:creationId xmlns:a16="http://schemas.microsoft.com/office/drawing/2014/main" id="{393C90C1-E2F5-7E4D-9330-704828EC3DBF}"/>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244" name="Text Box 8">
              <a:extLst>
                <a:ext uri="{FF2B5EF4-FFF2-40B4-BE49-F238E27FC236}">
                  <a16:creationId xmlns:a16="http://schemas.microsoft.com/office/drawing/2014/main" id="{91AB3FE3-6836-1F44-BEB7-C93EF507CF19}"/>
                </a:ext>
              </a:extLst>
            </p:cNvPr>
            <p:cNvSpPr txBox="1">
              <a:spLocks noChangeArrowheads="1"/>
            </p:cNvSpPr>
            <p:nvPr/>
          </p:nvSpPr>
          <p:spPr bwMode="auto">
            <a:xfrm>
              <a:off x="4086" y="2030"/>
              <a:ext cx="1086"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fontAlgn="base">
                <a:spcBef>
                  <a:spcPct val="0"/>
                </a:spcBef>
                <a:spcAft>
                  <a:spcPct val="0"/>
                </a:spcAft>
                <a:defRPr/>
              </a:pPr>
              <a:r>
                <a:rPr lang="en-US" dirty="0">
                  <a:solidFill>
                    <a:srgbClr val="000000"/>
                  </a:solidFill>
                  <a:latin typeface="Arial" charset="0"/>
                  <a:cs typeface="Arial" charset="0"/>
                </a:rPr>
                <a:t>wired network </a:t>
              </a:r>
            </a:p>
            <a:p>
              <a:pPr algn="ctr" fontAlgn="base">
                <a:spcBef>
                  <a:spcPct val="0"/>
                </a:spcBef>
                <a:spcAft>
                  <a:spcPct val="0"/>
                </a:spcAft>
                <a:defRPr/>
              </a:pPr>
              <a:r>
                <a:rPr lang="en-US" dirty="0">
                  <a:solidFill>
                    <a:srgbClr val="000000"/>
                  </a:solidFill>
                  <a:latin typeface="Arial" charset="0"/>
                  <a:cs typeface="Arial" charset="0"/>
                </a:rPr>
                <a:t>infrastructure</a:t>
              </a:r>
            </a:p>
          </p:txBody>
        </p:sp>
      </p:grpSp>
      <p:sp>
        <p:nvSpPr>
          <p:cNvPr id="245" name="Rectangle 84">
            <a:extLst>
              <a:ext uri="{FF2B5EF4-FFF2-40B4-BE49-F238E27FC236}">
                <a16:creationId xmlns:a16="http://schemas.microsoft.com/office/drawing/2014/main" id="{08CF2C46-CB87-3E41-835B-3548E5B9F21B}"/>
              </a:ext>
            </a:extLst>
          </p:cNvPr>
          <p:cNvSpPr>
            <a:spLocks noChangeArrowheads="1"/>
          </p:cNvSpPr>
          <p:nvPr/>
        </p:nvSpPr>
        <p:spPr bwMode="auto">
          <a:xfrm>
            <a:off x="5881688" y="1658938"/>
            <a:ext cx="5903912" cy="1897062"/>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6" name="Rectangle 85">
            <a:extLst>
              <a:ext uri="{FF2B5EF4-FFF2-40B4-BE49-F238E27FC236}">
                <a16:creationId xmlns:a16="http://schemas.microsoft.com/office/drawing/2014/main" id="{14EB31E7-C9BF-C544-834A-4A0984C48F29}"/>
              </a:ext>
            </a:extLst>
          </p:cNvPr>
          <p:cNvSpPr>
            <a:spLocks noChangeArrowheads="1"/>
          </p:cNvSpPr>
          <p:nvPr/>
        </p:nvSpPr>
        <p:spPr bwMode="auto">
          <a:xfrm>
            <a:off x="6029324" y="1587500"/>
            <a:ext cx="2212975" cy="22383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7" name="Rectangle 83">
            <a:extLst>
              <a:ext uri="{FF2B5EF4-FFF2-40B4-BE49-F238E27FC236}">
                <a16:creationId xmlns:a16="http://schemas.microsoft.com/office/drawing/2014/main" id="{AF0C97F5-B4B5-814D-A857-F9DECE153B6A}"/>
              </a:ext>
            </a:extLst>
          </p:cNvPr>
          <p:cNvSpPr>
            <a:spLocks noChangeArrowheads="1"/>
          </p:cNvSpPr>
          <p:nvPr/>
        </p:nvSpPr>
        <p:spPr bwMode="auto">
          <a:xfrm>
            <a:off x="6018212" y="1458913"/>
            <a:ext cx="5780087" cy="2084387"/>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800" dirty="0">
                <a:cs typeface="+mn-cs"/>
              </a:rPr>
              <a:t>wireless hosts</a:t>
            </a:r>
          </a:p>
          <a:p>
            <a:pPr marL="238125" indent="-238125">
              <a:lnSpc>
                <a:spcPct val="90000"/>
              </a:lnSpc>
              <a:spcBef>
                <a:spcPct val="20000"/>
              </a:spcBef>
              <a:buClr>
                <a:srgbClr val="000099"/>
              </a:buClr>
              <a:buSzPct val="100000"/>
              <a:buFont typeface="Wingdings" charset="2"/>
              <a:buChar char="§"/>
              <a:defRPr/>
            </a:pPr>
            <a:r>
              <a:rPr lang="en-US" sz="2400" dirty="0">
                <a:cs typeface="+mn-cs"/>
              </a:rPr>
              <a:t>laptop, smartphone, IoT</a:t>
            </a:r>
          </a:p>
          <a:p>
            <a:pPr marL="238125" indent="-238125">
              <a:lnSpc>
                <a:spcPct val="90000"/>
              </a:lnSpc>
              <a:spcBef>
                <a:spcPct val="20000"/>
              </a:spcBef>
              <a:buClr>
                <a:srgbClr val="000099"/>
              </a:buClr>
              <a:buSzPct val="100000"/>
              <a:buFont typeface="Wingdings" charset="2"/>
              <a:buChar char="§"/>
              <a:defRPr/>
            </a:pPr>
            <a:r>
              <a:rPr lang="en-US" sz="2400" dirty="0">
                <a:cs typeface="+mn-cs"/>
              </a:rPr>
              <a:t>run applications</a:t>
            </a:r>
          </a:p>
          <a:p>
            <a:pPr marL="238125" indent="-238125">
              <a:lnSpc>
                <a:spcPct val="90000"/>
              </a:lnSpc>
              <a:spcBef>
                <a:spcPct val="20000"/>
              </a:spcBef>
              <a:buClr>
                <a:srgbClr val="000099"/>
              </a:buClr>
              <a:buSzPct val="100000"/>
              <a:buFont typeface="Wingdings" charset="2"/>
              <a:buChar char="§"/>
              <a:defRPr/>
            </a:pPr>
            <a:r>
              <a:rPr lang="en-US" sz="2400" dirty="0">
                <a:cs typeface="+mn-cs"/>
              </a:rPr>
              <a:t>may be stationary (non-mobile) or mobile</a:t>
            </a:r>
          </a:p>
          <a:p>
            <a:pPr marL="635000" lvl="1" indent="-177800">
              <a:lnSpc>
                <a:spcPct val="90000"/>
              </a:lnSpc>
              <a:spcBef>
                <a:spcPct val="20000"/>
              </a:spcBef>
              <a:buClr>
                <a:srgbClr val="000099"/>
              </a:buClr>
              <a:buFont typeface="Arial"/>
              <a:buChar char="•"/>
              <a:defRPr/>
            </a:pPr>
            <a:r>
              <a:rPr lang="en-US" sz="2000" dirty="0">
                <a:cs typeface="+mn-cs"/>
              </a:rPr>
              <a:t>wireless does </a:t>
            </a:r>
            <a:r>
              <a:rPr lang="en-US" sz="2000" i="1" dirty="0">
                <a:cs typeface="+mn-cs"/>
              </a:rPr>
              <a:t>not</a:t>
            </a:r>
            <a:r>
              <a:rPr lang="en-US" sz="2000" dirty="0">
                <a:cs typeface="+mn-cs"/>
              </a:rPr>
              <a:t> always mean mobility! </a:t>
            </a:r>
          </a:p>
        </p:txBody>
      </p:sp>
      <p:sp>
        <p:nvSpPr>
          <p:cNvPr id="248" name="Line 86">
            <a:extLst>
              <a:ext uri="{FF2B5EF4-FFF2-40B4-BE49-F238E27FC236}">
                <a16:creationId xmlns:a16="http://schemas.microsoft.com/office/drawing/2014/main" id="{1AFC5C88-325B-ED46-A1F7-AC0CB2BE2835}"/>
              </a:ext>
            </a:extLst>
          </p:cNvPr>
          <p:cNvSpPr>
            <a:spLocks noChangeShapeType="1"/>
          </p:cNvSpPr>
          <p:nvPr/>
        </p:nvSpPr>
        <p:spPr bwMode="auto">
          <a:xfrm flipH="1">
            <a:off x="6189662" y="3568700"/>
            <a:ext cx="960437" cy="2227263"/>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r>
              <a:rPr lang="en-US" dirty="0">
                <a:cs typeface="+mn-cs"/>
              </a:rPr>
              <a:t>       </a:t>
            </a:r>
          </a:p>
        </p:txBody>
      </p:sp>
      <p:sp>
        <p:nvSpPr>
          <p:cNvPr id="249" name="Line 87">
            <a:extLst>
              <a:ext uri="{FF2B5EF4-FFF2-40B4-BE49-F238E27FC236}">
                <a16:creationId xmlns:a16="http://schemas.microsoft.com/office/drawing/2014/main" id="{56D9D167-3C00-4D48-9D10-52117EAC26C8}"/>
              </a:ext>
            </a:extLst>
          </p:cNvPr>
          <p:cNvSpPr>
            <a:spLocks noChangeShapeType="1"/>
          </p:cNvSpPr>
          <p:nvPr/>
        </p:nvSpPr>
        <p:spPr bwMode="auto">
          <a:xfrm flipH="1">
            <a:off x="5257800" y="3568701"/>
            <a:ext cx="1866900" cy="1690688"/>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r>
              <a:rPr lang="en-US" dirty="0">
                <a:cs typeface="+mn-cs"/>
              </a:rPr>
              <a:t>          </a:t>
            </a:r>
          </a:p>
        </p:txBody>
      </p:sp>
      <p:grpSp>
        <p:nvGrpSpPr>
          <p:cNvPr id="250" name="Group 356">
            <a:extLst>
              <a:ext uri="{FF2B5EF4-FFF2-40B4-BE49-F238E27FC236}">
                <a16:creationId xmlns:a16="http://schemas.microsoft.com/office/drawing/2014/main" id="{01A65E57-B0FD-9A46-B720-C71660C1A5E7}"/>
              </a:ext>
            </a:extLst>
          </p:cNvPr>
          <p:cNvGrpSpPr>
            <a:grpSpLocks/>
          </p:cNvGrpSpPr>
          <p:nvPr/>
        </p:nvGrpSpPr>
        <p:grpSpPr bwMode="auto">
          <a:xfrm>
            <a:off x="10753725" y="1857375"/>
            <a:ext cx="762000" cy="771525"/>
            <a:chOff x="313" y="1497"/>
            <a:chExt cx="1152" cy="1014"/>
          </a:xfrm>
        </p:grpSpPr>
        <p:pic>
          <p:nvPicPr>
            <p:cNvPr id="251" name="Picture 354" descr="laptop_stylized_small">
              <a:extLst>
                <a:ext uri="{FF2B5EF4-FFF2-40B4-BE49-F238E27FC236}">
                  <a16:creationId xmlns:a16="http://schemas.microsoft.com/office/drawing/2014/main" id="{3A58384A-4E81-1340-98E9-92C6375DDAB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2" name="Picture 355" descr="antenna_stylized">
              <a:extLst>
                <a:ext uri="{FF2B5EF4-FFF2-40B4-BE49-F238E27FC236}">
                  <a16:creationId xmlns:a16="http://schemas.microsoft.com/office/drawing/2014/main" id="{83C4FC22-C297-3047-9776-EBE241DEDB2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3" name="Group 403">
            <a:extLst>
              <a:ext uri="{FF2B5EF4-FFF2-40B4-BE49-F238E27FC236}">
                <a16:creationId xmlns:a16="http://schemas.microsoft.com/office/drawing/2014/main" id="{F0441C14-0EBC-A24F-BD4C-E12173B024B8}"/>
              </a:ext>
            </a:extLst>
          </p:cNvPr>
          <p:cNvGrpSpPr>
            <a:grpSpLocks/>
          </p:cNvGrpSpPr>
          <p:nvPr/>
        </p:nvGrpSpPr>
        <p:grpSpPr bwMode="auto">
          <a:xfrm>
            <a:off x="9982200" y="1778000"/>
            <a:ext cx="598488" cy="514350"/>
            <a:chOff x="2751" y="1851"/>
            <a:chExt cx="462" cy="478"/>
          </a:xfrm>
        </p:grpSpPr>
        <p:pic>
          <p:nvPicPr>
            <p:cNvPr id="254" name="Picture 364" descr="iphone_stylized_small">
              <a:extLst>
                <a:ext uri="{FF2B5EF4-FFF2-40B4-BE49-F238E27FC236}">
                  <a16:creationId xmlns:a16="http://schemas.microsoft.com/office/drawing/2014/main" id="{880564B7-D055-9F4A-BDED-B43CB43E904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5" name="Picture 402" descr="antenna_radiation_stylized">
              <a:extLst>
                <a:ext uri="{FF2B5EF4-FFF2-40B4-BE49-F238E27FC236}">
                  <a16:creationId xmlns:a16="http://schemas.microsoft.com/office/drawing/2014/main" id="{04CFB053-353C-684D-90C6-18048F6104DA}"/>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9" name="Group 258">
            <a:extLst>
              <a:ext uri="{FF2B5EF4-FFF2-40B4-BE49-F238E27FC236}">
                <a16:creationId xmlns:a16="http://schemas.microsoft.com/office/drawing/2014/main" id="{C33668E5-7FCA-404E-B876-F39735723001}"/>
              </a:ext>
            </a:extLst>
          </p:cNvPr>
          <p:cNvGrpSpPr/>
          <p:nvPr/>
        </p:nvGrpSpPr>
        <p:grpSpPr>
          <a:xfrm>
            <a:off x="9429035" y="1895968"/>
            <a:ext cx="616665" cy="796431"/>
            <a:chOff x="7797061" y="3296104"/>
            <a:chExt cx="347997" cy="396620"/>
          </a:xfrm>
        </p:grpSpPr>
        <p:pic>
          <p:nvPicPr>
            <p:cNvPr id="260" name="Picture 571" descr="fridge2.png">
              <a:extLst>
                <a:ext uri="{FF2B5EF4-FFF2-40B4-BE49-F238E27FC236}">
                  <a16:creationId xmlns:a16="http://schemas.microsoft.com/office/drawing/2014/main" id="{E130FE84-F44D-5448-810A-9B4F142834B1}"/>
                </a:ext>
              </a:extLst>
            </p:cNvPr>
            <p:cNvPicPr>
              <a:picLocks noChangeAspect="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1" name="Picture 1115" descr="antenna_stylized">
              <a:extLst>
                <a:ext uri="{FF2B5EF4-FFF2-40B4-BE49-F238E27FC236}">
                  <a16:creationId xmlns:a16="http://schemas.microsoft.com/office/drawing/2014/main" id="{4C6F1F56-F16C-9D41-905E-FAB32E1ABB86}"/>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5902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27A541-209E-97C2-41BE-A78A253747C8}"/>
              </a:ext>
            </a:extLst>
          </p:cNvPr>
          <p:cNvSpPr>
            <a:spLocks noGrp="1"/>
          </p:cNvSpPr>
          <p:nvPr>
            <p:ph idx="1"/>
          </p:nvPr>
        </p:nvSpPr>
        <p:spPr/>
        <p:txBody>
          <a:bodyPr>
            <a:normAutofit/>
          </a:bodyPr>
          <a:lstStyle/>
          <a:p>
            <a:r>
              <a:rPr lang="en-GB" dirty="0"/>
              <a:t>IEEE 802.11 PHYs: 11, 11b, 11g, 11a, 11n, …</a:t>
            </a:r>
          </a:p>
          <a:p>
            <a:r>
              <a:rPr lang="en-GB" dirty="0"/>
              <a:t>IEEE 802.11 MAC uses CSMA/CA with a 4-way handshake: RTS, CTS, data, and ack</a:t>
            </a:r>
          </a:p>
          <a:p>
            <a:r>
              <a:rPr lang="en-GB" dirty="0"/>
              <a:t>IEEE 802.11 network consists of ESS consisting of multiple BSSs each with an AP.</a:t>
            </a:r>
          </a:p>
          <a:p>
            <a:r>
              <a:rPr lang="en-GB" dirty="0"/>
              <a:t>802.11 Frame Format may have up to 4 addresses and includes final destination’s MAC which may not be wireless</a:t>
            </a:r>
          </a:p>
          <a:p>
            <a:r>
              <a:rPr lang="en-GB" dirty="0"/>
              <a:t>Power management allows stations to sleep.</a:t>
            </a:r>
          </a:p>
          <a:p>
            <a:r>
              <a:rPr lang="en-GB" dirty="0"/>
              <a:t>Bluetooth uses frequency hopping spread spectrum</a:t>
            </a:r>
          </a:p>
        </p:txBody>
      </p:sp>
      <p:sp>
        <p:nvSpPr>
          <p:cNvPr id="3" name="Title 2">
            <a:extLst>
              <a:ext uri="{FF2B5EF4-FFF2-40B4-BE49-F238E27FC236}">
                <a16:creationId xmlns:a16="http://schemas.microsoft.com/office/drawing/2014/main" id="{2E8D0479-789D-061C-A8E8-ED37C581E4C5}"/>
              </a:ext>
            </a:extLst>
          </p:cNvPr>
          <p:cNvSpPr>
            <a:spLocks noGrp="1"/>
          </p:cNvSpPr>
          <p:nvPr>
            <p:ph type="title"/>
          </p:nvPr>
        </p:nvSpPr>
        <p:spPr/>
        <p:txBody>
          <a:bodyPr/>
          <a:lstStyle/>
          <a:p>
            <a:r>
              <a:rPr lang="en-GB" dirty="0"/>
              <a:t>Summary</a:t>
            </a:r>
            <a:endParaRPr lang="en-SE" dirty="0"/>
          </a:p>
        </p:txBody>
      </p:sp>
      <p:sp>
        <p:nvSpPr>
          <p:cNvPr id="4" name="Slide Number Placeholder 3">
            <a:extLst>
              <a:ext uri="{FF2B5EF4-FFF2-40B4-BE49-F238E27FC236}">
                <a16:creationId xmlns:a16="http://schemas.microsoft.com/office/drawing/2014/main" id="{AEE9C508-3423-90F4-A677-76E7674031FC}"/>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50</a:t>
            </a:fld>
            <a:endParaRPr lang="en-US" dirty="0"/>
          </a:p>
        </p:txBody>
      </p:sp>
    </p:spTree>
    <p:extLst>
      <p:ext uri="{BB962C8B-B14F-4D97-AF65-F5344CB8AC3E}">
        <p14:creationId xmlns:p14="http://schemas.microsoft.com/office/powerpoint/2010/main" val="284475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A7F111-2CF4-4DEF-7028-A3CA428A2DCE}"/>
              </a:ext>
            </a:extLst>
          </p:cNvPr>
          <p:cNvSpPr>
            <a:spLocks noGrp="1"/>
          </p:cNvSpPr>
          <p:nvPr>
            <p:ph idx="1"/>
          </p:nvPr>
        </p:nvSpPr>
        <p:spPr/>
        <p:txBody>
          <a:bodyPr/>
          <a:lstStyle/>
          <a:p>
            <a:r>
              <a:rPr lang="en-GB" dirty="0"/>
              <a:t>Homework 7B: </a:t>
            </a:r>
            <a:r>
              <a:rPr lang="en-GB" dirty="0" err="1"/>
              <a:t>WiFi</a:t>
            </a:r>
            <a:r>
              <a:rPr lang="en-GB" dirty="0"/>
              <a:t> Transmission</a:t>
            </a:r>
          </a:p>
          <a:p>
            <a:r>
              <a:rPr lang="en-GB" dirty="0"/>
              <a:t>[6 points] Suppose an 802.11b station is configured always to reserve the channel with the RTS/CTS sequence. Suppose this station suddenly wants to transmit 1,200 bytes of data, and all other stations are idle at this time. Using SIFS of 13us and DIFS of 60µs, ignoring propagation delay and assuming no bit errors, calculate the time required to transmit the frame and receive the acknowledgment. Assume a frame without data (RTS/CTS/Ack) is 64 bytes long, and the transmission rate is 14 Mbps.</a:t>
            </a:r>
            <a:endParaRPr lang="en-SE" dirty="0"/>
          </a:p>
        </p:txBody>
      </p:sp>
      <p:sp>
        <p:nvSpPr>
          <p:cNvPr id="3" name="Title 2">
            <a:extLst>
              <a:ext uri="{FF2B5EF4-FFF2-40B4-BE49-F238E27FC236}">
                <a16:creationId xmlns:a16="http://schemas.microsoft.com/office/drawing/2014/main" id="{5D998150-73FA-E086-996D-650447BF1A44}"/>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CCB35C09-D7C7-FF63-0524-03610CC673A9}"/>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51</a:t>
            </a:fld>
            <a:endParaRPr lang="en-US" dirty="0"/>
          </a:p>
        </p:txBody>
      </p:sp>
      <p:pic>
        <p:nvPicPr>
          <p:cNvPr id="6" name="Picture 5">
            <a:extLst>
              <a:ext uri="{FF2B5EF4-FFF2-40B4-BE49-F238E27FC236}">
                <a16:creationId xmlns:a16="http://schemas.microsoft.com/office/drawing/2014/main" id="{DD9085FA-1A95-D5DA-40BB-493B15C536D3}"/>
              </a:ext>
            </a:extLst>
          </p:cNvPr>
          <p:cNvPicPr>
            <a:picLocks noChangeAspect="1"/>
          </p:cNvPicPr>
          <p:nvPr/>
        </p:nvPicPr>
        <p:blipFill>
          <a:blip r:embed="rId2"/>
          <a:stretch>
            <a:fillRect/>
          </a:stretch>
        </p:blipFill>
        <p:spPr>
          <a:xfrm>
            <a:off x="4403035" y="4767756"/>
            <a:ext cx="5023020" cy="2638580"/>
          </a:xfrm>
          <a:prstGeom prst="rect">
            <a:avLst/>
          </a:prstGeom>
        </p:spPr>
      </p:pic>
    </p:spTree>
    <p:extLst>
      <p:ext uri="{BB962C8B-B14F-4D97-AF65-F5344CB8AC3E}">
        <p14:creationId xmlns:p14="http://schemas.microsoft.com/office/powerpoint/2010/main" val="57050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Elements of a wireless network</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6</a:t>
            </a:fld>
            <a:endParaRPr lang="en-US" dirty="0"/>
          </a:p>
        </p:txBody>
      </p:sp>
      <p:sp>
        <p:nvSpPr>
          <p:cNvPr id="125" name="Oval 5">
            <a:extLst>
              <a:ext uri="{FF2B5EF4-FFF2-40B4-BE49-F238E27FC236}">
                <a16:creationId xmlns:a16="http://schemas.microsoft.com/office/drawing/2014/main" id="{6FD887B1-36B7-C042-AF16-EC543F193250}"/>
              </a:ext>
            </a:extLst>
          </p:cNvPr>
          <p:cNvSpPr>
            <a:spLocks noChangeArrowheads="1"/>
          </p:cNvSpPr>
          <p:nvPr/>
        </p:nvSpPr>
        <p:spPr bwMode="auto">
          <a:xfrm>
            <a:off x="4816475" y="4378325"/>
            <a:ext cx="2152650" cy="2093913"/>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6" name="Oval 11">
            <a:extLst>
              <a:ext uri="{FF2B5EF4-FFF2-40B4-BE49-F238E27FC236}">
                <a16:creationId xmlns:a16="http://schemas.microsoft.com/office/drawing/2014/main" id="{E4A6400A-EFEA-6943-B38A-9D6A4B5A9B80}"/>
              </a:ext>
            </a:extLst>
          </p:cNvPr>
          <p:cNvSpPr>
            <a:spLocks noChangeArrowheads="1"/>
          </p:cNvSpPr>
          <p:nvPr/>
        </p:nvSpPr>
        <p:spPr bwMode="auto">
          <a:xfrm>
            <a:off x="650875" y="1290638"/>
            <a:ext cx="2252663" cy="2286000"/>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7" name="Line 22">
            <a:extLst>
              <a:ext uri="{FF2B5EF4-FFF2-40B4-BE49-F238E27FC236}">
                <a16:creationId xmlns:a16="http://schemas.microsoft.com/office/drawing/2014/main" id="{7B958348-F69B-0945-B7D1-5D0DD9A351D9}"/>
              </a:ext>
            </a:extLst>
          </p:cNvPr>
          <p:cNvSpPr>
            <a:spLocks noChangeShapeType="1"/>
          </p:cNvSpPr>
          <p:nvPr/>
        </p:nvSpPr>
        <p:spPr bwMode="auto">
          <a:xfrm>
            <a:off x="1798638" y="2447925"/>
            <a:ext cx="1277937" cy="6556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8" name="Oval 23">
            <a:extLst>
              <a:ext uri="{FF2B5EF4-FFF2-40B4-BE49-F238E27FC236}">
                <a16:creationId xmlns:a16="http://schemas.microsoft.com/office/drawing/2014/main" id="{6DC7CEC3-9E37-6C43-B01A-57E7BFF18F47}"/>
              </a:ext>
            </a:extLst>
          </p:cNvPr>
          <p:cNvSpPr>
            <a:spLocks noChangeArrowheads="1"/>
          </p:cNvSpPr>
          <p:nvPr/>
        </p:nvSpPr>
        <p:spPr bwMode="auto">
          <a:xfrm>
            <a:off x="1524000" y="4033838"/>
            <a:ext cx="1038225" cy="100488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9" name="Oval 38">
            <a:extLst>
              <a:ext uri="{FF2B5EF4-FFF2-40B4-BE49-F238E27FC236}">
                <a16:creationId xmlns:a16="http://schemas.microsoft.com/office/drawing/2014/main" id="{D2BE75E6-7844-934E-960A-D867D9A2310E}"/>
              </a:ext>
            </a:extLst>
          </p:cNvPr>
          <p:cNvSpPr>
            <a:spLocks noChangeArrowheads="1"/>
          </p:cNvSpPr>
          <p:nvPr/>
        </p:nvSpPr>
        <p:spPr bwMode="auto">
          <a:xfrm>
            <a:off x="3108325" y="4440238"/>
            <a:ext cx="2278063" cy="205263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30" name="Line 59">
            <a:extLst>
              <a:ext uri="{FF2B5EF4-FFF2-40B4-BE49-F238E27FC236}">
                <a16:creationId xmlns:a16="http://schemas.microsoft.com/office/drawing/2014/main" id="{09A1ED68-4C61-C547-B087-02636BAFB272}"/>
              </a:ext>
            </a:extLst>
          </p:cNvPr>
          <p:cNvSpPr>
            <a:spLocks noChangeShapeType="1"/>
          </p:cNvSpPr>
          <p:nvPr/>
        </p:nvSpPr>
        <p:spPr bwMode="auto">
          <a:xfrm>
            <a:off x="5360988" y="5424488"/>
            <a:ext cx="304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1" name="Line 60">
            <a:extLst>
              <a:ext uri="{FF2B5EF4-FFF2-40B4-BE49-F238E27FC236}">
                <a16:creationId xmlns:a16="http://schemas.microsoft.com/office/drawing/2014/main" id="{DCF89B4B-F2C0-9B46-A017-74044CA88C80}"/>
              </a:ext>
            </a:extLst>
          </p:cNvPr>
          <p:cNvSpPr>
            <a:spLocks noChangeShapeType="1"/>
          </p:cNvSpPr>
          <p:nvPr/>
        </p:nvSpPr>
        <p:spPr bwMode="auto">
          <a:xfrm flipH="1">
            <a:off x="4873625" y="5327650"/>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2" name="Line 61">
            <a:extLst>
              <a:ext uri="{FF2B5EF4-FFF2-40B4-BE49-F238E27FC236}">
                <a16:creationId xmlns:a16="http://schemas.microsoft.com/office/drawing/2014/main" id="{CB846523-0AE5-B44E-9CD4-A5780699DE7D}"/>
              </a:ext>
            </a:extLst>
          </p:cNvPr>
          <p:cNvSpPr>
            <a:spLocks noChangeShapeType="1"/>
          </p:cNvSpPr>
          <p:nvPr/>
        </p:nvSpPr>
        <p:spPr bwMode="auto">
          <a:xfrm flipH="1">
            <a:off x="4887913" y="5403850"/>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3" name="Line 62">
            <a:extLst>
              <a:ext uri="{FF2B5EF4-FFF2-40B4-BE49-F238E27FC236}">
                <a16:creationId xmlns:a16="http://schemas.microsoft.com/office/drawing/2014/main" id="{3D8D61FF-B178-A042-9F75-800F5BC23FCA}"/>
              </a:ext>
            </a:extLst>
          </p:cNvPr>
          <p:cNvSpPr>
            <a:spLocks noChangeShapeType="1"/>
          </p:cNvSpPr>
          <p:nvPr/>
        </p:nvSpPr>
        <p:spPr bwMode="auto">
          <a:xfrm flipH="1">
            <a:off x="4830763" y="5470525"/>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4" name="Line 64">
            <a:extLst>
              <a:ext uri="{FF2B5EF4-FFF2-40B4-BE49-F238E27FC236}">
                <a16:creationId xmlns:a16="http://schemas.microsoft.com/office/drawing/2014/main" id="{0E054FAC-6E60-6F42-9532-E4FBA10A891B}"/>
              </a:ext>
            </a:extLst>
          </p:cNvPr>
          <p:cNvSpPr>
            <a:spLocks noChangeShapeType="1"/>
          </p:cNvSpPr>
          <p:nvPr/>
        </p:nvSpPr>
        <p:spPr bwMode="auto">
          <a:xfrm flipV="1">
            <a:off x="4308475" y="4144963"/>
            <a:ext cx="50800" cy="11176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35" name="Group 356">
            <a:extLst>
              <a:ext uri="{FF2B5EF4-FFF2-40B4-BE49-F238E27FC236}">
                <a16:creationId xmlns:a16="http://schemas.microsoft.com/office/drawing/2014/main" id="{33648B09-CC71-7244-88FB-21FDB43B1417}"/>
              </a:ext>
            </a:extLst>
          </p:cNvPr>
          <p:cNvGrpSpPr>
            <a:grpSpLocks/>
          </p:cNvGrpSpPr>
          <p:nvPr/>
        </p:nvGrpSpPr>
        <p:grpSpPr bwMode="auto">
          <a:xfrm>
            <a:off x="6442075" y="4867275"/>
            <a:ext cx="331788" cy="368300"/>
            <a:chOff x="313" y="1497"/>
            <a:chExt cx="1152" cy="1014"/>
          </a:xfrm>
        </p:grpSpPr>
        <p:pic>
          <p:nvPicPr>
            <p:cNvPr id="136" name="Picture 354" descr="laptop_stylized_small">
              <a:extLst>
                <a:ext uri="{FF2B5EF4-FFF2-40B4-BE49-F238E27FC236}">
                  <a16:creationId xmlns:a16="http://schemas.microsoft.com/office/drawing/2014/main" id="{916388DC-DFC7-6644-A58A-7E3CE3A4F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7" name="Picture 355" descr="antenna_stylized">
              <a:extLst>
                <a:ext uri="{FF2B5EF4-FFF2-40B4-BE49-F238E27FC236}">
                  <a16:creationId xmlns:a16="http://schemas.microsoft.com/office/drawing/2014/main" id="{37884014-95FD-4041-8DD3-B67813446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38" name="Group 361">
            <a:extLst>
              <a:ext uri="{FF2B5EF4-FFF2-40B4-BE49-F238E27FC236}">
                <a16:creationId xmlns:a16="http://schemas.microsoft.com/office/drawing/2014/main" id="{F0D83CBC-A45C-DB46-B426-BC3CB27E561A}"/>
              </a:ext>
            </a:extLst>
          </p:cNvPr>
          <p:cNvGrpSpPr>
            <a:grpSpLocks/>
          </p:cNvGrpSpPr>
          <p:nvPr/>
        </p:nvGrpSpPr>
        <p:grpSpPr bwMode="auto">
          <a:xfrm>
            <a:off x="2071688" y="4195763"/>
            <a:ext cx="396875" cy="388937"/>
            <a:chOff x="2967" y="478"/>
            <a:chExt cx="788" cy="625"/>
          </a:xfrm>
        </p:grpSpPr>
        <p:pic>
          <p:nvPicPr>
            <p:cNvPr id="139" name="Picture 358" descr="access_point_stylized_small">
              <a:extLst>
                <a:ext uri="{FF2B5EF4-FFF2-40B4-BE49-F238E27FC236}">
                  <a16:creationId xmlns:a16="http://schemas.microsoft.com/office/drawing/2014/main" id="{5FE77BF3-1EFB-E041-BAC1-94C95522F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0" name="Picture 360" descr="antenna_radiation_stylized">
              <a:extLst>
                <a:ext uri="{FF2B5EF4-FFF2-40B4-BE49-F238E27FC236}">
                  <a16:creationId xmlns:a16="http://schemas.microsoft.com/office/drawing/2014/main" id="{ED27BB04-ED6E-0D4B-8FE8-C96C4F7B9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41" name="Group 1">
            <a:extLst>
              <a:ext uri="{FF2B5EF4-FFF2-40B4-BE49-F238E27FC236}">
                <a16:creationId xmlns:a16="http://schemas.microsoft.com/office/drawing/2014/main" id="{F8EB07E3-DFC0-A445-A33D-75C2AD0A9EF8}"/>
              </a:ext>
            </a:extLst>
          </p:cNvPr>
          <p:cNvGrpSpPr>
            <a:grpSpLocks/>
          </p:cNvGrpSpPr>
          <p:nvPr/>
        </p:nvGrpSpPr>
        <p:grpSpPr bwMode="auto">
          <a:xfrm>
            <a:off x="5668963" y="4957763"/>
            <a:ext cx="458787" cy="620712"/>
            <a:chOff x="5955030" y="3031808"/>
            <a:chExt cx="914400" cy="1398587"/>
          </a:xfrm>
        </p:grpSpPr>
        <p:grpSp>
          <p:nvGrpSpPr>
            <p:cNvPr id="142" name="Group 398">
              <a:extLst>
                <a:ext uri="{FF2B5EF4-FFF2-40B4-BE49-F238E27FC236}">
                  <a16:creationId xmlns:a16="http://schemas.microsoft.com/office/drawing/2014/main" id="{B220ABB4-ABAB-CE46-BE7A-ED482AEAA84D}"/>
                </a:ext>
              </a:extLst>
            </p:cNvPr>
            <p:cNvGrpSpPr>
              <a:grpSpLocks/>
            </p:cNvGrpSpPr>
            <p:nvPr/>
          </p:nvGrpSpPr>
          <p:grpSpPr bwMode="auto">
            <a:xfrm>
              <a:off x="6097905" y="3403283"/>
              <a:ext cx="596900" cy="1027112"/>
              <a:chOff x="3130" y="3288"/>
              <a:chExt cx="410" cy="742"/>
            </a:xfrm>
          </p:grpSpPr>
          <p:sp>
            <p:nvSpPr>
              <p:cNvPr id="144" name="Line 270">
                <a:extLst>
                  <a:ext uri="{FF2B5EF4-FFF2-40B4-BE49-F238E27FC236}">
                    <a16:creationId xmlns:a16="http://schemas.microsoft.com/office/drawing/2014/main" id="{EB3D1AFB-9917-EB40-AEBE-C975E63F26BD}"/>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5" name="Line 271">
                <a:extLst>
                  <a:ext uri="{FF2B5EF4-FFF2-40B4-BE49-F238E27FC236}">
                    <a16:creationId xmlns:a16="http://schemas.microsoft.com/office/drawing/2014/main" id="{E08FC51C-048E-3E4D-9A0F-1FD8F96EBAB2}"/>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6" name="Line 272">
                <a:extLst>
                  <a:ext uri="{FF2B5EF4-FFF2-40B4-BE49-F238E27FC236}">
                    <a16:creationId xmlns:a16="http://schemas.microsoft.com/office/drawing/2014/main" id="{F60BFC20-FF60-2749-A1D5-607289DB4114}"/>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7" name="Line 273">
                <a:extLst>
                  <a:ext uri="{FF2B5EF4-FFF2-40B4-BE49-F238E27FC236}">
                    <a16:creationId xmlns:a16="http://schemas.microsoft.com/office/drawing/2014/main" id="{512627BE-7F4B-E642-8B83-2CFC68BC44F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8" name="Line 274">
                <a:extLst>
                  <a:ext uri="{FF2B5EF4-FFF2-40B4-BE49-F238E27FC236}">
                    <a16:creationId xmlns:a16="http://schemas.microsoft.com/office/drawing/2014/main" id="{4E8A0C01-D6A7-1F42-A4A2-1DC6B281EFD6}"/>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9" name="Line 275">
                <a:extLst>
                  <a:ext uri="{FF2B5EF4-FFF2-40B4-BE49-F238E27FC236}">
                    <a16:creationId xmlns:a16="http://schemas.microsoft.com/office/drawing/2014/main" id="{7438FAEA-A6F2-A246-8105-F54EDDC70154}"/>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0" name="Line 276">
                <a:extLst>
                  <a:ext uri="{FF2B5EF4-FFF2-40B4-BE49-F238E27FC236}">
                    <a16:creationId xmlns:a16="http://schemas.microsoft.com/office/drawing/2014/main" id="{E69B15B3-9399-E041-878F-938173CDFFEE}"/>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1" name="Line 277">
                <a:extLst>
                  <a:ext uri="{FF2B5EF4-FFF2-40B4-BE49-F238E27FC236}">
                    <a16:creationId xmlns:a16="http://schemas.microsoft.com/office/drawing/2014/main" id="{1E4874DA-7ED7-874D-B991-AABE14689B1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2" name="Line 278">
                <a:extLst>
                  <a:ext uri="{FF2B5EF4-FFF2-40B4-BE49-F238E27FC236}">
                    <a16:creationId xmlns:a16="http://schemas.microsoft.com/office/drawing/2014/main" id="{6D14A8CC-9625-344D-A6EB-3F17469C477D}"/>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3" name="Line 279">
                <a:extLst>
                  <a:ext uri="{FF2B5EF4-FFF2-40B4-BE49-F238E27FC236}">
                    <a16:creationId xmlns:a16="http://schemas.microsoft.com/office/drawing/2014/main" id="{F87A61CD-1278-5C40-A7DA-1D6151D5DB1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4" name="Line 280">
                <a:extLst>
                  <a:ext uri="{FF2B5EF4-FFF2-40B4-BE49-F238E27FC236}">
                    <a16:creationId xmlns:a16="http://schemas.microsoft.com/office/drawing/2014/main" id="{C0E5602D-DC2C-1843-8D4A-58D3A1ED1DD5}"/>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5" name="Line 281">
                <a:extLst>
                  <a:ext uri="{FF2B5EF4-FFF2-40B4-BE49-F238E27FC236}">
                    <a16:creationId xmlns:a16="http://schemas.microsoft.com/office/drawing/2014/main" id="{DD5E8B9D-A9BC-9746-BBCA-405945A54B48}"/>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6" name="Line 282">
                <a:extLst>
                  <a:ext uri="{FF2B5EF4-FFF2-40B4-BE49-F238E27FC236}">
                    <a16:creationId xmlns:a16="http://schemas.microsoft.com/office/drawing/2014/main" id="{19AF81E9-349A-9344-8D71-5F08AE6BFF3C}"/>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7" name="Line 283">
                <a:extLst>
                  <a:ext uri="{FF2B5EF4-FFF2-40B4-BE49-F238E27FC236}">
                    <a16:creationId xmlns:a16="http://schemas.microsoft.com/office/drawing/2014/main" id="{84FD3D45-465C-2A4D-8826-8073E7679263}"/>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8" name="Line 284">
                <a:extLst>
                  <a:ext uri="{FF2B5EF4-FFF2-40B4-BE49-F238E27FC236}">
                    <a16:creationId xmlns:a16="http://schemas.microsoft.com/office/drawing/2014/main" id="{236149EB-A521-C54B-978B-B2F3D2A80FF2}"/>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43" name="Picture 399" descr="cell_tower_radiation copy">
              <a:extLst>
                <a:ext uri="{FF2B5EF4-FFF2-40B4-BE49-F238E27FC236}">
                  <a16:creationId xmlns:a16="http://schemas.microsoft.com/office/drawing/2014/main" id="{15477466-B0BB-D045-8469-CE320C8C19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59" name="Group 403">
            <a:extLst>
              <a:ext uri="{FF2B5EF4-FFF2-40B4-BE49-F238E27FC236}">
                <a16:creationId xmlns:a16="http://schemas.microsoft.com/office/drawing/2014/main" id="{7E28037A-7EFC-0B46-95B9-4678DDAA8EC2}"/>
              </a:ext>
            </a:extLst>
          </p:cNvPr>
          <p:cNvGrpSpPr>
            <a:grpSpLocks/>
          </p:cNvGrpSpPr>
          <p:nvPr/>
        </p:nvGrpSpPr>
        <p:grpSpPr bwMode="auto">
          <a:xfrm>
            <a:off x="3403600" y="5354638"/>
            <a:ext cx="527050" cy="392112"/>
            <a:chOff x="2751" y="1851"/>
            <a:chExt cx="462" cy="478"/>
          </a:xfrm>
        </p:grpSpPr>
        <p:pic>
          <p:nvPicPr>
            <p:cNvPr id="160" name="Picture 364" descr="iphone_stylized_small">
              <a:extLst>
                <a:ext uri="{FF2B5EF4-FFF2-40B4-BE49-F238E27FC236}">
                  <a16:creationId xmlns:a16="http://schemas.microsoft.com/office/drawing/2014/main" id="{C84FCFF4-A725-4549-A2E6-AB7B6D1964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1" name="Picture 402" descr="antenna_radiation_stylized">
              <a:extLst>
                <a:ext uri="{FF2B5EF4-FFF2-40B4-BE49-F238E27FC236}">
                  <a16:creationId xmlns:a16="http://schemas.microsoft.com/office/drawing/2014/main" id="{E54086FD-B992-B84A-9956-901A6D564E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62" name="Group 100">
            <a:extLst>
              <a:ext uri="{FF2B5EF4-FFF2-40B4-BE49-F238E27FC236}">
                <a16:creationId xmlns:a16="http://schemas.microsoft.com/office/drawing/2014/main" id="{E7C998EB-2394-544D-80BB-533A98F699A4}"/>
              </a:ext>
            </a:extLst>
          </p:cNvPr>
          <p:cNvGrpSpPr>
            <a:grpSpLocks/>
          </p:cNvGrpSpPr>
          <p:nvPr/>
        </p:nvGrpSpPr>
        <p:grpSpPr bwMode="auto">
          <a:xfrm>
            <a:off x="4094163" y="4987925"/>
            <a:ext cx="458787" cy="620713"/>
            <a:chOff x="5955030" y="3031808"/>
            <a:chExt cx="914400" cy="1398587"/>
          </a:xfrm>
        </p:grpSpPr>
        <p:grpSp>
          <p:nvGrpSpPr>
            <p:cNvPr id="163" name="Group 398">
              <a:extLst>
                <a:ext uri="{FF2B5EF4-FFF2-40B4-BE49-F238E27FC236}">
                  <a16:creationId xmlns:a16="http://schemas.microsoft.com/office/drawing/2014/main" id="{4BA56D45-414C-BE4C-9A22-F243E7D162B0}"/>
                </a:ext>
              </a:extLst>
            </p:cNvPr>
            <p:cNvGrpSpPr>
              <a:grpSpLocks/>
            </p:cNvGrpSpPr>
            <p:nvPr/>
          </p:nvGrpSpPr>
          <p:grpSpPr bwMode="auto">
            <a:xfrm>
              <a:off x="6097905" y="3403283"/>
              <a:ext cx="596900" cy="1027112"/>
              <a:chOff x="3130" y="3288"/>
              <a:chExt cx="410" cy="742"/>
            </a:xfrm>
          </p:grpSpPr>
          <p:sp>
            <p:nvSpPr>
              <p:cNvPr id="165" name="Line 270">
                <a:extLst>
                  <a:ext uri="{FF2B5EF4-FFF2-40B4-BE49-F238E27FC236}">
                    <a16:creationId xmlns:a16="http://schemas.microsoft.com/office/drawing/2014/main" id="{C419645E-7341-1E42-A987-8906510D2DEF}"/>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6" name="Line 271">
                <a:extLst>
                  <a:ext uri="{FF2B5EF4-FFF2-40B4-BE49-F238E27FC236}">
                    <a16:creationId xmlns:a16="http://schemas.microsoft.com/office/drawing/2014/main" id="{E3413CC8-503E-F54F-9020-EA30E1FB6B6B}"/>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7" name="Line 272">
                <a:extLst>
                  <a:ext uri="{FF2B5EF4-FFF2-40B4-BE49-F238E27FC236}">
                    <a16:creationId xmlns:a16="http://schemas.microsoft.com/office/drawing/2014/main" id="{32BE2CA0-4934-C548-8F71-8643317D620B}"/>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8" name="Line 273">
                <a:extLst>
                  <a:ext uri="{FF2B5EF4-FFF2-40B4-BE49-F238E27FC236}">
                    <a16:creationId xmlns:a16="http://schemas.microsoft.com/office/drawing/2014/main" id="{0F568FA7-5D04-F249-88F8-D9BF4BB14387}"/>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9" name="Line 274">
                <a:extLst>
                  <a:ext uri="{FF2B5EF4-FFF2-40B4-BE49-F238E27FC236}">
                    <a16:creationId xmlns:a16="http://schemas.microsoft.com/office/drawing/2014/main" id="{FC33DD3A-B462-0C49-9211-16445A4184BB}"/>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0" name="Line 275">
                <a:extLst>
                  <a:ext uri="{FF2B5EF4-FFF2-40B4-BE49-F238E27FC236}">
                    <a16:creationId xmlns:a16="http://schemas.microsoft.com/office/drawing/2014/main" id="{A27E10EF-E77C-324E-ABE5-7D9D36FAFB95}"/>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1" name="Line 276">
                <a:extLst>
                  <a:ext uri="{FF2B5EF4-FFF2-40B4-BE49-F238E27FC236}">
                    <a16:creationId xmlns:a16="http://schemas.microsoft.com/office/drawing/2014/main" id="{38A6549E-F28B-E548-A11B-F2688FE02DE6}"/>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2" name="Line 277">
                <a:extLst>
                  <a:ext uri="{FF2B5EF4-FFF2-40B4-BE49-F238E27FC236}">
                    <a16:creationId xmlns:a16="http://schemas.microsoft.com/office/drawing/2014/main" id="{CF1EC650-3BA3-404C-9765-2B632619ECD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3" name="Line 278">
                <a:extLst>
                  <a:ext uri="{FF2B5EF4-FFF2-40B4-BE49-F238E27FC236}">
                    <a16:creationId xmlns:a16="http://schemas.microsoft.com/office/drawing/2014/main" id="{633808AB-AED9-EF48-97E4-4DF625A9D8B4}"/>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4" name="Line 279">
                <a:extLst>
                  <a:ext uri="{FF2B5EF4-FFF2-40B4-BE49-F238E27FC236}">
                    <a16:creationId xmlns:a16="http://schemas.microsoft.com/office/drawing/2014/main" id="{F8580CEE-7A5C-7048-9921-68FF09DF0187}"/>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5" name="Line 280">
                <a:extLst>
                  <a:ext uri="{FF2B5EF4-FFF2-40B4-BE49-F238E27FC236}">
                    <a16:creationId xmlns:a16="http://schemas.microsoft.com/office/drawing/2014/main" id="{00996F04-1F8B-CC4D-B37A-210D0A122CC8}"/>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6" name="Line 281">
                <a:extLst>
                  <a:ext uri="{FF2B5EF4-FFF2-40B4-BE49-F238E27FC236}">
                    <a16:creationId xmlns:a16="http://schemas.microsoft.com/office/drawing/2014/main" id="{F19E527D-6BF3-CC47-875A-C4D2C88E88E1}"/>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7" name="Line 282">
                <a:extLst>
                  <a:ext uri="{FF2B5EF4-FFF2-40B4-BE49-F238E27FC236}">
                    <a16:creationId xmlns:a16="http://schemas.microsoft.com/office/drawing/2014/main" id="{18E888AA-D35B-AE4C-90FA-C2A7AF93347F}"/>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8" name="Line 283">
                <a:extLst>
                  <a:ext uri="{FF2B5EF4-FFF2-40B4-BE49-F238E27FC236}">
                    <a16:creationId xmlns:a16="http://schemas.microsoft.com/office/drawing/2014/main" id="{B8D4E8F1-7790-4D40-A0EB-41F3ADEAB496}"/>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9" name="Line 284">
                <a:extLst>
                  <a:ext uri="{FF2B5EF4-FFF2-40B4-BE49-F238E27FC236}">
                    <a16:creationId xmlns:a16="http://schemas.microsoft.com/office/drawing/2014/main" id="{D429B434-2C40-F74E-8CAE-0FC7B5346509}"/>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64" name="Picture 399" descr="cell_tower_radiation copy">
              <a:extLst>
                <a:ext uri="{FF2B5EF4-FFF2-40B4-BE49-F238E27FC236}">
                  <a16:creationId xmlns:a16="http://schemas.microsoft.com/office/drawing/2014/main" id="{A9CD3D46-2E69-B845-B173-09090C1C4E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0" name="Group 356">
            <a:extLst>
              <a:ext uri="{FF2B5EF4-FFF2-40B4-BE49-F238E27FC236}">
                <a16:creationId xmlns:a16="http://schemas.microsoft.com/office/drawing/2014/main" id="{8FC9C87C-2193-FD4F-BA1A-A7FDAA554282}"/>
              </a:ext>
            </a:extLst>
          </p:cNvPr>
          <p:cNvGrpSpPr>
            <a:grpSpLocks/>
          </p:cNvGrpSpPr>
          <p:nvPr/>
        </p:nvGrpSpPr>
        <p:grpSpPr bwMode="auto">
          <a:xfrm>
            <a:off x="5781675" y="5791200"/>
            <a:ext cx="361950" cy="338138"/>
            <a:chOff x="313" y="1497"/>
            <a:chExt cx="1152" cy="1014"/>
          </a:xfrm>
        </p:grpSpPr>
        <p:pic>
          <p:nvPicPr>
            <p:cNvPr id="181" name="Picture 354" descr="laptop_stylized_small">
              <a:extLst>
                <a:ext uri="{FF2B5EF4-FFF2-40B4-BE49-F238E27FC236}">
                  <a16:creationId xmlns:a16="http://schemas.microsoft.com/office/drawing/2014/main" id="{21BC2357-8DAB-214A-992E-C0220012BD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2" name="Picture 355" descr="antenna_stylized">
              <a:extLst>
                <a:ext uri="{FF2B5EF4-FFF2-40B4-BE49-F238E27FC236}">
                  <a16:creationId xmlns:a16="http://schemas.microsoft.com/office/drawing/2014/main" id="{FD2019DB-E154-D74C-9D01-E47FB814019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3" name="Group 356">
            <a:extLst>
              <a:ext uri="{FF2B5EF4-FFF2-40B4-BE49-F238E27FC236}">
                <a16:creationId xmlns:a16="http://schemas.microsoft.com/office/drawing/2014/main" id="{72BBF72D-947D-B841-83D8-A2FA489C0CFA}"/>
              </a:ext>
            </a:extLst>
          </p:cNvPr>
          <p:cNvGrpSpPr>
            <a:grpSpLocks/>
          </p:cNvGrpSpPr>
          <p:nvPr/>
        </p:nvGrpSpPr>
        <p:grpSpPr bwMode="auto">
          <a:xfrm>
            <a:off x="4551363" y="5811838"/>
            <a:ext cx="376237" cy="347662"/>
            <a:chOff x="313" y="1497"/>
            <a:chExt cx="1152" cy="1014"/>
          </a:xfrm>
        </p:grpSpPr>
        <p:pic>
          <p:nvPicPr>
            <p:cNvPr id="184" name="Picture 354" descr="laptop_stylized_small">
              <a:extLst>
                <a:ext uri="{FF2B5EF4-FFF2-40B4-BE49-F238E27FC236}">
                  <a16:creationId xmlns:a16="http://schemas.microsoft.com/office/drawing/2014/main" id="{836F4D94-BCDF-3542-A343-115E952ED2E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5" name="Picture 355" descr="antenna_stylized">
              <a:extLst>
                <a:ext uri="{FF2B5EF4-FFF2-40B4-BE49-F238E27FC236}">
                  <a16:creationId xmlns:a16="http://schemas.microsoft.com/office/drawing/2014/main" id="{B4D8151E-705C-EE40-B724-E0B69FCF06D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6" name="Group 356">
            <a:extLst>
              <a:ext uri="{FF2B5EF4-FFF2-40B4-BE49-F238E27FC236}">
                <a16:creationId xmlns:a16="http://schemas.microsoft.com/office/drawing/2014/main" id="{90CF8AA6-D241-564C-A835-C42E9A50FB94}"/>
              </a:ext>
            </a:extLst>
          </p:cNvPr>
          <p:cNvGrpSpPr>
            <a:grpSpLocks/>
          </p:cNvGrpSpPr>
          <p:nvPr/>
        </p:nvGrpSpPr>
        <p:grpSpPr bwMode="auto">
          <a:xfrm>
            <a:off x="3830638" y="5832475"/>
            <a:ext cx="382587" cy="436563"/>
            <a:chOff x="313" y="1497"/>
            <a:chExt cx="1152" cy="1014"/>
          </a:xfrm>
        </p:grpSpPr>
        <p:pic>
          <p:nvPicPr>
            <p:cNvPr id="187" name="Picture 354" descr="laptop_stylized_small">
              <a:extLst>
                <a:ext uri="{FF2B5EF4-FFF2-40B4-BE49-F238E27FC236}">
                  <a16:creationId xmlns:a16="http://schemas.microsoft.com/office/drawing/2014/main" id="{EA37CFAF-38EB-2545-8F20-380411EFBC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8" name="Picture 355" descr="antenna_stylized">
              <a:extLst>
                <a:ext uri="{FF2B5EF4-FFF2-40B4-BE49-F238E27FC236}">
                  <a16:creationId xmlns:a16="http://schemas.microsoft.com/office/drawing/2014/main" id="{79DFDD41-1102-684C-B91C-88ADEBF387D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9" name="Group 403">
            <a:extLst>
              <a:ext uri="{FF2B5EF4-FFF2-40B4-BE49-F238E27FC236}">
                <a16:creationId xmlns:a16="http://schemas.microsoft.com/office/drawing/2014/main" id="{3D48FC39-032B-A342-BFD0-33CBD6CB3A7F}"/>
              </a:ext>
            </a:extLst>
          </p:cNvPr>
          <p:cNvGrpSpPr>
            <a:grpSpLocks/>
          </p:cNvGrpSpPr>
          <p:nvPr/>
        </p:nvGrpSpPr>
        <p:grpSpPr bwMode="auto">
          <a:xfrm>
            <a:off x="3729038" y="4673600"/>
            <a:ext cx="485775" cy="403225"/>
            <a:chOff x="2751" y="1851"/>
            <a:chExt cx="462" cy="478"/>
          </a:xfrm>
        </p:grpSpPr>
        <p:pic>
          <p:nvPicPr>
            <p:cNvPr id="190" name="Picture 364" descr="iphone_stylized_small">
              <a:extLst>
                <a:ext uri="{FF2B5EF4-FFF2-40B4-BE49-F238E27FC236}">
                  <a16:creationId xmlns:a16="http://schemas.microsoft.com/office/drawing/2014/main" id="{D28B1A7C-E2CC-BE4F-8868-8685B04387B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1" name="Picture 402" descr="antenna_radiation_stylized">
              <a:extLst>
                <a:ext uri="{FF2B5EF4-FFF2-40B4-BE49-F238E27FC236}">
                  <a16:creationId xmlns:a16="http://schemas.microsoft.com/office/drawing/2014/main" id="{5BB3FE4E-87C2-8246-82D8-D49345DCDF2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2" name="Group 403">
            <a:extLst>
              <a:ext uri="{FF2B5EF4-FFF2-40B4-BE49-F238E27FC236}">
                <a16:creationId xmlns:a16="http://schemas.microsoft.com/office/drawing/2014/main" id="{86FB4197-A7C7-2C4B-87E5-4528376C50B4}"/>
              </a:ext>
            </a:extLst>
          </p:cNvPr>
          <p:cNvGrpSpPr>
            <a:grpSpLocks/>
          </p:cNvGrpSpPr>
          <p:nvPr/>
        </p:nvGrpSpPr>
        <p:grpSpPr bwMode="auto">
          <a:xfrm>
            <a:off x="6289675" y="5334000"/>
            <a:ext cx="525463" cy="392113"/>
            <a:chOff x="2751" y="1851"/>
            <a:chExt cx="462" cy="478"/>
          </a:xfrm>
        </p:grpSpPr>
        <p:pic>
          <p:nvPicPr>
            <p:cNvPr id="193" name="Picture 364" descr="iphone_stylized_small">
              <a:extLst>
                <a:ext uri="{FF2B5EF4-FFF2-40B4-BE49-F238E27FC236}">
                  <a16:creationId xmlns:a16="http://schemas.microsoft.com/office/drawing/2014/main" id="{0C0CDB8A-DE3D-5F4A-A881-49C3DC0504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4" name="Picture 402" descr="antenna_radiation_stylized">
              <a:extLst>
                <a:ext uri="{FF2B5EF4-FFF2-40B4-BE49-F238E27FC236}">
                  <a16:creationId xmlns:a16="http://schemas.microsoft.com/office/drawing/2014/main" id="{FBB79140-E464-FA4E-BC03-E9D77416B1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5" name="Group 356">
            <a:extLst>
              <a:ext uri="{FF2B5EF4-FFF2-40B4-BE49-F238E27FC236}">
                <a16:creationId xmlns:a16="http://schemas.microsoft.com/office/drawing/2014/main" id="{814B233D-4B4F-8340-BCC6-0250B96E73AE}"/>
              </a:ext>
            </a:extLst>
          </p:cNvPr>
          <p:cNvGrpSpPr>
            <a:grpSpLocks/>
          </p:cNvGrpSpPr>
          <p:nvPr/>
        </p:nvGrpSpPr>
        <p:grpSpPr bwMode="auto">
          <a:xfrm>
            <a:off x="4987925" y="5191125"/>
            <a:ext cx="376238" cy="349250"/>
            <a:chOff x="313" y="1497"/>
            <a:chExt cx="1152" cy="1014"/>
          </a:xfrm>
        </p:grpSpPr>
        <p:pic>
          <p:nvPicPr>
            <p:cNvPr id="196" name="Picture 354" descr="laptop_stylized_small">
              <a:extLst>
                <a:ext uri="{FF2B5EF4-FFF2-40B4-BE49-F238E27FC236}">
                  <a16:creationId xmlns:a16="http://schemas.microsoft.com/office/drawing/2014/main" id="{EC5C806D-D5CA-5A4B-958A-3D3885D6353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7" name="Picture 355" descr="antenna_stylized">
              <a:extLst>
                <a:ext uri="{FF2B5EF4-FFF2-40B4-BE49-F238E27FC236}">
                  <a16:creationId xmlns:a16="http://schemas.microsoft.com/office/drawing/2014/main" id="{22DE5A99-B75E-E846-A9CA-B5A4A8A086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8" name="Group 356">
            <a:extLst>
              <a:ext uri="{FF2B5EF4-FFF2-40B4-BE49-F238E27FC236}">
                <a16:creationId xmlns:a16="http://schemas.microsoft.com/office/drawing/2014/main" id="{44A62913-19C4-CF45-A43E-AF4966B1C6B9}"/>
              </a:ext>
            </a:extLst>
          </p:cNvPr>
          <p:cNvGrpSpPr>
            <a:grpSpLocks/>
          </p:cNvGrpSpPr>
          <p:nvPr/>
        </p:nvGrpSpPr>
        <p:grpSpPr bwMode="auto">
          <a:xfrm>
            <a:off x="1909763" y="4643438"/>
            <a:ext cx="282575" cy="344487"/>
            <a:chOff x="313" y="1497"/>
            <a:chExt cx="1152" cy="1014"/>
          </a:xfrm>
        </p:grpSpPr>
        <p:pic>
          <p:nvPicPr>
            <p:cNvPr id="199" name="Picture 354" descr="laptop_stylized_small">
              <a:extLst>
                <a:ext uri="{FF2B5EF4-FFF2-40B4-BE49-F238E27FC236}">
                  <a16:creationId xmlns:a16="http://schemas.microsoft.com/office/drawing/2014/main" id="{2C6FC57A-B2AA-024C-AA50-833F87F56B2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0" name="Picture 355" descr="antenna_stylized">
              <a:extLst>
                <a:ext uri="{FF2B5EF4-FFF2-40B4-BE49-F238E27FC236}">
                  <a16:creationId xmlns:a16="http://schemas.microsoft.com/office/drawing/2014/main" id="{A7408C9B-0424-4D46-A3CB-20DA2F96592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1" name="Group 403">
            <a:extLst>
              <a:ext uri="{FF2B5EF4-FFF2-40B4-BE49-F238E27FC236}">
                <a16:creationId xmlns:a16="http://schemas.microsoft.com/office/drawing/2014/main" id="{8BF4494C-B45F-EA42-8D3E-0E8E92701DEB}"/>
              </a:ext>
            </a:extLst>
          </p:cNvPr>
          <p:cNvGrpSpPr>
            <a:grpSpLocks/>
          </p:cNvGrpSpPr>
          <p:nvPr/>
        </p:nvGrpSpPr>
        <p:grpSpPr bwMode="auto">
          <a:xfrm>
            <a:off x="1616075" y="4308475"/>
            <a:ext cx="444500" cy="381000"/>
            <a:chOff x="2751" y="1851"/>
            <a:chExt cx="462" cy="478"/>
          </a:xfrm>
        </p:grpSpPr>
        <p:pic>
          <p:nvPicPr>
            <p:cNvPr id="202" name="Picture 364" descr="iphone_stylized_small">
              <a:extLst>
                <a:ext uri="{FF2B5EF4-FFF2-40B4-BE49-F238E27FC236}">
                  <a16:creationId xmlns:a16="http://schemas.microsoft.com/office/drawing/2014/main" id="{F9290FEC-F0ED-A746-9BCA-11DE56BF8CD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3" name="Picture 402" descr="antenna_radiation_stylized">
              <a:extLst>
                <a:ext uri="{FF2B5EF4-FFF2-40B4-BE49-F238E27FC236}">
                  <a16:creationId xmlns:a16="http://schemas.microsoft.com/office/drawing/2014/main" id="{7F0B6E3C-FE7C-8244-BFE5-BB2FF84C835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4" name="Group 142">
            <a:extLst>
              <a:ext uri="{FF2B5EF4-FFF2-40B4-BE49-F238E27FC236}">
                <a16:creationId xmlns:a16="http://schemas.microsoft.com/office/drawing/2014/main" id="{05787F7C-D6F9-5148-A1C8-AE0EF1035320}"/>
              </a:ext>
            </a:extLst>
          </p:cNvPr>
          <p:cNvGrpSpPr>
            <a:grpSpLocks/>
          </p:cNvGrpSpPr>
          <p:nvPr/>
        </p:nvGrpSpPr>
        <p:grpSpPr bwMode="auto">
          <a:xfrm>
            <a:off x="1574800" y="1971675"/>
            <a:ext cx="458788" cy="619125"/>
            <a:chOff x="5955030" y="3031808"/>
            <a:chExt cx="914400" cy="1398587"/>
          </a:xfrm>
        </p:grpSpPr>
        <p:grpSp>
          <p:nvGrpSpPr>
            <p:cNvPr id="205" name="Group 398">
              <a:extLst>
                <a:ext uri="{FF2B5EF4-FFF2-40B4-BE49-F238E27FC236}">
                  <a16:creationId xmlns:a16="http://schemas.microsoft.com/office/drawing/2014/main" id="{DEF19A22-8F91-6842-8109-AEB66C6A5ABE}"/>
                </a:ext>
              </a:extLst>
            </p:cNvPr>
            <p:cNvGrpSpPr>
              <a:grpSpLocks/>
            </p:cNvGrpSpPr>
            <p:nvPr/>
          </p:nvGrpSpPr>
          <p:grpSpPr bwMode="auto">
            <a:xfrm>
              <a:off x="6097905" y="3403283"/>
              <a:ext cx="596900" cy="1027112"/>
              <a:chOff x="3130" y="3288"/>
              <a:chExt cx="410" cy="742"/>
            </a:xfrm>
          </p:grpSpPr>
          <p:sp>
            <p:nvSpPr>
              <p:cNvPr id="207" name="Line 270">
                <a:extLst>
                  <a:ext uri="{FF2B5EF4-FFF2-40B4-BE49-F238E27FC236}">
                    <a16:creationId xmlns:a16="http://schemas.microsoft.com/office/drawing/2014/main" id="{E417E1DB-608C-9848-9F0A-5122753DA841}"/>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8" name="Line 271">
                <a:extLst>
                  <a:ext uri="{FF2B5EF4-FFF2-40B4-BE49-F238E27FC236}">
                    <a16:creationId xmlns:a16="http://schemas.microsoft.com/office/drawing/2014/main" id="{3B2D533F-D1A2-B24B-A569-AA613E92259F}"/>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9" name="Line 272">
                <a:extLst>
                  <a:ext uri="{FF2B5EF4-FFF2-40B4-BE49-F238E27FC236}">
                    <a16:creationId xmlns:a16="http://schemas.microsoft.com/office/drawing/2014/main" id="{F887C580-CEC3-4746-B37A-5E728888A4ED}"/>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0" name="Line 273">
                <a:extLst>
                  <a:ext uri="{FF2B5EF4-FFF2-40B4-BE49-F238E27FC236}">
                    <a16:creationId xmlns:a16="http://schemas.microsoft.com/office/drawing/2014/main" id="{5069F6B6-EC0B-9443-B3DF-EC160AF3C2F2}"/>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1" name="Line 274">
                <a:extLst>
                  <a:ext uri="{FF2B5EF4-FFF2-40B4-BE49-F238E27FC236}">
                    <a16:creationId xmlns:a16="http://schemas.microsoft.com/office/drawing/2014/main" id="{148C5F81-3D28-1B46-BC25-8FFB6E9BBBEF}"/>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2" name="Line 275">
                <a:extLst>
                  <a:ext uri="{FF2B5EF4-FFF2-40B4-BE49-F238E27FC236}">
                    <a16:creationId xmlns:a16="http://schemas.microsoft.com/office/drawing/2014/main" id="{E994C03E-7A8C-7649-B94A-FFE6213CF3CA}"/>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3" name="Line 276">
                <a:extLst>
                  <a:ext uri="{FF2B5EF4-FFF2-40B4-BE49-F238E27FC236}">
                    <a16:creationId xmlns:a16="http://schemas.microsoft.com/office/drawing/2014/main" id="{3D5CC52A-81FD-E049-A4D9-6576D1FA6977}"/>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4" name="Line 277">
                <a:extLst>
                  <a:ext uri="{FF2B5EF4-FFF2-40B4-BE49-F238E27FC236}">
                    <a16:creationId xmlns:a16="http://schemas.microsoft.com/office/drawing/2014/main" id="{3ED01E6D-C154-C542-A593-1C66F05106D9}"/>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5" name="Line 278">
                <a:extLst>
                  <a:ext uri="{FF2B5EF4-FFF2-40B4-BE49-F238E27FC236}">
                    <a16:creationId xmlns:a16="http://schemas.microsoft.com/office/drawing/2014/main" id="{F83323B0-0B99-0747-B347-8742C2532B88}"/>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6" name="Line 279">
                <a:extLst>
                  <a:ext uri="{FF2B5EF4-FFF2-40B4-BE49-F238E27FC236}">
                    <a16:creationId xmlns:a16="http://schemas.microsoft.com/office/drawing/2014/main" id="{BC214760-2F6D-A54C-96DB-B2563CA355E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7" name="Line 280">
                <a:extLst>
                  <a:ext uri="{FF2B5EF4-FFF2-40B4-BE49-F238E27FC236}">
                    <a16:creationId xmlns:a16="http://schemas.microsoft.com/office/drawing/2014/main" id="{A0160D0F-A86D-4241-B44D-6E98425F86F0}"/>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8" name="Line 281">
                <a:extLst>
                  <a:ext uri="{FF2B5EF4-FFF2-40B4-BE49-F238E27FC236}">
                    <a16:creationId xmlns:a16="http://schemas.microsoft.com/office/drawing/2014/main" id="{3ABDB358-8829-E54F-AB3F-14EB8832BED5}"/>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282">
                <a:extLst>
                  <a:ext uri="{FF2B5EF4-FFF2-40B4-BE49-F238E27FC236}">
                    <a16:creationId xmlns:a16="http://schemas.microsoft.com/office/drawing/2014/main" id="{030D6FBA-2C96-C74F-A538-CE828952DFCD}"/>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0" name="Line 283">
                <a:extLst>
                  <a:ext uri="{FF2B5EF4-FFF2-40B4-BE49-F238E27FC236}">
                    <a16:creationId xmlns:a16="http://schemas.microsoft.com/office/drawing/2014/main" id="{444C9AF6-B194-1F4D-9498-4133CAD31F8C}"/>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1" name="Line 284">
                <a:extLst>
                  <a:ext uri="{FF2B5EF4-FFF2-40B4-BE49-F238E27FC236}">
                    <a16:creationId xmlns:a16="http://schemas.microsoft.com/office/drawing/2014/main" id="{1007F074-DD2C-A041-8028-27935643FE8D}"/>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206" name="Picture 399" descr="cell_tower_radiation copy">
              <a:extLst>
                <a:ext uri="{FF2B5EF4-FFF2-40B4-BE49-F238E27FC236}">
                  <a16:creationId xmlns:a16="http://schemas.microsoft.com/office/drawing/2014/main" id="{05BFEF5A-A9A7-8E49-BE1F-03DCB72C00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2" name="Group 356">
            <a:extLst>
              <a:ext uri="{FF2B5EF4-FFF2-40B4-BE49-F238E27FC236}">
                <a16:creationId xmlns:a16="http://schemas.microsoft.com/office/drawing/2014/main" id="{FE7D4943-DFC4-1049-B8CF-FEDA6FD746B2}"/>
              </a:ext>
            </a:extLst>
          </p:cNvPr>
          <p:cNvGrpSpPr>
            <a:grpSpLocks/>
          </p:cNvGrpSpPr>
          <p:nvPr/>
        </p:nvGrpSpPr>
        <p:grpSpPr bwMode="auto">
          <a:xfrm>
            <a:off x="2112963" y="2103438"/>
            <a:ext cx="465137" cy="481012"/>
            <a:chOff x="313" y="1497"/>
            <a:chExt cx="1152" cy="1014"/>
          </a:xfrm>
        </p:grpSpPr>
        <p:pic>
          <p:nvPicPr>
            <p:cNvPr id="223" name="Picture 354" descr="laptop_stylized_small">
              <a:extLst>
                <a:ext uri="{FF2B5EF4-FFF2-40B4-BE49-F238E27FC236}">
                  <a16:creationId xmlns:a16="http://schemas.microsoft.com/office/drawing/2014/main" id="{1B9DAB19-8344-BD4E-8CEC-E8179484351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4" name="Picture 355" descr="antenna_stylized">
              <a:extLst>
                <a:ext uri="{FF2B5EF4-FFF2-40B4-BE49-F238E27FC236}">
                  <a16:creationId xmlns:a16="http://schemas.microsoft.com/office/drawing/2014/main" id="{EBC88AD6-BA3E-324A-A0BF-8DF9D89E181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5" name="Group 356">
            <a:extLst>
              <a:ext uri="{FF2B5EF4-FFF2-40B4-BE49-F238E27FC236}">
                <a16:creationId xmlns:a16="http://schemas.microsoft.com/office/drawing/2014/main" id="{E2A474A7-8A71-AC43-9403-5CD64CFABC6B}"/>
              </a:ext>
            </a:extLst>
          </p:cNvPr>
          <p:cNvGrpSpPr>
            <a:grpSpLocks/>
          </p:cNvGrpSpPr>
          <p:nvPr/>
        </p:nvGrpSpPr>
        <p:grpSpPr bwMode="auto">
          <a:xfrm>
            <a:off x="2005013" y="2901950"/>
            <a:ext cx="333375" cy="368300"/>
            <a:chOff x="313" y="1497"/>
            <a:chExt cx="1152" cy="1014"/>
          </a:xfrm>
        </p:grpSpPr>
        <p:pic>
          <p:nvPicPr>
            <p:cNvPr id="226" name="Picture 354" descr="laptop_stylized_small">
              <a:extLst>
                <a:ext uri="{FF2B5EF4-FFF2-40B4-BE49-F238E27FC236}">
                  <a16:creationId xmlns:a16="http://schemas.microsoft.com/office/drawing/2014/main" id="{F44CEA56-C9A6-9141-81A0-8DCC3E2F5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7" name="Picture 355" descr="antenna_stylized">
              <a:extLst>
                <a:ext uri="{FF2B5EF4-FFF2-40B4-BE49-F238E27FC236}">
                  <a16:creationId xmlns:a16="http://schemas.microsoft.com/office/drawing/2014/main" id="{0C57F82F-4D98-D54F-81F8-DA60E1261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8" name="Group 356">
            <a:extLst>
              <a:ext uri="{FF2B5EF4-FFF2-40B4-BE49-F238E27FC236}">
                <a16:creationId xmlns:a16="http://schemas.microsoft.com/office/drawing/2014/main" id="{07CEAB6C-C9D1-9A47-BAA4-4D786E6D429A}"/>
              </a:ext>
            </a:extLst>
          </p:cNvPr>
          <p:cNvGrpSpPr>
            <a:grpSpLocks/>
          </p:cNvGrpSpPr>
          <p:nvPr/>
        </p:nvGrpSpPr>
        <p:grpSpPr bwMode="auto">
          <a:xfrm>
            <a:off x="1482725" y="2987675"/>
            <a:ext cx="282575" cy="344488"/>
            <a:chOff x="313" y="1497"/>
            <a:chExt cx="1152" cy="1014"/>
          </a:xfrm>
        </p:grpSpPr>
        <p:pic>
          <p:nvPicPr>
            <p:cNvPr id="229" name="Picture 354" descr="laptop_stylized_small">
              <a:extLst>
                <a:ext uri="{FF2B5EF4-FFF2-40B4-BE49-F238E27FC236}">
                  <a16:creationId xmlns:a16="http://schemas.microsoft.com/office/drawing/2014/main" id="{66EB1CC5-C145-7141-AE88-FDE185E245F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0" name="Picture 355" descr="antenna_stylized">
              <a:extLst>
                <a:ext uri="{FF2B5EF4-FFF2-40B4-BE49-F238E27FC236}">
                  <a16:creationId xmlns:a16="http://schemas.microsoft.com/office/drawing/2014/main" id="{CBA3A680-EE48-5C4A-B84E-4A1FCE54879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1" name="Group 403">
            <a:extLst>
              <a:ext uri="{FF2B5EF4-FFF2-40B4-BE49-F238E27FC236}">
                <a16:creationId xmlns:a16="http://schemas.microsoft.com/office/drawing/2014/main" id="{E09A0004-7386-EF43-AE45-070A340FAD3F}"/>
              </a:ext>
            </a:extLst>
          </p:cNvPr>
          <p:cNvGrpSpPr>
            <a:grpSpLocks/>
          </p:cNvGrpSpPr>
          <p:nvPr/>
        </p:nvGrpSpPr>
        <p:grpSpPr bwMode="auto">
          <a:xfrm>
            <a:off x="1189038" y="2651125"/>
            <a:ext cx="444500" cy="382588"/>
            <a:chOff x="2751" y="1851"/>
            <a:chExt cx="462" cy="478"/>
          </a:xfrm>
        </p:grpSpPr>
        <p:pic>
          <p:nvPicPr>
            <p:cNvPr id="232" name="Picture 364" descr="iphone_stylized_small">
              <a:extLst>
                <a:ext uri="{FF2B5EF4-FFF2-40B4-BE49-F238E27FC236}">
                  <a16:creationId xmlns:a16="http://schemas.microsoft.com/office/drawing/2014/main" id="{D04F1FE1-F105-E24F-BD11-05351E3FC70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3" name="Picture 402" descr="antenna_radiation_stylized">
              <a:extLst>
                <a:ext uri="{FF2B5EF4-FFF2-40B4-BE49-F238E27FC236}">
                  <a16:creationId xmlns:a16="http://schemas.microsoft.com/office/drawing/2014/main" id="{8995403E-B75E-864E-A3AC-A8BADEA4FAF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4" name="Group 356">
            <a:extLst>
              <a:ext uri="{FF2B5EF4-FFF2-40B4-BE49-F238E27FC236}">
                <a16:creationId xmlns:a16="http://schemas.microsoft.com/office/drawing/2014/main" id="{45D88A96-1BEF-AF40-9EF4-F653E8F6912B}"/>
              </a:ext>
            </a:extLst>
          </p:cNvPr>
          <p:cNvGrpSpPr>
            <a:grpSpLocks/>
          </p:cNvGrpSpPr>
          <p:nvPr/>
        </p:nvGrpSpPr>
        <p:grpSpPr bwMode="auto">
          <a:xfrm>
            <a:off x="1565275" y="1401763"/>
            <a:ext cx="446088" cy="385762"/>
            <a:chOff x="313" y="1497"/>
            <a:chExt cx="1152" cy="1014"/>
          </a:xfrm>
        </p:grpSpPr>
        <p:pic>
          <p:nvPicPr>
            <p:cNvPr id="235" name="Picture 354" descr="laptop_stylized_small">
              <a:extLst>
                <a:ext uri="{FF2B5EF4-FFF2-40B4-BE49-F238E27FC236}">
                  <a16:creationId xmlns:a16="http://schemas.microsoft.com/office/drawing/2014/main" id="{5CA82CB5-E7B6-C445-B684-658BC5C3312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 name="Picture 355" descr="antenna_stylized">
              <a:extLst>
                <a:ext uri="{FF2B5EF4-FFF2-40B4-BE49-F238E27FC236}">
                  <a16:creationId xmlns:a16="http://schemas.microsoft.com/office/drawing/2014/main" id="{75F9DB31-6339-494A-A074-B9A0B451692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7" name="Group 403">
            <a:extLst>
              <a:ext uri="{FF2B5EF4-FFF2-40B4-BE49-F238E27FC236}">
                <a16:creationId xmlns:a16="http://schemas.microsoft.com/office/drawing/2014/main" id="{EF99A882-0F7D-1340-8F07-148A4616940E}"/>
              </a:ext>
            </a:extLst>
          </p:cNvPr>
          <p:cNvGrpSpPr>
            <a:grpSpLocks/>
          </p:cNvGrpSpPr>
          <p:nvPr/>
        </p:nvGrpSpPr>
        <p:grpSpPr bwMode="auto">
          <a:xfrm>
            <a:off x="762000" y="2530475"/>
            <a:ext cx="446088" cy="381000"/>
            <a:chOff x="2751" y="1851"/>
            <a:chExt cx="462" cy="478"/>
          </a:xfrm>
        </p:grpSpPr>
        <p:pic>
          <p:nvPicPr>
            <p:cNvPr id="238" name="Picture 364" descr="iphone_stylized_small">
              <a:extLst>
                <a:ext uri="{FF2B5EF4-FFF2-40B4-BE49-F238E27FC236}">
                  <a16:creationId xmlns:a16="http://schemas.microsoft.com/office/drawing/2014/main" id="{8C6A6BBA-51E0-724F-AB7E-9DE15DF9F0F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9" name="Picture 402" descr="antenna_radiation_stylized">
              <a:extLst>
                <a:ext uri="{FF2B5EF4-FFF2-40B4-BE49-F238E27FC236}">
                  <a16:creationId xmlns:a16="http://schemas.microsoft.com/office/drawing/2014/main" id="{E51015F6-50FB-094B-BDF9-2FE77B03308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40" name="Line 63">
            <a:extLst>
              <a:ext uri="{FF2B5EF4-FFF2-40B4-BE49-F238E27FC236}">
                <a16:creationId xmlns:a16="http://schemas.microsoft.com/office/drawing/2014/main" id="{CCB97428-BD70-4E49-A590-83AF71EA820E}"/>
              </a:ext>
            </a:extLst>
          </p:cNvPr>
          <p:cNvSpPr>
            <a:spLocks noChangeShapeType="1"/>
          </p:cNvSpPr>
          <p:nvPr/>
        </p:nvSpPr>
        <p:spPr bwMode="auto">
          <a:xfrm flipH="1" flipV="1">
            <a:off x="4867275" y="4105275"/>
            <a:ext cx="949325" cy="129381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1" name="Line 34">
            <a:extLst>
              <a:ext uri="{FF2B5EF4-FFF2-40B4-BE49-F238E27FC236}">
                <a16:creationId xmlns:a16="http://schemas.microsoft.com/office/drawing/2014/main" id="{4FC66219-F808-FD4D-9B59-86F203C09C9C}"/>
              </a:ext>
            </a:extLst>
          </p:cNvPr>
          <p:cNvSpPr>
            <a:spLocks noChangeShapeType="1"/>
          </p:cNvSpPr>
          <p:nvPr/>
        </p:nvSpPr>
        <p:spPr bwMode="auto">
          <a:xfrm flipV="1">
            <a:off x="2197100" y="3636963"/>
            <a:ext cx="1257300" cy="80962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2" name="Group 6">
            <a:extLst>
              <a:ext uri="{FF2B5EF4-FFF2-40B4-BE49-F238E27FC236}">
                <a16:creationId xmlns:a16="http://schemas.microsoft.com/office/drawing/2014/main" id="{C361E706-F3A3-CF44-AE02-BA0595774CD9}"/>
              </a:ext>
            </a:extLst>
          </p:cNvPr>
          <p:cNvGrpSpPr>
            <a:grpSpLocks/>
          </p:cNvGrpSpPr>
          <p:nvPr/>
        </p:nvGrpSpPr>
        <p:grpSpPr bwMode="auto">
          <a:xfrm>
            <a:off x="3038475" y="2557463"/>
            <a:ext cx="2362200" cy="1762125"/>
            <a:chOff x="3839" y="1737"/>
            <a:chExt cx="1488" cy="1110"/>
          </a:xfrm>
        </p:grpSpPr>
        <p:sp>
          <p:nvSpPr>
            <p:cNvPr id="243" name="Freeform 7">
              <a:extLst>
                <a:ext uri="{FF2B5EF4-FFF2-40B4-BE49-F238E27FC236}">
                  <a16:creationId xmlns:a16="http://schemas.microsoft.com/office/drawing/2014/main" id="{393C90C1-E2F5-7E4D-9330-704828EC3DBF}"/>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244" name="Text Box 8">
              <a:extLst>
                <a:ext uri="{FF2B5EF4-FFF2-40B4-BE49-F238E27FC236}">
                  <a16:creationId xmlns:a16="http://schemas.microsoft.com/office/drawing/2014/main" id="{91AB3FE3-6836-1F44-BEB7-C93EF507CF19}"/>
                </a:ext>
              </a:extLst>
            </p:cNvPr>
            <p:cNvSpPr txBox="1">
              <a:spLocks noChangeArrowheads="1"/>
            </p:cNvSpPr>
            <p:nvPr/>
          </p:nvSpPr>
          <p:spPr bwMode="auto">
            <a:xfrm>
              <a:off x="4086" y="2030"/>
              <a:ext cx="1086"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fontAlgn="base">
                <a:spcBef>
                  <a:spcPct val="0"/>
                </a:spcBef>
                <a:spcAft>
                  <a:spcPct val="0"/>
                </a:spcAft>
                <a:defRPr/>
              </a:pPr>
              <a:r>
                <a:rPr lang="en-US" dirty="0">
                  <a:solidFill>
                    <a:srgbClr val="000000"/>
                  </a:solidFill>
                  <a:latin typeface="Arial" charset="0"/>
                  <a:cs typeface="Arial" charset="0"/>
                </a:rPr>
                <a:t>wired network </a:t>
              </a:r>
            </a:p>
            <a:p>
              <a:pPr algn="ctr" fontAlgn="base">
                <a:spcBef>
                  <a:spcPct val="0"/>
                </a:spcBef>
                <a:spcAft>
                  <a:spcPct val="0"/>
                </a:spcAft>
                <a:defRPr/>
              </a:pPr>
              <a:r>
                <a:rPr lang="en-US" dirty="0">
                  <a:solidFill>
                    <a:srgbClr val="000000"/>
                  </a:solidFill>
                  <a:latin typeface="Arial" charset="0"/>
                  <a:cs typeface="Arial" charset="0"/>
                </a:rPr>
                <a:t>infrastructure</a:t>
              </a:r>
            </a:p>
          </p:txBody>
        </p:sp>
      </p:grpSp>
      <p:sp>
        <p:nvSpPr>
          <p:cNvPr id="256" name="Rectangle 64">
            <a:extLst>
              <a:ext uri="{FF2B5EF4-FFF2-40B4-BE49-F238E27FC236}">
                <a16:creationId xmlns:a16="http://schemas.microsoft.com/office/drawing/2014/main" id="{6AA6881B-4358-FF4E-A4CC-2B9126420109}"/>
              </a:ext>
            </a:extLst>
          </p:cNvPr>
          <p:cNvSpPr>
            <a:spLocks noChangeArrowheads="1"/>
          </p:cNvSpPr>
          <p:nvPr/>
        </p:nvSpPr>
        <p:spPr bwMode="auto">
          <a:xfrm>
            <a:off x="6121400" y="1621631"/>
            <a:ext cx="5486399" cy="2188369"/>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mn-cs"/>
            </a:endParaRPr>
          </a:p>
        </p:txBody>
      </p:sp>
      <p:sp>
        <p:nvSpPr>
          <p:cNvPr id="257" name="Rectangle 65">
            <a:extLst>
              <a:ext uri="{FF2B5EF4-FFF2-40B4-BE49-F238E27FC236}">
                <a16:creationId xmlns:a16="http://schemas.microsoft.com/office/drawing/2014/main" id="{D3DD057D-1216-6143-801F-C09B36730EF4}"/>
              </a:ext>
            </a:extLst>
          </p:cNvPr>
          <p:cNvSpPr>
            <a:spLocks noChangeArrowheads="1"/>
          </p:cNvSpPr>
          <p:nvPr/>
        </p:nvSpPr>
        <p:spPr bwMode="auto">
          <a:xfrm>
            <a:off x="6262688" y="1485900"/>
            <a:ext cx="2030412" cy="31273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mn-cs"/>
            </a:endParaRPr>
          </a:p>
        </p:txBody>
      </p:sp>
      <p:sp>
        <p:nvSpPr>
          <p:cNvPr id="258" name="Rectangle 66">
            <a:extLst>
              <a:ext uri="{FF2B5EF4-FFF2-40B4-BE49-F238E27FC236}">
                <a16:creationId xmlns:a16="http://schemas.microsoft.com/office/drawing/2014/main" id="{AFF8804D-A907-D64D-B296-CED28A197CBD}"/>
              </a:ext>
            </a:extLst>
          </p:cNvPr>
          <p:cNvSpPr>
            <a:spLocks noChangeArrowheads="1"/>
          </p:cNvSpPr>
          <p:nvPr/>
        </p:nvSpPr>
        <p:spPr bwMode="auto">
          <a:xfrm>
            <a:off x="6159500" y="1412875"/>
            <a:ext cx="53975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800" dirty="0">
                <a:cs typeface="+mn-cs"/>
              </a:rPr>
              <a:t> base station</a:t>
            </a:r>
          </a:p>
          <a:p>
            <a:pPr marL="277813" indent="-277813">
              <a:lnSpc>
                <a:spcPct val="90000"/>
              </a:lnSpc>
              <a:spcBef>
                <a:spcPct val="20000"/>
              </a:spcBef>
              <a:buClr>
                <a:srgbClr val="000099"/>
              </a:buClr>
              <a:buSzPct val="100000"/>
              <a:buFont typeface="Wingdings" charset="2"/>
              <a:buChar char="§"/>
              <a:defRPr/>
            </a:pPr>
            <a:r>
              <a:rPr lang="en-US" sz="2400" dirty="0">
                <a:cs typeface="+mn-cs"/>
              </a:rPr>
              <a:t>typically connected to wired network</a:t>
            </a:r>
          </a:p>
          <a:p>
            <a:pPr marL="277813" indent="-277813">
              <a:lnSpc>
                <a:spcPct val="90000"/>
              </a:lnSpc>
              <a:spcBef>
                <a:spcPct val="20000"/>
              </a:spcBef>
              <a:buClr>
                <a:srgbClr val="000099"/>
              </a:buClr>
              <a:buSzPct val="100000"/>
              <a:buFont typeface="Wingdings" charset="2"/>
              <a:buChar char="§"/>
              <a:defRPr/>
            </a:pPr>
            <a:r>
              <a:rPr lang="en-US" sz="2400" dirty="0">
                <a:cs typeface="+mn-cs"/>
              </a:rPr>
              <a:t>relay - responsible for sending packets between wired network and wireless host(s) in its </a:t>
            </a:r>
            <a:r>
              <a:rPr lang="en-US" sz="2400" dirty="0"/>
              <a:t>“</a:t>
            </a:r>
            <a:r>
              <a:rPr lang="en-US" sz="2400" dirty="0">
                <a:cs typeface="+mn-cs"/>
              </a:rPr>
              <a:t>area</a:t>
            </a:r>
            <a:r>
              <a:rPr lang="en-US" sz="2400" dirty="0"/>
              <a:t>”</a:t>
            </a:r>
            <a:endParaRPr lang="en-US" sz="2400" dirty="0">
              <a:cs typeface="+mn-cs"/>
            </a:endParaRPr>
          </a:p>
          <a:p>
            <a:pPr marL="508000" lvl="1" indent="-228600">
              <a:lnSpc>
                <a:spcPct val="90000"/>
              </a:lnSpc>
              <a:spcBef>
                <a:spcPct val="20000"/>
              </a:spcBef>
              <a:buClr>
                <a:srgbClr val="000099"/>
              </a:buClr>
              <a:buFont typeface="Arial"/>
              <a:buChar char="•"/>
              <a:defRPr/>
            </a:pPr>
            <a:r>
              <a:rPr lang="en-US" sz="2400" dirty="0">
                <a:cs typeface="+mn-cs"/>
              </a:rPr>
              <a:t>e.g., cell towers,  802.11 access points </a:t>
            </a:r>
          </a:p>
        </p:txBody>
      </p:sp>
      <p:sp>
        <p:nvSpPr>
          <p:cNvPr id="262" name="Line 75">
            <a:extLst>
              <a:ext uri="{FF2B5EF4-FFF2-40B4-BE49-F238E27FC236}">
                <a16:creationId xmlns:a16="http://schemas.microsoft.com/office/drawing/2014/main" id="{A8073855-FFB7-4243-B73E-71BE7F0079CA}"/>
              </a:ext>
            </a:extLst>
          </p:cNvPr>
          <p:cNvSpPr>
            <a:spLocks noChangeShapeType="1"/>
          </p:cNvSpPr>
          <p:nvPr/>
        </p:nvSpPr>
        <p:spPr bwMode="auto">
          <a:xfrm flipH="1">
            <a:off x="5930899" y="3794124"/>
            <a:ext cx="1770063" cy="1552575"/>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284" name="Rectangle 65">
            <a:extLst>
              <a:ext uri="{FF2B5EF4-FFF2-40B4-BE49-F238E27FC236}">
                <a16:creationId xmlns:a16="http://schemas.microsoft.com/office/drawing/2014/main" id="{DF949D2A-16AA-6549-B627-118C1D0ECB96}"/>
              </a:ext>
            </a:extLst>
          </p:cNvPr>
          <p:cNvSpPr>
            <a:spLocks noChangeArrowheads="1"/>
          </p:cNvSpPr>
          <p:nvPr/>
        </p:nvSpPr>
        <p:spPr bwMode="auto">
          <a:xfrm>
            <a:off x="9525000" y="1587500"/>
            <a:ext cx="1358900" cy="31273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mn-cs"/>
            </a:endParaRPr>
          </a:p>
        </p:txBody>
      </p:sp>
      <p:grpSp>
        <p:nvGrpSpPr>
          <p:cNvPr id="263" name="Group 190">
            <a:extLst>
              <a:ext uri="{FF2B5EF4-FFF2-40B4-BE49-F238E27FC236}">
                <a16:creationId xmlns:a16="http://schemas.microsoft.com/office/drawing/2014/main" id="{AF5699E1-B44D-5047-9954-D0A83ED44246}"/>
              </a:ext>
            </a:extLst>
          </p:cNvPr>
          <p:cNvGrpSpPr>
            <a:grpSpLocks/>
          </p:cNvGrpSpPr>
          <p:nvPr/>
        </p:nvGrpSpPr>
        <p:grpSpPr bwMode="auto">
          <a:xfrm>
            <a:off x="10258425" y="1214438"/>
            <a:ext cx="458788" cy="620712"/>
            <a:chOff x="5955030" y="3031808"/>
            <a:chExt cx="914400" cy="1398587"/>
          </a:xfrm>
        </p:grpSpPr>
        <p:grpSp>
          <p:nvGrpSpPr>
            <p:cNvPr id="264" name="Group 398">
              <a:extLst>
                <a:ext uri="{FF2B5EF4-FFF2-40B4-BE49-F238E27FC236}">
                  <a16:creationId xmlns:a16="http://schemas.microsoft.com/office/drawing/2014/main" id="{806484FB-7958-7247-8BEE-0D5BFB63A5E5}"/>
                </a:ext>
              </a:extLst>
            </p:cNvPr>
            <p:cNvGrpSpPr>
              <a:grpSpLocks/>
            </p:cNvGrpSpPr>
            <p:nvPr/>
          </p:nvGrpSpPr>
          <p:grpSpPr bwMode="auto">
            <a:xfrm>
              <a:off x="6097905" y="3403283"/>
              <a:ext cx="596900" cy="1027112"/>
              <a:chOff x="3130" y="3288"/>
              <a:chExt cx="410" cy="742"/>
            </a:xfrm>
          </p:grpSpPr>
          <p:sp>
            <p:nvSpPr>
              <p:cNvPr id="266" name="Line 270">
                <a:extLst>
                  <a:ext uri="{FF2B5EF4-FFF2-40B4-BE49-F238E27FC236}">
                    <a16:creationId xmlns:a16="http://schemas.microsoft.com/office/drawing/2014/main" id="{27275B54-E4E9-344E-8181-84B435A41D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sz="2000" dirty="0"/>
              </a:p>
            </p:txBody>
          </p:sp>
          <p:sp>
            <p:nvSpPr>
              <p:cNvPr id="267" name="Line 271">
                <a:extLst>
                  <a:ext uri="{FF2B5EF4-FFF2-40B4-BE49-F238E27FC236}">
                    <a16:creationId xmlns:a16="http://schemas.microsoft.com/office/drawing/2014/main" id="{DC4A4B3B-4463-644E-9D78-B5EEEB6FB5A0}"/>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sz="2000" dirty="0"/>
              </a:p>
            </p:txBody>
          </p:sp>
          <p:sp>
            <p:nvSpPr>
              <p:cNvPr id="268" name="Line 272">
                <a:extLst>
                  <a:ext uri="{FF2B5EF4-FFF2-40B4-BE49-F238E27FC236}">
                    <a16:creationId xmlns:a16="http://schemas.microsoft.com/office/drawing/2014/main" id="{C6633AAF-EE07-0142-99BC-CEFF96A95CE5}"/>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sz="2000" dirty="0"/>
              </a:p>
            </p:txBody>
          </p:sp>
          <p:sp>
            <p:nvSpPr>
              <p:cNvPr id="269" name="Line 273">
                <a:extLst>
                  <a:ext uri="{FF2B5EF4-FFF2-40B4-BE49-F238E27FC236}">
                    <a16:creationId xmlns:a16="http://schemas.microsoft.com/office/drawing/2014/main" id="{6AA78A1D-1234-4745-9F8E-4BAE67844BE2}"/>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sz="2000" dirty="0"/>
              </a:p>
            </p:txBody>
          </p:sp>
          <p:sp>
            <p:nvSpPr>
              <p:cNvPr id="270" name="Line 274">
                <a:extLst>
                  <a:ext uri="{FF2B5EF4-FFF2-40B4-BE49-F238E27FC236}">
                    <a16:creationId xmlns:a16="http://schemas.microsoft.com/office/drawing/2014/main" id="{CEACD629-D460-A245-8055-9AC8BE599EA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sz="2000" dirty="0"/>
              </a:p>
            </p:txBody>
          </p:sp>
          <p:sp>
            <p:nvSpPr>
              <p:cNvPr id="271" name="Line 275">
                <a:extLst>
                  <a:ext uri="{FF2B5EF4-FFF2-40B4-BE49-F238E27FC236}">
                    <a16:creationId xmlns:a16="http://schemas.microsoft.com/office/drawing/2014/main" id="{BB8181ED-9DB7-1442-B504-9A5F576CD217}"/>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sz="2000" dirty="0"/>
              </a:p>
            </p:txBody>
          </p:sp>
          <p:sp>
            <p:nvSpPr>
              <p:cNvPr id="272" name="Line 276">
                <a:extLst>
                  <a:ext uri="{FF2B5EF4-FFF2-40B4-BE49-F238E27FC236}">
                    <a16:creationId xmlns:a16="http://schemas.microsoft.com/office/drawing/2014/main" id="{0BB66F43-5CAC-FB42-9429-881A63DB42FE}"/>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sz="2000" dirty="0"/>
              </a:p>
            </p:txBody>
          </p:sp>
          <p:sp>
            <p:nvSpPr>
              <p:cNvPr id="273" name="Line 277">
                <a:extLst>
                  <a:ext uri="{FF2B5EF4-FFF2-40B4-BE49-F238E27FC236}">
                    <a16:creationId xmlns:a16="http://schemas.microsoft.com/office/drawing/2014/main" id="{FCBD4696-D541-BF42-A408-8BA8358A3C80}"/>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sz="2000" dirty="0"/>
              </a:p>
            </p:txBody>
          </p:sp>
          <p:sp>
            <p:nvSpPr>
              <p:cNvPr id="274" name="Line 278">
                <a:extLst>
                  <a:ext uri="{FF2B5EF4-FFF2-40B4-BE49-F238E27FC236}">
                    <a16:creationId xmlns:a16="http://schemas.microsoft.com/office/drawing/2014/main" id="{EC238CC5-8B26-7944-8E06-E739A295B346}"/>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sz="2000" dirty="0"/>
              </a:p>
            </p:txBody>
          </p:sp>
          <p:sp>
            <p:nvSpPr>
              <p:cNvPr id="275" name="Line 279">
                <a:extLst>
                  <a:ext uri="{FF2B5EF4-FFF2-40B4-BE49-F238E27FC236}">
                    <a16:creationId xmlns:a16="http://schemas.microsoft.com/office/drawing/2014/main" id="{E7C21F0C-FC09-1E48-B777-76DA61D20CC5}"/>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sz="2000" dirty="0"/>
              </a:p>
            </p:txBody>
          </p:sp>
          <p:sp>
            <p:nvSpPr>
              <p:cNvPr id="276" name="Line 280">
                <a:extLst>
                  <a:ext uri="{FF2B5EF4-FFF2-40B4-BE49-F238E27FC236}">
                    <a16:creationId xmlns:a16="http://schemas.microsoft.com/office/drawing/2014/main" id="{1D2DA39A-CC3C-0645-B501-BC54F65CD309}"/>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sz="2000" dirty="0"/>
              </a:p>
            </p:txBody>
          </p:sp>
          <p:sp>
            <p:nvSpPr>
              <p:cNvPr id="277" name="Line 281">
                <a:extLst>
                  <a:ext uri="{FF2B5EF4-FFF2-40B4-BE49-F238E27FC236}">
                    <a16:creationId xmlns:a16="http://schemas.microsoft.com/office/drawing/2014/main" id="{EA2D075B-81E5-784B-9EF8-3CBF05443609}"/>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sz="2000" dirty="0"/>
              </a:p>
            </p:txBody>
          </p:sp>
          <p:sp>
            <p:nvSpPr>
              <p:cNvPr id="278" name="Line 282">
                <a:extLst>
                  <a:ext uri="{FF2B5EF4-FFF2-40B4-BE49-F238E27FC236}">
                    <a16:creationId xmlns:a16="http://schemas.microsoft.com/office/drawing/2014/main" id="{575FE7C0-166B-0641-9079-0E45C715168C}"/>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sz="2000" dirty="0"/>
              </a:p>
            </p:txBody>
          </p:sp>
          <p:sp>
            <p:nvSpPr>
              <p:cNvPr id="279" name="Line 283">
                <a:extLst>
                  <a:ext uri="{FF2B5EF4-FFF2-40B4-BE49-F238E27FC236}">
                    <a16:creationId xmlns:a16="http://schemas.microsoft.com/office/drawing/2014/main" id="{DCF71BEB-82A4-7D44-B7BE-5FF6363BBE43}"/>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sz="2000" dirty="0"/>
              </a:p>
            </p:txBody>
          </p:sp>
          <p:sp>
            <p:nvSpPr>
              <p:cNvPr id="280" name="Line 284">
                <a:extLst>
                  <a:ext uri="{FF2B5EF4-FFF2-40B4-BE49-F238E27FC236}">
                    <a16:creationId xmlns:a16="http://schemas.microsoft.com/office/drawing/2014/main" id="{D40A2DA9-2533-2040-92F4-233F8B92E0B3}"/>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sz="2000" dirty="0"/>
              </a:p>
            </p:txBody>
          </p:sp>
        </p:grpSp>
        <p:pic>
          <p:nvPicPr>
            <p:cNvPr id="265" name="Picture 399" descr="cell_tower_radiation copy">
              <a:extLst>
                <a:ext uri="{FF2B5EF4-FFF2-40B4-BE49-F238E27FC236}">
                  <a16:creationId xmlns:a16="http://schemas.microsoft.com/office/drawing/2014/main" id="{931FB936-CE8A-944F-A035-21C703FD2A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81" name="Group 361">
            <a:extLst>
              <a:ext uri="{FF2B5EF4-FFF2-40B4-BE49-F238E27FC236}">
                <a16:creationId xmlns:a16="http://schemas.microsoft.com/office/drawing/2014/main" id="{4A514C10-36AD-C047-9DCA-0C60D7FFD481}"/>
              </a:ext>
            </a:extLst>
          </p:cNvPr>
          <p:cNvGrpSpPr>
            <a:grpSpLocks/>
          </p:cNvGrpSpPr>
          <p:nvPr/>
        </p:nvGrpSpPr>
        <p:grpSpPr bwMode="auto">
          <a:xfrm>
            <a:off x="9648825" y="1355725"/>
            <a:ext cx="590550" cy="501650"/>
            <a:chOff x="2967" y="478"/>
            <a:chExt cx="788" cy="625"/>
          </a:xfrm>
        </p:grpSpPr>
        <p:pic>
          <p:nvPicPr>
            <p:cNvPr id="282" name="Picture 358" descr="access_point_stylized_small">
              <a:extLst>
                <a:ext uri="{FF2B5EF4-FFF2-40B4-BE49-F238E27FC236}">
                  <a16:creationId xmlns:a16="http://schemas.microsoft.com/office/drawing/2014/main" id="{F5572894-4F42-B145-A40E-F9233C4CAD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3" name="Picture 360" descr="antenna_radiation_stylized">
              <a:extLst>
                <a:ext uri="{FF2B5EF4-FFF2-40B4-BE49-F238E27FC236}">
                  <a16:creationId xmlns:a16="http://schemas.microsoft.com/office/drawing/2014/main" id="{A24360A3-C842-C243-846B-4B82E967F02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85" name="Line 75">
            <a:extLst>
              <a:ext uri="{FF2B5EF4-FFF2-40B4-BE49-F238E27FC236}">
                <a16:creationId xmlns:a16="http://schemas.microsoft.com/office/drawing/2014/main" id="{5B9CA4A4-32DA-EE41-8D67-FD891F4206EB}"/>
              </a:ext>
            </a:extLst>
          </p:cNvPr>
          <p:cNvSpPr>
            <a:spLocks noChangeShapeType="1"/>
          </p:cNvSpPr>
          <p:nvPr/>
        </p:nvSpPr>
        <p:spPr bwMode="auto">
          <a:xfrm flipH="1">
            <a:off x="2349498" y="3810000"/>
            <a:ext cx="5334001" cy="685799"/>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Tree>
    <p:extLst>
      <p:ext uri="{BB962C8B-B14F-4D97-AF65-F5344CB8AC3E}">
        <p14:creationId xmlns:p14="http://schemas.microsoft.com/office/powerpoint/2010/main" val="1661817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Elements of a wireless network</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7</a:t>
            </a:fld>
            <a:endParaRPr lang="en-US" dirty="0"/>
          </a:p>
        </p:txBody>
      </p:sp>
      <p:sp>
        <p:nvSpPr>
          <p:cNvPr id="125" name="Oval 5">
            <a:extLst>
              <a:ext uri="{FF2B5EF4-FFF2-40B4-BE49-F238E27FC236}">
                <a16:creationId xmlns:a16="http://schemas.microsoft.com/office/drawing/2014/main" id="{6FD887B1-36B7-C042-AF16-EC543F193250}"/>
              </a:ext>
            </a:extLst>
          </p:cNvPr>
          <p:cNvSpPr>
            <a:spLocks noChangeArrowheads="1"/>
          </p:cNvSpPr>
          <p:nvPr/>
        </p:nvSpPr>
        <p:spPr bwMode="auto">
          <a:xfrm>
            <a:off x="4816475" y="4378325"/>
            <a:ext cx="2152650" cy="2093913"/>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6" name="Oval 11">
            <a:extLst>
              <a:ext uri="{FF2B5EF4-FFF2-40B4-BE49-F238E27FC236}">
                <a16:creationId xmlns:a16="http://schemas.microsoft.com/office/drawing/2014/main" id="{E4A6400A-EFEA-6943-B38A-9D6A4B5A9B80}"/>
              </a:ext>
            </a:extLst>
          </p:cNvPr>
          <p:cNvSpPr>
            <a:spLocks noChangeArrowheads="1"/>
          </p:cNvSpPr>
          <p:nvPr/>
        </p:nvSpPr>
        <p:spPr bwMode="auto">
          <a:xfrm>
            <a:off x="650875" y="1290638"/>
            <a:ext cx="2252663" cy="2286000"/>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7" name="Line 22">
            <a:extLst>
              <a:ext uri="{FF2B5EF4-FFF2-40B4-BE49-F238E27FC236}">
                <a16:creationId xmlns:a16="http://schemas.microsoft.com/office/drawing/2014/main" id="{7B958348-F69B-0945-B7D1-5D0DD9A351D9}"/>
              </a:ext>
            </a:extLst>
          </p:cNvPr>
          <p:cNvSpPr>
            <a:spLocks noChangeShapeType="1"/>
          </p:cNvSpPr>
          <p:nvPr/>
        </p:nvSpPr>
        <p:spPr bwMode="auto">
          <a:xfrm>
            <a:off x="1798638" y="2447925"/>
            <a:ext cx="1277937" cy="6556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8" name="Oval 23">
            <a:extLst>
              <a:ext uri="{FF2B5EF4-FFF2-40B4-BE49-F238E27FC236}">
                <a16:creationId xmlns:a16="http://schemas.microsoft.com/office/drawing/2014/main" id="{6DC7CEC3-9E37-6C43-B01A-57E7BFF18F47}"/>
              </a:ext>
            </a:extLst>
          </p:cNvPr>
          <p:cNvSpPr>
            <a:spLocks noChangeArrowheads="1"/>
          </p:cNvSpPr>
          <p:nvPr/>
        </p:nvSpPr>
        <p:spPr bwMode="auto">
          <a:xfrm>
            <a:off x="1524000" y="4033838"/>
            <a:ext cx="1038225" cy="100488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9" name="Oval 38">
            <a:extLst>
              <a:ext uri="{FF2B5EF4-FFF2-40B4-BE49-F238E27FC236}">
                <a16:creationId xmlns:a16="http://schemas.microsoft.com/office/drawing/2014/main" id="{D2BE75E6-7844-934E-960A-D867D9A2310E}"/>
              </a:ext>
            </a:extLst>
          </p:cNvPr>
          <p:cNvSpPr>
            <a:spLocks noChangeArrowheads="1"/>
          </p:cNvSpPr>
          <p:nvPr/>
        </p:nvSpPr>
        <p:spPr bwMode="auto">
          <a:xfrm>
            <a:off x="3108325" y="4440238"/>
            <a:ext cx="2278063" cy="205263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30" name="Line 59">
            <a:extLst>
              <a:ext uri="{FF2B5EF4-FFF2-40B4-BE49-F238E27FC236}">
                <a16:creationId xmlns:a16="http://schemas.microsoft.com/office/drawing/2014/main" id="{09A1ED68-4C61-C547-B087-02636BAFB272}"/>
              </a:ext>
            </a:extLst>
          </p:cNvPr>
          <p:cNvSpPr>
            <a:spLocks noChangeShapeType="1"/>
          </p:cNvSpPr>
          <p:nvPr/>
        </p:nvSpPr>
        <p:spPr bwMode="auto">
          <a:xfrm>
            <a:off x="5360988" y="5424488"/>
            <a:ext cx="304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1" name="Line 60">
            <a:extLst>
              <a:ext uri="{FF2B5EF4-FFF2-40B4-BE49-F238E27FC236}">
                <a16:creationId xmlns:a16="http://schemas.microsoft.com/office/drawing/2014/main" id="{DCF89B4B-F2C0-9B46-A017-74044CA88C80}"/>
              </a:ext>
            </a:extLst>
          </p:cNvPr>
          <p:cNvSpPr>
            <a:spLocks noChangeShapeType="1"/>
          </p:cNvSpPr>
          <p:nvPr/>
        </p:nvSpPr>
        <p:spPr bwMode="auto">
          <a:xfrm flipH="1">
            <a:off x="4873625" y="5327650"/>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2" name="Line 61">
            <a:extLst>
              <a:ext uri="{FF2B5EF4-FFF2-40B4-BE49-F238E27FC236}">
                <a16:creationId xmlns:a16="http://schemas.microsoft.com/office/drawing/2014/main" id="{CB846523-0AE5-B44E-9CD4-A5780699DE7D}"/>
              </a:ext>
            </a:extLst>
          </p:cNvPr>
          <p:cNvSpPr>
            <a:spLocks noChangeShapeType="1"/>
          </p:cNvSpPr>
          <p:nvPr/>
        </p:nvSpPr>
        <p:spPr bwMode="auto">
          <a:xfrm flipH="1">
            <a:off x="4887913" y="5403850"/>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3" name="Line 62">
            <a:extLst>
              <a:ext uri="{FF2B5EF4-FFF2-40B4-BE49-F238E27FC236}">
                <a16:creationId xmlns:a16="http://schemas.microsoft.com/office/drawing/2014/main" id="{3D8D61FF-B178-A042-9F75-800F5BC23FCA}"/>
              </a:ext>
            </a:extLst>
          </p:cNvPr>
          <p:cNvSpPr>
            <a:spLocks noChangeShapeType="1"/>
          </p:cNvSpPr>
          <p:nvPr/>
        </p:nvSpPr>
        <p:spPr bwMode="auto">
          <a:xfrm flipH="1">
            <a:off x="4830763" y="5470525"/>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4" name="Line 64">
            <a:extLst>
              <a:ext uri="{FF2B5EF4-FFF2-40B4-BE49-F238E27FC236}">
                <a16:creationId xmlns:a16="http://schemas.microsoft.com/office/drawing/2014/main" id="{0E054FAC-6E60-6F42-9532-E4FBA10A891B}"/>
              </a:ext>
            </a:extLst>
          </p:cNvPr>
          <p:cNvSpPr>
            <a:spLocks noChangeShapeType="1"/>
          </p:cNvSpPr>
          <p:nvPr/>
        </p:nvSpPr>
        <p:spPr bwMode="auto">
          <a:xfrm flipV="1">
            <a:off x="4308475" y="4144963"/>
            <a:ext cx="50800" cy="11176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35" name="Group 356">
            <a:extLst>
              <a:ext uri="{FF2B5EF4-FFF2-40B4-BE49-F238E27FC236}">
                <a16:creationId xmlns:a16="http://schemas.microsoft.com/office/drawing/2014/main" id="{33648B09-CC71-7244-88FB-21FDB43B1417}"/>
              </a:ext>
            </a:extLst>
          </p:cNvPr>
          <p:cNvGrpSpPr>
            <a:grpSpLocks/>
          </p:cNvGrpSpPr>
          <p:nvPr/>
        </p:nvGrpSpPr>
        <p:grpSpPr bwMode="auto">
          <a:xfrm>
            <a:off x="6442075" y="4867275"/>
            <a:ext cx="331788" cy="368300"/>
            <a:chOff x="313" y="1497"/>
            <a:chExt cx="1152" cy="1014"/>
          </a:xfrm>
        </p:grpSpPr>
        <p:pic>
          <p:nvPicPr>
            <p:cNvPr id="136" name="Picture 354" descr="laptop_stylized_small">
              <a:extLst>
                <a:ext uri="{FF2B5EF4-FFF2-40B4-BE49-F238E27FC236}">
                  <a16:creationId xmlns:a16="http://schemas.microsoft.com/office/drawing/2014/main" id="{916388DC-DFC7-6644-A58A-7E3CE3A4F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7" name="Picture 355" descr="antenna_stylized">
              <a:extLst>
                <a:ext uri="{FF2B5EF4-FFF2-40B4-BE49-F238E27FC236}">
                  <a16:creationId xmlns:a16="http://schemas.microsoft.com/office/drawing/2014/main" id="{37884014-95FD-4041-8DD3-B67813446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38" name="Group 361">
            <a:extLst>
              <a:ext uri="{FF2B5EF4-FFF2-40B4-BE49-F238E27FC236}">
                <a16:creationId xmlns:a16="http://schemas.microsoft.com/office/drawing/2014/main" id="{F0D83CBC-A45C-DB46-B426-BC3CB27E561A}"/>
              </a:ext>
            </a:extLst>
          </p:cNvPr>
          <p:cNvGrpSpPr>
            <a:grpSpLocks/>
          </p:cNvGrpSpPr>
          <p:nvPr/>
        </p:nvGrpSpPr>
        <p:grpSpPr bwMode="auto">
          <a:xfrm>
            <a:off x="2071688" y="4195763"/>
            <a:ext cx="396875" cy="388937"/>
            <a:chOff x="2967" y="478"/>
            <a:chExt cx="788" cy="625"/>
          </a:xfrm>
        </p:grpSpPr>
        <p:pic>
          <p:nvPicPr>
            <p:cNvPr id="139" name="Picture 358" descr="access_point_stylized_small">
              <a:extLst>
                <a:ext uri="{FF2B5EF4-FFF2-40B4-BE49-F238E27FC236}">
                  <a16:creationId xmlns:a16="http://schemas.microsoft.com/office/drawing/2014/main" id="{5FE77BF3-1EFB-E041-BAC1-94C95522F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0" name="Picture 360" descr="antenna_radiation_stylized">
              <a:extLst>
                <a:ext uri="{FF2B5EF4-FFF2-40B4-BE49-F238E27FC236}">
                  <a16:creationId xmlns:a16="http://schemas.microsoft.com/office/drawing/2014/main" id="{ED27BB04-ED6E-0D4B-8FE8-C96C4F7B9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41" name="Group 1">
            <a:extLst>
              <a:ext uri="{FF2B5EF4-FFF2-40B4-BE49-F238E27FC236}">
                <a16:creationId xmlns:a16="http://schemas.microsoft.com/office/drawing/2014/main" id="{F8EB07E3-DFC0-A445-A33D-75C2AD0A9EF8}"/>
              </a:ext>
            </a:extLst>
          </p:cNvPr>
          <p:cNvGrpSpPr>
            <a:grpSpLocks/>
          </p:cNvGrpSpPr>
          <p:nvPr/>
        </p:nvGrpSpPr>
        <p:grpSpPr bwMode="auto">
          <a:xfrm>
            <a:off x="5668963" y="4957763"/>
            <a:ext cx="458787" cy="620712"/>
            <a:chOff x="5955030" y="3031808"/>
            <a:chExt cx="914400" cy="1398587"/>
          </a:xfrm>
        </p:grpSpPr>
        <p:grpSp>
          <p:nvGrpSpPr>
            <p:cNvPr id="142" name="Group 398">
              <a:extLst>
                <a:ext uri="{FF2B5EF4-FFF2-40B4-BE49-F238E27FC236}">
                  <a16:creationId xmlns:a16="http://schemas.microsoft.com/office/drawing/2014/main" id="{B220ABB4-ABAB-CE46-BE7A-ED482AEAA84D}"/>
                </a:ext>
              </a:extLst>
            </p:cNvPr>
            <p:cNvGrpSpPr>
              <a:grpSpLocks/>
            </p:cNvGrpSpPr>
            <p:nvPr/>
          </p:nvGrpSpPr>
          <p:grpSpPr bwMode="auto">
            <a:xfrm>
              <a:off x="6097905" y="3403283"/>
              <a:ext cx="596900" cy="1027112"/>
              <a:chOff x="3130" y="3288"/>
              <a:chExt cx="410" cy="742"/>
            </a:xfrm>
          </p:grpSpPr>
          <p:sp>
            <p:nvSpPr>
              <p:cNvPr id="144" name="Line 270">
                <a:extLst>
                  <a:ext uri="{FF2B5EF4-FFF2-40B4-BE49-F238E27FC236}">
                    <a16:creationId xmlns:a16="http://schemas.microsoft.com/office/drawing/2014/main" id="{EB3D1AFB-9917-EB40-AEBE-C975E63F26BD}"/>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5" name="Line 271">
                <a:extLst>
                  <a:ext uri="{FF2B5EF4-FFF2-40B4-BE49-F238E27FC236}">
                    <a16:creationId xmlns:a16="http://schemas.microsoft.com/office/drawing/2014/main" id="{E08FC51C-048E-3E4D-9A0F-1FD8F96EBAB2}"/>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6" name="Line 272">
                <a:extLst>
                  <a:ext uri="{FF2B5EF4-FFF2-40B4-BE49-F238E27FC236}">
                    <a16:creationId xmlns:a16="http://schemas.microsoft.com/office/drawing/2014/main" id="{F60BFC20-FF60-2749-A1D5-607289DB4114}"/>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7" name="Line 273">
                <a:extLst>
                  <a:ext uri="{FF2B5EF4-FFF2-40B4-BE49-F238E27FC236}">
                    <a16:creationId xmlns:a16="http://schemas.microsoft.com/office/drawing/2014/main" id="{512627BE-7F4B-E642-8B83-2CFC68BC44F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8" name="Line 274">
                <a:extLst>
                  <a:ext uri="{FF2B5EF4-FFF2-40B4-BE49-F238E27FC236}">
                    <a16:creationId xmlns:a16="http://schemas.microsoft.com/office/drawing/2014/main" id="{4E8A0C01-D6A7-1F42-A4A2-1DC6B281EFD6}"/>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9" name="Line 275">
                <a:extLst>
                  <a:ext uri="{FF2B5EF4-FFF2-40B4-BE49-F238E27FC236}">
                    <a16:creationId xmlns:a16="http://schemas.microsoft.com/office/drawing/2014/main" id="{7438FAEA-A6F2-A246-8105-F54EDDC70154}"/>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0" name="Line 276">
                <a:extLst>
                  <a:ext uri="{FF2B5EF4-FFF2-40B4-BE49-F238E27FC236}">
                    <a16:creationId xmlns:a16="http://schemas.microsoft.com/office/drawing/2014/main" id="{E69B15B3-9399-E041-878F-938173CDFFEE}"/>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1" name="Line 277">
                <a:extLst>
                  <a:ext uri="{FF2B5EF4-FFF2-40B4-BE49-F238E27FC236}">
                    <a16:creationId xmlns:a16="http://schemas.microsoft.com/office/drawing/2014/main" id="{1E4874DA-7ED7-874D-B991-AABE14689B1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2" name="Line 278">
                <a:extLst>
                  <a:ext uri="{FF2B5EF4-FFF2-40B4-BE49-F238E27FC236}">
                    <a16:creationId xmlns:a16="http://schemas.microsoft.com/office/drawing/2014/main" id="{6D14A8CC-9625-344D-A6EB-3F17469C477D}"/>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3" name="Line 279">
                <a:extLst>
                  <a:ext uri="{FF2B5EF4-FFF2-40B4-BE49-F238E27FC236}">
                    <a16:creationId xmlns:a16="http://schemas.microsoft.com/office/drawing/2014/main" id="{F87A61CD-1278-5C40-A7DA-1D6151D5DB1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4" name="Line 280">
                <a:extLst>
                  <a:ext uri="{FF2B5EF4-FFF2-40B4-BE49-F238E27FC236}">
                    <a16:creationId xmlns:a16="http://schemas.microsoft.com/office/drawing/2014/main" id="{C0E5602D-DC2C-1843-8D4A-58D3A1ED1DD5}"/>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5" name="Line 281">
                <a:extLst>
                  <a:ext uri="{FF2B5EF4-FFF2-40B4-BE49-F238E27FC236}">
                    <a16:creationId xmlns:a16="http://schemas.microsoft.com/office/drawing/2014/main" id="{DD5E8B9D-A9BC-9746-BBCA-405945A54B48}"/>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6" name="Line 282">
                <a:extLst>
                  <a:ext uri="{FF2B5EF4-FFF2-40B4-BE49-F238E27FC236}">
                    <a16:creationId xmlns:a16="http://schemas.microsoft.com/office/drawing/2014/main" id="{19AF81E9-349A-9344-8D71-5F08AE6BFF3C}"/>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7" name="Line 283">
                <a:extLst>
                  <a:ext uri="{FF2B5EF4-FFF2-40B4-BE49-F238E27FC236}">
                    <a16:creationId xmlns:a16="http://schemas.microsoft.com/office/drawing/2014/main" id="{84FD3D45-465C-2A4D-8826-8073E7679263}"/>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8" name="Line 284">
                <a:extLst>
                  <a:ext uri="{FF2B5EF4-FFF2-40B4-BE49-F238E27FC236}">
                    <a16:creationId xmlns:a16="http://schemas.microsoft.com/office/drawing/2014/main" id="{236149EB-A521-C54B-978B-B2F3D2A80FF2}"/>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43" name="Picture 399" descr="cell_tower_radiation copy">
              <a:extLst>
                <a:ext uri="{FF2B5EF4-FFF2-40B4-BE49-F238E27FC236}">
                  <a16:creationId xmlns:a16="http://schemas.microsoft.com/office/drawing/2014/main" id="{15477466-B0BB-D045-8469-CE320C8C19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59" name="Group 403">
            <a:extLst>
              <a:ext uri="{FF2B5EF4-FFF2-40B4-BE49-F238E27FC236}">
                <a16:creationId xmlns:a16="http://schemas.microsoft.com/office/drawing/2014/main" id="{7E28037A-7EFC-0B46-95B9-4678DDAA8EC2}"/>
              </a:ext>
            </a:extLst>
          </p:cNvPr>
          <p:cNvGrpSpPr>
            <a:grpSpLocks/>
          </p:cNvGrpSpPr>
          <p:nvPr/>
        </p:nvGrpSpPr>
        <p:grpSpPr bwMode="auto">
          <a:xfrm>
            <a:off x="3403600" y="5354638"/>
            <a:ext cx="527050" cy="392112"/>
            <a:chOff x="2751" y="1851"/>
            <a:chExt cx="462" cy="478"/>
          </a:xfrm>
        </p:grpSpPr>
        <p:pic>
          <p:nvPicPr>
            <p:cNvPr id="160" name="Picture 364" descr="iphone_stylized_small">
              <a:extLst>
                <a:ext uri="{FF2B5EF4-FFF2-40B4-BE49-F238E27FC236}">
                  <a16:creationId xmlns:a16="http://schemas.microsoft.com/office/drawing/2014/main" id="{C84FCFF4-A725-4549-A2E6-AB7B6D1964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1" name="Picture 402" descr="antenna_radiation_stylized">
              <a:extLst>
                <a:ext uri="{FF2B5EF4-FFF2-40B4-BE49-F238E27FC236}">
                  <a16:creationId xmlns:a16="http://schemas.microsoft.com/office/drawing/2014/main" id="{E54086FD-B992-B84A-9956-901A6D564E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62" name="Group 100">
            <a:extLst>
              <a:ext uri="{FF2B5EF4-FFF2-40B4-BE49-F238E27FC236}">
                <a16:creationId xmlns:a16="http://schemas.microsoft.com/office/drawing/2014/main" id="{E7C998EB-2394-544D-80BB-533A98F699A4}"/>
              </a:ext>
            </a:extLst>
          </p:cNvPr>
          <p:cNvGrpSpPr>
            <a:grpSpLocks/>
          </p:cNvGrpSpPr>
          <p:nvPr/>
        </p:nvGrpSpPr>
        <p:grpSpPr bwMode="auto">
          <a:xfrm>
            <a:off x="4094163" y="4987925"/>
            <a:ext cx="458787" cy="620713"/>
            <a:chOff x="5955030" y="3031808"/>
            <a:chExt cx="914400" cy="1398587"/>
          </a:xfrm>
        </p:grpSpPr>
        <p:grpSp>
          <p:nvGrpSpPr>
            <p:cNvPr id="163" name="Group 398">
              <a:extLst>
                <a:ext uri="{FF2B5EF4-FFF2-40B4-BE49-F238E27FC236}">
                  <a16:creationId xmlns:a16="http://schemas.microsoft.com/office/drawing/2014/main" id="{4BA56D45-414C-BE4C-9A22-F243E7D162B0}"/>
                </a:ext>
              </a:extLst>
            </p:cNvPr>
            <p:cNvGrpSpPr>
              <a:grpSpLocks/>
            </p:cNvGrpSpPr>
            <p:nvPr/>
          </p:nvGrpSpPr>
          <p:grpSpPr bwMode="auto">
            <a:xfrm>
              <a:off x="6097905" y="3403283"/>
              <a:ext cx="596900" cy="1027112"/>
              <a:chOff x="3130" y="3288"/>
              <a:chExt cx="410" cy="742"/>
            </a:xfrm>
          </p:grpSpPr>
          <p:sp>
            <p:nvSpPr>
              <p:cNvPr id="165" name="Line 270">
                <a:extLst>
                  <a:ext uri="{FF2B5EF4-FFF2-40B4-BE49-F238E27FC236}">
                    <a16:creationId xmlns:a16="http://schemas.microsoft.com/office/drawing/2014/main" id="{C419645E-7341-1E42-A987-8906510D2DEF}"/>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6" name="Line 271">
                <a:extLst>
                  <a:ext uri="{FF2B5EF4-FFF2-40B4-BE49-F238E27FC236}">
                    <a16:creationId xmlns:a16="http://schemas.microsoft.com/office/drawing/2014/main" id="{E3413CC8-503E-F54F-9020-EA30E1FB6B6B}"/>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7" name="Line 272">
                <a:extLst>
                  <a:ext uri="{FF2B5EF4-FFF2-40B4-BE49-F238E27FC236}">
                    <a16:creationId xmlns:a16="http://schemas.microsoft.com/office/drawing/2014/main" id="{32BE2CA0-4934-C548-8F71-8643317D620B}"/>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8" name="Line 273">
                <a:extLst>
                  <a:ext uri="{FF2B5EF4-FFF2-40B4-BE49-F238E27FC236}">
                    <a16:creationId xmlns:a16="http://schemas.microsoft.com/office/drawing/2014/main" id="{0F568FA7-5D04-F249-88F8-D9BF4BB14387}"/>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9" name="Line 274">
                <a:extLst>
                  <a:ext uri="{FF2B5EF4-FFF2-40B4-BE49-F238E27FC236}">
                    <a16:creationId xmlns:a16="http://schemas.microsoft.com/office/drawing/2014/main" id="{FC33DD3A-B462-0C49-9211-16445A4184BB}"/>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0" name="Line 275">
                <a:extLst>
                  <a:ext uri="{FF2B5EF4-FFF2-40B4-BE49-F238E27FC236}">
                    <a16:creationId xmlns:a16="http://schemas.microsoft.com/office/drawing/2014/main" id="{A27E10EF-E77C-324E-ABE5-7D9D36FAFB95}"/>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1" name="Line 276">
                <a:extLst>
                  <a:ext uri="{FF2B5EF4-FFF2-40B4-BE49-F238E27FC236}">
                    <a16:creationId xmlns:a16="http://schemas.microsoft.com/office/drawing/2014/main" id="{38A6549E-F28B-E548-A11B-F2688FE02DE6}"/>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2" name="Line 277">
                <a:extLst>
                  <a:ext uri="{FF2B5EF4-FFF2-40B4-BE49-F238E27FC236}">
                    <a16:creationId xmlns:a16="http://schemas.microsoft.com/office/drawing/2014/main" id="{CF1EC650-3BA3-404C-9765-2B632619ECD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3" name="Line 278">
                <a:extLst>
                  <a:ext uri="{FF2B5EF4-FFF2-40B4-BE49-F238E27FC236}">
                    <a16:creationId xmlns:a16="http://schemas.microsoft.com/office/drawing/2014/main" id="{633808AB-AED9-EF48-97E4-4DF625A9D8B4}"/>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4" name="Line 279">
                <a:extLst>
                  <a:ext uri="{FF2B5EF4-FFF2-40B4-BE49-F238E27FC236}">
                    <a16:creationId xmlns:a16="http://schemas.microsoft.com/office/drawing/2014/main" id="{F8580CEE-7A5C-7048-9921-68FF09DF0187}"/>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5" name="Line 280">
                <a:extLst>
                  <a:ext uri="{FF2B5EF4-FFF2-40B4-BE49-F238E27FC236}">
                    <a16:creationId xmlns:a16="http://schemas.microsoft.com/office/drawing/2014/main" id="{00996F04-1F8B-CC4D-B37A-210D0A122CC8}"/>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6" name="Line 281">
                <a:extLst>
                  <a:ext uri="{FF2B5EF4-FFF2-40B4-BE49-F238E27FC236}">
                    <a16:creationId xmlns:a16="http://schemas.microsoft.com/office/drawing/2014/main" id="{F19E527D-6BF3-CC47-875A-C4D2C88E88E1}"/>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7" name="Line 282">
                <a:extLst>
                  <a:ext uri="{FF2B5EF4-FFF2-40B4-BE49-F238E27FC236}">
                    <a16:creationId xmlns:a16="http://schemas.microsoft.com/office/drawing/2014/main" id="{18E888AA-D35B-AE4C-90FA-C2A7AF93347F}"/>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8" name="Line 283">
                <a:extLst>
                  <a:ext uri="{FF2B5EF4-FFF2-40B4-BE49-F238E27FC236}">
                    <a16:creationId xmlns:a16="http://schemas.microsoft.com/office/drawing/2014/main" id="{B8D4E8F1-7790-4D40-A0EB-41F3ADEAB496}"/>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9" name="Line 284">
                <a:extLst>
                  <a:ext uri="{FF2B5EF4-FFF2-40B4-BE49-F238E27FC236}">
                    <a16:creationId xmlns:a16="http://schemas.microsoft.com/office/drawing/2014/main" id="{D429B434-2C40-F74E-8CAE-0FC7B5346509}"/>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64" name="Picture 399" descr="cell_tower_radiation copy">
              <a:extLst>
                <a:ext uri="{FF2B5EF4-FFF2-40B4-BE49-F238E27FC236}">
                  <a16:creationId xmlns:a16="http://schemas.microsoft.com/office/drawing/2014/main" id="{A9CD3D46-2E69-B845-B173-09090C1C4E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0" name="Group 356">
            <a:extLst>
              <a:ext uri="{FF2B5EF4-FFF2-40B4-BE49-F238E27FC236}">
                <a16:creationId xmlns:a16="http://schemas.microsoft.com/office/drawing/2014/main" id="{8FC9C87C-2193-FD4F-BA1A-A7FDAA554282}"/>
              </a:ext>
            </a:extLst>
          </p:cNvPr>
          <p:cNvGrpSpPr>
            <a:grpSpLocks/>
          </p:cNvGrpSpPr>
          <p:nvPr/>
        </p:nvGrpSpPr>
        <p:grpSpPr bwMode="auto">
          <a:xfrm>
            <a:off x="5781675" y="5791200"/>
            <a:ext cx="361950" cy="338138"/>
            <a:chOff x="313" y="1497"/>
            <a:chExt cx="1152" cy="1014"/>
          </a:xfrm>
        </p:grpSpPr>
        <p:pic>
          <p:nvPicPr>
            <p:cNvPr id="181" name="Picture 354" descr="laptop_stylized_small">
              <a:extLst>
                <a:ext uri="{FF2B5EF4-FFF2-40B4-BE49-F238E27FC236}">
                  <a16:creationId xmlns:a16="http://schemas.microsoft.com/office/drawing/2014/main" id="{21BC2357-8DAB-214A-992E-C0220012BD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2" name="Picture 355" descr="antenna_stylized">
              <a:extLst>
                <a:ext uri="{FF2B5EF4-FFF2-40B4-BE49-F238E27FC236}">
                  <a16:creationId xmlns:a16="http://schemas.microsoft.com/office/drawing/2014/main" id="{FD2019DB-E154-D74C-9D01-E47FB814019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3" name="Group 356">
            <a:extLst>
              <a:ext uri="{FF2B5EF4-FFF2-40B4-BE49-F238E27FC236}">
                <a16:creationId xmlns:a16="http://schemas.microsoft.com/office/drawing/2014/main" id="{72BBF72D-947D-B841-83D8-A2FA489C0CFA}"/>
              </a:ext>
            </a:extLst>
          </p:cNvPr>
          <p:cNvGrpSpPr>
            <a:grpSpLocks/>
          </p:cNvGrpSpPr>
          <p:nvPr/>
        </p:nvGrpSpPr>
        <p:grpSpPr bwMode="auto">
          <a:xfrm>
            <a:off x="4551363" y="5811838"/>
            <a:ext cx="376237" cy="347662"/>
            <a:chOff x="313" y="1497"/>
            <a:chExt cx="1152" cy="1014"/>
          </a:xfrm>
        </p:grpSpPr>
        <p:pic>
          <p:nvPicPr>
            <p:cNvPr id="184" name="Picture 354" descr="laptop_stylized_small">
              <a:extLst>
                <a:ext uri="{FF2B5EF4-FFF2-40B4-BE49-F238E27FC236}">
                  <a16:creationId xmlns:a16="http://schemas.microsoft.com/office/drawing/2014/main" id="{836F4D94-BCDF-3542-A343-115E952ED2E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5" name="Picture 355" descr="antenna_stylized">
              <a:extLst>
                <a:ext uri="{FF2B5EF4-FFF2-40B4-BE49-F238E27FC236}">
                  <a16:creationId xmlns:a16="http://schemas.microsoft.com/office/drawing/2014/main" id="{B4D8151E-705C-EE40-B724-E0B69FCF06D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6" name="Group 356">
            <a:extLst>
              <a:ext uri="{FF2B5EF4-FFF2-40B4-BE49-F238E27FC236}">
                <a16:creationId xmlns:a16="http://schemas.microsoft.com/office/drawing/2014/main" id="{90CF8AA6-D241-564C-A835-C42E9A50FB94}"/>
              </a:ext>
            </a:extLst>
          </p:cNvPr>
          <p:cNvGrpSpPr>
            <a:grpSpLocks/>
          </p:cNvGrpSpPr>
          <p:nvPr/>
        </p:nvGrpSpPr>
        <p:grpSpPr bwMode="auto">
          <a:xfrm>
            <a:off x="3830638" y="5832475"/>
            <a:ext cx="382587" cy="436563"/>
            <a:chOff x="313" y="1497"/>
            <a:chExt cx="1152" cy="1014"/>
          </a:xfrm>
        </p:grpSpPr>
        <p:pic>
          <p:nvPicPr>
            <p:cNvPr id="187" name="Picture 354" descr="laptop_stylized_small">
              <a:extLst>
                <a:ext uri="{FF2B5EF4-FFF2-40B4-BE49-F238E27FC236}">
                  <a16:creationId xmlns:a16="http://schemas.microsoft.com/office/drawing/2014/main" id="{EA37CFAF-38EB-2545-8F20-380411EFBC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8" name="Picture 355" descr="antenna_stylized">
              <a:extLst>
                <a:ext uri="{FF2B5EF4-FFF2-40B4-BE49-F238E27FC236}">
                  <a16:creationId xmlns:a16="http://schemas.microsoft.com/office/drawing/2014/main" id="{79DFDD41-1102-684C-B91C-88ADEBF387D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9" name="Group 403">
            <a:extLst>
              <a:ext uri="{FF2B5EF4-FFF2-40B4-BE49-F238E27FC236}">
                <a16:creationId xmlns:a16="http://schemas.microsoft.com/office/drawing/2014/main" id="{3D48FC39-032B-A342-BFD0-33CBD6CB3A7F}"/>
              </a:ext>
            </a:extLst>
          </p:cNvPr>
          <p:cNvGrpSpPr>
            <a:grpSpLocks/>
          </p:cNvGrpSpPr>
          <p:nvPr/>
        </p:nvGrpSpPr>
        <p:grpSpPr bwMode="auto">
          <a:xfrm>
            <a:off x="3729038" y="4673600"/>
            <a:ext cx="485775" cy="403225"/>
            <a:chOff x="2751" y="1851"/>
            <a:chExt cx="462" cy="478"/>
          </a:xfrm>
        </p:grpSpPr>
        <p:pic>
          <p:nvPicPr>
            <p:cNvPr id="190" name="Picture 364" descr="iphone_stylized_small">
              <a:extLst>
                <a:ext uri="{FF2B5EF4-FFF2-40B4-BE49-F238E27FC236}">
                  <a16:creationId xmlns:a16="http://schemas.microsoft.com/office/drawing/2014/main" id="{D28B1A7C-E2CC-BE4F-8868-8685B04387B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1" name="Picture 402" descr="antenna_radiation_stylized">
              <a:extLst>
                <a:ext uri="{FF2B5EF4-FFF2-40B4-BE49-F238E27FC236}">
                  <a16:creationId xmlns:a16="http://schemas.microsoft.com/office/drawing/2014/main" id="{5BB3FE4E-87C2-8246-82D8-D49345DCDF2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2" name="Group 403">
            <a:extLst>
              <a:ext uri="{FF2B5EF4-FFF2-40B4-BE49-F238E27FC236}">
                <a16:creationId xmlns:a16="http://schemas.microsoft.com/office/drawing/2014/main" id="{86FB4197-A7C7-2C4B-87E5-4528376C50B4}"/>
              </a:ext>
            </a:extLst>
          </p:cNvPr>
          <p:cNvGrpSpPr>
            <a:grpSpLocks/>
          </p:cNvGrpSpPr>
          <p:nvPr/>
        </p:nvGrpSpPr>
        <p:grpSpPr bwMode="auto">
          <a:xfrm>
            <a:off x="6289675" y="5334000"/>
            <a:ext cx="525463" cy="392113"/>
            <a:chOff x="2751" y="1851"/>
            <a:chExt cx="462" cy="478"/>
          </a:xfrm>
        </p:grpSpPr>
        <p:pic>
          <p:nvPicPr>
            <p:cNvPr id="193" name="Picture 364" descr="iphone_stylized_small">
              <a:extLst>
                <a:ext uri="{FF2B5EF4-FFF2-40B4-BE49-F238E27FC236}">
                  <a16:creationId xmlns:a16="http://schemas.microsoft.com/office/drawing/2014/main" id="{0C0CDB8A-DE3D-5F4A-A881-49C3DC0504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4" name="Picture 402" descr="antenna_radiation_stylized">
              <a:extLst>
                <a:ext uri="{FF2B5EF4-FFF2-40B4-BE49-F238E27FC236}">
                  <a16:creationId xmlns:a16="http://schemas.microsoft.com/office/drawing/2014/main" id="{FBB79140-E464-FA4E-BC03-E9D77416B1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5" name="Group 356">
            <a:extLst>
              <a:ext uri="{FF2B5EF4-FFF2-40B4-BE49-F238E27FC236}">
                <a16:creationId xmlns:a16="http://schemas.microsoft.com/office/drawing/2014/main" id="{814B233D-4B4F-8340-BCC6-0250B96E73AE}"/>
              </a:ext>
            </a:extLst>
          </p:cNvPr>
          <p:cNvGrpSpPr>
            <a:grpSpLocks/>
          </p:cNvGrpSpPr>
          <p:nvPr/>
        </p:nvGrpSpPr>
        <p:grpSpPr bwMode="auto">
          <a:xfrm>
            <a:off x="4987925" y="5191125"/>
            <a:ext cx="376238" cy="349250"/>
            <a:chOff x="313" y="1497"/>
            <a:chExt cx="1152" cy="1014"/>
          </a:xfrm>
        </p:grpSpPr>
        <p:pic>
          <p:nvPicPr>
            <p:cNvPr id="196" name="Picture 354" descr="laptop_stylized_small">
              <a:extLst>
                <a:ext uri="{FF2B5EF4-FFF2-40B4-BE49-F238E27FC236}">
                  <a16:creationId xmlns:a16="http://schemas.microsoft.com/office/drawing/2014/main" id="{EC5C806D-D5CA-5A4B-958A-3D3885D6353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7" name="Picture 355" descr="antenna_stylized">
              <a:extLst>
                <a:ext uri="{FF2B5EF4-FFF2-40B4-BE49-F238E27FC236}">
                  <a16:creationId xmlns:a16="http://schemas.microsoft.com/office/drawing/2014/main" id="{22DE5A99-B75E-E846-A9CA-B5A4A8A086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8" name="Group 356">
            <a:extLst>
              <a:ext uri="{FF2B5EF4-FFF2-40B4-BE49-F238E27FC236}">
                <a16:creationId xmlns:a16="http://schemas.microsoft.com/office/drawing/2014/main" id="{44A62913-19C4-CF45-A43E-AF4966B1C6B9}"/>
              </a:ext>
            </a:extLst>
          </p:cNvPr>
          <p:cNvGrpSpPr>
            <a:grpSpLocks/>
          </p:cNvGrpSpPr>
          <p:nvPr/>
        </p:nvGrpSpPr>
        <p:grpSpPr bwMode="auto">
          <a:xfrm>
            <a:off x="1909763" y="4643438"/>
            <a:ext cx="282575" cy="344487"/>
            <a:chOff x="313" y="1497"/>
            <a:chExt cx="1152" cy="1014"/>
          </a:xfrm>
        </p:grpSpPr>
        <p:pic>
          <p:nvPicPr>
            <p:cNvPr id="199" name="Picture 354" descr="laptop_stylized_small">
              <a:extLst>
                <a:ext uri="{FF2B5EF4-FFF2-40B4-BE49-F238E27FC236}">
                  <a16:creationId xmlns:a16="http://schemas.microsoft.com/office/drawing/2014/main" id="{2C6FC57A-B2AA-024C-AA50-833F87F56B2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0" name="Picture 355" descr="antenna_stylized">
              <a:extLst>
                <a:ext uri="{FF2B5EF4-FFF2-40B4-BE49-F238E27FC236}">
                  <a16:creationId xmlns:a16="http://schemas.microsoft.com/office/drawing/2014/main" id="{A7408C9B-0424-4D46-A3CB-20DA2F96592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1" name="Group 403">
            <a:extLst>
              <a:ext uri="{FF2B5EF4-FFF2-40B4-BE49-F238E27FC236}">
                <a16:creationId xmlns:a16="http://schemas.microsoft.com/office/drawing/2014/main" id="{8BF4494C-B45F-EA42-8D3E-0E8E92701DEB}"/>
              </a:ext>
            </a:extLst>
          </p:cNvPr>
          <p:cNvGrpSpPr>
            <a:grpSpLocks/>
          </p:cNvGrpSpPr>
          <p:nvPr/>
        </p:nvGrpSpPr>
        <p:grpSpPr bwMode="auto">
          <a:xfrm>
            <a:off x="1616075" y="4308475"/>
            <a:ext cx="444500" cy="381000"/>
            <a:chOff x="2751" y="1851"/>
            <a:chExt cx="462" cy="478"/>
          </a:xfrm>
        </p:grpSpPr>
        <p:pic>
          <p:nvPicPr>
            <p:cNvPr id="202" name="Picture 364" descr="iphone_stylized_small">
              <a:extLst>
                <a:ext uri="{FF2B5EF4-FFF2-40B4-BE49-F238E27FC236}">
                  <a16:creationId xmlns:a16="http://schemas.microsoft.com/office/drawing/2014/main" id="{F9290FEC-F0ED-A746-9BCA-11DE56BF8CD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3" name="Picture 402" descr="antenna_radiation_stylized">
              <a:extLst>
                <a:ext uri="{FF2B5EF4-FFF2-40B4-BE49-F238E27FC236}">
                  <a16:creationId xmlns:a16="http://schemas.microsoft.com/office/drawing/2014/main" id="{7F0B6E3C-FE7C-8244-BFE5-BB2FF84C835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4" name="Group 142">
            <a:extLst>
              <a:ext uri="{FF2B5EF4-FFF2-40B4-BE49-F238E27FC236}">
                <a16:creationId xmlns:a16="http://schemas.microsoft.com/office/drawing/2014/main" id="{05787F7C-D6F9-5148-A1C8-AE0EF1035320}"/>
              </a:ext>
            </a:extLst>
          </p:cNvPr>
          <p:cNvGrpSpPr>
            <a:grpSpLocks/>
          </p:cNvGrpSpPr>
          <p:nvPr/>
        </p:nvGrpSpPr>
        <p:grpSpPr bwMode="auto">
          <a:xfrm>
            <a:off x="1574800" y="1971675"/>
            <a:ext cx="458788" cy="619125"/>
            <a:chOff x="5955030" y="3031808"/>
            <a:chExt cx="914400" cy="1398587"/>
          </a:xfrm>
        </p:grpSpPr>
        <p:grpSp>
          <p:nvGrpSpPr>
            <p:cNvPr id="205" name="Group 398">
              <a:extLst>
                <a:ext uri="{FF2B5EF4-FFF2-40B4-BE49-F238E27FC236}">
                  <a16:creationId xmlns:a16="http://schemas.microsoft.com/office/drawing/2014/main" id="{DEF19A22-8F91-6842-8109-AEB66C6A5ABE}"/>
                </a:ext>
              </a:extLst>
            </p:cNvPr>
            <p:cNvGrpSpPr>
              <a:grpSpLocks/>
            </p:cNvGrpSpPr>
            <p:nvPr/>
          </p:nvGrpSpPr>
          <p:grpSpPr bwMode="auto">
            <a:xfrm>
              <a:off x="6097905" y="3403283"/>
              <a:ext cx="596900" cy="1027112"/>
              <a:chOff x="3130" y="3288"/>
              <a:chExt cx="410" cy="742"/>
            </a:xfrm>
          </p:grpSpPr>
          <p:sp>
            <p:nvSpPr>
              <p:cNvPr id="207" name="Line 270">
                <a:extLst>
                  <a:ext uri="{FF2B5EF4-FFF2-40B4-BE49-F238E27FC236}">
                    <a16:creationId xmlns:a16="http://schemas.microsoft.com/office/drawing/2014/main" id="{E417E1DB-608C-9848-9F0A-5122753DA841}"/>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8" name="Line 271">
                <a:extLst>
                  <a:ext uri="{FF2B5EF4-FFF2-40B4-BE49-F238E27FC236}">
                    <a16:creationId xmlns:a16="http://schemas.microsoft.com/office/drawing/2014/main" id="{3B2D533F-D1A2-B24B-A569-AA613E92259F}"/>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9" name="Line 272">
                <a:extLst>
                  <a:ext uri="{FF2B5EF4-FFF2-40B4-BE49-F238E27FC236}">
                    <a16:creationId xmlns:a16="http://schemas.microsoft.com/office/drawing/2014/main" id="{F887C580-CEC3-4746-B37A-5E728888A4ED}"/>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0" name="Line 273">
                <a:extLst>
                  <a:ext uri="{FF2B5EF4-FFF2-40B4-BE49-F238E27FC236}">
                    <a16:creationId xmlns:a16="http://schemas.microsoft.com/office/drawing/2014/main" id="{5069F6B6-EC0B-9443-B3DF-EC160AF3C2F2}"/>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1" name="Line 274">
                <a:extLst>
                  <a:ext uri="{FF2B5EF4-FFF2-40B4-BE49-F238E27FC236}">
                    <a16:creationId xmlns:a16="http://schemas.microsoft.com/office/drawing/2014/main" id="{148C5F81-3D28-1B46-BC25-8FFB6E9BBBEF}"/>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2" name="Line 275">
                <a:extLst>
                  <a:ext uri="{FF2B5EF4-FFF2-40B4-BE49-F238E27FC236}">
                    <a16:creationId xmlns:a16="http://schemas.microsoft.com/office/drawing/2014/main" id="{E994C03E-7A8C-7649-B94A-FFE6213CF3CA}"/>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3" name="Line 276">
                <a:extLst>
                  <a:ext uri="{FF2B5EF4-FFF2-40B4-BE49-F238E27FC236}">
                    <a16:creationId xmlns:a16="http://schemas.microsoft.com/office/drawing/2014/main" id="{3D5CC52A-81FD-E049-A4D9-6576D1FA6977}"/>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4" name="Line 277">
                <a:extLst>
                  <a:ext uri="{FF2B5EF4-FFF2-40B4-BE49-F238E27FC236}">
                    <a16:creationId xmlns:a16="http://schemas.microsoft.com/office/drawing/2014/main" id="{3ED01E6D-C154-C542-A593-1C66F05106D9}"/>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5" name="Line 278">
                <a:extLst>
                  <a:ext uri="{FF2B5EF4-FFF2-40B4-BE49-F238E27FC236}">
                    <a16:creationId xmlns:a16="http://schemas.microsoft.com/office/drawing/2014/main" id="{F83323B0-0B99-0747-B347-8742C2532B88}"/>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6" name="Line 279">
                <a:extLst>
                  <a:ext uri="{FF2B5EF4-FFF2-40B4-BE49-F238E27FC236}">
                    <a16:creationId xmlns:a16="http://schemas.microsoft.com/office/drawing/2014/main" id="{BC214760-2F6D-A54C-96DB-B2563CA355E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7" name="Line 280">
                <a:extLst>
                  <a:ext uri="{FF2B5EF4-FFF2-40B4-BE49-F238E27FC236}">
                    <a16:creationId xmlns:a16="http://schemas.microsoft.com/office/drawing/2014/main" id="{A0160D0F-A86D-4241-B44D-6E98425F86F0}"/>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8" name="Line 281">
                <a:extLst>
                  <a:ext uri="{FF2B5EF4-FFF2-40B4-BE49-F238E27FC236}">
                    <a16:creationId xmlns:a16="http://schemas.microsoft.com/office/drawing/2014/main" id="{3ABDB358-8829-E54F-AB3F-14EB8832BED5}"/>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282">
                <a:extLst>
                  <a:ext uri="{FF2B5EF4-FFF2-40B4-BE49-F238E27FC236}">
                    <a16:creationId xmlns:a16="http://schemas.microsoft.com/office/drawing/2014/main" id="{030D6FBA-2C96-C74F-A538-CE828952DFCD}"/>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0" name="Line 283">
                <a:extLst>
                  <a:ext uri="{FF2B5EF4-FFF2-40B4-BE49-F238E27FC236}">
                    <a16:creationId xmlns:a16="http://schemas.microsoft.com/office/drawing/2014/main" id="{444C9AF6-B194-1F4D-9498-4133CAD31F8C}"/>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1" name="Line 284">
                <a:extLst>
                  <a:ext uri="{FF2B5EF4-FFF2-40B4-BE49-F238E27FC236}">
                    <a16:creationId xmlns:a16="http://schemas.microsoft.com/office/drawing/2014/main" id="{1007F074-DD2C-A041-8028-27935643FE8D}"/>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206" name="Picture 399" descr="cell_tower_radiation copy">
              <a:extLst>
                <a:ext uri="{FF2B5EF4-FFF2-40B4-BE49-F238E27FC236}">
                  <a16:creationId xmlns:a16="http://schemas.microsoft.com/office/drawing/2014/main" id="{05BFEF5A-A9A7-8E49-BE1F-03DCB72C00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2" name="Group 356">
            <a:extLst>
              <a:ext uri="{FF2B5EF4-FFF2-40B4-BE49-F238E27FC236}">
                <a16:creationId xmlns:a16="http://schemas.microsoft.com/office/drawing/2014/main" id="{FE7D4943-DFC4-1049-B8CF-FEDA6FD746B2}"/>
              </a:ext>
            </a:extLst>
          </p:cNvPr>
          <p:cNvGrpSpPr>
            <a:grpSpLocks/>
          </p:cNvGrpSpPr>
          <p:nvPr/>
        </p:nvGrpSpPr>
        <p:grpSpPr bwMode="auto">
          <a:xfrm>
            <a:off x="2112963" y="2103438"/>
            <a:ext cx="465137" cy="481012"/>
            <a:chOff x="313" y="1497"/>
            <a:chExt cx="1152" cy="1014"/>
          </a:xfrm>
        </p:grpSpPr>
        <p:pic>
          <p:nvPicPr>
            <p:cNvPr id="223" name="Picture 354" descr="laptop_stylized_small">
              <a:extLst>
                <a:ext uri="{FF2B5EF4-FFF2-40B4-BE49-F238E27FC236}">
                  <a16:creationId xmlns:a16="http://schemas.microsoft.com/office/drawing/2014/main" id="{1B9DAB19-8344-BD4E-8CEC-E8179484351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4" name="Picture 355" descr="antenna_stylized">
              <a:extLst>
                <a:ext uri="{FF2B5EF4-FFF2-40B4-BE49-F238E27FC236}">
                  <a16:creationId xmlns:a16="http://schemas.microsoft.com/office/drawing/2014/main" id="{EBC88AD6-BA3E-324A-A0BF-8DF9D89E181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5" name="Group 356">
            <a:extLst>
              <a:ext uri="{FF2B5EF4-FFF2-40B4-BE49-F238E27FC236}">
                <a16:creationId xmlns:a16="http://schemas.microsoft.com/office/drawing/2014/main" id="{E2A474A7-8A71-AC43-9403-5CD64CFABC6B}"/>
              </a:ext>
            </a:extLst>
          </p:cNvPr>
          <p:cNvGrpSpPr>
            <a:grpSpLocks/>
          </p:cNvGrpSpPr>
          <p:nvPr/>
        </p:nvGrpSpPr>
        <p:grpSpPr bwMode="auto">
          <a:xfrm>
            <a:off x="2005013" y="2901950"/>
            <a:ext cx="333375" cy="368300"/>
            <a:chOff x="313" y="1497"/>
            <a:chExt cx="1152" cy="1014"/>
          </a:xfrm>
        </p:grpSpPr>
        <p:pic>
          <p:nvPicPr>
            <p:cNvPr id="226" name="Picture 354" descr="laptop_stylized_small">
              <a:extLst>
                <a:ext uri="{FF2B5EF4-FFF2-40B4-BE49-F238E27FC236}">
                  <a16:creationId xmlns:a16="http://schemas.microsoft.com/office/drawing/2014/main" id="{F44CEA56-C9A6-9141-81A0-8DCC3E2F5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7" name="Picture 355" descr="antenna_stylized">
              <a:extLst>
                <a:ext uri="{FF2B5EF4-FFF2-40B4-BE49-F238E27FC236}">
                  <a16:creationId xmlns:a16="http://schemas.microsoft.com/office/drawing/2014/main" id="{0C57F82F-4D98-D54F-81F8-DA60E1261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8" name="Group 356">
            <a:extLst>
              <a:ext uri="{FF2B5EF4-FFF2-40B4-BE49-F238E27FC236}">
                <a16:creationId xmlns:a16="http://schemas.microsoft.com/office/drawing/2014/main" id="{07CEAB6C-C9D1-9A47-BAA4-4D786E6D429A}"/>
              </a:ext>
            </a:extLst>
          </p:cNvPr>
          <p:cNvGrpSpPr>
            <a:grpSpLocks/>
          </p:cNvGrpSpPr>
          <p:nvPr/>
        </p:nvGrpSpPr>
        <p:grpSpPr bwMode="auto">
          <a:xfrm>
            <a:off x="1482725" y="2987675"/>
            <a:ext cx="282575" cy="344488"/>
            <a:chOff x="313" y="1497"/>
            <a:chExt cx="1152" cy="1014"/>
          </a:xfrm>
        </p:grpSpPr>
        <p:pic>
          <p:nvPicPr>
            <p:cNvPr id="229" name="Picture 354" descr="laptop_stylized_small">
              <a:extLst>
                <a:ext uri="{FF2B5EF4-FFF2-40B4-BE49-F238E27FC236}">
                  <a16:creationId xmlns:a16="http://schemas.microsoft.com/office/drawing/2014/main" id="{66EB1CC5-C145-7141-AE88-FDE185E245F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0" name="Picture 355" descr="antenna_stylized">
              <a:extLst>
                <a:ext uri="{FF2B5EF4-FFF2-40B4-BE49-F238E27FC236}">
                  <a16:creationId xmlns:a16="http://schemas.microsoft.com/office/drawing/2014/main" id="{CBA3A680-EE48-5C4A-B84E-4A1FCE54879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1" name="Group 403">
            <a:extLst>
              <a:ext uri="{FF2B5EF4-FFF2-40B4-BE49-F238E27FC236}">
                <a16:creationId xmlns:a16="http://schemas.microsoft.com/office/drawing/2014/main" id="{E09A0004-7386-EF43-AE45-070A340FAD3F}"/>
              </a:ext>
            </a:extLst>
          </p:cNvPr>
          <p:cNvGrpSpPr>
            <a:grpSpLocks/>
          </p:cNvGrpSpPr>
          <p:nvPr/>
        </p:nvGrpSpPr>
        <p:grpSpPr bwMode="auto">
          <a:xfrm>
            <a:off x="1189038" y="2651125"/>
            <a:ext cx="444500" cy="382588"/>
            <a:chOff x="2751" y="1851"/>
            <a:chExt cx="462" cy="478"/>
          </a:xfrm>
        </p:grpSpPr>
        <p:pic>
          <p:nvPicPr>
            <p:cNvPr id="232" name="Picture 364" descr="iphone_stylized_small">
              <a:extLst>
                <a:ext uri="{FF2B5EF4-FFF2-40B4-BE49-F238E27FC236}">
                  <a16:creationId xmlns:a16="http://schemas.microsoft.com/office/drawing/2014/main" id="{D04F1FE1-F105-E24F-BD11-05351E3FC70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3" name="Picture 402" descr="antenna_radiation_stylized">
              <a:extLst>
                <a:ext uri="{FF2B5EF4-FFF2-40B4-BE49-F238E27FC236}">
                  <a16:creationId xmlns:a16="http://schemas.microsoft.com/office/drawing/2014/main" id="{8995403E-B75E-864E-A3AC-A8BADEA4FAF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4" name="Group 356">
            <a:extLst>
              <a:ext uri="{FF2B5EF4-FFF2-40B4-BE49-F238E27FC236}">
                <a16:creationId xmlns:a16="http://schemas.microsoft.com/office/drawing/2014/main" id="{45D88A96-1BEF-AF40-9EF4-F653E8F6912B}"/>
              </a:ext>
            </a:extLst>
          </p:cNvPr>
          <p:cNvGrpSpPr>
            <a:grpSpLocks/>
          </p:cNvGrpSpPr>
          <p:nvPr/>
        </p:nvGrpSpPr>
        <p:grpSpPr bwMode="auto">
          <a:xfrm>
            <a:off x="1565275" y="1401763"/>
            <a:ext cx="446088" cy="385762"/>
            <a:chOff x="313" y="1497"/>
            <a:chExt cx="1152" cy="1014"/>
          </a:xfrm>
        </p:grpSpPr>
        <p:pic>
          <p:nvPicPr>
            <p:cNvPr id="235" name="Picture 354" descr="laptop_stylized_small">
              <a:extLst>
                <a:ext uri="{FF2B5EF4-FFF2-40B4-BE49-F238E27FC236}">
                  <a16:creationId xmlns:a16="http://schemas.microsoft.com/office/drawing/2014/main" id="{5CA82CB5-E7B6-C445-B684-658BC5C3312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 name="Picture 355" descr="antenna_stylized">
              <a:extLst>
                <a:ext uri="{FF2B5EF4-FFF2-40B4-BE49-F238E27FC236}">
                  <a16:creationId xmlns:a16="http://schemas.microsoft.com/office/drawing/2014/main" id="{75F9DB31-6339-494A-A074-B9A0B451692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7" name="Group 403">
            <a:extLst>
              <a:ext uri="{FF2B5EF4-FFF2-40B4-BE49-F238E27FC236}">
                <a16:creationId xmlns:a16="http://schemas.microsoft.com/office/drawing/2014/main" id="{EF99A882-0F7D-1340-8F07-148A4616940E}"/>
              </a:ext>
            </a:extLst>
          </p:cNvPr>
          <p:cNvGrpSpPr>
            <a:grpSpLocks/>
          </p:cNvGrpSpPr>
          <p:nvPr/>
        </p:nvGrpSpPr>
        <p:grpSpPr bwMode="auto">
          <a:xfrm>
            <a:off x="762000" y="2530475"/>
            <a:ext cx="446088" cy="381000"/>
            <a:chOff x="2751" y="1851"/>
            <a:chExt cx="462" cy="478"/>
          </a:xfrm>
        </p:grpSpPr>
        <p:pic>
          <p:nvPicPr>
            <p:cNvPr id="238" name="Picture 364" descr="iphone_stylized_small">
              <a:extLst>
                <a:ext uri="{FF2B5EF4-FFF2-40B4-BE49-F238E27FC236}">
                  <a16:creationId xmlns:a16="http://schemas.microsoft.com/office/drawing/2014/main" id="{8C6A6BBA-51E0-724F-AB7E-9DE15DF9F0F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9" name="Picture 402" descr="antenna_radiation_stylized">
              <a:extLst>
                <a:ext uri="{FF2B5EF4-FFF2-40B4-BE49-F238E27FC236}">
                  <a16:creationId xmlns:a16="http://schemas.microsoft.com/office/drawing/2014/main" id="{E51015F6-50FB-094B-BDF9-2FE77B03308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40" name="Line 63">
            <a:extLst>
              <a:ext uri="{FF2B5EF4-FFF2-40B4-BE49-F238E27FC236}">
                <a16:creationId xmlns:a16="http://schemas.microsoft.com/office/drawing/2014/main" id="{CCB97428-BD70-4E49-A590-83AF71EA820E}"/>
              </a:ext>
            </a:extLst>
          </p:cNvPr>
          <p:cNvSpPr>
            <a:spLocks noChangeShapeType="1"/>
          </p:cNvSpPr>
          <p:nvPr/>
        </p:nvSpPr>
        <p:spPr bwMode="auto">
          <a:xfrm flipH="1" flipV="1">
            <a:off x="4867275" y="4105275"/>
            <a:ext cx="949325" cy="129381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1" name="Line 34">
            <a:extLst>
              <a:ext uri="{FF2B5EF4-FFF2-40B4-BE49-F238E27FC236}">
                <a16:creationId xmlns:a16="http://schemas.microsoft.com/office/drawing/2014/main" id="{4FC66219-F808-FD4D-9B59-86F203C09C9C}"/>
              </a:ext>
            </a:extLst>
          </p:cNvPr>
          <p:cNvSpPr>
            <a:spLocks noChangeShapeType="1"/>
          </p:cNvSpPr>
          <p:nvPr/>
        </p:nvSpPr>
        <p:spPr bwMode="auto">
          <a:xfrm flipV="1">
            <a:off x="2197100" y="3636963"/>
            <a:ext cx="1257300" cy="80962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2" name="Group 6">
            <a:extLst>
              <a:ext uri="{FF2B5EF4-FFF2-40B4-BE49-F238E27FC236}">
                <a16:creationId xmlns:a16="http://schemas.microsoft.com/office/drawing/2014/main" id="{C361E706-F3A3-CF44-AE02-BA0595774CD9}"/>
              </a:ext>
            </a:extLst>
          </p:cNvPr>
          <p:cNvGrpSpPr>
            <a:grpSpLocks/>
          </p:cNvGrpSpPr>
          <p:nvPr/>
        </p:nvGrpSpPr>
        <p:grpSpPr bwMode="auto">
          <a:xfrm>
            <a:off x="3038475" y="2557463"/>
            <a:ext cx="2362200" cy="1762125"/>
            <a:chOff x="3839" y="1737"/>
            <a:chExt cx="1488" cy="1110"/>
          </a:xfrm>
        </p:grpSpPr>
        <p:sp>
          <p:nvSpPr>
            <p:cNvPr id="243" name="Freeform 7">
              <a:extLst>
                <a:ext uri="{FF2B5EF4-FFF2-40B4-BE49-F238E27FC236}">
                  <a16:creationId xmlns:a16="http://schemas.microsoft.com/office/drawing/2014/main" id="{393C90C1-E2F5-7E4D-9330-704828EC3DBF}"/>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244" name="Text Box 8">
              <a:extLst>
                <a:ext uri="{FF2B5EF4-FFF2-40B4-BE49-F238E27FC236}">
                  <a16:creationId xmlns:a16="http://schemas.microsoft.com/office/drawing/2014/main" id="{91AB3FE3-6836-1F44-BEB7-C93EF507CF19}"/>
                </a:ext>
              </a:extLst>
            </p:cNvPr>
            <p:cNvSpPr txBox="1">
              <a:spLocks noChangeArrowheads="1"/>
            </p:cNvSpPr>
            <p:nvPr/>
          </p:nvSpPr>
          <p:spPr bwMode="auto">
            <a:xfrm>
              <a:off x="4086" y="2030"/>
              <a:ext cx="1086"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fontAlgn="base">
                <a:spcBef>
                  <a:spcPct val="0"/>
                </a:spcBef>
                <a:spcAft>
                  <a:spcPct val="0"/>
                </a:spcAft>
                <a:defRPr/>
              </a:pPr>
              <a:r>
                <a:rPr lang="en-US" dirty="0">
                  <a:solidFill>
                    <a:srgbClr val="000000"/>
                  </a:solidFill>
                  <a:latin typeface="Arial" charset="0"/>
                  <a:cs typeface="Arial" charset="0"/>
                </a:rPr>
                <a:t>wired network </a:t>
              </a:r>
            </a:p>
            <a:p>
              <a:pPr algn="ctr" fontAlgn="base">
                <a:spcBef>
                  <a:spcPct val="0"/>
                </a:spcBef>
                <a:spcAft>
                  <a:spcPct val="0"/>
                </a:spcAft>
                <a:defRPr/>
              </a:pPr>
              <a:r>
                <a:rPr lang="en-US" dirty="0">
                  <a:solidFill>
                    <a:srgbClr val="000000"/>
                  </a:solidFill>
                  <a:latin typeface="Arial" charset="0"/>
                  <a:cs typeface="Arial" charset="0"/>
                </a:rPr>
                <a:t>infrastructure</a:t>
              </a:r>
            </a:p>
          </p:txBody>
        </p:sp>
      </p:grpSp>
      <p:sp>
        <p:nvSpPr>
          <p:cNvPr id="256" name="Rectangle 64">
            <a:extLst>
              <a:ext uri="{FF2B5EF4-FFF2-40B4-BE49-F238E27FC236}">
                <a16:creationId xmlns:a16="http://schemas.microsoft.com/office/drawing/2014/main" id="{6AA6881B-4358-FF4E-A4CC-2B9126420109}"/>
              </a:ext>
            </a:extLst>
          </p:cNvPr>
          <p:cNvSpPr>
            <a:spLocks noChangeArrowheads="1"/>
          </p:cNvSpPr>
          <p:nvPr/>
        </p:nvSpPr>
        <p:spPr bwMode="auto">
          <a:xfrm>
            <a:off x="6121400" y="1329531"/>
            <a:ext cx="5740400" cy="2569369"/>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mn-cs"/>
            </a:endParaRPr>
          </a:p>
        </p:txBody>
      </p:sp>
      <p:sp>
        <p:nvSpPr>
          <p:cNvPr id="257" name="Rectangle 65">
            <a:extLst>
              <a:ext uri="{FF2B5EF4-FFF2-40B4-BE49-F238E27FC236}">
                <a16:creationId xmlns:a16="http://schemas.microsoft.com/office/drawing/2014/main" id="{D3DD057D-1216-6143-801F-C09B36730EF4}"/>
              </a:ext>
            </a:extLst>
          </p:cNvPr>
          <p:cNvSpPr>
            <a:spLocks noChangeArrowheads="1"/>
          </p:cNvSpPr>
          <p:nvPr/>
        </p:nvSpPr>
        <p:spPr bwMode="auto">
          <a:xfrm>
            <a:off x="6262688" y="1193800"/>
            <a:ext cx="2030412" cy="31273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mn-cs"/>
            </a:endParaRPr>
          </a:p>
        </p:txBody>
      </p:sp>
      <p:sp>
        <p:nvSpPr>
          <p:cNvPr id="262" name="Line 75">
            <a:extLst>
              <a:ext uri="{FF2B5EF4-FFF2-40B4-BE49-F238E27FC236}">
                <a16:creationId xmlns:a16="http://schemas.microsoft.com/office/drawing/2014/main" id="{A8073855-FFB7-4243-B73E-71BE7F0079CA}"/>
              </a:ext>
            </a:extLst>
          </p:cNvPr>
          <p:cNvSpPr>
            <a:spLocks noChangeShapeType="1"/>
          </p:cNvSpPr>
          <p:nvPr/>
        </p:nvSpPr>
        <p:spPr bwMode="auto">
          <a:xfrm flipH="1">
            <a:off x="6108699" y="3911600"/>
            <a:ext cx="533401" cy="1092201"/>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284" name="Rectangle 65">
            <a:extLst>
              <a:ext uri="{FF2B5EF4-FFF2-40B4-BE49-F238E27FC236}">
                <a16:creationId xmlns:a16="http://schemas.microsoft.com/office/drawing/2014/main" id="{DF949D2A-16AA-6549-B627-118C1D0ECB96}"/>
              </a:ext>
            </a:extLst>
          </p:cNvPr>
          <p:cNvSpPr>
            <a:spLocks noChangeArrowheads="1"/>
          </p:cNvSpPr>
          <p:nvPr/>
        </p:nvSpPr>
        <p:spPr bwMode="auto">
          <a:xfrm>
            <a:off x="9525000" y="1295400"/>
            <a:ext cx="1358900" cy="31273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mn-cs"/>
            </a:endParaRPr>
          </a:p>
        </p:txBody>
      </p:sp>
      <p:sp>
        <p:nvSpPr>
          <p:cNvPr id="285" name="Line 75">
            <a:extLst>
              <a:ext uri="{FF2B5EF4-FFF2-40B4-BE49-F238E27FC236}">
                <a16:creationId xmlns:a16="http://schemas.microsoft.com/office/drawing/2014/main" id="{5B9CA4A4-32DA-EE41-8D67-FD891F4206EB}"/>
              </a:ext>
            </a:extLst>
          </p:cNvPr>
          <p:cNvSpPr>
            <a:spLocks noChangeShapeType="1"/>
          </p:cNvSpPr>
          <p:nvPr/>
        </p:nvSpPr>
        <p:spPr bwMode="auto">
          <a:xfrm flipH="1">
            <a:off x="6568273" y="3898760"/>
            <a:ext cx="90435" cy="1446963"/>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grpSp>
        <p:nvGrpSpPr>
          <p:cNvPr id="245" name="Group 137">
            <a:extLst>
              <a:ext uri="{FF2B5EF4-FFF2-40B4-BE49-F238E27FC236}">
                <a16:creationId xmlns:a16="http://schemas.microsoft.com/office/drawing/2014/main" id="{88B7DCAA-0CB9-F545-9DFF-1E8694423511}"/>
              </a:ext>
            </a:extLst>
          </p:cNvPr>
          <p:cNvGrpSpPr>
            <a:grpSpLocks/>
          </p:cNvGrpSpPr>
          <p:nvPr/>
        </p:nvGrpSpPr>
        <p:grpSpPr bwMode="auto">
          <a:xfrm>
            <a:off x="9740900" y="952500"/>
            <a:ext cx="955675" cy="508000"/>
            <a:chOff x="4750" y="264"/>
            <a:chExt cx="455" cy="191"/>
          </a:xfrm>
        </p:grpSpPr>
        <p:sp>
          <p:nvSpPr>
            <p:cNvPr id="246" name="Freeform 89">
              <a:extLst>
                <a:ext uri="{FF2B5EF4-FFF2-40B4-BE49-F238E27FC236}">
                  <a16:creationId xmlns:a16="http://schemas.microsoft.com/office/drawing/2014/main" id="{73DB9F87-D415-6743-A1D6-32BB86A40D5B}"/>
                </a:ext>
              </a:extLst>
            </p:cNvPr>
            <p:cNvSpPr>
              <a:spLocks/>
            </p:cNvSpPr>
            <p:nvPr/>
          </p:nvSpPr>
          <p:spPr bwMode="auto">
            <a:xfrm>
              <a:off x="4872" y="298"/>
              <a:ext cx="82" cy="104"/>
            </a:xfrm>
            <a:custGeom>
              <a:avLst/>
              <a:gdLst>
                <a:gd name="T0" fmla="*/ 0 w 247"/>
                <a:gd name="T1" fmla="*/ 0 h 209"/>
                <a:gd name="T2" fmla="*/ 0 w 247"/>
                <a:gd name="T3" fmla="*/ 0 h 209"/>
                <a:gd name="T4" fmla="*/ 0 w 247"/>
                <a:gd name="T5" fmla="*/ 0 h 209"/>
                <a:gd name="T6" fmla="*/ 0 w 247"/>
                <a:gd name="T7" fmla="*/ 0 h 209"/>
                <a:gd name="T8" fmla="*/ 0 w 247"/>
                <a:gd name="T9" fmla="*/ 1 h 209"/>
                <a:gd name="T10" fmla="*/ 0 w 247"/>
                <a:gd name="T11" fmla="*/ 1 h 209"/>
                <a:gd name="T12" fmla="*/ 0 w 247"/>
                <a:gd name="T13" fmla="*/ 1 h 209"/>
                <a:gd name="T14" fmla="*/ 0 w 247"/>
                <a:gd name="T15" fmla="*/ 1 h 209"/>
                <a:gd name="T16" fmla="*/ 0 w 247"/>
                <a:gd name="T17" fmla="*/ 2 h 209"/>
                <a:gd name="T18" fmla="*/ 0 w 247"/>
                <a:gd name="T19" fmla="*/ 2 h 209"/>
                <a:gd name="T20" fmla="*/ 0 w 247"/>
                <a:gd name="T21" fmla="*/ 2 h 209"/>
                <a:gd name="T22" fmla="*/ 0 w 247"/>
                <a:gd name="T23" fmla="*/ 2 h 209"/>
                <a:gd name="T24" fmla="*/ 0 w 247"/>
                <a:gd name="T25" fmla="*/ 3 h 209"/>
                <a:gd name="T26" fmla="*/ 0 w 247"/>
                <a:gd name="T27" fmla="*/ 3 h 209"/>
                <a:gd name="T28" fmla="*/ 0 w 247"/>
                <a:gd name="T29" fmla="*/ 3 h 209"/>
                <a:gd name="T30" fmla="*/ 0 w 247"/>
                <a:gd name="T31" fmla="*/ 3 h 209"/>
                <a:gd name="T32" fmla="*/ 0 w 247"/>
                <a:gd name="T33" fmla="*/ 3 h 209"/>
                <a:gd name="T34" fmla="*/ 0 w 247"/>
                <a:gd name="T35" fmla="*/ 3 h 209"/>
                <a:gd name="T36" fmla="*/ 0 w 247"/>
                <a:gd name="T37" fmla="*/ 3 h 209"/>
                <a:gd name="T38" fmla="*/ 0 w 247"/>
                <a:gd name="T39" fmla="*/ 3 h 209"/>
                <a:gd name="T40" fmla="*/ 0 w 247"/>
                <a:gd name="T41" fmla="*/ 3 h 209"/>
                <a:gd name="T42" fmla="*/ 0 w 247"/>
                <a:gd name="T43" fmla="*/ 2 h 209"/>
                <a:gd name="T44" fmla="*/ 0 w 247"/>
                <a:gd name="T45" fmla="*/ 2 h 209"/>
                <a:gd name="T46" fmla="*/ 0 w 247"/>
                <a:gd name="T47" fmla="*/ 2 h 209"/>
                <a:gd name="T48" fmla="*/ 0 w 247"/>
                <a:gd name="T49" fmla="*/ 2 h 209"/>
                <a:gd name="T50" fmla="*/ 0 w 247"/>
                <a:gd name="T51" fmla="*/ 2 h 209"/>
                <a:gd name="T52" fmla="*/ 0 w 247"/>
                <a:gd name="T53" fmla="*/ 2 h 209"/>
                <a:gd name="T54" fmla="*/ 0 w 247"/>
                <a:gd name="T55" fmla="*/ 2 h 209"/>
                <a:gd name="T56" fmla="*/ 0 w 247"/>
                <a:gd name="T57" fmla="*/ 2 h 209"/>
                <a:gd name="T58" fmla="*/ 0 w 247"/>
                <a:gd name="T59" fmla="*/ 2 h 209"/>
                <a:gd name="T60" fmla="*/ 0 w 247"/>
                <a:gd name="T61" fmla="*/ 2 h 209"/>
                <a:gd name="T62" fmla="*/ 0 w 247"/>
                <a:gd name="T63" fmla="*/ 2 h 209"/>
                <a:gd name="T64" fmla="*/ 0 w 247"/>
                <a:gd name="T65" fmla="*/ 2 h 209"/>
                <a:gd name="T66" fmla="*/ 0 w 247"/>
                <a:gd name="T67" fmla="*/ 1 h 209"/>
                <a:gd name="T68" fmla="*/ 0 w 247"/>
                <a:gd name="T69" fmla="*/ 1 h 209"/>
                <a:gd name="T70" fmla="*/ 0 w 247"/>
                <a:gd name="T71" fmla="*/ 1 h 209"/>
                <a:gd name="T72" fmla="*/ 0 w 247"/>
                <a:gd name="T73" fmla="*/ 0 h 209"/>
                <a:gd name="T74" fmla="*/ 0 w 247"/>
                <a:gd name="T75" fmla="*/ 0 h 209"/>
                <a:gd name="T76" fmla="*/ 0 w 247"/>
                <a:gd name="T77" fmla="*/ 0 h 209"/>
                <a:gd name="T78" fmla="*/ 0 w 247"/>
                <a:gd name="T79" fmla="*/ 0 h 209"/>
                <a:gd name="T80" fmla="*/ 0 w 247"/>
                <a:gd name="T81" fmla="*/ 0 h 209"/>
                <a:gd name="T82" fmla="*/ 0 w 247"/>
                <a:gd name="T83" fmla="*/ 0 h 209"/>
                <a:gd name="T84" fmla="*/ 0 w 247"/>
                <a:gd name="T85" fmla="*/ 0 h 209"/>
                <a:gd name="T86" fmla="*/ 0 w 247"/>
                <a:gd name="T87" fmla="*/ 0 h 209"/>
                <a:gd name="T88" fmla="*/ 0 w 247"/>
                <a:gd name="T89" fmla="*/ 0 h 209"/>
                <a:gd name="T90" fmla="*/ 0 w 247"/>
                <a:gd name="T91" fmla="*/ 0 h 209"/>
                <a:gd name="T92" fmla="*/ 0 w 247"/>
                <a:gd name="T93" fmla="*/ 0 h 209"/>
                <a:gd name="T94" fmla="*/ 0 w 247"/>
                <a:gd name="T95" fmla="*/ 0 h 209"/>
                <a:gd name="T96" fmla="*/ 0 w 247"/>
                <a:gd name="T97" fmla="*/ 0 h 2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47" h="209">
                  <a:moveTo>
                    <a:pt x="87" y="27"/>
                  </a:moveTo>
                  <a:lnTo>
                    <a:pt x="68" y="35"/>
                  </a:lnTo>
                  <a:lnTo>
                    <a:pt x="52" y="46"/>
                  </a:lnTo>
                  <a:lnTo>
                    <a:pt x="37" y="57"/>
                  </a:lnTo>
                  <a:lnTo>
                    <a:pt x="24" y="69"/>
                  </a:lnTo>
                  <a:lnTo>
                    <a:pt x="14" y="83"/>
                  </a:lnTo>
                  <a:lnTo>
                    <a:pt x="7" y="97"/>
                  </a:lnTo>
                  <a:lnTo>
                    <a:pt x="2" y="113"/>
                  </a:lnTo>
                  <a:lnTo>
                    <a:pt x="0" y="128"/>
                  </a:lnTo>
                  <a:lnTo>
                    <a:pt x="2" y="150"/>
                  </a:lnTo>
                  <a:lnTo>
                    <a:pt x="14" y="167"/>
                  </a:lnTo>
                  <a:lnTo>
                    <a:pt x="32" y="183"/>
                  </a:lnTo>
                  <a:lnTo>
                    <a:pt x="55" y="194"/>
                  </a:lnTo>
                  <a:lnTo>
                    <a:pt x="81" y="203"/>
                  </a:lnTo>
                  <a:lnTo>
                    <a:pt x="109" y="208"/>
                  </a:lnTo>
                  <a:lnTo>
                    <a:pt x="138" y="209"/>
                  </a:lnTo>
                  <a:lnTo>
                    <a:pt x="165" y="206"/>
                  </a:lnTo>
                  <a:lnTo>
                    <a:pt x="171" y="206"/>
                  </a:lnTo>
                  <a:lnTo>
                    <a:pt x="177" y="203"/>
                  </a:lnTo>
                  <a:lnTo>
                    <a:pt x="181" y="200"/>
                  </a:lnTo>
                  <a:lnTo>
                    <a:pt x="183" y="196"/>
                  </a:lnTo>
                  <a:lnTo>
                    <a:pt x="180" y="191"/>
                  </a:lnTo>
                  <a:lnTo>
                    <a:pt x="174" y="187"/>
                  </a:lnTo>
                  <a:lnTo>
                    <a:pt x="167" y="183"/>
                  </a:lnTo>
                  <a:lnTo>
                    <a:pt x="159" y="181"/>
                  </a:lnTo>
                  <a:lnTo>
                    <a:pt x="145" y="178"/>
                  </a:lnTo>
                  <a:lnTo>
                    <a:pt x="130" y="176"/>
                  </a:lnTo>
                  <a:lnTo>
                    <a:pt x="116" y="174"/>
                  </a:lnTo>
                  <a:lnTo>
                    <a:pt x="103" y="171"/>
                  </a:lnTo>
                  <a:lnTo>
                    <a:pt x="90" y="168"/>
                  </a:lnTo>
                  <a:lnTo>
                    <a:pt x="77" y="164"/>
                  </a:lnTo>
                  <a:lnTo>
                    <a:pt x="65" y="159"/>
                  </a:lnTo>
                  <a:lnTo>
                    <a:pt x="53" y="151"/>
                  </a:lnTo>
                  <a:lnTo>
                    <a:pt x="49" y="116"/>
                  </a:lnTo>
                  <a:lnTo>
                    <a:pt x="61" y="87"/>
                  </a:lnTo>
                  <a:lnTo>
                    <a:pt x="84" y="64"/>
                  </a:lnTo>
                  <a:lnTo>
                    <a:pt x="116" y="46"/>
                  </a:lnTo>
                  <a:lnTo>
                    <a:pt x="151" y="31"/>
                  </a:lnTo>
                  <a:lnTo>
                    <a:pt x="187" y="20"/>
                  </a:lnTo>
                  <a:lnTo>
                    <a:pt x="220" y="12"/>
                  </a:lnTo>
                  <a:lnTo>
                    <a:pt x="247" y="5"/>
                  </a:lnTo>
                  <a:lnTo>
                    <a:pt x="231" y="1"/>
                  </a:lnTo>
                  <a:lnTo>
                    <a:pt x="213" y="0"/>
                  </a:lnTo>
                  <a:lnTo>
                    <a:pt x="193" y="2"/>
                  </a:lnTo>
                  <a:lnTo>
                    <a:pt x="171" y="5"/>
                  </a:lnTo>
                  <a:lnTo>
                    <a:pt x="149" y="10"/>
                  </a:lnTo>
                  <a:lnTo>
                    <a:pt x="127" y="15"/>
                  </a:lnTo>
                  <a:lnTo>
                    <a:pt x="106" y="21"/>
                  </a:lnTo>
                  <a:lnTo>
                    <a:pt x="87" y="27"/>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47" name="Freeform 90">
              <a:extLst>
                <a:ext uri="{FF2B5EF4-FFF2-40B4-BE49-F238E27FC236}">
                  <a16:creationId xmlns:a16="http://schemas.microsoft.com/office/drawing/2014/main" id="{4F4B0FF5-138A-D643-BB7F-D4B66697912A}"/>
                </a:ext>
              </a:extLst>
            </p:cNvPr>
            <p:cNvSpPr>
              <a:spLocks/>
            </p:cNvSpPr>
            <p:nvPr/>
          </p:nvSpPr>
          <p:spPr bwMode="auto">
            <a:xfrm>
              <a:off x="5012" y="297"/>
              <a:ext cx="53" cy="81"/>
            </a:xfrm>
            <a:custGeom>
              <a:avLst/>
              <a:gdLst>
                <a:gd name="T0" fmla="*/ 0 w 158"/>
                <a:gd name="T1" fmla="*/ 1 h 162"/>
                <a:gd name="T2" fmla="*/ 0 w 158"/>
                <a:gd name="T3" fmla="*/ 2 h 162"/>
                <a:gd name="T4" fmla="*/ 0 w 158"/>
                <a:gd name="T5" fmla="*/ 2 h 162"/>
                <a:gd name="T6" fmla="*/ 0 w 158"/>
                <a:gd name="T7" fmla="*/ 2 h 162"/>
                <a:gd name="T8" fmla="*/ 0 w 158"/>
                <a:gd name="T9" fmla="*/ 2 h 162"/>
                <a:gd name="T10" fmla="*/ 0 w 158"/>
                <a:gd name="T11" fmla="*/ 2 h 162"/>
                <a:gd name="T12" fmla="*/ 0 w 158"/>
                <a:gd name="T13" fmla="*/ 3 h 162"/>
                <a:gd name="T14" fmla="*/ 0 w 158"/>
                <a:gd name="T15" fmla="*/ 3 h 162"/>
                <a:gd name="T16" fmla="*/ 0 w 158"/>
                <a:gd name="T17" fmla="*/ 3 h 162"/>
                <a:gd name="T18" fmla="*/ 0 w 158"/>
                <a:gd name="T19" fmla="*/ 3 h 162"/>
                <a:gd name="T20" fmla="*/ 0 w 158"/>
                <a:gd name="T21" fmla="*/ 3 h 162"/>
                <a:gd name="T22" fmla="*/ 0 w 158"/>
                <a:gd name="T23" fmla="*/ 3 h 162"/>
                <a:gd name="T24" fmla="*/ 0 w 158"/>
                <a:gd name="T25" fmla="*/ 3 h 162"/>
                <a:gd name="T26" fmla="*/ 0 w 158"/>
                <a:gd name="T27" fmla="*/ 3 h 162"/>
                <a:gd name="T28" fmla="*/ 0 w 158"/>
                <a:gd name="T29" fmla="*/ 3 h 162"/>
                <a:gd name="T30" fmla="*/ 0 w 158"/>
                <a:gd name="T31" fmla="*/ 3 h 162"/>
                <a:gd name="T32" fmla="*/ 0 w 158"/>
                <a:gd name="T33" fmla="*/ 3 h 162"/>
                <a:gd name="T34" fmla="*/ 0 w 158"/>
                <a:gd name="T35" fmla="*/ 3 h 162"/>
                <a:gd name="T36" fmla="*/ 0 w 158"/>
                <a:gd name="T37" fmla="*/ 3 h 162"/>
                <a:gd name="T38" fmla="*/ 0 w 158"/>
                <a:gd name="T39" fmla="*/ 3 h 162"/>
                <a:gd name="T40" fmla="*/ 0 w 158"/>
                <a:gd name="T41" fmla="*/ 2 h 162"/>
                <a:gd name="T42" fmla="*/ 0 w 158"/>
                <a:gd name="T43" fmla="*/ 2 h 162"/>
                <a:gd name="T44" fmla="*/ 0 w 158"/>
                <a:gd name="T45" fmla="*/ 2 h 162"/>
                <a:gd name="T46" fmla="*/ 0 w 158"/>
                <a:gd name="T47" fmla="*/ 2 h 162"/>
                <a:gd name="T48" fmla="*/ 0 w 158"/>
                <a:gd name="T49" fmla="*/ 1 h 162"/>
                <a:gd name="T50" fmla="*/ 0 w 158"/>
                <a:gd name="T51" fmla="*/ 1 h 162"/>
                <a:gd name="T52" fmla="*/ 0 w 158"/>
                <a:gd name="T53" fmla="*/ 1 h 162"/>
                <a:gd name="T54" fmla="*/ 0 w 158"/>
                <a:gd name="T55" fmla="*/ 1 h 162"/>
                <a:gd name="T56" fmla="*/ 0 w 158"/>
                <a:gd name="T57" fmla="*/ 1 h 162"/>
                <a:gd name="T58" fmla="*/ 0 w 158"/>
                <a:gd name="T59" fmla="*/ 1 h 162"/>
                <a:gd name="T60" fmla="*/ 0 w 158"/>
                <a:gd name="T61" fmla="*/ 0 h 162"/>
                <a:gd name="T62" fmla="*/ 0 w 158"/>
                <a:gd name="T63" fmla="*/ 0 h 162"/>
                <a:gd name="T64" fmla="*/ 0 w 158"/>
                <a:gd name="T65" fmla="*/ 1 h 162"/>
                <a:gd name="T66" fmla="*/ 0 w 158"/>
                <a:gd name="T67" fmla="*/ 1 h 162"/>
                <a:gd name="T68" fmla="*/ 0 w 158"/>
                <a:gd name="T69" fmla="*/ 1 h 162"/>
                <a:gd name="T70" fmla="*/ 0 w 158"/>
                <a:gd name="T71" fmla="*/ 1 h 162"/>
                <a:gd name="T72" fmla="*/ 0 w 158"/>
                <a:gd name="T73" fmla="*/ 1 h 162"/>
                <a:gd name="T74" fmla="*/ 0 w 158"/>
                <a:gd name="T75" fmla="*/ 1 h 162"/>
                <a:gd name="T76" fmla="*/ 0 w 158"/>
                <a:gd name="T77" fmla="*/ 1 h 162"/>
                <a:gd name="T78" fmla="*/ 0 w 158"/>
                <a:gd name="T79" fmla="*/ 1 h 162"/>
                <a:gd name="T80" fmla="*/ 0 w 158"/>
                <a:gd name="T81" fmla="*/ 1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2">
                  <a:moveTo>
                    <a:pt x="134" y="53"/>
                  </a:moveTo>
                  <a:lnTo>
                    <a:pt x="140" y="69"/>
                  </a:lnTo>
                  <a:lnTo>
                    <a:pt x="138" y="85"/>
                  </a:lnTo>
                  <a:lnTo>
                    <a:pt x="128" y="97"/>
                  </a:lnTo>
                  <a:lnTo>
                    <a:pt x="113" y="109"/>
                  </a:lnTo>
                  <a:lnTo>
                    <a:pt x="96" y="119"/>
                  </a:lnTo>
                  <a:lnTo>
                    <a:pt x="76" y="129"/>
                  </a:lnTo>
                  <a:lnTo>
                    <a:pt x="55" y="138"/>
                  </a:lnTo>
                  <a:lnTo>
                    <a:pt x="38" y="148"/>
                  </a:lnTo>
                  <a:lnTo>
                    <a:pt x="35" y="151"/>
                  </a:lnTo>
                  <a:lnTo>
                    <a:pt x="33" y="153"/>
                  </a:lnTo>
                  <a:lnTo>
                    <a:pt x="33" y="156"/>
                  </a:lnTo>
                  <a:lnTo>
                    <a:pt x="35" y="159"/>
                  </a:lnTo>
                  <a:lnTo>
                    <a:pt x="39" y="161"/>
                  </a:lnTo>
                  <a:lnTo>
                    <a:pt x="44" y="162"/>
                  </a:lnTo>
                  <a:lnTo>
                    <a:pt x="46" y="162"/>
                  </a:lnTo>
                  <a:lnTo>
                    <a:pt x="51" y="161"/>
                  </a:lnTo>
                  <a:lnTo>
                    <a:pt x="74" y="152"/>
                  </a:lnTo>
                  <a:lnTo>
                    <a:pt x="96" y="142"/>
                  </a:lnTo>
                  <a:lnTo>
                    <a:pt x="116" y="130"/>
                  </a:lnTo>
                  <a:lnTo>
                    <a:pt x="135" y="117"/>
                  </a:lnTo>
                  <a:lnTo>
                    <a:pt x="148" y="102"/>
                  </a:lnTo>
                  <a:lnTo>
                    <a:pt x="157" y="86"/>
                  </a:lnTo>
                  <a:lnTo>
                    <a:pt x="158" y="68"/>
                  </a:lnTo>
                  <a:lnTo>
                    <a:pt x="153" y="50"/>
                  </a:lnTo>
                  <a:lnTo>
                    <a:pt x="140" y="35"/>
                  </a:lnTo>
                  <a:lnTo>
                    <a:pt x="121" y="23"/>
                  </a:lnTo>
                  <a:lnTo>
                    <a:pt x="97" y="14"/>
                  </a:lnTo>
                  <a:lnTo>
                    <a:pt x="71" y="6"/>
                  </a:lnTo>
                  <a:lnTo>
                    <a:pt x="45" y="2"/>
                  </a:lnTo>
                  <a:lnTo>
                    <a:pt x="23" y="0"/>
                  </a:lnTo>
                  <a:lnTo>
                    <a:pt x="7" y="0"/>
                  </a:lnTo>
                  <a:lnTo>
                    <a:pt x="0" y="3"/>
                  </a:lnTo>
                  <a:lnTo>
                    <a:pt x="17" y="9"/>
                  </a:lnTo>
                  <a:lnTo>
                    <a:pt x="36" y="13"/>
                  </a:lnTo>
                  <a:lnTo>
                    <a:pt x="57" y="17"/>
                  </a:lnTo>
                  <a:lnTo>
                    <a:pt x="76" y="21"/>
                  </a:lnTo>
                  <a:lnTo>
                    <a:pt x="94" y="26"/>
                  </a:lnTo>
                  <a:lnTo>
                    <a:pt x="110" y="33"/>
                  </a:lnTo>
                  <a:lnTo>
                    <a:pt x="124" y="42"/>
                  </a:lnTo>
                  <a:lnTo>
                    <a:pt x="134" y="53"/>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48" name="Freeform 91">
              <a:extLst>
                <a:ext uri="{FF2B5EF4-FFF2-40B4-BE49-F238E27FC236}">
                  <a16:creationId xmlns:a16="http://schemas.microsoft.com/office/drawing/2014/main" id="{28837DE4-B3C2-2648-B8CC-EE71BC8F53ED}"/>
                </a:ext>
              </a:extLst>
            </p:cNvPr>
            <p:cNvSpPr>
              <a:spLocks/>
            </p:cNvSpPr>
            <p:nvPr/>
          </p:nvSpPr>
          <p:spPr bwMode="auto">
            <a:xfrm>
              <a:off x="4820" y="278"/>
              <a:ext cx="133" cy="169"/>
            </a:xfrm>
            <a:custGeom>
              <a:avLst/>
              <a:gdLst>
                <a:gd name="T0" fmla="*/ 0 w 400"/>
                <a:gd name="T1" fmla="*/ 0 h 339"/>
                <a:gd name="T2" fmla="*/ 0 w 400"/>
                <a:gd name="T3" fmla="*/ 1 h 339"/>
                <a:gd name="T4" fmla="*/ 0 w 400"/>
                <a:gd name="T5" fmla="*/ 2 h 339"/>
                <a:gd name="T6" fmla="*/ 0 w 400"/>
                <a:gd name="T7" fmla="*/ 3 h 339"/>
                <a:gd name="T8" fmla="*/ 0 w 400"/>
                <a:gd name="T9" fmla="*/ 3 h 339"/>
                <a:gd name="T10" fmla="*/ 0 w 400"/>
                <a:gd name="T11" fmla="*/ 3 h 339"/>
                <a:gd name="T12" fmla="*/ 0 w 400"/>
                <a:gd name="T13" fmla="*/ 4 h 339"/>
                <a:gd name="T14" fmla="*/ 0 w 400"/>
                <a:gd name="T15" fmla="*/ 4 h 339"/>
                <a:gd name="T16" fmla="*/ 0 w 400"/>
                <a:gd name="T17" fmla="*/ 4 h 339"/>
                <a:gd name="T18" fmla="*/ 0 w 400"/>
                <a:gd name="T19" fmla="*/ 4 h 339"/>
                <a:gd name="T20" fmla="*/ 0 w 400"/>
                <a:gd name="T21" fmla="*/ 4 h 339"/>
                <a:gd name="T22" fmla="*/ 0 w 400"/>
                <a:gd name="T23" fmla="*/ 5 h 339"/>
                <a:gd name="T24" fmla="*/ 0 w 400"/>
                <a:gd name="T25" fmla="*/ 5 h 339"/>
                <a:gd name="T26" fmla="*/ 0 w 400"/>
                <a:gd name="T27" fmla="*/ 5 h 339"/>
                <a:gd name="T28" fmla="*/ 0 w 400"/>
                <a:gd name="T29" fmla="*/ 5 h 339"/>
                <a:gd name="T30" fmla="*/ 0 w 400"/>
                <a:gd name="T31" fmla="*/ 5 h 339"/>
                <a:gd name="T32" fmla="*/ 1 w 400"/>
                <a:gd name="T33" fmla="*/ 5 h 339"/>
                <a:gd name="T34" fmla="*/ 1 w 400"/>
                <a:gd name="T35" fmla="*/ 5 h 339"/>
                <a:gd name="T36" fmla="*/ 1 w 400"/>
                <a:gd name="T37" fmla="*/ 5 h 339"/>
                <a:gd name="T38" fmla="*/ 1 w 400"/>
                <a:gd name="T39" fmla="*/ 4 h 339"/>
                <a:gd name="T40" fmla="*/ 0 w 400"/>
                <a:gd name="T41" fmla="*/ 4 h 339"/>
                <a:gd name="T42" fmla="*/ 0 w 400"/>
                <a:gd name="T43" fmla="*/ 4 h 339"/>
                <a:gd name="T44" fmla="*/ 0 w 400"/>
                <a:gd name="T45" fmla="*/ 4 h 339"/>
                <a:gd name="T46" fmla="*/ 0 w 400"/>
                <a:gd name="T47" fmla="*/ 4 h 339"/>
                <a:gd name="T48" fmla="*/ 0 w 400"/>
                <a:gd name="T49" fmla="*/ 4 h 339"/>
                <a:gd name="T50" fmla="*/ 0 w 400"/>
                <a:gd name="T51" fmla="*/ 4 h 339"/>
                <a:gd name="T52" fmla="*/ 0 w 400"/>
                <a:gd name="T53" fmla="*/ 4 h 339"/>
                <a:gd name="T54" fmla="*/ 0 w 400"/>
                <a:gd name="T55" fmla="*/ 4 h 339"/>
                <a:gd name="T56" fmla="*/ 0 w 400"/>
                <a:gd name="T57" fmla="*/ 3 h 339"/>
                <a:gd name="T58" fmla="*/ 0 w 400"/>
                <a:gd name="T59" fmla="*/ 3 h 339"/>
                <a:gd name="T60" fmla="*/ 0 w 400"/>
                <a:gd name="T61" fmla="*/ 3 h 339"/>
                <a:gd name="T62" fmla="*/ 0 w 400"/>
                <a:gd name="T63" fmla="*/ 2 h 339"/>
                <a:gd name="T64" fmla="*/ 0 w 400"/>
                <a:gd name="T65" fmla="*/ 2 h 339"/>
                <a:gd name="T66" fmla="*/ 0 w 400"/>
                <a:gd name="T67" fmla="*/ 1 h 339"/>
                <a:gd name="T68" fmla="*/ 0 w 400"/>
                <a:gd name="T69" fmla="*/ 1 h 339"/>
                <a:gd name="T70" fmla="*/ 0 w 400"/>
                <a:gd name="T71" fmla="*/ 1 h 339"/>
                <a:gd name="T72" fmla="*/ 0 w 400"/>
                <a:gd name="T73" fmla="*/ 0 h 339"/>
                <a:gd name="T74" fmla="*/ 0 w 400"/>
                <a:gd name="T75" fmla="*/ 0 h 339"/>
                <a:gd name="T76" fmla="*/ 0 w 400"/>
                <a:gd name="T77" fmla="*/ 0 h 339"/>
                <a:gd name="T78" fmla="*/ 0 w 400"/>
                <a:gd name="T79" fmla="*/ 0 h 339"/>
                <a:gd name="T80" fmla="*/ 0 w 400"/>
                <a:gd name="T81" fmla="*/ 0 h 339"/>
                <a:gd name="T82" fmla="*/ 0 w 400"/>
                <a:gd name="T83" fmla="*/ 0 h 339"/>
                <a:gd name="T84" fmla="*/ 0 w 400"/>
                <a:gd name="T85" fmla="*/ 0 h 339"/>
                <a:gd name="T86" fmla="*/ 0 w 400"/>
                <a:gd name="T87" fmla="*/ 0 h 3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39">
                  <a:moveTo>
                    <a:pt x="156" y="44"/>
                  </a:moveTo>
                  <a:lnTo>
                    <a:pt x="125" y="63"/>
                  </a:lnTo>
                  <a:lnTo>
                    <a:pt x="95" y="82"/>
                  </a:lnTo>
                  <a:lnTo>
                    <a:pt x="67" y="103"/>
                  </a:lnTo>
                  <a:lnTo>
                    <a:pt x="42" y="126"/>
                  </a:lnTo>
                  <a:lnTo>
                    <a:pt x="22" y="150"/>
                  </a:lnTo>
                  <a:lnTo>
                    <a:pt x="7" y="175"/>
                  </a:lnTo>
                  <a:lnTo>
                    <a:pt x="0" y="203"/>
                  </a:lnTo>
                  <a:lnTo>
                    <a:pt x="2" y="232"/>
                  </a:lnTo>
                  <a:lnTo>
                    <a:pt x="4" y="239"/>
                  </a:lnTo>
                  <a:lnTo>
                    <a:pt x="7" y="248"/>
                  </a:lnTo>
                  <a:lnTo>
                    <a:pt x="12" y="254"/>
                  </a:lnTo>
                  <a:lnTo>
                    <a:pt x="18" y="261"/>
                  </a:lnTo>
                  <a:lnTo>
                    <a:pt x="25" y="267"/>
                  </a:lnTo>
                  <a:lnTo>
                    <a:pt x="33" y="273"/>
                  </a:lnTo>
                  <a:lnTo>
                    <a:pt x="41" y="278"/>
                  </a:lnTo>
                  <a:lnTo>
                    <a:pt x="51" y="283"/>
                  </a:lnTo>
                  <a:lnTo>
                    <a:pt x="70" y="291"/>
                  </a:lnTo>
                  <a:lnTo>
                    <a:pt x="89" y="298"/>
                  </a:lnTo>
                  <a:lnTo>
                    <a:pt x="108" y="304"/>
                  </a:lnTo>
                  <a:lnTo>
                    <a:pt x="128" y="309"/>
                  </a:lnTo>
                  <a:lnTo>
                    <a:pt x="148" y="315"/>
                  </a:lnTo>
                  <a:lnTo>
                    <a:pt x="169" y="319"/>
                  </a:lnTo>
                  <a:lnTo>
                    <a:pt x="189" y="323"/>
                  </a:lnTo>
                  <a:lnTo>
                    <a:pt x="209" y="326"/>
                  </a:lnTo>
                  <a:lnTo>
                    <a:pt x="231" y="329"/>
                  </a:lnTo>
                  <a:lnTo>
                    <a:pt x="251" y="331"/>
                  </a:lnTo>
                  <a:lnTo>
                    <a:pt x="273" y="333"/>
                  </a:lnTo>
                  <a:lnTo>
                    <a:pt x="295" y="335"/>
                  </a:lnTo>
                  <a:lnTo>
                    <a:pt x="315" y="336"/>
                  </a:lnTo>
                  <a:lnTo>
                    <a:pt x="337" y="337"/>
                  </a:lnTo>
                  <a:lnTo>
                    <a:pt x="359" y="338"/>
                  </a:lnTo>
                  <a:lnTo>
                    <a:pt x="379" y="339"/>
                  </a:lnTo>
                  <a:lnTo>
                    <a:pt x="387" y="339"/>
                  </a:lnTo>
                  <a:lnTo>
                    <a:pt x="392" y="337"/>
                  </a:lnTo>
                  <a:lnTo>
                    <a:pt x="397" y="333"/>
                  </a:lnTo>
                  <a:lnTo>
                    <a:pt x="400" y="329"/>
                  </a:lnTo>
                  <a:lnTo>
                    <a:pt x="400" y="324"/>
                  </a:lnTo>
                  <a:lnTo>
                    <a:pt x="397" y="320"/>
                  </a:lnTo>
                  <a:lnTo>
                    <a:pt x="391" y="317"/>
                  </a:lnTo>
                  <a:lnTo>
                    <a:pt x="384" y="315"/>
                  </a:lnTo>
                  <a:lnTo>
                    <a:pt x="365" y="311"/>
                  </a:lnTo>
                  <a:lnTo>
                    <a:pt x="346" y="309"/>
                  </a:lnTo>
                  <a:lnTo>
                    <a:pt x="327" y="306"/>
                  </a:lnTo>
                  <a:lnTo>
                    <a:pt x="307" y="304"/>
                  </a:lnTo>
                  <a:lnTo>
                    <a:pt x="288" y="302"/>
                  </a:lnTo>
                  <a:lnTo>
                    <a:pt x="269" y="300"/>
                  </a:lnTo>
                  <a:lnTo>
                    <a:pt x="249" y="298"/>
                  </a:lnTo>
                  <a:lnTo>
                    <a:pt x="230" y="295"/>
                  </a:lnTo>
                  <a:lnTo>
                    <a:pt x="211" y="293"/>
                  </a:lnTo>
                  <a:lnTo>
                    <a:pt x="192" y="290"/>
                  </a:lnTo>
                  <a:lnTo>
                    <a:pt x="173" y="286"/>
                  </a:lnTo>
                  <a:lnTo>
                    <a:pt x="154" y="283"/>
                  </a:lnTo>
                  <a:lnTo>
                    <a:pt x="137" y="277"/>
                  </a:lnTo>
                  <a:lnTo>
                    <a:pt x="118" y="272"/>
                  </a:lnTo>
                  <a:lnTo>
                    <a:pt x="100" y="267"/>
                  </a:lnTo>
                  <a:lnTo>
                    <a:pt x="83" y="260"/>
                  </a:lnTo>
                  <a:lnTo>
                    <a:pt x="68" y="253"/>
                  </a:lnTo>
                  <a:lnTo>
                    <a:pt x="57" y="243"/>
                  </a:lnTo>
                  <a:lnTo>
                    <a:pt x="48" y="233"/>
                  </a:lnTo>
                  <a:lnTo>
                    <a:pt x="44" y="221"/>
                  </a:lnTo>
                  <a:lnTo>
                    <a:pt x="42" y="208"/>
                  </a:lnTo>
                  <a:lnTo>
                    <a:pt x="44" y="194"/>
                  </a:lnTo>
                  <a:lnTo>
                    <a:pt x="48" y="180"/>
                  </a:lnTo>
                  <a:lnTo>
                    <a:pt x="54" y="168"/>
                  </a:lnTo>
                  <a:lnTo>
                    <a:pt x="64" y="153"/>
                  </a:lnTo>
                  <a:lnTo>
                    <a:pt x="76" y="137"/>
                  </a:lnTo>
                  <a:lnTo>
                    <a:pt x="89" y="124"/>
                  </a:lnTo>
                  <a:lnTo>
                    <a:pt x="103" y="111"/>
                  </a:lnTo>
                  <a:lnTo>
                    <a:pt x="118" y="99"/>
                  </a:lnTo>
                  <a:lnTo>
                    <a:pt x="134" y="87"/>
                  </a:lnTo>
                  <a:lnTo>
                    <a:pt x="153" y="74"/>
                  </a:lnTo>
                  <a:lnTo>
                    <a:pt x="172" y="62"/>
                  </a:lnTo>
                  <a:lnTo>
                    <a:pt x="190" y="52"/>
                  </a:lnTo>
                  <a:lnTo>
                    <a:pt x="215" y="42"/>
                  </a:lnTo>
                  <a:lnTo>
                    <a:pt x="243" y="34"/>
                  </a:lnTo>
                  <a:lnTo>
                    <a:pt x="270" y="26"/>
                  </a:lnTo>
                  <a:lnTo>
                    <a:pt x="295" y="19"/>
                  </a:lnTo>
                  <a:lnTo>
                    <a:pt x="315" y="13"/>
                  </a:lnTo>
                  <a:lnTo>
                    <a:pt x="328" y="6"/>
                  </a:lnTo>
                  <a:lnTo>
                    <a:pt x="333" y="2"/>
                  </a:lnTo>
                  <a:lnTo>
                    <a:pt x="318" y="0"/>
                  </a:lnTo>
                  <a:lnTo>
                    <a:pt x="298" y="1"/>
                  </a:lnTo>
                  <a:lnTo>
                    <a:pt x="275" y="4"/>
                  </a:lnTo>
                  <a:lnTo>
                    <a:pt x="250" y="9"/>
                  </a:lnTo>
                  <a:lnTo>
                    <a:pt x="224" y="17"/>
                  </a:lnTo>
                  <a:lnTo>
                    <a:pt x="199" y="25"/>
                  </a:lnTo>
                  <a:lnTo>
                    <a:pt x="176" y="34"/>
                  </a:lnTo>
                  <a:lnTo>
                    <a:pt x="156" y="44"/>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49" name="Freeform 92">
              <a:extLst>
                <a:ext uri="{FF2B5EF4-FFF2-40B4-BE49-F238E27FC236}">
                  <a16:creationId xmlns:a16="http://schemas.microsoft.com/office/drawing/2014/main" id="{87C30CE3-162D-CD4D-9C1A-80D7C9307D5C}"/>
                </a:ext>
              </a:extLst>
            </p:cNvPr>
            <p:cNvSpPr>
              <a:spLocks/>
            </p:cNvSpPr>
            <p:nvPr/>
          </p:nvSpPr>
          <p:spPr bwMode="auto">
            <a:xfrm>
              <a:off x="5007" y="272"/>
              <a:ext cx="117" cy="113"/>
            </a:xfrm>
            <a:custGeom>
              <a:avLst/>
              <a:gdLst>
                <a:gd name="T0" fmla="*/ 0 w 351"/>
                <a:gd name="T1" fmla="*/ 2 h 226"/>
                <a:gd name="T2" fmla="*/ 0 w 351"/>
                <a:gd name="T3" fmla="*/ 2 h 226"/>
                <a:gd name="T4" fmla="*/ 0 w 351"/>
                <a:gd name="T5" fmla="*/ 2 h 226"/>
                <a:gd name="T6" fmla="*/ 0 w 351"/>
                <a:gd name="T7" fmla="*/ 2 h 226"/>
                <a:gd name="T8" fmla="*/ 0 w 351"/>
                <a:gd name="T9" fmla="*/ 2 h 226"/>
                <a:gd name="T10" fmla="*/ 0 w 351"/>
                <a:gd name="T11" fmla="*/ 3 h 226"/>
                <a:gd name="T12" fmla="*/ 0 w 351"/>
                <a:gd name="T13" fmla="*/ 3 h 226"/>
                <a:gd name="T14" fmla="*/ 0 w 351"/>
                <a:gd name="T15" fmla="*/ 3 h 226"/>
                <a:gd name="T16" fmla="*/ 0 w 351"/>
                <a:gd name="T17" fmla="*/ 3 h 226"/>
                <a:gd name="T18" fmla="*/ 0 w 351"/>
                <a:gd name="T19" fmla="*/ 3 h 226"/>
                <a:gd name="T20" fmla="*/ 0 w 351"/>
                <a:gd name="T21" fmla="*/ 3 h 226"/>
                <a:gd name="T22" fmla="*/ 0 w 351"/>
                <a:gd name="T23" fmla="*/ 4 h 226"/>
                <a:gd name="T24" fmla="*/ 0 w 351"/>
                <a:gd name="T25" fmla="*/ 4 h 226"/>
                <a:gd name="T26" fmla="*/ 0 w 351"/>
                <a:gd name="T27" fmla="*/ 4 h 226"/>
                <a:gd name="T28" fmla="*/ 0 w 351"/>
                <a:gd name="T29" fmla="*/ 4 h 226"/>
                <a:gd name="T30" fmla="*/ 0 w 351"/>
                <a:gd name="T31" fmla="*/ 4 h 226"/>
                <a:gd name="T32" fmla="*/ 0 w 351"/>
                <a:gd name="T33" fmla="*/ 4 h 226"/>
                <a:gd name="T34" fmla="*/ 0 w 351"/>
                <a:gd name="T35" fmla="*/ 4 h 226"/>
                <a:gd name="T36" fmla="*/ 0 w 351"/>
                <a:gd name="T37" fmla="*/ 4 h 226"/>
                <a:gd name="T38" fmla="*/ 0 w 351"/>
                <a:gd name="T39" fmla="*/ 4 h 226"/>
                <a:gd name="T40" fmla="*/ 0 w 351"/>
                <a:gd name="T41" fmla="*/ 4 h 226"/>
                <a:gd name="T42" fmla="*/ 0 w 351"/>
                <a:gd name="T43" fmla="*/ 4 h 226"/>
                <a:gd name="T44" fmla="*/ 0 w 351"/>
                <a:gd name="T45" fmla="*/ 3 h 226"/>
                <a:gd name="T46" fmla="*/ 0 w 351"/>
                <a:gd name="T47" fmla="*/ 3 h 226"/>
                <a:gd name="T48" fmla="*/ 0 w 351"/>
                <a:gd name="T49" fmla="*/ 3 h 226"/>
                <a:gd name="T50" fmla="*/ 0 w 351"/>
                <a:gd name="T51" fmla="*/ 2 h 226"/>
                <a:gd name="T52" fmla="*/ 0 w 351"/>
                <a:gd name="T53" fmla="*/ 2 h 226"/>
                <a:gd name="T54" fmla="*/ 0 w 351"/>
                <a:gd name="T55" fmla="*/ 2 h 226"/>
                <a:gd name="T56" fmla="*/ 0 w 351"/>
                <a:gd name="T57" fmla="*/ 1 h 226"/>
                <a:gd name="T58" fmla="*/ 0 w 351"/>
                <a:gd name="T59" fmla="*/ 1 h 226"/>
                <a:gd name="T60" fmla="*/ 0 w 351"/>
                <a:gd name="T61" fmla="*/ 1 h 226"/>
                <a:gd name="T62" fmla="*/ 0 w 351"/>
                <a:gd name="T63" fmla="*/ 1 h 226"/>
                <a:gd name="T64" fmla="*/ 0 w 351"/>
                <a:gd name="T65" fmla="*/ 1 h 226"/>
                <a:gd name="T66" fmla="*/ 0 w 351"/>
                <a:gd name="T67" fmla="*/ 1 h 226"/>
                <a:gd name="T68" fmla="*/ 0 w 351"/>
                <a:gd name="T69" fmla="*/ 1 h 226"/>
                <a:gd name="T70" fmla="*/ 0 w 351"/>
                <a:gd name="T71" fmla="*/ 1 h 226"/>
                <a:gd name="T72" fmla="*/ 0 w 351"/>
                <a:gd name="T73" fmla="*/ 1 h 226"/>
                <a:gd name="T74" fmla="*/ 0 w 351"/>
                <a:gd name="T75" fmla="*/ 1 h 226"/>
                <a:gd name="T76" fmla="*/ 0 w 351"/>
                <a:gd name="T77" fmla="*/ 1 h 226"/>
                <a:gd name="T78" fmla="*/ 0 w 351"/>
                <a:gd name="T79" fmla="*/ 0 h 226"/>
                <a:gd name="T80" fmla="*/ 0 w 351"/>
                <a:gd name="T81" fmla="*/ 0 h 226"/>
                <a:gd name="T82" fmla="*/ 0 w 351"/>
                <a:gd name="T83" fmla="*/ 0 h 226"/>
                <a:gd name="T84" fmla="*/ 0 w 351"/>
                <a:gd name="T85" fmla="*/ 0 h 226"/>
                <a:gd name="T86" fmla="*/ 0 w 351"/>
                <a:gd name="T87" fmla="*/ 1 h 226"/>
                <a:gd name="T88" fmla="*/ 0 w 351"/>
                <a:gd name="T89" fmla="*/ 1 h 226"/>
                <a:gd name="T90" fmla="*/ 0 w 351"/>
                <a:gd name="T91" fmla="*/ 1 h 226"/>
                <a:gd name="T92" fmla="*/ 0 w 351"/>
                <a:gd name="T93" fmla="*/ 1 h 226"/>
                <a:gd name="T94" fmla="*/ 0 w 351"/>
                <a:gd name="T95" fmla="*/ 1 h 226"/>
                <a:gd name="T96" fmla="*/ 0 w 351"/>
                <a:gd name="T97" fmla="*/ 1 h 226"/>
                <a:gd name="T98" fmla="*/ 0 w 351"/>
                <a:gd name="T99" fmla="*/ 1 h 226"/>
                <a:gd name="T100" fmla="*/ 0 w 351"/>
                <a:gd name="T101" fmla="*/ 1 h 226"/>
                <a:gd name="T102" fmla="*/ 0 w 351"/>
                <a:gd name="T103" fmla="*/ 1 h 226"/>
                <a:gd name="T104" fmla="*/ 0 w 351"/>
                <a:gd name="T105" fmla="*/ 1 h 226"/>
                <a:gd name="T106" fmla="*/ 0 w 351"/>
                <a:gd name="T107" fmla="*/ 1 h 226"/>
                <a:gd name="T108" fmla="*/ 0 w 351"/>
                <a:gd name="T109" fmla="*/ 1 h 226"/>
                <a:gd name="T110" fmla="*/ 0 w 351"/>
                <a:gd name="T111" fmla="*/ 1 h 226"/>
                <a:gd name="T112" fmla="*/ 0 w 351"/>
                <a:gd name="T113" fmla="*/ 1 h 226"/>
                <a:gd name="T114" fmla="*/ 0 w 351"/>
                <a:gd name="T115" fmla="*/ 1 h 226"/>
                <a:gd name="T116" fmla="*/ 0 w 351"/>
                <a:gd name="T117" fmla="*/ 1 h 226"/>
                <a:gd name="T118" fmla="*/ 0 w 351"/>
                <a:gd name="T119" fmla="*/ 1 h 226"/>
                <a:gd name="T120" fmla="*/ 0 w 351"/>
                <a:gd name="T121" fmla="*/ 2 h 2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51" h="226">
                  <a:moveTo>
                    <a:pt x="291" y="69"/>
                  </a:moveTo>
                  <a:lnTo>
                    <a:pt x="307" y="81"/>
                  </a:lnTo>
                  <a:lnTo>
                    <a:pt x="317" y="96"/>
                  </a:lnTo>
                  <a:lnTo>
                    <a:pt x="322" y="111"/>
                  </a:lnTo>
                  <a:lnTo>
                    <a:pt x="322" y="128"/>
                  </a:lnTo>
                  <a:lnTo>
                    <a:pt x="319" y="141"/>
                  </a:lnTo>
                  <a:lnTo>
                    <a:pt x="313" y="152"/>
                  </a:lnTo>
                  <a:lnTo>
                    <a:pt x="303" y="164"/>
                  </a:lnTo>
                  <a:lnTo>
                    <a:pt x="293" y="173"/>
                  </a:lnTo>
                  <a:lnTo>
                    <a:pt x="279" y="183"/>
                  </a:lnTo>
                  <a:lnTo>
                    <a:pt x="266" y="192"/>
                  </a:lnTo>
                  <a:lnTo>
                    <a:pt x="253" y="201"/>
                  </a:lnTo>
                  <a:lnTo>
                    <a:pt x="240" y="210"/>
                  </a:lnTo>
                  <a:lnTo>
                    <a:pt x="237" y="213"/>
                  </a:lnTo>
                  <a:lnTo>
                    <a:pt x="237" y="216"/>
                  </a:lnTo>
                  <a:lnTo>
                    <a:pt x="237" y="219"/>
                  </a:lnTo>
                  <a:lnTo>
                    <a:pt x="240" y="222"/>
                  </a:lnTo>
                  <a:lnTo>
                    <a:pt x="245" y="225"/>
                  </a:lnTo>
                  <a:lnTo>
                    <a:pt x="250" y="226"/>
                  </a:lnTo>
                  <a:lnTo>
                    <a:pt x="255" y="225"/>
                  </a:lnTo>
                  <a:lnTo>
                    <a:pt x="259" y="222"/>
                  </a:lnTo>
                  <a:lnTo>
                    <a:pt x="288" y="209"/>
                  </a:lnTo>
                  <a:lnTo>
                    <a:pt x="313" y="192"/>
                  </a:lnTo>
                  <a:lnTo>
                    <a:pt x="332" y="172"/>
                  </a:lnTo>
                  <a:lnTo>
                    <a:pt x="345" y="149"/>
                  </a:lnTo>
                  <a:lnTo>
                    <a:pt x="351" y="127"/>
                  </a:lnTo>
                  <a:lnTo>
                    <a:pt x="348" y="103"/>
                  </a:lnTo>
                  <a:lnTo>
                    <a:pt x="336" y="81"/>
                  </a:lnTo>
                  <a:lnTo>
                    <a:pt x="313" y="62"/>
                  </a:lnTo>
                  <a:lnTo>
                    <a:pt x="295" y="51"/>
                  </a:lnTo>
                  <a:lnTo>
                    <a:pt x="275" y="43"/>
                  </a:lnTo>
                  <a:lnTo>
                    <a:pt x="253" y="35"/>
                  </a:lnTo>
                  <a:lnTo>
                    <a:pt x="229" y="28"/>
                  </a:lnTo>
                  <a:lnTo>
                    <a:pt x="204" y="20"/>
                  </a:lnTo>
                  <a:lnTo>
                    <a:pt x="179" y="15"/>
                  </a:lnTo>
                  <a:lnTo>
                    <a:pt x="153" y="11"/>
                  </a:lnTo>
                  <a:lnTo>
                    <a:pt x="128" y="7"/>
                  </a:lnTo>
                  <a:lnTo>
                    <a:pt x="104" y="4"/>
                  </a:lnTo>
                  <a:lnTo>
                    <a:pt x="82" y="2"/>
                  </a:lnTo>
                  <a:lnTo>
                    <a:pt x="60" y="0"/>
                  </a:lnTo>
                  <a:lnTo>
                    <a:pt x="43" y="0"/>
                  </a:lnTo>
                  <a:lnTo>
                    <a:pt x="27" y="0"/>
                  </a:lnTo>
                  <a:lnTo>
                    <a:pt x="14" y="0"/>
                  </a:lnTo>
                  <a:lnTo>
                    <a:pt x="5" y="2"/>
                  </a:lnTo>
                  <a:lnTo>
                    <a:pt x="0" y="4"/>
                  </a:lnTo>
                  <a:lnTo>
                    <a:pt x="15" y="6"/>
                  </a:lnTo>
                  <a:lnTo>
                    <a:pt x="30" y="7"/>
                  </a:lnTo>
                  <a:lnTo>
                    <a:pt x="47" y="9"/>
                  </a:lnTo>
                  <a:lnTo>
                    <a:pt x="64" y="11"/>
                  </a:lnTo>
                  <a:lnTo>
                    <a:pt x="82" y="14"/>
                  </a:lnTo>
                  <a:lnTo>
                    <a:pt x="102" y="16"/>
                  </a:lnTo>
                  <a:lnTo>
                    <a:pt x="121" y="19"/>
                  </a:lnTo>
                  <a:lnTo>
                    <a:pt x="141" y="23"/>
                  </a:lnTo>
                  <a:lnTo>
                    <a:pt x="160" y="27"/>
                  </a:lnTo>
                  <a:lnTo>
                    <a:pt x="181" y="31"/>
                  </a:lnTo>
                  <a:lnTo>
                    <a:pt x="201" y="35"/>
                  </a:lnTo>
                  <a:lnTo>
                    <a:pt x="220" y="40"/>
                  </a:lnTo>
                  <a:lnTo>
                    <a:pt x="239" y="46"/>
                  </a:lnTo>
                  <a:lnTo>
                    <a:pt x="258" y="53"/>
                  </a:lnTo>
                  <a:lnTo>
                    <a:pt x="275" y="61"/>
                  </a:lnTo>
                  <a:lnTo>
                    <a:pt x="291" y="6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50" name="Freeform 93">
              <a:extLst>
                <a:ext uri="{FF2B5EF4-FFF2-40B4-BE49-F238E27FC236}">
                  <a16:creationId xmlns:a16="http://schemas.microsoft.com/office/drawing/2014/main" id="{0C797A02-92B0-854A-ADF5-34DAD321762C}"/>
                </a:ext>
              </a:extLst>
            </p:cNvPr>
            <p:cNvSpPr>
              <a:spLocks/>
            </p:cNvSpPr>
            <p:nvPr/>
          </p:nvSpPr>
          <p:spPr bwMode="auto">
            <a:xfrm>
              <a:off x="4769" y="324"/>
              <a:ext cx="48" cy="107"/>
            </a:xfrm>
            <a:custGeom>
              <a:avLst/>
              <a:gdLst>
                <a:gd name="T0" fmla="*/ 0 w 142"/>
                <a:gd name="T1" fmla="*/ 2 h 213"/>
                <a:gd name="T2" fmla="*/ 0 w 142"/>
                <a:gd name="T3" fmla="*/ 3 h 213"/>
                <a:gd name="T4" fmla="*/ 0 w 142"/>
                <a:gd name="T5" fmla="*/ 3 h 213"/>
                <a:gd name="T6" fmla="*/ 0 w 142"/>
                <a:gd name="T7" fmla="*/ 3 h 213"/>
                <a:gd name="T8" fmla="*/ 0 w 142"/>
                <a:gd name="T9" fmla="*/ 3 h 213"/>
                <a:gd name="T10" fmla="*/ 0 w 142"/>
                <a:gd name="T11" fmla="*/ 3 h 213"/>
                <a:gd name="T12" fmla="*/ 0 w 142"/>
                <a:gd name="T13" fmla="*/ 4 h 213"/>
                <a:gd name="T14" fmla="*/ 0 w 142"/>
                <a:gd name="T15" fmla="*/ 4 h 213"/>
                <a:gd name="T16" fmla="*/ 0 w 142"/>
                <a:gd name="T17" fmla="*/ 4 h 213"/>
                <a:gd name="T18" fmla="*/ 0 w 142"/>
                <a:gd name="T19" fmla="*/ 4 h 213"/>
                <a:gd name="T20" fmla="*/ 0 w 142"/>
                <a:gd name="T21" fmla="*/ 4 h 213"/>
                <a:gd name="T22" fmla="*/ 0 w 142"/>
                <a:gd name="T23" fmla="*/ 4 h 213"/>
                <a:gd name="T24" fmla="*/ 0 w 142"/>
                <a:gd name="T25" fmla="*/ 4 h 213"/>
                <a:gd name="T26" fmla="*/ 0 w 142"/>
                <a:gd name="T27" fmla="*/ 4 h 213"/>
                <a:gd name="T28" fmla="*/ 0 w 142"/>
                <a:gd name="T29" fmla="*/ 4 h 213"/>
                <a:gd name="T30" fmla="*/ 0 w 142"/>
                <a:gd name="T31" fmla="*/ 3 h 213"/>
                <a:gd name="T32" fmla="*/ 0 w 142"/>
                <a:gd name="T33" fmla="*/ 3 h 213"/>
                <a:gd name="T34" fmla="*/ 0 w 142"/>
                <a:gd name="T35" fmla="*/ 3 h 213"/>
                <a:gd name="T36" fmla="*/ 0 w 142"/>
                <a:gd name="T37" fmla="*/ 3 h 213"/>
                <a:gd name="T38" fmla="*/ 0 w 142"/>
                <a:gd name="T39" fmla="*/ 3 h 213"/>
                <a:gd name="T40" fmla="*/ 0 w 142"/>
                <a:gd name="T41" fmla="*/ 3 h 213"/>
                <a:gd name="T42" fmla="*/ 0 w 142"/>
                <a:gd name="T43" fmla="*/ 3 h 213"/>
                <a:gd name="T44" fmla="*/ 0 w 142"/>
                <a:gd name="T45" fmla="*/ 2 h 213"/>
                <a:gd name="T46" fmla="*/ 0 w 142"/>
                <a:gd name="T47" fmla="*/ 2 h 213"/>
                <a:gd name="T48" fmla="*/ 0 w 142"/>
                <a:gd name="T49" fmla="*/ 2 h 213"/>
                <a:gd name="T50" fmla="*/ 0 w 142"/>
                <a:gd name="T51" fmla="*/ 2 h 213"/>
                <a:gd name="T52" fmla="*/ 0 w 142"/>
                <a:gd name="T53" fmla="*/ 1 h 213"/>
                <a:gd name="T54" fmla="*/ 0 w 142"/>
                <a:gd name="T55" fmla="*/ 1 h 213"/>
                <a:gd name="T56" fmla="*/ 0 w 142"/>
                <a:gd name="T57" fmla="*/ 1 h 213"/>
                <a:gd name="T58" fmla="*/ 0 w 142"/>
                <a:gd name="T59" fmla="*/ 1 h 213"/>
                <a:gd name="T60" fmla="*/ 0 w 142"/>
                <a:gd name="T61" fmla="*/ 1 h 213"/>
                <a:gd name="T62" fmla="*/ 0 w 142"/>
                <a:gd name="T63" fmla="*/ 1 h 213"/>
                <a:gd name="T64" fmla="*/ 0 w 142"/>
                <a:gd name="T65" fmla="*/ 1 h 213"/>
                <a:gd name="T66" fmla="*/ 0 w 142"/>
                <a:gd name="T67" fmla="*/ 0 h 213"/>
                <a:gd name="T68" fmla="*/ 0 w 142"/>
                <a:gd name="T69" fmla="*/ 1 h 213"/>
                <a:gd name="T70" fmla="*/ 0 w 142"/>
                <a:gd name="T71" fmla="*/ 1 h 213"/>
                <a:gd name="T72" fmla="*/ 0 w 142"/>
                <a:gd name="T73" fmla="*/ 1 h 213"/>
                <a:gd name="T74" fmla="*/ 0 w 142"/>
                <a:gd name="T75" fmla="*/ 1 h 213"/>
                <a:gd name="T76" fmla="*/ 0 w 142"/>
                <a:gd name="T77" fmla="*/ 2 h 213"/>
                <a:gd name="T78" fmla="*/ 0 w 142"/>
                <a:gd name="T79" fmla="*/ 2 h 213"/>
                <a:gd name="T80" fmla="*/ 0 w 142"/>
                <a:gd name="T81" fmla="*/ 2 h 21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213">
                  <a:moveTo>
                    <a:pt x="0" y="116"/>
                  </a:moveTo>
                  <a:lnTo>
                    <a:pt x="0" y="134"/>
                  </a:lnTo>
                  <a:lnTo>
                    <a:pt x="6" y="150"/>
                  </a:lnTo>
                  <a:lnTo>
                    <a:pt x="16" y="166"/>
                  </a:lnTo>
                  <a:lnTo>
                    <a:pt x="30" y="179"/>
                  </a:lnTo>
                  <a:lnTo>
                    <a:pt x="48" y="191"/>
                  </a:lnTo>
                  <a:lnTo>
                    <a:pt x="68" y="201"/>
                  </a:lnTo>
                  <a:lnTo>
                    <a:pt x="91" y="208"/>
                  </a:lnTo>
                  <a:lnTo>
                    <a:pt x="115" y="212"/>
                  </a:lnTo>
                  <a:lnTo>
                    <a:pt x="122" y="213"/>
                  </a:lnTo>
                  <a:lnTo>
                    <a:pt x="129" y="211"/>
                  </a:lnTo>
                  <a:lnTo>
                    <a:pt x="135" y="208"/>
                  </a:lnTo>
                  <a:lnTo>
                    <a:pt x="138" y="204"/>
                  </a:lnTo>
                  <a:lnTo>
                    <a:pt x="138" y="199"/>
                  </a:lnTo>
                  <a:lnTo>
                    <a:pt x="137" y="194"/>
                  </a:lnTo>
                  <a:lnTo>
                    <a:pt x="132" y="190"/>
                  </a:lnTo>
                  <a:lnTo>
                    <a:pt x="125" y="188"/>
                  </a:lnTo>
                  <a:lnTo>
                    <a:pt x="102" y="181"/>
                  </a:lnTo>
                  <a:lnTo>
                    <a:pt x="80" y="173"/>
                  </a:lnTo>
                  <a:lnTo>
                    <a:pt x="62" y="162"/>
                  </a:lnTo>
                  <a:lnTo>
                    <a:pt x="49" y="149"/>
                  </a:lnTo>
                  <a:lnTo>
                    <a:pt x="41" y="134"/>
                  </a:lnTo>
                  <a:lnTo>
                    <a:pt x="36" y="117"/>
                  </a:lnTo>
                  <a:lnTo>
                    <a:pt x="36" y="100"/>
                  </a:lnTo>
                  <a:lnTo>
                    <a:pt x="44" y="81"/>
                  </a:lnTo>
                  <a:lnTo>
                    <a:pt x="52" y="68"/>
                  </a:lnTo>
                  <a:lnTo>
                    <a:pt x="64" y="56"/>
                  </a:lnTo>
                  <a:lnTo>
                    <a:pt x="77" y="44"/>
                  </a:lnTo>
                  <a:lnTo>
                    <a:pt x="91" y="34"/>
                  </a:lnTo>
                  <a:lnTo>
                    <a:pt x="105" y="25"/>
                  </a:lnTo>
                  <a:lnTo>
                    <a:pt x="119" y="16"/>
                  </a:lnTo>
                  <a:lnTo>
                    <a:pt x="132" y="8"/>
                  </a:lnTo>
                  <a:lnTo>
                    <a:pt x="142" y="1"/>
                  </a:lnTo>
                  <a:lnTo>
                    <a:pt x="132" y="0"/>
                  </a:lnTo>
                  <a:lnTo>
                    <a:pt x="116" y="5"/>
                  </a:lnTo>
                  <a:lnTo>
                    <a:pt x="94" y="16"/>
                  </a:lnTo>
                  <a:lnTo>
                    <a:pt x="70" y="32"/>
                  </a:lnTo>
                  <a:lnTo>
                    <a:pt x="46" y="51"/>
                  </a:lnTo>
                  <a:lnTo>
                    <a:pt x="25" y="72"/>
                  </a:lnTo>
                  <a:lnTo>
                    <a:pt x="9" y="95"/>
                  </a:lnTo>
                  <a:lnTo>
                    <a:pt x="0" y="116"/>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51" name="Freeform 94">
              <a:extLst>
                <a:ext uri="{FF2B5EF4-FFF2-40B4-BE49-F238E27FC236}">
                  <a16:creationId xmlns:a16="http://schemas.microsoft.com/office/drawing/2014/main" id="{34C534AB-F22B-4A41-9360-94568C2BC57B}"/>
                </a:ext>
              </a:extLst>
            </p:cNvPr>
            <p:cNvSpPr>
              <a:spLocks/>
            </p:cNvSpPr>
            <p:nvPr/>
          </p:nvSpPr>
          <p:spPr bwMode="auto">
            <a:xfrm>
              <a:off x="5104" y="264"/>
              <a:ext cx="101" cy="139"/>
            </a:xfrm>
            <a:custGeom>
              <a:avLst/>
              <a:gdLst>
                <a:gd name="T0" fmla="*/ 0 w 305"/>
                <a:gd name="T1" fmla="*/ 1 h 279"/>
                <a:gd name="T2" fmla="*/ 0 w 305"/>
                <a:gd name="T3" fmla="*/ 2 h 279"/>
                <a:gd name="T4" fmla="*/ 0 w 305"/>
                <a:gd name="T5" fmla="*/ 2 h 279"/>
                <a:gd name="T6" fmla="*/ 0 w 305"/>
                <a:gd name="T7" fmla="*/ 2 h 279"/>
                <a:gd name="T8" fmla="*/ 0 w 305"/>
                <a:gd name="T9" fmla="*/ 2 h 279"/>
                <a:gd name="T10" fmla="*/ 0 w 305"/>
                <a:gd name="T11" fmla="*/ 3 h 279"/>
                <a:gd name="T12" fmla="*/ 0 w 305"/>
                <a:gd name="T13" fmla="*/ 3 h 279"/>
                <a:gd name="T14" fmla="*/ 0 w 305"/>
                <a:gd name="T15" fmla="*/ 3 h 279"/>
                <a:gd name="T16" fmla="*/ 0 w 305"/>
                <a:gd name="T17" fmla="*/ 3 h 279"/>
                <a:gd name="T18" fmla="*/ 0 w 305"/>
                <a:gd name="T19" fmla="*/ 4 h 279"/>
                <a:gd name="T20" fmla="*/ 0 w 305"/>
                <a:gd name="T21" fmla="*/ 4 h 279"/>
                <a:gd name="T22" fmla="*/ 0 w 305"/>
                <a:gd name="T23" fmla="*/ 4 h 279"/>
                <a:gd name="T24" fmla="*/ 0 w 305"/>
                <a:gd name="T25" fmla="*/ 4 h 279"/>
                <a:gd name="T26" fmla="*/ 0 w 305"/>
                <a:gd name="T27" fmla="*/ 4 h 279"/>
                <a:gd name="T28" fmla="*/ 0 w 305"/>
                <a:gd name="T29" fmla="*/ 4 h 279"/>
                <a:gd name="T30" fmla="*/ 0 w 305"/>
                <a:gd name="T31" fmla="*/ 3 h 279"/>
                <a:gd name="T32" fmla="*/ 0 w 305"/>
                <a:gd name="T33" fmla="*/ 3 h 279"/>
                <a:gd name="T34" fmla="*/ 0 w 305"/>
                <a:gd name="T35" fmla="*/ 3 h 279"/>
                <a:gd name="T36" fmla="*/ 0 w 305"/>
                <a:gd name="T37" fmla="*/ 2 h 279"/>
                <a:gd name="T38" fmla="*/ 0 w 305"/>
                <a:gd name="T39" fmla="*/ 2 h 279"/>
                <a:gd name="T40" fmla="*/ 0 w 305"/>
                <a:gd name="T41" fmla="*/ 1 h 279"/>
                <a:gd name="T42" fmla="*/ 0 w 305"/>
                <a:gd name="T43" fmla="*/ 1 h 279"/>
                <a:gd name="T44" fmla="*/ 0 w 305"/>
                <a:gd name="T45" fmla="*/ 1 h 279"/>
                <a:gd name="T46" fmla="*/ 0 w 305"/>
                <a:gd name="T47" fmla="*/ 0 h 279"/>
                <a:gd name="T48" fmla="*/ 0 w 305"/>
                <a:gd name="T49" fmla="*/ 0 h 279"/>
                <a:gd name="T50" fmla="*/ 0 w 305"/>
                <a:gd name="T51" fmla="*/ 0 h 279"/>
                <a:gd name="T52" fmla="*/ 0 w 305"/>
                <a:gd name="T53" fmla="*/ 0 h 279"/>
                <a:gd name="T54" fmla="*/ 0 w 305"/>
                <a:gd name="T55" fmla="*/ 0 h 279"/>
                <a:gd name="T56" fmla="*/ 0 w 305"/>
                <a:gd name="T57" fmla="*/ 0 h 279"/>
                <a:gd name="T58" fmla="*/ 0 w 305"/>
                <a:gd name="T59" fmla="*/ 0 h 279"/>
                <a:gd name="T60" fmla="*/ 0 w 305"/>
                <a:gd name="T61" fmla="*/ 0 h 279"/>
                <a:gd name="T62" fmla="*/ 0 w 305"/>
                <a:gd name="T63" fmla="*/ 0 h 279"/>
                <a:gd name="T64" fmla="*/ 0 w 305"/>
                <a:gd name="T65" fmla="*/ 0 h 279"/>
                <a:gd name="T66" fmla="*/ 0 w 305"/>
                <a:gd name="T67" fmla="*/ 0 h 279"/>
                <a:gd name="T68" fmla="*/ 0 w 305"/>
                <a:gd name="T69" fmla="*/ 0 h 279"/>
                <a:gd name="T70" fmla="*/ 0 w 305"/>
                <a:gd name="T71" fmla="*/ 0 h 279"/>
                <a:gd name="T72" fmla="*/ 0 w 305"/>
                <a:gd name="T73" fmla="*/ 1 h 279"/>
                <a:gd name="T74" fmla="*/ 0 w 305"/>
                <a:gd name="T75" fmla="*/ 1 h 2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5" h="279">
                  <a:moveTo>
                    <a:pt x="247" y="104"/>
                  </a:moveTo>
                  <a:lnTo>
                    <a:pt x="257" y="112"/>
                  </a:lnTo>
                  <a:lnTo>
                    <a:pt x="266" y="120"/>
                  </a:lnTo>
                  <a:lnTo>
                    <a:pt x="271" y="129"/>
                  </a:lnTo>
                  <a:lnTo>
                    <a:pt x="277" y="138"/>
                  </a:lnTo>
                  <a:lnTo>
                    <a:pt x="279" y="148"/>
                  </a:lnTo>
                  <a:lnTo>
                    <a:pt x="279" y="158"/>
                  </a:lnTo>
                  <a:lnTo>
                    <a:pt x="274" y="168"/>
                  </a:lnTo>
                  <a:lnTo>
                    <a:pt x="268" y="178"/>
                  </a:lnTo>
                  <a:lnTo>
                    <a:pt x="258" y="188"/>
                  </a:lnTo>
                  <a:lnTo>
                    <a:pt x="247" y="197"/>
                  </a:lnTo>
                  <a:lnTo>
                    <a:pt x="234" y="205"/>
                  </a:lnTo>
                  <a:lnTo>
                    <a:pt x="219" y="214"/>
                  </a:lnTo>
                  <a:lnTo>
                    <a:pt x="206" y="221"/>
                  </a:lnTo>
                  <a:lnTo>
                    <a:pt x="191" y="229"/>
                  </a:lnTo>
                  <a:lnTo>
                    <a:pt x="177" y="237"/>
                  </a:lnTo>
                  <a:lnTo>
                    <a:pt x="164" y="247"/>
                  </a:lnTo>
                  <a:lnTo>
                    <a:pt x="160" y="250"/>
                  </a:lnTo>
                  <a:lnTo>
                    <a:pt x="157" y="254"/>
                  </a:lnTo>
                  <a:lnTo>
                    <a:pt x="154" y="258"/>
                  </a:lnTo>
                  <a:lnTo>
                    <a:pt x="151" y="262"/>
                  </a:lnTo>
                  <a:lnTo>
                    <a:pt x="149" y="266"/>
                  </a:lnTo>
                  <a:lnTo>
                    <a:pt x="149" y="270"/>
                  </a:lnTo>
                  <a:lnTo>
                    <a:pt x="151" y="275"/>
                  </a:lnTo>
                  <a:lnTo>
                    <a:pt x="155" y="278"/>
                  </a:lnTo>
                  <a:lnTo>
                    <a:pt x="161" y="279"/>
                  </a:lnTo>
                  <a:lnTo>
                    <a:pt x="167" y="279"/>
                  </a:lnTo>
                  <a:lnTo>
                    <a:pt x="173" y="278"/>
                  </a:lnTo>
                  <a:lnTo>
                    <a:pt x="177" y="275"/>
                  </a:lnTo>
                  <a:lnTo>
                    <a:pt x="191" y="263"/>
                  </a:lnTo>
                  <a:lnTo>
                    <a:pt x="207" y="252"/>
                  </a:lnTo>
                  <a:lnTo>
                    <a:pt x="223" y="242"/>
                  </a:lnTo>
                  <a:lnTo>
                    <a:pt x="241" y="231"/>
                  </a:lnTo>
                  <a:lnTo>
                    <a:pt x="257" y="221"/>
                  </a:lnTo>
                  <a:lnTo>
                    <a:pt x="271" y="210"/>
                  </a:lnTo>
                  <a:lnTo>
                    <a:pt x="286" y="197"/>
                  </a:lnTo>
                  <a:lnTo>
                    <a:pt x="296" y="184"/>
                  </a:lnTo>
                  <a:lnTo>
                    <a:pt x="303" y="168"/>
                  </a:lnTo>
                  <a:lnTo>
                    <a:pt x="305" y="153"/>
                  </a:lnTo>
                  <a:lnTo>
                    <a:pt x="300" y="137"/>
                  </a:lnTo>
                  <a:lnTo>
                    <a:pt x="293" y="123"/>
                  </a:lnTo>
                  <a:lnTo>
                    <a:pt x="282" y="109"/>
                  </a:lnTo>
                  <a:lnTo>
                    <a:pt x="267" y="96"/>
                  </a:lnTo>
                  <a:lnTo>
                    <a:pt x="250" y="85"/>
                  </a:lnTo>
                  <a:lnTo>
                    <a:pt x="232" y="75"/>
                  </a:lnTo>
                  <a:lnTo>
                    <a:pt x="219" y="67"/>
                  </a:lnTo>
                  <a:lnTo>
                    <a:pt x="205" y="61"/>
                  </a:lnTo>
                  <a:lnTo>
                    <a:pt x="189" y="54"/>
                  </a:lnTo>
                  <a:lnTo>
                    <a:pt x="173" y="47"/>
                  </a:lnTo>
                  <a:lnTo>
                    <a:pt x="157" y="40"/>
                  </a:lnTo>
                  <a:lnTo>
                    <a:pt x="139" y="32"/>
                  </a:lnTo>
                  <a:lnTo>
                    <a:pt x="122" y="26"/>
                  </a:lnTo>
                  <a:lnTo>
                    <a:pt x="106" y="20"/>
                  </a:lnTo>
                  <a:lnTo>
                    <a:pt x="90" y="15"/>
                  </a:lnTo>
                  <a:lnTo>
                    <a:pt x="74" y="10"/>
                  </a:lnTo>
                  <a:lnTo>
                    <a:pt x="58" y="7"/>
                  </a:lnTo>
                  <a:lnTo>
                    <a:pt x="43" y="3"/>
                  </a:lnTo>
                  <a:lnTo>
                    <a:pt x="30" y="1"/>
                  </a:lnTo>
                  <a:lnTo>
                    <a:pt x="19" y="0"/>
                  </a:lnTo>
                  <a:lnTo>
                    <a:pt x="8" y="1"/>
                  </a:lnTo>
                  <a:lnTo>
                    <a:pt x="0" y="3"/>
                  </a:lnTo>
                  <a:lnTo>
                    <a:pt x="10" y="6"/>
                  </a:lnTo>
                  <a:lnTo>
                    <a:pt x="21" y="9"/>
                  </a:lnTo>
                  <a:lnTo>
                    <a:pt x="35" y="13"/>
                  </a:lnTo>
                  <a:lnTo>
                    <a:pt x="48" y="17"/>
                  </a:lnTo>
                  <a:lnTo>
                    <a:pt x="64" y="22"/>
                  </a:lnTo>
                  <a:lnTo>
                    <a:pt x="80" y="27"/>
                  </a:lnTo>
                  <a:lnTo>
                    <a:pt x="97" y="33"/>
                  </a:lnTo>
                  <a:lnTo>
                    <a:pt x="114" y="40"/>
                  </a:lnTo>
                  <a:lnTo>
                    <a:pt x="132" y="47"/>
                  </a:lnTo>
                  <a:lnTo>
                    <a:pt x="149" y="54"/>
                  </a:lnTo>
                  <a:lnTo>
                    <a:pt x="167" y="62"/>
                  </a:lnTo>
                  <a:lnTo>
                    <a:pt x="184" y="70"/>
                  </a:lnTo>
                  <a:lnTo>
                    <a:pt x="202" y="79"/>
                  </a:lnTo>
                  <a:lnTo>
                    <a:pt x="218" y="87"/>
                  </a:lnTo>
                  <a:lnTo>
                    <a:pt x="232" y="95"/>
                  </a:lnTo>
                  <a:lnTo>
                    <a:pt x="247" y="104"/>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52" name="Freeform 99">
              <a:extLst>
                <a:ext uri="{FF2B5EF4-FFF2-40B4-BE49-F238E27FC236}">
                  <a16:creationId xmlns:a16="http://schemas.microsoft.com/office/drawing/2014/main" id="{428FC368-1047-1340-A112-E31C32E88DC3}"/>
                </a:ext>
              </a:extLst>
            </p:cNvPr>
            <p:cNvSpPr>
              <a:spLocks/>
            </p:cNvSpPr>
            <p:nvPr/>
          </p:nvSpPr>
          <p:spPr bwMode="auto">
            <a:xfrm>
              <a:off x="4976" y="382"/>
              <a:ext cx="18" cy="42"/>
            </a:xfrm>
            <a:custGeom>
              <a:avLst/>
              <a:gdLst>
                <a:gd name="T0" fmla="*/ 0 w 54"/>
                <a:gd name="T1" fmla="*/ 0 h 85"/>
                <a:gd name="T2" fmla="*/ 0 w 54"/>
                <a:gd name="T3" fmla="*/ 0 h 85"/>
                <a:gd name="T4" fmla="*/ 0 w 54"/>
                <a:gd name="T5" fmla="*/ 0 h 85"/>
                <a:gd name="T6" fmla="*/ 0 w 54"/>
                <a:gd name="T7" fmla="*/ 0 h 85"/>
                <a:gd name="T8" fmla="*/ 0 w 54"/>
                <a:gd name="T9" fmla="*/ 0 h 85"/>
                <a:gd name="T10" fmla="*/ 0 w 54"/>
                <a:gd name="T11" fmla="*/ 0 h 85"/>
                <a:gd name="T12" fmla="*/ 0 w 54"/>
                <a:gd name="T13" fmla="*/ 0 h 85"/>
                <a:gd name="T14" fmla="*/ 0 w 54"/>
                <a:gd name="T15" fmla="*/ 0 h 85"/>
                <a:gd name="T16" fmla="*/ 0 w 54"/>
                <a:gd name="T17" fmla="*/ 0 h 85"/>
                <a:gd name="T18" fmla="*/ 0 w 54"/>
                <a:gd name="T19" fmla="*/ 0 h 85"/>
                <a:gd name="T20" fmla="*/ 0 w 54"/>
                <a:gd name="T21" fmla="*/ 0 h 85"/>
                <a:gd name="T22" fmla="*/ 0 w 54"/>
                <a:gd name="T23" fmla="*/ 0 h 85"/>
                <a:gd name="T24" fmla="*/ 0 w 54"/>
                <a:gd name="T25" fmla="*/ 0 h 85"/>
                <a:gd name="T26" fmla="*/ 0 w 54"/>
                <a:gd name="T27" fmla="*/ 1 h 85"/>
                <a:gd name="T28" fmla="*/ 0 w 54"/>
                <a:gd name="T29" fmla="*/ 1 h 85"/>
                <a:gd name="T30" fmla="*/ 0 w 54"/>
                <a:gd name="T31" fmla="*/ 1 h 85"/>
                <a:gd name="T32" fmla="*/ 0 w 54"/>
                <a:gd name="T33" fmla="*/ 1 h 85"/>
                <a:gd name="T34" fmla="*/ 0 w 54"/>
                <a:gd name="T35" fmla="*/ 1 h 85"/>
                <a:gd name="T36" fmla="*/ 0 w 54"/>
                <a:gd name="T37" fmla="*/ 0 h 85"/>
                <a:gd name="T38" fmla="*/ 0 w 54"/>
                <a:gd name="T39" fmla="*/ 0 h 85"/>
                <a:gd name="T40" fmla="*/ 0 w 54"/>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4" h="85">
                  <a:moveTo>
                    <a:pt x="28" y="10"/>
                  </a:moveTo>
                  <a:lnTo>
                    <a:pt x="27" y="6"/>
                  </a:lnTo>
                  <a:lnTo>
                    <a:pt x="22" y="2"/>
                  </a:lnTo>
                  <a:lnTo>
                    <a:pt x="18" y="0"/>
                  </a:lnTo>
                  <a:lnTo>
                    <a:pt x="12" y="0"/>
                  </a:lnTo>
                  <a:lnTo>
                    <a:pt x="8" y="1"/>
                  </a:lnTo>
                  <a:lnTo>
                    <a:pt x="3" y="3"/>
                  </a:lnTo>
                  <a:lnTo>
                    <a:pt x="0" y="7"/>
                  </a:lnTo>
                  <a:lnTo>
                    <a:pt x="0" y="11"/>
                  </a:lnTo>
                  <a:lnTo>
                    <a:pt x="0" y="22"/>
                  </a:lnTo>
                  <a:lnTo>
                    <a:pt x="5" y="34"/>
                  </a:lnTo>
                  <a:lnTo>
                    <a:pt x="11" y="47"/>
                  </a:lnTo>
                  <a:lnTo>
                    <a:pt x="18" y="59"/>
                  </a:lnTo>
                  <a:lnTo>
                    <a:pt x="27" y="70"/>
                  </a:lnTo>
                  <a:lnTo>
                    <a:pt x="35" y="79"/>
                  </a:lnTo>
                  <a:lnTo>
                    <a:pt x="46" y="84"/>
                  </a:lnTo>
                  <a:lnTo>
                    <a:pt x="53" y="85"/>
                  </a:lnTo>
                  <a:lnTo>
                    <a:pt x="54" y="68"/>
                  </a:lnTo>
                  <a:lnTo>
                    <a:pt x="47" y="49"/>
                  </a:lnTo>
                  <a:lnTo>
                    <a:pt x="38" y="29"/>
                  </a:lnTo>
                  <a:lnTo>
                    <a:pt x="28"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53" name="Freeform 100">
              <a:extLst>
                <a:ext uri="{FF2B5EF4-FFF2-40B4-BE49-F238E27FC236}">
                  <a16:creationId xmlns:a16="http://schemas.microsoft.com/office/drawing/2014/main" id="{AB9C1CAC-5A46-BA41-BBAA-685BAA6C6613}"/>
                </a:ext>
              </a:extLst>
            </p:cNvPr>
            <p:cNvSpPr>
              <a:spLocks/>
            </p:cNvSpPr>
            <p:nvPr/>
          </p:nvSpPr>
          <p:spPr bwMode="auto">
            <a:xfrm>
              <a:off x="4962" y="351"/>
              <a:ext cx="15" cy="24"/>
            </a:xfrm>
            <a:custGeom>
              <a:avLst/>
              <a:gdLst>
                <a:gd name="T0" fmla="*/ 0 w 46"/>
                <a:gd name="T1" fmla="*/ 1 h 48"/>
                <a:gd name="T2" fmla="*/ 0 w 46"/>
                <a:gd name="T3" fmla="*/ 1 h 48"/>
                <a:gd name="T4" fmla="*/ 0 w 46"/>
                <a:gd name="T5" fmla="*/ 1 h 48"/>
                <a:gd name="T6" fmla="*/ 0 w 46"/>
                <a:gd name="T7" fmla="*/ 1 h 48"/>
                <a:gd name="T8" fmla="*/ 0 w 46"/>
                <a:gd name="T9" fmla="*/ 1 h 48"/>
                <a:gd name="T10" fmla="*/ 0 w 46"/>
                <a:gd name="T11" fmla="*/ 1 h 48"/>
                <a:gd name="T12" fmla="*/ 0 w 46"/>
                <a:gd name="T13" fmla="*/ 1 h 48"/>
                <a:gd name="T14" fmla="*/ 0 w 46"/>
                <a:gd name="T15" fmla="*/ 0 h 48"/>
                <a:gd name="T16" fmla="*/ 0 w 46"/>
                <a:gd name="T17" fmla="*/ 0 h 48"/>
                <a:gd name="T18" fmla="*/ 0 w 46"/>
                <a:gd name="T19" fmla="*/ 1 h 48"/>
                <a:gd name="T20" fmla="*/ 0 w 46"/>
                <a:gd name="T21" fmla="*/ 1 h 48"/>
                <a:gd name="T22" fmla="*/ 0 w 46"/>
                <a:gd name="T23" fmla="*/ 1 h 48"/>
                <a:gd name="T24" fmla="*/ 0 w 46"/>
                <a:gd name="T25" fmla="*/ 1 h 48"/>
                <a:gd name="T26" fmla="*/ 0 w 46"/>
                <a:gd name="T27" fmla="*/ 1 h 48"/>
                <a:gd name="T28" fmla="*/ 0 w 46"/>
                <a:gd name="T29" fmla="*/ 1 h 48"/>
                <a:gd name="T30" fmla="*/ 0 w 46"/>
                <a:gd name="T31" fmla="*/ 1 h 48"/>
                <a:gd name="T32" fmla="*/ 0 w 46"/>
                <a:gd name="T33" fmla="*/ 1 h 48"/>
                <a:gd name="T34" fmla="*/ 0 w 46"/>
                <a:gd name="T35" fmla="*/ 1 h 48"/>
                <a:gd name="T36" fmla="*/ 0 w 46"/>
                <a:gd name="T37" fmla="*/ 1 h 48"/>
                <a:gd name="T38" fmla="*/ 0 w 46"/>
                <a:gd name="T39" fmla="*/ 1 h 48"/>
                <a:gd name="T40" fmla="*/ 0 w 46"/>
                <a:gd name="T41" fmla="*/ 1 h 48"/>
                <a:gd name="T42" fmla="*/ 0 w 46"/>
                <a:gd name="T43" fmla="*/ 1 h 48"/>
                <a:gd name="T44" fmla="*/ 0 w 46"/>
                <a:gd name="T45" fmla="*/ 1 h 48"/>
                <a:gd name="T46" fmla="*/ 0 w 46"/>
                <a:gd name="T47" fmla="*/ 1 h 48"/>
                <a:gd name="T48" fmla="*/ 0 w 46"/>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6" h="48">
                  <a:moveTo>
                    <a:pt x="25" y="6"/>
                  </a:moveTo>
                  <a:lnTo>
                    <a:pt x="25" y="7"/>
                  </a:lnTo>
                  <a:lnTo>
                    <a:pt x="23" y="4"/>
                  </a:lnTo>
                  <a:lnTo>
                    <a:pt x="19" y="1"/>
                  </a:lnTo>
                  <a:lnTo>
                    <a:pt x="14" y="0"/>
                  </a:lnTo>
                  <a:lnTo>
                    <a:pt x="9" y="0"/>
                  </a:lnTo>
                  <a:lnTo>
                    <a:pt x="4" y="1"/>
                  </a:lnTo>
                  <a:lnTo>
                    <a:pt x="1" y="4"/>
                  </a:lnTo>
                  <a:lnTo>
                    <a:pt x="0" y="7"/>
                  </a:lnTo>
                  <a:lnTo>
                    <a:pt x="0" y="10"/>
                  </a:lnTo>
                  <a:lnTo>
                    <a:pt x="1" y="15"/>
                  </a:lnTo>
                  <a:lnTo>
                    <a:pt x="4" y="21"/>
                  </a:lnTo>
                  <a:lnTo>
                    <a:pt x="10" y="28"/>
                  </a:lnTo>
                  <a:lnTo>
                    <a:pt x="17" y="35"/>
                  </a:lnTo>
                  <a:lnTo>
                    <a:pt x="25" y="41"/>
                  </a:lnTo>
                  <a:lnTo>
                    <a:pt x="33" y="45"/>
                  </a:lnTo>
                  <a:lnTo>
                    <a:pt x="41" y="48"/>
                  </a:lnTo>
                  <a:lnTo>
                    <a:pt x="46" y="48"/>
                  </a:lnTo>
                  <a:lnTo>
                    <a:pt x="45" y="38"/>
                  </a:lnTo>
                  <a:lnTo>
                    <a:pt x="39" y="25"/>
                  </a:lnTo>
                  <a:lnTo>
                    <a:pt x="30" y="14"/>
                  </a:lnTo>
                  <a:lnTo>
                    <a:pt x="25"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54" name="Freeform 101">
              <a:extLst>
                <a:ext uri="{FF2B5EF4-FFF2-40B4-BE49-F238E27FC236}">
                  <a16:creationId xmlns:a16="http://schemas.microsoft.com/office/drawing/2014/main" id="{DAA1389C-22E9-514C-862D-56CAB77890AD}"/>
                </a:ext>
              </a:extLst>
            </p:cNvPr>
            <p:cNvSpPr>
              <a:spLocks/>
            </p:cNvSpPr>
            <p:nvPr/>
          </p:nvSpPr>
          <p:spPr bwMode="auto">
            <a:xfrm>
              <a:off x="4949" y="331"/>
              <a:ext cx="21" cy="16"/>
            </a:xfrm>
            <a:custGeom>
              <a:avLst/>
              <a:gdLst>
                <a:gd name="T0" fmla="*/ 0 w 64"/>
                <a:gd name="T1" fmla="*/ 1 h 32"/>
                <a:gd name="T2" fmla="*/ 0 w 64"/>
                <a:gd name="T3" fmla="*/ 1 h 32"/>
                <a:gd name="T4" fmla="*/ 0 w 64"/>
                <a:gd name="T5" fmla="*/ 1 h 32"/>
                <a:gd name="T6" fmla="*/ 0 w 64"/>
                <a:gd name="T7" fmla="*/ 1 h 32"/>
                <a:gd name="T8" fmla="*/ 0 w 64"/>
                <a:gd name="T9" fmla="*/ 1 h 32"/>
                <a:gd name="T10" fmla="*/ 0 w 64"/>
                <a:gd name="T11" fmla="*/ 1 h 32"/>
                <a:gd name="T12" fmla="*/ 0 w 64"/>
                <a:gd name="T13" fmla="*/ 1 h 32"/>
                <a:gd name="T14" fmla="*/ 0 w 64"/>
                <a:gd name="T15" fmla="*/ 0 h 32"/>
                <a:gd name="T16" fmla="*/ 0 w 64"/>
                <a:gd name="T17" fmla="*/ 0 h 32"/>
                <a:gd name="T18" fmla="*/ 0 w 64"/>
                <a:gd name="T19" fmla="*/ 0 h 32"/>
                <a:gd name="T20" fmla="*/ 0 w 64"/>
                <a:gd name="T21" fmla="*/ 1 h 32"/>
                <a:gd name="T22" fmla="*/ 0 w 64"/>
                <a:gd name="T23" fmla="*/ 1 h 32"/>
                <a:gd name="T24" fmla="*/ 0 w 64"/>
                <a:gd name="T25" fmla="*/ 1 h 32"/>
                <a:gd name="T26" fmla="*/ 0 w 64"/>
                <a:gd name="T27" fmla="*/ 1 h 32"/>
                <a:gd name="T28" fmla="*/ 0 w 64"/>
                <a:gd name="T29" fmla="*/ 1 h 32"/>
                <a:gd name="T30" fmla="*/ 0 w 64"/>
                <a:gd name="T31" fmla="*/ 1 h 32"/>
                <a:gd name="T32" fmla="*/ 0 w 64"/>
                <a:gd name="T33" fmla="*/ 1 h 32"/>
                <a:gd name="T34" fmla="*/ 0 w 64"/>
                <a:gd name="T35" fmla="*/ 1 h 32"/>
                <a:gd name="T36" fmla="*/ 0 w 64"/>
                <a:gd name="T37" fmla="*/ 1 h 32"/>
                <a:gd name="T38" fmla="*/ 0 w 64"/>
                <a:gd name="T39" fmla="*/ 1 h 32"/>
                <a:gd name="T40" fmla="*/ 0 w 64"/>
                <a:gd name="T41" fmla="*/ 1 h 32"/>
                <a:gd name="T42" fmla="*/ 0 w 64"/>
                <a:gd name="T43" fmla="*/ 1 h 32"/>
                <a:gd name="T44" fmla="*/ 0 w 64"/>
                <a:gd name="T45" fmla="*/ 1 h 32"/>
                <a:gd name="T46" fmla="*/ 0 w 64"/>
                <a:gd name="T47" fmla="*/ 1 h 32"/>
                <a:gd name="T48" fmla="*/ 0 w 64"/>
                <a:gd name="T49" fmla="*/ 1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 h="32">
                  <a:moveTo>
                    <a:pt x="50" y="24"/>
                  </a:moveTo>
                  <a:lnTo>
                    <a:pt x="56" y="22"/>
                  </a:lnTo>
                  <a:lnTo>
                    <a:pt x="62" y="19"/>
                  </a:lnTo>
                  <a:lnTo>
                    <a:pt x="64" y="15"/>
                  </a:lnTo>
                  <a:lnTo>
                    <a:pt x="64" y="11"/>
                  </a:lnTo>
                  <a:lnTo>
                    <a:pt x="61" y="6"/>
                  </a:lnTo>
                  <a:lnTo>
                    <a:pt x="56" y="2"/>
                  </a:lnTo>
                  <a:lnTo>
                    <a:pt x="50" y="0"/>
                  </a:lnTo>
                  <a:lnTo>
                    <a:pt x="43" y="0"/>
                  </a:lnTo>
                  <a:lnTo>
                    <a:pt x="40" y="0"/>
                  </a:lnTo>
                  <a:lnTo>
                    <a:pt x="35" y="1"/>
                  </a:lnTo>
                  <a:lnTo>
                    <a:pt x="26" y="3"/>
                  </a:lnTo>
                  <a:lnTo>
                    <a:pt x="16" y="8"/>
                  </a:lnTo>
                  <a:lnTo>
                    <a:pt x="7" y="14"/>
                  </a:lnTo>
                  <a:lnTo>
                    <a:pt x="3" y="20"/>
                  </a:lnTo>
                  <a:lnTo>
                    <a:pt x="0" y="26"/>
                  </a:lnTo>
                  <a:lnTo>
                    <a:pt x="0" y="28"/>
                  </a:lnTo>
                  <a:lnTo>
                    <a:pt x="4" y="30"/>
                  </a:lnTo>
                  <a:lnTo>
                    <a:pt x="10" y="32"/>
                  </a:lnTo>
                  <a:lnTo>
                    <a:pt x="16" y="32"/>
                  </a:lnTo>
                  <a:lnTo>
                    <a:pt x="21" y="32"/>
                  </a:lnTo>
                  <a:lnTo>
                    <a:pt x="29" y="30"/>
                  </a:lnTo>
                  <a:lnTo>
                    <a:pt x="36" y="29"/>
                  </a:lnTo>
                  <a:lnTo>
                    <a:pt x="43" y="27"/>
                  </a:lnTo>
                  <a:lnTo>
                    <a:pt x="5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55" name="Freeform 130">
              <a:extLst>
                <a:ext uri="{FF2B5EF4-FFF2-40B4-BE49-F238E27FC236}">
                  <a16:creationId xmlns:a16="http://schemas.microsoft.com/office/drawing/2014/main" id="{3332B559-5B8E-2F43-BCAF-A43653382BCC}"/>
                </a:ext>
              </a:extLst>
            </p:cNvPr>
            <p:cNvSpPr>
              <a:spLocks/>
            </p:cNvSpPr>
            <p:nvPr/>
          </p:nvSpPr>
          <p:spPr bwMode="auto">
            <a:xfrm>
              <a:off x="4849" y="304"/>
              <a:ext cx="82" cy="106"/>
            </a:xfrm>
            <a:custGeom>
              <a:avLst/>
              <a:gdLst>
                <a:gd name="T0" fmla="*/ 0 w 246"/>
                <a:gd name="T1" fmla="*/ 1 h 211"/>
                <a:gd name="T2" fmla="*/ 0 w 246"/>
                <a:gd name="T3" fmla="*/ 1 h 211"/>
                <a:gd name="T4" fmla="*/ 0 w 246"/>
                <a:gd name="T5" fmla="*/ 1 h 211"/>
                <a:gd name="T6" fmla="*/ 0 w 246"/>
                <a:gd name="T7" fmla="*/ 1 h 211"/>
                <a:gd name="T8" fmla="*/ 0 w 246"/>
                <a:gd name="T9" fmla="*/ 2 h 211"/>
                <a:gd name="T10" fmla="*/ 0 w 246"/>
                <a:gd name="T11" fmla="*/ 2 h 211"/>
                <a:gd name="T12" fmla="*/ 0 w 246"/>
                <a:gd name="T13" fmla="*/ 2 h 211"/>
                <a:gd name="T14" fmla="*/ 0 w 246"/>
                <a:gd name="T15" fmla="*/ 2 h 211"/>
                <a:gd name="T16" fmla="*/ 0 w 246"/>
                <a:gd name="T17" fmla="*/ 3 h 211"/>
                <a:gd name="T18" fmla="*/ 0 w 246"/>
                <a:gd name="T19" fmla="*/ 3 h 211"/>
                <a:gd name="T20" fmla="*/ 0 w 246"/>
                <a:gd name="T21" fmla="*/ 3 h 211"/>
                <a:gd name="T22" fmla="*/ 0 w 246"/>
                <a:gd name="T23" fmla="*/ 3 h 211"/>
                <a:gd name="T24" fmla="*/ 0 w 246"/>
                <a:gd name="T25" fmla="*/ 4 h 211"/>
                <a:gd name="T26" fmla="*/ 0 w 246"/>
                <a:gd name="T27" fmla="*/ 4 h 211"/>
                <a:gd name="T28" fmla="*/ 0 w 246"/>
                <a:gd name="T29" fmla="*/ 4 h 211"/>
                <a:gd name="T30" fmla="*/ 0 w 246"/>
                <a:gd name="T31" fmla="*/ 4 h 211"/>
                <a:gd name="T32" fmla="*/ 0 w 246"/>
                <a:gd name="T33" fmla="*/ 4 h 211"/>
                <a:gd name="T34" fmla="*/ 0 w 246"/>
                <a:gd name="T35" fmla="*/ 4 h 211"/>
                <a:gd name="T36" fmla="*/ 0 w 246"/>
                <a:gd name="T37" fmla="*/ 4 h 211"/>
                <a:gd name="T38" fmla="*/ 0 w 246"/>
                <a:gd name="T39" fmla="*/ 4 h 211"/>
                <a:gd name="T40" fmla="*/ 0 w 246"/>
                <a:gd name="T41" fmla="*/ 4 h 211"/>
                <a:gd name="T42" fmla="*/ 0 w 246"/>
                <a:gd name="T43" fmla="*/ 4 h 211"/>
                <a:gd name="T44" fmla="*/ 0 w 246"/>
                <a:gd name="T45" fmla="*/ 4 h 211"/>
                <a:gd name="T46" fmla="*/ 0 w 246"/>
                <a:gd name="T47" fmla="*/ 4 h 211"/>
                <a:gd name="T48" fmla="*/ 0 w 246"/>
                <a:gd name="T49" fmla="*/ 4 h 211"/>
                <a:gd name="T50" fmla="*/ 0 w 246"/>
                <a:gd name="T51" fmla="*/ 4 h 211"/>
                <a:gd name="T52" fmla="*/ 0 w 246"/>
                <a:gd name="T53" fmla="*/ 4 h 211"/>
                <a:gd name="T54" fmla="*/ 0 w 246"/>
                <a:gd name="T55" fmla="*/ 4 h 211"/>
                <a:gd name="T56" fmla="*/ 0 w 246"/>
                <a:gd name="T57" fmla="*/ 4 h 211"/>
                <a:gd name="T58" fmla="*/ 0 w 246"/>
                <a:gd name="T59" fmla="*/ 4 h 211"/>
                <a:gd name="T60" fmla="*/ 0 w 246"/>
                <a:gd name="T61" fmla="*/ 4 h 211"/>
                <a:gd name="T62" fmla="*/ 0 w 246"/>
                <a:gd name="T63" fmla="*/ 3 h 211"/>
                <a:gd name="T64" fmla="*/ 0 w 246"/>
                <a:gd name="T65" fmla="*/ 3 h 211"/>
                <a:gd name="T66" fmla="*/ 0 w 246"/>
                <a:gd name="T67" fmla="*/ 3 h 211"/>
                <a:gd name="T68" fmla="*/ 0 w 246"/>
                <a:gd name="T69" fmla="*/ 3 h 211"/>
                <a:gd name="T70" fmla="*/ 0 w 246"/>
                <a:gd name="T71" fmla="*/ 3 h 211"/>
                <a:gd name="T72" fmla="*/ 0 w 246"/>
                <a:gd name="T73" fmla="*/ 3 h 211"/>
                <a:gd name="T74" fmla="*/ 0 w 246"/>
                <a:gd name="T75" fmla="*/ 3 h 211"/>
                <a:gd name="T76" fmla="*/ 0 w 246"/>
                <a:gd name="T77" fmla="*/ 2 h 211"/>
                <a:gd name="T78" fmla="*/ 0 w 246"/>
                <a:gd name="T79" fmla="*/ 2 h 211"/>
                <a:gd name="T80" fmla="*/ 0 w 246"/>
                <a:gd name="T81" fmla="*/ 2 h 211"/>
                <a:gd name="T82" fmla="*/ 0 w 246"/>
                <a:gd name="T83" fmla="*/ 2 h 211"/>
                <a:gd name="T84" fmla="*/ 0 w 246"/>
                <a:gd name="T85" fmla="*/ 2 h 211"/>
                <a:gd name="T86" fmla="*/ 0 w 246"/>
                <a:gd name="T87" fmla="*/ 1 h 211"/>
                <a:gd name="T88" fmla="*/ 0 w 246"/>
                <a:gd name="T89" fmla="*/ 1 h 211"/>
                <a:gd name="T90" fmla="*/ 0 w 246"/>
                <a:gd name="T91" fmla="*/ 1 h 211"/>
                <a:gd name="T92" fmla="*/ 0 w 246"/>
                <a:gd name="T93" fmla="*/ 1 h 211"/>
                <a:gd name="T94" fmla="*/ 0 w 246"/>
                <a:gd name="T95" fmla="*/ 1 h 211"/>
                <a:gd name="T96" fmla="*/ 0 w 246"/>
                <a:gd name="T97" fmla="*/ 1 h 211"/>
                <a:gd name="T98" fmla="*/ 0 w 246"/>
                <a:gd name="T99" fmla="*/ 1 h 211"/>
                <a:gd name="T100" fmla="*/ 0 w 246"/>
                <a:gd name="T101" fmla="*/ 1 h 211"/>
                <a:gd name="T102" fmla="*/ 0 w 246"/>
                <a:gd name="T103" fmla="*/ 1 h 211"/>
                <a:gd name="T104" fmla="*/ 0 w 246"/>
                <a:gd name="T105" fmla="*/ 1 h 211"/>
                <a:gd name="T106" fmla="*/ 0 w 246"/>
                <a:gd name="T107" fmla="*/ 1 h 211"/>
                <a:gd name="T108" fmla="*/ 0 w 246"/>
                <a:gd name="T109" fmla="*/ 0 h 211"/>
                <a:gd name="T110" fmla="*/ 0 w 246"/>
                <a:gd name="T111" fmla="*/ 1 h 211"/>
                <a:gd name="T112" fmla="*/ 0 w 246"/>
                <a:gd name="T113" fmla="*/ 1 h 211"/>
                <a:gd name="T114" fmla="*/ 0 w 246"/>
                <a:gd name="T115" fmla="*/ 1 h 211"/>
                <a:gd name="T116" fmla="*/ 0 w 246"/>
                <a:gd name="T117" fmla="*/ 1 h 211"/>
                <a:gd name="T118" fmla="*/ 0 w 246"/>
                <a:gd name="T119" fmla="*/ 1 h 211"/>
                <a:gd name="T120" fmla="*/ 0 w 246"/>
                <a:gd name="T121" fmla="*/ 1 h 2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6" h="211">
                  <a:moveTo>
                    <a:pt x="90" y="32"/>
                  </a:moveTo>
                  <a:lnTo>
                    <a:pt x="73" y="41"/>
                  </a:lnTo>
                  <a:lnTo>
                    <a:pt x="57" y="51"/>
                  </a:lnTo>
                  <a:lnTo>
                    <a:pt x="41" y="64"/>
                  </a:lnTo>
                  <a:lnTo>
                    <a:pt x="28" y="76"/>
                  </a:lnTo>
                  <a:lnTo>
                    <a:pt x="18" y="89"/>
                  </a:lnTo>
                  <a:lnTo>
                    <a:pt x="9" y="103"/>
                  </a:lnTo>
                  <a:lnTo>
                    <a:pt x="3" y="116"/>
                  </a:lnTo>
                  <a:lnTo>
                    <a:pt x="0" y="131"/>
                  </a:lnTo>
                  <a:lnTo>
                    <a:pt x="3" y="152"/>
                  </a:lnTo>
                  <a:lnTo>
                    <a:pt x="15" y="170"/>
                  </a:lnTo>
                  <a:lnTo>
                    <a:pt x="32" y="185"/>
                  </a:lnTo>
                  <a:lnTo>
                    <a:pt x="54" y="197"/>
                  </a:lnTo>
                  <a:lnTo>
                    <a:pt x="80" y="205"/>
                  </a:lnTo>
                  <a:lnTo>
                    <a:pt x="109" y="210"/>
                  </a:lnTo>
                  <a:lnTo>
                    <a:pt x="137" y="211"/>
                  </a:lnTo>
                  <a:lnTo>
                    <a:pt x="164" y="208"/>
                  </a:lnTo>
                  <a:lnTo>
                    <a:pt x="170" y="208"/>
                  </a:lnTo>
                  <a:lnTo>
                    <a:pt x="176" y="206"/>
                  </a:lnTo>
                  <a:lnTo>
                    <a:pt x="180" y="202"/>
                  </a:lnTo>
                  <a:lnTo>
                    <a:pt x="182" y="198"/>
                  </a:lnTo>
                  <a:lnTo>
                    <a:pt x="180" y="196"/>
                  </a:lnTo>
                  <a:lnTo>
                    <a:pt x="176" y="196"/>
                  </a:lnTo>
                  <a:lnTo>
                    <a:pt x="170" y="195"/>
                  </a:lnTo>
                  <a:lnTo>
                    <a:pt x="163" y="195"/>
                  </a:lnTo>
                  <a:lnTo>
                    <a:pt x="154" y="195"/>
                  </a:lnTo>
                  <a:lnTo>
                    <a:pt x="147" y="195"/>
                  </a:lnTo>
                  <a:lnTo>
                    <a:pt x="140" y="195"/>
                  </a:lnTo>
                  <a:lnTo>
                    <a:pt x="135" y="195"/>
                  </a:lnTo>
                  <a:lnTo>
                    <a:pt x="121" y="194"/>
                  </a:lnTo>
                  <a:lnTo>
                    <a:pt x="108" y="193"/>
                  </a:lnTo>
                  <a:lnTo>
                    <a:pt x="93" y="191"/>
                  </a:lnTo>
                  <a:lnTo>
                    <a:pt x="79" y="188"/>
                  </a:lnTo>
                  <a:lnTo>
                    <a:pt x="64" y="185"/>
                  </a:lnTo>
                  <a:lnTo>
                    <a:pt x="50" y="178"/>
                  </a:lnTo>
                  <a:lnTo>
                    <a:pt x="37" y="169"/>
                  </a:lnTo>
                  <a:lnTo>
                    <a:pt x="22" y="155"/>
                  </a:lnTo>
                  <a:lnTo>
                    <a:pt x="19" y="140"/>
                  </a:lnTo>
                  <a:lnTo>
                    <a:pt x="21" y="126"/>
                  </a:lnTo>
                  <a:lnTo>
                    <a:pt x="26" y="111"/>
                  </a:lnTo>
                  <a:lnTo>
                    <a:pt x="35" y="98"/>
                  </a:lnTo>
                  <a:lnTo>
                    <a:pt x="48" y="85"/>
                  </a:lnTo>
                  <a:lnTo>
                    <a:pt x="63" y="73"/>
                  </a:lnTo>
                  <a:lnTo>
                    <a:pt x="79" y="63"/>
                  </a:lnTo>
                  <a:lnTo>
                    <a:pt x="98" y="52"/>
                  </a:lnTo>
                  <a:lnTo>
                    <a:pt x="117" y="43"/>
                  </a:lnTo>
                  <a:lnTo>
                    <a:pt x="137" y="35"/>
                  </a:lnTo>
                  <a:lnTo>
                    <a:pt x="157" y="28"/>
                  </a:lnTo>
                  <a:lnTo>
                    <a:pt x="176" y="21"/>
                  </a:lnTo>
                  <a:lnTo>
                    <a:pt x="196" y="16"/>
                  </a:lnTo>
                  <a:lnTo>
                    <a:pt x="214" y="11"/>
                  </a:lnTo>
                  <a:lnTo>
                    <a:pt x="231" y="8"/>
                  </a:lnTo>
                  <a:lnTo>
                    <a:pt x="246" y="6"/>
                  </a:lnTo>
                  <a:lnTo>
                    <a:pt x="236" y="2"/>
                  </a:lnTo>
                  <a:lnTo>
                    <a:pt x="220" y="0"/>
                  </a:lnTo>
                  <a:lnTo>
                    <a:pt x="201" y="2"/>
                  </a:lnTo>
                  <a:lnTo>
                    <a:pt x="179" y="5"/>
                  </a:lnTo>
                  <a:lnTo>
                    <a:pt x="154" y="10"/>
                  </a:lnTo>
                  <a:lnTo>
                    <a:pt x="131" y="16"/>
                  </a:lnTo>
                  <a:lnTo>
                    <a:pt x="109" y="24"/>
                  </a:lnTo>
                  <a:lnTo>
                    <a:pt x="9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59" name="Freeform 131">
              <a:extLst>
                <a:ext uri="{FF2B5EF4-FFF2-40B4-BE49-F238E27FC236}">
                  <a16:creationId xmlns:a16="http://schemas.microsoft.com/office/drawing/2014/main" id="{BE351027-A1EB-894A-9E56-6DC4C0E523CE}"/>
                </a:ext>
              </a:extLst>
            </p:cNvPr>
            <p:cNvSpPr>
              <a:spLocks/>
            </p:cNvSpPr>
            <p:nvPr/>
          </p:nvSpPr>
          <p:spPr bwMode="auto">
            <a:xfrm>
              <a:off x="4989" y="303"/>
              <a:ext cx="53" cy="82"/>
            </a:xfrm>
            <a:custGeom>
              <a:avLst/>
              <a:gdLst>
                <a:gd name="T0" fmla="*/ 0 w 158"/>
                <a:gd name="T1" fmla="*/ 1 h 164"/>
                <a:gd name="T2" fmla="*/ 0 w 158"/>
                <a:gd name="T3" fmla="*/ 2 h 164"/>
                <a:gd name="T4" fmla="*/ 0 w 158"/>
                <a:gd name="T5" fmla="*/ 2 h 164"/>
                <a:gd name="T6" fmla="*/ 0 w 158"/>
                <a:gd name="T7" fmla="*/ 2 h 164"/>
                <a:gd name="T8" fmla="*/ 0 w 158"/>
                <a:gd name="T9" fmla="*/ 2 h 164"/>
                <a:gd name="T10" fmla="*/ 0 w 158"/>
                <a:gd name="T11" fmla="*/ 2 h 164"/>
                <a:gd name="T12" fmla="*/ 0 w 158"/>
                <a:gd name="T13" fmla="*/ 3 h 164"/>
                <a:gd name="T14" fmla="*/ 0 w 158"/>
                <a:gd name="T15" fmla="*/ 3 h 164"/>
                <a:gd name="T16" fmla="*/ 0 w 158"/>
                <a:gd name="T17" fmla="*/ 3 h 164"/>
                <a:gd name="T18" fmla="*/ 0 w 158"/>
                <a:gd name="T19" fmla="*/ 3 h 164"/>
                <a:gd name="T20" fmla="*/ 0 w 158"/>
                <a:gd name="T21" fmla="*/ 3 h 164"/>
                <a:gd name="T22" fmla="*/ 0 w 158"/>
                <a:gd name="T23" fmla="*/ 3 h 164"/>
                <a:gd name="T24" fmla="*/ 0 w 158"/>
                <a:gd name="T25" fmla="*/ 3 h 164"/>
                <a:gd name="T26" fmla="*/ 0 w 158"/>
                <a:gd name="T27" fmla="*/ 3 h 164"/>
                <a:gd name="T28" fmla="*/ 0 w 158"/>
                <a:gd name="T29" fmla="*/ 3 h 164"/>
                <a:gd name="T30" fmla="*/ 0 w 158"/>
                <a:gd name="T31" fmla="*/ 3 h 164"/>
                <a:gd name="T32" fmla="*/ 0 w 158"/>
                <a:gd name="T33" fmla="*/ 3 h 164"/>
                <a:gd name="T34" fmla="*/ 0 w 158"/>
                <a:gd name="T35" fmla="*/ 3 h 164"/>
                <a:gd name="T36" fmla="*/ 0 w 158"/>
                <a:gd name="T37" fmla="*/ 3 h 164"/>
                <a:gd name="T38" fmla="*/ 0 w 158"/>
                <a:gd name="T39" fmla="*/ 3 h 164"/>
                <a:gd name="T40" fmla="*/ 0 w 158"/>
                <a:gd name="T41" fmla="*/ 2 h 164"/>
                <a:gd name="T42" fmla="*/ 0 w 158"/>
                <a:gd name="T43" fmla="*/ 2 h 164"/>
                <a:gd name="T44" fmla="*/ 0 w 158"/>
                <a:gd name="T45" fmla="*/ 2 h 164"/>
                <a:gd name="T46" fmla="*/ 0 w 158"/>
                <a:gd name="T47" fmla="*/ 2 h 164"/>
                <a:gd name="T48" fmla="*/ 0 w 158"/>
                <a:gd name="T49" fmla="*/ 1 h 164"/>
                <a:gd name="T50" fmla="*/ 0 w 158"/>
                <a:gd name="T51" fmla="*/ 1 h 164"/>
                <a:gd name="T52" fmla="*/ 0 w 158"/>
                <a:gd name="T53" fmla="*/ 1 h 164"/>
                <a:gd name="T54" fmla="*/ 0 w 158"/>
                <a:gd name="T55" fmla="*/ 1 h 164"/>
                <a:gd name="T56" fmla="*/ 0 w 158"/>
                <a:gd name="T57" fmla="*/ 1 h 164"/>
                <a:gd name="T58" fmla="*/ 0 w 158"/>
                <a:gd name="T59" fmla="*/ 1 h 164"/>
                <a:gd name="T60" fmla="*/ 0 w 158"/>
                <a:gd name="T61" fmla="*/ 0 h 164"/>
                <a:gd name="T62" fmla="*/ 0 w 158"/>
                <a:gd name="T63" fmla="*/ 1 h 164"/>
                <a:gd name="T64" fmla="*/ 0 w 158"/>
                <a:gd name="T65" fmla="*/ 1 h 164"/>
                <a:gd name="T66" fmla="*/ 0 w 158"/>
                <a:gd name="T67" fmla="*/ 1 h 164"/>
                <a:gd name="T68" fmla="*/ 0 w 158"/>
                <a:gd name="T69" fmla="*/ 1 h 164"/>
                <a:gd name="T70" fmla="*/ 0 w 158"/>
                <a:gd name="T71" fmla="*/ 1 h 164"/>
                <a:gd name="T72" fmla="*/ 0 w 158"/>
                <a:gd name="T73" fmla="*/ 1 h 164"/>
                <a:gd name="T74" fmla="*/ 0 w 158"/>
                <a:gd name="T75" fmla="*/ 1 h 164"/>
                <a:gd name="T76" fmla="*/ 0 w 158"/>
                <a:gd name="T77" fmla="*/ 1 h 164"/>
                <a:gd name="T78" fmla="*/ 0 w 158"/>
                <a:gd name="T79" fmla="*/ 1 h 164"/>
                <a:gd name="T80" fmla="*/ 0 w 158"/>
                <a:gd name="T81" fmla="*/ 1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4">
                  <a:moveTo>
                    <a:pt x="133" y="54"/>
                  </a:moveTo>
                  <a:lnTo>
                    <a:pt x="138" y="72"/>
                  </a:lnTo>
                  <a:lnTo>
                    <a:pt x="135" y="86"/>
                  </a:lnTo>
                  <a:lnTo>
                    <a:pt x="125" y="99"/>
                  </a:lnTo>
                  <a:lnTo>
                    <a:pt x="110" y="110"/>
                  </a:lnTo>
                  <a:lnTo>
                    <a:pt x="93" y="120"/>
                  </a:lnTo>
                  <a:lnTo>
                    <a:pt x="74" y="130"/>
                  </a:lnTo>
                  <a:lnTo>
                    <a:pt x="53" y="140"/>
                  </a:lnTo>
                  <a:lnTo>
                    <a:pt x="36" y="149"/>
                  </a:lnTo>
                  <a:lnTo>
                    <a:pt x="33" y="152"/>
                  </a:lnTo>
                  <a:lnTo>
                    <a:pt x="32" y="154"/>
                  </a:lnTo>
                  <a:lnTo>
                    <a:pt x="32" y="157"/>
                  </a:lnTo>
                  <a:lnTo>
                    <a:pt x="35" y="160"/>
                  </a:lnTo>
                  <a:lnTo>
                    <a:pt x="37" y="163"/>
                  </a:lnTo>
                  <a:lnTo>
                    <a:pt x="42" y="164"/>
                  </a:lnTo>
                  <a:lnTo>
                    <a:pt x="46" y="164"/>
                  </a:lnTo>
                  <a:lnTo>
                    <a:pt x="51" y="163"/>
                  </a:lnTo>
                  <a:lnTo>
                    <a:pt x="72" y="153"/>
                  </a:lnTo>
                  <a:lnTo>
                    <a:pt x="94" y="143"/>
                  </a:lnTo>
                  <a:lnTo>
                    <a:pt x="114" y="132"/>
                  </a:lnTo>
                  <a:lnTo>
                    <a:pt x="133" y="118"/>
                  </a:lnTo>
                  <a:lnTo>
                    <a:pt x="146" y="104"/>
                  </a:lnTo>
                  <a:lnTo>
                    <a:pt x="155" y="87"/>
                  </a:lnTo>
                  <a:lnTo>
                    <a:pt x="158" y="70"/>
                  </a:lnTo>
                  <a:lnTo>
                    <a:pt x="152" y="51"/>
                  </a:lnTo>
                  <a:lnTo>
                    <a:pt x="139" y="37"/>
                  </a:lnTo>
                  <a:lnTo>
                    <a:pt x="122" y="24"/>
                  </a:lnTo>
                  <a:lnTo>
                    <a:pt x="99" y="14"/>
                  </a:lnTo>
                  <a:lnTo>
                    <a:pt x="75" y="7"/>
                  </a:lnTo>
                  <a:lnTo>
                    <a:pt x="51" y="2"/>
                  </a:lnTo>
                  <a:lnTo>
                    <a:pt x="29" y="0"/>
                  </a:lnTo>
                  <a:lnTo>
                    <a:pt x="11" y="1"/>
                  </a:lnTo>
                  <a:lnTo>
                    <a:pt x="0" y="5"/>
                  </a:lnTo>
                  <a:lnTo>
                    <a:pt x="20" y="9"/>
                  </a:lnTo>
                  <a:lnTo>
                    <a:pt x="40" y="12"/>
                  </a:lnTo>
                  <a:lnTo>
                    <a:pt x="59" y="15"/>
                  </a:lnTo>
                  <a:lnTo>
                    <a:pt x="78" y="19"/>
                  </a:lnTo>
                  <a:lnTo>
                    <a:pt x="96" y="24"/>
                  </a:lnTo>
                  <a:lnTo>
                    <a:pt x="112" y="32"/>
                  </a:lnTo>
                  <a:lnTo>
                    <a:pt x="125" y="41"/>
                  </a:lnTo>
                  <a:lnTo>
                    <a:pt x="133" y="5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60" name="Freeform 132">
              <a:extLst>
                <a:ext uri="{FF2B5EF4-FFF2-40B4-BE49-F238E27FC236}">
                  <a16:creationId xmlns:a16="http://schemas.microsoft.com/office/drawing/2014/main" id="{F8644A5A-017F-394F-8B35-EE84D2563CF6}"/>
                </a:ext>
              </a:extLst>
            </p:cNvPr>
            <p:cNvSpPr>
              <a:spLocks/>
            </p:cNvSpPr>
            <p:nvPr/>
          </p:nvSpPr>
          <p:spPr bwMode="auto">
            <a:xfrm>
              <a:off x="4796" y="285"/>
              <a:ext cx="134" cy="170"/>
            </a:xfrm>
            <a:custGeom>
              <a:avLst/>
              <a:gdLst>
                <a:gd name="T0" fmla="*/ 0 w 400"/>
                <a:gd name="T1" fmla="*/ 1 h 340"/>
                <a:gd name="T2" fmla="*/ 0 w 400"/>
                <a:gd name="T3" fmla="*/ 2 h 340"/>
                <a:gd name="T4" fmla="*/ 0 w 400"/>
                <a:gd name="T5" fmla="*/ 3 h 340"/>
                <a:gd name="T6" fmla="*/ 0 w 400"/>
                <a:gd name="T7" fmla="*/ 4 h 340"/>
                <a:gd name="T8" fmla="*/ 0 w 400"/>
                <a:gd name="T9" fmla="*/ 4 h 340"/>
                <a:gd name="T10" fmla="*/ 0 w 400"/>
                <a:gd name="T11" fmla="*/ 4 h 340"/>
                <a:gd name="T12" fmla="*/ 0 w 400"/>
                <a:gd name="T13" fmla="*/ 5 h 340"/>
                <a:gd name="T14" fmla="*/ 0 w 400"/>
                <a:gd name="T15" fmla="*/ 5 h 340"/>
                <a:gd name="T16" fmla="*/ 0 w 400"/>
                <a:gd name="T17" fmla="*/ 5 h 340"/>
                <a:gd name="T18" fmla="*/ 0 w 400"/>
                <a:gd name="T19" fmla="*/ 5 h 340"/>
                <a:gd name="T20" fmla="*/ 0 w 400"/>
                <a:gd name="T21" fmla="*/ 5 h 340"/>
                <a:gd name="T22" fmla="*/ 0 w 400"/>
                <a:gd name="T23" fmla="*/ 6 h 340"/>
                <a:gd name="T24" fmla="*/ 0 w 400"/>
                <a:gd name="T25" fmla="*/ 6 h 340"/>
                <a:gd name="T26" fmla="*/ 0 w 400"/>
                <a:gd name="T27" fmla="*/ 6 h 340"/>
                <a:gd name="T28" fmla="*/ 0 w 400"/>
                <a:gd name="T29" fmla="*/ 6 h 340"/>
                <a:gd name="T30" fmla="*/ 0 w 400"/>
                <a:gd name="T31" fmla="*/ 6 h 340"/>
                <a:gd name="T32" fmla="*/ 1 w 400"/>
                <a:gd name="T33" fmla="*/ 6 h 340"/>
                <a:gd name="T34" fmla="*/ 1 w 400"/>
                <a:gd name="T35" fmla="*/ 6 h 340"/>
                <a:gd name="T36" fmla="*/ 1 w 400"/>
                <a:gd name="T37" fmla="*/ 6 h 340"/>
                <a:gd name="T38" fmla="*/ 1 w 400"/>
                <a:gd name="T39" fmla="*/ 5 h 340"/>
                <a:gd name="T40" fmla="*/ 1 w 400"/>
                <a:gd name="T41" fmla="*/ 5 h 340"/>
                <a:gd name="T42" fmla="*/ 0 w 400"/>
                <a:gd name="T43" fmla="*/ 5 h 340"/>
                <a:gd name="T44" fmla="*/ 0 w 400"/>
                <a:gd name="T45" fmla="*/ 5 h 340"/>
                <a:gd name="T46" fmla="*/ 0 w 400"/>
                <a:gd name="T47" fmla="*/ 5 h 340"/>
                <a:gd name="T48" fmla="*/ 0 w 400"/>
                <a:gd name="T49" fmla="*/ 5 h 340"/>
                <a:gd name="T50" fmla="*/ 0 w 400"/>
                <a:gd name="T51" fmla="*/ 5 h 340"/>
                <a:gd name="T52" fmla="*/ 0 w 400"/>
                <a:gd name="T53" fmla="*/ 5 h 340"/>
                <a:gd name="T54" fmla="*/ 0 w 400"/>
                <a:gd name="T55" fmla="*/ 5 h 340"/>
                <a:gd name="T56" fmla="*/ 0 w 400"/>
                <a:gd name="T57" fmla="*/ 5 h 340"/>
                <a:gd name="T58" fmla="*/ 0 w 400"/>
                <a:gd name="T59" fmla="*/ 4 h 340"/>
                <a:gd name="T60" fmla="*/ 0 w 400"/>
                <a:gd name="T61" fmla="*/ 4 h 340"/>
                <a:gd name="T62" fmla="*/ 0 w 400"/>
                <a:gd name="T63" fmla="*/ 3 h 340"/>
                <a:gd name="T64" fmla="*/ 0 w 400"/>
                <a:gd name="T65" fmla="*/ 3 h 340"/>
                <a:gd name="T66" fmla="*/ 0 w 400"/>
                <a:gd name="T67" fmla="*/ 2 h 340"/>
                <a:gd name="T68" fmla="*/ 0 w 400"/>
                <a:gd name="T69" fmla="*/ 2 h 340"/>
                <a:gd name="T70" fmla="*/ 0 w 400"/>
                <a:gd name="T71" fmla="*/ 2 h 340"/>
                <a:gd name="T72" fmla="*/ 0 w 400"/>
                <a:gd name="T73" fmla="*/ 1 h 340"/>
                <a:gd name="T74" fmla="*/ 0 w 400"/>
                <a:gd name="T75" fmla="*/ 1 h 340"/>
                <a:gd name="T76" fmla="*/ 0 w 400"/>
                <a:gd name="T77" fmla="*/ 1 h 340"/>
                <a:gd name="T78" fmla="*/ 0 w 400"/>
                <a:gd name="T79" fmla="*/ 1 h 340"/>
                <a:gd name="T80" fmla="*/ 0 w 400"/>
                <a:gd name="T81" fmla="*/ 0 h 340"/>
                <a:gd name="T82" fmla="*/ 0 w 400"/>
                <a:gd name="T83" fmla="*/ 1 h 340"/>
                <a:gd name="T84" fmla="*/ 0 w 400"/>
                <a:gd name="T85" fmla="*/ 1 h 340"/>
                <a:gd name="T86" fmla="*/ 0 w 400"/>
                <a:gd name="T87" fmla="*/ 1 h 3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40">
                  <a:moveTo>
                    <a:pt x="156" y="45"/>
                  </a:moveTo>
                  <a:lnTo>
                    <a:pt x="125" y="62"/>
                  </a:lnTo>
                  <a:lnTo>
                    <a:pt x="95" y="82"/>
                  </a:lnTo>
                  <a:lnTo>
                    <a:pt x="67" y="103"/>
                  </a:lnTo>
                  <a:lnTo>
                    <a:pt x="42" y="125"/>
                  </a:lnTo>
                  <a:lnTo>
                    <a:pt x="22" y="150"/>
                  </a:lnTo>
                  <a:lnTo>
                    <a:pt x="8" y="176"/>
                  </a:lnTo>
                  <a:lnTo>
                    <a:pt x="0" y="204"/>
                  </a:lnTo>
                  <a:lnTo>
                    <a:pt x="2" y="233"/>
                  </a:lnTo>
                  <a:lnTo>
                    <a:pt x="5" y="240"/>
                  </a:lnTo>
                  <a:lnTo>
                    <a:pt x="9" y="248"/>
                  </a:lnTo>
                  <a:lnTo>
                    <a:pt x="13" y="254"/>
                  </a:lnTo>
                  <a:lnTo>
                    <a:pt x="19" y="261"/>
                  </a:lnTo>
                  <a:lnTo>
                    <a:pt x="26" y="268"/>
                  </a:lnTo>
                  <a:lnTo>
                    <a:pt x="34" y="274"/>
                  </a:lnTo>
                  <a:lnTo>
                    <a:pt x="42" y="279"/>
                  </a:lnTo>
                  <a:lnTo>
                    <a:pt x="51" y="283"/>
                  </a:lnTo>
                  <a:lnTo>
                    <a:pt x="70" y="291"/>
                  </a:lnTo>
                  <a:lnTo>
                    <a:pt x="89" y="298"/>
                  </a:lnTo>
                  <a:lnTo>
                    <a:pt x="108" y="305"/>
                  </a:lnTo>
                  <a:lnTo>
                    <a:pt x="128" y="310"/>
                  </a:lnTo>
                  <a:lnTo>
                    <a:pt x="149" y="315"/>
                  </a:lnTo>
                  <a:lnTo>
                    <a:pt x="169" y="319"/>
                  </a:lnTo>
                  <a:lnTo>
                    <a:pt x="189" y="323"/>
                  </a:lnTo>
                  <a:lnTo>
                    <a:pt x="210" y="326"/>
                  </a:lnTo>
                  <a:lnTo>
                    <a:pt x="231" y="329"/>
                  </a:lnTo>
                  <a:lnTo>
                    <a:pt x="253" y="331"/>
                  </a:lnTo>
                  <a:lnTo>
                    <a:pt x="274" y="334"/>
                  </a:lnTo>
                  <a:lnTo>
                    <a:pt x="295" y="336"/>
                  </a:lnTo>
                  <a:lnTo>
                    <a:pt x="317" y="337"/>
                  </a:lnTo>
                  <a:lnTo>
                    <a:pt x="339" y="338"/>
                  </a:lnTo>
                  <a:lnTo>
                    <a:pt x="359" y="339"/>
                  </a:lnTo>
                  <a:lnTo>
                    <a:pt x="381" y="340"/>
                  </a:lnTo>
                  <a:lnTo>
                    <a:pt x="387" y="340"/>
                  </a:lnTo>
                  <a:lnTo>
                    <a:pt x="393" y="337"/>
                  </a:lnTo>
                  <a:lnTo>
                    <a:pt x="397" y="334"/>
                  </a:lnTo>
                  <a:lnTo>
                    <a:pt x="400" y="328"/>
                  </a:lnTo>
                  <a:lnTo>
                    <a:pt x="400" y="323"/>
                  </a:lnTo>
                  <a:lnTo>
                    <a:pt x="397" y="319"/>
                  </a:lnTo>
                  <a:lnTo>
                    <a:pt x="391" y="316"/>
                  </a:lnTo>
                  <a:lnTo>
                    <a:pt x="385" y="315"/>
                  </a:lnTo>
                  <a:lnTo>
                    <a:pt x="365" y="315"/>
                  </a:lnTo>
                  <a:lnTo>
                    <a:pt x="346" y="315"/>
                  </a:lnTo>
                  <a:lnTo>
                    <a:pt x="326" y="314"/>
                  </a:lnTo>
                  <a:lnTo>
                    <a:pt x="307" y="313"/>
                  </a:lnTo>
                  <a:lnTo>
                    <a:pt x="287" y="312"/>
                  </a:lnTo>
                  <a:lnTo>
                    <a:pt x="266" y="310"/>
                  </a:lnTo>
                  <a:lnTo>
                    <a:pt x="247" y="308"/>
                  </a:lnTo>
                  <a:lnTo>
                    <a:pt x="227" y="306"/>
                  </a:lnTo>
                  <a:lnTo>
                    <a:pt x="208" y="303"/>
                  </a:lnTo>
                  <a:lnTo>
                    <a:pt x="188" y="300"/>
                  </a:lnTo>
                  <a:lnTo>
                    <a:pt x="169" y="295"/>
                  </a:lnTo>
                  <a:lnTo>
                    <a:pt x="150" y="291"/>
                  </a:lnTo>
                  <a:lnTo>
                    <a:pt x="131" y="287"/>
                  </a:lnTo>
                  <a:lnTo>
                    <a:pt x="114" y="281"/>
                  </a:lnTo>
                  <a:lnTo>
                    <a:pt x="95" y="275"/>
                  </a:lnTo>
                  <a:lnTo>
                    <a:pt x="77" y="269"/>
                  </a:lnTo>
                  <a:lnTo>
                    <a:pt x="63" y="261"/>
                  </a:lnTo>
                  <a:lnTo>
                    <a:pt x="51" y="251"/>
                  </a:lnTo>
                  <a:lnTo>
                    <a:pt x="44" y="241"/>
                  </a:lnTo>
                  <a:lnTo>
                    <a:pt x="38" y="228"/>
                  </a:lnTo>
                  <a:lnTo>
                    <a:pt x="38" y="214"/>
                  </a:lnTo>
                  <a:lnTo>
                    <a:pt x="41" y="195"/>
                  </a:lnTo>
                  <a:lnTo>
                    <a:pt x="47" y="177"/>
                  </a:lnTo>
                  <a:lnTo>
                    <a:pt x="53" y="163"/>
                  </a:lnTo>
                  <a:lnTo>
                    <a:pt x="63" y="148"/>
                  </a:lnTo>
                  <a:lnTo>
                    <a:pt x="74" y="135"/>
                  </a:lnTo>
                  <a:lnTo>
                    <a:pt x="85" y="122"/>
                  </a:lnTo>
                  <a:lnTo>
                    <a:pt x="98" y="111"/>
                  </a:lnTo>
                  <a:lnTo>
                    <a:pt x="111" y="100"/>
                  </a:lnTo>
                  <a:lnTo>
                    <a:pt x="125" y="89"/>
                  </a:lnTo>
                  <a:lnTo>
                    <a:pt x="141" y="79"/>
                  </a:lnTo>
                  <a:lnTo>
                    <a:pt x="160" y="68"/>
                  </a:lnTo>
                  <a:lnTo>
                    <a:pt x="179" y="57"/>
                  </a:lnTo>
                  <a:lnTo>
                    <a:pt x="201" y="47"/>
                  </a:lnTo>
                  <a:lnTo>
                    <a:pt x="224" y="37"/>
                  </a:lnTo>
                  <a:lnTo>
                    <a:pt x="249" y="27"/>
                  </a:lnTo>
                  <a:lnTo>
                    <a:pt x="272" y="19"/>
                  </a:lnTo>
                  <a:lnTo>
                    <a:pt x="294" y="12"/>
                  </a:lnTo>
                  <a:lnTo>
                    <a:pt x="314" y="6"/>
                  </a:lnTo>
                  <a:lnTo>
                    <a:pt x="332" y="1"/>
                  </a:lnTo>
                  <a:lnTo>
                    <a:pt x="316" y="0"/>
                  </a:lnTo>
                  <a:lnTo>
                    <a:pt x="295" y="1"/>
                  </a:lnTo>
                  <a:lnTo>
                    <a:pt x="274" y="5"/>
                  </a:lnTo>
                  <a:lnTo>
                    <a:pt x="249" y="10"/>
                  </a:lnTo>
                  <a:lnTo>
                    <a:pt x="224" y="17"/>
                  </a:lnTo>
                  <a:lnTo>
                    <a:pt x="199" y="25"/>
                  </a:lnTo>
                  <a:lnTo>
                    <a:pt x="176" y="35"/>
                  </a:lnTo>
                  <a:lnTo>
                    <a:pt x="156" y="4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61" name="Freeform 133">
              <a:extLst>
                <a:ext uri="{FF2B5EF4-FFF2-40B4-BE49-F238E27FC236}">
                  <a16:creationId xmlns:a16="http://schemas.microsoft.com/office/drawing/2014/main" id="{C6EC1324-7077-4440-B83C-C489FCCD35F1}"/>
                </a:ext>
              </a:extLst>
            </p:cNvPr>
            <p:cNvSpPr>
              <a:spLocks/>
            </p:cNvSpPr>
            <p:nvPr/>
          </p:nvSpPr>
          <p:spPr bwMode="auto">
            <a:xfrm>
              <a:off x="4984" y="279"/>
              <a:ext cx="117" cy="114"/>
            </a:xfrm>
            <a:custGeom>
              <a:avLst/>
              <a:gdLst>
                <a:gd name="T0" fmla="*/ 0 w 349"/>
                <a:gd name="T1" fmla="*/ 2 h 227"/>
                <a:gd name="T2" fmla="*/ 0 w 349"/>
                <a:gd name="T3" fmla="*/ 2 h 227"/>
                <a:gd name="T4" fmla="*/ 0 w 349"/>
                <a:gd name="T5" fmla="*/ 2 h 227"/>
                <a:gd name="T6" fmla="*/ 0 w 349"/>
                <a:gd name="T7" fmla="*/ 2 h 227"/>
                <a:gd name="T8" fmla="*/ 0 w 349"/>
                <a:gd name="T9" fmla="*/ 3 h 227"/>
                <a:gd name="T10" fmla="*/ 0 w 349"/>
                <a:gd name="T11" fmla="*/ 3 h 227"/>
                <a:gd name="T12" fmla="*/ 0 w 349"/>
                <a:gd name="T13" fmla="*/ 3 h 227"/>
                <a:gd name="T14" fmla="*/ 0 w 349"/>
                <a:gd name="T15" fmla="*/ 3 h 227"/>
                <a:gd name="T16" fmla="*/ 0 w 349"/>
                <a:gd name="T17" fmla="*/ 3 h 227"/>
                <a:gd name="T18" fmla="*/ 0 w 349"/>
                <a:gd name="T19" fmla="*/ 3 h 227"/>
                <a:gd name="T20" fmla="*/ 0 w 349"/>
                <a:gd name="T21" fmla="*/ 4 h 227"/>
                <a:gd name="T22" fmla="*/ 0 w 349"/>
                <a:gd name="T23" fmla="*/ 4 h 227"/>
                <a:gd name="T24" fmla="*/ 0 w 349"/>
                <a:gd name="T25" fmla="*/ 4 h 227"/>
                <a:gd name="T26" fmla="*/ 0 w 349"/>
                <a:gd name="T27" fmla="*/ 4 h 227"/>
                <a:gd name="T28" fmla="*/ 0 w 349"/>
                <a:gd name="T29" fmla="*/ 4 h 227"/>
                <a:gd name="T30" fmla="*/ 0 w 349"/>
                <a:gd name="T31" fmla="*/ 4 h 227"/>
                <a:gd name="T32" fmla="*/ 0 w 349"/>
                <a:gd name="T33" fmla="*/ 4 h 227"/>
                <a:gd name="T34" fmla="*/ 0 w 349"/>
                <a:gd name="T35" fmla="*/ 4 h 227"/>
                <a:gd name="T36" fmla="*/ 0 w 349"/>
                <a:gd name="T37" fmla="*/ 4 h 227"/>
                <a:gd name="T38" fmla="*/ 0 w 349"/>
                <a:gd name="T39" fmla="*/ 4 h 227"/>
                <a:gd name="T40" fmla="*/ 0 w 349"/>
                <a:gd name="T41" fmla="*/ 4 h 227"/>
                <a:gd name="T42" fmla="*/ 0 w 349"/>
                <a:gd name="T43" fmla="*/ 4 h 227"/>
                <a:gd name="T44" fmla="*/ 0 w 349"/>
                <a:gd name="T45" fmla="*/ 4 h 227"/>
                <a:gd name="T46" fmla="*/ 0 w 349"/>
                <a:gd name="T47" fmla="*/ 3 h 227"/>
                <a:gd name="T48" fmla="*/ 0 w 349"/>
                <a:gd name="T49" fmla="*/ 3 h 227"/>
                <a:gd name="T50" fmla="*/ 0 w 349"/>
                <a:gd name="T51" fmla="*/ 2 h 227"/>
                <a:gd name="T52" fmla="*/ 0 w 349"/>
                <a:gd name="T53" fmla="*/ 2 h 227"/>
                <a:gd name="T54" fmla="*/ 0 w 349"/>
                <a:gd name="T55" fmla="*/ 2 h 227"/>
                <a:gd name="T56" fmla="*/ 0 w 349"/>
                <a:gd name="T57" fmla="*/ 1 h 227"/>
                <a:gd name="T58" fmla="*/ 0 w 349"/>
                <a:gd name="T59" fmla="*/ 1 h 227"/>
                <a:gd name="T60" fmla="*/ 0 w 349"/>
                <a:gd name="T61" fmla="*/ 1 h 227"/>
                <a:gd name="T62" fmla="*/ 0 w 349"/>
                <a:gd name="T63" fmla="*/ 1 h 227"/>
                <a:gd name="T64" fmla="*/ 0 w 349"/>
                <a:gd name="T65" fmla="*/ 1 h 227"/>
                <a:gd name="T66" fmla="*/ 0 w 349"/>
                <a:gd name="T67" fmla="*/ 1 h 227"/>
                <a:gd name="T68" fmla="*/ 0 w 349"/>
                <a:gd name="T69" fmla="*/ 1 h 227"/>
                <a:gd name="T70" fmla="*/ 0 w 349"/>
                <a:gd name="T71" fmla="*/ 1 h 227"/>
                <a:gd name="T72" fmla="*/ 0 w 349"/>
                <a:gd name="T73" fmla="*/ 1 h 227"/>
                <a:gd name="T74" fmla="*/ 0 w 349"/>
                <a:gd name="T75" fmla="*/ 1 h 227"/>
                <a:gd name="T76" fmla="*/ 0 w 349"/>
                <a:gd name="T77" fmla="*/ 1 h 227"/>
                <a:gd name="T78" fmla="*/ 0 w 349"/>
                <a:gd name="T79" fmla="*/ 0 h 227"/>
                <a:gd name="T80" fmla="*/ 0 w 349"/>
                <a:gd name="T81" fmla="*/ 0 h 227"/>
                <a:gd name="T82" fmla="*/ 0 w 349"/>
                <a:gd name="T83" fmla="*/ 0 h 227"/>
                <a:gd name="T84" fmla="*/ 0 w 349"/>
                <a:gd name="T85" fmla="*/ 1 h 227"/>
                <a:gd name="T86" fmla="*/ 0 w 349"/>
                <a:gd name="T87" fmla="*/ 1 h 227"/>
                <a:gd name="T88" fmla="*/ 0 w 349"/>
                <a:gd name="T89" fmla="*/ 1 h 227"/>
                <a:gd name="T90" fmla="*/ 0 w 349"/>
                <a:gd name="T91" fmla="*/ 1 h 227"/>
                <a:gd name="T92" fmla="*/ 0 w 349"/>
                <a:gd name="T93" fmla="*/ 1 h 227"/>
                <a:gd name="T94" fmla="*/ 0 w 349"/>
                <a:gd name="T95" fmla="*/ 1 h 227"/>
                <a:gd name="T96" fmla="*/ 0 w 349"/>
                <a:gd name="T97" fmla="*/ 1 h 227"/>
                <a:gd name="T98" fmla="*/ 0 w 349"/>
                <a:gd name="T99" fmla="*/ 1 h 227"/>
                <a:gd name="T100" fmla="*/ 0 w 349"/>
                <a:gd name="T101" fmla="*/ 1 h 227"/>
                <a:gd name="T102" fmla="*/ 0 w 349"/>
                <a:gd name="T103" fmla="*/ 1 h 227"/>
                <a:gd name="T104" fmla="*/ 0 w 349"/>
                <a:gd name="T105" fmla="*/ 1 h 227"/>
                <a:gd name="T106" fmla="*/ 0 w 349"/>
                <a:gd name="T107" fmla="*/ 1 h 227"/>
                <a:gd name="T108" fmla="*/ 0 w 349"/>
                <a:gd name="T109" fmla="*/ 1 h 227"/>
                <a:gd name="T110" fmla="*/ 0 w 349"/>
                <a:gd name="T111" fmla="*/ 1 h 227"/>
                <a:gd name="T112" fmla="*/ 0 w 349"/>
                <a:gd name="T113" fmla="*/ 1 h 227"/>
                <a:gd name="T114" fmla="*/ 0 w 349"/>
                <a:gd name="T115" fmla="*/ 1 h 227"/>
                <a:gd name="T116" fmla="*/ 0 w 349"/>
                <a:gd name="T117" fmla="*/ 1 h 227"/>
                <a:gd name="T118" fmla="*/ 0 w 349"/>
                <a:gd name="T119" fmla="*/ 1 h 227"/>
                <a:gd name="T120" fmla="*/ 0 w 349"/>
                <a:gd name="T121" fmla="*/ 2 h 2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49" h="227">
                  <a:moveTo>
                    <a:pt x="291" y="70"/>
                  </a:moveTo>
                  <a:lnTo>
                    <a:pt x="307" y="83"/>
                  </a:lnTo>
                  <a:lnTo>
                    <a:pt x="316" y="97"/>
                  </a:lnTo>
                  <a:lnTo>
                    <a:pt x="321" y="113"/>
                  </a:lnTo>
                  <a:lnTo>
                    <a:pt x="321" y="129"/>
                  </a:lnTo>
                  <a:lnTo>
                    <a:pt x="318" y="142"/>
                  </a:lnTo>
                  <a:lnTo>
                    <a:pt x="313" y="154"/>
                  </a:lnTo>
                  <a:lnTo>
                    <a:pt x="302" y="165"/>
                  </a:lnTo>
                  <a:lnTo>
                    <a:pt x="292" y="174"/>
                  </a:lnTo>
                  <a:lnTo>
                    <a:pt x="279" y="185"/>
                  </a:lnTo>
                  <a:lnTo>
                    <a:pt x="266" y="193"/>
                  </a:lnTo>
                  <a:lnTo>
                    <a:pt x="253" y="202"/>
                  </a:lnTo>
                  <a:lnTo>
                    <a:pt x="240" y="212"/>
                  </a:lnTo>
                  <a:lnTo>
                    <a:pt x="237" y="215"/>
                  </a:lnTo>
                  <a:lnTo>
                    <a:pt x="236" y="218"/>
                  </a:lnTo>
                  <a:lnTo>
                    <a:pt x="237" y="221"/>
                  </a:lnTo>
                  <a:lnTo>
                    <a:pt x="240" y="224"/>
                  </a:lnTo>
                  <a:lnTo>
                    <a:pt x="244" y="226"/>
                  </a:lnTo>
                  <a:lnTo>
                    <a:pt x="249" y="227"/>
                  </a:lnTo>
                  <a:lnTo>
                    <a:pt x="254" y="226"/>
                  </a:lnTo>
                  <a:lnTo>
                    <a:pt x="259" y="224"/>
                  </a:lnTo>
                  <a:lnTo>
                    <a:pt x="288" y="211"/>
                  </a:lnTo>
                  <a:lnTo>
                    <a:pt x="311" y="193"/>
                  </a:lnTo>
                  <a:lnTo>
                    <a:pt x="331" y="172"/>
                  </a:lnTo>
                  <a:lnTo>
                    <a:pt x="345" y="151"/>
                  </a:lnTo>
                  <a:lnTo>
                    <a:pt x="349" y="127"/>
                  </a:lnTo>
                  <a:lnTo>
                    <a:pt x="346" y="104"/>
                  </a:lnTo>
                  <a:lnTo>
                    <a:pt x="334" y="83"/>
                  </a:lnTo>
                  <a:lnTo>
                    <a:pt x="311" y="63"/>
                  </a:lnTo>
                  <a:lnTo>
                    <a:pt x="294" y="53"/>
                  </a:lnTo>
                  <a:lnTo>
                    <a:pt x="273" y="44"/>
                  </a:lnTo>
                  <a:lnTo>
                    <a:pt x="250" y="35"/>
                  </a:lnTo>
                  <a:lnTo>
                    <a:pt x="227" y="28"/>
                  </a:lnTo>
                  <a:lnTo>
                    <a:pt x="202" y="22"/>
                  </a:lnTo>
                  <a:lnTo>
                    <a:pt x="176" y="17"/>
                  </a:lnTo>
                  <a:lnTo>
                    <a:pt x="151" y="12"/>
                  </a:lnTo>
                  <a:lnTo>
                    <a:pt x="125" y="7"/>
                  </a:lnTo>
                  <a:lnTo>
                    <a:pt x="102" y="4"/>
                  </a:lnTo>
                  <a:lnTo>
                    <a:pt x="79" y="2"/>
                  </a:lnTo>
                  <a:lnTo>
                    <a:pt x="58" y="0"/>
                  </a:lnTo>
                  <a:lnTo>
                    <a:pt x="39" y="0"/>
                  </a:lnTo>
                  <a:lnTo>
                    <a:pt x="23" y="0"/>
                  </a:lnTo>
                  <a:lnTo>
                    <a:pt x="12" y="1"/>
                  </a:lnTo>
                  <a:lnTo>
                    <a:pt x="5" y="3"/>
                  </a:lnTo>
                  <a:lnTo>
                    <a:pt x="0" y="5"/>
                  </a:lnTo>
                  <a:lnTo>
                    <a:pt x="15" y="7"/>
                  </a:lnTo>
                  <a:lnTo>
                    <a:pt x="31" y="9"/>
                  </a:lnTo>
                  <a:lnTo>
                    <a:pt x="47" y="11"/>
                  </a:lnTo>
                  <a:lnTo>
                    <a:pt x="64" y="13"/>
                  </a:lnTo>
                  <a:lnTo>
                    <a:pt x="83" y="15"/>
                  </a:lnTo>
                  <a:lnTo>
                    <a:pt x="102" y="17"/>
                  </a:lnTo>
                  <a:lnTo>
                    <a:pt x="121" y="20"/>
                  </a:lnTo>
                  <a:lnTo>
                    <a:pt x="141" y="23"/>
                  </a:lnTo>
                  <a:lnTo>
                    <a:pt x="160" y="27"/>
                  </a:lnTo>
                  <a:lnTo>
                    <a:pt x="180" y="31"/>
                  </a:lnTo>
                  <a:lnTo>
                    <a:pt x="201" y="36"/>
                  </a:lnTo>
                  <a:lnTo>
                    <a:pt x="220" y="41"/>
                  </a:lnTo>
                  <a:lnTo>
                    <a:pt x="238" y="48"/>
                  </a:lnTo>
                  <a:lnTo>
                    <a:pt x="257" y="54"/>
                  </a:lnTo>
                  <a:lnTo>
                    <a:pt x="275" y="62"/>
                  </a:lnTo>
                  <a:lnTo>
                    <a:pt x="291" y="7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86" name="Freeform 134">
              <a:extLst>
                <a:ext uri="{FF2B5EF4-FFF2-40B4-BE49-F238E27FC236}">
                  <a16:creationId xmlns:a16="http://schemas.microsoft.com/office/drawing/2014/main" id="{EC8CAC83-2A4D-AF47-9DDF-A50A222CC53D}"/>
                </a:ext>
              </a:extLst>
            </p:cNvPr>
            <p:cNvSpPr>
              <a:spLocks/>
            </p:cNvSpPr>
            <p:nvPr/>
          </p:nvSpPr>
          <p:spPr bwMode="auto">
            <a:xfrm>
              <a:off x="4750" y="340"/>
              <a:ext cx="48" cy="107"/>
            </a:xfrm>
            <a:custGeom>
              <a:avLst/>
              <a:gdLst>
                <a:gd name="T0" fmla="*/ 0 w 143"/>
                <a:gd name="T1" fmla="*/ 2 h 212"/>
                <a:gd name="T2" fmla="*/ 0 w 143"/>
                <a:gd name="T3" fmla="*/ 3 h 212"/>
                <a:gd name="T4" fmla="*/ 0 w 143"/>
                <a:gd name="T5" fmla="*/ 3 h 212"/>
                <a:gd name="T6" fmla="*/ 0 w 143"/>
                <a:gd name="T7" fmla="*/ 3 h 212"/>
                <a:gd name="T8" fmla="*/ 0 w 143"/>
                <a:gd name="T9" fmla="*/ 3 h 212"/>
                <a:gd name="T10" fmla="*/ 0 w 143"/>
                <a:gd name="T11" fmla="*/ 3 h 212"/>
                <a:gd name="T12" fmla="*/ 0 w 143"/>
                <a:gd name="T13" fmla="*/ 4 h 212"/>
                <a:gd name="T14" fmla="*/ 0 w 143"/>
                <a:gd name="T15" fmla="*/ 4 h 212"/>
                <a:gd name="T16" fmla="*/ 0 w 143"/>
                <a:gd name="T17" fmla="*/ 4 h 212"/>
                <a:gd name="T18" fmla="*/ 0 w 143"/>
                <a:gd name="T19" fmla="*/ 4 h 212"/>
                <a:gd name="T20" fmla="*/ 0 w 143"/>
                <a:gd name="T21" fmla="*/ 4 h 212"/>
                <a:gd name="T22" fmla="*/ 0 w 143"/>
                <a:gd name="T23" fmla="*/ 4 h 212"/>
                <a:gd name="T24" fmla="*/ 0 w 143"/>
                <a:gd name="T25" fmla="*/ 4 h 212"/>
                <a:gd name="T26" fmla="*/ 0 w 143"/>
                <a:gd name="T27" fmla="*/ 4 h 212"/>
                <a:gd name="T28" fmla="*/ 0 w 143"/>
                <a:gd name="T29" fmla="*/ 4 h 212"/>
                <a:gd name="T30" fmla="*/ 0 w 143"/>
                <a:gd name="T31" fmla="*/ 3 h 212"/>
                <a:gd name="T32" fmla="*/ 0 w 143"/>
                <a:gd name="T33" fmla="*/ 3 h 212"/>
                <a:gd name="T34" fmla="*/ 0 w 143"/>
                <a:gd name="T35" fmla="*/ 3 h 212"/>
                <a:gd name="T36" fmla="*/ 0 w 143"/>
                <a:gd name="T37" fmla="*/ 3 h 212"/>
                <a:gd name="T38" fmla="*/ 0 w 143"/>
                <a:gd name="T39" fmla="*/ 3 h 212"/>
                <a:gd name="T40" fmla="*/ 0 w 143"/>
                <a:gd name="T41" fmla="*/ 3 h 212"/>
                <a:gd name="T42" fmla="*/ 0 w 143"/>
                <a:gd name="T43" fmla="*/ 3 h 212"/>
                <a:gd name="T44" fmla="*/ 0 w 143"/>
                <a:gd name="T45" fmla="*/ 2 h 212"/>
                <a:gd name="T46" fmla="*/ 0 w 143"/>
                <a:gd name="T47" fmla="*/ 2 h 212"/>
                <a:gd name="T48" fmla="*/ 0 w 143"/>
                <a:gd name="T49" fmla="*/ 2 h 212"/>
                <a:gd name="T50" fmla="*/ 0 w 143"/>
                <a:gd name="T51" fmla="*/ 2 h 212"/>
                <a:gd name="T52" fmla="*/ 0 w 143"/>
                <a:gd name="T53" fmla="*/ 1 h 212"/>
                <a:gd name="T54" fmla="*/ 0 w 143"/>
                <a:gd name="T55" fmla="*/ 1 h 212"/>
                <a:gd name="T56" fmla="*/ 0 w 143"/>
                <a:gd name="T57" fmla="*/ 1 h 212"/>
                <a:gd name="T58" fmla="*/ 0 w 143"/>
                <a:gd name="T59" fmla="*/ 1 h 212"/>
                <a:gd name="T60" fmla="*/ 0 w 143"/>
                <a:gd name="T61" fmla="*/ 1 h 212"/>
                <a:gd name="T62" fmla="*/ 0 w 143"/>
                <a:gd name="T63" fmla="*/ 1 h 212"/>
                <a:gd name="T64" fmla="*/ 0 w 143"/>
                <a:gd name="T65" fmla="*/ 0 h 212"/>
                <a:gd name="T66" fmla="*/ 0 w 143"/>
                <a:gd name="T67" fmla="*/ 1 h 212"/>
                <a:gd name="T68" fmla="*/ 0 w 143"/>
                <a:gd name="T69" fmla="*/ 1 h 212"/>
                <a:gd name="T70" fmla="*/ 0 w 143"/>
                <a:gd name="T71" fmla="*/ 1 h 212"/>
                <a:gd name="T72" fmla="*/ 0 w 143"/>
                <a:gd name="T73" fmla="*/ 1 h 212"/>
                <a:gd name="T74" fmla="*/ 0 w 143"/>
                <a:gd name="T75" fmla="*/ 1 h 212"/>
                <a:gd name="T76" fmla="*/ 0 w 143"/>
                <a:gd name="T77" fmla="*/ 2 h 212"/>
                <a:gd name="T78" fmla="*/ 0 w 143"/>
                <a:gd name="T79" fmla="*/ 2 h 212"/>
                <a:gd name="T80" fmla="*/ 0 w 143"/>
                <a:gd name="T81" fmla="*/ 2 h 2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3" h="212">
                  <a:moveTo>
                    <a:pt x="0" y="115"/>
                  </a:moveTo>
                  <a:lnTo>
                    <a:pt x="0" y="133"/>
                  </a:lnTo>
                  <a:lnTo>
                    <a:pt x="6" y="149"/>
                  </a:lnTo>
                  <a:lnTo>
                    <a:pt x="16" y="165"/>
                  </a:lnTo>
                  <a:lnTo>
                    <a:pt x="31" y="178"/>
                  </a:lnTo>
                  <a:lnTo>
                    <a:pt x="48" y="190"/>
                  </a:lnTo>
                  <a:lnTo>
                    <a:pt x="69" y="200"/>
                  </a:lnTo>
                  <a:lnTo>
                    <a:pt x="92" y="207"/>
                  </a:lnTo>
                  <a:lnTo>
                    <a:pt x="115" y="211"/>
                  </a:lnTo>
                  <a:lnTo>
                    <a:pt x="122" y="212"/>
                  </a:lnTo>
                  <a:lnTo>
                    <a:pt x="130" y="210"/>
                  </a:lnTo>
                  <a:lnTo>
                    <a:pt x="135" y="207"/>
                  </a:lnTo>
                  <a:lnTo>
                    <a:pt x="138" y="203"/>
                  </a:lnTo>
                  <a:lnTo>
                    <a:pt x="138" y="198"/>
                  </a:lnTo>
                  <a:lnTo>
                    <a:pt x="137" y="193"/>
                  </a:lnTo>
                  <a:lnTo>
                    <a:pt x="133" y="189"/>
                  </a:lnTo>
                  <a:lnTo>
                    <a:pt x="125" y="186"/>
                  </a:lnTo>
                  <a:lnTo>
                    <a:pt x="102" y="180"/>
                  </a:lnTo>
                  <a:lnTo>
                    <a:pt x="80" y="172"/>
                  </a:lnTo>
                  <a:lnTo>
                    <a:pt x="63" y="161"/>
                  </a:lnTo>
                  <a:lnTo>
                    <a:pt x="50" y="148"/>
                  </a:lnTo>
                  <a:lnTo>
                    <a:pt x="41" y="133"/>
                  </a:lnTo>
                  <a:lnTo>
                    <a:pt x="37" y="116"/>
                  </a:lnTo>
                  <a:lnTo>
                    <a:pt x="37" y="99"/>
                  </a:lnTo>
                  <a:lnTo>
                    <a:pt x="44" y="80"/>
                  </a:lnTo>
                  <a:lnTo>
                    <a:pt x="54" y="67"/>
                  </a:lnTo>
                  <a:lnTo>
                    <a:pt x="70" y="54"/>
                  </a:lnTo>
                  <a:lnTo>
                    <a:pt x="87" y="41"/>
                  </a:lnTo>
                  <a:lnTo>
                    <a:pt x="106" y="30"/>
                  </a:lnTo>
                  <a:lnTo>
                    <a:pt x="122" y="21"/>
                  </a:lnTo>
                  <a:lnTo>
                    <a:pt x="135" y="11"/>
                  </a:lnTo>
                  <a:lnTo>
                    <a:pt x="143" y="5"/>
                  </a:lnTo>
                  <a:lnTo>
                    <a:pt x="143" y="0"/>
                  </a:lnTo>
                  <a:lnTo>
                    <a:pt x="127" y="4"/>
                  </a:lnTo>
                  <a:lnTo>
                    <a:pt x="106" y="11"/>
                  </a:lnTo>
                  <a:lnTo>
                    <a:pt x="85" y="24"/>
                  </a:lnTo>
                  <a:lnTo>
                    <a:pt x="61" y="38"/>
                  </a:lnTo>
                  <a:lnTo>
                    <a:pt x="40" y="55"/>
                  </a:lnTo>
                  <a:lnTo>
                    <a:pt x="22" y="74"/>
                  </a:lnTo>
                  <a:lnTo>
                    <a:pt x="8" y="95"/>
                  </a:lnTo>
                  <a:lnTo>
                    <a:pt x="0" y="11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287" name="Freeform 135">
              <a:extLst>
                <a:ext uri="{FF2B5EF4-FFF2-40B4-BE49-F238E27FC236}">
                  <a16:creationId xmlns:a16="http://schemas.microsoft.com/office/drawing/2014/main" id="{06031132-C2BD-B24C-B4C1-99B2F3F2E7E3}"/>
                </a:ext>
              </a:extLst>
            </p:cNvPr>
            <p:cNvSpPr>
              <a:spLocks/>
            </p:cNvSpPr>
            <p:nvPr/>
          </p:nvSpPr>
          <p:spPr bwMode="auto">
            <a:xfrm>
              <a:off x="5081" y="272"/>
              <a:ext cx="101" cy="139"/>
            </a:xfrm>
            <a:custGeom>
              <a:avLst/>
              <a:gdLst>
                <a:gd name="T0" fmla="*/ 0 w 304"/>
                <a:gd name="T1" fmla="*/ 2 h 278"/>
                <a:gd name="T2" fmla="*/ 0 w 304"/>
                <a:gd name="T3" fmla="*/ 3 h 278"/>
                <a:gd name="T4" fmla="*/ 0 w 304"/>
                <a:gd name="T5" fmla="*/ 3 h 278"/>
                <a:gd name="T6" fmla="*/ 0 w 304"/>
                <a:gd name="T7" fmla="*/ 3 h 278"/>
                <a:gd name="T8" fmla="*/ 0 w 304"/>
                <a:gd name="T9" fmla="*/ 3 h 278"/>
                <a:gd name="T10" fmla="*/ 0 w 304"/>
                <a:gd name="T11" fmla="*/ 4 h 278"/>
                <a:gd name="T12" fmla="*/ 0 w 304"/>
                <a:gd name="T13" fmla="*/ 4 h 278"/>
                <a:gd name="T14" fmla="*/ 0 w 304"/>
                <a:gd name="T15" fmla="*/ 4 h 278"/>
                <a:gd name="T16" fmla="*/ 0 w 304"/>
                <a:gd name="T17" fmla="*/ 4 h 278"/>
                <a:gd name="T18" fmla="*/ 0 w 304"/>
                <a:gd name="T19" fmla="*/ 5 h 278"/>
                <a:gd name="T20" fmla="*/ 0 w 304"/>
                <a:gd name="T21" fmla="*/ 5 h 278"/>
                <a:gd name="T22" fmla="*/ 0 w 304"/>
                <a:gd name="T23" fmla="*/ 5 h 278"/>
                <a:gd name="T24" fmla="*/ 0 w 304"/>
                <a:gd name="T25" fmla="*/ 5 h 278"/>
                <a:gd name="T26" fmla="*/ 0 w 304"/>
                <a:gd name="T27" fmla="*/ 5 h 278"/>
                <a:gd name="T28" fmla="*/ 0 w 304"/>
                <a:gd name="T29" fmla="*/ 5 h 278"/>
                <a:gd name="T30" fmla="*/ 0 w 304"/>
                <a:gd name="T31" fmla="*/ 4 h 278"/>
                <a:gd name="T32" fmla="*/ 0 w 304"/>
                <a:gd name="T33" fmla="*/ 4 h 278"/>
                <a:gd name="T34" fmla="*/ 0 w 304"/>
                <a:gd name="T35" fmla="*/ 4 h 278"/>
                <a:gd name="T36" fmla="*/ 0 w 304"/>
                <a:gd name="T37" fmla="*/ 3 h 278"/>
                <a:gd name="T38" fmla="*/ 0 w 304"/>
                <a:gd name="T39" fmla="*/ 3 h 278"/>
                <a:gd name="T40" fmla="*/ 0 w 304"/>
                <a:gd name="T41" fmla="*/ 2 h 278"/>
                <a:gd name="T42" fmla="*/ 0 w 304"/>
                <a:gd name="T43" fmla="*/ 2 h 278"/>
                <a:gd name="T44" fmla="*/ 0 w 304"/>
                <a:gd name="T45" fmla="*/ 2 h 278"/>
                <a:gd name="T46" fmla="*/ 0 w 304"/>
                <a:gd name="T47" fmla="*/ 1 h 278"/>
                <a:gd name="T48" fmla="*/ 0 w 304"/>
                <a:gd name="T49" fmla="*/ 1 h 278"/>
                <a:gd name="T50" fmla="*/ 0 w 304"/>
                <a:gd name="T51" fmla="*/ 1 h 278"/>
                <a:gd name="T52" fmla="*/ 0 w 304"/>
                <a:gd name="T53" fmla="*/ 1 h 278"/>
                <a:gd name="T54" fmla="*/ 0 w 304"/>
                <a:gd name="T55" fmla="*/ 1 h 278"/>
                <a:gd name="T56" fmla="*/ 0 w 304"/>
                <a:gd name="T57" fmla="*/ 1 h 278"/>
                <a:gd name="T58" fmla="*/ 0 w 304"/>
                <a:gd name="T59" fmla="*/ 0 h 278"/>
                <a:gd name="T60" fmla="*/ 0 w 304"/>
                <a:gd name="T61" fmla="*/ 1 h 278"/>
                <a:gd name="T62" fmla="*/ 0 w 304"/>
                <a:gd name="T63" fmla="*/ 1 h 278"/>
                <a:gd name="T64" fmla="*/ 0 w 304"/>
                <a:gd name="T65" fmla="*/ 1 h 278"/>
                <a:gd name="T66" fmla="*/ 0 w 304"/>
                <a:gd name="T67" fmla="*/ 1 h 278"/>
                <a:gd name="T68" fmla="*/ 0 w 304"/>
                <a:gd name="T69" fmla="*/ 1 h 278"/>
                <a:gd name="T70" fmla="*/ 0 w 304"/>
                <a:gd name="T71" fmla="*/ 1 h 278"/>
                <a:gd name="T72" fmla="*/ 0 w 304"/>
                <a:gd name="T73" fmla="*/ 2 h 278"/>
                <a:gd name="T74" fmla="*/ 0 w 304"/>
                <a:gd name="T75" fmla="*/ 2 h 2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4" h="278">
                  <a:moveTo>
                    <a:pt x="247" y="104"/>
                  </a:moveTo>
                  <a:lnTo>
                    <a:pt x="258" y="111"/>
                  </a:lnTo>
                  <a:lnTo>
                    <a:pt x="265" y="119"/>
                  </a:lnTo>
                  <a:lnTo>
                    <a:pt x="272" y="129"/>
                  </a:lnTo>
                  <a:lnTo>
                    <a:pt x="276" y="138"/>
                  </a:lnTo>
                  <a:lnTo>
                    <a:pt x="279" y="147"/>
                  </a:lnTo>
                  <a:lnTo>
                    <a:pt x="278" y="158"/>
                  </a:lnTo>
                  <a:lnTo>
                    <a:pt x="275" y="168"/>
                  </a:lnTo>
                  <a:lnTo>
                    <a:pt x="268" y="177"/>
                  </a:lnTo>
                  <a:lnTo>
                    <a:pt x="258" y="187"/>
                  </a:lnTo>
                  <a:lnTo>
                    <a:pt x="246" y="197"/>
                  </a:lnTo>
                  <a:lnTo>
                    <a:pt x="233" y="205"/>
                  </a:lnTo>
                  <a:lnTo>
                    <a:pt x="220" y="213"/>
                  </a:lnTo>
                  <a:lnTo>
                    <a:pt x="205" y="220"/>
                  </a:lnTo>
                  <a:lnTo>
                    <a:pt x="191" y="229"/>
                  </a:lnTo>
                  <a:lnTo>
                    <a:pt x="176" y="237"/>
                  </a:lnTo>
                  <a:lnTo>
                    <a:pt x="163" y="246"/>
                  </a:lnTo>
                  <a:lnTo>
                    <a:pt x="159" y="249"/>
                  </a:lnTo>
                  <a:lnTo>
                    <a:pt x="156" y="253"/>
                  </a:lnTo>
                  <a:lnTo>
                    <a:pt x="153" y="258"/>
                  </a:lnTo>
                  <a:lnTo>
                    <a:pt x="150" y="262"/>
                  </a:lnTo>
                  <a:lnTo>
                    <a:pt x="149" y="266"/>
                  </a:lnTo>
                  <a:lnTo>
                    <a:pt x="149" y="270"/>
                  </a:lnTo>
                  <a:lnTo>
                    <a:pt x="151" y="274"/>
                  </a:lnTo>
                  <a:lnTo>
                    <a:pt x="156" y="277"/>
                  </a:lnTo>
                  <a:lnTo>
                    <a:pt x="162" y="278"/>
                  </a:lnTo>
                  <a:lnTo>
                    <a:pt x="167" y="278"/>
                  </a:lnTo>
                  <a:lnTo>
                    <a:pt x="172" y="277"/>
                  </a:lnTo>
                  <a:lnTo>
                    <a:pt x="176" y="274"/>
                  </a:lnTo>
                  <a:lnTo>
                    <a:pt x="191" y="262"/>
                  </a:lnTo>
                  <a:lnTo>
                    <a:pt x="207" y="251"/>
                  </a:lnTo>
                  <a:lnTo>
                    <a:pt x="223" y="241"/>
                  </a:lnTo>
                  <a:lnTo>
                    <a:pt x="240" y="231"/>
                  </a:lnTo>
                  <a:lnTo>
                    <a:pt x="256" y="220"/>
                  </a:lnTo>
                  <a:lnTo>
                    <a:pt x="272" y="209"/>
                  </a:lnTo>
                  <a:lnTo>
                    <a:pt x="285" y="197"/>
                  </a:lnTo>
                  <a:lnTo>
                    <a:pt x="295" y="183"/>
                  </a:lnTo>
                  <a:lnTo>
                    <a:pt x="303" y="167"/>
                  </a:lnTo>
                  <a:lnTo>
                    <a:pt x="304" y="151"/>
                  </a:lnTo>
                  <a:lnTo>
                    <a:pt x="301" y="136"/>
                  </a:lnTo>
                  <a:lnTo>
                    <a:pt x="294" y="120"/>
                  </a:lnTo>
                  <a:lnTo>
                    <a:pt x="282" y="107"/>
                  </a:lnTo>
                  <a:lnTo>
                    <a:pt x="269" y="94"/>
                  </a:lnTo>
                  <a:lnTo>
                    <a:pt x="252" y="83"/>
                  </a:lnTo>
                  <a:lnTo>
                    <a:pt x="233" y="74"/>
                  </a:lnTo>
                  <a:lnTo>
                    <a:pt x="218" y="68"/>
                  </a:lnTo>
                  <a:lnTo>
                    <a:pt x="202" y="62"/>
                  </a:lnTo>
                  <a:lnTo>
                    <a:pt x="186" y="54"/>
                  </a:lnTo>
                  <a:lnTo>
                    <a:pt x="169" y="48"/>
                  </a:lnTo>
                  <a:lnTo>
                    <a:pt x="151" y="41"/>
                  </a:lnTo>
                  <a:lnTo>
                    <a:pt x="133" y="35"/>
                  </a:lnTo>
                  <a:lnTo>
                    <a:pt x="115" y="28"/>
                  </a:lnTo>
                  <a:lnTo>
                    <a:pt x="98" y="21"/>
                  </a:lnTo>
                  <a:lnTo>
                    <a:pt x="82" y="16"/>
                  </a:lnTo>
                  <a:lnTo>
                    <a:pt x="66" y="11"/>
                  </a:lnTo>
                  <a:lnTo>
                    <a:pt x="50" y="7"/>
                  </a:lnTo>
                  <a:lnTo>
                    <a:pt x="37" y="4"/>
                  </a:lnTo>
                  <a:lnTo>
                    <a:pt x="25" y="1"/>
                  </a:lnTo>
                  <a:lnTo>
                    <a:pt x="15" y="0"/>
                  </a:lnTo>
                  <a:lnTo>
                    <a:pt x="6" y="0"/>
                  </a:lnTo>
                  <a:lnTo>
                    <a:pt x="0" y="2"/>
                  </a:lnTo>
                  <a:lnTo>
                    <a:pt x="13" y="7"/>
                  </a:lnTo>
                  <a:lnTo>
                    <a:pt x="28" y="12"/>
                  </a:lnTo>
                  <a:lnTo>
                    <a:pt x="44" y="17"/>
                  </a:lnTo>
                  <a:lnTo>
                    <a:pt x="58" y="23"/>
                  </a:lnTo>
                  <a:lnTo>
                    <a:pt x="74" y="28"/>
                  </a:lnTo>
                  <a:lnTo>
                    <a:pt x="90" y="33"/>
                  </a:lnTo>
                  <a:lnTo>
                    <a:pt x="106" y="39"/>
                  </a:lnTo>
                  <a:lnTo>
                    <a:pt x="122" y="45"/>
                  </a:lnTo>
                  <a:lnTo>
                    <a:pt x="140" y="51"/>
                  </a:lnTo>
                  <a:lnTo>
                    <a:pt x="156" y="58"/>
                  </a:lnTo>
                  <a:lnTo>
                    <a:pt x="172" y="64"/>
                  </a:lnTo>
                  <a:lnTo>
                    <a:pt x="188" y="71"/>
                  </a:lnTo>
                  <a:lnTo>
                    <a:pt x="204" y="79"/>
                  </a:lnTo>
                  <a:lnTo>
                    <a:pt x="218" y="86"/>
                  </a:lnTo>
                  <a:lnTo>
                    <a:pt x="233" y="95"/>
                  </a:lnTo>
                  <a:lnTo>
                    <a:pt x="247" y="10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sp>
        <p:nvSpPr>
          <p:cNvPr id="288" name="Rectangle 66">
            <a:extLst>
              <a:ext uri="{FF2B5EF4-FFF2-40B4-BE49-F238E27FC236}">
                <a16:creationId xmlns:a16="http://schemas.microsoft.com/office/drawing/2014/main" id="{FBD709F5-577B-5D47-8CCC-53923E118B69}"/>
              </a:ext>
            </a:extLst>
          </p:cNvPr>
          <p:cNvSpPr>
            <a:spLocks noChangeArrowheads="1"/>
          </p:cNvSpPr>
          <p:nvPr/>
        </p:nvSpPr>
        <p:spPr bwMode="auto">
          <a:xfrm>
            <a:off x="6239328" y="1080861"/>
            <a:ext cx="5635172"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000" dirty="0">
                <a:cs typeface="+mn-cs"/>
              </a:rPr>
              <a:t> </a:t>
            </a:r>
            <a:r>
              <a:rPr lang="en-US" sz="2800" dirty="0">
                <a:cs typeface="+mn-cs"/>
              </a:rPr>
              <a:t>wireless link</a:t>
            </a:r>
          </a:p>
          <a:p>
            <a:pPr marL="238125" indent="-238125">
              <a:lnSpc>
                <a:spcPct val="90000"/>
              </a:lnSpc>
              <a:spcBef>
                <a:spcPct val="20000"/>
              </a:spcBef>
              <a:buClr>
                <a:srgbClr val="0000A8"/>
              </a:buClr>
              <a:buSzPct val="100000"/>
              <a:buFont typeface="Wingdings" charset="2"/>
              <a:buChar char="§"/>
              <a:defRPr/>
            </a:pPr>
            <a:r>
              <a:rPr lang="en-US" sz="2400" dirty="0">
                <a:cs typeface="+mn-cs"/>
              </a:rPr>
              <a:t>typically used to connect mobile(s) to base station, also used as backbone link </a:t>
            </a:r>
          </a:p>
          <a:p>
            <a:pPr marL="238125" indent="-238125">
              <a:lnSpc>
                <a:spcPct val="90000"/>
              </a:lnSpc>
              <a:spcBef>
                <a:spcPct val="20000"/>
              </a:spcBef>
              <a:buClr>
                <a:srgbClr val="0000A8"/>
              </a:buClr>
              <a:buSzPct val="100000"/>
              <a:buFont typeface="Wingdings" charset="2"/>
              <a:buChar char="§"/>
              <a:defRPr/>
            </a:pPr>
            <a:r>
              <a:rPr lang="en-US" sz="2400" dirty="0">
                <a:cs typeface="+mn-cs"/>
              </a:rPr>
              <a:t>multiple access protocol coordinates link access </a:t>
            </a:r>
          </a:p>
          <a:p>
            <a:pPr marL="238125" indent="-238125">
              <a:lnSpc>
                <a:spcPct val="90000"/>
              </a:lnSpc>
              <a:spcBef>
                <a:spcPct val="20000"/>
              </a:spcBef>
              <a:buClr>
                <a:srgbClr val="0000A8"/>
              </a:buClr>
              <a:buSzPct val="100000"/>
              <a:buFont typeface="Wingdings" charset="2"/>
              <a:buChar char="§"/>
              <a:defRPr/>
            </a:pPr>
            <a:r>
              <a:rPr lang="en-US" sz="2400" dirty="0">
                <a:cs typeface="+mn-cs"/>
              </a:rPr>
              <a:t>various transmission rates and distances, frequency bands</a:t>
            </a:r>
            <a:endParaRPr lang="en-US" sz="2000" dirty="0">
              <a:cs typeface="+mn-cs"/>
            </a:endParaRPr>
          </a:p>
        </p:txBody>
      </p:sp>
      <p:sp>
        <p:nvSpPr>
          <p:cNvPr id="289" name="Line 75">
            <a:extLst>
              <a:ext uri="{FF2B5EF4-FFF2-40B4-BE49-F238E27FC236}">
                <a16:creationId xmlns:a16="http://schemas.microsoft.com/office/drawing/2014/main" id="{E03537F9-DF3E-6243-BDEE-EB2475A342CA}"/>
              </a:ext>
            </a:extLst>
          </p:cNvPr>
          <p:cNvSpPr>
            <a:spLocks noChangeShapeType="1"/>
          </p:cNvSpPr>
          <p:nvPr/>
        </p:nvSpPr>
        <p:spPr bwMode="auto">
          <a:xfrm flipH="1">
            <a:off x="2108198" y="3898759"/>
            <a:ext cx="4547160" cy="774841"/>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Tree>
    <p:extLst>
      <p:ext uri="{BB962C8B-B14F-4D97-AF65-F5344CB8AC3E}">
        <p14:creationId xmlns:p14="http://schemas.microsoft.com/office/powerpoint/2010/main" val="269141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normAutofit/>
          </a:bodyPr>
          <a:lstStyle/>
          <a:p>
            <a:r>
              <a:rPr lang="en-US" dirty="0"/>
              <a:t>Characteristics of selected wireless links</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8</a:t>
            </a:fld>
            <a:endParaRPr lang="en-US" dirty="0"/>
          </a:p>
        </p:txBody>
      </p:sp>
      <p:sp>
        <p:nvSpPr>
          <p:cNvPr id="311" name="Rectangle 310">
            <a:extLst>
              <a:ext uri="{FF2B5EF4-FFF2-40B4-BE49-F238E27FC236}">
                <a16:creationId xmlns:a16="http://schemas.microsoft.com/office/drawing/2014/main" id="{A44EDA04-068E-3B42-A494-5C9068D9A40F}"/>
              </a:ext>
            </a:extLst>
          </p:cNvPr>
          <p:cNvSpPr/>
          <p:nvPr/>
        </p:nvSpPr>
        <p:spPr>
          <a:xfrm>
            <a:off x="2773087" y="1353412"/>
            <a:ext cx="7805489" cy="3730148"/>
          </a:xfrm>
          <a:prstGeom prst="rect">
            <a:avLst/>
          </a:prstGeom>
          <a:gradFill flip="none" rotWithShape="1">
            <a:gsLst>
              <a:gs pos="1000">
                <a:schemeClr val="accent5">
                  <a:lumMod val="20000"/>
                  <a:lumOff val="80000"/>
                </a:schemeClr>
              </a:gs>
              <a:gs pos="100000">
                <a:prstClr val="white"/>
              </a:gs>
            </a:gsLst>
            <a:lin ang="10800000" scaled="0"/>
            <a:tileRect/>
          </a:gradFill>
          <a:ln w="31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12" name="TextBox 311">
            <a:extLst>
              <a:ext uri="{FF2B5EF4-FFF2-40B4-BE49-F238E27FC236}">
                <a16:creationId xmlns:a16="http://schemas.microsoft.com/office/drawing/2014/main" id="{98ACCA7C-345E-314E-AB98-39C61AD2934C}"/>
              </a:ext>
            </a:extLst>
          </p:cNvPr>
          <p:cNvSpPr txBox="1"/>
          <p:nvPr/>
        </p:nvSpPr>
        <p:spPr>
          <a:xfrm>
            <a:off x="3200852" y="5119273"/>
            <a:ext cx="809836"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Indoor</a:t>
            </a:r>
          </a:p>
        </p:txBody>
      </p:sp>
      <p:sp>
        <p:nvSpPr>
          <p:cNvPr id="313" name="TextBox 312">
            <a:extLst>
              <a:ext uri="{FF2B5EF4-FFF2-40B4-BE49-F238E27FC236}">
                <a16:creationId xmlns:a16="http://schemas.microsoft.com/office/drawing/2014/main" id="{BB99AD61-03FB-5D4F-A4E4-4B7D9B3621B7}"/>
              </a:ext>
            </a:extLst>
          </p:cNvPr>
          <p:cNvSpPr txBox="1"/>
          <p:nvPr/>
        </p:nvSpPr>
        <p:spPr>
          <a:xfrm>
            <a:off x="5121770" y="5118959"/>
            <a:ext cx="981358"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Outdoor</a:t>
            </a:r>
          </a:p>
        </p:txBody>
      </p:sp>
      <p:sp>
        <p:nvSpPr>
          <p:cNvPr id="314" name="TextBox 313">
            <a:extLst>
              <a:ext uri="{FF2B5EF4-FFF2-40B4-BE49-F238E27FC236}">
                <a16:creationId xmlns:a16="http://schemas.microsoft.com/office/drawing/2014/main" id="{1A1F7179-DCFA-F947-89D9-11B31CD1EC42}"/>
              </a:ext>
            </a:extLst>
          </p:cNvPr>
          <p:cNvSpPr txBox="1"/>
          <p:nvPr/>
        </p:nvSpPr>
        <p:spPr>
          <a:xfrm>
            <a:off x="7150140" y="5118661"/>
            <a:ext cx="1093569" cy="646331"/>
          </a:xfrm>
          <a:prstGeom prst="rect">
            <a:avLst/>
          </a:prstGeom>
          <a:solidFill>
            <a:sysClr val="window" lastClr="FFFFFF"/>
          </a:solid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Midrange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outdoor</a:t>
            </a:r>
          </a:p>
        </p:txBody>
      </p:sp>
      <p:sp>
        <p:nvSpPr>
          <p:cNvPr id="315" name="TextBox 314">
            <a:extLst>
              <a:ext uri="{FF2B5EF4-FFF2-40B4-BE49-F238E27FC236}">
                <a16:creationId xmlns:a16="http://schemas.microsoft.com/office/drawing/2014/main" id="{24182A1C-7EC9-3942-A026-387D2706F572}"/>
              </a:ext>
            </a:extLst>
          </p:cNvPr>
          <p:cNvSpPr txBox="1"/>
          <p:nvPr/>
        </p:nvSpPr>
        <p:spPr>
          <a:xfrm>
            <a:off x="9005314" y="5118343"/>
            <a:ext cx="1225015" cy="646331"/>
          </a:xfrm>
          <a:prstGeom prst="rect">
            <a:avLst/>
          </a:prstGeom>
          <a:solidFill>
            <a:sysClr val="window" lastClr="FFFFFF"/>
          </a:solid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Long range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outdoor</a:t>
            </a:r>
          </a:p>
        </p:txBody>
      </p:sp>
      <p:sp>
        <p:nvSpPr>
          <p:cNvPr id="316" name="TextBox 315">
            <a:extLst>
              <a:ext uri="{FF2B5EF4-FFF2-40B4-BE49-F238E27FC236}">
                <a16:creationId xmlns:a16="http://schemas.microsoft.com/office/drawing/2014/main" id="{CBC5DE18-98B0-5F4F-9D16-D6207F682E21}"/>
              </a:ext>
            </a:extLst>
          </p:cNvPr>
          <p:cNvSpPr txBox="1"/>
          <p:nvPr/>
        </p:nvSpPr>
        <p:spPr>
          <a:xfrm>
            <a:off x="3155486" y="5700942"/>
            <a:ext cx="907621"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10-30m</a:t>
            </a:r>
          </a:p>
        </p:txBody>
      </p:sp>
      <p:sp>
        <p:nvSpPr>
          <p:cNvPr id="317" name="TextBox 316">
            <a:extLst>
              <a:ext uri="{FF2B5EF4-FFF2-40B4-BE49-F238E27FC236}">
                <a16:creationId xmlns:a16="http://schemas.microsoft.com/office/drawing/2014/main" id="{6F063B18-CAD6-C243-B2C4-9602DCADB40C}"/>
              </a:ext>
            </a:extLst>
          </p:cNvPr>
          <p:cNvSpPr txBox="1"/>
          <p:nvPr/>
        </p:nvSpPr>
        <p:spPr>
          <a:xfrm>
            <a:off x="5095454" y="5678478"/>
            <a:ext cx="1024640"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50-200m</a:t>
            </a:r>
          </a:p>
        </p:txBody>
      </p:sp>
      <p:sp>
        <p:nvSpPr>
          <p:cNvPr id="318" name="TextBox 317">
            <a:extLst>
              <a:ext uri="{FF2B5EF4-FFF2-40B4-BE49-F238E27FC236}">
                <a16:creationId xmlns:a16="http://schemas.microsoft.com/office/drawing/2014/main" id="{B4346EBB-CDE2-9F48-876C-4AD996BD671D}"/>
              </a:ext>
            </a:extLst>
          </p:cNvPr>
          <p:cNvSpPr txBox="1"/>
          <p:nvPr/>
        </p:nvSpPr>
        <p:spPr>
          <a:xfrm>
            <a:off x="7102508" y="5700266"/>
            <a:ext cx="1212191"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200m-4Km</a:t>
            </a:r>
          </a:p>
        </p:txBody>
      </p:sp>
      <p:sp>
        <p:nvSpPr>
          <p:cNvPr id="319" name="TextBox 318">
            <a:extLst>
              <a:ext uri="{FF2B5EF4-FFF2-40B4-BE49-F238E27FC236}">
                <a16:creationId xmlns:a16="http://schemas.microsoft.com/office/drawing/2014/main" id="{E2935B9E-0175-8144-8BB5-BF49B201D9B5}"/>
              </a:ext>
            </a:extLst>
          </p:cNvPr>
          <p:cNvSpPr txBox="1"/>
          <p:nvPr/>
        </p:nvSpPr>
        <p:spPr>
          <a:xfrm>
            <a:off x="9028727" y="5700266"/>
            <a:ext cx="1215396"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4Km-15Km</a:t>
            </a:r>
          </a:p>
        </p:txBody>
      </p:sp>
      <p:cxnSp>
        <p:nvCxnSpPr>
          <p:cNvPr id="320" name="Straight Arrow Connector 319">
            <a:extLst>
              <a:ext uri="{FF2B5EF4-FFF2-40B4-BE49-F238E27FC236}">
                <a16:creationId xmlns:a16="http://schemas.microsoft.com/office/drawing/2014/main" id="{2DC986FD-135A-9A4C-8BA9-9755178FE60C}"/>
              </a:ext>
            </a:extLst>
          </p:cNvPr>
          <p:cNvCxnSpPr/>
          <p:nvPr/>
        </p:nvCxnSpPr>
        <p:spPr>
          <a:xfrm flipV="1">
            <a:off x="2830067" y="5103388"/>
            <a:ext cx="8053833" cy="3898"/>
          </a:xfrm>
          <a:prstGeom prst="straightConnector1">
            <a:avLst/>
          </a:prstGeom>
          <a:noFill/>
          <a:ln w="12700" cap="flat" cmpd="sng" algn="ctr">
            <a:solidFill>
              <a:sysClr val="windowText" lastClr="000000"/>
            </a:solidFill>
            <a:prstDash val="solid"/>
            <a:tailEnd type="arrow"/>
          </a:ln>
          <a:effectLst/>
        </p:spPr>
      </p:cxnSp>
      <p:sp>
        <p:nvSpPr>
          <p:cNvPr id="321" name="TextBox 320">
            <a:extLst>
              <a:ext uri="{FF2B5EF4-FFF2-40B4-BE49-F238E27FC236}">
                <a16:creationId xmlns:a16="http://schemas.microsoft.com/office/drawing/2014/main" id="{5A471DF8-36B6-1E40-82BF-B2215B7C2F3D}"/>
              </a:ext>
            </a:extLst>
          </p:cNvPr>
          <p:cNvSpPr txBox="1"/>
          <p:nvPr/>
        </p:nvSpPr>
        <p:spPr>
          <a:xfrm>
            <a:off x="1268349" y="4745282"/>
            <a:ext cx="885178" cy="646331"/>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2 Mbps</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prstClr val="black"/>
              </a:solidFill>
              <a:effectLst/>
              <a:uLnTx/>
              <a:uFillTx/>
            </a:endParaRPr>
          </a:p>
        </p:txBody>
      </p:sp>
      <p:sp>
        <p:nvSpPr>
          <p:cNvPr id="322" name="Rectangle 321">
            <a:extLst>
              <a:ext uri="{FF2B5EF4-FFF2-40B4-BE49-F238E27FC236}">
                <a16:creationId xmlns:a16="http://schemas.microsoft.com/office/drawing/2014/main" id="{A41B8E29-A400-AA4E-9C9E-612B59F4006E}"/>
              </a:ext>
            </a:extLst>
          </p:cNvPr>
          <p:cNvSpPr/>
          <p:nvPr/>
        </p:nvSpPr>
        <p:spPr>
          <a:xfrm>
            <a:off x="2840676" y="3588594"/>
            <a:ext cx="4845968" cy="489381"/>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23" name="Rectangle 322">
            <a:extLst>
              <a:ext uri="{FF2B5EF4-FFF2-40B4-BE49-F238E27FC236}">
                <a16:creationId xmlns:a16="http://schemas.microsoft.com/office/drawing/2014/main" id="{4E0EB526-4A23-104C-8223-95B8B18C3897}"/>
              </a:ext>
            </a:extLst>
          </p:cNvPr>
          <p:cNvSpPr/>
          <p:nvPr/>
        </p:nvSpPr>
        <p:spPr>
          <a:xfrm>
            <a:off x="2840679" y="3683322"/>
            <a:ext cx="7045618" cy="299515"/>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24" name="TextBox 323">
            <a:extLst>
              <a:ext uri="{FF2B5EF4-FFF2-40B4-BE49-F238E27FC236}">
                <a16:creationId xmlns:a16="http://schemas.microsoft.com/office/drawing/2014/main" id="{8B1A470C-3991-464B-BD3F-2A8B25EEB300}"/>
              </a:ext>
            </a:extLst>
          </p:cNvPr>
          <p:cNvSpPr txBox="1"/>
          <p:nvPr/>
        </p:nvSpPr>
        <p:spPr>
          <a:xfrm>
            <a:off x="8729724" y="3654195"/>
            <a:ext cx="891591" cy="400110"/>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4G LTE</a:t>
            </a:r>
            <a:endParaRPr kumimoji="0" lang="en-US" sz="2400" b="0" i="0" u="none" strike="noStrike" kern="0" cap="none" spc="0" normalizeH="0" baseline="0" noProof="0" dirty="0">
              <a:ln>
                <a:noFill/>
              </a:ln>
              <a:solidFill>
                <a:prstClr val="black"/>
              </a:solidFill>
              <a:effectLst/>
              <a:uLnTx/>
              <a:uFillTx/>
            </a:endParaRPr>
          </a:p>
        </p:txBody>
      </p:sp>
      <p:grpSp>
        <p:nvGrpSpPr>
          <p:cNvPr id="325" name="Group 324">
            <a:extLst>
              <a:ext uri="{FF2B5EF4-FFF2-40B4-BE49-F238E27FC236}">
                <a16:creationId xmlns:a16="http://schemas.microsoft.com/office/drawing/2014/main" id="{045005FD-AE61-C148-853F-1121FC487B80}"/>
              </a:ext>
            </a:extLst>
          </p:cNvPr>
          <p:cNvGrpSpPr/>
          <p:nvPr/>
        </p:nvGrpSpPr>
        <p:grpSpPr>
          <a:xfrm>
            <a:off x="2826866" y="2958920"/>
            <a:ext cx="2502239" cy="400111"/>
            <a:chOff x="1532480" y="2933848"/>
            <a:chExt cx="1331008" cy="327410"/>
          </a:xfrm>
        </p:grpSpPr>
        <p:sp>
          <p:nvSpPr>
            <p:cNvPr id="326" name="Rectangle 325">
              <a:extLst>
                <a:ext uri="{FF2B5EF4-FFF2-40B4-BE49-F238E27FC236}">
                  <a16:creationId xmlns:a16="http://schemas.microsoft.com/office/drawing/2014/main" id="{E0DA3370-7464-214B-AEC0-D9EE25AF9A84}"/>
                </a:ext>
              </a:extLst>
            </p:cNvPr>
            <p:cNvSpPr/>
            <p:nvPr/>
          </p:nvSpPr>
          <p:spPr>
            <a:xfrm>
              <a:off x="1532480" y="2966630"/>
              <a:ext cx="1331008" cy="254000"/>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27" name="TextBox 326">
              <a:extLst>
                <a:ext uri="{FF2B5EF4-FFF2-40B4-BE49-F238E27FC236}">
                  <a16:creationId xmlns:a16="http://schemas.microsoft.com/office/drawing/2014/main" id="{3506552A-C5C5-EF4A-9FC1-573002207B95}"/>
                </a:ext>
              </a:extLst>
            </p:cNvPr>
            <p:cNvSpPr txBox="1"/>
            <p:nvPr/>
          </p:nvSpPr>
          <p:spPr>
            <a:xfrm>
              <a:off x="1770300" y="2933848"/>
              <a:ext cx="601310" cy="327410"/>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802.11ac</a:t>
              </a:r>
              <a:endParaRPr kumimoji="0" lang="en-US" sz="2400" b="0" i="0" u="none" strike="noStrike" kern="0" cap="none" spc="0" normalizeH="0" baseline="0" noProof="0" dirty="0">
                <a:ln>
                  <a:noFill/>
                </a:ln>
                <a:solidFill>
                  <a:prstClr val="black"/>
                </a:solidFill>
                <a:effectLst/>
                <a:uLnTx/>
                <a:uFillTx/>
              </a:endParaRPr>
            </a:p>
          </p:txBody>
        </p:sp>
      </p:grpSp>
      <p:grpSp>
        <p:nvGrpSpPr>
          <p:cNvPr id="328" name="Group 327">
            <a:extLst>
              <a:ext uri="{FF2B5EF4-FFF2-40B4-BE49-F238E27FC236}">
                <a16:creationId xmlns:a16="http://schemas.microsoft.com/office/drawing/2014/main" id="{9F3A583D-15EC-CC46-9395-28FB26694B7D}"/>
              </a:ext>
            </a:extLst>
          </p:cNvPr>
          <p:cNvGrpSpPr/>
          <p:nvPr/>
        </p:nvGrpSpPr>
        <p:grpSpPr>
          <a:xfrm>
            <a:off x="2826866" y="3430306"/>
            <a:ext cx="2502239" cy="400110"/>
            <a:chOff x="1532480" y="2929994"/>
            <a:chExt cx="1331008" cy="355992"/>
          </a:xfrm>
        </p:grpSpPr>
        <p:sp>
          <p:nvSpPr>
            <p:cNvPr id="329" name="Rectangle 328">
              <a:extLst>
                <a:ext uri="{FF2B5EF4-FFF2-40B4-BE49-F238E27FC236}">
                  <a16:creationId xmlns:a16="http://schemas.microsoft.com/office/drawing/2014/main" id="{C30C697A-81DA-714A-80C1-76DBE9F6574A}"/>
                </a:ext>
              </a:extLst>
            </p:cNvPr>
            <p:cNvSpPr/>
            <p:nvPr/>
          </p:nvSpPr>
          <p:spPr>
            <a:xfrm>
              <a:off x="1532480" y="2966630"/>
              <a:ext cx="1331008" cy="254000"/>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30" name="TextBox 329">
              <a:extLst>
                <a:ext uri="{FF2B5EF4-FFF2-40B4-BE49-F238E27FC236}">
                  <a16:creationId xmlns:a16="http://schemas.microsoft.com/office/drawing/2014/main" id="{0D6EE909-8090-4E49-9B40-3B01E9548D2A}"/>
                </a:ext>
              </a:extLst>
            </p:cNvPr>
            <p:cNvSpPr txBox="1"/>
            <p:nvPr/>
          </p:nvSpPr>
          <p:spPr>
            <a:xfrm>
              <a:off x="1876434" y="2929994"/>
              <a:ext cx="549297" cy="35599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802.11n</a:t>
              </a:r>
              <a:endParaRPr kumimoji="0" lang="en-US" sz="2400" b="0" i="0" u="none" strike="noStrike" kern="0" cap="none" spc="0" normalizeH="0" baseline="0" noProof="0" dirty="0">
                <a:ln>
                  <a:noFill/>
                </a:ln>
                <a:solidFill>
                  <a:prstClr val="black"/>
                </a:solidFill>
                <a:effectLst/>
                <a:uLnTx/>
                <a:uFillTx/>
              </a:endParaRPr>
            </a:p>
          </p:txBody>
        </p:sp>
      </p:grpSp>
      <p:grpSp>
        <p:nvGrpSpPr>
          <p:cNvPr id="331" name="Group 330">
            <a:extLst>
              <a:ext uri="{FF2B5EF4-FFF2-40B4-BE49-F238E27FC236}">
                <a16:creationId xmlns:a16="http://schemas.microsoft.com/office/drawing/2014/main" id="{A1331FDB-AEA0-774C-A9EA-C8676B647602}"/>
              </a:ext>
            </a:extLst>
          </p:cNvPr>
          <p:cNvGrpSpPr/>
          <p:nvPr/>
        </p:nvGrpSpPr>
        <p:grpSpPr>
          <a:xfrm>
            <a:off x="2827930" y="4080433"/>
            <a:ext cx="1569608" cy="400110"/>
            <a:chOff x="1532480" y="2918323"/>
            <a:chExt cx="1331008" cy="355992"/>
          </a:xfrm>
        </p:grpSpPr>
        <p:sp>
          <p:nvSpPr>
            <p:cNvPr id="332" name="Rectangle 331">
              <a:extLst>
                <a:ext uri="{FF2B5EF4-FFF2-40B4-BE49-F238E27FC236}">
                  <a16:creationId xmlns:a16="http://schemas.microsoft.com/office/drawing/2014/main" id="{AB46FA29-20DF-B145-9493-92268F1348B5}"/>
                </a:ext>
              </a:extLst>
            </p:cNvPr>
            <p:cNvSpPr/>
            <p:nvPr/>
          </p:nvSpPr>
          <p:spPr>
            <a:xfrm>
              <a:off x="1532480" y="2966630"/>
              <a:ext cx="1331008" cy="254000"/>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33" name="TextBox 332">
              <a:extLst>
                <a:ext uri="{FF2B5EF4-FFF2-40B4-BE49-F238E27FC236}">
                  <a16:creationId xmlns:a16="http://schemas.microsoft.com/office/drawing/2014/main" id="{16BD9F7B-2651-5C40-ADDB-ACDE4C51962D}"/>
                </a:ext>
              </a:extLst>
            </p:cNvPr>
            <p:cNvSpPr txBox="1"/>
            <p:nvPr/>
          </p:nvSpPr>
          <p:spPr>
            <a:xfrm>
              <a:off x="1649067" y="2918323"/>
              <a:ext cx="863444" cy="35599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802.11g</a:t>
              </a:r>
              <a:endParaRPr kumimoji="0" lang="en-US" sz="2400" b="0" i="0" u="none" strike="noStrike" kern="0" cap="none" spc="0" normalizeH="0" baseline="0" noProof="0" dirty="0">
                <a:ln>
                  <a:noFill/>
                </a:ln>
                <a:solidFill>
                  <a:prstClr val="black"/>
                </a:solidFill>
                <a:effectLst/>
                <a:uLnTx/>
                <a:uFillTx/>
              </a:endParaRPr>
            </a:p>
          </p:txBody>
        </p:sp>
      </p:grpSp>
      <p:grpSp>
        <p:nvGrpSpPr>
          <p:cNvPr id="334" name="Group 333">
            <a:extLst>
              <a:ext uri="{FF2B5EF4-FFF2-40B4-BE49-F238E27FC236}">
                <a16:creationId xmlns:a16="http://schemas.microsoft.com/office/drawing/2014/main" id="{AE3D5A25-69CC-0D4D-86CC-185860DE69A3}"/>
              </a:ext>
            </a:extLst>
          </p:cNvPr>
          <p:cNvGrpSpPr/>
          <p:nvPr/>
        </p:nvGrpSpPr>
        <p:grpSpPr>
          <a:xfrm>
            <a:off x="2827932" y="4377291"/>
            <a:ext cx="1578709" cy="400110"/>
            <a:chOff x="1532480" y="2921428"/>
            <a:chExt cx="917147" cy="355992"/>
          </a:xfrm>
        </p:grpSpPr>
        <p:sp>
          <p:nvSpPr>
            <p:cNvPr id="335" name="Rectangle 334">
              <a:extLst>
                <a:ext uri="{FF2B5EF4-FFF2-40B4-BE49-F238E27FC236}">
                  <a16:creationId xmlns:a16="http://schemas.microsoft.com/office/drawing/2014/main" id="{851DAA26-CF3C-1242-8190-ADD7935C740C}"/>
                </a:ext>
              </a:extLst>
            </p:cNvPr>
            <p:cNvSpPr/>
            <p:nvPr/>
          </p:nvSpPr>
          <p:spPr>
            <a:xfrm>
              <a:off x="1532480" y="2966630"/>
              <a:ext cx="917147" cy="254000"/>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36" name="TextBox 335">
              <a:extLst>
                <a:ext uri="{FF2B5EF4-FFF2-40B4-BE49-F238E27FC236}">
                  <a16:creationId xmlns:a16="http://schemas.microsoft.com/office/drawing/2014/main" id="{A218A2AF-BA6A-4E4F-8D3C-672FC63DF84C}"/>
                </a:ext>
              </a:extLst>
            </p:cNvPr>
            <p:cNvSpPr txBox="1"/>
            <p:nvPr/>
          </p:nvSpPr>
          <p:spPr>
            <a:xfrm>
              <a:off x="1614325" y="2921428"/>
              <a:ext cx="599918" cy="35599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802.11b</a:t>
              </a:r>
              <a:endParaRPr kumimoji="0" lang="en-US" sz="2400" b="0" i="0" u="none" strike="noStrike" kern="0" cap="none" spc="0" normalizeH="0" baseline="0" noProof="0" dirty="0">
                <a:ln>
                  <a:noFill/>
                </a:ln>
                <a:solidFill>
                  <a:prstClr val="black"/>
                </a:solidFill>
                <a:effectLst/>
                <a:uLnTx/>
                <a:uFillTx/>
              </a:endParaRPr>
            </a:p>
          </p:txBody>
        </p:sp>
      </p:grpSp>
      <p:sp>
        <p:nvSpPr>
          <p:cNvPr id="337" name="TextBox 336">
            <a:extLst>
              <a:ext uri="{FF2B5EF4-FFF2-40B4-BE49-F238E27FC236}">
                <a16:creationId xmlns:a16="http://schemas.microsoft.com/office/drawing/2014/main" id="{0F402A10-6FD0-9B4F-86F7-F806A641DFED}"/>
              </a:ext>
            </a:extLst>
          </p:cNvPr>
          <p:cNvSpPr txBox="1"/>
          <p:nvPr/>
        </p:nvSpPr>
        <p:spPr>
          <a:xfrm>
            <a:off x="1303853" y="2947357"/>
            <a:ext cx="1008609"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3.5 Gbps</a:t>
            </a:r>
          </a:p>
        </p:txBody>
      </p:sp>
      <p:sp>
        <p:nvSpPr>
          <p:cNvPr id="338" name="TextBox 337">
            <a:extLst>
              <a:ext uri="{FF2B5EF4-FFF2-40B4-BE49-F238E27FC236}">
                <a16:creationId xmlns:a16="http://schemas.microsoft.com/office/drawing/2014/main" id="{E976E4C8-80B6-C24A-8A1A-03271253CE6C}"/>
              </a:ext>
            </a:extLst>
          </p:cNvPr>
          <p:cNvSpPr txBox="1"/>
          <p:nvPr/>
        </p:nvSpPr>
        <p:spPr>
          <a:xfrm>
            <a:off x="1291168" y="3433503"/>
            <a:ext cx="1119217"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600 Mbps</a:t>
            </a:r>
          </a:p>
        </p:txBody>
      </p:sp>
      <p:sp>
        <p:nvSpPr>
          <p:cNvPr id="339" name="TextBox 338">
            <a:extLst>
              <a:ext uri="{FF2B5EF4-FFF2-40B4-BE49-F238E27FC236}">
                <a16:creationId xmlns:a16="http://schemas.microsoft.com/office/drawing/2014/main" id="{94385C9E-ED62-4D48-8D01-B6C7481DAF80}"/>
              </a:ext>
            </a:extLst>
          </p:cNvPr>
          <p:cNvSpPr txBox="1"/>
          <p:nvPr/>
        </p:nvSpPr>
        <p:spPr>
          <a:xfrm>
            <a:off x="1265819" y="4077973"/>
            <a:ext cx="1002198"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54 Mbps</a:t>
            </a:r>
          </a:p>
        </p:txBody>
      </p:sp>
      <p:sp>
        <p:nvSpPr>
          <p:cNvPr id="340" name="TextBox 339">
            <a:extLst>
              <a:ext uri="{FF2B5EF4-FFF2-40B4-BE49-F238E27FC236}">
                <a16:creationId xmlns:a16="http://schemas.microsoft.com/office/drawing/2014/main" id="{F4E39943-F576-C041-8A66-0E93476330F1}"/>
              </a:ext>
            </a:extLst>
          </p:cNvPr>
          <p:cNvSpPr txBox="1"/>
          <p:nvPr/>
        </p:nvSpPr>
        <p:spPr>
          <a:xfrm>
            <a:off x="1265819" y="4380813"/>
            <a:ext cx="1002198"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11 Mbps</a:t>
            </a:r>
          </a:p>
        </p:txBody>
      </p:sp>
      <p:grpSp>
        <p:nvGrpSpPr>
          <p:cNvPr id="341" name="Group 340">
            <a:extLst>
              <a:ext uri="{FF2B5EF4-FFF2-40B4-BE49-F238E27FC236}">
                <a16:creationId xmlns:a16="http://schemas.microsoft.com/office/drawing/2014/main" id="{7F24FD35-187D-1D46-AC2A-2A1CA8FCACEB}"/>
              </a:ext>
            </a:extLst>
          </p:cNvPr>
          <p:cNvGrpSpPr/>
          <p:nvPr/>
        </p:nvGrpSpPr>
        <p:grpSpPr>
          <a:xfrm>
            <a:off x="2816146" y="4727041"/>
            <a:ext cx="1231538" cy="400110"/>
            <a:chOff x="1521586" y="2918342"/>
            <a:chExt cx="1138679" cy="355992"/>
          </a:xfrm>
        </p:grpSpPr>
        <p:sp>
          <p:nvSpPr>
            <p:cNvPr id="342" name="Rectangle 341">
              <a:extLst>
                <a:ext uri="{FF2B5EF4-FFF2-40B4-BE49-F238E27FC236}">
                  <a16:creationId xmlns:a16="http://schemas.microsoft.com/office/drawing/2014/main" id="{AF3C8963-1507-954C-B253-1DB41D77D268}"/>
                </a:ext>
              </a:extLst>
            </p:cNvPr>
            <p:cNvSpPr/>
            <p:nvPr/>
          </p:nvSpPr>
          <p:spPr>
            <a:xfrm>
              <a:off x="1532480" y="2966630"/>
              <a:ext cx="1127785" cy="254000"/>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43" name="TextBox 342">
              <a:extLst>
                <a:ext uri="{FF2B5EF4-FFF2-40B4-BE49-F238E27FC236}">
                  <a16:creationId xmlns:a16="http://schemas.microsoft.com/office/drawing/2014/main" id="{7ECE36E8-A989-4A4A-A0BB-FEF4B0CE313E}"/>
                </a:ext>
              </a:extLst>
            </p:cNvPr>
            <p:cNvSpPr txBox="1"/>
            <p:nvPr/>
          </p:nvSpPr>
          <p:spPr>
            <a:xfrm>
              <a:off x="1521586" y="2918342"/>
              <a:ext cx="1131169" cy="35599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Bluetooth</a:t>
              </a:r>
              <a:endParaRPr kumimoji="0" lang="en-US" sz="2400" b="0" i="0" u="none" strike="noStrike" kern="0" cap="none" spc="0" normalizeH="0" baseline="0" noProof="0" dirty="0">
                <a:ln>
                  <a:noFill/>
                </a:ln>
                <a:solidFill>
                  <a:prstClr val="black"/>
                </a:solidFill>
                <a:effectLst/>
                <a:uLnTx/>
                <a:uFillTx/>
              </a:endParaRPr>
            </a:p>
          </p:txBody>
        </p:sp>
      </p:grpSp>
      <p:grpSp>
        <p:nvGrpSpPr>
          <p:cNvPr id="344" name="Group 343">
            <a:extLst>
              <a:ext uri="{FF2B5EF4-FFF2-40B4-BE49-F238E27FC236}">
                <a16:creationId xmlns:a16="http://schemas.microsoft.com/office/drawing/2014/main" id="{6760BB77-C23E-ED44-91B8-05A2342BE33C}"/>
              </a:ext>
            </a:extLst>
          </p:cNvPr>
          <p:cNvGrpSpPr/>
          <p:nvPr/>
        </p:nvGrpSpPr>
        <p:grpSpPr>
          <a:xfrm>
            <a:off x="2840692" y="1990874"/>
            <a:ext cx="2488414" cy="400110"/>
            <a:chOff x="1532480" y="2933848"/>
            <a:chExt cx="1331008" cy="344437"/>
          </a:xfrm>
        </p:grpSpPr>
        <p:sp>
          <p:nvSpPr>
            <p:cNvPr id="345" name="Rectangle 344">
              <a:extLst>
                <a:ext uri="{FF2B5EF4-FFF2-40B4-BE49-F238E27FC236}">
                  <a16:creationId xmlns:a16="http://schemas.microsoft.com/office/drawing/2014/main" id="{ADFD30A0-5943-CE43-B324-8106D6695244}"/>
                </a:ext>
              </a:extLst>
            </p:cNvPr>
            <p:cNvSpPr/>
            <p:nvPr/>
          </p:nvSpPr>
          <p:spPr>
            <a:xfrm>
              <a:off x="1532480" y="2966630"/>
              <a:ext cx="1331008" cy="254000"/>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46" name="TextBox 345">
              <a:extLst>
                <a:ext uri="{FF2B5EF4-FFF2-40B4-BE49-F238E27FC236}">
                  <a16:creationId xmlns:a16="http://schemas.microsoft.com/office/drawing/2014/main" id="{79B3F892-6627-9640-B085-BE9EE6603AD8}"/>
                </a:ext>
              </a:extLst>
            </p:cNvPr>
            <p:cNvSpPr txBox="1"/>
            <p:nvPr/>
          </p:nvSpPr>
          <p:spPr>
            <a:xfrm>
              <a:off x="1839189" y="2933848"/>
              <a:ext cx="605508" cy="344437"/>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802.11ax</a:t>
              </a:r>
              <a:endParaRPr kumimoji="0" lang="en-US" sz="2400" b="0" i="0" u="none" strike="noStrike" kern="0" cap="none" spc="0" normalizeH="0" baseline="0" noProof="0" dirty="0">
                <a:ln>
                  <a:noFill/>
                </a:ln>
                <a:solidFill>
                  <a:prstClr val="black"/>
                </a:solidFill>
                <a:effectLst/>
                <a:uLnTx/>
                <a:uFillTx/>
              </a:endParaRPr>
            </a:p>
          </p:txBody>
        </p:sp>
      </p:grpSp>
      <p:sp>
        <p:nvSpPr>
          <p:cNvPr id="347" name="TextBox 346">
            <a:extLst>
              <a:ext uri="{FF2B5EF4-FFF2-40B4-BE49-F238E27FC236}">
                <a16:creationId xmlns:a16="http://schemas.microsoft.com/office/drawing/2014/main" id="{33E0151E-8CE8-2A41-8B51-C9664BC622E3}"/>
              </a:ext>
            </a:extLst>
          </p:cNvPr>
          <p:cNvSpPr txBox="1"/>
          <p:nvPr/>
        </p:nvSpPr>
        <p:spPr>
          <a:xfrm>
            <a:off x="1317677" y="1990877"/>
            <a:ext cx="950901"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14 Gbps</a:t>
            </a:r>
          </a:p>
        </p:txBody>
      </p:sp>
      <p:sp>
        <p:nvSpPr>
          <p:cNvPr id="348" name="Rectangle 347">
            <a:extLst>
              <a:ext uri="{FF2B5EF4-FFF2-40B4-BE49-F238E27FC236}">
                <a16:creationId xmlns:a16="http://schemas.microsoft.com/office/drawing/2014/main" id="{768B9DED-7771-2345-AC0E-BA3248DE4DA0}"/>
              </a:ext>
            </a:extLst>
          </p:cNvPr>
          <p:cNvSpPr/>
          <p:nvPr/>
        </p:nvSpPr>
        <p:spPr>
          <a:xfrm>
            <a:off x="2840678" y="2348407"/>
            <a:ext cx="7045612" cy="280587"/>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49" name="TextBox 348">
            <a:extLst>
              <a:ext uri="{FF2B5EF4-FFF2-40B4-BE49-F238E27FC236}">
                <a16:creationId xmlns:a16="http://schemas.microsoft.com/office/drawing/2014/main" id="{D739FFD6-58B0-544B-90D6-1F321AE925E0}"/>
              </a:ext>
            </a:extLst>
          </p:cNvPr>
          <p:cNvSpPr txBox="1"/>
          <p:nvPr/>
        </p:nvSpPr>
        <p:spPr>
          <a:xfrm>
            <a:off x="6658504" y="2297321"/>
            <a:ext cx="476411" cy="400110"/>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5G</a:t>
            </a:r>
            <a:endParaRPr kumimoji="0" lang="en-US" sz="2400" b="0" i="0" u="none" strike="noStrike" kern="0" cap="none" spc="0" normalizeH="0" baseline="0" noProof="0" dirty="0">
              <a:ln>
                <a:noFill/>
              </a:ln>
              <a:solidFill>
                <a:prstClr val="black"/>
              </a:solidFill>
              <a:effectLst/>
              <a:uLnTx/>
              <a:uFillTx/>
            </a:endParaRPr>
          </a:p>
        </p:txBody>
      </p:sp>
      <p:sp>
        <p:nvSpPr>
          <p:cNvPr id="350" name="TextBox 349">
            <a:extLst>
              <a:ext uri="{FF2B5EF4-FFF2-40B4-BE49-F238E27FC236}">
                <a16:creationId xmlns:a16="http://schemas.microsoft.com/office/drawing/2014/main" id="{58265561-FD3C-2248-9DD2-282AE799A38D}"/>
              </a:ext>
            </a:extLst>
          </p:cNvPr>
          <p:cNvSpPr txBox="1"/>
          <p:nvPr/>
        </p:nvSpPr>
        <p:spPr>
          <a:xfrm>
            <a:off x="1311995" y="2301465"/>
            <a:ext cx="950901"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10 Gbps</a:t>
            </a:r>
          </a:p>
        </p:txBody>
      </p:sp>
      <p:sp>
        <p:nvSpPr>
          <p:cNvPr id="351" name="TextBox 350">
            <a:extLst>
              <a:ext uri="{FF2B5EF4-FFF2-40B4-BE49-F238E27FC236}">
                <a16:creationId xmlns:a16="http://schemas.microsoft.com/office/drawing/2014/main" id="{848EB939-C446-B14F-956B-444135D753F7}"/>
              </a:ext>
            </a:extLst>
          </p:cNvPr>
          <p:cNvSpPr txBox="1"/>
          <p:nvPr/>
        </p:nvSpPr>
        <p:spPr>
          <a:xfrm>
            <a:off x="6112771" y="3162137"/>
            <a:ext cx="1479892" cy="400110"/>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802.11 af,ah</a:t>
            </a:r>
            <a:endParaRPr kumimoji="0" lang="en-US" sz="2400" b="0" i="0" u="none" strike="noStrike" kern="0" cap="none" spc="0" normalizeH="0" baseline="0" noProof="0" dirty="0">
              <a:ln>
                <a:noFill/>
              </a:ln>
              <a:solidFill>
                <a:prstClr val="black"/>
              </a:solidFill>
              <a:effectLst/>
              <a:uLnTx/>
              <a:uFillTx/>
            </a:endParaRPr>
          </a:p>
        </p:txBody>
      </p:sp>
      <p:cxnSp>
        <p:nvCxnSpPr>
          <p:cNvPr id="352" name="Straight Connector 351">
            <a:extLst>
              <a:ext uri="{FF2B5EF4-FFF2-40B4-BE49-F238E27FC236}">
                <a16:creationId xmlns:a16="http://schemas.microsoft.com/office/drawing/2014/main" id="{18B62895-3CCA-A64D-82D9-14F8140CC733}"/>
              </a:ext>
            </a:extLst>
          </p:cNvPr>
          <p:cNvCxnSpPr/>
          <p:nvPr/>
        </p:nvCxnSpPr>
        <p:spPr>
          <a:xfrm flipH="1">
            <a:off x="6745831" y="3458924"/>
            <a:ext cx="2" cy="180642"/>
          </a:xfrm>
          <a:prstGeom prst="line">
            <a:avLst/>
          </a:prstGeom>
          <a:noFill/>
          <a:ln w="12700" cap="flat" cmpd="sng" algn="ctr">
            <a:solidFill>
              <a:sysClr val="windowText" lastClr="000000"/>
            </a:solidFill>
            <a:prstDash val="solid"/>
          </a:ln>
          <a:effectLst/>
        </p:spPr>
      </p:cxnSp>
      <p:cxnSp>
        <p:nvCxnSpPr>
          <p:cNvPr id="353" name="Straight Arrow Connector 352">
            <a:extLst>
              <a:ext uri="{FF2B5EF4-FFF2-40B4-BE49-F238E27FC236}">
                <a16:creationId xmlns:a16="http://schemas.microsoft.com/office/drawing/2014/main" id="{B395DFEF-C276-7E49-A8E3-052287931078}"/>
              </a:ext>
            </a:extLst>
          </p:cNvPr>
          <p:cNvCxnSpPr/>
          <p:nvPr/>
        </p:nvCxnSpPr>
        <p:spPr>
          <a:xfrm flipV="1">
            <a:off x="2822750" y="1878388"/>
            <a:ext cx="0" cy="3230556"/>
          </a:xfrm>
          <a:prstGeom prst="straightConnector1">
            <a:avLst/>
          </a:prstGeom>
          <a:noFill/>
          <a:ln w="12700" cap="flat" cmpd="sng" algn="ctr">
            <a:solidFill>
              <a:sysClr val="windowText" lastClr="000000"/>
            </a:solidFill>
            <a:prstDash val="solid"/>
            <a:tailEnd type="arrow"/>
          </a:ln>
          <a:effectLst/>
        </p:spPr>
      </p:cxnSp>
    </p:spTree>
    <p:extLst>
      <p:ext uri="{BB962C8B-B14F-4D97-AF65-F5344CB8AC3E}">
        <p14:creationId xmlns:p14="http://schemas.microsoft.com/office/powerpoint/2010/main" val="93189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Elements of a wireless network</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9</a:t>
            </a:fld>
            <a:endParaRPr lang="en-US" dirty="0"/>
          </a:p>
        </p:txBody>
      </p:sp>
      <p:sp>
        <p:nvSpPr>
          <p:cNvPr id="125" name="Oval 5">
            <a:extLst>
              <a:ext uri="{FF2B5EF4-FFF2-40B4-BE49-F238E27FC236}">
                <a16:creationId xmlns:a16="http://schemas.microsoft.com/office/drawing/2014/main" id="{6FD887B1-36B7-C042-AF16-EC543F193250}"/>
              </a:ext>
            </a:extLst>
          </p:cNvPr>
          <p:cNvSpPr>
            <a:spLocks noChangeArrowheads="1"/>
          </p:cNvSpPr>
          <p:nvPr/>
        </p:nvSpPr>
        <p:spPr bwMode="auto">
          <a:xfrm>
            <a:off x="4816475" y="4378325"/>
            <a:ext cx="2152650" cy="2093913"/>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6" name="Oval 11">
            <a:extLst>
              <a:ext uri="{FF2B5EF4-FFF2-40B4-BE49-F238E27FC236}">
                <a16:creationId xmlns:a16="http://schemas.microsoft.com/office/drawing/2014/main" id="{E4A6400A-EFEA-6943-B38A-9D6A4B5A9B80}"/>
              </a:ext>
            </a:extLst>
          </p:cNvPr>
          <p:cNvSpPr>
            <a:spLocks noChangeArrowheads="1"/>
          </p:cNvSpPr>
          <p:nvPr/>
        </p:nvSpPr>
        <p:spPr bwMode="auto">
          <a:xfrm>
            <a:off x="650875" y="1290638"/>
            <a:ext cx="2252663" cy="2286000"/>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7" name="Line 22">
            <a:extLst>
              <a:ext uri="{FF2B5EF4-FFF2-40B4-BE49-F238E27FC236}">
                <a16:creationId xmlns:a16="http://schemas.microsoft.com/office/drawing/2014/main" id="{7B958348-F69B-0945-B7D1-5D0DD9A351D9}"/>
              </a:ext>
            </a:extLst>
          </p:cNvPr>
          <p:cNvSpPr>
            <a:spLocks noChangeShapeType="1"/>
          </p:cNvSpPr>
          <p:nvPr/>
        </p:nvSpPr>
        <p:spPr bwMode="auto">
          <a:xfrm>
            <a:off x="1798638" y="2447925"/>
            <a:ext cx="1277937" cy="6556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8" name="Oval 23">
            <a:extLst>
              <a:ext uri="{FF2B5EF4-FFF2-40B4-BE49-F238E27FC236}">
                <a16:creationId xmlns:a16="http://schemas.microsoft.com/office/drawing/2014/main" id="{6DC7CEC3-9E37-6C43-B01A-57E7BFF18F47}"/>
              </a:ext>
            </a:extLst>
          </p:cNvPr>
          <p:cNvSpPr>
            <a:spLocks noChangeArrowheads="1"/>
          </p:cNvSpPr>
          <p:nvPr/>
        </p:nvSpPr>
        <p:spPr bwMode="auto">
          <a:xfrm>
            <a:off x="1524000" y="4033838"/>
            <a:ext cx="1038225" cy="100488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9" name="Oval 38">
            <a:extLst>
              <a:ext uri="{FF2B5EF4-FFF2-40B4-BE49-F238E27FC236}">
                <a16:creationId xmlns:a16="http://schemas.microsoft.com/office/drawing/2014/main" id="{D2BE75E6-7844-934E-960A-D867D9A2310E}"/>
              </a:ext>
            </a:extLst>
          </p:cNvPr>
          <p:cNvSpPr>
            <a:spLocks noChangeArrowheads="1"/>
          </p:cNvSpPr>
          <p:nvPr/>
        </p:nvSpPr>
        <p:spPr bwMode="auto">
          <a:xfrm>
            <a:off x="3108325" y="4440238"/>
            <a:ext cx="2278063" cy="205263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30" name="Line 59">
            <a:extLst>
              <a:ext uri="{FF2B5EF4-FFF2-40B4-BE49-F238E27FC236}">
                <a16:creationId xmlns:a16="http://schemas.microsoft.com/office/drawing/2014/main" id="{09A1ED68-4C61-C547-B087-02636BAFB272}"/>
              </a:ext>
            </a:extLst>
          </p:cNvPr>
          <p:cNvSpPr>
            <a:spLocks noChangeShapeType="1"/>
          </p:cNvSpPr>
          <p:nvPr/>
        </p:nvSpPr>
        <p:spPr bwMode="auto">
          <a:xfrm>
            <a:off x="5360988" y="5424488"/>
            <a:ext cx="304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1" name="Line 60">
            <a:extLst>
              <a:ext uri="{FF2B5EF4-FFF2-40B4-BE49-F238E27FC236}">
                <a16:creationId xmlns:a16="http://schemas.microsoft.com/office/drawing/2014/main" id="{DCF89B4B-F2C0-9B46-A017-74044CA88C80}"/>
              </a:ext>
            </a:extLst>
          </p:cNvPr>
          <p:cNvSpPr>
            <a:spLocks noChangeShapeType="1"/>
          </p:cNvSpPr>
          <p:nvPr/>
        </p:nvSpPr>
        <p:spPr bwMode="auto">
          <a:xfrm flipH="1">
            <a:off x="4873625" y="5327650"/>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2" name="Line 61">
            <a:extLst>
              <a:ext uri="{FF2B5EF4-FFF2-40B4-BE49-F238E27FC236}">
                <a16:creationId xmlns:a16="http://schemas.microsoft.com/office/drawing/2014/main" id="{CB846523-0AE5-B44E-9CD4-A5780699DE7D}"/>
              </a:ext>
            </a:extLst>
          </p:cNvPr>
          <p:cNvSpPr>
            <a:spLocks noChangeShapeType="1"/>
          </p:cNvSpPr>
          <p:nvPr/>
        </p:nvSpPr>
        <p:spPr bwMode="auto">
          <a:xfrm flipH="1">
            <a:off x="4887913" y="5403850"/>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3" name="Line 62">
            <a:extLst>
              <a:ext uri="{FF2B5EF4-FFF2-40B4-BE49-F238E27FC236}">
                <a16:creationId xmlns:a16="http://schemas.microsoft.com/office/drawing/2014/main" id="{3D8D61FF-B178-A042-9F75-800F5BC23FCA}"/>
              </a:ext>
            </a:extLst>
          </p:cNvPr>
          <p:cNvSpPr>
            <a:spLocks noChangeShapeType="1"/>
          </p:cNvSpPr>
          <p:nvPr/>
        </p:nvSpPr>
        <p:spPr bwMode="auto">
          <a:xfrm flipH="1">
            <a:off x="4830763" y="5470525"/>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4" name="Line 64">
            <a:extLst>
              <a:ext uri="{FF2B5EF4-FFF2-40B4-BE49-F238E27FC236}">
                <a16:creationId xmlns:a16="http://schemas.microsoft.com/office/drawing/2014/main" id="{0E054FAC-6E60-6F42-9532-E4FBA10A891B}"/>
              </a:ext>
            </a:extLst>
          </p:cNvPr>
          <p:cNvSpPr>
            <a:spLocks noChangeShapeType="1"/>
          </p:cNvSpPr>
          <p:nvPr/>
        </p:nvSpPr>
        <p:spPr bwMode="auto">
          <a:xfrm flipV="1">
            <a:off x="4308475" y="4144963"/>
            <a:ext cx="50800" cy="11176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35" name="Group 356">
            <a:extLst>
              <a:ext uri="{FF2B5EF4-FFF2-40B4-BE49-F238E27FC236}">
                <a16:creationId xmlns:a16="http://schemas.microsoft.com/office/drawing/2014/main" id="{33648B09-CC71-7244-88FB-21FDB43B1417}"/>
              </a:ext>
            </a:extLst>
          </p:cNvPr>
          <p:cNvGrpSpPr>
            <a:grpSpLocks/>
          </p:cNvGrpSpPr>
          <p:nvPr/>
        </p:nvGrpSpPr>
        <p:grpSpPr bwMode="auto">
          <a:xfrm>
            <a:off x="6442075" y="4867275"/>
            <a:ext cx="331788" cy="368300"/>
            <a:chOff x="313" y="1497"/>
            <a:chExt cx="1152" cy="1014"/>
          </a:xfrm>
        </p:grpSpPr>
        <p:pic>
          <p:nvPicPr>
            <p:cNvPr id="136" name="Picture 354" descr="laptop_stylized_small">
              <a:extLst>
                <a:ext uri="{FF2B5EF4-FFF2-40B4-BE49-F238E27FC236}">
                  <a16:creationId xmlns:a16="http://schemas.microsoft.com/office/drawing/2014/main" id="{916388DC-DFC7-6644-A58A-7E3CE3A4F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7" name="Picture 355" descr="antenna_stylized">
              <a:extLst>
                <a:ext uri="{FF2B5EF4-FFF2-40B4-BE49-F238E27FC236}">
                  <a16:creationId xmlns:a16="http://schemas.microsoft.com/office/drawing/2014/main" id="{37884014-95FD-4041-8DD3-B67813446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38" name="Group 361">
            <a:extLst>
              <a:ext uri="{FF2B5EF4-FFF2-40B4-BE49-F238E27FC236}">
                <a16:creationId xmlns:a16="http://schemas.microsoft.com/office/drawing/2014/main" id="{F0D83CBC-A45C-DB46-B426-BC3CB27E561A}"/>
              </a:ext>
            </a:extLst>
          </p:cNvPr>
          <p:cNvGrpSpPr>
            <a:grpSpLocks/>
          </p:cNvGrpSpPr>
          <p:nvPr/>
        </p:nvGrpSpPr>
        <p:grpSpPr bwMode="auto">
          <a:xfrm>
            <a:off x="2071688" y="4195763"/>
            <a:ext cx="396875" cy="388937"/>
            <a:chOff x="2967" y="478"/>
            <a:chExt cx="788" cy="625"/>
          </a:xfrm>
        </p:grpSpPr>
        <p:pic>
          <p:nvPicPr>
            <p:cNvPr id="139" name="Picture 358" descr="access_point_stylized_small">
              <a:extLst>
                <a:ext uri="{FF2B5EF4-FFF2-40B4-BE49-F238E27FC236}">
                  <a16:creationId xmlns:a16="http://schemas.microsoft.com/office/drawing/2014/main" id="{5FE77BF3-1EFB-E041-BAC1-94C95522F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0" name="Picture 360" descr="antenna_radiation_stylized">
              <a:extLst>
                <a:ext uri="{FF2B5EF4-FFF2-40B4-BE49-F238E27FC236}">
                  <a16:creationId xmlns:a16="http://schemas.microsoft.com/office/drawing/2014/main" id="{ED27BB04-ED6E-0D4B-8FE8-C96C4F7B9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41" name="Group 1">
            <a:extLst>
              <a:ext uri="{FF2B5EF4-FFF2-40B4-BE49-F238E27FC236}">
                <a16:creationId xmlns:a16="http://schemas.microsoft.com/office/drawing/2014/main" id="{F8EB07E3-DFC0-A445-A33D-75C2AD0A9EF8}"/>
              </a:ext>
            </a:extLst>
          </p:cNvPr>
          <p:cNvGrpSpPr>
            <a:grpSpLocks/>
          </p:cNvGrpSpPr>
          <p:nvPr/>
        </p:nvGrpSpPr>
        <p:grpSpPr bwMode="auto">
          <a:xfrm>
            <a:off x="5668963" y="4957763"/>
            <a:ext cx="458787" cy="620712"/>
            <a:chOff x="5955030" y="3031808"/>
            <a:chExt cx="914400" cy="1398587"/>
          </a:xfrm>
        </p:grpSpPr>
        <p:grpSp>
          <p:nvGrpSpPr>
            <p:cNvPr id="142" name="Group 398">
              <a:extLst>
                <a:ext uri="{FF2B5EF4-FFF2-40B4-BE49-F238E27FC236}">
                  <a16:creationId xmlns:a16="http://schemas.microsoft.com/office/drawing/2014/main" id="{B220ABB4-ABAB-CE46-BE7A-ED482AEAA84D}"/>
                </a:ext>
              </a:extLst>
            </p:cNvPr>
            <p:cNvGrpSpPr>
              <a:grpSpLocks/>
            </p:cNvGrpSpPr>
            <p:nvPr/>
          </p:nvGrpSpPr>
          <p:grpSpPr bwMode="auto">
            <a:xfrm>
              <a:off x="6097905" y="3403283"/>
              <a:ext cx="596900" cy="1027112"/>
              <a:chOff x="3130" y="3288"/>
              <a:chExt cx="410" cy="742"/>
            </a:xfrm>
          </p:grpSpPr>
          <p:sp>
            <p:nvSpPr>
              <p:cNvPr id="144" name="Line 270">
                <a:extLst>
                  <a:ext uri="{FF2B5EF4-FFF2-40B4-BE49-F238E27FC236}">
                    <a16:creationId xmlns:a16="http://schemas.microsoft.com/office/drawing/2014/main" id="{EB3D1AFB-9917-EB40-AEBE-C975E63F26BD}"/>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5" name="Line 271">
                <a:extLst>
                  <a:ext uri="{FF2B5EF4-FFF2-40B4-BE49-F238E27FC236}">
                    <a16:creationId xmlns:a16="http://schemas.microsoft.com/office/drawing/2014/main" id="{E08FC51C-048E-3E4D-9A0F-1FD8F96EBAB2}"/>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6" name="Line 272">
                <a:extLst>
                  <a:ext uri="{FF2B5EF4-FFF2-40B4-BE49-F238E27FC236}">
                    <a16:creationId xmlns:a16="http://schemas.microsoft.com/office/drawing/2014/main" id="{F60BFC20-FF60-2749-A1D5-607289DB4114}"/>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7" name="Line 273">
                <a:extLst>
                  <a:ext uri="{FF2B5EF4-FFF2-40B4-BE49-F238E27FC236}">
                    <a16:creationId xmlns:a16="http://schemas.microsoft.com/office/drawing/2014/main" id="{512627BE-7F4B-E642-8B83-2CFC68BC44F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8" name="Line 274">
                <a:extLst>
                  <a:ext uri="{FF2B5EF4-FFF2-40B4-BE49-F238E27FC236}">
                    <a16:creationId xmlns:a16="http://schemas.microsoft.com/office/drawing/2014/main" id="{4E8A0C01-D6A7-1F42-A4A2-1DC6B281EFD6}"/>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9" name="Line 275">
                <a:extLst>
                  <a:ext uri="{FF2B5EF4-FFF2-40B4-BE49-F238E27FC236}">
                    <a16:creationId xmlns:a16="http://schemas.microsoft.com/office/drawing/2014/main" id="{7438FAEA-A6F2-A246-8105-F54EDDC70154}"/>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0" name="Line 276">
                <a:extLst>
                  <a:ext uri="{FF2B5EF4-FFF2-40B4-BE49-F238E27FC236}">
                    <a16:creationId xmlns:a16="http://schemas.microsoft.com/office/drawing/2014/main" id="{E69B15B3-9399-E041-878F-938173CDFFEE}"/>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1" name="Line 277">
                <a:extLst>
                  <a:ext uri="{FF2B5EF4-FFF2-40B4-BE49-F238E27FC236}">
                    <a16:creationId xmlns:a16="http://schemas.microsoft.com/office/drawing/2014/main" id="{1E4874DA-7ED7-874D-B991-AABE14689B1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2" name="Line 278">
                <a:extLst>
                  <a:ext uri="{FF2B5EF4-FFF2-40B4-BE49-F238E27FC236}">
                    <a16:creationId xmlns:a16="http://schemas.microsoft.com/office/drawing/2014/main" id="{6D14A8CC-9625-344D-A6EB-3F17469C477D}"/>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3" name="Line 279">
                <a:extLst>
                  <a:ext uri="{FF2B5EF4-FFF2-40B4-BE49-F238E27FC236}">
                    <a16:creationId xmlns:a16="http://schemas.microsoft.com/office/drawing/2014/main" id="{F87A61CD-1278-5C40-A7DA-1D6151D5DB1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4" name="Line 280">
                <a:extLst>
                  <a:ext uri="{FF2B5EF4-FFF2-40B4-BE49-F238E27FC236}">
                    <a16:creationId xmlns:a16="http://schemas.microsoft.com/office/drawing/2014/main" id="{C0E5602D-DC2C-1843-8D4A-58D3A1ED1DD5}"/>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5" name="Line 281">
                <a:extLst>
                  <a:ext uri="{FF2B5EF4-FFF2-40B4-BE49-F238E27FC236}">
                    <a16:creationId xmlns:a16="http://schemas.microsoft.com/office/drawing/2014/main" id="{DD5E8B9D-A9BC-9746-BBCA-405945A54B48}"/>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6" name="Line 282">
                <a:extLst>
                  <a:ext uri="{FF2B5EF4-FFF2-40B4-BE49-F238E27FC236}">
                    <a16:creationId xmlns:a16="http://schemas.microsoft.com/office/drawing/2014/main" id="{19AF81E9-349A-9344-8D71-5F08AE6BFF3C}"/>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7" name="Line 283">
                <a:extLst>
                  <a:ext uri="{FF2B5EF4-FFF2-40B4-BE49-F238E27FC236}">
                    <a16:creationId xmlns:a16="http://schemas.microsoft.com/office/drawing/2014/main" id="{84FD3D45-465C-2A4D-8826-8073E7679263}"/>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8" name="Line 284">
                <a:extLst>
                  <a:ext uri="{FF2B5EF4-FFF2-40B4-BE49-F238E27FC236}">
                    <a16:creationId xmlns:a16="http://schemas.microsoft.com/office/drawing/2014/main" id="{236149EB-A521-C54B-978B-B2F3D2A80FF2}"/>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43" name="Picture 399" descr="cell_tower_radiation copy">
              <a:extLst>
                <a:ext uri="{FF2B5EF4-FFF2-40B4-BE49-F238E27FC236}">
                  <a16:creationId xmlns:a16="http://schemas.microsoft.com/office/drawing/2014/main" id="{15477466-B0BB-D045-8469-CE320C8C19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59" name="Group 403">
            <a:extLst>
              <a:ext uri="{FF2B5EF4-FFF2-40B4-BE49-F238E27FC236}">
                <a16:creationId xmlns:a16="http://schemas.microsoft.com/office/drawing/2014/main" id="{7E28037A-7EFC-0B46-95B9-4678DDAA8EC2}"/>
              </a:ext>
            </a:extLst>
          </p:cNvPr>
          <p:cNvGrpSpPr>
            <a:grpSpLocks/>
          </p:cNvGrpSpPr>
          <p:nvPr/>
        </p:nvGrpSpPr>
        <p:grpSpPr bwMode="auto">
          <a:xfrm>
            <a:off x="3403600" y="5354638"/>
            <a:ext cx="527050" cy="392112"/>
            <a:chOff x="2751" y="1851"/>
            <a:chExt cx="462" cy="478"/>
          </a:xfrm>
        </p:grpSpPr>
        <p:pic>
          <p:nvPicPr>
            <p:cNvPr id="160" name="Picture 364" descr="iphone_stylized_small">
              <a:extLst>
                <a:ext uri="{FF2B5EF4-FFF2-40B4-BE49-F238E27FC236}">
                  <a16:creationId xmlns:a16="http://schemas.microsoft.com/office/drawing/2014/main" id="{C84FCFF4-A725-4549-A2E6-AB7B6D1964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1" name="Picture 402" descr="antenna_radiation_stylized">
              <a:extLst>
                <a:ext uri="{FF2B5EF4-FFF2-40B4-BE49-F238E27FC236}">
                  <a16:creationId xmlns:a16="http://schemas.microsoft.com/office/drawing/2014/main" id="{E54086FD-B992-B84A-9956-901A6D564E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62" name="Group 100">
            <a:extLst>
              <a:ext uri="{FF2B5EF4-FFF2-40B4-BE49-F238E27FC236}">
                <a16:creationId xmlns:a16="http://schemas.microsoft.com/office/drawing/2014/main" id="{E7C998EB-2394-544D-80BB-533A98F699A4}"/>
              </a:ext>
            </a:extLst>
          </p:cNvPr>
          <p:cNvGrpSpPr>
            <a:grpSpLocks/>
          </p:cNvGrpSpPr>
          <p:nvPr/>
        </p:nvGrpSpPr>
        <p:grpSpPr bwMode="auto">
          <a:xfrm>
            <a:off x="4094163" y="4987925"/>
            <a:ext cx="458787" cy="620713"/>
            <a:chOff x="5955030" y="3031808"/>
            <a:chExt cx="914400" cy="1398587"/>
          </a:xfrm>
        </p:grpSpPr>
        <p:grpSp>
          <p:nvGrpSpPr>
            <p:cNvPr id="163" name="Group 398">
              <a:extLst>
                <a:ext uri="{FF2B5EF4-FFF2-40B4-BE49-F238E27FC236}">
                  <a16:creationId xmlns:a16="http://schemas.microsoft.com/office/drawing/2014/main" id="{4BA56D45-414C-BE4C-9A22-F243E7D162B0}"/>
                </a:ext>
              </a:extLst>
            </p:cNvPr>
            <p:cNvGrpSpPr>
              <a:grpSpLocks/>
            </p:cNvGrpSpPr>
            <p:nvPr/>
          </p:nvGrpSpPr>
          <p:grpSpPr bwMode="auto">
            <a:xfrm>
              <a:off x="6097905" y="3403283"/>
              <a:ext cx="596900" cy="1027112"/>
              <a:chOff x="3130" y="3288"/>
              <a:chExt cx="410" cy="742"/>
            </a:xfrm>
          </p:grpSpPr>
          <p:sp>
            <p:nvSpPr>
              <p:cNvPr id="165" name="Line 270">
                <a:extLst>
                  <a:ext uri="{FF2B5EF4-FFF2-40B4-BE49-F238E27FC236}">
                    <a16:creationId xmlns:a16="http://schemas.microsoft.com/office/drawing/2014/main" id="{C419645E-7341-1E42-A987-8906510D2DEF}"/>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6" name="Line 271">
                <a:extLst>
                  <a:ext uri="{FF2B5EF4-FFF2-40B4-BE49-F238E27FC236}">
                    <a16:creationId xmlns:a16="http://schemas.microsoft.com/office/drawing/2014/main" id="{E3413CC8-503E-F54F-9020-EA30E1FB6B6B}"/>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7" name="Line 272">
                <a:extLst>
                  <a:ext uri="{FF2B5EF4-FFF2-40B4-BE49-F238E27FC236}">
                    <a16:creationId xmlns:a16="http://schemas.microsoft.com/office/drawing/2014/main" id="{32BE2CA0-4934-C548-8F71-8643317D620B}"/>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8" name="Line 273">
                <a:extLst>
                  <a:ext uri="{FF2B5EF4-FFF2-40B4-BE49-F238E27FC236}">
                    <a16:creationId xmlns:a16="http://schemas.microsoft.com/office/drawing/2014/main" id="{0F568FA7-5D04-F249-88F8-D9BF4BB14387}"/>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9" name="Line 274">
                <a:extLst>
                  <a:ext uri="{FF2B5EF4-FFF2-40B4-BE49-F238E27FC236}">
                    <a16:creationId xmlns:a16="http://schemas.microsoft.com/office/drawing/2014/main" id="{FC33DD3A-B462-0C49-9211-16445A4184BB}"/>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0" name="Line 275">
                <a:extLst>
                  <a:ext uri="{FF2B5EF4-FFF2-40B4-BE49-F238E27FC236}">
                    <a16:creationId xmlns:a16="http://schemas.microsoft.com/office/drawing/2014/main" id="{A27E10EF-E77C-324E-ABE5-7D9D36FAFB95}"/>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1" name="Line 276">
                <a:extLst>
                  <a:ext uri="{FF2B5EF4-FFF2-40B4-BE49-F238E27FC236}">
                    <a16:creationId xmlns:a16="http://schemas.microsoft.com/office/drawing/2014/main" id="{38A6549E-F28B-E548-A11B-F2688FE02DE6}"/>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2" name="Line 277">
                <a:extLst>
                  <a:ext uri="{FF2B5EF4-FFF2-40B4-BE49-F238E27FC236}">
                    <a16:creationId xmlns:a16="http://schemas.microsoft.com/office/drawing/2014/main" id="{CF1EC650-3BA3-404C-9765-2B632619ECD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3" name="Line 278">
                <a:extLst>
                  <a:ext uri="{FF2B5EF4-FFF2-40B4-BE49-F238E27FC236}">
                    <a16:creationId xmlns:a16="http://schemas.microsoft.com/office/drawing/2014/main" id="{633808AB-AED9-EF48-97E4-4DF625A9D8B4}"/>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4" name="Line 279">
                <a:extLst>
                  <a:ext uri="{FF2B5EF4-FFF2-40B4-BE49-F238E27FC236}">
                    <a16:creationId xmlns:a16="http://schemas.microsoft.com/office/drawing/2014/main" id="{F8580CEE-7A5C-7048-9921-68FF09DF0187}"/>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5" name="Line 280">
                <a:extLst>
                  <a:ext uri="{FF2B5EF4-FFF2-40B4-BE49-F238E27FC236}">
                    <a16:creationId xmlns:a16="http://schemas.microsoft.com/office/drawing/2014/main" id="{00996F04-1F8B-CC4D-B37A-210D0A122CC8}"/>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6" name="Line 281">
                <a:extLst>
                  <a:ext uri="{FF2B5EF4-FFF2-40B4-BE49-F238E27FC236}">
                    <a16:creationId xmlns:a16="http://schemas.microsoft.com/office/drawing/2014/main" id="{F19E527D-6BF3-CC47-875A-C4D2C88E88E1}"/>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7" name="Line 282">
                <a:extLst>
                  <a:ext uri="{FF2B5EF4-FFF2-40B4-BE49-F238E27FC236}">
                    <a16:creationId xmlns:a16="http://schemas.microsoft.com/office/drawing/2014/main" id="{18E888AA-D35B-AE4C-90FA-C2A7AF93347F}"/>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8" name="Line 283">
                <a:extLst>
                  <a:ext uri="{FF2B5EF4-FFF2-40B4-BE49-F238E27FC236}">
                    <a16:creationId xmlns:a16="http://schemas.microsoft.com/office/drawing/2014/main" id="{B8D4E8F1-7790-4D40-A0EB-41F3ADEAB496}"/>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9" name="Line 284">
                <a:extLst>
                  <a:ext uri="{FF2B5EF4-FFF2-40B4-BE49-F238E27FC236}">
                    <a16:creationId xmlns:a16="http://schemas.microsoft.com/office/drawing/2014/main" id="{D429B434-2C40-F74E-8CAE-0FC7B5346509}"/>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64" name="Picture 399" descr="cell_tower_radiation copy">
              <a:extLst>
                <a:ext uri="{FF2B5EF4-FFF2-40B4-BE49-F238E27FC236}">
                  <a16:creationId xmlns:a16="http://schemas.microsoft.com/office/drawing/2014/main" id="{A9CD3D46-2E69-B845-B173-09090C1C4E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0" name="Group 356">
            <a:extLst>
              <a:ext uri="{FF2B5EF4-FFF2-40B4-BE49-F238E27FC236}">
                <a16:creationId xmlns:a16="http://schemas.microsoft.com/office/drawing/2014/main" id="{8FC9C87C-2193-FD4F-BA1A-A7FDAA554282}"/>
              </a:ext>
            </a:extLst>
          </p:cNvPr>
          <p:cNvGrpSpPr>
            <a:grpSpLocks/>
          </p:cNvGrpSpPr>
          <p:nvPr/>
        </p:nvGrpSpPr>
        <p:grpSpPr bwMode="auto">
          <a:xfrm>
            <a:off x="5781675" y="5791200"/>
            <a:ext cx="361950" cy="338138"/>
            <a:chOff x="313" y="1497"/>
            <a:chExt cx="1152" cy="1014"/>
          </a:xfrm>
        </p:grpSpPr>
        <p:pic>
          <p:nvPicPr>
            <p:cNvPr id="181" name="Picture 354" descr="laptop_stylized_small">
              <a:extLst>
                <a:ext uri="{FF2B5EF4-FFF2-40B4-BE49-F238E27FC236}">
                  <a16:creationId xmlns:a16="http://schemas.microsoft.com/office/drawing/2014/main" id="{21BC2357-8DAB-214A-992E-C0220012BD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2" name="Picture 355" descr="antenna_stylized">
              <a:extLst>
                <a:ext uri="{FF2B5EF4-FFF2-40B4-BE49-F238E27FC236}">
                  <a16:creationId xmlns:a16="http://schemas.microsoft.com/office/drawing/2014/main" id="{FD2019DB-E154-D74C-9D01-E47FB814019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3" name="Group 356">
            <a:extLst>
              <a:ext uri="{FF2B5EF4-FFF2-40B4-BE49-F238E27FC236}">
                <a16:creationId xmlns:a16="http://schemas.microsoft.com/office/drawing/2014/main" id="{72BBF72D-947D-B841-83D8-A2FA489C0CFA}"/>
              </a:ext>
            </a:extLst>
          </p:cNvPr>
          <p:cNvGrpSpPr>
            <a:grpSpLocks/>
          </p:cNvGrpSpPr>
          <p:nvPr/>
        </p:nvGrpSpPr>
        <p:grpSpPr bwMode="auto">
          <a:xfrm>
            <a:off x="4551363" y="5811838"/>
            <a:ext cx="376237" cy="347662"/>
            <a:chOff x="313" y="1497"/>
            <a:chExt cx="1152" cy="1014"/>
          </a:xfrm>
        </p:grpSpPr>
        <p:pic>
          <p:nvPicPr>
            <p:cNvPr id="184" name="Picture 354" descr="laptop_stylized_small">
              <a:extLst>
                <a:ext uri="{FF2B5EF4-FFF2-40B4-BE49-F238E27FC236}">
                  <a16:creationId xmlns:a16="http://schemas.microsoft.com/office/drawing/2014/main" id="{836F4D94-BCDF-3542-A343-115E952ED2E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5" name="Picture 355" descr="antenna_stylized">
              <a:extLst>
                <a:ext uri="{FF2B5EF4-FFF2-40B4-BE49-F238E27FC236}">
                  <a16:creationId xmlns:a16="http://schemas.microsoft.com/office/drawing/2014/main" id="{B4D8151E-705C-EE40-B724-E0B69FCF06D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6" name="Group 356">
            <a:extLst>
              <a:ext uri="{FF2B5EF4-FFF2-40B4-BE49-F238E27FC236}">
                <a16:creationId xmlns:a16="http://schemas.microsoft.com/office/drawing/2014/main" id="{90CF8AA6-D241-564C-A835-C42E9A50FB94}"/>
              </a:ext>
            </a:extLst>
          </p:cNvPr>
          <p:cNvGrpSpPr>
            <a:grpSpLocks/>
          </p:cNvGrpSpPr>
          <p:nvPr/>
        </p:nvGrpSpPr>
        <p:grpSpPr bwMode="auto">
          <a:xfrm>
            <a:off x="3830638" y="5832475"/>
            <a:ext cx="382587" cy="436563"/>
            <a:chOff x="313" y="1497"/>
            <a:chExt cx="1152" cy="1014"/>
          </a:xfrm>
        </p:grpSpPr>
        <p:pic>
          <p:nvPicPr>
            <p:cNvPr id="187" name="Picture 354" descr="laptop_stylized_small">
              <a:extLst>
                <a:ext uri="{FF2B5EF4-FFF2-40B4-BE49-F238E27FC236}">
                  <a16:creationId xmlns:a16="http://schemas.microsoft.com/office/drawing/2014/main" id="{EA37CFAF-38EB-2545-8F20-380411EFBC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8" name="Picture 355" descr="antenna_stylized">
              <a:extLst>
                <a:ext uri="{FF2B5EF4-FFF2-40B4-BE49-F238E27FC236}">
                  <a16:creationId xmlns:a16="http://schemas.microsoft.com/office/drawing/2014/main" id="{79DFDD41-1102-684C-B91C-88ADEBF387D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9" name="Group 403">
            <a:extLst>
              <a:ext uri="{FF2B5EF4-FFF2-40B4-BE49-F238E27FC236}">
                <a16:creationId xmlns:a16="http://schemas.microsoft.com/office/drawing/2014/main" id="{3D48FC39-032B-A342-BFD0-33CBD6CB3A7F}"/>
              </a:ext>
            </a:extLst>
          </p:cNvPr>
          <p:cNvGrpSpPr>
            <a:grpSpLocks/>
          </p:cNvGrpSpPr>
          <p:nvPr/>
        </p:nvGrpSpPr>
        <p:grpSpPr bwMode="auto">
          <a:xfrm>
            <a:off x="3729038" y="4673600"/>
            <a:ext cx="485775" cy="403225"/>
            <a:chOff x="2751" y="1851"/>
            <a:chExt cx="462" cy="478"/>
          </a:xfrm>
        </p:grpSpPr>
        <p:pic>
          <p:nvPicPr>
            <p:cNvPr id="190" name="Picture 364" descr="iphone_stylized_small">
              <a:extLst>
                <a:ext uri="{FF2B5EF4-FFF2-40B4-BE49-F238E27FC236}">
                  <a16:creationId xmlns:a16="http://schemas.microsoft.com/office/drawing/2014/main" id="{D28B1A7C-E2CC-BE4F-8868-8685B04387B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1" name="Picture 402" descr="antenna_radiation_stylized">
              <a:extLst>
                <a:ext uri="{FF2B5EF4-FFF2-40B4-BE49-F238E27FC236}">
                  <a16:creationId xmlns:a16="http://schemas.microsoft.com/office/drawing/2014/main" id="{5BB3FE4E-87C2-8246-82D8-D49345DCDF2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2" name="Group 403">
            <a:extLst>
              <a:ext uri="{FF2B5EF4-FFF2-40B4-BE49-F238E27FC236}">
                <a16:creationId xmlns:a16="http://schemas.microsoft.com/office/drawing/2014/main" id="{86FB4197-A7C7-2C4B-87E5-4528376C50B4}"/>
              </a:ext>
            </a:extLst>
          </p:cNvPr>
          <p:cNvGrpSpPr>
            <a:grpSpLocks/>
          </p:cNvGrpSpPr>
          <p:nvPr/>
        </p:nvGrpSpPr>
        <p:grpSpPr bwMode="auto">
          <a:xfrm>
            <a:off x="6289675" y="5334000"/>
            <a:ext cx="525463" cy="392113"/>
            <a:chOff x="2751" y="1851"/>
            <a:chExt cx="462" cy="478"/>
          </a:xfrm>
        </p:grpSpPr>
        <p:pic>
          <p:nvPicPr>
            <p:cNvPr id="193" name="Picture 364" descr="iphone_stylized_small">
              <a:extLst>
                <a:ext uri="{FF2B5EF4-FFF2-40B4-BE49-F238E27FC236}">
                  <a16:creationId xmlns:a16="http://schemas.microsoft.com/office/drawing/2014/main" id="{0C0CDB8A-DE3D-5F4A-A881-49C3DC0504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4" name="Picture 402" descr="antenna_radiation_stylized">
              <a:extLst>
                <a:ext uri="{FF2B5EF4-FFF2-40B4-BE49-F238E27FC236}">
                  <a16:creationId xmlns:a16="http://schemas.microsoft.com/office/drawing/2014/main" id="{FBB79140-E464-FA4E-BC03-E9D77416B1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5" name="Group 356">
            <a:extLst>
              <a:ext uri="{FF2B5EF4-FFF2-40B4-BE49-F238E27FC236}">
                <a16:creationId xmlns:a16="http://schemas.microsoft.com/office/drawing/2014/main" id="{814B233D-4B4F-8340-BCC6-0250B96E73AE}"/>
              </a:ext>
            </a:extLst>
          </p:cNvPr>
          <p:cNvGrpSpPr>
            <a:grpSpLocks/>
          </p:cNvGrpSpPr>
          <p:nvPr/>
        </p:nvGrpSpPr>
        <p:grpSpPr bwMode="auto">
          <a:xfrm>
            <a:off x="4987925" y="5191125"/>
            <a:ext cx="376238" cy="349250"/>
            <a:chOff x="313" y="1497"/>
            <a:chExt cx="1152" cy="1014"/>
          </a:xfrm>
        </p:grpSpPr>
        <p:pic>
          <p:nvPicPr>
            <p:cNvPr id="196" name="Picture 354" descr="laptop_stylized_small">
              <a:extLst>
                <a:ext uri="{FF2B5EF4-FFF2-40B4-BE49-F238E27FC236}">
                  <a16:creationId xmlns:a16="http://schemas.microsoft.com/office/drawing/2014/main" id="{EC5C806D-D5CA-5A4B-958A-3D3885D6353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7" name="Picture 355" descr="antenna_stylized">
              <a:extLst>
                <a:ext uri="{FF2B5EF4-FFF2-40B4-BE49-F238E27FC236}">
                  <a16:creationId xmlns:a16="http://schemas.microsoft.com/office/drawing/2014/main" id="{22DE5A99-B75E-E846-A9CA-B5A4A8A086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8" name="Group 356">
            <a:extLst>
              <a:ext uri="{FF2B5EF4-FFF2-40B4-BE49-F238E27FC236}">
                <a16:creationId xmlns:a16="http://schemas.microsoft.com/office/drawing/2014/main" id="{44A62913-19C4-CF45-A43E-AF4966B1C6B9}"/>
              </a:ext>
            </a:extLst>
          </p:cNvPr>
          <p:cNvGrpSpPr>
            <a:grpSpLocks/>
          </p:cNvGrpSpPr>
          <p:nvPr/>
        </p:nvGrpSpPr>
        <p:grpSpPr bwMode="auto">
          <a:xfrm>
            <a:off x="1909763" y="4643438"/>
            <a:ext cx="282575" cy="344487"/>
            <a:chOff x="313" y="1497"/>
            <a:chExt cx="1152" cy="1014"/>
          </a:xfrm>
        </p:grpSpPr>
        <p:pic>
          <p:nvPicPr>
            <p:cNvPr id="199" name="Picture 354" descr="laptop_stylized_small">
              <a:extLst>
                <a:ext uri="{FF2B5EF4-FFF2-40B4-BE49-F238E27FC236}">
                  <a16:creationId xmlns:a16="http://schemas.microsoft.com/office/drawing/2014/main" id="{2C6FC57A-B2AA-024C-AA50-833F87F56B2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0" name="Picture 355" descr="antenna_stylized">
              <a:extLst>
                <a:ext uri="{FF2B5EF4-FFF2-40B4-BE49-F238E27FC236}">
                  <a16:creationId xmlns:a16="http://schemas.microsoft.com/office/drawing/2014/main" id="{A7408C9B-0424-4D46-A3CB-20DA2F96592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1" name="Group 403">
            <a:extLst>
              <a:ext uri="{FF2B5EF4-FFF2-40B4-BE49-F238E27FC236}">
                <a16:creationId xmlns:a16="http://schemas.microsoft.com/office/drawing/2014/main" id="{8BF4494C-B45F-EA42-8D3E-0E8E92701DEB}"/>
              </a:ext>
            </a:extLst>
          </p:cNvPr>
          <p:cNvGrpSpPr>
            <a:grpSpLocks/>
          </p:cNvGrpSpPr>
          <p:nvPr/>
        </p:nvGrpSpPr>
        <p:grpSpPr bwMode="auto">
          <a:xfrm>
            <a:off x="1616075" y="4308475"/>
            <a:ext cx="444500" cy="381000"/>
            <a:chOff x="2751" y="1851"/>
            <a:chExt cx="462" cy="478"/>
          </a:xfrm>
        </p:grpSpPr>
        <p:pic>
          <p:nvPicPr>
            <p:cNvPr id="202" name="Picture 364" descr="iphone_stylized_small">
              <a:extLst>
                <a:ext uri="{FF2B5EF4-FFF2-40B4-BE49-F238E27FC236}">
                  <a16:creationId xmlns:a16="http://schemas.microsoft.com/office/drawing/2014/main" id="{F9290FEC-F0ED-A746-9BCA-11DE56BF8CD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3" name="Picture 402" descr="antenna_radiation_stylized">
              <a:extLst>
                <a:ext uri="{FF2B5EF4-FFF2-40B4-BE49-F238E27FC236}">
                  <a16:creationId xmlns:a16="http://schemas.microsoft.com/office/drawing/2014/main" id="{7F0B6E3C-FE7C-8244-BFE5-BB2FF84C835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4" name="Group 142">
            <a:extLst>
              <a:ext uri="{FF2B5EF4-FFF2-40B4-BE49-F238E27FC236}">
                <a16:creationId xmlns:a16="http://schemas.microsoft.com/office/drawing/2014/main" id="{05787F7C-D6F9-5148-A1C8-AE0EF1035320}"/>
              </a:ext>
            </a:extLst>
          </p:cNvPr>
          <p:cNvGrpSpPr>
            <a:grpSpLocks/>
          </p:cNvGrpSpPr>
          <p:nvPr/>
        </p:nvGrpSpPr>
        <p:grpSpPr bwMode="auto">
          <a:xfrm>
            <a:off x="1574800" y="1971675"/>
            <a:ext cx="458788" cy="619125"/>
            <a:chOff x="5955030" y="3031808"/>
            <a:chExt cx="914400" cy="1398587"/>
          </a:xfrm>
        </p:grpSpPr>
        <p:grpSp>
          <p:nvGrpSpPr>
            <p:cNvPr id="205" name="Group 398">
              <a:extLst>
                <a:ext uri="{FF2B5EF4-FFF2-40B4-BE49-F238E27FC236}">
                  <a16:creationId xmlns:a16="http://schemas.microsoft.com/office/drawing/2014/main" id="{DEF19A22-8F91-6842-8109-AEB66C6A5ABE}"/>
                </a:ext>
              </a:extLst>
            </p:cNvPr>
            <p:cNvGrpSpPr>
              <a:grpSpLocks/>
            </p:cNvGrpSpPr>
            <p:nvPr/>
          </p:nvGrpSpPr>
          <p:grpSpPr bwMode="auto">
            <a:xfrm>
              <a:off x="6097905" y="3403283"/>
              <a:ext cx="596900" cy="1027112"/>
              <a:chOff x="3130" y="3288"/>
              <a:chExt cx="410" cy="742"/>
            </a:xfrm>
          </p:grpSpPr>
          <p:sp>
            <p:nvSpPr>
              <p:cNvPr id="207" name="Line 270">
                <a:extLst>
                  <a:ext uri="{FF2B5EF4-FFF2-40B4-BE49-F238E27FC236}">
                    <a16:creationId xmlns:a16="http://schemas.microsoft.com/office/drawing/2014/main" id="{E417E1DB-608C-9848-9F0A-5122753DA841}"/>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8" name="Line 271">
                <a:extLst>
                  <a:ext uri="{FF2B5EF4-FFF2-40B4-BE49-F238E27FC236}">
                    <a16:creationId xmlns:a16="http://schemas.microsoft.com/office/drawing/2014/main" id="{3B2D533F-D1A2-B24B-A569-AA613E92259F}"/>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9" name="Line 272">
                <a:extLst>
                  <a:ext uri="{FF2B5EF4-FFF2-40B4-BE49-F238E27FC236}">
                    <a16:creationId xmlns:a16="http://schemas.microsoft.com/office/drawing/2014/main" id="{F887C580-CEC3-4746-B37A-5E728888A4ED}"/>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0" name="Line 273">
                <a:extLst>
                  <a:ext uri="{FF2B5EF4-FFF2-40B4-BE49-F238E27FC236}">
                    <a16:creationId xmlns:a16="http://schemas.microsoft.com/office/drawing/2014/main" id="{5069F6B6-EC0B-9443-B3DF-EC160AF3C2F2}"/>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1" name="Line 274">
                <a:extLst>
                  <a:ext uri="{FF2B5EF4-FFF2-40B4-BE49-F238E27FC236}">
                    <a16:creationId xmlns:a16="http://schemas.microsoft.com/office/drawing/2014/main" id="{148C5F81-3D28-1B46-BC25-8FFB6E9BBBEF}"/>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2" name="Line 275">
                <a:extLst>
                  <a:ext uri="{FF2B5EF4-FFF2-40B4-BE49-F238E27FC236}">
                    <a16:creationId xmlns:a16="http://schemas.microsoft.com/office/drawing/2014/main" id="{E994C03E-7A8C-7649-B94A-FFE6213CF3CA}"/>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3" name="Line 276">
                <a:extLst>
                  <a:ext uri="{FF2B5EF4-FFF2-40B4-BE49-F238E27FC236}">
                    <a16:creationId xmlns:a16="http://schemas.microsoft.com/office/drawing/2014/main" id="{3D5CC52A-81FD-E049-A4D9-6576D1FA6977}"/>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4" name="Line 277">
                <a:extLst>
                  <a:ext uri="{FF2B5EF4-FFF2-40B4-BE49-F238E27FC236}">
                    <a16:creationId xmlns:a16="http://schemas.microsoft.com/office/drawing/2014/main" id="{3ED01E6D-C154-C542-A593-1C66F05106D9}"/>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5" name="Line 278">
                <a:extLst>
                  <a:ext uri="{FF2B5EF4-FFF2-40B4-BE49-F238E27FC236}">
                    <a16:creationId xmlns:a16="http://schemas.microsoft.com/office/drawing/2014/main" id="{F83323B0-0B99-0747-B347-8742C2532B88}"/>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6" name="Line 279">
                <a:extLst>
                  <a:ext uri="{FF2B5EF4-FFF2-40B4-BE49-F238E27FC236}">
                    <a16:creationId xmlns:a16="http://schemas.microsoft.com/office/drawing/2014/main" id="{BC214760-2F6D-A54C-96DB-B2563CA355E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7" name="Line 280">
                <a:extLst>
                  <a:ext uri="{FF2B5EF4-FFF2-40B4-BE49-F238E27FC236}">
                    <a16:creationId xmlns:a16="http://schemas.microsoft.com/office/drawing/2014/main" id="{A0160D0F-A86D-4241-B44D-6E98425F86F0}"/>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8" name="Line 281">
                <a:extLst>
                  <a:ext uri="{FF2B5EF4-FFF2-40B4-BE49-F238E27FC236}">
                    <a16:creationId xmlns:a16="http://schemas.microsoft.com/office/drawing/2014/main" id="{3ABDB358-8829-E54F-AB3F-14EB8832BED5}"/>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282">
                <a:extLst>
                  <a:ext uri="{FF2B5EF4-FFF2-40B4-BE49-F238E27FC236}">
                    <a16:creationId xmlns:a16="http://schemas.microsoft.com/office/drawing/2014/main" id="{030D6FBA-2C96-C74F-A538-CE828952DFCD}"/>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0" name="Line 283">
                <a:extLst>
                  <a:ext uri="{FF2B5EF4-FFF2-40B4-BE49-F238E27FC236}">
                    <a16:creationId xmlns:a16="http://schemas.microsoft.com/office/drawing/2014/main" id="{444C9AF6-B194-1F4D-9498-4133CAD31F8C}"/>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1" name="Line 284">
                <a:extLst>
                  <a:ext uri="{FF2B5EF4-FFF2-40B4-BE49-F238E27FC236}">
                    <a16:creationId xmlns:a16="http://schemas.microsoft.com/office/drawing/2014/main" id="{1007F074-DD2C-A041-8028-27935643FE8D}"/>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206" name="Picture 399" descr="cell_tower_radiation copy">
              <a:extLst>
                <a:ext uri="{FF2B5EF4-FFF2-40B4-BE49-F238E27FC236}">
                  <a16:creationId xmlns:a16="http://schemas.microsoft.com/office/drawing/2014/main" id="{05BFEF5A-A9A7-8E49-BE1F-03DCB72C00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2" name="Group 356">
            <a:extLst>
              <a:ext uri="{FF2B5EF4-FFF2-40B4-BE49-F238E27FC236}">
                <a16:creationId xmlns:a16="http://schemas.microsoft.com/office/drawing/2014/main" id="{FE7D4943-DFC4-1049-B8CF-FEDA6FD746B2}"/>
              </a:ext>
            </a:extLst>
          </p:cNvPr>
          <p:cNvGrpSpPr>
            <a:grpSpLocks/>
          </p:cNvGrpSpPr>
          <p:nvPr/>
        </p:nvGrpSpPr>
        <p:grpSpPr bwMode="auto">
          <a:xfrm>
            <a:off x="2112963" y="2103438"/>
            <a:ext cx="465137" cy="481012"/>
            <a:chOff x="313" y="1497"/>
            <a:chExt cx="1152" cy="1014"/>
          </a:xfrm>
        </p:grpSpPr>
        <p:pic>
          <p:nvPicPr>
            <p:cNvPr id="223" name="Picture 354" descr="laptop_stylized_small">
              <a:extLst>
                <a:ext uri="{FF2B5EF4-FFF2-40B4-BE49-F238E27FC236}">
                  <a16:creationId xmlns:a16="http://schemas.microsoft.com/office/drawing/2014/main" id="{1B9DAB19-8344-BD4E-8CEC-E8179484351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4" name="Picture 355" descr="antenna_stylized">
              <a:extLst>
                <a:ext uri="{FF2B5EF4-FFF2-40B4-BE49-F238E27FC236}">
                  <a16:creationId xmlns:a16="http://schemas.microsoft.com/office/drawing/2014/main" id="{EBC88AD6-BA3E-324A-A0BF-8DF9D89E181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5" name="Group 356">
            <a:extLst>
              <a:ext uri="{FF2B5EF4-FFF2-40B4-BE49-F238E27FC236}">
                <a16:creationId xmlns:a16="http://schemas.microsoft.com/office/drawing/2014/main" id="{E2A474A7-8A71-AC43-9403-5CD64CFABC6B}"/>
              </a:ext>
            </a:extLst>
          </p:cNvPr>
          <p:cNvGrpSpPr>
            <a:grpSpLocks/>
          </p:cNvGrpSpPr>
          <p:nvPr/>
        </p:nvGrpSpPr>
        <p:grpSpPr bwMode="auto">
          <a:xfrm>
            <a:off x="2005013" y="2901950"/>
            <a:ext cx="333375" cy="368300"/>
            <a:chOff x="313" y="1497"/>
            <a:chExt cx="1152" cy="1014"/>
          </a:xfrm>
        </p:grpSpPr>
        <p:pic>
          <p:nvPicPr>
            <p:cNvPr id="226" name="Picture 354" descr="laptop_stylized_small">
              <a:extLst>
                <a:ext uri="{FF2B5EF4-FFF2-40B4-BE49-F238E27FC236}">
                  <a16:creationId xmlns:a16="http://schemas.microsoft.com/office/drawing/2014/main" id="{F44CEA56-C9A6-9141-81A0-8DCC3E2F5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7" name="Picture 355" descr="antenna_stylized">
              <a:extLst>
                <a:ext uri="{FF2B5EF4-FFF2-40B4-BE49-F238E27FC236}">
                  <a16:creationId xmlns:a16="http://schemas.microsoft.com/office/drawing/2014/main" id="{0C57F82F-4D98-D54F-81F8-DA60E1261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8" name="Group 356">
            <a:extLst>
              <a:ext uri="{FF2B5EF4-FFF2-40B4-BE49-F238E27FC236}">
                <a16:creationId xmlns:a16="http://schemas.microsoft.com/office/drawing/2014/main" id="{07CEAB6C-C9D1-9A47-BAA4-4D786E6D429A}"/>
              </a:ext>
            </a:extLst>
          </p:cNvPr>
          <p:cNvGrpSpPr>
            <a:grpSpLocks/>
          </p:cNvGrpSpPr>
          <p:nvPr/>
        </p:nvGrpSpPr>
        <p:grpSpPr bwMode="auto">
          <a:xfrm>
            <a:off x="1482725" y="2987675"/>
            <a:ext cx="282575" cy="344488"/>
            <a:chOff x="313" y="1497"/>
            <a:chExt cx="1152" cy="1014"/>
          </a:xfrm>
        </p:grpSpPr>
        <p:pic>
          <p:nvPicPr>
            <p:cNvPr id="229" name="Picture 354" descr="laptop_stylized_small">
              <a:extLst>
                <a:ext uri="{FF2B5EF4-FFF2-40B4-BE49-F238E27FC236}">
                  <a16:creationId xmlns:a16="http://schemas.microsoft.com/office/drawing/2014/main" id="{66EB1CC5-C145-7141-AE88-FDE185E245F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0" name="Picture 355" descr="antenna_stylized">
              <a:extLst>
                <a:ext uri="{FF2B5EF4-FFF2-40B4-BE49-F238E27FC236}">
                  <a16:creationId xmlns:a16="http://schemas.microsoft.com/office/drawing/2014/main" id="{CBA3A680-EE48-5C4A-B84E-4A1FCE54879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1" name="Group 403">
            <a:extLst>
              <a:ext uri="{FF2B5EF4-FFF2-40B4-BE49-F238E27FC236}">
                <a16:creationId xmlns:a16="http://schemas.microsoft.com/office/drawing/2014/main" id="{E09A0004-7386-EF43-AE45-070A340FAD3F}"/>
              </a:ext>
            </a:extLst>
          </p:cNvPr>
          <p:cNvGrpSpPr>
            <a:grpSpLocks/>
          </p:cNvGrpSpPr>
          <p:nvPr/>
        </p:nvGrpSpPr>
        <p:grpSpPr bwMode="auto">
          <a:xfrm>
            <a:off x="1189038" y="2651125"/>
            <a:ext cx="444500" cy="382588"/>
            <a:chOff x="2751" y="1851"/>
            <a:chExt cx="462" cy="478"/>
          </a:xfrm>
        </p:grpSpPr>
        <p:pic>
          <p:nvPicPr>
            <p:cNvPr id="232" name="Picture 364" descr="iphone_stylized_small">
              <a:extLst>
                <a:ext uri="{FF2B5EF4-FFF2-40B4-BE49-F238E27FC236}">
                  <a16:creationId xmlns:a16="http://schemas.microsoft.com/office/drawing/2014/main" id="{D04F1FE1-F105-E24F-BD11-05351E3FC70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3" name="Picture 402" descr="antenna_radiation_stylized">
              <a:extLst>
                <a:ext uri="{FF2B5EF4-FFF2-40B4-BE49-F238E27FC236}">
                  <a16:creationId xmlns:a16="http://schemas.microsoft.com/office/drawing/2014/main" id="{8995403E-B75E-864E-A3AC-A8BADEA4FAF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4" name="Group 356">
            <a:extLst>
              <a:ext uri="{FF2B5EF4-FFF2-40B4-BE49-F238E27FC236}">
                <a16:creationId xmlns:a16="http://schemas.microsoft.com/office/drawing/2014/main" id="{45D88A96-1BEF-AF40-9EF4-F653E8F6912B}"/>
              </a:ext>
            </a:extLst>
          </p:cNvPr>
          <p:cNvGrpSpPr>
            <a:grpSpLocks/>
          </p:cNvGrpSpPr>
          <p:nvPr/>
        </p:nvGrpSpPr>
        <p:grpSpPr bwMode="auto">
          <a:xfrm>
            <a:off x="1565275" y="1401763"/>
            <a:ext cx="446088" cy="385762"/>
            <a:chOff x="313" y="1497"/>
            <a:chExt cx="1152" cy="1014"/>
          </a:xfrm>
        </p:grpSpPr>
        <p:pic>
          <p:nvPicPr>
            <p:cNvPr id="235" name="Picture 354" descr="laptop_stylized_small">
              <a:extLst>
                <a:ext uri="{FF2B5EF4-FFF2-40B4-BE49-F238E27FC236}">
                  <a16:creationId xmlns:a16="http://schemas.microsoft.com/office/drawing/2014/main" id="{5CA82CB5-E7B6-C445-B684-658BC5C3312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 name="Picture 355" descr="antenna_stylized">
              <a:extLst>
                <a:ext uri="{FF2B5EF4-FFF2-40B4-BE49-F238E27FC236}">
                  <a16:creationId xmlns:a16="http://schemas.microsoft.com/office/drawing/2014/main" id="{75F9DB31-6339-494A-A074-B9A0B451692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7" name="Group 403">
            <a:extLst>
              <a:ext uri="{FF2B5EF4-FFF2-40B4-BE49-F238E27FC236}">
                <a16:creationId xmlns:a16="http://schemas.microsoft.com/office/drawing/2014/main" id="{EF99A882-0F7D-1340-8F07-148A4616940E}"/>
              </a:ext>
            </a:extLst>
          </p:cNvPr>
          <p:cNvGrpSpPr>
            <a:grpSpLocks/>
          </p:cNvGrpSpPr>
          <p:nvPr/>
        </p:nvGrpSpPr>
        <p:grpSpPr bwMode="auto">
          <a:xfrm>
            <a:off x="762000" y="2530475"/>
            <a:ext cx="446088" cy="381000"/>
            <a:chOff x="2751" y="1851"/>
            <a:chExt cx="462" cy="478"/>
          </a:xfrm>
        </p:grpSpPr>
        <p:pic>
          <p:nvPicPr>
            <p:cNvPr id="238" name="Picture 364" descr="iphone_stylized_small">
              <a:extLst>
                <a:ext uri="{FF2B5EF4-FFF2-40B4-BE49-F238E27FC236}">
                  <a16:creationId xmlns:a16="http://schemas.microsoft.com/office/drawing/2014/main" id="{8C6A6BBA-51E0-724F-AB7E-9DE15DF9F0F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9" name="Picture 402" descr="antenna_radiation_stylized">
              <a:extLst>
                <a:ext uri="{FF2B5EF4-FFF2-40B4-BE49-F238E27FC236}">
                  <a16:creationId xmlns:a16="http://schemas.microsoft.com/office/drawing/2014/main" id="{E51015F6-50FB-094B-BDF9-2FE77B03308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40" name="Line 63">
            <a:extLst>
              <a:ext uri="{FF2B5EF4-FFF2-40B4-BE49-F238E27FC236}">
                <a16:creationId xmlns:a16="http://schemas.microsoft.com/office/drawing/2014/main" id="{CCB97428-BD70-4E49-A590-83AF71EA820E}"/>
              </a:ext>
            </a:extLst>
          </p:cNvPr>
          <p:cNvSpPr>
            <a:spLocks noChangeShapeType="1"/>
          </p:cNvSpPr>
          <p:nvPr/>
        </p:nvSpPr>
        <p:spPr bwMode="auto">
          <a:xfrm flipH="1" flipV="1">
            <a:off x="4867275" y="4105275"/>
            <a:ext cx="949325" cy="1293813"/>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1" name="Line 34">
            <a:extLst>
              <a:ext uri="{FF2B5EF4-FFF2-40B4-BE49-F238E27FC236}">
                <a16:creationId xmlns:a16="http://schemas.microsoft.com/office/drawing/2014/main" id="{4FC66219-F808-FD4D-9B59-86F203C09C9C}"/>
              </a:ext>
            </a:extLst>
          </p:cNvPr>
          <p:cNvSpPr>
            <a:spLocks noChangeShapeType="1"/>
          </p:cNvSpPr>
          <p:nvPr/>
        </p:nvSpPr>
        <p:spPr bwMode="auto">
          <a:xfrm flipV="1">
            <a:off x="2197100" y="3636963"/>
            <a:ext cx="1257300" cy="80962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2" name="Group 6">
            <a:extLst>
              <a:ext uri="{FF2B5EF4-FFF2-40B4-BE49-F238E27FC236}">
                <a16:creationId xmlns:a16="http://schemas.microsoft.com/office/drawing/2014/main" id="{C361E706-F3A3-CF44-AE02-BA0595774CD9}"/>
              </a:ext>
            </a:extLst>
          </p:cNvPr>
          <p:cNvGrpSpPr>
            <a:grpSpLocks/>
          </p:cNvGrpSpPr>
          <p:nvPr/>
        </p:nvGrpSpPr>
        <p:grpSpPr bwMode="auto">
          <a:xfrm>
            <a:off x="3038475" y="2557463"/>
            <a:ext cx="2362200" cy="1762125"/>
            <a:chOff x="3839" y="1737"/>
            <a:chExt cx="1488" cy="1110"/>
          </a:xfrm>
        </p:grpSpPr>
        <p:sp>
          <p:nvSpPr>
            <p:cNvPr id="243" name="Freeform 7">
              <a:extLst>
                <a:ext uri="{FF2B5EF4-FFF2-40B4-BE49-F238E27FC236}">
                  <a16:creationId xmlns:a16="http://schemas.microsoft.com/office/drawing/2014/main" id="{393C90C1-E2F5-7E4D-9330-704828EC3DBF}"/>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244" name="Text Box 8">
              <a:extLst>
                <a:ext uri="{FF2B5EF4-FFF2-40B4-BE49-F238E27FC236}">
                  <a16:creationId xmlns:a16="http://schemas.microsoft.com/office/drawing/2014/main" id="{91AB3FE3-6836-1F44-BEB7-C93EF507CF19}"/>
                </a:ext>
              </a:extLst>
            </p:cNvPr>
            <p:cNvSpPr txBox="1">
              <a:spLocks noChangeArrowheads="1"/>
            </p:cNvSpPr>
            <p:nvPr/>
          </p:nvSpPr>
          <p:spPr bwMode="auto">
            <a:xfrm>
              <a:off x="4086" y="2030"/>
              <a:ext cx="1086"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fontAlgn="base">
                <a:spcBef>
                  <a:spcPct val="0"/>
                </a:spcBef>
                <a:spcAft>
                  <a:spcPct val="0"/>
                </a:spcAft>
                <a:defRPr/>
              </a:pPr>
              <a:r>
                <a:rPr lang="en-US" dirty="0">
                  <a:solidFill>
                    <a:srgbClr val="000000"/>
                  </a:solidFill>
                  <a:latin typeface="Arial" charset="0"/>
                  <a:cs typeface="Arial" charset="0"/>
                </a:rPr>
                <a:t>wired network </a:t>
              </a:r>
            </a:p>
            <a:p>
              <a:pPr algn="ctr" fontAlgn="base">
                <a:spcBef>
                  <a:spcPct val="0"/>
                </a:spcBef>
                <a:spcAft>
                  <a:spcPct val="0"/>
                </a:spcAft>
                <a:defRPr/>
              </a:pPr>
              <a:r>
                <a:rPr lang="en-US" dirty="0">
                  <a:solidFill>
                    <a:srgbClr val="000000"/>
                  </a:solidFill>
                  <a:latin typeface="Arial" charset="0"/>
                  <a:cs typeface="Arial" charset="0"/>
                </a:rPr>
                <a:t>infrastructure</a:t>
              </a:r>
            </a:p>
          </p:txBody>
        </p:sp>
      </p:grpSp>
      <p:sp>
        <p:nvSpPr>
          <p:cNvPr id="262" name="Line 75">
            <a:extLst>
              <a:ext uri="{FF2B5EF4-FFF2-40B4-BE49-F238E27FC236}">
                <a16:creationId xmlns:a16="http://schemas.microsoft.com/office/drawing/2014/main" id="{A8073855-FFB7-4243-B73E-71BE7F0079CA}"/>
              </a:ext>
            </a:extLst>
          </p:cNvPr>
          <p:cNvSpPr>
            <a:spLocks noChangeShapeType="1"/>
          </p:cNvSpPr>
          <p:nvPr/>
        </p:nvSpPr>
        <p:spPr bwMode="auto">
          <a:xfrm flipH="1">
            <a:off x="5905500" y="3769102"/>
            <a:ext cx="1447800" cy="1524000"/>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285" name="Line 75">
            <a:extLst>
              <a:ext uri="{FF2B5EF4-FFF2-40B4-BE49-F238E27FC236}">
                <a16:creationId xmlns:a16="http://schemas.microsoft.com/office/drawing/2014/main" id="{5B9CA4A4-32DA-EE41-8D67-FD891F4206EB}"/>
              </a:ext>
            </a:extLst>
          </p:cNvPr>
          <p:cNvSpPr>
            <a:spLocks noChangeShapeType="1"/>
          </p:cNvSpPr>
          <p:nvPr/>
        </p:nvSpPr>
        <p:spPr bwMode="auto">
          <a:xfrm flipH="1">
            <a:off x="5372097" y="3768025"/>
            <a:ext cx="1981202" cy="1447799"/>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289" name="Line 75">
            <a:extLst>
              <a:ext uri="{FF2B5EF4-FFF2-40B4-BE49-F238E27FC236}">
                <a16:creationId xmlns:a16="http://schemas.microsoft.com/office/drawing/2014/main" id="{E03537F9-DF3E-6243-BDEE-EB2475A342CA}"/>
              </a:ext>
            </a:extLst>
          </p:cNvPr>
          <p:cNvSpPr>
            <a:spLocks noChangeShapeType="1"/>
          </p:cNvSpPr>
          <p:nvPr/>
        </p:nvSpPr>
        <p:spPr bwMode="auto">
          <a:xfrm flipH="1">
            <a:off x="4386448" y="3764151"/>
            <a:ext cx="2959101" cy="1485900"/>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258" name="Rectangle 63">
            <a:extLst>
              <a:ext uri="{FF2B5EF4-FFF2-40B4-BE49-F238E27FC236}">
                <a16:creationId xmlns:a16="http://schemas.microsoft.com/office/drawing/2014/main" id="{2E264414-55C6-964D-A7A6-D994B443E46C}"/>
              </a:ext>
            </a:extLst>
          </p:cNvPr>
          <p:cNvSpPr>
            <a:spLocks noChangeArrowheads="1"/>
          </p:cNvSpPr>
          <p:nvPr/>
        </p:nvSpPr>
        <p:spPr bwMode="auto">
          <a:xfrm>
            <a:off x="6284912" y="1582738"/>
            <a:ext cx="5462587" cy="2176462"/>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Rectangle 64">
            <a:extLst>
              <a:ext uri="{FF2B5EF4-FFF2-40B4-BE49-F238E27FC236}">
                <a16:creationId xmlns:a16="http://schemas.microsoft.com/office/drawing/2014/main" id="{9189415B-37F7-7B49-B670-15B4A38B8966}"/>
              </a:ext>
            </a:extLst>
          </p:cNvPr>
          <p:cNvSpPr>
            <a:spLocks noChangeArrowheads="1"/>
          </p:cNvSpPr>
          <p:nvPr/>
        </p:nvSpPr>
        <p:spPr bwMode="auto">
          <a:xfrm>
            <a:off x="6364289" y="1447800"/>
            <a:ext cx="3262312" cy="1825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4" name="Rectangle 65">
            <a:extLst>
              <a:ext uri="{FF2B5EF4-FFF2-40B4-BE49-F238E27FC236}">
                <a16:creationId xmlns:a16="http://schemas.microsoft.com/office/drawing/2014/main" id="{5517F4DF-0905-2A4E-A645-CE0CFAEF69DB}"/>
              </a:ext>
            </a:extLst>
          </p:cNvPr>
          <p:cNvSpPr>
            <a:spLocks noChangeArrowheads="1"/>
          </p:cNvSpPr>
          <p:nvPr/>
        </p:nvSpPr>
        <p:spPr bwMode="auto">
          <a:xfrm>
            <a:off x="6362699" y="1336675"/>
            <a:ext cx="5397501"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dirty="0">
                <a:cs typeface="+mn-cs"/>
              </a:rPr>
              <a:t> </a:t>
            </a:r>
            <a:r>
              <a:rPr lang="en-US" sz="2800" dirty="0">
                <a:cs typeface="+mn-cs"/>
              </a:rPr>
              <a:t>infrastructure mode</a:t>
            </a:r>
          </a:p>
          <a:p>
            <a:pPr marL="393700" indent="-228600">
              <a:lnSpc>
                <a:spcPct val="90000"/>
              </a:lnSpc>
              <a:spcBef>
                <a:spcPct val="20000"/>
              </a:spcBef>
              <a:buClr>
                <a:srgbClr val="000099"/>
              </a:buClr>
              <a:buSzPct val="100000"/>
              <a:buFont typeface="Wingdings" charset="2"/>
              <a:buChar char="§"/>
              <a:defRPr/>
            </a:pPr>
            <a:r>
              <a:rPr lang="en-US" sz="2400" dirty="0">
                <a:cs typeface="+mn-cs"/>
              </a:rPr>
              <a:t>base station connects mobiles into wired network</a:t>
            </a:r>
          </a:p>
          <a:p>
            <a:pPr marL="393700" indent="-228600">
              <a:lnSpc>
                <a:spcPct val="90000"/>
              </a:lnSpc>
              <a:spcBef>
                <a:spcPct val="20000"/>
              </a:spcBef>
              <a:buClr>
                <a:srgbClr val="000099"/>
              </a:buClr>
              <a:buSzPct val="100000"/>
              <a:buFont typeface="Wingdings" charset="2"/>
              <a:buChar char="§"/>
              <a:defRPr/>
            </a:pPr>
            <a:r>
              <a:rPr lang="en-US" sz="2400" dirty="0">
                <a:cs typeface="+mn-cs"/>
              </a:rPr>
              <a:t>handoff: mobile changes base station providing connection into wired network</a:t>
            </a:r>
          </a:p>
        </p:txBody>
      </p:sp>
    </p:spTree>
    <p:extLst>
      <p:ext uri="{BB962C8B-B14F-4D97-AF65-F5344CB8AC3E}">
        <p14:creationId xmlns:p14="http://schemas.microsoft.com/office/powerpoint/2010/main" val="244400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29688</TotalTime>
  <Words>5101</Words>
  <Application>Microsoft Office PowerPoint</Application>
  <PresentationFormat>Widescreen</PresentationFormat>
  <Paragraphs>915</Paragraphs>
  <Slides>51</Slides>
  <Notes>39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51</vt:i4>
      </vt:variant>
    </vt:vector>
  </HeadingPairs>
  <TitlesOfParts>
    <vt:vector size="64" baseType="lpstr">
      <vt:lpstr>fff</vt:lpstr>
      <vt:lpstr>ＭＳ Ｐゴシック</vt:lpstr>
      <vt:lpstr>TimesLTPro</vt:lpstr>
      <vt:lpstr>Arial</vt:lpstr>
      <vt:lpstr>Calibri</vt:lpstr>
      <vt:lpstr>Calibri Light</vt:lpstr>
      <vt:lpstr>Cambria</vt:lpstr>
      <vt:lpstr>Cambria Math</vt:lpstr>
      <vt:lpstr>Gill Sans MT</vt:lpstr>
      <vt:lpstr>Symbol</vt:lpstr>
      <vt:lpstr>Times New Roman</vt:lpstr>
      <vt:lpstr>Wingdings</vt:lpstr>
      <vt:lpstr>Office Theme</vt:lpstr>
      <vt:lpstr>PowerPoint Presentation</vt:lpstr>
      <vt:lpstr>Wireless and Mobile Networks: context</vt:lpstr>
      <vt:lpstr>Chapter 7 outline</vt:lpstr>
      <vt:lpstr>Elements of a wireless network</vt:lpstr>
      <vt:lpstr>Elements of a wireless network</vt:lpstr>
      <vt:lpstr>Elements of a wireless network</vt:lpstr>
      <vt:lpstr>Elements of a wireless network</vt:lpstr>
      <vt:lpstr>Characteristics of selected wireless links</vt:lpstr>
      <vt:lpstr>Elements of a wireless network</vt:lpstr>
      <vt:lpstr>Elements of a wireless network</vt:lpstr>
      <vt:lpstr>Wireless network taxonomy</vt:lpstr>
      <vt:lpstr>Chapter 7 outline</vt:lpstr>
      <vt:lpstr>Wireless link characteristics: fading (attenuation)</vt:lpstr>
      <vt:lpstr>Wireless link characteristics: multipath</vt:lpstr>
      <vt:lpstr>Wireless link characteristics: multipath</vt:lpstr>
      <vt:lpstr>Wireless link characteristics: noise</vt:lpstr>
      <vt:lpstr>Wireless link characteristics: hidden terminals</vt:lpstr>
      <vt:lpstr>Chapter 7 outline</vt:lpstr>
      <vt:lpstr>Code Division Multiple Access (CDMA)</vt:lpstr>
      <vt:lpstr>Direct-Sequence Spread Spectrum CDMA</vt:lpstr>
      <vt:lpstr>CDMA encode/decode</vt:lpstr>
      <vt:lpstr>CDMA encode/decode</vt:lpstr>
      <vt:lpstr>CDMA: two-sender interference</vt:lpstr>
      <vt:lpstr>CDMA: two-sender interference</vt:lpstr>
      <vt:lpstr>CDMA: two-sender interference: Explanations</vt:lpstr>
      <vt:lpstr>Quiz 1 </vt:lpstr>
      <vt:lpstr>Quiz 2</vt:lpstr>
      <vt:lpstr>Chapter 7 outline</vt:lpstr>
      <vt:lpstr>IEEE 802.11 Wireless LAN</vt:lpstr>
      <vt:lpstr>Wireless Network Taxonomy</vt:lpstr>
      <vt:lpstr>Hidden Node Problem</vt:lpstr>
      <vt:lpstr>802.11 LAN architecture</vt:lpstr>
      <vt:lpstr>802.11: Channels</vt:lpstr>
      <vt:lpstr>802.11: Association</vt:lpstr>
      <vt:lpstr>802.11: passive/active scanning</vt:lpstr>
      <vt:lpstr>IEEE 802.11: multiple access</vt:lpstr>
      <vt:lpstr>4-Way Handshake</vt:lpstr>
      <vt:lpstr>IEEE 802.11 Architecture</vt:lpstr>
      <vt:lpstr>IEEE 802.11 Architecture Cont</vt:lpstr>
      <vt:lpstr>IEEE 802.11 MAC Protocol: CSMA/CA</vt:lpstr>
      <vt:lpstr>Avoiding collisions (more)</vt:lpstr>
      <vt:lpstr>Collision Avoidance: RTS-CTS exchange</vt:lpstr>
      <vt:lpstr>802.11: mobility within same subnet</vt:lpstr>
      <vt:lpstr>802.11: advanced capabilities</vt:lpstr>
      <vt:lpstr>802.11: advanced capabilities</vt:lpstr>
      <vt:lpstr>Chapter 7 outline</vt:lpstr>
      <vt:lpstr>Personal area networks: Bluetooth</vt:lpstr>
      <vt:lpstr>Personal area networks: Bluetooth</vt:lpstr>
      <vt:lpstr>Personal area networks: Bluetooth</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999</cp:revision>
  <dcterms:created xsi:type="dcterms:W3CDTF">2020-01-18T07:24:59Z</dcterms:created>
  <dcterms:modified xsi:type="dcterms:W3CDTF">2024-11-13T02:58:09Z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