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5"/>
  </p:notesMasterIdLst>
  <p:sldIdLst>
    <p:sldId id="960" r:id="rId2"/>
    <p:sldId id="956" r:id="rId3"/>
    <p:sldId id="964" r:id="rId4"/>
    <p:sldId id="1164" r:id="rId5"/>
    <p:sldId id="1165" r:id="rId6"/>
    <p:sldId id="1166" r:id="rId7"/>
    <p:sldId id="1167" r:id="rId8"/>
    <p:sldId id="1168" r:id="rId9"/>
    <p:sldId id="1169" r:id="rId10"/>
    <p:sldId id="1170" r:id="rId11"/>
    <p:sldId id="1171" r:id="rId12"/>
    <p:sldId id="1172" r:id="rId13"/>
    <p:sldId id="1173" r:id="rId14"/>
    <p:sldId id="1174" r:id="rId15"/>
    <p:sldId id="1175" r:id="rId16"/>
    <p:sldId id="1176" r:id="rId17"/>
    <p:sldId id="1177" r:id="rId18"/>
    <p:sldId id="1178" r:id="rId19"/>
    <p:sldId id="1179" r:id="rId20"/>
    <p:sldId id="1180" r:id="rId21"/>
    <p:sldId id="1181" r:id="rId22"/>
    <p:sldId id="1182" r:id="rId23"/>
    <p:sldId id="1183" r:id="rId24"/>
    <p:sldId id="1184" r:id="rId25"/>
    <p:sldId id="1185" r:id="rId26"/>
    <p:sldId id="1186" r:id="rId27"/>
    <p:sldId id="1187" r:id="rId28"/>
    <p:sldId id="1188" r:id="rId29"/>
    <p:sldId id="1189" r:id="rId30"/>
    <p:sldId id="1192" r:id="rId31"/>
    <p:sldId id="1193" r:id="rId32"/>
    <p:sldId id="1194" r:id="rId33"/>
    <p:sldId id="1195" r:id="rId34"/>
    <p:sldId id="1196" r:id="rId35"/>
    <p:sldId id="1197" r:id="rId36"/>
    <p:sldId id="1198" r:id="rId37"/>
    <p:sldId id="1200" r:id="rId38"/>
    <p:sldId id="1201" r:id="rId39"/>
    <p:sldId id="1202" r:id="rId40"/>
    <p:sldId id="1203" r:id="rId41"/>
    <p:sldId id="1205" r:id="rId42"/>
    <p:sldId id="1190" r:id="rId43"/>
    <p:sldId id="1191" r:id="rId44"/>
    <p:sldId id="1206" r:id="rId45"/>
    <p:sldId id="1207" r:id="rId46"/>
    <p:sldId id="1208" r:id="rId47"/>
    <p:sldId id="1209" r:id="rId48"/>
    <p:sldId id="1211" r:id="rId49"/>
    <p:sldId id="1212" r:id="rId50"/>
    <p:sldId id="1213" r:id="rId51"/>
    <p:sldId id="1214" r:id="rId52"/>
    <p:sldId id="1215" r:id="rId53"/>
    <p:sldId id="1217" r:id="rId54"/>
    <p:sldId id="1219" r:id="rId55"/>
    <p:sldId id="1220" r:id="rId56"/>
    <p:sldId id="1221" r:id="rId57"/>
    <p:sldId id="1222" r:id="rId58"/>
    <p:sldId id="1223" r:id="rId59"/>
    <p:sldId id="1224" r:id="rId60"/>
    <p:sldId id="1233" r:id="rId61"/>
    <p:sldId id="1234" r:id="rId62"/>
    <p:sldId id="1235" r:id="rId63"/>
    <p:sldId id="1236" r:id="rId64"/>
    <p:sldId id="1238" r:id="rId65"/>
    <p:sldId id="1239" r:id="rId66"/>
    <p:sldId id="1225" r:id="rId67"/>
    <p:sldId id="1240" r:id="rId68"/>
    <p:sldId id="1241" r:id="rId69"/>
    <p:sldId id="1242" r:id="rId70"/>
    <p:sldId id="1243" r:id="rId71"/>
    <p:sldId id="1244" r:id="rId72"/>
    <p:sldId id="1245" r:id="rId73"/>
    <p:sldId id="1246" r:id="rId74"/>
    <p:sldId id="1247" r:id="rId75"/>
    <p:sldId id="1248" r:id="rId76"/>
    <p:sldId id="1249" r:id="rId77"/>
    <p:sldId id="1250" r:id="rId78"/>
    <p:sldId id="1289" r:id="rId79"/>
    <p:sldId id="1251" r:id="rId80"/>
    <p:sldId id="1252" r:id="rId81"/>
    <p:sldId id="1253" r:id="rId82"/>
    <p:sldId id="1254" r:id="rId83"/>
    <p:sldId id="1255" r:id="rId84"/>
    <p:sldId id="1256" r:id="rId85"/>
    <p:sldId id="1257" r:id="rId86"/>
    <p:sldId id="1258" r:id="rId87"/>
    <p:sldId id="1261" r:id="rId88"/>
    <p:sldId id="1259" r:id="rId89"/>
    <p:sldId id="1260" r:id="rId90"/>
    <p:sldId id="1262" r:id="rId91"/>
    <p:sldId id="1265" r:id="rId92"/>
    <p:sldId id="1264" r:id="rId93"/>
    <p:sldId id="1267" r:id="rId94"/>
    <p:sldId id="1269" r:id="rId95"/>
    <p:sldId id="1270" r:id="rId96"/>
    <p:sldId id="1271" r:id="rId97"/>
    <p:sldId id="1272" r:id="rId98"/>
    <p:sldId id="1273" r:id="rId99"/>
    <p:sldId id="1274" r:id="rId100"/>
    <p:sldId id="1275" r:id="rId101"/>
    <p:sldId id="1276" r:id="rId102"/>
    <p:sldId id="1277" r:id="rId103"/>
    <p:sldId id="1278" r:id="rId104"/>
    <p:sldId id="1279" r:id="rId105"/>
    <p:sldId id="1280" r:id="rId106"/>
    <p:sldId id="1281" r:id="rId107"/>
    <p:sldId id="1282" r:id="rId108"/>
    <p:sldId id="1284" r:id="rId109"/>
    <p:sldId id="1283" r:id="rId110"/>
    <p:sldId id="1285" r:id="rId111"/>
    <p:sldId id="1286" r:id="rId112"/>
    <p:sldId id="1287" r:id="rId113"/>
    <p:sldId id="1288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48" userDrawn="1">
          <p15:clr>
            <a:srgbClr val="A4A3A4"/>
          </p15:clr>
        </p15:guide>
        <p15:guide id="3" orient="horz" pos="1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A0"/>
    <a:srgbClr val="9AE0FF"/>
    <a:srgbClr val="66ACD3"/>
    <a:srgbClr val="6EBFF0"/>
    <a:srgbClr val="011199"/>
    <a:srgbClr val="8FAADC"/>
    <a:srgbClr val="B9C2C9"/>
    <a:srgbClr val="E7E7E7"/>
    <a:srgbClr val="F8F8F8"/>
    <a:srgbClr val="C4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59"/>
    <p:restoredTop sz="84052" autoAdjust="0"/>
  </p:normalViewPr>
  <p:slideViewPr>
    <p:cSldViewPr snapToGrid="0" snapToObjects="1">
      <p:cViewPr>
        <p:scale>
          <a:sx n="66" d="100"/>
          <a:sy n="66" d="100"/>
        </p:scale>
        <p:origin x="1037" y="120"/>
      </p:cViewPr>
      <p:guideLst>
        <p:guide pos="648"/>
        <p:guide orient="horz" pos="1224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wireless security completely redone (updated WiFi and added 4G/5G)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SSL material replaces by TLS 1.3 (up-to-date)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V8.2 (Feb 2022)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Minor corrections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410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1870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8115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2740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8304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5025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9413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4745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3736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7426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74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7193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1993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2359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301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04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87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87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62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08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59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54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81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9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82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485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77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92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6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77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764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265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653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401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8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193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235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809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789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821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183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770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870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588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923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46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736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298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2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764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25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807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81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386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004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270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58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879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740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146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873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319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162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816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506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680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06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57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918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257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543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766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7257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02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664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8144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758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4268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00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6671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5009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2600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6331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619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0141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5029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9971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356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7061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46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519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3418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563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0931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3740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1397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5587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8102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8321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0062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32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0811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6793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1387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5962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2313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6491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92854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9914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3305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7376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2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A58F6-2CB4-FDEA-F2F7-7183F589DEF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wmf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wmf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wmf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wmf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wmf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wmf"/><Relationship Id="rId5" Type="http://schemas.openxmlformats.org/officeDocument/2006/relationships/image" Target="../media/image14.wmf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wmf"/><Relationship Id="rId4" Type="http://schemas.openxmlformats.org/officeDocument/2006/relationships/image" Target="../media/image6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1.wmf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1.wmf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w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wmf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23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wmf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12A0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8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Security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1996-2023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Breaking an encryption scheme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B9FFFFE1-D802-1748-BFAC-D0920ABBEBAF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586949"/>
            <a:ext cx="500600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cipher-text only attack: </a:t>
            </a:r>
            <a:r>
              <a:rPr lang="en-US" sz="3200" dirty="0"/>
              <a:t>Trudy has ciphertext she can analyze</a:t>
            </a:r>
          </a:p>
          <a:p>
            <a:r>
              <a:rPr lang="en-US" sz="3200" dirty="0">
                <a:solidFill>
                  <a:srgbClr val="C00000"/>
                </a:solidFill>
              </a:rPr>
              <a:t>two approaches:</a:t>
            </a:r>
          </a:p>
          <a:p>
            <a:pPr lvl="1"/>
            <a:r>
              <a:rPr lang="en-US" sz="3200" dirty="0"/>
              <a:t>brute force: search through all </a:t>
            </a:r>
            <a:r>
              <a:rPr lang="en-US" sz="2800" dirty="0"/>
              <a:t>keys </a:t>
            </a:r>
          </a:p>
          <a:p>
            <a:pPr lvl="1"/>
            <a:r>
              <a:rPr lang="en-US" sz="2800" dirty="0"/>
              <a:t>statistical analysis</a:t>
            </a: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42A404FF-A272-674C-BE1D-A2017B786F34}"/>
              </a:ext>
            </a:extLst>
          </p:cNvPr>
          <p:cNvSpPr txBox="1">
            <a:spLocks noChangeArrowheads="1"/>
          </p:cNvSpPr>
          <p:nvPr/>
        </p:nvSpPr>
        <p:spPr>
          <a:xfrm>
            <a:off x="6374295" y="1586950"/>
            <a:ext cx="518160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known-plaintext attack: </a:t>
            </a:r>
            <a:r>
              <a:rPr lang="en-US" sz="3200" dirty="0"/>
              <a:t>Trudy has plaintext corresponding to ciphertext</a:t>
            </a:r>
          </a:p>
          <a:p>
            <a:pPr lvl="1"/>
            <a:r>
              <a:rPr lang="en-US" sz="2800" i="1" dirty="0"/>
              <a:t>e.g., </a:t>
            </a:r>
            <a:r>
              <a:rPr lang="en-US" sz="2800" dirty="0"/>
              <a:t>in monoalphabetic cipher, Trudy determines pairings for a,l,i,c,e,b,o,</a:t>
            </a:r>
          </a:p>
          <a:p>
            <a:r>
              <a:rPr lang="en-US" sz="3200" dirty="0">
                <a:solidFill>
                  <a:srgbClr val="C00000"/>
                </a:solidFill>
              </a:rPr>
              <a:t>chosen-plaintext attack: </a:t>
            </a:r>
            <a:r>
              <a:rPr lang="en-US" sz="3200" dirty="0"/>
              <a:t>Trudy can get ciphertext for chosen plaintext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sp>
        <p:nvSpPr>
          <p:cNvPr id="37" name="Slide Number Placeholder 2">
            <a:extLst>
              <a:ext uri="{FF2B5EF4-FFF2-40B4-BE49-F238E27FC236}">
                <a16:creationId xmlns:a16="http://schemas.microsoft.com/office/drawing/2014/main" id="{EA96C7A9-2CD0-BA4E-803F-B253CD6DE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2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1896131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7" y="1505140"/>
            <a:ext cx="8729157" cy="4908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sz="3600" dirty="0"/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4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Firewalls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F52B30F-E662-5442-93A8-4764A71B1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5" y="1516755"/>
            <a:ext cx="8541419" cy="1235075"/>
          </a:xfrm>
          <a:prstGeom prst="rect">
            <a:avLst/>
          </a:prstGeom>
          <a:solidFill>
            <a:srgbClr val="FFFFFF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DD0AE07-1921-3343-9607-7C836D072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397" y="4413942"/>
            <a:ext cx="3810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endParaRPr lang="en-US" dirty="0"/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84619091-05C1-F843-BAF9-1C77BDAC4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372" y="1702492"/>
            <a:ext cx="83613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+mn-lt"/>
                <a:cs typeface="Gill Sans MT" charset="0"/>
              </a:rPr>
              <a:t>isolates organization’</a:t>
            </a:r>
            <a:r>
              <a:rPr lang="en-US" altLang="ja-JP" sz="2800" dirty="0">
                <a:latin typeface="+mn-lt"/>
                <a:cs typeface="Gill Sans MT" charset="0"/>
              </a:rPr>
              <a:t>s internal network from larger Internet, allowing some packets to pass, blocking others</a:t>
            </a:r>
            <a:endParaRPr lang="en-US" sz="2800" dirty="0">
              <a:latin typeface="+mn-lt"/>
              <a:cs typeface="Gill Sans M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CE783D-2B87-DB45-99FA-88F5EFB0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747" y="188505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3CAAF5CC-6C3B-AC47-94FE-13A07689C03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207785" y="3107430"/>
            <a:ext cx="5200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48AFDDBC-F95E-7A4C-A8B2-EDD7DCD3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135" y="6158605"/>
            <a:ext cx="432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" name="Rectangle 362">
            <a:extLst>
              <a:ext uri="{FF2B5EF4-FFF2-40B4-BE49-F238E27FC236}">
                <a16:creationId xmlns:a16="http://schemas.microsoft.com/office/drawing/2014/main" id="{CC43B61B-149A-9342-BE40-0DEB841F4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072" y="6009380"/>
            <a:ext cx="1449388" cy="331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Rectangle 364">
            <a:extLst>
              <a:ext uri="{FF2B5EF4-FFF2-40B4-BE49-F238E27FC236}">
                <a16:creationId xmlns:a16="http://schemas.microsoft.com/office/drawing/2014/main" id="{3EA3673D-27C6-BE49-9AAE-379B716F6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410" y="6071292"/>
            <a:ext cx="432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EC89CBB4-B77A-554B-AC3C-7943A8593B75}"/>
              </a:ext>
            </a:extLst>
          </p:cNvPr>
          <p:cNvGrpSpPr>
            <a:grpSpLocks/>
          </p:cNvGrpSpPr>
          <p:nvPr/>
        </p:nvGrpSpPr>
        <p:grpSpPr bwMode="auto">
          <a:xfrm>
            <a:off x="5558872" y="4901305"/>
            <a:ext cx="441325" cy="1095375"/>
            <a:chOff x="4048125" y="4787151"/>
            <a:chExt cx="441325" cy="1095375"/>
          </a:xfrm>
        </p:grpSpPr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B40F812E-A633-9B46-9010-B142BAF65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575" y="4868114"/>
              <a:ext cx="219075" cy="1012825"/>
            </a:xfrm>
            <a:custGeom>
              <a:avLst/>
              <a:gdLst>
                <a:gd name="T0" fmla="*/ 0 w 138"/>
                <a:gd name="T1" fmla="*/ 2147483647 h 638"/>
                <a:gd name="T2" fmla="*/ 2147483647 w 138"/>
                <a:gd name="T3" fmla="*/ 2147483647 h 638"/>
                <a:gd name="T4" fmla="*/ 2147483647 w 138"/>
                <a:gd name="T5" fmla="*/ 2147483647 h 638"/>
                <a:gd name="T6" fmla="*/ 2147483647 w 138"/>
                <a:gd name="T7" fmla="*/ 2147483647 h 638"/>
                <a:gd name="T8" fmla="*/ 0 w 138"/>
                <a:gd name="T9" fmla="*/ 0 h 638"/>
                <a:gd name="T10" fmla="*/ 0 w 138"/>
                <a:gd name="T11" fmla="*/ 2147483647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Rectangle 82">
              <a:extLst>
                <a:ext uri="{FF2B5EF4-FFF2-40B4-BE49-F238E27FC236}">
                  <a16:creationId xmlns:a16="http://schemas.microsoft.com/office/drawing/2014/main" id="{7835296A-65B2-7B40-9BC7-D6A785719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4982414"/>
              <a:ext cx="133350" cy="9001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C51015DA-F8ED-A642-B642-0275F034D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4982414"/>
              <a:ext cx="136525" cy="101600"/>
            </a:xfrm>
            <a:custGeom>
              <a:avLst/>
              <a:gdLst>
                <a:gd name="T0" fmla="*/ 0 w 86"/>
                <a:gd name="T1" fmla="*/ 0 h 64"/>
                <a:gd name="T2" fmla="*/ 2147483647 w 86"/>
                <a:gd name="T3" fmla="*/ 0 h 64"/>
                <a:gd name="T4" fmla="*/ 2147483647 w 86"/>
                <a:gd name="T5" fmla="*/ 2147483647 h 64"/>
                <a:gd name="T6" fmla="*/ 0 w 86"/>
                <a:gd name="T7" fmla="*/ 2147483647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Rectangle 85">
              <a:extLst>
                <a:ext uri="{FF2B5EF4-FFF2-40B4-BE49-F238E27FC236}">
                  <a16:creationId xmlns:a16="http://schemas.microsoft.com/office/drawing/2014/main" id="{B550B484-1EFB-D540-9D4E-AFCAC38CD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114176"/>
              <a:ext cx="650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Rectangle 86">
              <a:extLst>
                <a:ext uri="{FF2B5EF4-FFF2-40B4-BE49-F238E27FC236}">
                  <a16:creationId xmlns:a16="http://schemas.microsoft.com/office/drawing/2014/main" id="{405E0A24-CD1E-D040-9322-8CDA164CD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11258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Rectangle 87">
              <a:extLst>
                <a:ext uri="{FF2B5EF4-FFF2-40B4-BE49-F238E27FC236}">
                  <a16:creationId xmlns:a16="http://schemas.microsoft.com/office/drawing/2014/main" id="{CD63B296-2B88-1140-8E2F-BF543B5F6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053851"/>
              <a:ext cx="68262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Rectangle 88">
              <a:extLst>
                <a:ext uri="{FF2B5EF4-FFF2-40B4-BE49-F238E27FC236}">
                  <a16:creationId xmlns:a16="http://schemas.microsoft.com/office/drawing/2014/main" id="{335253E8-FB15-5540-A3E8-E0B6FA2E9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838" y="5053851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Rectangle 89">
              <a:extLst>
                <a:ext uri="{FF2B5EF4-FFF2-40B4-BE49-F238E27FC236}">
                  <a16:creationId xmlns:a16="http://schemas.microsoft.com/office/drawing/2014/main" id="{04FFEE5C-14DE-B74B-8D42-CCD7B05CE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300" y="50538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Rectangle 90">
              <a:extLst>
                <a:ext uri="{FF2B5EF4-FFF2-40B4-BE49-F238E27FC236}">
                  <a16:creationId xmlns:a16="http://schemas.microsoft.com/office/drawing/2014/main" id="{50D8E311-861E-DA45-AFD2-A9102BB1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499193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Rectangle 91">
              <a:extLst>
                <a:ext uri="{FF2B5EF4-FFF2-40B4-BE49-F238E27FC236}">
                  <a16:creationId xmlns:a16="http://schemas.microsoft.com/office/drawing/2014/main" id="{257A734E-720F-4B45-AD92-5084F6FD8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500" y="4993526"/>
              <a:ext cx="68263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Rectangle 92">
              <a:extLst>
                <a:ext uri="{FF2B5EF4-FFF2-40B4-BE49-F238E27FC236}">
                  <a16:creationId xmlns:a16="http://schemas.microsoft.com/office/drawing/2014/main" id="{82CE2BBC-F6C6-2740-83A8-373791F54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233239"/>
              <a:ext cx="63500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Rectangle 93">
              <a:extLst>
                <a:ext uri="{FF2B5EF4-FFF2-40B4-BE49-F238E27FC236}">
                  <a16:creationId xmlns:a16="http://schemas.microsoft.com/office/drawing/2014/main" id="{65DDB0BB-5468-E84A-AD2C-D376FAFD9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233239"/>
              <a:ext cx="6667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Rectangle 94">
              <a:extLst>
                <a:ext uri="{FF2B5EF4-FFF2-40B4-BE49-F238E27FC236}">
                  <a16:creationId xmlns:a16="http://schemas.microsoft.com/office/drawing/2014/main" id="{531BDCEF-EECB-D141-ABCD-BF3ACB251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172914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Rectangle 95">
              <a:extLst>
                <a:ext uri="{FF2B5EF4-FFF2-40B4-BE49-F238E27FC236}">
                  <a16:creationId xmlns:a16="http://schemas.microsoft.com/office/drawing/2014/main" id="{17BC1454-8FC6-7445-9DC6-A1ABFB76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172914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Rectangle 96">
              <a:extLst>
                <a:ext uri="{FF2B5EF4-FFF2-40B4-BE49-F238E27FC236}">
                  <a16:creationId xmlns:a16="http://schemas.microsoft.com/office/drawing/2014/main" id="{5F58DAB6-0A75-9F47-9E4F-87BF2CD84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172914"/>
              <a:ext cx="26988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Rectangle 97">
              <a:extLst>
                <a:ext uri="{FF2B5EF4-FFF2-40B4-BE49-F238E27FC236}">
                  <a16:creationId xmlns:a16="http://schemas.microsoft.com/office/drawing/2014/main" id="{D212E575-5B57-B74E-85BF-D1B0FF87B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34912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Rectangle 98">
              <a:extLst>
                <a:ext uri="{FF2B5EF4-FFF2-40B4-BE49-F238E27FC236}">
                  <a16:creationId xmlns:a16="http://schemas.microsoft.com/office/drawing/2014/main" id="{9BC154C2-F424-3846-9449-26A96392D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34912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Rectangle 99">
              <a:extLst>
                <a:ext uri="{FF2B5EF4-FFF2-40B4-BE49-F238E27FC236}">
                  <a16:creationId xmlns:a16="http://schemas.microsoft.com/office/drawing/2014/main" id="{885418F8-F07B-7946-9A22-3ED5040D2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29038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Rectangle 100">
              <a:extLst>
                <a:ext uri="{FF2B5EF4-FFF2-40B4-BE49-F238E27FC236}">
                  <a16:creationId xmlns:a16="http://schemas.microsoft.com/office/drawing/2014/main" id="{C1C04992-7ABD-E545-952B-EF0EBE666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290389"/>
              <a:ext cx="3492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Rectangle 101">
              <a:extLst>
                <a:ext uri="{FF2B5EF4-FFF2-40B4-BE49-F238E27FC236}">
                  <a16:creationId xmlns:a16="http://schemas.microsoft.com/office/drawing/2014/main" id="{5DFC4F39-AA1A-4E42-99E5-D4990B0E0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290389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Rectangle 102">
              <a:extLst>
                <a:ext uri="{FF2B5EF4-FFF2-40B4-BE49-F238E27FC236}">
                  <a16:creationId xmlns:a16="http://schemas.microsoft.com/office/drawing/2014/main" id="{E603DB12-77E1-8242-9F51-213A0B857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46977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103">
              <a:extLst>
                <a:ext uri="{FF2B5EF4-FFF2-40B4-BE49-F238E27FC236}">
                  <a16:creationId xmlns:a16="http://schemas.microsoft.com/office/drawing/2014/main" id="{016809E1-F0F7-2D4C-8F7D-70EB5E430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46977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Rectangle 104">
              <a:extLst>
                <a:ext uri="{FF2B5EF4-FFF2-40B4-BE49-F238E27FC236}">
                  <a16:creationId xmlns:a16="http://schemas.microsoft.com/office/drawing/2014/main" id="{4CA76F31-0857-C34B-8BBC-A6EE882EA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409451"/>
              <a:ext cx="68263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Rectangle 105">
              <a:extLst>
                <a:ext uri="{FF2B5EF4-FFF2-40B4-BE49-F238E27FC236}">
                  <a16:creationId xmlns:a16="http://schemas.microsoft.com/office/drawing/2014/main" id="{A62568D7-56B3-4F4B-B3E5-2853442D3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409451"/>
              <a:ext cx="3333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106">
              <a:extLst>
                <a:ext uri="{FF2B5EF4-FFF2-40B4-BE49-F238E27FC236}">
                  <a16:creationId xmlns:a16="http://schemas.microsoft.com/office/drawing/2014/main" id="{3CD31A79-7B42-8F4F-8E76-91787D527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409451"/>
              <a:ext cx="269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Rectangle 107">
              <a:extLst>
                <a:ext uri="{FF2B5EF4-FFF2-40B4-BE49-F238E27FC236}">
                  <a16:creationId xmlns:a16="http://schemas.microsoft.com/office/drawing/2014/main" id="{BA1F52EA-B3F3-634D-A7A6-D2586D512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58883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Rectangle 108">
              <a:extLst>
                <a:ext uri="{FF2B5EF4-FFF2-40B4-BE49-F238E27FC236}">
                  <a16:creationId xmlns:a16="http://schemas.microsoft.com/office/drawing/2014/main" id="{380D3064-04DD-2D41-99BC-6F829ED6B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587251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Rectangle 109">
              <a:extLst>
                <a:ext uri="{FF2B5EF4-FFF2-40B4-BE49-F238E27FC236}">
                  <a16:creationId xmlns:a16="http://schemas.microsoft.com/office/drawing/2014/main" id="{DC18FB85-25A4-0543-A52C-C95A3F0B1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528514"/>
              <a:ext cx="68262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Rectangle 110">
              <a:extLst>
                <a:ext uri="{FF2B5EF4-FFF2-40B4-BE49-F238E27FC236}">
                  <a16:creationId xmlns:a16="http://schemas.microsoft.com/office/drawing/2014/main" id="{9B8F1713-41CE-054C-B8C7-8AD7A285C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838" y="5528514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Rectangle 111">
              <a:extLst>
                <a:ext uri="{FF2B5EF4-FFF2-40B4-BE49-F238E27FC236}">
                  <a16:creationId xmlns:a16="http://schemas.microsoft.com/office/drawing/2014/main" id="{A2C868FF-FD14-8240-B27B-A928FBAB2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707901"/>
              <a:ext cx="63500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Rectangle 112">
              <a:extLst>
                <a:ext uri="{FF2B5EF4-FFF2-40B4-BE49-F238E27FC236}">
                  <a16:creationId xmlns:a16="http://schemas.microsoft.com/office/drawing/2014/main" id="{55EFE127-34DD-CD41-ADAC-6E085137B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707901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Rectangle 113">
              <a:extLst>
                <a:ext uri="{FF2B5EF4-FFF2-40B4-BE49-F238E27FC236}">
                  <a16:creationId xmlns:a16="http://schemas.microsoft.com/office/drawing/2014/main" id="{C5868CF5-F8B1-A44E-823D-57C3F3560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649164"/>
              <a:ext cx="66675" cy="4921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Rectangle 114">
              <a:extLst>
                <a:ext uri="{FF2B5EF4-FFF2-40B4-BE49-F238E27FC236}">
                  <a16:creationId xmlns:a16="http://schemas.microsoft.com/office/drawing/2014/main" id="{76C0972C-AC1E-9340-ADFC-EAB623F77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645989"/>
              <a:ext cx="3492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Rectangle 115">
              <a:extLst>
                <a:ext uri="{FF2B5EF4-FFF2-40B4-BE49-F238E27FC236}">
                  <a16:creationId xmlns:a16="http://schemas.microsoft.com/office/drawing/2014/main" id="{22D8CA80-72DD-7744-95C0-D49BA406E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645989"/>
              <a:ext cx="26988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Rectangle 116">
              <a:extLst>
                <a:ext uri="{FF2B5EF4-FFF2-40B4-BE49-F238E27FC236}">
                  <a16:creationId xmlns:a16="http://schemas.microsoft.com/office/drawing/2014/main" id="{7C434CB7-8E9E-1644-8654-A2F62955D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825376"/>
              <a:ext cx="63500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Rectangle 117">
              <a:extLst>
                <a:ext uri="{FF2B5EF4-FFF2-40B4-BE49-F238E27FC236}">
                  <a16:creationId xmlns:a16="http://schemas.microsoft.com/office/drawing/2014/main" id="{2BA267F7-B5EA-DF48-AE54-AA33B6E7D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825376"/>
              <a:ext cx="66675" cy="50800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Rectangle 118">
              <a:extLst>
                <a:ext uri="{FF2B5EF4-FFF2-40B4-BE49-F238E27FC236}">
                  <a16:creationId xmlns:a16="http://schemas.microsoft.com/office/drawing/2014/main" id="{E4667184-0C21-A648-8649-D42063946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765051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Rectangle 119">
              <a:extLst>
                <a:ext uri="{FF2B5EF4-FFF2-40B4-BE49-F238E27FC236}">
                  <a16:creationId xmlns:a16="http://schemas.microsoft.com/office/drawing/2014/main" id="{438BDD8A-F06D-7844-9FCD-727B60555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7650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Rectangle 120">
              <a:extLst>
                <a:ext uri="{FF2B5EF4-FFF2-40B4-BE49-F238E27FC236}">
                  <a16:creationId xmlns:a16="http://schemas.microsoft.com/office/drawing/2014/main" id="{EC22C917-6742-9C43-83BF-FF341D517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765051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121">
              <a:extLst>
                <a:ext uri="{FF2B5EF4-FFF2-40B4-BE49-F238E27FC236}">
                  <a16:creationId xmlns:a16="http://schemas.microsoft.com/office/drawing/2014/main" id="{DA111470-E92E-1443-9356-A5156D1CC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807914"/>
              <a:ext cx="19050" cy="65087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Freeform 122">
              <a:extLst>
                <a:ext uri="{FF2B5EF4-FFF2-40B4-BE49-F238E27FC236}">
                  <a16:creationId xmlns:a16="http://schemas.microsoft.com/office/drawing/2014/main" id="{A29562FB-E6FA-8F43-B4D5-949B93DBE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741239"/>
              <a:ext cx="55562" cy="111125"/>
            </a:xfrm>
            <a:custGeom>
              <a:avLst/>
              <a:gdLst>
                <a:gd name="T0" fmla="*/ 2147483647 w 35"/>
                <a:gd name="T1" fmla="*/ 2147483647 h 70"/>
                <a:gd name="T2" fmla="*/ 2147483647 w 35"/>
                <a:gd name="T3" fmla="*/ 2147483647 h 70"/>
                <a:gd name="T4" fmla="*/ 0 w 35"/>
                <a:gd name="T5" fmla="*/ 2147483647 h 70"/>
                <a:gd name="T6" fmla="*/ 0 w 35"/>
                <a:gd name="T7" fmla="*/ 0 h 70"/>
                <a:gd name="T8" fmla="*/ 2147483647 w 35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Freeform 123">
              <a:extLst>
                <a:ext uri="{FF2B5EF4-FFF2-40B4-BE49-F238E27FC236}">
                  <a16:creationId xmlns:a16="http://schemas.microsoft.com/office/drawing/2014/main" id="{501F98DF-E71D-0840-A458-9C5C6C261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679326"/>
              <a:ext cx="55562" cy="106363"/>
            </a:xfrm>
            <a:custGeom>
              <a:avLst/>
              <a:gdLst>
                <a:gd name="T0" fmla="*/ 2147483647 w 35"/>
                <a:gd name="T1" fmla="*/ 2147483647 h 67"/>
                <a:gd name="T2" fmla="*/ 2147483647 w 35"/>
                <a:gd name="T3" fmla="*/ 2147483647 h 67"/>
                <a:gd name="T4" fmla="*/ 0 w 35"/>
                <a:gd name="T5" fmla="*/ 2147483647 h 67"/>
                <a:gd name="T6" fmla="*/ 0 w 35"/>
                <a:gd name="T7" fmla="*/ 0 h 67"/>
                <a:gd name="T8" fmla="*/ 2147483647 w 35"/>
                <a:gd name="T9" fmla="*/ 2147483647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124">
              <a:extLst>
                <a:ext uri="{FF2B5EF4-FFF2-40B4-BE49-F238E27FC236}">
                  <a16:creationId xmlns:a16="http://schemas.microsoft.com/office/drawing/2014/main" id="{8A6DF2C5-1FA8-8248-A33F-31BB82E4E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617414"/>
              <a:ext cx="53975" cy="103187"/>
            </a:xfrm>
            <a:custGeom>
              <a:avLst/>
              <a:gdLst>
                <a:gd name="T0" fmla="*/ 2147483647 w 34"/>
                <a:gd name="T1" fmla="*/ 2147483647 h 65"/>
                <a:gd name="T2" fmla="*/ 2147483647 w 34"/>
                <a:gd name="T3" fmla="*/ 2147483647 h 65"/>
                <a:gd name="T4" fmla="*/ 0 w 34"/>
                <a:gd name="T5" fmla="*/ 2147483647 h 65"/>
                <a:gd name="T6" fmla="*/ 0 w 34"/>
                <a:gd name="T7" fmla="*/ 0 h 65"/>
                <a:gd name="T8" fmla="*/ 2147483647 w 34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125">
              <a:extLst>
                <a:ext uri="{FF2B5EF4-FFF2-40B4-BE49-F238E27FC236}">
                  <a16:creationId xmlns:a16="http://schemas.microsoft.com/office/drawing/2014/main" id="{3AD37C91-EB05-2644-A973-E63697045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584076"/>
              <a:ext cx="26987" cy="73025"/>
            </a:xfrm>
            <a:custGeom>
              <a:avLst/>
              <a:gdLst>
                <a:gd name="T0" fmla="*/ 2147483647 w 17"/>
                <a:gd name="T1" fmla="*/ 2147483647 h 46"/>
                <a:gd name="T2" fmla="*/ 2147483647 w 17"/>
                <a:gd name="T3" fmla="*/ 2147483647 h 46"/>
                <a:gd name="T4" fmla="*/ 0 w 17"/>
                <a:gd name="T5" fmla="*/ 2147483647 h 46"/>
                <a:gd name="T6" fmla="*/ 0 w 17"/>
                <a:gd name="T7" fmla="*/ 0 h 46"/>
                <a:gd name="T8" fmla="*/ 2147483647 w 17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126">
              <a:extLst>
                <a:ext uri="{FF2B5EF4-FFF2-40B4-BE49-F238E27FC236}">
                  <a16:creationId xmlns:a16="http://schemas.microsoft.com/office/drawing/2014/main" id="{371235CC-7EE3-8C44-AA63-0753900B4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4984001"/>
              <a:ext cx="19050" cy="57150"/>
            </a:xfrm>
            <a:custGeom>
              <a:avLst/>
              <a:gdLst>
                <a:gd name="T0" fmla="*/ 2147483647 w 12"/>
                <a:gd name="T1" fmla="*/ 2147483647 h 36"/>
                <a:gd name="T2" fmla="*/ 2147483647 w 12"/>
                <a:gd name="T3" fmla="*/ 2147483647 h 36"/>
                <a:gd name="T4" fmla="*/ 0 w 12"/>
                <a:gd name="T5" fmla="*/ 2147483647 h 36"/>
                <a:gd name="T6" fmla="*/ 0 w 12"/>
                <a:gd name="T7" fmla="*/ 0 h 36"/>
                <a:gd name="T8" fmla="*/ 2147483647 w 12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127">
              <a:extLst>
                <a:ext uri="{FF2B5EF4-FFF2-40B4-BE49-F238E27FC236}">
                  <a16:creationId xmlns:a16="http://schemas.microsoft.com/office/drawing/2014/main" id="{A1A1A67E-75BF-6A43-B599-2CE4588A4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4952251"/>
              <a:ext cx="55562" cy="77788"/>
            </a:xfrm>
            <a:custGeom>
              <a:avLst/>
              <a:gdLst>
                <a:gd name="T0" fmla="*/ 2147483647 w 35"/>
                <a:gd name="T1" fmla="*/ 2147483647 h 49"/>
                <a:gd name="T2" fmla="*/ 2147483647 w 35"/>
                <a:gd name="T3" fmla="*/ 2147483647 h 49"/>
                <a:gd name="T4" fmla="*/ 0 w 35"/>
                <a:gd name="T5" fmla="*/ 2147483647 h 49"/>
                <a:gd name="T6" fmla="*/ 0 w 35"/>
                <a:gd name="T7" fmla="*/ 0 h 49"/>
                <a:gd name="T8" fmla="*/ 2147483647 w 35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128">
              <a:extLst>
                <a:ext uri="{FF2B5EF4-FFF2-40B4-BE49-F238E27FC236}">
                  <a16:creationId xmlns:a16="http://schemas.microsoft.com/office/drawing/2014/main" id="{490505B0-C63C-874C-A140-CD5AA95F5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4922089"/>
              <a:ext cx="55562" cy="73025"/>
            </a:xfrm>
            <a:custGeom>
              <a:avLst/>
              <a:gdLst>
                <a:gd name="T0" fmla="*/ 2147483647 w 35"/>
                <a:gd name="T1" fmla="*/ 2147483647 h 46"/>
                <a:gd name="T2" fmla="*/ 2147483647 w 35"/>
                <a:gd name="T3" fmla="*/ 2147483647 h 46"/>
                <a:gd name="T4" fmla="*/ 0 w 35"/>
                <a:gd name="T5" fmla="*/ 2147483647 h 46"/>
                <a:gd name="T6" fmla="*/ 0 w 35"/>
                <a:gd name="T7" fmla="*/ 0 h 46"/>
                <a:gd name="T8" fmla="*/ 2147483647 w 35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129">
              <a:extLst>
                <a:ext uri="{FF2B5EF4-FFF2-40B4-BE49-F238E27FC236}">
                  <a16:creationId xmlns:a16="http://schemas.microsoft.com/office/drawing/2014/main" id="{A9DC5A69-47A0-5940-AE12-D57D659D2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4890339"/>
              <a:ext cx="53975" cy="73025"/>
            </a:xfrm>
            <a:custGeom>
              <a:avLst/>
              <a:gdLst>
                <a:gd name="T0" fmla="*/ 2147483647 w 34"/>
                <a:gd name="T1" fmla="*/ 2147483647 h 46"/>
                <a:gd name="T2" fmla="*/ 2147483647 w 34"/>
                <a:gd name="T3" fmla="*/ 2147483647 h 46"/>
                <a:gd name="T4" fmla="*/ 0 w 34"/>
                <a:gd name="T5" fmla="*/ 2147483647 h 46"/>
                <a:gd name="T6" fmla="*/ 0 w 34"/>
                <a:gd name="T7" fmla="*/ 0 h 46"/>
                <a:gd name="T8" fmla="*/ 2147483647 w 34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130">
              <a:extLst>
                <a:ext uri="{FF2B5EF4-FFF2-40B4-BE49-F238E27FC236}">
                  <a16:creationId xmlns:a16="http://schemas.microsoft.com/office/drawing/2014/main" id="{10957CEE-801E-A24A-9E50-6AC173E78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4872876"/>
              <a:ext cx="26987" cy="57150"/>
            </a:xfrm>
            <a:custGeom>
              <a:avLst/>
              <a:gdLst>
                <a:gd name="T0" fmla="*/ 2147483647 w 17"/>
                <a:gd name="T1" fmla="*/ 2147483647 h 36"/>
                <a:gd name="T2" fmla="*/ 2147483647 w 17"/>
                <a:gd name="T3" fmla="*/ 2147483647 h 36"/>
                <a:gd name="T4" fmla="*/ 0 w 17"/>
                <a:gd name="T5" fmla="*/ 2147483647 h 36"/>
                <a:gd name="T6" fmla="*/ 0 w 17"/>
                <a:gd name="T7" fmla="*/ 0 h 36"/>
                <a:gd name="T8" fmla="*/ 2147483647 w 17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131">
              <a:extLst>
                <a:ext uri="{FF2B5EF4-FFF2-40B4-BE49-F238E27FC236}">
                  <a16:creationId xmlns:a16="http://schemas.microsoft.com/office/drawing/2014/main" id="{EF8F5A5B-1840-6742-9F0E-45C998512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064964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132">
              <a:extLst>
                <a:ext uri="{FF2B5EF4-FFF2-40B4-BE49-F238E27FC236}">
                  <a16:creationId xmlns:a16="http://schemas.microsoft.com/office/drawing/2014/main" id="{188B746C-6D52-0645-9668-1B0CB780D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028451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133">
              <a:extLst>
                <a:ext uri="{FF2B5EF4-FFF2-40B4-BE49-F238E27FC236}">
                  <a16:creationId xmlns:a16="http://schemas.microsoft.com/office/drawing/2014/main" id="{27DF2491-AE20-9143-A901-F16C2DE7C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4993526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134">
              <a:extLst>
                <a:ext uri="{FF2B5EF4-FFF2-40B4-BE49-F238E27FC236}">
                  <a16:creationId xmlns:a16="http://schemas.microsoft.com/office/drawing/2014/main" id="{AB3D4CA9-D12F-D846-9A6E-4F76B44FD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4974476"/>
              <a:ext cx="26987" cy="61913"/>
            </a:xfrm>
            <a:custGeom>
              <a:avLst/>
              <a:gdLst>
                <a:gd name="T0" fmla="*/ 2147483647 w 17"/>
                <a:gd name="T1" fmla="*/ 2147483647 h 39"/>
                <a:gd name="T2" fmla="*/ 2147483647 w 17"/>
                <a:gd name="T3" fmla="*/ 2147483647 h 39"/>
                <a:gd name="T4" fmla="*/ 0 w 17"/>
                <a:gd name="T5" fmla="*/ 2147483647 h 39"/>
                <a:gd name="T6" fmla="*/ 0 w 17"/>
                <a:gd name="T7" fmla="*/ 0 h 39"/>
                <a:gd name="T8" fmla="*/ 2147483647 w 17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135">
              <a:extLst>
                <a:ext uri="{FF2B5EF4-FFF2-40B4-BE49-F238E27FC236}">
                  <a16:creationId xmlns:a16="http://schemas.microsoft.com/office/drawing/2014/main" id="{440FD961-94AD-2547-929A-48DD6DFC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220539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136">
              <a:extLst>
                <a:ext uri="{FF2B5EF4-FFF2-40B4-BE49-F238E27FC236}">
                  <a16:creationId xmlns:a16="http://schemas.microsoft.com/office/drawing/2014/main" id="{5397CCE1-A660-974C-A119-0E203EB1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177676"/>
              <a:ext cx="55562" cy="87313"/>
            </a:xfrm>
            <a:custGeom>
              <a:avLst/>
              <a:gdLst>
                <a:gd name="T0" fmla="*/ 2147483647 w 35"/>
                <a:gd name="T1" fmla="*/ 2147483647 h 55"/>
                <a:gd name="T2" fmla="*/ 2147483647 w 35"/>
                <a:gd name="T3" fmla="*/ 2147483647 h 55"/>
                <a:gd name="T4" fmla="*/ 0 w 35"/>
                <a:gd name="T5" fmla="*/ 2147483647 h 55"/>
                <a:gd name="T6" fmla="*/ 0 w 35"/>
                <a:gd name="T7" fmla="*/ 0 h 55"/>
                <a:gd name="T8" fmla="*/ 2147483647 w 35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137">
              <a:extLst>
                <a:ext uri="{FF2B5EF4-FFF2-40B4-BE49-F238E27FC236}">
                  <a16:creationId xmlns:a16="http://schemas.microsoft.com/office/drawing/2014/main" id="{4F8F2FF3-EBB9-4549-B892-6171F5C23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136401"/>
              <a:ext cx="55562" cy="85725"/>
            </a:xfrm>
            <a:custGeom>
              <a:avLst/>
              <a:gdLst>
                <a:gd name="T0" fmla="*/ 2147483647 w 35"/>
                <a:gd name="T1" fmla="*/ 2147483647 h 54"/>
                <a:gd name="T2" fmla="*/ 2147483647 w 35"/>
                <a:gd name="T3" fmla="*/ 2147483647 h 54"/>
                <a:gd name="T4" fmla="*/ 0 w 35"/>
                <a:gd name="T5" fmla="*/ 2147483647 h 54"/>
                <a:gd name="T6" fmla="*/ 0 w 35"/>
                <a:gd name="T7" fmla="*/ 0 h 54"/>
                <a:gd name="T8" fmla="*/ 2147483647 w 35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138">
              <a:extLst>
                <a:ext uri="{FF2B5EF4-FFF2-40B4-BE49-F238E27FC236}">
                  <a16:creationId xmlns:a16="http://schemas.microsoft.com/office/drawing/2014/main" id="{FA84CA53-403A-2546-A3EE-52B63B2F7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098301"/>
              <a:ext cx="53975" cy="82550"/>
            </a:xfrm>
            <a:custGeom>
              <a:avLst/>
              <a:gdLst>
                <a:gd name="T0" fmla="*/ 2147483647 w 34"/>
                <a:gd name="T1" fmla="*/ 2147483647 h 52"/>
                <a:gd name="T2" fmla="*/ 2147483647 w 34"/>
                <a:gd name="T3" fmla="*/ 2147483647 h 52"/>
                <a:gd name="T4" fmla="*/ 0 w 34"/>
                <a:gd name="T5" fmla="*/ 2147483647 h 52"/>
                <a:gd name="T6" fmla="*/ 0 w 34"/>
                <a:gd name="T7" fmla="*/ 0 h 52"/>
                <a:gd name="T8" fmla="*/ 2147483647 w 34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139">
              <a:extLst>
                <a:ext uri="{FF2B5EF4-FFF2-40B4-BE49-F238E27FC236}">
                  <a16:creationId xmlns:a16="http://schemas.microsoft.com/office/drawing/2014/main" id="{60EB4AEB-FB10-6447-8020-8A57F3D32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077664"/>
              <a:ext cx="26987" cy="60325"/>
            </a:xfrm>
            <a:custGeom>
              <a:avLst/>
              <a:gdLst>
                <a:gd name="T0" fmla="*/ 2147483647 w 17"/>
                <a:gd name="T1" fmla="*/ 2147483647 h 38"/>
                <a:gd name="T2" fmla="*/ 2147483647 w 17"/>
                <a:gd name="T3" fmla="*/ 2147483647 h 38"/>
                <a:gd name="T4" fmla="*/ 0 w 17"/>
                <a:gd name="T5" fmla="*/ 2147483647 h 38"/>
                <a:gd name="T6" fmla="*/ 0 w 17"/>
                <a:gd name="T7" fmla="*/ 0 h 38"/>
                <a:gd name="T8" fmla="*/ 2147483647 w 17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140">
              <a:extLst>
                <a:ext uri="{FF2B5EF4-FFF2-40B4-BE49-F238E27FC236}">
                  <a16:creationId xmlns:a16="http://schemas.microsoft.com/office/drawing/2014/main" id="{E393386E-EF15-5F44-A0CB-FDD1D7CFD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334839"/>
              <a:ext cx="17463" cy="63500"/>
            </a:xfrm>
            <a:custGeom>
              <a:avLst/>
              <a:gdLst>
                <a:gd name="T0" fmla="*/ 2147483647 w 11"/>
                <a:gd name="T1" fmla="*/ 2147483647 h 40"/>
                <a:gd name="T2" fmla="*/ 2147483647 w 11"/>
                <a:gd name="T3" fmla="*/ 2147483647 h 40"/>
                <a:gd name="T4" fmla="*/ 0 w 11"/>
                <a:gd name="T5" fmla="*/ 2147483647 h 40"/>
                <a:gd name="T6" fmla="*/ 0 w 11"/>
                <a:gd name="T7" fmla="*/ 0 h 40"/>
                <a:gd name="T8" fmla="*/ 2147483647 w 1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141">
              <a:extLst>
                <a:ext uri="{FF2B5EF4-FFF2-40B4-BE49-F238E27FC236}">
                  <a16:creationId xmlns:a16="http://schemas.microsoft.com/office/drawing/2014/main" id="{8E272848-EF04-4743-851B-25E3E6EA9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290389"/>
              <a:ext cx="55562" cy="90487"/>
            </a:xfrm>
            <a:custGeom>
              <a:avLst/>
              <a:gdLst>
                <a:gd name="T0" fmla="*/ 2147483647 w 35"/>
                <a:gd name="T1" fmla="*/ 2147483647 h 57"/>
                <a:gd name="T2" fmla="*/ 2147483647 w 35"/>
                <a:gd name="T3" fmla="*/ 2147483647 h 57"/>
                <a:gd name="T4" fmla="*/ 0 w 35"/>
                <a:gd name="T5" fmla="*/ 2147483647 h 57"/>
                <a:gd name="T6" fmla="*/ 0 w 35"/>
                <a:gd name="T7" fmla="*/ 0 h 57"/>
                <a:gd name="T8" fmla="*/ 2147483647 w 35"/>
                <a:gd name="T9" fmla="*/ 214748364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142">
              <a:extLst>
                <a:ext uri="{FF2B5EF4-FFF2-40B4-BE49-F238E27FC236}">
                  <a16:creationId xmlns:a16="http://schemas.microsoft.com/office/drawing/2014/main" id="{739AFF2C-8F89-0743-90F3-A463D849E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245939"/>
              <a:ext cx="55562" cy="88900"/>
            </a:xfrm>
            <a:custGeom>
              <a:avLst/>
              <a:gdLst>
                <a:gd name="T0" fmla="*/ 2147483647 w 35"/>
                <a:gd name="T1" fmla="*/ 2147483647 h 56"/>
                <a:gd name="T2" fmla="*/ 2147483647 w 35"/>
                <a:gd name="T3" fmla="*/ 2147483647 h 56"/>
                <a:gd name="T4" fmla="*/ 0 w 35"/>
                <a:gd name="T5" fmla="*/ 2147483647 h 56"/>
                <a:gd name="T6" fmla="*/ 0 w 35"/>
                <a:gd name="T7" fmla="*/ 0 h 56"/>
                <a:gd name="T8" fmla="*/ 2147483647 w 35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143">
              <a:extLst>
                <a:ext uri="{FF2B5EF4-FFF2-40B4-BE49-F238E27FC236}">
                  <a16:creationId xmlns:a16="http://schemas.microsoft.com/office/drawing/2014/main" id="{026101E6-52D8-0C48-A3D6-84F520E07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199901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144">
              <a:extLst>
                <a:ext uri="{FF2B5EF4-FFF2-40B4-BE49-F238E27FC236}">
                  <a16:creationId xmlns:a16="http://schemas.microsoft.com/office/drawing/2014/main" id="{B035D461-E6FE-C148-B9B8-0124FAA49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177676"/>
              <a:ext cx="26987" cy="65088"/>
            </a:xfrm>
            <a:custGeom>
              <a:avLst/>
              <a:gdLst>
                <a:gd name="T0" fmla="*/ 2147483647 w 17"/>
                <a:gd name="T1" fmla="*/ 2147483647 h 41"/>
                <a:gd name="T2" fmla="*/ 2147483647 w 17"/>
                <a:gd name="T3" fmla="*/ 2147483647 h 41"/>
                <a:gd name="T4" fmla="*/ 0 w 17"/>
                <a:gd name="T5" fmla="*/ 2147483647 h 41"/>
                <a:gd name="T6" fmla="*/ 0 w 17"/>
                <a:gd name="T7" fmla="*/ 0 h 41"/>
                <a:gd name="T8" fmla="*/ 2147483647 w 17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145">
              <a:extLst>
                <a:ext uri="{FF2B5EF4-FFF2-40B4-BE49-F238E27FC236}">
                  <a16:creationId xmlns:a16="http://schemas.microsoft.com/office/drawing/2014/main" id="{DDBF5831-D644-F545-9B23-3E78FABE7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453901"/>
              <a:ext cx="19050" cy="65088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146">
              <a:extLst>
                <a:ext uri="{FF2B5EF4-FFF2-40B4-BE49-F238E27FC236}">
                  <a16:creationId xmlns:a16="http://schemas.microsoft.com/office/drawing/2014/main" id="{9B7619BB-4241-B242-A8FA-DE2DCDCC2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403101"/>
              <a:ext cx="55562" cy="93663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147">
              <a:extLst>
                <a:ext uri="{FF2B5EF4-FFF2-40B4-BE49-F238E27FC236}">
                  <a16:creationId xmlns:a16="http://schemas.microsoft.com/office/drawing/2014/main" id="{28FF4174-F711-CF4B-9F57-443980492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353889"/>
              <a:ext cx="55562" cy="93662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148">
              <a:extLst>
                <a:ext uri="{FF2B5EF4-FFF2-40B4-BE49-F238E27FC236}">
                  <a16:creationId xmlns:a16="http://schemas.microsoft.com/office/drawing/2014/main" id="{E505E7F2-2917-FD42-B1DB-1458F3281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303089"/>
              <a:ext cx="53975" cy="93662"/>
            </a:xfrm>
            <a:custGeom>
              <a:avLst/>
              <a:gdLst>
                <a:gd name="T0" fmla="*/ 2147483647 w 34"/>
                <a:gd name="T1" fmla="*/ 2147483647 h 59"/>
                <a:gd name="T2" fmla="*/ 2147483647 w 34"/>
                <a:gd name="T3" fmla="*/ 2147483647 h 59"/>
                <a:gd name="T4" fmla="*/ 0 w 34"/>
                <a:gd name="T5" fmla="*/ 2147483647 h 59"/>
                <a:gd name="T6" fmla="*/ 0 w 34"/>
                <a:gd name="T7" fmla="*/ 0 h 59"/>
                <a:gd name="T8" fmla="*/ 2147483647 w 34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149">
              <a:extLst>
                <a:ext uri="{FF2B5EF4-FFF2-40B4-BE49-F238E27FC236}">
                  <a16:creationId xmlns:a16="http://schemas.microsoft.com/office/drawing/2014/main" id="{4C11ACF6-A80A-2A43-94DD-CAA682A4B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2792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150">
              <a:extLst>
                <a:ext uri="{FF2B5EF4-FFF2-40B4-BE49-F238E27FC236}">
                  <a16:creationId xmlns:a16="http://schemas.microsoft.com/office/drawing/2014/main" id="{318DB6BD-1060-BD49-8206-6A9AB6AAA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574551"/>
              <a:ext cx="17463" cy="60325"/>
            </a:xfrm>
            <a:custGeom>
              <a:avLst/>
              <a:gdLst>
                <a:gd name="T0" fmla="*/ 2147483647 w 11"/>
                <a:gd name="T1" fmla="*/ 2147483647 h 38"/>
                <a:gd name="T2" fmla="*/ 2147483647 w 11"/>
                <a:gd name="T3" fmla="*/ 2147483647 h 38"/>
                <a:gd name="T4" fmla="*/ 0 w 11"/>
                <a:gd name="T5" fmla="*/ 2147483647 h 38"/>
                <a:gd name="T6" fmla="*/ 0 w 11"/>
                <a:gd name="T7" fmla="*/ 0 h 38"/>
                <a:gd name="T8" fmla="*/ 2147483647 w 11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151">
              <a:extLst>
                <a:ext uri="{FF2B5EF4-FFF2-40B4-BE49-F238E27FC236}">
                  <a16:creationId xmlns:a16="http://schemas.microsoft.com/office/drawing/2014/main" id="{27611E2A-0C85-3E44-B76B-AD3D7DE7E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517401"/>
              <a:ext cx="55562" cy="100013"/>
            </a:xfrm>
            <a:custGeom>
              <a:avLst/>
              <a:gdLst>
                <a:gd name="T0" fmla="*/ 2147483647 w 35"/>
                <a:gd name="T1" fmla="*/ 2147483647 h 63"/>
                <a:gd name="T2" fmla="*/ 2147483647 w 35"/>
                <a:gd name="T3" fmla="*/ 2147483647 h 63"/>
                <a:gd name="T4" fmla="*/ 0 w 35"/>
                <a:gd name="T5" fmla="*/ 2147483647 h 63"/>
                <a:gd name="T6" fmla="*/ 0 w 35"/>
                <a:gd name="T7" fmla="*/ 0 h 63"/>
                <a:gd name="T8" fmla="*/ 2147483647 w 35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152">
              <a:extLst>
                <a:ext uri="{FF2B5EF4-FFF2-40B4-BE49-F238E27FC236}">
                  <a16:creationId xmlns:a16="http://schemas.microsoft.com/office/drawing/2014/main" id="{6FAE157F-DD02-7248-9F69-A6DF4B6DB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463426"/>
              <a:ext cx="55562" cy="95250"/>
            </a:xfrm>
            <a:custGeom>
              <a:avLst/>
              <a:gdLst>
                <a:gd name="T0" fmla="*/ 2147483647 w 35"/>
                <a:gd name="T1" fmla="*/ 2147483647 h 60"/>
                <a:gd name="T2" fmla="*/ 2147483647 w 35"/>
                <a:gd name="T3" fmla="*/ 2147483647 h 60"/>
                <a:gd name="T4" fmla="*/ 0 w 35"/>
                <a:gd name="T5" fmla="*/ 2147483647 h 60"/>
                <a:gd name="T6" fmla="*/ 0 w 35"/>
                <a:gd name="T7" fmla="*/ 0 h 60"/>
                <a:gd name="T8" fmla="*/ 2147483647 w 35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153">
              <a:extLst>
                <a:ext uri="{FF2B5EF4-FFF2-40B4-BE49-F238E27FC236}">
                  <a16:creationId xmlns:a16="http://schemas.microsoft.com/office/drawing/2014/main" id="{6576BFD0-8CB1-924E-BCC6-68773BB98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388" y="5406276"/>
              <a:ext cx="55562" cy="96838"/>
            </a:xfrm>
            <a:custGeom>
              <a:avLst/>
              <a:gdLst>
                <a:gd name="T0" fmla="*/ 2147483647 w 35"/>
                <a:gd name="T1" fmla="*/ 2147483647 h 61"/>
                <a:gd name="T2" fmla="*/ 2147483647 w 35"/>
                <a:gd name="T3" fmla="*/ 2147483647 h 61"/>
                <a:gd name="T4" fmla="*/ 0 w 35"/>
                <a:gd name="T5" fmla="*/ 2147483647 h 61"/>
                <a:gd name="T6" fmla="*/ 0 w 35"/>
                <a:gd name="T7" fmla="*/ 0 h 61"/>
                <a:gd name="T8" fmla="*/ 2147483647 w 35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154">
              <a:extLst>
                <a:ext uri="{FF2B5EF4-FFF2-40B4-BE49-F238E27FC236}">
                  <a16:creationId xmlns:a16="http://schemas.microsoft.com/office/drawing/2014/main" id="{55D0D374-80E4-984D-A231-C06A99440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3808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155">
              <a:extLst>
                <a:ext uri="{FF2B5EF4-FFF2-40B4-BE49-F238E27FC236}">
                  <a16:creationId xmlns:a16="http://schemas.microsoft.com/office/drawing/2014/main" id="{05821809-E9D2-8E40-AAC5-D2B474F7E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687264"/>
              <a:ext cx="17463" cy="69850"/>
            </a:xfrm>
            <a:custGeom>
              <a:avLst/>
              <a:gdLst>
                <a:gd name="T0" fmla="*/ 2147483647 w 11"/>
                <a:gd name="T1" fmla="*/ 2147483647 h 44"/>
                <a:gd name="T2" fmla="*/ 2147483647 w 11"/>
                <a:gd name="T3" fmla="*/ 2147483647 h 44"/>
                <a:gd name="T4" fmla="*/ 0 w 11"/>
                <a:gd name="T5" fmla="*/ 2147483647 h 44"/>
                <a:gd name="T6" fmla="*/ 0 w 11"/>
                <a:gd name="T7" fmla="*/ 0 h 44"/>
                <a:gd name="T8" fmla="*/ 2147483647 w 11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156">
              <a:extLst>
                <a:ext uri="{FF2B5EF4-FFF2-40B4-BE49-F238E27FC236}">
                  <a16:creationId xmlns:a16="http://schemas.microsoft.com/office/drawing/2014/main" id="{15659895-633C-8C4F-BF64-39EB212A5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630114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157">
              <a:extLst>
                <a:ext uri="{FF2B5EF4-FFF2-40B4-BE49-F238E27FC236}">
                  <a16:creationId xmlns:a16="http://schemas.microsoft.com/office/drawing/2014/main" id="{D6167979-F66E-0F44-A138-8DB531346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569789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158">
              <a:extLst>
                <a:ext uri="{FF2B5EF4-FFF2-40B4-BE49-F238E27FC236}">
                  <a16:creationId xmlns:a16="http://schemas.microsoft.com/office/drawing/2014/main" id="{1B1E24EF-C141-6E45-A3C1-D5953F8F8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512639"/>
              <a:ext cx="53975" cy="100012"/>
            </a:xfrm>
            <a:custGeom>
              <a:avLst/>
              <a:gdLst>
                <a:gd name="T0" fmla="*/ 2147483647 w 34"/>
                <a:gd name="T1" fmla="*/ 2147483647 h 63"/>
                <a:gd name="T2" fmla="*/ 2147483647 w 34"/>
                <a:gd name="T3" fmla="*/ 2147483647 h 63"/>
                <a:gd name="T4" fmla="*/ 0 w 34"/>
                <a:gd name="T5" fmla="*/ 2147483647 h 63"/>
                <a:gd name="T6" fmla="*/ 0 w 34"/>
                <a:gd name="T7" fmla="*/ 0 h 63"/>
                <a:gd name="T8" fmla="*/ 2147483647 w 34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159">
              <a:extLst>
                <a:ext uri="{FF2B5EF4-FFF2-40B4-BE49-F238E27FC236}">
                  <a16:creationId xmlns:a16="http://schemas.microsoft.com/office/drawing/2014/main" id="{793C78B3-9A1D-7449-BA4F-AAD94DF4C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485651"/>
              <a:ext cx="26987" cy="69850"/>
            </a:xfrm>
            <a:custGeom>
              <a:avLst/>
              <a:gdLst>
                <a:gd name="T0" fmla="*/ 2147483647 w 17"/>
                <a:gd name="T1" fmla="*/ 2147483647 h 44"/>
                <a:gd name="T2" fmla="*/ 2147483647 w 17"/>
                <a:gd name="T3" fmla="*/ 2147483647 h 44"/>
                <a:gd name="T4" fmla="*/ 0 w 17"/>
                <a:gd name="T5" fmla="*/ 2147483647 h 44"/>
                <a:gd name="T6" fmla="*/ 0 w 17"/>
                <a:gd name="T7" fmla="*/ 0 h 44"/>
                <a:gd name="T8" fmla="*/ 2147483647 w 17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160">
              <a:extLst>
                <a:ext uri="{FF2B5EF4-FFF2-40B4-BE49-F238E27FC236}">
                  <a16:creationId xmlns:a16="http://schemas.microsoft.com/office/drawing/2014/main" id="{78378C31-4F03-C742-BCE5-A3F5FE8B9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534864"/>
              <a:ext cx="46037" cy="87312"/>
            </a:xfrm>
            <a:custGeom>
              <a:avLst/>
              <a:gdLst>
                <a:gd name="T0" fmla="*/ 2147483647 w 29"/>
                <a:gd name="T1" fmla="*/ 2147483647 h 55"/>
                <a:gd name="T2" fmla="*/ 2147483647 w 29"/>
                <a:gd name="T3" fmla="*/ 2147483647 h 55"/>
                <a:gd name="T4" fmla="*/ 0 w 29"/>
                <a:gd name="T5" fmla="*/ 2147483647 h 55"/>
                <a:gd name="T6" fmla="*/ 0 w 29"/>
                <a:gd name="T7" fmla="*/ 0 h 55"/>
                <a:gd name="T8" fmla="*/ 2147483647 w 29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161">
              <a:extLst>
                <a:ext uri="{FF2B5EF4-FFF2-40B4-BE49-F238E27FC236}">
                  <a16:creationId xmlns:a16="http://schemas.microsoft.com/office/drawing/2014/main" id="{147398DA-83C9-A749-B1E5-6F2039C23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698376"/>
              <a:ext cx="61913" cy="112713"/>
            </a:xfrm>
            <a:custGeom>
              <a:avLst/>
              <a:gdLst>
                <a:gd name="T0" fmla="*/ 2147483647 w 39"/>
                <a:gd name="T1" fmla="*/ 2147483647 h 71"/>
                <a:gd name="T2" fmla="*/ 2147483647 w 39"/>
                <a:gd name="T3" fmla="*/ 2147483647 h 71"/>
                <a:gd name="T4" fmla="*/ 0 w 39"/>
                <a:gd name="T5" fmla="*/ 2147483647 h 71"/>
                <a:gd name="T6" fmla="*/ 0 w 39"/>
                <a:gd name="T7" fmla="*/ 0 h 71"/>
                <a:gd name="T8" fmla="*/ 2147483647 w 39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162">
              <a:extLst>
                <a:ext uri="{FF2B5EF4-FFF2-40B4-BE49-F238E27FC236}">
                  <a16:creationId xmlns:a16="http://schemas.microsoft.com/office/drawing/2014/main" id="{B6901C3E-949A-034F-A5E5-4063B2B7E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642814"/>
              <a:ext cx="50800" cy="101600"/>
            </a:xfrm>
            <a:custGeom>
              <a:avLst/>
              <a:gdLst>
                <a:gd name="T0" fmla="*/ 2147483647 w 32"/>
                <a:gd name="T1" fmla="*/ 2147483647 h 64"/>
                <a:gd name="T2" fmla="*/ 2147483647 w 32"/>
                <a:gd name="T3" fmla="*/ 2147483647 h 64"/>
                <a:gd name="T4" fmla="*/ 0 w 32"/>
                <a:gd name="T5" fmla="*/ 2147483647 h 64"/>
                <a:gd name="T6" fmla="*/ 0 w 32"/>
                <a:gd name="T7" fmla="*/ 0 h 64"/>
                <a:gd name="T8" fmla="*/ 2147483647 w 32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163">
              <a:extLst>
                <a:ext uri="{FF2B5EF4-FFF2-40B4-BE49-F238E27FC236}">
                  <a16:creationId xmlns:a16="http://schemas.microsoft.com/office/drawing/2014/main" id="{FA795A51-3E37-3342-BC60-E68F2FB34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585664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164">
              <a:extLst>
                <a:ext uri="{FF2B5EF4-FFF2-40B4-BE49-F238E27FC236}">
                  <a16:creationId xmlns:a16="http://schemas.microsoft.com/office/drawing/2014/main" id="{CF305619-CAD2-F149-B9E4-BCE9A0FB2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4925264"/>
              <a:ext cx="47625" cy="69850"/>
            </a:xfrm>
            <a:custGeom>
              <a:avLst/>
              <a:gdLst>
                <a:gd name="T0" fmla="*/ 2147483647 w 30"/>
                <a:gd name="T1" fmla="*/ 2147483647 h 44"/>
                <a:gd name="T2" fmla="*/ 2147483647 w 30"/>
                <a:gd name="T3" fmla="*/ 2147483647 h 44"/>
                <a:gd name="T4" fmla="*/ 0 w 30"/>
                <a:gd name="T5" fmla="*/ 2147483647 h 44"/>
                <a:gd name="T6" fmla="*/ 0 w 30"/>
                <a:gd name="T7" fmla="*/ 0 h 44"/>
                <a:gd name="T8" fmla="*/ 2147483647 w 3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165">
              <a:extLst>
                <a:ext uri="{FF2B5EF4-FFF2-40B4-BE49-F238E27FC236}">
                  <a16:creationId xmlns:a16="http://schemas.microsoft.com/office/drawing/2014/main" id="{2CE7B250-79E6-C64C-8EBF-F666F4A7D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4985589"/>
              <a:ext cx="52387" cy="79375"/>
            </a:xfrm>
            <a:custGeom>
              <a:avLst/>
              <a:gdLst>
                <a:gd name="T0" fmla="*/ 2147483647 w 33"/>
                <a:gd name="T1" fmla="*/ 2147483647 h 50"/>
                <a:gd name="T2" fmla="*/ 2147483647 w 33"/>
                <a:gd name="T3" fmla="*/ 2147483647 h 50"/>
                <a:gd name="T4" fmla="*/ 0 w 33"/>
                <a:gd name="T5" fmla="*/ 2147483647 h 50"/>
                <a:gd name="T6" fmla="*/ 0 w 33"/>
                <a:gd name="T7" fmla="*/ 0 h 50"/>
                <a:gd name="T8" fmla="*/ 2147483647 w 33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166">
              <a:extLst>
                <a:ext uri="{FF2B5EF4-FFF2-40B4-BE49-F238E27FC236}">
                  <a16:creationId xmlns:a16="http://schemas.microsoft.com/office/drawing/2014/main" id="{C6863BED-7E03-194A-AE7B-C107BCD86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4952251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167">
              <a:extLst>
                <a:ext uri="{FF2B5EF4-FFF2-40B4-BE49-F238E27FC236}">
                  <a16:creationId xmlns:a16="http://schemas.microsoft.com/office/drawing/2014/main" id="{842A010E-227E-F44F-AEEC-E6C5DCD8F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025276"/>
              <a:ext cx="47625" cy="76200"/>
            </a:xfrm>
            <a:custGeom>
              <a:avLst/>
              <a:gdLst>
                <a:gd name="T0" fmla="*/ 2147483647 w 30"/>
                <a:gd name="T1" fmla="*/ 2147483647 h 48"/>
                <a:gd name="T2" fmla="*/ 2147483647 w 30"/>
                <a:gd name="T3" fmla="*/ 2147483647 h 48"/>
                <a:gd name="T4" fmla="*/ 0 w 30"/>
                <a:gd name="T5" fmla="*/ 2147483647 h 48"/>
                <a:gd name="T6" fmla="*/ 0 w 30"/>
                <a:gd name="T7" fmla="*/ 0 h 48"/>
                <a:gd name="T8" fmla="*/ 2147483647 w 3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168">
              <a:extLst>
                <a:ext uri="{FF2B5EF4-FFF2-40B4-BE49-F238E27FC236}">
                  <a16:creationId xmlns:a16="http://schemas.microsoft.com/office/drawing/2014/main" id="{9283BE2F-B329-9847-B710-31391044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5133226"/>
              <a:ext cx="61912" cy="88900"/>
            </a:xfrm>
            <a:custGeom>
              <a:avLst/>
              <a:gdLst>
                <a:gd name="T0" fmla="*/ 2147483647 w 39"/>
                <a:gd name="T1" fmla="*/ 2147483647 h 56"/>
                <a:gd name="T2" fmla="*/ 2147483647 w 39"/>
                <a:gd name="T3" fmla="*/ 2147483647 h 56"/>
                <a:gd name="T4" fmla="*/ 0 w 39"/>
                <a:gd name="T5" fmla="*/ 2147483647 h 56"/>
                <a:gd name="T6" fmla="*/ 0 w 39"/>
                <a:gd name="T7" fmla="*/ 0 h 56"/>
                <a:gd name="T8" fmla="*/ 2147483647 w 3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169">
              <a:extLst>
                <a:ext uri="{FF2B5EF4-FFF2-40B4-BE49-F238E27FC236}">
                  <a16:creationId xmlns:a16="http://schemas.microsoft.com/office/drawing/2014/main" id="{1059369B-DE14-1840-B214-04FDD87D1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5098301"/>
              <a:ext cx="52387" cy="80963"/>
            </a:xfrm>
            <a:custGeom>
              <a:avLst/>
              <a:gdLst>
                <a:gd name="T0" fmla="*/ 2147483647 w 33"/>
                <a:gd name="T1" fmla="*/ 2147483647 h 51"/>
                <a:gd name="T2" fmla="*/ 2147483647 w 33"/>
                <a:gd name="T3" fmla="*/ 2147483647 h 51"/>
                <a:gd name="T4" fmla="*/ 0 w 33"/>
                <a:gd name="T5" fmla="*/ 2147483647 h 51"/>
                <a:gd name="T6" fmla="*/ 0 w 33"/>
                <a:gd name="T7" fmla="*/ 0 h 51"/>
                <a:gd name="T8" fmla="*/ 2147483647 w 33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170">
              <a:extLst>
                <a:ext uri="{FF2B5EF4-FFF2-40B4-BE49-F238E27FC236}">
                  <a16:creationId xmlns:a16="http://schemas.microsoft.com/office/drawing/2014/main" id="{22448259-64B4-824A-9033-0704F04AD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5060201"/>
              <a:ext cx="53975" cy="79375"/>
            </a:xfrm>
            <a:custGeom>
              <a:avLst/>
              <a:gdLst>
                <a:gd name="T0" fmla="*/ 2147483647 w 34"/>
                <a:gd name="T1" fmla="*/ 2147483647 h 50"/>
                <a:gd name="T2" fmla="*/ 2147483647 w 34"/>
                <a:gd name="T3" fmla="*/ 2147483647 h 50"/>
                <a:gd name="T4" fmla="*/ 0 w 34"/>
                <a:gd name="T5" fmla="*/ 2147483647 h 50"/>
                <a:gd name="T6" fmla="*/ 0 w 34"/>
                <a:gd name="T7" fmla="*/ 0 h 50"/>
                <a:gd name="T8" fmla="*/ 2147483647 w 34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171">
              <a:extLst>
                <a:ext uri="{FF2B5EF4-FFF2-40B4-BE49-F238E27FC236}">
                  <a16:creationId xmlns:a16="http://schemas.microsoft.com/office/drawing/2014/main" id="{2B443380-3C64-8D4F-B767-9282B12B5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126876"/>
              <a:ext cx="47625" cy="77788"/>
            </a:xfrm>
            <a:custGeom>
              <a:avLst/>
              <a:gdLst>
                <a:gd name="T0" fmla="*/ 2147483647 w 30"/>
                <a:gd name="T1" fmla="*/ 2147483647 h 49"/>
                <a:gd name="T2" fmla="*/ 2147483647 w 30"/>
                <a:gd name="T3" fmla="*/ 2147483647 h 49"/>
                <a:gd name="T4" fmla="*/ 0 w 30"/>
                <a:gd name="T5" fmla="*/ 2147483647 h 49"/>
                <a:gd name="T6" fmla="*/ 0 w 30"/>
                <a:gd name="T7" fmla="*/ 0 h 49"/>
                <a:gd name="T8" fmla="*/ 2147483647 w 30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172">
              <a:extLst>
                <a:ext uri="{FF2B5EF4-FFF2-40B4-BE49-F238E27FC236}">
                  <a16:creationId xmlns:a16="http://schemas.microsoft.com/office/drawing/2014/main" id="{1ED93401-9AE8-0B4E-87EC-5345A35B5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5206251"/>
              <a:ext cx="52387" cy="85725"/>
            </a:xfrm>
            <a:custGeom>
              <a:avLst/>
              <a:gdLst>
                <a:gd name="T0" fmla="*/ 2147483647 w 33"/>
                <a:gd name="T1" fmla="*/ 2147483647 h 54"/>
                <a:gd name="T2" fmla="*/ 2147483647 w 33"/>
                <a:gd name="T3" fmla="*/ 2147483647 h 54"/>
                <a:gd name="T4" fmla="*/ 0 w 33"/>
                <a:gd name="T5" fmla="*/ 2147483647 h 54"/>
                <a:gd name="T6" fmla="*/ 0 w 33"/>
                <a:gd name="T7" fmla="*/ 0 h 54"/>
                <a:gd name="T8" fmla="*/ 2147483647 w 33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173">
              <a:extLst>
                <a:ext uri="{FF2B5EF4-FFF2-40B4-BE49-F238E27FC236}">
                  <a16:creationId xmlns:a16="http://schemas.microsoft.com/office/drawing/2014/main" id="{17247DD1-E97C-5949-BDBC-F1A0D6BA2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5164976"/>
              <a:ext cx="53975" cy="84138"/>
            </a:xfrm>
            <a:custGeom>
              <a:avLst/>
              <a:gdLst>
                <a:gd name="T0" fmla="*/ 2147483647 w 34"/>
                <a:gd name="T1" fmla="*/ 2147483647 h 53"/>
                <a:gd name="T2" fmla="*/ 2147483647 w 34"/>
                <a:gd name="T3" fmla="*/ 2147483647 h 53"/>
                <a:gd name="T4" fmla="*/ 0 w 34"/>
                <a:gd name="T5" fmla="*/ 2147483647 h 53"/>
                <a:gd name="T6" fmla="*/ 0 w 34"/>
                <a:gd name="T7" fmla="*/ 0 h 53"/>
                <a:gd name="T8" fmla="*/ 2147483647 w 34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174">
              <a:extLst>
                <a:ext uri="{FF2B5EF4-FFF2-40B4-BE49-F238E27FC236}">
                  <a16:creationId xmlns:a16="http://schemas.microsoft.com/office/drawing/2014/main" id="{6F3752E6-68CD-9E4A-B561-C4855B103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230064"/>
              <a:ext cx="46037" cy="79375"/>
            </a:xfrm>
            <a:custGeom>
              <a:avLst/>
              <a:gdLst>
                <a:gd name="T0" fmla="*/ 2147483647 w 29"/>
                <a:gd name="T1" fmla="*/ 2147483647 h 50"/>
                <a:gd name="T2" fmla="*/ 2147483647 w 29"/>
                <a:gd name="T3" fmla="*/ 2147483647 h 50"/>
                <a:gd name="T4" fmla="*/ 0 w 29"/>
                <a:gd name="T5" fmla="*/ 2147483647 h 50"/>
                <a:gd name="T6" fmla="*/ 0 w 29"/>
                <a:gd name="T7" fmla="*/ 0 h 50"/>
                <a:gd name="T8" fmla="*/ 2147483647 w 2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175">
              <a:extLst>
                <a:ext uri="{FF2B5EF4-FFF2-40B4-BE49-F238E27FC236}">
                  <a16:creationId xmlns:a16="http://schemas.microsoft.com/office/drawing/2014/main" id="{B0B98B9C-D270-934F-A6F8-A80956A83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357064"/>
              <a:ext cx="63500" cy="100012"/>
            </a:xfrm>
            <a:custGeom>
              <a:avLst/>
              <a:gdLst>
                <a:gd name="T0" fmla="*/ 2147483647 w 40"/>
                <a:gd name="T1" fmla="*/ 2147483647 h 63"/>
                <a:gd name="T2" fmla="*/ 2147483647 w 40"/>
                <a:gd name="T3" fmla="*/ 2147483647 h 63"/>
                <a:gd name="T4" fmla="*/ 0 w 40"/>
                <a:gd name="T5" fmla="*/ 2147483647 h 63"/>
                <a:gd name="T6" fmla="*/ 0 w 40"/>
                <a:gd name="T7" fmla="*/ 0 h 63"/>
                <a:gd name="T8" fmla="*/ 2147483647 w 40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176">
              <a:extLst>
                <a:ext uri="{FF2B5EF4-FFF2-40B4-BE49-F238E27FC236}">
                  <a16:creationId xmlns:a16="http://schemas.microsoft.com/office/drawing/2014/main" id="{BD233484-71BB-C94C-8051-B7E4CCC83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314201"/>
              <a:ext cx="50800" cy="92075"/>
            </a:xfrm>
            <a:custGeom>
              <a:avLst/>
              <a:gdLst>
                <a:gd name="T0" fmla="*/ 2147483647 w 32"/>
                <a:gd name="T1" fmla="*/ 2147483647 h 58"/>
                <a:gd name="T2" fmla="*/ 2147483647 w 32"/>
                <a:gd name="T3" fmla="*/ 2147483647 h 58"/>
                <a:gd name="T4" fmla="*/ 0 w 32"/>
                <a:gd name="T5" fmla="*/ 2147483647 h 58"/>
                <a:gd name="T6" fmla="*/ 0 w 32"/>
                <a:gd name="T7" fmla="*/ 0 h 58"/>
                <a:gd name="T8" fmla="*/ 2147483647 w 32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177">
              <a:extLst>
                <a:ext uri="{FF2B5EF4-FFF2-40B4-BE49-F238E27FC236}">
                  <a16:creationId xmlns:a16="http://schemas.microsoft.com/office/drawing/2014/main" id="{819AA426-A731-0442-8A1D-995D0E75B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268164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178">
              <a:extLst>
                <a:ext uri="{FF2B5EF4-FFF2-40B4-BE49-F238E27FC236}">
                  <a16:creationId xmlns:a16="http://schemas.microsoft.com/office/drawing/2014/main" id="{0E3D9A63-1EFB-1049-9738-D8EF2B77E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331664"/>
              <a:ext cx="46037" cy="80962"/>
            </a:xfrm>
            <a:custGeom>
              <a:avLst/>
              <a:gdLst>
                <a:gd name="T0" fmla="*/ 2147483647 w 29"/>
                <a:gd name="T1" fmla="*/ 2147483647 h 51"/>
                <a:gd name="T2" fmla="*/ 2147483647 w 29"/>
                <a:gd name="T3" fmla="*/ 2147483647 h 51"/>
                <a:gd name="T4" fmla="*/ 0 w 29"/>
                <a:gd name="T5" fmla="*/ 2147483647 h 51"/>
                <a:gd name="T6" fmla="*/ 0 w 29"/>
                <a:gd name="T7" fmla="*/ 0 h 51"/>
                <a:gd name="T8" fmla="*/ 2147483647 w 29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179">
              <a:extLst>
                <a:ext uri="{FF2B5EF4-FFF2-40B4-BE49-F238E27FC236}">
                  <a16:creationId xmlns:a16="http://schemas.microsoft.com/office/drawing/2014/main" id="{3D6B53FB-B6B4-934B-BF44-B7A05754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472951"/>
              <a:ext cx="63500" cy="101600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0 w 40"/>
                <a:gd name="T5" fmla="*/ 2147483647 h 64"/>
                <a:gd name="T6" fmla="*/ 0 w 40"/>
                <a:gd name="T7" fmla="*/ 0 h 64"/>
                <a:gd name="T8" fmla="*/ 2147483647 w 40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180">
              <a:extLst>
                <a:ext uri="{FF2B5EF4-FFF2-40B4-BE49-F238E27FC236}">
                  <a16:creationId xmlns:a16="http://schemas.microsoft.com/office/drawing/2014/main" id="{308516F8-396C-A64E-A007-6C43D8735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423739"/>
              <a:ext cx="50800" cy="95250"/>
            </a:xfrm>
            <a:custGeom>
              <a:avLst/>
              <a:gdLst>
                <a:gd name="T0" fmla="*/ 2147483647 w 32"/>
                <a:gd name="T1" fmla="*/ 2147483647 h 60"/>
                <a:gd name="T2" fmla="*/ 2147483647 w 32"/>
                <a:gd name="T3" fmla="*/ 2147483647 h 60"/>
                <a:gd name="T4" fmla="*/ 0 w 32"/>
                <a:gd name="T5" fmla="*/ 2147483647 h 60"/>
                <a:gd name="T6" fmla="*/ 0 w 32"/>
                <a:gd name="T7" fmla="*/ 0 h 60"/>
                <a:gd name="T8" fmla="*/ 2147483647 w 32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181">
              <a:extLst>
                <a:ext uri="{FF2B5EF4-FFF2-40B4-BE49-F238E27FC236}">
                  <a16:creationId xmlns:a16="http://schemas.microsoft.com/office/drawing/2014/main" id="{4ECA606F-F6DC-7D49-8769-817E24E01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371351"/>
              <a:ext cx="53975" cy="95250"/>
            </a:xfrm>
            <a:custGeom>
              <a:avLst/>
              <a:gdLst>
                <a:gd name="T0" fmla="*/ 2147483647 w 34"/>
                <a:gd name="T1" fmla="*/ 2147483647 h 60"/>
                <a:gd name="T2" fmla="*/ 2147483647 w 34"/>
                <a:gd name="T3" fmla="*/ 2147483647 h 60"/>
                <a:gd name="T4" fmla="*/ 0 w 34"/>
                <a:gd name="T5" fmla="*/ 2147483647 h 60"/>
                <a:gd name="T6" fmla="*/ 0 w 34"/>
                <a:gd name="T7" fmla="*/ 0 h 60"/>
                <a:gd name="T8" fmla="*/ 2147483647 w 34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182">
              <a:extLst>
                <a:ext uri="{FF2B5EF4-FFF2-40B4-BE49-F238E27FC236}">
                  <a16:creationId xmlns:a16="http://schemas.microsoft.com/office/drawing/2014/main" id="{5ED46C31-EDB8-7C48-B6E6-FDC7CA56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431676"/>
              <a:ext cx="46037" cy="88900"/>
            </a:xfrm>
            <a:custGeom>
              <a:avLst/>
              <a:gdLst>
                <a:gd name="T0" fmla="*/ 2147483647 w 29"/>
                <a:gd name="T1" fmla="*/ 2147483647 h 56"/>
                <a:gd name="T2" fmla="*/ 2147483647 w 29"/>
                <a:gd name="T3" fmla="*/ 2147483647 h 56"/>
                <a:gd name="T4" fmla="*/ 0 w 29"/>
                <a:gd name="T5" fmla="*/ 2147483647 h 56"/>
                <a:gd name="T6" fmla="*/ 0 w 29"/>
                <a:gd name="T7" fmla="*/ 0 h 56"/>
                <a:gd name="T8" fmla="*/ 2147483647 w 2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183">
              <a:extLst>
                <a:ext uri="{FF2B5EF4-FFF2-40B4-BE49-F238E27FC236}">
                  <a16:creationId xmlns:a16="http://schemas.microsoft.com/office/drawing/2014/main" id="{EE52C907-0F65-2A4A-BB97-FC7AA0F4D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585664"/>
              <a:ext cx="63500" cy="111125"/>
            </a:xfrm>
            <a:custGeom>
              <a:avLst/>
              <a:gdLst>
                <a:gd name="T0" fmla="*/ 2147483647 w 40"/>
                <a:gd name="T1" fmla="*/ 2147483647 h 70"/>
                <a:gd name="T2" fmla="*/ 2147483647 w 40"/>
                <a:gd name="T3" fmla="*/ 2147483647 h 70"/>
                <a:gd name="T4" fmla="*/ 0 w 40"/>
                <a:gd name="T5" fmla="*/ 2147483647 h 70"/>
                <a:gd name="T6" fmla="*/ 0 w 40"/>
                <a:gd name="T7" fmla="*/ 0 h 70"/>
                <a:gd name="T8" fmla="*/ 2147483647 w 40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184">
              <a:extLst>
                <a:ext uri="{FF2B5EF4-FFF2-40B4-BE49-F238E27FC236}">
                  <a16:creationId xmlns:a16="http://schemas.microsoft.com/office/drawing/2014/main" id="{0DEDF517-8E1E-2F48-99E2-32D8E824E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534864"/>
              <a:ext cx="50800" cy="98425"/>
            </a:xfrm>
            <a:custGeom>
              <a:avLst/>
              <a:gdLst>
                <a:gd name="T0" fmla="*/ 2147483647 w 32"/>
                <a:gd name="T1" fmla="*/ 2147483647 h 62"/>
                <a:gd name="T2" fmla="*/ 2147483647 w 32"/>
                <a:gd name="T3" fmla="*/ 2147483647 h 62"/>
                <a:gd name="T4" fmla="*/ 0 w 32"/>
                <a:gd name="T5" fmla="*/ 2147483647 h 62"/>
                <a:gd name="T6" fmla="*/ 0 w 32"/>
                <a:gd name="T7" fmla="*/ 0 h 62"/>
                <a:gd name="T8" fmla="*/ 2147483647 w 32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185">
              <a:extLst>
                <a:ext uri="{FF2B5EF4-FFF2-40B4-BE49-F238E27FC236}">
                  <a16:creationId xmlns:a16="http://schemas.microsoft.com/office/drawing/2014/main" id="{1425E3EC-E3CA-3C47-9F5C-DA634DFE1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479301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86">
              <a:extLst>
                <a:ext uri="{FF2B5EF4-FFF2-40B4-BE49-F238E27FC236}">
                  <a16:creationId xmlns:a16="http://schemas.microsoft.com/office/drawing/2014/main" id="{A28A1D0C-924B-CC49-9DA0-867848560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5017339"/>
              <a:ext cx="60325" cy="85725"/>
            </a:xfrm>
            <a:custGeom>
              <a:avLst/>
              <a:gdLst>
                <a:gd name="T0" fmla="*/ 2147483647 w 38"/>
                <a:gd name="T1" fmla="*/ 2147483647 h 54"/>
                <a:gd name="T2" fmla="*/ 2147483647 w 38"/>
                <a:gd name="T3" fmla="*/ 2147483647 h 54"/>
                <a:gd name="T4" fmla="*/ 0 w 38"/>
                <a:gd name="T5" fmla="*/ 2147483647 h 54"/>
                <a:gd name="T6" fmla="*/ 0 w 38"/>
                <a:gd name="T7" fmla="*/ 0 h 54"/>
                <a:gd name="T8" fmla="*/ 2147483647 w 38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87">
              <a:extLst>
                <a:ext uri="{FF2B5EF4-FFF2-40B4-BE49-F238E27FC236}">
                  <a16:creationId xmlns:a16="http://schemas.microsoft.com/office/drawing/2014/main" id="{31D74CCA-C0DF-B14D-9A32-CFEAC49E0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101476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88">
              <a:extLst>
                <a:ext uri="{FF2B5EF4-FFF2-40B4-BE49-F238E27FC236}">
                  <a16:creationId xmlns:a16="http://schemas.microsoft.com/office/drawing/2014/main" id="{0439529F-7BBE-774C-81E9-5A7C1D1D0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5245939"/>
              <a:ext cx="60325" cy="92075"/>
            </a:xfrm>
            <a:custGeom>
              <a:avLst/>
              <a:gdLst>
                <a:gd name="T0" fmla="*/ 2147483647 w 38"/>
                <a:gd name="T1" fmla="*/ 2147483647 h 58"/>
                <a:gd name="T2" fmla="*/ 2147483647 w 38"/>
                <a:gd name="T3" fmla="*/ 2147483647 h 58"/>
                <a:gd name="T4" fmla="*/ 0 w 38"/>
                <a:gd name="T5" fmla="*/ 2147483647 h 58"/>
                <a:gd name="T6" fmla="*/ 0 w 38"/>
                <a:gd name="T7" fmla="*/ 0 h 58"/>
                <a:gd name="T8" fmla="*/ 2147483647 w 38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Rectangle 189">
              <a:extLst>
                <a:ext uri="{FF2B5EF4-FFF2-40B4-BE49-F238E27FC236}">
                  <a16:creationId xmlns:a16="http://schemas.microsoft.com/office/drawing/2014/main" id="{16FB2768-E6DD-684B-88CB-64D053413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528514"/>
              <a:ext cx="285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90">
              <a:extLst>
                <a:ext uri="{FF2B5EF4-FFF2-40B4-BE49-F238E27FC236}">
                  <a16:creationId xmlns:a16="http://schemas.microsoft.com/office/drawing/2014/main" id="{0BD92C47-CEC7-794A-9C36-5C78F4168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125" y="4787151"/>
              <a:ext cx="441325" cy="125413"/>
            </a:xfrm>
            <a:custGeom>
              <a:avLst/>
              <a:gdLst>
                <a:gd name="T0" fmla="*/ 0 w 278"/>
                <a:gd name="T1" fmla="*/ 0 h 79"/>
                <a:gd name="T2" fmla="*/ 2147483647 w 278"/>
                <a:gd name="T3" fmla="*/ 2147483647 h 79"/>
                <a:gd name="T4" fmla="*/ 2147483647 w 278"/>
                <a:gd name="T5" fmla="*/ 2147483647 h 79"/>
                <a:gd name="T6" fmla="*/ 2147483647 w 278"/>
                <a:gd name="T7" fmla="*/ 2147483647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91">
              <a:extLst>
                <a:ext uri="{FF2B5EF4-FFF2-40B4-BE49-F238E27FC236}">
                  <a16:creationId xmlns:a16="http://schemas.microsoft.com/office/drawing/2014/main" id="{6046EF62-D97E-8646-8954-23C2CABC0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6413" y="4903039"/>
              <a:ext cx="171450" cy="93662"/>
            </a:xfrm>
            <a:custGeom>
              <a:avLst/>
              <a:gdLst>
                <a:gd name="T0" fmla="*/ 2147483647 w 108"/>
                <a:gd name="T1" fmla="*/ 2147483647 h 59"/>
                <a:gd name="T2" fmla="*/ 2147483647 w 108"/>
                <a:gd name="T3" fmla="*/ 0 h 59"/>
                <a:gd name="T4" fmla="*/ 2147483647 w 108"/>
                <a:gd name="T5" fmla="*/ 2147483647 h 59"/>
                <a:gd name="T6" fmla="*/ 0 w 108"/>
                <a:gd name="T7" fmla="*/ 2147483647 h 59"/>
                <a:gd name="T8" fmla="*/ 2147483647 w 108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92">
              <a:extLst>
                <a:ext uri="{FF2B5EF4-FFF2-40B4-BE49-F238E27FC236}">
                  <a16:creationId xmlns:a16="http://schemas.microsoft.com/office/drawing/2014/main" id="{AD11DA53-CB2C-624D-AF0E-61DB90D0A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713" y="4787151"/>
              <a:ext cx="273050" cy="207963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2147483647 h 131"/>
                <a:gd name="T4" fmla="*/ 2147483647 w 172"/>
                <a:gd name="T5" fmla="*/ 2147483647 h 131"/>
                <a:gd name="T6" fmla="*/ 2147483647 w 172"/>
                <a:gd name="T7" fmla="*/ 2147483647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38" name="Rectangle 350">
            <a:extLst>
              <a:ext uri="{FF2B5EF4-FFF2-40B4-BE49-F238E27FC236}">
                <a16:creationId xmlns:a16="http://schemas.microsoft.com/office/drawing/2014/main" id="{D47A6D05-B94A-AD46-9B80-6EA938DBE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122" y="5214042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39" name="Rectangle 352">
            <a:extLst>
              <a:ext uri="{FF2B5EF4-FFF2-40B4-BE49-F238E27FC236}">
                <a16:creationId xmlns:a16="http://schemas.microsoft.com/office/drawing/2014/main" id="{E712AA80-E59C-DE41-8A80-9DD412D2E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910" y="5426767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40" name="Rectangle 353">
            <a:extLst>
              <a:ext uri="{FF2B5EF4-FFF2-40B4-BE49-F238E27FC236}">
                <a16:creationId xmlns:a16="http://schemas.microsoft.com/office/drawing/2014/main" id="{EF6241D4-47E7-AE49-92D9-6585612C9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060" y="5156892"/>
            <a:ext cx="1449387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1" name="Rectangle 355">
            <a:extLst>
              <a:ext uri="{FF2B5EF4-FFF2-40B4-BE49-F238E27FC236}">
                <a16:creationId xmlns:a16="http://schemas.microsoft.com/office/drawing/2014/main" id="{FA26B15C-6F9A-8A4D-8138-1F688CF89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047" y="5214042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42" name="Rectangle 357">
            <a:extLst>
              <a:ext uri="{FF2B5EF4-FFF2-40B4-BE49-F238E27FC236}">
                <a16:creationId xmlns:a16="http://schemas.microsoft.com/office/drawing/2014/main" id="{7B2B37D0-A6E4-D341-895F-5385726AB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985" y="5426767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43" name="Freeform 358">
            <a:extLst>
              <a:ext uri="{FF2B5EF4-FFF2-40B4-BE49-F238E27FC236}">
                <a16:creationId xmlns:a16="http://schemas.microsoft.com/office/drawing/2014/main" id="{72C7D784-CB00-A84C-9A8B-0AC4C5EFBD8D}"/>
              </a:ext>
            </a:extLst>
          </p:cNvPr>
          <p:cNvSpPr>
            <a:spLocks noEditPoints="1"/>
          </p:cNvSpPr>
          <p:nvPr/>
        </p:nvSpPr>
        <p:spPr bwMode="auto">
          <a:xfrm>
            <a:off x="4974672" y="5388667"/>
            <a:ext cx="609600" cy="9366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0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7" y="26"/>
                </a:lnTo>
                <a:lnTo>
                  <a:pt x="338" y="26"/>
                </a:lnTo>
                <a:lnTo>
                  <a:pt x="339" y="27"/>
                </a:lnTo>
                <a:lnTo>
                  <a:pt x="339" y="30"/>
                </a:lnTo>
                <a:lnTo>
                  <a:pt x="339" y="31"/>
                </a:lnTo>
                <a:lnTo>
                  <a:pt x="338" y="32"/>
                </a:lnTo>
                <a:lnTo>
                  <a:pt x="337" y="33"/>
                </a:lnTo>
                <a:lnTo>
                  <a:pt x="335" y="33"/>
                </a:lnTo>
                <a:lnTo>
                  <a:pt x="4" y="33"/>
                </a:lnTo>
                <a:lnTo>
                  <a:pt x="3" y="33"/>
                </a:lnTo>
                <a:lnTo>
                  <a:pt x="2" y="32"/>
                </a:lnTo>
                <a:lnTo>
                  <a:pt x="2" y="31"/>
                </a:lnTo>
                <a:lnTo>
                  <a:pt x="0" y="30"/>
                </a:lnTo>
                <a:lnTo>
                  <a:pt x="2" y="27"/>
                </a:lnTo>
                <a:lnTo>
                  <a:pt x="2" y="26"/>
                </a:lnTo>
                <a:lnTo>
                  <a:pt x="3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4" name="Freeform 359">
            <a:extLst>
              <a:ext uri="{FF2B5EF4-FFF2-40B4-BE49-F238E27FC236}">
                <a16:creationId xmlns:a16="http://schemas.microsoft.com/office/drawing/2014/main" id="{FBAEB3E7-3C19-8044-80D5-C5A7ABB1A420}"/>
              </a:ext>
            </a:extLst>
          </p:cNvPr>
          <p:cNvSpPr>
            <a:spLocks noEditPoints="1"/>
          </p:cNvSpPr>
          <p:nvPr/>
        </p:nvSpPr>
        <p:spPr bwMode="auto">
          <a:xfrm>
            <a:off x="2718835" y="5388667"/>
            <a:ext cx="868362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2147483647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2147483647 h 59"/>
              <a:gd name="T42" fmla="*/ 0 w 384"/>
              <a:gd name="T43" fmla="*/ 2147483647 h 59"/>
              <a:gd name="T44" fmla="*/ 2147483647 w 384"/>
              <a:gd name="T45" fmla="*/ 0 h 59"/>
              <a:gd name="T46" fmla="*/ 2147483647 w 384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381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6" y="31"/>
                </a:lnTo>
                <a:lnTo>
                  <a:pt x="46" y="30"/>
                </a:lnTo>
                <a:lnTo>
                  <a:pt x="46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381" y="26"/>
                </a:lnTo>
                <a:lnTo>
                  <a:pt x="382" y="26"/>
                </a:lnTo>
                <a:lnTo>
                  <a:pt x="383" y="26"/>
                </a:lnTo>
                <a:lnTo>
                  <a:pt x="384" y="27"/>
                </a:lnTo>
                <a:lnTo>
                  <a:pt x="384" y="30"/>
                </a:lnTo>
                <a:lnTo>
                  <a:pt x="384" y="31"/>
                </a:lnTo>
                <a:lnTo>
                  <a:pt x="383" y="32"/>
                </a:lnTo>
                <a:lnTo>
                  <a:pt x="382" y="33"/>
                </a:lnTo>
                <a:lnTo>
                  <a:pt x="381" y="33"/>
                </a:lnTo>
                <a:close/>
                <a:moveTo>
                  <a:pt x="59" y="59"/>
                </a:moveTo>
                <a:lnTo>
                  <a:pt x="0" y="30"/>
                </a:lnTo>
                <a:lnTo>
                  <a:pt x="59" y="0"/>
                </a:lnTo>
                <a:lnTo>
                  <a:pt x="59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5" name="Freeform 360">
            <a:extLst>
              <a:ext uri="{FF2B5EF4-FFF2-40B4-BE49-F238E27FC236}">
                <a16:creationId xmlns:a16="http://schemas.microsoft.com/office/drawing/2014/main" id="{D0221869-AF78-6141-83A2-E2121A00A425}"/>
              </a:ext>
            </a:extLst>
          </p:cNvPr>
          <p:cNvSpPr>
            <a:spLocks noEditPoints="1"/>
          </p:cNvSpPr>
          <p:nvPr/>
        </p:nvSpPr>
        <p:spPr bwMode="auto">
          <a:xfrm>
            <a:off x="7732314" y="5388667"/>
            <a:ext cx="1069975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0 w 384"/>
              <a:gd name="T27" fmla="*/ 2147483647 h 59"/>
              <a:gd name="T28" fmla="*/ 0 w 384"/>
              <a:gd name="T29" fmla="*/ 2147483647 h 59"/>
              <a:gd name="T30" fmla="*/ 0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6" y="26"/>
                </a:lnTo>
                <a:lnTo>
                  <a:pt x="337" y="27"/>
                </a:lnTo>
                <a:lnTo>
                  <a:pt x="338" y="28"/>
                </a:lnTo>
                <a:lnTo>
                  <a:pt x="338" y="30"/>
                </a:lnTo>
                <a:lnTo>
                  <a:pt x="338" y="31"/>
                </a:lnTo>
                <a:lnTo>
                  <a:pt x="337" y="32"/>
                </a:lnTo>
                <a:lnTo>
                  <a:pt x="336" y="33"/>
                </a:lnTo>
                <a:lnTo>
                  <a:pt x="335" y="33"/>
                </a:lnTo>
                <a:lnTo>
                  <a:pt x="4" y="33"/>
                </a:lnTo>
                <a:lnTo>
                  <a:pt x="2" y="33"/>
                </a:lnTo>
                <a:lnTo>
                  <a:pt x="1" y="32"/>
                </a:lnTo>
                <a:lnTo>
                  <a:pt x="0" y="31"/>
                </a:lnTo>
                <a:lnTo>
                  <a:pt x="0" y="30"/>
                </a:lnTo>
                <a:lnTo>
                  <a:pt x="0" y="27"/>
                </a:lnTo>
                <a:lnTo>
                  <a:pt x="1" y="26"/>
                </a:lnTo>
                <a:lnTo>
                  <a:pt x="2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6" name="Freeform 361">
            <a:extLst>
              <a:ext uri="{FF2B5EF4-FFF2-40B4-BE49-F238E27FC236}">
                <a16:creationId xmlns:a16="http://schemas.microsoft.com/office/drawing/2014/main" id="{5258578D-402E-FC42-8488-2ADFDC3AEDA4}"/>
              </a:ext>
            </a:extLst>
          </p:cNvPr>
          <p:cNvSpPr>
            <a:spLocks noEditPoints="1"/>
          </p:cNvSpPr>
          <p:nvPr/>
        </p:nvSpPr>
        <p:spPr bwMode="auto">
          <a:xfrm>
            <a:off x="6024010" y="5388667"/>
            <a:ext cx="831850" cy="93663"/>
          </a:xfrm>
          <a:custGeom>
            <a:avLst/>
            <a:gdLst>
              <a:gd name="T0" fmla="*/ 2147483647 w 671"/>
              <a:gd name="T1" fmla="*/ 2147483647 h 59"/>
              <a:gd name="T2" fmla="*/ 2147483647 w 671"/>
              <a:gd name="T3" fmla="*/ 2147483647 h 59"/>
              <a:gd name="T4" fmla="*/ 2147483647 w 671"/>
              <a:gd name="T5" fmla="*/ 2147483647 h 59"/>
              <a:gd name="T6" fmla="*/ 2147483647 w 671"/>
              <a:gd name="T7" fmla="*/ 2147483647 h 59"/>
              <a:gd name="T8" fmla="*/ 2147483647 w 671"/>
              <a:gd name="T9" fmla="*/ 2147483647 h 59"/>
              <a:gd name="T10" fmla="*/ 2147483647 w 671"/>
              <a:gd name="T11" fmla="*/ 2147483647 h 59"/>
              <a:gd name="T12" fmla="*/ 2147483647 w 671"/>
              <a:gd name="T13" fmla="*/ 2147483647 h 59"/>
              <a:gd name="T14" fmla="*/ 2147483647 w 671"/>
              <a:gd name="T15" fmla="*/ 2147483647 h 59"/>
              <a:gd name="T16" fmla="*/ 2147483647 w 671"/>
              <a:gd name="T17" fmla="*/ 2147483647 h 59"/>
              <a:gd name="T18" fmla="*/ 2147483647 w 671"/>
              <a:gd name="T19" fmla="*/ 2147483647 h 59"/>
              <a:gd name="T20" fmla="*/ 2147483647 w 671"/>
              <a:gd name="T21" fmla="*/ 2147483647 h 59"/>
              <a:gd name="T22" fmla="*/ 2147483647 w 671"/>
              <a:gd name="T23" fmla="*/ 2147483647 h 59"/>
              <a:gd name="T24" fmla="*/ 2147483647 w 671"/>
              <a:gd name="T25" fmla="*/ 2147483647 h 59"/>
              <a:gd name="T26" fmla="*/ 2147483647 w 671"/>
              <a:gd name="T27" fmla="*/ 2147483647 h 59"/>
              <a:gd name="T28" fmla="*/ 2147483647 w 671"/>
              <a:gd name="T29" fmla="*/ 2147483647 h 59"/>
              <a:gd name="T30" fmla="*/ 2147483647 w 671"/>
              <a:gd name="T31" fmla="*/ 2147483647 h 59"/>
              <a:gd name="T32" fmla="*/ 2147483647 w 671"/>
              <a:gd name="T33" fmla="*/ 2147483647 h 59"/>
              <a:gd name="T34" fmla="*/ 2147483647 w 671"/>
              <a:gd name="T35" fmla="*/ 2147483647 h 59"/>
              <a:gd name="T36" fmla="*/ 2147483647 w 671"/>
              <a:gd name="T37" fmla="*/ 2147483647 h 59"/>
              <a:gd name="T38" fmla="*/ 2147483647 w 671"/>
              <a:gd name="T39" fmla="*/ 2147483647 h 59"/>
              <a:gd name="T40" fmla="*/ 2147483647 w 671"/>
              <a:gd name="T41" fmla="*/ 2147483647 h 59"/>
              <a:gd name="T42" fmla="*/ 0 w 671"/>
              <a:gd name="T43" fmla="*/ 2147483647 h 59"/>
              <a:gd name="T44" fmla="*/ 2147483647 w 671"/>
              <a:gd name="T45" fmla="*/ 0 h 59"/>
              <a:gd name="T46" fmla="*/ 2147483647 w 671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71"/>
              <a:gd name="T73" fmla="*/ 0 h 59"/>
              <a:gd name="T74" fmla="*/ 671 w 671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71" h="59">
                <a:moveTo>
                  <a:pt x="668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5" y="31"/>
                </a:lnTo>
                <a:lnTo>
                  <a:pt x="45" y="30"/>
                </a:lnTo>
                <a:lnTo>
                  <a:pt x="45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668" y="26"/>
                </a:lnTo>
                <a:lnTo>
                  <a:pt x="669" y="26"/>
                </a:lnTo>
                <a:lnTo>
                  <a:pt x="670" y="26"/>
                </a:lnTo>
                <a:lnTo>
                  <a:pt x="671" y="27"/>
                </a:lnTo>
                <a:lnTo>
                  <a:pt x="671" y="30"/>
                </a:lnTo>
                <a:lnTo>
                  <a:pt x="671" y="31"/>
                </a:lnTo>
                <a:lnTo>
                  <a:pt x="670" y="32"/>
                </a:lnTo>
                <a:lnTo>
                  <a:pt x="669" y="33"/>
                </a:lnTo>
                <a:lnTo>
                  <a:pt x="668" y="33"/>
                </a:lnTo>
                <a:close/>
                <a:moveTo>
                  <a:pt x="58" y="59"/>
                </a:moveTo>
                <a:lnTo>
                  <a:pt x="0" y="30"/>
                </a:lnTo>
                <a:lnTo>
                  <a:pt x="58" y="0"/>
                </a:lnTo>
                <a:lnTo>
                  <a:pt x="58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7" name="Text Box 365">
            <a:extLst>
              <a:ext uri="{FF2B5EF4-FFF2-40B4-BE49-F238E27FC236}">
                <a16:creationId xmlns:a16="http://schemas.microsoft.com/office/drawing/2014/main" id="{8F776B26-0490-9C43-857A-74CFF1255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432" y="5107680"/>
            <a:ext cx="1420517" cy="56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800" dirty="0">
                <a:latin typeface="+mn-lt"/>
                <a:cs typeface="Arial" charset="0"/>
              </a:rPr>
              <a:t>administered</a:t>
            </a:r>
          </a:p>
          <a:p>
            <a:pPr algn="ctr">
              <a:lnSpc>
                <a:spcPct val="85000"/>
              </a:lnSpc>
            </a:pPr>
            <a:r>
              <a:rPr lang="en-US" sz="1800" dirty="0">
                <a:latin typeface="+mn-lt"/>
                <a:cs typeface="Arial" charset="0"/>
              </a:rPr>
              <a:t>network</a:t>
            </a:r>
          </a:p>
        </p:txBody>
      </p:sp>
      <p:sp>
        <p:nvSpPr>
          <p:cNvPr id="148" name="Text Box 366">
            <a:extLst>
              <a:ext uri="{FF2B5EF4-FFF2-40B4-BE49-F238E27FC236}">
                <a16:creationId xmlns:a16="http://schemas.microsoft.com/office/drawing/2014/main" id="{1A732264-837B-BB4D-BD8F-8E46C465D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596" y="5102917"/>
            <a:ext cx="945067" cy="56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800" dirty="0">
                <a:latin typeface="+mn-lt"/>
                <a:cs typeface="Arial" charset="0"/>
              </a:rPr>
              <a:t>public</a:t>
            </a:r>
          </a:p>
          <a:p>
            <a:pPr algn="ctr">
              <a:lnSpc>
                <a:spcPct val="85000"/>
              </a:lnSpc>
            </a:pPr>
            <a:r>
              <a:rPr lang="en-US" sz="1800" dirty="0">
                <a:latin typeface="+mn-lt"/>
                <a:cs typeface="Arial" charset="0"/>
              </a:rPr>
              <a:t>Inter</a:t>
            </a:r>
            <a:r>
              <a:rPr lang="en-US" sz="1800" dirty="0">
                <a:latin typeface="+mn-lt"/>
              </a:rPr>
              <a:t>net</a:t>
            </a:r>
          </a:p>
        </p:txBody>
      </p:sp>
      <p:sp>
        <p:nvSpPr>
          <p:cNvPr id="149" name="Text Box 367">
            <a:extLst>
              <a:ext uri="{FF2B5EF4-FFF2-40B4-BE49-F238E27FC236}">
                <a16:creationId xmlns:a16="http://schemas.microsoft.com/office/drawing/2014/main" id="{F0E6FC73-7883-384C-A437-06FDD965B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672" y="5942705"/>
            <a:ext cx="11206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000099"/>
                </a:solidFill>
                <a:latin typeface="+mn-lt"/>
                <a:cs typeface="Arial" charset="0"/>
              </a:rPr>
              <a:t>firewall</a:t>
            </a:r>
          </a:p>
        </p:txBody>
      </p:sp>
      <p:sp>
        <p:nvSpPr>
          <p:cNvPr id="250" name="TextBox 4">
            <a:extLst>
              <a:ext uri="{FF2B5EF4-FFF2-40B4-BE49-F238E27FC236}">
                <a16:creationId xmlns:a16="http://schemas.microsoft.com/office/drawing/2014/main" id="{FAB71D03-F2EA-334C-B2D9-C3DF0D9AC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422" y="5642667"/>
            <a:ext cx="27426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CC0000"/>
                </a:solidFill>
                <a:latin typeface="+mn-lt"/>
                <a:cs typeface="Gill Sans MT" charset="0"/>
              </a:rPr>
              <a:t>trusted “good guys” </a:t>
            </a:r>
          </a:p>
        </p:txBody>
      </p:sp>
      <p:sp>
        <p:nvSpPr>
          <p:cNvPr id="251" name="TextBox 464">
            <a:extLst>
              <a:ext uri="{FF2B5EF4-FFF2-40B4-BE49-F238E27FC236}">
                <a16:creationId xmlns:a16="http://schemas.microsoft.com/office/drawing/2014/main" id="{B3420076-3CE5-2548-8374-7C77BD3E2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9472" y="5674417"/>
            <a:ext cx="2903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CC0000"/>
                </a:solidFill>
                <a:latin typeface="+mn-lt"/>
                <a:cs typeface="Gill Sans MT" charset="0"/>
              </a:rPr>
              <a:t>untrusted “bad guys” </a:t>
            </a:r>
          </a:p>
        </p:txBody>
      </p:sp>
      <p:grpSp>
        <p:nvGrpSpPr>
          <p:cNvPr id="252" name="Group 8">
            <a:extLst>
              <a:ext uri="{FF2B5EF4-FFF2-40B4-BE49-F238E27FC236}">
                <a16:creationId xmlns:a16="http://schemas.microsoft.com/office/drawing/2014/main" id="{0293BB95-6A41-7C4F-9713-B3C7B3F33EC7}"/>
              </a:ext>
            </a:extLst>
          </p:cNvPr>
          <p:cNvGrpSpPr>
            <a:grpSpLocks/>
          </p:cNvGrpSpPr>
          <p:nvPr/>
        </p:nvGrpSpPr>
        <p:grpSpPr bwMode="auto">
          <a:xfrm>
            <a:off x="2371962" y="1191231"/>
            <a:ext cx="1417639" cy="584200"/>
            <a:chOff x="1282" y="3611"/>
            <a:chExt cx="893" cy="368"/>
          </a:xfrm>
        </p:grpSpPr>
        <p:sp>
          <p:nvSpPr>
            <p:cNvPr id="253" name="Rectangle 9">
              <a:extLst>
                <a:ext uri="{FF2B5EF4-FFF2-40B4-BE49-F238E27FC236}">
                  <a16:creationId xmlns:a16="http://schemas.microsoft.com/office/drawing/2014/main" id="{BF3A36F9-DB9C-A549-88D9-9D792D0A1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4" name="Text Box 10">
              <a:extLst>
                <a:ext uri="{FF2B5EF4-FFF2-40B4-BE49-F238E27FC236}">
                  <a16:creationId xmlns:a16="http://schemas.microsoft.com/office/drawing/2014/main" id="{5FFC475F-7FB3-C047-BFBC-481CA25DB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2" y="3611"/>
              <a:ext cx="893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32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firewall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E7D256-C2FC-8549-B1E4-EECD38A74692}"/>
              </a:ext>
            </a:extLst>
          </p:cNvPr>
          <p:cNvGrpSpPr/>
          <p:nvPr/>
        </p:nvGrpSpPr>
        <p:grpSpPr>
          <a:xfrm>
            <a:off x="2639460" y="3012180"/>
            <a:ext cx="5718175" cy="1846262"/>
            <a:chOff x="2639460" y="3012180"/>
            <a:chExt cx="5718175" cy="1846262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613B5A8-27F9-3741-BD70-A298A378C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135" y="3012180"/>
              <a:ext cx="3189287" cy="1808162"/>
            </a:xfrm>
            <a:custGeom>
              <a:avLst/>
              <a:gdLst>
                <a:gd name="T0" fmla="*/ 2147483647 w 1672"/>
                <a:gd name="T1" fmla="*/ 2147483647 h 977"/>
                <a:gd name="T2" fmla="*/ 2147483647 w 1672"/>
                <a:gd name="T3" fmla="*/ 2147483647 h 977"/>
                <a:gd name="T4" fmla="*/ 2147483647 w 1672"/>
                <a:gd name="T5" fmla="*/ 2147483647 h 977"/>
                <a:gd name="T6" fmla="*/ 2147483647 w 1672"/>
                <a:gd name="T7" fmla="*/ 2147483647 h 977"/>
                <a:gd name="T8" fmla="*/ 2147483647 w 1672"/>
                <a:gd name="T9" fmla="*/ 2147483647 h 977"/>
                <a:gd name="T10" fmla="*/ 2147483647 w 1672"/>
                <a:gd name="T11" fmla="*/ 2147483647 h 977"/>
                <a:gd name="T12" fmla="*/ 2147483647 w 1672"/>
                <a:gd name="T13" fmla="*/ 2147483647 h 977"/>
                <a:gd name="T14" fmla="*/ 2147483647 w 1672"/>
                <a:gd name="T15" fmla="*/ 2147483647 h 977"/>
                <a:gd name="T16" fmla="*/ 2147483647 w 1672"/>
                <a:gd name="T17" fmla="*/ 2147483647 h 977"/>
                <a:gd name="T18" fmla="*/ 2147483647 w 1672"/>
                <a:gd name="T19" fmla="*/ 2147483647 h 977"/>
                <a:gd name="T20" fmla="*/ 2147483647 w 1672"/>
                <a:gd name="T21" fmla="*/ 2147483647 h 977"/>
                <a:gd name="T22" fmla="*/ 2147483647 w 1672"/>
                <a:gd name="T23" fmla="*/ 2147483647 h 977"/>
                <a:gd name="T24" fmla="*/ 2147483647 w 1672"/>
                <a:gd name="T25" fmla="*/ 2147483647 h 977"/>
                <a:gd name="T26" fmla="*/ 2147483647 w 1672"/>
                <a:gd name="T27" fmla="*/ 2147483647 h 977"/>
                <a:gd name="T28" fmla="*/ 2147483647 w 1672"/>
                <a:gd name="T29" fmla="*/ 2147483647 h 977"/>
                <a:gd name="T30" fmla="*/ 2147483647 w 1672"/>
                <a:gd name="T31" fmla="*/ 2147483647 h 977"/>
                <a:gd name="T32" fmla="*/ 2147483647 w 1672"/>
                <a:gd name="T33" fmla="*/ 2147483647 h 977"/>
                <a:gd name="T34" fmla="*/ 2147483647 w 1672"/>
                <a:gd name="T35" fmla="*/ 2147483647 h 977"/>
                <a:gd name="T36" fmla="*/ 2147483647 w 1672"/>
                <a:gd name="T37" fmla="*/ 2147483647 h 977"/>
                <a:gd name="T38" fmla="*/ 2147483647 w 1672"/>
                <a:gd name="T39" fmla="*/ 2147483647 h 977"/>
                <a:gd name="T40" fmla="*/ 2147483647 w 1672"/>
                <a:gd name="T41" fmla="*/ 2147483647 h 977"/>
                <a:gd name="T42" fmla="*/ 2147483647 w 1672"/>
                <a:gd name="T43" fmla="*/ 2147483647 h 977"/>
                <a:gd name="T44" fmla="*/ 2147483647 w 1672"/>
                <a:gd name="T45" fmla="*/ 2147483647 h 977"/>
                <a:gd name="T46" fmla="*/ 2147483647 w 1672"/>
                <a:gd name="T47" fmla="*/ 2147483647 h 977"/>
                <a:gd name="T48" fmla="*/ 2147483647 w 1672"/>
                <a:gd name="T49" fmla="*/ 2147483647 h 977"/>
                <a:gd name="T50" fmla="*/ 2147483647 w 1672"/>
                <a:gd name="T51" fmla="*/ 2147483647 h 977"/>
                <a:gd name="T52" fmla="*/ 2147483647 w 1672"/>
                <a:gd name="T53" fmla="*/ 2147483647 h 977"/>
                <a:gd name="T54" fmla="*/ 2147483647 w 1672"/>
                <a:gd name="T55" fmla="*/ 2147483647 h 977"/>
                <a:gd name="T56" fmla="*/ 2147483647 w 1672"/>
                <a:gd name="T57" fmla="*/ 2147483647 h 977"/>
                <a:gd name="T58" fmla="*/ 2147483647 w 1672"/>
                <a:gd name="T59" fmla="*/ 2147483647 h 977"/>
                <a:gd name="T60" fmla="*/ 2147483647 w 1672"/>
                <a:gd name="T61" fmla="*/ 2147483647 h 977"/>
                <a:gd name="T62" fmla="*/ 2147483647 w 1672"/>
                <a:gd name="T63" fmla="*/ 2147483647 h 977"/>
                <a:gd name="T64" fmla="*/ 2147483647 w 1672"/>
                <a:gd name="T65" fmla="*/ 2147483647 h 977"/>
                <a:gd name="T66" fmla="*/ 2147483647 w 1672"/>
                <a:gd name="T67" fmla="*/ 2147483647 h 977"/>
                <a:gd name="T68" fmla="*/ 2147483647 w 1672"/>
                <a:gd name="T69" fmla="*/ 2147483647 h 977"/>
                <a:gd name="T70" fmla="*/ 2147483647 w 1672"/>
                <a:gd name="T71" fmla="*/ 2147483647 h 977"/>
                <a:gd name="T72" fmla="*/ 2147483647 w 1672"/>
                <a:gd name="T73" fmla="*/ 2147483647 h 977"/>
                <a:gd name="T74" fmla="*/ 2147483647 w 1672"/>
                <a:gd name="T75" fmla="*/ 2147483647 h 977"/>
                <a:gd name="T76" fmla="*/ 2147483647 w 1672"/>
                <a:gd name="T77" fmla="*/ 2147483647 h 977"/>
                <a:gd name="T78" fmla="*/ 2147483647 w 1672"/>
                <a:gd name="T79" fmla="*/ 2147483647 h 977"/>
                <a:gd name="T80" fmla="*/ 2147483647 w 1672"/>
                <a:gd name="T81" fmla="*/ 2147483647 h 977"/>
                <a:gd name="T82" fmla="*/ 2147483647 w 1672"/>
                <a:gd name="T83" fmla="*/ 2147483647 h 977"/>
                <a:gd name="T84" fmla="*/ 2147483647 w 1672"/>
                <a:gd name="T85" fmla="*/ 2147483647 h 977"/>
                <a:gd name="T86" fmla="*/ 2147483647 w 1672"/>
                <a:gd name="T87" fmla="*/ 2147483647 h 977"/>
                <a:gd name="T88" fmla="*/ 0 w 1672"/>
                <a:gd name="T89" fmla="*/ 2147483647 h 977"/>
                <a:gd name="T90" fmla="*/ 2147483647 w 1672"/>
                <a:gd name="T91" fmla="*/ 2147483647 h 977"/>
                <a:gd name="T92" fmla="*/ 2147483647 w 1672"/>
                <a:gd name="T93" fmla="*/ 2147483647 h 977"/>
                <a:gd name="T94" fmla="*/ 0 w 1672"/>
                <a:gd name="T95" fmla="*/ 2147483647 h 977"/>
                <a:gd name="T96" fmla="*/ 2147483647 w 1672"/>
                <a:gd name="T97" fmla="*/ 2147483647 h 977"/>
                <a:gd name="T98" fmla="*/ 2147483647 w 1672"/>
                <a:gd name="T99" fmla="*/ 2147483647 h 977"/>
                <a:gd name="T100" fmla="*/ 2147483647 w 1672"/>
                <a:gd name="T101" fmla="*/ 2147483647 h 977"/>
                <a:gd name="T102" fmla="*/ 2147483647 w 1672"/>
                <a:gd name="T103" fmla="*/ 2147483647 h 9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72"/>
                <a:gd name="T157" fmla="*/ 0 h 977"/>
                <a:gd name="T158" fmla="*/ 1672 w 1672"/>
                <a:gd name="T159" fmla="*/ 977 h 9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Rectangle 198">
              <a:extLst>
                <a:ext uri="{FF2B5EF4-FFF2-40B4-BE49-F238E27FC236}">
                  <a16:creationId xmlns:a16="http://schemas.microsoft.com/office/drawing/2014/main" id="{84B0505C-5FC9-B442-905B-FDEE1E39F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760" y="4115492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135" name="Line 334">
              <a:extLst>
                <a:ext uri="{FF2B5EF4-FFF2-40B4-BE49-F238E27FC236}">
                  <a16:creationId xmlns:a16="http://schemas.microsoft.com/office/drawing/2014/main" id="{BAB5EDB8-E2B8-E34D-B0DC-87C7A047F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060" y="4142480"/>
              <a:ext cx="434975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Freeform 346">
              <a:extLst>
                <a:ext uri="{FF2B5EF4-FFF2-40B4-BE49-F238E27FC236}">
                  <a16:creationId xmlns:a16="http://schemas.microsoft.com/office/drawing/2014/main" id="{BC9887D0-E0E1-9443-B488-A15B4A9A9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0" y="3518592"/>
              <a:ext cx="1901825" cy="1141413"/>
            </a:xfrm>
            <a:custGeom>
              <a:avLst/>
              <a:gdLst>
                <a:gd name="T0" fmla="*/ 2147483647 w 1198"/>
                <a:gd name="T1" fmla="*/ 2147483647 h 719"/>
                <a:gd name="T2" fmla="*/ 2147483647 w 1198"/>
                <a:gd name="T3" fmla="*/ 0 h 719"/>
                <a:gd name="T4" fmla="*/ 2147483647 w 1198"/>
                <a:gd name="T5" fmla="*/ 2147483647 h 719"/>
                <a:gd name="T6" fmla="*/ 2147483647 w 1198"/>
                <a:gd name="T7" fmla="*/ 2147483647 h 719"/>
                <a:gd name="T8" fmla="*/ 2147483647 w 1198"/>
                <a:gd name="T9" fmla="*/ 2147483647 h 719"/>
                <a:gd name="T10" fmla="*/ 2147483647 w 1198"/>
                <a:gd name="T11" fmla="*/ 2147483647 h 719"/>
                <a:gd name="T12" fmla="*/ 2147483647 w 1198"/>
                <a:gd name="T13" fmla="*/ 2147483647 h 719"/>
                <a:gd name="T14" fmla="*/ 2147483647 w 1198"/>
                <a:gd name="T15" fmla="*/ 2147483647 h 719"/>
                <a:gd name="T16" fmla="*/ 2147483647 w 1198"/>
                <a:gd name="T17" fmla="*/ 2147483647 h 719"/>
                <a:gd name="T18" fmla="*/ 2147483647 w 1198"/>
                <a:gd name="T19" fmla="*/ 2147483647 h 719"/>
                <a:gd name="T20" fmla="*/ 2147483647 w 1198"/>
                <a:gd name="T21" fmla="*/ 2147483647 h 719"/>
                <a:gd name="T22" fmla="*/ 2147483647 w 1198"/>
                <a:gd name="T23" fmla="*/ 2147483647 h 719"/>
                <a:gd name="T24" fmla="*/ 2147483647 w 1198"/>
                <a:gd name="T25" fmla="*/ 2147483647 h 719"/>
                <a:gd name="T26" fmla="*/ 2147483647 w 1198"/>
                <a:gd name="T27" fmla="*/ 2147483647 h 719"/>
                <a:gd name="T28" fmla="*/ 2147483647 w 1198"/>
                <a:gd name="T29" fmla="*/ 2147483647 h 719"/>
                <a:gd name="T30" fmla="*/ 2147483647 w 1198"/>
                <a:gd name="T31" fmla="*/ 2147483647 h 719"/>
                <a:gd name="T32" fmla="*/ 2147483647 w 1198"/>
                <a:gd name="T33" fmla="*/ 2147483647 h 719"/>
                <a:gd name="T34" fmla="*/ 2147483647 w 1198"/>
                <a:gd name="T35" fmla="*/ 2147483647 h 719"/>
                <a:gd name="T36" fmla="*/ 2147483647 w 1198"/>
                <a:gd name="T37" fmla="*/ 2147483647 h 719"/>
                <a:gd name="T38" fmla="*/ 2147483647 w 1198"/>
                <a:gd name="T39" fmla="*/ 2147483647 h 719"/>
                <a:gd name="T40" fmla="*/ 2147483647 w 1198"/>
                <a:gd name="T41" fmla="*/ 2147483647 h 719"/>
                <a:gd name="T42" fmla="*/ 2147483647 w 1198"/>
                <a:gd name="T43" fmla="*/ 2147483647 h 719"/>
                <a:gd name="T44" fmla="*/ 0 w 1198"/>
                <a:gd name="T45" fmla="*/ 2147483647 h 719"/>
                <a:gd name="T46" fmla="*/ 2147483647 w 1198"/>
                <a:gd name="T47" fmla="*/ 2147483647 h 719"/>
                <a:gd name="T48" fmla="*/ 2147483647 w 1198"/>
                <a:gd name="T49" fmla="*/ 2147483647 h 719"/>
                <a:gd name="T50" fmla="*/ 2147483647 w 1198"/>
                <a:gd name="T51" fmla="*/ 2147483647 h 719"/>
                <a:gd name="T52" fmla="*/ 2147483647 w 1198"/>
                <a:gd name="T53" fmla="*/ 2147483647 h 719"/>
                <a:gd name="T54" fmla="*/ 2147483647 w 1198"/>
                <a:gd name="T55" fmla="*/ 2147483647 h 719"/>
                <a:gd name="T56" fmla="*/ 2147483647 w 1198"/>
                <a:gd name="T57" fmla="*/ 2147483647 h 719"/>
                <a:gd name="T58" fmla="*/ 2147483647 w 1198"/>
                <a:gd name="T59" fmla="*/ 2147483647 h 719"/>
                <a:gd name="T60" fmla="*/ 2147483647 w 1198"/>
                <a:gd name="T61" fmla="*/ 2147483647 h 719"/>
                <a:gd name="T62" fmla="*/ 2147483647 w 1198"/>
                <a:gd name="T63" fmla="*/ 2147483647 h 719"/>
                <a:gd name="T64" fmla="*/ 2147483647 w 1198"/>
                <a:gd name="T65" fmla="*/ 2147483647 h 719"/>
                <a:gd name="T66" fmla="*/ 2147483647 w 1198"/>
                <a:gd name="T67" fmla="*/ 2147483647 h 719"/>
                <a:gd name="T68" fmla="*/ 2147483647 w 1198"/>
                <a:gd name="T69" fmla="*/ 2147483647 h 719"/>
                <a:gd name="T70" fmla="*/ 2147483647 w 1198"/>
                <a:gd name="T71" fmla="*/ 2147483647 h 719"/>
                <a:gd name="T72" fmla="*/ 2147483647 w 1198"/>
                <a:gd name="T73" fmla="*/ 2147483647 h 719"/>
                <a:gd name="T74" fmla="*/ 2147483647 w 1198"/>
                <a:gd name="T75" fmla="*/ 2147483647 h 719"/>
                <a:gd name="T76" fmla="*/ 2147483647 w 1198"/>
                <a:gd name="T77" fmla="*/ 2147483647 h 719"/>
                <a:gd name="T78" fmla="*/ 2147483647 w 1198"/>
                <a:gd name="T79" fmla="*/ 2147483647 h 719"/>
                <a:gd name="T80" fmla="*/ 2147483647 w 1198"/>
                <a:gd name="T81" fmla="*/ 2147483647 h 719"/>
                <a:gd name="T82" fmla="*/ 2147483647 w 1198"/>
                <a:gd name="T83" fmla="*/ 2147483647 h 719"/>
                <a:gd name="T84" fmla="*/ 2147483647 w 1198"/>
                <a:gd name="T85" fmla="*/ 2147483647 h 719"/>
                <a:gd name="T86" fmla="*/ 2147483647 w 1198"/>
                <a:gd name="T87" fmla="*/ 2147483647 h 719"/>
                <a:gd name="T88" fmla="*/ 2147483647 w 1198"/>
                <a:gd name="T89" fmla="*/ 2147483647 h 719"/>
                <a:gd name="T90" fmla="*/ 2147483647 w 1198"/>
                <a:gd name="T91" fmla="*/ 2147483647 h 719"/>
                <a:gd name="T92" fmla="*/ 2147483647 w 1198"/>
                <a:gd name="T93" fmla="*/ 2147483647 h 719"/>
                <a:gd name="T94" fmla="*/ 2147483647 w 1198"/>
                <a:gd name="T95" fmla="*/ 2147483647 h 719"/>
                <a:gd name="T96" fmla="*/ 2147483647 w 1198"/>
                <a:gd name="T97" fmla="*/ 2147483647 h 719"/>
                <a:gd name="T98" fmla="*/ 2147483647 w 1198"/>
                <a:gd name="T99" fmla="*/ 2147483647 h 719"/>
                <a:gd name="T100" fmla="*/ 2147483647 w 1198"/>
                <a:gd name="T101" fmla="*/ 2147483647 h 719"/>
                <a:gd name="T102" fmla="*/ 2147483647 w 1198"/>
                <a:gd name="T103" fmla="*/ 2147483647 h 719"/>
                <a:gd name="T104" fmla="*/ 2147483647 w 1198"/>
                <a:gd name="T105" fmla="*/ 2147483647 h 719"/>
                <a:gd name="T106" fmla="*/ 2147483647 w 1198"/>
                <a:gd name="T107" fmla="*/ 2147483647 h 719"/>
                <a:gd name="T108" fmla="*/ 2147483647 w 1198"/>
                <a:gd name="T109" fmla="*/ 2147483647 h 719"/>
                <a:gd name="T110" fmla="*/ 2147483647 w 1198"/>
                <a:gd name="T111" fmla="*/ 2147483647 h 7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98"/>
                <a:gd name="T169" fmla="*/ 0 h 719"/>
                <a:gd name="T170" fmla="*/ 1198 w 1198"/>
                <a:gd name="T171" fmla="*/ 719 h 71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gradFill rotWithShape="1">
              <a:gsLst>
                <a:gs pos="0">
                  <a:srgbClr val="9AE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Line 347">
              <a:extLst>
                <a:ext uri="{FF2B5EF4-FFF2-40B4-BE49-F238E27FC236}">
                  <a16:creationId xmlns:a16="http://schemas.microsoft.com/office/drawing/2014/main" id="{CAF84CA2-052A-CD49-A714-C8AC4F7E7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62097" y="4125017"/>
              <a:ext cx="4905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Line 20">
              <a:extLst>
                <a:ext uri="{FF2B5EF4-FFF2-40B4-BE49-F238E27FC236}">
                  <a16:creationId xmlns:a16="http://schemas.microsoft.com/office/drawing/2014/main" id="{9B0DEA47-8A94-9F44-829B-FFB881871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5072" y="3644005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4" name="Line 21">
              <a:extLst>
                <a:ext uri="{FF2B5EF4-FFF2-40B4-BE49-F238E27FC236}">
                  <a16:creationId xmlns:a16="http://schemas.microsoft.com/office/drawing/2014/main" id="{C2E6D992-0734-0348-8FBF-3718C1917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2422" y="3691630"/>
              <a:ext cx="271463" cy="31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5" name="Line 22">
              <a:extLst>
                <a:ext uri="{FF2B5EF4-FFF2-40B4-BE49-F238E27FC236}">
                  <a16:creationId xmlns:a16="http://schemas.microsoft.com/office/drawing/2014/main" id="{E8954401-273A-E649-A064-AAEA89051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522" y="3720205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96" name="Group 44">
              <a:extLst>
                <a:ext uri="{FF2B5EF4-FFF2-40B4-BE49-F238E27FC236}">
                  <a16:creationId xmlns:a16="http://schemas.microsoft.com/office/drawing/2014/main" id="{07096C29-94A2-3346-8428-AB9899839F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9460" y="3446657"/>
              <a:ext cx="568325" cy="481182"/>
              <a:chOff x="-44" y="1473"/>
              <a:chExt cx="981" cy="1105"/>
            </a:xfrm>
          </p:grpSpPr>
          <p:pic>
            <p:nvPicPr>
              <p:cNvPr id="248" name="Picture 45" descr="desktop_computer_stylized_medium">
                <a:extLst>
                  <a:ext uri="{FF2B5EF4-FFF2-40B4-BE49-F238E27FC236}">
                    <a16:creationId xmlns:a16="http://schemas.microsoft.com/office/drawing/2014/main" id="{440582E2-96E6-B64B-9C85-B7E26AE96B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9" name="Freeform 46">
                <a:extLst>
                  <a:ext uri="{FF2B5EF4-FFF2-40B4-BE49-F238E27FC236}">
                    <a16:creationId xmlns:a16="http://schemas.microsoft.com/office/drawing/2014/main" id="{6BB8439F-9076-5349-95A5-05557785DCF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97" name="Group 44">
              <a:extLst>
                <a:ext uri="{FF2B5EF4-FFF2-40B4-BE49-F238E27FC236}">
                  <a16:creationId xmlns:a16="http://schemas.microsoft.com/office/drawing/2014/main" id="{B19417FB-A5B8-6A42-ACA1-C0A09087EE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4498" y="3935780"/>
              <a:ext cx="568325" cy="481182"/>
              <a:chOff x="-44" y="1473"/>
              <a:chExt cx="981" cy="1105"/>
            </a:xfrm>
          </p:grpSpPr>
          <p:pic>
            <p:nvPicPr>
              <p:cNvPr id="246" name="Picture 45" descr="desktop_computer_stylized_medium">
                <a:extLst>
                  <a:ext uri="{FF2B5EF4-FFF2-40B4-BE49-F238E27FC236}">
                    <a16:creationId xmlns:a16="http://schemas.microsoft.com/office/drawing/2014/main" id="{0D1F62B5-4382-F94C-9178-33610A7BF1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" name="Freeform 46">
                <a:extLst>
                  <a:ext uri="{FF2B5EF4-FFF2-40B4-BE49-F238E27FC236}">
                    <a16:creationId xmlns:a16="http://schemas.microsoft.com/office/drawing/2014/main" id="{D4A75018-B6FC-2546-9CA3-0BBCD137A28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98" name="Line 21">
              <a:extLst>
                <a:ext uri="{FF2B5EF4-FFF2-40B4-BE49-F238E27FC236}">
                  <a16:creationId xmlns:a16="http://schemas.microsoft.com/office/drawing/2014/main" id="{95BE9DBC-8FA3-9946-BAD9-2FB4690E6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0597" y="3650355"/>
              <a:ext cx="377825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9" name="Line 22">
              <a:extLst>
                <a:ext uri="{FF2B5EF4-FFF2-40B4-BE49-F238E27FC236}">
                  <a16:creationId xmlns:a16="http://schemas.microsoft.com/office/drawing/2014/main" id="{787B37D4-E008-8B44-AD8A-CADF5992DF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2372" y="4145655"/>
              <a:ext cx="120650" cy="293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0" name="Line 22">
              <a:extLst>
                <a:ext uri="{FF2B5EF4-FFF2-40B4-BE49-F238E27FC236}">
                  <a16:creationId xmlns:a16="http://schemas.microsoft.com/office/drawing/2014/main" id="{C5E9C8C5-5403-2F46-A4A5-F7C53E3DD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185" y="4156767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1" name="Line 20">
              <a:extLst>
                <a:ext uri="{FF2B5EF4-FFF2-40B4-BE49-F238E27FC236}">
                  <a16:creationId xmlns:a16="http://schemas.microsoft.com/office/drawing/2014/main" id="{A38555C0-B414-8145-A438-5FBADB823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3910" y="360431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02" name="Group 44">
              <a:extLst>
                <a:ext uri="{FF2B5EF4-FFF2-40B4-BE49-F238E27FC236}">
                  <a16:creationId xmlns:a16="http://schemas.microsoft.com/office/drawing/2014/main" id="{9B2DE012-3314-F842-8EEA-5FAE12D09F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9310" y="4308973"/>
              <a:ext cx="568325" cy="481183"/>
              <a:chOff x="-44" y="1473"/>
              <a:chExt cx="981" cy="1105"/>
            </a:xfrm>
          </p:grpSpPr>
          <p:pic>
            <p:nvPicPr>
              <p:cNvPr id="244" name="Picture 45" descr="desktop_computer_stylized_medium">
                <a:extLst>
                  <a:ext uri="{FF2B5EF4-FFF2-40B4-BE49-F238E27FC236}">
                    <a16:creationId xmlns:a16="http://schemas.microsoft.com/office/drawing/2014/main" id="{ABA861F1-2F6F-C544-A18C-9E1B712DCF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" name="Freeform 46">
                <a:extLst>
                  <a:ext uri="{FF2B5EF4-FFF2-40B4-BE49-F238E27FC236}">
                    <a16:creationId xmlns:a16="http://schemas.microsoft.com/office/drawing/2014/main" id="{3251F9E7-FBE0-0E48-9FD8-CEDB3EBF0E9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03" name="Group 44">
              <a:extLst>
                <a:ext uri="{FF2B5EF4-FFF2-40B4-BE49-F238E27FC236}">
                  <a16:creationId xmlns:a16="http://schemas.microsoft.com/office/drawing/2014/main" id="{5B72F314-1CDE-BA43-A57A-296E27959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6510" y="4377260"/>
              <a:ext cx="568325" cy="481182"/>
              <a:chOff x="-44" y="1473"/>
              <a:chExt cx="981" cy="1105"/>
            </a:xfrm>
          </p:grpSpPr>
          <p:pic>
            <p:nvPicPr>
              <p:cNvPr id="242" name="Picture 45" descr="desktop_computer_stylized_medium">
                <a:extLst>
                  <a:ext uri="{FF2B5EF4-FFF2-40B4-BE49-F238E27FC236}">
                    <a16:creationId xmlns:a16="http://schemas.microsoft.com/office/drawing/2014/main" id="{56DB6194-0A05-3548-B23D-161E47AA02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Freeform 46">
                <a:extLst>
                  <a:ext uri="{FF2B5EF4-FFF2-40B4-BE49-F238E27FC236}">
                    <a16:creationId xmlns:a16="http://schemas.microsoft.com/office/drawing/2014/main" id="{6196CCB5-86A0-DB47-B917-266F1129E3A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06" name="Group 44">
              <a:extLst>
                <a:ext uri="{FF2B5EF4-FFF2-40B4-BE49-F238E27FC236}">
                  <a16:creationId xmlns:a16="http://schemas.microsoft.com/office/drawing/2014/main" id="{E80D1AA7-AC3E-1C4C-AE1D-9AF4192E6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8897" y="3267767"/>
              <a:ext cx="568325" cy="481183"/>
              <a:chOff x="-44" y="1473"/>
              <a:chExt cx="981" cy="1105"/>
            </a:xfrm>
          </p:grpSpPr>
          <p:pic>
            <p:nvPicPr>
              <p:cNvPr id="240" name="Picture 45" descr="desktop_computer_stylized_medium">
                <a:extLst>
                  <a:ext uri="{FF2B5EF4-FFF2-40B4-BE49-F238E27FC236}">
                    <a16:creationId xmlns:a16="http://schemas.microsoft.com/office/drawing/2014/main" id="{0BDD990B-4412-C14F-B70D-182883C70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1" name="Freeform 46">
                <a:extLst>
                  <a:ext uri="{FF2B5EF4-FFF2-40B4-BE49-F238E27FC236}">
                    <a16:creationId xmlns:a16="http://schemas.microsoft.com/office/drawing/2014/main" id="{ED760135-BFA5-F843-BA51-4AEAFA7FBC4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07" name="Group 906">
              <a:extLst>
                <a:ext uri="{FF2B5EF4-FFF2-40B4-BE49-F238E27FC236}">
                  <a16:creationId xmlns:a16="http://schemas.microsoft.com/office/drawing/2014/main" id="{0EF2BCAF-A4BD-A846-ACB2-D165D0368F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8516" y="3879451"/>
              <a:ext cx="285924" cy="538072"/>
              <a:chOff x="4140" y="429"/>
              <a:chExt cx="1425" cy="2396"/>
            </a:xfrm>
          </p:grpSpPr>
          <p:sp>
            <p:nvSpPr>
              <p:cNvPr id="208" name="Freeform 907">
                <a:extLst>
                  <a:ext uri="{FF2B5EF4-FFF2-40B4-BE49-F238E27FC236}">
                    <a16:creationId xmlns:a16="http://schemas.microsoft.com/office/drawing/2014/main" id="{D167F233-D79A-244E-9B00-D7571524D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" name="Rectangle 908">
                <a:extLst>
                  <a:ext uri="{FF2B5EF4-FFF2-40B4-BE49-F238E27FC236}">
                    <a16:creationId xmlns:a16="http://schemas.microsoft.com/office/drawing/2014/main" id="{E1564DE1-7B5B-AC48-8194-A071AE61F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10" name="Freeform 909">
                <a:extLst>
                  <a:ext uri="{FF2B5EF4-FFF2-40B4-BE49-F238E27FC236}">
                    <a16:creationId xmlns:a16="http://schemas.microsoft.com/office/drawing/2014/main" id="{5568C9E9-FFF9-5C45-8384-639053D1D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" name="Freeform 910">
                <a:extLst>
                  <a:ext uri="{FF2B5EF4-FFF2-40B4-BE49-F238E27FC236}">
                    <a16:creationId xmlns:a16="http://schemas.microsoft.com/office/drawing/2014/main" id="{DE33867F-CD30-2C42-8185-6B453B68F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" name="Rectangle 911">
                <a:extLst>
                  <a:ext uri="{FF2B5EF4-FFF2-40B4-BE49-F238E27FC236}">
                    <a16:creationId xmlns:a16="http://schemas.microsoft.com/office/drawing/2014/main" id="{640AFDE2-44DE-BA44-9897-B80CC4EA7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213" name="Group 912">
                <a:extLst>
                  <a:ext uri="{FF2B5EF4-FFF2-40B4-BE49-F238E27FC236}">
                    <a16:creationId xmlns:a16="http://schemas.microsoft.com/office/drawing/2014/main" id="{C80658C1-F6B1-ED47-8588-7C8509A26B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38" name="AutoShape 913">
                  <a:extLst>
                    <a:ext uri="{FF2B5EF4-FFF2-40B4-BE49-F238E27FC236}">
                      <a16:creationId xmlns:a16="http://schemas.microsoft.com/office/drawing/2014/main" id="{0861DDAD-2F67-6447-B52B-B63DDB0337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9" name="AutoShape 914">
                  <a:extLst>
                    <a:ext uri="{FF2B5EF4-FFF2-40B4-BE49-F238E27FC236}">
                      <a16:creationId xmlns:a16="http://schemas.microsoft.com/office/drawing/2014/main" id="{98F3AD3B-6AC5-7745-9CE1-7714711B2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14" name="Rectangle 915">
                <a:extLst>
                  <a:ext uri="{FF2B5EF4-FFF2-40B4-BE49-F238E27FC236}">
                    <a16:creationId xmlns:a16="http://schemas.microsoft.com/office/drawing/2014/main" id="{F04895A9-5C78-4240-9415-0788224C9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215" name="Group 916">
                <a:extLst>
                  <a:ext uri="{FF2B5EF4-FFF2-40B4-BE49-F238E27FC236}">
                    <a16:creationId xmlns:a16="http://schemas.microsoft.com/office/drawing/2014/main" id="{86296398-7B5D-A848-88BE-E066E9979B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36" name="AutoShape 917">
                  <a:extLst>
                    <a:ext uri="{FF2B5EF4-FFF2-40B4-BE49-F238E27FC236}">
                      <a16:creationId xmlns:a16="http://schemas.microsoft.com/office/drawing/2014/main" id="{72D4B2C5-D4F3-EA4E-A5B0-6301DE0532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7" name="AutoShape 918">
                  <a:extLst>
                    <a:ext uri="{FF2B5EF4-FFF2-40B4-BE49-F238E27FC236}">
                      <a16:creationId xmlns:a16="http://schemas.microsoft.com/office/drawing/2014/main" id="{716233BC-B427-5F4D-8F2D-8CAD9A0412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16" name="Rectangle 919">
                <a:extLst>
                  <a:ext uri="{FF2B5EF4-FFF2-40B4-BE49-F238E27FC236}">
                    <a16:creationId xmlns:a16="http://schemas.microsoft.com/office/drawing/2014/main" id="{4BE6F212-D45E-A64C-987B-6B6116249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17" name="Rectangle 920">
                <a:extLst>
                  <a:ext uri="{FF2B5EF4-FFF2-40B4-BE49-F238E27FC236}">
                    <a16:creationId xmlns:a16="http://schemas.microsoft.com/office/drawing/2014/main" id="{FBFB7BF3-2C5C-7042-886A-EAD46271B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218" name="Group 921">
                <a:extLst>
                  <a:ext uri="{FF2B5EF4-FFF2-40B4-BE49-F238E27FC236}">
                    <a16:creationId xmlns:a16="http://schemas.microsoft.com/office/drawing/2014/main" id="{D7C98F8C-7EDD-8040-B65C-56559D64DF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234" name="AutoShape 922">
                  <a:extLst>
                    <a:ext uri="{FF2B5EF4-FFF2-40B4-BE49-F238E27FC236}">
                      <a16:creationId xmlns:a16="http://schemas.microsoft.com/office/drawing/2014/main" id="{1B5BDB0A-6175-4247-BDF2-73CF58C968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5" name="AutoShape 923">
                  <a:extLst>
                    <a:ext uri="{FF2B5EF4-FFF2-40B4-BE49-F238E27FC236}">
                      <a16:creationId xmlns:a16="http://schemas.microsoft.com/office/drawing/2014/main" id="{6F62E9EE-D5E0-ED4C-8456-46029F4BA1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19" name="Freeform 924">
                <a:extLst>
                  <a:ext uri="{FF2B5EF4-FFF2-40B4-BE49-F238E27FC236}">
                    <a16:creationId xmlns:a16="http://schemas.microsoft.com/office/drawing/2014/main" id="{66CC3828-747A-354B-9C95-FFD396DF0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20" name="Group 925">
                <a:extLst>
                  <a:ext uri="{FF2B5EF4-FFF2-40B4-BE49-F238E27FC236}">
                    <a16:creationId xmlns:a16="http://schemas.microsoft.com/office/drawing/2014/main" id="{25F6CA0F-B356-034E-9102-92E16162B5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32" name="AutoShape 926">
                  <a:extLst>
                    <a:ext uri="{FF2B5EF4-FFF2-40B4-BE49-F238E27FC236}">
                      <a16:creationId xmlns:a16="http://schemas.microsoft.com/office/drawing/2014/main" id="{AAD8F320-D054-D34C-BC34-2E208DA7B8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3" name="AutoShape 927">
                  <a:extLst>
                    <a:ext uri="{FF2B5EF4-FFF2-40B4-BE49-F238E27FC236}">
                      <a16:creationId xmlns:a16="http://schemas.microsoft.com/office/drawing/2014/main" id="{AF2FB8B6-C880-9042-9AE6-DD3C224F0A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21" name="Rectangle 928">
                <a:extLst>
                  <a:ext uri="{FF2B5EF4-FFF2-40B4-BE49-F238E27FC236}">
                    <a16:creationId xmlns:a16="http://schemas.microsoft.com/office/drawing/2014/main" id="{B1737757-7709-DD47-A380-A58DD2BDB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2" name="Freeform 929">
                <a:extLst>
                  <a:ext uri="{FF2B5EF4-FFF2-40B4-BE49-F238E27FC236}">
                    <a16:creationId xmlns:a16="http://schemas.microsoft.com/office/drawing/2014/main" id="{DF4FBBC0-EEE3-A04B-88FA-24130215A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3" name="Freeform 930">
                <a:extLst>
                  <a:ext uri="{FF2B5EF4-FFF2-40B4-BE49-F238E27FC236}">
                    <a16:creationId xmlns:a16="http://schemas.microsoft.com/office/drawing/2014/main" id="{993CDC17-54C1-BD4B-BA75-29EC0CDB74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4" name="Oval 931">
                <a:extLst>
                  <a:ext uri="{FF2B5EF4-FFF2-40B4-BE49-F238E27FC236}">
                    <a16:creationId xmlns:a16="http://schemas.microsoft.com/office/drawing/2014/main" id="{0C32B116-A835-544C-B8D4-A375C171E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" name="Freeform 932">
                <a:extLst>
                  <a:ext uri="{FF2B5EF4-FFF2-40B4-BE49-F238E27FC236}">
                    <a16:creationId xmlns:a16="http://schemas.microsoft.com/office/drawing/2014/main" id="{8D2E9DD5-B253-A847-8FEA-01A173044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6" name="AutoShape 933">
                <a:extLst>
                  <a:ext uri="{FF2B5EF4-FFF2-40B4-BE49-F238E27FC236}">
                    <a16:creationId xmlns:a16="http://schemas.microsoft.com/office/drawing/2014/main" id="{509BFB77-2BE1-1E48-83CD-8B895611D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" name="AutoShape 934">
                <a:extLst>
                  <a:ext uri="{FF2B5EF4-FFF2-40B4-BE49-F238E27FC236}">
                    <a16:creationId xmlns:a16="http://schemas.microsoft.com/office/drawing/2014/main" id="{01414F62-8A64-AC4A-97DC-E5F5041A9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8" name="Oval 935">
                <a:extLst>
                  <a:ext uri="{FF2B5EF4-FFF2-40B4-BE49-F238E27FC236}">
                    <a16:creationId xmlns:a16="http://schemas.microsoft.com/office/drawing/2014/main" id="{BAFD017E-3760-C942-8567-9B12212C5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9" name="Oval 936">
                <a:extLst>
                  <a:ext uri="{FF2B5EF4-FFF2-40B4-BE49-F238E27FC236}">
                    <a16:creationId xmlns:a16="http://schemas.microsoft.com/office/drawing/2014/main" id="{521C6AA6-8294-EB4C-8DD2-27B93EC77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30" name="Oval 937">
                <a:extLst>
                  <a:ext uri="{FF2B5EF4-FFF2-40B4-BE49-F238E27FC236}">
                    <a16:creationId xmlns:a16="http://schemas.microsoft.com/office/drawing/2014/main" id="{73C4DDBC-DB29-D94F-9942-99E0E0F80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31" name="Rectangle 938">
                <a:extLst>
                  <a:ext uri="{FF2B5EF4-FFF2-40B4-BE49-F238E27FC236}">
                    <a16:creationId xmlns:a16="http://schemas.microsoft.com/office/drawing/2014/main" id="{25BCAF75-BD9B-6847-BCD8-77F3AD1F7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B1E38E8A-8012-E24B-87EC-714BCCE6F605}"/>
                </a:ext>
              </a:extLst>
            </p:cNvPr>
            <p:cNvGrpSpPr/>
            <p:nvPr/>
          </p:nvGrpSpPr>
          <p:grpSpPr>
            <a:xfrm>
              <a:off x="3483550" y="3480668"/>
              <a:ext cx="710244" cy="282076"/>
              <a:chOff x="3668110" y="2448910"/>
              <a:chExt cx="3794234" cy="2165130"/>
            </a:xfrm>
          </p:grpSpPr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52084A6B-B312-5042-BC3B-7D18BF6ADD18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BFBAE342-75A0-564A-BF2F-9223F89E3E27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81499C94-CAE6-DE42-99D2-503643B5718E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60" name="Freeform 259">
                  <a:extLst>
                    <a:ext uri="{FF2B5EF4-FFF2-40B4-BE49-F238E27FC236}">
                      <a16:creationId xmlns:a16="http://schemas.microsoft.com/office/drawing/2014/main" id="{C24E28D0-3571-474A-A147-CA1F8D5923A3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260">
                  <a:extLst>
                    <a:ext uri="{FF2B5EF4-FFF2-40B4-BE49-F238E27FC236}">
                      <a16:creationId xmlns:a16="http://schemas.microsoft.com/office/drawing/2014/main" id="{0369BE48-28BF-E041-8A18-65E0A4D1294B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Freeform 261">
                  <a:extLst>
                    <a:ext uri="{FF2B5EF4-FFF2-40B4-BE49-F238E27FC236}">
                      <a16:creationId xmlns:a16="http://schemas.microsoft.com/office/drawing/2014/main" id="{7424811A-5C3A-7E4D-9660-9E874B4E1FB8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Freeform 262">
                  <a:extLst>
                    <a:ext uri="{FF2B5EF4-FFF2-40B4-BE49-F238E27FC236}">
                      <a16:creationId xmlns:a16="http://schemas.microsoft.com/office/drawing/2014/main" id="{35314488-C321-224E-9BAC-D7BFF8EA322B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CE453D95-27B6-5D42-84B7-8F65F6B91F73}"/>
                </a:ext>
              </a:extLst>
            </p:cNvPr>
            <p:cNvGrpSpPr/>
            <p:nvPr/>
          </p:nvGrpSpPr>
          <p:grpSpPr>
            <a:xfrm>
              <a:off x="5301812" y="3943640"/>
              <a:ext cx="754294" cy="393599"/>
              <a:chOff x="7493876" y="2774731"/>
              <a:chExt cx="1481958" cy="894622"/>
            </a:xfrm>
          </p:grpSpPr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B4C113B3-9055-D542-A4D3-A7457EC1EBBB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AE941B92-6A8D-E141-AC26-91968AD6BFD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6BED25BE-180D-DF43-BE5B-044796E740F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E5C27857-5C65-AF4E-9301-16CE2F3C9B7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D4AE7112-2F87-5249-9A07-3EB7109857A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B9F984D7-9C62-1844-A2FA-4E3427988E0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Freeform 270">
                  <a:extLst>
                    <a:ext uri="{FF2B5EF4-FFF2-40B4-BE49-F238E27FC236}">
                      <a16:creationId xmlns:a16="http://schemas.microsoft.com/office/drawing/2014/main" id="{BB3E49F3-41C5-6D4F-A2F9-420ED086AEC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CDF12063-A567-7241-AA29-1B90E7006771}"/>
                </a:ext>
              </a:extLst>
            </p:cNvPr>
            <p:cNvGrpSpPr/>
            <p:nvPr/>
          </p:nvGrpSpPr>
          <p:grpSpPr>
            <a:xfrm>
              <a:off x="4267892" y="3971183"/>
              <a:ext cx="710244" cy="282076"/>
              <a:chOff x="3668110" y="2448910"/>
              <a:chExt cx="3794234" cy="2165130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E1313B6B-D71E-D54E-9456-1E702248738E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Freeform 273">
                <a:extLst>
                  <a:ext uri="{FF2B5EF4-FFF2-40B4-BE49-F238E27FC236}">
                    <a16:creationId xmlns:a16="http://schemas.microsoft.com/office/drawing/2014/main" id="{63ECE2BC-D345-9B44-8219-79AD2692CC9B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AC30ECF1-FDD4-9E47-A5E3-A10ABFF11677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76" name="Freeform 275">
                  <a:extLst>
                    <a:ext uri="{FF2B5EF4-FFF2-40B4-BE49-F238E27FC236}">
                      <a16:creationId xmlns:a16="http://schemas.microsoft.com/office/drawing/2014/main" id="{089BA287-0157-384D-AD7C-397AAFE0F023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Freeform 276">
                  <a:extLst>
                    <a:ext uri="{FF2B5EF4-FFF2-40B4-BE49-F238E27FC236}">
                      <a16:creationId xmlns:a16="http://schemas.microsoft.com/office/drawing/2014/main" id="{C2FBA9C6-A4A5-4242-AA3B-FDBDB58C889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" name="Freeform 277">
                  <a:extLst>
                    <a:ext uri="{FF2B5EF4-FFF2-40B4-BE49-F238E27FC236}">
                      <a16:creationId xmlns:a16="http://schemas.microsoft.com/office/drawing/2014/main" id="{D67734B9-2ED2-8042-8393-40F86070A078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Freeform 278">
                  <a:extLst>
                    <a:ext uri="{FF2B5EF4-FFF2-40B4-BE49-F238E27FC236}">
                      <a16:creationId xmlns:a16="http://schemas.microsoft.com/office/drawing/2014/main" id="{15E608DD-7A35-8745-A97D-D9965153245E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9" name="Group 906">
              <a:extLst>
                <a:ext uri="{FF2B5EF4-FFF2-40B4-BE49-F238E27FC236}">
                  <a16:creationId xmlns:a16="http://schemas.microsoft.com/office/drawing/2014/main" id="{F9790D02-FDD2-424C-8296-3D30242932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4102" y="3464695"/>
              <a:ext cx="296863" cy="541338"/>
              <a:chOff x="4140" y="429"/>
              <a:chExt cx="1425" cy="2396"/>
            </a:xfrm>
          </p:grpSpPr>
          <p:sp>
            <p:nvSpPr>
              <p:cNvPr id="160" name="Freeform 907">
                <a:extLst>
                  <a:ext uri="{FF2B5EF4-FFF2-40B4-BE49-F238E27FC236}">
                    <a16:creationId xmlns:a16="http://schemas.microsoft.com/office/drawing/2014/main" id="{CA2C84F3-FC86-FD4E-8BEA-807822DA9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" name="Rectangle 908">
                <a:extLst>
                  <a:ext uri="{FF2B5EF4-FFF2-40B4-BE49-F238E27FC236}">
                    <a16:creationId xmlns:a16="http://schemas.microsoft.com/office/drawing/2014/main" id="{AA3389AE-85C5-C347-96FF-B569C4ED2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429"/>
                <a:ext cx="1044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2" name="Freeform 909">
                <a:extLst>
                  <a:ext uri="{FF2B5EF4-FFF2-40B4-BE49-F238E27FC236}">
                    <a16:creationId xmlns:a16="http://schemas.microsoft.com/office/drawing/2014/main" id="{8C7BE594-7189-5E41-9F5D-B578471992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" name="Freeform 910">
                <a:extLst>
                  <a:ext uri="{FF2B5EF4-FFF2-40B4-BE49-F238E27FC236}">
                    <a16:creationId xmlns:a16="http://schemas.microsoft.com/office/drawing/2014/main" id="{36F3F309-7840-D444-BF6A-93E5AFBD3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" name="Rectangle 911">
                <a:extLst>
                  <a:ext uri="{FF2B5EF4-FFF2-40B4-BE49-F238E27FC236}">
                    <a16:creationId xmlns:a16="http://schemas.microsoft.com/office/drawing/2014/main" id="{5E58AB74-5D96-894B-8AD1-6F5C7C2A4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689"/>
                <a:ext cx="587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5" name="Group 912">
                <a:extLst>
                  <a:ext uri="{FF2B5EF4-FFF2-40B4-BE49-F238E27FC236}">
                    <a16:creationId xmlns:a16="http://schemas.microsoft.com/office/drawing/2014/main" id="{04A9426A-E819-4448-829F-8A6CA611C4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90" name="AutoShape 913">
                  <a:extLst>
                    <a:ext uri="{FF2B5EF4-FFF2-40B4-BE49-F238E27FC236}">
                      <a16:creationId xmlns:a16="http://schemas.microsoft.com/office/drawing/2014/main" id="{80011D9B-CAEB-194F-9F97-C43A25BFAD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3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1" name="AutoShape 914">
                  <a:extLst>
                    <a:ext uri="{FF2B5EF4-FFF2-40B4-BE49-F238E27FC236}">
                      <a16:creationId xmlns:a16="http://schemas.microsoft.com/office/drawing/2014/main" id="{79C8DFE5-48B7-2F47-965D-612DFC1BBE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94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6" name="Rectangle 915">
                <a:extLst>
                  <a:ext uri="{FF2B5EF4-FFF2-40B4-BE49-F238E27FC236}">
                    <a16:creationId xmlns:a16="http://schemas.microsoft.com/office/drawing/2014/main" id="{3305C66B-3BB8-6E44-BC14-6AE6A10F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019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" name="Group 916">
                <a:extLst>
                  <a:ext uri="{FF2B5EF4-FFF2-40B4-BE49-F238E27FC236}">
                    <a16:creationId xmlns:a16="http://schemas.microsoft.com/office/drawing/2014/main" id="{EE2E4AEE-0943-EB49-A382-B61C7457E5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8" name="AutoShape 917">
                  <a:extLst>
                    <a:ext uri="{FF2B5EF4-FFF2-40B4-BE49-F238E27FC236}">
                      <a16:creationId xmlns:a16="http://schemas.microsoft.com/office/drawing/2014/main" id="{CDE7F949-972A-DA40-9726-C073E4A1E6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5"/>
                  <a:ext cx="723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89" name="AutoShape 918">
                  <a:extLst>
                    <a:ext uri="{FF2B5EF4-FFF2-40B4-BE49-F238E27FC236}">
                      <a16:creationId xmlns:a16="http://schemas.microsoft.com/office/drawing/2014/main" id="{669BCB3C-026C-5148-8D3E-EAE2D42AD1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704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8" name="Rectangle 919">
                <a:extLst>
                  <a:ext uri="{FF2B5EF4-FFF2-40B4-BE49-F238E27FC236}">
                    <a16:creationId xmlns:a16="http://schemas.microsoft.com/office/drawing/2014/main" id="{8FD3873C-666E-BA4D-B3F2-4A4600CD0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64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9" name="Rectangle 920">
                <a:extLst>
                  <a:ext uri="{FF2B5EF4-FFF2-40B4-BE49-F238E27FC236}">
                    <a16:creationId xmlns:a16="http://schemas.microsoft.com/office/drawing/2014/main" id="{F9A8C18B-DAD6-484B-83B9-7CF9D7039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659"/>
                <a:ext cx="602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70" name="Group 921">
                <a:extLst>
                  <a:ext uri="{FF2B5EF4-FFF2-40B4-BE49-F238E27FC236}">
                    <a16:creationId xmlns:a16="http://schemas.microsoft.com/office/drawing/2014/main" id="{34C506CB-7EF9-5546-AA21-DCB879D423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86" name="AutoShape 922">
                  <a:extLst>
                    <a:ext uri="{FF2B5EF4-FFF2-40B4-BE49-F238E27FC236}">
                      <a16:creationId xmlns:a16="http://schemas.microsoft.com/office/drawing/2014/main" id="{E337949E-344C-F540-8A6A-DD8DD30D8D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87" name="AutoShape 923">
                  <a:extLst>
                    <a:ext uri="{FF2B5EF4-FFF2-40B4-BE49-F238E27FC236}">
                      <a16:creationId xmlns:a16="http://schemas.microsoft.com/office/drawing/2014/main" id="{677D2F93-9BCC-2C42-887A-222CA92C7F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91"/>
                  <a:ext cx="693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1" name="Freeform 924">
                <a:extLst>
                  <a:ext uri="{FF2B5EF4-FFF2-40B4-BE49-F238E27FC236}">
                    <a16:creationId xmlns:a16="http://schemas.microsoft.com/office/drawing/2014/main" id="{09FEDF14-067B-9940-B299-642476DAF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72" name="Group 925">
                <a:extLst>
                  <a:ext uri="{FF2B5EF4-FFF2-40B4-BE49-F238E27FC236}">
                    <a16:creationId xmlns:a16="http://schemas.microsoft.com/office/drawing/2014/main" id="{E121141B-483A-5E4F-B40C-12014343B4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4" name="AutoShape 926">
                  <a:extLst>
                    <a:ext uri="{FF2B5EF4-FFF2-40B4-BE49-F238E27FC236}">
                      <a16:creationId xmlns:a16="http://schemas.microsoft.com/office/drawing/2014/main" id="{D77409F9-8914-4D4C-8E07-99394C8770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69"/>
                  <a:ext cx="712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85" name="AutoShape 927">
                  <a:extLst>
                    <a:ext uri="{FF2B5EF4-FFF2-40B4-BE49-F238E27FC236}">
                      <a16:creationId xmlns:a16="http://schemas.microsoft.com/office/drawing/2014/main" id="{E2170978-7D92-9444-A9EF-24DE5A606C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3"/>
                  <a:ext cx="683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3" name="Rectangle 928">
                <a:extLst>
                  <a:ext uri="{FF2B5EF4-FFF2-40B4-BE49-F238E27FC236}">
                    <a16:creationId xmlns:a16="http://schemas.microsoft.com/office/drawing/2014/main" id="{F61146F1-8C5E-BA48-9542-AF192FB26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3" y="429"/>
                <a:ext cx="69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4" name="Freeform 929">
                <a:extLst>
                  <a:ext uri="{FF2B5EF4-FFF2-40B4-BE49-F238E27FC236}">
                    <a16:creationId xmlns:a16="http://schemas.microsoft.com/office/drawing/2014/main" id="{AF91BA9D-9F10-A44E-BC96-10C8BF07F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" name="Freeform 930">
                <a:extLst>
                  <a:ext uri="{FF2B5EF4-FFF2-40B4-BE49-F238E27FC236}">
                    <a16:creationId xmlns:a16="http://schemas.microsoft.com/office/drawing/2014/main" id="{6980F881-8A80-1C4D-820C-0B5F8D4EA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" name="Oval 931">
                <a:extLst>
                  <a:ext uri="{FF2B5EF4-FFF2-40B4-BE49-F238E27FC236}">
                    <a16:creationId xmlns:a16="http://schemas.microsoft.com/office/drawing/2014/main" id="{331800A4-8EA3-A84B-92DD-86FA4A432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07"/>
                <a:ext cx="46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7" name="Freeform 932">
                <a:extLst>
                  <a:ext uri="{FF2B5EF4-FFF2-40B4-BE49-F238E27FC236}">
                    <a16:creationId xmlns:a16="http://schemas.microsoft.com/office/drawing/2014/main" id="{898CCB61-DAEA-C748-BA8F-11875CE1F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8" name="AutoShape 933">
                <a:extLst>
                  <a:ext uri="{FF2B5EF4-FFF2-40B4-BE49-F238E27FC236}">
                    <a16:creationId xmlns:a16="http://schemas.microsoft.com/office/drawing/2014/main" id="{5E51A38E-37E0-5943-B4D0-070AFAFFC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4"/>
                <a:ext cx="1196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9" name="AutoShape 934">
                <a:extLst>
                  <a:ext uri="{FF2B5EF4-FFF2-40B4-BE49-F238E27FC236}">
                    <a16:creationId xmlns:a16="http://schemas.microsoft.com/office/drawing/2014/main" id="{6A12CBD0-17F9-C440-83BF-8AD9337A6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2713"/>
                <a:ext cx="1067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0" name="Oval 935">
                <a:extLst>
                  <a:ext uri="{FF2B5EF4-FFF2-40B4-BE49-F238E27FC236}">
                    <a16:creationId xmlns:a16="http://schemas.microsoft.com/office/drawing/2014/main" id="{A0490C91-AE3A-374C-887D-E453E8102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2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1" name="Oval 936">
                <a:extLst>
                  <a:ext uri="{FF2B5EF4-FFF2-40B4-BE49-F238E27FC236}">
                    <a16:creationId xmlns:a16="http://schemas.microsoft.com/office/drawing/2014/main" id="{FC9C97C0-67C7-BC42-8CF0-88B2184B4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2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" name="Oval 937">
                <a:extLst>
                  <a:ext uri="{FF2B5EF4-FFF2-40B4-BE49-F238E27FC236}">
                    <a16:creationId xmlns:a16="http://schemas.microsoft.com/office/drawing/2014/main" id="{B9983F02-430D-4A43-98E2-3794E2665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82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3" name="Rectangle 938">
                <a:extLst>
                  <a:ext uri="{FF2B5EF4-FFF2-40B4-BE49-F238E27FC236}">
                    <a16:creationId xmlns:a16="http://schemas.microsoft.com/office/drawing/2014/main" id="{90A969C1-1708-B444-9CC0-3BB7FBFD7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4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802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Firewalls: why</a:t>
            </a:r>
          </a:p>
        </p:txBody>
      </p:sp>
      <p:sp>
        <p:nvSpPr>
          <p:cNvPr id="280" name="Rectangle 6">
            <a:extLst>
              <a:ext uri="{FF2B5EF4-FFF2-40B4-BE49-F238E27FC236}">
                <a16:creationId xmlns:a16="http://schemas.microsoft.com/office/drawing/2014/main" id="{4647D4A8-A717-634C-AF6A-88FEC8CA5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99" y="1346162"/>
            <a:ext cx="10051701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cs typeface="Gill Sans MT"/>
              </a:rPr>
              <a:t>prevent denial of service attacks:</a:t>
            </a:r>
          </a:p>
          <a:p>
            <a:pPr marL="690563" lvl="1" indent="-23336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SYN flooding: attacker establishes many bogus TCP connections, no resources left for </a:t>
            </a:r>
            <a:r>
              <a:rPr lang="en-US" altLang="ja-JP" sz="2400" dirty="0">
                <a:cs typeface="Gill Sans MT"/>
              </a:rPr>
              <a:t>“</a:t>
            </a:r>
            <a:r>
              <a:rPr lang="en-US" sz="2400" dirty="0">
                <a:cs typeface="Gill Sans MT"/>
              </a:rPr>
              <a:t>real</a:t>
            </a:r>
            <a:r>
              <a:rPr lang="en-US" altLang="ja-JP" sz="2400" dirty="0">
                <a:cs typeface="Gill Sans MT"/>
              </a:rPr>
              <a:t>”</a:t>
            </a:r>
            <a:r>
              <a:rPr lang="en-US" sz="2400" dirty="0">
                <a:cs typeface="Gill Sans MT"/>
              </a:rPr>
              <a:t>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cs typeface="Gill Sans MT"/>
              </a:rPr>
              <a:t>prevent illegal modification/access of internal data</a:t>
            </a:r>
          </a:p>
          <a:p>
            <a:pPr marL="690563" lvl="1" indent="-233363"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e.g., attacker replaces CIA</a:t>
            </a:r>
            <a:r>
              <a:rPr lang="ja-JP" altLang="en-US" sz="2400">
                <a:cs typeface="Gill Sans MT"/>
              </a:rPr>
              <a:t>’</a:t>
            </a:r>
            <a:r>
              <a:rPr lang="en-US" sz="2400" dirty="0">
                <a:cs typeface="Gill Sans MT"/>
              </a:rPr>
              <a:t>s homepage with something else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cs typeface="Gill Sans MT"/>
              </a:rPr>
              <a:t>allow only authorized access to inside network</a:t>
            </a:r>
          </a:p>
          <a:p>
            <a:pPr marL="690563" lvl="1" indent="-223838"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 set of authenticated users/hosts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cs typeface="Gill Sans MT"/>
              </a:rPr>
              <a:t>three types of firewalls:</a:t>
            </a:r>
          </a:p>
          <a:p>
            <a:pPr marL="746125" lvl="1" indent="-288925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stateless packet filters</a:t>
            </a:r>
          </a:p>
          <a:p>
            <a:pPr marL="746125" lvl="1" indent="-288925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stateful packet filters</a:t>
            </a:r>
          </a:p>
          <a:p>
            <a:pPr marL="746125" lvl="1" indent="-288925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application gateways</a:t>
            </a:r>
          </a:p>
        </p:txBody>
      </p:sp>
    </p:spTree>
    <p:extLst>
      <p:ext uri="{BB962C8B-B14F-4D97-AF65-F5344CB8AC3E}">
        <p14:creationId xmlns:p14="http://schemas.microsoft.com/office/powerpoint/2010/main" val="317504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Stateless packet filtering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05E387-0B35-7A44-9084-39BB98417210}"/>
              </a:ext>
            </a:extLst>
          </p:cNvPr>
          <p:cNvGrpSpPr/>
          <p:nvPr/>
        </p:nvGrpSpPr>
        <p:grpSpPr>
          <a:xfrm>
            <a:off x="2461040" y="1551370"/>
            <a:ext cx="5718175" cy="1846262"/>
            <a:chOff x="2639460" y="3012180"/>
            <a:chExt cx="5718175" cy="1846262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2295582-323F-E848-B973-67480C6B9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135" y="3012180"/>
              <a:ext cx="3189287" cy="1808162"/>
            </a:xfrm>
            <a:custGeom>
              <a:avLst/>
              <a:gdLst>
                <a:gd name="T0" fmla="*/ 2147483647 w 1672"/>
                <a:gd name="T1" fmla="*/ 2147483647 h 977"/>
                <a:gd name="T2" fmla="*/ 2147483647 w 1672"/>
                <a:gd name="T3" fmla="*/ 2147483647 h 977"/>
                <a:gd name="T4" fmla="*/ 2147483647 w 1672"/>
                <a:gd name="T5" fmla="*/ 2147483647 h 977"/>
                <a:gd name="T6" fmla="*/ 2147483647 w 1672"/>
                <a:gd name="T7" fmla="*/ 2147483647 h 977"/>
                <a:gd name="T8" fmla="*/ 2147483647 w 1672"/>
                <a:gd name="T9" fmla="*/ 2147483647 h 977"/>
                <a:gd name="T10" fmla="*/ 2147483647 w 1672"/>
                <a:gd name="T11" fmla="*/ 2147483647 h 977"/>
                <a:gd name="T12" fmla="*/ 2147483647 w 1672"/>
                <a:gd name="T13" fmla="*/ 2147483647 h 977"/>
                <a:gd name="T14" fmla="*/ 2147483647 w 1672"/>
                <a:gd name="T15" fmla="*/ 2147483647 h 977"/>
                <a:gd name="T16" fmla="*/ 2147483647 w 1672"/>
                <a:gd name="T17" fmla="*/ 2147483647 h 977"/>
                <a:gd name="T18" fmla="*/ 2147483647 w 1672"/>
                <a:gd name="T19" fmla="*/ 2147483647 h 977"/>
                <a:gd name="T20" fmla="*/ 2147483647 w 1672"/>
                <a:gd name="T21" fmla="*/ 2147483647 h 977"/>
                <a:gd name="T22" fmla="*/ 2147483647 w 1672"/>
                <a:gd name="T23" fmla="*/ 2147483647 h 977"/>
                <a:gd name="T24" fmla="*/ 2147483647 w 1672"/>
                <a:gd name="T25" fmla="*/ 2147483647 h 977"/>
                <a:gd name="T26" fmla="*/ 2147483647 w 1672"/>
                <a:gd name="T27" fmla="*/ 2147483647 h 977"/>
                <a:gd name="T28" fmla="*/ 2147483647 w 1672"/>
                <a:gd name="T29" fmla="*/ 2147483647 h 977"/>
                <a:gd name="T30" fmla="*/ 2147483647 w 1672"/>
                <a:gd name="T31" fmla="*/ 2147483647 h 977"/>
                <a:gd name="T32" fmla="*/ 2147483647 w 1672"/>
                <a:gd name="T33" fmla="*/ 2147483647 h 977"/>
                <a:gd name="T34" fmla="*/ 2147483647 w 1672"/>
                <a:gd name="T35" fmla="*/ 2147483647 h 977"/>
                <a:gd name="T36" fmla="*/ 2147483647 w 1672"/>
                <a:gd name="T37" fmla="*/ 2147483647 h 977"/>
                <a:gd name="T38" fmla="*/ 2147483647 w 1672"/>
                <a:gd name="T39" fmla="*/ 2147483647 h 977"/>
                <a:gd name="T40" fmla="*/ 2147483647 w 1672"/>
                <a:gd name="T41" fmla="*/ 2147483647 h 977"/>
                <a:gd name="T42" fmla="*/ 2147483647 w 1672"/>
                <a:gd name="T43" fmla="*/ 2147483647 h 977"/>
                <a:gd name="T44" fmla="*/ 2147483647 w 1672"/>
                <a:gd name="T45" fmla="*/ 2147483647 h 977"/>
                <a:gd name="T46" fmla="*/ 2147483647 w 1672"/>
                <a:gd name="T47" fmla="*/ 2147483647 h 977"/>
                <a:gd name="T48" fmla="*/ 2147483647 w 1672"/>
                <a:gd name="T49" fmla="*/ 2147483647 h 977"/>
                <a:gd name="T50" fmla="*/ 2147483647 w 1672"/>
                <a:gd name="T51" fmla="*/ 2147483647 h 977"/>
                <a:gd name="T52" fmla="*/ 2147483647 w 1672"/>
                <a:gd name="T53" fmla="*/ 2147483647 h 977"/>
                <a:gd name="T54" fmla="*/ 2147483647 w 1672"/>
                <a:gd name="T55" fmla="*/ 2147483647 h 977"/>
                <a:gd name="T56" fmla="*/ 2147483647 w 1672"/>
                <a:gd name="T57" fmla="*/ 2147483647 h 977"/>
                <a:gd name="T58" fmla="*/ 2147483647 w 1672"/>
                <a:gd name="T59" fmla="*/ 2147483647 h 977"/>
                <a:gd name="T60" fmla="*/ 2147483647 w 1672"/>
                <a:gd name="T61" fmla="*/ 2147483647 h 977"/>
                <a:gd name="T62" fmla="*/ 2147483647 w 1672"/>
                <a:gd name="T63" fmla="*/ 2147483647 h 977"/>
                <a:gd name="T64" fmla="*/ 2147483647 w 1672"/>
                <a:gd name="T65" fmla="*/ 2147483647 h 977"/>
                <a:gd name="T66" fmla="*/ 2147483647 w 1672"/>
                <a:gd name="T67" fmla="*/ 2147483647 h 977"/>
                <a:gd name="T68" fmla="*/ 2147483647 w 1672"/>
                <a:gd name="T69" fmla="*/ 2147483647 h 977"/>
                <a:gd name="T70" fmla="*/ 2147483647 w 1672"/>
                <a:gd name="T71" fmla="*/ 2147483647 h 977"/>
                <a:gd name="T72" fmla="*/ 2147483647 w 1672"/>
                <a:gd name="T73" fmla="*/ 2147483647 h 977"/>
                <a:gd name="T74" fmla="*/ 2147483647 w 1672"/>
                <a:gd name="T75" fmla="*/ 2147483647 h 977"/>
                <a:gd name="T76" fmla="*/ 2147483647 w 1672"/>
                <a:gd name="T77" fmla="*/ 2147483647 h 977"/>
                <a:gd name="T78" fmla="*/ 2147483647 w 1672"/>
                <a:gd name="T79" fmla="*/ 2147483647 h 977"/>
                <a:gd name="T80" fmla="*/ 2147483647 w 1672"/>
                <a:gd name="T81" fmla="*/ 2147483647 h 977"/>
                <a:gd name="T82" fmla="*/ 2147483647 w 1672"/>
                <a:gd name="T83" fmla="*/ 2147483647 h 977"/>
                <a:gd name="T84" fmla="*/ 2147483647 w 1672"/>
                <a:gd name="T85" fmla="*/ 2147483647 h 977"/>
                <a:gd name="T86" fmla="*/ 2147483647 w 1672"/>
                <a:gd name="T87" fmla="*/ 2147483647 h 977"/>
                <a:gd name="T88" fmla="*/ 0 w 1672"/>
                <a:gd name="T89" fmla="*/ 2147483647 h 977"/>
                <a:gd name="T90" fmla="*/ 2147483647 w 1672"/>
                <a:gd name="T91" fmla="*/ 2147483647 h 977"/>
                <a:gd name="T92" fmla="*/ 2147483647 w 1672"/>
                <a:gd name="T93" fmla="*/ 2147483647 h 977"/>
                <a:gd name="T94" fmla="*/ 0 w 1672"/>
                <a:gd name="T95" fmla="*/ 2147483647 h 977"/>
                <a:gd name="T96" fmla="*/ 2147483647 w 1672"/>
                <a:gd name="T97" fmla="*/ 2147483647 h 977"/>
                <a:gd name="T98" fmla="*/ 2147483647 w 1672"/>
                <a:gd name="T99" fmla="*/ 2147483647 h 977"/>
                <a:gd name="T100" fmla="*/ 2147483647 w 1672"/>
                <a:gd name="T101" fmla="*/ 2147483647 h 977"/>
                <a:gd name="T102" fmla="*/ 2147483647 w 1672"/>
                <a:gd name="T103" fmla="*/ 2147483647 h 9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72"/>
                <a:gd name="T157" fmla="*/ 0 h 977"/>
                <a:gd name="T158" fmla="*/ 1672 w 1672"/>
                <a:gd name="T159" fmla="*/ 977 h 9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198">
              <a:extLst>
                <a:ext uri="{FF2B5EF4-FFF2-40B4-BE49-F238E27FC236}">
                  <a16:creationId xmlns:a16="http://schemas.microsoft.com/office/drawing/2014/main" id="{3D07DBBB-CF0F-3F44-99C9-3F75417A0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760" y="4115492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9" name="Line 334">
              <a:extLst>
                <a:ext uri="{FF2B5EF4-FFF2-40B4-BE49-F238E27FC236}">
                  <a16:creationId xmlns:a16="http://schemas.microsoft.com/office/drawing/2014/main" id="{C5013588-2C85-8D4F-9FAD-EF5006D71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060" y="4142480"/>
              <a:ext cx="434975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346">
              <a:extLst>
                <a:ext uri="{FF2B5EF4-FFF2-40B4-BE49-F238E27FC236}">
                  <a16:creationId xmlns:a16="http://schemas.microsoft.com/office/drawing/2014/main" id="{F8055989-3657-594C-82A8-60EE2F874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0" y="3518592"/>
              <a:ext cx="1901825" cy="1141413"/>
            </a:xfrm>
            <a:custGeom>
              <a:avLst/>
              <a:gdLst>
                <a:gd name="T0" fmla="*/ 2147483647 w 1198"/>
                <a:gd name="T1" fmla="*/ 2147483647 h 719"/>
                <a:gd name="T2" fmla="*/ 2147483647 w 1198"/>
                <a:gd name="T3" fmla="*/ 0 h 719"/>
                <a:gd name="T4" fmla="*/ 2147483647 w 1198"/>
                <a:gd name="T5" fmla="*/ 2147483647 h 719"/>
                <a:gd name="T6" fmla="*/ 2147483647 w 1198"/>
                <a:gd name="T7" fmla="*/ 2147483647 h 719"/>
                <a:gd name="T8" fmla="*/ 2147483647 w 1198"/>
                <a:gd name="T9" fmla="*/ 2147483647 h 719"/>
                <a:gd name="T10" fmla="*/ 2147483647 w 1198"/>
                <a:gd name="T11" fmla="*/ 2147483647 h 719"/>
                <a:gd name="T12" fmla="*/ 2147483647 w 1198"/>
                <a:gd name="T13" fmla="*/ 2147483647 h 719"/>
                <a:gd name="T14" fmla="*/ 2147483647 w 1198"/>
                <a:gd name="T15" fmla="*/ 2147483647 h 719"/>
                <a:gd name="T16" fmla="*/ 2147483647 w 1198"/>
                <a:gd name="T17" fmla="*/ 2147483647 h 719"/>
                <a:gd name="T18" fmla="*/ 2147483647 w 1198"/>
                <a:gd name="T19" fmla="*/ 2147483647 h 719"/>
                <a:gd name="T20" fmla="*/ 2147483647 w 1198"/>
                <a:gd name="T21" fmla="*/ 2147483647 h 719"/>
                <a:gd name="T22" fmla="*/ 2147483647 w 1198"/>
                <a:gd name="T23" fmla="*/ 2147483647 h 719"/>
                <a:gd name="T24" fmla="*/ 2147483647 w 1198"/>
                <a:gd name="T25" fmla="*/ 2147483647 h 719"/>
                <a:gd name="T26" fmla="*/ 2147483647 w 1198"/>
                <a:gd name="T27" fmla="*/ 2147483647 h 719"/>
                <a:gd name="T28" fmla="*/ 2147483647 w 1198"/>
                <a:gd name="T29" fmla="*/ 2147483647 h 719"/>
                <a:gd name="T30" fmla="*/ 2147483647 w 1198"/>
                <a:gd name="T31" fmla="*/ 2147483647 h 719"/>
                <a:gd name="T32" fmla="*/ 2147483647 w 1198"/>
                <a:gd name="T33" fmla="*/ 2147483647 h 719"/>
                <a:gd name="T34" fmla="*/ 2147483647 w 1198"/>
                <a:gd name="T35" fmla="*/ 2147483647 h 719"/>
                <a:gd name="T36" fmla="*/ 2147483647 w 1198"/>
                <a:gd name="T37" fmla="*/ 2147483647 h 719"/>
                <a:gd name="T38" fmla="*/ 2147483647 w 1198"/>
                <a:gd name="T39" fmla="*/ 2147483647 h 719"/>
                <a:gd name="T40" fmla="*/ 2147483647 w 1198"/>
                <a:gd name="T41" fmla="*/ 2147483647 h 719"/>
                <a:gd name="T42" fmla="*/ 2147483647 w 1198"/>
                <a:gd name="T43" fmla="*/ 2147483647 h 719"/>
                <a:gd name="T44" fmla="*/ 0 w 1198"/>
                <a:gd name="T45" fmla="*/ 2147483647 h 719"/>
                <a:gd name="T46" fmla="*/ 2147483647 w 1198"/>
                <a:gd name="T47" fmla="*/ 2147483647 h 719"/>
                <a:gd name="T48" fmla="*/ 2147483647 w 1198"/>
                <a:gd name="T49" fmla="*/ 2147483647 h 719"/>
                <a:gd name="T50" fmla="*/ 2147483647 w 1198"/>
                <a:gd name="T51" fmla="*/ 2147483647 h 719"/>
                <a:gd name="T52" fmla="*/ 2147483647 w 1198"/>
                <a:gd name="T53" fmla="*/ 2147483647 h 719"/>
                <a:gd name="T54" fmla="*/ 2147483647 w 1198"/>
                <a:gd name="T55" fmla="*/ 2147483647 h 719"/>
                <a:gd name="T56" fmla="*/ 2147483647 w 1198"/>
                <a:gd name="T57" fmla="*/ 2147483647 h 719"/>
                <a:gd name="T58" fmla="*/ 2147483647 w 1198"/>
                <a:gd name="T59" fmla="*/ 2147483647 h 719"/>
                <a:gd name="T60" fmla="*/ 2147483647 w 1198"/>
                <a:gd name="T61" fmla="*/ 2147483647 h 719"/>
                <a:gd name="T62" fmla="*/ 2147483647 w 1198"/>
                <a:gd name="T63" fmla="*/ 2147483647 h 719"/>
                <a:gd name="T64" fmla="*/ 2147483647 w 1198"/>
                <a:gd name="T65" fmla="*/ 2147483647 h 719"/>
                <a:gd name="T66" fmla="*/ 2147483647 w 1198"/>
                <a:gd name="T67" fmla="*/ 2147483647 h 719"/>
                <a:gd name="T68" fmla="*/ 2147483647 w 1198"/>
                <a:gd name="T69" fmla="*/ 2147483647 h 719"/>
                <a:gd name="T70" fmla="*/ 2147483647 w 1198"/>
                <a:gd name="T71" fmla="*/ 2147483647 h 719"/>
                <a:gd name="T72" fmla="*/ 2147483647 w 1198"/>
                <a:gd name="T73" fmla="*/ 2147483647 h 719"/>
                <a:gd name="T74" fmla="*/ 2147483647 w 1198"/>
                <a:gd name="T75" fmla="*/ 2147483647 h 719"/>
                <a:gd name="T76" fmla="*/ 2147483647 w 1198"/>
                <a:gd name="T77" fmla="*/ 2147483647 h 719"/>
                <a:gd name="T78" fmla="*/ 2147483647 w 1198"/>
                <a:gd name="T79" fmla="*/ 2147483647 h 719"/>
                <a:gd name="T80" fmla="*/ 2147483647 w 1198"/>
                <a:gd name="T81" fmla="*/ 2147483647 h 719"/>
                <a:gd name="T82" fmla="*/ 2147483647 w 1198"/>
                <a:gd name="T83" fmla="*/ 2147483647 h 719"/>
                <a:gd name="T84" fmla="*/ 2147483647 w 1198"/>
                <a:gd name="T85" fmla="*/ 2147483647 h 719"/>
                <a:gd name="T86" fmla="*/ 2147483647 w 1198"/>
                <a:gd name="T87" fmla="*/ 2147483647 h 719"/>
                <a:gd name="T88" fmla="*/ 2147483647 w 1198"/>
                <a:gd name="T89" fmla="*/ 2147483647 h 719"/>
                <a:gd name="T90" fmla="*/ 2147483647 w 1198"/>
                <a:gd name="T91" fmla="*/ 2147483647 h 719"/>
                <a:gd name="T92" fmla="*/ 2147483647 w 1198"/>
                <a:gd name="T93" fmla="*/ 2147483647 h 719"/>
                <a:gd name="T94" fmla="*/ 2147483647 w 1198"/>
                <a:gd name="T95" fmla="*/ 2147483647 h 719"/>
                <a:gd name="T96" fmla="*/ 2147483647 w 1198"/>
                <a:gd name="T97" fmla="*/ 2147483647 h 719"/>
                <a:gd name="T98" fmla="*/ 2147483647 w 1198"/>
                <a:gd name="T99" fmla="*/ 2147483647 h 719"/>
                <a:gd name="T100" fmla="*/ 2147483647 w 1198"/>
                <a:gd name="T101" fmla="*/ 2147483647 h 719"/>
                <a:gd name="T102" fmla="*/ 2147483647 w 1198"/>
                <a:gd name="T103" fmla="*/ 2147483647 h 719"/>
                <a:gd name="T104" fmla="*/ 2147483647 w 1198"/>
                <a:gd name="T105" fmla="*/ 2147483647 h 719"/>
                <a:gd name="T106" fmla="*/ 2147483647 w 1198"/>
                <a:gd name="T107" fmla="*/ 2147483647 h 719"/>
                <a:gd name="T108" fmla="*/ 2147483647 w 1198"/>
                <a:gd name="T109" fmla="*/ 2147483647 h 719"/>
                <a:gd name="T110" fmla="*/ 2147483647 w 1198"/>
                <a:gd name="T111" fmla="*/ 2147483647 h 7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98"/>
                <a:gd name="T169" fmla="*/ 0 h 719"/>
                <a:gd name="T170" fmla="*/ 1198 w 1198"/>
                <a:gd name="T171" fmla="*/ 719 h 71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gradFill rotWithShape="1">
              <a:gsLst>
                <a:gs pos="0">
                  <a:srgbClr val="9AE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Line 347">
              <a:extLst>
                <a:ext uri="{FF2B5EF4-FFF2-40B4-BE49-F238E27FC236}">
                  <a16:creationId xmlns:a16="http://schemas.microsoft.com/office/drawing/2014/main" id="{D365F223-8596-8748-A94C-FBF99671CA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62097" y="4125017"/>
              <a:ext cx="4905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8FE8EFD3-E437-4B43-8E00-80908095C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5072" y="3644005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25E65455-8BA5-4E41-BB95-502143857D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2422" y="3691630"/>
              <a:ext cx="271463" cy="31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" name="Line 22">
              <a:extLst>
                <a:ext uri="{FF2B5EF4-FFF2-40B4-BE49-F238E27FC236}">
                  <a16:creationId xmlns:a16="http://schemas.microsoft.com/office/drawing/2014/main" id="{FADF5BD3-D3C6-5940-BFE8-6B639D693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522" y="3720205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" name="Group 44">
              <a:extLst>
                <a:ext uri="{FF2B5EF4-FFF2-40B4-BE49-F238E27FC236}">
                  <a16:creationId xmlns:a16="http://schemas.microsoft.com/office/drawing/2014/main" id="{EE72A278-9FC3-5045-9DA2-C7412E6100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9460" y="3446657"/>
              <a:ext cx="568325" cy="481182"/>
              <a:chOff x="-44" y="1473"/>
              <a:chExt cx="981" cy="1105"/>
            </a:xfrm>
          </p:grpSpPr>
          <p:pic>
            <p:nvPicPr>
              <p:cNvPr id="124" name="Picture 45" descr="desktop_computer_stylized_medium">
                <a:extLst>
                  <a:ext uri="{FF2B5EF4-FFF2-40B4-BE49-F238E27FC236}">
                    <a16:creationId xmlns:a16="http://schemas.microsoft.com/office/drawing/2014/main" id="{015EC23D-53E2-5E4C-B94E-047D7272B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Freeform 46">
                <a:extLst>
                  <a:ext uri="{FF2B5EF4-FFF2-40B4-BE49-F238E27FC236}">
                    <a16:creationId xmlns:a16="http://schemas.microsoft.com/office/drawing/2014/main" id="{596D08E5-0867-3948-9041-2C05DBE40A4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" name="Group 44">
              <a:extLst>
                <a:ext uri="{FF2B5EF4-FFF2-40B4-BE49-F238E27FC236}">
                  <a16:creationId xmlns:a16="http://schemas.microsoft.com/office/drawing/2014/main" id="{A0B7E594-F386-6C46-970D-900757CAE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4498" y="3935780"/>
              <a:ext cx="568325" cy="481182"/>
              <a:chOff x="-44" y="1473"/>
              <a:chExt cx="981" cy="1105"/>
            </a:xfrm>
          </p:grpSpPr>
          <p:pic>
            <p:nvPicPr>
              <p:cNvPr id="122" name="Picture 45" descr="desktop_computer_stylized_medium">
                <a:extLst>
                  <a:ext uri="{FF2B5EF4-FFF2-40B4-BE49-F238E27FC236}">
                    <a16:creationId xmlns:a16="http://schemas.microsoft.com/office/drawing/2014/main" id="{A34B7569-1A23-6340-AB30-0378804240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Freeform 46">
                <a:extLst>
                  <a:ext uri="{FF2B5EF4-FFF2-40B4-BE49-F238E27FC236}">
                    <a16:creationId xmlns:a16="http://schemas.microsoft.com/office/drawing/2014/main" id="{11920007-994E-F84F-9988-93E6041533C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791FA198-F808-A247-9094-FAC52AF4E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0597" y="3650355"/>
              <a:ext cx="377825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19C58F29-9A71-0E4E-B757-88CBB14D4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2372" y="4145655"/>
              <a:ext cx="120650" cy="293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1B238A15-B5FF-AE44-878F-DC6AC8CC7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185" y="4156767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DC05518-23BE-C94C-A164-A962217A2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3910" y="360431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2" name="Group 44">
              <a:extLst>
                <a:ext uri="{FF2B5EF4-FFF2-40B4-BE49-F238E27FC236}">
                  <a16:creationId xmlns:a16="http://schemas.microsoft.com/office/drawing/2014/main" id="{DA660BB5-7FB0-4C42-B1A1-13864F3A7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9310" y="4308973"/>
              <a:ext cx="568325" cy="481183"/>
              <a:chOff x="-44" y="1473"/>
              <a:chExt cx="981" cy="1105"/>
            </a:xfrm>
          </p:grpSpPr>
          <p:pic>
            <p:nvPicPr>
              <p:cNvPr id="120" name="Picture 45" descr="desktop_computer_stylized_medium">
                <a:extLst>
                  <a:ext uri="{FF2B5EF4-FFF2-40B4-BE49-F238E27FC236}">
                    <a16:creationId xmlns:a16="http://schemas.microsoft.com/office/drawing/2014/main" id="{2F2923F1-58A1-C84D-BF2B-7E9B34FB0E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Freeform 46">
                <a:extLst>
                  <a:ext uri="{FF2B5EF4-FFF2-40B4-BE49-F238E27FC236}">
                    <a16:creationId xmlns:a16="http://schemas.microsoft.com/office/drawing/2014/main" id="{46D33FE4-069C-0144-8385-E6AE6BBD6AA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3" name="Group 44">
              <a:extLst>
                <a:ext uri="{FF2B5EF4-FFF2-40B4-BE49-F238E27FC236}">
                  <a16:creationId xmlns:a16="http://schemas.microsoft.com/office/drawing/2014/main" id="{7ABC6681-48BE-1848-9E8B-C313663173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6510" y="4377260"/>
              <a:ext cx="568325" cy="481182"/>
              <a:chOff x="-44" y="1473"/>
              <a:chExt cx="981" cy="1105"/>
            </a:xfrm>
          </p:grpSpPr>
          <p:pic>
            <p:nvPicPr>
              <p:cNvPr id="118" name="Picture 45" descr="desktop_computer_stylized_medium">
                <a:extLst>
                  <a:ext uri="{FF2B5EF4-FFF2-40B4-BE49-F238E27FC236}">
                    <a16:creationId xmlns:a16="http://schemas.microsoft.com/office/drawing/2014/main" id="{4193E87E-44A0-1645-8482-B0FEE2FA25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Freeform 46">
                <a:extLst>
                  <a:ext uri="{FF2B5EF4-FFF2-40B4-BE49-F238E27FC236}">
                    <a16:creationId xmlns:a16="http://schemas.microsoft.com/office/drawing/2014/main" id="{16E89581-C9CA-1E49-BB51-F68537A66C4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4" name="Group 44">
              <a:extLst>
                <a:ext uri="{FF2B5EF4-FFF2-40B4-BE49-F238E27FC236}">
                  <a16:creationId xmlns:a16="http://schemas.microsoft.com/office/drawing/2014/main" id="{B34BB223-DE05-6A4A-A2F3-B61F4F5BB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8897" y="3267767"/>
              <a:ext cx="568325" cy="481183"/>
              <a:chOff x="-44" y="1473"/>
              <a:chExt cx="981" cy="1105"/>
            </a:xfrm>
          </p:grpSpPr>
          <p:pic>
            <p:nvPicPr>
              <p:cNvPr id="116" name="Picture 45" descr="desktop_computer_stylized_medium">
                <a:extLst>
                  <a:ext uri="{FF2B5EF4-FFF2-40B4-BE49-F238E27FC236}">
                    <a16:creationId xmlns:a16="http://schemas.microsoft.com/office/drawing/2014/main" id="{6C12209C-1305-0B46-9F45-003FAEA805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7" name="Freeform 46">
                <a:extLst>
                  <a:ext uri="{FF2B5EF4-FFF2-40B4-BE49-F238E27FC236}">
                    <a16:creationId xmlns:a16="http://schemas.microsoft.com/office/drawing/2014/main" id="{8108913C-0A0B-1042-AACF-D3B7CBF3857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5" name="Group 906">
              <a:extLst>
                <a:ext uri="{FF2B5EF4-FFF2-40B4-BE49-F238E27FC236}">
                  <a16:creationId xmlns:a16="http://schemas.microsoft.com/office/drawing/2014/main" id="{D1522F93-BF6F-D441-800C-30847E497F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8516" y="3879451"/>
              <a:ext cx="285924" cy="538072"/>
              <a:chOff x="4140" y="429"/>
              <a:chExt cx="1425" cy="2396"/>
            </a:xfrm>
          </p:grpSpPr>
          <p:sp>
            <p:nvSpPr>
              <p:cNvPr id="84" name="Freeform 907">
                <a:extLst>
                  <a:ext uri="{FF2B5EF4-FFF2-40B4-BE49-F238E27FC236}">
                    <a16:creationId xmlns:a16="http://schemas.microsoft.com/office/drawing/2014/main" id="{AEEA7723-9160-3A4C-941A-69BD04A37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5" name="Rectangle 908">
                <a:extLst>
                  <a:ext uri="{FF2B5EF4-FFF2-40B4-BE49-F238E27FC236}">
                    <a16:creationId xmlns:a16="http://schemas.microsoft.com/office/drawing/2014/main" id="{8ACA22B0-FE51-4A47-BB85-F16AD6D1D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6" name="Freeform 909">
                <a:extLst>
                  <a:ext uri="{FF2B5EF4-FFF2-40B4-BE49-F238E27FC236}">
                    <a16:creationId xmlns:a16="http://schemas.microsoft.com/office/drawing/2014/main" id="{FE60557A-3B66-D147-B710-AF24AE76E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" name="Freeform 910">
                <a:extLst>
                  <a:ext uri="{FF2B5EF4-FFF2-40B4-BE49-F238E27FC236}">
                    <a16:creationId xmlns:a16="http://schemas.microsoft.com/office/drawing/2014/main" id="{11B0230E-5F75-5148-A3D1-2D8B3EC43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" name="Rectangle 911">
                <a:extLst>
                  <a:ext uri="{FF2B5EF4-FFF2-40B4-BE49-F238E27FC236}">
                    <a16:creationId xmlns:a16="http://schemas.microsoft.com/office/drawing/2014/main" id="{BCBEC638-8F75-014F-ADA9-3B9A5C373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89" name="Group 912">
                <a:extLst>
                  <a:ext uri="{FF2B5EF4-FFF2-40B4-BE49-F238E27FC236}">
                    <a16:creationId xmlns:a16="http://schemas.microsoft.com/office/drawing/2014/main" id="{37B72626-5FDE-D142-9AB0-919A54C331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14" name="AutoShape 913">
                  <a:extLst>
                    <a:ext uri="{FF2B5EF4-FFF2-40B4-BE49-F238E27FC236}">
                      <a16:creationId xmlns:a16="http://schemas.microsoft.com/office/drawing/2014/main" id="{704D8359-B066-8748-AC27-010BD39F2C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5" name="AutoShape 914">
                  <a:extLst>
                    <a:ext uri="{FF2B5EF4-FFF2-40B4-BE49-F238E27FC236}">
                      <a16:creationId xmlns:a16="http://schemas.microsoft.com/office/drawing/2014/main" id="{94DD4879-3D81-E947-A0FF-5A5AA11F3A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0" name="Rectangle 915">
                <a:extLst>
                  <a:ext uri="{FF2B5EF4-FFF2-40B4-BE49-F238E27FC236}">
                    <a16:creationId xmlns:a16="http://schemas.microsoft.com/office/drawing/2014/main" id="{F7B11742-56AB-A644-AD72-D716450D9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1" name="Group 916">
                <a:extLst>
                  <a:ext uri="{FF2B5EF4-FFF2-40B4-BE49-F238E27FC236}">
                    <a16:creationId xmlns:a16="http://schemas.microsoft.com/office/drawing/2014/main" id="{0CC7B33E-FE3D-F14F-ACAA-5AED98E2A1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12" name="AutoShape 917">
                  <a:extLst>
                    <a:ext uri="{FF2B5EF4-FFF2-40B4-BE49-F238E27FC236}">
                      <a16:creationId xmlns:a16="http://schemas.microsoft.com/office/drawing/2014/main" id="{11064641-6BD1-1C40-8273-FF98260ACC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3" name="AutoShape 918">
                  <a:extLst>
                    <a:ext uri="{FF2B5EF4-FFF2-40B4-BE49-F238E27FC236}">
                      <a16:creationId xmlns:a16="http://schemas.microsoft.com/office/drawing/2014/main" id="{7739CF42-B546-594E-8149-6B15718DFA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2" name="Rectangle 919">
                <a:extLst>
                  <a:ext uri="{FF2B5EF4-FFF2-40B4-BE49-F238E27FC236}">
                    <a16:creationId xmlns:a16="http://schemas.microsoft.com/office/drawing/2014/main" id="{BAB32908-1862-8A45-8FD4-BA74DFB13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3" name="Rectangle 920">
                <a:extLst>
                  <a:ext uri="{FF2B5EF4-FFF2-40B4-BE49-F238E27FC236}">
                    <a16:creationId xmlns:a16="http://schemas.microsoft.com/office/drawing/2014/main" id="{AFD30AFA-5002-4246-9D4B-3843B13FB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4" name="Group 921">
                <a:extLst>
                  <a:ext uri="{FF2B5EF4-FFF2-40B4-BE49-F238E27FC236}">
                    <a16:creationId xmlns:a16="http://schemas.microsoft.com/office/drawing/2014/main" id="{3A4E59B2-6776-F044-A1D5-492D1A8255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10" name="AutoShape 922">
                  <a:extLst>
                    <a:ext uri="{FF2B5EF4-FFF2-40B4-BE49-F238E27FC236}">
                      <a16:creationId xmlns:a16="http://schemas.microsoft.com/office/drawing/2014/main" id="{050DB3DA-3FE0-4E45-86D4-987D34DCDA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1" name="AutoShape 923">
                  <a:extLst>
                    <a:ext uri="{FF2B5EF4-FFF2-40B4-BE49-F238E27FC236}">
                      <a16:creationId xmlns:a16="http://schemas.microsoft.com/office/drawing/2014/main" id="{91DE7B6A-B23C-E942-907A-35E945B4D6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5" name="Freeform 924">
                <a:extLst>
                  <a:ext uri="{FF2B5EF4-FFF2-40B4-BE49-F238E27FC236}">
                    <a16:creationId xmlns:a16="http://schemas.microsoft.com/office/drawing/2014/main" id="{3FB0972F-BECE-974B-A3E7-A58D63D42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96" name="Group 925">
                <a:extLst>
                  <a:ext uri="{FF2B5EF4-FFF2-40B4-BE49-F238E27FC236}">
                    <a16:creationId xmlns:a16="http://schemas.microsoft.com/office/drawing/2014/main" id="{BC6FE3BA-3D3D-C544-A611-D8F0FDEE8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8" name="AutoShape 926">
                  <a:extLst>
                    <a:ext uri="{FF2B5EF4-FFF2-40B4-BE49-F238E27FC236}">
                      <a16:creationId xmlns:a16="http://schemas.microsoft.com/office/drawing/2014/main" id="{5B01C675-61C8-574F-9D97-10FB5364D1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9" name="AutoShape 927">
                  <a:extLst>
                    <a:ext uri="{FF2B5EF4-FFF2-40B4-BE49-F238E27FC236}">
                      <a16:creationId xmlns:a16="http://schemas.microsoft.com/office/drawing/2014/main" id="{FB6EF860-87AB-D84C-A4E6-11BCE8C259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7" name="Rectangle 928">
                <a:extLst>
                  <a:ext uri="{FF2B5EF4-FFF2-40B4-BE49-F238E27FC236}">
                    <a16:creationId xmlns:a16="http://schemas.microsoft.com/office/drawing/2014/main" id="{2F412267-496E-554D-AA85-078F5D4B2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8" name="Freeform 929">
                <a:extLst>
                  <a:ext uri="{FF2B5EF4-FFF2-40B4-BE49-F238E27FC236}">
                    <a16:creationId xmlns:a16="http://schemas.microsoft.com/office/drawing/2014/main" id="{AF4E1DE4-4F69-0C42-B1EC-DABB4D8A33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" name="Freeform 930">
                <a:extLst>
                  <a:ext uri="{FF2B5EF4-FFF2-40B4-BE49-F238E27FC236}">
                    <a16:creationId xmlns:a16="http://schemas.microsoft.com/office/drawing/2014/main" id="{5C136E4A-1C37-4944-B70D-A845CE14F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" name="Oval 931">
                <a:extLst>
                  <a:ext uri="{FF2B5EF4-FFF2-40B4-BE49-F238E27FC236}">
                    <a16:creationId xmlns:a16="http://schemas.microsoft.com/office/drawing/2014/main" id="{5A97BA6F-7968-0B46-B4BA-E31E7364E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1" name="Freeform 932">
                <a:extLst>
                  <a:ext uri="{FF2B5EF4-FFF2-40B4-BE49-F238E27FC236}">
                    <a16:creationId xmlns:a16="http://schemas.microsoft.com/office/drawing/2014/main" id="{FE2A825D-B216-F141-B706-1C8080884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" name="AutoShape 933">
                <a:extLst>
                  <a:ext uri="{FF2B5EF4-FFF2-40B4-BE49-F238E27FC236}">
                    <a16:creationId xmlns:a16="http://schemas.microsoft.com/office/drawing/2014/main" id="{DA9B22C6-07B5-AC4F-9E05-842E0C765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3" name="AutoShape 934">
                <a:extLst>
                  <a:ext uri="{FF2B5EF4-FFF2-40B4-BE49-F238E27FC236}">
                    <a16:creationId xmlns:a16="http://schemas.microsoft.com/office/drawing/2014/main" id="{93C3456B-5EAE-8446-AD42-80B37C10D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4" name="Oval 935">
                <a:extLst>
                  <a:ext uri="{FF2B5EF4-FFF2-40B4-BE49-F238E27FC236}">
                    <a16:creationId xmlns:a16="http://schemas.microsoft.com/office/drawing/2014/main" id="{A09E8CCA-65E5-7E47-922F-1987AA8AC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5" name="Oval 936">
                <a:extLst>
                  <a:ext uri="{FF2B5EF4-FFF2-40B4-BE49-F238E27FC236}">
                    <a16:creationId xmlns:a16="http://schemas.microsoft.com/office/drawing/2014/main" id="{7C460452-7BE1-4949-BF58-9C1BE7467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6" name="Oval 937">
                <a:extLst>
                  <a:ext uri="{FF2B5EF4-FFF2-40B4-BE49-F238E27FC236}">
                    <a16:creationId xmlns:a16="http://schemas.microsoft.com/office/drawing/2014/main" id="{FA0952CD-1199-4949-A094-0AE42E99D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7" name="Rectangle 938">
                <a:extLst>
                  <a:ext uri="{FF2B5EF4-FFF2-40B4-BE49-F238E27FC236}">
                    <a16:creationId xmlns:a16="http://schemas.microsoft.com/office/drawing/2014/main" id="{735B8ADF-72F2-C942-A93A-6A9DE0632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08FF9CB-3577-F345-8547-E7807389CF1E}"/>
                </a:ext>
              </a:extLst>
            </p:cNvPr>
            <p:cNvGrpSpPr/>
            <p:nvPr/>
          </p:nvGrpSpPr>
          <p:grpSpPr>
            <a:xfrm>
              <a:off x="3483550" y="3480668"/>
              <a:ext cx="710244" cy="282076"/>
              <a:chOff x="3668110" y="2448910"/>
              <a:chExt cx="3794234" cy="216513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0284349-F583-D24B-A3DF-EC5D910AAA30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56B02F8-F0E1-FE4D-9320-C12545B6D1AE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D51EC26A-E11D-7443-8704-AC214D147972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80" name="Freeform 79">
                  <a:extLst>
                    <a:ext uri="{FF2B5EF4-FFF2-40B4-BE49-F238E27FC236}">
                      <a16:creationId xmlns:a16="http://schemas.microsoft.com/office/drawing/2014/main" id="{91B40CD7-4DF6-0141-890F-463F75E362A0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Freeform 80">
                  <a:extLst>
                    <a:ext uri="{FF2B5EF4-FFF2-40B4-BE49-F238E27FC236}">
                      <a16:creationId xmlns:a16="http://schemas.microsoft.com/office/drawing/2014/main" id="{00C1CBE4-17A4-D448-9C92-885DEAEEDA3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AFC89776-EDED-C343-9730-13AF464B5FEA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DC90CF92-14D3-224B-ABEB-751D6B3D3400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307B383-78B2-0449-9525-4B315C2CB61C}"/>
                </a:ext>
              </a:extLst>
            </p:cNvPr>
            <p:cNvGrpSpPr/>
            <p:nvPr/>
          </p:nvGrpSpPr>
          <p:grpSpPr>
            <a:xfrm>
              <a:off x="5301812" y="3943640"/>
              <a:ext cx="754294" cy="393599"/>
              <a:chOff x="7493876" y="2774731"/>
              <a:chExt cx="1481958" cy="894622"/>
            </a:xfrm>
          </p:grpSpPr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2A5BAF25-A0DE-B749-BED2-B83B13A411D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60ECF75-00B2-054C-81C8-C369008BA69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2D5AA3E-2968-154F-83AA-BFEFB38761FC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73" name="Freeform 72">
                  <a:extLst>
                    <a:ext uri="{FF2B5EF4-FFF2-40B4-BE49-F238E27FC236}">
                      <a16:creationId xmlns:a16="http://schemas.microsoft.com/office/drawing/2014/main" id="{7E9ABA87-4EB0-6B47-8590-C8D13AF022C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Freeform 73">
                  <a:extLst>
                    <a:ext uri="{FF2B5EF4-FFF2-40B4-BE49-F238E27FC236}">
                      <a16:creationId xmlns:a16="http://schemas.microsoft.com/office/drawing/2014/main" id="{890B6F94-5705-3F46-8D53-59C76A24DFF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Freeform 74">
                  <a:extLst>
                    <a:ext uri="{FF2B5EF4-FFF2-40B4-BE49-F238E27FC236}">
                      <a16:creationId xmlns:a16="http://schemas.microsoft.com/office/drawing/2014/main" id="{EA16DF83-44AF-C14B-A8A5-69E2FC1D598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Freeform 75">
                  <a:extLst>
                    <a:ext uri="{FF2B5EF4-FFF2-40B4-BE49-F238E27FC236}">
                      <a16:creationId xmlns:a16="http://schemas.microsoft.com/office/drawing/2014/main" id="{CF1C375E-5271-8747-94CF-647940CF263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E4F11E-9F35-664F-97EA-7D4ADE6845C8}"/>
                </a:ext>
              </a:extLst>
            </p:cNvPr>
            <p:cNvGrpSpPr/>
            <p:nvPr/>
          </p:nvGrpSpPr>
          <p:grpSpPr>
            <a:xfrm>
              <a:off x="4267892" y="3971183"/>
              <a:ext cx="710244" cy="282076"/>
              <a:chOff x="3668110" y="2448910"/>
              <a:chExt cx="3794234" cy="216513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BA079D9-C480-AD4D-B5DA-EC37BA225C48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476B5A51-8072-0547-A367-70FC376A69A9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D92BAC0A-5CE8-9042-8E37-B9117A3A474A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66" name="Freeform 65">
                  <a:extLst>
                    <a:ext uri="{FF2B5EF4-FFF2-40B4-BE49-F238E27FC236}">
                      <a16:creationId xmlns:a16="http://schemas.microsoft.com/office/drawing/2014/main" id="{3353FBFD-A2D7-E744-B1F3-8E7B40B65AF2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A4C63F95-1B9C-FD43-843A-DB2A347EA1C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D0BAA16E-35F3-E647-91A9-1F251F8EB69E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CFB9596C-6CA1-1942-B376-083CC0E261AC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" name="Group 906">
              <a:extLst>
                <a:ext uri="{FF2B5EF4-FFF2-40B4-BE49-F238E27FC236}">
                  <a16:creationId xmlns:a16="http://schemas.microsoft.com/office/drawing/2014/main" id="{F07F9C1D-AE30-5045-B1BC-4B265BBBFD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4102" y="3464695"/>
              <a:ext cx="296863" cy="541338"/>
              <a:chOff x="4140" y="429"/>
              <a:chExt cx="1425" cy="2396"/>
            </a:xfrm>
          </p:grpSpPr>
          <p:sp>
            <p:nvSpPr>
              <p:cNvPr id="30" name="Freeform 907">
                <a:extLst>
                  <a:ext uri="{FF2B5EF4-FFF2-40B4-BE49-F238E27FC236}">
                    <a16:creationId xmlns:a16="http://schemas.microsoft.com/office/drawing/2014/main" id="{C405BA89-5E69-E34D-8BF2-C4B6351CB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" name="Rectangle 908">
                <a:extLst>
                  <a:ext uri="{FF2B5EF4-FFF2-40B4-BE49-F238E27FC236}">
                    <a16:creationId xmlns:a16="http://schemas.microsoft.com/office/drawing/2014/main" id="{BEE1B41B-4E66-9746-969A-F01CAF6A3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429"/>
                <a:ext cx="1044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2" name="Freeform 909">
                <a:extLst>
                  <a:ext uri="{FF2B5EF4-FFF2-40B4-BE49-F238E27FC236}">
                    <a16:creationId xmlns:a16="http://schemas.microsoft.com/office/drawing/2014/main" id="{5B85AD69-1925-1341-8DFA-7A4DF673E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" name="Freeform 910">
                <a:extLst>
                  <a:ext uri="{FF2B5EF4-FFF2-40B4-BE49-F238E27FC236}">
                    <a16:creationId xmlns:a16="http://schemas.microsoft.com/office/drawing/2014/main" id="{C4185373-6A8A-4149-9978-81B034501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" name="Rectangle 911">
                <a:extLst>
                  <a:ext uri="{FF2B5EF4-FFF2-40B4-BE49-F238E27FC236}">
                    <a16:creationId xmlns:a16="http://schemas.microsoft.com/office/drawing/2014/main" id="{3666E251-0719-5748-AF0C-93134CF40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689"/>
                <a:ext cx="587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35" name="Group 912">
                <a:extLst>
                  <a:ext uri="{FF2B5EF4-FFF2-40B4-BE49-F238E27FC236}">
                    <a16:creationId xmlns:a16="http://schemas.microsoft.com/office/drawing/2014/main" id="{232623E2-627B-D14D-B0FB-CD7098D112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1" name="AutoShape 913">
                  <a:extLst>
                    <a:ext uri="{FF2B5EF4-FFF2-40B4-BE49-F238E27FC236}">
                      <a16:creationId xmlns:a16="http://schemas.microsoft.com/office/drawing/2014/main" id="{857B9C43-7C5C-2348-8660-BA024F6313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3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2" name="AutoShape 914">
                  <a:extLst>
                    <a:ext uri="{FF2B5EF4-FFF2-40B4-BE49-F238E27FC236}">
                      <a16:creationId xmlns:a16="http://schemas.microsoft.com/office/drawing/2014/main" id="{05AEBC7D-0CFA-0E44-B67C-50A33880B2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94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6" name="Rectangle 915">
                <a:extLst>
                  <a:ext uri="{FF2B5EF4-FFF2-40B4-BE49-F238E27FC236}">
                    <a16:creationId xmlns:a16="http://schemas.microsoft.com/office/drawing/2014/main" id="{AEACDAA3-8AA8-6A49-AD26-9EE0EBFF8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019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37" name="Group 916">
                <a:extLst>
                  <a:ext uri="{FF2B5EF4-FFF2-40B4-BE49-F238E27FC236}">
                    <a16:creationId xmlns:a16="http://schemas.microsoft.com/office/drawing/2014/main" id="{1A83026F-3F53-9643-8F29-FA2E039B37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9" name="AutoShape 917">
                  <a:extLst>
                    <a:ext uri="{FF2B5EF4-FFF2-40B4-BE49-F238E27FC236}">
                      <a16:creationId xmlns:a16="http://schemas.microsoft.com/office/drawing/2014/main" id="{52E81D27-5E50-234E-9001-3524A94EB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5"/>
                  <a:ext cx="723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0" name="AutoShape 918">
                  <a:extLst>
                    <a:ext uri="{FF2B5EF4-FFF2-40B4-BE49-F238E27FC236}">
                      <a16:creationId xmlns:a16="http://schemas.microsoft.com/office/drawing/2014/main" id="{B6A78DF5-A2A0-ED40-80EE-791D05788E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704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8" name="Rectangle 919">
                <a:extLst>
                  <a:ext uri="{FF2B5EF4-FFF2-40B4-BE49-F238E27FC236}">
                    <a16:creationId xmlns:a16="http://schemas.microsoft.com/office/drawing/2014/main" id="{8734703D-B68E-8748-AD6B-127F1C6C3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64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9" name="Rectangle 920">
                <a:extLst>
                  <a:ext uri="{FF2B5EF4-FFF2-40B4-BE49-F238E27FC236}">
                    <a16:creationId xmlns:a16="http://schemas.microsoft.com/office/drawing/2014/main" id="{43CA87E6-9680-7349-8D67-A42CD1FA8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659"/>
                <a:ext cx="602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40" name="Group 921">
                <a:extLst>
                  <a:ext uri="{FF2B5EF4-FFF2-40B4-BE49-F238E27FC236}">
                    <a16:creationId xmlns:a16="http://schemas.microsoft.com/office/drawing/2014/main" id="{B872ACE3-F056-CD42-A484-E0E192157D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57" name="AutoShape 922">
                  <a:extLst>
                    <a:ext uri="{FF2B5EF4-FFF2-40B4-BE49-F238E27FC236}">
                      <a16:creationId xmlns:a16="http://schemas.microsoft.com/office/drawing/2014/main" id="{5DEC78F2-B310-7A4B-B9E2-397F21DAF0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8" name="AutoShape 923">
                  <a:extLst>
                    <a:ext uri="{FF2B5EF4-FFF2-40B4-BE49-F238E27FC236}">
                      <a16:creationId xmlns:a16="http://schemas.microsoft.com/office/drawing/2014/main" id="{4BAC35D5-9AE5-5546-B357-5E9D720FCA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91"/>
                  <a:ext cx="693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1" name="Freeform 924">
                <a:extLst>
                  <a:ext uri="{FF2B5EF4-FFF2-40B4-BE49-F238E27FC236}">
                    <a16:creationId xmlns:a16="http://schemas.microsoft.com/office/drawing/2014/main" id="{6FEDC341-483C-D340-9720-30D4F4ED6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42" name="Group 925">
                <a:extLst>
                  <a:ext uri="{FF2B5EF4-FFF2-40B4-BE49-F238E27FC236}">
                    <a16:creationId xmlns:a16="http://schemas.microsoft.com/office/drawing/2014/main" id="{023CE296-3E8C-014C-BCC0-9E5FAB16EB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5" name="AutoShape 926">
                  <a:extLst>
                    <a:ext uri="{FF2B5EF4-FFF2-40B4-BE49-F238E27FC236}">
                      <a16:creationId xmlns:a16="http://schemas.microsoft.com/office/drawing/2014/main" id="{8324FC35-D619-B14F-8652-42CE1673CA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69"/>
                  <a:ext cx="712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6" name="AutoShape 927">
                  <a:extLst>
                    <a:ext uri="{FF2B5EF4-FFF2-40B4-BE49-F238E27FC236}">
                      <a16:creationId xmlns:a16="http://schemas.microsoft.com/office/drawing/2014/main" id="{ADB26010-A010-6148-81B5-7D84777D49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3"/>
                  <a:ext cx="683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" name="Rectangle 928">
                <a:extLst>
                  <a:ext uri="{FF2B5EF4-FFF2-40B4-BE49-F238E27FC236}">
                    <a16:creationId xmlns:a16="http://schemas.microsoft.com/office/drawing/2014/main" id="{4D097071-15BC-014D-9F42-A6D93DB09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3" y="429"/>
                <a:ext cx="69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" name="Freeform 929">
                <a:extLst>
                  <a:ext uri="{FF2B5EF4-FFF2-40B4-BE49-F238E27FC236}">
                    <a16:creationId xmlns:a16="http://schemas.microsoft.com/office/drawing/2014/main" id="{F9F71B50-9FCA-3043-ABA0-141F7A1FC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" name="Freeform 930">
                <a:extLst>
                  <a:ext uri="{FF2B5EF4-FFF2-40B4-BE49-F238E27FC236}">
                    <a16:creationId xmlns:a16="http://schemas.microsoft.com/office/drawing/2014/main" id="{222AC8FF-2FBE-6B4F-857C-494DB4552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" name="Oval 931">
                <a:extLst>
                  <a:ext uri="{FF2B5EF4-FFF2-40B4-BE49-F238E27FC236}">
                    <a16:creationId xmlns:a16="http://schemas.microsoft.com/office/drawing/2014/main" id="{B301E399-5801-3843-92C4-100C625F4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07"/>
                <a:ext cx="46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7" name="Freeform 932">
                <a:extLst>
                  <a:ext uri="{FF2B5EF4-FFF2-40B4-BE49-F238E27FC236}">
                    <a16:creationId xmlns:a16="http://schemas.microsoft.com/office/drawing/2014/main" id="{D9BC880A-8880-D44A-8749-1BFC6B160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" name="AutoShape 933">
                <a:extLst>
                  <a:ext uri="{FF2B5EF4-FFF2-40B4-BE49-F238E27FC236}">
                    <a16:creationId xmlns:a16="http://schemas.microsoft.com/office/drawing/2014/main" id="{393F8118-0711-154E-A6FA-632710B3E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4"/>
                <a:ext cx="1196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9" name="AutoShape 934">
                <a:extLst>
                  <a:ext uri="{FF2B5EF4-FFF2-40B4-BE49-F238E27FC236}">
                    <a16:creationId xmlns:a16="http://schemas.microsoft.com/office/drawing/2014/main" id="{75D86914-8875-AD43-A7E8-D9BB4787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2713"/>
                <a:ext cx="1067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0" name="Oval 935">
                <a:extLst>
                  <a:ext uri="{FF2B5EF4-FFF2-40B4-BE49-F238E27FC236}">
                    <a16:creationId xmlns:a16="http://schemas.microsoft.com/office/drawing/2014/main" id="{66D89C89-D606-974B-B75D-0D8717AB5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2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1" name="Oval 936">
                <a:extLst>
                  <a:ext uri="{FF2B5EF4-FFF2-40B4-BE49-F238E27FC236}">
                    <a16:creationId xmlns:a16="http://schemas.microsoft.com/office/drawing/2014/main" id="{25574DBE-4535-ED4F-AEDB-0EF2B4BBF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2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" name="Oval 937">
                <a:extLst>
                  <a:ext uri="{FF2B5EF4-FFF2-40B4-BE49-F238E27FC236}">
                    <a16:creationId xmlns:a16="http://schemas.microsoft.com/office/drawing/2014/main" id="{C64F88BB-8747-804C-9C30-A681CB4DD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82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4" name="Rectangle 938">
                <a:extLst>
                  <a:ext uri="{FF2B5EF4-FFF2-40B4-BE49-F238E27FC236}">
                    <a16:creationId xmlns:a16="http://schemas.microsoft.com/office/drawing/2014/main" id="{57D7C4B6-8B5D-2942-8D2C-DC825CD47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4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126" name="Oval 355">
            <a:extLst>
              <a:ext uri="{FF2B5EF4-FFF2-40B4-BE49-F238E27FC236}">
                <a16:creationId xmlns:a16="http://schemas.microsoft.com/office/drawing/2014/main" id="{E1CB85AF-850A-124D-8CE3-6ACFED2B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106" y="1569883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7" name="Oval 356">
            <a:extLst>
              <a:ext uri="{FF2B5EF4-FFF2-40B4-BE49-F238E27FC236}">
                <a16:creationId xmlns:a16="http://schemas.microsoft.com/office/drawing/2014/main" id="{D2388C87-1428-A14C-800A-63448451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356" y="1706408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" name="Oval 357">
            <a:extLst>
              <a:ext uri="{FF2B5EF4-FFF2-40B4-BE49-F238E27FC236}">
                <a16:creationId xmlns:a16="http://schemas.microsoft.com/office/drawing/2014/main" id="{D0E5DD08-AB0D-4144-91C8-D7DA477F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218" y="1861983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9" name="Group 2">
            <a:extLst>
              <a:ext uri="{FF2B5EF4-FFF2-40B4-BE49-F238E27FC236}">
                <a16:creationId xmlns:a16="http://schemas.microsoft.com/office/drawing/2014/main" id="{B224DD07-F8AD-E94B-AC4A-19AC28378364}"/>
              </a:ext>
            </a:extLst>
          </p:cNvPr>
          <p:cNvGrpSpPr>
            <a:grpSpLocks/>
          </p:cNvGrpSpPr>
          <p:nvPr/>
        </p:nvGrpSpPr>
        <p:grpSpPr bwMode="auto">
          <a:xfrm>
            <a:off x="6964906" y="914245"/>
            <a:ext cx="2897187" cy="1404937"/>
            <a:chOff x="5670550" y="1182688"/>
            <a:chExt cx="2897188" cy="1404937"/>
          </a:xfrm>
        </p:grpSpPr>
        <p:sp>
          <p:nvSpPr>
            <p:cNvPr id="130" name="Oval 354">
              <a:extLst>
                <a:ext uri="{FF2B5EF4-FFF2-40B4-BE49-F238E27FC236}">
                  <a16:creationId xmlns:a16="http://schemas.microsoft.com/office/drawing/2014/main" id="{ABAFD0F1-D93C-DA45-B207-CF5A35843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Text Box 353">
              <a:extLst>
                <a:ext uri="{FF2B5EF4-FFF2-40B4-BE49-F238E27FC236}">
                  <a16:creationId xmlns:a16="http://schemas.microsoft.com/office/drawing/2014/main" id="{2E04FD3D-536F-EC41-8CC4-A8B688252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6252" y="1397349"/>
              <a:ext cx="2245988" cy="108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dirty="0">
                  <a:latin typeface="+mn-lt"/>
                  <a:cs typeface="Arial" charset="0"/>
                </a:rPr>
                <a:t>Should arriving packet be allowed in? Departing packet let out?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6C7D360-97CE-E444-BAB7-249EE9E08ADB}"/>
              </a:ext>
            </a:extLst>
          </p:cNvPr>
          <p:cNvGrpSpPr/>
          <p:nvPr/>
        </p:nvGrpSpPr>
        <p:grpSpPr>
          <a:xfrm>
            <a:off x="5999356" y="2543593"/>
            <a:ext cx="737685" cy="500690"/>
            <a:chOff x="5367131" y="3866019"/>
            <a:chExt cx="1637539" cy="741718"/>
          </a:xfrm>
        </p:grpSpPr>
        <p:sp>
          <p:nvSpPr>
            <p:cNvPr id="133" name="Right Arrow 132">
              <a:extLst>
                <a:ext uri="{FF2B5EF4-FFF2-40B4-BE49-F238E27FC236}">
                  <a16:creationId xmlns:a16="http://schemas.microsoft.com/office/drawing/2014/main" id="{73D4F25E-C81F-004E-BFE3-DF04C7212F77}"/>
                </a:ext>
              </a:extLst>
            </p:cNvPr>
            <p:cNvSpPr/>
            <p:nvPr/>
          </p:nvSpPr>
          <p:spPr>
            <a:xfrm rot="10800000">
              <a:off x="5367131" y="4187685"/>
              <a:ext cx="1060173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4" name="Group 201">
              <a:extLst>
                <a:ext uri="{FF2B5EF4-FFF2-40B4-BE49-F238E27FC236}">
                  <a16:creationId xmlns:a16="http://schemas.microsoft.com/office/drawing/2014/main" id="{90CB7EBC-2272-FB4E-9402-867BE322F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61334CF0-30C3-BF4D-8E00-8253AD590E7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326B27B4-DECE-3142-9140-A1C62709BD01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99DE0512-0151-D449-97E2-693E3647A267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A467161-4E43-A943-8CF0-0551130C3765}"/>
              </a:ext>
            </a:extLst>
          </p:cNvPr>
          <p:cNvGrpSpPr/>
          <p:nvPr/>
        </p:nvGrpSpPr>
        <p:grpSpPr>
          <a:xfrm>
            <a:off x="4706724" y="2160734"/>
            <a:ext cx="539872" cy="500690"/>
            <a:chOff x="6417064" y="3866019"/>
            <a:chExt cx="1198427" cy="741718"/>
          </a:xfrm>
        </p:grpSpPr>
        <p:sp>
          <p:nvSpPr>
            <p:cNvPr id="139" name="Right Arrow 138">
              <a:extLst>
                <a:ext uri="{FF2B5EF4-FFF2-40B4-BE49-F238E27FC236}">
                  <a16:creationId xmlns:a16="http://schemas.microsoft.com/office/drawing/2014/main" id="{ED48A8A1-C5F0-664C-9E7C-B4385290B738}"/>
                </a:ext>
              </a:extLst>
            </p:cNvPr>
            <p:cNvSpPr/>
            <p:nvPr/>
          </p:nvSpPr>
          <p:spPr>
            <a:xfrm>
              <a:off x="6555318" y="4171165"/>
              <a:ext cx="1060173" cy="172278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201">
              <a:extLst>
                <a:ext uri="{FF2B5EF4-FFF2-40B4-BE49-F238E27FC236}">
                  <a16:creationId xmlns:a16="http://schemas.microsoft.com/office/drawing/2014/main" id="{9F38C6F8-7430-034C-885F-0781F08D54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4DE0FB97-8476-F447-948F-8AB8722A4AA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425580B9-9E0A-8947-B275-77E93F2580DA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FA4335F-73DB-5D4A-B84C-265F918FC0A3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144" name="Rectangle 3">
            <a:extLst>
              <a:ext uri="{FF2B5EF4-FFF2-40B4-BE49-F238E27FC236}">
                <a16:creationId xmlns:a16="http://schemas.microsoft.com/office/drawing/2014/main" id="{6C3303A2-4D0E-1740-8D1E-1F24ED1363C1}"/>
              </a:ext>
            </a:extLst>
          </p:cNvPr>
          <p:cNvSpPr txBox="1">
            <a:spLocks noChangeArrowheads="1"/>
          </p:cNvSpPr>
          <p:nvPr/>
        </p:nvSpPr>
        <p:spPr>
          <a:xfrm>
            <a:off x="935038" y="3700424"/>
            <a:ext cx="10405752" cy="2879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lang="en-US" dirty="0"/>
              <a:t>internal network connected to Internet via router </a:t>
            </a:r>
            <a:r>
              <a:rPr lang="en-US" dirty="0">
                <a:solidFill>
                  <a:srgbClr val="CC0000"/>
                </a:solidFill>
              </a:rPr>
              <a:t>firewall</a:t>
            </a:r>
          </a:p>
          <a:p>
            <a:pPr indent="-285750"/>
            <a:r>
              <a:rPr lang="en-US" dirty="0"/>
              <a:t>filters </a:t>
            </a:r>
            <a:r>
              <a:rPr lang="en-US" dirty="0">
                <a:solidFill>
                  <a:srgbClr val="CC0000"/>
                </a:solidFill>
              </a:rPr>
              <a:t>packet-by-packet</a:t>
            </a:r>
            <a:r>
              <a:rPr lang="en-US" i="1" dirty="0">
                <a:solidFill>
                  <a:srgbClr val="CC0000"/>
                </a:solidFill>
              </a:rPr>
              <a:t>, </a:t>
            </a:r>
            <a:r>
              <a:rPr lang="en-US" dirty="0"/>
              <a:t>decision to forward/drop packet based on</a:t>
            </a:r>
            <a:r>
              <a:rPr lang="en-US" sz="2400" dirty="0"/>
              <a:t>: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source IP address, destination IP address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TCP/UDP source, destination port numbers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ICMP message type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TCP SYN, ACK bits</a:t>
            </a:r>
          </a:p>
        </p:txBody>
      </p:sp>
    </p:spTree>
    <p:extLst>
      <p:ext uri="{BB962C8B-B14F-4D97-AF65-F5344CB8AC3E}">
        <p14:creationId xmlns:p14="http://schemas.microsoft.com/office/powerpoint/2010/main" val="360940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Stateless packet filtering: example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2295582-323F-E848-B973-67480C6B9B89}"/>
              </a:ext>
            </a:extLst>
          </p:cNvPr>
          <p:cNvSpPr>
            <a:spLocks/>
          </p:cNvSpPr>
          <p:nvPr/>
        </p:nvSpPr>
        <p:spPr bwMode="auto">
          <a:xfrm>
            <a:off x="2527715" y="1551370"/>
            <a:ext cx="3189287" cy="1808162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Rectangle 198">
            <a:extLst>
              <a:ext uri="{FF2B5EF4-FFF2-40B4-BE49-F238E27FC236}">
                <a16:creationId xmlns:a16="http://schemas.microsoft.com/office/drawing/2014/main" id="{3D07DBBB-CF0F-3F44-99C9-3F75417A0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340" y="2654682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9" name="Line 334">
            <a:extLst>
              <a:ext uri="{FF2B5EF4-FFF2-40B4-BE49-F238E27FC236}">
                <a16:creationId xmlns:a16="http://schemas.microsoft.com/office/drawing/2014/main" id="{C5013588-2C85-8D4F-9FAD-EF5006D71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1640" y="2681670"/>
            <a:ext cx="4349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Freeform 346">
            <a:extLst>
              <a:ext uri="{FF2B5EF4-FFF2-40B4-BE49-F238E27FC236}">
                <a16:creationId xmlns:a16="http://schemas.microsoft.com/office/drawing/2014/main" id="{F8055989-3657-594C-82A8-60EE2F8749C8}"/>
              </a:ext>
            </a:extLst>
          </p:cNvPr>
          <p:cNvSpPr>
            <a:spLocks/>
          </p:cNvSpPr>
          <p:nvPr/>
        </p:nvSpPr>
        <p:spPr bwMode="auto">
          <a:xfrm>
            <a:off x="6277390" y="2057782"/>
            <a:ext cx="1901825" cy="1141413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9AE0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Line 347">
            <a:extLst>
              <a:ext uri="{FF2B5EF4-FFF2-40B4-BE49-F238E27FC236}">
                <a16:creationId xmlns:a16="http://schemas.microsoft.com/office/drawing/2014/main" id="{D365F223-8596-8748-A94C-FBF99671CA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3677" y="2664207"/>
            <a:ext cx="490538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id="{8FE8EFD3-E437-4B43-8E00-80908095C8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6652" y="2183195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" name="Line 21">
            <a:extLst>
              <a:ext uri="{FF2B5EF4-FFF2-40B4-BE49-F238E27FC236}">
                <a16:creationId xmlns:a16="http://schemas.microsoft.com/office/drawing/2014/main" id="{25E65455-8BA5-4E41-BB95-502143857D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4002" y="2230820"/>
            <a:ext cx="271463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Line 22">
            <a:extLst>
              <a:ext uri="{FF2B5EF4-FFF2-40B4-BE49-F238E27FC236}">
                <a16:creationId xmlns:a16="http://schemas.microsoft.com/office/drawing/2014/main" id="{FADF5BD3-D3C6-5940-BFE8-6B639D693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3102" y="225939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6" name="Group 44">
            <a:extLst>
              <a:ext uri="{FF2B5EF4-FFF2-40B4-BE49-F238E27FC236}">
                <a16:creationId xmlns:a16="http://schemas.microsoft.com/office/drawing/2014/main" id="{EE72A278-9FC3-5045-9DA2-C7412E610090}"/>
              </a:ext>
            </a:extLst>
          </p:cNvPr>
          <p:cNvGrpSpPr>
            <a:grpSpLocks/>
          </p:cNvGrpSpPr>
          <p:nvPr/>
        </p:nvGrpSpPr>
        <p:grpSpPr bwMode="auto">
          <a:xfrm>
            <a:off x="2461040" y="1985847"/>
            <a:ext cx="568325" cy="481182"/>
            <a:chOff x="-44" y="1473"/>
            <a:chExt cx="981" cy="1105"/>
          </a:xfrm>
        </p:grpSpPr>
        <p:pic>
          <p:nvPicPr>
            <p:cNvPr id="124" name="Picture 45" descr="desktop_computer_stylized_medium">
              <a:extLst>
                <a:ext uri="{FF2B5EF4-FFF2-40B4-BE49-F238E27FC236}">
                  <a16:creationId xmlns:a16="http://schemas.microsoft.com/office/drawing/2014/main" id="{015EC23D-53E2-5E4C-B94E-047D7272B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596D08E5-0867-3948-9041-2C05DBE40A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" name="Group 44">
            <a:extLst>
              <a:ext uri="{FF2B5EF4-FFF2-40B4-BE49-F238E27FC236}">
                <a16:creationId xmlns:a16="http://schemas.microsoft.com/office/drawing/2014/main" id="{A0B7E594-F386-6C46-970D-900757CAE528}"/>
              </a:ext>
            </a:extLst>
          </p:cNvPr>
          <p:cNvGrpSpPr>
            <a:grpSpLocks/>
          </p:cNvGrpSpPr>
          <p:nvPr/>
        </p:nvGrpSpPr>
        <p:grpSpPr bwMode="auto">
          <a:xfrm>
            <a:off x="3396078" y="2474970"/>
            <a:ext cx="568325" cy="481182"/>
            <a:chOff x="-44" y="1473"/>
            <a:chExt cx="981" cy="1105"/>
          </a:xfrm>
        </p:grpSpPr>
        <p:pic>
          <p:nvPicPr>
            <p:cNvPr id="122" name="Picture 45" descr="desktop_computer_stylized_medium">
              <a:extLst>
                <a:ext uri="{FF2B5EF4-FFF2-40B4-BE49-F238E27FC236}">
                  <a16:creationId xmlns:a16="http://schemas.microsoft.com/office/drawing/2014/main" id="{A34B7569-1A23-6340-AB30-037880424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" name="Freeform 46">
              <a:extLst>
                <a:ext uri="{FF2B5EF4-FFF2-40B4-BE49-F238E27FC236}">
                  <a16:creationId xmlns:a16="http://schemas.microsoft.com/office/drawing/2014/main" id="{11920007-994E-F84F-9988-93E6041533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8" name="Line 21">
            <a:extLst>
              <a:ext uri="{FF2B5EF4-FFF2-40B4-BE49-F238E27FC236}">
                <a16:creationId xmlns:a16="http://schemas.microsoft.com/office/drawing/2014/main" id="{791FA198-F808-A247-9094-FAC52AF4E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2177" y="2189545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19C58F29-9A71-0E4E-B757-88CBB14D45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3952" y="2684845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1B238A15-B5FF-AE44-878F-DC6AC8CC7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8765" y="2695957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9DC05518-23BE-C94C-A164-A962217A2A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5490" y="2143507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2" name="Group 44">
            <a:extLst>
              <a:ext uri="{FF2B5EF4-FFF2-40B4-BE49-F238E27FC236}">
                <a16:creationId xmlns:a16="http://schemas.microsoft.com/office/drawing/2014/main" id="{DA660BB5-7FB0-4C42-B1A1-13864F3A71D8}"/>
              </a:ext>
            </a:extLst>
          </p:cNvPr>
          <p:cNvGrpSpPr>
            <a:grpSpLocks/>
          </p:cNvGrpSpPr>
          <p:nvPr/>
        </p:nvGrpSpPr>
        <p:grpSpPr bwMode="auto">
          <a:xfrm>
            <a:off x="3800890" y="2848163"/>
            <a:ext cx="568325" cy="481183"/>
            <a:chOff x="-44" y="1473"/>
            <a:chExt cx="981" cy="1105"/>
          </a:xfrm>
        </p:grpSpPr>
        <p:pic>
          <p:nvPicPr>
            <p:cNvPr id="120" name="Picture 45" descr="desktop_computer_stylized_medium">
              <a:extLst>
                <a:ext uri="{FF2B5EF4-FFF2-40B4-BE49-F238E27FC236}">
                  <a16:creationId xmlns:a16="http://schemas.microsoft.com/office/drawing/2014/main" id="{2F2923F1-58A1-C84D-BF2B-7E9B34FB0E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46D33FE4-069C-0144-8385-E6AE6BBD6A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3" name="Group 44">
            <a:extLst>
              <a:ext uri="{FF2B5EF4-FFF2-40B4-BE49-F238E27FC236}">
                <a16:creationId xmlns:a16="http://schemas.microsoft.com/office/drawing/2014/main" id="{7ABC6681-48BE-1848-9E8B-C313663173CE}"/>
              </a:ext>
            </a:extLst>
          </p:cNvPr>
          <p:cNvGrpSpPr>
            <a:grpSpLocks/>
          </p:cNvGrpSpPr>
          <p:nvPr/>
        </p:nvGrpSpPr>
        <p:grpSpPr bwMode="auto">
          <a:xfrm>
            <a:off x="4258090" y="2916450"/>
            <a:ext cx="568325" cy="481182"/>
            <a:chOff x="-44" y="1473"/>
            <a:chExt cx="981" cy="1105"/>
          </a:xfrm>
        </p:grpSpPr>
        <p:pic>
          <p:nvPicPr>
            <p:cNvPr id="118" name="Picture 45" descr="desktop_computer_stylized_medium">
              <a:extLst>
                <a:ext uri="{FF2B5EF4-FFF2-40B4-BE49-F238E27FC236}">
                  <a16:creationId xmlns:a16="http://schemas.microsoft.com/office/drawing/2014/main" id="{4193E87E-44A0-1645-8482-B0FEE2FA2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16E89581-C9CA-1E49-BB51-F68537A66C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4" name="Group 44">
            <a:extLst>
              <a:ext uri="{FF2B5EF4-FFF2-40B4-BE49-F238E27FC236}">
                <a16:creationId xmlns:a16="http://schemas.microsoft.com/office/drawing/2014/main" id="{B34BB223-DE05-6A4A-A2F3-B61F4F5BB47B}"/>
              </a:ext>
            </a:extLst>
          </p:cNvPr>
          <p:cNvGrpSpPr>
            <a:grpSpLocks/>
          </p:cNvGrpSpPr>
          <p:nvPr/>
        </p:nvGrpSpPr>
        <p:grpSpPr bwMode="auto">
          <a:xfrm>
            <a:off x="4080477" y="1806957"/>
            <a:ext cx="568325" cy="481183"/>
            <a:chOff x="-44" y="1473"/>
            <a:chExt cx="981" cy="1105"/>
          </a:xfrm>
        </p:grpSpPr>
        <p:pic>
          <p:nvPicPr>
            <p:cNvPr id="116" name="Picture 45" descr="desktop_computer_stylized_medium">
              <a:extLst>
                <a:ext uri="{FF2B5EF4-FFF2-40B4-BE49-F238E27FC236}">
                  <a16:creationId xmlns:a16="http://schemas.microsoft.com/office/drawing/2014/main" id="{6C12209C-1305-0B46-9F45-003FAEA805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8108913C-0A0B-1042-AACF-D3B7CBF3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5" name="Group 906">
            <a:extLst>
              <a:ext uri="{FF2B5EF4-FFF2-40B4-BE49-F238E27FC236}">
                <a16:creationId xmlns:a16="http://schemas.microsoft.com/office/drawing/2014/main" id="{D1522F93-BF6F-D441-800C-30847E497F90}"/>
              </a:ext>
            </a:extLst>
          </p:cNvPr>
          <p:cNvGrpSpPr>
            <a:grpSpLocks/>
          </p:cNvGrpSpPr>
          <p:nvPr/>
        </p:nvGrpSpPr>
        <p:grpSpPr bwMode="auto">
          <a:xfrm>
            <a:off x="3050096" y="2418641"/>
            <a:ext cx="285924" cy="538072"/>
            <a:chOff x="4140" y="429"/>
            <a:chExt cx="1425" cy="2396"/>
          </a:xfrm>
        </p:grpSpPr>
        <p:sp>
          <p:nvSpPr>
            <p:cNvPr id="84" name="Freeform 907">
              <a:extLst>
                <a:ext uri="{FF2B5EF4-FFF2-40B4-BE49-F238E27FC236}">
                  <a16:creationId xmlns:a16="http://schemas.microsoft.com/office/drawing/2014/main" id="{AEEA7723-9160-3A4C-941A-69BD04A37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Rectangle 908">
              <a:extLst>
                <a:ext uri="{FF2B5EF4-FFF2-40B4-BE49-F238E27FC236}">
                  <a16:creationId xmlns:a16="http://schemas.microsoft.com/office/drawing/2014/main" id="{8ACA22B0-FE51-4A47-BB85-F16AD6D1D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7"/>
              <a:ext cx="103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6" name="Freeform 909">
              <a:extLst>
                <a:ext uri="{FF2B5EF4-FFF2-40B4-BE49-F238E27FC236}">
                  <a16:creationId xmlns:a16="http://schemas.microsoft.com/office/drawing/2014/main" id="{FE60557A-3B66-D147-B710-AF24AE76E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910">
              <a:extLst>
                <a:ext uri="{FF2B5EF4-FFF2-40B4-BE49-F238E27FC236}">
                  <a16:creationId xmlns:a16="http://schemas.microsoft.com/office/drawing/2014/main" id="{11B0230E-5F75-5148-A3D1-2D8B3EC43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Rectangle 911">
              <a:extLst>
                <a:ext uri="{FF2B5EF4-FFF2-40B4-BE49-F238E27FC236}">
                  <a16:creationId xmlns:a16="http://schemas.microsoft.com/office/drawing/2014/main" id="{BCBEC638-8F75-014F-ADA9-3B9A5C373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88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89" name="Group 912">
              <a:extLst>
                <a:ext uri="{FF2B5EF4-FFF2-40B4-BE49-F238E27FC236}">
                  <a16:creationId xmlns:a16="http://schemas.microsoft.com/office/drawing/2014/main" id="{37B72626-5FDE-D142-9AB0-919A54C331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4" name="AutoShape 913">
                <a:extLst>
                  <a:ext uri="{FF2B5EF4-FFF2-40B4-BE49-F238E27FC236}">
                    <a16:creationId xmlns:a16="http://schemas.microsoft.com/office/drawing/2014/main" id="{704D8359-B066-8748-AC27-010BD39F2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7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" name="AutoShape 914">
                <a:extLst>
                  <a:ext uri="{FF2B5EF4-FFF2-40B4-BE49-F238E27FC236}">
                    <a16:creationId xmlns:a16="http://schemas.microsoft.com/office/drawing/2014/main" id="{94DD4879-3D81-E947-A0FF-5A5AA11F3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1"/>
                <a:ext cx="691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0" name="Rectangle 915">
              <a:extLst>
                <a:ext uri="{FF2B5EF4-FFF2-40B4-BE49-F238E27FC236}">
                  <a16:creationId xmlns:a16="http://schemas.microsoft.com/office/drawing/2014/main" id="{F7B11742-56AB-A644-AD72-D716450D9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21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1" name="Group 916">
              <a:extLst>
                <a:ext uri="{FF2B5EF4-FFF2-40B4-BE49-F238E27FC236}">
                  <a16:creationId xmlns:a16="http://schemas.microsoft.com/office/drawing/2014/main" id="{0CC7B33E-FE3D-F14F-ACAA-5AED98E2A1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2" name="AutoShape 917">
                <a:extLst>
                  <a:ext uri="{FF2B5EF4-FFF2-40B4-BE49-F238E27FC236}">
                    <a16:creationId xmlns:a16="http://schemas.microsoft.com/office/drawing/2014/main" id="{11064641-6BD1-1C40-8273-FF98260AC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3" name="AutoShape 918">
                <a:extLst>
                  <a:ext uri="{FF2B5EF4-FFF2-40B4-BE49-F238E27FC236}">
                    <a16:creationId xmlns:a16="http://schemas.microsoft.com/office/drawing/2014/main" id="{7739CF42-B546-594E-8149-6B15718DF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2" name="Rectangle 919">
              <a:extLst>
                <a:ext uri="{FF2B5EF4-FFF2-40B4-BE49-F238E27FC236}">
                  <a16:creationId xmlns:a16="http://schemas.microsoft.com/office/drawing/2014/main" id="{BAB32908-1862-8A45-8FD4-BA74DFB13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360"/>
              <a:ext cx="601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3" name="Rectangle 920">
              <a:extLst>
                <a:ext uri="{FF2B5EF4-FFF2-40B4-BE49-F238E27FC236}">
                  <a16:creationId xmlns:a16="http://schemas.microsoft.com/office/drawing/2014/main" id="{AFD30AFA-5002-4246-9D4B-3843B13FB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4" name="Group 921">
              <a:extLst>
                <a:ext uri="{FF2B5EF4-FFF2-40B4-BE49-F238E27FC236}">
                  <a16:creationId xmlns:a16="http://schemas.microsoft.com/office/drawing/2014/main" id="{3A4E59B2-6776-F044-A1D5-492D1A8255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10" name="AutoShape 922">
                <a:extLst>
                  <a:ext uri="{FF2B5EF4-FFF2-40B4-BE49-F238E27FC236}">
                    <a16:creationId xmlns:a16="http://schemas.microsoft.com/office/drawing/2014/main" id="{050DB3DA-3FE0-4E45-86D4-987D34DCD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0"/>
                <a:ext cx="729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1" name="AutoShape 923">
                <a:extLst>
                  <a:ext uri="{FF2B5EF4-FFF2-40B4-BE49-F238E27FC236}">
                    <a16:creationId xmlns:a16="http://schemas.microsoft.com/office/drawing/2014/main" id="{91DE7B6A-B23C-E942-907A-35E945B4D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9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5" name="Freeform 924">
              <a:extLst>
                <a:ext uri="{FF2B5EF4-FFF2-40B4-BE49-F238E27FC236}">
                  <a16:creationId xmlns:a16="http://schemas.microsoft.com/office/drawing/2014/main" id="{3FB0972F-BECE-974B-A3E7-A58D63D42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6" name="Group 925">
              <a:extLst>
                <a:ext uri="{FF2B5EF4-FFF2-40B4-BE49-F238E27FC236}">
                  <a16:creationId xmlns:a16="http://schemas.microsoft.com/office/drawing/2014/main" id="{BC6FE3BA-3D3D-C544-A611-D8F0FDEE86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8" name="AutoShape 926">
                <a:extLst>
                  <a:ext uri="{FF2B5EF4-FFF2-40B4-BE49-F238E27FC236}">
                    <a16:creationId xmlns:a16="http://schemas.microsoft.com/office/drawing/2014/main" id="{5B01C675-61C8-574F-9D97-10FB5364D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9" name="AutoShape 927">
                <a:extLst>
                  <a:ext uri="{FF2B5EF4-FFF2-40B4-BE49-F238E27FC236}">
                    <a16:creationId xmlns:a16="http://schemas.microsoft.com/office/drawing/2014/main" id="{FB6EF860-87AB-D84C-A4E6-11BCE8C25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2580"/>
                <a:ext cx="68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7" name="Rectangle 928">
              <a:extLst>
                <a:ext uri="{FF2B5EF4-FFF2-40B4-BE49-F238E27FC236}">
                  <a16:creationId xmlns:a16="http://schemas.microsoft.com/office/drawing/2014/main" id="{2F412267-496E-554D-AA85-078F5D4B2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7" y="427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" name="Freeform 929">
              <a:extLst>
                <a:ext uri="{FF2B5EF4-FFF2-40B4-BE49-F238E27FC236}">
                  <a16:creationId xmlns:a16="http://schemas.microsoft.com/office/drawing/2014/main" id="{AF4E1DE4-4F69-0C42-B1EC-DABB4D8A3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930">
              <a:extLst>
                <a:ext uri="{FF2B5EF4-FFF2-40B4-BE49-F238E27FC236}">
                  <a16:creationId xmlns:a16="http://schemas.microsoft.com/office/drawing/2014/main" id="{5C136E4A-1C37-4944-B70D-A845CE14F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Oval 931">
              <a:extLst>
                <a:ext uri="{FF2B5EF4-FFF2-40B4-BE49-F238E27FC236}">
                  <a16:creationId xmlns:a16="http://schemas.microsoft.com/office/drawing/2014/main" id="{5A97BA6F-7968-0B46-B4BA-E31E7364E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4"/>
              <a:ext cx="47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1" name="Freeform 932">
              <a:extLst>
                <a:ext uri="{FF2B5EF4-FFF2-40B4-BE49-F238E27FC236}">
                  <a16:creationId xmlns:a16="http://schemas.microsoft.com/office/drawing/2014/main" id="{FE2A825D-B216-F141-B706-1C8080884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AutoShape 933">
              <a:extLst>
                <a:ext uri="{FF2B5EF4-FFF2-40B4-BE49-F238E27FC236}">
                  <a16:creationId xmlns:a16="http://schemas.microsoft.com/office/drawing/2014/main" id="{DA9B22C6-07B5-AC4F-9E05-842E0C765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2"/>
              <a:ext cx="1195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3" name="AutoShape 934">
              <a:extLst>
                <a:ext uri="{FF2B5EF4-FFF2-40B4-BE49-F238E27FC236}">
                  <a16:creationId xmlns:a16="http://schemas.microsoft.com/office/drawing/2014/main" id="{93C3456B-5EAE-8446-AD42-80B37C10D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0"/>
              <a:ext cx="106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4" name="Oval 935">
              <a:extLst>
                <a:ext uri="{FF2B5EF4-FFF2-40B4-BE49-F238E27FC236}">
                  <a16:creationId xmlns:a16="http://schemas.microsoft.com/office/drawing/2014/main" id="{A09E8CCA-65E5-7E47-922F-1987AA8AC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8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5" name="Oval 936">
              <a:extLst>
                <a:ext uri="{FF2B5EF4-FFF2-40B4-BE49-F238E27FC236}">
                  <a16:creationId xmlns:a16="http://schemas.microsoft.com/office/drawing/2014/main" id="{7C460452-7BE1-4949-BF58-9C1BE7467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5"/>
              <a:ext cx="158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6" name="Oval 937">
              <a:extLst>
                <a:ext uri="{FF2B5EF4-FFF2-40B4-BE49-F238E27FC236}">
                  <a16:creationId xmlns:a16="http://schemas.microsoft.com/office/drawing/2014/main" id="{FA0952CD-1199-4949-A094-0AE42E99D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78"/>
              <a:ext cx="158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7" name="Rectangle 938">
              <a:extLst>
                <a:ext uri="{FF2B5EF4-FFF2-40B4-BE49-F238E27FC236}">
                  <a16:creationId xmlns:a16="http://schemas.microsoft.com/office/drawing/2014/main" id="{735B8ADF-72F2-C942-A93A-6A9DE0632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7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8FF9CB-3577-F345-8547-E7807389CF1E}"/>
              </a:ext>
            </a:extLst>
          </p:cNvPr>
          <p:cNvGrpSpPr/>
          <p:nvPr/>
        </p:nvGrpSpPr>
        <p:grpSpPr>
          <a:xfrm>
            <a:off x="3305130" y="2019858"/>
            <a:ext cx="710244" cy="282076"/>
            <a:chOff x="3668110" y="2448910"/>
            <a:chExt cx="3794234" cy="216513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0284349-F583-D24B-A3DF-EC5D910AAA30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A56B02F8-F0E1-FE4D-9320-C12545B6D1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51EC26A-E11D-7443-8704-AC214D147972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91B40CD7-4DF6-0141-890F-463F75E362A0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00C1CBE4-17A4-D448-9C92-885DEAEEDA30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AFC89776-EDED-C343-9730-13AF464B5FE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DC90CF92-14D3-224B-ABEB-751D6B3D3400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07B383-78B2-0449-9525-4B315C2CB61C}"/>
              </a:ext>
            </a:extLst>
          </p:cNvPr>
          <p:cNvGrpSpPr/>
          <p:nvPr/>
        </p:nvGrpSpPr>
        <p:grpSpPr>
          <a:xfrm>
            <a:off x="5123392" y="2482830"/>
            <a:ext cx="754294" cy="393599"/>
            <a:chOff x="7493876" y="2774731"/>
            <a:chExt cx="1481958" cy="894622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2A5BAF25-A0DE-B749-BED2-B83B13A411D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60ECF75-00B2-054C-81C8-C369008BA69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2D5AA3E-2968-154F-83AA-BFEFB38761F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7E9ABA87-4EB0-6B47-8590-C8D13AF022C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890B6F94-5705-3F46-8D53-59C76A24DFF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EA16DF83-44AF-C14B-A8A5-69E2FC1D598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CF1C375E-5271-8747-94CF-647940CF263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E4F11E-9F35-664F-97EA-7D4ADE6845C8}"/>
              </a:ext>
            </a:extLst>
          </p:cNvPr>
          <p:cNvGrpSpPr/>
          <p:nvPr/>
        </p:nvGrpSpPr>
        <p:grpSpPr>
          <a:xfrm>
            <a:off x="4089472" y="2510373"/>
            <a:ext cx="710244" cy="282076"/>
            <a:chOff x="3668110" y="2448910"/>
            <a:chExt cx="3794234" cy="216513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BA079D9-C480-AD4D-B5DA-EC37BA225C4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476B5A51-8072-0547-A367-70FC376A69A9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92BAC0A-5CE8-9042-8E37-B9117A3A474A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3353FBFD-A2D7-E744-B1F3-8E7B40B65AF2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A4C63F95-1B9C-FD43-843A-DB2A347EA1C0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D0BAA16E-35F3-E647-91A9-1F251F8EB69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CFB9596C-6CA1-1942-B376-083CC0E261AC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" name="Group 906">
            <a:extLst>
              <a:ext uri="{FF2B5EF4-FFF2-40B4-BE49-F238E27FC236}">
                <a16:creationId xmlns:a16="http://schemas.microsoft.com/office/drawing/2014/main" id="{F07F9C1D-AE30-5045-B1BC-4B265BBBFD83}"/>
              </a:ext>
            </a:extLst>
          </p:cNvPr>
          <p:cNvGrpSpPr>
            <a:grpSpLocks/>
          </p:cNvGrpSpPr>
          <p:nvPr/>
        </p:nvGrpSpPr>
        <p:grpSpPr bwMode="auto">
          <a:xfrm>
            <a:off x="5345682" y="2003885"/>
            <a:ext cx="296863" cy="541338"/>
            <a:chOff x="4140" y="429"/>
            <a:chExt cx="1425" cy="2396"/>
          </a:xfrm>
        </p:grpSpPr>
        <p:sp>
          <p:nvSpPr>
            <p:cNvPr id="30" name="Freeform 907">
              <a:extLst>
                <a:ext uri="{FF2B5EF4-FFF2-40B4-BE49-F238E27FC236}">
                  <a16:creationId xmlns:a16="http://schemas.microsoft.com/office/drawing/2014/main" id="{C405BA89-5E69-E34D-8BF2-C4B6351CB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Rectangle 908">
              <a:extLst>
                <a:ext uri="{FF2B5EF4-FFF2-40B4-BE49-F238E27FC236}">
                  <a16:creationId xmlns:a16="http://schemas.microsoft.com/office/drawing/2014/main" id="{BEE1B41B-4E66-9746-969A-F01CAF6A3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2" name="Freeform 909">
              <a:extLst>
                <a:ext uri="{FF2B5EF4-FFF2-40B4-BE49-F238E27FC236}">
                  <a16:creationId xmlns:a16="http://schemas.microsoft.com/office/drawing/2014/main" id="{5B85AD69-1925-1341-8DFA-7A4DF673E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910">
              <a:extLst>
                <a:ext uri="{FF2B5EF4-FFF2-40B4-BE49-F238E27FC236}">
                  <a16:creationId xmlns:a16="http://schemas.microsoft.com/office/drawing/2014/main" id="{C4185373-6A8A-4149-9978-81B034501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Rectangle 911">
              <a:extLst>
                <a:ext uri="{FF2B5EF4-FFF2-40B4-BE49-F238E27FC236}">
                  <a16:creationId xmlns:a16="http://schemas.microsoft.com/office/drawing/2014/main" id="{3666E251-0719-5748-AF0C-93134CF40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689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35" name="Group 912">
              <a:extLst>
                <a:ext uri="{FF2B5EF4-FFF2-40B4-BE49-F238E27FC236}">
                  <a16:creationId xmlns:a16="http://schemas.microsoft.com/office/drawing/2014/main" id="{232623E2-627B-D14D-B0FB-CD7098D112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1" name="AutoShape 913">
                <a:extLst>
                  <a:ext uri="{FF2B5EF4-FFF2-40B4-BE49-F238E27FC236}">
                    <a16:creationId xmlns:a16="http://schemas.microsoft.com/office/drawing/2014/main" id="{857B9C43-7C5C-2348-8660-BA024F631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2" name="AutoShape 914">
                <a:extLst>
                  <a:ext uri="{FF2B5EF4-FFF2-40B4-BE49-F238E27FC236}">
                    <a16:creationId xmlns:a16="http://schemas.microsoft.com/office/drawing/2014/main" id="{05AEBC7D-0CFA-0E44-B67C-50A33880B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6" name="Rectangle 915">
              <a:extLst>
                <a:ext uri="{FF2B5EF4-FFF2-40B4-BE49-F238E27FC236}">
                  <a16:creationId xmlns:a16="http://schemas.microsoft.com/office/drawing/2014/main" id="{AEACDAA3-8AA8-6A49-AD26-9EE0EBFF8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37" name="Group 916">
              <a:extLst>
                <a:ext uri="{FF2B5EF4-FFF2-40B4-BE49-F238E27FC236}">
                  <a16:creationId xmlns:a16="http://schemas.microsoft.com/office/drawing/2014/main" id="{1A83026F-3F53-9643-8F29-FA2E039B37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9" name="AutoShape 917">
                <a:extLst>
                  <a:ext uri="{FF2B5EF4-FFF2-40B4-BE49-F238E27FC236}">
                    <a16:creationId xmlns:a16="http://schemas.microsoft.com/office/drawing/2014/main" id="{52E81D27-5E50-234E-9001-3524A94EB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" name="AutoShape 918">
                <a:extLst>
                  <a:ext uri="{FF2B5EF4-FFF2-40B4-BE49-F238E27FC236}">
                    <a16:creationId xmlns:a16="http://schemas.microsoft.com/office/drawing/2014/main" id="{B6A78DF5-A2A0-ED40-80EE-791D05788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70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8" name="Rectangle 919">
              <a:extLst>
                <a:ext uri="{FF2B5EF4-FFF2-40B4-BE49-F238E27FC236}">
                  <a16:creationId xmlns:a16="http://schemas.microsoft.com/office/drawing/2014/main" id="{8734703D-B68E-8748-AD6B-127F1C6C3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64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" name="Rectangle 920">
              <a:extLst>
                <a:ext uri="{FF2B5EF4-FFF2-40B4-BE49-F238E27FC236}">
                  <a16:creationId xmlns:a16="http://schemas.microsoft.com/office/drawing/2014/main" id="{43CA87E6-9680-7349-8D67-A42CD1FA8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59"/>
              <a:ext cx="602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40" name="Group 921">
              <a:extLst>
                <a:ext uri="{FF2B5EF4-FFF2-40B4-BE49-F238E27FC236}">
                  <a16:creationId xmlns:a16="http://schemas.microsoft.com/office/drawing/2014/main" id="{B872ACE3-F056-CD42-A484-E0E192157D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7" name="AutoShape 922">
                <a:extLst>
                  <a:ext uri="{FF2B5EF4-FFF2-40B4-BE49-F238E27FC236}">
                    <a16:creationId xmlns:a16="http://schemas.microsoft.com/office/drawing/2014/main" id="{5DEC78F2-B310-7A4B-B9E2-397F21DAF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8" name="AutoShape 923">
                <a:extLst>
                  <a:ext uri="{FF2B5EF4-FFF2-40B4-BE49-F238E27FC236}">
                    <a16:creationId xmlns:a16="http://schemas.microsoft.com/office/drawing/2014/main" id="{4BAC35D5-9AE5-5546-B357-5E9D720FC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91"/>
                <a:ext cx="693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1" name="Freeform 924">
              <a:extLst>
                <a:ext uri="{FF2B5EF4-FFF2-40B4-BE49-F238E27FC236}">
                  <a16:creationId xmlns:a16="http://schemas.microsoft.com/office/drawing/2014/main" id="{6FEDC341-483C-D340-9720-30D4F4ED6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2" name="Group 925">
              <a:extLst>
                <a:ext uri="{FF2B5EF4-FFF2-40B4-BE49-F238E27FC236}">
                  <a16:creationId xmlns:a16="http://schemas.microsoft.com/office/drawing/2014/main" id="{023CE296-3E8C-014C-BCC0-9E5FAB16EB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5" name="AutoShape 926">
                <a:extLst>
                  <a:ext uri="{FF2B5EF4-FFF2-40B4-BE49-F238E27FC236}">
                    <a16:creationId xmlns:a16="http://schemas.microsoft.com/office/drawing/2014/main" id="{8324FC35-D619-B14F-8652-42CE1673C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" name="AutoShape 927">
                <a:extLst>
                  <a:ext uri="{FF2B5EF4-FFF2-40B4-BE49-F238E27FC236}">
                    <a16:creationId xmlns:a16="http://schemas.microsoft.com/office/drawing/2014/main" id="{ADB26010-A010-6148-81B5-7D84777D4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" y="2583"/>
                <a:ext cx="68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3" name="Rectangle 928">
              <a:extLst>
                <a:ext uri="{FF2B5EF4-FFF2-40B4-BE49-F238E27FC236}">
                  <a16:creationId xmlns:a16="http://schemas.microsoft.com/office/drawing/2014/main" id="{4D097071-15BC-014D-9F42-A6D93DB09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9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" name="Freeform 929">
              <a:extLst>
                <a:ext uri="{FF2B5EF4-FFF2-40B4-BE49-F238E27FC236}">
                  <a16:creationId xmlns:a16="http://schemas.microsoft.com/office/drawing/2014/main" id="{F9F71B50-9FCA-3043-ABA0-141F7A1FC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930">
              <a:extLst>
                <a:ext uri="{FF2B5EF4-FFF2-40B4-BE49-F238E27FC236}">
                  <a16:creationId xmlns:a16="http://schemas.microsoft.com/office/drawing/2014/main" id="{222AC8FF-2FBE-6B4F-857C-494DB4552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Oval 931">
              <a:extLst>
                <a:ext uri="{FF2B5EF4-FFF2-40B4-BE49-F238E27FC236}">
                  <a16:creationId xmlns:a16="http://schemas.microsoft.com/office/drawing/2014/main" id="{B301E399-5801-3843-92C4-100C625F4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07"/>
              <a:ext cx="46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7" name="Freeform 932">
              <a:extLst>
                <a:ext uri="{FF2B5EF4-FFF2-40B4-BE49-F238E27FC236}">
                  <a16:creationId xmlns:a16="http://schemas.microsoft.com/office/drawing/2014/main" id="{D9BC880A-8880-D44A-8749-1BFC6B160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AutoShape 933">
              <a:extLst>
                <a:ext uri="{FF2B5EF4-FFF2-40B4-BE49-F238E27FC236}">
                  <a16:creationId xmlns:a16="http://schemas.microsoft.com/office/drawing/2014/main" id="{393F8118-0711-154E-A6FA-632710B3E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9" name="AutoShape 934">
              <a:extLst>
                <a:ext uri="{FF2B5EF4-FFF2-40B4-BE49-F238E27FC236}">
                  <a16:creationId xmlns:a16="http://schemas.microsoft.com/office/drawing/2014/main" id="{75D86914-8875-AD43-A7E8-D9BB4787B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713"/>
              <a:ext cx="1067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" name="Oval 935">
              <a:extLst>
                <a:ext uri="{FF2B5EF4-FFF2-40B4-BE49-F238E27FC236}">
                  <a16:creationId xmlns:a16="http://schemas.microsoft.com/office/drawing/2014/main" id="{66D89C89-D606-974B-B75D-0D8717AB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2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" name="Oval 936">
              <a:extLst>
                <a:ext uri="{FF2B5EF4-FFF2-40B4-BE49-F238E27FC236}">
                  <a16:creationId xmlns:a16="http://schemas.microsoft.com/office/drawing/2014/main" id="{25574DBE-4535-ED4F-AEDB-0EF2B4BBF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2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3" name="Oval 937">
              <a:extLst>
                <a:ext uri="{FF2B5EF4-FFF2-40B4-BE49-F238E27FC236}">
                  <a16:creationId xmlns:a16="http://schemas.microsoft.com/office/drawing/2014/main" id="{C64F88BB-8747-804C-9C30-A681CB4DD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382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" name="Rectangle 938">
              <a:extLst>
                <a:ext uri="{FF2B5EF4-FFF2-40B4-BE49-F238E27FC236}">
                  <a16:creationId xmlns:a16="http://schemas.microsoft.com/office/drawing/2014/main" id="{57D7C4B6-8B5D-2942-8D2C-DC825CD47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4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26" name="Oval 355">
            <a:extLst>
              <a:ext uri="{FF2B5EF4-FFF2-40B4-BE49-F238E27FC236}">
                <a16:creationId xmlns:a16="http://schemas.microsoft.com/office/drawing/2014/main" id="{E1CB85AF-850A-124D-8CE3-6ACFED2B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106" y="1569883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7" name="Oval 356">
            <a:extLst>
              <a:ext uri="{FF2B5EF4-FFF2-40B4-BE49-F238E27FC236}">
                <a16:creationId xmlns:a16="http://schemas.microsoft.com/office/drawing/2014/main" id="{D2388C87-1428-A14C-800A-63448451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356" y="1706408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" name="Oval 357">
            <a:extLst>
              <a:ext uri="{FF2B5EF4-FFF2-40B4-BE49-F238E27FC236}">
                <a16:creationId xmlns:a16="http://schemas.microsoft.com/office/drawing/2014/main" id="{D0E5DD08-AB0D-4144-91C8-D7DA477F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218" y="1861983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9" name="Group 2">
            <a:extLst>
              <a:ext uri="{FF2B5EF4-FFF2-40B4-BE49-F238E27FC236}">
                <a16:creationId xmlns:a16="http://schemas.microsoft.com/office/drawing/2014/main" id="{B224DD07-F8AD-E94B-AC4A-19AC28378364}"/>
              </a:ext>
            </a:extLst>
          </p:cNvPr>
          <p:cNvGrpSpPr>
            <a:grpSpLocks/>
          </p:cNvGrpSpPr>
          <p:nvPr/>
        </p:nvGrpSpPr>
        <p:grpSpPr bwMode="auto">
          <a:xfrm>
            <a:off x="6964906" y="914245"/>
            <a:ext cx="2897187" cy="1404937"/>
            <a:chOff x="5670550" y="1182688"/>
            <a:chExt cx="2897188" cy="1404937"/>
          </a:xfrm>
        </p:grpSpPr>
        <p:sp>
          <p:nvSpPr>
            <p:cNvPr id="130" name="Oval 354">
              <a:extLst>
                <a:ext uri="{FF2B5EF4-FFF2-40B4-BE49-F238E27FC236}">
                  <a16:creationId xmlns:a16="http://schemas.microsoft.com/office/drawing/2014/main" id="{ABAFD0F1-D93C-DA45-B207-CF5A35843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Text Box 353">
              <a:extLst>
                <a:ext uri="{FF2B5EF4-FFF2-40B4-BE49-F238E27FC236}">
                  <a16:creationId xmlns:a16="http://schemas.microsoft.com/office/drawing/2014/main" id="{2E04FD3D-536F-EC41-8CC4-A8B688252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6252" y="1397349"/>
              <a:ext cx="2245988" cy="108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dirty="0">
                  <a:latin typeface="+mn-lt"/>
                  <a:cs typeface="Arial" charset="0"/>
                </a:rPr>
                <a:t>Should arriving packet be allowed in? Departing packet let out?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6C7D360-97CE-E444-BAB7-249EE9E08ADB}"/>
              </a:ext>
            </a:extLst>
          </p:cNvPr>
          <p:cNvGrpSpPr/>
          <p:nvPr/>
        </p:nvGrpSpPr>
        <p:grpSpPr>
          <a:xfrm>
            <a:off x="5999356" y="2543593"/>
            <a:ext cx="737685" cy="500690"/>
            <a:chOff x="5367131" y="3866019"/>
            <a:chExt cx="1637539" cy="741718"/>
          </a:xfrm>
        </p:grpSpPr>
        <p:sp>
          <p:nvSpPr>
            <p:cNvPr id="133" name="Right Arrow 132">
              <a:extLst>
                <a:ext uri="{FF2B5EF4-FFF2-40B4-BE49-F238E27FC236}">
                  <a16:creationId xmlns:a16="http://schemas.microsoft.com/office/drawing/2014/main" id="{73D4F25E-C81F-004E-BFE3-DF04C7212F77}"/>
                </a:ext>
              </a:extLst>
            </p:cNvPr>
            <p:cNvSpPr/>
            <p:nvPr/>
          </p:nvSpPr>
          <p:spPr>
            <a:xfrm rot="10800000">
              <a:off x="5367131" y="4187685"/>
              <a:ext cx="1060173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4" name="Group 201">
              <a:extLst>
                <a:ext uri="{FF2B5EF4-FFF2-40B4-BE49-F238E27FC236}">
                  <a16:creationId xmlns:a16="http://schemas.microsoft.com/office/drawing/2014/main" id="{90CB7EBC-2272-FB4E-9402-867BE322F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61334CF0-30C3-BF4D-8E00-8253AD590E7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326B27B4-DECE-3142-9140-A1C62709BD01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99DE0512-0151-D449-97E2-693E3647A267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A467161-4E43-A943-8CF0-0551130C3765}"/>
              </a:ext>
            </a:extLst>
          </p:cNvPr>
          <p:cNvGrpSpPr/>
          <p:nvPr/>
        </p:nvGrpSpPr>
        <p:grpSpPr>
          <a:xfrm>
            <a:off x="4706724" y="2160734"/>
            <a:ext cx="539872" cy="500690"/>
            <a:chOff x="6417064" y="3866019"/>
            <a:chExt cx="1198427" cy="741718"/>
          </a:xfrm>
        </p:grpSpPr>
        <p:sp>
          <p:nvSpPr>
            <p:cNvPr id="139" name="Right Arrow 138">
              <a:extLst>
                <a:ext uri="{FF2B5EF4-FFF2-40B4-BE49-F238E27FC236}">
                  <a16:creationId xmlns:a16="http://schemas.microsoft.com/office/drawing/2014/main" id="{ED48A8A1-C5F0-664C-9E7C-B4385290B738}"/>
                </a:ext>
              </a:extLst>
            </p:cNvPr>
            <p:cNvSpPr/>
            <p:nvPr/>
          </p:nvSpPr>
          <p:spPr>
            <a:xfrm>
              <a:off x="6555318" y="4171165"/>
              <a:ext cx="1060173" cy="172278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201">
              <a:extLst>
                <a:ext uri="{FF2B5EF4-FFF2-40B4-BE49-F238E27FC236}">
                  <a16:creationId xmlns:a16="http://schemas.microsoft.com/office/drawing/2014/main" id="{9F38C6F8-7430-034C-885F-0781F08D54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4DE0FB97-8476-F447-948F-8AB8722A4AA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425580B9-9E0A-8947-B275-77E93F2580DA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FA4335F-73DB-5D4A-B84C-265F918FC0A3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145" name="Rectangle 4">
            <a:extLst>
              <a:ext uri="{FF2B5EF4-FFF2-40B4-BE49-F238E27FC236}">
                <a16:creationId xmlns:a16="http://schemas.microsoft.com/office/drawing/2014/main" id="{4D3ACD00-6D12-2C41-A8E5-58F89EF94552}"/>
              </a:ext>
            </a:extLst>
          </p:cNvPr>
          <p:cNvSpPr txBox="1">
            <a:spLocks noChangeArrowheads="1"/>
          </p:cNvSpPr>
          <p:nvPr/>
        </p:nvSpPr>
        <p:spPr>
          <a:xfrm>
            <a:off x="673100" y="3702204"/>
            <a:ext cx="10444666" cy="269859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C0000"/>
                </a:solidFill>
              </a:rPr>
              <a:t>example 1: </a:t>
            </a:r>
            <a:r>
              <a:rPr lang="en-US" sz="2400" dirty="0"/>
              <a:t>block incoming and outgoing datagrams with IP protocol field = 17 and with either source or dest port = 23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result: </a:t>
            </a:r>
            <a:r>
              <a:rPr lang="en-US" dirty="0"/>
              <a:t>all incoming, outgoing UDP flows and telnet connections are blocked</a:t>
            </a:r>
          </a:p>
          <a:p>
            <a:r>
              <a:rPr lang="en-US" sz="2400" dirty="0">
                <a:solidFill>
                  <a:srgbClr val="CC0000"/>
                </a:solidFill>
              </a:rPr>
              <a:t>example 2: </a:t>
            </a:r>
            <a:r>
              <a:rPr lang="en-US" sz="2400" dirty="0"/>
              <a:t>block inbound TCP segments with ACK=0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result: </a:t>
            </a:r>
            <a:r>
              <a:rPr lang="en-US" dirty="0"/>
              <a:t>prevents external clients from making TCP connections with internal clients, but allows internal clients to connect to outside</a:t>
            </a:r>
          </a:p>
        </p:txBody>
      </p:sp>
    </p:spTree>
    <p:extLst>
      <p:ext uri="{BB962C8B-B14F-4D97-AF65-F5344CB8AC3E}">
        <p14:creationId xmlns:p14="http://schemas.microsoft.com/office/powerpoint/2010/main" val="6221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Stateless packet filtering: more examples</a:t>
            </a:r>
          </a:p>
        </p:txBody>
      </p:sp>
      <p:graphicFrame>
        <p:nvGraphicFramePr>
          <p:cNvPr id="144" name="Group 28">
            <a:extLst>
              <a:ext uri="{FF2B5EF4-FFF2-40B4-BE49-F238E27FC236}">
                <a16:creationId xmlns:a16="http://schemas.microsoft.com/office/drawing/2014/main" id="{F1467964-6918-9049-8FA1-6CB88B183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740042"/>
              </p:ext>
            </p:extLst>
          </p:nvPr>
        </p:nvGraphicFramePr>
        <p:xfrm>
          <a:off x="1215483" y="1345698"/>
          <a:ext cx="9946887" cy="4889761"/>
        </p:xfrm>
        <a:graphic>
          <a:graphicData uri="http://schemas.openxmlformats.org/drawingml/2006/table">
            <a:tbl>
              <a:tblPr/>
              <a:tblGrid>
                <a:gridCol w="458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3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2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Policy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Firewall Setting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no outside Web access 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outgoing packets to any IP address, port 80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no incoming TCP connections, except those for institution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’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s public Web server only.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incoming TCP SYN packets to any IP except 130.207.244.203, port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prevent Web-radios from eating up the available bandwidth.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incoming UDP packets - except DNS and router broadcasts.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prevent your network from being used for a smurf DoS attack.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ICMP packets going to a 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“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broadcast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”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 address (e.g. 130.207.255.255)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prevent your network from being tracerouted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outgoing ICMP TTL expired traffic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8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Access Control Lists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D75C7F8D-9BBE-D347-ACAA-8114CBCE4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38292"/>
              </p:ext>
            </p:extLst>
          </p:nvPr>
        </p:nvGraphicFramePr>
        <p:xfrm>
          <a:off x="1548509" y="2443240"/>
          <a:ext cx="8418512" cy="3903758"/>
        </p:xfrm>
        <a:graphic>
          <a:graphicData uri="http://schemas.openxmlformats.org/drawingml/2006/table">
            <a:tbl>
              <a:tblPr/>
              <a:tblGrid>
                <a:gridCol w="122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35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action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protocol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bit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1">
            <a:extLst>
              <a:ext uri="{FF2B5EF4-FFF2-40B4-BE49-F238E27FC236}">
                <a16:creationId xmlns:a16="http://schemas.microsoft.com/office/drawing/2014/main" id="{0EDA4416-727A-6547-9914-66C8B3C40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278058"/>
            <a:ext cx="10512812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01688" indent="-801688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75000"/>
            </a:pPr>
            <a:r>
              <a:rPr lang="en-US" sz="3200" dirty="0">
                <a:solidFill>
                  <a:srgbClr val="CC0000"/>
                </a:solidFill>
                <a:cs typeface="Gill Sans MT" charset="0"/>
              </a:rPr>
              <a:t>ACL:</a:t>
            </a:r>
            <a:r>
              <a:rPr lang="en-US" sz="2400" dirty="0">
                <a:solidFill>
                  <a:srgbClr val="CC0000"/>
                </a:solidFill>
                <a:cs typeface="Gill Sans MT" charset="0"/>
              </a:rPr>
              <a:t> </a:t>
            </a:r>
            <a:r>
              <a:rPr lang="en-US" sz="2800" dirty="0">
                <a:cs typeface="Gill Sans MT" charset="0"/>
              </a:rPr>
              <a:t>table of rules, applied top to bottom to incoming packets: (action, condition) pairs: looks like OpenFlow forwarding (Ch. 4)!</a:t>
            </a:r>
            <a:endParaRPr lang="en-US" sz="2400" dirty="0"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7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Stateful packet filtering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B9D1692-9687-5348-9251-BC3EE4115CF5}"/>
              </a:ext>
            </a:extLst>
          </p:cNvPr>
          <p:cNvSpPr txBox="1">
            <a:spLocks noChangeArrowheads="1"/>
          </p:cNvSpPr>
          <p:nvPr/>
        </p:nvSpPr>
        <p:spPr>
          <a:xfrm>
            <a:off x="934998" y="1290560"/>
            <a:ext cx="10829539" cy="459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7813" indent="-277813"/>
            <a:r>
              <a:rPr lang="en-US" i="1" dirty="0">
                <a:solidFill>
                  <a:srgbClr val="0012A0"/>
                </a:solidFill>
              </a:rPr>
              <a:t>stateless packet filter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heavy handed tool</a:t>
            </a:r>
          </a:p>
          <a:p>
            <a:pPr lvl="1"/>
            <a:r>
              <a:rPr lang="en-US" sz="2200" dirty="0"/>
              <a:t>admits packets that “</a:t>
            </a:r>
            <a:r>
              <a:rPr lang="en-US" altLang="ja-JP" sz="2200" dirty="0"/>
              <a:t>make no sense,” e.g., dest port = 80, ACK bit set, even though no TCP connection established:</a:t>
            </a:r>
            <a:endParaRPr lang="en-US" sz="2200" dirty="0"/>
          </a:p>
        </p:txBody>
      </p:sp>
      <p:graphicFrame>
        <p:nvGraphicFramePr>
          <p:cNvPr id="11" name="Group 32">
            <a:extLst>
              <a:ext uri="{FF2B5EF4-FFF2-40B4-BE49-F238E27FC236}">
                <a16:creationId xmlns:a16="http://schemas.microsoft.com/office/drawing/2014/main" id="{2CC2E2AC-CBC4-FA4F-898F-3B5149A1A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402494"/>
              </p:ext>
            </p:extLst>
          </p:nvPr>
        </p:nvGraphicFramePr>
        <p:xfrm>
          <a:off x="2311555" y="2631688"/>
          <a:ext cx="7643813" cy="1325563"/>
        </p:xfrm>
        <a:graphic>
          <a:graphicData uri="http://schemas.openxmlformats.org/drawingml/2006/table">
            <a:tbl>
              <a:tblPr/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7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</a:t>
                      </a: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protocol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8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283">
            <a:extLst>
              <a:ext uri="{FF2B5EF4-FFF2-40B4-BE49-F238E27FC236}">
                <a16:creationId xmlns:a16="http://schemas.microsoft.com/office/drawing/2014/main" id="{0967380F-E7AA-7544-AE87-3545A24F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980" y="4362567"/>
            <a:ext cx="1072174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8125" indent="-2381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i="1" dirty="0">
                <a:solidFill>
                  <a:srgbClr val="0012A0"/>
                </a:solidFill>
                <a:cs typeface="Gill Sans MT" charset="0"/>
              </a:rPr>
              <a:t>stateful packet filter:</a:t>
            </a:r>
            <a:r>
              <a:rPr lang="en-US" sz="2800" dirty="0">
                <a:solidFill>
                  <a:srgbClr val="0012A0"/>
                </a:solidFill>
                <a:cs typeface="Gill Sans MT" charset="0"/>
              </a:rPr>
              <a:t> </a:t>
            </a:r>
            <a:r>
              <a:rPr lang="en-US" sz="2800" dirty="0">
                <a:cs typeface="Gill Sans MT" charset="0"/>
              </a:rPr>
              <a:t>track status of every TCP connection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cs typeface="Gill Sans MT" charset="0"/>
              </a:rPr>
              <a:t>track connection setup (SYN), teardown (FIN): determine whether incoming, outgoing packets </a:t>
            </a:r>
            <a:r>
              <a:rPr lang="en-US" altLang="ja-JP" sz="2400" dirty="0">
                <a:cs typeface="Gill Sans MT" charset="0"/>
              </a:rPr>
              <a:t>“makes sense”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cs typeface="Gill Sans MT" charset="0"/>
              </a:rPr>
              <a:t>timeout inactive connections at firewall: no longer admit packets</a:t>
            </a:r>
          </a:p>
          <a:p>
            <a:pPr marL="695325" lvl="1" indent="-238125"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Stateful packet filtering</a:t>
            </a:r>
          </a:p>
        </p:txBody>
      </p:sp>
      <p:graphicFrame>
        <p:nvGraphicFramePr>
          <p:cNvPr id="7" name="Group 72">
            <a:extLst>
              <a:ext uri="{FF2B5EF4-FFF2-40B4-BE49-F238E27FC236}">
                <a16:creationId xmlns:a16="http://schemas.microsoft.com/office/drawing/2014/main" id="{A29CF766-7A48-6349-A06C-49FA2F361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829336"/>
              </p:ext>
            </p:extLst>
          </p:nvPr>
        </p:nvGraphicFramePr>
        <p:xfrm>
          <a:off x="1818696" y="2576630"/>
          <a:ext cx="8719207" cy="3822383"/>
        </p:xfrm>
        <a:graphic>
          <a:graphicData uri="http://schemas.openxmlformats.org/drawingml/2006/table">
            <a:tbl>
              <a:tblPr/>
              <a:tblGrid>
                <a:gridCol w="1173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3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action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proto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bit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check connection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5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2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 Box 68">
            <a:extLst>
              <a:ext uri="{FF2B5EF4-FFF2-40B4-BE49-F238E27FC236}">
                <a16:creationId xmlns:a16="http://schemas.microsoft.com/office/drawing/2014/main" id="{E8B613C8-B6A3-B648-AC4F-6310E357A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964" y="596574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" name="Rectangle 71">
            <a:extLst>
              <a:ext uri="{FF2B5EF4-FFF2-40B4-BE49-F238E27FC236}">
                <a16:creationId xmlns:a16="http://schemas.microsoft.com/office/drawing/2014/main" id="{EC96110D-EB43-D041-8A11-454BA4FE1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394546"/>
            <a:ext cx="10925407" cy="110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800" dirty="0">
                <a:cs typeface="Gill Sans MT" charset="0"/>
              </a:rPr>
              <a:t>ACL augmented to indicate need to check connection state table before admitting packet</a:t>
            </a:r>
          </a:p>
        </p:txBody>
      </p:sp>
    </p:spTree>
    <p:extLst>
      <p:ext uri="{BB962C8B-B14F-4D97-AF65-F5344CB8AC3E}">
        <p14:creationId xmlns:p14="http://schemas.microsoft.com/office/powerpoint/2010/main" val="371170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Application gateways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ED6B6DB-1D2E-994B-AD99-D20F7F596A33}"/>
              </a:ext>
            </a:extLst>
          </p:cNvPr>
          <p:cNvSpPr txBox="1">
            <a:spLocks noChangeArrowheads="1"/>
          </p:cNvSpPr>
          <p:nvPr/>
        </p:nvSpPr>
        <p:spPr>
          <a:xfrm>
            <a:off x="1028700" y="1356848"/>
            <a:ext cx="4279280" cy="2568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filter packets on application data as well as on IP/TCP/UDP fields.</a:t>
            </a:r>
          </a:p>
          <a:p>
            <a:r>
              <a:rPr lang="en-US" i="1" dirty="0">
                <a:solidFill>
                  <a:srgbClr val="0012A0"/>
                </a:solidFill>
              </a:rPr>
              <a:t>example: </a:t>
            </a:r>
            <a:r>
              <a:rPr lang="en-US" dirty="0"/>
              <a:t>allow select internal users to telnet outside</a:t>
            </a:r>
            <a:endParaRPr lang="en-US" sz="2400" dirty="0"/>
          </a:p>
        </p:txBody>
      </p:sp>
      <p:sp>
        <p:nvSpPr>
          <p:cNvPr id="15" name="Rectangle 110">
            <a:extLst>
              <a:ext uri="{FF2B5EF4-FFF2-40B4-BE49-F238E27FC236}">
                <a16:creationId xmlns:a16="http://schemas.microsoft.com/office/drawing/2014/main" id="{58F3F0F9-E3AB-1940-945B-463010343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99" y="4367523"/>
            <a:ext cx="10735837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800" dirty="0">
                <a:solidFill>
                  <a:srgbClr val="0012A0"/>
                </a:solidFill>
                <a:cs typeface="Gill Sans MT" charset="0"/>
              </a:rPr>
              <a:t>1. </a:t>
            </a:r>
            <a:r>
              <a:rPr lang="en-US" sz="2800" dirty="0">
                <a:cs typeface="Gill Sans MT" charset="0"/>
              </a:rPr>
              <a:t>require all telnet users to telnet through gateway.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85000"/>
            </a:pPr>
            <a:r>
              <a:rPr lang="en-US" sz="2800" dirty="0">
                <a:solidFill>
                  <a:srgbClr val="0012A0"/>
                </a:solidFill>
                <a:cs typeface="Gill Sans MT" charset="0"/>
              </a:rPr>
              <a:t>2. </a:t>
            </a:r>
            <a:r>
              <a:rPr lang="en-US" sz="2800" dirty="0">
                <a:cs typeface="Gill Sans MT" charset="0"/>
              </a:rPr>
              <a:t>for authorized users, gateway sets up telnet connection to dest host</a:t>
            </a:r>
          </a:p>
          <a:p>
            <a:pPr marL="577850" indent="-177800">
              <a:lnSpc>
                <a:spcPct val="90000"/>
              </a:lnSpc>
              <a:spcBef>
                <a:spcPts val="400"/>
              </a:spcBef>
              <a:buClr>
                <a:srgbClr val="0012A0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800" dirty="0">
                <a:cs typeface="Gill Sans MT" charset="0"/>
              </a:rPr>
              <a:t> gateway relays data between 2 connections</a:t>
            </a:r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800" dirty="0">
                <a:solidFill>
                  <a:srgbClr val="0012A0"/>
                </a:solidFill>
                <a:cs typeface="Gill Sans MT" charset="0"/>
              </a:rPr>
              <a:t>3. </a:t>
            </a:r>
            <a:r>
              <a:rPr lang="en-US" sz="2800" dirty="0">
                <a:cs typeface="Gill Sans MT" charset="0"/>
              </a:rPr>
              <a:t>router filter blocks all telnet connections not originating from gateway</a:t>
            </a:r>
          </a:p>
        </p:txBody>
      </p:sp>
      <p:sp>
        <p:nvSpPr>
          <p:cNvPr id="17" name="Text Box 108">
            <a:extLst>
              <a:ext uri="{FF2B5EF4-FFF2-40B4-BE49-F238E27FC236}">
                <a16:creationId xmlns:a16="http://schemas.microsoft.com/office/drawing/2014/main" id="{EBB76ACF-9F94-E74E-8D34-3FBBB156B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7681" y="1577642"/>
            <a:ext cx="1102739" cy="4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600" dirty="0">
                <a:latin typeface="+mn-lt"/>
                <a:cs typeface="Arial" charset="0"/>
              </a:rPr>
              <a:t>application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latin typeface="+mn-lt"/>
                <a:cs typeface="Arial" charset="0"/>
              </a:rPr>
              <a:t>gateway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CDFA2A5-A5D7-EB4E-A6AF-A727A49C1669}"/>
              </a:ext>
            </a:extLst>
          </p:cNvPr>
          <p:cNvSpPr>
            <a:spLocks/>
          </p:cNvSpPr>
          <p:nvPr/>
        </p:nvSpPr>
        <p:spPr bwMode="auto">
          <a:xfrm>
            <a:off x="6107635" y="1847031"/>
            <a:ext cx="3648994" cy="1808285"/>
          </a:xfrm>
          <a:custGeom>
            <a:avLst/>
            <a:gdLst/>
            <a:ahLst/>
            <a:cxnLst/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19" name="Rectangle 198">
            <a:extLst>
              <a:ext uri="{FF2B5EF4-FFF2-40B4-BE49-F238E27FC236}">
                <a16:creationId xmlns:a16="http://schemas.microsoft.com/office/drawing/2014/main" id="{F2A76C97-D550-504A-B7DE-FD30C4FC7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5948" y="2950310"/>
            <a:ext cx="46488" cy="20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en-US" sz="2400" dirty="0"/>
          </a:p>
        </p:txBody>
      </p:sp>
      <p:sp>
        <p:nvSpPr>
          <p:cNvPr id="20" name="Line 334">
            <a:extLst>
              <a:ext uri="{FF2B5EF4-FFF2-40B4-BE49-F238E27FC236}">
                <a16:creationId xmlns:a16="http://schemas.microsoft.com/office/drawing/2014/main" id="{5C5538F4-7203-124E-A8D6-068627A8A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9103" y="2797457"/>
            <a:ext cx="837092" cy="18143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939BBB91-A3A2-9842-9B1F-7C8B104673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8409" y="2391666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870BF408-0D3E-CB4E-BC49-7A3D7BE89F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25759" y="2439291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E4A80FD7-7B97-9141-BAE4-BC90CFAAE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4859" y="2467866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grpSp>
        <p:nvGrpSpPr>
          <p:cNvPr id="26" name="Group 44">
            <a:extLst>
              <a:ext uri="{FF2B5EF4-FFF2-40B4-BE49-F238E27FC236}">
                <a16:creationId xmlns:a16="http://schemas.microsoft.com/office/drawing/2014/main" id="{F6FDB0A3-6866-9746-A30F-CCD1D1BEB5D0}"/>
              </a:ext>
            </a:extLst>
          </p:cNvPr>
          <p:cNvGrpSpPr>
            <a:grpSpLocks/>
          </p:cNvGrpSpPr>
          <p:nvPr/>
        </p:nvGrpSpPr>
        <p:grpSpPr bwMode="auto">
          <a:xfrm>
            <a:off x="6082318" y="2194476"/>
            <a:ext cx="568374" cy="481119"/>
            <a:chOff x="-44" y="1473"/>
            <a:chExt cx="981" cy="1105"/>
          </a:xfrm>
        </p:grpSpPr>
        <p:pic>
          <p:nvPicPr>
            <p:cNvPr id="85" name="Picture 45" descr="desktop_computer_stylized_medium">
              <a:extLst>
                <a:ext uri="{FF2B5EF4-FFF2-40B4-BE49-F238E27FC236}">
                  <a16:creationId xmlns:a16="http://schemas.microsoft.com/office/drawing/2014/main" id="{55B1868D-CFC9-6B44-8ED2-BD5B54871A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Freeform 46">
              <a:extLst>
                <a:ext uri="{FF2B5EF4-FFF2-40B4-BE49-F238E27FC236}">
                  <a16:creationId xmlns:a16="http://schemas.microsoft.com/office/drawing/2014/main" id="{35014EC2-0E1B-CA43-A9D6-C527542D9F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grpSp>
        <p:nvGrpSpPr>
          <p:cNvPr id="27" name="Group 44">
            <a:extLst>
              <a:ext uri="{FF2B5EF4-FFF2-40B4-BE49-F238E27FC236}">
                <a16:creationId xmlns:a16="http://schemas.microsoft.com/office/drawing/2014/main" id="{685A7BF2-558B-8743-83E6-47D62B4D892E}"/>
              </a:ext>
            </a:extLst>
          </p:cNvPr>
          <p:cNvGrpSpPr>
            <a:grpSpLocks/>
          </p:cNvGrpSpPr>
          <p:nvPr/>
        </p:nvGrpSpPr>
        <p:grpSpPr bwMode="auto">
          <a:xfrm>
            <a:off x="7017436" y="2683535"/>
            <a:ext cx="568374" cy="481119"/>
            <a:chOff x="-44" y="1473"/>
            <a:chExt cx="981" cy="1105"/>
          </a:xfrm>
        </p:grpSpPr>
        <p:pic>
          <p:nvPicPr>
            <p:cNvPr id="83" name="Picture 45" descr="desktop_computer_stylized_medium">
              <a:extLst>
                <a:ext uri="{FF2B5EF4-FFF2-40B4-BE49-F238E27FC236}">
                  <a16:creationId xmlns:a16="http://schemas.microsoft.com/office/drawing/2014/main" id="{6060D6B9-A4E0-7249-972F-787ACE60E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Freeform 46">
              <a:extLst>
                <a:ext uri="{FF2B5EF4-FFF2-40B4-BE49-F238E27FC236}">
                  <a16:creationId xmlns:a16="http://schemas.microsoft.com/office/drawing/2014/main" id="{B67E1C60-DA8A-7A4A-8D9A-74FE2CEDF73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sp>
        <p:nvSpPr>
          <p:cNvPr id="28" name="Line 21">
            <a:extLst>
              <a:ext uri="{FF2B5EF4-FFF2-40B4-BE49-F238E27FC236}">
                <a16:creationId xmlns:a16="http://schemas.microsoft.com/office/drawing/2014/main" id="{24BC3D89-A70F-0342-A136-8020B78E4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3934" y="2398016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29" name="Line 22">
            <a:extLst>
              <a:ext uri="{FF2B5EF4-FFF2-40B4-BE49-F238E27FC236}">
                <a16:creationId xmlns:a16="http://schemas.microsoft.com/office/drawing/2014/main" id="{95F360D6-D1A4-3B4B-A4EA-BEE40EEA38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5709" y="2893316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30" name="Line 22">
            <a:extLst>
              <a:ext uri="{FF2B5EF4-FFF2-40B4-BE49-F238E27FC236}">
                <a16:creationId xmlns:a16="http://schemas.microsoft.com/office/drawing/2014/main" id="{0574189A-4A2D-2F48-9544-2A39F9CFE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0521" y="290442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31" name="Line 20">
            <a:extLst>
              <a:ext uri="{FF2B5EF4-FFF2-40B4-BE49-F238E27FC236}">
                <a16:creationId xmlns:a16="http://schemas.microsoft.com/office/drawing/2014/main" id="{12F6FD4D-50B6-DA4D-B793-E67F3AFAD2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5659" y="235197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grpSp>
        <p:nvGrpSpPr>
          <p:cNvPr id="32" name="Group 44">
            <a:extLst>
              <a:ext uri="{FF2B5EF4-FFF2-40B4-BE49-F238E27FC236}">
                <a16:creationId xmlns:a16="http://schemas.microsoft.com/office/drawing/2014/main" id="{76A11678-DEAB-A24C-9212-C0568CEB8567}"/>
              </a:ext>
            </a:extLst>
          </p:cNvPr>
          <p:cNvGrpSpPr>
            <a:grpSpLocks/>
          </p:cNvGrpSpPr>
          <p:nvPr/>
        </p:nvGrpSpPr>
        <p:grpSpPr bwMode="auto">
          <a:xfrm>
            <a:off x="7422283" y="3056680"/>
            <a:ext cx="568374" cy="481120"/>
            <a:chOff x="-44" y="1473"/>
            <a:chExt cx="981" cy="1105"/>
          </a:xfrm>
        </p:grpSpPr>
        <p:pic>
          <p:nvPicPr>
            <p:cNvPr id="81" name="Picture 45" descr="desktop_computer_stylized_medium">
              <a:extLst>
                <a:ext uri="{FF2B5EF4-FFF2-40B4-BE49-F238E27FC236}">
                  <a16:creationId xmlns:a16="http://schemas.microsoft.com/office/drawing/2014/main" id="{0472BB59-3D2E-BF49-98B8-042DCEECD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7B25A56A-E2B3-C945-A8FF-1EE9D561D0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grpSp>
        <p:nvGrpSpPr>
          <p:cNvPr id="33" name="Group 44">
            <a:extLst>
              <a:ext uri="{FF2B5EF4-FFF2-40B4-BE49-F238E27FC236}">
                <a16:creationId xmlns:a16="http://schemas.microsoft.com/office/drawing/2014/main" id="{80772404-C0D9-9341-B1E9-5528939C3099}"/>
              </a:ext>
            </a:extLst>
          </p:cNvPr>
          <p:cNvGrpSpPr>
            <a:grpSpLocks/>
          </p:cNvGrpSpPr>
          <p:nvPr/>
        </p:nvGrpSpPr>
        <p:grpSpPr bwMode="auto">
          <a:xfrm>
            <a:off x="7879522" y="3124959"/>
            <a:ext cx="568374" cy="481119"/>
            <a:chOff x="-44" y="1473"/>
            <a:chExt cx="981" cy="1105"/>
          </a:xfrm>
        </p:grpSpPr>
        <p:pic>
          <p:nvPicPr>
            <p:cNvPr id="79" name="Picture 45" descr="desktop_computer_stylized_medium">
              <a:extLst>
                <a:ext uri="{FF2B5EF4-FFF2-40B4-BE49-F238E27FC236}">
                  <a16:creationId xmlns:a16="http://schemas.microsoft.com/office/drawing/2014/main" id="{C5F18335-8008-4240-B63C-75CC12E38F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Freeform 46">
              <a:extLst>
                <a:ext uri="{FF2B5EF4-FFF2-40B4-BE49-F238E27FC236}">
                  <a16:creationId xmlns:a16="http://schemas.microsoft.com/office/drawing/2014/main" id="{E71239C1-6A24-A941-BB5F-2CE3DA5E26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grpSp>
        <p:nvGrpSpPr>
          <p:cNvPr id="36" name="Group 44">
            <a:extLst>
              <a:ext uri="{FF2B5EF4-FFF2-40B4-BE49-F238E27FC236}">
                <a16:creationId xmlns:a16="http://schemas.microsoft.com/office/drawing/2014/main" id="{3B65ED16-547A-8B49-B756-A9DB087352F2}"/>
              </a:ext>
            </a:extLst>
          </p:cNvPr>
          <p:cNvGrpSpPr>
            <a:grpSpLocks/>
          </p:cNvGrpSpPr>
          <p:nvPr/>
        </p:nvGrpSpPr>
        <p:grpSpPr bwMode="auto">
          <a:xfrm>
            <a:off x="6476612" y="2628334"/>
            <a:ext cx="568374" cy="481120"/>
            <a:chOff x="-44" y="1473"/>
            <a:chExt cx="981" cy="1105"/>
          </a:xfrm>
        </p:grpSpPr>
        <p:pic>
          <p:nvPicPr>
            <p:cNvPr id="77" name="Picture 45" descr="desktop_computer_stylized_medium">
              <a:extLst>
                <a:ext uri="{FF2B5EF4-FFF2-40B4-BE49-F238E27FC236}">
                  <a16:creationId xmlns:a16="http://schemas.microsoft.com/office/drawing/2014/main" id="{B5E0AA1D-7586-D744-994F-5299758F5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93330170-8CBC-A649-AE68-31689EB3A0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grpSp>
        <p:nvGrpSpPr>
          <p:cNvPr id="37" name="Group 906">
            <a:extLst>
              <a:ext uri="{FF2B5EF4-FFF2-40B4-BE49-F238E27FC236}">
                <a16:creationId xmlns:a16="http://schemas.microsoft.com/office/drawing/2014/main" id="{945E18A3-AE9D-6E4B-ADDC-4DD7B8DF0208}"/>
              </a:ext>
            </a:extLst>
          </p:cNvPr>
          <p:cNvGrpSpPr>
            <a:grpSpLocks/>
          </p:cNvGrpSpPr>
          <p:nvPr/>
        </p:nvGrpSpPr>
        <p:grpSpPr bwMode="auto">
          <a:xfrm>
            <a:off x="7866822" y="2074267"/>
            <a:ext cx="285949" cy="538002"/>
            <a:chOff x="4140" y="429"/>
            <a:chExt cx="1425" cy="2396"/>
          </a:xfrm>
        </p:grpSpPr>
        <p:sp>
          <p:nvSpPr>
            <p:cNvPr id="44" name="Freeform 907">
              <a:extLst>
                <a:ext uri="{FF2B5EF4-FFF2-40B4-BE49-F238E27FC236}">
                  <a16:creationId xmlns:a16="http://schemas.microsoft.com/office/drawing/2014/main" id="{FB4BF3F5-B8DF-8B43-9F43-93C473169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45" name="Rectangle 908">
              <a:extLst>
                <a:ext uri="{FF2B5EF4-FFF2-40B4-BE49-F238E27FC236}">
                  <a16:creationId xmlns:a16="http://schemas.microsoft.com/office/drawing/2014/main" id="{C33EE945-BC71-2E47-8D9D-5B67173BE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429"/>
              <a:ext cx="103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6" name="Freeform 909">
              <a:extLst>
                <a:ext uri="{FF2B5EF4-FFF2-40B4-BE49-F238E27FC236}">
                  <a16:creationId xmlns:a16="http://schemas.microsoft.com/office/drawing/2014/main" id="{3B020F50-65AF-AB47-A381-9C4745104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47" name="Freeform 910">
              <a:extLst>
                <a:ext uri="{FF2B5EF4-FFF2-40B4-BE49-F238E27FC236}">
                  <a16:creationId xmlns:a16="http://schemas.microsoft.com/office/drawing/2014/main" id="{C8F5504B-2D74-E74A-BF2A-44FFD9C83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48" name="Rectangle 911">
              <a:extLst>
                <a:ext uri="{FF2B5EF4-FFF2-40B4-BE49-F238E27FC236}">
                  <a16:creationId xmlns:a16="http://schemas.microsoft.com/office/drawing/2014/main" id="{8915429C-3E68-AC49-B699-41C31E067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0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49" name="Group 912">
              <a:extLst>
                <a:ext uri="{FF2B5EF4-FFF2-40B4-BE49-F238E27FC236}">
                  <a16:creationId xmlns:a16="http://schemas.microsoft.com/office/drawing/2014/main" id="{D8FC2AB1-1E1B-B94F-AE4F-B7A1CCBBEE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" name="AutoShape 913">
                <a:extLst>
                  <a:ext uri="{FF2B5EF4-FFF2-40B4-BE49-F238E27FC236}">
                    <a16:creationId xmlns:a16="http://schemas.microsoft.com/office/drawing/2014/main" id="{6FDE333B-656F-4745-8E44-C0FF13FA6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6" name="AutoShape 914">
                <a:extLst>
                  <a:ext uri="{FF2B5EF4-FFF2-40B4-BE49-F238E27FC236}">
                    <a16:creationId xmlns:a16="http://schemas.microsoft.com/office/drawing/2014/main" id="{47462B21-4333-C843-A49D-C9FED2241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2582"/>
                <a:ext cx="691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0" name="Rectangle 915">
              <a:extLst>
                <a:ext uri="{FF2B5EF4-FFF2-40B4-BE49-F238E27FC236}">
                  <a16:creationId xmlns:a16="http://schemas.microsoft.com/office/drawing/2014/main" id="{DA18D395-E02F-9C4D-B540-B2AF9F5F6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022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51" name="Group 916">
              <a:extLst>
                <a:ext uri="{FF2B5EF4-FFF2-40B4-BE49-F238E27FC236}">
                  <a16:creationId xmlns:a16="http://schemas.microsoft.com/office/drawing/2014/main" id="{64C09154-8A77-BE45-9BA7-CC0417A33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3" name="AutoShape 917">
                <a:extLst>
                  <a:ext uri="{FF2B5EF4-FFF2-40B4-BE49-F238E27FC236}">
                    <a16:creationId xmlns:a16="http://schemas.microsoft.com/office/drawing/2014/main" id="{02D37105-C2E8-0E4F-93EE-C0ED627D1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4" name="AutoShape 918">
                <a:extLst>
                  <a:ext uri="{FF2B5EF4-FFF2-40B4-BE49-F238E27FC236}">
                    <a16:creationId xmlns:a16="http://schemas.microsoft.com/office/drawing/2014/main" id="{8DF52007-3122-9948-BE4C-2FABA1534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3" name="Rectangle 919">
              <a:extLst>
                <a:ext uri="{FF2B5EF4-FFF2-40B4-BE49-F238E27FC236}">
                  <a16:creationId xmlns:a16="http://schemas.microsoft.com/office/drawing/2014/main" id="{B8350CEC-70B6-3448-A7EB-AF81762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1362"/>
              <a:ext cx="601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4" name="Rectangle 920">
              <a:extLst>
                <a:ext uri="{FF2B5EF4-FFF2-40B4-BE49-F238E27FC236}">
                  <a16:creationId xmlns:a16="http://schemas.microsoft.com/office/drawing/2014/main" id="{3552A717-A94B-CD4D-AB9F-5275BCD90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9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55" name="Group 921">
              <a:extLst>
                <a:ext uri="{FF2B5EF4-FFF2-40B4-BE49-F238E27FC236}">
                  <a16:creationId xmlns:a16="http://schemas.microsoft.com/office/drawing/2014/main" id="{E36BF57B-5511-9D4B-AACB-F30FF4478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71" name="AutoShape 922">
                <a:extLst>
                  <a:ext uri="{FF2B5EF4-FFF2-40B4-BE49-F238E27FC236}">
                    <a16:creationId xmlns:a16="http://schemas.microsoft.com/office/drawing/2014/main" id="{0B4E8401-6395-D346-97F3-03C6C6119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29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2" name="AutoShape 923">
                <a:extLst>
                  <a:ext uri="{FF2B5EF4-FFF2-40B4-BE49-F238E27FC236}">
                    <a16:creationId xmlns:a16="http://schemas.microsoft.com/office/drawing/2014/main" id="{85520DF6-2A78-434C-A60B-515EDDE7D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9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6" name="Freeform 924">
              <a:extLst>
                <a:ext uri="{FF2B5EF4-FFF2-40B4-BE49-F238E27FC236}">
                  <a16:creationId xmlns:a16="http://schemas.microsoft.com/office/drawing/2014/main" id="{8561F90E-F1AA-4442-AA09-B899A01D4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grpSp>
          <p:nvGrpSpPr>
            <p:cNvPr id="57" name="Group 925">
              <a:extLst>
                <a:ext uri="{FF2B5EF4-FFF2-40B4-BE49-F238E27FC236}">
                  <a16:creationId xmlns:a16="http://schemas.microsoft.com/office/drawing/2014/main" id="{C007B7E4-8A0D-8B44-AAD8-D4CBE6D96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9" name="AutoShape 926">
                <a:extLst>
                  <a:ext uri="{FF2B5EF4-FFF2-40B4-BE49-F238E27FC236}">
                    <a16:creationId xmlns:a16="http://schemas.microsoft.com/office/drawing/2014/main" id="{2D4D8126-C9B2-954F-BF35-C34DA6DD8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567"/>
                <a:ext cx="710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0" name="AutoShape 927">
                <a:extLst>
                  <a:ext uri="{FF2B5EF4-FFF2-40B4-BE49-F238E27FC236}">
                    <a16:creationId xmlns:a16="http://schemas.microsoft.com/office/drawing/2014/main" id="{56BEC430-2AA2-4F49-8EE0-B73447293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" y="2582"/>
                <a:ext cx="68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8" name="Rectangle 928">
              <a:extLst>
                <a:ext uri="{FF2B5EF4-FFF2-40B4-BE49-F238E27FC236}">
                  <a16:creationId xmlns:a16="http://schemas.microsoft.com/office/drawing/2014/main" id="{126A2296-C9A6-9C43-9501-2D1DDB9C2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1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9" name="Freeform 929">
              <a:extLst>
                <a:ext uri="{FF2B5EF4-FFF2-40B4-BE49-F238E27FC236}">
                  <a16:creationId xmlns:a16="http://schemas.microsoft.com/office/drawing/2014/main" id="{F425FCBF-A616-164F-B18B-917ED413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60" name="Freeform 930">
              <a:extLst>
                <a:ext uri="{FF2B5EF4-FFF2-40B4-BE49-F238E27FC236}">
                  <a16:creationId xmlns:a16="http://schemas.microsoft.com/office/drawing/2014/main" id="{353749D7-9281-8E49-A5B4-2F1781017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61" name="Oval 931">
              <a:extLst>
                <a:ext uri="{FF2B5EF4-FFF2-40B4-BE49-F238E27FC236}">
                  <a16:creationId xmlns:a16="http://schemas.microsoft.com/office/drawing/2014/main" id="{E1E4B180-E6CE-7442-9223-45C836FD1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6"/>
              <a:ext cx="47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2" name="Freeform 932">
              <a:extLst>
                <a:ext uri="{FF2B5EF4-FFF2-40B4-BE49-F238E27FC236}">
                  <a16:creationId xmlns:a16="http://schemas.microsoft.com/office/drawing/2014/main" id="{ECCE8082-44DC-AD4B-897F-AFB5B8C34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63" name="AutoShape 933">
              <a:extLst>
                <a:ext uri="{FF2B5EF4-FFF2-40B4-BE49-F238E27FC236}">
                  <a16:creationId xmlns:a16="http://schemas.microsoft.com/office/drawing/2014/main" id="{1BDAB43E-770D-DF4E-93E5-966C49C80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2684"/>
              <a:ext cx="1195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4" name="AutoShape 934">
              <a:extLst>
                <a:ext uri="{FF2B5EF4-FFF2-40B4-BE49-F238E27FC236}">
                  <a16:creationId xmlns:a16="http://schemas.microsoft.com/office/drawing/2014/main" id="{8EA74EC7-7C6B-2B45-9022-EE2F91917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2712"/>
              <a:ext cx="106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5" name="Oval 935">
              <a:extLst>
                <a:ext uri="{FF2B5EF4-FFF2-40B4-BE49-F238E27FC236}">
                  <a16:creationId xmlns:a16="http://schemas.microsoft.com/office/drawing/2014/main" id="{B1DEDAB8-0FDC-2E45-9220-F22F6CB12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7"/>
              <a:ext cx="158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6" name="Oval 936">
              <a:extLst>
                <a:ext uri="{FF2B5EF4-FFF2-40B4-BE49-F238E27FC236}">
                  <a16:creationId xmlns:a16="http://schemas.microsoft.com/office/drawing/2014/main" id="{3E3A0AF5-D4FB-E946-A895-FC2E89C14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" y="2387"/>
              <a:ext cx="158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defRPr/>
              </a:pPr>
              <a:endParaRPr lang="en-US" sz="2400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7" name="Oval 937">
              <a:extLst>
                <a:ext uri="{FF2B5EF4-FFF2-40B4-BE49-F238E27FC236}">
                  <a16:creationId xmlns:a16="http://schemas.microsoft.com/office/drawing/2014/main" id="{9AA184C2-D608-0F4A-989F-065C06CDB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8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8" name="Rectangle 938">
              <a:extLst>
                <a:ext uri="{FF2B5EF4-FFF2-40B4-BE49-F238E27FC236}">
                  <a16:creationId xmlns:a16="http://schemas.microsoft.com/office/drawing/2014/main" id="{E062DB16-3338-5140-9EFE-FFD3A8DBE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5"/>
              <a:ext cx="87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38" name="Text Box 106">
            <a:extLst>
              <a:ext uri="{FF2B5EF4-FFF2-40B4-BE49-F238E27FC236}">
                <a16:creationId xmlns:a16="http://schemas.microsoft.com/office/drawing/2014/main" id="{EA706E7B-7E42-4C4D-9105-84D89DA5E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059" y="1385191"/>
            <a:ext cx="1697901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 dirty="0">
                <a:latin typeface="+mn-lt"/>
                <a:cs typeface="Arial" charset="0"/>
              </a:rPr>
              <a:t>host-to-gateway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+mn-lt"/>
                <a:cs typeface="Arial" charset="0"/>
              </a:rPr>
              <a:t>telnet session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39" name="Freeform 104">
            <a:extLst>
              <a:ext uri="{FF2B5EF4-FFF2-40B4-BE49-F238E27FC236}">
                <a16:creationId xmlns:a16="http://schemas.microsoft.com/office/drawing/2014/main" id="{F6C78259-2E95-ED45-B4A5-25318FC554F6}"/>
              </a:ext>
            </a:extLst>
          </p:cNvPr>
          <p:cNvSpPr>
            <a:spLocks/>
          </p:cNvSpPr>
          <p:nvPr/>
        </p:nvSpPr>
        <p:spPr bwMode="auto">
          <a:xfrm>
            <a:off x="6625618" y="1769096"/>
            <a:ext cx="1239327" cy="415072"/>
          </a:xfrm>
          <a:custGeom>
            <a:avLst/>
            <a:gdLst>
              <a:gd name="T0" fmla="*/ 0 w 636"/>
              <a:gd name="T1" fmla="*/ 2147483647 h 144"/>
              <a:gd name="T2" fmla="*/ 2147483647 w 636"/>
              <a:gd name="T3" fmla="*/ 2147483647 h 144"/>
              <a:gd name="T4" fmla="*/ 0 60000 65536"/>
              <a:gd name="T5" fmla="*/ 0 60000 65536"/>
              <a:gd name="T6" fmla="*/ 0 w 636"/>
              <a:gd name="T7" fmla="*/ 0 h 144"/>
              <a:gd name="T8" fmla="*/ 636 w 636"/>
              <a:gd name="T9" fmla="*/ 144 h 1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36" h="144">
                <a:moveTo>
                  <a:pt x="0" y="144"/>
                </a:moveTo>
                <a:cubicBezTo>
                  <a:pt x="180" y="6"/>
                  <a:pt x="450" y="0"/>
                  <a:pt x="636" y="114"/>
                </a:cubicBezTo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41" name="Text Box 109">
            <a:extLst>
              <a:ext uri="{FF2B5EF4-FFF2-40B4-BE49-F238E27FC236}">
                <a16:creationId xmlns:a16="http://schemas.microsoft.com/office/drawing/2014/main" id="{3064BAC3-6CCC-A440-A7CD-53A1E24BC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390" y="2051586"/>
            <a:ext cx="1513876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600" dirty="0">
                <a:latin typeface="+mn-lt"/>
                <a:cs typeface="Arial" charset="0"/>
              </a:rPr>
              <a:t>router and filter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42" name="Text Box 107">
            <a:extLst>
              <a:ext uri="{FF2B5EF4-FFF2-40B4-BE49-F238E27FC236}">
                <a16:creationId xmlns:a16="http://schemas.microsoft.com/office/drawing/2014/main" id="{FB06723B-C673-124A-ADF8-0F77B61E5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920" y="3086387"/>
            <a:ext cx="2033633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 dirty="0">
                <a:latin typeface="+mn-lt"/>
                <a:cs typeface="Arial" charset="0"/>
              </a:rPr>
              <a:t>gateway-to-remote 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+mn-lt"/>
                <a:cs typeface="Arial" charset="0"/>
              </a:rPr>
              <a:t>host telnet session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43" name="Line 334">
            <a:extLst>
              <a:ext uri="{FF2B5EF4-FFF2-40B4-BE49-F238E27FC236}">
                <a16:creationId xmlns:a16="http://schemas.microsoft.com/office/drawing/2014/main" id="{ADCEA4E0-8E69-B54E-BC11-4D55E2C5F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3455" y="2917673"/>
            <a:ext cx="837092" cy="18143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60821E7-3822-3E4D-B96E-A98D63D28673}"/>
              </a:ext>
            </a:extLst>
          </p:cNvPr>
          <p:cNvGrpSpPr/>
          <p:nvPr/>
        </p:nvGrpSpPr>
        <p:grpSpPr>
          <a:xfrm>
            <a:off x="8847900" y="2733388"/>
            <a:ext cx="754294" cy="393599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EC87B7E1-3570-4F4D-BDC5-88A5AD9C2F1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0A5A98B-6241-3B4E-B39E-C0CEBC5027B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6AFE6D6-0231-574A-8C18-328FE15EC3E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3CA9AD10-B553-AB4B-BD13-71B5D89DDEB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74487FB2-3450-CF4C-A8A8-A8C27224463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DE45BD87-30E6-F749-8D8E-8D227F94DED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3D997E11-BFCB-D04D-9498-3139A57B8B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6BEF537-93EE-3541-995A-29ACC34FE5ED}"/>
              </a:ext>
            </a:extLst>
          </p:cNvPr>
          <p:cNvGrpSpPr/>
          <p:nvPr/>
        </p:nvGrpSpPr>
        <p:grpSpPr>
          <a:xfrm>
            <a:off x="6966643" y="2242007"/>
            <a:ext cx="693067" cy="304790"/>
            <a:chOff x="3668110" y="2448910"/>
            <a:chExt cx="3794234" cy="216513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D7B168B-9B7F-9B41-8BE3-438D87B14BD0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4F87234C-D81C-CE4E-91E3-255B4CD392A4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DD250F77-6984-2145-B632-C56C55DB31C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6FC5F968-D50B-014F-A033-E4AE880542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4963B7D1-B34A-0F4B-8E53-2144EEFAD155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628CB39-AB2A-9B45-85C7-BA3690A8D98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2908F37B-D113-D444-A3A9-DFCD1E7DE6F4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" name="Group 906">
            <a:extLst>
              <a:ext uri="{FF2B5EF4-FFF2-40B4-BE49-F238E27FC236}">
                <a16:creationId xmlns:a16="http://schemas.microsoft.com/office/drawing/2014/main" id="{48A8CBBF-5F0C-D04D-A305-6C061B20825E}"/>
              </a:ext>
            </a:extLst>
          </p:cNvPr>
          <p:cNvGrpSpPr>
            <a:grpSpLocks/>
          </p:cNvGrpSpPr>
          <p:nvPr/>
        </p:nvGrpSpPr>
        <p:grpSpPr bwMode="auto">
          <a:xfrm>
            <a:off x="9027595" y="2323878"/>
            <a:ext cx="297242" cy="540574"/>
            <a:chOff x="4140" y="429"/>
            <a:chExt cx="1425" cy="2396"/>
          </a:xfrm>
        </p:grpSpPr>
        <p:sp>
          <p:nvSpPr>
            <p:cNvPr id="87" name="Freeform 907">
              <a:extLst>
                <a:ext uri="{FF2B5EF4-FFF2-40B4-BE49-F238E27FC236}">
                  <a16:creationId xmlns:a16="http://schemas.microsoft.com/office/drawing/2014/main" id="{F119A2E8-6B40-C54D-A46B-422805214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88" name="Rectangle 908">
              <a:extLst>
                <a:ext uri="{FF2B5EF4-FFF2-40B4-BE49-F238E27FC236}">
                  <a16:creationId xmlns:a16="http://schemas.microsoft.com/office/drawing/2014/main" id="{45DBB85A-7E4F-2343-96CB-8D30FD1CE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427"/>
              <a:ext cx="1043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89" name="Freeform 909">
              <a:extLst>
                <a:ext uri="{FF2B5EF4-FFF2-40B4-BE49-F238E27FC236}">
                  <a16:creationId xmlns:a16="http://schemas.microsoft.com/office/drawing/2014/main" id="{CA84A987-FE82-4049-99B7-CDD39C7E6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90" name="Freeform 910">
              <a:extLst>
                <a:ext uri="{FF2B5EF4-FFF2-40B4-BE49-F238E27FC236}">
                  <a16:creationId xmlns:a16="http://schemas.microsoft.com/office/drawing/2014/main" id="{51B4F6DB-2D55-0242-AB9C-A5AD1EE7C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91" name="Rectangle 911">
              <a:extLst>
                <a:ext uri="{FF2B5EF4-FFF2-40B4-BE49-F238E27FC236}">
                  <a16:creationId xmlns:a16="http://schemas.microsoft.com/office/drawing/2014/main" id="{EDB91428-E9B1-C24F-89BE-502FEC0F6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687"/>
              <a:ext cx="586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92" name="Group 912">
              <a:extLst>
                <a:ext uri="{FF2B5EF4-FFF2-40B4-BE49-F238E27FC236}">
                  <a16:creationId xmlns:a16="http://schemas.microsoft.com/office/drawing/2014/main" id="{FE0C9B25-9755-DF4A-A1CD-7E38FE87CD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7" name="AutoShape 913">
                <a:extLst>
                  <a:ext uri="{FF2B5EF4-FFF2-40B4-BE49-F238E27FC236}">
                    <a16:creationId xmlns:a16="http://schemas.microsoft.com/office/drawing/2014/main" id="{719DA4A7-9E09-1B4C-8BD9-5C144558A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2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8" name="AutoShape 914">
                <a:extLst>
                  <a:ext uri="{FF2B5EF4-FFF2-40B4-BE49-F238E27FC236}">
                    <a16:creationId xmlns:a16="http://schemas.microsoft.com/office/drawing/2014/main" id="{DC8439CA-112F-8F42-9615-3D2766DC5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0"/>
                <a:ext cx="69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93" name="Rectangle 915">
              <a:extLst>
                <a:ext uri="{FF2B5EF4-FFF2-40B4-BE49-F238E27FC236}">
                  <a16:creationId xmlns:a16="http://schemas.microsoft.com/office/drawing/2014/main" id="{2DAD11B1-9C4B-8B45-B30B-122FB4A73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8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94" name="Group 916">
              <a:extLst>
                <a:ext uri="{FF2B5EF4-FFF2-40B4-BE49-F238E27FC236}">
                  <a16:creationId xmlns:a16="http://schemas.microsoft.com/office/drawing/2014/main" id="{73CA3132-C9E1-C542-8908-DFB4952E6E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5" name="AutoShape 917">
                <a:extLst>
                  <a:ext uri="{FF2B5EF4-FFF2-40B4-BE49-F238E27FC236}">
                    <a16:creationId xmlns:a16="http://schemas.microsoft.com/office/drawing/2014/main" id="{1C055BDA-4CB8-B349-B9C3-A0532267E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4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6" name="AutoShape 918">
                <a:extLst>
                  <a:ext uri="{FF2B5EF4-FFF2-40B4-BE49-F238E27FC236}">
                    <a16:creationId xmlns:a16="http://schemas.microsoft.com/office/drawing/2014/main" id="{20220948-F4FC-9241-A1AA-077571711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78"/>
                <a:ext cx="70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95" name="Rectangle 919">
              <a:extLst>
                <a:ext uri="{FF2B5EF4-FFF2-40B4-BE49-F238E27FC236}">
                  <a16:creationId xmlns:a16="http://schemas.microsoft.com/office/drawing/2014/main" id="{61C7653E-CA0B-AE41-B225-B49FDB96C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63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6" name="Rectangle 920">
              <a:extLst>
                <a:ext uri="{FF2B5EF4-FFF2-40B4-BE49-F238E27FC236}">
                  <a16:creationId xmlns:a16="http://schemas.microsoft.com/office/drawing/2014/main" id="{210C20FB-0E71-8644-AA2B-4AE320914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58"/>
              <a:ext cx="601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97" name="Group 921">
              <a:extLst>
                <a:ext uri="{FF2B5EF4-FFF2-40B4-BE49-F238E27FC236}">
                  <a16:creationId xmlns:a16="http://schemas.microsoft.com/office/drawing/2014/main" id="{959ED3AE-FAB5-D244-BDBC-9233AFD0BF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13" name="AutoShape 922">
                <a:extLst>
                  <a:ext uri="{FF2B5EF4-FFF2-40B4-BE49-F238E27FC236}">
                    <a16:creationId xmlns:a16="http://schemas.microsoft.com/office/drawing/2014/main" id="{887FF4F5-021C-DC4F-95A3-5042250A9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30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4" name="AutoShape 923">
                <a:extLst>
                  <a:ext uri="{FF2B5EF4-FFF2-40B4-BE49-F238E27FC236}">
                    <a16:creationId xmlns:a16="http://schemas.microsoft.com/office/drawing/2014/main" id="{B430D582-8E2F-D349-9605-082290BFF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91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98" name="Freeform 924">
              <a:extLst>
                <a:ext uri="{FF2B5EF4-FFF2-40B4-BE49-F238E27FC236}">
                  <a16:creationId xmlns:a16="http://schemas.microsoft.com/office/drawing/2014/main" id="{C72080CE-F513-5449-8782-B1158DC8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grpSp>
          <p:nvGrpSpPr>
            <p:cNvPr id="99" name="Group 925">
              <a:extLst>
                <a:ext uri="{FF2B5EF4-FFF2-40B4-BE49-F238E27FC236}">
                  <a16:creationId xmlns:a16="http://schemas.microsoft.com/office/drawing/2014/main" id="{ACC87EA5-D2EF-F544-AC1D-C13397415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1" name="AutoShape 926">
                <a:extLst>
                  <a:ext uri="{FF2B5EF4-FFF2-40B4-BE49-F238E27FC236}">
                    <a16:creationId xmlns:a16="http://schemas.microsoft.com/office/drawing/2014/main" id="{D8F45DD1-1D3C-9D45-9313-BFC93619C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1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2" name="AutoShape 927">
                <a:extLst>
                  <a:ext uri="{FF2B5EF4-FFF2-40B4-BE49-F238E27FC236}">
                    <a16:creationId xmlns:a16="http://schemas.microsoft.com/office/drawing/2014/main" id="{0DACF3EE-628F-2846-BD5E-B7F452590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2583"/>
                <a:ext cx="68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100" name="Rectangle 928">
              <a:extLst>
                <a:ext uri="{FF2B5EF4-FFF2-40B4-BE49-F238E27FC236}">
                  <a16:creationId xmlns:a16="http://schemas.microsoft.com/office/drawing/2014/main" id="{EF304AE2-0D7C-7040-8D49-8C6150B02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7"/>
              <a:ext cx="68" cy="2294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1" name="Freeform 929">
              <a:extLst>
                <a:ext uri="{FF2B5EF4-FFF2-40B4-BE49-F238E27FC236}">
                  <a16:creationId xmlns:a16="http://schemas.microsoft.com/office/drawing/2014/main" id="{E8903628-4C08-E047-B477-5FC9BD422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102" name="Freeform 930">
              <a:extLst>
                <a:ext uri="{FF2B5EF4-FFF2-40B4-BE49-F238E27FC236}">
                  <a16:creationId xmlns:a16="http://schemas.microsoft.com/office/drawing/2014/main" id="{550BCC68-75B2-6043-9C70-00511267B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103" name="Oval 931">
              <a:extLst>
                <a:ext uri="{FF2B5EF4-FFF2-40B4-BE49-F238E27FC236}">
                  <a16:creationId xmlns:a16="http://schemas.microsoft.com/office/drawing/2014/main" id="{B27DEE5A-67C1-0A4C-A4EE-84EDFE6A8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8"/>
              <a:ext cx="46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" name="Freeform 932">
              <a:extLst>
                <a:ext uri="{FF2B5EF4-FFF2-40B4-BE49-F238E27FC236}">
                  <a16:creationId xmlns:a16="http://schemas.microsoft.com/office/drawing/2014/main" id="{708306D0-1682-F24F-B235-52B5882F4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105" name="AutoShape 933">
              <a:extLst>
                <a:ext uri="{FF2B5EF4-FFF2-40B4-BE49-F238E27FC236}">
                  <a16:creationId xmlns:a16="http://schemas.microsoft.com/office/drawing/2014/main" id="{3DC134A2-FEFB-AF48-B7C4-0EC20F979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6"/>
              <a:ext cx="1195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" name="AutoShape 934">
              <a:extLst>
                <a:ext uri="{FF2B5EF4-FFF2-40B4-BE49-F238E27FC236}">
                  <a16:creationId xmlns:a16="http://schemas.microsoft.com/office/drawing/2014/main" id="{009528D2-CAC6-DD42-BB0B-D58F9ECF4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714"/>
              <a:ext cx="1065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" name="Oval 935">
              <a:extLst>
                <a:ext uri="{FF2B5EF4-FFF2-40B4-BE49-F238E27FC236}">
                  <a16:creationId xmlns:a16="http://schemas.microsoft.com/office/drawing/2014/main" id="{124F75DA-A926-8F4F-91C1-9FCDE6EE4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" name="Oval 936">
              <a:extLst>
                <a:ext uri="{FF2B5EF4-FFF2-40B4-BE49-F238E27FC236}">
                  <a16:creationId xmlns:a16="http://schemas.microsoft.com/office/drawing/2014/main" id="{AB40BB06-4154-DE4F-81C1-5E6D55AD8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3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defRPr/>
              </a:pPr>
              <a:endParaRPr lang="en-US" sz="2400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09" name="Oval 937">
              <a:extLst>
                <a:ext uri="{FF2B5EF4-FFF2-40B4-BE49-F238E27FC236}">
                  <a16:creationId xmlns:a16="http://schemas.microsoft.com/office/drawing/2014/main" id="{A6D2AE79-F91C-074D-A131-919361F60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2383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" name="Rectangle 938">
              <a:extLst>
                <a:ext uri="{FF2B5EF4-FFF2-40B4-BE49-F238E27FC236}">
                  <a16:creationId xmlns:a16="http://schemas.microsoft.com/office/drawing/2014/main" id="{0ECC883B-7026-2747-AE59-CA340E541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4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40" name="Freeform 105">
            <a:extLst>
              <a:ext uri="{FF2B5EF4-FFF2-40B4-BE49-F238E27FC236}">
                <a16:creationId xmlns:a16="http://schemas.microsoft.com/office/drawing/2014/main" id="{CF551828-9D77-D443-B443-BBEFE870B0EC}"/>
              </a:ext>
            </a:extLst>
          </p:cNvPr>
          <p:cNvSpPr>
            <a:spLocks/>
          </p:cNvSpPr>
          <p:nvPr/>
        </p:nvSpPr>
        <p:spPr bwMode="auto">
          <a:xfrm>
            <a:off x="8217430" y="2426479"/>
            <a:ext cx="2115294" cy="560485"/>
          </a:xfrm>
          <a:custGeom>
            <a:avLst/>
            <a:gdLst>
              <a:gd name="T0" fmla="*/ 0 w 9169"/>
              <a:gd name="T1" fmla="*/ 2512 h 9369"/>
              <a:gd name="T2" fmla="*/ 703115 w 9169"/>
              <a:gd name="T3" fmla="*/ 267650 h 9369"/>
              <a:gd name="T4" fmla="*/ 1297580 w 9169"/>
              <a:gd name="T5" fmla="*/ 331288 h 9369"/>
              <a:gd name="T6" fmla="*/ 2115113 w 9169"/>
              <a:gd name="T7" fmla="*/ 560360 h 93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69" h="9369">
                <a:moveTo>
                  <a:pt x="0" y="42"/>
                </a:moveTo>
                <a:cubicBezTo>
                  <a:pt x="172" y="-490"/>
                  <a:pt x="1259" y="4154"/>
                  <a:pt x="3048" y="4475"/>
                </a:cubicBezTo>
                <a:cubicBezTo>
                  <a:pt x="4280" y="2061"/>
                  <a:pt x="4508" y="-199"/>
                  <a:pt x="5625" y="5539"/>
                </a:cubicBezTo>
                <a:cubicBezTo>
                  <a:pt x="6872" y="6531"/>
                  <a:pt x="7556" y="7648"/>
                  <a:pt x="9169" y="9369"/>
                </a:cubicBezTo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62C2A35-2F70-3345-97E9-522FABF1C32D}"/>
              </a:ext>
            </a:extLst>
          </p:cNvPr>
          <p:cNvGrpSpPr/>
          <p:nvPr/>
        </p:nvGrpSpPr>
        <p:grpSpPr>
          <a:xfrm>
            <a:off x="7730789" y="2693841"/>
            <a:ext cx="693067" cy="304790"/>
            <a:chOff x="3668110" y="2448910"/>
            <a:chExt cx="3794234" cy="216513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CB51538-9A2D-5C46-9587-F023F5B6137A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D54E9F17-6833-804E-9FDD-9EFC0779DE22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D733205-D6AE-F946-AB08-119318066F7B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A8F2050D-C857-EA4B-A958-5551F4D5823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30439B14-E3ED-EF42-8D87-D11AD7C9D3F9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3B5F0FDC-D5AA-F74C-8919-BA2F638A02B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0D57DADE-A927-4042-9D7A-C758849C592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204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Symmetric key cryptography</a:t>
            </a:r>
            <a:endParaRPr lang="en-US" sz="44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734669E-61CB-D549-AB3B-9FA516F1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013" y="2469633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339D451-1A35-EA43-A191-2CBFB5AB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521" y="2471779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D16B6C-3FBA-664E-8508-1CA0809480B5}"/>
              </a:ext>
            </a:extLst>
          </p:cNvPr>
          <p:cNvGrpSpPr>
            <a:grpSpLocks/>
          </p:cNvGrpSpPr>
          <p:nvPr/>
        </p:nvGrpSpPr>
        <p:grpSpPr bwMode="auto">
          <a:xfrm>
            <a:off x="3697289" y="1564035"/>
            <a:ext cx="490538" cy="582613"/>
            <a:chOff x="203" y="1789"/>
            <a:chExt cx="309" cy="367"/>
          </a:xfrm>
        </p:grpSpPr>
        <p:sp>
          <p:nvSpPr>
            <p:cNvPr id="31" name="Text Box 9">
              <a:extLst>
                <a:ext uri="{FF2B5EF4-FFF2-40B4-BE49-F238E27FC236}">
                  <a16:creationId xmlns:a16="http://schemas.microsoft.com/office/drawing/2014/main" id="{A6D7B9C7-CE2B-2E4F-B690-78DA63F08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CF36D666-0D47-A340-A5EE-2F56800D4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" y="1865"/>
              <a:ext cx="2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S</a:t>
              </a:r>
            </a:p>
          </p:txBody>
        </p:sp>
      </p:grpSp>
      <p:pic>
        <p:nvPicPr>
          <p:cNvPr id="10" name="Picture 11" descr="Alice">
            <a:extLst>
              <a:ext uri="{FF2B5EF4-FFF2-40B4-BE49-F238E27FC236}">
                <a16:creationId xmlns:a16="http://schemas.microsoft.com/office/drawing/2014/main" id="{0452868E-2DCB-044D-8E12-3E12E050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787" y="153387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AD1F12B2-FF58-C84A-9FEE-E90ECF21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369" y="2519226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D91A2ABD-8921-C24C-B9A7-FD940B03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694" y="2587489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330108AB-253A-2F4F-B115-B277A1569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106" y="2533514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38440821-15F2-844A-8721-2FD8A32BB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081" y="2598601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pic>
        <p:nvPicPr>
          <p:cNvPr id="23" name="Picture 24" descr="Bob">
            <a:extLst>
              <a:ext uri="{FF2B5EF4-FFF2-40B4-BE49-F238E27FC236}">
                <a16:creationId xmlns:a16="http://schemas.microsoft.com/office/drawing/2014/main" id="{B7CDFDA3-AD05-5641-9F13-C959774E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583" y="1630157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5">
            <a:extLst>
              <a:ext uri="{FF2B5EF4-FFF2-40B4-BE49-F238E27FC236}">
                <a16:creationId xmlns:a16="http://schemas.microsoft.com/office/drawing/2014/main" id="{06D5526A-A0B2-5B43-ABCA-4D728897DE04}"/>
              </a:ext>
            </a:extLst>
          </p:cNvPr>
          <p:cNvGrpSpPr>
            <a:grpSpLocks/>
          </p:cNvGrpSpPr>
          <p:nvPr/>
        </p:nvGrpSpPr>
        <p:grpSpPr bwMode="auto">
          <a:xfrm>
            <a:off x="7437023" y="1561686"/>
            <a:ext cx="488950" cy="568325"/>
            <a:chOff x="203" y="1789"/>
            <a:chExt cx="308" cy="358"/>
          </a:xfrm>
        </p:grpSpPr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D458364F-30A7-7344-97AF-28982E182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388AB91-D971-914B-AF4F-86973D7BE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" y="1856"/>
              <a:ext cx="2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S</a:t>
              </a:r>
            </a:p>
          </p:txBody>
        </p:sp>
      </p:grpSp>
      <p:pic>
        <p:nvPicPr>
          <p:cNvPr id="27" name="Picture 30" descr="BS00768_[1]">
            <a:extLst>
              <a:ext uri="{FF2B5EF4-FFF2-40B4-BE49-F238E27FC236}">
                <a16:creationId xmlns:a16="http://schemas.microsoft.com/office/drawing/2014/main" id="{C0A58FD0-B1BA-6943-8103-EA9945A1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27044" y="1686340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1" descr="BS00768_[1]">
            <a:extLst>
              <a:ext uri="{FF2B5EF4-FFF2-40B4-BE49-F238E27FC236}">
                <a16:creationId xmlns:a16="http://schemas.microsoft.com/office/drawing/2014/main" id="{79041123-EFD9-1349-B259-90D4031A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898033" y="1740245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57C3A9-AC99-194E-85B8-BD0A22FA2997}"/>
              </a:ext>
            </a:extLst>
          </p:cNvPr>
          <p:cNvCxnSpPr>
            <a:cxnSpLocks/>
          </p:cNvCxnSpPr>
          <p:nvPr/>
        </p:nvCxnSpPr>
        <p:spPr>
          <a:xfrm>
            <a:off x="7027307" y="2106836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8AE3B5-3946-E448-9D70-EEE25B9A2AAA}"/>
              </a:ext>
            </a:extLst>
          </p:cNvPr>
          <p:cNvCxnSpPr>
            <a:cxnSpLocks/>
          </p:cNvCxnSpPr>
          <p:nvPr/>
        </p:nvCxnSpPr>
        <p:spPr>
          <a:xfrm>
            <a:off x="3346434" y="2066125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E9D92B-A75B-A241-89FA-02F2039EE03C}"/>
              </a:ext>
            </a:extLst>
          </p:cNvPr>
          <p:cNvCxnSpPr/>
          <p:nvPr/>
        </p:nvCxnSpPr>
        <p:spPr>
          <a:xfrm>
            <a:off x="2081048" y="2971817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15FF13-B579-1348-9B44-398AED47D510}"/>
              </a:ext>
            </a:extLst>
          </p:cNvPr>
          <p:cNvCxnSpPr/>
          <p:nvPr/>
        </p:nvCxnSpPr>
        <p:spPr>
          <a:xfrm>
            <a:off x="8355952" y="2951939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C48485-D587-5C49-BD51-2D1EDE649A05}"/>
              </a:ext>
            </a:extLst>
          </p:cNvPr>
          <p:cNvCxnSpPr>
            <a:cxnSpLocks/>
          </p:cNvCxnSpPr>
          <p:nvPr/>
        </p:nvCxnSpPr>
        <p:spPr>
          <a:xfrm>
            <a:off x="4550646" y="2917428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7">
            <a:extLst>
              <a:ext uri="{FF2B5EF4-FFF2-40B4-BE49-F238E27FC236}">
                <a16:creationId xmlns:a16="http://schemas.microsoft.com/office/drawing/2014/main" id="{23D78889-5D58-7B49-852E-A4D7CE204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4627" y="2476708"/>
            <a:ext cx="1455738" cy="46196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ciphertext</a:t>
            </a:r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2F4A5A09-FA83-434F-92C3-28E1DB3EE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2640" y="2924315"/>
            <a:ext cx="10390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K  (m)</a:t>
            </a: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B230A58D-9373-144C-92D9-84B3F53C7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333" y="3116403"/>
            <a:ext cx="325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S</a:t>
            </a: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D5E2051B-B645-DE43-BBCC-96C0307D24AE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3968128"/>
            <a:ext cx="10538791" cy="2432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symmetric key crypto</a:t>
            </a:r>
            <a:r>
              <a:rPr lang="en-US" sz="3200" dirty="0"/>
              <a:t>: Bob and Alice share same (symmetric) key: K</a:t>
            </a:r>
          </a:p>
          <a:p>
            <a:r>
              <a:rPr lang="en-US" i="1" dirty="0"/>
              <a:t>e.g., </a:t>
            </a:r>
            <a:r>
              <a:rPr lang="en-US" dirty="0"/>
              <a:t>key is knowing substitution pattern in mono alphabetic substitution cipher</a:t>
            </a:r>
            <a:endParaRPr lang="en-US" sz="3200" dirty="0"/>
          </a:p>
          <a:p>
            <a:pPr>
              <a:buFont typeface="Wingdings" charset="0"/>
              <a:buNone/>
            </a:pPr>
            <a:r>
              <a:rPr lang="en-US" sz="3200" i="1" u="sng" dirty="0">
                <a:solidFill>
                  <a:srgbClr val="C00000"/>
                </a:solidFill>
              </a:rPr>
              <a:t>Q:</a:t>
            </a:r>
            <a:r>
              <a:rPr lang="en-US" sz="3200" i="1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how do Bob and Alice agree on key value?</a:t>
            </a:r>
            <a:endParaRPr lang="en-US" sz="3200" i="1" dirty="0"/>
          </a:p>
        </p:txBody>
      </p:sp>
      <p:sp>
        <p:nvSpPr>
          <p:cNvPr id="43" name="Slide Number Placeholder 2">
            <a:extLst>
              <a:ext uri="{FF2B5EF4-FFF2-40B4-BE49-F238E27FC236}">
                <a16:creationId xmlns:a16="http://schemas.microsoft.com/office/drawing/2014/main" id="{98A2B4F2-C89B-C344-A03B-58164B0C8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7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Limitations of firewalls, gateways</a:t>
            </a:r>
          </a:p>
        </p:txBody>
      </p:sp>
      <p:sp>
        <p:nvSpPr>
          <p:cNvPr id="122" name="Rectangle 3">
            <a:extLst>
              <a:ext uri="{FF2B5EF4-FFF2-40B4-BE49-F238E27FC236}">
                <a16:creationId xmlns:a16="http://schemas.microsoft.com/office/drawing/2014/main" id="{F15B7F5B-9CD7-DF4C-8F59-E1848F08E8CD}"/>
              </a:ext>
            </a:extLst>
          </p:cNvPr>
          <p:cNvSpPr txBox="1">
            <a:spLocks noChangeArrowheads="1"/>
          </p:cNvSpPr>
          <p:nvPr/>
        </p:nvSpPr>
        <p:spPr>
          <a:xfrm>
            <a:off x="1284868" y="1616462"/>
            <a:ext cx="498211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lang="en-US" dirty="0">
                <a:solidFill>
                  <a:srgbClr val="CC0000"/>
                </a:solidFill>
              </a:rPr>
              <a:t>IP spoofing: </a:t>
            </a:r>
            <a:r>
              <a:rPr lang="en-US" dirty="0"/>
              <a:t>router can</a:t>
            </a:r>
            <a:r>
              <a:rPr lang="en-US" altLang="ja-JP" dirty="0"/>
              <a:t>’t know if data “really” comes from claimed source</a:t>
            </a:r>
          </a:p>
          <a:p>
            <a:pPr indent="-285750"/>
            <a:r>
              <a:rPr lang="en-US" dirty="0"/>
              <a:t>if multiple app</a:t>
            </a:r>
            <a:r>
              <a:rPr lang="en-US" altLang="ja-JP" dirty="0"/>
              <a:t>s need special treatment, each has own app. gateway</a:t>
            </a:r>
          </a:p>
          <a:p>
            <a:pPr indent="-285750"/>
            <a:r>
              <a:rPr lang="en-US" dirty="0"/>
              <a:t>client software must know how to contact gateway</a:t>
            </a:r>
          </a:p>
          <a:p>
            <a:pPr lvl="1"/>
            <a:r>
              <a:rPr lang="en-US" sz="2800" dirty="0"/>
              <a:t>e.g., must set IP address of proxy in Web browser</a:t>
            </a:r>
          </a:p>
        </p:txBody>
      </p:sp>
      <p:sp>
        <p:nvSpPr>
          <p:cNvPr id="123" name="Rectangle 4">
            <a:extLst>
              <a:ext uri="{FF2B5EF4-FFF2-40B4-BE49-F238E27FC236}">
                <a16:creationId xmlns:a16="http://schemas.microsoft.com/office/drawing/2014/main" id="{AD7698B8-7EFD-3C4A-959B-E611C59A6DA0}"/>
              </a:ext>
            </a:extLst>
          </p:cNvPr>
          <p:cNvSpPr txBox="1">
            <a:spLocks noChangeArrowheads="1"/>
          </p:cNvSpPr>
          <p:nvPr/>
        </p:nvSpPr>
        <p:spPr>
          <a:xfrm>
            <a:off x="6900630" y="1632220"/>
            <a:ext cx="484160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filters often use all or nothing policy for UDP</a:t>
            </a:r>
          </a:p>
          <a:p>
            <a:r>
              <a:rPr lang="en-US" i="1" dirty="0">
                <a:solidFill>
                  <a:srgbClr val="0012A0"/>
                </a:solidFill>
              </a:rPr>
              <a:t>tradeoff:  </a:t>
            </a:r>
            <a:r>
              <a:rPr lang="en-US" dirty="0"/>
              <a:t>degree of communication with outside world, level of security</a:t>
            </a:r>
          </a:p>
          <a:p>
            <a:r>
              <a:rPr lang="en-US" dirty="0"/>
              <a:t>many highly protected sites still suffer from attacks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43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71653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Intrusion detection systems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EA87565-816F-F243-842F-6AF42B558A62}"/>
              </a:ext>
            </a:extLst>
          </p:cNvPr>
          <p:cNvSpPr txBox="1">
            <a:spLocks noChangeArrowheads="1"/>
          </p:cNvSpPr>
          <p:nvPr/>
        </p:nvSpPr>
        <p:spPr>
          <a:xfrm>
            <a:off x="833011" y="1482725"/>
            <a:ext cx="11277213" cy="487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lang="en-US" sz="3200" dirty="0"/>
              <a:t>packet filtering:</a:t>
            </a:r>
          </a:p>
          <a:p>
            <a:pPr lvl="1"/>
            <a:r>
              <a:rPr lang="en-US" sz="2800" dirty="0"/>
              <a:t>operates on TCP/IP headers only</a:t>
            </a:r>
          </a:p>
          <a:p>
            <a:pPr lvl="1"/>
            <a:r>
              <a:rPr lang="en-US" sz="2800" dirty="0"/>
              <a:t>no correlation check among sessions </a:t>
            </a:r>
          </a:p>
          <a:p>
            <a:pPr indent="-285750"/>
            <a:r>
              <a:rPr lang="en-US" sz="3200" dirty="0">
                <a:solidFill>
                  <a:srgbClr val="CC0000"/>
                </a:solidFill>
              </a:rPr>
              <a:t>IDS: intrusion detection system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deep packet inspection: </a:t>
            </a:r>
            <a:r>
              <a:rPr lang="en-US" sz="2800" dirty="0"/>
              <a:t>look at packet contents (e.g., check character strings in packet against database of known virus, attack strings)</a:t>
            </a:r>
          </a:p>
          <a:p>
            <a:pPr lvl="1"/>
            <a:r>
              <a:rPr lang="en-US" sz="2800" dirty="0">
                <a:solidFill>
                  <a:srgbClr val="000099"/>
                </a:solidFill>
              </a:rPr>
              <a:t>examine correlation</a:t>
            </a:r>
            <a:r>
              <a:rPr lang="en-US" sz="2800" dirty="0"/>
              <a:t> among multiple packets</a:t>
            </a:r>
          </a:p>
          <a:p>
            <a:pPr lvl="2"/>
            <a:r>
              <a:rPr lang="en-US" sz="2400" dirty="0">
                <a:cs typeface="Gill Sans MT" charset="0"/>
              </a:rPr>
              <a:t>port scanning</a:t>
            </a:r>
          </a:p>
          <a:p>
            <a:pPr lvl="2"/>
            <a:r>
              <a:rPr lang="en-US" sz="2400" dirty="0">
                <a:cs typeface="Gill Sans MT" charset="0"/>
              </a:rPr>
              <a:t>network mapping</a:t>
            </a:r>
          </a:p>
          <a:p>
            <a:pPr lvl="2"/>
            <a:r>
              <a:rPr lang="en-US" sz="2400" dirty="0">
                <a:cs typeface="Gill Sans MT" charset="0"/>
              </a:rPr>
              <a:t>DoS attack</a:t>
            </a:r>
          </a:p>
        </p:txBody>
      </p:sp>
    </p:spTree>
    <p:extLst>
      <p:ext uri="{BB962C8B-B14F-4D97-AF65-F5344CB8AC3E}">
        <p14:creationId xmlns:p14="http://schemas.microsoft.com/office/powerpoint/2010/main" val="416500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Oval 652">
            <a:extLst>
              <a:ext uri="{FF2B5EF4-FFF2-40B4-BE49-F238E27FC236}">
                <a16:creationId xmlns:a16="http://schemas.microsoft.com/office/drawing/2014/main" id="{D8859DB2-6D15-8D4F-810D-7A22BBDAF94E}"/>
              </a:ext>
            </a:extLst>
          </p:cNvPr>
          <p:cNvSpPr/>
          <p:nvPr/>
        </p:nvSpPr>
        <p:spPr>
          <a:xfrm>
            <a:off x="5352585" y="3757961"/>
            <a:ext cx="1929163" cy="1917106"/>
          </a:xfrm>
          <a:prstGeom prst="ellipse">
            <a:avLst/>
          </a:prstGeom>
          <a:solidFill>
            <a:srgbClr val="9A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8" name="Freeform 627">
            <a:extLst>
              <a:ext uri="{FF2B5EF4-FFF2-40B4-BE49-F238E27FC236}">
                <a16:creationId xmlns:a16="http://schemas.microsoft.com/office/drawing/2014/main" id="{14B9577C-15F6-6444-94EF-4A48FBE3D491}"/>
              </a:ext>
            </a:extLst>
          </p:cNvPr>
          <p:cNvSpPr>
            <a:spLocks/>
          </p:cNvSpPr>
          <p:nvPr/>
        </p:nvSpPr>
        <p:spPr bwMode="auto">
          <a:xfrm>
            <a:off x="2171255" y="2415743"/>
            <a:ext cx="3648994" cy="1808285"/>
          </a:xfrm>
          <a:custGeom>
            <a:avLst/>
            <a:gdLst/>
            <a:ahLst/>
            <a:cxnLst/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E0BB4B-B9AF-A44C-ACF4-D304D8C0A455}"/>
              </a:ext>
            </a:extLst>
          </p:cNvPr>
          <p:cNvCxnSpPr>
            <a:cxnSpLocks/>
          </p:cNvCxnSpPr>
          <p:nvPr/>
        </p:nvCxnSpPr>
        <p:spPr>
          <a:xfrm>
            <a:off x="4348172" y="3470082"/>
            <a:ext cx="316694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71653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Intrusion detection systems</a:t>
            </a:r>
          </a:p>
        </p:txBody>
      </p:sp>
      <p:sp>
        <p:nvSpPr>
          <p:cNvPr id="318" name="Freeform 2">
            <a:extLst>
              <a:ext uri="{FF2B5EF4-FFF2-40B4-BE49-F238E27FC236}">
                <a16:creationId xmlns:a16="http://schemas.microsoft.com/office/drawing/2014/main" id="{7626D96B-ACBA-2444-94A4-38F4DA71CA5C}"/>
              </a:ext>
            </a:extLst>
          </p:cNvPr>
          <p:cNvSpPr>
            <a:spLocks/>
          </p:cNvSpPr>
          <p:nvPr/>
        </p:nvSpPr>
        <p:spPr bwMode="auto">
          <a:xfrm>
            <a:off x="7415601" y="2968780"/>
            <a:ext cx="3324225" cy="1131888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9AE0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2" name="Line 320">
            <a:extLst>
              <a:ext uri="{FF2B5EF4-FFF2-40B4-BE49-F238E27FC236}">
                <a16:creationId xmlns:a16="http://schemas.microsoft.com/office/drawing/2014/main" id="{F4A22207-5EB4-2447-8FF6-CBD1B6F7E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4663" y="3524405"/>
            <a:ext cx="11113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3" name="Line 354">
            <a:extLst>
              <a:ext uri="{FF2B5EF4-FFF2-40B4-BE49-F238E27FC236}">
                <a16:creationId xmlns:a16="http://schemas.microsoft.com/office/drawing/2014/main" id="{0E3A1382-1B27-8547-AA98-D895622E10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78888" y="4327680"/>
            <a:ext cx="32543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4" name="Line 355">
            <a:extLst>
              <a:ext uri="{FF2B5EF4-FFF2-40B4-BE49-F238E27FC236}">
                <a16:creationId xmlns:a16="http://schemas.microsoft.com/office/drawing/2014/main" id="{A0B27A4F-3BEB-5E4F-A153-E04048E55D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1638" y="4327680"/>
            <a:ext cx="61913" cy="446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5" name="Line 356">
            <a:extLst>
              <a:ext uri="{FF2B5EF4-FFF2-40B4-BE49-F238E27FC236}">
                <a16:creationId xmlns:a16="http://schemas.microsoft.com/office/drawing/2014/main" id="{7BE0DE33-F5FB-3949-9CBD-AABD141B6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1526" y="4267355"/>
            <a:ext cx="136525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6" name="Text Box 357">
            <a:extLst>
              <a:ext uri="{FF2B5EF4-FFF2-40B4-BE49-F238E27FC236}">
                <a16:creationId xmlns:a16="http://schemas.microsoft.com/office/drawing/2014/main" id="{6ADCF597-E673-EE43-B3CB-5793FE8AC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127" y="4517483"/>
            <a:ext cx="769634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Web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server</a:t>
            </a:r>
          </a:p>
        </p:txBody>
      </p:sp>
      <p:sp>
        <p:nvSpPr>
          <p:cNvPr id="437" name="Text Box 358">
            <a:extLst>
              <a:ext uri="{FF2B5EF4-FFF2-40B4-BE49-F238E27FC236}">
                <a16:creationId xmlns:a16="http://schemas.microsoft.com/office/drawing/2014/main" id="{EB04F490-51BE-A046-AAC2-BDEA9325B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950" y="5015068"/>
            <a:ext cx="769634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FTP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server</a:t>
            </a:r>
          </a:p>
        </p:txBody>
      </p:sp>
      <p:sp>
        <p:nvSpPr>
          <p:cNvPr id="438" name="Text Box 359">
            <a:extLst>
              <a:ext uri="{FF2B5EF4-FFF2-40B4-BE49-F238E27FC236}">
                <a16:creationId xmlns:a16="http://schemas.microsoft.com/office/drawing/2014/main" id="{C7318176-0A83-414C-8D61-60718612A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461" y="4789604"/>
            <a:ext cx="769634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DNS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server</a:t>
            </a:r>
          </a:p>
        </p:txBody>
      </p:sp>
      <p:sp>
        <p:nvSpPr>
          <p:cNvPr id="456" name="Text Box 378">
            <a:extLst>
              <a:ext uri="{FF2B5EF4-FFF2-40B4-BE49-F238E27FC236}">
                <a16:creationId xmlns:a16="http://schemas.microsoft.com/office/drawing/2014/main" id="{4131D6E7-EFD0-2740-9337-20BE0B869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703" y="3348347"/>
            <a:ext cx="1197892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Internet</a:t>
            </a:r>
          </a:p>
        </p:txBody>
      </p:sp>
      <p:sp>
        <p:nvSpPr>
          <p:cNvPr id="457" name="Text Box 379">
            <a:extLst>
              <a:ext uri="{FF2B5EF4-FFF2-40B4-BE49-F238E27FC236}">
                <a16:creationId xmlns:a16="http://schemas.microsoft.com/office/drawing/2014/main" id="{AE85133C-B35B-B64A-B9B3-0CC3047D9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2821" y="4508706"/>
            <a:ext cx="1881156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demilitarized 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zone</a:t>
            </a:r>
          </a:p>
        </p:txBody>
      </p:sp>
      <p:sp>
        <p:nvSpPr>
          <p:cNvPr id="458" name="Text Box 381">
            <a:extLst>
              <a:ext uri="{FF2B5EF4-FFF2-40B4-BE49-F238E27FC236}">
                <a16:creationId xmlns:a16="http://schemas.microsoft.com/office/drawing/2014/main" id="{FF0762E1-80CD-3842-92FE-8E4B85C3D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901" y="2354418"/>
            <a:ext cx="878446" cy="31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firewall</a:t>
            </a:r>
          </a:p>
        </p:txBody>
      </p:sp>
      <p:sp>
        <p:nvSpPr>
          <p:cNvPr id="459" name="Oval 384">
            <a:extLst>
              <a:ext uri="{FF2B5EF4-FFF2-40B4-BE49-F238E27FC236}">
                <a16:creationId xmlns:a16="http://schemas.microsoft.com/office/drawing/2014/main" id="{ECBF88DE-88E6-CC4B-847A-4F0370958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9139" y="3816505"/>
            <a:ext cx="134938" cy="1349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0" name="Text Box 385">
            <a:extLst>
              <a:ext uri="{FF2B5EF4-FFF2-40B4-BE49-F238E27FC236}">
                <a16:creationId xmlns:a16="http://schemas.microsoft.com/office/drawing/2014/main" id="{586D51DA-DED4-4D47-895A-C6E060E89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079" y="4584855"/>
            <a:ext cx="1282979" cy="79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C0000"/>
                </a:solidFill>
                <a:latin typeface="+mn-lt"/>
                <a:cs typeface="Arial" charset="0"/>
              </a:rPr>
              <a:t>IDS 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C0000"/>
                </a:solidFill>
                <a:latin typeface="+mn-lt"/>
                <a:cs typeface="Arial" charset="0"/>
              </a:rPr>
              <a:t>sensors</a:t>
            </a:r>
          </a:p>
        </p:txBody>
      </p:sp>
      <p:sp>
        <p:nvSpPr>
          <p:cNvPr id="461" name="Line 389">
            <a:extLst>
              <a:ext uri="{FF2B5EF4-FFF2-40B4-BE49-F238E27FC236}">
                <a16:creationId xmlns:a16="http://schemas.microsoft.com/office/drawing/2014/main" id="{D870C84A-2946-E04C-B442-16BDF3CB67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27876" y="3941918"/>
            <a:ext cx="2152650" cy="6953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2" name="Rectangle 392">
            <a:extLst>
              <a:ext uri="{FF2B5EF4-FFF2-40B4-BE49-F238E27FC236}">
                <a16:creationId xmlns:a16="http://schemas.microsoft.com/office/drawing/2014/main" id="{582B9E92-FCA8-7F42-94E2-AFBDF341B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1535972"/>
            <a:ext cx="10577926" cy="64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3200" kern="0" dirty="0"/>
              <a:t>multiple IDSs: different types of checking at different locations</a:t>
            </a:r>
          </a:p>
        </p:txBody>
      </p:sp>
      <p:sp>
        <p:nvSpPr>
          <p:cNvPr id="464" name="Rectangle 198">
            <a:extLst>
              <a:ext uri="{FF2B5EF4-FFF2-40B4-BE49-F238E27FC236}">
                <a16:creationId xmlns:a16="http://schemas.microsoft.com/office/drawing/2014/main" id="{2D520648-86EB-5A48-A5A8-B5FA80E27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013" y="3545043"/>
            <a:ext cx="412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6" name="Line 20">
            <a:extLst>
              <a:ext uri="{FF2B5EF4-FFF2-40B4-BE49-F238E27FC236}">
                <a16:creationId xmlns:a16="http://schemas.microsoft.com/office/drawing/2014/main" id="{99F7DD3B-0C28-0147-8915-068D8FFB20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0226" y="2986243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7" name="Line 21">
            <a:extLst>
              <a:ext uri="{FF2B5EF4-FFF2-40B4-BE49-F238E27FC236}">
                <a16:creationId xmlns:a16="http://schemas.microsoft.com/office/drawing/2014/main" id="{DA6C8CAD-43FF-BA4B-83DF-30BD09CDB4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2163" y="3033868"/>
            <a:ext cx="396875" cy="48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8" name="Line 22">
            <a:extLst>
              <a:ext uri="{FF2B5EF4-FFF2-40B4-BE49-F238E27FC236}">
                <a16:creationId xmlns:a16="http://schemas.microsoft.com/office/drawing/2014/main" id="{BF1722E4-071D-4447-9A49-0D99A6424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6676" y="3062443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69" name="Group 44">
            <a:extLst>
              <a:ext uri="{FF2B5EF4-FFF2-40B4-BE49-F238E27FC236}">
                <a16:creationId xmlns:a16="http://schemas.microsoft.com/office/drawing/2014/main" id="{B8E74B28-0E30-1746-8213-B2EBD4621910}"/>
              </a:ext>
            </a:extLst>
          </p:cNvPr>
          <p:cNvGrpSpPr>
            <a:grpSpLocks/>
          </p:cNvGrpSpPr>
          <p:nvPr/>
        </p:nvGrpSpPr>
        <p:grpSpPr bwMode="auto">
          <a:xfrm>
            <a:off x="2054613" y="2769551"/>
            <a:ext cx="568325" cy="481012"/>
            <a:chOff x="-44" y="1473"/>
            <a:chExt cx="981" cy="1105"/>
          </a:xfrm>
        </p:grpSpPr>
        <p:pic>
          <p:nvPicPr>
            <p:cNvPr id="470" name="Picture 45" descr="desktop_computer_stylized_medium">
              <a:extLst>
                <a:ext uri="{FF2B5EF4-FFF2-40B4-BE49-F238E27FC236}">
                  <a16:creationId xmlns:a16="http://schemas.microsoft.com/office/drawing/2014/main" id="{58E13354-4BBC-DE4D-A3D3-A2B28A99F7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" name="Freeform 46">
              <a:extLst>
                <a:ext uri="{FF2B5EF4-FFF2-40B4-BE49-F238E27FC236}">
                  <a16:creationId xmlns:a16="http://schemas.microsoft.com/office/drawing/2014/main" id="{FFDB0BBD-44C0-5145-AB79-7351ED6483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72" name="Group 44">
            <a:extLst>
              <a:ext uri="{FF2B5EF4-FFF2-40B4-BE49-F238E27FC236}">
                <a16:creationId xmlns:a16="http://schemas.microsoft.com/office/drawing/2014/main" id="{1CF48981-0802-BD49-B1DC-404B3A4C090D}"/>
              </a:ext>
            </a:extLst>
          </p:cNvPr>
          <p:cNvGrpSpPr>
            <a:grpSpLocks/>
          </p:cNvGrpSpPr>
          <p:nvPr/>
        </p:nvGrpSpPr>
        <p:grpSpPr bwMode="auto">
          <a:xfrm>
            <a:off x="2989651" y="3278343"/>
            <a:ext cx="568325" cy="481012"/>
            <a:chOff x="-44" y="1473"/>
            <a:chExt cx="981" cy="1105"/>
          </a:xfrm>
        </p:grpSpPr>
        <p:pic>
          <p:nvPicPr>
            <p:cNvPr id="473" name="Picture 45" descr="desktop_computer_stylized_medium">
              <a:extLst>
                <a:ext uri="{FF2B5EF4-FFF2-40B4-BE49-F238E27FC236}">
                  <a16:creationId xmlns:a16="http://schemas.microsoft.com/office/drawing/2014/main" id="{92F35510-F025-1C4B-9387-20EF3A9863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4" name="Freeform 46">
              <a:extLst>
                <a:ext uri="{FF2B5EF4-FFF2-40B4-BE49-F238E27FC236}">
                  <a16:creationId xmlns:a16="http://schemas.microsoft.com/office/drawing/2014/main" id="{BF28A15C-1BFC-3B46-ABF7-F557A62363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75" name="Line 21">
            <a:extLst>
              <a:ext uri="{FF2B5EF4-FFF2-40B4-BE49-F238E27FC236}">
                <a16:creationId xmlns:a16="http://schemas.microsoft.com/office/drawing/2014/main" id="{3A927FBA-ABAB-7F4A-A784-5F4356406A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5751" y="2992593"/>
            <a:ext cx="377825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6" name="Line 22">
            <a:extLst>
              <a:ext uri="{FF2B5EF4-FFF2-40B4-BE49-F238E27FC236}">
                <a16:creationId xmlns:a16="http://schemas.microsoft.com/office/drawing/2014/main" id="{E215D6AD-7F95-A04B-A98D-7A95A1F69B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7526" y="3487893"/>
            <a:ext cx="120650" cy="293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7" name="Line 22">
            <a:extLst>
              <a:ext uri="{FF2B5EF4-FFF2-40B4-BE49-F238E27FC236}">
                <a16:creationId xmlns:a16="http://schemas.microsoft.com/office/drawing/2014/main" id="{5A8B80E0-2E04-724B-B707-36EBBAF80F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2338" y="3499005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8" name="Line 20">
            <a:extLst>
              <a:ext uri="{FF2B5EF4-FFF2-40B4-BE49-F238E27FC236}">
                <a16:creationId xmlns:a16="http://schemas.microsoft.com/office/drawing/2014/main" id="{1CBF3FF4-51AA-D840-9C47-E975B8CFF9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9063" y="2946555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79" name="Group 44">
            <a:extLst>
              <a:ext uri="{FF2B5EF4-FFF2-40B4-BE49-F238E27FC236}">
                <a16:creationId xmlns:a16="http://schemas.microsoft.com/office/drawing/2014/main" id="{FA873F0F-83EE-614A-A6A6-136DD4D484F1}"/>
              </a:ext>
            </a:extLst>
          </p:cNvPr>
          <p:cNvGrpSpPr>
            <a:grpSpLocks/>
          </p:cNvGrpSpPr>
          <p:nvPr/>
        </p:nvGrpSpPr>
        <p:grpSpPr bwMode="auto">
          <a:xfrm>
            <a:off x="3394463" y="3651405"/>
            <a:ext cx="568325" cy="481013"/>
            <a:chOff x="-44" y="1473"/>
            <a:chExt cx="981" cy="1105"/>
          </a:xfrm>
        </p:grpSpPr>
        <p:pic>
          <p:nvPicPr>
            <p:cNvPr id="480" name="Picture 45" descr="desktop_computer_stylized_medium">
              <a:extLst>
                <a:ext uri="{FF2B5EF4-FFF2-40B4-BE49-F238E27FC236}">
                  <a16:creationId xmlns:a16="http://schemas.microsoft.com/office/drawing/2014/main" id="{CD2C99BD-C509-184C-BEE0-D33E2258F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" name="Freeform 46">
              <a:extLst>
                <a:ext uri="{FF2B5EF4-FFF2-40B4-BE49-F238E27FC236}">
                  <a16:creationId xmlns:a16="http://schemas.microsoft.com/office/drawing/2014/main" id="{D9F16CF8-FB14-724A-A59E-61D5070BC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82" name="Group 44">
            <a:extLst>
              <a:ext uri="{FF2B5EF4-FFF2-40B4-BE49-F238E27FC236}">
                <a16:creationId xmlns:a16="http://schemas.microsoft.com/office/drawing/2014/main" id="{9BB3F9B0-5CE4-414C-8181-A76DE392300B}"/>
              </a:ext>
            </a:extLst>
          </p:cNvPr>
          <p:cNvGrpSpPr>
            <a:grpSpLocks/>
          </p:cNvGrpSpPr>
          <p:nvPr/>
        </p:nvGrpSpPr>
        <p:grpSpPr bwMode="auto">
          <a:xfrm>
            <a:off x="3851663" y="3719668"/>
            <a:ext cx="568325" cy="481012"/>
            <a:chOff x="-44" y="1473"/>
            <a:chExt cx="981" cy="1105"/>
          </a:xfrm>
        </p:grpSpPr>
        <p:pic>
          <p:nvPicPr>
            <p:cNvPr id="483" name="Picture 45" descr="desktop_computer_stylized_medium">
              <a:extLst>
                <a:ext uri="{FF2B5EF4-FFF2-40B4-BE49-F238E27FC236}">
                  <a16:creationId xmlns:a16="http://schemas.microsoft.com/office/drawing/2014/main" id="{7523B2BA-EB75-524B-9362-1C9AC2B324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4" name="Freeform 46">
              <a:extLst>
                <a:ext uri="{FF2B5EF4-FFF2-40B4-BE49-F238E27FC236}">
                  <a16:creationId xmlns:a16="http://schemas.microsoft.com/office/drawing/2014/main" id="{57EEFA02-5655-6342-8315-00F2C25299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87" name="Group 44">
            <a:extLst>
              <a:ext uri="{FF2B5EF4-FFF2-40B4-BE49-F238E27FC236}">
                <a16:creationId xmlns:a16="http://schemas.microsoft.com/office/drawing/2014/main" id="{CF405292-4F89-D34E-BDE5-80DA1AC46B59}"/>
              </a:ext>
            </a:extLst>
          </p:cNvPr>
          <p:cNvGrpSpPr>
            <a:grpSpLocks/>
          </p:cNvGrpSpPr>
          <p:nvPr/>
        </p:nvGrpSpPr>
        <p:grpSpPr bwMode="auto">
          <a:xfrm>
            <a:off x="3645288" y="2656043"/>
            <a:ext cx="568325" cy="481012"/>
            <a:chOff x="-44" y="1473"/>
            <a:chExt cx="981" cy="1105"/>
          </a:xfrm>
        </p:grpSpPr>
        <p:pic>
          <p:nvPicPr>
            <p:cNvPr id="488" name="Picture 45" descr="desktop_computer_stylized_medium">
              <a:extLst>
                <a:ext uri="{FF2B5EF4-FFF2-40B4-BE49-F238E27FC236}">
                  <a16:creationId xmlns:a16="http://schemas.microsoft.com/office/drawing/2014/main" id="{F50E822E-D731-AC4A-8D2B-332BF6123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9" name="Freeform 46">
              <a:extLst>
                <a:ext uri="{FF2B5EF4-FFF2-40B4-BE49-F238E27FC236}">
                  <a16:creationId xmlns:a16="http://schemas.microsoft.com/office/drawing/2014/main" id="{1E50317E-90B3-504A-9FAF-FC1992CB8C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90" name="Group 906">
            <a:extLst>
              <a:ext uri="{FF2B5EF4-FFF2-40B4-BE49-F238E27FC236}">
                <a16:creationId xmlns:a16="http://schemas.microsoft.com/office/drawing/2014/main" id="{1C91236D-4DC5-F149-B840-B0400CB870DD}"/>
              </a:ext>
            </a:extLst>
          </p:cNvPr>
          <p:cNvGrpSpPr>
            <a:grpSpLocks/>
          </p:cNvGrpSpPr>
          <p:nvPr/>
        </p:nvGrpSpPr>
        <p:grpSpPr bwMode="auto">
          <a:xfrm>
            <a:off x="2524513" y="3446618"/>
            <a:ext cx="285750" cy="536575"/>
            <a:chOff x="4140" y="429"/>
            <a:chExt cx="1425" cy="2396"/>
          </a:xfrm>
        </p:grpSpPr>
        <p:sp>
          <p:nvSpPr>
            <p:cNvPr id="491" name="Freeform 907">
              <a:extLst>
                <a:ext uri="{FF2B5EF4-FFF2-40B4-BE49-F238E27FC236}">
                  <a16:creationId xmlns:a16="http://schemas.microsoft.com/office/drawing/2014/main" id="{7DA0D1D7-53E1-324E-A3FD-5A0F5FAF2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2" name="Rectangle 908">
              <a:extLst>
                <a:ext uri="{FF2B5EF4-FFF2-40B4-BE49-F238E27FC236}">
                  <a16:creationId xmlns:a16="http://schemas.microsoft.com/office/drawing/2014/main" id="{B80514CA-945D-8342-AC72-999DE0921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9"/>
              <a:ext cx="103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3" name="Freeform 909">
              <a:extLst>
                <a:ext uri="{FF2B5EF4-FFF2-40B4-BE49-F238E27FC236}">
                  <a16:creationId xmlns:a16="http://schemas.microsoft.com/office/drawing/2014/main" id="{20FC8100-5112-3049-A5B1-FC0F31456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Freeform 910">
              <a:extLst>
                <a:ext uri="{FF2B5EF4-FFF2-40B4-BE49-F238E27FC236}">
                  <a16:creationId xmlns:a16="http://schemas.microsoft.com/office/drawing/2014/main" id="{CB8BA0B8-48F5-8545-A1B9-BBD07DC1A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5" name="Rectangle 911">
              <a:extLst>
                <a:ext uri="{FF2B5EF4-FFF2-40B4-BE49-F238E27FC236}">
                  <a16:creationId xmlns:a16="http://schemas.microsoft.com/office/drawing/2014/main" id="{8DDED4AF-823E-9243-9F45-93DE85B5E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1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96" name="Group 912">
              <a:extLst>
                <a:ext uri="{FF2B5EF4-FFF2-40B4-BE49-F238E27FC236}">
                  <a16:creationId xmlns:a16="http://schemas.microsoft.com/office/drawing/2014/main" id="{F0379376-59CC-5F4C-8179-F1943DA35B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21" name="AutoShape 913">
                <a:extLst>
                  <a:ext uri="{FF2B5EF4-FFF2-40B4-BE49-F238E27FC236}">
                    <a16:creationId xmlns:a16="http://schemas.microsoft.com/office/drawing/2014/main" id="{BE8465C9-09AE-8744-923B-5E1C3728E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2" name="AutoShape 914">
                <a:extLst>
                  <a:ext uri="{FF2B5EF4-FFF2-40B4-BE49-F238E27FC236}">
                    <a16:creationId xmlns:a16="http://schemas.microsoft.com/office/drawing/2014/main" id="{B5920BDE-18BC-2F4D-A579-110DD11E9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97" name="Rectangle 915">
              <a:extLst>
                <a:ext uri="{FF2B5EF4-FFF2-40B4-BE49-F238E27FC236}">
                  <a16:creationId xmlns:a16="http://schemas.microsoft.com/office/drawing/2014/main" id="{CE78E810-2C1E-4A42-8021-80EE38CD1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7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98" name="Group 916">
              <a:extLst>
                <a:ext uri="{FF2B5EF4-FFF2-40B4-BE49-F238E27FC236}">
                  <a16:creationId xmlns:a16="http://schemas.microsoft.com/office/drawing/2014/main" id="{D368B6CD-D993-3A4A-B386-66A5C867D1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9" name="AutoShape 917">
                <a:extLst>
                  <a:ext uri="{FF2B5EF4-FFF2-40B4-BE49-F238E27FC236}">
                    <a16:creationId xmlns:a16="http://schemas.microsoft.com/office/drawing/2014/main" id="{B70A5AAF-649F-4649-8493-A1210242A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0" name="AutoShape 918">
                <a:extLst>
                  <a:ext uri="{FF2B5EF4-FFF2-40B4-BE49-F238E27FC236}">
                    <a16:creationId xmlns:a16="http://schemas.microsoft.com/office/drawing/2014/main" id="{C658474D-5C17-B644-834A-DC81AB16B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99" name="Rectangle 919">
              <a:extLst>
                <a:ext uri="{FF2B5EF4-FFF2-40B4-BE49-F238E27FC236}">
                  <a16:creationId xmlns:a16="http://schemas.microsoft.com/office/drawing/2014/main" id="{64D5A8CF-0780-4D42-80F5-DC4BB0F2D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358"/>
              <a:ext cx="602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0" name="Rectangle 920">
              <a:extLst>
                <a:ext uri="{FF2B5EF4-FFF2-40B4-BE49-F238E27FC236}">
                  <a16:creationId xmlns:a16="http://schemas.microsoft.com/office/drawing/2014/main" id="{032E6CA4-99BB-8041-B8C2-75A836904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5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01" name="Group 921">
              <a:extLst>
                <a:ext uri="{FF2B5EF4-FFF2-40B4-BE49-F238E27FC236}">
                  <a16:creationId xmlns:a16="http://schemas.microsoft.com/office/drawing/2014/main" id="{0A6760A2-3ADF-C049-A447-864CE2AB20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17" name="AutoShape 922">
                <a:extLst>
                  <a:ext uri="{FF2B5EF4-FFF2-40B4-BE49-F238E27FC236}">
                    <a16:creationId xmlns:a16="http://schemas.microsoft.com/office/drawing/2014/main" id="{F3A1B9D4-B27D-5843-ACAB-E3E30BE01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18" name="AutoShape 923">
                <a:extLst>
                  <a:ext uri="{FF2B5EF4-FFF2-40B4-BE49-F238E27FC236}">
                    <a16:creationId xmlns:a16="http://schemas.microsoft.com/office/drawing/2014/main" id="{E80AD0CA-1387-6A41-9BA5-1FB723123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02" name="Freeform 924">
              <a:extLst>
                <a:ext uri="{FF2B5EF4-FFF2-40B4-BE49-F238E27FC236}">
                  <a16:creationId xmlns:a16="http://schemas.microsoft.com/office/drawing/2014/main" id="{EE51236E-A5DD-2F47-A79A-80F0754E7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03" name="Group 925">
              <a:extLst>
                <a:ext uri="{FF2B5EF4-FFF2-40B4-BE49-F238E27FC236}">
                  <a16:creationId xmlns:a16="http://schemas.microsoft.com/office/drawing/2014/main" id="{4C9CAEB7-E909-A34A-B59B-4859A1C19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15" name="AutoShape 926">
                <a:extLst>
                  <a:ext uri="{FF2B5EF4-FFF2-40B4-BE49-F238E27FC236}">
                    <a16:creationId xmlns:a16="http://schemas.microsoft.com/office/drawing/2014/main" id="{63D52AC4-AF9D-F446-819E-D4020A616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10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16" name="AutoShape 927">
                <a:extLst>
                  <a:ext uri="{FF2B5EF4-FFF2-40B4-BE49-F238E27FC236}">
                    <a16:creationId xmlns:a16="http://schemas.microsoft.com/office/drawing/2014/main" id="{E7846240-A150-9D49-BB09-728647EF3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" y="2584"/>
                <a:ext cx="680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04" name="Rectangle 928">
              <a:extLst>
                <a:ext uri="{FF2B5EF4-FFF2-40B4-BE49-F238E27FC236}">
                  <a16:creationId xmlns:a16="http://schemas.microsoft.com/office/drawing/2014/main" id="{DCEF5FC2-6732-7F41-9D04-08BAE6E18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5" name="Freeform 929">
              <a:extLst>
                <a:ext uri="{FF2B5EF4-FFF2-40B4-BE49-F238E27FC236}">
                  <a16:creationId xmlns:a16="http://schemas.microsoft.com/office/drawing/2014/main" id="{7F4F2F0F-CC67-954D-AEF4-46335C830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6" name="Freeform 930">
              <a:extLst>
                <a:ext uri="{FF2B5EF4-FFF2-40B4-BE49-F238E27FC236}">
                  <a16:creationId xmlns:a16="http://schemas.microsoft.com/office/drawing/2014/main" id="{2CE704D8-3277-5F42-959B-83E6D0A58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7" name="Oval 931">
              <a:extLst>
                <a:ext uri="{FF2B5EF4-FFF2-40B4-BE49-F238E27FC236}">
                  <a16:creationId xmlns:a16="http://schemas.microsoft.com/office/drawing/2014/main" id="{E4579AE9-156E-F644-B5EC-4D6605FEF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5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8" name="Freeform 932">
              <a:extLst>
                <a:ext uri="{FF2B5EF4-FFF2-40B4-BE49-F238E27FC236}">
                  <a16:creationId xmlns:a16="http://schemas.microsoft.com/office/drawing/2014/main" id="{A8D27C69-5BC0-B643-97C0-03D06DE4A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9" name="AutoShape 933">
              <a:extLst>
                <a:ext uri="{FF2B5EF4-FFF2-40B4-BE49-F238E27FC236}">
                  <a16:creationId xmlns:a16="http://schemas.microsoft.com/office/drawing/2014/main" id="{7B8EADCF-5DF8-034F-828E-FE3275B6E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3"/>
              <a:ext cx="1195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0" name="AutoShape 934">
              <a:extLst>
                <a:ext uri="{FF2B5EF4-FFF2-40B4-BE49-F238E27FC236}">
                  <a16:creationId xmlns:a16="http://schemas.microsoft.com/office/drawing/2014/main" id="{78322920-B626-334F-A144-E87E566C0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2"/>
              <a:ext cx="1061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1" name="Oval 935">
              <a:extLst>
                <a:ext uri="{FF2B5EF4-FFF2-40B4-BE49-F238E27FC236}">
                  <a16:creationId xmlns:a16="http://schemas.microsoft.com/office/drawing/2014/main" id="{ACBE28B4-4166-E848-8B50-1D6AF149F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8" cy="13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2" name="Oval 936">
              <a:extLst>
                <a:ext uri="{FF2B5EF4-FFF2-40B4-BE49-F238E27FC236}">
                  <a16:creationId xmlns:a16="http://schemas.microsoft.com/office/drawing/2014/main" id="{6329F1AB-E377-C144-94AC-060ABE1EC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5"/>
              <a:ext cx="158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3" name="Oval 937">
              <a:extLst>
                <a:ext uri="{FF2B5EF4-FFF2-40B4-BE49-F238E27FC236}">
                  <a16:creationId xmlns:a16="http://schemas.microsoft.com/office/drawing/2014/main" id="{DA4E6198-383A-B74C-862D-82C951809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8"/>
              <a:ext cx="158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4" name="Rectangle 938">
              <a:extLst>
                <a:ext uri="{FF2B5EF4-FFF2-40B4-BE49-F238E27FC236}">
                  <a16:creationId xmlns:a16="http://schemas.microsoft.com/office/drawing/2014/main" id="{66595628-6EBF-7946-80EF-9E6970386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8" y="1833"/>
              <a:ext cx="87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23" name="Text Box 380">
            <a:extLst>
              <a:ext uri="{FF2B5EF4-FFF2-40B4-BE49-F238E27FC236}">
                <a16:creationId xmlns:a16="http://schemas.microsoft.com/office/drawing/2014/main" id="{E714A49C-4C33-8E41-AFAC-A938AA694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60" y="2776693"/>
            <a:ext cx="122687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internal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network</a:t>
            </a:r>
          </a:p>
        </p:txBody>
      </p:sp>
      <p:grpSp>
        <p:nvGrpSpPr>
          <p:cNvPr id="524" name="Group 906">
            <a:extLst>
              <a:ext uri="{FF2B5EF4-FFF2-40B4-BE49-F238E27FC236}">
                <a16:creationId xmlns:a16="http://schemas.microsoft.com/office/drawing/2014/main" id="{372C2C8E-B6E3-EC43-869C-A3A4247C1B97}"/>
              </a:ext>
            </a:extLst>
          </p:cNvPr>
          <p:cNvGrpSpPr>
            <a:grpSpLocks/>
          </p:cNvGrpSpPr>
          <p:nvPr/>
        </p:nvGrpSpPr>
        <p:grpSpPr bwMode="auto">
          <a:xfrm>
            <a:off x="5559813" y="4284818"/>
            <a:ext cx="220663" cy="468312"/>
            <a:chOff x="4140" y="429"/>
            <a:chExt cx="1425" cy="2396"/>
          </a:xfrm>
        </p:grpSpPr>
        <p:sp>
          <p:nvSpPr>
            <p:cNvPr id="525" name="Freeform 907">
              <a:extLst>
                <a:ext uri="{FF2B5EF4-FFF2-40B4-BE49-F238E27FC236}">
                  <a16:creationId xmlns:a16="http://schemas.microsoft.com/office/drawing/2014/main" id="{0EC9059A-8AF8-194D-B21F-D0269A3DC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6" name="Rectangle 908">
              <a:extLst>
                <a:ext uri="{FF2B5EF4-FFF2-40B4-BE49-F238E27FC236}">
                  <a16:creationId xmlns:a16="http://schemas.microsoft.com/office/drawing/2014/main" id="{B0E1C20C-7B87-364C-BA6E-68E113408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27" name="Freeform 909">
              <a:extLst>
                <a:ext uri="{FF2B5EF4-FFF2-40B4-BE49-F238E27FC236}">
                  <a16:creationId xmlns:a16="http://schemas.microsoft.com/office/drawing/2014/main" id="{F6184CF9-2477-5444-A15E-D96968E01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8" name="Freeform 910">
              <a:extLst>
                <a:ext uri="{FF2B5EF4-FFF2-40B4-BE49-F238E27FC236}">
                  <a16:creationId xmlns:a16="http://schemas.microsoft.com/office/drawing/2014/main" id="{FE8B1868-51DD-ED49-9AF1-936F62860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9" name="Rectangle 911">
              <a:extLst>
                <a:ext uri="{FF2B5EF4-FFF2-40B4-BE49-F238E27FC236}">
                  <a16:creationId xmlns:a16="http://schemas.microsoft.com/office/drawing/2014/main" id="{A93DCC8C-1A56-884B-BA31-1FE7FF47A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30" name="Group 912">
              <a:extLst>
                <a:ext uri="{FF2B5EF4-FFF2-40B4-BE49-F238E27FC236}">
                  <a16:creationId xmlns:a16="http://schemas.microsoft.com/office/drawing/2014/main" id="{A3CCB361-DB85-2A4F-B395-D3E8B0C79D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55" name="AutoShape 913">
                <a:extLst>
                  <a:ext uri="{FF2B5EF4-FFF2-40B4-BE49-F238E27FC236}">
                    <a16:creationId xmlns:a16="http://schemas.microsoft.com/office/drawing/2014/main" id="{5CFEFD2A-FC35-8446-A8FF-2C1D94D2E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6" name="AutoShape 914">
                <a:extLst>
                  <a:ext uri="{FF2B5EF4-FFF2-40B4-BE49-F238E27FC236}">
                    <a16:creationId xmlns:a16="http://schemas.microsoft.com/office/drawing/2014/main" id="{ACFC2CCD-7ECD-E243-9798-A7AB3AE13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31" name="Rectangle 915">
              <a:extLst>
                <a:ext uri="{FF2B5EF4-FFF2-40B4-BE49-F238E27FC236}">
                  <a16:creationId xmlns:a16="http://schemas.microsoft.com/office/drawing/2014/main" id="{46FFB08F-B0F0-B842-8011-ECF627B5D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32" name="Group 916">
              <a:extLst>
                <a:ext uri="{FF2B5EF4-FFF2-40B4-BE49-F238E27FC236}">
                  <a16:creationId xmlns:a16="http://schemas.microsoft.com/office/drawing/2014/main" id="{B71D8113-D771-FE44-AC51-040348A57D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53" name="AutoShape 917">
                <a:extLst>
                  <a:ext uri="{FF2B5EF4-FFF2-40B4-BE49-F238E27FC236}">
                    <a16:creationId xmlns:a16="http://schemas.microsoft.com/office/drawing/2014/main" id="{F1448338-7092-C34D-9F53-7D48EBF20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4" name="AutoShape 918">
                <a:extLst>
                  <a:ext uri="{FF2B5EF4-FFF2-40B4-BE49-F238E27FC236}">
                    <a16:creationId xmlns:a16="http://schemas.microsoft.com/office/drawing/2014/main" id="{549C43A8-E3BD-9244-9C26-B9F56E33F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33" name="Rectangle 919">
              <a:extLst>
                <a:ext uri="{FF2B5EF4-FFF2-40B4-BE49-F238E27FC236}">
                  <a16:creationId xmlns:a16="http://schemas.microsoft.com/office/drawing/2014/main" id="{2763A76B-77EE-CA48-964E-15B8FA543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4" name="Rectangle 920">
              <a:extLst>
                <a:ext uri="{FF2B5EF4-FFF2-40B4-BE49-F238E27FC236}">
                  <a16:creationId xmlns:a16="http://schemas.microsoft.com/office/drawing/2014/main" id="{E1AD7650-A035-264B-9C36-7C7F710FD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35" name="Group 921">
              <a:extLst>
                <a:ext uri="{FF2B5EF4-FFF2-40B4-BE49-F238E27FC236}">
                  <a16:creationId xmlns:a16="http://schemas.microsoft.com/office/drawing/2014/main" id="{55C4EA6F-5B89-DF4B-92A0-642D8D1FEF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51" name="AutoShape 922">
                <a:extLst>
                  <a:ext uri="{FF2B5EF4-FFF2-40B4-BE49-F238E27FC236}">
                    <a16:creationId xmlns:a16="http://schemas.microsoft.com/office/drawing/2014/main" id="{67DA0184-A37A-8E45-887A-E99730E8D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2" name="AutoShape 923">
                <a:extLst>
                  <a:ext uri="{FF2B5EF4-FFF2-40B4-BE49-F238E27FC236}">
                    <a16:creationId xmlns:a16="http://schemas.microsoft.com/office/drawing/2014/main" id="{BD645E7E-F2AD-534A-A97D-CDAB63871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36" name="Freeform 924">
              <a:extLst>
                <a:ext uri="{FF2B5EF4-FFF2-40B4-BE49-F238E27FC236}">
                  <a16:creationId xmlns:a16="http://schemas.microsoft.com/office/drawing/2014/main" id="{E37140E5-8D1C-7A4E-B495-BD1BB2CAD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7" name="Group 925">
              <a:extLst>
                <a:ext uri="{FF2B5EF4-FFF2-40B4-BE49-F238E27FC236}">
                  <a16:creationId xmlns:a16="http://schemas.microsoft.com/office/drawing/2014/main" id="{31455B6E-2D35-3546-B1DC-F52E272247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49" name="AutoShape 926">
                <a:extLst>
                  <a:ext uri="{FF2B5EF4-FFF2-40B4-BE49-F238E27FC236}">
                    <a16:creationId xmlns:a16="http://schemas.microsoft.com/office/drawing/2014/main" id="{9820E0E4-1D63-594C-9FBF-015499D11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0" name="AutoShape 927">
                <a:extLst>
                  <a:ext uri="{FF2B5EF4-FFF2-40B4-BE49-F238E27FC236}">
                    <a16:creationId xmlns:a16="http://schemas.microsoft.com/office/drawing/2014/main" id="{ACAA3DBA-8D1C-0543-9AD5-553932B2A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38" name="Rectangle 928">
              <a:extLst>
                <a:ext uri="{FF2B5EF4-FFF2-40B4-BE49-F238E27FC236}">
                  <a16:creationId xmlns:a16="http://schemas.microsoft.com/office/drawing/2014/main" id="{58D72FAE-D118-3844-ABBB-C56676B58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9" name="Freeform 929">
              <a:extLst>
                <a:ext uri="{FF2B5EF4-FFF2-40B4-BE49-F238E27FC236}">
                  <a16:creationId xmlns:a16="http://schemas.microsoft.com/office/drawing/2014/main" id="{C37F42BF-2C88-9845-8A0B-65E52D371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0" name="Freeform 930">
              <a:extLst>
                <a:ext uri="{FF2B5EF4-FFF2-40B4-BE49-F238E27FC236}">
                  <a16:creationId xmlns:a16="http://schemas.microsoft.com/office/drawing/2014/main" id="{EE65A061-AAD8-6A4E-81C9-BE3A92692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1" name="Oval 931">
              <a:extLst>
                <a:ext uri="{FF2B5EF4-FFF2-40B4-BE49-F238E27FC236}">
                  <a16:creationId xmlns:a16="http://schemas.microsoft.com/office/drawing/2014/main" id="{2CF6EFB5-3DB5-4845-BC2B-DEFCA5461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2" name="Freeform 932">
              <a:extLst>
                <a:ext uri="{FF2B5EF4-FFF2-40B4-BE49-F238E27FC236}">
                  <a16:creationId xmlns:a16="http://schemas.microsoft.com/office/drawing/2014/main" id="{C839F6B8-409D-EA44-A1C1-1E554576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" name="AutoShape 933">
              <a:extLst>
                <a:ext uri="{FF2B5EF4-FFF2-40B4-BE49-F238E27FC236}">
                  <a16:creationId xmlns:a16="http://schemas.microsoft.com/office/drawing/2014/main" id="{53C05131-1D65-6843-836F-62E5ED0FF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4" name="AutoShape 934">
              <a:extLst>
                <a:ext uri="{FF2B5EF4-FFF2-40B4-BE49-F238E27FC236}">
                  <a16:creationId xmlns:a16="http://schemas.microsoft.com/office/drawing/2014/main" id="{DB23A86E-3FFF-9143-93F4-61B9A2FF0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5" name="Oval 935">
              <a:extLst>
                <a:ext uri="{FF2B5EF4-FFF2-40B4-BE49-F238E27FC236}">
                  <a16:creationId xmlns:a16="http://schemas.microsoft.com/office/drawing/2014/main" id="{0328D6F5-D90F-6543-8019-D3FB8DD8D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6" name="Oval 936">
              <a:extLst>
                <a:ext uri="{FF2B5EF4-FFF2-40B4-BE49-F238E27FC236}">
                  <a16:creationId xmlns:a16="http://schemas.microsoft.com/office/drawing/2014/main" id="{674752EA-A548-D24B-B385-B2D430ED4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7" name="Oval 937">
              <a:extLst>
                <a:ext uri="{FF2B5EF4-FFF2-40B4-BE49-F238E27FC236}">
                  <a16:creationId xmlns:a16="http://schemas.microsoft.com/office/drawing/2014/main" id="{15FA1A7B-369D-FA4E-B2DC-FA9EB5096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8" name="Rectangle 938">
              <a:extLst>
                <a:ext uri="{FF2B5EF4-FFF2-40B4-BE49-F238E27FC236}">
                  <a16:creationId xmlns:a16="http://schemas.microsoft.com/office/drawing/2014/main" id="{1AFA4AC9-B1C6-DE4C-9586-A34A54376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558" name="Group 906">
            <a:extLst>
              <a:ext uri="{FF2B5EF4-FFF2-40B4-BE49-F238E27FC236}">
                <a16:creationId xmlns:a16="http://schemas.microsoft.com/office/drawing/2014/main" id="{24FBE699-3A69-5F49-B10A-F2497607494A}"/>
              </a:ext>
            </a:extLst>
          </p:cNvPr>
          <p:cNvGrpSpPr>
            <a:grpSpLocks/>
          </p:cNvGrpSpPr>
          <p:nvPr/>
        </p:nvGrpSpPr>
        <p:grpSpPr bwMode="auto">
          <a:xfrm>
            <a:off x="6077338" y="4548343"/>
            <a:ext cx="220663" cy="468312"/>
            <a:chOff x="4140" y="429"/>
            <a:chExt cx="1425" cy="2396"/>
          </a:xfrm>
        </p:grpSpPr>
        <p:sp>
          <p:nvSpPr>
            <p:cNvPr id="559" name="Freeform 907">
              <a:extLst>
                <a:ext uri="{FF2B5EF4-FFF2-40B4-BE49-F238E27FC236}">
                  <a16:creationId xmlns:a16="http://schemas.microsoft.com/office/drawing/2014/main" id="{C2C2D533-E3A9-1242-99A2-0EF1FA086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0" name="Rectangle 908">
              <a:extLst>
                <a:ext uri="{FF2B5EF4-FFF2-40B4-BE49-F238E27FC236}">
                  <a16:creationId xmlns:a16="http://schemas.microsoft.com/office/drawing/2014/main" id="{8B16BBD3-326E-1B4E-A241-4DFADEBA2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61" name="Freeform 909">
              <a:extLst>
                <a:ext uri="{FF2B5EF4-FFF2-40B4-BE49-F238E27FC236}">
                  <a16:creationId xmlns:a16="http://schemas.microsoft.com/office/drawing/2014/main" id="{B12D95F8-F162-9F49-BA98-20D229D06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2" name="Freeform 910">
              <a:extLst>
                <a:ext uri="{FF2B5EF4-FFF2-40B4-BE49-F238E27FC236}">
                  <a16:creationId xmlns:a16="http://schemas.microsoft.com/office/drawing/2014/main" id="{3D3E1CA4-FEC8-4545-9446-7A27FFB75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3" name="Rectangle 911">
              <a:extLst>
                <a:ext uri="{FF2B5EF4-FFF2-40B4-BE49-F238E27FC236}">
                  <a16:creationId xmlns:a16="http://schemas.microsoft.com/office/drawing/2014/main" id="{17FF2B4C-00D3-5749-9C9E-E1B476336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64" name="Group 912">
              <a:extLst>
                <a:ext uri="{FF2B5EF4-FFF2-40B4-BE49-F238E27FC236}">
                  <a16:creationId xmlns:a16="http://schemas.microsoft.com/office/drawing/2014/main" id="{D2DCCBBE-3205-DA49-8F85-84F2053E76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9" name="AutoShape 913">
                <a:extLst>
                  <a:ext uri="{FF2B5EF4-FFF2-40B4-BE49-F238E27FC236}">
                    <a16:creationId xmlns:a16="http://schemas.microsoft.com/office/drawing/2014/main" id="{E8977A6E-6B51-1044-9E58-1FE85EAD3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90" name="AutoShape 914">
                <a:extLst>
                  <a:ext uri="{FF2B5EF4-FFF2-40B4-BE49-F238E27FC236}">
                    <a16:creationId xmlns:a16="http://schemas.microsoft.com/office/drawing/2014/main" id="{5B645174-9323-884F-8D06-3843C0FA5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65" name="Rectangle 915">
              <a:extLst>
                <a:ext uri="{FF2B5EF4-FFF2-40B4-BE49-F238E27FC236}">
                  <a16:creationId xmlns:a16="http://schemas.microsoft.com/office/drawing/2014/main" id="{8EA28D19-22C0-9E43-9B4D-370B14016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66" name="Group 916">
              <a:extLst>
                <a:ext uri="{FF2B5EF4-FFF2-40B4-BE49-F238E27FC236}">
                  <a16:creationId xmlns:a16="http://schemas.microsoft.com/office/drawing/2014/main" id="{E20B0246-9D85-A940-8969-E06BC76515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87" name="AutoShape 917">
                <a:extLst>
                  <a:ext uri="{FF2B5EF4-FFF2-40B4-BE49-F238E27FC236}">
                    <a16:creationId xmlns:a16="http://schemas.microsoft.com/office/drawing/2014/main" id="{2386575F-D055-7D4A-96A6-DC25C77F1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88" name="AutoShape 918">
                <a:extLst>
                  <a:ext uri="{FF2B5EF4-FFF2-40B4-BE49-F238E27FC236}">
                    <a16:creationId xmlns:a16="http://schemas.microsoft.com/office/drawing/2014/main" id="{79D1B312-DCB4-3045-A89E-662AE6199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67" name="Rectangle 919">
              <a:extLst>
                <a:ext uri="{FF2B5EF4-FFF2-40B4-BE49-F238E27FC236}">
                  <a16:creationId xmlns:a16="http://schemas.microsoft.com/office/drawing/2014/main" id="{A0BA7B56-A08D-AB45-865D-6F2E8FF34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68" name="Rectangle 920">
              <a:extLst>
                <a:ext uri="{FF2B5EF4-FFF2-40B4-BE49-F238E27FC236}">
                  <a16:creationId xmlns:a16="http://schemas.microsoft.com/office/drawing/2014/main" id="{0281574C-E885-4745-A115-0288C4271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69" name="Group 921">
              <a:extLst>
                <a:ext uri="{FF2B5EF4-FFF2-40B4-BE49-F238E27FC236}">
                  <a16:creationId xmlns:a16="http://schemas.microsoft.com/office/drawing/2014/main" id="{DC49E756-DE2F-8D44-B54E-D62EDDBBDE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85" name="AutoShape 922">
                <a:extLst>
                  <a:ext uri="{FF2B5EF4-FFF2-40B4-BE49-F238E27FC236}">
                    <a16:creationId xmlns:a16="http://schemas.microsoft.com/office/drawing/2014/main" id="{9F19F873-DF90-4E45-ACCA-F9229B068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86" name="AutoShape 923">
                <a:extLst>
                  <a:ext uri="{FF2B5EF4-FFF2-40B4-BE49-F238E27FC236}">
                    <a16:creationId xmlns:a16="http://schemas.microsoft.com/office/drawing/2014/main" id="{F671D0B5-B38E-B44F-9D5C-2AA560D99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70" name="Freeform 924">
              <a:extLst>
                <a:ext uri="{FF2B5EF4-FFF2-40B4-BE49-F238E27FC236}">
                  <a16:creationId xmlns:a16="http://schemas.microsoft.com/office/drawing/2014/main" id="{292956A8-2199-4048-B7B8-7C45362C4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71" name="Group 925">
              <a:extLst>
                <a:ext uri="{FF2B5EF4-FFF2-40B4-BE49-F238E27FC236}">
                  <a16:creationId xmlns:a16="http://schemas.microsoft.com/office/drawing/2014/main" id="{E45774CD-309C-6746-8CA2-C8E2954C0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83" name="AutoShape 926">
                <a:extLst>
                  <a:ext uri="{FF2B5EF4-FFF2-40B4-BE49-F238E27FC236}">
                    <a16:creationId xmlns:a16="http://schemas.microsoft.com/office/drawing/2014/main" id="{4DEEB4DD-65E7-014B-BB2E-9EA93510E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84" name="AutoShape 927">
                <a:extLst>
                  <a:ext uri="{FF2B5EF4-FFF2-40B4-BE49-F238E27FC236}">
                    <a16:creationId xmlns:a16="http://schemas.microsoft.com/office/drawing/2014/main" id="{4164F4EA-93E5-B848-B621-096B18055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72" name="Rectangle 928">
              <a:extLst>
                <a:ext uri="{FF2B5EF4-FFF2-40B4-BE49-F238E27FC236}">
                  <a16:creationId xmlns:a16="http://schemas.microsoft.com/office/drawing/2014/main" id="{623F71FE-9495-7741-A589-4007BE1B9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73" name="Freeform 929">
              <a:extLst>
                <a:ext uri="{FF2B5EF4-FFF2-40B4-BE49-F238E27FC236}">
                  <a16:creationId xmlns:a16="http://schemas.microsoft.com/office/drawing/2014/main" id="{3F984522-E215-C74D-B800-AB179C322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4" name="Freeform 930">
              <a:extLst>
                <a:ext uri="{FF2B5EF4-FFF2-40B4-BE49-F238E27FC236}">
                  <a16:creationId xmlns:a16="http://schemas.microsoft.com/office/drawing/2014/main" id="{B71E17A8-74F3-A04D-82B5-B32F45768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5" name="Oval 931">
              <a:extLst>
                <a:ext uri="{FF2B5EF4-FFF2-40B4-BE49-F238E27FC236}">
                  <a16:creationId xmlns:a16="http://schemas.microsoft.com/office/drawing/2014/main" id="{5BD90E6E-B60B-F84C-AB54-A5D0F713D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76" name="Freeform 932">
              <a:extLst>
                <a:ext uri="{FF2B5EF4-FFF2-40B4-BE49-F238E27FC236}">
                  <a16:creationId xmlns:a16="http://schemas.microsoft.com/office/drawing/2014/main" id="{9409C943-633C-7846-BAD8-509431CF7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7" name="AutoShape 933">
              <a:extLst>
                <a:ext uri="{FF2B5EF4-FFF2-40B4-BE49-F238E27FC236}">
                  <a16:creationId xmlns:a16="http://schemas.microsoft.com/office/drawing/2014/main" id="{06AAEACB-FA50-DF42-AF71-D24F9DE3C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78" name="AutoShape 934">
              <a:extLst>
                <a:ext uri="{FF2B5EF4-FFF2-40B4-BE49-F238E27FC236}">
                  <a16:creationId xmlns:a16="http://schemas.microsoft.com/office/drawing/2014/main" id="{9A7FF494-1806-5247-BDF2-DBCEF0F5E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79" name="Oval 935">
              <a:extLst>
                <a:ext uri="{FF2B5EF4-FFF2-40B4-BE49-F238E27FC236}">
                  <a16:creationId xmlns:a16="http://schemas.microsoft.com/office/drawing/2014/main" id="{C9A99CB9-2342-7044-A0E8-6BBF5D011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80" name="Oval 936">
              <a:extLst>
                <a:ext uri="{FF2B5EF4-FFF2-40B4-BE49-F238E27FC236}">
                  <a16:creationId xmlns:a16="http://schemas.microsoft.com/office/drawing/2014/main" id="{D1C9B5AF-2180-A14C-AE64-232AC1A34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81" name="Oval 937">
              <a:extLst>
                <a:ext uri="{FF2B5EF4-FFF2-40B4-BE49-F238E27FC236}">
                  <a16:creationId xmlns:a16="http://schemas.microsoft.com/office/drawing/2014/main" id="{C15B365E-1D8D-634C-AF7D-21D3D047E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82" name="Rectangle 938">
              <a:extLst>
                <a:ext uri="{FF2B5EF4-FFF2-40B4-BE49-F238E27FC236}">
                  <a16:creationId xmlns:a16="http://schemas.microsoft.com/office/drawing/2014/main" id="{7D172744-E7EB-B44E-AA5F-A053F8A0F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591" name="Group 906">
            <a:extLst>
              <a:ext uri="{FF2B5EF4-FFF2-40B4-BE49-F238E27FC236}">
                <a16:creationId xmlns:a16="http://schemas.microsoft.com/office/drawing/2014/main" id="{26E18867-89FC-D144-A938-81B533C5B8D2}"/>
              </a:ext>
            </a:extLst>
          </p:cNvPr>
          <p:cNvGrpSpPr>
            <a:grpSpLocks/>
          </p:cNvGrpSpPr>
          <p:nvPr/>
        </p:nvGrpSpPr>
        <p:grpSpPr bwMode="auto">
          <a:xfrm>
            <a:off x="6618676" y="4332443"/>
            <a:ext cx="222250" cy="466725"/>
            <a:chOff x="4140" y="429"/>
            <a:chExt cx="1425" cy="2396"/>
          </a:xfrm>
        </p:grpSpPr>
        <p:sp>
          <p:nvSpPr>
            <p:cNvPr id="592" name="Freeform 907">
              <a:extLst>
                <a:ext uri="{FF2B5EF4-FFF2-40B4-BE49-F238E27FC236}">
                  <a16:creationId xmlns:a16="http://schemas.microsoft.com/office/drawing/2014/main" id="{CCA50AC4-4087-6B4E-9C13-88FAB0581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93" name="Rectangle 908">
              <a:extLst>
                <a:ext uri="{FF2B5EF4-FFF2-40B4-BE49-F238E27FC236}">
                  <a16:creationId xmlns:a16="http://schemas.microsoft.com/office/drawing/2014/main" id="{A6085E1E-2F0D-204D-A9B4-E5CD3B6BB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9"/>
              <a:ext cx="1038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94" name="Freeform 909">
              <a:extLst>
                <a:ext uri="{FF2B5EF4-FFF2-40B4-BE49-F238E27FC236}">
                  <a16:creationId xmlns:a16="http://schemas.microsoft.com/office/drawing/2014/main" id="{1DD8D971-6A24-7140-9B94-8B8281A61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95" name="Freeform 910">
              <a:extLst>
                <a:ext uri="{FF2B5EF4-FFF2-40B4-BE49-F238E27FC236}">
                  <a16:creationId xmlns:a16="http://schemas.microsoft.com/office/drawing/2014/main" id="{5CC9B8E8-073C-ED4C-AFFA-509545F8A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96" name="Rectangle 911">
              <a:extLst>
                <a:ext uri="{FF2B5EF4-FFF2-40B4-BE49-F238E27FC236}">
                  <a16:creationId xmlns:a16="http://schemas.microsoft.com/office/drawing/2014/main" id="{187749E6-8314-2C4F-945E-C2BD56CC4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0"/>
              <a:ext cx="590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97" name="Group 912">
              <a:extLst>
                <a:ext uri="{FF2B5EF4-FFF2-40B4-BE49-F238E27FC236}">
                  <a16:creationId xmlns:a16="http://schemas.microsoft.com/office/drawing/2014/main" id="{08A1F189-B1B1-4444-A255-401474BA39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22" name="AutoShape 913">
                <a:extLst>
                  <a:ext uri="{FF2B5EF4-FFF2-40B4-BE49-F238E27FC236}">
                    <a16:creationId xmlns:a16="http://schemas.microsoft.com/office/drawing/2014/main" id="{681FEDFE-9898-5242-9CEE-D02FF5955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33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23" name="AutoShape 914">
                <a:extLst>
                  <a:ext uri="{FF2B5EF4-FFF2-40B4-BE49-F238E27FC236}">
                    <a16:creationId xmlns:a16="http://schemas.microsoft.com/office/drawing/2014/main" id="{68DF9974-2C25-A540-846F-8F319820A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98" name="Rectangle 915">
              <a:extLst>
                <a:ext uri="{FF2B5EF4-FFF2-40B4-BE49-F238E27FC236}">
                  <a16:creationId xmlns:a16="http://schemas.microsoft.com/office/drawing/2014/main" id="{8B683635-E856-2A4A-85D3-073D53A9B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4"/>
              <a:ext cx="601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99" name="Group 916">
              <a:extLst>
                <a:ext uri="{FF2B5EF4-FFF2-40B4-BE49-F238E27FC236}">
                  <a16:creationId xmlns:a16="http://schemas.microsoft.com/office/drawing/2014/main" id="{4A014F80-830E-D346-BF74-4132FAA365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20" name="AutoShape 917">
                <a:extLst>
                  <a:ext uri="{FF2B5EF4-FFF2-40B4-BE49-F238E27FC236}">
                    <a16:creationId xmlns:a16="http://schemas.microsoft.com/office/drawing/2014/main" id="{790F7683-A903-8F4C-8444-82AD06A6B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565"/>
                <a:ext cx="724" cy="14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21" name="AutoShape 918">
                <a:extLst>
                  <a:ext uri="{FF2B5EF4-FFF2-40B4-BE49-F238E27FC236}">
                    <a16:creationId xmlns:a16="http://schemas.microsoft.com/office/drawing/2014/main" id="{ADA5F746-351E-444F-8DDF-2EB9267D0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600" name="Rectangle 919">
              <a:extLst>
                <a:ext uri="{FF2B5EF4-FFF2-40B4-BE49-F238E27FC236}">
                  <a16:creationId xmlns:a16="http://schemas.microsoft.com/office/drawing/2014/main" id="{00594460-9087-8B46-840D-949732EC0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358"/>
              <a:ext cx="601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1" name="Rectangle 920">
              <a:extLst>
                <a:ext uri="{FF2B5EF4-FFF2-40B4-BE49-F238E27FC236}">
                  <a16:creationId xmlns:a16="http://schemas.microsoft.com/office/drawing/2014/main" id="{C50FE8ED-C701-604B-9663-CC40C21D8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660"/>
              <a:ext cx="601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602" name="Group 921">
              <a:extLst>
                <a:ext uri="{FF2B5EF4-FFF2-40B4-BE49-F238E27FC236}">
                  <a16:creationId xmlns:a16="http://schemas.microsoft.com/office/drawing/2014/main" id="{45850F9F-EB16-C849-B4AF-67583237C6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618" name="AutoShape 922">
                <a:extLst>
                  <a:ext uri="{FF2B5EF4-FFF2-40B4-BE49-F238E27FC236}">
                    <a16:creationId xmlns:a16="http://schemas.microsoft.com/office/drawing/2014/main" id="{BF53B615-AD73-F241-B71D-22B969FD5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" y="2568"/>
                <a:ext cx="735" cy="143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19" name="AutoShape 923">
                <a:extLst>
                  <a:ext uri="{FF2B5EF4-FFF2-40B4-BE49-F238E27FC236}">
                    <a16:creationId xmlns:a16="http://schemas.microsoft.com/office/drawing/2014/main" id="{62529766-87A4-2845-8D18-E23E9B725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0" y="2583"/>
                <a:ext cx="710" cy="1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603" name="Freeform 924">
              <a:extLst>
                <a:ext uri="{FF2B5EF4-FFF2-40B4-BE49-F238E27FC236}">
                  <a16:creationId xmlns:a16="http://schemas.microsoft.com/office/drawing/2014/main" id="{22C2EB3E-4314-2A43-9E8E-4CE1B22D3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04" name="Group 925">
              <a:extLst>
                <a:ext uri="{FF2B5EF4-FFF2-40B4-BE49-F238E27FC236}">
                  <a16:creationId xmlns:a16="http://schemas.microsoft.com/office/drawing/2014/main" id="{A12AF23A-0093-4046-8221-61DA64385F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6" name="AutoShape 926">
                <a:extLst>
                  <a:ext uri="{FF2B5EF4-FFF2-40B4-BE49-F238E27FC236}">
                    <a16:creationId xmlns:a16="http://schemas.microsoft.com/office/drawing/2014/main" id="{0C925E97-C1F5-8F41-A887-BDAAEE233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17" name="AutoShape 927">
                <a:extLst>
                  <a:ext uri="{FF2B5EF4-FFF2-40B4-BE49-F238E27FC236}">
                    <a16:creationId xmlns:a16="http://schemas.microsoft.com/office/drawing/2014/main" id="{BA10549E-858E-5842-A4C3-13B907281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605" name="Rectangle 928">
              <a:extLst>
                <a:ext uri="{FF2B5EF4-FFF2-40B4-BE49-F238E27FC236}">
                  <a16:creationId xmlns:a16="http://schemas.microsoft.com/office/drawing/2014/main" id="{E4A749CF-8948-A646-AE91-B7E32E28B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6" name="Freeform 929">
              <a:extLst>
                <a:ext uri="{FF2B5EF4-FFF2-40B4-BE49-F238E27FC236}">
                  <a16:creationId xmlns:a16="http://schemas.microsoft.com/office/drawing/2014/main" id="{8E8C4DD3-9F6D-B247-B56B-819E70E2E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07" name="Freeform 930">
              <a:extLst>
                <a:ext uri="{FF2B5EF4-FFF2-40B4-BE49-F238E27FC236}">
                  <a16:creationId xmlns:a16="http://schemas.microsoft.com/office/drawing/2014/main" id="{C501E95D-F511-8041-A020-B32C1A744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08" name="Oval 931">
              <a:extLst>
                <a:ext uri="{FF2B5EF4-FFF2-40B4-BE49-F238E27FC236}">
                  <a16:creationId xmlns:a16="http://schemas.microsoft.com/office/drawing/2014/main" id="{23ED392E-F401-9F43-A5ED-DD8E4D5BA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05"/>
              <a:ext cx="51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9" name="Freeform 932">
              <a:extLst>
                <a:ext uri="{FF2B5EF4-FFF2-40B4-BE49-F238E27FC236}">
                  <a16:creationId xmlns:a16="http://schemas.microsoft.com/office/drawing/2014/main" id="{7107C071-7453-FA40-A2F0-296C388A6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0" name="AutoShape 933">
              <a:extLst>
                <a:ext uri="{FF2B5EF4-FFF2-40B4-BE49-F238E27FC236}">
                  <a16:creationId xmlns:a16="http://schemas.microsoft.com/office/drawing/2014/main" id="{92260B99-9364-1C40-92B7-D3E3014C9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1" name="AutoShape 934">
              <a:extLst>
                <a:ext uri="{FF2B5EF4-FFF2-40B4-BE49-F238E27FC236}">
                  <a16:creationId xmlns:a16="http://schemas.microsoft.com/office/drawing/2014/main" id="{102AC217-89AF-3B4A-986A-15028D66D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1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2" name="Oval 935">
              <a:extLst>
                <a:ext uri="{FF2B5EF4-FFF2-40B4-BE49-F238E27FC236}">
                  <a16:creationId xmlns:a16="http://schemas.microsoft.com/office/drawing/2014/main" id="{E8633940-89B2-004E-B2A2-707E0D5B8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3" y="2385"/>
              <a:ext cx="16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3" name="Oval 936">
              <a:extLst>
                <a:ext uri="{FF2B5EF4-FFF2-40B4-BE49-F238E27FC236}">
                  <a16:creationId xmlns:a16="http://schemas.microsoft.com/office/drawing/2014/main" id="{EEF8DD8B-3B13-2043-A049-A1B03D159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5"/>
              <a:ext cx="163" cy="1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4" name="Oval 937">
              <a:extLst>
                <a:ext uri="{FF2B5EF4-FFF2-40B4-BE49-F238E27FC236}">
                  <a16:creationId xmlns:a16="http://schemas.microsoft.com/office/drawing/2014/main" id="{BD6A0A2F-E07D-444D-AA0B-E49A62FFE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" y="2377"/>
              <a:ext cx="163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5" name="Rectangle 938">
              <a:extLst>
                <a:ext uri="{FF2B5EF4-FFF2-40B4-BE49-F238E27FC236}">
                  <a16:creationId xmlns:a16="http://schemas.microsoft.com/office/drawing/2014/main" id="{7811BDFD-C2EE-5D44-BD5A-ED7472C11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" y="1831"/>
              <a:ext cx="92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24" name="Oval 382">
            <a:extLst>
              <a:ext uri="{FF2B5EF4-FFF2-40B4-BE49-F238E27FC236}">
                <a16:creationId xmlns:a16="http://schemas.microsoft.com/office/drawing/2014/main" id="{21E093E6-5065-F84B-BE2F-1ED29BCCB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476" y="3406930"/>
            <a:ext cx="134937" cy="1349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25" name="Oval 383">
            <a:extLst>
              <a:ext uri="{FF2B5EF4-FFF2-40B4-BE49-F238E27FC236}">
                <a16:creationId xmlns:a16="http://schemas.microsoft.com/office/drawing/2014/main" id="{93AC4FFD-14D6-1645-8847-CB1B8EDFC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663" y="3291043"/>
            <a:ext cx="134938" cy="1349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26" name="Line 387">
            <a:extLst>
              <a:ext uri="{FF2B5EF4-FFF2-40B4-BE49-F238E27FC236}">
                <a16:creationId xmlns:a16="http://schemas.microsoft.com/office/drawing/2014/main" id="{7E74B0D8-2F01-DA41-A313-3357201780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42026" y="3502180"/>
            <a:ext cx="1074737" cy="11398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27" name="Line 388">
            <a:extLst>
              <a:ext uri="{FF2B5EF4-FFF2-40B4-BE49-F238E27FC236}">
                <a16:creationId xmlns:a16="http://schemas.microsoft.com/office/drawing/2014/main" id="{64C0FA66-EFC3-A344-9E6B-BB6C68C9C9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2001" y="3606955"/>
            <a:ext cx="1293812" cy="1046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3717F760-8065-514E-874A-1AF34DD49B80}"/>
              </a:ext>
            </a:extLst>
          </p:cNvPr>
          <p:cNvGrpSpPr/>
          <p:nvPr/>
        </p:nvGrpSpPr>
        <p:grpSpPr>
          <a:xfrm>
            <a:off x="5892827" y="3212890"/>
            <a:ext cx="754294" cy="393599"/>
            <a:chOff x="7493876" y="2774731"/>
            <a:chExt cx="1481958" cy="894622"/>
          </a:xfrm>
        </p:grpSpPr>
        <p:sp>
          <p:nvSpPr>
            <p:cNvPr id="630" name="Freeform 629">
              <a:extLst>
                <a:ext uri="{FF2B5EF4-FFF2-40B4-BE49-F238E27FC236}">
                  <a16:creationId xmlns:a16="http://schemas.microsoft.com/office/drawing/2014/main" id="{1BDABD8F-C081-0442-AE0A-7D2C037317A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AD45A22D-2079-294E-A153-F7624B80321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B5D21B9A-4558-6C48-9CCF-4E1B133F5D3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3" name="Freeform 632">
                <a:extLst>
                  <a:ext uri="{FF2B5EF4-FFF2-40B4-BE49-F238E27FC236}">
                    <a16:creationId xmlns:a16="http://schemas.microsoft.com/office/drawing/2014/main" id="{9E8F67F0-25A1-F64C-AF5A-006EBAEDF32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4" name="Freeform 633">
                <a:extLst>
                  <a:ext uri="{FF2B5EF4-FFF2-40B4-BE49-F238E27FC236}">
                    <a16:creationId xmlns:a16="http://schemas.microsoft.com/office/drawing/2014/main" id="{D07426EC-6F4A-1E43-B208-CB7958165CE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5" name="Freeform 634">
                <a:extLst>
                  <a:ext uri="{FF2B5EF4-FFF2-40B4-BE49-F238E27FC236}">
                    <a16:creationId xmlns:a16="http://schemas.microsoft.com/office/drawing/2014/main" id="{A7CD1D49-7431-114F-892D-9EBA0C27589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6" name="Freeform 635">
                <a:extLst>
                  <a:ext uri="{FF2B5EF4-FFF2-40B4-BE49-F238E27FC236}">
                    <a16:creationId xmlns:a16="http://schemas.microsoft.com/office/drawing/2014/main" id="{8C0BB3B0-94E4-FC4A-8D8C-88521C5332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37" name="Group 636">
            <a:extLst>
              <a:ext uri="{FF2B5EF4-FFF2-40B4-BE49-F238E27FC236}">
                <a16:creationId xmlns:a16="http://schemas.microsoft.com/office/drawing/2014/main" id="{CFABD177-673D-6B4C-9AB5-C979F9014699}"/>
              </a:ext>
            </a:extLst>
          </p:cNvPr>
          <p:cNvGrpSpPr/>
          <p:nvPr/>
        </p:nvGrpSpPr>
        <p:grpSpPr>
          <a:xfrm>
            <a:off x="2889389" y="2833453"/>
            <a:ext cx="693067" cy="304790"/>
            <a:chOff x="3668110" y="2448910"/>
            <a:chExt cx="3794234" cy="2165130"/>
          </a:xfrm>
        </p:grpSpPr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id="{ED6E56E9-0766-DE4E-85B7-165033354959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18A8CD1A-9871-2F4A-BC47-345850EB5DF4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53FC3F92-0FD1-A04A-B0F4-D6DB36C813E2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41" name="Freeform 640">
                <a:extLst>
                  <a:ext uri="{FF2B5EF4-FFF2-40B4-BE49-F238E27FC236}">
                    <a16:creationId xmlns:a16="http://schemas.microsoft.com/office/drawing/2014/main" id="{101149F6-F49E-D042-A4D2-BF8BC9B2BFB6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2" name="Freeform 641">
                <a:extLst>
                  <a:ext uri="{FF2B5EF4-FFF2-40B4-BE49-F238E27FC236}">
                    <a16:creationId xmlns:a16="http://schemas.microsoft.com/office/drawing/2014/main" id="{786C264F-4F29-7A40-83E3-1D1DF6EF1024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3" name="Freeform 642">
                <a:extLst>
                  <a:ext uri="{FF2B5EF4-FFF2-40B4-BE49-F238E27FC236}">
                    <a16:creationId xmlns:a16="http://schemas.microsoft.com/office/drawing/2014/main" id="{E49C1C09-FC6C-8042-BD81-3D13F934B10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4" name="Freeform 643">
                <a:extLst>
                  <a:ext uri="{FF2B5EF4-FFF2-40B4-BE49-F238E27FC236}">
                    <a16:creationId xmlns:a16="http://schemas.microsoft.com/office/drawing/2014/main" id="{1E7C2D40-BD14-4846-93F3-4365063A3790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DCF8D2C6-8D3F-4046-B504-AB8C4FD17DF7}"/>
              </a:ext>
            </a:extLst>
          </p:cNvPr>
          <p:cNvGrpSpPr/>
          <p:nvPr/>
        </p:nvGrpSpPr>
        <p:grpSpPr>
          <a:xfrm>
            <a:off x="3652490" y="3210326"/>
            <a:ext cx="693067" cy="304790"/>
            <a:chOff x="3668110" y="2448910"/>
            <a:chExt cx="3794234" cy="2165130"/>
          </a:xfrm>
        </p:grpSpPr>
        <p:sp>
          <p:nvSpPr>
            <p:cNvPr id="646" name="Rectangle 645">
              <a:extLst>
                <a:ext uri="{FF2B5EF4-FFF2-40B4-BE49-F238E27FC236}">
                  <a16:creationId xmlns:a16="http://schemas.microsoft.com/office/drawing/2014/main" id="{BBF7C9EB-8868-8947-BEE5-FD162AEFA2EE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7" name="Freeform 646">
              <a:extLst>
                <a:ext uri="{FF2B5EF4-FFF2-40B4-BE49-F238E27FC236}">
                  <a16:creationId xmlns:a16="http://schemas.microsoft.com/office/drawing/2014/main" id="{8EA85BF9-1325-8648-866C-944E981AB1AF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48" name="Group 647">
              <a:extLst>
                <a:ext uri="{FF2B5EF4-FFF2-40B4-BE49-F238E27FC236}">
                  <a16:creationId xmlns:a16="http://schemas.microsoft.com/office/drawing/2014/main" id="{5CE6D8D5-34DC-6D44-AE76-7EF9A842EE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49" name="Freeform 648">
                <a:extLst>
                  <a:ext uri="{FF2B5EF4-FFF2-40B4-BE49-F238E27FC236}">
                    <a16:creationId xmlns:a16="http://schemas.microsoft.com/office/drawing/2014/main" id="{54B1B681-6D38-5047-8A1D-DF97DF2521B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0" name="Freeform 649">
                <a:extLst>
                  <a:ext uri="{FF2B5EF4-FFF2-40B4-BE49-F238E27FC236}">
                    <a16:creationId xmlns:a16="http://schemas.microsoft.com/office/drawing/2014/main" id="{DF661D0E-551E-BB43-8606-F2F6505F962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1" name="Freeform 650">
                <a:extLst>
                  <a:ext uri="{FF2B5EF4-FFF2-40B4-BE49-F238E27FC236}">
                    <a16:creationId xmlns:a16="http://schemas.microsoft.com/office/drawing/2014/main" id="{20DB31E0-2276-8B46-9896-A4D5DABCCA14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2" name="Freeform 651">
                <a:extLst>
                  <a:ext uri="{FF2B5EF4-FFF2-40B4-BE49-F238E27FC236}">
                    <a16:creationId xmlns:a16="http://schemas.microsoft.com/office/drawing/2014/main" id="{D55117DA-2CE5-854F-806F-41DC8CCABA27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0" name="Group 199">
            <a:extLst>
              <a:ext uri="{FF2B5EF4-FFF2-40B4-BE49-F238E27FC236}">
                <a16:creationId xmlns:a16="http://schemas.microsoft.com/office/drawing/2014/main" id="{77DD1B2C-F861-EB49-A885-52001424261D}"/>
              </a:ext>
            </a:extLst>
          </p:cNvPr>
          <p:cNvGrpSpPr>
            <a:grpSpLocks/>
          </p:cNvGrpSpPr>
          <p:nvPr/>
        </p:nvGrpSpPr>
        <p:grpSpPr bwMode="auto">
          <a:xfrm>
            <a:off x="6134488" y="2695730"/>
            <a:ext cx="261938" cy="866775"/>
            <a:chOff x="2550" y="2912"/>
            <a:chExt cx="278" cy="690"/>
          </a:xfrm>
        </p:grpSpPr>
        <p:sp>
          <p:nvSpPr>
            <p:cNvPr id="321" name="Freeform 200">
              <a:extLst>
                <a:ext uri="{FF2B5EF4-FFF2-40B4-BE49-F238E27FC236}">
                  <a16:creationId xmlns:a16="http://schemas.microsoft.com/office/drawing/2014/main" id="{9C2BE397-1D42-6744-9CCF-874F45775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" y="2963"/>
              <a:ext cx="138" cy="638"/>
            </a:xfrm>
            <a:custGeom>
              <a:avLst/>
              <a:gdLst>
                <a:gd name="T0" fmla="*/ 0 w 138"/>
                <a:gd name="T1" fmla="*/ 485 h 638"/>
                <a:gd name="T2" fmla="*/ 138 w 138"/>
                <a:gd name="T3" fmla="*/ 638 h 638"/>
                <a:gd name="T4" fmla="*/ 138 w 138"/>
                <a:gd name="T5" fmla="*/ 77 h 638"/>
                <a:gd name="T6" fmla="*/ 116 w 138"/>
                <a:gd name="T7" fmla="*/ 49 h 638"/>
                <a:gd name="T8" fmla="*/ 0 w 138"/>
                <a:gd name="T9" fmla="*/ 0 h 638"/>
                <a:gd name="T10" fmla="*/ 0 w 138"/>
                <a:gd name="T11" fmla="*/ 485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2" name="Rectangle 201">
              <a:extLst>
                <a:ext uri="{FF2B5EF4-FFF2-40B4-BE49-F238E27FC236}">
                  <a16:creationId xmlns:a16="http://schemas.microsoft.com/office/drawing/2014/main" id="{13E00425-4B66-AB4D-8A2D-6085B2617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3" name="Freeform 202">
              <a:extLst>
                <a:ext uri="{FF2B5EF4-FFF2-40B4-BE49-F238E27FC236}">
                  <a16:creationId xmlns:a16="http://schemas.microsoft.com/office/drawing/2014/main" id="{DD954F50-72C1-B049-BB60-2351C9AA7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30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4" name="Rectangle 203">
              <a:extLst>
                <a:ext uri="{FF2B5EF4-FFF2-40B4-BE49-F238E27FC236}">
                  <a16:creationId xmlns:a16="http://schemas.microsoft.com/office/drawing/2014/main" id="{22A08009-1999-8340-B34D-00847501D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5" name="Rectangle 204">
              <a:extLst>
                <a:ext uri="{FF2B5EF4-FFF2-40B4-BE49-F238E27FC236}">
                  <a16:creationId xmlns:a16="http://schemas.microsoft.com/office/drawing/2014/main" id="{ECE2ED94-1F43-7E4E-98C4-32694BA67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6" name="Rectangle 205">
              <a:extLst>
                <a:ext uri="{FF2B5EF4-FFF2-40B4-BE49-F238E27FC236}">
                  <a16:creationId xmlns:a16="http://schemas.microsoft.com/office/drawing/2014/main" id="{0C426D68-6312-CF42-8A71-030756BA3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7" name="Rectangle 206">
              <a:extLst>
                <a:ext uri="{FF2B5EF4-FFF2-40B4-BE49-F238E27FC236}">
                  <a16:creationId xmlns:a16="http://schemas.microsoft.com/office/drawing/2014/main" id="{AF557D8C-82DA-D149-9D2A-E95F8FD6E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8" name="Rectangle 207">
              <a:extLst>
                <a:ext uri="{FF2B5EF4-FFF2-40B4-BE49-F238E27FC236}">
                  <a16:creationId xmlns:a16="http://schemas.microsoft.com/office/drawing/2014/main" id="{49E9EC6D-3891-B04D-B683-B10CA171F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9" name="Rectangle 208">
              <a:extLst>
                <a:ext uri="{FF2B5EF4-FFF2-40B4-BE49-F238E27FC236}">
                  <a16:creationId xmlns:a16="http://schemas.microsoft.com/office/drawing/2014/main" id="{414370E7-0147-7A4B-983F-ECD22A639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0" name="Rectangle 209">
              <a:extLst>
                <a:ext uri="{FF2B5EF4-FFF2-40B4-BE49-F238E27FC236}">
                  <a16:creationId xmlns:a16="http://schemas.microsoft.com/office/drawing/2014/main" id="{BB3E0C9E-4796-634F-A868-3413FD7E8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1" name="Rectangle 210">
              <a:extLst>
                <a:ext uri="{FF2B5EF4-FFF2-40B4-BE49-F238E27FC236}">
                  <a16:creationId xmlns:a16="http://schemas.microsoft.com/office/drawing/2014/main" id="{99857040-A010-9E45-8595-89BA0DFAF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2" name="Rectangle 211">
              <a:extLst>
                <a:ext uri="{FF2B5EF4-FFF2-40B4-BE49-F238E27FC236}">
                  <a16:creationId xmlns:a16="http://schemas.microsoft.com/office/drawing/2014/main" id="{7C4ED204-CC28-344A-A5F2-88193FC1D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3" name="Rectangle 212">
              <a:extLst>
                <a:ext uri="{FF2B5EF4-FFF2-40B4-BE49-F238E27FC236}">
                  <a16:creationId xmlns:a16="http://schemas.microsoft.com/office/drawing/2014/main" id="{A5F57FC6-093E-DD45-BB03-33A8476D5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4" name="Rectangle 213">
              <a:extLst>
                <a:ext uri="{FF2B5EF4-FFF2-40B4-BE49-F238E27FC236}">
                  <a16:creationId xmlns:a16="http://schemas.microsoft.com/office/drawing/2014/main" id="{928FED6B-7B20-1F45-BAEF-EE8CDE8DE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5" name="Rectangle 214">
              <a:extLst>
                <a:ext uri="{FF2B5EF4-FFF2-40B4-BE49-F238E27FC236}">
                  <a16:creationId xmlns:a16="http://schemas.microsoft.com/office/drawing/2014/main" id="{1C0D14D0-7702-1D48-AE40-385680B51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6" name="Rectangle 215">
              <a:extLst>
                <a:ext uri="{FF2B5EF4-FFF2-40B4-BE49-F238E27FC236}">
                  <a16:creationId xmlns:a16="http://schemas.microsoft.com/office/drawing/2014/main" id="{4D602AFA-AD3B-A84B-B623-F2A58374D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7" name="Rectangle 216">
              <a:extLst>
                <a:ext uri="{FF2B5EF4-FFF2-40B4-BE49-F238E27FC236}">
                  <a16:creationId xmlns:a16="http://schemas.microsoft.com/office/drawing/2014/main" id="{36BF4237-7739-FB4E-9530-F0C0C1899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8" name="Rectangle 217">
              <a:extLst>
                <a:ext uri="{FF2B5EF4-FFF2-40B4-BE49-F238E27FC236}">
                  <a16:creationId xmlns:a16="http://schemas.microsoft.com/office/drawing/2014/main" id="{5E1990E0-8793-C64F-A239-BD2338D67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9" name="Rectangle 218">
              <a:extLst>
                <a:ext uri="{FF2B5EF4-FFF2-40B4-BE49-F238E27FC236}">
                  <a16:creationId xmlns:a16="http://schemas.microsoft.com/office/drawing/2014/main" id="{AB4D9D48-388B-7746-814B-FF52A69F7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0" name="Rectangle 219">
              <a:extLst>
                <a:ext uri="{FF2B5EF4-FFF2-40B4-BE49-F238E27FC236}">
                  <a16:creationId xmlns:a16="http://schemas.microsoft.com/office/drawing/2014/main" id="{F0F8C3F6-0BE5-3047-99FB-E099E3736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1" name="Rectangle 220">
              <a:extLst>
                <a:ext uri="{FF2B5EF4-FFF2-40B4-BE49-F238E27FC236}">
                  <a16:creationId xmlns:a16="http://schemas.microsoft.com/office/drawing/2014/main" id="{9C82735E-2ACF-BB4A-96A3-ED1256F57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2" name="Rectangle 221">
              <a:extLst>
                <a:ext uri="{FF2B5EF4-FFF2-40B4-BE49-F238E27FC236}">
                  <a16:creationId xmlns:a16="http://schemas.microsoft.com/office/drawing/2014/main" id="{F0072BBE-D542-C743-8EEC-AFE9D0DC2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3" name="Rectangle 222">
              <a:extLst>
                <a:ext uri="{FF2B5EF4-FFF2-40B4-BE49-F238E27FC236}">
                  <a16:creationId xmlns:a16="http://schemas.microsoft.com/office/drawing/2014/main" id="{E5F25948-6CEA-584E-8A39-45FCCA1E9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4" name="Rectangle 223">
              <a:extLst>
                <a:ext uri="{FF2B5EF4-FFF2-40B4-BE49-F238E27FC236}">
                  <a16:creationId xmlns:a16="http://schemas.microsoft.com/office/drawing/2014/main" id="{B6E77972-935E-9C46-B7D6-7037ED2D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5" name="Rectangle 224">
              <a:extLst>
                <a:ext uri="{FF2B5EF4-FFF2-40B4-BE49-F238E27FC236}">
                  <a16:creationId xmlns:a16="http://schemas.microsoft.com/office/drawing/2014/main" id="{49B027D0-D0F8-8E4A-9F98-51B2CBF48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6" name="Rectangle 225">
              <a:extLst>
                <a:ext uri="{FF2B5EF4-FFF2-40B4-BE49-F238E27FC236}">
                  <a16:creationId xmlns:a16="http://schemas.microsoft.com/office/drawing/2014/main" id="{0B68744C-7857-AC40-8CB2-78C47DB63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Rectangle 226">
              <a:extLst>
                <a:ext uri="{FF2B5EF4-FFF2-40B4-BE49-F238E27FC236}">
                  <a16:creationId xmlns:a16="http://schemas.microsoft.com/office/drawing/2014/main" id="{FD31AF55-6DF9-074D-8BC7-20A8C02A4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" name="Rectangle 227">
              <a:extLst>
                <a:ext uri="{FF2B5EF4-FFF2-40B4-BE49-F238E27FC236}">
                  <a16:creationId xmlns:a16="http://schemas.microsoft.com/office/drawing/2014/main" id="{917E9FE8-E010-5F4C-BACF-AD181732E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9" name="Rectangle 228">
              <a:extLst>
                <a:ext uri="{FF2B5EF4-FFF2-40B4-BE49-F238E27FC236}">
                  <a16:creationId xmlns:a16="http://schemas.microsoft.com/office/drawing/2014/main" id="{053A8849-8D60-7E4A-ACB7-B5B71CE87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0" name="Rectangle 229">
              <a:extLst>
                <a:ext uri="{FF2B5EF4-FFF2-40B4-BE49-F238E27FC236}">
                  <a16:creationId xmlns:a16="http://schemas.microsoft.com/office/drawing/2014/main" id="{A6C6AC0F-595A-E34F-9783-24F0E4D6B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1" name="Rectangle 230">
              <a:extLst>
                <a:ext uri="{FF2B5EF4-FFF2-40B4-BE49-F238E27FC236}">
                  <a16:creationId xmlns:a16="http://schemas.microsoft.com/office/drawing/2014/main" id="{A159D670-6731-9948-AF53-4AAD8ACE4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2" name="Rectangle 231">
              <a:extLst>
                <a:ext uri="{FF2B5EF4-FFF2-40B4-BE49-F238E27FC236}">
                  <a16:creationId xmlns:a16="http://schemas.microsoft.com/office/drawing/2014/main" id="{3402133F-3EEE-7A49-A6F2-59517A55F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3" name="Rectangle 232">
              <a:extLst>
                <a:ext uri="{FF2B5EF4-FFF2-40B4-BE49-F238E27FC236}">
                  <a16:creationId xmlns:a16="http://schemas.microsoft.com/office/drawing/2014/main" id="{BA1A55D1-28D5-994F-AD37-6FEFF74E3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4" name="Rectangle 233">
              <a:extLst>
                <a:ext uri="{FF2B5EF4-FFF2-40B4-BE49-F238E27FC236}">
                  <a16:creationId xmlns:a16="http://schemas.microsoft.com/office/drawing/2014/main" id="{DE818C8C-E93D-8C4E-927B-BD91FFF80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5" name="Rectangle 234">
              <a:extLst>
                <a:ext uri="{FF2B5EF4-FFF2-40B4-BE49-F238E27FC236}">
                  <a16:creationId xmlns:a16="http://schemas.microsoft.com/office/drawing/2014/main" id="{A8430D00-D44C-7142-B812-B0429DC5D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6" name="Rectangle 235">
              <a:extLst>
                <a:ext uri="{FF2B5EF4-FFF2-40B4-BE49-F238E27FC236}">
                  <a16:creationId xmlns:a16="http://schemas.microsoft.com/office/drawing/2014/main" id="{A3A35DC8-2EE7-9343-AB03-9F31292F1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7" name="Rectangle 236">
              <a:extLst>
                <a:ext uri="{FF2B5EF4-FFF2-40B4-BE49-F238E27FC236}">
                  <a16:creationId xmlns:a16="http://schemas.microsoft.com/office/drawing/2014/main" id="{C8EF365B-36B9-7B4B-AE17-9CC4442BE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8" name="Rectangle 237">
              <a:extLst>
                <a:ext uri="{FF2B5EF4-FFF2-40B4-BE49-F238E27FC236}">
                  <a16:creationId xmlns:a16="http://schemas.microsoft.com/office/drawing/2014/main" id="{5449785B-39F3-6C4A-81BE-28A35D90E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9" name="Freeform 238">
              <a:extLst>
                <a:ext uri="{FF2B5EF4-FFF2-40B4-BE49-F238E27FC236}">
                  <a16:creationId xmlns:a16="http://schemas.microsoft.com/office/drawing/2014/main" id="{54CD4EB9-123B-0D49-AE0A-510F2D448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>
                <a:gd name="T0" fmla="*/ 12 w 12"/>
                <a:gd name="T1" fmla="*/ 11 h 41"/>
                <a:gd name="T2" fmla="*/ 12 w 12"/>
                <a:gd name="T3" fmla="*/ 41 h 41"/>
                <a:gd name="T4" fmla="*/ 0 w 12"/>
                <a:gd name="T5" fmla="*/ 29 h 41"/>
                <a:gd name="T6" fmla="*/ 0 w 12"/>
                <a:gd name="T7" fmla="*/ 0 h 41"/>
                <a:gd name="T8" fmla="*/ 12 w 12"/>
                <a:gd name="T9" fmla="*/ 1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0" name="Freeform 239">
              <a:extLst>
                <a:ext uri="{FF2B5EF4-FFF2-40B4-BE49-F238E27FC236}">
                  <a16:creationId xmlns:a16="http://schemas.microsoft.com/office/drawing/2014/main" id="{15958C4D-198A-C24A-B450-15AEA3A0C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>
                <a:gd name="T0" fmla="*/ 35 w 35"/>
                <a:gd name="T1" fmla="*/ 40 h 70"/>
                <a:gd name="T2" fmla="*/ 35 w 35"/>
                <a:gd name="T3" fmla="*/ 70 h 70"/>
                <a:gd name="T4" fmla="*/ 0 w 35"/>
                <a:gd name="T5" fmla="*/ 30 h 70"/>
                <a:gd name="T6" fmla="*/ 0 w 35"/>
                <a:gd name="T7" fmla="*/ 0 h 70"/>
                <a:gd name="T8" fmla="*/ 35 w 35"/>
                <a:gd name="T9" fmla="*/ 4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1" name="Freeform 240">
              <a:extLst>
                <a:ext uri="{FF2B5EF4-FFF2-40B4-BE49-F238E27FC236}">
                  <a16:creationId xmlns:a16="http://schemas.microsoft.com/office/drawing/2014/main" id="{43C0C9CE-8E2E-BB46-8248-6A60CF27F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>
                <a:gd name="T0" fmla="*/ 35 w 35"/>
                <a:gd name="T1" fmla="*/ 39 h 67"/>
                <a:gd name="T2" fmla="*/ 35 w 35"/>
                <a:gd name="T3" fmla="*/ 67 h 67"/>
                <a:gd name="T4" fmla="*/ 0 w 35"/>
                <a:gd name="T5" fmla="*/ 28 h 67"/>
                <a:gd name="T6" fmla="*/ 0 w 35"/>
                <a:gd name="T7" fmla="*/ 0 h 67"/>
                <a:gd name="T8" fmla="*/ 35 w 35"/>
                <a:gd name="T9" fmla="*/ 39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Freeform 241">
              <a:extLst>
                <a:ext uri="{FF2B5EF4-FFF2-40B4-BE49-F238E27FC236}">
                  <a16:creationId xmlns:a16="http://schemas.microsoft.com/office/drawing/2014/main" id="{6C9A2AAD-ADF5-5D4D-AF7F-0556B66C4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>
                <a:gd name="T0" fmla="*/ 34 w 34"/>
                <a:gd name="T1" fmla="*/ 37 h 65"/>
                <a:gd name="T2" fmla="*/ 34 w 34"/>
                <a:gd name="T3" fmla="*/ 65 h 65"/>
                <a:gd name="T4" fmla="*/ 0 w 34"/>
                <a:gd name="T5" fmla="*/ 28 h 65"/>
                <a:gd name="T6" fmla="*/ 0 w 34"/>
                <a:gd name="T7" fmla="*/ 0 h 65"/>
                <a:gd name="T8" fmla="*/ 34 w 34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3" name="Freeform 242">
              <a:extLst>
                <a:ext uri="{FF2B5EF4-FFF2-40B4-BE49-F238E27FC236}">
                  <a16:creationId xmlns:a16="http://schemas.microsoft.com/office/drawing/2014/main" id="{52699FEB-7547-4C4C-ADFD-16A2EAB3E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>
                <a:gd name="T0" fmla="*/ 17 w 17"/>
                <a:gd name="T1" fmla="*/ 18 h 46"/>
                <a:gd name="T2" fmla="*/ 17 w 17"/>
                <a:gd name="T3" fmla="*/ 46 h 46"/>
                <a:gd name="T4" fmla="*/ 0 w 17"/>
                <a:gd name="T5" fmla="*/ 27 h 46"/>
                <a:gd name="T6" fmla="*/ 0 w 17"/>
                <a:gd name="T7" fmla="*/ 0 h 46"/>
                <a:gd name="T8" fmla="*/ 17 w 17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4" name="Freeform 243">
              <a:extLst>
                <a:ext uri="{FF2B5EF4-FFF2-40B4-BE49-F238E27FC236}">
                  <a16:creationId xmlns:a16="http://schemas.microsoft.com/office/drawing/2014/main" id="{1AD32120-0503-4445-958F-97B59606E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>
                <a:gd name="T0" fmla="*/ 12 w 12"/>
                <a:gd name="T1" fmla="*/ 5 h 36"/>
                <a:gd name="T2" fmla="*/ 12 w 12"/>
                <a:gd name="T3" fmla="*/ 36 h 36"/>
                <a:gd name="T4" fmla="*/ 0 w 12"/>
                <a:gd name="T5" fmla="*/ 31 h 36"/>
                <a:gd name="T6" fmla="*/ 0 w 12"/>
                <a:gd name="T7" fmla="*/ 0 h 36"/>
                <a:gd name="T8" fmla="*/ 12 w 12"/>
                <a:gd name="T9" fmla="*/ 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5" name="Freeform 244">
              <a:extLst>
                <a:ext uri="{FF2B5EF4-FFF2-40B4-BE49-F238E27FC236}">
                  <a16:creationId xmlns:a16="http://schemas.microsoft.com/office/drawing/2014/main" id="{98325D1D-970E-A947-A89A-005230AFF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>
                <a:gd name="T0" fmla="*/ 35 w 35"/>
                <a:gd name="T1" fmla="*/ 19 h 49"/>
                <a:gd name="T2" fmla="*/ 35 w 35"/>
                <a:gd name="T3" fmla="*/ 49 h 49"/>
                <a:gd name="T4" fmla="*/ 0 w 35"/>
                <a:gd name="T5" fmla="*/ 30 h 49"/>
                <a:gd name="T6" fmla="*/ 0 w 35"/>
                <a:gd name="T7" fmla="*/ 0 h 49"/>
                <a:gd name="T8" fmla="*/ 35 w 35"/>
                <a:gd name="T9" fmla="*/ 1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Freeform 245">
              <a:extLst>
                <a:ext uri="{FF2B5EF4-FFF2-40B4-BE49-F238E27FC236}">
                  <a16:creationId xmlns:a16="http://schemas.microsoft.com/office/drawing/2014/main" id="{F9FA6144-2132-7649-9F9E-F0CAE70B7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>
                <a:gd name="T0" fmla="*/ 35 w 35"/>
                <a:gd name="T1" fmla="*/ 18 h 46"/>
                <a:gd name="T2" fmla="*/ 35 w 35"/>
                <a:gd name="T3" fmla="*/ 46 h 46"/>
                <a:gd name="T4" fmla="*/ 0 w 35"/>
                <a:gd name="T5" fmla="*/ 28 h 46"/>
                <a:gd name="T6" fmla="*/ 0 w 35"/>
                <a:gd name="T7" fmla="*/ 0 h 46"/>
                <a:gd name="T8" fmla="*/ 35 w 35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7" name="Freeform 246">
              <a:extLst>
                <a:ext uri="{FF2B5EF4-FFF2-40B4-BE49-F238E27FC236}">
                  <a16:creationId xmlns:a16="http://schemas.microsoft.com/office/drawing/2014/main" id="{2135AEC4-9347-D647-A215-FB98DA02D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>
                <a:gd name="T0" fmla="*/ 34 w 34"/>
                <a:gd name="T1" fmla="*/ 18 h 46"/>
                <a:gd name="T2" fmla="*/ 34 w 34"/>
                <a:gd name="T3" fmla="*/ 46 h 46"/>
                <a:gd name="T4" fmla="*/ 0 w 34"/>
                <a:gd name="T5" fmla="*/ 28 h 46"/>
                <a:gd name="T6" fmla="*/ 0 w 34"/>
                <a:gd name="T7" fmla="*/ 0 h 46"/>
                <a:gd name="T8" fmla="*/ 34 w 34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8" name="Freeform 247">
              <a:extLst>
                <a:ext uri="{FF2B5EF4-FFF2-40B4-BE49-F238E27FC236}">
                  <a16:creationId xmlns:a16="http://schemas.microsoft.com/office/drawing/2014/main" id="{1687C3C4-6F4F-504E-A87C-1C3CC27DA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>
                <a:gd name="T0" fmla="*/ 17 w 17"/>
                <a:gd name="T1" fmla="*/ 10 h 36"/>
                <a:gd name="T2" fmla="*/ 17 w 17"/>
                <a:gd name="T3" fmla="*/ 36 h 36"/>
                <a:gd name="T4" fmla="*/ 0 w 17"/>
                <a:gd name="T5" fmla="*/ 28 h 36"/>
                <a:gd name="T6" fmla="*/ 0 w 17"/>
                <a:gd name="T7" fmla="*/ 0 h 36"/>
                <a:gd name="T8" fmla="*/ 17 w 17"/>
                <a:gd name="T9" fmla="*/ 1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Freeform 248">
              <a:extLst>
                <a:ext uri="{FF2B5EF4-FFF2-40B4-BE49-F238E27FC236}">
                  <a16:creationId xmlns:a16="http://schemas.microsoft.com/office/drawing/2014/main" id="{1239B350-0D86-F44B-81F9-0972D41EA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>
                <a:gd name="T0" fmla="*/ 35 w 35"/>
                <a:gd name="T1" fmla="*/ 22 h 52"/>
                <a:gd name="T2" fmla="*/ 35 w 35"/>
                <a:gd name="T3" fmla="*/ 52 h 52"/>
                <a:gd name="T4" fmla="*/ 0 w 35"/>
                <a:gd name="T5" fmla="*/ 29 h 52"/>
                <a:gd name="T6" fmla="*/ 0 w 35"/>
                <a:gd name="T7" fmla="*/ 0 h 52"/>
                <a:gd name="T8" fmla="*/ 35 w 35"/>
                <a:gd name="T9" fmla="*/ 2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0" name="Freeform 249">
              <a:extLst>
                <a:ext uri="{FF2B5EF4-FFF2-40B4-BE49-F238E27FC236}">
                  <a16:creationId xmlns:a16="http://schemas.microsoft.com/office/drawing/2014/main" id="{2B4D852C-5B91-934E-A252-DB80B2B50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>
                <a:gd name="T0" fmla="*/ 35 w 35"/>
                <a:gd name="T1" fmla="*/ 23 h 52"/>
                <a:gd name="T2" fmla="*/ 35 w 35"/>
                <a:gd name="T3" fmla="*/ 52 h 52"/>
                <a:gd name="T4" fmla="*/ 0 w 35"/>
                <a:gd name="T5" fmla="*/ 30 h 52"/>
                <a:gd name="T6" fmla="*/ 0 w 35"/>
                <a:gd name="T7" fmla="*/ 0 h 52"/>
                <a:gd name="T8" fmla="*/ 35 w 35"/>
                <a:gd name="T9" fmla="*/ 2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1" name="Freeform 250">
              <a:extLst>
                <a:ext uri="{FF2B5EF4-FFF2-40B4-BE49-F238E27FC236}">
                  <a16:creationId xmlns:a16="http://schemas.microsoft.com/office/drawing/2014/main" id="{DA400ADD-E173-A848-A1A2-3688D5DBC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7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2" name="Freeform 251">
              <a:extLst>
                <a:ext uri="{FF2B5EF4-FFF2-40B4-BE49-F238E27FC236}">
                  <a16:creationId xmlns:a16="http://schemas.microsoft.com/office/drawing/2014/main" id="{462FD6CF-3111-ED47-873A-AA1CC8952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>
                <a:gd name="T0" fmla="*/ 17 w 17"/>
                <a:gd name="T1" fmla="*/ 11 h 39"/>
                <a:gd name="T2" fmla="*/ 17 w 17"/>
                <a:gd name="T3" fmla="*/ 39 h 39"/>
                <a:gd name="T4" fmla="*/ 0 w 17"/>
                <a:gd name="T5" fmla="*/ 27 h 39"/>
                <a:gd name="T6" fmla="*/ 0 w 17"/>
                <a:gd name="T7" fmla="*/ 0 h 39"/>
                <a:gd name="T8" fmla="*/ 17 w 17"/>
                <a:gd name="T9" fmla="*/ 1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3" name="Freeform 252">
              <a:extLst>
                <a:ext uri="{FF2B5EF4-FFF2-40B4-BE49-F238E27FC236}">
                  <a16:creationId xmlns:a16="http://schemas.microsoft.com/office/drawing/2014/main" id="{141D5024-01B5-D446-9832-EE3824A4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4" name="Freeform 253">
              <a:extLst>
                <a:ext uri="{FF2B5EF4-FFF2-40B4-BE49-F238E27FC236}">
                  <a16:creationId xmlns:a16="http://schemas.microsoft.com/office/drawing/2014/main" id="{C9FDDB7E-EC81-734B-AAE8-E8BC501DA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>
                <a:gd name="T0" fmla="*/ 35 w 35"/>
                <a:gd name="T1" fmla="*/ 24 h 55"/>
                <a:gd name="T2" fmla="*/ 35 w 35"/>
                <a:gd name="T3" fmla="*/ 55 h 55"/>
                <a:gd name="T4" fmla="*/ 0 w 35"/>
                <a:gd name="T5" fmla="*/ 30 h 55"/>
                <a:gd name="T6" fmla="*/ 0 w 35"/>
                <a:gd name="T7" fmla="*/ 0 h 55"/>
                <a:gd name="T8" fmla="*/ 35 w 35"/>
                <a:gd name="T9" fmla="*/ 24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5" name="Freeform 254">
              <a:extLst>
                <a:ext uri="{FF2B5EF4-FFF2-40B4-BE49-F238E27FC236}">
                  <a16:creationId xmlns:a16="http://schemas.microsoft.com/office/drawing/2014/main" id="{EE78C015-9D53-934A-A8AA-1799602C8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>
                <a:gd name="T0" fmla="*/ 35 w 35"/>
                <a:gd name="T1" fmla="*/ 26 h 54"/>
                <a:gd name="T2" fmla="*/ 35 w 35"/>
                <a:gd name="T3" fmla="*/ 54 h 54"/>
                <a:gd name="T4" fmla="*/ 0 w 35"/>
                <a:gd name="T5" fmla="*/ 28 h 54"/>
                <a:gd name="T6" fmla="*/ 0 w 35"/>
                <a:gd name="T7" fmla="*/ 0 h 54"/>
                <a:gd name="T8" fmla="*/ 35 w 35"/>
                <a:gd name="T9" fmla="*/ 2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6" name="Freeform 255">
              <a:extLst>
                <a:ext uri="{FF2B5EF4-FFF2-40B4-BE49-F238E27FC236}">
                  <a16:creationId xmlns:a16="http://schemas.microsoft.com/office/drawing/2014/main" id="{98B6CFF0-F74F-A04B-982F-0F5038340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>
                <a:gd name="T0" fmla="*/ 34 w 34"/>
                <a:gd name="T1" fmla="*/ 24 h 52"/>
                <a:gd name="T2" fmla="*/ 34 w 34"/>
                <a:gd name="T3" fmla="*/ 52 h 52"/>
                <a:gd name="T4" fmla="*/ 0 w 34"/>
                <a:gd name="T5" fmla="*/ 28 h 52"/>
                <a:gd name="T6" fmla="*/ 0 w 34"/>
                <a:gd name="T7" fmla="*/ 0 h 52"/>
                <a:gd name="T8" fmla="*/ 34 w 34"/>
                <a:gd name="T9" fmla="*/ 24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7" name="Freeform 256">
              <a:extLst>
                <a:ext uri="{FF2B5EF4-FFF2-40B4-BE49-F238E27FC236}">
                  <a16:creationId xmlns:a16="http://schemas.microsoft.com/office/drawing/2014/main" id="{325F1CF8-EE91-7B42-9AD8-9E2BC8D24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>
                <a:gd name="T0" fmla="*/ 17 w 17"/>
                <a:gd name="T1" fmla="*/ 10 h 38"/>
                <a:gd name="T2" fmla="*/ 17 w 17"/>
                <a:gd name="T3" fmla="*/ 38 h 38"/>
                <a:gd name="T4" fmla="*/ 0 w 17"/>
                <a:gd name="T5" fmla="*/ 27 h 38"/>
                <a:gd name="T6" fmla="*/ 0 w 17"/>
                <a:gd name="T7" fmla="*/ 0 h 38"/>
                <a:gd name="T8" fmla="*/ 17 w 17"/>
                <a:gd name="T9" fmla="*/ 1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8" name="Freeform 257">
              <a:extLst>
                <a:ext uri="{FF2B5EF4-FFF2-40B4-BE49-F238E27FC236}">
                  <a16:creationId xmlns:a16="http://schemas.microsoft.com/office/drawing/2014/main" id="{56566770-D173-264D-8B1F-A28429AF3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>
                <a:gd name="T0" fmla="*/ 11 w 11"/>
                <a:gd name="T1" fmla="*/ 9 h 40"/>
                <a:gd name="T2" fmla="*/ 11 w 11"/>
                <a:gd name="T3" fmla="*/ 40 h 40"/>
                <a:gd name="T4" fmla="*/ 0 w 11"/>
                <a:gd name="T5" fmla="*/ 32 h 40"/>
                <a:gd name="T6" fmla="*/ 0 w 11"/>
                <a:gd name="T7" fmla="*/ 0 h 40"/>
                <a:gd name="T8" fmla="*/ 11 w 11"/>
                <a:gd name="T9" fmla="*/ 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9" name="Freeform 258">
              <a:extLst>
                <a:ext uri="{FF2B5EF4-FFF2-40B4-BE49-F238E27FC236}">
                  <a16:creationId xmlns:a16="http://schemas.microsoft.com/office/drawing/2014/main" id="{136E3E0B-B943-3B4E-BF71-617F8B606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>
                <a:gd name="T0" fmla="*/ 35 w 35"/>
                <a:gd name="T1" fmla="*/ 27 h 57"/>
                <a:gd name="T2" fmla="*/ 35 w 35"/>
                <a:gd name="T3" fmla="*/ 57 h 57"/>
                <a:gd name="T4" fmla="*/ 0 w 35"/>
                <a:gd name="T5" fmla="*/ 29 h 57"/>
                <a:gd name="T6" fmla="*/ 0 w 35"/>
                <a:gd name="T7" fmla="*/ 0 h 57"/>
                <a:gd name="T8" fmla="*/ 35 w 35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0" name="Freeform 259">
              <a:extLst>
                <a:ext uri="{FF2B5EF4-FFF2-40B4-BE49-F238E27FC236}">
                  <a16:creationId xmlns:a16="http://schemas.microsoft.com/office/drawing/2014/main" id="{B3DE84E5-5FC7-4F4F-A266-4E8D25BB6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>
                <a:gd name="T0" fmla="*/ 35 w 35"/>
                <a:gd name="T1" fmla="*/ 28 h 56"/>
                <a:gd name="T2" fmla="*/ 35 w 35"/>
                <a:gd name="T3" fmla="*/ 56 h 56"/>
                <a:gd name="T4" fmla="*/ 0 w 35"/>
                <a:gd name="T5" fmla="*/ 28 h 56"/>
                <a:gd name="T6" fmla="*/ 0 w 35"/>
                <a:gd name="T7" fmla="*/ 0 h 56"/>
                <a:gd name="T8" fmla="*/ 35 w 35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1" name="Freeform 260">
              <a:extLst>
                <a:ext uri="{FF2B5EF4-FFF2-40B4-BE49-F238E27FC236}">
                  <a16:creationId xmlns:a16="http://schemas.microsoft.com/office/drawing/2014/main" id="{84FF6E18-86F6-284B-9F1D-F1A0E82A2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8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2" name="Freeform 261">
              <a:extLst>
                <a:ext uri="{FF2B5EF4-FFF2-40B4-BE49-F238E27FC236}">
                  <a16:creationId xmlns:a16="http://schemas.microsoft.com/office/drawing/2014/main" id="{68EBC952-5F12-2B44-AE11-8ADAA521D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>
                <a:gd name="T0" fmla="*/ 17 w 17"/>
                <a:gd name="T1" fmla="*/ 13 h 41"/>
                <a:gd name="T2" fmla="*/ 17 w 17"/>
                <a:gd name="T3" fmla="*/ 41 h 41"/>
                <a:gd name="T4" fmla="*/ 0 w 17"/>
                <a:gd name="T5" fmla="*/ 25 h 41"/>
                <a:gd name="T6" fmla="*/ 0 w 17"/>
                <a:gd name="T7" fmla="*/ 0 h 41"/>
                <a:gd name="T8" fmla="*/ 17 w 17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3" name="Freeform 262">
              <a:extLst>
                <a:ext uri="{FF2B5EF4-FFF2-40B4-BE49-F238E27FC236}">
                  <a16:creationId xmlns:a16="http://schemas.microsoft.com/office/drawing/2014/main" id="{48E6CA50-677F-6445-A4A2-39152C06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>
                <a:gd name="T0" fmla="*/ 12 w 12"/>
                <a:gd name="T1" fmla="*/ 10 h 41"/>
                <a:gd name="T2" fmla="*/ 12 w 12"/>
                <a:gd name="T3" fmla="*/ 41 h 41"/>
                <a:gd name="T4" fmla="*/ 0 w 12"/>
                <a:gd name="T5" fmla="*/ 30 h 41"/>
                <a:gd name="T6" fmla="*/ 0 w 12"/>
                <a:gd name="T7" fmla="*/ 0 h 41"/>
                <a:gd name="T8" fmla="*/ 12 w 12"/>
                <a:gd name="T9" fmla="*/ 1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4" name="Freeform 263">
              <a:extLst>
                <a:ext uri="{FF2B5EF4-FFF2-40B4-BE49-F238E27FC236}">
                  <a16:creationId xmlns:a16="http://schemas.microsoft.com/office/drawing/2014/main" id="{FE1EA7A8-D5A5-FA4F-AB0A-8F75BBEDC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30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5" name="Freeform 264">
              <a:extLst>
                <a:ext uri="{FF2B5EF4-FFF2-40B4-BE49-F238E27FC236}">
                  <a16:creationId xmlns:a16="http://schemas.microsoft.com/office/drawing/2014/main" id="{F1A664DE-A3DF-3848-8C3C-FFBEE10BF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28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6" name="Freeform 265">
              <a:extLst>
                <a:ext uri="{FF2B5EF4-FFF2-40B4-BE49-F238E27FC236}">
                  <a16:creationId xmlns:a16="http://schemas.microsoft.com/office/drawing/2014/main" id="{367AAFAB-6F01-D443-B7E6-96A995963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>
                <a:gd name="T0" fmla="*/ 34 w 34"/>
                <a:gd name="T1" fmla="*/ 31 h 59"/>
                <a:gd name="T2" fmla="*/ 34 w 34"/>
                <a:gd name="T3" fmla="*/ 59 h 59"/>
                <a:gd name="T4" fmla="*/ 0 w 34"/>
                <a:gd name="T5" fmla="*/ 28 h 59"/>
                <a:gd name="T6" fmla="*/ 0 w 34"/>
                <a:gd name="T7" fmla="*/ 0 h 59"/>
                <a:gd name="T8" fmla="*/ 34 w 34"/>
                <a:gd name="T9" fmla="*/ 3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7" name="Freeform 266">
              <a:extLst>
                <a:ext uri="{FF2B5EF4-FFF2-40B4-BE49-F238E27FC236}">
                  <a16:creationId xmlns:a16="http://schemas.microsoft.com/office/drawing/2014/main" id="{07D90341-52A6-2842-ACB4-187B791A4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7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8" name="Freeform 267">
              <a:extLst>
                <a:ext uri="{FF2B5EF4-FFF2-40B4-BE49-F238E27FC236}">
                  <a16:creationId xmlns:a16="http://schemas.microsoft.com/office/drawing/2014/main" id="{7E1B3C39-6DA1-7848-A179-6FD72813C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>
                <a:gd name="T0" fmla="*/ 11 w 11"/>
                <a:gd name="T1" fmla="*/ 8 h 38"/>
                <a:gd name="T2" fmla="*/ 11 w 11"/>
                <a:gd name="T3" fmla="*/ 38 h 38"/>
                <a:gd name="T4" fmla="*/ 0 w 11"/>
                <a:gd name="T5" fmla="*/ 27 h 38"/>
                <a:gd name="T6" fmla="*/ 0 w 11"/>
                <a:gd name="T7" fmla="*/ 0 h 38"/>
                <a:gd name="T8" fmla="*/ 11 w 11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9" name="Freeform 268">
              <a:extLst>
                <a:ext uri="{FF2B5EF4-FFF2-40B4-BE49-F238E27FC236}">
                  <a16:creationId xmlns:a16="http://schemas.microsoft.com/office/drawing/2014/main" id="{08299D0A-A184-A346-8D45-168856739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>
                <a:gd name="T0" fmla="*/ 35 w 35"/>
                <a:gd name="T1" fmla="*/ 32 h 63"/>
                <a:gd name="T2" fmla="*/ 35 w 35"/>
                <a:gd name="T3" fmla="*/ 63 h 63"/>
                <a:gd name="T4" fmla="*/ 0 w 35"/>
                <a:gd name="T5" fmla="*/ 29 h 63"/>
                <a:gd name="T6" fmla="*/ 0 w 35"/>
                <a:gd name="T7" fmla="*/ 0 h 63"/>
                <a:gd name="T8" fmla="*/ 35 w 3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0" name="Freeform 269">
              <a:extLst>
                <a:ext uri="{FF2B5EF4-FFF2-40B4-BE49-F238E27FC236}">
                  <a16:creationId xmlns:a16="http://schemas.microsoft.com/office/drawing/2014/main" id="{57513341-BF26-9E44-A78C-A55036182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>
                <a:gd name="T0" fmla="*/ 35 w 35"/>
                <a:gd name="T1" fmla="*/ 32 h 60"/>
                <a:gd name="T2" fmla="*/ 35 w 35"/>
                <a:gd name="T3" fmla="*/ 60 h 60"/>
                <a:gd name="T4" fmla="*/ 0 w 35"/>
                <a:gd name="T5" fmla="*/ 28 h 60"/>
                <a:gd name="T6" fmla="*/ 0 w 35"/>
                <a:gd name="T7" fmla="*/ 0 h 60"/>
                <a:gd name="T8" fmla="*/ 35 w 35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1" name="Freeform 270">
              <a:extLst>
                <a:ext uri="{FF2B5EF4-FFF2-40B4-BE49-F238E27FC236}">
                  <a16:creationId xmlns:a16="http://schemas.microsoft.com/office/drawing/2014/main" id="{B4523480-ACA7-B148-8ED0-27F5E0BD0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>
                <a:gd name="T0" fmla="*/ 35 w 35"/>
                <a:gd name="T1" fmla="*/ 35 h 61"/>
                <a:gd name="T2" fmla="*/ 35 w 35"/>
                <a:gd name="T3" fmla="*/ 61 h 61"/>
                <a:gd name="T4" fmla="*/ 0 w 35"/>
                <a:gd name="T5" fmla="*/ 29 h 61"/>
                <a:gd name="T6" fmla="*/ 0 w 35"/>
                <a:gd name="T7" fmla="*/ 0 h 61"/>
                <a:gd name="T8" fmla="*/ 35 w 35"/>
                <a:gd name="T9" fmla="*/ 3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2" name="Freeform 271">
              <a:extLst>
                <a:ext uri="{FF2B5EF4-FFF2-40B4-BE49-F238E27FC236}">
                  <a16:creationId xmlns:a16="http://schemas.microsoft.com/office/drawing/2014/main" id="{9EE26B64-9DD2-2F4C-847C-E792439F0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6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3" name="Freeform 272">
              <a:extLst>
                <a:ext uri="{FF2B5EF4-FFF2-40B4-BE49-F238E27FC236}">
                  <a16:creationId xmlns:a16="http://schemas.microsoft.com/office/drawing/2014/main" id="{9FC03670-2B24-2B4B-BAD2-7F3848D0C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>
                <a:gd name="T0" fmla="*/ 11 w 11"/>
                <a:gd name="T1" fmla="*/ 13 h 44"/>
                <a:gd name="T2" fmla="*/ 11 w 11"/>
                <a:gd name="T3" fmla="*/ 44 h 44"/>
                <a:gd name="T4" fmla="*/ 0 w 11"/>
                <a:gd name="T5" fmla="*/ 32 h 44"/>
                <a:gd name="T6" fmla="*/ 0 w 11"/>
                <a:gd name="T7" fmla="*/ 0 h 44"/>
                <a:gd name="T8" fmla="*/ 11 w 11"/>
                <a:gd name="T9" fmla="*/ 1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4" name="Freeform 273">
              <a:extLst>
                <a:ext uri="{FF2B5EF4-FFF2-40B4-BE49-F238E27FC236}">
                  <a16:creationId xmlns:a16="http://schemas.microsoft.com/office/drawing/2014/main" id="{F79F6AF1-9218-8146-80D1-FCE31E03A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>
                <a:gd name="T0" fmla="*/ 35 w 35"/>
                <a:gd name="T1" fmla="*/ 35 h 65"/>
                <a:gd name="T2" fmla="*/ 35 w 35"/>
                <a:gd name="T3" fmla="*/ 65 h 65"/>
                <a:gd name="T4" fmla="*/ 0 w 35"/>
                <a:gd name="T5" fmla="*/ 29 h 65"/>
                <a:gd name="T6" fmla="*/ 0 w 35"/>
                <a:gd name="T7" fmla="*/ 0 h 65"/>
                <a:gd name="T8" fmla="*/ 35 w 35"/>
                <a:gd name="T9" fmla="*/ 35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5" name="Freeform 274">
              <a:extLst>
                <a:ext uri="{FF2B5EF4-FFF2-40B4-BE49-F238E27FC236}">
                  <a16:creationId xmlns:a16="http://schemas.microsoft.com/office/drawing/2014/main" id="{252AB7FC-DA53-D84D-AE34-131B44883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>
                <a:gd name="T0" fmla="*/ 35 w 35"/>
                <a:gd name="T1" fmla="*/ 37 h 65"/>
                <a:gd name="T2" fmla="*/ 35 w 35"/>
                <a:gd name="T3" fmla="*/ 65 h 65"/>
                <a:gd name="T4" fmla="*/ 0 w 35"/>
                <a:gd name="T5" fmla="*/ 30 h 65"/>
                <a:gd name="T6" fmla="*/ 0 w 35"/>
                <a:gd name="T7" fmla="*/ 0 h 65"/>
                <a:gd name="T8" fmla="*/ 35 w 35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6" name="Freeform 275">
              <a:extLst>
                <a:ext uri="{FF2B5EF4-FFF2-40B4-BE49-F238E27FC236}">
                  <a16:creationId xmlns:a16="http://schemas.microsoft.com/office/drawing/2014/main" id="{7A46C85B-5581-8B44-A8C3-43D225302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>
                <a:gd name="T0" fmla="*/ 34 w 34"/>
                <a:gd name="T1" fmla="*/ 35 h 63"/>
                <a:gd name="T2" fmla="*/ 34 w 34"/>
                <a:gd name="T3" fmla="*/ 63 h 63"/>
                <a:gd name="T4" fmla="*/ 0 w 34"/>
                <a:gd name="T5" fmla="*/ 28 h 63"/>
                <a:gd name="T6" fmla="*/ 0 w 34"/>
                <a:gd name="T7" fmla="*/ 0 h 63"/>
                <a:gd name="T8" fmla="*/ 34 w 34"/>
                <a:gd name="T9" fmla="*/ 3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7" name="Freeform 276">
              <a:extLst>
                <a:ext uri="{FF2B5EF4-FFF2-40B4-BE49-F238E27FC236}">
                  <a16:creationId xmlns:a16="http://schemas.microsoft.com/office/drawing/2014/main" id="{38DDE596-67D3-C84B-860E-D0FFF26DE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>
                <a:gd name="T0" fmla="*/ 17 w 17"/>
                <a:gd name="T1" fmla="*/ 16 h 44"/>
                <a:gd name="T2" fmla="*/ 17 w 17"/>
                <a:gd name="T3" fmla="*/ 44 h 44"/>
                <a:gd name="T4" fmla="*/ 0 w 17"/>
                <a:gd name="T5" fmla="*/ 24 h 44"/>
                <a:gd name="T6" fmla="*/ 0 w 17"/>
                <a:gd name="T7" fmla="*/ 0 h 44"/>
                <a:gd name="T8" fmla="*/ 17 w 17"/>
                <a:gd name="T9" fmla="*/ 1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8" name="Freeform 277">
              <a:extLst>
                <a:ext uri="{FF2B5EF4-FFF2-40B4-BE49-F238E27FC236}">
                  <a16:creationId xmlns:a16="http://schemas.microsoft.com/office/drawing/2014/main" id="{F148A0F0-24E7-3343-A13D-A6B6900F7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>
                <a:gd name="T0" fmla="*/ 29 w 29"/>
                <a:gd name="T1" fmla="*/ 30 h 55"/>
                <a:gd name="T2" fmla="*/ 29 w 29"/>
                <a:gd name="T3" fmla="*/ 55 h 55"/>
                <a:gd name="T4" fmla="*/ 0 w 29"/>
                <a:gd name="T5" fmla="*/ 27 h 55"/>
                <a:gd name="T6" fmla="*/ 0 w 29"/>
                <a:gd name="T7" fmla="*/ 0 h 55"/>
                <a:gd name="T8" fmla="*/ 29 w 29"/>
                <a:gd name="T9" fmla="*/ 3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9" name="Freeform 278">
              <a:extLst>
                <a:ext uri="{FF2B5EF4-FFF2-40B4-BE49-F238E27FC236}">
                  <a16:creationId xmlns:a16="http://schemas.microsoft.com/office/drawing/2014/main" id="{CE208464-7E59-704C-A709-9A0577DD9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>
                <a:gd name="T0" fmla="*/ 39 w 39"/>
                <a:gd name="T1" fmla="*/ 43 h 71"/>
                <a:gd name="T2" fmla="*/ 39 w 39"/>
                <a:gd name="T3" fmla="*/ 71 h 71"/>
                <a:gd name="T4" fmla="*/ 0 w 39"/>
                <a:gd name="T5" fmla="*/ 30 h 71"/>
                <a:gd name="T6" fmla="*/ 0 w 39"/>
                <a:gd name="T7" fmla="*/ 0 h 71"/>
                <a:gd name="T8" fmla="*/ 39 w 39"/>
                <a:gd name="T9" fmla="*/ 4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0" name="Freeform 279">
              <a:extLst>
                <a:ext uri="{FF2B5EF4-FFF2-40B4-BE49-F238E27FC236}">
                  <a16:creationId xmlns:a16="http://schemas.microsoft.com/office/drawing/2014/main" id="{29B37E0F-BA79-F942-AE22-204AA0165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>
                <a:gd name="T0" fmla="*/ 32 w 32"/>
                <a:gd name="T1" fmla="*/ 34 h 64"/>
                <a:gd name="T2" fmla="*/ 32 w 32"/>
                <a:gd name="T3" fmla="*/ 64 h 64"/>
                <a:gd name="T4" fmla="*/ 0 w 32"/>
                <a:gd name="T5" fmla="*/ 29 h 64"/>
                <a:gd name="T6" fmla="*/ 0 w 32"/>
                <a:gd name="T7" fmla="*/ 0 h 64"/>
                <a:gd name="T8" fmla="*/ 32 w 32"/>
                <a:gd name="T9" fmla="*/ 3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1" name="Freeform 280">
              <a:extLst>
                <a:ext uri="{FF2B5EF4-FFF2-40B4-BE49-F238E27FC236}">
                  <a16:creationId xmlns:a16="http://schemas.microsoft.com/office/drawing/2014/main" id="{422EBE15-EAAF-BB4E-B77A-29D72C306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6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2" name="Freeform 281">
              <a:extLst>
                <a:ext uri="{FF2B5EF4-FFF2-40B4-BE49-F238E27FC236}">
                  <a16:creationId xmlns:a16="http://schemas.microsoft.com/office/drawing/2014/main" id="{CE917DFA-A2E3-DE46-B28A-ABB12D3C2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>
                <a:gd name="T0" fmla="*/ 30 w 30"/>
                <a:gd name="T1" fmla="*/ 17 h 44"/>
                <a:gd name="T2" fmla="*/ 30 w 30"/>
                <a:gd name="T3" fmla="*/ 44 h 44"/>
                <a:gd name="T4" fmla="*/ 0 w 30"/>
                <a:gd name="T5" fmla="*/ 27 h 44"/>
                <a:gd name="T6" fmla="*/ 0 w 30"/>
                <a:gd name="T7" fmla="*/ 0 h 44"/>
                <a:gd name="T8" fmla="*/ 30 w 30"/>
                <a:gd name="T9" fmla="*/ 1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3" name="Freeform 282">
              <a:extLst>
                <a:ext uri="{FF2B5EF4-FFF2-40B4-BE49-F238E27FC236}">
                  <a16:creationId xmlns:a16="http://schemas.microsoft.com/office/drawing/2014/main" id="{25329CF4-6E4D-ED42-A947-76D96AEDA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>
                <a:gd name="T0" fmla="*/ 33 w 33"/>
                <a:gd name="T1" fmla="*/ 19 h 50"/>
                <a:gd name="T2" fmla="*/ 33 w 33"/>
                <a:gd name="T3" fmla="*/ 50 h 50"/>
                <a:gd name="T4" fmla="*/ 0 w 33"/>
                <a:gd name="T5" fmla="*/ 30 h 50"/>
                <a:gd name="T6" fmla="*/ 0 w 33"/>
                <a:gd name="T7" fmla="*/ 0 h 50"/>
                <a:gd name="T8" fmla="*/ 33 w 33"/>
                <a:gd name="T9" fmla="*/ 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4" name="Freeform 283">
              <a:extLst>
                <a:ext uri="{FF2B5EF4-FFF2-40B4-BE49-F238E27FC236}">
                  <a16:creationId xmlns:a16="http://schemas.microsoft.com/office/drawing/2014/main" id="{52895FEB-7AD2-6F4A-83A9-010B9C504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8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5" name="Freeform 284">
              <a:extLst>
                <a:ext uri="{FF2B5EF4-FFF2-40B4-BE49-F238E27FC236}">
                  <a16:creationId xmlns:a16="http://schemas.microsoft.com/office/drawing/2014/main" id="{F297762B-0431-3C45-8188-695713302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>
                <a:gd name="T0" fmla="*/ 30 w 30"/>
                <a:gd name="T1" fmla="*/ 21 h 48"/>
                <a:gd name="T2" fmla="*/ 30 w 30"/>
                <a:gd name="T3" fmla="*/ 48 h 48"/>
                <a:gd name="T4" fmla="*/ 0 w 30"/>
                <a:gd name="T5" fmla="*/ 27 h 48"/>
                <a:gd name="T6" fmla="*/ 0 w 30"/>
                <a:gd name="T7" fmla="*/ 0 h 48"/>
                <a:gd name="T8" fmla="*/ 30 w 30"/>
                <a:gd name="T9" fmla="*/ 21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Freeform 285">
              <a:extLst>
                <a:ext uri="{FF2B5EF4-FFF2-40B4-BE49-F238E27FC236}">
                  <a16:creationId xmlns:a16="http://schemas.microsoft.com/office/drawing/2014/main" id="{78434B2A-4C7F-EE47-8F4A-50F112689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>
                <a:gd name="T0" fmla="*/ 39 w 39"/>
                <a:gd name="T1" fmla="*/ 25 h 56"/>
                <a:gd name="T2" fmla="*/ 39 w 39"/>
                <a:gd name="T3" fmla="*/ 56 h 56"/>
                <a:gd name="T4" fmla="*/ 0 w 39"/>
                <a:gd name="T5" fmla="*/ 30 h 56"/>
                <a:gd name="T6" fmla="*/ 0 w 39"/>
                <a:gd name="T7" fmla="*/ 0 h 56"/>
                <a:gd name="T8" fmla="*/ 39 w 39"/>
                <a:gd name="T9" fmla="*/ 25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Freeform 286">
              <a:extLst>
                <a:ext uri="{FF2B5EF4-FFF2-40B4-BE49-F238E27FC236}">
                  <a16:creationId xmlns:a16="http://schemas.microsoft.com/office/drawing/2014/main" id="{83E6BD07-26D0-0F4E-84B8-E97B109FD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>
                <a:gd name="T0" fmla="*/ 33 w 33"/>
                <a:gd name="T1" fmla="*/ 21 h 51"/>
                <a:gd name="T2" fmla="*/ 33 w 33"/>
                <a:gd name="T3" fmla="*/ 51 h 51"/>
                <a:gd name="T4" fmla="*/ 0 w 33"/>
                <a:gd name="T5" fmla="*/ 29 h 51"/>
                <a:gd name="T6" fmla="*/ 0 w 33"/>
                <a:gd name="T7" fmla="*/ 0 h 51"/>
                <a:gd name="T8" fmla="*/ 33 w 33"/>
                <a:gd name="T9" fmla="*/ 2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Freeform 287">
              <a:extLst>
                <a:ext uri="{FF2B5EF4-FFF2-40B4-BE49-F238E27FC236}">
                  <a16:creationId xmlns:a16="http://schemas.microsoft.com/office/drawing/2014/main" id="{E0711D77-8B9E-C541-95D6-ED091628A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>
                <a:gd name="T0" fmla="*/ 34 w 34"/>
                <a:gd name="T1" fmla="*/ 22 h 50"/>
                <a:gd name="T2" fmla="*/ 34 w 34"/>
                <a:gd name="T3" fmla="*/ 50 h 50"/>
                <a:gd name="T4" fmla="*/ 0 w 34"/>
                <a:gd name="T5" fmla="*/ 27 h 50"/>
                <a:gd name="T6" fmla="*/ 0 w 34"/>
                <a:gd name="T7" fmla="*/ 0 h 50"/>
                <a:gd name="T8" fmla="*/ 34 w 34"/>
                <a:gd name="T9" fmla="*/ 2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9" name="Freeform 288">
              <a:extLst>
                <a:ext uri="{FF2B5EF4-FFF2-40B4-BE49-F238E27FC236}">
                  <a16:creationId xmlns:a16="http://schemas.microsoft.com/office/drawing/2014/main" id="{FFB84488-7A98-034B-B663-7BC33D2CC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>
                <a:gd name="T0" fmla="*/ 30 w 30"/>
                <a:gd name="T1" fmla="*/ 24 h 49"/>
                <a:gd name="T2" fmla="*/ 30 w 30"/>
                <a:gd name="T3" fmla="*/ 49 h 49"/>
                <a:gd name="T4" fmla="*/ 0 w 30"/>
                <a:gd name="T5" fmla="*/ 27 h 49"/>
                <a:gd name="T6" fmla="*/ 0 w 30"/>
                <a:gd name="T7" fmla="*/ 0 h 49"/>
                <a:gd name="T8" fmla="*/ 30 w 30"/>
                <a:gd name="T9" fmla="*/ 24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0" name="Freeform 289">
              <a:extLst>
                <a:ext uri="{FF2B5EF4-FFF2-40B4-BE49-F238E27FC236}">
                  <a16:creationId xmlns:a16="http://schemas.microsoft.com/office/drawing/2014/main" id="{AA4095E0-42CA-A649-BF41-768E0A2B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>
                <a:gd name="T0" fmla="*/ 33 w 33"/>
                <a:gd name="T1" fmla="*/ 24 h 54"/>
                <a:gd name="T2" fmla="*/ 33 w 33"/>
                <a:gd name="T3" fmla="*/ 54 h 54"/>
                <a:gd name="T4" fmla="*/ 0 w 33"/>
                <a:gd name="T5" fmla="*/ 30 h 54"/>
                <a:gd name="T6" fmla="*/ 0 w 33"/>
                <a:gd name="T7" fmla="*/ 0 h 54"/>
                <a:gd name="T8" fmla="*/ 33 w 33"/>
                <a:gd name="T9" fmla="*/ 2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1" name="Freeform 290">
              <a:extLst>
                <a:ext uri="{FF2B5EF4-FFF2-40B4-BE49-F238E27FC236}">
                  <a16:creationId xmlns:a16="http://schemas.microsoft.com/office/drawing/2014/main" id="{5BE1CF3A-F7A1-3742-A66E-FE649064A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>
                <a:gd name="T0" fmla="*/ 34 w 34"/>
                <a:gd name="T1" fmla="*/ 25 h 53"/>
                <a:gd name="T2" fmla="*/ 34 w 34"/>
                <a:gd name="T3" fmla="*/ 53 h 53"/>
                <a:gd name="T4" fmla="*/ 0 w 34"/>
                <a:gd name="T5" fmla="*/ 28 h 53"/>
                <a:gd name="T6" fmla="*/ 0 w 34"/>
                <a:gd name="T7" fmla="*/ 0 h 53"/>
                <a:gd name="T8" fmla="*/ 34 w 34"/>
                <a:gd name="T9" fmla="*/ 25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2" name="Freeform 291">
              <a:extLst>
                <a:ext uri="{FF2B5EF4-FFF2-40B4-BE49-F238E27FC236}">
                  <a16:creationId xmlns:a16="http://schemas.microsoft.com/office/drawing/2014/main" id="{B132B4FF-24C3-E347-A85F-CD0EE861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>
                <a:gd name="T0" fmla="*/ 29 w 29"/>
                <a:gd name="T1" fmla="*/ 23 h 50"/>
                <a:gd name="T2" fmla="*/ 29 w 29"/>
                <a:gd name="T3" fmla="*/ 50 h 50"/>
                <a:gd name="T4" fmla="*/ 0 w 29"/>
                <a:gd name="T5" fmla="*/ 26 h 50"/>
                <a:gd name="T6" fmla="*/ 0 w 29"/>
                <a:gd name="T7" fmla="*/ 0 h 50"/>
                <a:gd name="T8" fmla="*/ 29 w 29"/>
                <a:gd name="T9" fmla="*/ 2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Freeform 292">
              <a:extLst>
                <a:ext uri="{FF2B5EF4-FFF2-40B4-BE49-F238E27FC236}">
                  <a16:creationId xmlns:a16="http://schemas.microsoft.com/office/drawing/2014/main" id="{96D995F3-5A6E-2943-9D17-9B1D1B67B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>
                <a:gd name="T0" fmla="*/ 40 w 40"/>
                <a:gd name="T1" fmla="*/ 33 h 63"/>
                <a:gd name="T2" fmla="*/ 40 w 40"/>
                <a:gd name="T3" fmla="*/ 63 h 63"/>
                <a:gd name="T4" fmla="*/ 0 w 40"/>
                <a:gd name="T5" fmla="*/ 32 h 63"/>
                <a:gd name="T6" fmla="*/ 0 w 40"/>
                <a:gd name="T7" fmla="*/ 0 h 63"/>
                <a:gd name="T8" fmla="*/ 40 w 40"/>
                <a:gd name="T9" fmla="*/ 3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Freeform 293">
              <a:extLst>
                <a:ext uri="{FF2B5EF4-FFF2-40B4-BE49-F238E27FC236}">
                  <a16:creationId xmlns:a16="http://schemas.microsoft.com/office/drawing/2014/main" id="{038C9153-98B2-B54F-870D-A9DA31C5A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>
                <a:gd name="T0" fmla="*/ 32 w 32"/>
                <a:gd name="T1" fmla="*/ 26 h 58"/>
                <a:gd name="T2" fmla="*/ 32 w 32"/>
                <a:gd name="T3" fmla="*/ 58 h 58"/>
                <a:gd name="T4" fmla="*/ 0 w 32"/>
                <a:gd name="T5" fmla="*/ 29 h 58"/>
                <a:gd name="T6" fmla="*/ 0 w 32"/>
                <a:gd name="T7" fmla="*/ 0 h 58"/>
                <a:gd name="T8" fmla="*/ 32 w 32"/>
                <a:gd name="T9" fmla="*/ 26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Freeform 294">
              <a:extLst>
                <a:ext uri="{FF2B5EF4-FFF2-40B4-BE49-F238E27FC236}">
                  <a16:creationId xmlns:a16="http://schemas.microsoft.com/office/drawing/2014/main" id="{9D95094E-DA1D-9040-9B39-CCC06FBFC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9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6" name="Freeform 295">
              <a:extLst>
                <a:ext uri="{FF2B5EF4-FFF2-40B4-BE49-F238E27FC236}">
                  <a16:creationId xmlns:a16="http://schemas.microsoft.com/office/drawing/2014/main" id="{84484C7A-FEF8-6643-A459-8B0DD0829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>
                <a:gd name="T0" fmla="*/ 29 w 29"/>
                <a:gd name="T1" fmla="*/ 24 h 51"/>
                <a:gd name="T2" fmla="*/ 29 w 29"/>
                <a:gd name="T3" fmla="*/ 51 h 51"/>
                <a:gd name="T4" fmla="*/ 0 w 29"/>
                <a:gd name="T5" fmla="*/ 25 h 51"/>
                <a:gd name="T6" fmla="*/ 0 w 29"/>
                <a:gd name="T7" fmla="*/ 0 h 51"/>
                <a:gd name="T8" fmla="*/ 29 w 29"/>
                <a:gd name="T9" fmla="*/ 24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Freeform 296">
              <a:extLst>
                <a:ext uri="{FF2B5EF4-FFF2-40B4-BE49-F238E27FC236}">
                  <a16:creationId xmlns:a16="http://schemas.microsoft.com/office/drawing/2014/main" id="{5F93C1E6-0805-D44E-B0C0-8C275882E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>
                <a:gd name="T0" fmla="*/ 40 w 40"/>
                <a:gd name="T1" fmla="*/ 35 h 64"/>
                <a:gd name="T2" fmla="*/ 40 w 40"/>
                <a:gd name="T3" fmla="*/ 64 h 64"/>
                <a:gd name="T4" fmla="*/ 0 w 40"/>
                <a:gd name="T5" fmla="*/ 30 h 64"/>
                <a:gd name="T6" fmla="*/ 0 w 40"/>
                <a:gd name="T7" fmla="*/ 0 h 64"/>
                <a:gd name="T8" fmla="*/ 40 w 40"/>
                <a:gd name="T9" fmla="*/ 35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8" name="Freeform 297">
              <a:extLst>
                <a:ext uri="{FF2B5EF4-FFF2-40B4-BE49-F238E27FC236}">
                  <a16:creationId xmlns:a16="http://schemas.microsoft.com/office/drawing/2014/main" id="{0A3A7493-78E9-3B45-86AA-DEA7A5A1E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>
                <a:gd name="T0" fmla="*/ 32 w 32"/>
                <a:gd name="T1" fmla="*/ 29 h 60"/>
                <a:gd name="T2" fmla="*/ 32 w 32"/>
                <a:gd name="T3" fmla="*/ 60 h 60"/>
                <a:gd name="T4" fmla="*/ 0 w 32"/>
                <a:gd name="T5" fmla="*/ 29 h 60"/>
                <a:gd name="T6" fmla="*/ 0 w 32"/>
                <a:gd name="T7" fmla="*/ 0 h 60"/>
                <a:gd name="T8" fmla="*/ 32 w 32"/>
                <a:gd name="T9" fmla="*/ 29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9" name="Freeform 298">
              <a:extLst>
                <a:ext uri="{FF2B5EF4-FFF2-40B4-BE49-F238E27FC236}">
                  <a16:creationId xmlns:a16="http://schemas.microsoft.com/office/drawing/2014/main" id="{BE2EE843-2148-B742-81F4-58DC52653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>
                <a:gd name="T0" fmla="*/ 34 w 34"/>
                <a:gd name="T1" fmla="*/ 32 h 60"/>
                <a:gd name="T2" fmla="*/ 34 w 34"/>
                <a:gd name="T3" fmla="*/ 60 h 60"/>
                <a:gd name="T4" fmla="*/ 0 w 34"/>
                <a:gd name="T5" fmla="*/ 30 h 60"/>
                <a:gd name="T6" fmla="*/ 0 w 34"/>
                <a:gd name="T7" fmla="*/ 0 h 60"/>
                <a:gd name="T8" fmla="*/ 34 w 34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0" name="Freeform 299">
              <a:extLst>
                <a:ext uri="{FF2B5EF4-FFF2-40B4-BE49-F238E27FC236}">
                  <a16:creationId xmlns:a16="http://schemas.microsoft.com/office/drawing/2014/main" id="{D589251C-2043-BD49-AE92-6CAC10570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>
                <a:gd name="T0" fmla="*/ 29 w 29"/>
                <a:gd name="T1" fmla="*/ 29 h 56"/>
                <a:gd name="T2" fmla="*/ 29 w 29"/>
                <a:gd name="T3" fmla="*/ 56 h 56"/>
                <a:gd name="T4" fmla="*/ 0 w 29"/>
                <a:gd name="T5" fmla="*/ 28 h 56"/>
                <a:gd name="T6" fmla="*/ 0 w 29"/>
                <a:gd name="T7" fmla="*/ 0 h 56"/>
                <a:gd name="T8" fmla="*/ 29 w 29"/>
                <a:gd name="T9" fmla="*/ 2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1" name="Freeform 300">
              <a:extLst>
                <a:ext uri="{FF2B5EF4-FFF2-40B4-BE49-F238E27FC236}">
                  <a16:creationId xmlns:a16="http://schemas.microsoft.com/office/drawing/2014/main" id="{E8881049-AEC2-1142-8BB9-0FE812E52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>
                <a:gd name="T0" fmla="*/ 40 w 40"/>
                <a:gd name="T1" fmla="*/ 38 h 70"/>
                <a:gd name="T2" fmla="*/ 40 w 40"/>
                <a:gd name="T3" fmla="*/ 70 h 70"/>
                <a:gd name="T4" fmla="*/ 0 w 40"/>
                <a:gd name="T5" fmla="*/ 31 h 70"/>
                <a:gd name="T6" fmla="*/ 0 w 40"/>
                <a:gd name="T7" fmla="*/ 0 h 70"/>
                <a:gd name="T8" fmla="*/ 40 w 40"/>
                <a:gd name="T9" fmla="*/ 38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2" name="Freeform 301">
              <a:extLst>
                <a:ext uri="{FF2B5EF4-FFF2-40B4-BE49-F238E27FC236}">
                  <a16:creationId xmlns:a16="http://schemas.microsoft.com/office/drawing/2014/main" id="{AA1D9281-D0F9-D54C-8511-39F1F29EB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>
                <a:gd name="T0" fmla="*/ 32 w 32"/>
                <a:gd name="T1" fmla="*/ 31 h 62"/>
                <a:gd name="T2" fmla="*/ 32 w 32"/>
                <a:gd name="T3" fmla="*/ 62 h 62"/>
                <a:gd name="T4" fmla="*/ 0 w 32"/>
                <a:gd name="T5" fmla="*/ 30 h 62"/>
                <a:gd name="T6" fmla="*/ 0 w 32"/>
                <a:gd name="T7" fmla="*/ 0 h 62"/>
                <a:gd name="T8" fmla="*/ 32 w 32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Freeform 302">
              <a:extLst>
                <a:ext uri="{FF2B5EF4-FFF2-40B4-BE49-F238E27FC236}">
                  <a16:creationId xmlns:a16="http://schemas.microsoft.com/office/drawing/2014/main" id="{E70744E3-7E4D-AC47-9046-7DFD62988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8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4" name="Freeform 303">
              <a:extLst>
                <a:ext uri="{FF2B5EF4-FFF2-40B4-BE49-F238E27FC236}">
                  <a16:creationId xmlns:a16="http://schemas.microsoft.com/office/drawing/2014/main" id="{858E178E-538F-1E47-B21D-12072B14E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>
                <a:gd name="T0" fmla="*/ 38 w 38"/>
                <a:gd name="T1" fmla="*/ 23 h 54"/>
                <a:gd name="T2" fmla="*/ 38 w 38"/>
                <a:gd name="T3" fmla="*/ 54 h 54"/>
                <a:gd name="T4" fmla="*/ 0 w 38"/>
                <a:gd name="T5" fmla="*/ 31 h 54"/>
                <a:gd name="T6" fmla="*/ 0 w 38"/>
                <a:gd name="T7" fmla="*/ 0 h 54"/>
                <a:gd name="T8" fmla="*/ 38 w 38"/>
                <a:gd name="T9" fmla="*/ 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Freeform 304">
              <a:extLst>
                <a:ext uri="{FF2B5EF4-FFF2-40B4-BE49-F238E27FC236}">
                  <a16:creationId xmlns:a16="http://schemas.microsoft.com/office/drawing/2014/main" id="{F2A89E84-123D-CC44-A843-0E15B897B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6" name="Freeform 305">
              <a:extLst>
                <a:ext uri="{FF2B5EF4-FFF2-40B4-BE49-F238E27FC236}">
                  <a16:creationId xmlns:a16="http://schemas.microsoft.com/office/drawing/2014/main" id="{CDB6BC52-BD65-594E-A12F-9C3646076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>
                <a:gd name="T0" fmla="*/ 38 w 38"/>
                <a:gd name="T1" fmla="*/ 27 h 58"/>
                <a:gd name="T2" fmla="*/ 38 w 38"/>
                <a:gd name="T3" fmla="*/ 58 h 58"/>
                <a:gd name="T4" fmla="*/ 0 w 38"/>
                <a:gd name="T5" fmla="*/ 30 h 58"/>
                <a:gd name="T6" fmla="*/ 0 w 38"/>
                <a:gd name="T7" fmla="*/ 0 h 58"/>
                <a:gd name="T8" fmla="*/ 38 w 38"/>
                <a:gd name="T9" fmla="*/ 2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Rectangle 306">
              <a:extLst>
                <a:ext uri="{FF2B5EF4-FFF2-40B4-BE49-F238E27FC236}">
                  <a16:creationId xmlns:a16="http://schemas.microsoft.com/office/drawing/2014/main" id="{47EA2648-9935-D945-AA73-B9FE2B7B7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8" name="Freeform 307">
              <a:extLst>
                <a:ext uri="{FF2B5EF4-FFF2-40B4-BE49-F238E27FC236}">
                  <a16:creationId xmlns:a16="http://schemas.microsoft.com/office/drawing/2014/main" id="{D6E8BD15-86C4-3C4D-BC4F-36815F3BA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>
                <a:gd name="T0" fmla="*/ 0 w 278"/>
                <a:gd name="T1" fmla="*/ 0 h 79"/>
                <a:gd name="T2" fmla="*/ 119 w 278"/>
                <a:gd name="T3" fmla="*/ 6 h 79"/>
                <a:gd name="T4" fmla="*/ 278 w 278"/>
                <a:gd name="T5" fmla="*/ 75 h 79"/>
                <a:gd name="T6" fmla="*/ 168 w 278"/>
                <a:gd name="T7" fmla="*/ 79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9" name="Freeform 308">
              <a:extLst>
                <a:ext uri="{FF2B5EF4-FFF2-40B4-BE49-F238E27FC236}">
                  <a16:creationId xmlns:a16="http://schemas.microsoft.com/office/drawing/2014/main" id="{93ACF64F-80DA-0D4E-90A0-FF508C3D9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>
                <a:gd name="T0" fmla="*/ 1 w 108"/>
                <a:gd name="T1" fmla="*/ 1 h 59"/>
                <a:gd name="T2" fmla="*/ 108 w 108"/>
                <a:gd name="T3" fmla="*/ 0 h 59"/>
                <a:gd name="T4" fmla="*/ 108 w 108"/>
                <a:gd name="T5" fmla="*/ 59 h 59"/>
                <a:gd name="T6" fmla="*/ 0 w 108"/>
                <a:gd name="T7" fmla="*/ 59 h 59"/>
                <a:gd name="T8" fmla="*/ 1 w 108"/>
                <a:gd name="T9" fmla="*/ 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0" name="Freeform 309">
              <a:extLst>
                <a:ext uri="{FF2B5EF4-FFF2-40B4-BE49-F238E27FC236}">
                  <a16:creationId xmlns:a16="http://schemas.microsoft.com/office/drawing/2014/main" id="{7896FAD6-94BE-4047-9790-2ACCAA67D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45 h 131"/>
                <a:gd name="T4" fmla="*/ 172 w 172"/>
                <a:gd name="T5" fmla="*/ 131 h 131"/>
                <a:gd name="T6" fmla="*/ 172 w 172"/>
                <a:gd name="T7" fmla="*/ 73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0EE5CE87-D9CD-804E-8BB5-810810C00048}"/>
              </a:ext>
            </a:extLst>
          </p:cNvPr>
          <p:cNvGrpSpPr/>
          <p:nvPr/>
        </p:nvGrpSpPr>
        <p:grpSpPr>
          <a:xfrm>
            <a:off x="5983411" y="4080435"/>
            <a:ext cx="600237" cy="305947"/>
            <a:chOff x="3668110" y="2448910"/>
            <a:chExt cx="3794234" cy="2165130"/>
          </a:xfrm>
        </p:grpSpPr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CB97A6BC-86D2-EA4A-9A9D-7BD65D38AC57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655">
              <a:extLst>
                <a:ext uri="{FF2B5EF4-FFF2-40B4-BE49-F238E27FC236}">
                  <a16:creationId xmlns:a16="http://schemas.microsoft.com/office/drawing/2014/main" id="{33024C5B-C334-C04F-86FD-B3520496B01D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7" name="Group 656">
              <a:extLst>
                <a:ext uri="{FF2B5EF4-FFF2-40B4-BE49-F238E27FC236}">
                  <a16:creationId xmlns:a16="http://schemas.microsoft.com/office/drawing/2014/main" id="{1E71FDD7-8921-BE44-92B2-871221FC4D5C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58" name="Freeform 657">
                <a:extLst>
                  <a:ext uri="{FF2B5EF4-FFF2-40B4-BE49-F238E27FC236}">
                    <a16:creationId xmlns:a16="http://schemas.microsoft.com/office/drawing/2014/main" id="{38CFD6E8-D42C-C247-A5EF-D4E5772BE5E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9" name="Freeform 658">
                <a:extLst>
                  <a:ext uri="{FF2B5EF4-FFF2-40B4-BE49-F238E27FC236}">
                    <a16:creationId xmlns:a16="http://schemas.microsoft.com/office/drawing/2014/main" id="{05B57EAF-4F38-5D42-88F0-4BC42BC740B0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0" name="Freeform 659">
                <a:extLst>
                  <a:ext uri="{FF2B5EF4-FFF2-40B4-BE49-F238E27FC236}">
                    <a16:creationId xmlns:a16="http://schemas.microsoft.com/office/drawing/2014/main" id="{8ADD04D4-584D-224D-9633-33A09F3F1051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1" name="Freeform 660">
                <a:extLst>
                  <a:ext uri="{FF2B5EF4-FFF2-40B4-BE49-F238E27FC236}">
                    <a16:creationId xmlns:a16="http://schemas.microsoft.com/office/drawing/2014/main" id="{B89351A1-0972-3242-A22B-B59D0FE4D6C5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536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71653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Network Security (summary)</a:t>
            </a:r>
          </a:p>
        </p:txBody>
      </p:sp>
      <p:sp>
        <p:nvSpPr>
          <p:cNvPr id="431" name="Rectangle 3">
            <a:extLst>
              <a:ext uri="{FF2B5EF4-FFF2-40B4-BE49-F238E27FC236}">
                <a16:creationId xmlns:a16="http://schemas.microsoft.com/office/drawing/2014/main" id="{C6E6E1DB-EF62-1F44-9963-3A1C21989417}"/>
              </a:ext>
            </a:extLst>
          </p:cNvPr>
          <p:cNvSpPr txBox="1">
            <a:spLocks noChangeArrowheads="1"/>
          </p:cNvSpPr>
          <p:nvPr/>
        </p:nvSpPr>
        <p:spPr>
          <a:xfrm>
            <a:off x="845635" y="1377872"/>
            <a:ext cx="8148638" cy="502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C0000"/>
                </a:solidFill>
              </a:rPr>
              <a:t>basic techniques…...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cryptography (symmetric and public key)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message integrity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end-point authentication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C0000"/>
                </a:solidFill>
              </a:rPr>
              <a:t>…. used in many different security scenarios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secure email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secure transport (TLS)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IP sec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802.11, 4G/5G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C0000"/>
                </a:solidFill>
              </a:rPr>
              <a:t>operational security: firewalls and IDS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439" name="Picture 438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957784D3-47F5-F74E-A1AC-B09C73767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372" y="570101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476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Simple encryption scheme</a:t>
            </a:r>
            <a:endParaRPr lang="en-US" sz="4400" dirty="0"/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38AC6FFB-FD32-C146-AB47-7F7B20F2D6AA}"/>
              </a:ext>
            </a:extLst>
          </p:cNvPr>
          <p:cNvSpPr txBox="1">
            <a:spLocks noChangeArrowheads="1"/>
          </p:cNvSpPr>
          <p:nvPr/>
        </p:nvSpPr>
        <p:spPr>
          <a:xfrm>
            <a:off x="809556" y="1199806"/>
            <a:ext cx="10680078" cy="121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</a:rPr>
              <a:t>substitution cipher: </a:t>
            </a:r>
            <a:r>
              <a:rPr lang="en-US" dirty="0"/>
              <a:t>substituting one thing for another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monoalphabetic cipher: substitute one letter for another</a:t>
            </a:r>
            <a:endParaRPr lang="en-US" sz="3200" dirty="0"/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B3412139-8CBB-DD4E-91B7-450CC2CA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04" y="2463180"/>
            <a:ext cx="7203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 abcdefghijklmnopqrstuvwxyz</a:t>
            </a:r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F6BD0E9A-C7F8-5F4E-AE93-E336351F1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725" y="3242642"/>
            <a:ext cx="7387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 mnbvcxzasdfghjklpoiuytrewq</a:t>
            </a:r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4A7E4B0C-B805-8D45-B761-B5546DF09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3298" y="2872755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" name="Line 7">
            <a:extLst>
              <a:ext uri="{FF2B5EF4-FFF2-40B4-BE49-F238E27FC236}">
                <a16:creationId xmlns:a16="http://schemas.microsoft.com/office/drawing/2014/main" id="{15944278-71E1-604D-A12B-C3FC18367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6886" y="2836242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39C5A038-5B82-9445-AEB5-8EB6B0C1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788" y="4014167"/>
            <a:ext cx="6279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bob. i love you. alice</a:t>
            </a: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80D4BCB1-BB8B-1140-8F2A-FE5981733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146" y="4439617"/>
            <a:ext cx="6464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nkn. s gktc wky. mgsbc</a:t>
            </a:r>
          </a:p>
        </p:txBody>
      </p:sp>
      <p:sp>
        <p:nvSpPr>
          <p:cNvPr id="49" name="Text Box 10">
            <a:extLst>
              <a:ext uri="{FF2B5EF4-FFF2-40B4-BE49-F238E27FC236}">
                <a16:creationId xmlns:a16="http://schemas.microsoft.com/office/drawing/2014/main" id="{9653B653-82E5-3F44-AD23-2BB86DB4F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623" y="3949080"/>
            <a:ext cx="782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e.g.:</a:t>
            </a:r>
          </a:p>
        </p:txBody>
      </p:sp>
      <p:sp>
        <p:nvSpPr>
          <p:cNvPr id="50" name="Text Box 12">
            <a:extLst>
              <a:ext uri="{FF2B5EF4-FFF2-40B4-BE49-F238E27FC236}">
                <a16:creationId xmlns:a16="http://schemas.microsoft.com/office/drawing/2014/main" id="{3163F96C-C81B-A24C-BA43-B755712B6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573" y="5279405"/>
            <a:ext cx="954584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1554163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3200" i="1" dirty="0">
                <a:solidFill>
                  <a:srgbClr val="C00000"/>
                </a:solidFill>
                <a:latin typeface="+mn-lt"/>
              </a:rPr>
              <a:t>Encryption key: </a:t>
            </a:r>
            <a:r>
              <a:rPr lang="en-US" sz="3200" dirty="0">
                <a:latin typeface="+mn-lt"/>
              </a:rPr>
              <a:t>mapping from set of 26 letters</a:t>
            </a:r>
          </a:p>
          <a:p>
            <a:r>
              <a:rPr lang="en-US" sz="3200" dirty="0">
                <a:latin typeface="+mn-lt"/>
              </a:rPr>
              <a:t>                     to set of 26 letters</a:t>
            </a:r>
          </a:p>
        </p:txBody>
      </p:sp>
      <p:pic>
        <p:nvPicPr>
          <p:cNvPr id="51" name="Picture 25" descr="BS00768_[1]">
            <a:extLst>
              <a:ext uri="{FF2B5EF4-FFF2-40B4-BE49-F238E27FC236}">
                <a16:creationId xmlns:a16="http://schemas.microsoft.com/office/drawing/2014/main" id="{59C2FE99-CEC9-D44D-82A0-374E79D85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623461" y="5422280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0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A more sophisticated encryption approach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A107A275-985F-8F45-B664-34A810FD7A1C}"/>
              </a:ext>
            </a:extLst>
          </p:cNvPr>
          <p:cNvSpPr txBox="1">
            <a:spLocks noChangeArrowheads="1"/>
          </p:cNvSpPr>
          <p:nvPr/>
        </p:nvSpPr>
        <p:spPr>
          <a:xfrm>
            <a:off x="890173" y="1203947"/>
            <a:ext cx="10612713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n substitution ciphers, M</a:t>
            </a:r>
            <a:r>
              <a:rPr lang="en-US" sz="3200" baseline="-25000" dirty="0"/>
              <a:t>1</a:t>
            </a:r>
            <a:r>
              <a:rPr lang="en-US" sz="3200" dirty="0"/>
              <a:t>,M</a:t>
            </a:r>
            <a:r>
              <a:rPr lang="en-US" sz="3200" baseline="-25000" dirty="0"/>
              <a:t>2</a:t>
            </a:r>
            <a:r>
              <a:rPr lang="en-US" sz="3200" dirty="0"/>
              <a:t>,…,M</a:t>
            </a:r>
            <a:r>
              <a:rPr lang="en-US" sz="3200" baseline="-25000" dirty="0"/>
              <a:t>n</a:t>
            </a:r>
          </a:p>
          <a:p>
            <a:r>
              <a:rPr lang="en-US" sz="3200" dirty="0"/>
              <a:t>cycling pattern: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e.g., n=4: M</a:t>
            </a:r>
            <a:r>
              <a:rPr lang="en-US" baseline="-25000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;   M</a:t>
            </a:r>
            <a:r>
              <a:rPr lang="en-US" baseline="-25000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;</a:t>
            </a:r>
            <a:r>
              <a:rPr lang="en-US" dirty="0"/>
              <a:t> ..</a:t>
            </a:r>
          </a:p>
          <a:p>
            <a:r>
              <a:rPr lang="en-US" sz="3200" dirty="0"/>
              <a:t>for each new plaintext symbol, use subsequent substitution pattern in cyclic pattern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dog: d from M</a:t>
            </a:r>
            <a:r>
              <a:rPr lang="en-US" baseline="-25000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, o from 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 g from M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</a:p>
          <a:p>
            <a:pPr lvl="1">
              <a:buFont typeface="Wingdings" charset="0"/>
              <a:buNone/>
            </a:pPr>
            <a:endParaRPr lang="en-US" baseline="-25000" dirty="0">
              <a:solidFill>
                <a:srgbClr val="008000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</a:rPr>
              <a:t>Encryption key: </a:t>
            </a:r>
            <a:r>
              <a:rPr lang="en-US" sz="3200" dirty="0"/>
              <a:t>n substitution ciphers, and cyclic pattern</a:t>
            </a:r>
          </a:p>
          <a:p>
            <a:pPr lvl="1"/>
            <a:r>
              <a:rPr lang="en-US" sz="2800" dirty="0"/>
              <a:t>key need not be just n-bit pattern</a:t>
            </a:r>
          </a:p>
        </p:txBody>
      </p:sp>
      <p:pic>
        <p:nvPicPr>
          <p:cNvPr id="15" name="Picture 25" descr="BS00768_[1]">
            <a:extLst>
              <a:ext uri="{FF2B5EF4-FFF2-40B4-BE49-F238E27FC236}">
                <a16:creationId xmlns:a16="http://schemas.microsoft.com/office/drawing/2014/main" id="{0AEAE18D-B61A-BC45-AE08-B0E69B12A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07624" y="4524997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6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Symmetric key crypto: DES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37BF43-2D44-0746-9CC6-CB87B013203F}"/>
              </a:ext>
            </a:extLst>
          </p:cNvPr>
          <p:cNvSpPr txBox="1">
            <a:spLocks noChangeArrowheads="1"/>
          </p:cNvSpPr>
          <p:nvPr/>
        </p:nvSpPr>
        <p:spPr>
          <a:xfrm>
            <a:off x="910743" y="1233004"/>
            <a:ext cx="11055970" cy="5008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DES: Data Encryption Standard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US encryption standard [NIST 1993]</a:t>
            </a:r>
          </a:p>
          <a:p>
            <a:r>
              <a:rPr lang="en-US" dirty="0"/>
              <a:t>56-bit symmetric key, 64-bit plaintext input</a:t>
            </a:r>
          </a:p>
          <a:p>
            <a:r>
              <a:rPr lang="en-US" dirty="0"/>
              <a:t>block cipher with cipher block chaining</a:t>
            </a:r>
          </a:p>
          <a:p>
            <a:r>
              <a:rPr lang="en-US" dirty="0"/>
              <a:t>how secure is DES?</a:t>
            </a:r>
          </a:p>
          <a:p>
            <a:pPr lvl="1"/>
            <a:r>
              <a:rPr lang="en-US" sz="2800" dirty="0"/>
              <a:t>DES Challenge: 56-bit-key-encrypted phrase  decrypted (brute force) in less than a day</a:t>
            </a:r>
          </a:p>
          <a:p>
            <a:pPr lvl="1"/>
            <a:r>
              <a:rPr lang="en-US" sz="2800" dirty="0"/>
              <a:t>no known good analytic attack</a:t>
            </a:r>
          </a:p>
          <a:p>
            <a:r>
              <a:rPr lang="en-US" dirty="0"/>
              <a:t>making DES more secure:</a:t>
            </a:r>
          </a:p>
          <a:p>
            <a:pPr lvl="1"/>
            <a:r>
              <a:rPr lang="en-US" sz="2800" dirty="0"/>
              <a:t>3DES: encrypt 3 times with 3 different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5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AES: Advanced Encryption Standard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D667AF7-BF48-5243-985F-E9DDCE1AFF39}"/>
              </a:ext>
            </a:extLst>
          </p:cNvPr>
          <p:cNvSpPr txBox="1">
            <a:spLocks noChangeArrowheads="1"/>
          </p:cNvSpPr>
          <p:nvPr/>
        </p:nvSpPr>
        <p:spPr>
          <a:xfrm>
            <a:off x="851452" y="1524000"/>
            <a:ext cx="1067793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symmetric-key NIST standard, replaced DES (Nov 2001)</a:t>
            </a:r>
          </a:p>
          <a:p>
            <a:r>
              <a:rPr lang="en-US" sz="3200" dirty="0"/>
              <a:t>processes data in 128 bit blocks</a:t>
            </a:r>
          </a:p>
          <a:p>
            <a:r>
              <a:rPr lang="en-US" sz="3200" dirty="0"/>
              <a:t>128, 192, or 256 bit keys</a:t>
            </a:r>
          </a:p>
          <a:p>
            <a:r>
              <a:rPr lang="en-US" sz="3200" dirty="0"/>
              <a:t>brute force decryption (try each key) taking 1 sec on DES, takes 149 trillion years for AES</a:t>
            </a:r>
          </a:p>
        </p:txBody>
      </p:sp>
    </p:spTree>
    <p:extLst>
      <p:ext uri="{BB962C8B-B14F-4D97-AF65-F5344CB8AC3E}">
        <p14:creationId xmlns:p14="http://schemas.microsoft.com/office/powerpoint/2010/main" val="9921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Cryptography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2F46A-C2D7-5E49-984A-D460665213E2}"/>
              </a:ext>
            </a:extLst>
          </p:cNvPr>
          <p:cNvSpPr txBox="1">
            <a:spLocks noChangeArrowheads="1"/>
          </p:cNvSpPr>
          <p:nvPr/>
        </p:nvSpPr>
        <p:spPr>
          <a:xfrm>
            <a:off x="889070" y="1614418"/>
            <a:ext cx="4491314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symmetric key crypto:</a:t>
            </a:r>
          </a:p>
          <a:p>
            <a:r>
              <a:rPr lang="en-US" dirty="0"/>
              <a:t>requires sender, receiver know shared secret key</a:t>
            </a:r>
          </a:p>
          <a:p>
            <a:r>
              <a:rPr lang="en-US" dirty="0"/>
              <a:t>Q: how to agree on key in first place (particularly if never “</a:t>
            </a:r>
            <a:r>
              <a:rPr lang="en-US" altLang="ja-JP" dirty="0"/>
              <a:t>met”)?</a:t>
            </a:r>
          </a:p>
          <a:p>
            <a:endParaRPr lang="en-US" sz="2400" dirty="0">
              <a:latin typeface="Gill Sans MT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90F077-6365-434B-92DA-B7BC950B9B38}"/>
              </a:ext>
            </a:extLst>
          </p:cNvPr>
          <p:cNvGrpSpPr>
            <a:grpSpLocks/>
          </p:cNvGrpSpPr>
          <p:nvPr/>
        </p:nvGrpSpPr>
        <p:grpSpPr bwMode="auto">
          <a:xfrm>
            <a:off x="5971277" y="1520105"/>
            <a:ext cx="4935261" cy="4235170"/>
            <a:chOff x="4354280" y="1621875"/>
            <a:chExt cx="4934985" cy="4234639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5ED939E3-371E-0442-85E2-498E64702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280" y="1926771"/>
              <a:ext cx="4934985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91C2D504-3A54-3C4D-809A-D37AD4FB5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457" y="1665514"/>
              <a:ext cx="3528425" cy="500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DCF795C7-4649-A34D-90C2-E8F51820F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512" y="1621875"/>
              <a:ext cx="4664503" cy="71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3200" dirty="0">
                  <a:solidFill>
                    <a:srgbClr val="C00000"/>
                  </a:solidFill>
                </a:rPr>
                <a:t>public key crypto</a:t>
              </a:r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1BD70911-26B3-7644-9304-E1027136A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623" y="2284400"/>
              <a:ext cx="4664503" cy="335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/>
                <a:t>radically </a:t>
              </a:r>
              <a:r>
                <a:rPr lang="en-US" sz="2800" dirty="0"/>
                <a:t>different approach [Diffie-Hellman76, RSA78]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dirty="0"/>
                <a:t>sender, receiver do </a:t>
              </a:r>
              <a:r>
                <a:rPr lang="en-US" sz="2800" i="1" dirty="0">
                  <a:solidFill>
                    <a:srgbClr val="000099"/>
                  </a:solidFill>
                </a:rPr>
                <a:t>not</a:t>
              </a:r>
              <a:r>
                <a:rPr lang="en-US" sz="2800" dirty="0"/>
                <a:t> share secret key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>
                  <a:solidFill>
                    <a:srgbClr val="000099"/>
                  </a:solidFill>
                </a:rPr>
                <a:t>public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dirty="0"/>
                <a:t>encryption key 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dirty="0"/>
                <a:t>known to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i="1" dirty="0">
                  <a:solidFill>
                    <a:srgbClr val="000099"/>
                  </a:solidFill>
                </a:rPr>
                <a:t>all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>
                  <a:solidFill>
                    <a:srgbClr val="000099"/>
                  </a:solidFill>
                </a:rPr>
                <a:t>private</a:t>
              </a:r>
              <a:r>
                <a:rPr lang="en-US" sz="2800" dirty="0"/>
                <a:t> decryption key known only to receiver</a:t>
              </a:r>
              <a:endParaRPr lang="en-US" sz="3200" dirty="0"/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47F25EB4-710A-844A-BC86-13A5F562B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644" y="0"/>
            <a:ext cx="4744730" cy="417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8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Cryptography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9" name="Picture 5" descr="Alice">
            <a:extLst>
              <a:ext uri="{FF2B5EF4-FFF2-40B4-BE49-F238E27FC236}">
                <a16:creationId xmlns:a16="http://schemas.microsoft.com/office/drawing/2014/main" id="{DA4FFCE3-3AE4-544C-8D5B-C3BA43672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539" y="2922312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2" descr="Bob">
            <a:extLst>
              <a:ext uri="{FF2B5EF4-FFF2-40B4-BE49-F238E27FC236}">
                <a16:creationId xmlns:a16="http://schemas.microsoft.com/office/drawing/2014/main" id="{C0216B91-AA56-D447-82C5-145B1996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291" y="2939774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" name="Group 29">
            <a:extLst>
              <a:ext uri="{FF2B5EF4-FFF2-40B4-BE49-F238E27FC236}">
                <a16:creationId xmlns:a16="http://schemas.microsoft.com/office/drawing/2014/main" id="{7BD7980D-FCF0-3C4A-93D5-EAE9F1C3020E}"/>
              </a:ext>
            </a:extLst>
          </p:cNvPr>
          <p:cNvGrpSpPr>
            <a:grpSpLocks/>
          </p:cNvGrpSpPr>
          <p:nvPr/>
        </p:nvGrpSpPr>
        <p:grpSpPr bwMode="auto">
          <a:xfrm>
            <a:off x="8642834" y="4080981"/>
            <a:ext cx="1885950" cy="636588"/>
            <a:chOff x="2413" y="3394"/>
            <a:chExt cx="1188" cy="401"/>
          </a:xfrm>
        </p:grpSpPr>
        <p:sp>
          <p:nvSpPr>
            <p:cNvPr id="75" name="Text Box 30">
              <a:extLst>
                <a:ext uri="{FF2B5EF4-FFF2-40B4-BE49-F238E27FC236}">
                  <a16:creationId xmlns:a16="http://schemas.microsoft.com/office/drawing/2014/main" id="{E2514AB3-88CA-4541-9CE9-713B944F4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76" name="Text Box 31">
              <a:extLst>
                <a:ext uri="{FF2B5EF4-FFF2-40B4-BE49-F238E27FC236}">
                  <a16:creationId xmlns:a16="http://schemas.microsoft.com/office/drawing/2014/main" id="{4153A745-501E-0545-A470-D433A0EAE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7" name="Text Box 32">
              <a:extLst>
                <a:ext uri="{FF2B5EF4-FFF2-40B4-BE49-F238E27FC236}">
                  <a16:creationId xmlns:a16="http://schemas.microsoft.com/office/drawing/2014/main" id="{5A82004A-529C-F540-B693-874631623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78" name="Text Box 33">
              <a:extLst>
                <a:ext uri="{FF2B5EF4-FFF2-40B4-BE49-F238E27FC236}">
                  <a16:creationId xmlns:a16="http://schemas.microsoft.com/office/drawing/2014/main" id="{FC50E53E-9F9B-654F-9FA8-ECCEF77A7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9" name="Text Box 34">
              <a:extLst>
                <a:ext uri="{FF2B5EF4-FFF2-40B4-BE49-F238E27FC236}">
                  <a16:creationId xmlns:a16="http://schemas.microsoft.com/office/drawing/2014/main" id="{EDF2B244-5719-2F45-A42A-402B66223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83" name="Text Box 6">
            <a:extLst>
              <a:ext uri="{FF2B5EF4-FFF2-40B4-BE49-F238E27FC236}">
                <a16:creationId xmlns:a16="http://schemas.microsoft.com/office/drawing/2014/main" id="{6CC01E21-09EC-DC40-8599-EEA1BC508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2043" y="3584964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84" name="Rectangle 13">
            <a:extLst>
              <a:ext uri="{FF2B5EF4-FFF2-40B4-BE49-F238E27FC236}">
                <a16:creationId xmlns:a16="http://schemas.microsoft.com/office/drawing/2014/main" id="{889B7A33-37EE-4D46-B817-164D2D6B6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891" y="3632411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85" name="Text Box 14">
            <a:extLst>
              <a:ext uri="{FF2B5EF4-FFF2-40B4-BE49-F238E27FC236}">
                <a16:creationId xmlns:a16="http://schemas.microsoft.com/office/drawing/2014/main" id="{ECBBD5A2-07AE-1344-92CC-97064DC6F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216" y="3700674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86" name="Rectangle 15">
            <a:extLst>
              <a:ext uri="{FF2B5EF4-FFF2-40B4-BE49-F238E27FC236}">
                <a16:creationId xmlns:a16="http://schemas.microsoft.com/office/drawing/2014/main" id="{60AEB48B-8CF1-8E42-A0B2-02C05B89B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628" y="3646699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87" name="Text Box 16">
            <a:extLst>
              <a:ext uri="{FF2B5EF4-FFF2-40B4-BE49-F238E27FC236}">
                <a16:creationId xmlns:a16="http://schemas.microsoft.com/office/drawing/2014/main" id="{638D795E-2C6D-CB48-9019-7A6554CD3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4603" y="3711786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426637B-377D-7B4D-99F1-F721A3FF4606}"/>
              </a:ext>
            </a:extLst>
          </p:cNvPr>
          <p:cNvCxnSpPr/>
          <p:nvPr/>
        </p:nvCxnSpPr>
        <p:spPr>
          <a:xfrm>
            <a:off x="2213570" y="4085002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108EBEE-85B2-AD4A-ACE2-254B3FCAB316}"/>
              </a:ext>
            </a:extLst>
          </p:cNvPr>
          <p:cNvCxnSpPr/>
          <p:nvPr/>
        </p:nvCxnSpPr>
        <p:spPr>
          <a:xfrm>
            <a:off x="8488474" y="4065124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AA03BC1-BA79-2B42-9CE7-DBF51217C896}"/>
              </a:ext>
            </a:extLst>
          </p:cNvPr>
          <p:cNvCxnSpPr>
            <a:cxnSpLocks/>
          </p:cNvCxnSpPr>
          <p:nvPr/>
        </p:nvCxnSpPr>
        <p:spPr>
          <a:xfrm>
            <a:off x="4683168" y="4030613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0A1163E-E166-654E-B7B1-EF42611270BE}"/>
              </a:ext>
            </a:extLst>
          </p:cNvPr>
          <p:cNvGrpSpPr/>
          <p:nvPr/>
        </p:nvGrpSpPr>
        <p:grpSpPr>
          <a:xfrm>
            <a:off x="4967149" y="3589893"/>
            <a:ext cx="1455738" cy="1044298"/>
            <a:chOff x="4967149" y="3589893"/>
            <a:chExt cx="1455738" cy="1044298"/>
          </a:xfrm>
        </p:grpSpPr>
        <p:grpSp>
          <p:nvGrpSpPr>
            <p:cNvPr id="62" name="Group 17">
              <a:extLst>
                <a:ext uri="{FF2B5EF4-FFF2-40B4-BE49-F238E27FC236}">
                  <a16:creationId xmlns:a16="http://schemas.microsoft.com/office/drawing/2014/main" id="{BF5A27BD-7C5D-CD46-AACC-04980CD41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6429" y="4016653"/>
              <a:ext cx="876300" cy="617538"/>
              <a:chOff x="2351" y="2077"/>
              <a:chExt cx="552" cy="389"/>
            </a:xfrm>
          </p:grpSpPr>
          <p:sp>
            <p:nvSpPr>
              <p:cNvPr id="63" name="Text Box 18">
                <a:extLst>
                  <a:ext uri="{FF2B5EF4-FFF2-40B4-BE49-F238E27FC236}">
                    <a16:creationId xmlns:a16="http://schemas.microsoft.com/office/drawing/2014/main" id="{6A92BBF9-E8F3-DF4A-ADAE-98CEF3966B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1" y="2132"/>
                <a:ext cx="5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(m)</a:t>
                </a:r>
              </a:p>
            </p:txBody>
          </p:sp>
          <p:sp>
            <p:nvSpPr>
              <p:cNvPr id="64" name="Text Box 19">
                <a:extLst>
                  <a:ext uri="{FF2B5EF4-FFF2-40B4-BE49-F238E27FC236}">
                    <a16:creationId xmlns:a16="http://schemas.microsoft.com/office/drawing/2014/main" id="{3E5AC652-46D8-0349-9928-222C0A8437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3" y="2253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5" name="Text Box 20">
                <a:extLst>
                  <a:ext uri="{FF2B5EF4-FFF2-40B4-BE49-F238E27FC236}">
                    <a16:creationId xmlns:a16="http://schemas.microsoft.com/office/drawing/2014/main" id="{D038288E-5776-3D44-97D8-AA1FCEB5AE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8" y="2077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1" name="Text Box 7">
              <a:extLst>
                <a:ext uri="{FF2B5EF4-FFF2-40B4-BE49-F238E27FC236}">
                  <a16:creationId xmlns:a16="http://schemas.microsoft.com/office/drawing/2014/main" id="{D5A73CC5-A226-834C-9D98-B404C12AF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149" y="3589893"/>
              <a:ext cx="1455738" cy="46196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ciphertext</a:t>
              </a:r>
            </a:p>
          </p:txBody>
        </p:sp>
      </p:grpSp>
      <p:sp>
        <p:nvSpPr>
          <p:cNvPr id="94" name="Text Box 3">
            <a:extLst>
              <a:ext uri="{FF2B5EF4-FFF2-40B4-BE49-F238E27FC236}">
                <a16:creationId xmlns:a16="http://schemas.microsoft.com/office/drawing/2014/main" id="{A06E7808-C2D2-D044-B709-E24B5275C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224" y="3626817"/>
            <a:ext cx="1661032" cy="83099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plaintext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message, m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1E97B71-D008-454C-9F25-22FF4C7E0BB4}"/>
              </a:ext>
            </a:extLst>
          </p:cNvPr>
          <p:cNvGrpSpPr/>
          <p:nvPr/>
        </p:nvGrpSpPr>
        <p:grpSpPr>
          <a:xfrm>
            <a:off x="4104379" y="1485072"/>
            <a:ext cx="6487083" cy="2066511"/>
            <a:chOff x="4104379" y="1485072"/>
            <a:chExt cx="6487083" cy="2066511"/>
          </a:xfrm>
        </p:grpSpPr>
        <p:pic>
          <p:nvPicPr>
            <p:cNvPr id="60" name="Picture 15" descr="BS00768_[1]">
              <a:extLst>
                <a:ext uri="{FF2B5EF4-FFF2-40B4-BE49-F238E27FC236}">
                  <a16:creationId xmlns:a16="http://schemas.microsoft.com/office/drawing/2014/main" id="{2560A757-A38F-AC4E-B091-353015A35D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6934543" y="1680887"/>
              <a:ext cx="458787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 Box 21">
              <a:extLst>
                <a:ext uri="{FF2B5EF4-FFF2-40B4-BE49-F238E27FC236}">
                  <a16:creationId xmlns:a16="http://schemas.microsoft.com/office/drawing/2014/main" id="{50806497-41D8-2E4E-B50D-F7BB60F0F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4926" y="1585085"/>
              <a:ext cx="4254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67" name="Text Box 22">
              <a:extLst>
                <a:ext uri="{FF2B5EF4-FFF2-40B4-BE49-F238E27FC236}">
                  <a16:creationId xmlns:a16="http://schemas.microsoft.com/office/drawing/2014/main" id="{CE859CC3-670B-FC49-A3AF-C82F3C2E7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9389" y="1764472"/>
              <a:ext cx="32226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8" name="Text Box 23">
              <a:extLst>
                <a:ext uri="{FF2B5EF4-FFF2-40B4-BE49-F238E27FC236}">
                  <a16:creationId xmlns:a16="http://schemas.microsoft.com/office/drawing/2014/main" id="{598ECE34-7F25-8C4E-BDB3-B5BFD35BB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7326" y="1485072"/>
              <a:ext cx="3048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5947757-0EAA-384F-AF69-755E3F48343B}"/>
                </a:ext>
              </a:extLst>
            </p:cNvPr>
            <p:cNvGrpSpPr/>
            <p:nvPr/>
          </p:nvGrpSpPr>
          <p:grpSpPr>
            <a:xfrm>
              <a:off x="4104379" y="1524760"/>
              <a:ext cx="6487083" cy="2026823"/>
              <a:chOff x="4104379" y="1524760"/>
              <a:chExt cx="6487083" cy="2026823"/>
            </a:xfrm>
          </p:grpSpPr>
          <p:sp>
            <p:nvSpPr>
              <p:cNvPr id="56" name="Text Box 11">
                <a:extLst>
                  <a:ext uri="{FF2B5EF4-FFF2-40B4-BE49-F238E27FC236}">
                    <a16:creationId xmlns:a16="http://schemas.microsoft.com/office/drawing/2014/main" id="{EC4974E1-78D0-CA46-A1E0-4780A77AB3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55026" y="1524760"/>
                <a:ext cx="2736436" cy="4616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Bob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  <a:cs typeface="Arial" charset="0"/>
                  </a:rPr>
                  <a:t>’</a:t>
                </a:r>
                <a:r>
                  <a:rPr kumimoji="0" lang="en-US" altLang="ja-JP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s </a:t>
                </a:r>
                <a:r>
                  <a:rPr kumimoji="0" lang="en-US" altLang="ja-JP" sz="2400" b="0" i="1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public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 key </a:t>
                </a: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0DAC614-E588-2544-93E7-C7BF64B0D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5146" y="1800985"/>
                <a:ext cx="19532" cy="17505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71B6B11D-ECAA-4143-AB7E-D47E640789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4379" y="1804781"/>
                <a:ext cx="265423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1CBC244-80B9-8045-8AAB-052208AAFCAF}"/>
              </a:ext>
            </a:extLst>
          </p:cNvPr>
          <p:cNvGrpSpPr/>
          <p:nvPr/>
        </p:nvGrpSpPr>
        <p:grpSpPr>
          <a:xfrm>
            <a:off x="6971125" y="2188335"/>
            <a:ext cx="4120946" cy="1363247"/>
            <a:chOff x="6971125" y="2188335"/>
            <a:chExt cx="4120946" cy="1363247"/>
          </a:xfrm>
        </p:grpSpPr>
        <p:sp>
          <p:nvSpPr>
            <p:cNvPr id="69" name="Text Box 24">
              <a:extLst>
                <a:ext uri="{FF2B5EF4-FFF2-40B4-BE49-F238E27FC236}">
                  <a16:creationId xmlns:a16="http://schemas.microsoft.com/office/drawing/2014/main" id="{10A72390-FCE4-7743-B879-430BA64CF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8387" y="2202622"/>
              <a:ext cx="3163684" cy="4616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Bob</a:t>
              </a:r>
              <a:r>
                <a: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’s </a:t>
              </a:r>
              <a:r>
                <a:rPr kumimoji="0" lang="en-US" altLang="ja-JP" sz="2400" b="0" i="1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private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 key </a:t>
              </a:r>
            </a:p>
          </p:txBody>
        </p:sp>
        <p:pic>
          <p:nvPicPr>
            <p:cNvPr id="70" name="Picture 25" descr="BS00768_[1]">
              <a:extLst>
                <a:ext uri="{FF2B5EF4-FFF2-40B4-BE49-F238E27FC236}">
                  <a16:creationId xmlns:a16="http://schemas.microsoft.com/office/drawing/2014/main" id="{E5AF231D-A446-4C40-90CA-324AE831D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6971125" y="2340735"/>
              <a:ext cx="542925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 Box 26">
              <a:extLst>
                <a:ext uri="{FF2B5EF4-FFF2-40B4-BE49-F238E27FC236}">
                  <a16:creationId xmlns:a16="http://schemas.microsoft.com/office/drawing/2014/main" id="{1FAC5085-46DD-834E-AC5E-9F54BBD89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0712" y="2275647"/>
              <a:ext cx="4254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72" name="Text Box 27">
              <a:extLst>
                <a:ext uri="{FF2B5EF4-FFF2-40B4-BE49-F238E27FC236}">
                  <a16:creationId xmlns:a16="http://schemas.microsoft.com/office/drawing/2014/main" id="{B741F65D-D85A-BA44-A0EC-45B50137B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8187" y="2467735"/>
              <a:ext cx="322262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3" name="Text Box 28">
              <a:extLst>
                <a:ext uri="{FF2B5EF4-FFF2-40B4-BE49-F238E27FC236}">
                  <a16:creationId xmlns:a16="http://schemas.microsoft.com/office/drawing/2014/main" id="{B9C2DED2-A012-704E-B1B5-9CEE4CCC6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2012" y="2188335"/>
              <a:ext cx="2524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633644F-66D9-7E4F-AA09-88F31F1C5629}"/>
                </a:ext>
              </a:extLst>
            </p:cNvPr>
            <p:cNvCxnSpPr>
              <a:cxnSpLocks/>
            </p:cNvCxnSpPr>
            <p:nvPr/>
          </p:nvCxnSpPr>
          <p:spPr>
            <a:xfrm>
              <a:off x="7075344" y="2729947"/>
              <a:ext cx="0" cy="82163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5D9E5-7152-6747-B8FD-477ED3BBE526}"/>
              </a:ext>
            </a:extLst>
          </p:cNvPr>
          <p:cNvSpPr txBox="1"/>
          <p:nvPr/>
        </p:nvSpPr>
        <p:spPr>
          <a:xfrm>
            <a:off x="914400" y="4942583"/>
            <a:ext cx="113968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C00000"/>
                </a:solidFill>
              </a:rPr>
              <a:t>Wow</a:t>
            </a:r>
            <a:r>
              <a:rPr lang="en-US" sz="2800" dirty="0"/>
              <a:t> - public key cryptography revolutionized 2000-year-old (previously only symmetric key) cryptography!</a:t>
            </a:r>
          </a:p>
          <a:p>
            <a:pPr marL="457200" indent="-219075">
              <a:buClr>
                <a:srgbClr val="0012A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similar ideas emerged at roughly same time, independently in US and UK (classified)</a:t>
            </a:r>
          </a:p>
        </p:txBody>
      </p:sp>
    </p:spTree>
    <p:extLst>
      <p:ext uri="{BB962C8B-B14F-4D97-AF65-F5344CB8AC3E}">
        <p14:creationId xmlns:p14="http://schemas.microsoft.com/office/powerpoint/2010/main" val="336426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encryption algorithms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4" name="Text Box 11">
            <a:extLst>
              <a:ext uri="{FF2B5EF4-FFF2-40B4-BE49-F238E27FC236}">
                <a16:creationId xmlns:a16="http://schemas.microsoft.com/office/drawing/2014/main" id="{68E03A47-9B3A-794E-BFF5-44DDE4859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892" y="1419225"/>
            <a:ext cx="25473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  <a:cs typeface="Arial" charset="0"/>
              </a:rPr>
              <a:t>requirements:</a:t>
            </a:r>
            <a:endParaRPr lang="en-US" sz="2800" dirty="0">
              <a:latin typeface="+mn-lt"/>
              <a:cs typeface="Arial" charset="0"/>
            </a:endParaRPr>
          </a:p>
        </p:txBody>
      </p:sp>
      <p:sp>
        <p:nvSpPr>
          <p:cNvPr id="81" name="Text Box 18">
            <a:extLst>
              <a:ext uri="{FF2B5EF4-FFF2-40B4-BE49-F238E27FC236}">
                <a16:creationId xmlns:a16="http://schemas.microsoft.com/office/drawing/2014/main" id="{16426DFD-7F5D-9146-B5B8-6BE82E3AC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267" y="5138599"/>
            <a:ext cx="67103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C00000"/>
                </a:solidFill>
                <a:latin typeface="+mn-lt"/>
              </a:rPr>
              <a:t>RSA: </a:t>
            </a:r>
            <a:r>
              <a:rPr lang="en-US" sz="3200" dirty="0">
                <a:latin typeface="+mn-lt"/>
              </a:rPr>
              <a:t>Rivest, Shamir, Adelson algorithm</a:t>
            </a:r>
            <a:endParaRPr lang="en-US" sz="2800" dirty="0"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1C51F8-6912-1D42-B41F-94408FFBF31D}"/>
              </a:ext>
            </a:extLst>
          </p:cNvPr>
          <p:cNvGrpSpPr/>
          <p:nvPr/>
        </p:nvGrpSpPr>
        <p:grpSpPr>
          <a:xfrm>
            <a:off x="2577341" y="1856339"/>
            <a:ext cx="6131823" cy="1761575"/>
            <a:chOff x="2577341" y="1856339"/>
            <a:chExt cx="6131823" cy="1761575"/>
          </a:xfrm>
        </p:grpSpPr>
        <p:sp>
          <p:nvSpPr>
            <p:cNvPr id="55" name="Oval 13">
              <a:extLst>
                <a:ext uri="{FF2B5EF4-FFF2-40B4-BE49-F238E27FC236}">
                  <a16:creationId xmlns:a16="http://schemas.microsoft.com/office/drawing/2014/main" id="{8759335D-10E6-8E46-9BB4-AB2699D2E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341" y="2179085"/>
              <a:ext cx="552450" cy="517525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12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  <a:cs typeface="Arial" charset="0"/>
              </a:endParaRPr>
            </a:p>
          </p:txBody>
        </p:sp>
        <p:sp>
          <p:nvSpPr>
            <p:cNvPr id="58" name="Text Box 14">
              <a:extLst>
                <a:ext uri="{FF2B5EF4-FFF2-40B4-BE49-F238E27FC236}">
                  <a16:creationId xmlns:a16="http://schemas.microsoft.com/office/drawing/2014/main" id="{C92F4D5F-E3F2-414D-9260-894C3CB63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449" y="2179085"/>
              <a:ext cx="3674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12A0"/>
                  </a:solidFill>
                  <a:latin typeface="+mn-lt"/>
                  <a:cs typeface="Arial" charset="0"/>
                </a:rPr>
                <a:t>1</a:t>
              </a:r>
              <a:endParaRPr lang="en-US" sz="2400" dirty="0">
                <a:solidFill>
                  <a:srgbClr val="0012A0"/>
                </a:solidFill>
                <a:latin typeface="+mn-lt"/>
                <a:cs typeface="Arial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47C5FB7-A5B2-B344-AFD6-9E724B658B39}"/>
                </a:ext>
              </a:extLst>
            </p:cNvPr>
            <p:cNvGrpSpPr/>
            <p:nvPr/>
          </p:nvGrpSpPr>
          <p:grpSpPr>
            <a:xfrm>
              <a:off x="3089414" y="1856339"/>
              <a:ext cx="5619750" cy="1761575"/>
              <a:chOff x="3155674" y="1856339"/>
              <a:chExt cx="5619750" cy="1761575"/>
            </a:xfrm>
          </p:grpSpPr>
          <p:sp>
            <p:nvSpPr>
              <p:cNvPr id="44" name="Rectangle 3">
                <a:extLst>
                  <a:ext uri="{FF2B5EF4-FFF2-40B4-BE49-F238E27FC236}">
                    <a16:creationId xmlns:a16="http://schemas.microsoft.com/office/drawing/2014/main" id="{CA2DA16D-E37C-234A-A7B1-3797CF3FF0B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55674" y="2182812"/>
                <a:ext cx="5619750" cy="6254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2425" indent="-22225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itchFamily="2" charset="2"/>
                  <a:buChar char="§"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5325" indent="-23177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tabLst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charset="0"/>
                  <a:buNone/>
                </a:pPr>
                <a:r>
                  <a:rPr lang="en-US" sz="3200" dirty="0">
                    <a:cs typeface="Arial" charset="0"/>
                  </a:rPr>
                  <a:t>need K  ( ) and K  ( ) such that</a:t>
                </a:r>
              </a:p>
            </p:txBody>
          </p:sp>
          <p:sp>
            <p:nvSpPr>
              <p:cNvPr id="45" name="Text Box 4">
                <a:extLst>
                  <a:ext uri="{FF2B5EF4-FFF2-40B4-BE49-F238E27FC236}">
                    <a16:creationId xmlns:a16="http://schemas.microsoft.com/office/drawing/2014/main" id="{95278E0E-E4B9-CE4C-B839-ED5B84E6F5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7291" y="2406650"/>
                <a:ext cx="3513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B</a:t>
                </a:r>
              </a:p>
            </p:txBody>
          </p:sp>
          <p:sp>
            <p:nvSpPr>
              <p:cNvPr id="46" name="Text Box 5">
                <a:extLst>
                  <a:ext uri="{FF2B5EF4-FFF2-40B4-BE49-F238E27FC236}">
                    <a16:creationId xmlns:a16="http://schemas.microsoft.com/office/drawing/2014/main" id="{107916C1-001A-F244-A971-628BF84CD7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89079" y="2444750"/>
                <a:ext cx="3513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B</a:t>
                </a:r>
              </a:p>
            </p:txBody>
          </p:sp>
          <p:sp>
            <p:nvSpPr>
              <p:cNvPr id="47" name="Text Box 6">
                <a:extLst>
                  <a:ext uri="{FF2B5EF4-FFF2-40B4-BE49-F238E27FC236}">
                    <a16:creationId xmlns:a16="http://schemas.microsoft.com/office/drawing/2014/main" id="{F9C7534C-C712-0C4D-826C-FA84E56AAF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3401" y="1856339"/>
                <a:ext cx="34015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4800" dirty="0">
                    <a:latin typeface="+mn-lt"/>
                    <a:cs typeface="Arial" charset="0"/>
                  </a:rPr>
                  <a:t>.</a:t>
                </a:r>
                <a:endParaRPr lang="en-US" sz="2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48" name="Text Box 7">
                <a:extLst>
                  <a:ext uri="{FF2B5EF4-FFF2-40B4-BE49-F238E27FC236}">
                    <a16:creationId xmlns:a16="http://schemas.microsoft.com/office/drawing/2014/main" id="{130DAE2D-652A-D64A-A8CF-1577E0BDD2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37968" y="1881187"/>
                <a:ext cx="34015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4800" dirty="0">
                    <a:latin typeface="+mn-lt"/>
                    <a:cs typeface="Arial" charset="0"/>
                  </a:rPr>
                  <a:t>.</a:t>
                </a:r>
                <a:endParaRPr lang="en-US" sz="2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82" name="Text Box 19">
                <a:extLst>
                  <a:ext uri="{FF2B5EF4-FFF2-40B4-BE49-F238E27FC236}">
                    <a16:creationId xmlns:a16="http://schemas.microsoft.com/office/drawing/2014/main" id="{7113FF55-E386-0E45-AEE7-2E3FA7DA34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2089" y="19431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92" name="Text Box 20">
                <a:extLst>
                  <a:ext uri="{FF2B5EF4-FFF2-40B4-BE49-F238E27FC236}">
                    <a16:creationId xmlns:a16="http://schemas.microsoft.com/office/drawing/2014/main" id="{F00B9A6A-EC0B-3346-8BFB-801B41933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129" y="1943100"/>
                <a:ext cx="29527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latin typeface="+mn-lt"/>
                    <a:cs typeface="Arial" charset="0"/>
                  </a:rPr>
                  <a:t>-</a:t>
                </a:r>
              </a:p>
            </p:txBody>
          </p:sp>
          <p:grpSp>
            <p:nvGrpSpPr>
              <p:cNvPr id="93" name="Group 21">
                <a:extLst>
                  <a:ext uri="{FF2B5EF4-FFF2-40B4-BE49-F238E27FC236}">
                    <a16:creationId xmlns:a16="http://schemas.microsoft.com/office/drawing/2014/main" id="{575E144C-05EB-1D4D-B765-49E6255B1C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2162" y="2605088"/>
                <a:ext cx="2903539" cy="1012826"/>
                <a:chOff x="1317" y="1706"/>
                <a:chExt cx="1829" cy="638"/>
              </a:xfrm>
            </p:grpSpPr>
            <p:grpSp>
              <p:nvGrpSpPr>
                <p:cNvPr id="95" name="Group 22">
                  <a:extLst>
                    <a:ext uri="{FF2B5EF4-FFF2-40B4-BE49-F238E27FC236}">
                      <a16:creationId xmlns:a16="http://schemas.microsoft.com/office/drawing/2014/main" id="{DD517EF7-D86B-F54D-A42C-9E0AB21DAA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17" y="1841"/>
                  <a:ext cx="1829" cy="503"/>
                  <a:chOff x="1688" y="1463"/>
                  <a:chExt cx="1829" cy="503"/>
                </a:xfrm>
              </p:grpSpPr>
              <p:sp>
                <p:nvSpPr>
                  <p:cNvPr id="99" name="Text Box 23">
                    <a:extLst>
                      <a:ext uri="{FF2B5EF4-FFF2-40B4-BE49-F238E27FC236}">
                        <a16:creationId xmlns:a16="http://schemas.microsoft.com/office/drawing/2014/main" id="{9C8D92BF-6B25-834E-B350-8B4E945BA40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8" y="1463"/>
                    <a:ext cx="1829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32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K  (K   (m))  =  m </a:t>
                    </a:r>
                  </a:p>
                </p:txBody>
              </p:sp>
              <p:sp>
                <p:nvSpPr>
                  <p:cNvPr id="101" name="Text Box 24">
                    <a:extLst>
                      <a:ext uri="{FF2B5EF4-FFF2-40B4-BE49-F238E27FC236}">
                        <a16:creationId xmlns:a16="http://schemas.microsoft.com/office/drawing/2014/main" id="{9882DCB3-D7A7-F041-A7C4-765BE0D361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81" y="1634"/>
                    <a:ext cx="240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B</a:t>
                    </a:r>
                    <a:endPara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endParaRPr>
                  </a:p>
                </p:txBody>
              </p:sp>
              <p:sp>
                <p:nvSpPr>
                  <p:cNvPr id="102" name="Text Box 25">
                    <a:extLst>
                      <a:ext uri="{FF2B5EF4-FFF2-40B4-BE49-F238E27FC236}">
                        <a16:creationId xmlns:a16="http://schemas.microsoft.com/office/drawing/2014/main" id="{53A078BB-04F6-AD4C-8010-FB1C4E86630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9" y="1636"/>
                    <a:ext cx="240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B</a:t>
                    </a:r>
                    <a:endPara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endParaRPr>
                  </a:p>
                </p:txBody>
              </p:sp>
            </p:grpSp>
            <p:sp>
              <p:nvSpPr>
                <p:cNvPr id="97" name="Text Box 26">
                  <a:extLst>
                    <a:ext uri="{FF2B5EF4-FFF2-40B4-BE49-F238E27FC236}">
                      <a16:creationId xmlns:a16="http://schemas.microsoft.com/office/drawing/2014/main" id="{81B0E173-437B-944D-AFC7-1191728D2C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19" y="1706"/>
                  <a:ext cx="186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-</a:t>
                  </a:r>
                </a:p>
              </p:txBody>
            </p:sp>
            <p:sp>
              <p:nvSpPr>
                <p:cNvPr id="98" name="Text Box 27">
                  <a:extLst>
                    <a:ext uri="{FF2B5EF4-FFF2-40B4-BE49-F238E27FC236}">
                      <a16:creationId xmlns:a16="http://schemas.microsoft.com/office/drawing/2014/main" id="{873C3E9B-7D7E-0F45-825C-CB01E679ED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8" y="1722"/>
                  <a:ext cx="229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+</a:t>
                  </a: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B37BF4-ADC0-7C4A-B2EE-07083244021D}"/>
              </a:ext>
            </a:extLst>
          </p:cNvPr>
          <p:cNvGrpSpPr/>
          <p:nvPr/>
        </p:nvGrpSpPr>
        <p:grpSpPr>
          <a:xfrm>
            <a:off x="2571474" y="3605764"/>
            <a:ext cx="8414577" cy="1331477"/>
            <a:chOff x="2571474" y="3605764"/>
            <a:chExt cx="8414577" cy="1331477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8F91EC6-E6B4-924D-9AB5-CE96A06FA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7898" y="3741737"/>
              <a:ext cx="7808153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3200" dirty="0">
                  <a:cs typeface="Arial" charset="0"/>
                </a:rPr>
                <a:t>given public key K  , it should be impossible to compute private key K  </a:t>
              </a:r>
            </a:p>
          </p:txBody>
        </p:sp>
        <p:sp>
          <p:nvSpPr>
            <p:cNvPr id="51" name="Text Box 9">
              <a:extLst>
                <a:ext uri="{FF2B5EF4-FFF2-40B4-BE49-F238E27FC236}">
                  <a16:creationId xmlns:a16="http://schemas.microsoft.com/office/drawing/2014/main" id="{9C99D718-344C-E14D-8E0F-802BD4E0D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392" y="4475576"/>
              <a:ext cx="3513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53" name="Text Box 10">
              <a:extLst>
                <a:ext uri="{FF2B5EF4-FFF2-40B4-BE49-F238E27FC236}">
                  <a16:creationId xmlns:a16="http://schemas.microsoft.com/office/drawing/2014/main" id="{0896A106-22CD-5A42-9112-99A6540B9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037" y="3965092"/>
              <a:ext cx="4333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B</a:t>
              </a:r>
            </a:p>
          </p:txBody>
        </p:sp>
        <p:grpSp>
          <p:nvGrpSpPr>
            <p:cNvPr id="59" name="Group 15">
              <a:extLst>
                <a:ext uri="{FF2B5EF4-FFF2-40B4-BE49-F238E27FC236}">
                  <a16:creationId xmlns:a16="http://schemas.microsoft.com/office/drawing/2014/main" id="{755F3E15-FB06-3341-8DFF-070377E836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1474" y="3773624"/>
              <a:ext cx="552450" cy="523875"/>
              <a:chOff x="481" y="1776"/>
              <a:chExt cx="348" cy="330"/>
            </a:xfrm>
          </p:grpSpPr>
          <p:sp>
            <p:nvSpPr>
              <p:cNvPr id="61" name="Oval 16">
                <a:extLst>
                  <a:ext uri="{FF2B5EF4-FFF2-40B4-BE49-F238E27FC236}">
                    <a16:creationId xmlns:a16="http://schemas.microsoft.com/office/drawing/2014/main" id="{BB89F9D0-3AC7-ED46-8A4A-CD7D65257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" y="1778"/>
                <a:ext cx="348" cy="326"/>
              </a:xfrm>
              <a:prstGeom prst="ellipse">
                <a:avLst/>
              </a:prstGeom>
              <a:solidFill>
                <a:srgbClr val="FFFFFF"/>
              </a:solidFill>
              <a:ln w="349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solidFill>
                    <a:srgbClr val="000099"/>
                  </a:solidFill>
                  <a:cs typeface="Arial" charset="0"/>
                </a:endParaRPr>
              </a:p>
            </p:txBody>
          </p:sp>
          <p:sp>
            <p:nvSpPr>
              <p:cNvPr id="80" name="Text Box 17">
                <a:extLst>
                  <a:ext uri="{FF2B5EF4-FFF2-40B4-BE49-F238E27FC236}">
                    <a16:creationId xmlns:a16="http://schemas.microsoft.com/office/drawing/2014/main" id="{3BA80475-B13A-DF44-A883-CCF63CDF2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" y="1776"/>
                <a:ext cx="23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99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0012A0"/>
                    </a:solidFill>
                    <a:latin typeface="+mn-lt"/>
                    <a:cs typeface="Arial" charset="0"/>
                  </a:rPr>
                  <a:t>2</a:t>
                </a:r>
                <a:endParaRPr lang="en-US" sz="2400" dirty="0">
                  <a:solidFill>
                    <a:srgbClr val="0012A0"/>
                  </a:solidFill>
                  <a:latin typeface="+mn-lt"/>
                  <a:cs typeface="Arial" charset="0"/>
                </a:endParaRPr>
              </a:p>
            </p:txBody>
          </p:sp>
        </p:grpSp>
        <p:sp>
          <p:nvSpPr>
            <p:cNvPr id="103" name="Text Box 28">
              <a:extLst>
                <a:ext uri="{FF2B5EF4-FFF2-40B4-BE49-F238E27FC236}">
                  <a16:creationId xmlns:a16="http://schemas.microsoft.com/office/drawing/2014/main" id="{FDDA8894-CCE9-4F4F-B6BC-4038E8E7F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6715" y="360576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+</a:t>
              </a:r>
            </a:p>
          </p:txBody>
        </p:sp>
        <p:sp>
          <p:nvSpPr>
            <p:cNvPr id="109" name="Text Box 29">
              <a:extLst>
                <a:ext uri="{FF2B5EF4-FFF2-40B4-BE49-F238E27FC236}">
                  <a16:creationId xmlns:a16="http://schemas.microsoft.com/office/drawing/2014/main" id="{1C616302-4F70-464A-984D-28E0A0946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5232" y="4070764"/>
              <a:ext cx="28575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173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Prerequisite: modular arithmetic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08911B89-9610-2444-AA32-6F70FF90FBCC}"/>
              </a:ext>
            </a:extLst>
          </p:cNvPr>
          <p:cNvSpPr txBox="1">
            <a:spLocks noChangeArrowheads="1"/>
          </p:cNvSpPr>
          <p:nvPr/>
        </p:nvSpPr>
        <p:spPr>
          <a:xfrm>
            <a:off x="957470" y="1414670"/>
            <a:ext cx="7924800" cy="4999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7813" indent="-277813"/>
            <a:r>
              <a:rPr lang="en-US" sz="3200" dirty="0"/>
              <a:t>x mod n = remainder of x when divide by n</a:t>
            </a:r>
          </a:p>
          <a:p>
            <a:pPr marL="277813" indent="-277813"/>
            <a:r>
              <a:rPr lang="en-US" sz="3200" dirty="0"/>
              <a:t>facts:</a:t>
            </a:r>
          </a:p>
          <a:p>
            <a:pPr marL="277813" lvl="1" indent="60325">
              <a:buFont typeface="Wingdings" charset="0"/>
              <a:buNone/>
            </a:pPr>
            <a:r>
              <a:rPr lang="en-US" sz="2800" dirty="0">
                <a:solidFill>
                  <a:srgbClr val="000099"/>
                </a:solidFill>
              </a:rPr>
              <a:t>[(a mod n) + (b mod n)] mod n = (a+b) mod n</a:t>
            </a:r>
          </a:p>
          <a:p>
            <a:pPr marL="277813" lvl="1" indent="60325">
              <a:buFont typeface="Wingdings" charset="0"/>
              <a:buNone/>
            </a:pPr>
            <a:r>
              <a:rPr lang="en-US" sz="2800" dirty="0">
                <a:solidFill>
                  <a:srgbClr val="000099"/>
                </a:solidFill>
              </a:rPr>
              <a:t>[(a mod n) - (b mod n)] mod n = (a-b) mod n</a:t>
            </a:r>
          </a:p>
          <a:p>
            <a:pPr marL="277813" lvl="1" indent="60325">
              <a:buFont typeface="Wingdings" charset="0"/>
              <a:buNone/>
            </a:pPr>
            <a:r>
              <a:rPr lang="en-US" sz="2800" dirty="0">
                <a:solidFill>
                  <a:srgbClr val="000099"/>
                </a:solidFill>
              </a:rPr>
              <a:t>[(a mod n) * (b mod n)] mod n = (a*b) mod n</a:t>
            </a:r>
          </a:p>
          <a:p>
            <a:pPr marL="277813" indent="-277813"/>
            <a:r>
              <a:rPr lang="en-US" sz="3200" dirty="0"/>
              <a:t>thus</a:t>
            </a:r>
          </a:p>
          <a:p>
            <a:pPr marL="277813" indent="-277813">
              <a:buFont typeface="Wingdings" charset="0"/>
              <a:buNone/>
            </a:pPr>
            <a:r>
              <a:rPr lang="en-US" sz="3200" dirty="0"/>
              <a:t>    </a:t>
            </a:r>
            <a:r>
              <a:rPr lang="en-US" sz="3200" dirty="0">
                <a:solidFill>
                  <a:srgbClr val="000099"/>
                </a:solidFill>
              </a:rPr>
              <a:t>(a mod n)</a:t>
            </a:r>
            <a:r>
              <a:rPr lang="en-US" sz="3200" baseline="30000" dirty="0">
                <a:solidFill>
                  <a:srgbClr val="000099"/>
                </a:solidFill>
              </a:rPr>
              <a:t>d</a:t>
            </a:r>
            <a:r>
              <a:rPr lang="en-US" sz="3200" dirty="0">
                <a:solidFill>
                  <a:srgbClr val="000099"/>
                </a:solidFill>
              </a:rPr>
              <a:t> mod n = a</a:t>
            </a:r>
            <a:r>
              <a:rPr lang="en-US" sz="3200" baseline="30000" dirty="0">
                <a:solidFill>
                  <a:srgbClr val="000099"/>
                </a:solidFill>
              </a:rPr>
              <a:t>d</a:t>
            </a:r>
            <a:r>
              <a:rPr lang="en-US" sz="3200" dirty="0">
                <a:solidFill>
                  <a:srgbClr val="000099"/>
                </a:solidFill>
              </a:rPr>
              <a:t> mod n</a:t>
            </a:r>
          </a:p>
          <a:p>
            <a:pPr marL="277813" indent="-277813">
              <a:lnSpc>
                <a:spcPct val="110000"/>
              </a:lnSpc>
            </a:pPr>
            <a:r>
              <a:rPr lang="en-US" sz="3200" dirty="0"/>
              <a:t>example: x=14, n=10, d=2:</a:t>
            </a:r>
            <a:br>
              <a:rPr lang="en-US" sz="3200" dirty="0"/>
            </a:br>
            <a:r>
              <a:rPr lang="en-US" sz="3200" dirty="0"/>
              <a:t>    (x mod n)</a:t>
            </a:r>
            <a:r>
              <a:rPr lang="en-US" sz="3200" baseline="30000" dirty="0"/>
              <a:t>d</a:t>
            </a:r>
            <a:r>
              <a:rPr lang="en-US" sz="3200" dirty="0"/>
              <a:t> mod n = 4</a:t>
            </a:r>
            <a:r>
              <a:rPr lang="en-US" sz="3200" baseline="30000" dirty="0"/>
              <a:t>2</a:t>
            </a:r>
            <a:r>
              <a:rPr lang="en-US" sz="3200" dirty="0"/>
              <a:t> mod 10 = 6</a:t>
            </a:r>
            <a:br>
              <a:rPr lang="en-US" sz="3200" dirty="0"/>
            </a:br>
            <a:r>
              <a:rPr lang="en-US" sz="3200" dirty="0"/>
              <a:t>    x</a:t>
            </a:r>
            <a:r>
              <a:rPr lang="en-US" sz="3200" baseline="30000" dirty="0"/>
              <a:t>d</a:t>
            </a:r>
            <a:r>
              <a:rPr lang="en-US" sz="3200" dirty="0"/>
              <a:t> = 14</a:t>
            </a:r>
            <a:r>
              <a:rPr lang="en-US" sz="3200" baseline="30000" dirty="0"/>
              <a:t>2</a:t>
            </a:r>
            <a:r>
              <a:rPr lang="en-US" sz="3200" dirty="0"/>
              <a:t> = 196   x</a:t>
            </a:r>
            <a:r>
              <a:rPr lang="en-US" sz="3200" baseline="30000" dirty="0"/>
              <a:t>d</a:t>
            </a:r>
            <a:r>
              <a:rPr lang="en-US" sz="3200" dirty="0"/>
              <a:t> mod 10  = 6 </a:t>
            </a:r>
          </a:p>
        </p:txBody>
      </p:sp>
    </p:spTree>
    <p:extLst>
      <p:ext uri="{BB962C8B-B14F-4D97-AF65-F5344CB8AC3E}">
        <p14:creationId xmlns:p14="http://schemas.microsoft.com/office/powerpoint/2010/main" val="87479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Security: overview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708D807-71AD-3B4B-9781-46E36F32C0D1}"/>
              </a:ext>
            </a:extLst>
          </p:cNvPr>
          <p:cNvSpPr txBox="1">
            <a:spLocks noChangeArrowheads="1"/>
          </p:cNvSpPr>
          <p:nvPr/>
        </p:nvSpPr>
        <p:spPr>
          <a:xfrm>
            <a:off x="867032" y="1295400"/>
            <a:ext cx="8321675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Chapter goals: </a:t>
            </a:r>
          </a:p>
          <a:p>
            <a:r>
              <a:rPr lang="en-US" dirty="0"/>
              <a:t>understand principles of network security:</a:t>
            </a:r>
            <a:r>
              <a:rPr lang="en-US" sz="2400" dirty="0"/>
              <a:t> </a:t>
            </a:r>
          </a:p>
          <a:p>
            <a:pPr lvl="1"/>
            <a:r>
              <a:rPr lang="en-US" dirty="0"/>
              <a:t>cryptography and its </a:t>
            </a:r>
            <a:r>
              <a:rPr lang="en-US" i="1" dirty="0"/>
              <a:t>many</a:t>
            </a:r>
            <a:r>
              <a:rPr lang="en-US" dirty="0"/>
              <a:t> uses beyond “</a:t>
            </a:r>
            <a:r>
              <a:rPr lang="en-US" altLang="ja-JP" dirty="0"/>
              <a:t>confidentiality”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message integrity</a:t>
            </a:r>
          </a:p>
          <a:p>
            <a:r>
              <a:rPr lang="en-US" dirty="0"/>
              <a:t>security in practice:</a:t>
            </a:r>
          </a:p>
          <a:p>
            <a:pPr lvl="1"/>
            <a:r>
              <a:rPr lang="en-US" dirty="0"/>
              <a:t>firewalls and intrusion detection systems</a:t>
            </a:r>
          </a:p>
          <a:p>
            <a:pPr lvl="1"/>
            <a:r>
              <a:rPr lang="en-US" dirty="0"/>
              <a:t>security in application, transport, network, link layers</a:t>
            </a:r>
          </a:p>
        </p:txBody>
      </p:sp>
    </p:spTree>
    <p:extLst>
      <p:ext uri="{BB962C8B-B14F-4D97-AF65-F5344CB8AC3E}">
        <p14:creationId xmlns:p14="http://schemas.microsoft.com/office/powerpoint/2010/main" val="210173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RSA: getting ready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070DD6-9C23-9845-83F8-26D99BC9F34A}"/>
              </a:ext>
            </a:extLst>
          </p:cNvPr>
          <p:cNvSpPr txBox="1">
            <a:spLocks noChangeArrowheads="1"/>
          </p:cNvSpPr>
          <p:nvPr/>
        </p:nvSpPr>
        <p:spPr>
          <a:xfrm>
            <a:off x="930964" y="1348408"/>
            <a:ext cx="10783958" cy="5052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7813" indent="-277813">
              <a:lnSpc>
                <a:spcPct val="110000"/>
              </a:lnSpc>
            </a:pPr>
            <a:r>
              <a:rPr lang="en-US" sz="3200" dirty="0"/>
              <a:t>message: just a bit pattern</a:t>
            </a:r>
          </a:p>
          <a:p>
            <a:pPr marL="277813" indent="-277813">
              <a:lnSpc>
                <a:spcPct val="110000"/>
              </a:lnSpc>
            </a:pPr>
            <a:r>
              <a:rPr lang="en-US" sz="3200" dirty="0"/>
              <a:t>bit pattern can be uniquely represented by an integer number </a:t>
            </a:r>
          </a:p>
          <a:p>
            <a:pPr marL="277813" indent="-277813"/>
            <a:r>
              <a:rPr lang="en-US" sz="3200" dirty="0"/>
              <a:t>thus, encrypting a message is equivalent to encrypting a number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example:</a:t>
            </a:r>
          </a:p>
          <a:p>
            <a:pPr marL="693738" indent="-223838"/>
            <a:r>
              <a:rPr lang="en-US" dirty="0"/>
              <a:t>m= 10010001. This message is uniquely represented by the decimal number 145. </a:t>
            </a:r>
          </a:p>
          <a:p>
            <a:pPr marL="693738" indent="-223838"/>
            <a:r>
              <a:rPr lang="en-US" dirty="0"/>
              <a:t>to encrypt m, we encrypt the corresponding number, which gives a new number (the ciphertext).</a:t>
            </a:r>
          </a:p>
        </p:txBody>
      </p:sp>
    </p:spTree>
    <p:extLst>
      <p:ext uri="{BB962C8B-B14F-4D97-AF65-F5344CB8AC3E}">
        <p14:creationId xmlns:p14="http://schemas.microsoft.com/office/powerpoint/2010/main" val="158587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RSA: Creating public/private key pair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0D8010-0A1D-6340-A10F-5D2A7174D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805" y="1294158"/>
            <a:ext cx="9512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+mn-lt"/>
              </a:rPr>
              <a:t>1.</a:t>
            </a:r>
            <a:r>
              <a:rPr lang="en-US" sz="2800" dirty="0">
                <a:latin typeface="+mn-lt"/>
              </a:rPr>
              <a:t> choose two large prime numbers </a:t>
            </a:r>
            <a:r>
              <a:rPr lang="en-US" sz="2800" i="1" dirty="0">
                <a:latin typeface="+mn-lt"/>
              </a:rPr>
              <a:t>p, q.</a:t>
            </a:r>
            <a:r>
              <a:rPr lang="en-US" sz="2800" dirty="0">
                <a:latin typeface="+mn-lt"/>
              </a:rPr>
              <a:t>  (e.g., 1024 bits each)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4929A20-5DDA-7E4E-B7D1-697CDB61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517" y="2279996"/>
            <a:ext cx="512829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+mn-lt"/>
              </a:rPr>
              <a:t>2.</a:t>
            </a:r>
            <a:r>
              <a:rPr lang="en-US" sz="2800" dirty="0">
                <a:latin typeface="+mn-lt"/>
              </a:rPr>
              <a:t> compute 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n </a:t>
            </a:r>
            <a:r>
              <a:rPr lang="en-US" sz="2800" i="1" dirty="0">
                <a:latin typeface="+mn-lt"/>
              </a:rPr>
              <a:t>= pq,  z = (p-1)(q-1</a:t>
            </a:r>
            <a:r>
              <a:rPr lang="en-US" sz="2800" dirty="0">
                <a:latin typeface="+mn-lt"/>
              </a:rPr>
              <a:t>)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0ECA6D99-7D73-AA45-B5BA-F1660C93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930" y="2949921"/>
            <a:ext cx="992587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52425" indent="-352425"/>
            <a:r>
              <a:rPr lang="en-US" sz="2800" dirty="0">
                <a:solidFill>
                  <a:srgbClr val="000099"/>
                </a:solidFill>
                <a:latin typeface="+mn-lt"/>
              </a:rPr>
              <a:t>3.</a:t>
            </a:r>
            <a:r>
              <a:rPr lang="en-US" sz="2800" dirty="0">
                <a:latin typeface="+mn-lt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e</a:t>
            </a:r>
            <a:r>
              <a:rPr lang="en-US" sz="2800" i="1" dirty="0">
                <a:latin typeface="+mn-lt"/>
              </a:rPr>
              <a:t> (</a:t>
            </a:r>
            <a:r>
              <a:rPr lang="en-US" sz="2800" dirty="0">
                <a:latin typeface="+mn-lt"/>
              </a:rPr>
              <a:t>with</a:t>
            </a:r>
            <a:r>
              <a:rPr lang="en-US" sz="2800" i="1" dirty="0">
                <a:latin typeface="+mn-lt"/>
              </a:rPr>
              <a:t> e&lt;n)</a:t>
            </a:r>
            <a:r>
              <a:rPr lang="en-US" sz="2800" dirty="0">
                <a:latin typeface="+mn-lt"/>
              </a:rPr>
              <a:t> that has no common factors  with z (</a:t>
            </a:r>
            <a:r>
              <a:rPr lang="en-US" sz="2800" i="1" dirty="0">
                <a:latin typeface="+mn-lt"/>
              </a:rPr>
              <a:t>e, z</a:t>
            </a:r>
            <a:r>
              <a:rPr lang="en-US" sz="2800" dirty="0">
                <a:latin typeface="+mn-lt"/>
              </a:rPr>
              <a:t> are “</a:t>
            </a:r>
            <a:r>
              <a:rPr lang="en-US" altLang="ja-JP" sz="2800" dirty="0">
                <a:latin typeface="+mn-lt"/>
              </a:rPr>
              <a:t>relatively prime”).</a:t>
            </a:r>
            <a:endParaRPr lang="en-US" sz="2800" dirty="0">
              <a:latin typeface="+mn-lt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5E97B724-5589-0D4C-9525-09651E11E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805" y="3938933"/>
            <a:ext cx="1044009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04813" indent="-392113"/>
            <a:r>
              <a:rPr lang="en-US" sz="2800" dirty="0">
                <a:solidFill>
                  <a:srgbClr val="000099"/>
                </a:solidFill>
                <a:latin typeface="+mn-lt"/>
              </a:rPr>
              <a:t>4.</a:t>
            </a:r>
            <a:r>
              <a:rPr lang="en-US" sz="2800" dirty="0">
                <a:latin typeface="+mn-lt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d</a:t>
            </a:r>
            <a:r>
              <a:rPr lang="en-US" sz="2800" dirty="0">
                <a:latin typeface="+mn-lt"/>
              </a:rPr>
              <a:t> such that </a:t>
            </a:r>
            <a:r>
              <a:rPr lang="en-US" sz="2800" i="1" dirty="0">
                <a:latin typeface="+mn-lt"/>
              </a:rPr>
              <a:t>ed-1</a:t>
            </a:r>
            <a:r>
              <a:rPr lang="en-US" sz="2800" dirty="0">
                <a:latin typeface="+mn-lt"/>
              </a:rPr>
              <a:t> is  exactly divisible by </a:t>
            </a:r>
            <a:r>
              <a:rPr lang="en-US" sz="2800" i="1" dirty="0">
                <a:latin typeface="+mn-lt"/>
              </a:rPr>
              <a:t>z</a:t>
            </a:r>
            <a:r>
              <a:rPr lang="en-US" sz="2800" dirty="0">
                <a:latin typeface="+mn-lt"/>
              </a:rPr>
              <a:t>.  (in other words: </a:t>
            </a:r>
            <a:r>
              <a:rPr lang="en-US" sz="2800" i="1" dirty="0">
                <a:latin typeface="+mn-lt"/>
              </a:rPr>
              <a:t>ed</a:t>
            </a:r>
            <a:r>
              <a:rPr lang="en-US" sz="2800" dirty="0">
                <a:latin typeface="+mn-lt"/>
              </a:rPr>
              <a:t> mod </a:t>
            </a:r>
            <a:r>
              <a:rPr lang="en-US" sz="2800" i="1" dirty="0">
                <a:latin typeface="+mn-lt"/>
              </a:rPr>
              <a:t>z  = 1 </a:t>
            </a:r>
            <a:r>
              <a:rPr lang="en-US" sz="2800" dirty="0">
                <a:latin typeface="+mn-lt"/>
              </a:rPr>
              <a:t>).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51BDA10B-6C91-B24D-B490-3E27130BE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918" y="5050183"/>
            <a:ext cx="62531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+mn-lt"/>
              </a:rPr>
              <a:t>5.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public</a:t>
            </a:r>
            <a:r>
              <a:rPr lang="en-US" sz="2800" dirty="0">
                <a:latin typeface="+mn-lt"/>
              </a:rPr>
              <a:t> key is </a:t>
            </a:r>
            <a:r>
              <a:rPr lang="en-US" sz="2800" i="1" dirty="0">
                <a:latin typeface="+mn-lt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n,e</a:t>
            </a:r>
            <a:r>
              <a:rPr lang="en-US" sz="2800" i="1" dirty="0">
                <a:latin typeface="+mn-lt"/>
              </a:rPr>
              <a:t>).</a:t>
            </a:r>
            <a:r>
              <a:rPr lang="en-US" sz="2800" dirty="0">
                <a:latin typeface="+mn-lt"/>
              </a:rPr>
              <a:t> 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private</a:t>
            </a:r>
            <a:r>
              <a:rPr lang="en-US" sz="2800" dirty="0">
                <a:latin typeface="+mn-lt"/>
              </a:rPr>
              <a:t> key is </a:t>
            </a:r>
            <a:r>
              <a:rPr lang="en-US" sz="2800" i="1" dirty="0">
                <a:latin typeface="+mn-lt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n,d</a:t>
            </a:r>
            <a:r>
              <a:rPr lang="en-US" sz="2800" i="1" dirty="0">
                <a:latin typeface="+mn-lt"/>
              </a:rPr>
              <a:t>).</a:t>
            </a:r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92401F63-E607-EC42-81D5-B599E298C06E}"/>
              </a:ext>
            </a:extLst>
          </p:cNvPr>
          <p:cNvGrpSpPr>
            <a:grpSpLocks/>
          </p:cNvGrpSpPr>
          <p:nvPr/>
        </p:nvGrpSpPr>
        <p:grpSpPr bwMode="auto">
          <a:xfrm>
            <a:off x="3447487" y="5578825"/>
            <a:ext cx="587736" cy="744538"/>
            <a:chOff x="1760" y="3628"/>
            <a:chExt cx="357" cy="469"/>
          </a:xfrm>
        </p:grpSpPr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7974BD35-F581-2A4B-8232-EC3577D99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3700"/>
              <a:ext cx="2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 </a:t>
              </a:r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95094613-170F-DB41-A508-D84F0D83F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3" y="380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B5BBC98D-0AD4-C843-8D5A-7499CC0AA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1" y="3628"/>
              <a:ext cx="2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</a:p>
          </p:txBody>
        </p:sp>
      </p:grpSp>
      <p:grpSp>
        <p:nvGrpSpPr>
          <p:cNvPr id="15" name="Group 12">
            <a:extLst>
              <a:ext uri="{FF2B5EF4-FFF2-40B4-BE49-F238E27FC236}">
                <a16:creationId xmlns:a16="http://schemas.microsoft.com/office/drawing/2014/main" id="{49FB52D6-CC18-274A-981A-C804A9C7DB97}"/>
              </a:ext>
            </a:extLst>
          </p:cNvPr>
          <p:cNvGrpSpPr>
            <a:grpSpLocks/>
          </p:cNvGrpSpPr>
          <p:nvPr/>
        </p:nvGrpSpPr>
        <p:grpSpPr bwMode="auto">
          <a:xfrm>
            <a:off x="6214495" y="5570887"/>
            <a:ext cx="566333" cy="744538"/>
            <a:chOff x="1760" y="3628"/>
            <a:chExt cx="344" cy="469"/>
          </a:xfrm>
        </p:grpSpPr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693197C3-20B4-354C-95D0-D37FF8CFB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3700"/>
              <a:ext cx="2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 </a:t>
              </a:r>
            </a:p>
          </p:txBody>
        </p:sp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D4162E66-99EA-6641-817F-A30782A5C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" y="380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7614295A-36D3-BD40-AE97-E81A15389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4" y="3628"/>
              <a:ext cx="1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-</a:t>
              </a:r>
            </a:p>
          </p:txBody>
        </p:sp>
      </p:grpSp>
      <p:sp>
        <p:nvSpPr>
          <p:cNvPr id="19" name="AutoShape 16">
            <a:extLst>
              <a:ext uri="{FF2B5EF4-FFF2-40B4-BE49-F238E27FC236}">
                <a16:creationId xmlns:a16="http://schemas.microsoft.com/office/drawing/2014/main" id="{C8E63AC6-2EC5-1C45-BD35-68B79810907F}"/>
              </a:ext>
            </a:extLst>
          </p:cNvPr>
          <p:cNvSpPr>
            <a:spLocks/>
          </p:cNvSpPr>
          <p:nvPr/>
        </p:nvSpPr>
        <p:spPr bwMode="auto">
          <a:xfrm rot="5400000">
            <a:off x="3569087" y="5227389"/>
            <a:ext cx="165100" cy="788588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0" name="AutoShape 17">
            <a:extLst>
              <a:ext uri="{FF2B5EF4-FFF2-40B4-BE49-F238E27FC236}">
                <a16:creationId xmlns:a16="http://schemas.microsoft.com/office/drawing/2014/main" id="{765E3246-B890-1944-AECE-AF673B857899}"/>
              </a:ext>
            </a:extLst>
          </p:cNvPr>
          <p:cNvSpPr>
            <a:spLocks/>
          </p:cNvSpPr>
          <p:nvPr/>
        </p:nvSpPr>
        <p:spPr bwMode="auto">
          <a:xfrm rot="5400000">
            <a:off x="6348800" y="5197226"/>
            <a:ext cx="165100" cy="788589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854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RSA: encryption, decryption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3" name="Text Box 3">
            <a:extLst>
              <a:ext uri="{FF2B5EF4-FFF2-40B4-BE49-F238E27FC236}">
                <a16:creationId xmlns:a16="http://schemas.microsoft.com/office/drawing/2014/main" id="{9056CA21-CF24-294A-9634-A7793AC84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680" y="1419225"/>
            <a:ext cx="73692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99"/>
                </a:solidFill>
                <a:latin typeface="+mn-lt"/>
              </a:rPr>
              <a:t>0.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  given (</a:t>
            </a:r>
            <a:r>
              <a:rPr lang="en-US" sz="3200" i="1" dirty="0">
                <a:solidFill>
                  <a:srgbClr val="C00000"/>
                </a:solidFill>
                <a:latin typeface="+mn-lt"/>
              </a:rPr>
              <a:t>n,e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) and (</a:t>
            </a:r>
            <a:r>
              <a:rPr lang="en-US" sz="3200" i="1" dirty="0">
                <a:solidFill>
                  <a:srgbClr val="C00000"/>
                </a:solidFill>
                <a:latin typeface="+mn-lt"/>
              </a:rPr>
              <a:t>n,d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) as computed above</a:t>
            </a:r>
          </a:p>
        </p:txBody>
      </p:sp>
      <p:grpSp>
        <p:nvGrpSpPr>
          <p:cNvPr id="44" name="Group 4">
            <a:extLst>
              <a:ext uri="{FF2B5EF4-FFF2-40B4-BE49-F238E27FC236}">
                <a16:creationId xmlns:a16="http://schemas.microsoft.com/office/drawing/2014/main" id="{A699F20C-465F-AE4E-AB75-A61EDA154B23}"/>
              </a:ext>
            </a:extLst>
          </p:cNvPr>
          <p:cNvGrpSpPr>
            <a:grpSpLocks/>
          </p:cNvGrpSpPr>
          <p:nvPr/>
        </p:nvGrpSpPr>
        <p:grpSpPr bwMode="auto">
          <a:xfrm>
            <a:off x="1610830" y="2098675"/>
            <a:ext cx="6705601" cy="1092200"/>
            <a:chOff x="407" y="1521"/>
            <a:chExt cx="4224" cy="688"/>
          </a:xfrm>
        </p:grpSpPr>
        <p:sp>
          <p:nvSpPr>
            <p:cNvPr id="45" name="Text Box 5">
              <a:extLst>
                <a:ext uri="{FF2B5EF4-FFF2-40B4-BE49-F238E27FC236}">
                  <a16:creationId xmlns:a16="http://schemas.microsoft.com/office/drawing/2014/main" id="{1E69CCAC-498E-F14E-AE4B-01A7DAE18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" y="1521"/>
              <a:ext cx="422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rgbClr val="000099"/>
                  </a:solidFill>
                  <a:latin typeface="+mn-lt"/>
                </a:rPr>
                <a:t>1.</a:t>
              </a:r>
              <a:r>
                <a:rPr lang="en-US" sz="3200" dirty="0">
                  <a:solidFill>
                    <a:srgbClr val="000000"/>
                  </a:solidFill>
                  <a:latin typeface="+mn-lt"/>
                </a:rPr>
                <a:t> to encrypt message </a:t>
              </a:r>
              <a:r>
                <a:rPr lang="en-US" sz="3200" i="1" dirty="0">
                  <a:solidFill>
                    <a:srgbClr val="000000"/>
                  </a:solidFill>
                  <a:latin typeface="+mn-lt"/>
                </a:rPr>
                <a:t>m (&lt;n)</a:t>
              </a:r>
              <a:r>
                <a:rPr lang="en-US" sz="3200" dirty="0">
                  <a:solidFill>
                    <a:srgbClr val="000000"/>
                  </a:solidFill>
                  <a:latin typeface="+mn-lt"/>
                </a:rPr>
                <a:t>, compute</a:t>
              </a:r>
            </a:p>
          </p:txBody>
        </p:sp>
        <p:grpSp>
          <p:nvGrpSpPr>
            <p:cNvPr id="46" name="Group 6">
              <a:extLst>
                <a:ext uri="{FF2B5EF4-FFF2-40B4-BE49-F238E27FC236}">
                  <a16:creationId xmlns:a16="http://schemas.microsoft.com/office/drawing/2014/main" id="{931667AD-2167-4643-ACCA-FEDA340BB9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3" y="1768"/>
              <a:ext cx="1651" cy="441"/>
              <a:chOff x="1688" y="1812"/>
              <a:chExt cx="1651" cy="441"/>
            </a:xfrm>
          </p:grpSpPr>
          <p:sp>
            <p:nvSpPr>
              <p:cNvPr id="50" name="Text Box 7">
                <a:extLst>
                  <a:ext uri="{FF2B5EF4-FFF2-40B4-BE49-F238E27FC236}">
                    <a16:creationId xmlns:a16="http://schemas.microsoft.com/office/drawing/2014/main" id="{5C608D45-4EAE-9741-8605-B191749859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8" y="1885"/>
                <a:ext cx="1651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200" i="1" dirty="0">
                    <a:solidFill>
                      <a:srgbClr val="C00000"/>
                    </a:solidFill>
                    <a:latin typeface="+mn-lt"/>
                  </a:rPr>
                  <a:t>c = m   </a:t>
                </a:r>
                <a:r>
                  <a:rPr lang="en-US" sz="3200" dirty="0">
                    <a:solidFill>
                      <a:srgbClr val="C00000"/>
                    </a:solidFill>
                    <a:latin typeface="+mn-lt"/>
                  </a:rPr>
                  <a:t>mod</a:t>
                </a:r>
                <a:r>
                  <a:rPr lang="en-US" sz="3200" i="1" dirty="0">
                    <a:solidFill>
                      <a:srgbClr val="C00000"/>
                    </a:solidFill>
                    <a:latin typeface="+mn-lt"/>
                  </a:rPr>
                  <a:t>  n</a:t>
                </a:r>
              </a:p>
            </p:txBody>
          </p:sp>
          <p:sp>
            <p:nvSpPr>
              <p:cNvPr id="51" name="Text Box 8">
                <a:extLst>
                  <a:ext uri="{FF2B5EF4-FFF2-40B4-BE49-F238E27FC236}">
                    <a16:creationId xmlns:a16="http://schemas.microsoft.com/office/drawing/2014/main" id="{3BDD1282-A69D-8140-8C13-F90A6D2EC9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8" y="1812"/>
                <a:ext cx="24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200" i="1" dirty="0">
                    <a:solidFill>
                      <a:srgbClr val="C00000"/>
                    </a:solidFill>
                    <a:latin typeface="+mn-lt"/>
                  </a:rPr>
                  <a:t>e</a:t>
                </a:r>
              </a:p>
            </p:txBody>
          </p:sp>
        </p:grpSp>
        <p:grpSp>
          <p:nvGrpSpPr>
            <p:cNvPr id="47" name="Group 9">
              <a:extLst>
                <a:ext uri="{FF2B5EF4-FFF2-40B4-BE49-F238E27FC236}">
                  <a16:creationId xmlns:a16="http://schemas.microsoft.com/office/drawing/2014/main" id="{A532181C-5B2B-F54F-A31A-7CB8B2ACA0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6" y="1724"/>
              <a:ext cx="2236" cy="477"/>
              <a:chOff x="777" y="2538"/>
              <a:chExt cx="2236" cy="477"/>
            </a:xfrm>
          </p:grpSpPr>
          <p:sp>
            <p:nvSpPr>
              <p:cNvPr id="48" name="Text Box 10">
                <a:extLst>
                  <a:ext uri="{FF2B5EF4-FFF2-40B4-BE49-F238E27FC236}">
                    <a16:creationId xmlns:a16="http://schemas.microsoft.com/office/drawing/2014/main" id="{56FC0B1F-B51B-5D49-B5E8-867272361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2647"/>
                <a:ext cx="11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49" name="Text Box 11">
                <a:extLst>
                  <a:ext uri="{FF2B5EF4-FFF2-40B4-BE49-F238E27FC236}">
                    <a16:creationId xmlns:a16="http://schemas.microsoft.com/office/drawing/2014/main" id="{51D18D63-8BB0-E84D-9227-3CB61C2ADA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7" y="2538"/>
                <a:ext cx="11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i="1" dirty="0">
                  <a:solidFill>
                    <a:srgbClr val="FF0000"/>
                  </a:solidFill>
                  <a:latin typeface="+mn-lt"/>
                </a:endParaRPr>
              </a:p>
            </p:txBody>
          </p:sp>
        </p:grpSp>
      </p:grpSp>
      <p:sp>
        <p:nvSpPr>
          <p:cNvPr id="53" name="Text Box 12">
            <a:extLst>
              <a:ext uri="{FF2B5EF4-FFF2-40B4-BE49-F238E27FC236}">
                <a16:creationId xmlns:a16="http://schemas.microsoft.com/office/drawing/2014/main" id="{10236FC4-064B-9D42-8E70-8161A1BF3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0830" y="3368675"/>
            <a:ext cx="77365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99"/>
                </a:solidFill>
                <a:latin typeface="+mn-lt"/>
              </a:rPr>
              <a:t>2.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 to decrypt received bit pattern, </a:t>
            </a:r>
            <a:r>
              <a:rPr lang="en-US" sz="3200" i="1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, compute</a:t>
            </a:r>
          </a:p>
        </p:txBody>
      </p:sp>
      <p:grpSp>
        <p:nvGrpSpPr>
          <p:cNvPr id="54" name="Group 13">
            <a:extLst>
              <a:ext uri="{FF2B5EF4-FFF2-40B4-BE49-F238E27FC236}">
                <a16:creationId xmlns:a16="http://schemas.microsoft.com/office/drawing/2014/main" id="{22E7CBF0-068F-0A41-8BBB-68965EBE48C8}"/>
              </a:ext>
            </a:extLst>
          </p:cNvPr>
          <p:cNvGrpSpPr>
            <a:grpSpLocks/>
          </p:cNvGrpSpPr>
          <p:nvPr/>
        </p:nvGrpSpPr>
        <p:grpSpPr bwMode="auto">
          <a:xfrm>
            <a:off x="1858480" y="3760787"/>
            <a:ext cx="2740024" cy="996743"/>
            <a:chOff x="1688" y="1812"/>
            <a:chExt cx="1451" cy="752"/>
          </a:xfrm>
        </p:grpSpPr>
        <p:sp>
          <p:nvSpPr>
            <p:cNvPr id="55" name="Text Box 14">
              <a:extLst>
                <a:ext uri="{FF2B5EF4-FFF2-40B4-BE49-F238E27FC236}">
                  <a16:creationId xmlns:a16="http://schemas.microsoft.com/office/drawing/2014/main" id="{CD267156-6332-8D4B-8449-03B5F8456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200" i="1" dirty="0">
                  <a:solidFill>
                    <a:srgbClr val="C00000"/>
                  </a:solidFill>
                  <a:latin typeface="+mn-lt"/>
                </a:rPr>
                <a:t>m = c   </a:t>
              </a:r>
              <a:r>
                <a:rPr lang="en-US" sz="3200" dirty="0">
                  <a:solidFill>
                    <a:srgbClr val="C00000"/>
                  </a:solidFill>
                  <a:latin typeface="+mn-lt"/>
                </a:rPr>
                <a:t>mod</a:t>
              </a:r>
              <a:r>
                <a:rPr lang="en-US" sz="3200" i="1" dirty="0">
                  <a:solidFill>
                    <a:srgbClr val="C00000"/>
                  </a:solidFill>
                  <a:latin typeface="+mn-lt"/>
                </a:rPr>
                <a:t>  n</a:t>
              </a:r>
            </a:p>
          </p:txBody>
        </p:sp>
        <p:sp>
          <p:nvSpPr>
            <p:cNvPr id="56" name="Text Box 15">
              <a:extLst>
                <a:ext uri="{FF2B5EF4-FFF2-40B4-BE49-F238E27FC236}">
                  <a16:creationId xmlns:a16="http://schemas.microsoft.com/office/drawing/2014/main" id="{822C25EF-BAAD-254C-BAAF-B7D9FFD71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4" y="1812"/>
              <a:ext cx="25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200" i="1" dirty="0">
                  <a:solidFill>
                    <a:srgbClr val="C00000"/>
                  </a:solidFill>
                  <a:latin typeface="+mn-lt"/>
                </a:rPr>
                <a:t>d</a:t>
              </a:r>
            </a:p>
          </p:txBody>
        </p:sp>
      </p:grpSp>
      <p:grpSp>
        <p:nvGrpSpPr>
          <p:cNvPr id="57" name="Group 16">
            <a:extLst>
              <a:ext uri="{FF2B5EF4-FFF2-40B4-BE49-F238E27FC236}">
                <a16:creationId xmlns:a16="http://schemas.microsoft.com/office/drawing/2014/main" id="{A1035740-363B-2345-B7B1-2001DD85CEB8}"/>
              </a:ext>
            </a:extLst>
          </p:cNvPr>
          <p:cNvGrpSpPr>
            <a:grpSpLocks/>
          </p:cNvGrpSpPr>
          <p:nvPr/>
        </p:nvGrpSpPr>
        <p:grpSpPr bwMode="auto">
          <a:xfrm>
            <a:off x="5470111" y="4921395"/>
            <a:ext cx="3935413" cy="685801"/>
            <a:chOff x="868" y="3287"/>
            <a:chExt cx="2479" cy="432"/>
          </a:xfrm>
        </p:grpSpPr>
        <p:sp>
          <p:nvSpPr>
            <p:cNvPr id="58" name="Text Box 17">
              <a:extLst>
                <a:ext uri="{FF2B5EF4-FFF2-40B4-BE49-F238E27FC236}">
                  <a16:creationId xmlns:a16="http://schemas.microsoft.com/office/drawing/2014/main" id="{21E382C2-360B-D747-92D9-5E9A861F7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" y="3388"/>
              <a:ext cx="17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m  =  (m   </a:t>
              </a:r>
              <a:r>
                <a:rPr lang="en-US" sz="2800" dirty="0">
                  <a:solidFill>
                    <a:srgbClr val="000000"/>
                  </a:solidFill>
                  <a:latin typeface="+mn-lt"/>
                  <a:cs typeface="Arial" charset="0"/>
                </a:rPr>
                <a:t>mod</a:t>
              </a: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  n)</a:t>
              </a:r>
            </a:p>
          </p:txBody>
        </p:sp>
        <p:sp>
          <p:nvSpPr>
            <p:cNvPr id="59" name="Text Box 18">
              <a:extLst>
                <a:ext uri="{FF2B5EF4-FFF2-40B4-BE49-F238E27FC236}">
                  <a16:creationId xmlns:a16="http://schemas.microsoft.com/office/drawing/2014/main" id="{62237C72-69BA-0C4F-90E5-A564C691A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4" y="3308"/>
              <a:ext cx="2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e</a:t>
              </a:r>
            </a:p>
          </p:txBody>
        </p:sp>
        <p:sp>
          <p:nvSpPr>
            <p:cNvPr id="60" name="Text Box 19">
              <a:extLst>
                <a:ext uri="{FF2B5EF4-FFF2-40B4-BE49-F238E27FC236}">
                  <a16:creationId xmlns:a16="http://schemas.microsoft.com/office/drawing/2014/main" id="{03B9FE94-17D8-7F47-B42E-A398B32AE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3" y="3389"/>
              <a:ext cx="81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  <a:latin typeface="+mn-lt"/>
                  <a:cs typeface="Arial" charset="0"/>
                </a:rPr>
                <a:t>mod</a:t>
              </a: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  n</a:t>
              </a:r>
            </a:p>
          </p:txBody>
        </p:sp>
        <p:sp>
          <p:nvSpPr>
            <p:cNvPr id="61" name="Text Box 20">
              <a:extLst>
                <a:ext uri="{FF2B5EF4-FFF2-40B4-BE49-F238E27FC236}">
                  <a16:creationId xmlns:a16="http://schemas.microsoft.com/office/drawing/2014/main" id="{BABBDF2C-2DAC-174A-9933-6193C8848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287"/>
              <a:ext cx="2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d</a:t>
              </a:r>
            </a:p>
          </p:txBody>
        </p:sp>
      </p:grpSp>
      <p:sp>
        <p:nvSpPr>
          <p:cNvPr id="62" name="Text Box 21">
            <a:extLst>
              <a:ext uri="{FF2B5EF4-FFF2-40B4-BE49-F238E27FC236}">
                <a16:creationId xmlns:a16="http://schemas.microsoft.com/office/drawing/2014/main" id="{C0266B1E-F960-E548-8AB2-60F2F2967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2951" y="5027958"/>
            <a:ext cx="30449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magic happens!</a:t>
            </a:r>
          </a:p>
        </p:txBody>
      </p:sp>
      <p:sp>
        <p:nvSpPr>
          <p:cNvPr id="63" name="Rectangle 22">
            <a:extLst>
              <a:ext uri="{FF2B5EF4-FFF2-40B4-BE49-F238E27FC236}">
                <a16:creationId xmlns:a16="http://schemas.microsoft.com/office/drawing/2014/main" id="{9D1B2350-594E-3E44-A1E2-05DB52F0F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486" y="4916556"/>
            <a:ext cx="7667141" cy="1099931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4" name="AutoShape 23">
            <a:extLst>
              <a:ext uri="{FF2B5EF4-FFF2-40B4-BE49-F238E27FC236}">
                <a16:creationId xmlns:a16="http://schemas.microsoft.com/office/drawing/2014/main" id="{CE2EA006-139B-1845-B02F-1FEF788A185A}"/>
              </a:ext>
            </a:extLst>
          </p:cNvPr>
          <p:cNvSpPr>
            <a:spLocks/>
          </p:cNvSpPr>
          <p:nvPr/>
        </p:nvSpPr>
        <p:spPr bwMode="auto">
          <a:xfrm rot="-5400000">
            <a:off x="7193343" y="4984092"/>
            <a:ext cx="139700" cy="1223963"/>
          </a:xfrm>
          <a:prstGeom prst="leftBrace">
            <a:avLst>
              <a:gd name="adj1" fmla="val 73011"/>
              <a:gd name="adj2" fmla="val 5295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Arial" charset="0"/>
            </a:endParaRPr>
          </a:p>
        </p:txBody>
      </p:sp>
      <p:sp>
        <p:nvSpPr>
          <p:cNvPr id="65" name="Text Box 24">
            <a:extLst>
              <a:ext uri="{FF2B5EF4-FFF2-40B4-BE49-F238E27FC236}">
                <a16:creationId xmlns:a16="http://schemas.microsoft.com/office/drawing/2014/main" id="{28C77BF7-7E4E-CE43-9481-0A97EF77D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0799" y="5583374"/>
            <a:ext cx="4365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4467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 example: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4" name="Text Box 3">
            <a:extLst>
              <a:ext uri="{FF2B5EF4-FFF2-40B4-BE49-F238E27FC236}">
                <a16:creationId xmlns:a16="http://schemas.microsoft.com/office/drawing/2014/main" id="{FB0DD009-6BF8-9B41-9C00-98FA2E9C0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4966" y="1313415"/>
            <a:ext cx="6112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Bob chooses </a:t>
            </a: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p=5, q=7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.  Then </a:t>
            </a: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n=35, z=24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.</a:t>
            </a:r>
          </a:p>
        </p:txBody>
      </p:sp>
      <p:sp>
        <p:nvSpPr>
          <p:cNvPr id="85" name="Text Box 4">
            <a:extLst>
              <a:ext uri="{FF2B5EF4-FFF2-40B4-BE49-F238E27FC236}">
                <a16:creationId xmlns:a16="http://schemas.microsoft.com/office/drawing/2014/main" id="{9C293842-DC20-4B4C-B1AD-4749A530D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996" y="1737277"/>
            <a:ext cx="537916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e=5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 (so </a:t>
            </a: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e, z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 relatively prime).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d=29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(so </a:t>
            </a: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ed-1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exactly divisible by z).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</a:t>
            </a:r>
          </a:p>
        </p:txBody>
      </p:sp>
      <p:sp>
        <p:nvSpPr>
          <p:cNvPr id="86" name="Text Box 5">
            <a:extLst>
              <a:ext uri="{FF2B5EF4-FFF2-40B4-BE49-F238E27FC236}">
                <a16:creationId xmlns:a16="http://schemas.microsoft.com/office/drawing/2014/main" id="{2FBF81FF-D042-0E4E-BE40-EB560CEC1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9025" y="3478765"/>
            <a:ext cx="17385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bit pattern</a:t>
            </a:r>
          </a:p>
        </p:txBody>
      </p:sp>
      <p:sp>
        <p:nvSpPr>
          <p:cNvPr id="87" name="Text Box 6">
            <a:extLst>
              <a:ext uri="{FF2B5EF4-FFF2-40B4-BE49-F238E27FC236}">
                <a16:creationId xmlns:a16="http://schemas.microsoft.com/office/drawing/2014/main" id="{1E8319D7-A62A-7B4C-A347-CD7574E56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869" y="3454952"/>
            <a:ext cx="4716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m</a:t>
            </a:r>
          </a:p>
        </p:txBody>
      </p:sp>
      <p:sp>
        <p:nvSpPr>
          <p:cNvPr id="88" name="Text Box 7">
            <a:extLst>
              <a:ext uri="{FF2B5EF4-FFF2-40B4-BE49-F238E27FC236}">
                <a16:creationId xmlns:a16="http://schemas.microsoft.com/office/drawing/2014/main" id="{4F445430-8120-FB43-B18D-70F17C4BD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9488" y="3475590"/>
            <a:ext cx="4716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m</a:t>
            </a:r>
          </a:p>
        </p:txBody>
      </p:sp>
      <p:sp>
        <p:nvSpPr>
          <p:cNvPr id="89" name="Text Box 8">
            <a:extLst>
              <a:ext uri="{FF2B5EF4-FFF2-40B4-BE49-F238E27FC236}">
                <a16:creationId xmlns:a16="http://schemas.microsoft.com/office/drawing/2014/main" id="{8E6A7F1C-7108-5449-8193-1321ACFAB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1314" y="3323190"/>
            <a:ext cx="36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e</a:t>
            </a: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A927CF2-FBEE-C949-ACEF-A5C2A74C9C6F}"/>
              </a:ext>
            </a:extLst>
          </p:cNvPr>
          <p:cNvGrpSpPr>
            <a:grpSpLocks/>
          </p:cNvGrpSpPr>
          <p:nvPr/>
        </p:nvGrpSpPr>
        <p:grpSpPr bwMode="auto">
          <a:xfrm>
            <a:off x="8234984" y="3356529"/>
            <a:ext cx="2147887" cy="652463"/>
            <a:chOff x="2679" y="1773"/>
            <a:chExt cx="1353" cy="411"/>
          </a:xfrm>
        </p:grpSpPr>
        <p:sp>
          <p:nvSpPr>
            <p:cNvPr id="91" name="Text Box 10">
              <a:extLst>
                <a:ext uri="{FF2B5EF4-FFF2-40B4-BE49-F238E27FC236}">
                  <a16:creationId xmlns:a16="http://schemas.microsoft.com/office/drawing/2014/main" id="{19C1075F-254D-0B48-9778-9E9562D02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9" y="1854"/>
              <a:ext cx="135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cs typeface="Arial" charset="0"/>
                </a:rPr>
                <a:t>c = m  mod  n</a:t>
              </a:r>
            </a:p>
          </p:txBody>
        </p:sp>
        <p:sp>
          <p:nvSpPr>
            <p:cNvPr id="92" name="Text Box 11">
              <a:extLst>
                <a:ext uri="{FF2B5EF4-FFF2-40B4-BE49-F238E27FC236}">
                  <a16:creationId xmlns:a16="http://schemas.microsoft.com/office/drawing/2014/main" id="{E4D271F5-00DA-E94B-AD49-5AF427F13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5" y="1773"/>
              <a:ext cx="2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cs typeface="Arial" charset="0"/>
                </a:rPr>
                <a:t>e</a:t>
              </a:r>
            </a:p>
          </p:txBody>
        </p:sp>
      </p:grpSp>
      <p:sp>
        <p:nvSpPr>
          <p:cNvPr id="93" name="Text Box 12">
            <a:extLst>
              <a:ext uri="{FF2B5EF4-FFF2-40B4-BE49-F238E27FC236}">
                <a16:creationId xmlns:a16="http://schemas.microsoft.com/office/drawing/2014/main" id="{86499D3F-2848-0748-A706-290A93EF1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1525" y="4018515"/>
            <a:ext cx="15456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0000l000</a:t>
            </a:r>
          </a:p>
        </p:txBody>
      </p:sp>
      <p:sp>
        <p:nvSpPr>
          <p:cNvPr id="94" name="Text Box 13">
            <a:extLst>
              <a:ext uri="{FF2B5EF4-FFF2-40B4-BE49-F238E27FC236}">
                <a16:creationId xmlns:a16="http://schemas.microsoft.com/office/drawing/2014/main" id="{21EA5B24-1503-1343-BEB8-1B4FE1C01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608" y="4008990"/>
            <a:ext cx="5501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12</a:t>
            </a:r>
          </a:p>
        </p:txBody>
      </p:sp>
      <p:sp>
        <p:nvSpPr>
          <p:cNvPr id="95" name="Text Box 14">
            <a:extLst>
              <a:ext uri="{FF2B5EF4-FFF2-40B4-BE49-F238E27FC236}">
                <a16:creationId xmlns:a16="http://schemas.microsoft.com/office/drawing/2014/main" id="{506F66DC-AD7F-0E4E-A0BB-4A6279D55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688" y="4001052"/>
            <a:ext cx="10983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24832</a:t>
            </a:r>
          </a:p>
        </p:txBody>
      </p:sp>
      <p:sp>
        <p:nvSpPr>
          <p:cNvPr id="96" name="Text Box 15">
            <a:extLst>
              <a:ext uri="{FF2B5EF4-FFF2-40B4-BE49-F238E27FC236}">
                <a16:creationId xmlns:a16="http://schemas.microsoft.com/office/drawing/2014/main" id="{E746DBFE-0909-1D47-A24F-4CF5FE322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1333" y="3999465"/>
            <a:ext cx="5501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17</a:t>
            </a:r>
          </a:p>
        </p:txBody>
      </p:sp>
      <p:sp>
        <p:nvSpPr>
          <p:cNvPr id="97" name="Text Box 28">
            <a:extLst>
              <a:ext uri="{FF2B5EF4-FFF2-40B4-BE49-F238E27FC236}">
                <a16:creationId xmlns:a16="http://schemas.microsoft.com/office/drawing/2014/main" id="{EFF46EF4-7BA8-8949-B84B-E9B1E6446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801" y="3780390"/>
            <a:ext cx="13966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99"/>
                </a:solidFill>
                <a:latin typeface="+mn-lt"/>
                <a:cs typeface="Arial" charset="0"/>
              </a:rPr>
              <a:t>encrypt:</a:t>
            </a:r>
          </a:p>
        </p:txBody>
      </p:sp>
      <p:sp>
        <p:nvSpPr>
          <p:cNvPr id="98" name="Text Box 31">
            <a:extLst>
              <a:ext uri="{FF2B5EF4-FFF2-40B4-BE49-F238E27FC236}">
                <a16:creationId xmlns:a16="http://schemas.microsoft.com/office/drawing/2014/main" id="{11939F08-D7FB-D941-9914-067FA0FF2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246" y="2680252"/>
            <a:ext cx="4081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encrypting 8-bit messages.</a:t>
            </a:r>
          </a:p>
        </p:txBody>
      </p:sp>
      <p:sp>
        <p:nvSpPr>
          <p:cNvPr id="99" name="Right Brace 1">
            <a:extLst>
              <a:ext uri="{FF2B5EF4-FFF2-40B4-BE49-F238E27FC236}">
                <a16:creationId xmlns:a16="http://schemas.microsoft.com/office/drawing/2014/main" id="{E98DD281-14BA-E246-B6C3-6B66EF2CC6C1}"/>
              </a:ext>
            </a:extLst>
          </p:cNvPr>
          <p:cNvSpPr>
            <a:spLocks/>
          </p:cNvSpPr>
          <p:nvPr/>
        </p:nvSpPr>
        <p:spPr bwMode="auto">
          <a:xfrm rot="5400000">
            <a:off x="4202733" y="3216828"/>
            <a:ext cx="180975" cy="1403350"/>
          </a:xfrm>
          <a:prstGeom prst="rightBrace">
            <a:avLst>
              <a:gd name="adj1" fmla="val 825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00" name="Right Brace 31">
            <a:extLst>
              <a:ext uri="{FF2B5EF4-FFF2-40B4-BE49-F238E27FC236}">
                <a16:creationId xmlns:a16="http://schemas.microsoft.com/office/drawing/2014/main" id="{2307264E-9C5B-5A43-AFD8-13406440796F}"/>
              </a:ext>
            </a:extLst>
          </p:cNvPr>
          <p:cNvSpPr>
            <a:spLocks/>
          </p:cNvSpPr>
          <p:nvPr/>
        </p:nvSpPr>
        <p:spPr bwMode="auto">
          <a:xfrm rot="5400000">
            <a:off x="5525120" y="3689903"/>
            <a:ext cx="169863" cy="468312"/>
          </a:xfrm>
          <a:prstGeom prst="rightBrace">
            <a:avLst>
              <a:gd name="adj1" fmla="val 828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01" name="Right Brace 32">
            <a:extLst>
              <a:ext uri="{FF2B5EF4-FFF2-40B4-BE49-F238E27FC236}">
                <a16:creationId xmlns:a16="http://schemas.microsoft.com/office/drawing/2014/main" id="{877E4C41-AB3C-E740-BA48-3E574A17A614}"/>
              </a:ext>
            </a:extLst>
          </p:cNvPr>
          <p:cNvSpPr>
            <a:spLocks/>
          </p:cNvSpPr>
          <p:nvPr/>
        </p:nvSpPr>
        <p:spPr bwMode="auto">
          <a:xfrm rot="5400000">
            <a:off x="6772102" y="3695458"/>
            <a:ext cx="168275" cy="468313"/>
          </a:xfrm>
          <a:prstGeom prst="rightBrace">
            <a:avLst>
              <a:gd name="adj1" fmla="val 836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02" name="Right Brace 33">
            <a:extLst>
              <a:ext uri="{FF2B5EF4-FFF2-40B4-BE49-F238E27FC236}">
                <a16:creationId xmlns:a16="http://schemas.microsoft.com/office/drawing/2014/main" id="{1C88363E-5034-0A4B-A052-583195F4E9F2}"/>
              </a:ext>
            </a:extLst>
          </p:cNvPr>
          <p:cNvSpPr>
            <a:spLocks/>
          </p:cNvSpPr>
          <p:nvPr/>
        </p:nvSpPr>
        <p:spPr bwMode="auto">
          <a:xfrm rot="5400000">
            <a:off x="9314483" y="2905677"/>
            <a:ext cx="179388" cy="2046288"/>
          </a:xfrm>
          <a:prstGeom prst="rightBrace">
            <a:avLst>
              <a:gd name="adj1" fmla="val 834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48CF0B2-3182-EF47-B3D7-985E8B8AFB67}"/>
              </a:ext>
            </a:extLst>
          </p:cNvPr>
          <p:cNvGrpSpPr>
            <a:grpSpLocks/>
          </p:cNvGrpSpPr>
          <p:nvPr/>
        </p:nvGrpSpPr>
        <p:grpSpPr bwMode="auto">
          <a:xfrm>
            <a:off x="2062944" y="4742415"/>
            <a:ext cx="7669046" cy="1216684"/>
            <a:chOff x="485146" y="4729396"/>
            <a:chExt cx="7669849" cy="1215969"/>
          </a:xfrm>
        </p:grpSpPr>
        <p:sp>
          <p:nvSpPr>
            <p:cNvPr id="104" name="Text Box 16">
              <a:extLst>
                <a:ext uri="{FF2B5EF4-FFF2-40B4-BE49-F238E27FC236}">
                  <a16:creationId xmlns:a16="http://schemas.microsoft.com/office/drawing/2014/main" id="{55FD3CE7-0885-8446-8200-9A0EEE48B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1193" y="4873856"/>
              <a:ext cx="336987" cy="522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grpSp>
          <p:nvGrpSpPr>
            <p:cNvPr id="105" name="Group 17">
              <a:extLst>
                <a:ext uri="{FF2B5EF4-FFF2-40B4-BE49-F238E27FC236}">
                  <a16:creationId xmlns:a16="http://schemas.microsoft.com/office/drawing/2014/main" id="{F7AFF9D6-B4A1-9E43-B57B-496703EDA7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7107" y="4766587"/>
              <a:ext cx="2147888" cy="650876"/>
              <a:chOff x="2679" y="1773"/>
              <a:chExt cx="1353" cy="410"/>
            </a:xfrm>
          </p:grpSpPr>
          <p:sp>
            <p:nvSpPr>
              <p:cNvPr id="116" name="Text Box 18">
                <a:extLst>
                  <a:ext uri="{FF2B5EF4-FFF2-40B4-BE49-F238E27FC236}">
                    <a16:creationId xmlns:a16="http://schemas.microsoft.com/office/drawing/2014/main" id="{EDB87C99-05D3-7F4D-AC08-ECF06ECA05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9" y="1854"/>
                <a:ext cx="1353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m = c  mod  n</a:t>
                </a:r>
              </a:p>
            </p:txBody>
          </p:sp>
          <p:sp>
            <p:nvSpPr>
              <p:cNvPr id="117" name="Text Box 19">
                <a:extLst>
                  <a:ext uri="{FF2B5EF4-FFF2-40B4-BE49-F238E27FC236}">
                    <a16:creationId xmlns:a16="http://schemas.microsoft.com/office/drawing/2014/main" id="{8DE61BF2-BDC1-1542-9084-C17039C475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2" y="1773"/>
                <a:ext cx="236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106" name="Text Box 20">
              <a:extLst>
                <a:ext uri="{FF2B5EF4-FFF2-40B4-BE49-F238E27FC236}">
                  <a16:creationId xmlns:a16="http://schemas.microsoft.com/office/drawing/2014/main" id="{1F8625A9-6775-A54A-A7DF-25E164F01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052" y="5409753"/>
              <a:ext cx="550210" cy="522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17</a:t>
              </a:r>
            </a:p>
          </p:txBody>
        </p:sp>
        <p:sp>
          <p:nvSpPr>
            <p:cNvPr id="107" name="Text Box 21">
              <a:extLst>
                <a:ext uri="{FF2B5EF4-FFF2-40B4-BE49-F238E27FC236}">
                  <a16:creationId xmlns:a16="http://schemas.microsoft.com/office/drawing/2014/main" id="{E3D9D933-964F-B246-9386-8B8396975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8653" y="5541062"/>
              <a:ext cx="3474393" cy="307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481968572106750915091411825223071697</a:t>
              </a:r>
            </a:p>
          </p:txBody>
        </p:sp>
        <p:sp>
          <p:nvSpPr>
            <p:cNvPr id="108" name="Text Box 22">
              <a:extLst>
                <a:ext uri="{FF2B5EF4-FFF2-40B4-BE49-F238E27FC236}">
                  <a16:creationId xmlns:a16="http://schemas.microsoft.com/office/drawing/2014/main" id="{D9BF4DD4-D8B3-E841-9716-E4DB33C53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627" y="5422453"/>
              <a:ext cx="550210" cy="522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12</a:t>
              </a:r>
            </a:p>
          </p:txBody>
        </p:sp>
        <p:grpSp>
          <p:nvGrpSpPr>
            <p:cNvPr id="109" name="Group 23">
              <a:extLst>
                <a:ext uri="{FF2B5EF4-FFF2-40B4-BE49-F238E27FC236}">
                  <a16:creationId xmlns:a16="http://schemas.microsoft.com/office/drawing/2014/main" id="{8885D463-FAA8-9140-9A84-C0EDE70EF4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0928" y="4729396"/>
              <a:ext cx="517526" cy="676276"/>
              <a:chOff x="3035" y="2876"/>
              <a:chExt cx="326" cy="426"/>
            </a:xfrm>
          </p:grpSpPr>
          <p:sp>
            <p:nvSpPr>
              <p:cNvPr id="114" name="Text Box 24">
                <a:extLst>
                  <a:ext uri="{FF2B5EF4-FFF2-40B4-BE49-F238E27FC236}">
                    <a16:creationId xmlns:a16="http://schemas.microsoft.com/office/drawing/2014/main" id="{6D72F36B-148A-AA4C-8FE5-CC456C4F9A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5" y="2973"/>
                <a:ext cx="212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115" name="Text Box 25">
                <a:extLst>
                  <a:ext uri="{FF2B5EF4-FFF2-40B4-BE49-F238E27FC236}">
                    <a16:creationId xmlns:a16="http://schemas.microsoft.com/office/drawing/2014/main" id="{678A0FE0-D6EC-FC46-B048-C1C5F1AFE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5" y="2876"/>
                <a:ext cx="236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110" name="Text Box 29">
              <a:extLst>
                <a:ext uri="{FF2B5EF4-FFF2-40B4-BE49-F238E27FC236}">
                  <a16:creationId xmlns:a16="http://schemas.microsoft.com/office/drawing/2014/main" id="{9263726D-66BD-4840-925A-32F3F8E7C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46" y="5059140"/>
              <a:ext cx="1396682" cy="52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decrypt:</a:t>
              </a:r>
            </a:p>
          </p:txBody>
        </p:sp>
        <p:sp>
          <p:nvSpPr>
            <p:cNvPr id="111" name="Right Brace 36">
              <a:extLst>
                <a:ext uri="{FF2B5EF4-FFF2-40B4-BE49-F238E27FC236}">
                  <a16:creationId xmlns:a16="http://schemas.microsoft.com/office/drawing/2014/main" id="{806B4247-52E0-F94A-A51F-3FF58755CFC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446575" y="5102686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2" name="Right Brace 37">
              <a:extLst>
                <a:ext uri="{FF2B5EF4-FFF2-40B4-BE49-F238E27FC236}">
                  <a16:creationId xmlns:a16="http://schemas.microsoft.com/office/drawing/2014/main" id="{780C030B-9AB8-4A41-9DF9-D8B492D150D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605907" y="5108131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3" name="Right Brace 38">
              <a:extLst>
                <a:ext uri="{FF2B5EF4-FFF2-40B4-BE49-F238E27FC236}">
                  <a16:creationId xmlns:a16="http://schemas.microsoft.com/office/drawing/2014/main" id="{B97D913A-A8C6-074F-AC8F-39F524A3F81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964140" y="4340683"/>
              <a:ext cx="179612" cy="2046514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118" name="Left-Right Arrow 117">
            <a:extLst>
              <a:ext uri="{FF2B5EF4-FFF2-40B4-BE49-F238E27FC236}">
                <a16:creationId xmlns:a16="http://schemas.microsoft.com/office/drawing/2014/main" id="{7E5EB329-6AAF-B24A-AEA1-CE46E0712404}"/>
              </a:ext>
            </a:extLst>
          </p:cNvPr>
          <p:cNvSpPr>
            <a:spLocks noChangeArrowheads="1"/>
          </p:cNvSpPr>
          <p:nvPr/>
        </p:nvSpPr>
        <p:spPr bwMode="auto">
          <a:xfrm rot="1604466">
            <a:off x="5690221" y="4840840"/>
            <a:ext cx="2944812" cy="246062"/>
          </a:xfrm>
          <a:prstGeom prst="leftRightArrow">
            <a:avLst>
              <a:gd name="adj1" fmla="val 50000"/>
              <a:gd name="adj2" fmla="val 50032"/>
            </a:avLst>
          </a:prstGeom>
          <a:solidFill>
            <a:srgbClr val="3333CC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8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Why does RSA work?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5F5DD7F8-21FC-134D-BADA-5441DF2BCD61}"/>
              </a:ext>
            </a:extLst>
          </p:cNvPr>
          <p:cNvSpPr txBox="1">
            <a:spLocks noChangeArrowheads="1"/>
          </p:cNvSpPr>
          <p:nvPr/>
        </p:nvSpPr>
        <p:spPr>
          <a:xfrm>
            <a:off x="1063486" y="1560443"/>
            <a:ext cx="10121348" cy="464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/>
              <a:t>must show that c</a:t>
            </a:r>
            <a:r>
              <a:rPr lang="en-US" sz="3200" baseline="30000" dirty="0"/>
              <a:t>d</a:t>
            </a:r>
            <a:r>
              <a:rPr lang="en-US" sz="3200" dirty="0"/>
              <a:t> mod n = m,  where c = m</a:t>
            </a:r>
            <a:r>
              <a:rPr lang="en-US" sz="3200" baseline="30000" dirty="0"/>
              <a:t>e</a:t>
            </a:r>
            <a:r>
              <a:rPr lang="en-US" sz="3200" dirty="0"/>
              <a:t> mod n</a:t>
            </a:r>
          </a:p>
          <a:p>
            <a:pPr indent="-339725"/>
            <a:r>
              <a:rPr lang="en-US" sz="3200" dirty="0"/>
              <a:t>fact: for any x and y: x</a:t>
            </a:r>
            <a:r>
              <a:rPr lang="en-US" sz="3200" baseline="30000" dirty="0"/>
              <a:t>y</a:t>
            </a:r>
            <a:r>
              <a:rPr lang="en-US" sz="3200" dirty="0"/>
              <a:t> mod n = x</a:t>
            </a:r>
            <a:r>
              <a:rPr lang="en-US" sz="3200" baseline="30000" dirty="0"/>
              <a:t>(y mod z)</a:t>
            </a:r>
            <a:r>
              <a:rPr lang="en-US" sz="3200" dirty="0"/>
              <a:t> mod n</a:t>
            </a:r>
          </a:p>
          <a:p>
            <a:pPr marL="574675" lvl="1" indent="-222250"/>
            <a:r>
              <a:rPr lang="en-US" sz="2800" dirty="0"/>
              <a:t>where n= pq and z = (p-1)(q-1)</a:t>
            </a:r>
          </a:p>
          <a:p>
            <a:pPr indent="-339725"/>
            <a:r>
              <a:rPr lang="en-US" sz="3200" dirty="0"/>
              <a:t>thus, </a:t>
            </a:r>
            <a:br>
              <a:rPr lang="en-US" sz="3200" dirty="0"/>
            </a:br>
            <a:r>
              <a:rPr lang="en-US" sz="3200" dirty="0"/>
              <a:t> c</a:t>
            </a:r>
            <a:r>
              <a:rPr lang="en-US" sz="3200" baseline="30000" dirty="0"/>
              <a:t>d</a:t>
            </a:r>
            <a:r>
              <a:rPr lang="en-US" sz="3200" dirty="0"/>
              <a:t> mod n = (m</a:t>
            </a:r>
            <a:r>
              <a:rPr lang="en-US" sz="3200" baseline="30000" dirty="0"/>
              <a:t>e</a:t>
            </a:r>
            <a:r>
              <a:rPr lang="en-US" sz="3200" dirty="0"/>
              <a:t> mod n)</a:t>
            </a:r>
            <a:r>
              <a:rPr lang="en-US" sz="3200" baseline="30000" dirty="0"/>
              <a:t>d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= m</a:t>
            </a:r>
            <a:r>
              <a:rPr lang="en-US" sz="3200" baseline="30000" dirty="0"/>
              <a:t>ed</a:t>
            </a:r>
            <a:r>
              <a:rPr lang="en-US" sz="3200" dirty="0"/>
              <a:t> mod n 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= m</a:t>
            </a:r>
            <a:r>
              <a:rPr lang="en-US" sz="3200" baseline="30000" dirty="0"/>
              <a:t>(ed mod z)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= m</a:t>
            </a:r>
            <a:r>
              <a:rPr lang="en-US" sz="3200" baseline="30000" dirty="0"/>
              <a:t>1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= m</a:t>
            </a:r>
          </a:p>
        </p:txBody>
      </p:sp>
      <p:grpSp>
        <p:nvGrpSpPr>
          <p:cNvPr id="40" name="Group 8">
            <a:extLst>
              <a:ext uri="{FF2B5EF4-FFF2-40B4-BE49-F238E27FC236}">
                <a16:creationId xmlns:a16="http://schemas.microsoft.com/office/drawing/2014/main" id="{854DF921-3E50-E048-A33A-4941BF48FC38}"/>
              </a:ext>
            </a:extLst>
          </p:cNvPr>
          <p:cNvGrpSpPr>
            <a:grpSpLocks/>
          </p:cNvGrpSpPr>
          <p:nvPr/>
        </p:nvGrpSpPr>
        <p:grpSpPr bwMode="auto">
          <a:xfrm>
            <a:off x="4708732" y="1916596"/>
            <a:ext cx="4951414" cy="2735263"/>
            <a:chOff x="2507" y="1402"/>
            <a:chExt cx="3119" cy="1723"/>
          </a:xfrm>
        </p:grpSpPr>
        <p:sp>
          <p:nvSpPr>
            <p:cNvPr id="41" name="Oval 6">
              <a:extLst>
                <a:ext uri="{FF2B5EF4-FFF2-40B4-BE49-F238E27FC236}">
                  <a16:creationId xmlns:a16="http://schemas.microsoft.com/office/drawing/2014/main" id="{F9A81EDD-9C78-4D40-BBF1-D502F1E67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402"/>
              <a:ext cx="3119" cy="48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00F77348-56A4-5C4D-805A-F10A82434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" y="1889"/>
              <a:ext cx="740" cy="1236"/>
            </a:xfrm>
            <a:custGeom>
              <a:avLst/>
              <a:gdLst>
                <a:gd name="T0" fmla="*/ 1260 w 1260"/>
                <a:gd name="T1" fmla="*/ 0 h 847"/>
                <a:gd name="T2" fmla="*/ 1260 w 1260"/>
                <a:gd name="T3" fmla="*/ 847 h 847"/>
                <a:gd name="T4" fmla="*/ 0 w 1260"/>
                <a:gd name="T5" fmla="*/ 847 h 8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60" h="847">
                  <a:moveTo>
                    <a:pt x="1260" y="0"/>
                  </a:moveTo>
                  <a:lnTo>
                    <a:pt x="1260" y="847"/>
                  </a:lnTo>
                  <a:lnTo>
                    <a:pt x="0" y="847"/>
                  </a:lnTo>
                </a:path>
              </a:pathLst>
            </a:custGeom>
            <a:noFill/>
            <a:ln w="25400" cap="flat" cmpd="sng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327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RSA: another important property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A0E1F4A0-78B0-BD4D-A91E-EC5C08916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80" y="1358325"/>
            <a:ext cx="80402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</a:rPr>
              <a:t>The following property will be </a:t>
            </a:r>
            <a:r>
              <a:rPr lang="en-US" sz="3200" i="1" dirty="0">
                <a:solidFill>
                  <a:srgbClr val="0012A0"/>
                </a:solidFill>
                <a:latin typeface="+mn-lt"/>
              </a:rPr>
              <a:t>very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useful later:</a:t>
            </a:r>
            <a:endParaRPr lang="en-US" sz="2800" dirty="0">
              <a:latin typeface="+mn-lt"/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8016FCB0-4AEE-864B-90F8-703500D61B3D}"/>
              </a:ext>
            </a:extLst>
          </p:cNvPr>
          <p:cNvGrpSpPr>
            <a:grpSpLocks/>
          </p:cNvGrpSpPr>
          <p:nvPr/>
        </p:nvGrpSpPr>
        <p:grpSpPr bwMode="auto">
          <a:xfrm>
            <a:off x="2754104" y="2193351"/>
            <a:ext cx="5206997" cy="1008063"/>
            <a:chOff x="512" y="1586"/>
            <a:chExt cx="3280" cy="635"/>
          </a:xfrm>
        </p:grpSpPr>
        <p:grpSp>
          <p:nvGrpSpPr>
            <p:cNvPr id="10" name="Group 5">
              <a:extLst>
                <a:ext uri="{FF2B5EF4-FFF2-40B4-BE49-F238E27FC236}">
                  <a16:creationId xmlns:a16="http://schemas.microsoft.com/office/drawing/2014/main" id="{B4185EBA-7292-654A-9C55-3FD6DFE33D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" y="1586"/>
              <a:ext cx="1788" cy="633"/>
              <a:chOff x="1339" y="1706"/>
              <a:chExt cx="1788" cy="633"/>
            </a:xfrm>
          </p:grpSpPr>
          <p:grpSp>
            <p:nvGrpSpPr>
              <p:cNvPr id="17" name="Group 6">
                <a:extLst>
                  <a:ext uri="{FF2B5EF4-FFF2-40B4-BE49-F238E27FC236}">
                    <a16:creationId xmlns:a16="http://schemas.microsoft.com/office/drawing/2014/main" id="{4DEA9E7F-3063-C44A-8BA6-2D10AAC9CA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9" y="1811"/>
                <a:ext cx="1788" cy="528"/>
                <a:chOff x="1710" y="1433"/>
                <a:chExt cx="1788" cy="528"/>
              </a:xfrm>
            </p:grpSpPr>
            <p:sp>
              <p:nvSpPr>
                <p:cNvPr id="20" name="Text Box 7">
                  <a:extLst>
                    <a:ext uri="{FF2B5EF4-FFF2-40B4-BE49-F238E27FC236}">
                      <a16:creationId xmlns:a16="http://schemas.microsoft.com/office/drawing/2014/main" id="{7CA309C3-F398-7342-B829-761DD9380E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10" y="1433"/>
                  <a:ext cx="1788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(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(m)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21" name="Text Box 8">
                  <a:extLst>
                    <a:ext uri="{FF2B5EF4-FFF2-40B4-BE49-F238E27FC236}">
                      <a16:creationId xmlns:a16="http://schemas.microsoft.com/office/drawing/2014/main" id="{4BE4A247-397C-4B49-A0FE-B01CAD55C6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84" y="1631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  <p:sp>
              <p:nvSpPr>
                <p:cNvPr id="22" name="Text Box 9">
                  <a:extLst>
                    <a:ext uri="{FF2B5EF4-FFF2-40B4-BE49-F238E27FC236}">
                      <a16:creationId xmlns:a16="http://schemas.microsoft.com/office/drawing/2014/main" id="{AE701ACD-F994-B443-8676-C896D17D9C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54" y="1620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</p:grpSp>
          <p:sp>
            <p:nvSpPr>
              <p:cNvPr id="18" name="Text Box 10">
                <a:extLst>
                  <a:ext uri="{FF2B5EF4-FFF2-40B4-BE49-F238E27FC236}">
                    <a16:creationId xmlns:a16="http://schemas.microsoft.com/office/drawing/2014/main" id="{E794409D-DEC5-A249-803E-48D183B57B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4" y="1706"/>
                <a:ext cx="18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19" name="Text Box 11">
                <a:extLst>
                  <a:ext uri="{FF2B5EF4-FFF2-40B4-BE49-F238E27FC236}">
                    <a16:creationId xmlns:a16="http://schemas.microsoft.com/office/drawing/2014/main" id="{CC2E8FA6-62C9-B64C-B493-1F6F047233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2" y="1722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3FD29B7F-090A-A44F-9DB5-BC9E17EDE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1704"/>
              <a:ext cx="127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(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(m)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)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  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23894D50-3F7E-414D-9D50-733406DA1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" y="1890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D89D2D53-9991-9F4F-ACA1-CE73046CA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891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30F1D5B7-EC19-7B4D-95C1-F2494D51F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" y="163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84D77053-58F4-9548-BA15-30800CD9F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" y="1615"/>
              <a:ext cx="1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-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D8FA4809-100F-6F42-B949-08EFA64CE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=</a:t>
              </a:r>
            </a:p>
          </p:txBody>
        </p:sp>
      </p:grpSp>
      <p:sp>
        <p:nvSpPr>
          <p:cNvPr id="23" name="Text Box 18">
            <a:extLst>
              <a:ext uri="{FF2B5EF4-FFF2-40B4-BE49-F238E27FC236}">
                <a16:creationId xmlns:a16="http://schemas.microsoft.com/office/drawing/2014/main" id="{340CC0E8-B62C-504E-AEB1-6848700A4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568" y="3423663"/>
            <a:ext cx="29178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</a:rPr>
              <a:t>use public key first, followed by private key </a:t>
            </a:r>
            <a:endParaRPr lang="en-US" sz="2800" dirty="0">
              <a:latin typeface="+mn-lt"/>
            </a:endParaRP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E3A42832-F508-B343-8C8C-BEF9E3FFA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143" y="3415725"/>
            <a:ext cx="29178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</a:rPr>
              <a:t>use private key first, followed by public key </a:t>
            </a:r>
            <a:endParaRPr lang="en-US" sz="2800" dirty="0">
              <a:latin typeface="+mn-lt"/>
            </a:endParaRPr>
          </a:p>
        </p:txBody>
      </p:sp>
      <p:sp>
        <p:nvSpPr>
          <p:cNvPr id="25" name="AutoShape 20">
            <a:extLst>
              <a:ext uri="{FF2B5EF4-FFF2-40B4-BE49-F238E27FC236}">
                <a16:creationId xmlns:a16="http://schemas.microsoft.com/office/drawing/2014/main" id="{02AA67A9-2B3D-0D41-9805-A055EFEABF26}"/>
              </a:ext>
            </a:extLst>
          </p:cNvPr>
          <p:cNvSpPr>
            <a:spLocks/>
          </p:cNvSpPr>
          <p:nvPr/>
        </p:nvSpPr>
        <p:spPr bwMode="auto">
          <a:xfrm rot="5400000">
            <a:off x="3581193" y="2445763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dirty="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26" name="AutoShape 21">
            <a:extLst>
              <a:ext uri="{FF2B5EF4-FFF2-40B4-BE49-F238E27FC236}">
                <a16:creationId xmlns:a16="http://schemas.microsoft.com/office/drawing/2014/main" id="{635B218B-7A80-474D-B6FE-1FEED4F297EF}"/>
              </a:ext>
            </a:extLst>
          </p:cNvPr>
          <p:cNvSpPr>
            <a:spLocks/>
          </p:cNvSpPr>
          <p:nvPr/>
        </p:nvSpPr>
        <p:spPr bwMode="auto">
          <a:xfrm rot="5400000">
            <a:off x="6853030" y="2437825"/>
            <a:ext cx="138113" cy="1509713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dirty="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27" name="Text Box 22">
            <a:extLst>
              <a:ext uri="{FF2B5EF4-FFF2-40B4-BE49-F238E27FC236}">
                <a16:creationId xmlns:a16="http://schemas.microsoft.com/office/drawing/2014/main" id="{133B9DA1-4813-804A-BDEB-BC6F62E80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5255845"/>
            <a:ext cx="46996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600" i="1" dirty="0">
                <a:solidFill>
                  <a:srgbClr val="C00000"/>
                </a:solidFill>
                <a:latin typeface="+mn-lt"/>
              </a:rPr>
              <a:t>result is the same!</a:t>
            </a:r>
            <a:r>
              <a:rPr lang="en-US" sz="3600" dirty="0">
                <a:solidFill>
                  <a:srgbClr val="C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70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C01C5215-2055-6645-B2A2-7E90E6DD7C1D}"/>
              </a:ext>
            </a:extLst>
          </p:cNvPr>
          <p:cNvSpPr txBox="1">
            <a:spLocks noChangeArrowheads="1"/>
          </p:cNvSpPr>
          <p:nvPr/>
        </p:nvSpPr>
        <p:spPr>
          <a:xfrm>
            <a:off x="1052375" y="1213540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3200" dirty="0"/>
              <a:t>follows directly from modular arithmetic:</a:t>
            </a:r>
          </a:p>
          <a:p>
            <a:pPr>
              <a:buFont typeface="Wingdings" charset="0"/>
              <a:buNone/>
            </a:pPr>
            <a:endParaRPr lang="en-US" sz="3200" dirty="0"/>
          </a:p>
          <a:p>
            <a:pPr>
              <a:buFont typeface="Wingdings" charset="0"/>
              <a:buNone/>
            </a:pPr>
            <a:r>
              <a:rPr lang="en-US" sz="3200" dirty="0"/>
              <a:t>(m</a:t>
            </a:r>
            <a:r>
              <a:rPr lang="en-US" sz="3200" baseline="30000" dirty="0"/>
              <a:t>e</a:t>
            </a:r>
            <a:r>
              <a:rPr lang="en-US" sz="3200" dirty="0"/>
              <a:t> mod n)</a:t>
            </a:r>
            <a:r>
              <a:rPr lang="en-US" sz="3200" baseline="30000" dirty="0"/>
              <a:t>d</a:t>
            </a:r>
            <a:r>
              <a:rPr lang="en-US" sz="3200" dirty="0"/>
              <a:t> mod n = m</a:t>
            </a:r>
            <a:r>
              <a:rPr lang="en-US" sz="3200" baseline="30000" dirty="0"/>
              <a:t>ed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           = m</a:t>
            </a:r>
            <a:r>
              <a:rPr lang="en-US" sz="3200" baseline="30000" dirty="0"/>
              <a:t>de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           = (m</a:t>
            </a:r>
            <a:r>
              <a:rPr lang="en-US" sz="3200" baseline="30000" dirty="0"/>
              <a:t>d</a:t>
            </a:r>
            <a:r>
              <a:rPr lang="en-US" sz="3200" dirty="0"/>
              <a:t> mod n)</a:t>
            </a:r>
            <a:r>
              <a:rPr lang="en-US" sz="3200" baseline="30000" dirty="0"/>
              <a:t>e</a:t>
            </a:r>
            <a:r>
              <a:rPr lang="en-US" sz="3200" dirty="0"/>
              <a:t> mod n 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sp>
        <p:nvSpPr>
          <p:cNvPr id="31" name="Text Box 33">
            <a:extLst>
              <a:ext uri="{FF2B5EF4-FFF2-40B4-BE49-F238E27FC236}">
                <a16:creationId xmlns:a16="http://schemas.microsoft.com/office/drawing/2014/main" id="{A05BA737-B1A7-9E44-9589-2517A92B1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697" y="474238"/>
            <a:ext cx="122738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+mn-lt"/>
              </a:rPr>
              <a:t>Why</a:t>
            </a:r>
          </a:p>
        </p:txBody>
      </p:sp>
      <p:sp>
        <p:nvSpPr>
          <p:cNvPr id="32" name="Text Box 34">
            <a:extLst>
              <a:ext uri="{FF2B5EF4-FFF2-40B4-BE49-F238E27FC236}">
                <a16:creationId xmlns:a16="http://schemas.microsoft.com/office/drawing/2014/main" id="{BEC6564A-7ECB-C449-9E44-F7AE43F71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9648" y="597610"/>
            <a:ext cx="4123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Arial" charset="0"/>
                <a:cs typeface="Arial" charset="0"/>
              </a:rPr>
              <a:t>?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8536CA01-0A05-2040-B9E9-70C1D7FF1EE8}"/>
              </a:ext>
            </a:extLst>
          </p:cNvPr>
          <p:cNvGrpSpPr>
            <a:grpSpLocks/>
          </p:cNvGrpSpPr>
          <p:nvPr/>
        </p:nvGrpSpPr>
        <p:grpSpPr bwMode="auto">
          <a:xfrm>
            <a:off x="2118000" y="377803"/>
            <a:ext cx="5206997" cy="1008063"/>
            <a:chOff x="512" y="1586"/>
            <a:chExt cx="3280" cy="635"/>
          </a:xfrm>
        </p:grpSpPr>
        <p:grpSp>
          <p:nvGrpSpPr>
            <p:cNvPr id="48" name="Group 5">
              <a:extLst>
                <a:ext uri="{FF2B5EF4-FFF2-40B4-BE49-F238E27FC236}">
                  <a16:creationId xmlns:a16="http://schemas.microsoft.com/office/drawing/2014/main" id="{6E379951-E11F-D84F-AE4B-3E03B60F8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" y="1586"/>
              <a:ext cx="1788" cy="633"/>
              <a:chOff x="1339" y="1706"/>
              <a:chExt cx="1788" cy="633"/>
            </a:xfrm>
          </p:grpSpPr>
          <p:grpSp>
            <p:nvGrpSpPr>
              <p:cNvPr id="56" name="Group 6">
                <a:extLst>
                  <a:ext uri="{FF2B5EF4-FFF2-40B4-BE49-F238E27FC236}">
                    <a16:creationId xmlns:a16="http://schemas.microsoft.com/office/drawing/2014/main" id="{AD7E7E0C-2F26-8748-9DB0-0A4018ACBB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9" y="1811"/>
                <a:ext cx="1788" cy="528"/>
                <a:chOff x="1710" y="1433"/>
                <a:chExt cx="1788" cy="528"/>
              </a:xfrm>
            </p:grpSpPr>
            <p:sp>
              <p:nvSpPr>
                <p:cNvPr id="59" name="Text Box 7">
                  <a:extLst>
                    <a:ext uri="{FF2B5EF4-FFF2-40B4-BE49-F238E27FC236}">
                      <a16:creationId xmlns:a16="http://schemas.microsoft.com/office/drawing/2014/main" id="{94C94DD1-CB16-EC44-AF5B-8946009CAD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10" y="1433"/>
                  <a:ext cx="1788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(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(m)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60" name="Text Box 8">
                  <a:extLst>
                    <a:ext uri="{FF2B5EF4-FFF2-40B4-BE49-F238E27FC236}">
                      <a16:creationId xmlns:a16="http://schemas.microsoft.com/office/drawing/2014/main" id="{096DF2BA-5704-A84D-A3D6-88351D80C3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84" y="1631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  <p:sp>
              <p:nvSpPr>
                <p:cNvPr id="61" name="Text Box 9">
                  <a:extLst>
                    <a:ext uri="{FF2B5EF4-FFF2-40B4-BE49-F238E27FC236}">
                      <a16:creationId xmlns:a16="http://schemas.microsoft.com/office/drawing/2014/main" id="{6AA81AA7-43CE-784A-8D0D-3ADEBA89F6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54" y="1620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</p:grpSp>
          <p:sp>
            <p:nvSpPr>
              <p:cNvPr id="57" name="Text Box 10">
                <a:extLst>
                  <a:ext uri="{FF2B5EF4-FFF2-40B4-BE49-F238E27FC236}">
                    <a16:creationId xmlns:a16="http://schemas.microsoft.com/office/drawing/2014/main" id="{42C5AC87-8B91-D549-A18F-3823C61C9F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4" y="1706"/>
                <a:ext cx="18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58" name="Text Box 11">
                <a:extLst>
                  <a:ext uri="{FF2B5EF4-FFF2-40B4-BE49-F238E27FC236}">
                    <a16:creationId xmlns:a16="http://schemas.microsoft.com/office/drawing/2014/main" id="{9A5B81AD-CE77-5B4E-896E-6959785196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2" y="1722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49" name="Text Box 12">
              <a:extLst>
                <a:ext uri="{FF2B5EF4-FFF2-40B4-BE49-F238E27FC236}">
                  <a16:creationId xmlns:a16="http://schemas.microsoft.com/office/drawing/2014/main" id="{36B2E6A2-F23D-DB49-AB69-90BEB6070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1704"/>
              <a:ext cx="127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(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(m)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)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  </a:t>
              </a:r>
            </a:p>
          </p:txBody>
        </p:sp>
        <p:sp>
          <p:nvSpPr>
            <p:cNvPr id="50" name="Text Box 13">
              <a:extLst>
                <a:ext uri="{FF2B5EF4-FFF2-40B4-BE49-F238E27FC236}">
                  <a16:creationId xmlns:a16="http://schemas.microsoft.com/office/drawing/2014/main" id="{28004FB0-749E-DA48-A7C0-B15CEAA6F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" y="1890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51" name="Text Box 14">
              <a:extLst>
                <a:ext uri="{FF2B5EF4-FFF2-40B4-BE49-F238E27FC236}">
                  <a16:creationId xmlns:a16="http://schemas.microsoft.com/office/drawing/2014/main" id="{B727BAD1-AC6B-AD4C-BE92-314207D95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891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53" name="Text Box 15">
              <a:extLst>
                <a:ext uri="{FF2B5EF4-FFF2-40B4-BE49-F238E27FC236}">
                  <a16:creationId xmlns:a16="http://schemas.microsoft.com/office/drawing/2014/main" id="{0434FBA1-64EE-564E-87E8-5154C80B9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" y="163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</a:p>
          </p:txBody>
        </p:sp>
        <p:sp>
          <p:nvSpPr>
            <p:cNvPr id="54" name="Text Box 16">
              <a:extLst>
                <a:ext uri="{FF2B5EF4-FFF2-40B4-BE49-F238E27FC236}">
                  <a16:creationId xmlns:a16="http://schemas.microsoft.com/office/drawing/2014/main" id="{D2F24B3D-FEEA-BE4A-AF8F-1170CCAD9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" y="1615"/>
              <a:ext cx="1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-</a:t>
              </a:r>
            </a:p>
          </p:txBody>
        </p:sp>
        <p:sp>
          <p:nvSpPr>
            <p:cNvPr id="55" name="Text Box 17">
              <a:extLst>
                <a:ext uri="{FF2B5EF4-FFF2-40B4-BE49-F238E27FC236}">
                  <a16:creationId xmlns:a16="http://schemas.microsoft.com/office/drawing/2014/main" id="{B12BE81F-2742-3E43-A16D-9AF31D72C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824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Why is RSA secure?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31E5408-C987-264E-9C9C-5C63DC5B66BA}"/>
              </a:ext>
            </a:extLst>
          </p:cNvPr>
          <p:cNvSpPr txBox="1">
            <a:spLocks noChangeArrowheads="1"/>
          </p:cNvSpPr>
          <p:nvPr/>
        </p:nvSpPr>
        <p:spPr>
          <a:xfrm>
            <a:off x="1040296" y="1464364"/>
            <a:ext cx="11019182" cy="3518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lnSpc>
                <a:spcPct val="100000"/>
              </a:lnSpc>
            </a:pPr>
            <a:r>
              <a:rPr lang="en-US" sz="3200" dirty="0"/>
              <a:t>suppose you know Bob’</a:t>
            </a:r>
            <a:r>
              <a:rPr lang="en-US" altLang="ja-JP" sz="3200" dirty="0"/>
              <a:t>s public key (n,e). How hard is it to determine d?</a:t>
            </a:r>
          </a:p>
          <a:p>
            <a:pPr indent="-339725">
              <a:lnSpc>
                <a:spcPct val="100000"/>
              </a:lnSpc>
            </a:pPr>
            <a:r>
              <a:rPr lang="en-US" sz="3200" dirty="0"/>
              <a:t>essentially need to find factors of n without knowing the two factors p and q 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fact: factoring a big number is hard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4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 in practice: session keys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9CF750-12CC-3F42-84BE-176B87ACB504}"/>
              </a:ext>
            </a:extLst>
          </p:cNvPr>
          <p:cNvSpPr txBox="1">
            <a:spLocks noChangeArrowheads="1"/>
          </p:cNvSpPr>
          <p:nvPr/>
        </p:nvSpPr>
        <p:spPr>
          <a:xfrm>
            <a:off x="959608" y="1354068"/>
            <a:ext cx="1042400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/>
              <a:t>exponentiation in RSA is computationally intensive</a:t>
            </a:r>
          </a:p>
          <a:p>
            <a:pPr indent="-339725"/>
            <a:r>
              <a:rPr lang="en-US" sz="3200" dirty="0"/>
              <a:t>DES is at least 100 times faster than RSA</a:t>
            </a:r>
          </a:p>
          <a:p>
            <a:pPr indent="-339725"/>
            <a:r>
              <a:rPr lang="en-US" sz="3200" dirty="0"/>
              <a:t>use public key crypto to establish secure connection, then establish second key – symmetric session key – for encrypting data</a:t>
            </a:r>
          </a:p>
          <a:p>
            <a:pPr>
              <a:spcBef>
                <a:spcPct val="60000"/>
              </a:spcBef>
              <a:buFont typeface="Wingdings" charset="0"/>
              <a:buNone/>
            </a:pPr>
            <a:r>
              <a:rPr lang="en-US" sz="3200" dirty="0">
                <a:solidFill>
                  <a:srgbClr val="0012A0"/>
                </a:solidFill>
              </a:rPr>
              <a:t>session key, K</a:t>
            </a:r>
            <a:r>
              <a:rPr lang="en-US" sz="3200" baseline="-25000" dirty="0">
                <a:solidFill>
                  <a:srgbClr val="0012A0"/>
                </a:solidFill>
              </a:rPr>
              <a:t>S</a:t>
            </a:r>
          </a:p>
          <a:p>
            <a:pPr marL="457200"/>
            <a:r>
              <a:rPr lang="en-US" dirty="0"/>
              <a:t>Bob and Alice use RSA to exchange a symmetric session key K</a:t>
            </a:r>
            <a:r>
              <a:rPr lang="en-US" baseline="-25000" dirty="0"/>
              <a:t>S</a:t>
            </a:r>
          </a:p>
          <a:p>
            <a:pPr marL="457200"/>
            <a:r>
              <a:rPr lang="en-US" dirty="0"/>
              <a:t>once both have K</a:t>
            </a:r>
            <a:r>
              <a:rPr lang="en-US" baseline="-25000" dirty="0"/>
              <a:t>S</a:t>
            </a:r>
            <a:r>
              <a:rPr lang="en-US" dirty="0"/>
              <a:t>, they use symmetric key cryptography</a:t>
            </a:r>
          </a:p>
          <a:p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2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>
              <a:buClr>
                <a:srgbClr val="0012A0"/>
              </a:buClr>
            </a:pPr>
            <a:r>
              <a:rPr lang="en-US" sz="3200" dirty="0"/>
              <a:t>Authentication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message integrity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5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11199"/>
              </a:buClr>
            </a:pPr>
            <a:r>
              <a:rPr lang="en-US" sz="3600" dirty="0">
                <a:solidFill>
                  <a:srgbClr val="C00000"/>
                </a:solidFill>
              </a:rPr>
              <a:t>What is network security?</a:t>
            </a:r>
          </a:p>
          <a:p>
            <a:pPr>
              <a:buClr>
                <a:srgbClr val="011199"/>
              </a:buClr>
            </a:pPr>
            <a:r>
              <a:rPr lang="en-US" dirty="0"/>
              <a:t>Principles of cryptography</a:t>
            </a:r>
          </a:p>
          <a:p>
            <a:pPr>
              <a:buClr>
                <a:srgbClr val="011199"/>
              </a:buClr>
            </a:pPr>
            <a:r>
              <a:rPr lang="en-US" dirty="0"/>
              <a:t>Message integrity, authentication</a:t>
            </a:r>
          </a:p>
          <a:p>
            <a:pPr>
              <a:buClr>
                <a:srgbClr val="011199"/>
              </a:buClr>
            </a:pPr>
            <a:r>
              <a:rPr lang="en-US" dirty="0"/>
              <a:t>Securing e-mail</a:t>
            </a:r>
          </a:p>
          <a:p>
            <a:pPr>
              <a:buClr>
                <a:srgbClr val="011199"/>
              </a:buClr>
            </a:pPr>
            <a:r>
              <a:rPr lang="en-US" dirty="0"/>
              <a:t>Securing TCP connections: TLS</a:t>
            </a:r>
          </a:p>
          <a:p>
            <a:pPr>
              <a:buClr>
                <a:srgbClr val="011199"/>
              </a:buClr>
            </a:pPr>
            <a:r>
              <a:rPr lang="en-US" dirty="0"/>
              <a:t>Network layer security: IPsec</a:t>
            </a:r>
          </a:p>
          <a:p>
            <a:pPr>
              <a:buClr>
                <a:srgbClr val="011199"/>
              </a:buClr>
            </a:pPr>
            <a:r>
              <a:rPr lang="en-US" dirty="0"/>
              <a:t>Security in wireless and mobile networks</a:t>
            </a:r>
          </a:p>
          <a:p>
            <a:pPr>
              <a:buClr>
                <a:srgbClr val="011199"/>
              </a:buClr>
            </a:pPr>
            <a:r>
              <a:rPr lang="en-US" dirty="0"/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9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358FB6B-F335-1447-A7D4-10C7808F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31" y="1997145"/>
            <a:ext cx="6547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+mn-cs"/>
              </a:rPr>
              <a:t>Protocol ap1.0:  </a:t>
            </a:r>
            <a:r>
              <a:rPr lang="en-US" sz="3200" dirty="0">
                <a:latin typeface="+mn-lt"/>
                <a:cs typeface="+mn-cs"/>
              </a:rPr>
              <a:t>Alice says </a:t>
            </a:r>
            <a:r>
              <a:rPr lang="en-US" altLang="ja-JP" sz="3200" dirty="0">
                <a:latin typeface="+mn-lt"/>
                <a:cs typeface="+mn-cs"/>
              </a:rPr>
              <a:t>“</a:t>
            </a:r>
            <a:r>
              <a:rPr lang="en-US" sz="3200" dirty="0">
                <a:latin typeface="+mn-lt"/>
                <a:cs typeface="+mn-cs"/>
              </a:rPr>
              <a:t>I am Alice</a:t>
            </a:r>
            <a:r>
              <a:rPr lang="en-US" altLang="ja-JP" sz="3200" dirty="0">
                <a:latin typeface="+mn-lt"/>
                <a:cs typeface="+mn-cs"/>
              </a:rPr>
              <a:t>”</a:t>
            </a:r>
            <a:endParaRPr lang="en-US" sz="3200" dirty="0">
              <a:latin typeface="+mn-lt"/>
              <a:cs typeface="+mn-cs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57C063F1-1B01-9C4C-B6DC-5164EA97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631" y="3671612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54882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4810885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06" y="3639310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9">
            <a:extLst>
              <a:ext uri="{FF2B5EF4-FFF2-40B4-BE49-F238E27FC236}">
                <a16:creationId xmlns:a16="http://schemas.microsoft.com/office/drawing/2014/main" id="{B1406D73-30A7-2643-BADF-4EEA27B2F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0506" y="4075872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C6581AAA-994B-4F43-B1B3-AE73B307A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10" y="3564145"/>
            <a:ext cx="1899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latin typeface="+mn-lt"/>
                <a:cs typeface="Arial" charset="0"/>
              </a:rPr>
              <a:t>“I am Alice</a:t>
            </a:r>
            <a:r>
              <a:rPr lang="en-US" altLang="ja-JP" sz="2800" dirty="0">
                <a:latin typeface="+mn-lt"/>
                <a:cs typeface="Arial" charset="0"/>
              </a:rPr>
              <a:t>”</a:t>
            </a:r>
            <a:endParaRPr lang="en-US" sz="2800" dirty="0"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358FB6B-F335-1447-A7D4-10C7808F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31" y="1997145"/>
            <a:ext cx="6547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+mn-cs"/>
              </a:rPr>
              <a:t>Protocol ap1.0:  </a:t>
            </a:r>
            <a:r>
              <a:rPr lang="en-US" sz="3200" dirty="0">
                <a:latin typeface="+mn-lt"/>
                <a:cs typeface="+mn-cs"/>
              </a:rPr>
              <a:t>Alice says </a:t>
            </a:r>
            <a:r>
              <a:rPr lang="en-US" altLang="ja-JP" sz="3200" dirty="0">
                <a:latin typeface="+mn-lt"/>
                <a:cs typeface="+mn-cs"/>
              </a:rPr>
              <a:t>“</a:t>
            </a:r>
            <a:r>
              <a:rPr lang="en-US" sz="3200" dirty="0">
                <a:latin typeface="+mn-lt"/>
                <a:cs typeface="+mn-cs"/>
              </a:rPr>
              <a:t>I am Alice</a:t>
            </a:r>
            <a:r>
              <a:rPr lang="en-US" altLang="ja-JP" sz="3200" dirty="0">
                <a:latin typeface="+mn-lt"/>
                <a:cs typeface="+mn-cs"/>
              </a:rPr>
              <a:t>”</a:t>
            </a:r>
            <a:endParaRPr lang="en-US" sz="3200" dirty="0">
              <a:latin typeface="+mn-lt"/>
              <a:cs typeface="+mn-cs"/>
            </a:endParaRPr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54882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4810885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06" y="3639310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5">
            <a:extLst>
              <a:ext uri="{FF2B5EF4-FFF2-40B4-BE49-F238E27FC236}">
                <a16:creationId xmlns:a16="http://schemas.microsoft.com/office/drawing/2014/main" id="{65C1FDF6-1546-0A4A-9B22-9D9CCA78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7858" y="3568133"/>
            <a:ext cx="241969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1" dirty="0">
                <a:latin typeface="+mn-lt"/>
                <a:cs typeface="Arial" charset="0"/>
              </a:rPr>
              <a:t>in a network, Bob can not </a:t>
            </a:r>
            <a:r>
              <a:rPr lang="en-US" altLang="ja-JP" sz="2400" i="1" dirty="0">
                <a:latin typeface="+mn-lt"/>
                <a:cs typeface="Arial" charset="0"/>
              </a:rPr>
              <a:t>“</a:t>
            </a:r>
            <a:r>
              <a:rPr lang="en-US" sz="2400" i="1" dirty="0">
                <a:latin typeface="+mn-lt"/>
                <a:cs typeface="Arial" charset="0"/>
              </a:rPr>
              <a:t>see</a:t>
            </a:r>
            <a:r>
              <a:rPr lang="en-US" altLang="ja-JP" sz="2400" i="1" dirty="0">
                <a:latin typeface="+mn-lt"/>
                <a:cs typeface="Arial" charset="0"/>
              </a:rPr>
              <a:t>”</a:t>
            </a:r>
            <a:r>
              <a:rPr lang="en-US" sz="2400" i="1" dirty="0">
                <a:latin typeface="+mn-lt"/>
                <a:cs typeface="Arial" charset="0"/>
              </a:rPr>
              <a:t> Alice, so Trudy simply declares herself to be Alice</a:t>
            </a: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08D195E9-D0C5-1447-B41F-4771B5A058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60336" y="4301297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cs typeface="+mn-cs"/>
              </a:rPr>
              <a:t> 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C14E974A-5022-614B-8E01-236452893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9786" y="4829935"/>
            <a:ext cx="1957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altLang="ja-JP" sz="2800" dirty="0">
                <a:latin typeface="+mn-lt"/>
                <a:cs typeface="Arial" charset="0"/>
              </a:rPr>
              <a:t>“</a:t>
            </a:r>
            <a:r>
              <a:rPr lang="en-US" sz="2800" dirty="0">
                <a:latin typeface="+mn-lt"/>
                <a:cs typeface="Arial" charset="0"/>
              </a:rPr>
              <a:t>I am Alice</a:t>
            </a:r>
            <a:r>
              <a:rPr lang="en-US" altLang="ja-JP" sz="2800" dirty="0">
                <a:latin typeface="+mn-lt"/>
                <a:cs typeface="Arial" charset="0"/>
              </a:rPr>
              <a:t>”</a:t>
            </a:r>
            <a:endParaRPr lang="en-US" sz="2800" dirty="0">
              <a:latin typeface="+mn-lt"/>
              <a:cs typeface="Arial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E5351-9AD4-834D-8CEE-AD5E09FB2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482" y="2548273"/>
            <a:ext cx="325602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51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another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276" y="3838093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ap2.0: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in an IP packet containing her source IP address </a:t>
            </a:r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D3E1B23E-A094-B04D-98F5-3714A273D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F3CF6344-6161-A648-90CB-9A5298C3B7A3}"/>
              </a:ext>
            </a:extLst>
          </p:cNvPr>
          <p:cNvGrpSpPr>
            <a:grpSpLocks/>
          </p:cNvGrpSpPr>
          <p:nvPr/>
        </p:nvGrpSpPr>
        <p:grpSpPr bwMode="auto">
          <a:xfrm>
            <a:off x="2317957" y="3710816"/>
            <a:ext cx="2855913" cy="541337"/>
            <a:chOff x="540" y="1857"/>
            <a:chExt cx="1799" cy="341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957F85BF-1C79-E240-87AC-8BC4754F6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1799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489DC97-999B-1143-8A23-B8B6F0C67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6" y="1909"/>
              <a:ext cx="8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ja-JP" dirty="0">
                  <a:latin typeface="+mn-lt"/>
                  <a:cs typeface="Arial" charset="0"/>
                </a:rPr>
                <a:t>“</a:t>
              </a:r>
              <a:r>
                <a:rPr lang="en-US" dirty="0">
                  <a:latin typeface="+mn-lt"/>
                  <a:cs typeface="Arial" charset="0"/>
                </a:rPr>
                <a:t>I am Alice</a:t>
              </a:r>
              <a:r>
                <a:rPr lang="en-US" altLang="ja-JP" dirty="0">
                  <a:latin typeface="+mn-lt"/>
                  <a:cs typeface="Arial" charset="0"/>
                </a:rPr>
                <a:t>”</a:t>
              </a:r>
              <a:endParaRPr lang="en-US" dirty="0">
                <a:latin typeface="+mn-lt"/>
                <a:cs typeface="Arial" charset="0"/>
              </a:endParaRP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72208579-1FD4-1D4F-932D-56E99A1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857"/>
              <a:ext cx="71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address</a:t>
              </a: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6C098466-4768-CE4A-B1EE-25DAD7DB3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6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4" name="Text Box 5">
            <a:extLst>
              <a:ext uri="{FF2B5EF4-FFF2-40B4-BE49-F238E27FC236}">
                <a16:creationId xmlns:a16="http://schemas.microsoft.com/office/drawing/2014/main" id="{2FEFAAB4-6162-2944-8B86-984F45930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2440" y="3910151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</p:spTree>
    <p:extLst>
      <p:ext uri="{BB962C8B-B14F-4D97-AF65-F5344CB8AC3E}">
        <p14:creationId xmlns:p14="http://schemas.microsoft.com/office/powerpoint/2010/main" val="215487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another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276" y="3838093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ap2.0: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in an IP packet containing her source IP address </a:t>
            </a:r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D3E1B23E-A094-B04D-98F5-3714A273D9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1094" y="4572000"/>
            <a:ext cx="2267433" cy="102518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F3CF6344-6161-A648-90CB-9A5298C3B7A3}"/>
              </a:ext>
            </a:extLst>
          </p:cNvPr>
          <p:cNvGrpSpPr>
            <a:grpSpLocks/>
          </p:cNvGrpSpPr>
          <p:nvPr/>
        </p:nvGrpSpPr>
        <p:grpSpPr bwMode="auto">
          <a:xfrm>
            <a:off x="4332287" y="5075789"/>
            <a:ext cx="2855913" cy="541337"/>
            <a:chOff x="540" y="1857"/>
            <a:chExt cx="1799" cy="341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957F85BF-1C79-E240-87AC-8BC4754F6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1799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489DC97-999B-1143-8A23-B8B6F0C67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6" y="1909"/>
              <a:ext cx="8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ja-JP" dirty="0">
                  <a:latin typeface="+mn-lt"/>
                  <a:cs typeface="Arial" charset="0"/>
                </a:rPr>
                <a:t>“</a:t>
              </a:r>
              <a:r>
                <a:rPr lang="en-US" dirty="0">
                  <a:latin typeface="+mn-lt"/>
                  <a:cs typeface="Arial" charset="0"/>
                </a:rPr>
                <a:t>I am Alice</a:t>
              </a:r>
              <a:r>
                <a:rPr lang="en-US" altLang="ja-JP" dirty="0">
                  <a:latin typeface="+mn-lt"/>
                  <a:cs typeface="Arial" charset="0"/>
                </a:rPr>
                <a:t>”</a:t>
              </a:r>
              <a:endParaRPr lang="en-US" dirty="0">
                <a:latin typeface="+mn-lt"/>
                <a:cs typeface="Arial" charset="0"/>
              </a:endParaRP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72208579-1FD4-1D4F-932D-56E99A1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857"/>
              <a:ext cx="71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address</a:t>
              </a: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6C098466-4768-CE4A-B1EE-25DAD7DB3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6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4" name="Text Box 5">
            <a:extLst>
              <a:ext uri="{FF2B5EF4-FFF2-40B4-BE49-F238E27FC236}">
                <a16:creationId xmlns:a16="http://schemas.microsoft.com/office/drawing/2014/main" id="{2FEFAAB4-6162-2944-8B86-984F45930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43" y="3910151"/>
            <a:ext cx="303903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Trudy can create</a:t>
            </a:r>
          </a:p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a packet “spoofing”</a:t>
            </a:r>
          </a:p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Alice’s address</a:t>
            </a:r>
          </a:p>
        </p:txBody>
      </p:sp>
    </p:spTree>
    <p:extLst>
      <p:ext uri="{BB962C8B-B14F-4D97-AF65-F5344CB8AC3E}">
        <p14:creationId xmlns:p14="http://schemas.microsoft.com/office/powerpoint/2010/main" val="419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and sends her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1863"/>
                <a:ext cx="68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 Box 5">
            <a:extLst>
              <a:ext uri="{FF2B5EF4-FFF2-40B4-BE49-F238E27FC236}">
                <a16:creationId xmlns:a16="http://schemas.microsoft.com/office/drawing/2014/main" id="{35FB98DB-97C9-CB48-BABC-5F388AC9E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7327" y="3817386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  <p:grpSp>
        <p:nvGrpSpPr>
          <p:cNvPr id="56" name="Group 9">
            <a:extLst>
              <a:ext uri="{FF2B5EF4-FFF2-40B4-BE49-F238E27FC236}">
                <a16:creationId xmlns:a16="http://schemas.microsoft.com/office/drawing/2014/main" id="{BF58E489-CED0-9142-9100-8F7A6F2DA4DE}"/>
              </a:ext>
            </a:extLst>
          </p:cNvPr>
          <p:cNvGrpSpPr>
            <a:grpSpLocks/>
          </p:cNvGrpSpPr>
          <p:nvPr/>
        </p:nvGrpSpPr>
        <p:grpSpPr bwMode="auto">
          <a:xfrm>
            <a:off x="4997866" y="4572000"/>
            <a:ext cx="1549400" cy="550862"/>
            <a:chOff x="521" y="1857"/>
            <a:chExt cx="976" cy="347"/>
          </a:xfrm>
        </p:grpSpPr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E97F38F7-FEA3-4743-B826-058C065A2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957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CBD74911-522D-364C-B1B7-305DF42E7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863"/>
              <a:ext cx="53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</a:t>
              </a:r>
            </a:p>
          </p:txBody>
        </p:sp>
        <p:sp>
          <p:nvSpPr>
            <p:cNvPr id="59" name="Line 13">
              <a:extLst>
                <a:ext uri="{FF2B5EF4-FFF2-40B4-BE49-F238E27FC236}">
                  <a16:creationId xmlns:a16="http://schemas.microsoft.com/office/drawing/2014/main" id="{509AFA78-6EE3-7B4D-8E2A-27FBECE02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1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2">
              <a:extLst>
                <a:ext uri="{FF2B5EF4-FFF2-40B4-BE49-F238E27FC236}">
                  <a16:creationId xmlns:a16="http://schemas.microsoft.com/office/drawing/2014/main" id="{BBF41554-058A-6F47-995D-B2F8203C8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929"/>
              <a:ext cx="288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OK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C1D0D4-E3ED-F742-A8D6-2A2EE7935F59}"/>
              </a:ext>
            </a:extLst>
          </p:cNvPr>
          <p:cNvCxnSpPr>
            <a:cxnSpLocks/>
          </p:cNvCxnSpPr>
          <p:nvPr/>
        </p:nvCxnSpPr>
        <p:spPr>
          <a:xfrm flipH="1">
            <a:off x="4638262" y="5168348"/>
            <a:ext cx="887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12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and sends her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1863"/>
                <a:ext cx="68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147353-ACF4-FB45-82C9-78EF59D1B8F5}"/>
              </a:ext>
            </a:extLst>
          </p:cNvPr>
          <p:cNvGrpSpPr/>
          <p:nvPr/>
        </p:nvGrpSpPr>
        <p:grpSpPr>
          <a:xfrm>
            <a:off x="5565917" y="5221357"/>
            <a:ext cx="1657209" cy="980453"/>
            <a:chOff x="5565917" y="5221357"/>
            <a:chExt cx="1657209" cy="980453"/>
          </a:xfrm>
        </p:grpSpPr>
        <p:grpSp>
          <p:nvGrpSpPr>
            <p:cNvPr id="32" name="Group 9">
              <a:extLst>
                <a:ext uri="{FF2B5EF4-FFF2-40B4-BE49-F238E27FC236}">
                  <a16:creationId xmlns:a16="http://schemas.microsoft.com/office/drawing/2014/main" id="{09CCB2F0-AAD0-AE40-9BFA-C3F3B505C1EA}"/>
                </a:ext>
              </a:extLst>
            </p:cNvPr>
            <p:cNvGrpSpPr>
              <a:grpSpLocks/>
            </p:cNvGrpSpPr>
            <p:nvPr/>
          </p:nvGrpSpPr>
          <p:grpSpPr bwMode="auto">
            <a:xfrm rot="20326040">
              <a:off x="5673726" y="5221357"/>
              <a:ext cx="1549400" cy="550862"/>
              <a:chOff x="521" y="1857"/>
              <a:chExt cx="976" cy="347"/>
            </a:xfrm>
          </p:grpSpPr>
          <p:sp>
            <p:nvSpPr>
              <p:cNvPr id="33" name="Rectangle 10">
                <a:extLst>
                  <a:ext uri="{FF2B5EF4-FFF2-40B4-BE49-F238E27FC236}">
                    <a16:creationId xmlns:a16="http://schemas.microsoft.com/office/drawing/2014/main" id="{BCDE87B3-8C33-454D-BC4C-966D1103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957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35" name="Text Box 12">
                <a:extLst>
                  <a:ext uri="{FF2B5EF4-FFF2-40B4-BE49-F238E27FC236}">
                    <a16:creationId xmlns:a16="http://schemas.microsoft.com/office/drawing/2014/main" id="{9D3CC4EC-3241-B748-B705-CDFF879A6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4AF6DA12-B4E4-B34F-B759-4778C678D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8" name="Text Box 12">
                <a:extLst>
                  <a:ext uri="{FF2B5EF4-FFF2-40B4-BE49-F238E27FC236}">
                    <a16:creationId xmlns:a16="http://schemas.microsoft.com/office/drawing/2014/main" id="{57DC8CF6-59C4-7B4F-9D40-4BD50E0B5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" y="1929"/>
                <a:ext cx="288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OK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E916E4E-72AA-BB40-9BFB-340F93550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5917" y="5976730"/>
              <a:ext cx="543335" cy="22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1" descr="EN00179_[1]">
            <a:extLst>
              <a:ext uri="{FF2B5EF4-FFF2-40B4-BE49-F238E27FC236}">
                <a16:creationId xmlns:a16="http://schemas.microsoft.com/office/drawing/2014/main" id="{35FF652E-B29F-6447-B1F0-703DCD9312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00331">
            <a:off x="2148232" y="5668479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2" name="Line 22">
            <a:extLst>
              <a:ext uri="{FF2B5EF4-FFF2-40B4-BE49-F238E27FC236}">
                <a16:creationId xmlns:a16="http://schemas.microsoft.com/office/drawing/2014/main" id="{2EA47872-83E5-3543-89FE-E2FD72C303D7}"/>
              </a:ext>
            </a:extLst>
          </p:cNvPr>
          <p:cNvSpPr>
            <a:spLocks noChangeShapeType="1"/>
          </p:cNvSpPr>
          <p:nvPr/>
        </p:nvSpPr>
        <p:spPr bwMode="auto">
          <a:xfrm rot="21300331">
            <a:off x="2056157" y="4438167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3989B27E-4CAE-8949-8492-E6712F57AC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4701" y="4572000"/>
            <a:ext cx="3814970" cy="12987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FADE59F-2754-3448-A342-E05C216B7117}"/>
              </a:ext>
            </a:extLst>
          </p:cNvPr>
          <p:cNvGrpSpPr/>
          <p:nvPr/>
        </p:nvGrpSpPr>
        <p:grpSpPr>
          <a:xfrm rot="20405712">
            <a:off x="3467313" y="4951901"/>
            <a:ext cx="3267076" cy="641277"/>
            <a:chOff x="2287795" y="3620401"/>
            <a:chExt cx="3267076" cy="641277"/>
          </a:xfrm>
        </p:grpSpPr>
        <p:grpSp>
          <p:nvGrpSpPr>
            <p:cNvPr id="45" name="Group 9">
              <a:extLst>
                <a:ext uri="{FF2B5EF4-FFF2-40B4-BE49-F238E27FC236}">
                  <a16:creationId xmlns:a16="http://schemas.microsoft.com/office/drawing/2014/main" id="{296F5FF0-F4A3-274B-9B0B-20DCD2466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8293C750-D2C1-EF47-B1DF-1E5258516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Text Box 11">
                <a:extLst>
                  <a:ext uri="{FF2B5EF4-FFF2-40B4-BE49-F238E27FC236}">
                    <a16:creationId xmlns:a16="http://schemas.microsoft.com/office/drawing/2014/main" id="{93A8BDC0-DFE5-E84A-B7B5-3D5F4745F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C7E17E93-E0A9-F346-A5E4-74629DD1D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50" name="Line 13">
                <a:extLst>
                  <a:ext uri="{FF2B5EF4-FFF2-40B4-BE49-F238E27FC236}">
                    <a16:creationId xmlns:a16="http://schemas.microsoft.com/office/drawing/2014/main" id="{A717D8D2-B3F6-9C42-AC1D-B1866ECE9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3">
                <a:extLst>
                  <a:ext uri="{FF2B5EF4-FFF2-40B4-BE49-F238E27FC236}">
                    <a16:creationId xmlns:a16="http://schemas.microsoft.com/office/drawing/2014/main" id="{C566C9D9-7133-DD43-BDAA-A02F894C3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3" name="Text Box 12">
                <a:extLst>
                  <a:ext uri="{FF2B5EF4-FFF2-40B4-BE49-F238E27FC236}">
                    <a16:creationId xmlns:a16="http://schemas.microsoft.com/office/drawing/2014/main" id="{366596C4-9035-2B47-918F-5C0797F072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1863"/>
                <a:ext cx="68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EE7CDA-3A80-7C41-BDDF-3F09073D1C5A}"/>
                </a:ext>
              </a:extLst>
            </p:cNvPr>
            <p:cNvCxnSpPr/>
            <p:nvPr/>
          </p:nvCxnSpPr>
          <p:spPr>
            <a:xfrm>
              <a:off x="4230470" y="3620401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 Box 4">
            <a:extLst>
              <a:ext uri="{FF2B5EF4-FFF2-40B4-BE49-F238E27FC236}">
                <a16:creationId xmlns:a16="http://schemas.microsoft.com/office/drawing/2014/main" id="{0017FBE4-4309-6340-A583-A4158457D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4348" y="3335476"/>
            <a:ext cx="300196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solidFill>
                  <a:srgbClr val="C00000"/>
                </a:solidFill>
                <a:latin typeface="+mn-lt"/>
                <a:cs typeface="Arial" charset="0"/>
              </a:rPr>
              <a:t>playback attack: </a:t>
            </a:r>
            <a:r>
              <a:rPr lang="en-US" sz="2800" i="1" dirty="0">
                <a:latin typeface="+mn-lt"/>
                <a:cs typeface="Arial" charset="0"/>
              </a:rPr>
              <a:t>Trudy records Alice’s packet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latin typeface="+mn-lt"/>
                <a:cs typeface="Arial" charset="0"/>
              </a:rPr>
              <a:t>and later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latin typeface="+mn-lt"/>
                <a:cs typeface="Arial" charset="0"/>
              </a:rPr>
              <a:t>plays it back to Bob </a:t>
            </a:r>
          </a:p>
        </p:txBody>
      </p:sp>
    </p:spTree>
    <p:extLst>
      <p:ext uri="{BB962C8B-B14F-4D97-AF65-F5344CB8AC3E}">
        <p14:creationId xmlns:p14="http://schemas.microsoft.com/office/powerpoint/2010/main" val="306898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modified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and sends her encrypted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1" y="1863"/>
                <a:ext cx="717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encrypted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 Box 5">
            <a:extLst>
              <a:ext uri="{FF2B5EF4-FFF2-40B4-BE49-F238E27FC236}">
                <a16:creationId xmlns:a16="http://schemas.microsoft.com/office/drawing/2014/main" id="{35FB98DB-97C9-CB48-BABC-5F388AC9E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7327" y="3817386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  <p:grpSp>
        <p:nvGrpSpPr>
          <p:cNvPr id="56" name="Group 9">
            <a:extLst>
              <a:ext uri="{FF2B5EF4-FFF2-40B4-BE49-F238E27FC236}">
                <a16:creationId xmlns:a16="http://schemas.microsoft.com/office/drawing/2014/main" id="{BF58E489-CED0-9142-9100-8F7A6F2DA4DE}"/>
              </a:ext>
            </a:extLst>
          </p:cNvPr>
          <p:cNvGrpSpPr>
            <a:grpSpLocks/>
          </p:cNvGrpSpPr>
          <p:nvPr/>
        </p:nvGrpSpPr>
        <p:grpSpPr bwMode="auto">
          <a:xfrm>
            <a:off x="4997866" y="4572000"/>
            <a:ext cx="1549400" cy="550862"/>
            <a:chOff x="521" y="1857"/>
            <a:chExt cx="976" cy="347"/>
          </a:xfrm>
        </p:grpSpPr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E97F38F7-FEA3-4743-B826-058C065A2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957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CBD74911-522D-364C-B1B7-305DF42E7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863"/>
              <a:ext cx="53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</a:t>
              </a:r>
            </a:p>
          </p:txBody>
        </p:sp>
        <p:sp>
          <p:nvSpPr>
            <p:cNvPr id="59" name="Line 13">
              <a:extLst>
                <a:ext uri="{FF2B5EF4-FFF2-40B4-BE49-F238E27FC236}">
                  <a16:creationId xmlns:a16="http://schemas.microsoft.com/office/drawing/2014/main" id="{509AFA78-6EE3-7B4D-8E2A-27FBECE02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1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2">
              <a:extLst>
                <a:ext uri="{FF2B5EF4-FFF2-40B4-BE49-F238E27FC236}">
                  <a16:creationId xmlns:a16="http://schemas.microsoft.com/office/drawing/2014/main" id="{BBF41554-058A-6F47-995D-B2F8203C8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929"/>
              <a:ext cx="288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OK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C1D0D4-E3ED-F742-A8D6-2A2EE7935F59}"/>
              </a:ext>
            </a:extLst>
          </p:cNvPr>
          <p:cNvCxnSpPr>
            <a:cxnSpLocks/>
          </p:cNvCxnSpPr>
          <p:nvPr/>
        </p:nvCxnSpPr>
        <p:spPr>
          <a:xfrm flipH="1">
            <a:off x="4638262" y="5168348"/>
            <a:ext cx="887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9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modified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and sends her encrypted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1" y="1863"/>
                <a:ext cx="717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encrypted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147353-ACF4-FB45-82C9-78EF59D1B8F5}"/>
              </a:ext>
            </a:extLst>
          </p:cNvPr>
          <p:cNvGrpSpPr/>
          <p:nvPr/>
        </p:nvGrpSpPr>
        <p:grpSpPr>
          <a:xfrm>
            <a:off x="5565917" y="5221357"/>
            <a:ext cx="1657209" cy="980453"/>
            <a:chOff x="5565917" y="5221357"/>
            <a:chExt cx="1657209" cy="980453"/>
          </a:xfrm>
        </p:grpSpPr>
        <p:grpSp>
          <p:nvGrpSpPr>
            <p:cNvPr id="32" name="Group 9">
              <a:extLst>
                <a:ext uri="{FF2B5EF4-FFF2-40B4-BE49-F238E27FC236}">
                  <a16:creationId xmlns:a16="http://schemas.microsoft.com/office/drawing/2014/main" id="{09CCB2F0-AAD0-AE40-9BFA-C3F3B505C1EA}"/>
                </a:ext>
              </a:extLst>
            </p:cNvPr>
            <p:cNvGrpSpPr>
              <a:grpSpLocks/>
            </p:cNvGrpSpPr>
            <p:nvPr/>
          </p:nvGrpSpPr>
          <p:grpSpPr bwMode="auto">
            <a:xfrm rot="20326040">
              <a:off x="5673726" y="5221357"/>
              <a:ext cx="1549400" cy="550862"/>
              <a:chOff x="521" y="1857"/>
              <a:chExt cx="976" cy="347"/>
            </a:xfrm>
          </p:grpSpPr>
          <p:sp>
            <p:nvSpPr>
              <p:cNvPr id="33" name="Rectangle 10">
                <a:extLst>
                  <a:ext uri="{FF2B5EF4-FFF2-40B4-BE49-F238E27FC236}">
                    <a16:creationId xmlns:a16="http://schemas.microsoft.com/office/drawing/2014/main" id="{BCDE87B3-8C33-454D-BC4C-966D1103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957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35" name="Text Box 12">
                <a:extLst>
                  <a:ext uri="{FF2B5EF4-FFF2-40B4-BE49-F238E27FC236}">
                    <a16:creationId xmlns:a16="http://schemas.microsoft.com/office/drawing/2014/main" id="{9D3CC4EC-3241-B748-B705-CDFF879A6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4AF6DA12-B4E4-B34F-B759-4778C678D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8" name="Text Box 12">
                <a:extLst>
                  <a:ext uri="{FF2B5EF4-FFF2-40B4-BE49-F238E27FC236}">
                    <a16:creationId xmlns:a16="http://schemas.microsoft.com/office/drawing/2014/main" id="{57DC8CF6-59C4-7B4F-9D40-4BD50E0B5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" y="1929"/>
                <a:ext cx="288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OK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E916E4E-72AA-BB40-9BFB-340F93550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5917" y="5976730"/>
              <a:ext cx="543335" cy="22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1" descr="EN00179_[1]">
            <a:extLst>
              <a:ext uri="{FF2B5EF4-FFF2-40B4-BE49-F238E27FC236}">
                <a16:creationId xmlns:a16="http://schemas.microsoft.com/office/drawing/2014/main" id="{35FF652E-B29F-6447-B1F0-703DCD9312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00331">
            <a:off x="2148232" y="5668479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2" name="Line 22">
            <a:extLst>
              <a:ext uri="{FF2B5EF4-FFF2-40B4-BE49-F238E27FC236}">
                <a16:creationId xmlns:a16="http://schemas.microsoft.com/office/drawing/2014/main" id="{2EA47872-83E5-3543-89FE-E2FD72C303D7}"/>
              </a:ext>
            </a:extLst>
          </p:cNvPr>
          <p:cNvSpPr>
            <a:spLocks noChangeShapeType="1"/>
          </p:cNvSpPr>
          <p:nvPr/>
        </p:nvSpPr>
        <p:spPr bwMode="auto">
          <a:xfrm rot="21300331">
            <a:off x="2056157" y="4438167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3989B27E-4CAE-8949-8492-E6712F57AC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4701" y="4572000"/>
            <a:ext cx="3814970" cy="12987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FADE59F-2754-3448-A342-E05C216B7117}"/>
              </a:ext>
            </a:extLst>
          </p:cNvPr>
          <p:cNvGrpSpPr/>
          <p:nvPr/>
        </p:nvGrpSpPr>
        <p:grpSpPr>
          <a:xfrm rot="20405712">
            <a:off x="3467313" y="4951901"/>
            <a:ext cx="3267076" cy="641277"/>
            <a:chOff x="2287795" y="3620401"/>
            <a:chExt cx="3267076" cy="641277"/>
          </a:xfrm>
        </p:grpSpPr>
        <p:grpSp>
          <p:nvGrpSpPr>
            <p:cNvPr id="45" name="Group 9">
              <a:extLst>
                <a:ext uri="{FF2B5EF4-FFF2-40B4-BE49-F238E27FC236}">
                  <a16:creationId xmlns:a16="http://schemas.microsoft.com/office/drawing/2014/main" id="{296F5FF0-F4A3-274B-9B0B-20DCD2466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8293C750-D2C1-EF47-B1DF-1E5258516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Text Box 11">
                <a:extLst>
                  <a:ext uri="{FF2B5EF4-FFF2-40B4-BE49-F238E27FC236}">
                    <a16:creationId xmlns:a16="http://schemas.microsoft.com/office/drawing/2014/main" id="{93A8BDC0-DFE5-E84A-B7B5-3D5F4745F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C7E17E93-E0A9-F346-A5E4-74629DD1D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50" name="Line 13">
                <a:extLst>
                  <a:ext uri="{FF2B5EF4-FFF2-40B4-BE49-F238E27FC236}">
                    <a16:creationId xmlns:a16="http://schemas.microsoft.com/office/drawing/2014/main" id="{A717D8D2-B3F6-9C42-AC1D-B1866ECE9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3">
                <a:extLst>
                  <a:ext uri="{FF2B5EF4-FFF2-40B4-BE49-F238E27FC236}">
                    <a16:creationId xmlns:a16="http://schemas.microsoft.com/office/drawing/2014/main" id="{C566C9D9-7133-DD43-BDAA-A02F894C3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3" name="Text Box 12">
                <a:extLst>
                  <a:ext uri="{FF2B5EF4-FFF2-40B4-BE49-F238E27FC236}">
                    <a16:creationId xmlns:a16="http://schemas.microsoft.com/office/drawing/2014/main" id="{366596C4-9035-2B47-918F-5C0797F072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4" y="1863"/>
                <a:ext cx="75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encrypted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EE7CDA-3A80-7C41-BDDF-3F09073D1C5A}"/>
                </a:ext>
              </a:extLst>
            </p:cNvPr>
            <p:cNvCxnSpPr/>
            <p:nvPr/>
          </p:nvCxnSpPr>
          <p:spPr>
            <a:xfrm>
              <a:off x="4230470" y="3620401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 Box 4">
            <a:extLst>
              <a:ext uri="{FF2B5EF4-FFF2-40B4-BE49-F238E27FC236}">
                <a16:creationId xmlns:a16="http://schemas.microsoft.com/office/drawing/2014/main" id="{0017FBE4-4309-6340-A583-A4158457D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6472" y="3792676"/>
            <a:ext cx="332671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solidFill>
                  <a:srgbClr val="C00000"/>
                </a:solidFill>
                <a:latin typeface="+mn-lt"/>
                <a:cs typeface="Arial" charset="0"/>
              </a:rPr>
              <a:t>playback attack still works: </a:t>
            </a:r>
            <a:r>
              <a:rPr lang="en-US" sz="2800" i="1" dirty="0">
                <a:latin typeface="+mn-lt"/>
                <a:cs typeface="Arial" charset="0"/>
              </a:rPr>
              <a:t>Trudy records Alice’s packet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latin typeface="+mn-lt"/>
                <a:cs typeface="Arial" charset="0"/>
              </a:rPr>
              <a:t>and later plays it back to Bob </a:t>
            </a:r>
          </a:p>
        </p:txBody>
      </p:sp>
    </p:spTree>
    <p:extLst>
      <p:ext uri="{BB962C8B-B14F-4D97-AF65-F5344CB8AC3E}">
        <p14:creationId xmlns:p14="http://schemas.microsoft.com/office/powerpoint/2010/main" val="248780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fourth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32182" y="1255643"/>
            <a:ext cx="9684027" cy="612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avoid playback attack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748" y="2247695"/>
            <a:ext cx="109231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ap4.0: </a:t>
            </a:r>
            <a:r>
              <a:rPr lang="en-US" sz="3200" dirty="0">
                <a:latin typeface="+mn-lt"/>
                <a:cs typeface="Arial" charset="0"/>
              </a:rPr>
              <a:t>to prove Alice “live”, Bob sends Alice nonce, R </a:t>
            </a:r>
          </a:p>
          <a:p>
            <a:pPr marL="457200" indent="-339725">
              <a:buClr>
                <a:srgbClr val="0012A0"/>
              </a:buClr>
              <a:buFont typeface="Wingdings" pitchFamily="2" charset="2"/>
              <a:buChar char="§"/>
              <a:defRPr/>
            </a:pPr>
            <a:r>
              <a:rPr lang="en-US" sz="3200" dirty="0">
                <a:latin typeface="+mn-lt"/>
                <a:cs typeface="Arial" charset="0"/>
              </a:rPr>
              <a:t>Alice must return R, encrypted with shared secret key</a:t>
            </a:r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141769FA-74DC-F04C-8E0C-274CCE2D6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358" y="1729270"/>
            <a:ext cx="80558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+mn-cs"/>
              </a:rPr>
              <a:t>nonce: </a:t>
            </a:r>
            <a:r>
              <a:rPr lang="en-US" sz="3200" dirty="0">
                <a:latin typeface="+mn-lt"/>
                <a:cs typeface="+mn-cs"/>
              </a:rPr>
              <a:t>number (R) used only </a:t>
            </a:r>
            <a:r>
              <a:rPr lang="en-US" sz="3200" dirty="0">
                <a:solidFill>
                  <a:srgbClr val="000099"/>
                </a:solidFill>
                <a:latin typeface="+mn-lt"/>
                <a:cs typeface="+mn-cs"/>
              </a:rPr>
              <a:t>once-in-a-lifetime</a:t>
            </a:r>
          </a:p>
        </p:txBody>
      </p:sp>
      <p:sp>
        <p:nvSpPr>
          <p:cNvPr id="55" name="Text Box 4">
            <a:extLst>
              <a:ext uri="{FF2B5EF4-FFF2-40B4-BE49-F238E27FC236}">
                <a16:creationId xmlns:a16="http://schemas.microsoft.com/office/drawing/2014/main" id="{8FD904F7-9081-E447-9656-C8A098F81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610" y="5576266"/>
            <a:ext cx="36585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200" i="1" dirty="0">
                <a:latin typeface="+mn-lt"/>
                <a:cs typeface="Arial" charset="0"/>
              </a:rPr>
              <a:t>Failures, drawbacks?</a:t>
            </a:r>
          </a:p>
        </p:txBody>
      </p:sp>
      <p:pic>
        <p:nvPicPr>
          <p:cNvPr id="56" name="Picture 7" descr="Alice">
            <a:extLst>
              <a:ext uri="{FF2B5EF4-FFF2-40B4-BE49-F238E27FC236}">
                <a16:creationId xmlns:a16="http://schemas.microsoft.com/office/drawing/2014/main" id="{2F9AF6F6-F327-4249-8539-07CD631C7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31" y="3458679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8" descr="Bob">
            <a:extLst>
              <a:ext uri="{FF2B5EF4-FFF2-40B4-BE49-F238E27FC236}">
                <a16:creationId xmlns:a16="http://schemas.microsoft.com/office/drawing/2014/main" id="{39A855F0-2FE6-984A-B72E-20AA23DB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517" y="3792192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C4276CD-64C3-8E4A-B50D-2C57424EE614}"/>
              </a:ext>
            </a:extLst>
          </p:cNvPr>
          <p:cNvGrpSpPr>
            <a:grpSpLocks/>
          </p:cNvGrpSpPr>
          <p:nvPr/>
        </p:nvGrpSpPr>
        <p:grpSpPr bwMode="auto">
          <a:xfrm>
            <a:off x="3966128" y="3573117"/>
            <a:ext cx="3697288" cy="614363"/>
            <a:chOff x="2733675" y="3467100"/>
            <a:chExt cx="3697288" cy="614363"/>
          </a:xfrm>
        </p:grpSpPr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EAEA93D0-716C-3D45-9B18-D5930A67A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0">
              <a:extLst>
                <a:ext uri="{FF2B5EF4-FFF2-40B4-BE49-F238E27FC236}">
                  <a16:creationId xmlns:a16="http://schemas.microsoft.com/office/drawing/2014/main" id="{D747AE28-31A4-5744-9AC3-9091708FB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654" y="3467100"/>
              <a:ext cx="16466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lt"/>
                  <a:cs typeface="Arial" charset="0"/>
                </a:rPr>
                <a:t>“I am Alice”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E980D71-54AB-0A4D-ADEA-EF957E0120A8}"/>
              </a:ext>
            </a:extLst>
          </p:cNvPr>
          <p:cNvGrpSpPr>
            <a:grpSpLocks/>
          </p:cNvGrpSpPr>
          <p:nvPr/>
        </p:nvGrpSpPr>
        <p:grpSpPr bwMode="auto">
          <a:xfrm>
            <a:off x="3959778" y="4247805"/>
            <a:ext cx="3697288" cy="557212"/>
            <a:chOff x="2727325" y="4141788"/>
            <a:chExt cx="3697288" cy="557212"/>
          </a:xfrm>
        </p:grpSpPr>
        <p:sp>
          <p:nvSpPr>
            <p:cNvPr id="62" name="Line 11">
              <a:extLst>
                <a:ext uri="{FF2B5EF4-FFF2-40B4-BE49-F238E27FC236}">
                  <a16:creationId xmlns:a16="http://schemas.microsoft.com/office/drawing/2014/main" id="{08698D6B-EE9C-E34D-A32F-7525934EC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" name="Text Box 13">
              <a:extLst>
                <a:ext uri="{FF2B5EF4-FFF2-40B4-BE49-F238E27FC236}">
                  <a16:creationId xmlns:a16="http://schemas.microsoft.com/office/drawing/2014/main" id="{E3576BAB-C966-E149-9EF7-9412FFECF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5030" y="4141788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624DDBA-586C-2246-9568-00131C0B0DBF}"/>
              </a:ext>
            </a:extLst>
          </p:cNvPr>
          <p:cNvGrpSpPr>
            <a:grpSpLocks/>
          </p:cNvGrpSpPr>
          <p:nvPr/>
        </p:nvGrpSpPr>
        <p:grpSpPr bwMode="auto">
          <a:xfrm>
            <a:off x="3967716" y="4806605"/>
            <a:ext cx="7442403" cy="1421928"/>
            <a:chOff x="2735263" y="4700588"/>
            <a:chExt cx="7442403" cy="1421928"/>
          </a:xfrm>
        </p:grpSpPr>
        <p:sp>
          <p:nvSpPr>
            <p:cNvPr id="65" name="Line 12">
              <a:extLst>
                <a:ext uri="{FF2B5EF4-FFF2-40B4-BE49-F238E27FC236}">
                  <a16:creationId xmlns:a16="http://schemas.microsoft.com/office/drawing/2014/main" id="{4D962D55-0BBF-764B-9835-8287A7D0D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6" name="Group 14">
              <a:extLst>
                <a:ext uri="{FF2B5EF4-FFF2-40B4-BE49-F238E27FC236}">
                  <a16:creationId xmlns:a16="http://schemas.microsoft.com/office/drawing/2014/main" id="{55E586C0-CCEB-B94D-9BF6-043B8F7FA9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3589" y="4743450"/>
              <a:ext cx="973138" cy="581025"/>
              <a:chOff x="2726" y="3555"/>
              <a:chExt cx="613" cy="366"/>
            </a:xfrm>
          </p:grpSpPr>
          <p:sp>
            <p:nvSpPr>
              <p:cNvPr id="68" name="Text Box 15">
                <a:extLst>
                  <a:ext uri="{FF2B5EF4-FFF2-40B4-BE49-F238E27FC236}">
                    <a16:creationId xmlns:a16="http://schemas.microsoft.com/office/drawing/2014/main" id="{01536074-7B52-B048-8659-E090783CF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6" y="3555"/>
                <a:ext cx="6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K    (R)</a:t>
                </a:r>
              </a:p>
            </p:txBody>
          </p:sp>
          <p:sp>
            <p:nvSpPr>
              <p:cNvPr id="69" name="Text Box 16">
                <a:extLst>
                  <a:ext uri="{FF2B5EF4-FFF2-40B4-BE49-F238E27FC236}">
                    <a16:creationId xmlns:a16="http://schemas.microsoft.com/office/drawing/2014/main" id="{D784196B-33BA-5445-9ABA-35DDC8AD73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1" y="3688"/>
                <a:ext cx="32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67" name="Text Box 17">
              <a:extLst>
                <a:ext uri="{FF2B5EF4-FFF2-40B4-BE49-F238E27FC236}">
                  <a16:creationId xmlns:a16="http://schemas.microsoft.com/office/drawing/2014/main" id="{8D82095B-7548-E344-BD94-8F9CC1AF4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1569" y="4700588"/>
              <a:ext cx="3676097" cy="1421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n-lt"/>
                  <a:cs typeface="Arial" charset="0"/>
                </a:rPr>
                <a:t>Bob know Alice is live, and only Alice knows key to encrypt nonce, so it must be Alice!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459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ap5.0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749" y="1134512"/>
            <a:ext cx="10923173" cy="162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</a:pPr>
            <a:r>
              <a:rPr lang="en-US" sz="3200" dirty="0">
                <a:latin typeface="+mn-lt"/>
              </a:rPr>
              <a:t>ap4.0 requires shared symmetric key  - can we authenticate using public key techniques?</a:t>
            </a:r>
          </a:p>
          <a:p>
            <a:pPr>
              <a:spcBef>
                <a:spcPts val="1200"/>
              </a:spcBef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ap5.0: </a:t>
            </a:r>
            <a:r>
              <a:rPr lang="en-US" sz="3200" dirty="0">
                <a:latin typeface="+mn-lt"/>
              </a:rPr>
              <a:t>use nonce, public key cryptography</a:t>
            </a:r>
          </a:p>
        </p:txBody>
      </p:sp>
      <p:pic>
        <p:nvPicPr>
          <p:cNvPr id="56" name="Picture 7" descr="Alice">
            <a:extLst>
              <a:ext uri="{FF2B5EF4-FFF2-40B4-BE49-F238E27FC236}">
                <a16:creationId xmlns:a16="http://schemas.microsoft.com/office/drawing/2014/main" id="{2F9AF6F6-F327-4249-8539-07CD631C7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983" y="2875583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8" descr="Bob">
            <a:extLst>
              <a:ext uri="{FF2B5EF4-FFF2-40B4-BE49-F238E27FC236}">
                <a16:creationId xmlns:a16="http://schemas.microsoft.com/office/drawing/2014/main" id="{39A855F0-2FE6-984A-B72E-20AA23DB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69" y="3209096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C4276CD-64C3-8E4A-B50D-2C57424EE614}"/>
              </a:ext>
            </a:extLst>
          </p:cNvPr>
          <p:cNvGrpSpPr>
            <a:grpSpLocks/>
          </p:cNvGrpSpPr>
          <p:nvPr/>
        </p:nvGrpSpPr>
        <p:grpSpPr bwMode="auto">
          <a:xfrm>
            <a:off x="3064980" y="3241813"/>
            <a:ext cx="3697288" cy="461665"/>
            <a:chOff x="2733675" y="3718892"/>
            <a:chExt cx="3697288" cy="461665"/>
          </a:xfrm>
        </p:grpSpPr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EAEA93D0-716C-3D45-9B18-D5930A67A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0">
              <a:extLst>
                <a:ext uri="{FF2B5EF4-FFF2-40B4-BE49-F238E27FC236}">
                  <a16:creationId xmlns:a16="http://schemas.microsoft.com/office/drawing/2014/main" id="{D747AE28-31A4-5744-9AC3-9091708FB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6402" y="3718892"/>
              <a:ext cx="1646605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lt"/>
                  <a:cs typeface="Arial" charset="0"/>
                </a:rPr>
                <a:t>“I am Alice”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E980D71-54AB-0A4D-ADEA-EF957E0120A8}"/>
              </a:ext>
            </a:extLst>
          </p:cNvPr>
          <p:cNvGrpSpPr>
            <a:grpSpLocks/>
          </p:cNvGrpSpPr>
          <p:nvPr/>
        </p:nvGrpSpPr>
        <p:grpSpPr bwMode="auto">
          <a:xfrm>
            <a:off x="3058630" y="3757474"/>
            <a:ext cx="3697288" cy="523220"/>
            <a:chOff x="2727325" y="4234553"/>
            <a:chExt cx="3697288" cy="523220"/>
          </a:xfrm>
        </p:grpSpPr>
        <p:sp>
          <p:nvSpPr>
            <p:cNvPr id="62" name="Line 11">
              <a:extLst>
                <a:ext uri="{FF2B5EF4-FFF2-40B4-BE49-F238E27FC236}">
                  <a16:creationId xmlns:a16="http://schemas.microsoft.com/office/drawing/2014/main" id="{08698D6B-EE9C-E34D-A32F-7525934EC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" name="Text Box 13">
              <a:extLst>
                <a:ext uri="{FF2B5EF4-FFF2-40B4-BE49-F238E27FC236}">
                  <a16:creationId xmlns:a16="http://schemas.microsoft.com/office/drawing/2014/main" id="{E3576BAB-C966-E149-9EF7-9412FFECF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0115" y="4234553"/>
              <a:ext cx="380232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B0819E-4D5E-5144-A5A8-E2CA9BD36E85}"/>
              </a:ext>
            </a:extLst>
          </p:cNvPr>
          <p:cNvGrpSpPr/>
          <p:nvPr/>
        </p:nvGrpSpPr>
        <p:grpSpPr>
          <a:xfrm>
            <a:off x="3086100" y="4124601"/>
            <a:ext cx="3697287" cy="676275"/>
            <a:chOff x="3086100" y="4124601"/>
            <a:chExt cx="3697287" cy="676275"/>
          </a:xfrm>
        </p:grpSpPr>
        <p:sp>
          <p:nvSpPr>
            <p:cNvPr id="65" name="Line 12">
              <a:extLst>
                <a:ext uri="{FF2B5EF4-FFF2-40B4-BE49-F238E27FC236}">
                  <a16:creationId xmlns:a16="http://schemas.microsoft.com/office/drawing/2014/main" id="{4D962D55-0BBF-764B-9835-8287A7D0D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100" y="4408349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3" name="Group 12">
              <a:extLst>
                <a:ext uri="{FF2B5EF4-FFF2-40B4-BE49-F238E27FC236}">
                  <a16:creationId xmlns:a16="http://schemas.microsoft.com/office/drawing/2014/main" id="{DEFF3F8A-1D3B-0940-96F5-EAAB79FA3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9040" y="4124601"/>
              <a:ext cx="1028700" cy="676275"/>
              <a:chOff x="2852" y="2891"/>
              <a:chExt cx="648" cy="426"/>
            </a:xfrm>
          </p:grpSpPr>
          <p:sp>
            <p:nvSpPr>
              <p:cNvPr id="24" name="Text Box 13">
                <a:extLst>
                  <a:ext uri="{FF2B5EF4-FFF2-40B4-BE49-F238E27FC236}">
                    <a16:creationId xmlns:a16="http://schemas.microsoft.com/office/drawing/2014/main" id="{0D581F6E-86B1-534F-BDAB-82E839A333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2" y="2979"/>
                <a:ext cx="648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800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25" name="Text Box 14">
                <a:extLst>
                  <a:ext uri="{FF2B5EF4-FFF2-40B4-BE49-F238E27FC236}">
                    <a16:creationId xmlns:a16="http://schemas.microsoft.com/office/drawing/2014/main" id="{C75C26F3-0008-5949-9BEA-927DBA56F1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9" y="3084"/>
                <a:ext cx="20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26" name="Text Box 15">
                <a:extLst>
                  <a:ext uri="{FF2B5EF4-FFF2-40B4-BE49-F238E27FC236}">
                    <a16:creationId xmlns:a16="http://schemas.microsoft.com/office/drawing/2014/main" id="{9C57DEA5-6B03-E348-B265-415DA783C3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2" y="289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2833DA-9CEF-1740-B263-141DE78DFACD}"/>
              </a:ext>
            </a:extLst>
          </p:cNvPr>
          <p:cNvGrpSpPr>
            <a:grpSpLocks/>
          </p:cNvGrpSpPr>
          <p:nvPr/>
        </p:nvGrpSpPr>
        <p:grpSpPr bwMode="auto">
          <a:xfrm>
            <a:off x="2985743" y="5009805"/>
            <a:ext cx="3697288" cy="369332"/>
            <a:chOff x="2727325" y="4380327"/>
            <a:chExt cx="3697288" cy="369332"/>
          </a:xfrm>
        </p:grpSpPr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3C5335B3-53A9-8141-8881-70E37150C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" name="Text Box 13">
              <a:extLst>
                <a:ext uri="{FF2B5EF4-FFF2-40B4-BE49-F238E27FC236}">
                  <a16:creationId xmlns:a16="http://schemas.microsoft.com/office/drawing/2014/main" id="{9099361D-C78F-5D47-90E9-7A0E22532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4913" y="4380327"/>
              <a:ext cx="247016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A1B0A3-002F-BE44-A232-0C1647891076}"/>
              </a:ext>
            </a:extLst>
          </p:cNvPr>
          <p:cNvGrpSpPr/>
          <p:nvPr/>
        </p:nvGrpSpPr>
        <p:grpSpPr>
          <a:xfrm>
            <a:off x="3072848" y="5310670"/>
            <a:ext cx="3697287" cy="676275"/>
            <a:chOff x="3072848" y="5310670"/>
            <a:chExt cx="3697287" cy="676275"/>
          </a:xfrm>
        </p:grpSpPr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D5DB138C-C974-784C-B5DF-44D22492A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848" y="5647428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1" name="Group 12">
              <a:extLst>
                <a:ext uri="{FF2B5EF4-FFF2-40B4-BE49-F238E27FC236}">
                  <a16:creationId xmlns:a16="http://schemas.microsoft.com/office/drawing/2014/main" id="{7B23B9D4-5ABC-6748-8A77-C2599E6870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179" y="5310670"/>
              <a:ext cx="1028700" cy="676275"/>
              <a:chOff x="2852" y="2891"/>
              <a:chExt cx="648" cy="426"/>
            </a:xfrm>
          </p:grpSpPr>
          <p:sp>
            <p:nvSpPr>
              <p:cNvPr id="53" name="Text Box 13">
                <a:extLst>
                  <a:ext uri="{FF2B5EF4-FFF2-40B4-BE49-F238E27FC236}">
                    <a16:creationId xmlns:a16="http://schemas.microsoft.com/office/drawing/2014/main" id="{32123EC4-E97B-E54F-AE15-8F511BEDB2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2" y="2979"/>
                <a:ext cx="648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800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54" name="Text Box 14">
                <a:extLst>
                  <a:ext uri="{FF2B5EF4-FFF2-40B4-BE49-F238E27FC236}">
                    <a16:creationId xmlns:a16="http://schemas.microsoft.com/office/drawing/2014/main" id="{D9A3EB35-2155-5B4E-846A-ED5F02B7C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9" y="3084"/>
                <a:ext cx="20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70" name="Text Box 15">
                <a:extLst>
                  <a:ext uri="{FF2B5EF4-FFF2-40B4-BE49-F238E27FC236}">
                    <a16:creationId xmlns:a16="http://schemas.microsoft.com/office/drawing/2014/main" id="{B0CB5623-EA61-D04C-9262-80E608464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8" y="2891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E0E366-E4FF-5D48-8B56-C779840E608F}"/>
              </a:ext>
            </a:extLst>
          </p:cNvPr>
          <p:cNvGrpSpPr/>
          <p:nvPr/>
        </p:nvGrpSpPr>
        <p:grpSpPr>
          <a:xfrm>
            <a:off x="6970643" y="3647722"/>
            <a:ext cx="4818978" cy="2819542"/>
            <a:chOff x="6970643" y="3647722"/>
            <a:chExt cx="4818978" cy="2819542"/>
          </a:xfrm>
        </p:grpSpPr>
        <p:sp>
          <p:nvSpPr>
            <p:cNvPr id="33" name="Text Box 11">
              <a:extLst>
                <a:ext uri="{FF2B5EF4-FFF2-40B4-BE49-F238E27FC236}">
                  <a16:creationId xmlns:a16="http://schemas.microsoft.com/office/drawing/2014/main" id="{85AC5181-C0FE-8D46-AE3D-B48809AF3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3479" y="3647722"/>
              <a:ext cx="254793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latin typeface="+mn-lt"/>
                  <a:cs typeface="Arial" charset="0"/>
                </a:rPr>
                <a:t>Bob computes</a:t>
              </a:r>
            </a:p>
          </p:txBody>
        </p:sp>
        <p:sp>
          <p:nvSpPr>
            <p:cNvPr id="43" name="Text Box 31">
              <a:extLst>
                <a:ext uri="{FF2B5EF4-FFF2-40B4-BE49-F238E27FC236}">
                  <a16:creationId xmlns:a16="http://schemas.microsoft.com/office/drawing/2014/main" id="{F167A309-060E-CB47-B167-406BAE2F3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3314" y="4710956"/>
              <a:ext cx="3316307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and knows only Alice could have the private key, that encrypted R such that</a:t>
              </a:r>
            </a:p>
          </p:txBody>
        </p:sp>
        <p:grpSp>
          <p:nvGrpSpPr>
            <p:cNvPr id="44" name="Group 32">
              <a:extLst>
                <a:ext uri="{FF2B5EF4-FFF2-40B4-BE49-F238E27FC236}">
                  <a16:creationId xmlns:a16="http://schemas.microsoft.com/office/drawing/2014/main" id="{9B8399BA-1EDD-1441-A8CF-664BAC5C89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50469" y="5513107"/>
              <a:ext cx="2051879" cy="954157"/>
              <a:chOff x="942" y="3588"/>
              <a:chExt cx="1183" cy="522"/>
            </a:xfrm>
          </p:grpSpPr>
          <p:sp>
            <p:nvSpPr>
              <p:cNvPr id="45" name="Text Box 33">
                <a:extLst>
                  <a:ext uri="{FF2B5EF4-FFF2-40B4-BE49-F238E27FC236}">
                    <a16:creationId xmlns:a16="http://schemas.microsoft.com/office/drawing/2014/main" id="{F64AD157-0740-8F4A-B120-B415F19E61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3" y="3731"/>
                <a:ext cx="9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(K  (R)) = R</a:t>
                </a:r>
              </a:p>
            </p:txBody>
          </p:sp>
          <p:sp>
            <p:nvSpPr>
              <p:cNvPr id="46" name="Text Box 34">
                <a:extLst>
                  <a:ext uri="{FF2B5EF4-FFF2-40B4-BE49-F238E27FC236}">
                    <a16:creationId xmlns:a16="http://schemas.microsoft.com/office/drawing/2014/main" id="{0BB260CB-AF5A-2C4C-992A-1E67D6720C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9" y="3819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47" name="Text Box 35">
                <a:extLst>
                  <a:ext uri="{FF2B5EF4-FFF2-40B4-BE49-F238E27FC236}">
                    <a16:creationId xmlns:a16="http://schemas.microsoft.com/office/drawing/2014/main" id="{AAB195AB-2054-6E42-A9EB-46D095B22B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3588"/>
                <a:ext cx="17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48" name="Text Box 36">
                <a:extLst>
                  <a:ext uri="{FF2B5EF4-FFF2-40B4-BE49-F238E27FC236}">
                    <a16:creationId xmlns:a16="http://schemas.microsoft.com/office/drawing/2014/main" id="{59939334-F3BC-9547-9113-1B49FAF0D4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2" y="3718"/>
                <a:ext cx="30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49" name="Text Box 37">
                <a:extLst>
                  <a:ext uri="{FF2B5EF4-FFF2-40B4-BE49-F238E27FC236}">
                    <a16:creationId xmlns:a16="http://schemas.microsoft.com/office/drawing/2014/main" id="{8ED1822E-3198-0946-A269-EAE47B2512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3805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50" name="Text Box 38">
                <a:extLst>
                  <a:ext uri="{FF2B5EF4-FFF2-40B4-BE49-F238E27FC236}">
                    <a16:creationId xmlns:a16="http://schemas.microsoft.com/office/drawing/2014/main" id="{D2A07B58-F8F4-764F-8083-BACA7957F0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8" y="362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71" name="Group 32">
              <a:extLst>
                <a:ext uri="{FF2B5EF4-FFF2-40B4-BE49-F238E27FC236}">
                  <a16:creationId xmlns:a16="http://schemas.microsoft.com/office/drawing/2014/main" id="{9A9EF96A-DB45-9140-929A-C624915D8D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43844" y="3896138"/>
              <a:ext cx="2051879" cy="954157"/>
              <a:chOff x="942" y="3588"/>
              <a:chExt cx="1183" cy="522"/>
            </a:xfrm>
          </p:grpSpPr>
          <p:sp>
            <p:nvSpPr>
              <p:cNvPr id="72" name="Text Box 33">
                <a:extLst>
                  <a:ext uri="{FF2B5EF4-FFF2-40B4-BE49-F238E27FC236}">
                    <a16:creationId xmlns:a16="http://schemas.microsoft.com/office/drawing/2014/main" id="{A200BBB4-00A3-2147-A532-5218A2C358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3" y="3731"/>
                <a:ext cx="9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(K  (R)) = R</a:t>
                </a:r>
              </a:p>
            </p:txBody>
          </p:sp>
          <p:sp>
            <p:nvSpPr>
              <p:cNvPr id="73" name="Text Box 34">
                <a:extLst>
                  <a:ext uri="{FF2B5EF4-FFF2-40B4-BE49-F238E27FC236}">
                    <a16:creationId xmlns:a16="http://schemas.microsoft.com/office/drawing/2014/main" id="{4F6B97CC-6A55-5E4D-961B-7B04C268D1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9" y="3819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74" name="Text Box 35">
                <a:extLst>
                  <a:ext uri="{FF2B5EF4-FFF2-40B4-BE49-F238E27FC236}">
                    <a16:creationId xmlns:a16="http://schemas.microsoft.com/office/drawing/2014/main" id="{91CEFBBB-4C73-F64A-B98C-47B2D5ECCB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3588"/>
                <a:ext cx="17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75" name="Text Box 36">
                <a:extLst>
                  <a:ext uri="{FF2B5EF4-FFF2-40B4-BE49-F238E27FC236}">
                    <a16:creationId xmlns:a16="http://schemas.microsoft.com/office/drawing/2014/main" id="{37F04E6C-C5B6-D84D-B11D-0C6729C63E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2" y="3718"/>
                <a:ext cx="30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76" name="Text Box 37">
                <a:extLst>
                  <a:ext uri="{FF2B5EF4-FFF2-40B4-BE49-F238E27FC236}">
                    <a16:creationId xmlns:a16="http://schemas.microsoft.com/office/drawing/2014/main" id="{8A278A51-C50D-C34B-8024-ED46F75556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3805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77" name="Text Box 38">
                <a:extLst>
                  <a:ext uri="{FF2B5EF4-FFF2-40B4-BE49-F238E27FC236}">
                    <a16:creationId xmlns:a16="http://schemas.microsoft.com/office/drawing/2014/main" id="{A60CF1AF-7A33-6740-B29B-FDEA1A0E73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8" y="362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2017155-79A1-0640-B6D4-2FCD229680FC}"/>
                </a:ext>
              </a:extLst>
            </p:cNvPr>
            <p:cNvCxnSpPr>
              <a:cxnSpLocks/>
            </p:cNvCxnSpPr>
            <p:nvPr/>
          </p:nvCxnSpPr>
          <p:spPr>
            <a:xfrm>
              <a:off x="8375374" y="3806822"/>
              <a:ext cx="0" cy="248796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1C0842A-6581-4244-83F0-28D1B6C7509C}"/>
                </a:ext>
              </a:extLst>
            </p:cNvPr>
            <p:cNvCxnSpPr>
              <a:cxnSpLocks/>
            </p:cNvCxnSpPr>
            <p:nvPr/>
          </p:nvCxnSpPr>
          <p:spPr>
            <a:xfrm>
              <a:off x="6970643" y="5917096"/>
              <a:ext cx="139810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61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What is network security?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708D807-71AD-3B4B-9781-46E36F32C0D1}"/>
              </a:ext>
            </a:extLst>
          </p:cNvPr>
          <p:cNvSpPr txBox="1">
            <a:spLocks noChangeArrowheads="1"/>
          </p:cNvSpPr>
          <p:nvPr/>
        </p:nvSpPr>
        <p:spPr>
          <a:xfrm>
            <a:off x="768178" y="1333500"/>
            <a:ext cx="10562431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confidentiality: </a:t>
            </a:r>
            <a:r>
              <a:rPr lang="en-US" dirty="0"/>
              <a:t>only sender, intended receiver should “</a:t>
            </a:r>
            <a:r>
              <a:rPr lang="en-US" altLang="ja-JP" dirty="0"/>
              <a:t>understand” message contents</a:t>
            </a:r>
          </a:p>
          <a:p>
            <a:pPr lvl="1"/>
            <a:r>
              <a:rPr lang="en-US" sz="2800" dirty="0"/>
              <a:t>sender encrypts message</a:t>
            </a:r>
          </a:p>
          <a:p>
            <a:pPr lvl="1"/>
            <a:r>
              <a:rPr lang="en-US" sz="2800" dirty="0"/>
              <a:t>receiver decrypts message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authentication: </a:t>
            </a:r>
            <a:r>
              <a:rPr lang="en-US" dirty="0"/>
              <a:t>sender, receiver want to confirm identity of each other 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message integrity: </a:t>
            </a:r>
            <a:r>
              <a:rPr lang="en-US" dirty="0"/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access and availability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services must be accessible and available to users</a:t>
            </a:r>
          </a:p>
        </p:txBody>
      </p:sp>
    </p:spTree>
    <p:extLst>
      <p:ext uri="{BB962C8B-B14F-4D97-AF65-F5344CB8AC3E}">
        <p14:creationId xmlns:p14="http://schemas.microsoft.com/office/powerpoint/2010/main" val="40115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ap5.0 – there’s still a flaw!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C1B3BC8-38A1-AC45-AA7A-CF90D202ED35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137272"/>
            <a:ext cx="10768980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man (or woman) in the middle attack: </a:t>
            </a:r>
            <a:r>
              <a:rPr lang="en-US" dirty="0"/>
              <a:t>Trudy poses as Alice (to Bob) and as Bob (to Alice)</a:t>
            </a:r>
          </a:p>
        </p:txBody>
      </p:sp>
      <p:pic>
        <p:nvPicPr>
          <p:cNvPr id="64" name="Picture 4" descr="Bob">
            <a:extLst>
              <a:ext uri="{FF2B5EF4-FFF2-40B4-BE49-F238E27FC236}">
                <a16:creationId xmlns:a16="http://schemas.microsoft.com/office/drawing/2014/main" id="{D6CDB079-52DB-9B4C-8BD8-117DDA009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73680" y="2346395"/>
            <a:ext cx="686620" cy="70160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6" name="Picture 5" descr="Eve">
            <a:extLst>
              <a:ext uri="{FF2B5EF4-FFF2-40B4-BE49-F238E27FC236}">
                <a16:creationId xmlns:a16="http://schemas.microsoft.com/office/drawing/2014/main" id="{7A34C871-5A03-CF41-BB7C-A3A095B39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203" y="2097433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6" descr="Alice">
            <a:extLst>
              <a:ext uri="{FF2B5EF4-FFF2-40B4-BE49-F238E27FC236}">
                <a16:creationId xmlns:a16="http://schemas.microsoft.com/office/drawing/2014/main" id="{35BF2A26-939A-ED42-8C3B-750D5A282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5532" y="2208766"/>
            <a:ext cx="605867" cy="746469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79437DE-57B2-5F45-AFD8-823112AD8B93}"/>
              </a:ext>
            </a:extLst>
          </p:cNvPr>
          <p:cNvGrpSpPr/>
          <p:nvPr/>
        </p:nvGrpSpPr>
        <p:grpSpPr>
          <a:xfrm>
            <a:off x="2221395" y="2408377"/>
            <a:ext cx="2600947" cy="400110"/>
            <a:chOff x="2221395" y="2408377"/>
            <a:chExt cx="2600947" cy="400110"/>
          </a:xfrm>
        </p:grpSpPr>
        <p:sp>
          <p:nvSpPr>
            <p:cNvPr id="68" name="Line 7">
              <a:extLst>
                <a:ext uri="{FF2B5EF4-FFF2-40B4-BE49-F238E27FC236}">
                  <a16:creationId xmlns:a16="http://schemas.microsoft.com/office/drawing/2014/main" id="{BAE84CEB-2188-9B49-8900-55888CE65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2638357"/>
              <a:ext cx="26009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69" name="Text Box 8">
              <a:extLst>
                <a:ext uri="{FF2B5EF4-FFF2-40B4-BE49-F238E27FC236}">
                  <a16:creationId xmlns:a16="http://schemas.microsoft.com/office/drawing/2014/main" id="{EAA100F5-6829-2346-AD39-BFFCDC047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235" y="2408377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2AF670-7BF8-5144-BED7-C2477D0DA3B8}"/>
              </a:ext>
            </a:extLst>
          </p:cNvPr>
          <p:cNvGrpSpPr/>
          <p:nvPr/>
        </p:nvGrpSpPr>
        <p:grpSpPr>
          <a:xfrm>
            <a:off x="6760197" y="2448063"/>
            <a:ext cx="2249487" cy="400110"/>
            <a:chOff x="6760197" y="2448063"/>
            <a:chExt cx="2249487" cy="400110"/>
          </a:xfrm>
        </p:grpSpPr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EC9876A0-DBA0-2C42-9FDC-0088EEA72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0197" y="2678044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80" name="Text Box 10">
              <a:extLst>
                <a:ext uri="{FF2B5EF4-FFF2-40B4-BE49-F238E27FC236}">
                  <a16:creationId xmlns:a16="http://schemas.microsoft.com/office/drawing/2014/main" id="{69B83F9F-D8CF-DF4A-86AD-8C6105796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8812" y="2448063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F17D91-118F-0447-BE00-334C96F42171}"/>
              </a:ext>
            </a:extLst>
          </p:cNvPr>
          <p:cNvGrpSpPr/>
          <p:nvPr/>
        </p:nvGrpSpPr>
        <p:grpSpPr>
          <a:xfrm>
            <a:off x="6864626" y="3360738"/>
            <a:ext cx="2333079" cy="389626"/>
            <a:chOff x="6864626" y="3360738"/>
            <a:chExt cx="2333079" cy="389626"/>
          </a:xfrm>
        </p:grpSpPr>
        <p:sp>
          <p:nvSpPr>
            <p:cNvPr id="89" name="Line 19">
              <a:extLst>
                <a:ext uri="{FF2B5EF4-FFF2-40B4-BE49-F238E27FC236}">
                  <a16:creationId xmlns:a16="http://schemas.microsoft.com/office/drawing/2014/main" id="{A6C6A964-9580-7E4F-9884-60F6E22AC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64626" y="3363843"/>
              <a:ext cx="2167283" cy="386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90" name="Text Box 20">
              <a:extLst>
                <a:ext uri="{FF2B5EF4-FFF2-40B4-BE49-F238E27FC236}">
                  <a16:creationId xmlns:a16="http://schemas.microsoft.com/office/drawing/2014/main" id="{2FF9CBBE-857A-EF4D-AF73-E08C7695B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7549" y="3360738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CF990B-2008-4D4C-BFAC-79816130E688}"/>
              </a:ext>
            </a:extLst>
          </p:cNvPr>
          <p:cNvGrpSpPr/>
          <p:nvPr/>
        </p:nvGrpSpPr>
        <p:grpSpPr>
          <a:xfrm>
            <a:off x="2221395" y="3978760"/>
            <a:ext cx="2580245" cy="434214"/>
            <a:chOff x="2221395" y="3978760"/>
            <a:chExt cx="2580245" cy="434214"/>
          </a:xfrm>
        </p:grpSpPr>
        <p:sp>
          <p:nvSpPr>
            <p:cNvPr id="104" name="Line 34">
              <a:extLst>
                <a:ext uri="{FF2B5EF4-FFF2-40B4-BE49-F238E27FC236}">
                  <a16:creationId xmlns:a16="http://schemas.microsoft.com/office/drawing/2014/main" id="{A657ABF9-4379-424D-8DBD-4923C3E8E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4074629"/>
              <a:ext cx="2546972" cy="338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5" name="Text Box 35">
              <a:extLst>
                <a:ext uri="{FF2B5EF4-FFF2-40B4-BE49-F238E27FC236}">
                  <a16:creationId xmlns:a16="http://schemas.microsoft.com/office/drawing/2014/main" id="{23DC7344-6347-424A-9ADA-070D86675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484" y="3978760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A9432D-6DAF-DF41-AF7B-1ACAA7FB60B6}"/>
              </a:ext>
            </a:extLst>
          </p:cNvPr>
          <p:cNvGrpSpPr/>
          <p:nvPr/>
        </p:nvGrpSpPr>
        <p:grpSpPr>
          <a:xfrm>
            <a:off x="4877761" y="4634119"/>
            <a:ext cx="2477195" cy="1601637"/>
            <a:chOff x="4877761" y="4634119"/>
            <a:chExt cx="2477195" cy="1601637"/>
          </a:xfrm>
        </p:grpSpPr>
        <p:grpSp>
          <p:nvGrpSpPr>
            <p:cNvPr id="117" name="Group 47">
              <a:extLst>
                <a:ext uri="{FF2B5EF4-FFF2-40B4-BE49-F238E27FC236}">
                  <a16:creationId xmlns:a16="http://schemas.microsoft.com/office/drawing/2014/main" id="{1230FA28-6F88-CF44-B39D-CD6BC48DC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5100" y="4794941"/>
              <a:ext cx="1708150" cy="749301"/>
              <a:chOff x="1318" y="3314"/>
              <a:chExt cx="1076" cy="472"/>
            </a:xfrm>
          </p:grpSpPr>
          <p:sp>
            <p:nvSpPr>
              <p:cNvPr id="118" name="Text Box 48">
                <a:extLst>
                  <a:ext uri="{FF2B5EF4-FFF2-40B4-BE49-F238E27FC236}">
                    <a16:creationId xmlns:a16="http://schemas.microsoft.com/office/drawing/2014/main" id="{C7DADDA6-E384-1A45-A0E0-B9D1678FAA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6" y="35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19" name="Text Box 49">
                <a:extLst>
                  <a:ext uri="{FF2B5EF4-FFF2-40B4-BE49-F238E27FC236}">
                    <a16:creationId xmlns:a16="http://schemas.microsoft.com/office/drawing/2014/main" id="{2B1CEE1E-449F-2A4B-B0AB-7D3D807DEB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20" name="Text Box 50">
                <a:extLst>
                  <a:ext uri="{FF2B5EF4-FFF2-40B4-BE49-F238E27FC236}">
                    <a16:creationId xmlns:a16="http://schemas.microsoft.com/office/drawing/2014/main" id="{6FF68A8B-B778-FC4B-B0D8-EFD30B766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21" name="Text Box 51">
                <a:extLst>
                  <a:ext uri="{FF2B5EF4-FFF2-40B4-BE49-F238E27FC236}">
                    <a16:creationId xmlns:a16="http://schemas.microsoft.com/office/drawing/2014/main" id="{B5DFE2D6-4F99-7F47-A88A-E8F85515D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" y="3534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22" name="Text Box 52">
                <a:extLst>
                  <a:ext uri="{FF2B5EF4-FFF2-40B4-BE49-F238E27FC236}">
                    <a16:creationId xmlns:a16="http://schemas.microsoft.com/office/drawing/2014/main" id="{AFEF1BDB-35E1-6242-A4AA-4F93CD33B0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8" y="3314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23" name="Text Box 53">
              <a:extLst>
                <a:ext uri="{FF2B5EF4-FFF2-40B4-BE49-F238E27FC236}">
                  <a16:creationId xmlns:a16="http://schemas.microsoft.com/office/drawing/2014/main" id="{95CBCE4C-74E4-A943-878F-093245F3D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761" y="4634119"/>
              <a:ext cx="205479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Trudy recovers m:</a:t>
              </a:r>
            </a:p>
          </p:txBody>
        </p:sp>
        <p:sp>
          <p:nvSpPr>
            <p:cNvPr id="124" name="Text Box 54">
              <a:extLst>
                <a:ext uri="{FF2B5EF4-FFF2-40B4-BE49-F238E27FC236}">
                  <a16:creationId xmlns:a16="http://schemas.microsoft.com/office/drawing/2014/main" id="{4ECC7DF6-AFF2-E24B-B6D3-787C29474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950" y="5398604"/>
              <a:ext cx="2421006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en-US" dirty="0">
                  <a:latin typeface="+mn-lt"/>
                  <a:cs typeface="Arial" charset="0"/>
                </a:rPr>
                <a:t>sends m to Alice encrypted with Alice’s public key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F41447-836E-024C-9290-7172DDC4575F}"/>
              </a:ext>
            </a:extLst>
          </p:cNvPr>
          <p:cNvGrpSpPr/>
          <p:nvPr/>
        </p:nvGrpSpPr>
        <p:grpSpPr>
          <a:xfrm>
            <a:off x="6828459" y="2851424"/>
            <a:ext cx="2249488" cy="673654"/>
            <a:chOff x="6828459" y="2851424"/>
            <a:chExt cx="2249488" cy="673654"/>
          </a:xfrm>
        </p:grpSpPr>
        <p:sp>
          <p:nvSpPr>
            <p:cNvPr id="83" name="Line 13">
              <a:extLst>
                <a:ext uri="{FF2B5EF4-FFF2-40B4-BE49-F238E27FC236}">
                  <a16:creationId xmlns:a16="http://schemas.microsoft.com/office/drawing/2014/main" id="{2B2FCC1F-3FE7-7B46-807C-F140932F0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8459" y="3195569"/>
              <a:ext cx="2249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E6D2A4-608E-2545-8F28-32423BB333C4}"/>
                </a:ext>
              </a:extLst>
            </p:cNvPr>
            <p:cNvGrpSpPr/>
            <p:nvPr/>
          </p:nvGrpSpPr>
          <p:grpSpPr>
            <a:xfrm>
              <a:off x="7453313" y="2851424"/>
              <a:ext cx="787400" cy="673654"/>
              <a:chOff x="10739852" y="2997198"/>
              <a:chExt cx="787400" cy="67365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D4D01E5-5D6F-3D4F-932E-4A5299B2BA52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 Box 15">
                <a:extLst>
                  <a:ext uri="{FF2B5EF4-FFF2-40B4-BE49-F238E27FC236}">
                    <a16:creationId xmlns:a16="http://schemas.microsoft.com/office/drawing/2014/main" id="{16C95A26-F859-E64E-BF44-C4C49359F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87" name="Text Box 17">
                <a:extLst>
                  <a:ext uri="{FF2B5EF4-FFF2-40B4-BE49-F238E27FC236}">
                    <a16:creationId xmlns:a16="http://schemas.microsoft.com/office/drawing/2014/main" id="{AA9C139A-0D12-3245-B88F-B48AE08E8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39852" y="3142972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88" name="Text Box 18">
                <a:extLst>
                  <a:ext uri="{FF2B5EF4-FFF2-40B4-BE49-F238E27FC236}">
                    <a16:creationId xmlns:a16="http://schemas.microsoft.com/office/drawing/2014/main" id="{562BA0BD-51AB-F849-AB37-A717937E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14547" y="2997198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83322C-9210-6E46-A831-2524E4CE9F4C}"/>
              </a:ext>
            </a:extLst>
          </p:cNvPr>
          <p:cNvGrpSpPr/>
          <p:nvPr/>
        </p:nvGrpSpPr>
        <p:grpSpPr>
          <a:xfrm>
            <a:off x="6799884" y="2710462"/>
            <a:ext cx="2165350" cy="400110"/>
            <a:chOff x="6799884" y="2710462"/>
            <a:chExt cx="2165350" cy="400110"/>
          </a:xfrm>
        </p:grpSpPr>
        <p:sp>
          <p:nvSpPr>
            <p:cNvPr id="81" name="Line 11">
              <a:extLst>
                <a:ext uri="{FF2B5EF4-FFF2-40B4-BE49-F238E27FC236}">
                  <a16:creationId xmlns:a16="http://schemas.microsoft.com/office/drawing/2014/main" id="{431B4E0F-3CD5-444F-8127-4EAB4B153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99884" y="2746307"/>
              <a:ext cx="2165350" cy="280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69D8AC-45D3-B642-987B-D4859E76E7B1}"/>
                </a:ext>
              </a:extLst>
            </p:cNvPr>
            <p:cNvGrpSpPr/>
            <p:nvPr/>
          </p:nvGrpSpPr>
          <p:grpSpPr>
            <a:xfrm>
              <a:off x="7402788" y="2710462"/>
              <a:ext cx="559183" cy="400110"/>
              <a:chOff x="7402788" y="2710462"/>
              <a:chExt cx="559183" cy="40011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332AF7-B3AA-F84A-A60D-A50A03FA89EB}"/>
                  </a:ext>
                </a:extLst>
              </p:cNvPr>
              <p:cNvSpPr/>
              <p:nvPr/>
            </p:nvSpPr>
            <p:spPr>
              <a:xfrm>
                <a:off x="7462396" y="2872554"/>
                <a:ext cx="423747" cy="624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 Box 12">
                <a:extLst>
                  <a:ext uri="{FF2B5EF4-FFF2-40B4-BE49-F238E27FC236}">
                    <a16:creationId xmlns:a16="http://schemas.microsoft.com/office/drawing/2014/main" id="{4B5E98C2-2370-6846-8FFD-3B9BD50C80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2788" y="2710462"/>
                <a:ext cx="55918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R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392E7F-83D0-234C-A04C-71BAD4274A31}"/>
              </a:ext>
            </a:extLst>
          </p:cNvPr>
          <p:cNvGrpSpPr/>
          <p:nvPr/>
        </p:nvGrpSpPr>
        <p:grpSpPr>
          <a:xfrm>
            <a:off x="6896722" y="3520658"/>
            <a:ext cx="2249487" cy="673654"/>
            <a:chOff x="6896722" y="3520658"/>
            <a:chExt cx="2249487" cy="673654"/>
          </a:xfrm>
        </p:grpSpPr>
        <p:sp>
          <p:nvSpPr>
            <p:cNvPr id="91" name="Line 21">
              <a:extLst>
                <a:ext uri="{FF2B5EF4-FFF2-40B4-BE49-F238E27FC236}">
                  <a16:creationId xmlns:a16="http://schemas.microsoft.com/office/drawing/2014/main" id="{776730E8-9459-E447-B35A-39C21DFB4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6722" y="3882957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0153732-5F65-8143-8064-BCA70395D4ED}"/>
                </a:ext>
              </a:extLst>
            </p:cNvPr>
            <p:cNvGrpSpPr/>
            <p:nvPr/>
          </p:nvGrpSpPr>
          <p:grpSpPr>
            <a:xfrm>
              <a:off x="7507355" y="3520658"/>
              <a:ext cx="675861" cy="673654"/>
              <a:chOff x="10747511" y="2997198"/>
              <a:chExt cx="675861" cy="673654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9A50E8E-DC4B-E442-9F99-02CD32E20F61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Text Box 15">
                <a:extLst>
                  <a:ext uri="{FF2B5EF4-FFF2-40B4-BE49-F238E27FC236}">
                    <a16:creationId xmlns:a16="http://schemas.microsoft.com/office/drawing/2014/main" id="{AFB8B5B3-D1B4-6642-981D-8D71DFE13F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41" name="Text Box 17">
                <a:extLst>
                  <a:ext uri="{FF2B5EF4-FFF2-40B4-BE49-F238E27FC236}">
                    <a16:creationId xmlns:a16="http://schemas.microsoft.com/office/drawing/2014/main" id="{90FDA7C9-CFD5-0A44-96CB-E6E570ED9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7961" y="3142972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42" name="Text Box 18">
                <a:extLst>
                  <a:ext uri="{FF2B5EF4-FFF2-40B4-BE49-F238E27FC236}">
                    <a16:creationId xmlns:a16="http://schemas.microsoft.com/office/drawing/2014/main" id="{6C888B49-426C-1C44-BB59-FEB6759DA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89856" y="2997198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A03911-35CC-7540-9E36-05444D837206}"/>
              </a:ext>
            </a:extLst>
          </p:cNvPr>
          <p:cNvGrpSpPr/>
          <p:nvPr/>
        </p:nvGrpSpPr>
        <p:grpSpPr>
          <a:xfrm>
            <a:off x="9501810" y="3697355"/>
            <a:ext cx="1888432" cy="1211428"/>
            <a:chOff x="9448801" y="3644347"/>
            <a:chExt cx="1888432" cy="1211428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848FFE3-83C4-6042-96A6-D346EA18C45A}"/>
                </a:ext>
              </a:extLst>
            </p:cNvPr>
            <p:cNvSpPr/>
            <p:nvPr/>
          </p:nvSpPr>
          <p:spPr>
            <a:xfrm>
              <a:off x="10661372" y="3802821"/>
              <a:ext cx="675861" cy="106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06B6F46-9DE5-A246-8551-1F8B349C8CBB}"/>
                </a:ext>
              </a:extLst>
            </p:cNvPr>
            <p:cNvGrpSpPr/>
            <p:nvPr/>
          </p:nvGrpSpPr>
          <p:grpSpPr>
            <a:xfrm>
              <a:off x="9475303" y="3785702"/>
              <a:ext cx="1713735" cy="680280"/>
              <a:chOff x="9753598" y="4050745"/>
              <a:chExt cx="1713735" cy="68028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38AA7B51-AD55-D24E-9277-AE28406704AD}"/>
                  </a:ext>
                </a:extLst>
              </p:cNvPr>
              <p:cNvGrpSpPr/>
              <p:nvPr/>
            </p:nvGrpSpPr>
            <p:grpSpPr>
              <a:xfrm>
                <a:off x="9753598" y="4057371"/>
                <a:ext cx="675861" cy="673654"/>
                <a:chOff x="10747511" y="2997198"/>
                <a:chExt cx="675861" cy="673654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76F87967-B4C9-D343-9F6C-7DB93BDA72B3}"/>
                    </a:ext>
                  </a:extLst>
                </p:cNvPr>
                <p:cNvSpPr/>
                <p:nvPr/>
              </p:nvSpPr>
              <p:spPr>
                <a:xfrm>
                  <a:off x="10747511" y="3305865"/>
                  <a:ext cx="675861" cy="1060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Text Box 15">
                  <a:extLst>
                    <a:ext uri="{FF2B5EF4-FFF2-40B4-BE49-F238E27FC236}">
                      <a16:creationId xmlns:a16="http://schemas.microsoft.com/office/drawing/2014/main" id="{4EC6D1DA-03C0-8E4C-A263-C5FCDD99B2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06608" y="3270801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46" name="Text Box 17">
                  <a:extLst>
                    <a:ext uri="{FF2B5EF4-FFF2-40B4-BE49-F238E27FC236}">
                      <a16:creationId xmlns:a16="http://schemas.microsoft.com/office/drawing/2014/main" id="{34BF5362-E8D7-AC44-8ABC-D7C8302EC5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57961" y="3142972"/>
                  <a:ext cx="43313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latin typeface="+mn-lt"/>
                      <a:cs typeface="Arial" charset="0"/>
                    </a:rPr>
                    <a:t>K  </a:t>
                  </a:r>
                </a:p>
              </p:txBody>
            </p:sp>
            <p:sp>
              <p:nvSpPr>
                <p:cNvPr id="147" name="Text Box 18">
                  <a:extLst>
                    <a:ext uri="{FF2B5EF4-FFF2-40B4-BE49-F238E27FC236}">
                      <a16:creationId xmlns:a16="http://schemas.microsoft.com/office/drawing/2014/main" id="{0AEE8AEA-5E6B-9644-BA42-2D69FB60B8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89856" y="2997198"/>
                  <a:ext cx="312907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+</a:t>
                  </a:r>
                </a:p>
              </p:txBody>
            </p:sp>
          </p:grpSp>
          <p:sp>
            <p:nvSpPr>
              <p:cNvPr id="151" name="Text Box 17">
                <a:extLst>
                  <a:ext uri="{FF2B5EF4-FFF2-40B4-BE49-F238E27FC236}">
                    <a16:creationId xmlns:a16="http://schemas.microsoft.com/office/drawing/2014/main" id="{FA08C967-2B3C-D347-93CB-444CA8DF7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17897" y="4171890"/>
                <a:ext cx="144943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(K   (R)) =  R,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60BFD7D-B5AE-8D4B-BC26-F96EFD5F3CA4}"/>
                  </a:ext>
                </a:extLst>
              </p:cNvPr>
              <p:cNvGrpSpPr/>
              <p:nvPr/>
            </p:nvGrpSpPr>
            <p:grpSpPr>
              <a:xfrm>
                <a:off x="10303635" y="4050745"/>
                <a:ext cx="309563" cy="673654"/>
                <a:chOff x="10820469" y="3494154"/>
                <a:chExt cx="309563" cy="673654"/>
              </a:xfrm>
            </p:grpSpPr>
            <p:sp>
              <p:nvSpPr>
                <p:cNvPr id="150" name="Text Box 15">
                  <a:extLst>
                    <a:ext uri="{FF2B5EF4-FFF2-40B4-BE49-F238E27FC236}">
                      <a16:creationId xmlns:a16="http://schemas.microsoft.com/office/drawing/2014/main" id="{BC7FE57C-4528-AC48-9333-5717C81972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0469" y="3767757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52" name="Text Box 18">
                  <a:extLst>
                    <a:ext uri="{FF2B5EF4-FFF2-40B4-BE49-F238E27FC236}">
                      <a16:creationId xmlns:a16="http://schemas.microsoft.com/office/drawing/2014/main" id="{FA1EFA76-21B9-B948-8E78-36FF1C662D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8408" y="3494154"/>
                  <a:ext cx="263525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-</a:t>
                  </a: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67E0C2-A681-6745-AF69-A6AAE1C3E55E}"/>
                </a:ext>
              </a:extLst>
            </p:cNvPr>
            <p:cNvSpPr txBox="1"/>
            <p:nvPr/>
          </p:nvSpPr>
          <p:spPr>
            <a:xfrm>
              <a:off x="9448801" y="3644347"/>
              <a:ext cx="1531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Bob computes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DF933CB-CA39-3147-98C2-BB61A3EB04BC}"/>
                </a:ext>
              </a:extLst>
            </p:cNvPr>
            <p:cNvSpPr txBox="1"/>
            <p:nvPr/>
          </p:nvSpPr>
          <p:spPr>
            <a:xfrm>
              <a:off x="9455426" y="4314729"/>
              <a:ext cx="1822174" cy="541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authenticating</a:t>
              </a:r>
            </a:p>
            <a:p>
              <a:pPr>
                <a:lnSpc>
                  <a:spcPct val="80000"/>
                </a:lnSpc>
              </a:pPr>
              <a:r>
                <a:rPr lang="en-US" dirty="0"/>
                <a:t>Trudy as Alice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0FBBC21-85F1-2445-8B4A-BDBCF8170CA8}"/>
              </a:ext>
            </a:extLst>
          </p:cNvPr>
          <p:cNvSpPr/>
          <p:nvPr/>
        </p:nvSpPr>
        <p:spPr>
          <a:xfrm>
            <a:off x="3538330" y="3472069"/>
            <a:ext cx="238539" cy="145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CD2AD64-FCE1-484A-8CD8-9195FB878672}"/>
              </a:ext>
            </a:extLst>
          </p:cNvPr>
          <p:cNvGrpSpPr/>
          <p:nvPr/>
        </p:nvGrpSpPr>
        <p:grpSpPr>
          <a:xfrm>
            <a:off x="2221395" y="3318428"/>
            <a:ext cx="2480297" cy="400110"/>
            <a:chOff x="2221395" y="3318428"/>
            <a:chExt cx="2480297" cy="400110"/>
          </a:xfrm>
        </p:grpSpPr>
        <p:sp>
          <p:nvSpPr>
            <p:cNvPr id="97" name="Line 27">
              <a:extLst>
                <a:ext uri="{FF2B5EF4-FFF2-40B4-BE49-F238E27FC236}">
                  <a16:creationId xmlns:a16="http://schemas.microsoft.com/office/drawing/2014/main" id="{9984F3ED-2918-3344-B6C5-159D486AE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3390832"/>
              <a:ext cx="2480297" cy="321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36" name="Text Box 66">
              <a:extLst>
                <a:ext uri="{FF2B5EF4-FFF2-40B4-BE49-F238E27FC236}">
                  <a16:creationId xmlns:a16="http://schemas.microsoft.com/office/drawing/2014/main" id="{6AA1B550-D423-7A47-9CFF-A7D87F12F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192" y="3318428"/>
              <a:ext cx="3241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566B28C-8D8F-F441-9A23-B17C74DD53D0}"/>
              </a:ext>
            </a:extLst>
          </p:cNvPr>
          <p:cNvGrpSpPr/>
          <p:nvPr/>
        </p:nvGrpSpPr>
        <p:grpSpPr>
          <a:xfrm>
            <a:off x="2221395" y="3479799"/>
            <a:ext cx="2593009" cy="673713"/>
            <a:chOff x="2221395" y="3479799"/>
            <a:chExt cx="2593009" cy="673713"/>
          </a:xfrm>
        </p:grpSpPr>
        <p:sp>
          <p:nvSpPr>
            <p:cNvPr id="98" name="Line 28">
              <a:extLst>
                <a:ext uri="{FF2B5EF4-FFF2-40B4-BE49-F238E27FC236}">
                  <a16:creationId xmlns:a16="http://schemas.microsoft.com/office/drawing/2014/main" id="{EE318889-5B02-7949-9701-DA4074646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3840094"/>
              <a:ext cx="25930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DCDE299-3FF6-EA43-9F54-4F4D7B7A96D5}"/>
                </a:ext>
              </a:extLst>
            </p:cNvPr>
            <p:cNvGrpSpPr/>
            <p:nvPr/>
          </p:nvGrpSpPr>
          <p:grpSpPr>
            <a:xfrm>
              <a:off x="3351764" y="3479799"/>
              <a:ext cx="787400" cy="673713"/>
              <a:chOff x="992878" y="4235173"/>
              <a:chExt cx="787400" cy="673713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9457704C-5356-664F-925C-1F727AA467BC}"/>
                  </a:ext>
                </a:extLst>
              </p:cNvPr>
              <p:cNvSpPr/>
              <p:nvPr/>
            </p:nvSpPr>
            <p:spPr>
              <a:xfrm>
                <a:off x="1000537" y="4543840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 Box 15">
                <a:extLst>
                  <a:ext uri="{FF2B5EF4-FFF2-40B4-BE49-F238E27FC236}">
                    <a16:creationId xmlns:a16="http://schemas.microsoft.com/office/drawing/2014/main" id="{B390E741-67F5-A44D-B50F-BCF5D21E45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7543" y="4508776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57" name="Text Box 17">
                <a:extLst>
                  <a:ext uri="{FF2B5EF4-FFF2-40B4-BE49-F238E27FC236}">
                    <a16:creationId xmlns:a16="http://schemas.microsoft.com/office/drawing/2014/main" id="{F7C9D543-5B67-BE43-915D-12D41196F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2878" y="4380947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158" name="Text Box 18">
                <a:extLst>
                  <a:ext uri="{FF2B5EF4-FFF2-40B4-BE49-F238E27FC236}">
                    <a16:creationId xmlns:a16="http://schemas.microsoft.com/office/drawing/2014/main" id="{5B8DB431-29F0-AB41-8246-D94EA76902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7573" y="4235173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B5C290-2EFF-0A4D-B746-B484522AB717}"/>
              </a:ext>
            </a:extLst>
          </p:cNvPr>
          <p:cNvGrpSpPr/>
          <p:nvPr/>
        </p:nvGrpSpPr>
        <p:grpSpPr>
          <a:xfrm>
            <a:off x="2221395" y="4168883"/>
            <a:ext cx="2661272" cy="673713"/>
            <a:chOff x="2221395" y="4168883"/>
            <a:chExt cx="2661272" cy="673713"/>
          </a:xfrm>
        </p:grpSpPr>
        <p:sp>
          <p:nvSpPr>
            <p:cNvPr id="106" name="Line 36">
              <a:extLst>
                <a:ext uri="{FF2B5EF4-FFF2-40B4-BE49-F238E27FC236}">
                  <a16:creationId xmlns:a16="http://schemas.microsoft.com/office/drawing/2014/main" id="{160F22D0-47F2-5349-85F9-D489A964C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4527482"/>
              <a:ext cx="266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591770F-038E-CD44-B111-C45F73AD7788}"/>
                </a:ext>
              </a:extLst>
            </p:cNvPr>
            <p:cNvGrpSpPr/>
            <p:nvPr/>
          </p:nvGrpSpPr>
          <p:grpSpPr>
            <a:xfrm>
              <a:off x="3366050" y="4168883"/>
              <a:ext cx="675861" cy="673713"/>
              <a:chOff x="1842051" y="4335667"/>
              <a:chExt cx="675861" cy="673713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1E0E169-9AA2-8C40-A9FD-9CB2C10143A7}"/>
                  </a:ext>
                </a:extLst>
              </p:cNvPr>
              <p:cNvSpPr/>
              <p:nvPr/>
            </p:nvSpPr>
            <p:spPr>
              <a:xfrm>
                <a:off x="1842051" y="4644334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Text Box 17">
                <a:extLst>
                  <a:ext uri="{FF2B5EF4-FFF2-40B4-BE49-F238E27FC236}">
                    <a16:creationId xmlns:a16="http://schemas.microsoft.com/office/drawing/2014/main" id="{5E1A5670-A8F3-194B-8712-4A445EDF45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2501" y="4481441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63" name="Text Box 18">
                <a:extLst>
                  <a:ext uri="{FF2B5EF4-FFF2-40B4-BE49-F238E27FC236}">
                    <a16:creationId xmlns:a16="http://schemas.microsoft.com/office/drawing/2014/main" id="{F08DB7BD-7A90-7B4C-A0AB-13AF0F4EBF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4396" y="4335667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61" name="Text Box 15">
                <a:extLst>
                  <a:ext uri="{FF2B5EF4-FFF2-40B4-BE49-F238E27FC236}">
                    <a16:creationId xmlns:a16="http://schemas.microsoft.com/office/drawing/2014/main" id="{7BBB5E8A-E5DC-4C45-9F1E-3C6C0299A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9057" y="4609270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CEF5E74-1462-2240-98D6-0DFCF9C484FF}"/>
              </a:ext>
            </a:extLst>
          </p:cNvPr>
          <p:cNvSpPr/>
          <p:nvPr/>
        </p:nvSpPr>
        <p:spPr>
          <a:xfrm>
            <a:off x="7580243" y="5009322"/>
            <a:ext cx="821635" cy="17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7CF55DB-F502-994B-93E8-DD80E269A29E}"/>
              </a:ext>
            </a:extLst>
          </p:cNvPr>
          <p:cNvGrpSpPr/>
          <p:nvPr/>
        </p:nvGrpSpPr>
        <p:grpSpPr>
          <a:xfrm>
            <a:off x="6941172" y="4727161"/>
            <a:ext cx="2168525" cy="711199"/>
            <a:chOff x="6941172" y="4727161"/>
            <a:chExt cx="2168525" cy="711199"/>
          </a:xfrm>
        </p:grpSpPr>
        <p:sp>
          <p:nvSpPr>
            <p:cNvPr id="112" name="Line 42">
              <a:extLst>
                <a:ext uri="{FF2B5EF4-FFF2-40B4-BE49-F238E27FC236}">
                  <a16:creationId xmlns:a16="http://schemas.microsoft.com/office/drawing/2014/main" id="{AE6F24D0-6C87-5E4E-A619-24CDBA038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41172" y="5117202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13" name="Group 43">
              <a:extLst>
                <a:ext uri="{FF2B5EF4-FFF2-40B4-BE49-F238E27FC236}">
                  <a16:creationId xmlns:a16="http://schemas.microsoft.com/office/drawing/2014/main" id="{31A37FFA-B2FB-7E4D-A06F-68C689800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3472" y="4727161"/>
              <a:ext cx="852488" cy="711199"/>
              <a:chOff x="3677" y="3430"/>
              <a:chExt cx="537" cy="448"/>
            </a:xfrm>
          </p:grpSpPr>
          <p:sp>
            <p:nvSpPr>
              <p:cNvPr id="115" name="Text Box 45">
                <a:extLst>
                  <a:ext uri="{FF2B5EF4-FFF2-40B4-BE49-F238E27FC236}">
                    <a16:creationId xmlns:a16="http://schemas.microsoft.com/office/drawing/2014/main" id="{85D4A2E7-81C1-A64B-BC82-9DB7F48213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3540"/>
                <a:ext cx="53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(m)</a:t>
                </a:r>
              </a:p>
            </p:txBody>
          </p:sp>
          <p:sp>
            <p:nvSpPr>
              <p:cNvPr id="116" name="Text Box 46">
                <a:extLst>
                  <a:ext uri="{FF2B5EF4-FFF2-40B4-BE49-F238E27FC236}">
                    <a16:creationId xmlns:a16="http://schemas.microsoft.com/office/drawing/2014/main" id="{F94D5314-084A-054E-BECC-861CAED936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8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14" name="Text Box 44">
                <a:extLst>
                  <a:ext uri="{FF2B5EF4-FFF2-40B4-BE49-F238E27FC236}">
                    <a16:creationId xmlns:a16="http://schemas.microsoft.com/office/drawing/2014/main" id="{5A99CC24-85CA-9C4A-A4D0-6DF9B6779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3" y="36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F94631E-57F4-4948-8245-56E604BD3B2E}"/>
              </a:ext>
            </a:extLst>
          </p:cNvPr>
          <p:cNvSpPr txBox="1"/>
          <p:nvPr/>
        </p:nvSpPr>
        <p:spPr>
          <a:xfrm>
            <a:off x="9258693" y="4982817"/>
            <a:ext cx="221769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Bob sends a personal message, m to Alice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A09B8E1-D210-DD47-B517-6459FFB70ED7}"/>
              </a:ext>
            </a:extLst>
          </p:cNvPr>
          <p:cNvGrpSpPr/>
          <p:nvPr/>
        </p:nvGrpSpPr>
        <p:grpSpPr>
          <a:xfrm>
            <a:off x="2601085" y="4921526"/>
            <a:ext cx="2168525" cy="711199"/>
            <a:chOff x="2601085" y="4921526"/>
            <a:chExt cx="2168525" cy="711199"/>
          </a:xfrm>
        </p:grpSpPr>
        <p:sp>
          <p:nvSpPr>
            <p:cNvPr id="164" name="Line 42">
              <a:extLst>
                <a:ext uri="{FF2B5EF4-FFF2-40B4-BE49-F238E27FC236}">
                  <a16:creationId xmlns:a16="http://schemas.microsoft.com/office/drawing/2014/main" id="{27E7CDB9-2DFE-764B-B12F-AEF4FBAB9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01085" y="5367337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D8C8AC-603B-004D-A602-FB5914DF76FB}"/>
                </a:ext>
              </a:extLst>
            </p:cNvPr>
            <p:cNvSpPr/>
            <p:nvPr/>
          </p:nvSpPr>
          <p:spPr>
            <a:xfrm>
              <a:off x="3458817" y="5261113"/>
              <a:ext cx="397566" cy="225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6" name="Group 56">
              <a:extLst>
                <a:ext uri="{FF2B5EF4-FFF2-40B4-BE49-F238E27FC236}">
                  <a16:creationId xmlns:a16="http://schemas.microsoft.com/office/drawing/2014/main" id="{0775B4B1-C485-7A46-B09A-3F7499E1D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372" y="4921526"/>
              <a:ext cx="795338" cy="711199"/>
              <a:chOff x="3694" y="3430"/>
              <a:chExt cx="501" cy="448"/>
            </a:xfrm>
          </p:grpSpPr>
          <p:sp>
            <p:nvSpPr>
              <p:cNvPr id="127" name="Text Box 57">
                <a:extLst>
                  <a:ext uri="{FF2B5EF4-FFF2-40B4-BE49-F238E27FC236}">
                    <a16:creationId xmlns:a16="http://schemas.microsoft.com/office/drawing/2014/main" id="{141B4F19-74AD-1843-A62D-38B5D8A427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6" y="36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  <a:endParaRPr lang="en-US" sz="2800" dirty="0">
                  <a:solidFill>
                    <a:srgbClr val="C00000"/>
                  </a:solidFill>
                  <a:latin typeface="+mn-lt"/>
                  <a:cs typeface="Arial" charset="0"/>
                </a:endParaRPr>
              </a:p>
            </p:txBody>
          </p:sp>
          <p:sp>
            <p:nvSpPr>
              <p:cNvPr id="128" name="Text Box 58">
                <a:extLst>
                  <a:ext uri="{FF2B5EF4-FFF2-40B4-BE49-F238E27FC236}">
                    <a16:creationId xmlns:a16="http://schemas.microsoft.com/office/drawing/2014/main" id="{9393590E-BC14-9649-B270-972F482604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4" y="3540"/>
                <a:ext cx="5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(m)</a:t>
                </a:r>
              </a:p>
            </p:txBody>
          </p:sp>
          <p:sp>
            <p:nvSpPr>
              <p:cNvPr id="129" name="Text Box 59">
                <a:extLst>
                  <a:ext uri="{FF2B5EF4-FFF2-40B4-BE49-F238E27FC236}">
                    <a16:creationId xmlns:a16="http://schemas.microsoft.com/office/drawing/2014/main" id="{6DBF443F-317F-784F-BD76-C682D68C6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7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1819848-9DFF-194C-B17B-ABDE3225B9FC}"/>
              </a:ext>
            </a:extLst>
          </p:cNvPr>
          <p:cNvGrpSpPr/>
          <p:nvPr/>
        </p:nvGrpSpPr>
        <p:grpSpPr>
          <a:xfrm>
            <a:off x="359855" y="4949687"/>
            <a:ext cx="3045951" cy="1418628"/>
            <a:chOff x="359855" y="4949687"/>
            <a:chExt cx="3045951" cy="1418628"/>
          </a:xfrm>
        </p:grpSpPr>
        <p:grpSp>
          <p:nvGrpSpPr>
            <p:cNvPr id="130" name="Group 60">
              <a:extLst>
                <a:ext uri="{FF2B5EF4-FFF2-40B4-BE49-F238E27FC236}">
                  <a16:creationId xmlns:a16="http://schemas.microsoft.com/office/drawing/2014/main" id="{BECA1E54-4F2E-F443-BA9C-1A10F77D6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9876" y="4999831"/>
              <a:ext cx="1708150" cy="744538"/>
              <a:chOff x="1318" y="3317"/>
              <a:chExt cx="1076" cy="469"/>
            </a:xfrm>
          </p:grpSpPr>
          <p:sp>
            <p:nvSpPr>
              <p:cNvPr id="131" name="Text Box 61">
                <a:extLst>
                  <a:ext uri="{FF2B5EF4-FFF2-40B4-BE49-F238E27FC236}">
                    <a16:creationId xmlns:a16="http://schemas.microsoft.com/office/drawing/2014/main" id="{2978A8B5-F75D-304D-A0D7-D444312E3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9" y="35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2" name="Text Box 62">
                <a:extLst>
                  <a:ext uri="{FF2B5EF4-FFF2-40B4-BE49-F238E27FC236}">
                    <a16:creationId xmlns:a16="http://schemas.microsoft.com/office/drawing/2014/main" id="{C8ABC261-159D-7540-98FC-D7B432928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33" name="Text Box 63">
                <a:extLst>
                  <a:ext uri="{FF2B5EF4-FFF2-40B4-BE49-F238E27FC236}">
                    <a16:creationId xmlns:a16="http://schemas.microsoft.com/office/drawing/2014/main" id="{048E692E-7A24-3142-BD88-9F0834EADB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34" name="Text Box 64">
                <a:extLst>
                  <a:ext uri="{FF2B5EF4-FFF2-40B4-BE49-F238E27FC236}">
                    <a16:creationId xmlns:a16="http://schemas.microsoft.com/office/drawing/2014/main" id="{8C5822A4-20CA-A94D-B283-A8FA7EE237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534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5" name="Text Box 65">
                <a:extLst>
                  <a:ext uri="{FF2B5EF4-FFF2-40B4-BE49-F238E27FC236}">
                    <a16:creationId xmlns:a16="http://schemas.microsoft.com/office/drawing/2014/main" id="{C4E5DD69-041E-3A4C-9F88-0FDC141FD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5" y="3317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7C7730D-09E8-7F48-902E-83A59320C490}"/>
                </a:ext>
              </a:extLst>
            </p:cNvPr>
            <p:cNvSpPr txBox="1"/>
            <p:nvPr/>
          </p:nvSpPr>
          <p:spPr>
            <a:xfrm>
              <a:off x="359855" y="4949687"/>
              <a:ext cx="279416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Trudy recovers Bob’s m: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074C434-56F6-8147-B72B-852D8E98FE62}"/>
                </a:ext>
              </a:extLst>
            </p:cNvPr>
            <p:cNvSpPr txBox="1"/>
            <p:nvPr/>
          </p:nvSpPr>
          <p:spPr>
            <a:xfrm>
              <a:off x="392984" y="5605670"/>
              <a:ext cx="3012822" cy="762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and she and Bob meet a week later in person and discuss m, not knowing Trudy knows m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7FE1B004-4F80-AA48-AFDF-A9BF7C694CD1}"/>
              </a:ext>
            </a:extLst>
          </p:cNvPr>
          <p:cNvGrpSpPr/>
          <p:nvPr/>
        </p:nvGrpSpPr>
        <p:grpSpPr>
          <a:xfrm>
            <a:off x="4929809" y="2809461"/>
            <a:ext cx="1789043" cy="1938992"/>
            <a:chOff x="10084905" y="1378226"/>
            <a:chExt cx="1789043" cy="1938992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A86E69C-B341-2347-BBAD-F723056261E7}"/>
                </a:ext>
              </a:extLst>
            </p:cNvPr>
            <p:cNvSpPr txBox="1"/>
            <p:nvPr/>
          </p:nvSpPr>
          <p:spPr>
            <a:xfrm>
              <a:off x="10455966" y="1378226"/>
              <a:ext cx="89800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BEC8F23-A525-0541-8636-E24CC13D794F}"/>
                </a:ext>
              </a:extLst>
            </p:cNvPr>
            <p:cNvSpPr txBox="1"/>
            <p:nvPr/>
          </p:nvSpPr>
          <p:spPr>
            <a:xfrm>
              <a:off x="10084905" y="1881808"/>
              <a:ext cx="1789043" cy="986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i="1" dirty="0">
                  <a:solidFill>
                    <a:srgbClr val="0012A0"/>
                  </a:solidFill>
                </a:rPr>
                <a:t>Where are mistakes made here?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31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>
              <a:buClr>
                <a:srgbClr val="0012A0"/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/>
              <a:t>message integrity</a:t>
            </a:r>
            <a:endParaRPr lang="en-US" dirty="0"/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5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Digital signatures 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247566-7DA7-1B43-9739-70BD8636B3D5}"/>
              </a:ext>
            </a:extLst>
          </p:cNvPr>
          <p:cNvSpPr txBox="1">
            <a:spLocks noChangeArrowheads="1"/>
          </p:cNvSpPr>
          <p:nvPr/>
        </p:nvSpPr>
        <p:spPr>
          <a:xfrm>
            <a:off x="671444" y="1174405"/>
            <a:ext cx="11215756" cy="3371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cryptographic technique analogous to hand-written signatures:</a:t>
            </a:r>
          </a:p>
          <a:p>
            <a:r>
              <a:rPr lang="en-US" dirty="0"/>
              <a:t>sender (Bob) digitally signs document: he is document owner/creator. </a:t>
            </a:r>
          </a:p>
          <a:p>
            <a:r>
              <a:rPr lang="en-US" i="1" dirty="0">
                <a:solidFill>
                  <a:srgbClr val="000099"/>
                </a:solidFill>
              </a:rPr>
              <a:t>verifiable, nonforgeable:</a:t>
            </a:r>
            <a:r>
              <a:rPr lang="en-US" i="1" dirty="0"/>
              <a:t> </a:t>
            </a:r>
            <a:r>
              <a:rPr lang="en-US" dirty="0"/>
              <a:t>recipient (Alice) can prove to someone that Bob, and no one else (including Alice), must have signed document </a:t>
            </a:r>
          </a:p>
          <a:p>
            <a:r>
              <a:rPr lang="en-US" dirty="0">
                <a:solidFill>
                  <a:srgbClr val="C00000"/>
                </a:solidFill>
              </a:rPr>
              <a:t>simple digital signature for message m:</a:t>
            </a:r>
          </a:p>
          <a:p>
            <a:pPr lvl="1"/>
            <a:r>
              <a:rPr lang="en-US" dirty="0"/>
              <a:t>Bob signs m by encrypting with his private key K</a:t>
            </a:r>
            <a:r>
              <a:rPr lang="en-US" baseline="-25000" dirty="0"/>
              <a:t>B</a:t>
            </a:r>
            <a:r>
              <a:rPr lang="en-US" dirty="0"/>
              <a:t>, creating “</a:t>
            </a:r>
            <a:r>
              <a:rPr lang="en-US" altLang="ja-JP" dirty="0"/>
              <a:t>signed” message, K</a:t>
            </a:r>
            <a:r>
              <a:rPr lang="en-US" altLang="ja-JP" baseline="-25000" dirty="0"/>
              <a:t>B</a:t>
            </a:r>
            <a:r>
              <a:rPr lang="en-US" altLang="ja-JP" baseline="30000" dirty="0"/>
              <a:t>-</a:t>
            </a:r>
            <a:r>
              <a:rPr lang="en-US" altLang="ja-JP" dirty="0"/>
              <a:t>(m)</a:t>
            </a:r>
            <a:endParaRPr lang="en-US" dirty="0"/>
          </a:p>
          <a:p>
            <a:endParaRPr lang="en-US" dirty="0"/>
          </a:p>
        </p:txBody>
      </p:sp>
      <p:sp>
        <p:nvSpPr>
          <p:cNvPr id="31" name="Text Box 9">
            <a:extLst>
              <a:ext uri="{FF2B5EF4-FFF2-40B4-BE49-F238E27FC236}">
                <a16:creationId xmlns:a16="http://schemas.microsoft.com/office/drawing/2014/main" id="{16595CF5-7C18-5646-8CF5-290FD7343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367" y="4292739"/>
            <a:ext cx="2735262" cy="396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Bob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’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 message, m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999B2F42-1C49-3242-9F33-AABB02BA6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692" y="5054739"/>
            <a:ext cx="1516891" cy="1147279"/>
          </a:xfrm>
          <a:prstGeom prst="rect">
            <a:avLst/>
          </a:prstGeom>
          <a:solidFill>
            <a:srgbClr val="0012A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Text Box 11">
            <a:extLst>
              <a:ext uri="{FF2B5EF4-FFF2-40B4-BE49-F238E27FC236}">
                <a16:creationId xmlns:a16="http://schemas.microsoft.com/office/drawing/2014/main" id="{D59055E0-0F4A-D44C-9AF9-3829B5D57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134" y="5102916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42BF7666-AEBA-894D-81D3-707283800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080" y="5531541"/>
            <a:ext cx="6746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id="{DCB23176-B5BF-834E-BAE0-A1D3AA7AD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454" y="4245114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Bob’s private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36" name="Picture 14" descr="BS00768_[1]">
            <a:extLst>
              <a:ext uri="{FF2B5EF4-FFF2-40B4-BE49-F238E27FC236}">
                <a16:creationId xmlns:a16="http://schemas.microsoft.com/office/drawing/2014/main" id="{9DA5D995-915C-1E4A-94EE-8940D5B20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955692" y="4426089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Group 15">
            <a:extLst>
              <a:ext uri="{FF2B5EF4-FFF2-40B4-BE49-F238E27FC236}">
                <a16:creationId xmlns:a16="http://schemas.microsoft.com/office/drawing/2014/main" id="{954129EF-8C19-B449-B2B5-A62BC61F213F}"/>
              </a:ext>
            </a:extLst>
          </p:cNvPr>
          <p:cNvGrpSpPr>
            <a:grpSpLocks/>
          </p:cNvGrpSpPr>
          <p:nvPr/>
        </p:nvGrpSpPr>
        <p:grpSpPr bwMode="auto">
          <a:xfrm>
            <a:off x="5427179" y="4194314"/>
            <a:ext cx="533400" cy="628650"/>
            <a:chOff x="2994" y="2058"/>
            <a:chExt cx="336" cy="396"/>
          </a:xfrm>
        </p:grpSpPr>
        <p:grpSp>
          <p:nvGrpSpPr>
            <p:cNvPr id="38" name="Group 16">
              <a:extLst>
                <a:ext uri="{FF2B5EF4-FFF2-40B4-BE49-F238E27FC236}">
                  <a16:creationId xmlns:a16="http://schemas.microsoft.com/office/drawing/2014/main" id="{AEC95C76-7D3F-F94E-99AA-691126FDE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0" name="Text Box 17">
                <a:extLst>
                  <a:ext uri="{FF2B5EF4-FFF2-40B4-BE49-F238E27FC236}">
                    <a16:creationId xmlns:a16="http://schemas.microsoft.com/office/drawing/2014/main" id="{9F552C79-49EC-5C4C-B858-52FE65A4EF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1" name="Text Box 18">
                <a:extLst>
                  <a:ext uri="{FF2B5EF4-FFF2-40B4-BE49-F238E27FC236}">
                    <a16:creationId xmlns:a16="http://schemas.microsoft.com/office/drawing/2014/main" id="{56339FF9-7A5C-A049-BF66-D38AA2793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ED944B1D-3083-2A49-B687-9F8D79D0B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" name="Line 20">
            <a:extLst>
              <a:ext uri="{FF2B5EF4-FFF2-40B4-BE49-F238E27FC236}">
                <a16:creationId xmlns:a16="http://schemas.microsoft.com/office/drawing/2014/main" id="{38C448CC-0BC5-6A41-917E-B897438AC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0354" y="4578489"/>
            <a:ext cx="1588" cy="46990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" name="Line 21">
            <a:extLst>
              <a:ext uri="{FF2B5EF4-FFF2-40B4-BE49-F238E27FC236}">
                <a16:creationId xmlns:a16="http://schemas.microsoft.com/office/drawing/2014/main" id="{553D03E9-7542-F443-A643-1F22BEEF7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0784" y="5518289"/>
            <a:ext cx="6746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9865779-4372-244B-AC15-D7C762A8A14C}"/>
              </a:ext>
            </a:extLst>
          </p:cNvPr>
          <p:cNvGrpSpPr/>
          <p:nvPr/>
        </p:nvGrpSpPr>
        <p:grpSpPr>
          <a:xfrm>
            <a:off x="7968289" y="4143377"/>
            <a:ext cx="1164873" cy="638175"/>
            <a:chOff x="8750169" y="4275897"/>
            <a:chExt cx="1164873" cy="638175"/>
          </a:xfrm>
        </p:grpSpPr>
        <p:sp>
          <p:nvSpPr>
            <p:cNvPr id="45" name="Text Box 25">
              <a:extLst>
                <a:ext uri="{FF2B5EF4-FFF2-40B4-BE49-F238E27FC236}">
                  <a16:creationId xmlns:a16="http://schemas.microsoft.com/office/drawing/2014/main" id="{AE8BE604-17AC-3A49-8448-5944CE37F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0169" y="4421947"/>
              <a:ext cx="6406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m,K 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8DB8BE5-9950-C849-BB63-EABFBCCE07AF}"/>
                </a:ext>
              </a:extLst>
            </p:cNvPr>
            <p:cNvGrpSpPr/>
            <p:nvPr/>
          </p:nvGrpSpPr>
          <p:grpSpPr>
            <a:xfrm>
              <a:off x="9211779" y="4275897"/>
              <a:ext cx="703263" cy="638175"/>
              <a:chOff x="9211779" y="4275897"/>
              <a:chExt cx="703263" cy="638175"/>
            </a:xfrm>
          </p:grpSpPr>
          <p:sp>
            <p:nvSpPr>
              <p:cNvPr id="46" name="Text Box 26">
                <a:extLst>
                  <a:ext uri="{FF2B5EF4-FFF2-40B4-BE49-F238E27FC236}">
                    <a16:creationId xmlns:a16="http://schemas.microsoft.com/office/drawing/2014/main" id="{6CBE6BCA-4044-F741-9C69-F056784B3E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1779" y="4575935"/>
                <a:ext cx="320675" cy="338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47" name="Text Box 27">
                <a:extLst>
                  <a:ext uri="{FF2B5EF4-FFF2-40B4-BE49-F238E27FC236}">
                    <a16:creationId xmlns:a16="http://schemas.microsoft.com/office/drawing/2014/main" id="{20A71881-8E33-EF48-B5B1-0594382BD8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8129" y="4275897"/>
                <a:ext cx="254000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48" name="Text Box 28">
                <a:extLst>
                  <a:ext uri="{FF2B5EF4-FFF2-40B4-BE49-F238E27FC236}">
                    <a16:creationId xmlns:a16="http://schemas.microsoft.com/office/drawing/2014/main" id="{31057607-073D-AA4E-A320-B65BF92EF2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37179" y="4391785"/>
                <a:ext cx="67786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(m)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2478CAE-5B04-A34F-8C28-C2A810B84E28}"/>
              </a:ext>
            </a:extLst>
          </p:cNvPr>
          <p:cNvGrpSpPr/>
          <p:nvPr/>
        </p:nvGrpSpPr>
        <p:grpSpPr>
          <a:xfrm>
            <a:off x="1918529" y="4679033"/>
            <a:ext cx="2217806" cy="1630659"/>
            <a:chOff x="1096894" y="4771797"/>
            <a:chExt cx="2217806" cy="163065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0305A02-B8E0-3346-A22A-2F64FC1E4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894" y="4771797"/>
              <a:ext cx="2217806" cy="1630659"/>
            </a:xfrm>
            <a:prstGeom prst="rect">
              <a:avLst/>
            </a:prstGeom>
          </p:spPr>
        </p:pic>
        <p:sp>
          <p:nvSpPr>
            <p:cNvPr id="30" name="Text Box 8">
              <a:extLst>
                <a:ext uri="{FF2B5EF4-FFF2-40B4-BE49-F238E27FC236}">
                  <a16:creationId xmlns:a16="http://schemas.microsoft.com/office/drawing/2014/main" id="{5F1CFD14-B851-C04A-89E6-CDCFCF528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614" y="4804604"/>
              <a:ext cx="2054086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Dear Alice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Oh, how I have missed you. I think of you all the time! …(blah blah blah)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Bob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0CDB89D-9227-A14E-80AF-B6C57E3CEDD2}"/>
              </a:ext>
            </a:extLst>
          </p:cNvPr>
          <p:cNvGrpSpPr/>
          <p:nvPr/>
        </p:nvGrpSpPr>
        <p:grpSpPr>
          <a:xfrm>
            <a:off x="7451311" y="4685661"/>
            <a:ext cx="2217806" cy="1630659"/>
            <a:chOff x="1096894" y="4771797"/>
            <a:chExt cx="2217806" cy="1630659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361D2D9-6A81-6349-AADE-831105308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894" y="4771797"/>
              <a:ext cx="2217806" cy="1630659"/>
            </a:xfrm>
            <a:prstGeom prst="rect">
              <a:avLst/>
            </a:prstGeom>
          </p:spPr>
        </p:pic>
        <p:sp>
          <p:nvSpPr>
            <p:cNvPr id="55" name="Text Box 8">
              <a:extLst>
                <a:ext uri="{FF2B5EF4-FFF2-40B4-BE49-F238E27FC236}">
                  <a16:creationId xmlns:a16="http://schemas.microsoft.com/office/drawing/2014/main" id="{CD849CC5-702A-8144-BED4-A4DAF7980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614" y="4804604"/>
              <a:ext cx="2054086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Dear Alice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Oh, how I have missed you. I think of you all the time! …(blah blah blah)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Bob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3A31556-A1E4-394E-A667-BE16E2A81C1A}"/>
              </a:ext>
            </a:extLst>
          </p:cNvPr>
          <p:cNvGrpSpPr/>
          <p:nvPr/>
        </p:nvGrpSpPr>
        <p:grpSpPr>
          <a:xfrm>
            <a:off x="8720518" y="5674301"/>
            <a:ext cx="893521" cy="638175"/>
            <a:chOff x="9021521" y="4275897"/>
            <a:chExt cx="893521" cy="638175"/>
          </a:xfrm>
        </p:grpSpPr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60E20416-5EA0-7543-AEAC-9857362CE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1521" y="4421947"/>
              <a:ext cx="42672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AA3E933-BCD9-CF44-97BC-401ADFE6D39B}"/>
                </a:ext>
              </a:extLst>
            </p:cNvPr>
            <p:cNvGrpSpPr/>
            <p:nvPr/>
          </p:nvGrpSpPr>
          <p:grpSpPr>
            <a:xfrm>
              <a:off x="9211779" y="4275897"/>
              <a:ext cx="703263" cy="638175"/>
              <a:chOff x="9211779" y="4275897"/>
              <a:chExt cx="703263" cy="638175"/>
            </a:xfrm>
          </p:grpSpPr>
          <p:sp>
            <p:nvSpPr>
              <p:cNvPr id="64" name="Text Box 26">
                <a:extLst>
                  <a:ext uri="{FF2B5EF4-FFF2-40B4-BE49-F238E27FC236}">
                    <a16:creationId xmlns:a16="http://schemas.microsoft.com/office/drawing/2014/main" id="{11AB5857-3B67-DC42-A125-978DBBA950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1779" y="4575935"/>
                <a:ext cx="320675" cy="338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5" name="Text Box 27">
                <a:extLst>
                  <a:ext uri="{FF2B5EF4-FFF2-40B4-BE49-F238E27FC236}">
                    <a16:creationId xmlns:a16="http://schemas.microsoft.com/office/drawing/2014/main" id="{C46E62AB-3611-114F-AA86-E18C2ED70B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8129" y="4275897"/>
                <a:ext cx="254000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66" name="Text Box 28">
                <a:extLst>
                  <a:ext uri="{FF2B5EF4-FFF2-40B4-BE49-F238E27FC236}">
                    <a16:creationId xmlns:a16="http://schemas.microsoft.com/office/drawing/2014/main" id="{9AD6C1D1-4C86-BA42-8F13-7D8651860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37179" y="4391785"/>
                <a:ext cx="67786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(m)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36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4396161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Digital signatures 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4" name="Text Box 7">
            <a:extLst>
              <a:ext uri="{FF2B5EF4-FFF2-40B4-BE49-F238E27FC236}">
                <a16:creationId xmlns:a16="http://schemas.microsoft.com/office/drawing/2014/main" id="{CE86042F-3271-1D4E-B8DA-ABF933504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143" y="1129265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AB8D43-8150-1B49-AF72-A5318307076B}"/>
              </a:ext>
            </a:extLst>
          </p:cNvPr>
          <p:cNvGrpSpPr/>
          <p:nvPr/>
        </p:nvGrpSpPr>
        <p:grpSpPr>
          <a:xfrm>
            <a:off x="911086" y="3648075"/>
            <a:ext cx="10976113" cy="2792482"/>
            <a:chOff x="911086" y="3648075"/>
            <a:chExt cx="10976113" cy="2792482"/>
          </a:xfrm>
        </p:grpSpPr>
        <p:sp>
          <p:nvSpPr>
            <p:cNvPr id="56" name="Rectangle 11">
              <a:extLst>
                <a:ext uri="{FF2B5EF4-FFF2-40B4-BE49-F238E27FC236}">
                  <a16:creationId xmlns:a16="http://schemas.microsoft.com/office/drawing/2014/main" id="{02B7BF4C-C3E8-E34C-B98E-4BD63E5307C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11086" y="3648075"/>
              <a:ext cx="10976113" cy="279248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81000" indent="-381000">
                <a:buFont typeface="Wingdings" charset="0"/>
                <a:buNone/>
              </a:pPr>
              <a:r>
                <a:rPr lang="en-US" sz="3000" dirty="0">
                  <a:solidFill>
                    <a:srgbClr val="C00000"/>
                  </a:solidFill>
                </a:rPr>
                <a:t>Alice thus verifies that: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Bob signed m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no one else signed m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Bob signed m and not m’</a:t>
              </a:r>
              <a:endParaRPr lang="en-US" altLang="ja-JP" sz="3000" dirty="0"/>
            </a:p>
            <a:p>
              <a:pPr marL="381000" indent="-381000">
                <a:buFont typeface="Wingdings" charset="0"/>
                <a:buNone/>
              </a:pPr>
              <a:r>
                <a:rPr lang="en-US" sz="3000" dirty="0">
                  <a:solidFill>
                    <a:srgbClr val="C00000"/>
                  </a:solidFill>
                </a:rPr>
                <a:t>non-repudiation:</a:t>
              </a:r>
            </a:p>
            <a:p>
              <a:pPr marL="800100" lvl="1" indent="-342900">
                <a:buFont typeface="Wingdings" charset="0"/>
                <a:buChar char="ü"/>
              </a:pPr>
              <a:r>
                <a:rPr lang="en-US" sz="3000" dirty="0"/>
                <a:t>Alice can take m, and signature K</a:t>
              </a:r>
              <a:r>
                <a:rPr lang="en-US" sz="3000" baseline="-25000" dirty="0"/>
                <a:t>B</a:t>
              </a:r>
              <a:r>
                <a:rPr lang="en-US" sz="3000" dirty="0"/>
                <a:t>(m) to court and prove that Bob signed m</a:t>
              </a:r>
            </a:p>
            <a:p>
              <a:pPr marL="381000" indent="-381000">
                <a:buFont typeface="Wingdings" charset="0"/>
                <a:buChar char="ü"/>
              </a:pPr>
              <a:endParaRPr lang="en-US" sz="2400" dirty="0">
                <a:latin typeface="Gill Sans MT" charset="0"/>
              </a:endParaRPr>
            </a:p>
          </p:txBody>
        </p: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C773B6DE-E51B-254E-B064-733EB2A7F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16" y="5250071"/>
              <a:ext cx="736600" cy="422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r>
                <a:rPr lang="en-US" sz="1800" dirty="0">
                  <a:latin typeface="Arial Unicode MS" charset="0"/>
                  <a:cs typeface="Arial Unicode MS" charset="0"/>
                </a:rPr>
                <a:t>-</a:t>
              </a:r>
            </a:p>
          </p:txBody>
        </p:sp>
      </p:grpSp>
      <p:sp>
        <p:nvSpPr>
          <p:cNvPr id="58" name="Rectangle 3">
            <a:extLst>
              <a:ext uri="{FF2B5EF4-FFF2-40B4-BE49-F238E27FC236}">
                <a16:creationId xmlns:a16="http://schemas.microsoft.com/office/drawing/2014/main" id="{5E59394B-2781-2E4C-8768-154AB5B6D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525" y="1239838"/>
            <a:ext cx="112094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suppose Alice receives msg m, with signature: m, K</a:t>
            </a:r>
            <a:r>
              <a:rPr lang="en-US" sz="2800" baseline="-25000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(m)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Alice verifies m signed by Bob by applying Bob’</a:t>
            </a:r>
            <a:r>
              <a:rPr lang="en-US" altLang="ja-JP" sz="2800" dirty="0">
                <a:latin typeface="+mn-lt"/>
              </a:rPr>
              <a:t>s public key 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 to 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(m) then checks 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(K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(m) ) = m.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If K</a:t>
            </a:r>
            <a:r>
              <a:rPr lang="en-US" sz="2800" baseline="-25000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(K</a:t>
            </a:r>
            <a:r>
              <a:rPr lang="en-US" sz="2800" baseline="-25000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(m) ) = m, whoever signed m must have used Bob’</a:t>
            </a:r>
            <a:r>
              <a:rPr lang="en-US" altLang="ja-JP" sz="2800" dirty="0">
                <a:latin typeface="+mn-lt"/>
              </a:rPr>
              <a:t>s private key</a:t>
            </a:r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047B424C-87AE-D342-8A27-BAEB832E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2433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67" name="Text Box 7">
            <a:extLst>
              <a:ext uri="{FF2B5EF4-FFF2-40B4-BE49-F238E27FC236}">
                <a16:creationId xmlns:a16="http://schemas.microsoft.com/office/drawing/2014/main" id="{956480F6-18F7-0C41-A084-D1D19E488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642" y="2148164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68" name="Text Box 7">
            <a:extLst>
              <a:ext uri="{FF2B5EF4-FFF2-40B4-BE49-F238E27FC236}">
                <a16:creationId xmlns:a16="http://schemas.microsoft.com/office/drawing/2014/main" id="{6726CCD4-8193-2F40-8804-69A46F7E8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2895" y="1671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69" name="Text Box 7">
            <a:extLst>
              <a:ext uri="{FF2B5EF4-FFF2-40B4-BE49-F238E27FC236}">
                <a16:creationId xmlns:a16="http://schemas.microsoft.com/office/drawing/2014/main" id="{B813668F-F8DE-834D-BFAE-B0EF33363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466975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70" name="Text Box 7">
            <a:extLst>
              <a:ext uri="{FF2B5EF4-FFF2-40B4-BE49-F238E27FC236}">
                <a16:creationId xmlns:a16="http://schemas.microsoft.com/office/drawing/2014/main" id="{546520CC-303A-8840-BFA6-458DDF08C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245" y="1687513"/>
            <a:ext cx="7366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71" name="Text Box 7">
            <a:extLst>
              <a:ext uri="{FF2B5EF4-FFF2-40B4-BE49-F238E27FC236}">
                <a16:creationId xmlns:a16="http://schemas.microsoft.com/office/drawing/2014/main" id="{7EE7C6A5-3E58-3B4D-A409-4A9F3B4DE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367" y="2165626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0522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4396161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Message digests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5609ECB0-3A94-1341-9EBB-C98248A1F3FF}"/>
              </a:ext>
            </a:extLst>
          </p:cNvPr>
          <p:cNvSpPr txBox="1">
            <a:spLocks noChangeArrowheads="1"/>
          </p:cNvSpPr>
          <p:nvPr/>
        </p:nvSpPr>
        <p:spPr>
          <a:xfrm>
            <a:off x="715618" y="4531897"/>
            <a:ext cx="10853530" cy="20975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500" dirty="0">
                <a:solidFill>
                  <a:srgbClr val="C00000"/>
                </a:solidFill>
              </a:rPr>
              <a:t>Hash function properties:</a:t>
            </a:r>
          </a:p>
          <a:p>
            <a:pPr marL="574675" indent="-274638">
              <a:spcBef>
                <a:spcPts val="600"/>
              </a:spcBef>
            </a:pPr>
            <a:r>
              <a:rPr lang="en-US" dirty="0"/>
              <a:t>many-to-1</a:t>
            </a:r>
          </a:p>
          <a:p>
            <a:pPr marL="574675" indent="-274638">
              <a:spcBef>
                <a:spcPts val="600"/>
              </a:spcBef>
            </a:pPr>
            <a:r>
              <a:rPr lang="en-US" dirty="0"/>
              <a:t>produces fixed-size msg digest (fingerprint)</a:t>
            </a:r>
          </a:p>
          <a:p>
            <a:pPr marL="574675" indent="-274638">
              <a:spcBef>
                <a:spcPts val="600"/>
              </a:spcBef>
            </a:pPr>
            <a:r>
              <a:rPr lang="en-US" dirty="0"/>
              <a:t>given message digest </a:t>
            </a:r>
            <a:r>
              <a:rPr lang="en-US" i="1" dirty="0"/>
              <a:t>x</a:t>
            </a:r>
            <a:r>
              <a:rPr lang="en-US" dirty="0"/>
              <a:t>, computationally infeasible to find </a:t>
            </a:r>
            <a:r>
              <a:rPr lang="en-US" i="1" dirty="0"/>
              <a:t>m</a:t>
            </a:r>
            <a:r>
              <a:rPr lang="en-US" dirty="0"/>
              <a:t> such that </a:t>
            </a:r>
            <a:r>
              <a:rPr lang="en-US" i="1" dirty="0"/>
              <a:t>x = H(m)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6711DE-5BCA-8145-BDA5-E821E6B7FBF9}"/>
              </a:ext>
            </a:extLst>
          </p:cNvPr>
          <p:cNvGrpSpPr/>
          <p:nvPr/>
        </p:nvGrpSpPr>
        <p:grpSpPr>
          <a:xfrm>
            <a:off x="3588165" y="3273286"/>
            <a:ext cx="4575174" cy="1008822"/>
            <a:chOff x="6463887" y="636104"/>
            <a:chExt cx="4575174" cy="100882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EDFE7CF-2327-6543-8885-7E6CEA2AE74D}"/>
                </a:ext>
              </a:extLst>
            </p:cNvPr>
            <p:cNvGrpSpPr/>
            <p:nvPr/>
          </p:nvGrpSpPr>
          <p:grpSpPr>
            <a:xfrm>
              <a:off x="6463887" y="636104"/>
              <a:ext cx="1384938" cy="1008822"/>
              <a:chOff x="434147" y="4121426"/>
              <a:chExt cx="1384938" cy="100882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8F172699-9F33-624E-8D39-A7D9A08A6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019" y="4121426"/>
                <a:ext cx="1372066" cy="1008822"/>
              </a:xfrm>
              <a:prstGeom prst="rect">
                <a:avLst/>
              </a:prstGeom>
            </p:spPr>
          </p:pic>
          <p:sp>
            <p:nvSpPr>
              <p:cNvPr id="21" name="Text Box 7">
                <a:extLst>
                  <a:ext uri="{FF2B5EF4-FFF2-40B4-BE49-F238E27FC236}">
                    <a16:creationId xmlns:a16="http://schemas.microsoft.com/office/drawing/2014/main" id="{486B9566-CED3-D045-B265-EC988F3660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147" y="4139580"/>
                <a:ext cx="1343025" cy="986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large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message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m</a:t>
                </a:r>
              </a:p>
            </p:txBody>
          </p:sp>
        </p:grp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5199ACEC-B6E5-AA4B-809E-E39426DE3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607" y="781257"/>
              <a:ext cx="1108075" cy="75882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3" name="Text Box 9">
              <a:extLst>
                <a:ext uri="{FF2B5EF4-FFF2-40B4-BE49-F238E27FC236}">
                  <a16:creationId xmlns:a16="http://schemas.microsoft.com/office/drawing/2014/main" id="{0D215AFC-9F10-E34D-9606-16C9F04FD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9423" y="802999"/>
              <a:ext cx="119062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  <p:sp>
          <p:nvSpPr>
            <p:cNvPr id="24" name="Line 10">
              <a:extLst>
                <a:ext uri="{FF2B5EF4-FFF2-40B4-BE49-F238E27FC236}">
                  <a16:creationId xmlns:a16="http://schemas.microsoft.com/office/drawing/2014/main" id="{4352C06B-013A-3C40-A71C-475F92FB7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2390" y="1161774"/>
              <a:ext cx="506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" name="Text Box 11">
              <a:extLst>
                <a:ext uri="{FF2B5EF4-FFF2-40B4-BE49-F238E27FC236}">
                  <a16:creationId xmlns:a16="http://schemas.microsoft.com/office/drawing/2014/main" id="{40C2249D-AF39-5D43-890D-EB0748821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2180" y="924133"/>
              <a:ext cx="116688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H(m)</a:t>
              </a:r>
            </a:p>
          </p:txBody>
        </p:sp>
        <p:sp>
          <p:nvSpPr>
            <p:cNvPr id="28" name="Line 10">
              <a:extLst>
                <a:ext uri="{FF2B5EF4-FFF2-40B4-BE49-F238E27FC236}">
                  <a16:creationId xmlns:a16="http://schemas.microsoft.com/office/drawing/2014/main" id="{9AD0E0FC-0316-CA4F-8777-C03580EC3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8790" y="1194904"/>
              <a:ext cx="506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9" name="Rectangle 3">
            <a:extLst>
              <a:ext uri="{FF2B5EF4-FFF2-40B4-BE49-F238E27FC236}">
                <a16:creationId xmlns:a16="http://schemas.microsoft.com/office/drawing/2014/main" id="{FDC35326-ED1E-FE4D-9A93-19CE679A25DE}"/>
              </a:ext>
            </a:extLst>
          </p:cNvPr>
          <p:cNvSpPr txBox="1">
            <a:spLocks noChangeArrowheads="1"/>
          </p:cNvSpPr>
          <p:nvPr/>
        </p:nvSpPr>
        <p:spPr>
          <a:xfrm>
            <a:off x="862977" y="1368840"/>
            <a:ext cx="11050726" cy="161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3200" dirty="0"/>
              <a:t>computationally expensive to public-key-encrypt long messages </a:t>
            </a:r>
          </a:p>
          <a:p>
            <a:pPr marL="0" indent="0">
              <a:buFont typeface="Wingdings" charset="0"/>
              <a:buNone/>
            </a:pPr>
            <a:r>
              <a:rPr lang="en-US" sz="36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fixed-length, easy- to-compute digital “</a:t>
            </a:r>
            <a:r>
              <a:rPr lang="en-US" altLang="ja-JP" sz="3200" dirty="0"/>
              <a:t>fingerprint”</a:t>
            </a:r>
          </a:p>
          <a:p>
            <a:pPr>
              <a:spcBef>
                <a:spcPts val="400"/>
              </a:spcBef>
            </a:pPr>
            <a:r>
              <a:rPr lang="en-US" dirty="0"/>
              <a:t>apply hash function H to </a:t>
            </a:r>
            <a:r>
              <a:rPr lang="en-US" i="1" dirty="0"/>
              <a:t>m</a:t>
            </a:r>
            <a:r>
              <a:rPr lang="en-US" dirty="0"/>
              <a:t>, get fixed size message digest, </a:t>
            </a:r>
            <a:r>
              <a:rPr lang="en-US" i="1" dirty="0"/>
              <a:t>H(m)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309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 fontScale="90000"/>
          </a:bodyPr>
          <a:lstStyle/>
          <a:p>
            <a:r>
              <a:rPr lang="en-US" b="0" dirty="0">
                <a:latin typeface="+mn-lt"/>
              </a:rPr>
              <a:t>Internet checksum: poor crypto hash function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5CFB9A6-2751-1D40-8575-CD4D580963CA}"/>
              </a:ext>
            </a:extLst>
          </p:cNvPr>
          <p:cNvSpPr txBox="1">
            <a:spLocks noChangeArrowheads="1"/>
          </p:cNvSpPr>
          <p:nvPr/>
        </p:nvSpPr>
        <p:spPr>
          <a:xfrm>
            <a:off x="876300" y="1400244"/>
            <a:ext cx="10282030" cy="212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/>
              <a:t>Internet checksum has some properties of hash function:</a:t>
            </a:r>
          </a:p>
          <a:p>
            <a:pPr marL="457200" indent="-274638">
              <a:spcBef>
                <a:spcPts val="600"/>
              </a:spcBef>
            </a:pPr>
            <a:r>
              <a:rPr lang="en-US" dirty="0"/>
              <a:t>produces fixed length digest (16-bit sum) of message</a:t>
            </a:r>
          </a:p>
          <a:p>
            <a:pPr marL="457200" indent="-274638">
              <a:spcBef>
                <a:spcPts val="600"/>
              </a:spcBef>
            </a:pPr>
            <a:r>
              <a:rPr lang="en-US" dirty="0"/>
              <a:t>is many-to-one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5E386E9F-CFF2-D246-BE26-B962F1FE1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67" y="2995405"/>
            <a:ext cx="10282029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but given message with given hash value, it is easy to find another message with same hash value: 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2E96B89F-97B8-114A-A04F-39793039F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366" y="4331390"/>
            <a:ext cx="110966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I O U 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0 0 . 9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8DC27A76-C869-6B4B-B25D-846EBAE95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0891" y="4331390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49 4F 55 31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30 30 2E 39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327CE0C7-929E-3D43-819A-1FC457662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816" y="3972615"/>
            <a:ext cx="12239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7CC79AF2-A056-4F4A-A6D7-116CB8909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0891" y="3967853"/>
            <a:ext cx="16494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80AE841F-F61F-A44E-825C-CBE562800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1841" y="5350565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180C5637-141F-164F-9BF7-AF14F2A44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2629" y="5383903"/>
            <a:ext cx="17446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32" name="Text Box 11">
            <a:extLst>
              <a:ext uri="{FF2B5EF4-FFF2-40B4-BE49-F238E27FC236}">
                <a16:creationId xmlns:a16="http://schemas.microsoft.com/office/drawing/2014/main" id="{68A9DA2C-57D1-A24F-B730-BCD4A1871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629" y="4315515"/>
            <a:ext cx="11096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I O U </a:t>
            </a:r>
            <a:r>
              <a:rPr lang="en-US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0 0 . </a:t>
            </a:r>
            <a:r>
              <a:rPr lang="en-US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33" name="Text Box 12">
            <a:extLst>
              <a:ext uri="{FF2B5EF4-FFF2-40B4-BE49-F238E27FC236}">
                <a16:creationId xmlns:a16="http://schemas.microsoft.com/office/drawing/2014/main" id="{D844FFB7-DBBC-1A4D-B3C6-E6240D7D6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154" y="4315515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49 4F 55 </a:t>
            </a:r>
            <a:r>
              <a:rPr lang="en-US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39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30 30 2E </a:t>
            </a:r>
            <a:r>
              <a:rPr lang="en-US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31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34" name="Text Box 13">
            <a:extLst>
              <a:ext uri="{FF2B5EF4-FFF2-40B4-BE49-F238E27FC236}">
                <a16:creationId xmlns:a16="http://schemas.microsoft.com/office/drawing/2014/main" id="{B6EB42E9-A7D7-A949-973D-75A7C204E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079" y="3956740"/>
            <a:ext cx="1223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35" name="Text Box 14">
            <a:extLst>
              <a:ext uri="{FF2B5EF4-FFF2-40B4-BE49-F238E27FC236}">
                <a16:creationId xmlns:a16="http://schemas.microsoft.com/office/drawing/2014/main" id="{3C642FAA-D19F-A64A-B465-98452562F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154" y="3951978"/>
            <a:ext cx="16494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36" name="Line 15">
            <a:extLst>
              <a:ext uri="{FF2B5EF4-FFF2-40B4-BE49-F238E27FC236}">
                <a16:creationId xmlns:a16="http://schemas.microsoft.com/office/drawing/2014/main" id="{3DF46F5E-D066-E043-AF4B-716096B09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3104" y="533469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1516AFD8-E50A-A842-BB2A-6F9336429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891" y="5368028"/>
            <a:ext cx="17446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888A2083-7EA3-994F-ABA1-BC6B9E23E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4635" y="5442640"/>
            <a:ext cx="32428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Arial" charset="0"/>
              </a:rPr>
              <a:t>different messages</a:t>
            </a:r>
          </a:p>
          <a:p>
            <a:pPr algn="ctr">
              <a:defRPr/>
            </a:pPr>
            <a:r>
              <a:rPr lang="en-US" sz="2400" i="1" dirty="0">
                <a:solidFill>
                  <a:srgbClr val="0012A0"/>
                </a:solidFill>
                <a:latin typeface="+mn-lt"/>
                <a:cs typeface="Arial" charset="0"/>
              </a:rPr>
              <a:t>but identical checksums</a:t>
            </a:r>
            <a:r>
              <a:rPr lang="en-US" i="1" dirty="0">
                <a:latin typeface="+mn-lt"/>
                <a:cs typeface="Arial" charset="0"/>
              </a:rPr>
              <a:t>!</a:t>
            </a:r>
          </a:p>
        </p:txBody>
      </p:sp>
      <p:sp>
        <p:nvSpPr>
          <p:cNvPr id="39" name="Line 18">
            <a:extLst>
              <a:ext uri="{FF2B5EF4-FFF2-40B4-BE49-F238E27FC236}">
                <a16:creationId xmlns:a16="http://schemas.microsoft.com/office/drawing/2014/main" id="{91B6FCEC-BF46-924C-A488-4FF98F7C34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9354" y="5575990"/>
            <a:ext cx="381000" cy="841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" name="Line 19">
            <a:extLst>
              <a:ext uri="{FF2B5EF4-FFF2-40B4-BE49-F238E27FC236}">
                <a16:creationId xmlns:a16="http://schemas.microsoft.com/office/drawing/2014/main" id="{8CCCD314-5330-6D49-9052-E25A959334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9241" y="5560115"/>
            <a:ext cx="381000" cy="841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85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Digital signature = signed message digest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EF39249-C525-1044-B18E-5DF6B1F9C731}"/>
              </a:ext>
            </a:extLst>
          </p:cNvPr>
          <p:cNvGrpSpPr/>
          <p:nvPr/>
        </p:nvGrpSpPr>
        <p:grpSpPr>
          <a:xfrm>
            <a:off x="4296054" y="3224833"/>
            <a:ext cx="1196163" cy="955675"/>
            <a:chOff x="4296054" y="3224833"/>
            <a:chExt cx="1196163" cy="955675"/>
          </a:xfrm>
        </p:grpSpPr>
        <p:sp>
          <p:nvSpPr>
            <p:cNvPr id="84" name="Rectangle 14">
              <a:extLst>
                <a:ext uri="{FF2B5EF4-FFF2-40B4-BE49-F238E27FC236}">
                  <a16:creationId xmlns:a16="http://schemas.microsoft.com/office/drawing/2014/main" id="{CCD41351-883C-8B49-B15E-99ECE2D4E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5" name="Text Box 15">
              <a:extLst>
                <a:ext uri="{FF2B5EF4-FFF2-40B4-BE49-F238E27FC236}">
                  <a16:creationId xmlns:a16="http://schemas.microsoft.com/office/drawing/2014/main" id="{F444D081-AA34-024E-8458-B708CC893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(encrypt)</a:t>
              </a:r>
            </a:p>
          </p:txBody>
        </p:sp>
      </p:grpSp>
      <p:grpSp>
        <p:nvGrpSpPr>
          <p:cNvPr id="95" name="Group 25">
            <a:extLst>
              <a:ext uri="{FF2B5EF4-FFF2-40B4-BE49-F238E27FC236}">
                <a16:creationId xmlns:a16="http://schemas.microsoft.com/office/drawing/2014/main" id="{F24A5ECF-CB3B-9542-8A84-EB2D480B9C98}"/>
              </a:ext>
            </a:extLst>
          </p:cNvPr>
          <p:cNvGrpSpPr>
            <a:grpSpLocks/>
          </p:cNvGrpSpPr>
          <p:nvPr/>
        </p:nvGrpSpPr>
        <p:grpSpPr bwMode="auto">
          <a:xfrm>
            <a:off x="1199737" y="4905030"/>
            <a:ext cx="846138" cy="519112"/>
            <a:chOff x="984" y="2831"/>
            <a:chExt cx="533" cy="327"/>
          </a:xfrm>
        </p:grpSpPr>
        <p:sp>
          <p:nvSpPr>
            <p:cNvPr id="96" name="Text Box 26">
              <a:extLst>
                <a:ext uri="{FF2B5EF4-FFF2-40B4-BE49-F238E27FC236}">
                  <a16:creationId xmlns:a16="http://schemas.microsoft.com/office/drawing/2014/main" id="{43036DA1-DAA5-E64D-BD4A-16183B595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  <p:sp>
          <p:nvSpPr>
            <p:cNvPr id="97" name="Oval 27">
              <a:extLst>
                <a:ext uri="{FF2B5EF4-FFF2-40B4-BE49-F238E27FC236}">
                  <a16:creationId xmlns:a16="http://schemas.microsoft.com/office/drawing/2014/main" id="{D0190EA0-B1F1-BB41-8527-B7DE7B3CB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8" name="Line 28">
            <a:extLst>
              <a:ext uri="{FF2B5EF4-FFF2-40B4-BE49-F238E27FC236}">
                <a16:creationId xmlns:a16="http://schemas.microsoft.com/office/drawing/2014/main" id="{F58C3779-4B81-0744-9C3C-6395CFBCD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412" y="3034955"/>
            <a:ext cx="0" cy="1981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9" name="Line 29">
            <a:extLst>
              <a:ext uri="{FF2B5EF4-FFF2-40B4-BE49-F238E27FC236}">
                <a16:creationId xmlns:a16="http://schemas.microsoft.com/office/drawing/2014/main" id="{074B9069-12AF-DC46-BFF3-3DD97A29C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0425" y="5328892"/>
            <a:ext cx="3175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100" name="Picture 30" descr="BS00592_[1]">
            <a:extLst>
              <a:ext uri="{FF2B5EF4-FFF2-40B4-BE49-F238E27FC236}">
                <a16:creationId xmlns:a16="http://schemas.microsoft.com/office/drawing/2014/main" id="{A353C0C9-83AB-CB4A-B367-C0C0237B1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37" y="5657505"/>
            <a:ext cx="627063" cy="768350"/>
          </a:xfrm>
          <a:prstGeom prst="rect">
            <a:avLst/>
          </a:prstGeom>
          <a:noFill/>
          <a:ln>
            <a:noFill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1" name="Rectangle 31">
            <a:extLst>
              <a:ext uri="{FF2B5EF4-FFF2-40B4-BE49-F238E27FC236}">
                <a16:creationId xmlns:a16="http://schemas.microsoft.com/office/drawing/2014/main" id="{B1BDC4E1-DD74-DE4C-8F80-855E91E8D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88" y="1348754"/>
            <a:ext cx="5389769" cy="546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Bob sends digitally signed message: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BAC604B-FEED-1542-8940-C030E497366C}"/>
              </a:ext>
            </a:extLst>
          </p:cNvPr>
          <p:cNvGrpSpPr/>
          <p:nvPr/>
        </p:nvGrpSpPr>
        <p:grpSpPr>
          <a:xfrm>
            <a:off x="1123264" y="2107094"/>
            <a:ext cx="1343025" cy="855306"/>
            <a:chOff x="434147" y="4121426"/>
            <a:chExt cx="1343025" cy="855306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5BB42433-5DF6-C44F-BDD6-65779EEAE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035" y="4121426"/>
              <a:ext cx="1153528" cy="848140"/>
            </a:xfrm>
            <a:prstGeom prst="rect">
              <a:avLst/>
            </a:prstGeom>
          </p:spPr>
        </p:pic>
        <p:sp>
          <p:nvSpPr>
            <p:cNvPr id="117" name="Text Box 7">
              <a:extLst>
                <a:ext uri="{FF2B5EF4-FFF2-40B4-BE49-F238E27FC236}">
                  <a16:creationId xmlns:a16="http://schemas.microsoft.com/office/drawing/2014/main" id="{66B66418-0805-9348-B4DF-667D4778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47" y="4139580"/>
              <a:ext cx="1343025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</a:t>
              </a:r>
              <a:endParaRPr lang="en-US" sz="24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</p:grpSp>
      <p:sp>
        <p:nvSpPr>
          <p:cNvPr id="111" name="Rectangle 8">
            <a:extLst>
              <a:ext uri="{FF2B5EF4-FFF2-40B4-BE49-F238E27FC236}">
                <a16:creationId xmlns:a16="http://schemas.microsoft.com/office/drawing/2014/main" id="{CA3DAA77-64B7-1042-8DCB-7AF45A2F0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461" y="2185987"/>
            <a:ext cx="1108075" cy="7588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2" name="Text Box 9">
            <a:extLst>
              <a:ext uri="{FF2B5EF4-FFF2-40B4-BE49-F238E27FC236}">
                <a16:creationId xmlns:a16="http://schemas.microsoft.com/office/drawing/2014/main" id="{77F65553-DFEE-A044-B301-608E86F75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277" y="2207729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113" name="Line 10">
            <a:extLst>
              <a:ext uri="{FF2B5EF4-FFF2-40B4-BE49-F238E27FC236}">
                <a16:creationId xmlns:a16="http://schemas.microsoft.com/office/drawing/2014/main" id="{5E5DB4D6-107F-2548-A010-967052CB7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5148" y="2553252"/>
            <a:ext cx="37106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4" name="Text Box 11">
            <a:extLst>
              <a:ext uri="{FF2B5EF4-FFF2-40B4-BE49-F238E27FC236}">
                <a16:creationId xmlns:a16="http://schemas.microsoft.com/office/drawing/2014/main" id="{CCE58BB5-B800-3541-BEAF-15DF6A072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9034" y="2328863"/>
            <a:ext cx="11668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H(m)</a:t>
            </a:r>
          </a:p>
        </p:txBody>
      </p:sp>
      <p:sp>
        <p:nvSpPr>
          <p:cNvPr id="115" name="Line 10">
            <a:extLst>
              <a:ext uri="{FF2B5EF4-FFF2-40B4-BE49-F238E27FC236}">
                <a16:creationId xmlns:a16="http://schemas.microsoft.com/office/drawing/2014/main" id="{E853EA3C-9A61-EF49-AA07-C25D3B9A4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2149" y="2599634"/>
            <a:ext cx="38058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FE9FE0-FA56-1246-BBC9-6609138EAE40}"/>
              </a:ext>
            </a:extLst>
          </p:cNvPr>
          <p:cNvCxnSpPr>
            <a:cxnSpLocks/>
          </p:cNvCxnSpPr>
          <p:nvPr/>
        </p:nvCxnSpPr>
        <p:spPr>
          <a:xfrm flipH="1">
            <a:off x="1815550" y="5155096"/>
            <a:ext cx="2027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BB38349-24AF-A040-AE21-18FF1706C30D}"/>
              </a:ext>
            </a:extLst>
          </p:cNvPr>
          <p:cNvCxnSpPr>
            <a:cxnSpLocks/>
          </p:cNvCxnSpPr>
          <p:nvPr/>
        </p:nvCxnSpPr>
        <p:spPr>
          <a:xfrm>
            <a:off x="4896678" y="2763079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8AB17B7-C101-3B4C-8B67-952A3ECA45AB}"/>
              </a:ext>
            </a:extLst>
          </p:cNvPr>
          <p:cNvCxnSpPr>
            <a:cxnSpLocks/>
          </p:cNvCxnSpPr>
          <p:nvPr/>
        </p:nvCxnSpPr>
        <p:spPr>
          <a:xfrm>
            <a:off x="4890054" y="4227444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32">
            <a:extLst>
              <a:ext uri="{FF2B5EF4-FFF2-40B4-BE49-F238E27FC236}">
                <a16:creationId xmlns:a16="http://schemas.microsoft.com/office/drawing/2014/main" id="{2B56B630-D20C-0E48-AAD7-E33AEE101543}"/>
              </a:ext>
            </a:extLst>
          </p:cNvPr>
          <p:cNvSpPr txBox="1">
            <a:spLocks noChangeArrowheads="1"/>
          </p:cNvSpPr>
          <p:nvPr/>
        </p:nvSpPr>
        <p:spPr>
          <a:xfrm>
            <a:off x="6599583" y="1436272"/>
            <a:ext cx="5088834" cy="10572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charset="0"/>
              <a:buNone/>
            </a:pPr>
            <a:r>
              <a:rPr lang="en-US" dirty="0"/>
              <a:t>Alice verifies signature, integrity of digitally signed message:</a:t>
            </a:r>
          </a:p>
        </p:txBody>
      </p:sp>
      <p:pic>
        <p:nvPicPr>
          <p:cNvPr id="130" name="Picture 40" descr="BS00592_[1]">
            <a:extLst>
              <a:ext uri="{FF2B5EF4-FFF2-40B4-BE49-F238E27FC236}">
                <a16:creationId xmlns:a16="http://schemas.microsoft.com/office/drawing/2014/main" id="{F490BD09-6CB3-B246-B4D6-6CD3F15CA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074" y="2413071"/>
            <a:ext cx="627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Text Box 53">
            <a:extLst>
              <a:ext uri="{FF2B5EF4-FFF2-40B4-BE49-F238E27FC236}">
                <a16:creationId xmlns:a16="http://schemas.microsoft.com/office/drawing/2014/main" id="{A1C55E3A-B8B7-9549-95DA-6B2B3FCA1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5079" y="4651511"/>
            <a:ext cx="1017588" cy="646113"/>
          </a:xfrm>
          <a:prstGeom prst="rect">
            <a:avLst/>
          </a:prstGeom>
          <a:solidFill>
            <a:srgbClr val="0012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146" name="Text Box 56">
            <a:extLst>
              <a:ext uri="{FF2B5EF4-FFF2-40B4-BE49-F238E27FC236}">
                <a16:creationId xmlns:a16="http://schemas.microsoft.com/office/drawing/2014/main" id="{C0071582-0553-9D4C-A577-8ED033785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691" y="5467929"/>
            <a:ext cx="873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153" name="Text Box 63">
            <a:extLst>
              <a:ext uri="{FF2B5EF4-FFF2-40B4-BE49-F238E27FC236}">
                <a16:creationId xmlns:a16="http://schemas.microsoft.com/office/drawing/2014/main" id="{9E337D23-C848-8145-B079-D4D6C7C11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4041" y="5444295"/>
            <a:ext cx="78477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154" name="Line 64">
            <a:extLst>
              <a:ext uri="{FF2B5EF4-FFF2-40B4-BE49-F238E27FC236}">
                <a16:creationId xmlns:a16="http://schemas.microsoft.com/office/drawing/2014/main" id="{C9E8F389-B8AB-5043-9CC6-A9A006D5E1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0534" y="2863020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6" name="Line 76">
            <a:extLst>
              <a:ext uri="{FF2B5EF4-FFF2-40B4-BE49-F238E27FC236}">
                <a16:creationId xmlns:a16="http://schemas.microsoft.com/office/drawing/2014/main" id="{E136B6C7-FA1F-EA4C-8639-CE1F2D4A9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8272" y="587292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7" name="Line 77">
            <a:extLst>
              <a:ext uri="{FF2B5EF4-FFF2-40B4-BE49-F238E27FC236}">
                <a16:creationId xmlns:a16="http://schemas.microsoft.com/office/drawing/2014/main" id="{928DBF80-B664-AF47-AAD2-41EAC21640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85934" y="586657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835AEB4-A61F-0E40-BCF8-A126D96A9C7C}"/>
              </a:ext>
            </a:extLst>
          </p:cNvPr>
          <p:cNvGrpSpPr/>
          <p:nvPr/>
        </p:nvGrpSpPr>
        <p:grpSpPr>
          <a:xfrm>
            <a:off x="7225890" y="3491944"/>
            <a:ext cx="1343025" cy="855306"/>
            <a:chOff x="434147" y="4121426"/>
            <a:chExt cx="1343025" cy="855306"/>
          </a:xfrm>
        </p:grpSpPr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90AA764F-C6F5-F143-BF93-01B3B95A0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035" y="4121426"/>
              <a:ext cx="1153528" cy="848140"/>
            </a:xfrm>
            <a:prstGeom prst="rect">
              <a:avLst/>
            </a:prstGeom>
          </p:spPr>
        </p:pic>
        <p:sp>
          <p:nvSpPr>
            <p:cNvPr id="171" name="Text Box 7">
              <a:extLst>
                <a:ext uri="{FF2B5EF4-FFF2-40B4-BE49-F238E27FC236}">
                  <a16:creationId xmlns:a16="http://schemas.microsoft.com/office/drawing/2014/main" id="{ECF19F4D-E8AE-F54C-A6AD-6FA62D5ED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47" y="4139580"/>
              <a:ext cx="1343025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</a:t>
              </a:r>
              <a:endParaRPr lang="en-US" sz="24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E33964-896C-AF4C-92FD-F359907E3C57}"/>
              </a:ext>
            </a:extLst>
          </p:cNvPr>
          <p:cNvGrpSpPr/>
          <p:nvPr/>
        </p:nvGrpSpPr>
        <p:grpSpPr>
          <a:xfrm>
            <a:off x="2762875" y="3478075"/>
            <a:ext cx="1491075" cy="812454"/>
            <a:chOff x="1914734" y="3557588"/>
            <a:chExt cx="1491075" cy="812454"/>
          </a:xfrm>
        </p:grpSpPr>
        <p:sp>
          <p:nvSpPr>
            <p:cNvPr id="86" name="Text Box 16">
              <a:extLst>
                <a:ext uri="{FF2B5EF4-FFF2-40B4-BE49-F238E27FC236}">
                  <a16:creationId xmlns:a16="http://schemas.microsoft.com/office/drawing/2014/main" id="{19E2C28C-9A5F-914E-97E0-D15A78E18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5758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Bob’s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private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87" name="Picture 17" descr="BS00768_[1]">
              <a:extLst>
                <a:ext uri="{FF2B5EF4-FFF2-40B4-BE49-F238E27FC236}">
                  <a16:creationId xmlns:a16="http://schemas.microsoft.com/office/drawing/2014/main" id="{A3A39AD6-434F-0348-B359-E805575CB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66129" y="3559038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" name="Group 18">
              <a:extLst>
                <a:ext uri="{FF2B5EF4-FFF2-40B4-BE49-F238E27FC236}">
                  <a16:creationId xmlns:a16="http://schemas.microsoft.com/office/drawing/2014/main" id="{9C9D4178-7FEF-594F-8CCF-1AFD1E30A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12" y="3765205"/>
              <a:ext cx="490538" cy="604837"/>
              <a:chOff x="2994" y="2073"/>
              <a:chExt cx="309" cy="381"/>
            </a:xfrm>
          </p:grpSpPr>
          <p:grpSp>
            <p:nvGrpSpPr>
              <p:cNvPr id="89" name="Group 19">
                <a:extLst>
                  <a:ext uri="{FF2B5EF4-FFF2-40B4-BE49-F238E27FC236}">
                    <a16:creationId xmlns:a16="http://schemas.microsoft.com/office/drawing/2014/main" id="{A60DC2D3-52D9-8744-8609-C10E299AAB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91" name="Text Box 20">
                  <a:extLst>
                    <a:ext uri="{FF2B5EF4-FFF2-40B4-BE49-F238E27FC236}">
                      <a16:creationId xmlns:a16="http://schemas.microsoft.com/office/drawing/2014/main" id="{F3BED591-BCCB-2246-A254-61335DF2D6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92" name="Text Box 21">
                  <a:extLst>
                    <a:ext uri="{FF2B5EF4-FFF2-40B4-BE49-F238E27FC236}">
                      <a16:creationId xmlns:a16="http://schemas.microsoft.com/office/drawing/2014/main" id="{17AB0DA2-1167-2D46-8632-CC1190C16D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90" name="Text Box 22">
                <a:extLst>
                  <a:ext uri="{FF2B5EF4-FFF2-40B4-BE49-F238E27FC236}">
                    <a16:creationId xmlns:a16="http://schemas.microsoft.com/office/drawing/2014/main" id="{7587A174-D942-3D43-89B9-A23BF65DE1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2073"/>
                <a:ext cx="16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219823C-0FB1-8645-8287-EB4C5AA12B57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61" y="3869635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649D0B-607E-EE43-B217-A547BE617F99}"/>
              </a:ext>
            </a:extLst>
          </p:cNvPr>
          <p:cNvGrpSpPr/>
          <p:nvPr/>
        </p:nvGrpSpPr>
        <p:grpSpPr>
          <a:xfrm>
            <a:off x="3922645" y="4683817"/>
            <a:ext cx="1855305" cy="908600"/>
            <a:chOff x="3922645" y="4683817"/>
            <a:chExt cx="1855305" cy="9086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6748C72-BC5C-0D43-9291-EF04370297D3}"/>
                </a:ext>
              </a:extLst>
            </p:cNvPr>
            <p:cNvGrpSpPr/>
            <p:nvPr/>
          </p:nvGrpSpPr>
          <p:grpSpPr>
            <a:xfrm>
              <a:off x="3940106" y="4683817"/>
              <a:ext cx="1811339" cy="869051"/>
              <a:chOff x="4006366" y="4604305"/>
              <a:chExt cx="1811339" cy="869051"/>
            </a:xfrm>
          </p:grpSpPr>
          <p:grpSp>
            <p:nvGrpSpPr>
              <p:cNvPr id="103" name="Group 34">
                <a:extLst>
                  <a:ext uri="{FF2B5EF4-FFF2-40B4-BE49-F238E27FC236}">
                    <a16:creationId xmlns:a16="http://schemas.microsoft.com/office/drawing/2014/main" id="{C9466280-BB4D-9548-9D44-4E595E9791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2479" y="4924081"/>
                <a:ext cx="1465263" cy="549275"/>
                <a:chOff x="2594" y="3062"/>
                <a:chExt cx="923" cy="346"/>
              </a:xfrm>
            </p:grpSpPr>
            <p:sp>
              <p:nvSpPr>
                <p:cNvPr id="106" name="Text Box 35">
                  <a:extLst>
                    <a:ext uri="{FF2B5EF4-FFF2-40B4-BE49-F238E27FC236}">
                      <a16:creationId xmlns:a16="http://schemas.microsoft.com/office/drawing/2014/main" id="{30C1FFBF-8C5A-3145-A216-83DF674976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4" y="3158"/>
                  <a:ext cx="9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K</a:t>
                  </a:r>
                  <a:r>
                    <a:rPr kumimoji="0" lang="en-US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B</a:t>
                  </a: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(H(m))</a:t>
                  </a:r>
                </a:p>
              </p:txBody>
            </p:sp>
            <p:sp>
              <p:nvSpPr>
                <p:cNvPr id="107" name="Text Box 36">
                  <a:extLst>
                    <a:ext uri="{FF2B5EF4-FFF2-40B4-BE49-F238E27FC236}">
                      <a16:creationId xmlns:a16="http://schemas.microsoft.com/office/drawing/2014/main" id="{12076172-D4A5-3847-ADDD-7C31F8E940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3062"/>
                  <a:ext cx="53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sp>
            <p:nvSpPr>
              <p:cNvPr id="105" name="Text Box 38">
                <a:extLst>
                  <a:ext uri="{FF2B5EF4-FFF2-40B4-BE49-F238E27FC236}">
                    <a16:creationId xmlns:a16="http://schemas.microsoft.com/office/drawing/2014/main" id="{58FF323C-65B7-E746-A44B-832C06C639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6366" y="4604305"/>
                <a:ext cx="1811339" cy="590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encrypted 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message digest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469F7B-FDF8-594E-84C7-B40FE8CE7EBF}"/>
                </a:ext>
              </a:extLst>
            </p:cNvPr>
            <p:cNvSpPr/>
            <p:nvPr/>
          </p:nvSpPr>
          <p:spPr>
            <a:xfrm>
              <a:off x="3922645" y="4691269"/>
              <a:ext cx="1855305" cy="90114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272639B-DF97-714E-8070-A7C8696F2BD7}"/>
              </a:ext>
            </a:extLst>
          </p:cNvPr>
          <p:cNvGrpSpPr/>
          <p:nvPr/>
        </p:nvGrpSpPr>
        <p:grpSpPr>
          <a:xfrm>
            <a:off x="9680714" y="2543589"/>
            <a:ext cx="1855305" cy="908600"/>
            <a:chOff x="3922645" y="4683817"/>
            <a:chExt cx="1855305" cy="908600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E4BB737-59C1-474D-94B9-031695A0036A}"/>
                </a:ext>
              </a:extLst>
            </p:cNvPr>
            <p:cNvGrpSpPr/>
            <p:nvPr/>
          </p:nvGrpSpPr>
          <p:grpSpPr>
            <a:xfrm>
              <a:off x="3940106" y="4683817"/>
              <a:ext cx="1811339" cy="869051"/>
              <a:chOff x="4006366" y="4604305"/>
              <a:chExt cx="1811339" cy="869051"/>
            </a:xfrm>
          </p:grpSpPr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3A474D83-98EA-0945-BE7F-EF0F3D1861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2479" y="4924081"/>
                <a:ext cx="1465263" cy="549275"/>
                <a:chOff x="2594" y="3062"/>
                <a:chExt cx="923" cy="346"/>
              </a:xfrm>
            </p:grpSpPr>
            <p:sp>
              <p:nvSpPr>
                <p:cNvPr id="182" name="Text Box 35">
                  <a:extLst>
                    <a:ext uri="{FF2B5EF4-FFF2-40B4-BE49-F238E27FC236}">
                      <a16:creationId xmlns:a16="http://schemas.microsoft.com/office/drawing/2014/main" id="{B4BFDBE1-B0AE-C944-923B-0FB222D936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4" y="3158"/>
                  <a:ext cx="9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K</a:t>
                  </a:r>
                  <a:r>
                    <a:rPr kumimoji="0" lang="en-US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B</a:t>
                  </a: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(H(m))</a:t>
                  </a:r>
                </a:p>
              </p:txBody>
            </p:sp>
            <p:sp>
              <p:nvSpPr>
                <p:cNvPr id="183" name="Text Box 36">
                  <a:extLst>
                    <a:ext uri="{FF2B5EF4-FFF2-40B4-BE49-F238E27FC236}">
                      <a16:creationId xmlns:a16="http://schemas.microsoft.com/office/drawing/2014/main" id="{72BF8384-456B-A944-BDC5-136549DED3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3062"/>
                  <a:ext cx="53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sp>
            <p:nvSpPr>
              <p:cNvPr id="181" name="Text Box 38">
                <a:extLst>
                  <a:ext uri="{FF2B5EF4-FFF2-40B4-BE49-F238E27FC236}">
                    <a16:creationId xmlns:a16="http://schemas.microsoft.com/office/drawing/2014/main" id="{5C4C32ED-C92A-D34E-83F0-5A60D46E1B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6366" y="4604305"/>
                <a:ext cx="1811339" cy="590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encrypted 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message digest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27611C3-F7BF-504D-BDE0-60EB822045DF}"/>
                </a:ext>
              </a:extLst>
            </p:cNvPr>
            <p:cNvSpPr/>
            <p:nvPr/>
          </p:nvSpPr>
          <p:spPr>
            <a:xfrm>
              <a:off x="3922645" y="4691269"/>
              <a:ext cx="1855305" cy="90114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34FC27D-E26C-7D45-8F7D-8D201F9D1327}"/>
              </a:ext>
            </a:extLst>
          </p:cNvPr>
          <p:cNvCxnSpPr>
            <a:cxnSpLocks/>
          </p:cNvCxnSpPr>
          <p:nvPr/>
        </p:nvCxnSpPr>
        <p:spPr>
          <a:xfrm>
            <a:off x="7848600" y="3225466"/>
            <a:ext cx="0" cy="25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20EAE69-54A8-5647-A90F-1B7B2600C816}"/>
              </a:ext>
            </a:extLst>
          </p:cNvPr>
          <p:cNvCxnSpPr>
            <a:cxnSpLocks/>
          </p:cNvCxnSpPr>
          <p:nvPr/>
        </p:nvCxnSpPr>
        <p:spPr>
          <a:xfrm>
            <a:off x="7848600" y="4372328"/>
            <a:ext cx="0" cy="25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A7A7AA8-3031-8E48-8587-B178226D9C5B}"/>
              </a:ext>
            </a:extLst>
          </p:cNvPr>
          <p:cNvCxnSpPr>
            <a:cxnSpLocks/>
          </p:cNvCxnSpPr>
          <p:nvPr/>
        </p:nvCxnSpPr>
        <p:spPr>
          <a:xfrm>
            <a:off x="7848600" y="5321141"/>
            <a:ext cx="0" cy="25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57AE4029-112C-CF40-B41E-A26EECCD4A51}"/>
              </a:ext>
            </a:extLst>
          </p:cNvPr>
          <p:cNvGrpSpPr/>
          <p:nvPr/>
        </p:nvGrpSpPr>
        <p:grpSpPr>
          <a:xfrm>
            <a:off x="10040871" y="3980758"/>
            <a:ext cx="1196163" cy="955675"/>
            <a:chOff x="4296054" y="3224833"/>
            <a:chExt cx="1196163" cy="955675"/>
          </a:xfrm>
        </p:grpSpPr>
        <p:sp>
          <p:nvSpPr>
            <p:cNvPr id="191" name="Rectangle 14">
              <a:extLst>
                <a:ext uri="{FF2B5EF4-FFF2-40B4-BE49-F238E27FC236}">
                  <a16:creationId xmlns:a16="http://schemas.microsoft.com/office/drawing/2014/main" id="{2C63D620-97A5-5F45-85C2-D4A6B4ADE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2" name="Text Box 15">
              <a:extLst>
                <a:ext uri="{FF2B5EF4-FFF2-40B4-BE49-F238E27FC236}">
                  <a16:creationId xmlns:a16="http://schemas.microsoft.com/office/drawing/2014/main" id="{0B18E250-70E3-444A-8ACC-CD29158E9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(decrypt)</a:t>
              </a:r>
            </a:p>
          </p:txBody>
        </p:sp>
      </p:grp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898EB7A9-23BB-5343-B2B1-EC1055BBBBC6}"/>
              </a:ext>
            </a:extLst>
          </p:cNvPr>
          <p:cNvCxnSpPr>
            <a:cxnSpLocks/>
          </p:cNvCxnSpPr>
          <p:nvPr/>
        </p:nvCxnSpPr>
        <p:spPr>
          <a:xfrm>
            <a:off x="10641495" y="3519004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BB2E8B7A-0FF0-AD49-8BCC-0F3FA0572B12}"/>
              </a:ext>
            </a:extLst>
          </p:cNvPr>
          <p:cNvCxnSpPr>
            <a:cxnSpLocks/>
          </p:cNvCxnSpPr>
          <p:nvPr/>
        </p:nvCxnSpPr>
        <p:spPr>
          <a:xfrm>
            <a:off x="10634871" y="4983369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71B8A9C-6EB6-FD43-8531-A67FEE184BB2}"/>
              </a:ext>
            </a:extLst>
          </p:cNvPr>
          <p:cNvGrpSpPr/>
          <p:nvPr/>
        </p:nvGrpSpPr>
        <p:grpSpPr>
          <a:xfrm>
            <a:off x="8507692" y="4234000"/>
            <a:ext cx="1491075" cy="812454"/>
            <a:chOff x="1914734" y="3557588"/>
            <a:chExt cx="1491075" cy="812454"/>
          </a:xfrm>
        </p:grpSpPr>
        <p:sp>
          <p:nvSpPr>
            <p:cNvPr id="196" name="Text Box 16">
              <a:extLst>
                <a:ext uri="{FF2B5EF4-FFF2-40B4-BE49-F238E27FC236}">
                  <a16:creationId xmlns:a16="http://schemas.microsoft.com/office/drawing/2014/main" id="{27560837-1C52-4C48-94FE-2E10581CC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5758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Bob’s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public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197" name="Picture 17" descr="BS00768_[1]">
              <a:extLst>
                <a:ext uri="{FF2B5EF4-FFF2-40B4-BE49-F238E27FC236}">
                  <a16:creationId xmlns:a16="http://schemas.microsoft.com/office/drawing/2014/main" id="{53D412DD-734D-634A-BE12-66848A93BC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66129" y="3559038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8" name="Group 18">
              <a:extLst>
                <a:ext uri="{FF2B5EF4-FFF2-40B4-BE49-F238E27FC236}">
                  <a16:creationId xmlns:a16="http://schemas.microsoft.com/office/drawing/2014/main" id="{0B4DDFE1-EDF2-5B45-B8E0-30A2652C5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12" y="3765205"/>
              <a:ext cx="490538" cy="604837"/>
              <a:chOff x="2994" y="2073"/>
              <a:chExt cx="309" cy="381"/>
            </a:xfrm>
          </p:grpSpPr>
          <p:grpSp>
            <p:nvGrpSpPr>
              <p:cNvPr id="200" name="Group 19">
                <a:extLst>
                  <a:ext uri="{FF2B5EF4-FFF2-40B4-BE49-F238E27FC236}">
                    <a16:creationId xmlns:a16="http://schemas.microsoft.com/office/drawing/2014/main" id="{5383C6D8-058F-4A41-B601-80BE0F38EB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202" name="Text Box 20">
                  <a:extLst>
                    <a:ext uri="{FF2B5EF4-FFF2-40B4-BE49-F238E27FC236}">
                      <a16:creationId xmlns:a16="http://schemas.microsoft.com/office/drawing/2014/main" id="{8DDFD6D6-CFB2-A543-803B-E0D225340E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203" name="Text Box 21">
                  <a:extLst>
                    <a:ext uri="{FF2B5EF4-FFF2-40B4-BE49-F238E27FC236}">
                      <a16:creationId xmlns:a16="http://schemas.microsoft.com/office/drawing/2014/main" id="{04FCED81-808C-4B40-8559-2FE4E66FE0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201" name="Text Box 22">
                <a:extLst>
                  <a:ext uri="{FF2B5EF4-FFF2-40B4-BE49-F238E27FC236}">
                    <a16:creationId xmlns:a16="http://schemas.microsoft.com/office/drawing/2014/main" id="{22667D2E-474F-C04F-9EF1-65999F53A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58EDE71-07B3-4841-A2B5-5F1C258FE2F2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61" y="3869635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75C74AE-98C7-C245-9222-8EB21BF49F29}"/>
              </a:ext>
            </a:extLst>
          </p:cNvPr>
          <p:cNvGrpSpPr/>
          <p:nvPr/>
        </p:nvGrpSpPr>
        <p:grpSpPr>
          <a:xfrm>
            <a:off x="8203097" y="5653926"/>
            <a:ext cx="1789043" cy="1107996"/>
            <a:chOff x="10084905" y="1590261"/>
            <a:chExt cx="1789043" cy="1107996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6C7D723-D7D8-E949-B946-5AC1C0648A21}"/>
                </a:ext>
              </a:extLst>
            </p:cNvPr>
            <p:cNvSpPr txBox="1"/>
            <p:nvPr/>
          </p:nvSpPr>
          <p:spPr>
            <a:xfrm>
              <a:off x="10707757" y="1590261"/>
              <a:ext cx="57740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BCCA618-927B-9C45-B38A-F3EA61772599}"/>
                </a:ext>
              </a:extLst>
            </p:cNvPr>
            <p:cNvSpPr txBox="1"/>
            <p:nvPr/>
          </p:nvSpPr>
          <p:spPr>
            <a:xfrm>
              <a:off x="10084905" y="1881807"/>
              <a:ext cx="1789043" cy="395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i="1" dirty="0">
                  <a:solidFill>
                    <a:srgbClr val="0012A0"/>
                  </a:solidFill>
                </a:rPr>
                <a:t>equal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34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Hash function algorithms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9" name="Rectangle 3">
            <a:extLst>
              <a:ext uri="{FF2B5EF4-FFF2-40B4-BE49-F238E27FC236}">
                <a16:creationId xmlns:a16="http://schemas.microsoft.com/office/drawing/2014/main" id="{BF9FAD4A-FE78-7446-845F-6232B124B138}"/>
              </a:ext>
            </a:extLst>
          </p:cNvPr>
          <p:cNvSpPr txBox="1">
            <a:spLocks noChangeArrowheads="1"/>
          </p:cNvSpPr>
          <p:nvPr/>
        </p:nvSpPr>
        <p:spPr>
          <a:xfrm>
            <a:off x="871400" y="1396310"/>
            <a:ext cx="1094953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>
                <a:solidFill>
                  <a:srgbClr val="C00000"/>
                </a:solidFill>
              </a:rPr>
              <a:t>MD5 hash function widely used (RFC 1321) </a:t>
            </a:r>
          </a:p>
          <a:p>
            <a:pPr lvl="1"/>
            <a:r>
              <a:rPr lang="en-US" sz="2800" dirty="0"/>
              <a:t>computes 128-bit message digest in 4-step process. </a:t>
            </a:r>
          </a:p>
          <a:p>
            <a:pPr lvl="1"/>
            <a:r>
              <a:rPr lang="en-US" sz="2800" dirty="0"/>
              <a:t>arbitrary 128-bit string x, appears difficult to construct msg m whose MD5 hash is equal to x</a:t>
            </a:r>
          </a:p>
          <a:p>
            <a:pPr indent="-287338"/>
            <a:r>
              <a:rPr lang="en-US" sz="3200" dirty="0">
                <a:solidFill>
                  <a:srgbClr val="C00000"/>
                </a:solidFill>
              </a:rPr>
              <a:t>SHA-1 is also used</a:t>
            </a:r>
          </a:p>
          <a:p>
            <a:pPr lvl="1"/>
            <a:r>
              <a:rPr lang="en-US" sz="2800" dirty="0"/>
              <a:t>US standard [</a:t>
            </a:r>
            <a:r>
              <a:rPr lang="en-US" dirty="0"/>
              <a:t>NIST, FIPS PUB 180-1]</a:t>
            </a:r>
            <a:endParaRPr lang="en-US" sz="2800" dirty="0"/>
          </a:p>
          <a:p>
            <a:pPr lvl="1"/>
            <a:r>
              <a:rPr lang="en-US" sz="2800" dirty="0"/>
              <a:t>160-bit message digest</a:t>
            </a:r>
          </a:p>
        </p:txBody>
      </p:sp>
    </p:spTree>
    <p:extLst>
      <p:ext uri="{BB962C8B-B14F-4D97-AF65-F5344CB8AC3E}">
        <p14:creationId xmlns:p14="http://schemas.microsoft.com/office/powerpoint/2010/main" val="409278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ap5.0 – let’s fix it!!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C1B3BC8-38A1-AC45-AA7A-CF90D202ED35}"/>
              </a:ext>
            </a:extLst>
          </p:cNvPr>
          <p:cNvSpPr txBox="1">
            <a:spLocks noChangeArrowheads="1"/>
          </p:cNvSpPr>
          <p:nvPr/>
        </p:nvSpPr>
        <p:spPr>
          <a:xfrm>
            <a:off x="865909" y="1170523"/>
            <a:ext cx="10768980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Recall the problem: </a:t>
            </a:r>
            <a:r>
              <a:rPr lang="en-US" dirty="0"/>
              <a:t>Trudy poses as Alice (to Bob) and as Bob (to Alice)</a:t>
            </a:r>
          </a:p>
        </p:txBody>
      </p:sp>
      <p:pic>
        <p:nvPicPr>
          <p:cNvPr id="64" name="Picture 4" descr="Bob">
            <a:extLst>
              <a:ext uri="{FF2B5EF4-FFF2-40B4-BE49-F238E27FC236}">
                <a16:creationId xmlns:a16="http://schemas.microsoft.com/office/drawing/2014/main" id="{D6CDB079-52DB-9B4C-8BD8-117DDA009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73680" y="2346395"/>
            <a:ext cx="686620" cy="70160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6" name="Picture 5" descr="Eve">
            <a:extLst>
              <a:ext uri="{FF2B5EF4-FFF2-40B4-BE49-F238E27FC236}">
                <a16:creationId xmlns:a16="http://schemas.microsoft.com/office/drawing/2014/main" id="{7A34C871-5A03-CF41-BB7C-A3A095B39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203" y="2097433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6" descr="Alice">
            <a:extLst>
              <a:ext uri="{FF2B5EF4-FFF2-40B4-BE49-F238E27FC236}">
                <a16:creationId xmlns:a16="http://schemas.microsoft.com/office/drawing/2014/main" id="{35BF2A26-939A-ED42-8C3B-750D5A282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5532" y="2208766"/>
            <a:ext cx="605867" cy="746469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79437DE-57B2-5F45-AFD8-823112AD8B93}"/>
              </a:ext>
            </a:extLst>
          </p:cNvPr>
          <p:cNvGrpSpPr/>
          <p:nvPr/>
        </p:nvGrpSpPr>
        <p:grpSpPr>
          <a:xfrm>
            <a:off x="2221395" y="2408377"/>
            <a:ext cx="2600947" cy="400110"/>
            <a:chOff x="2221395" y="2408377"/>
            <a:chExt cx="2600947" cy="400110"/>
          </a:xfrm>
        </p:grpSpPr>
        <p:sp>
          <p:nvSpPr>
            <p:cNvPr id="68" name="Line 7">
              <a:extLst>
                <a:ext uri="{FF2B5EF4-FFF2-40B4-BE49-F238E27FC236}">
                  <a16:creationId xmlns:a16="http://schemas.microsoft.com/office/drawing/2014/main" id="{BAE84CEB-2188-9B49-8900-55888CE65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2638357"/>
              <a:ext cx="26009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69" name="Text Box 8">
              <a:extLst>
                <a:ext uri="{FF2B5EF4-FFF2-40B4-BE49-F238E27FC236}">
                  <a16:creationId xmlns:a16="http://schemas.microsoft.com/office/drawing/2014/main" id="{EAA100F5-6829-2346-AD39-BFFCDC047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235" y="2408377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2AF670-7BF8-5144-BED7-C2477D0DA3B8}"/>
              </a:ext>
            </a:extLst>
          </p:cNvPr>
          <p:cNvGrpSpPr/>
          <p:nvPr/>
        </p:nvGrpSpPr>
        <p:grpSpPr>
          <a:xfrm>
            <a:off x="6760197" y="2448063"/>
            <a:ext cx="2249487" cy="400110"/>
            <a:chOff x="6760197" y="2448063"/>
            <a:chExt cx="2249487" cy="400110"/>
          </a:xfrm>
        </p:grpSpPr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EC9876A0-DBA0-2C42-9FDC-0088EEA72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0197" y="2678044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80" name="Text Box 10">
              <a:extLst>
                <a:ext uri="{FF2B5EF4-FFF2-40B4-BE49-F238E27FC236}">
                  <a16:creationId xmlns:a16="http://schemas.microsoft.com/office/drawing/2014/main" id="{69B83F9F-D8CF-DF4A-86AD-8C6105796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8812" y="2448063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F17D91-118F-0447-BE00-334C96F42171}"/>
              </a:ext>
            </a:extLst>
          </p:cNvPr>
          <p:cNvGrpSpPr/>
          <p:nvPr/>
        </p:nvGrpSpPr>
        <p:grpSpPr>
          <a:xfrm>
            <a:off x="6864626" y="3360738"/>
            <a:ext cx="2333079" cy="389626"/>
            <a:chOff x="6864626" y="3360738"/>
            <a:chExt cx="2333079" cy="389626"/>
          </a:xfrm>
        </p:grpSpPr>
        <p:sp>
          <p:nvSpPr>
            <p:cNvPr id="89" name="Line 19">
              <a:extLst>
                <a:ext uri="{FF2B5EF4-FFF2-40B4-BE49-F238E27FC236}">
                  <a16:creationId xmlns:a16="http://schemas.microsoft.com/office/drawing/2014/main" id="{A6C6A964-9580-7E4F-9884-60F6E22AC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64626" y="3363843"/>
              <a:ext cx="2167283" cy="386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90" name="Text Box 20">
              <a:extLst>
                <a:ext uri="{FF2B5EF4-FFF2-40B4-BE49-F238E27FC236}">
                  <a16:creationId xmlns:a16="http://schemas.microsoft.com/office/drawing/2014/main" id="{2FF9CBBE-857A-EF4D-AF73-E08C7695B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7549" y="3360738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CF990B-2008-4D4C-BFAC-79816130E688}"/>
              </a:ext>
            </a:extLst>
          </p:cNvPr>
          <p:cNvGrpSpPr/>
          <p:nvPr/>
        </p:nvGrpSpPr>
        <p:grpSpPr>
          <a:xfrm>
            <a:off x="2221395" y="3978760"/>
            <a:ext cx="2580245" cy="434214"/>
            <a:chOff x="2221395" y="3978760"/>
            <a:chExt cx="2580245" cy="434214"/>
          </a:xfrm>
        </p:grpSpPr>
        <p:sp>
          <p:nvSpPr>
            <p:cNvPr id="104" name="Line 34">
              <a:extLst>
                <a:ext uri="{FF2B5EF4-FFF2-40B4-BE49-F238E27FC236}">
                  <a16:creationId xmlns:a16="http://schemas.microsoft.com/office/drawing/2014/main" id="{A657ABF9-4379-424D-8DBD-4923C3E8E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4074629"/>
              <a:ext cx="2546972" cy="338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5" name="Text Box 35">
              <a:extLst>
                <a:ext uri="{FF2B5EF4-FFF2-40B4-BE49-F238E27FC236}">
                  <a16:creationId xmlns:a16="http://schemas.microsoft.com/office/drawing/2014/main" id="{23DC7344-6347-424A-9ADA-070D86675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484" y="3978760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A9432D-6DAF-DF41-AF7B-1ACAA7FB60B6}"/>
              </a:ext>
            </a:extLst>
          </p:cNvPr>
          <p:cNvGrpSpPr/>
          <p:nvPr/>
        </p:nvGrpSpPr>
        <p:grpSpPr>
          <a:xfrm>
            <a:off x="4877761" y="4634119"/>
            <a:ext cx="2477195" cy="1601637"/>
            <a:chOff x="4877761" y="4634119"/>
            <a:chExt cx="2477195" cy="1601637"/>
          </a:xfrm>
        </p:grpSpPr>
        <p:grpSp>
          <p:nvGrpSpPr>
            <p:cNvPr id="117" name="Group 47">
              <a:extLst>
                <a:ext uri="{FF2B5EF4-FFF2-40B4-BE49-F238E27FC236}">
                  <a16:creationId xmlns:a16="http://schemas.microsoft.com/office/drawing/2014/main" id="{1230FA28-6F88-CF44-B39D-CD6BC48DC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5100" y="4794941"/>
              <a:ext cx="1708150" cy="749301"/>
              <a:chOff x="1318" y="3314"/>
              <a:chExt cx="1076" cy="472"/>
            </a:xfrm>
          </p:grpSpPr>
          <p:sp>
            <p:nvSpPr>
              <p:cNvPr id="118" name="Text Box 48">
                <a:extLst>
                  <a:ext uri="{FF2B5EF4-FFF2-40B4-BE49-F238E27FC236}">
                    <a16:creationId xmlns:a16="http://schemas.microsoft.com/office/drawing/2014/main" id="{C7DADDA6-E384-1A45-A0E0-B9D1678FAA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6" y="35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19" name="Text Box 49">
                <a:extLst>
                  <a:ext uri="{FF2B5EF4-FFF2-40B4-BE49-F238E27FC236}">
                    <a16:creationId xmlns:a16="http://schemas.microsoft.com/office/drawing/2014/main" id="{2B1CEE1E-449F-2A4B-B0AB-7D3D807DEB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20" name="Text Box 50">
                <a:extLst>
                  <a:ext uri="{FF2B5EF4-FFF2-40B4-BE49-F238E27FC236}">
                    <a16:creationId xmlns:a16="http://schemas.microsoft.com/office/drawing/2014/main" id="{6FF68A8B-B778-FC4B-B0D8-EFD30B766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21" name="Text Box 51">
                <a:extLst>
                  <a:ext uri="{FF2B5EF4-FFF2-40B4-BE49-F238E27FC236}">
                    <a16:creationId xmlns:a16="http://schemas.microsoft.com/office/drawing/2014/main" id="{B5DFE2D6-4F99-7F47-A88A-E8F85515D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" y="3534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22" name="Text Box 52">
                <a:extLst>
                  <a:ext uri="{FF2B5EF4-FFF2-40B4-BE49-F238E27FC236}">
                    <a16:creationId xmlns:a16="http://schemas.microsoft.com/office/drawing/2014/main" id="{AFEF1BDB-35E1-6242-A4AA-4F93CD33B0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8" y="3314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23" name="Text Box 53">
              <a:extLst>
                <a:ext uri="{FF2B5EF4-FFF2-40B4-BE49-F238E27FC236}">
                  <a16:creationId xmlns:a16="http://schemas.microsoft.com/office/drawing/2014/main" id="{95CBCE4C-74E4-A943-878F-093245F3D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761" y="4634119"/>
              <a:ext cx="205479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Trudy recovers m:</a:t>
              </a:r>
            </a:p>
          </p:txBody>
        </p:sp>
        <p:sp>
          <p:nvSpPr>
            <p:cNvPr id="124" name="Text Box 54">
              <a:extLst>
                <a:ext uri="{FF2B5EF4-FFF2-40B4-BE49-F238E27FC236}">
                  <a16:creationId xmlns:a16="http://schemas.microsoft.com/office/drawing/2014/main" id="{4ECC7DF6-AFF2-E24B-B6D3-787C29474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950" y="5398604"/>
              <a:ext cx="2421006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en-US" dirty="0">
                  <a:latin typeface="+mn-lt"/>
                  <a:cs typeface="Arial" charset="0"/>
                </a:rPr>
                <a:t>sends m to Alice encrypted with Alice’s public key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F41447-836E-024C-9290-7172DDC4575F}"/>
              </a:ext>
            </a:extLst>
          </p:cNvPr>
          <p:cNvGrpSpPr/>
          <p:nvPr/>
        </p:nvGrpSpPr>
        <p:grpSpPr>
          <a:xfrm>
            <a:off x="6828459" y="2851424"/>
            <a:ext cx="2249488" cy="673654"/>
            <a:chOff x="6828459" y="2851424"/>
            <a:chExt cx="2249488" cy="673654"/>
          </a:xfrm>
        </p:grpSpPr>
        <p:sp>
          <p:nvSpPr>
            <p:cNvPr id="83" name="Line 13">
              <a:extLst>
                <a:ext uri="{FF2B5EF4-FFF2-40B4-BE49-F238E27FC236}">
                  <a16:creationId xmlns:a16="http://schemas.microsoft.com/office/drawing/2014/main" id="{2B2FCC1F-3FE7-7B46-807C-F140932F0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8459" y="3195569"/>
              <a:ext cx="2249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E6D2A4-608E-2545-8F28-32423BB333C4}"/>
                </a:ext>
              </a:extLst>
            </p:cNvPr>
            <p:cNvGrpSpPr/>
            <p:nvPr/>
          </p:nvGrpSpPr>
          <p:grpSpPr>
            <a:xfrm>
              <a:off x="7453313" y="2851424"/>
              <a:ext cx="787400" cy="673654"/>
              <a:chOff x="10739852" y="2997198"/>
              <a:chExt cx="787400" cy="67365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D4D01E5-5D6F-3D4F-932E-4A5299B2BA52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 Box 15">
                <a:extLst>
                  <a:ext uri="{FF2B5EF4-FFF2-40B4-BE49-F238E27FC236}">
                    <a16:creationId xmlns:a16="http://schemas.microsoft.com/office/drawing/2014/main" id="{16C95A26-F859-E64E-BF44-C4C49359F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87" name="Text Box 17">
                <a:extLst>
                  <a:ext uri="{FF2B5EF4-FFF2-40B4-BE49-F238E27FC236}">
                    <a16:creationId xmlns:a16="http://schemas.microsoft.com/office/drawing/2014/main" id="{AA9C139A-0D12-3245-B88F-B48AE08E8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39852" y="3142972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88" name="Text Box 18">
                <a:extLst>
                  <a:ext uri="{FF2B5EF4-FFF2-40B4-BE49-F238E27FC236}">
                    <a16:creationId xmlns:a16="http://schemas.microsoft.com/office/drawing/2014/main" id="{562BA0BD-51AB-F849-AB37-A717937E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14547" y="2997198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83322C-9210-6E46-A831-2524E4CE9F4C}"/>
              </a:ext>
            </a:extLst>
          </p:cNvPr>
          <p:cNvGrpSpPr/>
          <p:nvPr/>
        </p:nvGrpSpPr>
        <p:grpSpPr>
          <a:xfrm>
            <a:off x="6799884" y="2710462"/>
            <a:ext cx="2165350" cy="400110"/>
            <a:chOff x="6799884" y="2710462"/>
            <a:chExt cx="2165350" cy="400110"/>
          </a:xfrm>
        </p:grpSpPr>
        <p:sp>
          <p:nvSpPr>
            <p:cNvPr id="81" name="Line 11">
              <a:extLst>
                <a:ext uri="{FF2B5EF4-FFF2-40B4-BE49-F238E27FC236}">
                  <a16:creationId xmlns:a16="http://schemas.microsoft.com/office/drawing/2014/main" id="{431B4E0F-3CD5-444F-8127-4EAB4B153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99884" y="2746307"/>
              <a:ext cx="2165350" cy="280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69D8AC-45D3-B642-987B-D4859E76E7B1}"/>
                </a:ext>
              </a:extLst>
            </p:cNvPr>
            <p:cNvGrpSpPr/>
            <p:nvPr/>
          </p:nvGrpSpPr>
          <p:grpSpPr>
            <a:xfrm>
              <a:off x="7402788" y="2710462"/>
              <a:ext cx="559183" cy="400110"/>
              <a:chOff x="7402788" y="2710462"/>
              <a:chExt cx="559183" cy="40011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332AF7-B3AA-F84A-A60D-A50A03FA89EB}"/>
                  </a:ext>
                </a:extLst>
              </p:cNvPr>
              <p:cNvSpPr/>
              <p:nvPr/>
            </p:nvSpPr>
            <p:spPr>
              <a:xfrm>
                <a:off x="7462396" y="2872554"/>
                <a:ext cx="423747" cy="624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 Box 12">
                <a:extLst>
                  <a:ext uri="{FF2B5EF4-FFF2-40B4-BE49-F238E27FC236}">
                    <a16:creationId xmlns:a16="http://schemas.microsoft.com/office/drawing/2014/main" id="{4B5E98C2-2370-6846-8FFD-3B9BD50C80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2788" y="2710462"/>
                <a:ext cx="55918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R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392E7F-83D0-234C-A04C-71BAD4274A31}"/>
              </a:ext>
            </a:extLst>
          </p:cNvPr>
          <p:cNvGrpSpPr/>
          <p:nvPr/>
        </p:nvGrpSpPr>
        <p:grpSpPr>
          <a:xfrm>
            <a:off x="6896722" y="3520658"/>
            <a:ext cx="2249487" cy="673654"/>
            <a:chOff x="6896722" y="3520658"/>
            <a:chExt cx="2249487" cy="673654"/>
          </a:xfrm>
        </p:grpSpPr>
        <p:sp>
          <p:nvSpPr>
            <p:cNvPr id="91" name="Line 21">
              <a:extLst>
                <a:ext uri="{FF2B5EF4-FFF2-40B4-BE49-F238E27FC236}">
                  <a16:creationId xmlns:a16="http://schemas.microsoft.com/office/drawing/2014/main" id="{776730E8-9459-E447-B35A-39C21DFB4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6722" y="3882957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0153732-5F65-8143-8064-BCA70395D4ED}"/>
                </a:ext>
              </a:extLst>
            </p:cNvPr>
            <p:cNvGrpSpPr/>
            <p:nvPr/>
          </p:nvGrpSpPr>
          <p:grpSpPr>
            <a:xfrm>
              <a:off x="7507355" y="3520658"/>
              <a:ext cx="675861" cy="673654"/>
              <a:chOff x="10747511" y="2997198"/>
              <a:chExt cx="675861" cy="673654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9A50E8E-DC4B-E442-9F99-02CD32E20F61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Text Box 15">
                <a:extLst>
                  <a:ext uri="{FF2B5EF4-FFF2-40B4-BE49-F238E27FC236}">
                    <a16:creationId xmlns:a16="http://schemas.microsoft.com/office/drawing/2014/main" id="{AFB8B5B3-D1B4-6642-981D-8D71DFE13F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41" name="Text Box 17">
                <a:extLst>
                  <a:ext uri="{FF2B5EF4-FFF2-40B4-BE49-F238E27FC236}">
                    <a16:creationId xmlns:a16="http://schemas.microsoft.com/office/drawing/2014/main" id="{90FDA7C9-CFD5-0A44-96CB-E6E570ED9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7961" y="3142972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42" name="Text Box 18">
                <a:extLst>
                  <a:ext uri="{FF2B5EF4-FFF2-40B4-BE49-F238E27FC236}">
                    <a16:creationId xmlns:a16="http://schemas.microsoft.com/office/drawing/2014/main" id="{6C888B49-426C-1C44-BB59-FEB6759DA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89856" y="2997198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A03911-35CC-7540-9E36-05444D837206}"/>
              </a:ext>
            </a:extLst>
          </p:cNvPr>
          <p:cNvGrpSpPr/>
          <p:nvPr/>
        </p:nvGrpSpPr>
        <p:grpSpPr>
          <a:xfrm>
            <a:off x="9501810" y="3697355"/>
            <a:ext cx="1888432" cy="1211428"/>
            <a:chOff x="9448801" y="3644347"/>
            <a:chExt cx="1888432" cy="1211428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848FFE3-83C4-6042-96A6-D346EA18C45A}"/>
                </a:ext>
              </a:extLst>
            </p:cNvPr>
            <p:cNvSpPr/>
            <p:nvPr/>
          </p:nvSpPr>
          <p:spPr>
            <a:xfrm>
              <a:off x="10661372" y="3802821"/>
              <a:ext cx="675861" cy="106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06B6F46-9DE5-A246-8551-1F8B349C8CBB}"/>
                </a:ext>
              </a:extLst>
            </p:cNvPr>
            <p:cNvGrpSpPr/>
            <p:nvPr/>
          </p:nvGrpSpPr>
          <p:grpSpPr>
            <a:xfrm>
              <a:off x="9475303" y="3785702"/>
              <a:ext cx="1713735" cy="680280"/>
              <a:chOff x="9753598" y="4050745"/>
              <a:chExt cx="1713735" cy="68028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38AA7B51-AD55-D24E-9277-AE28406704AD}"/>
                  </a:ext>
                </a:extLst>
              </p:cNvPr>
              <p:cNvGrpSpPr/>
              <p:nvPr/>
            </p:nvGrpSpPr>
            <p:grpSpPr>
              <a:xfrm>
                <a:off x="9753598" y="4057371"/>
                <a:ext cx="675861" cy="673654"/>
                <a:chOff x="10747511" y="2997198"/>
                <a:chExt cx="675861" cy="673654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76F87967-B4C9-D343-9F6C-7DB93BDA72B3}"/>
                    </a:ext>
                  </a:extLst>
                </p:cNvPr>
                <p:cNvSpPr/>
                <p:nvPr/>
              </p:nvSpPr>
              <p:spPr>
                <a:xfrm>
                  <a:off x="10747511" y="3305865"/>
                  <a:ext cx="675861" cy="1060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Text Box 15">
                  <a:extLst>
                    <a:ext uri="{FF2B5EF4-FFF2-40B4-BE49-F238E27FC236}">
                      <a16:creationId xmlns:a16="http://schemas.microsoft.com/office/drawing/2014/main" id="{4EC6D1DA-03C0-8E4C-A263-C5FCDD99B2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06608" y="3270801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46" name="Text Box 17">
                  <a:extLst>
                    <a:ext uri="{FF2B5EF4-FFF2-40B4-BE49-F238E27FC236}">
                      <a16:creationId xmlns:a16="http://schemas.microsoft.com/office/drawing/2014/main" id="{34BF5362-E8D7-AC44-8ABC-D7C8302EC5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57961" y="3142972"/>
                  <a:ext cx="43313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latin typeface="+mn-lt"/>
                      <a:cs typeface="Arial" charset="0"/>
                    </a:rPr>
                    <a:t>K  </a:t>
                  </a:r>
                </a:p>
              </p:txBody>
            </p:sp>
            <p:sp>
              <p:nvSpPr>
                <p:cNvPr id="147" name="Text Box 18">
                  <a:extLst>
                    <a:ext uri="{FF2B5EF4-FFF2-40B4-BE49-F238E27FC236}">
                      <a16:creationId xmlns:a16="http://schemas.microsoft.com/office/drawing/2014/main" id="{0AEE8AEA-5E6B-9644-BA42-2D69FB60B8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89856" y="2997198"/>
                  <a:ext cx="312907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+</a:t>
                  </a:r>
                </a:p>
              </p:txBody>
            </p:sp>
          </p:grpSp>
          <p:sp>
            <p:nvSpPr>
              <p:cNvPr id="151" name="Text Box 17">
                <a:extLst>
                  <a:ext uri="{FF2B5EF4-FFF2-40B4-BE49-F238E27FC236}">
                    <a16:creationId xmlns:a16="http://schemas.microsoft.com/office/drawing/2014/main" id="{FA08C967-2B3C-D347-93CB-444CA8DF7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17897" y="4171890"/>
                <a:ext cx="144943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(K   (R)) =  R,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60BFD7D-B5AE-8D4B-BC26-F96EFD5F3CA4}"/>
                  </a:ext>
                </a:extLst>
              </p:cNvPr>
              <p:cNvGrpSpPr/>
              <p:nvPr/>
            </p:nvGrpSpPr>
            <p:grpSpPr>
              <a:xfrm>
                <a:off x="10303635" y="4050745"/>
                <a:ext cx="309563" cy="673654"/>
                <a:chOff x="10820469" y="3494154"/>
                <a:chExt cx="309563" cy="673654"/>
              </a:xfrm>
            </p:grpSpPr>
            <p:sp>
              <p:nvSpPr>
                <p:cNvPr id="150" name="Text Box 15">
                  <a:extLst>
                    <a:ext uri="{FF2B5EF4-FFF2-40B4-BE49-F238E27FC236}">
                      <a16:creationId xmlns:a16="http://schemas.microsoft.com/office/drawing/2014/main" id="{BC7FE57C-4528-AC48-9333-5717C81972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0469" y="3767757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52" name="Text Box 18">
                  <a:extLst>
                    <a:ext uri="{FF2B5EF4-FFF2-40B4-BE49-F238E27FC236}">
                      <a16:creationId xmlns:a16="http://schemas.microsoft.com/office/drawing/2014/main" id="{FA1EFA76-21B9-B948-8E78-36FF1C662D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8408" y="3494154"/>
                  <a:ext cx="263525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-</a:t>
                  </a: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67E0C2-A681-6745-AF69-A6AAE1C3E55E}"/>
                </a:ext>
              </a:extLst>
            </p:cNvPr>
            <p:cNvSpPr txBox="1"/>
            <p:nvPr/>
          </p:nvSpPr>
          <p:spPr>
            <a:xfrm>
              <a:off x="9448801" y="3644347"/>
              <a:ext cx="1531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Bob computes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DF933CB-CA39-3147-98C2-BB61A3EB04BC}"/>
                </a:ext>
              </a:extLst>
            </p:cNvPr>
            <p:cNvSpPr txBox="1"/>
            <p:nvPr/>
          </p:nvSpPr>
          <p:spPr>
            <a:xfrm>
              <a:off x="9455426" y="4314729"/>
              <a:ext cx="1822174" cy="541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authenticating</a:t>
              </a:r>
            </a:p>
            <a:p>
              <a:pPr>
                <a:lnSpc>
                  <a:spcPct val="80000"/>
                </a:lnSpc>
              </a:pPr>
              <a:r>
                <a:rPr lang="en-US" dirty="0"/>
                <a:t>Trudy as Alice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0FBBC21-85F1-2445-8B4A-BDBCF8170CA8}"/>
              </a:ext>
            </a:extLst>
          </p:cNvPr>
          <p:cNvSpPr/>
          <p:nvPr/>
        </p:nvSpPr>
        <p:spPr>
          <a:xfrm>
            <a:off x="3538330" y="3472069"/>
            <a:ext cx="238539" cy="145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CD2AD64-FCE1-484A-8CD8-9195FB878672}"/>
              </a:ext>
            </a:extLst>
          </p:cNvPr>
          <p:cNvGrpSpPr/>
          <p:nvPr/>
        </p:nvGrpSpPr>
        <p:grpSpPr>
          <a:xfrm>
            <a:off x="2221395" y="3318428"/>
            <a:ext cx="2480297" cy="400110"/>
            <a:chOff x="2221395" y="3318428"/>
            <a:chExt cx="2480297" cy="400110"/>
          </a:xfrm>
        </p:grpSpPr>
        <p:sp>
          <p:nvSpPr>
            <p:cNvPr id="97" name="Line 27">
              <a:extLst>
                <a:ext uri="{FF2B5EF4-FFF2-40B4-BE49-F238E27FC236}">
                  <a16:creationId xmlns:a16="http://schemas.microsoft.com/office/drawing/2014/main" id="{9984F3ED-2918-3344-B6C5-159D486AE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3390832"/>
              <a:ext cx="2480297" cy="321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36" name="Text Box 66">
              <a:extLst>
                <a:ext uri="{FF2B5EF4-FFF2-40B4-BE49-F238E27FC236}">
                  <a16:creationId xmlns:a16="http://schemas.microsoft.com/office/drawing/2014/main" id="{6AA1B550-D423-7A47-9CFF-A7D87F12F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192" y="3318428"/>
              <a:ext cx="3241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566B28C-8D8F-F441-9A23-B17C74DD53D0}"/>
              </a:ext>
            </a:extLst>
          </p:cNvPr>
          <p:cNvGrpSpPr/>
          <p:nvPr/>
        </p:nvGrpSpPr>
        <p:grpSpPr>
          <a:xfrm>
            <a:off x="2221395" y="3479799"/>
            <a:ext cx="2593009" cy="673713"/>
            <a:chOff x="2221395" y="3479799"/>
            <a:chExt cx="2593009" cy="673713"/>
          </a:xfrm>
        </p:grpSpPr>
        <p:sp>
          <p:nvSpPr>
            <p:cNvPr id="98" name="Line 28">
              <a:extLst>
                <a:ext uri="{FF2B5EF4-FFF2-40B4-BE49-F238E27FC236}">
                  <a16:creationId xmlns:a16="http://schemas.microsoft.com/office/drawing/2014/main" id="{EE318889-5B02-7949-9701-DA4074646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3840094"/>
              <a:ext cx="25930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DCDE299-3FF6-EA43-9F54-4F4D7B7A96D5}"/>
                </a:ext>
              </a:extLst>
            </p:cNvPr>
            <p:cNvGrpSpPr/>
            <p:nvPr/>
          </p:nvGrpSpPr>
          <p:grpSpPr>
            <a:xfrm>
              <a:off x="3351764" y="3479799"/>
              <a:ext cx="787400" cy="673713"/>
              <a:chOff x="992878" y="4235173"/>
              <a:chExt cx="787400" cy="673713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9457704C-5356-664F-925C-1F727AA467BC}"/>
                  </a:ext>
                </a:extLst>
              </p:cNvPr>
              <p:cNvSpPr/>
              <p:nvPr/>
            </p:nvSpPr>
            <p:spPr>
              <a:xfrm>
                <a:off x="1000537" y="4543840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 Box 15">
                <a:extLst>
                  <a:ext uri="{FF2B5EF4-FFF2-40B4-BE49-F238E27FC236}">
                    <a16:creationId xmlns:a16="http://schemas.microsoft.com/office/drawing/2014/main" id="{B390E741-67F5-A44D-B50F-BCF5D21E45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7543" y="4508776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57" name="Text Box 17">
                <a:extLst>
                  <a:ext uri="{FF2B5EF4-FFF2-40B4-BE49-F238E27FC236}">
                    <a16:creationId xmlns:a16="http://schemas.microsoft.com/office/drawing/2014/main" id="{F7C9D543-5B67-BE43-915D-12D41196F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2878" y="4380947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158" name="Text Box 18">
                <a:extLst>
                  <a:ext uri="{FF2B5EF4-FFF2-40B4-BE49-F238E27FC236}">
                    <a16:creationId xmlns:a16="http://schemas.microsoft.com/office/drawing/2014/main" id="{5B8DB431-29F0-AB41-8246-D94EA76902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7573" y="4235173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B5C290-2EFF-0A4D-B746-B484522AB717}"/>
              </a:ext>
            </a:extLst>
          </p:cNvPr>
          <p:cNvGrpSpPr/>
          <p:nvPr/>
        </p:nvGrpSpPr>
        <p:grpSpPr>
          <a:xfrm>
            <a:off x="2221395" y="4168883"/>
            <a:ext cx="2661272" cy="673713"/>
            <a:chOff x="2221395" y="4168883"/>
            <a:chExt cx="2661272" cy="673713"/>
          </a:xfrm>
        </p:grpSpPr>
        <p:sp>
          <p:nvSpPr>
            <p:cNvPr id="106" name="Line 36">
              <a:extLst>
                <a:ext uri="{FF2B5EF4-FFF2-40B4-BE49-F238E27FC236}">
                  <a16:creationId xmlns:a16="http://schemas.microsoft.com/office/drawing/2014/main" id="{160F22D0-47F2-5349-85F9-D489A964C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4527482"/>
              <a:ext cx="266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591770F-038E-CD44-B111-C45F73AD7788}"/>
                </a:ext>
              </a:extLst>
            </p:cNvPr>
            <p:cNvGrpSpPr/>
            <p:nvPr/>
          </p:nvGrpSpPr>
          <p:grpSpPr>
            <a:xfrm>
              <a:off x="3366050" y="4168883"/>
              <a:ext cx="675861" cy="673713"/>
              <a:chOff x="1842051" y="4335667"/>
              <a:chExt cx="675861" cy="673713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1E0E169-9AA2-8C40-A9FD-9CB2C10143A7}"/>
                  </a:ext>
                </a:extLst>
              </p:cNvPr>
              <p:cNvSpPr/>
              <p:nvPr/>
            </p:nvSpPr>
            <p:spPr>
              <a:xfrm>
                <a:off x="1842051" y="4644334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Text Box 17">
                <a:extLst>
                  <a:ext uri="{FF2B5EF4-FFF2-40B4-BE49-F238E27FC236}">
                    <a16:creationId xmlns:a16="http://schemas.microsoft.com/office/drawing/2014/main" id="{5E1A5670-A8F3-194B-8712-4A445EDF45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2501" y="4481441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63" name="Text Box 18">
                <a:extLst>
                  <a:ext uri="{FF2B5EF4-FFF2-40B4-BE49-F238E27FC236}">
                    <a16:creationId xmlns:a16="http://schemas.microsoft.com/office/drawing/2014/main" id="{F08DB7BD-7A90-7B4C-A0AB-13AF0F4EBF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4396" y="4335667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61" name="Text Box 15">
                <a:extLst>
                  <a:ext uri="{FF2B5EF4-FFF2-40B4-BE49-F238E27FC236}">
                    <a16:creationId xmlns:a16="http://schemas.microsoft.com/office/drawing/2014/main" id="{7BBB5E8A-E5DC-4C45-9F1E-3C6C0299A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9057" y="4609270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CEF5E74-1462-2240-98D6-0DFCF9C484FF}"/>
              </a:ext>
            </a:extLst>
          </p:cNvPr>
          <p:cNvSpPr/>
          <p:nvPr/>
        </p:nvSpPr>
        <p:spPr>
          <a:xfrm>
            <a:off x="7580243" y="5009322"/>
            <a:ext cx="821635" cy="17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7CF55DB-F502-994B-93E8-DD80E269A29E}"/>
              </a:ext>
            </a:extLst>
          </p:cNvPr>
          <p:cNvGrpSpPr/>
          <p:nvPr/>
        </p:nvGrpSpPr>
        <p:grpSpPr>
          <a:xfrm>
            <a:off x="6941172" y="4727161"/>
            <a:ext cx="2168525" cy="711199"/>
            <a:chOff x="6941172" y="4727161"/>
            <a:chExt cx="2168525" cy="711199"/>
          </a:xfrm>
        </p:grpSpPr>
        <p:sp>
          <p:nvSpPr>
            <p:cNvPr id="112" name="Line 42">
              <a:extLst>
                <a:ext uri="{FF2B5EF4-FFF2-40B4-BE49-F238E27FC236}">
                  <a16:creationId xmlns:a16="http://schemas.microsoft.com/office/drawing/2014/main" id="{AE6F24D0-6C87-5E4E-A619-24CDBA038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41172" y="5117202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13" name="Group 43">
              <a:extLst>
                <a:ext uri="{FF2B5EF4-FFF2-40B4-BE49-F238E27FC236}">
                  <a16:creationId xmlns:a16="http://schemas.microsoft.com/office/drawing/2014/main" id="{31A37FFA-B2FB-7E4D-A06F-68C689800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3472" y="4727161"/>
              <a:ext cx="852488" cy="711199"/>
              <a:chOff x="3677" y="3430"/>
              <a:chExt cx="537" cy="448"/>
            </a:xfrm>
          </p:grpSpPr>
          <p:sp>
            <p:nvSpPr>
              <p:cNvPr id="115" name="Text Box 45">
                <a:extLst>
                  <a:ext uri="{FF2B5EF4-FFF2-40B4-BE49-F238E27FC236}">
                    <a16:creationId xmlns:a16="http://schemas.microsoft.com/office/drawing/2014/main" id="{85D4A2E7-81C1-A64B-BC82-9DB7F48213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3540"/>
                <a:ext cx="53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(m)</a:t>
                </a:r>
              </a:p>
            </p:txBody>
          </p:sp>
          <p:sp>
            <p:nvSpPr>
              <p:cNvPr id="116" name="Text Box 46">
                <a:extLst>
                  <a:ext uri="{FF2B5EF4-FFF2-40B4-BE49-F238E27FC236}">
                    <a16:creationId xmlns:a16="http://schemas.microsoft.com/office/drawing/2014/main" id="{F94D5314-084A-054E-BECC-861CAED936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8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14" name="Text Box 44">
                <a:extLst>
                  <a:ext uri="{FF2B5EF4-FFF2-40B4-BE49-F238E27FC236}">
                    <a16:creationId xmlns:a16="http://schemas.microsoft.com/office/drawing/2014/main" id="{5A99CC24-85CA-9C4A-A4D0-6DF9B6779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3" y="36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F94631E-57F4-4948-8245-56E604BD3B2E}"/>
              </a:ext>
            </a:extLst>
          </p:cNvPr>
          <p:cNvSpPr txBox="1"/>
          <p:nvPr/>
        </p:nvSpPr>
        <p:spPr>
          <a:xfrm>
            <a:off x="9258693" y="4982817"/>
            <a:ext cx="221769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Bob sends a personal message, m to Alice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A09B8E1-D210-DD47-B517-6459FFB70ED7}"/>
              </a:ext>
            </a:extLst>
          </p:cNvPr>
          <p:cNvGrpSpPr/>
          <p:nvPr/>
        </p:nvGrpSpPr>
        <p:grpSpPr>
          <a:xfrm>
            <a:off x="2601085" y="4921526"/>
            <a:ext cx="2168525" cy="711199"/>
            <a:chOff x="2601085" y="4921526"/>
            <a:chExt cx="2168525" cy="711199"/>
          </a:xfrm>
        </p:grpSpPr>
        <p:sp>
          <p:nvSpPr>
            <p:cNvPr id="164" name="Line 42">
              <a:extLst>
                <a:ext uri="{FF2B5EF4-FFF2-40B4-BE49-F238E27FC236}">
                  <a16:creationId xmlns:a16="http://schemas.microsoft.com/office/drawing/2014/main" id="{27E7CDB9-2DFE-764B-B12F-AEF4FBAB9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01085" y="5367337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D8C8AC-603B-004D-A602-FB5914DF76FB}"/>
                </a:ext>
              </a:extLst>
            </p:cNvPr>
            <p:cNvSpPr/>
            <p:nvPr/>
          </p:nvSpPr>
          <p:spPr>
            <a:xfrm>
              <a:off x="3458817" y="5261113"/>
              <a:ext cx="397566" cy="225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6" name="Group 56">
              <a:extLst>
                <a:ext uri="{FF2B5EF4-FFF2-40B4-BE49-F238E27FC236}">
                  <a16:creationId xmlns:a16="http://schemas.microsoft.com/office/drawing/2014/main" id="{0775B4B1-C485-7A46-B09A-3F7499E1D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372" y="4921526"/>
              <a:ext cx="795338" cy="711199"/>
              <a:chOff x="3694" y="3430"/>
              <a:chExt cx="501" cy="448"/>
            </a:xfrm>
          </p:grpSpPr>
          <p:sp>
            <p:nvSpPr>
              <p:cNvPr id="127" name="Text Box 57">
                <a:extLst>
                  <a:ext uri="{FF2B5EF4-FFF2-40B4-BE49-F238E27FC236}">
                    <a16:creationId xmlns:a16="http://schemas.microsoft.com/office/drawing/2014/main" id="{141B4F19-74AD-1843-A62D-38B5D8A427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6" y="36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  <a:endParaRPr lang="en-US" sz="2800" dirty="0">
                  <a:solidFill>
                    <a:srgbClr val="C00000"/>
                  </a:solidFill>
                  <a:latin typeface="+mn-lt"/>
                  <a:cs typeface="Arial" charset="0"/>
                </a:endParaRPr>
              </a:p>
            </p:txBody>
          </p:sp>
          <p:sp>
            <p:nvSpPr>
              <p:cNvPr id="128" name="Text Box 58">
                <a:extLst>
                  <a:ext uri="{FF2B5EF4-FFF2-40B4-BE49-F238E27FC236}">
                    <a16:creationId xmlns:a16="http://schemas.microsoft.com/office/drawing/2014/main" id="{9393590E-BC14-9649-B270-972F482604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4" y="3540"/>
                <a:ext cx="5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(m)</a:t>
                </a:r>
              </a:p>
            </p:txBody>
          </p:sp>
          <p:sp>
            <p:nvSpPr>
              <p:cNvPr id="129" name="Text Box 59">
                <a:extLst>
                  <a:ext uri="{FF2B5EF4-FFF2-40B4-BE49-F238E27FC236}">
                    <a16:creationId xmlns:a16="http://schemas.microsoft.com/office/drawing/2014/main" id="{6DBF443F-317F-784F-BD76-C682D68C6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7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1819848-9DFF-194C-B17B-ABDE3225B9FC}"/>
              </a:ext>
            </a:extLst>
          </p:cNvPr>
          <p:cNvGrpSpPr/>
          <p:nvPr/>
        </p:nvGrpSpPr>
        <p:grpSpPr>
          <a:xfrm>
            <a:off x="359855" y="4949687"/>
            <a:ext cx="3045951" cy="1418628"/>
            <a:chOff x="359855" y="4949687"/>
            <a:chExt cx="3045951" cy="1418628"/>
          </a:xfrm>
        </p:grpSpPr>
        <p:grpSp>
          <p:nvGrpSpPr>
            <p:cNvPr id="130" name="Group 60">
              <a:extLst>
                <a:ext uri="{FF2B5EF4-FFF2-40B4-BE49-F238E27FC236}">
                  <a16:creationId xmlns:a16="http://schemas.microsoft.com/office/drawing/2014/main" id="{BECA1E54-4F2E-F443-BA9C-1A10F77D6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9876" y="4999831"/>
              <a:ext cx="1708150" cy="744538"/>
              <a:chOff x="1318" y="3317"/>
              <a:chExt cx="1076" cy="469"/>
            </a:xfrm>
          </p:grpSpPr>
          <p:sp>
            <p:nvSpPr>
              <p:cNvPr id="131" name="Text Box 61">
                <a:extLst>
                  <a:ext uri="{FF2B5EF4-FFF2-40B4-BE49-F238E27FC236}">
                    <a16:creationId xmlns:a16="http://schemas.microsoft.com/office/drawing/2014/main" id="{2978A8B5-F75D-304D-A0D7-D444312E3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9" y="35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2" name="Text Box 62">
                <a:extLst>
                  <a:ext uri="{FF2B5EF4-FFF2-40B4-BE49-F238E27FC236}">
                    <a16:creationId xmlns:a16="http://schemas.microsoft.com/office/drawing/2014/main" id="{C8ABC261-159D-7540-98FC-D7B432928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33" name="Text Box 63">
                <a:extLst>
                  <a:ext uri="{FF2B5EF4-FFF2-40B4-BE49-F238E27FC236}">
                    <a16:creationId xmlns:a16="http://schemas.microsoft.com/office/drawing/2014/main" id="{048E692E-7A24-3142-BD88-9F0834EADB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34" name="Text Box 64">
                <a:extLst>
                  <a:ext uri="{FF2B5EF4-FFF2-40B4-BE49-F238E27FC236}">
                    <a16:creationId xmlns:a16="http://schemas.microsoft.com/office/drawing/2014/main" id="{8C5822A4-20CA-A94D-B283-A8FA7EE237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534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5" name="Text Box 65">
                <a:extLst>
                  <a:ext uri="{FF2B5EF4-FFF2-40B4-BE49-F238E27FC236}">
                    <a16:creationId xmlns:a16="http://schemas.microsoft.com/office/drawing/2014/main" id="{C4E5DD69-041E-3A4C-9F88-0FDC141FD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5" y="3317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7C7730D-09E8-7F48-902E-83A59320C490}"/>
                </a:ext>
              </a:extLst>
            </p:cNvPr>
            <p:cNvSpPr txBox="1"/>
            <p:nvPr/>
          </p:nvSpPr>
          <p:spPr>
            <a:xfrm>
              <a:off x="359855" y="4949687"/>
              <a:ext cx="279416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Trudy recovers Bob’s m: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074C434-56F6-8147-B72B-852D8E98FE62}"/>
                </a:ext>
              </a:extLst>
            </p:cNvPr>
            <p:cNvSpPr txBox="1"/>
            <p:nvPr/>
          </p:nvSpPr>
          <p:spPr>
            <a:xfrm>
              <a:off x="392984" y="5605670"/>
              <a:ext cx="3012822" cy="762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and she and Bob meet a week later in person and discuss m, not knowing Trudy knows 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77CCA1-AE8D-374F-BC1F-5EC4C0FB94A5}"/>
              </a:ext>
            </a:extLst>
          </p:cNvPr>
          <p:cNvGrpSpPr/>
          <p:nvPr/>
        </p:nvGrpSpPr>
        <p:grpSpPr>
          <a:xfrm>
            <a:off x="4929809" y="2809461"/>
            <a:ext cx="1789043" cy="1938992"/>
            <a:chOff x="10084905" y="1378226"/>
            <a:chExt cx="1789043" cy="19389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B4941F-64F3-E447-9284-991F0D048A09}"/>
                </a:ext>
              </a:extLst>
            </p:cNvPr>
            <p:cNvSpPr txBox="1"/>
            <p:nvPr/>
          </p:nvSpPr>
          <p:spPr>
            <a:xfrm>
              <a:off x="10455966" y="1378226"/>
              <a:ext cx="89800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E84004-AA3A-644E-9984-F921D7AEC2D1}"/>
                </a:ext>
              </a:extLst>
            </p:cNvPr>
            <p:cNvSpPr txBox="1"/>
            <p:nvPr/>
          </p:nvSpPr>
          <p:spPr>
            <a:xfrm>
              <a:off x="10084905" y="1881808"/>
              <a:ext cx="1789043" cy="986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i="1" dirty="0">
                  <a:solidFill>
                    <a:srgbClr val="0012A0"/>
                  </a:solidFill>
                </a:rPr>
                <a:t>Where are mistakes made here?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71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Need for certified public keys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C2AED11F-995A-084B-92BE-14113A55714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490663"/>
            <a:ext cx="7749209" cy="753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motivation: Trudy plays pizza prank on Bob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20482" name="Picture 2" descr="Delivery Pepperoni Pizza | Taste Test | Serious Eats">
            <a:extLst>
              <a:ext uri="{FF2B5EF4-FFF2-40B4-BE49-F238E27FC236}">
                <a16:creationId xmlns:a16="http://schemas.microsoft.com/office/drawing/2014/main" id="{9DE292BF-82C0-674B-895E-5211D05BB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407" y="2252869"/>
            <a:ext cx="3712524" cy="363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le 3">
            <a:extLst>
              <a:ext uri="{FF2B5EF4-FFF2-40B4-BE49-F238E27FC236}">
                <a16:creationId xmlns:a16="http://schemas.microsoft.com/office/drawing/2014/main" id="{19B001DB-C120-F941-A274-01407236A44C}"/>
              </a:ext>
            </a:extLst>
          </p:cNvPr>
          <p:cNvSpPr txBox="1">
            <a:spLocks noChangeArrowheads="1"/>
          </p:cNvSpPr>
          <p:nvPr/>
        </p:nvSpPr>
        <p:spPr>
          <a:xfrm>
            <a:off x="868681" y="2059478"/>
            <a:ext cx="6812280" cy="4342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288925"/>
            <a:r>
              <a:rPr lang="en-US" sz="2800" dirty="0"/>
              <a:t>Trudy creates e-mail order: </a:t>
            </a:r>
            <a:br>
              <a:rPr lang="en-US" sz="2800" dirty="0"/>
            </a:br>
            <a:r>
              <a:rPr lang="en-US" sz="2800" i="1" dirty="0"/>
              <a:t>Dear Pizza Store, Please deliver to me four pepperoni pizzas. Thank you, Bob</a:t>
            </a:r>
          </a:p>
          <a:p>
            <a:pPr lvl="1"/>
            <a:r>
              <a:rPr lang="en-US" sz="2800" dirty="0"/>
              <a:t>Trudy signs order with her private key</a:t>
            </a:r>
          </a:p>
          <a:p>
            <a:pPr lvl="1"/>
            <a:r>
              <a:rPr lang="en-US" sz="2800" dirty="0"/>
              <a:t>Trudy sends order to Pizza Store</a:t>
            </a:r>
          </a:p>
          <a:p>
            <a:pPr lvl="1"/>
            <a:r>
              <a:rPr lang="en-US" sz="2800" dirty="0"/>
              <a:t>Trudy sends to Pizza Store her public key, but says it</a:t>
            </a:r>
            <a:r>
              <a:rPr lang="en-US" altLang="ja-JP" sz="2800" dirty="0"/>
              <a:t>’s Bob’s public key</a:t>
            </a:r>
          </a:p>
          <a:p>
            <a:pPr lvl="1"/>
            <a:r>
              <a:rPr lang="en-US" sz="2800" dirty="0"/>
              <a:t>Pizza Store verifies signature; then delivers four pepperoni pizzas to Bob</a:t>
            </a:r>
          </a:p>
          <a:p>
            <a:pPr lvl="1"/>
            <a:r>
              <a:rPr lang="en-US" sz="2800" dirty="0"/>
              <a:t>Bob doesn’</a:t>
            </a:r>
            <a:r>
              <a:rPr lang="en-US" altLang="ja-JP" sz="2800" dirty="0"/>
              <a:t>t even like pepperoni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2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2E102F-B559-D74C-B1F7-42B1D4330A9B}"/>
              </a:ext>
            </a:extLst>
          </p:cNvPr>
          <p:cNvGrpSpPr/>
          <p:nvPr/>
        </p:nvGrpSpPr>
        <p:grpSpPr>
          <a:xfrm>
            <a:off x="4313903" y="4515085"/>
            <a:ext cx="1909916" cy="306675"/>
            <a:chOff x="1616358" y="2551230"/>
            <a:chExt cx="2141698" cy="21851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546669-9553-174C-8C04-88D4B8B5E631}"/>
                </a:ext>
              </a:extLst>
            </p:cNvPr>
            <p:cNvSpPr/>
            <p:nvPr/>
          </p:nvSpPr>
          <p:spPr>
            <a:xfrm>
              <a:off x="1673508" y="2551230"/>
              <a:ext cx="2027398" cy="218510"/>
            </a:xfrm>
            <a:prstGeom prst="rect">
              <a:avLst/>
            </a:prstGeom>
            <a:gradFill>
              <a:gsLst>
                <a:gs pos="0">
                  <a:srgbClr val="011199"/>
                </a:gs>
                <a:gs pos="100000">
                  <a:srgbClr val="011199"/>
                </a:gs>
                <a:gs pos="52000">
                  <a:srgbClr val="7ACCF4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87D9967-A24E-F544-9A59-FD2A48433B92}"/>
                </a:ext>
              </a:extLst>
            </p:cNvPr>
            <p:cNvSpPr/>
            <p:nvPr/>
          </p:nvSpPr>
          <p:spPr>
            <a:xfrm>
              <a:off x="1616358" y="2551231"/>
              <a:ext cx="114299" cy="216734"/>
            </a:xfrm>
            <a:prstGeom prst="ellipse">
              <a:avLst/>
            </a:prstGeom>
            <a:solidFill>
              <a:srgbClr val="7ACCF4"/>
            </a:solidFill>
            <a:ln w="6350">
              <a:solidFill>
                <a:srgbClr val="0111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93D35B-8FAD-964F-98EB-85771990F25E}"/>
                </a:ext>
              </a:extLst>
            </p:cNvPr>
            <p:cNvSpPr/>
            <p:nvPr/>
          </p:nvSpPr>
          <p:spPr>
            <a:xfrm>
              <a:off x="3643756" y="2551230"/>
              <a:ext cx="114300" cy="218510"/>
            </a:xfrm>
            <a:prstGeom prst="ellipse">
              <a:avLst/>
            </a:prstGeom>
            <a:gradFill flip="none" rotWithShape="1">
              <a:gsLst>
                <a:gs pos="0">
                  <a:srgbClr val="011199"/>
                </a:gs>
                <a:gs pos="100000">
                  <a:srgbClr val="011199"/>
                </a:gs>
                <a:gs pos="50000">
                  <a:srgbClr val="7ACCF4"/>
                </a:gs>
              </a:gsLst>
              <a:lin ang="16200000" scaled="0"/>
              <a:tileRect/>
            </a:gradFill>
            <a:ln w="6350">
              <a:solidFill>
                <a:srgbClr val="0111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FC56D7B-912D-134F-A0C1-5929F034B9E3}"/>
                </a:ext>
              </a:extLst>
            </p:cNvPr>
            <p:cNvSpPr/>
            <p:nvPr/>
          </p:nvSpPr>
          <p:spPr>
            <a:xfrm>
              <a:off x="3491356" y="2551230"/>
              <a:ext cx="209550" cy="218510"/>
            </a:xfrm>
            <a:prstGeom prst="rect">
              <a:avLst/>
            </a:prstGeom>
            <a:gradFill>
              <a:gsLst>
                <a:gs pos="0">
                  <a:srgbClr val="011199"/>
                </a:gs>
                <a:gs pos="100000">
                  <a:srgbClr val="011199"/>
                </a:gs>
                <a:gs pos="52000">
                  <a:srgbClr val="7ACCF4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Friends and enemies: Alice, Bob, Trudy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981E4A1-C985-AA48-ACBA-A6F1FCF9CA4B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41783"/>
            <a:ext cx="8142288" cy="1617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dirty="0"/>
              <a:t>well-known in network security world</a:t>
            </a:r>
          </a:p>
          <a:p>
            <a:pPr indent="-287338"/>
            <a:r>
              <a:rPr lang="en-US" dirty="0"/>
              <a:t>Bob, Alice (lovers!) want to communicate “</a:t>
            </a:r>
            <a:r>
              <a:rPr lang="en-US" altLang="ja-JP" dirty="0"/>
              <a:t>securely”</a:t>
            </a:r>
          </a:p>
          <a:p>
            <a:pPr indent="-287338"/>
            <a:r>
              <a:rPr lang="en-US" dirty="0"/>
              <a:t>Trudy (intruder) may intercept, delete, add messages</a:t>
            </a:r>
          </a:p>
        </p:txBody>
      </p:sp>
      <p:pic>
        <p:nvPicPr>
          <p:cNvPr id="7" name="Picture 6" descr="Alice">
            <a:extLst>
              <a:ext uri="{FF2B5EF4-FFF2-40B4-BE49-F238E27FC236}">
                <a16:creationId xmlns:a16="http://schemas.microsoft.com/office/drawing/2014/main" id="{D41C01D5-C522-4441-86E3-6D530C05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559" y="34210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Bob">
            <a:extLst>
              <a:ext uri="{FF2B5EF4-FFF2-40B4-BE49-F238E27FC236}">
                <a16:creationId xmlns:a16="http://schemas.microsoft.com/office/drawing/2014/main" id="{27314ED6-3AD0-5E4A-B3AB-B14814BF0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434" y="34686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Eve">
            <a:extLst>
              <a:ext uri="{FF2B5EF4-FFF2-40B4-BE49-F238E27FC236}">
                <a16:creationId xmlns:a16="http://schemas.microsoft.com/office/drawing/2014/main" id="{C36C7116-CBC3-4246-B029-205ED76E3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1097" y="5387975"/>
            <a:ext cx="1082675" cy="1295400"/>
          </a:xfrm>
          <a:prstGeom prst="rect">
            <a:avLst/>
          </a:prstGeom>
          <a:noFill/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A92F29AA-F23F-2547-B160-DA6CE2711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959" y="4256088"/>
            <a:ext cx="1293813" cy="8032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B6E3E372-2ADE-2A43-9779-A64AB5BA3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511" y="4246492"/>
            <a:ext cx="10438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secure</a:t>
            </a:r>
          </a:p>
          <a:p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sender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317176-141A-5F47-AE82-67DD4D8411A3}"/>
              </a:ext>
            </a:extLst>
          </p:cNvPr>
          <p:cNvGrpSpPr/>
          <p:nvPr/>
        </p:nvGrpSpPr>
        <p:grpSpPr>
          <a:xfrm>
            <a:off x="6455950" y="4272446"/>
            <a:ext cx="1293812" cy="839374"/>
            <a:chOff x="7224576" y="4365211"/>
            <a:chExt cx="1293812" cy="839374"/>
          </a:xfrm>
        </p:grpSpPr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5386017F-3A55-9C49-945C-0928FAEDA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4576" y="4401310"/>
              <a:ext cx="1293812" cy="8032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2000" dirty="0">
                <a:cs typeface="Arial" charset="0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1F0FE550-BD73-1149-8513-63C825B3B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886" y="4365211"/>
              <a:ext cx="119391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secure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receiver</a:t>
              </a:r>
            </a:p>
          </p:txBody>
        </p:sp>
      </p:grpSp>
      <p:sp>
        <p:nvSpPr>
          <p:cNvPr id="15" name="Text Box 18">
            <a:extLst>
              <a:ext uri="{FF2B5EF4-FFF2-40B4-BE49-F238E27FC236}">
                <a16:creationId xmlns:a16="http://schemas.microsoft.com/office/drawing/2014/main" id="{2871BD83-FEA5-F04B-9AD0-59A6E9B63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372" y="3511550"/>
            <a:ext cx="1172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channel</a:t>
            </a: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ED0D5246-4FE6-EB49-A4F4-63EFE600E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1334" y="3933825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FB737BEF-635E-0B4E-9C2B-7E984A418C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7634" y="46672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A088F030-4F36-0E40-BDB5-E25C442EF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134" y="3468688"/>
            <a:ext cx="18891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+mn-lt"/>
                <a:cs typeface="Arial" charset="0"/>
              </a:rPr>
              <a:t>data, control messages</a:t>
            </a:r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CAD963E2-1C4F-3E4B-8B7E-980218B68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9272" y="4086225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1" name="Freeform 25">
            <a:extLst>
              <a:ext uri="{FF2B5EF4-FFF2-40B4-BE49-F238E27FC236}">
                <a16:creationId xmlns:a16="http://schemas.microsoft.com/office/drawing/2014/main" id="{AB38AEF3-BCB8-E74B-A27C-43FD3B8F6715}"/>
              </a:ext>
            </a:extLst>
          </p:cNvPr>
          <p:cNvSpPr>
            <a:spLocks/>
          </p:cNvSpPr>
          <p:nvPr/>
        </p:nvSpPr>
        <p:spPr bwMode="auto">
          <a:xfrm>
            <a:off x="4517059" y="4765930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2" name="Freeform 26">
            <a:extLst>
              <a:ext uri="{FF2B5EF4-FFF2-40B4-BE49-F238E27FC236}">
                <a16:creationId xmlns:a16="http://schemas.microsoft.com/office/drawing/2014/main" id="{7C6916B8-170A-BB43-A2C3-595906F3DF83}"/>
              </a:ext>
            </a:extLst>
          </p:cNvPr>
          <p:cNvSpPr>
            <a:spLocks/>
          </p:cNvSpPr>
          <p:nvPr/>
        </p:nvSpPr>
        <p:spPr bwMode="auto">
          <a:xfrm flipH="1">
            <a:off x="5191747" y="477909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3" name="Line 27">
            <a:extLst>
              <a:ext uri="{FF2B5EF4-FFF2-40B4-BE49-F238E27FC236}">
                <a16:creationId xmlns:a16="http://schemas.microsoft.com/office/drawing/2014/main" id="{EF78E35C-D23D-F54E-B7D2-D0B863099E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4147" y="4644462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4" name="Text Box 28">
            <a:extLst>
              <a:ext uri="{FF2B5EF4-FFF2-40B4-BE49-F238E27FC236}">
                <a16:creationId xmlns:a16="http://schemas.microsoft.com/office/drawing/2014/main" id="{F78D243C-DAD1-2545-8A7F-EFA469532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31" y="4440955"/>
            <a:ext cx="737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data</a:t>
            </a:r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70EA62CC-094B-3C41-A09D-B3C2234B04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52447" y="4673293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6" name="Text Box 30">
            <a:extLst>
              <a:ext uri="{FF2B5EF4-FFF2-40B4-BE49-F238E27FC236}">
                <a16:creationId xmlns:a16="http://schemas.microsoft.com/office/drawing/2014/main" id="{6801AEE1-C5DF-2E4D-A000-7105881F0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7725" y="4462411"/>
            <a:ext cx="737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data</a:t>
            </a:r>
          </a:p>
        </p:txBody>
      </p:sp>
      <p:sp>
        <p:nvSpPr>
          <p:cNvPr id="27" name="Text Box 31">
            <a:extLst>
              <a:ext uri="{FF2B5EF4-FFF2-40B4-BE49-F238E27FC236}">
                <a16:creationId xmlns:a16="http://schemas.microsoft.com/office/drawing/2014/main" id="{9914A3F1-3112-2F44-A2A9-D16F0B8DE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19" y="3564145"/>
            <a:ext cx="7873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12A0"/>
                </a:solidFill>
                <a:latin typeface="+mn-lt"/>
                <a:cs typeface="Arial" charset="0"/>
              </a:rPr>
              <a:t>Alice</a:t>
            </a:r>
          </a:p>
        </p:txBody>
      </p:sp>
      <p:sp>
        <p:nvSpPr>
          <p:cNvPr id="28" name="Text Box 32">
            <a:extLst>
              <a:ext uri="{FF2B5EF4-FFF2-40B4-BE49-F238E27FC236}">
                <a16:creationId xmlns:a16="http://schemas.microsoft.com/office/drawing/2014/main" id="{43A34027-1F74-E84A-8D3E-88B03152D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175" y="3548753"/>
            <a:ext cx="7585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12A0"/>
                </a:solidFill>
                <a:latin typeface="+mn-lt"/>
                <a:cs typeface="Arial" charset="0"/>
              </a:rPr>
              <a:t>Bob</a:t>
            </a:r>
          </a:p>
        </p:txBody>
      </p:sp>
      <p:sp>
        <p:nvSpPr>
          <p:cNvPr id="29" name="Text Box 33">
            <a:extLst>
              <a:ext uri="{FF2B5EF4-FFF2-40B4-BE49-F238E27FC236}">
                <a16:creationId xmlns:a16="http://schemas.microsoft.com/office/drawing/2014/main" id="{7911D325-AAB9-0840-9130-68C94E244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759" y="5778500"/>
            <a:ext cx="8869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99"/>
                </a:solidFill>
                <a:latin typeface="+mn-lt"/>
                <a:cs typeface="Arial" charset="0"/>
              </a:rPr>
              <a:t>Trudy</a:t>
            </a:r>
          </a:p>
        </p:txBody>
      </p:sp>
    </p:spTree>
    <p:extLst>
      <p:ext uri="{BB962C8B-B14F-4D97-AF65-F5344CB8AC3E}">
        <p14:creationId xmlns:p14="http://schemas.microsoft.com/office/powerpoint/2010/main" val="250098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Public key Certification Authorities (CA)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93E8B2A-A755-5E48-807C-4B3E8C517B43}"/>
              </a:ext>
            </a:extLst>
          </p:cNvPr>
          <p:cNvSpPr txBox="1">
            <a:spLocks noChangeArrowheads="1"/>
          </p:cNvSpPr>
          <p:nvPr/>
        </p:nvSpPr>
        <p:spPr>
          <a:xfrm>
            <a:off x="747505" y="1236939"/>
            <a:ext cx="1042407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certification authority (CA): </a:t>
            </a:r>
            <a:r>
              <a:rPr lang="en-US" dirty="0"/>
              <a:t>binds public key to particular entity, E</a:t>
            </a:r>
          </a:p>
          <a:p>
            <a:r>
              <a:rPr lang="en-US" dirty="0"/>
              <a:t>entity (person, website, router) registers its public key with CE provides </a:t>
            </a:r>
            <a:r>
              <a:rPr lang="en-US" altLang="ja-JP" dirty="0"/>
              <a:t>“proof of identity” to CA</a:t>
            </a:r>
          </a:p>
          <a:p>
            <a:pPr lvl="1"/>
            <a:r>
              <a:rPr lang="en-US" dirty="0"/>
              <a:t>CA creates certificate binding identity E to E’s public key</a:t>
            </a:r>
          </a:p>
          <a:p>
            <a:pPr lvl="1"/>
            <a:r>
              <a:rPr lang="en-US" dirty="0"/>
              <a:t>certificate containing E’</a:t>
            </a:r>
            <a:r>
              <a:rPr lang="en-US" altLang="ja-JP" dirty="0"/>
              <a:t>s public key digitally signed by CA: CA says “this is E’s public key”</a:t>
            </a:r>
            <a:endParaRPr lang="en-US" dirty="0"/>
          </a:p>
        </p:txBody>
      </p:sp>
      <p:pic>
        <p:nvPicPr>
          <p:cNvPr id="7" name="Picture 4" descr="j0175664[1]">
            <a:extLst>
              <a:ext uri="{FF2B5EF4-FFF2-40B4-BE49-F238E27FC236}">
                <a16:creationId xmlns:a16="http://schemas.microsoft.com/office/drawing/2014/main" id="{23CAD533-9FA9-104F-B787-25857E08A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97651" y="4860718"/>
            <a:ext cx="1155700" cy="917575"/>
          </a:xfrm>
          <a:prstGeom prst="rect">
            <a:avLst/>
          </a:prstGeom>
          <a:noFill/>
        </p:spPr>
      </p:pic>
      <p:pic>
        <p:nvPicPr>
          <p:cNvPr id="8" name="Picture 5" descr="Bob">
            <a:extLst>
              <a:ext uri="{FF2B5EF4-FFF2-40B4-BE49-F238E27FC236}">
                <a16:creationId xmlns:a16="http://schemas.microsoft.com/office/drawing/2014/main" id="{0548BCFD-B7B1-C642-A6A8-74DD77F00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814" y="5583030"/>
            <a:ext cx="590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13">
            <a:extLst>
              <a:ext uri="{FF2B5EF4-FFF2-40B4-BE49-F238E27FC236}">
                <a16:creationId xmlns:a16="http://schemas.microsoft.com/office/drawing/2014/main" id="{514DEAE9-3473-A94A-B6EB-D6509081E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651" y="453210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B959E000-A13C-AB4A-B282-6A6982497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576" y="5387768"/>
            <a:ext cx="13096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identifying information </a:t>
            </a:r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1B9863CF-92EF-BC44-9CCC-D015F7212C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9139" y="5314743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9D776C03-EA8C-2848-85F8-6B5E0D3EE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6451" y="434954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746B9D1E-91F6-E34F-93A3-36FF0A9C8C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3076" y="437653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1" name="Group 28">
            <a:extLst>
              <a:ext uri="{FF2B5EF4-FFF2-40B4-BE49-F238E27FC236}">
                <a16:creationId xmlns:a16="http://schemas.microsoft.com/office/drawing/2014/main" id="{B42AC924-4113-6146-9190-3E0B43B0D2A6}"/>
              </a:ext>
            </a:extLst>
          </p:cNvPr>
          <p:cNvGrpSpPr>
            <a:grpSpLocks/>
          </p:cNvGrpSpPr>
          <p:nvPr/>
        </p:nvGrpSpPr>
        <p:grpSpPr bwMode="auto">
          <a:xfrm>
            <a:off x="8307077" y="4044674"/>
            <a:ext cx="858838" cy="1158875"/>
            <a:chOff x="4446" y="2648"/>
            <a:chExt cx="541" cy="730"/>
          </a:xfrm>
        </p:grpSpPr>
        <p:pic>
          <p:nvPicPr>
            <p:cNvPr id="32" name="Picture 29" descr="SO00109_[1]">
              <a:extLst>
                <a:ext uri="{FF2B5EF4-FFF2-40B4-BE49-F238E27FC236}">
                  <a16:creationId xmlns:a16="http://schemas.microsoft.com/office/drawing/2014/main" id="{2A42DF74-0987-5743-815C-6D6077F50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3" name="Group 30">
              <a:extLst>
                <a:ext uri="{FF2B5EF4-FFF2-40B4-BE49-F238E27FC236}">
                  <a16:creationId xmlns:a16="http://schemas.microsoft.com/office/drawing/2014/main" id="{CABC37BB-8D37-5346-8D2F-6AEE6F2BFB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35" name="Group 31">
                <a:extLst>
                  <a:ext uri="{FF2B5EF4-FFF2-40B4-BE49-F238E27FC236}">
                    <a16:creationId xmlns:a16="http://schemas.microsoft.com/office/drawing/2014/main" id="{6FC90D88-FE04-9642-A206-14C100229D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37" name="Text Box 32">
                  <a:extLst>
                    <a:ext uri="{FF2B5EF4-FFF2-40B4-BE49-F238E27FC236}">
                      <a16:creationId xmlns:a16="http://schemas.microsoft.com/office/drawing/2014/main" id="{69E50F96-6F41-304B-AA4E-F0D481927F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38" name="Text Box 33">
                  <a:extLst>
                    <a:ext uri="{FF2B5EF4-FFF2-40B4-BE49-F238E27FC236}">
                      <a16:creationId xmlns:a16="http://schemas.microsoft.com/office/drawing/2014/main" id="{BD9826BE-5617-2545-8BEA-DF335B1185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36" name="Text Box 34">
                <a:extLst>
                  <a:ext uri="{FF2B5EF4-FFF2-40B4-BE49-F238E27FC236}">
                    <a16:creationId xmlns:a16="http://schemas.microsoft.com/office/drawing/2014/main" id="{9DB419F6-7ACA-F647-82AC-3C6EFAC50A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34" name="Picture 35" descr="BS00768_[1]">
              <a:extLst>
                <a:ext uri="{FF2B5EF4-FFF2-40B4-BE49-F238E27FC236}">
                  <a16:creationId xmlns:a16="http://schemas.microsoft.com/office/drawing/2014/main" id="{E90EC5A6-F279-6E4A-A0F4-1F5B775A5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Text Box 36">
            <a:extLst>
              <a:ext uri="{FF2B5EF4-FFF2-40B4-BE49-F238E27FC236}">
                <a16:creationId xmlns:a16="http://schemas.microsoft.com/office/drawing/2014/main" id="{AEC96A95-A24E-234D-BFA0-CAD51D07B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142" y="5204723"/>
            <a:ext cx="326148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certificate for Bob’</a:t>
            </a:r>
            <a:r>
              <a:rPr lang="en-US" altLang="ja-JP" sz="2400" dirty="0">
                <a:latin typeface="+mn-lt"/>
                <a:cs typeface="Arial" charset="0"/>
              </a:rPr>
              <a:t>s public key, signed by CA</a:t>
            </a:r>
            <a:endParaRPr lang="en-US" sz="2400" dirty="0">
              <a:latin typeface="+mn-lt"/>
              <a:cs typeface="Arial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3A104D4-6597-8545-AE1E-4577D2F09F17}"/>
              </a:ext>
            </a:extLst>
          </p:cNvPr>
          <p:cNvGrpSpPr/>
          <p:nvPr/>
        </p:nvGrpSpPr>
        <p:grpSpPr>
          <a:xfrm>
            <a:off x="2120145" y="4048470"/>
            <a:ext cx="1491075" cy="812454"/>
            <a:chOff x="1914734" y="3557588"/>
            <a:chExt cx="1491075" cy="812454"/>
          </a:xfrm>
        </p:grpSpPr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D5506696-77AB-1B40-A4F7-5FFAF0CC1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5758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Bob’s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public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42" name="Picture 17" descr="BS00768_[1]">
              <a:extLst>
                <a:ext uri="{FF2B5EF4-FFF2-40B4-BE49-F238E27FC236}">
                  <a16:creationId xmlns:a16="http://schemas.microsoft.com/office/drawing/2014/main" id="{A7ECB05D-E6D2-A048-986D-B97CF6063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66129" y="3559038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3" name="Group 18">
              <a:extLst>
                <a:ext uri="{FF2B5EF4-FFF2-40B4-BE49-F238E27FC236}">
                  <a16:creationId xmlns:a16="http://schemas.microsoft.com/office/drawing/2014/main" id="{C75D009B-E4B0-7D46-9107-860AFBE8AC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12" y="3765205"/>
              <a:ext cx="490538" cy="604837"/>
              <a:chOff x="2994" y="2073"/>
              <a:chExt cx="309" cy="381"/>
            </a:xfrm>
          </p:grpSpPr>
          <p:grpSp>
            <p:nvGrpSpPr>
              <p:cNvPr id="45" name="Group 19">
                <a:extLst>
                  <a:ext uri="{FF2B5EF4-FFF2-40B4-BE49-F238E27FC236}">
                    <a16:creationId xmlns:a16="http://schemas.microsoft.com/office/drawing/2014/main" id="{FA341A53-980A-5C49-B6F7-E79003B340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47" name="Text Box 20">
                  <a:extLst>
                    <a:ext uri="{FF2B5EF4-FFF2-40B4-BE49-F238E27FC236}">
                      <a16:creationId xmlns:a16="http://schemas.microsoft.com/office/drawing/2014/main" id="{DEAC77C3-BAA5-F443-8C94-D92E5D6CD6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48" name="Text Box 21">
                  <a:extLst>
                    <a:ext uri="{FF2B5EF4-FFF2-40B4-BE49-F238E27FC236}">
                      <a16:creationId xmlns:a16="http://schemas.microsoft.com/office/drawing/2014/main" id="{C89B2AF0-297B-6E4C-8552-0E5F297C82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46" name="Text Box 22">
                <a:extLst>
                  <a:ext uri="{FF2B5EF4-FFF2-40B4-BE49-F238E27FC236}">
                    <a16:creationId xmlns:a16="http://schemas.microsoft.com/office/drawing/2014/main" id="{FD5B6C22-76DD-BB4D-93E7-DF94845342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F59881B-A1F9-7A4D-BDB2-822CB1AC868C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61" y="3869635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A3BB3F4-B2E4-CB40-9B41-6B747981F1D1}"/>
              </a:ext>
            </a:extLst>
          </p:cNvPr>
          <p:cNvGrpSpPr/>
          <p:nvPr/>
        </p:nvGrpSpPr>
        <p:grpSpPr>
          <a:xfrm>
            <a:off x="5939324" y="3900693"/>
            <a:ext cx="1196163" cy="955675"/>
            <a:chOff x="4296054" y="3224833"/>
            <a:chExt cx="1196163" cy="955675"/>
          </a:xfrm>
        </p:grpSpPr>
        <p:sp>
          <p:nvSpPr>
            <p:cNvPr id="50" name="Rectangle 14">
              <a:extLst>
                <a:ext uri="{FF2B5EF4-FFF2-40B4-BE49-F238E27FC236}">
                  <a16:creationId xmlns:a16="http://schemas.microsoft.com/office/drawing/2014/main" id="{9F86004E-57D3-2B47-A9C8-B12CCB4E6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id="{94D9C94A-2C78-EF44-95ED-65E34026B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(encrypt)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3C9228D-7D76-B749-BF6B-5CD50A49737B}"/>
              </a:ext>
            </a:extLst>
          </p:cNvPr>
          <p:cNvGrpSpPr/>
          <p:nvPr/>
        </p:nvGrpSpPr>
        <p:grpSpPr>
          <a:xfrm>
            <a:off x="5466319" y="4883978"/>
            <a:ext cx="1517579" cy="936623"/>
            <a:chOff x="1914734" y="3458819"/>
            <a:chExt cx="1517579" cy="936623"/>
          </a:xfrm>
        </p:grpSpPr>
        <p:sp>
          <p:nvSpPr>
            <p:cNvPr id="54" name="Text Box 16">
              <a:extLst>
                <a:ext uri="{FF2B5EF4-FFF2-40B4-BE49-F238E27FC236}">
                  <a16:creationId xmlns:a16="http://schemas.microsoft.com/office/drawing/2014/main" id="{F1F72D12-E9EA-EA4E-9462-C0194DDA2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62384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CA’s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private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55" name="Picture 17" descr="BS00768_[1]">
              <a:extLst>
                <a:ext uri="{FF2B5EF4-FFF2-40B4-BE49-F238E27FC236}">
                  <a16:creationId xmlns:a16="http://schemas.microsoft.com/office/drawing/2014/main" id="{64902A97-E370-9644-A285-671369300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79381" y="3638551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6" name="Group 18">
              <a:extLst>
                <a:ext uri="{FF2B5EF4-FFF2-40B4-BE49-F238E27FC236}">
                  <a16:creationId xmlns:a16="http://schemas.microsoft.com/office/drawing/2014/main" id="{40B79DC8-6CFF-1A42-BBB2-043B5D8A6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20" y="3765205"/>
              <a:ext cx="639764" cy="630237"/>
              <a:chOff x="2994" y="2073"/>
              <a:chExt cx="403" cy="397"/>
            </a:xfrm>
          </p:grpSpPr>
          <p:grpSp>
            <p:nvGrpSpPr>
              <p:cNvPr id="58" name="Group 19">
                <a:extLst>
                  <a:ext uri="{FF2B5EF4-FFF2-40B4-BE49-F238E27FC236}">
                    <a16:creationId xmlns:a16="http://schemas.microsoft.com/office/drawing/2014/main" id="{7CE30E7F-A771-CD48-8BA7-28ECDB8D7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403" cy="326"/>
                <a:chOff x="2994" y="2144"/>
                <a:chExt cx="403" cy="326"/>
              </a:xfrm>
            </p:grpSpPr>
            <p:sp>
              <p:nvSpPr>
                <p:cNvPr id="60" name="Text Box 20">
                  <a:extLst>
                    <a:ext uri="{FF2B5EF4-FFF2-40B4-BE49-F238E27FC236}">
                      <a16:creationId xmlns:a16="http://schemas.microsoft.com/office/drawing/2014/main" id="{95F49427-0650-9F48-AD60-F4AD83D704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61" name="Text Box 21">
                  <a:extLst>
                    <a:ext uri="{FF2B5EF4-FFF2-40B4-BE49-F238E27FC236}">
                      <a16:creationId xmlns:a16="http://schemas.microsoft.com/office/drawing/2014/main" id="{1D3534E8-F6F2-3F40-A422-A479EAB109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2" y="2257"/>
                  <a:ext cx="29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CA</a:t>
                  </a:r>
                </a:p>
              </p:txBody>
            </p:sp>
          </p:grpSp>
          <p:sp>
            <p:nvSpPr>
              <p:cNvPr id="59" name="Text Box 22">
                <a:extLst>
                  <a:ext uri="{FF2B5EF4-FFF2-40B4-BE49-F238E27FC236}">
                    <a16:creationId xmlns:a16="http://schemas.microsoft.com/office/drawing/2014/main" id="{91198392-95D5-C743-A978-73224FA9A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2073"/>
                <a:ext cx="16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8B9612A-2D92-F647-989B-3FD2B6A73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0736" y="3458819"/>
              <a:ext cx="1577" cy="635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309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Public key Certification Authorities (CA)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62" name="Picture 4" descr="j0175664[1]">
            <a:extLst>
              <a:ext uri="{FF2B5EF4-FFF2-40B4-BE49-F238E27FC236}">
                <a16:creationId xmlns:a16="http://schemas.microsoft.com/office/drawing/2014/main" id="{86204907-90B2-284B-BA6F-A051EB0C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2410" y="4380535"/>
            <a:ext cx="908948" cy="744538"/>
          </a:xfrm>
          <a:prstGeom prst="rect">
            <a:avLst/>
          </a:prstGeom>
          <a:noFill/>
        </p:spPr>
      </p:pic>
      <p:sp>
        <p:nvSpPr>
          <p:cNvPr id="63" name="Text Box 5">
            <a:extLst>
              <a:ext uri="{FF2B5EF4-FFF2-40B4-BE49-F238E27FC236}">
                <a16:creationId xmlns:a16="http://schemas.microsoft.com/office/drawing/2014/main" id="{BF16691C-9BDB-1D4F-AA2F-7065045EC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9926" y="3334578"/>
            <a:ext cx="960438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>
                <a:latin typeface="+mn-lt"/>
                <a:cs typeface="Arial" charset="0"/>
              </a:rPr>
              <a:t>Bob</a:t>
            </a:r>
            <a:r>
              <a:rPr lang="en-US" altLang="ja-JP" dirty="0">
                <a:latin typeface="+mn-lt"/>
                <a:cs typeface="Arial" charset="0"/>
              </a:rPr>
              <a:t>’s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+mn-lt"/>
                <a:cs typeface="Arial" charset="0"/>
              </a:rPr>
              <a:t>public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+mn-lt"/>
                <a:cs typeface="Arial" charset="0"/>
              </a:rPr>
              <a:t>key </a:t>
            </a:r>
          </a:p>
        </p:txBody>
      </p:sp>
      <p:pic>
        <p:nvPicPr>
          <p:cNvPr id="64" name="Picture 6" descr="BS00768_[1]">
            <a:extLst>
              <a:ext uri="{FF2B5EF4-FFF2-40B4-BE49-F238E27FC236}">
                <a16:creationId xmlns:a16="http://schemas.microsoft.com/office/drawing/2014/main" id="{8280B673-28A1-4F46-858C-8C7273B4D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156851" y="3393730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7">
            <a:extLst>
              <a:ext uri="{FF2B5EF4-FFF2-40B4-BE49-F238E27FC236}">
                <a16:creationId xmlns:a16="http://schemas.microsoft.com/office/drawing/2014/main" id="{47A82B01-B7E1-D846-8542-A99CD2AEA39E}"/>
              </a:ext>
            </a:extLst>
          </p:cNvPr>
          <p:cNvGrpSpPr>
            <a:grpSpLocks/>
          </p:cNvGrpSpPr>
          <p:nvPr/>
        </p:nvGrpSpPr>
        <p:grpSpPr bwMode="auto">
          <a:xfrm>
            <a:off x="8066364" y="3631855"/>
            <a:ext cx="528637" cy="604837"/>
            <a:chOff x="2994" y="2073"/>
            <a:chExt cx="333" cy="381"/>
          </a:xfrm>
        </p:grpSpPr>
        <p:grpSp>
          <p:nvGrpSpPr>
            <p:cNvPr id="66" name="Group 8">
              <a:extLst>
                <a:ext uri="{FF2B5EF4-FFF2-40B4-BE49-F238E27FC236}">
                  <a16:creationId xmlns:a16="http://schemas.microsoft.com/office/drawing/2014/main" id="{C2759B9C-729A-5343-BADB-7B154CCF89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68" name="Text Box 9">
                <a:extLst>
                  <a:ext uri="{FF2B5EF4-FFF2-40B4-BE49-F238E27FC236}">
                    <a16:creationId xmlns:a16="http://schemas.microsoft.com/office/drawing/2014/main" id="{A77E39EC-DC13-404E-B464-ABE48C6D1B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69" name="Text Box 10">
                <a:extLst>
                  <a:ext uri="{FF2B5EF4-FFF2-40B4-BE49-F238E27FC236}">
                    <a16:creationId xmlns:a16="http://schemas.microsoft.com/office/drawing/2014/main" id="{C5422436-A231-5644-8B83-73C0DDFE2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C552F4B3-060D-5E41-AFB6-6B22FC0A2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2" name="Group 24">
            <a:extLst>
              <a:ext uri="{FF2B5EF4-FFF2-40B4-BE49-F238E27FC236}">
                <a16:creationId xmlns:a16="http://schemas.microsoft.com/office/drawing/2014/main" id="{1723C1A2-8445-2D4C-A1AC-7941C67B6447}"/>
              </a:ext>
            </a:extLst>
          </p:cNvPr>
          <p:cNvGrpSpPr>
            <a:grpSpLocks/>
          </p:cNvGrpSpPr>
          <p:nvPr/>
        </p:nvGrpSpPr>
        <p:grpSpPr bwMode="auto">
          <a:xfrm>
            <a:off x="3029916" y="3212410"/>
            <a:ext cx="858838" cy="1158875"/>
            <a:chOff x="4446" y="2648"/>
            <a:chExt cx="541" cy="730"/>
          </a:xfrm>
        </p:grpSpPr>
        <p:pic>
          <p:nvPicPr>
            <p:cNvPr id="83" name="Picture 25" descr="SO00109_[1]">
              <a:extLst>
                <a:ext uri="{FF2B5EF4-FFF2-40B4-BE49-F238E27FC236}">
                  <a16:creationId xmlns:a16="http://schemas.microsoft.com/office/drawing/2014/main" id="{884E3D47-2931-0749-BC1C-167192A82B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4" name="Group 26">
              <a:extLst>
                <a:ext uri="{FF2B5EF4-FFF2-40B4-BE49-F238E27FC236}">
                  <a16:creationId xmlns:a16="http://schemas.microsoft.com/office/drawing/2014/main" id="{C26DAA83-3F07-2948-9CB4-F03941CB54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6" name="Group 27">
                <a:extLst>
                  <a:ext uri="{FF2B5EF4-FFF2-40B4-BE49-F238E27FC236}">
                    <a16:creationId xmlns:a16="http://schemas.microsoft.com/office/drawing/2014/main" id="{3D9235A1-82B6-9A4D-B692-364CBCFC81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8" name="Text Box 28">
                  <a:extLst>
                    <a:ext uri="{FF2B5EF4-FFF2-40B4-BE49-F238E27FC236}">
                      <a16:creationId xmlns:a16="http://schemas.microsoft.com/office/drawing/2014/main" id="{26A0F4D4-6AF6-9E47-A61A-CF82F0B947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9" name="Text Box 29">
                  <a:extLst>
                    <a:ext uri="{FF2B5EF4-FFF2-40B4-BE49-F238E27FC236}">
                      <a16:creationId xmlns:a16="http://schemas.microsoft.com/office/drawing/2014/main" id="{61B19EC3-D708-D648-BBA1-846CA65A0D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7" name="Text Box 30">
                <a:extLst>
                  <a:ext uri="{FF2B5EF4-FFF2-40B4-BE49-F238E27FC236}">
                    <a16:creationId xmlns:a16="http://schemas.microsoft.com/office/drawing/2014/main" id="{8115967C-E3FB-BE48-ABEF-FBE72FA541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5" name="Picture 31" descr="BS00768_[1]">
              <a:extLst>
                <a:ext uri="{FF2B5EF4-FFF2-40B4-BE49-F238E27FC236}">
                  <a16:creationId xmlns:a16="http://schemas.microsoft.com/office/drawing/2014/main" id="{00CF9311-3C9B-3A4F-9436-75CF9002FF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0" name="Rectangle 3">
            <a:extLst>
              <a:ext uri="{FF2B5EF4-FFF2-40B4-BE49-F238E27FC236}">
                <a16:creationId xmlns:a16="http://schemas.microsoft.com/office/drawing/2014/main" id="{A9D3E564-4A02-0341-99A6-4CA77C4481EE}"/>
              </a:ext>
            </a:extLst>
          </p:cNvPr>
          <p:cNvSpPr txBox="1">
            <a:spLocks noChangeArrowheads="1"/>
          </p:cNvSpPr>
          <p:nvPr/>
        </p:nvSpPr>
        <p:spPr>
          <a:xfrm>
            <a:off x="809901" y="1325563"/>
            <a:ext cx="11196568" cy="164292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sz="3200" dirty="0">
                <a:solidFill>
                  <a:schemeClr val="tx2"/>
                </a:solidFill>
              </a:rPr>
              <a:t>when Alice wants Bob</a:t>
            </a:r>
            <a:r>
              <a:rPr lang="en-US" altLang="ja-JP" sz="3200" dirty="0">
                <a:solidFill>
                  <a:schemeClr val="tx2"/>
                </a:solidFill>
              </a:rPr>
              <a:t>’s public key</a:t>
            </a:r>
            <a:r>
              <a:rPr lang="en-US" altLang="ja-JP" dirty="0">
                <a:solidFill>
                  <a:schemeClr val="tx2"/>
                </a:solidFill>
              </a:rPr>
              <a:t>: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gets Bob</a:t>
            </a:r>
            <a:r>
              <a:rPr lang="en-US" altLang="ja-JP" sz="2800" dirty="0">
                <a:solidFill>
                  <a:schemeClr val="tx2"/>
                </a:solidFill>
              </a:rPr>
              <a:t>’s certificate (Bob or elsewhere) 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apply CA</a:t>
            </a:r>
            <a:r>
              <a:rPr lang="en-US" altLang="ja-JP" sz="2800" dirty="0">
                <a:solidFill>
                  <a:schemeClr val="tx2"/>
                </a:solidFill>
              </a:rPr>
              <a:t>’s public key to Bob</a:t>
            </a:r>
            <a:r>
              <a:rPr lang="ja-JP" altLang="en-US" sz="2800">
                <a:solidFill>
                  <a:schemeClr val="tx2"/>
                </a:solidFill>
              </a:rPr>
              <a:t>’</a:t>
            </a:r>
            <a:r>
              <a:rPr lang="en-US" altLang="ja-JP" sz="2800" dirty="0">
                <a:solidFill>
                  <a:schemeClr val="tx2"/>
                </a:solidFill>
              </a:rPr>
              <a:t>s certificate, get Bob’s public key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18F6ED6-01A5-0E45-82CA-E5937DA040AC}"/>
              </a:ext>
            </a:extLst>
          </p:cNvPr>
          <p:cNvGrpSpPr/>
          <p:nvPr/>
        </p:nvGrpSpPr>
        <p:grpSpPr>
          <a:xfrm>
            <a:off x="5042250" y="4300884"/>
            <a:ext cx="1571020" cy="993773"/>
            <a:chOff x="1914734" y="3458819"/>
            <a:chExt cx="1571020" cy="993773"/>
          </a:xfrm>
        </p:grpSpPr>
        <p:sp>
          <p:nvSpPr>
            <p:cNvPr id="92" name="Text Box 16">
              <a:extLst>
                <a:ext uri="{FF2B5EF4-FFF2-40B4-BE49-F238E27FC236}">
                  <a16:creationId xmlns:a16="http://schemas.microsoft.com/office/drawing/2014/main" id="{623C5444-33AE-A745-BE15-55AD9A0EE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70839"/>
              <a:ext cx="960437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CA’s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public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key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cs typeface="Arial" charset="0"/>
                </a:rPr>
                <a:t> </a:t>
              </a:r>
            </a:p>
          </p:txBody>
        </p:sp>
        <p:pic>
          <p:nvPicPr>
            <p:cNvPr id="93" name="Picture 17" descr="BS00768_[1]">
              <a:extLst>
                <a:ext uri="{FF2B5EF4-FFF2-40B4-BE49-F238E27FC236}">
                  <a16:creationId xmlns:a16="http://schemas.microsoft.com/office/drawing/2014/main" id="{D7837F94-C73E-4F4B-9E5D-BA3F3F58A1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79381" y="3638551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4" name="Group 18">
              <a:extLst>
                <a:ext uri="{FF2B5EF4-FFF2-40B4-BE49-F238E27FC236}">
                  <a16:creationId xmlns:a16="http://schemas.microsoft.com/office/drawing/2014/main" id="{74911AEB-DF5A-1C40-B94B-9013E3477B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3914" y="3765205"/>
              <a:ext cx="731840" cy="687387"/>
              <a:chOff x="2979" y="2073"/>
              <a:chExt cx="461" cy="433"/>
            </a:xfrm>
          </p:grpSpPr>
          <p:grpSp>
            <p:nvGrpSpPr>
              <p:cNvPr id="96" name="Group 19">
                <a:extLst>
                  <a:ext uri="{FF2B5EF4-FFF2-40B4-BE49-F238E27FC236}">
                    <a16:creationId xmlns:a16="http://schemas.microsoft.com/office/drawing/2014/main" id="{4CA1F0FD-4828-2144-A75D-FDE3A86787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2144"/>
                <a:ext cx="461" cy="362"/>
                <a:chOff x="2979" y="2144"/>
                <a:chExt cx="461" cy="362"/>
              </a:xfrm>
            </p:grpSpPr>
            <p:sp>
              <p:nvSpPr>
                <p:cNvPr id="98" name="Text Box 20">
                  <a:extLst>
                    <a:ext uri="{FF2B5EF4-FFF2-40B4-BE49-F238E27FC236}">
                      <a16:creationId xmlns:a16="http://schemas.microsoft.com/office/drawing/2014/main" id="{B3D79FB7-1C2B-C94B-B437-7A8ECA4482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9" y="2144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99" name="Text Box 21">
                  <a:extLst>
                    <a:ext uri="{FF2B5EF4-FFF2-40B4-BE49-F238E27FC236}">
                      <a16:creationId xmlns:a16="http://schemas.microsoft.com/office/drawing/2014/main" id="{E3966B90-5436-A04E-8C64-3707CB2188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2" y="2273"/>
                  <a:ext cx="31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CA</a:t>
                  </a:r>
                </a:p>
              </p:txBody>
            </p:sp>
          </p:grpSp>
          <p:sp>
            <p:nvSpPr>
              <p:cNvPr id="97" name="Text Box 22">
                <a:extLst>
                  <a:ext uri="{FF2B5EF4-FFF2-40B4-BE49-F238E27FC236}">
                    <a16:creationId xmlns:a16="http://schemas.microsoft.com/office/drawing/2014/main" id="{97AFB871-1EC4-CD44-A23A-77B645039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1" y="2073"/>
                <a:ext cx="20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5A1564F-7EB2-0A4C-BE2B-C0FE1A5F9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0736" y="3458819"/>
              <a:ext cx="1577" cy="635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1BF86D7-C3B3-2847-ACEE-C8C1FEB25E60}"/>
              </a:ext>
            </a:extLst>
          </p:cNvPr>
          <p:cNvGrpSpPr/>
          <p:nvPr/>
        </p:nvGrpSpPr>
        <p:grpSpPr>
          <a:xfrm>
            <a:off x="5521879" y="3212132"/>
            <a:ext cx="1196163" cy="955675"/>
            <a:chOff x="4296054" y="3224833"/>
            <a:chExt cx="1196163" cy="955675"/>
          </a:xfrm>
        </p:grpSpPr>
        <p:sp>
          <p:nvSpPr>
            <p:cNvPr id="101" name="Rectangle 14">
              <a:extLst>
                <a:ext uri="{FF2B5EF4-FFF2-40B4-BE49-F238E27FC236}">
                  <a16:creationId xmlns:a16="http://schemas.microsoft.com/office/drawing/2014/main" id="{73BE9E8D-6C46-A342-B10D-C6ECD8AED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2" name="Text Box 15">
              <a:extLst>
                <a:ext uri="{FF2B5EF4-FFF2-40B4-BE49-F238E27FC236}">
                  <a16:creationId xmlns:a16="http://schemas.microsoft.com/office/drawing/2014/main" id="{669CFD21-9EEE-4149-A26A-FB28FA2D2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(decrypt)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0504F19-7FCB-A149-8908-2F307F1C15D6}"/>
              </a:ext>
            </a:extLst>
          </p:cNvPr>
          <p:cNvCxnSpPr/>
          <p:nvPr/>
        </p:nvCxnSpPr>
        <p:spPr>
          <a:xfrm>
            <a:off x="3949148" y="3697357"/>
            <a:ext cx="1497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339D3AD-1952-B248-B66E-C59F9B8324E8}"/>
              </a:ext>
            </a:extLst>
          </p:cNvPr>
          <p:cNvCxnSpPr/>
          <p:nvPr/>
        </p:nvCxnSpPr>
        <p:spPr>
          <a:xfrm>
            <a:off x="6778487" y="3690731"/>
            <a:ext cx="1497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6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8" y="1505140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rgbClr val="0012A0"/>
              </a:buClr>
            </a:pPr>
            <a:r>
              <a:rPr lang="en-US" sz="3600" dirty="0"/>
              <a:t>Securing e-mail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2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FF664698-2E27-2E4F-852C-7F80EA1D4B1F}"/>
              </a:ext>
            </a:extLst>
          </p:cNvPr>
          <p:cNvCxnSpPr/>
          <p:nvPr/>
        </p:nvCxnSpPr>
        <p:spPr>
          <a:xfrm>
            <a:off x="7079973" y="3187148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0ACC18-AD01-564E-BB8B-8855CF57E420}"/>
              </a:ext>
            </a:extLst>
          </p:cNvPr>
          <p:cNvCxnSpPr/>
          <p:nvPr/>
        </p:nvCxnSpPr>
        <p:spPr>
          <a:xfrm>
            <a:off x="4651513" y="3200400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Secure e-mail: confidentiality 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16" name="Text Box 4">
            <a:extLst>
              <a:ext uri="{FF2B5EF4-FFF2-40B4-BE49-F238E27FC236}">
                <a16:creationId xmlns:a16="http://schemas.microsoft.com/office/drawing/2014/main" id="{C0184D23-BADA-4B4B-BE0B-C3C7FA37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77" y="1195663"/>
            <a:ext cx="75693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 Alice wants to send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confidential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e-mail, m, to Bob.</a:t>
            </a:r>
          </a:p>
        </p:txBody>
      </p:sp>
      <p:sp>
        <p:nvSpPr>
          <p:cNvPr id="218" name="Freeform 6">
            <a:extLst>
              <a:ext uri="{FF2B5EF4-FFF2-40B4-BE49-F238E27FC236}">
                <a16:creationId xmlns:a16="http://schemas.microsoft.com/office/drawing/2014/main" id="{6CD555F4-CA4B-074A-8785-8FAD92888E75}"/>
              </a:ext>
            </a:extLst>
          </p:cNvPr>
          <p:cNvSpPr>
            <a:spLocks/>
          </p:cNvSpPr>
          <p:nvPr/>
        </p:nvSpPr>
        <p:spPr bwMode="auto">
          <a:xfrm>
            <a:off x="5606568" y="2924035"/>
            <a:ext cx="1335088" cy="782638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9" name="Line 7">
            <a:extLst>
              <a:ext uri="{FF2B5EF4-FFF2-40B4-BE49-F238E27FC236}">
                <a16:creationId xmlns:a16="http://schemas.microsoft.com/office/drawing/2014/main" id="{A6AEB2B1-BA60-FD48-A28E-555D520C1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2524" y="2595423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220" name="Picture 8" descr="BS00768_[1]">
            <a:extLst>
              <a:ext uri="{FF2B5EF4-FFF2-40B4-BE49-F238E27FC236}">
                <a16:creationId xmlns:a16="http://schemas.microsoft.com/office/drawing/2014/main" id="{E26E87B5-C443-844F-93F0-B1F64DA8F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56449" y="186199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2" name="Group 10">
            <a:extLst>
              <a:ext uri="{FF2B5EF4-FFF2-40B4-BE49-F238E27FC236}">
                <a16:creationId xmlns:a16="http://schemas.microsoft.com/office/drawing/2014/main" id="{B3338351-7863-584E-A2BF-3E9752B05348}"/>
              </a:ext>
            </a:extLst>
          </p:cNvPr>
          <p:cNvGrpSpPr>
            <a:grpSpLocks/>
          </p:cNvGrpSpPr>
          <p:nvPr/>
        </p:nvGrpSpPr>
        <p:grpSpPr bwMode="auto">
          <a:xfrm>
            <a:off x="2829412" y="2122348"/>
            <a:ext cx="754063" cy="727075"/>
            <a:chOff x="1645" y="264"/>
            <a:chExt cx="475" cy="458"/>
          </a:xfrm>
        </p:grpSpPr>
        <p:sp>
          <p:nvSpPr>
            <p:cNvPr id="281" name="Rectangle 11">
              <a:extLst>
                <a:ext uri="{FF2B5EF4-FFF2-40B4-BE49-F238E27FC236}">
                  <a16:creationId xmlns:a16="http://schemas.microsoft.com/office/drawing/2014/main" id="{5B6EC3BE-FAC9-554A-8157-9ABE0F934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2" name="Text Box 12">
              <a:extLst>
                <a:ext uri="{FF2B5EF4-FFF2-40B4-BE49-F238E27FC236}">
                  <a16:creationId xmlns:a16="http://schemas.microsoft.com/office/drawing/2014/main" id="{08D9BCA8-2B3D-644E-8E42-71412F3C1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83" name="Text Box 13">
              <a:extLst>
                <a:ext uri="{FF2B5EF4-FFF2-40B4-BE49-F238E27FC236}">
                  <a16:creationId xmlns:a16="http://schemas.microsoft.com/office/drawing/2014/main" id="{2AD3B9EF-EE74-CF4E-8FB2-62F534311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6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223" name="Group 14">
            <a:extLst>
              <a:ext uri="{FF2B5EF4-FFF2-40B4-BE49-F238E27FC236}">
                <a16:creationId xmlns:a16="http://schemas.microsoft.com/office/drawing/2014/main" id="{1B74ED03-2B4C-8949-BE82-3D83179789FB}"/>
              </a:ext>
            </a:extLst>
          </p:cNvPr>
          <p:cNvGrpSpPr>
            <a:grpSpLocks/>
          </p:cNvGrpSpPr>
          <p:nvPr/>
        </p:nvGrpSpPr>
        <p:grpSpPr bwMode="auto">
          <a:xfrm>
            <a:off x="2853224" y="3360598"/>
            <a:ext cx="754063" cy="708025"/>
            <a:chOff x="2144" y="3246"/>
            <a:chExt cx="475" cy="446"/>
          </a:xfrm>
        </p:grpSpPr>
        <p:sp>
          <p:nvSpPr>
            <p:cNvPr id="277" name="Rectangle 15">
              <a:extLst>
                <a:ext uri="{FF2B5EF4-FFF2-40B4-BE49-F238E27FC236}">
                  <a16:creationId xmlns:a16="http://schemas.microsoft.com/office/drawing/2014/main" id="{72B4BC9C-E5D4-E241-AAB2-5BB4EBE05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8" name="Text Box 16">
              <a:extLst>
                <a:ext uri="{FF2B5EF4-FFF2-40B4-BE49-F238E27FC236}">
                  <a16:creationId xmlns:a16="http://schemas.microsoft.com/office/drawing/2014/main" id="{574C01F9-512F-C94E-8E54-5BD0FB118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79" name="Text Box 17">
              <a:extLst>
                <a:ext uri="{FF2B5EF4-FFF2-40B4-BE49-F238E27FC236}">
                  <a16:creationId xmlns:a16="http://schemas.microsoft.com/office/drawing/2014/main" id="{1B0822E5-C511-4643-AF89-4C837BEC0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324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280" name="Text Box 18">
              <a:extLst>
                <a:ext uri="{FF2B5EF4-FFF2-40B4-BE49-F238E27FC236}">
                  <a16:creationId xmlns:a16="http://schemas.microsoft.com/office/drawing/2014/main" id="{A7118F23-0F93-2A4A-9DA6-D9A6B4770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226" name="Line 25">
            <a:extLst>
              <a:ext uri="{FF2B5EF4-FFF2-40B4-BE49-F238E27FC236}">
                <a16:creationId xmlns:a16="http://schemas.microsoft.com/office/drawing/2014/main" id="{0D2B37ED-C6CE-7046-B034-106D8661B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3324" y="3822560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27" name="Text Box 26">
            <a:extLst>
              <a:ext uri="{FF2B5EF4-FFF2-40B4-BE49-F238E27FC236}">
                <a16:creationId xmlns:a16="http://schemas.microsoft.com/office/drawing/2014/main" id="{0457F625-44DB-8442-A226-7B398F9B9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949" y="2216010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228" name="Group 27">
            <a:extLst>
              <a:ext uri="{FF2B5EF4-FFF2-40B4-BE49-F238E27FC236}">
                <a16:creationId xmlns:a16="http://schemas.microsoft.com/office/drawing/2014/main" id="{45F71A6B-961A-8F47-BDAD-766509D125B1}"/>
              </a:ext>
            </a:extLst>
          </p:cNvPr>
          <p:cNvGrpSpPr>
            <a:grpSpLocks/>
          </p:cNvGrpSpPr>
          <p:nvPr/>
        </p:nvGrpSpPr>
        <p:grpSpPr bwMode="auto">
          <a:xfrm>
            <a:off x="3599349" y="3705085"/>
            <a:ext cx="969963" cy="527050"/>
            <a:chOff x="3501" y="648"/>
            <a:chExt cx="611" cy="332"/>
          </a:xfrm>
        </p:grpSpPr>
        <p:sp>
          <p:nvSpPr>
            <p:cNvPr id="271" name="Text Box 28">
              <a:extLst>
                <a:ext uri="{FF2B5EF4-FFF2-40B4-BE49-F238E27FC236}">
                  <a16:creationId xmlns:a16="http://schemas.microsoft.com/office/drawing/2014/main" id="{292C87C3-4A72-1D42-94BC-4559AABC4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272" name="Text Box 29">
              <a:extLst>
                <a:ext uri="{FF2B5EF4-FFF2-40B4-BE49-F238E27FC236}">
                  <a16:creationId xmlns:a16="http://schemas.microsoft.com/office/drawing/2014/main" id="{0288EA14-A354-5247-BF8A-85868B876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229" name="Freeform 30">
            <a:extLst>
              <a:ext uri="{FF2B5EF4-FFF2-40B4-BE49-F238E27FC236}">
                <a16:creationId xmlns:a16="http://schemas.microsoft.com/office/drawing/2014/main" id="{E2495C76-E002-B842-9952-6D4CA66E750A}"/>
              </a:ext>
            </a:extLst>
          </p:cNvPr>
          <p:cNvSpPr>
            <a:spLocks/>
          </p:cNvSpPr>
          <p:nvPr/>
        </p:nvSpPr>
        <p:spPr bwMode="auto">
          <a:xfrm>
            <a:off x="3585062" y="260336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0" name="Freeform 31">
            <a:extLst>
              <a:ext uri="{FF2B5EF4-FFF2-40B4-BE49-F238E27FC236}">
                <a16:creationId xmlns:a16="http://schemas.microsoft.com/office/drawing/2014/main" id="{A59EFB8D-275D-0B46-B002-46DB5110F671}"/>
              </a:ext>
            </a:extLst>
          </p:cNvPr>
          <p:cNvSpPr>
            <a:spLocks/>
          </p:cNvSpPr>
          <p:nvPr/>
        </p:nvSpPr>
        <p:spPr bwMode="auto">
          <a:xfrm flipV="1">
            <a:off x="3607287" y="3424098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1" name="Text Box 32">
            <a:extLst>
              <a:ext uri="{FF2B5EF4-FFF2-40B4-BE49-F238E27FC236}">
                <a16:creationId xmlns:a16="http://schemas.microsoft.com/office/drawing/2014/main" id="{9CEEB54F-D9C0-6C42-AF0B-4A703427A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6287" y="2374760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</a:t>
            </a:r>
          </a:p>
        </p:txBody>
      </p:sp>
      <p:sp>
        <p:nvSpPr>
          <p:cNvPr id="232" name="Text Box 33">
            <a:extLst>
              <a:ext uri="{FF2B5EF4-FFF2-40B4-BE49-F238E27FC236}">
                <a16:creationId xmlns:a16="http://schemas.microsoft.com/office/drawing/2014/main" id="{504C787D-5FD2-5441-8299-EDD8508A8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5846" y="3052623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sp>
        <p:nvSpPr>
          <p:cNvPr id="233" name="Text Box 34">
            <a:extLst>
              <a:ext uri="{FF2B5EF4-FFF2-40B4-BE49-F238E27FC236}">
                <a16:creationId xmlns:a16="http://schemas.microsoft.com/office/drawing/2014/main" id="{983299C2-71F6-8342-BFCF-874B286DA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649" y="1752460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235" name="Group 36">
            <a:extLst>
              <a:ext uri="{FF2B5EF4-FFF2-40B4-BE49-F238E27FC236}">
                <a16:creationId xmlns:a16="http://schemas.microsoft.com/office/drawing/2014/main" id="{B97A4572-6D2F-BB4C-8149-9880CEC9DC3B}"/>
              </a:ext>
            </a:extLst>
          </p:cNvPr>
          <p:cNvGrpSpPr>
            <a:grpSpLocks/>
          </p:cNvGrpSpPr>
          <p:nvPr/>
        </p:nvGrpSpPr>
        <p:grpSpPr bwMode="auto">
          <a:xfrm>
            <a:off x="2818299" y="4105135"/>
            <a:ext cx="471488" cy="474663"/>
            <a:chOff x="2643" y="716"/>
            <a:chExt cx="297" cy="299"/>
          </a:xfrm>
        </p:grpSpPr>
        <p:sp>
          <p:nvSpPr>
            <p:cNvPr id="269" name="Text Box 37">
              <a:extLst>
                <a:ext uri="{FF2B5EF4-FFF2-40B4-BE49-F238E27FC236}">
                  <a16:creationId xmlns:a16="http://schemas.microsoft.com/office/drawing/2014/main" id="{511EE41B-163B-B840-B4EA-F53907AB0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0" name="Text Box 38">
              <a:extLst>
                <a:ext uri="{FF2B5EF4-FFF2-40B4-BE49-F238E27FC236}">
                  <a16:creationId xmlns:a16="http://schemas.microsoft.com/office/drawing/2014/main" id="{8EF72EFE-FDCF-CE4E-BCC6-5D4E761C0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716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238" name="Picture 41" descr="Alice">
            <a:extLst>
              <a:ext uri="{FF2B5EF4-FFF2-40B4-BE49-F238E27FC236}">
                <a16:creationId xmlns:a16="http://schemas.microsoft.com/office/drawing/2014/main" id="{0C371DC6-AA5F-4442-B6FF-9BE6B85B9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074" y="2898635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" name="Picture 44" descr="BS00592_[1]">
            <a:extLst>
              <a:ext uri="{FF2B5EF4-FFF2-40B4-BE49-F238E27FC236}">
                <a16:creationId xmlns:a16="http://schemas.microsoft.com/office/drawing/2014/main" id="{1BABC6C8-3277-624B-BF93-A243C8C5A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372" y="2808148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Text Box 45">
            <a:extLst>
              <a:ext uri="{FF2B5EF4-FFF2-40B4-BE49-F238E27FC236}">
                <a16:creationId xmlns:a16="http://schemas.microsoft.com/office/drawing/2014/main" id="{DB84A17E-181E-A340-909B-0A4D03E1C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355" y="3101835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Internet</a:t>
            </a:r>
          </a:p>
        </p:txBody>
      </p:sp>
      <p:sp>
        <p:nvSpPr>
          <p:cNvPr id="243" name="Freeform 46">
            <a:extLst>
              <a:ext uri="{FF2B5EF4-FFF2-40B4-BE49-F238E27FC236}">
                <a16:creationId xmlns:a16="http://schemas.microsoft.com/office/drawing/2014/main" id="{7DE99CFA-70C2-9B43-B751-7B0444EE535D}"/>
              </a:ext>
            </a:extLst>
          </p:cNvPr>
          <p:cNvSpPr>
            <a:spLocks/>
          </p:cNvSpPr>
          <p:nvPr/>
        </p:nvSpPr>
        <p:spPr bwMode="auto">
          <a:xfrm flipH="1">
            <a:off x="8120821" y="259701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4" name="Group 47">
            <a:extLst>
              <a:ext uri="{FF2B5EF4-FFF2-40B4-BE49-F238E27FC236}">
                <a16:creationId xmlns:a16="http://schemas.microsoft.com/office/drawing/2014/main" id="{207449D9-5A1F-5649-A266-919B61BC51A3}"/>
              </a:ext>
            </a:extLst>
          </p:cNvPr>
          <p:cNvGrpSpPr>
            <a:grpSpLocks/>
          </p:cNvGrpSpPr>
          <p:nvPr/>
        </p:nvGrpSpPr>
        <p:grpSpPr bwMode="auto">
          <a:xfrm>
            <a:off x="8844721" y="2114410"/>
            <a:ext cx="754063" cy="714375"/>
            <a:chOff x="1645" y="272"/>
            <a:chExt cx="475" cy="450"/>
          </a:xfrm>
        </p:grpSpPr>
        <p:sp>
          <p:nvSpPr>
            <p:cNvPr id="266" name="Rectangle 48">
              <a:extLst>
                <a:ext uri="{FF2B5EF4-FFF2-40B4-BE49-F238E27FC236}">
                  <a16:creationId xmlns:a16="http://schemas.microsoft.com/office/drawing/2014/main" id="{89514FFD-273C-5147-916A-9C739C9AE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7" name="Text Box 49">
              <a:extLst>
                <a:ext uri="{FF2B5EF4-FFF2-40B4-BE49-F238E27FC236}">
                  <a16:creationId xmlns:a16="http://schemas.microsoft.com/office/drawing/2014/main" id="{6723362B-8F17-E747-9DFA-66010D5BA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68" name="Text Box 50">
              <a:extLst>
                <a:ext uri="{FF2B5EF4-FFF2-40B4-BE49-F238E27FC236}">
                  <a16:creationId xmlns:a16="http://schemas.microsoft.com/office/drawing/2014/main" id="{F928449F-C7A9-1546-9C40-35F3BAA45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72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sp>
        <p:nvSpPr>
          <p:cNvPr id="245" name="Freeform 51">
            <a:extLst>
              <a:ext uri="{FF2B5EF4-FFF2-40B4-BE49-F238E27FC236}">
                <a16:creationId xmlns:a16="http://schemas.microsoft.com/office/drawing/2014/main" id="{AA04EF99-94C0-2148-AA70-D2970F6E6E46}"/>
              </a:ext>
            </a:extLst>
          </p:cNvPr>
          <p:cNvSpPr>
            <a:spLocks/>
          </p:cNvSpPr>
          <p:nvPr/>
        </p:nvSpPr>
        <p:spPr bwMode="auto">
          <a:xfrm flipH="1" flipV="1">
            <a:off x="8143046" y="3432035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6" name="Group 52">
            <a:extLst>
              <a:ext uri="{FF2B5EF4-FFF2-40B4-BE49-F238E27FC236}">
                <a16:creationId xmlns:a16="http://schemas.microsoft.com/office/drawing/2014/main" id="{AB1E8548-F881-3D4B-A677-19458575B71B}"/>
              </a:ext>
            </a:extLst>
          </p:cNvPr>
          <p:cNvGrpSpPr>
            <a:grpSpLocks/>
          </p:cNvGrpSpPr>
          <p:nvPr/>
        </p:nvGrpSpPr>
        <p:grpSpPr bwMode="auto">
          <a:xfrm>
            <a:off x="8868534" y="3365360"/>
            <a:ext cx="754063" cy="708025"/>
            <a:chOff x="2144" y="3254"/>
            <a:chExt cx="475" cy="446"/>
          </a:xfrm>
        </p:grpSpPr>
        <p:sp>
          <p:nvSpPr>
            <p:cNvPr id="262" name="Rectangle 53">
              <a:extLst>
                <a:ext uri="{FF2B5EF4-FFF2-40B4-BE49-F238E27FC236}">
                  <a16:creationId xmlns:a16="http://schemas.microsoft.com/office/drawing/2014/main" id="{CCAF72D3-A522-D54B-85CC-0CE7802D0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3" name="Text Box 54">
              <a:extLst>
                <a:ext uri="{FF2B5EF4-FFF2-40B4-BE49-F238E27FC236}">
                  <a16:creationId xmlns:a16="http://schemas.microsoft.com/office/drawing/2014/main" id="{67004EF0-0664-6249-96F6-E6744C406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64" name="Text Box 55">
              <a:extLst>
                <a:ext uri="{FF2B5EF4-FFF2-40B4-BE49-F238E27FC236}">
                  <a16:creationId xmlns:a16="http://schemas.microsoft.com/office/drawing/2014/main" id="{F7120163-D2CD-7B4F-8237-7CDF133D0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325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265" name="Text Box 56">
              <a:extLst>
                <a:ext uri="{FF2B5EF4-FFF2-40B4-BE49-F238E27FC236}">
                  <a16:creationId xmlns:a16="http://schemas.microsoft.com/office/drawing/2014/main" id="{B672981B-BA70-9446-9FE4-7C8B089D4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9" y="3331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</a:t>
              </a:r>
            </a:p>
          </p:txBody>
        </p:sp>
      </p:grpSp>
      <p:pic>
        <p:nvPicPr>
          <p:cNvPr id="248" name="Picture 58" descr="BS00768_[1]">
            <a:extLst>
              <a:ext uri="{FF2B5EF4-FFF2-40B4-BE49-F238E27FC236}">
                <a16:creationId xmlns:a16="http://schemas.microsoft.com/office/drawing/2014/main" id="{5630412B-C927-FE4F-BA3D-EBD55243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365421" y="31558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9" name="Group 59">
            <a:extLst>
              <a:ext uri="{FF2B5EF4-FFF2-40B4-BE49-F238E27FC236}">
                <a16:creationId xmlns:a16="http://schemas.microsoft.com/office/drawing/2014/main" id="{CA05ADE8-6BBE-3548-8E4F-254F16D2FED0}"/>
              </a:ext>
            </a:extLst>
          </p:cNvPr>
          <p:cNvGrpSpPr>
            <a:grpSpLocks/>
          </p:cNvGrpSpPr>
          <p:nvPr/>
        </p:nvGrpSpPr>
        <p:grpSpPr bwMode="auto">
          <a:xfrm>
            <a:off x="8628821" y="4097198"/>
            <a:ext cx="452438" cy="474663"/>
            <a:chOff x="2643" y="716"/>
            <a:chExt cx="285" cy="299"/>
          </a:xfrm>
        </p:grpSpPr>
        <p:sp>
          <p:nvSpPr>
            <p:cNvPr id="260" name="Text Box 60">
              <a:extLst>
                <a:ext uri="{FF2B5EF4-FFF2-40B4-BE49-F238E27FC236}">
                  <a16:creationId xmlns:a16="http://schemas.microsoft.com/office/drawing/2014/main" id="{7515D35F-082C-834B-8B82-EDC0267A4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1" name="Text Box 61">
              <a:extLst>
                <a:ext uri="{FF2B5EF4-FFF2-40B4-BE49-F238E27FC236}">
                  <a16:creationId xmlns:a16="http://schemas.microsoft.com/office/drawing/2014/main" id="{0323DED8-DBB5-A447-A69A-8618C7EA1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</a:t>
              </a:r>
            </a:p>
          </p:txBody>
        </p:sp>
      </p:grpSp>
      <p:sp>
        <p:nvSpPr>
          <p:cNvPr id="252" name="Text Box 64">
            <a:extLst>
              <a:ext uri="{FF2B5EF4-FFF2-40B4-BE49-F238E27FC236}">
                <a16:creationId xmlns:a16="http://schemas.microsoft.com/office/drawing/2014/main" id="{A7E10D4A-19BB-6543-BC7F-0495AE123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974" y="3639998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sp>
        <p:nvSpPr>
          <p:cNvPr id="253" name="Line 65">
            <a:extLst>
              <a:ext uri="{FF2B5EF4-FFF2-40B4-BE49-F238E27FC236}">
                <a16:creationId xmlns:a16="http://schemas.microsoft.com/office/drawing/2014/main" id="{E2786FB4-957F-7B46-A134-64D2A9099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9896" y="2601773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4" name="Text Box 66">
            <a:extLst>
              <a:ext uri="{FF2B5EF4-FFF2-40B4-BE49-F238E27FC236}">
                <a16:creationId xmlns:a16="http://schemas.microsoft.com/office/drawing/2014/main" id="{C5832857-87AB-5041-9D63-DB19AECC5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3609" y="239539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</a:t>
            </a:r>
          </a:p>
        </p:txBody>
      </p:sp>
      <p:pic>
        <p:nvPicPr>
          <p:cNvPr id="255" name="Picture 67" descr="Bob">
            <a:extLst>
              <a:ext uri="{FF2B5EF4-FFF2-40B4-BE49-F238E27FC236}">
                <a16:creationId xmlns:a16="http://schemas.microsoft.com/office/drawing/2014/main" id="{5045B734-7259-3046-A38E-F20FEAFE0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884" y="303992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" name="Text Box 68">
            <a:extLst>
              <a:ext uri="{FF2B5EF4-FFF2-40B4-BE49-F238E27FC236}">
                <a16:creationId xmlns:a16="http://schemas.microsoft.com/office/drawing/2014/main" id="{3E4F1AE1-4DF6-A146-8288-D083ABA6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6509" y="2208073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257" name="Group 69">
            <a:extLst>
              <a:ext uri="{FF2B5EF4-FFF2-40B4-BE49-F238E27FC236}">
                <a16:creationId xmlns:a16="http://schemas.microsoft.com/office/drawing/2014/main" id="{6AC5A6DE-0109-644D-8115-C3E201D8D2D3}"/>
              </a:ext>
            </a:extLst>
          </p:cNvPr>
          <p:cNvGrpSpPr>
            <a:grpSpLocks/>
          </p:cNvGrpSpPr>
          <p:nvPr/>
        </p:nvGrpSpPr>
        <p:grpSpPr bwMode="auto">
          <a:xfrm>
            <a:off x="7698546" y="3682860"/>
            <a:ext cx="969963" cy="527050"/>
            <a:chOff x="3501" y="648"/>
            <a:chExt cx="611" cy="332"/>
          </a:xfrm>
        </p:grpSpPr>
        <p:sp>
          <p:nvSpPr>
            <p:cNvPr id="258" name="Text Box 70">
              <a:extLst>
                <a:ext uri="{FF2B5EF4-FFF2-40B4-BE49-F238E27FC236}">
                  <a16:creationId xmlns:a16="http://schemas.microsoft.com/office/drawing/2014/main" id="{3F2A083A-A8E3-9845-A9A5-F7ACDE4C2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259" name="Text Box 71">
              <a:extLst>
                <a:ext uri="{FF2B5EF4-FFF2-40B4-BE49-F238E27FC236}">
                  <a16:creationId xmlns:a16="http://schemas.microsoft.com/office/drawing/2014/main" id="{4CB67453-F7BA-264E-AF15-8E0F01A7D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221" name="Picture 9" descr="BS00592_[1]">
            <a:extLst>
              <a:ext uri="{FF2B5EF4-FFF2-40B4-BE49-F238E27FC236}">
                <a16:creationId xmlns:a16="http://schemas.microsoft.com/office/drawing/2014/main" id="{269569C0-0F8C-3947-95A7-605BC08D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75" y="2867025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4" name="Text Box 3">
            <a:extLst>
              <a:ext uri="{FF2B5EF4-FFF2-40B4-BE49-F238E27FC236}">
                <a16:creationId xmlns:a16="http://schemas.microsoft.com/office/drawing/2014/main" id="{8F65192A-556A-A141-AA63-E5E573B1C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073" y="4308821"/>
            <a:ext cx="9741797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C00000"/>
                </a:solidFill>
                <a:latin typeface="+mn-lt"/>
              </a:rPr>
              <a:t>Alice: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generates random </a:t>
            </a:r>
            <a:r>
              <a:rPr lang="en-US" sz="2400" i="1" dirty="0">
                <a:latin typeface="+mn-lt"/>
              </a:rPr>
              <a:t>symmetric</a:t>
            </a:r>
            <a:r>
              <a:rPr lang="en-US" sz="2400" dirty="0">
                <a:latin typeface="+mn-lt"/>
              </a:rPr>
              <a:t> private key, K</a:t>
            </a:r>
            <a:r>
              <a:rPr lang="en-US" sz="2400" baseline="-25000" dirty="0">
                <a:latin typeface="+mn-lt"/>
              </a:rPr>
              <a:t>S</a:t>
            </a:r>
            <a:endParaRPr lang="en-US" sz="2400" dirty="0">
              <a:latin typeface="+mn-lt"/>
            </a:endParaRP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encrypts message with K</a:t>
            </a:r>
            <a:r>
              <a:rPr lang="en-US" sz="2400" baseline="-25000" dirty="0">
                <a:latin typeface="+mn-lt"/>
              </a:rPr>
              <a:t>S  </a:t>
            </a:r>
            <a:r>
              <a:rPr lang="en-US" sz="2400" dirty="0">
                <a:latin typeface="+mn-lt"/>
              </a:rPr>
              <a:t>(for efficiency)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also encrypts 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 with Bob’</a:t>
            </a:r>
            <a:r>
              <a:rPr lang="en-US" altLang="ja-JP" sz="2400" dirty="0">
                <a:latin typeface="+mn-lt"/>
              </a:rPr>
              <a:t>s public key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sends both 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(m) and K</a:t>
            </a:r>
            <a:r>
              <a:rPr lang="en-US" sz="2800" baseline="30000" dirty="0">
                <a:latin typeface="+mn-lt"/>
              </a:rPr>
              <a:t>+</a:t>
            </a:r>
            <a:r>
              <a:rPr lang="en-US" sz="2400" baseline="-25000" dirty="0">
                <a:latin typeface="+mn-lt"/>
              </a:rPr>
              <a:t>B</a:t>
            </a:r>
            <a:r>
              <a:rPr lang="en-US" sz="2400" dirty="0">
                <a:latin typeface="+mn-lt"/>
              </a:rPr>
              <a:t>(K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) to Bob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9682B5-A8C2-0C4E-8879-4830396806FE}"/>
              </a:ext>
            </a:extLst>
          </p:cNvPr>
          <p:cNvGrpSpPr/>
          <p:nvPr/>
        </p:nvGrpSpPr>
        <p:grpSpPr>
          <a:xfrm>
            <a:off x="4161184" y="2928730"/>
            <a:ext cx="389850" cy="584775"/>
            <a:chOff x="9846364" y="1192696"/>
            <a:chExt cx="389850" cy="58477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F6CCB7A-264F-5147-8F07-12CBBF002BB1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DC78BD-0454-BA48-A9E6-43B885EB2B74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DDD79F7A-72D1-0448-B4D5-0C28EC6E5181}"/>
              </a:ext>
            </a:extLst>
          </p:cNvPr>
          <p:cNvGrpSpPr/>
          <p:nvPr/>
        </p:nvGrpSpPr>
        <p:grpSpPr>
          <a:xfrm>
            <a:off x="7981121" y="2908854"/>
            <a:ext cx="344557" cy="584775"/>
            <a:chOff x="9859617" y="1179444"/>
            <a:chExt cx="344557" cy="584775"/>
          </a:xfrm>
        </p:grpSpPr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2C228A61-3219-9A4D-9195-FB9653EE0B26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D05F3754-154C-1648-B8E1-0BD1733AEF59}"/>
                </a:ext>
              </a:extLst>
            </p:cNvPr>
            <p:cNvSpPr txBox="1"/>
            <p:nvPr/>
          </p:nvSpPr>
          <p:spPr>
            <a:xfrm>
              <a:off x="9886120" y="1179444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-</a:t>
              </a:r>
            </a:p>
          </p:txBody>
        </p:sp>
      </p:grp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52D2062F-CA48-1640-B3D5-A53B91C43E7F}"/>
              </a:ext>
            </a:extLst>
          </p:cNvPr>
          <p:cNvCxnSpPr/>
          <p:nvPr/>
        </p:nvCxnSpPr>
        <p:spPr>
          <a:xfrm>
            <a:off x="3220100" y="20109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9404D262-2707-184F-A734-C5EDC8CE3D5E}"/>
              </a:ext>
            </a:extLst>
          </p:cNvPr>
          <p:cNvCxnSpPr>
            <a:cxnSpLocks/>
          </p:cNvCxnSpPr>
          <p:nvPr/>
        </p:nvCxnSpPr>
        <p:spPr>
          <a:xfrm flipH="1" flipV="1">
            <a:off x="3238142" y="4070415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4AEFA32B-1A87-E643-B480-9E16BF81B052}"/>
              </a:ext>
            </a:extLst>
          </p:cNvPr>
          <p:cNvCxnSpPr>
            <a:cxnSpLocks/>
          </p:cNvCxnSpPr>
          <p:nvPr/>
        </p:nvCxnSpPr>
        <p:spPr>
          <a:xfrm flipH="1" flipV="1">
            <a:off x="9042677" y="40683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43377ED2-37FB-2A48-9457-CB5C224CA256}"/>
              </a:ext>
            </a:extLst>
          </p:cNvPr>
          <p:cNvCxnSpPr>
            <a:cxnSpLocks/>
          </p:cNvCxnSpPr>
          <p:nvPr/>
        </p:nvCxnSpPr>
        <p:spPr>
          <a:xfrm flipV="1">
            <a:off x="8996473" y="2842592"/>
            <a:ext cx="0" cy="7029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6" name="Picture 40" descr="BS00768_[1]">
            <a:extLst>
              <a:ext uri="{FF2B5EF4-FFF2-40B4-BE49-F238E27FC236}">
                <a16:creationId xmlns:a16="http://schemas.microsoft.com/office/drawing/2014/main" id="{25CD6C53-D478-0F45-AF7C-0B7FA20E3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305662" y="42909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" name="Picture 63" descr="BS00768_[1]">
            <a:extLst>
              <a:ext uri="{FF2B5EF4-FFF2-40B4-BE49-F238E27FC236}">
                <a16:creationId xmlns:a16="http://schemas.microsoft.com/office/drawing/2014/main" id="{58DA2BF2-4146-C74A-B07F-46340CB5E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116184" y="430306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4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FF664698-2E27-2E4F-852C-7F80EA1D4B1F}"/>
              </a:ext>
            </a:extLst>
          </p:cNvPr>
          <p:cNvCxnSpPr/>
          <p:nvPr/>
        </p:nvCxnSpPr>
        <p:spPr>
          <a:xfrm>
            <a:off x="7079973" y="3187148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0ACC18-AD01-564E-BB8B-8855CF57E420}"/>
              </a:ext>
            </a:extLst>
          </p:cNvPr>
          <p:cNvCxnSpPr/>
          <p:nvPr/>
        </p:nvCxnSpPr>
        <p:spPr>
          <a:xfrm>
            <a:off x="4651513" y="3200400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Secure e-mail: confidentiality </a:t>
            </a:r>
            <a:r>
              <a:rPr lang="en-US" sz="3600" b="0" dirty="0">
                <a:latin typeface="+mn-lt"/>
              </a:rPr>
              <a:t>(more) </a:t>
            </a:r>
            <a:endParaRPr lang="en-US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216" name="Text Box 4">
            <a:extLst>
              <a:ext uri="{FF2B5EF4-FFF2-40B4-BE49-F238E27FC236}">
                <a16:creationId xmlns:a16="http://schemas.microsoft.com/office/drawing/2014/main" id="{C0184D23-BADA-4B4B-BE0B-C3C7FA37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77" y="1195663"/>
            <a:ext cx="75693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 Alice wants to send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confidential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e-mail, m, to Bob.</a:t>
            </a:r>
          </a:p>
        </p:txBody>
      </p:sp>
      <p:sp>
        <p:nvSpPr>
          <p:cNvPr id="218" name="Freeform 6">
            <a:extLst>
              <a:ext uri="{FF2B5EF4-FFF2-40B4-BE49-F238E27FC236}">
                <a16:creationId xmlns:a16="http://schemas.microsoft.com/office/drawing/2014/main" id="{6CD555F4-CA4B-074A-8785-8FAD92888E75}"/>
              </a:ext>
            </a:extLst>
          </p:cNvPr>
          <p:cNvSpPr>
            <a:spLocks/>
          </p:cNvSpPr>
          <p:nvPr/>
        </p:nvSpPr>
        <p:spPr bwMode="auto">
          <a:xfrm>
            <a:off x="5606568" y="2924035"/>
            <a:ext cx="1335088" cy="782638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9" name="Line 7">
            <a:extLst>
              <a:ext uri="{FF2B5EF4-FFF2-40B4-BE49-F238E27FC236}">
                <a16:creationId xmlns:a16="http://schemas.microsoft.com/office/drawing/2014/main" id="{A6AEB2B1-BA60-FD48-A28E-555D520C1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2768" y="2595423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220" name="Picture 8" descr="BS00768_[1]">
            <a:extLst>
              <a:ext uri="{FF2B5EF4-FFF2-40B4-BE49-F238E27FC236}">
                <a16:creationId xmlns:a16="http://schemas.microsoft.com/office/drawing/2014/main" id="{E26E87B5-C443-844F-93F0-B1F64DA8F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56449" y="186199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2" name="Group 10">
            <a:extLst>
              <a:ext uri="{FF2B5EF4-FFF2-40B4-BE49-F238E27FC236}">
                <a16:creationId xmlns:a16="http://schemas.microsoft.com/office/drawing/2014/main" id="{B3338351-7863-584E-A2BF-3E9752B05348}"/>
              </a:ext>
            </a:extLst>
          </p:cNvPr>
          <p:cNvGrpSpPr>
            <a:grpSpLocks/>
          </p:cNvGrpSpPr>
          <p:nvPr/>
        </p:nvGrpSpPr>
        <p:grpSpPr bwMode="auto">
          <a:xfrm>
            <a:off x="2829412" y="2122348"/>
            <a:ext cx="754063" cy="727075"/>
            <a:chOff x="1645" y="264"/>
            <a:chExt cx="475" cy="458"/>
          </a:xfrm>
        </p:grpSpPr>
        <p:sp>
          <p:nvSpPr>
            <p:cNvPr id="281" name="Rectangle 11">
              <a:extLst>
                <a:ext uri="{FF2B5EF4-FFF2-40B4-BE49-F238E27FC236}">
                  <a16:creationId xmlns:a16="http://schemas.microsoft.com/office/drawing/2014/main" id="{5B6EC3BE-FAC9-554A-8157-9ABE0F934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2" name="Text Box 12">
              <a:extLst>
                <a:ext uri="{FF2B5EF4-FFF2-40B4-BE49-F238E27FC236}">
                  <a16:creationId xmlns:a16="http://schemas.microsoft.com/office/drawing/2014/main" id="{08D9BCA8-2B3D-644E-8E42-71412F3C1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83" name="Text Box 13">
              <a:extLst>
                <a:ext uri="{FF2B5EF4-FFF2-40B4-BE49-F238E27FC236}">
                  <a16:creationId xmlns:a16="http://schemas.microsoft.com/office/drawing/2014/main" id="{2AD3B9EF-EE74-CF4E-8FB2-62F534311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6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223" name="Group 14">
            <a:extLst>
              <a:ext uri="{FF2B5EF4-FFF2-40B4-BE49-F238E27FC236}">
                <a16:creationId xmlns:a16="http://schemas.microsoft.com/office/drawing/2014/main" id="{1B74ED03-2B4C-8949-BE82-3D83179789FB}"/>
              </a:ext>
            </a:extLst>
          </p:cNvPr>
          <p:cNvGrpSpPr>
            <a:grpSpLocks/>
          </p:cNvGrpSpPr>
          <p:nvPr/>
        </p:nvGrpSpPr>
        <p:grpSpPr bwMode="auto">
          <a:xfrm>
            <a:off x="2853224" y="3360598"/>
            <a:ext cx="754063" cy="708025"/>
            <a:chOff x="2144" y="3246"/>
            <a:chExt cx="475" cy="446"/>
          </a:xfrm>
        </p:grpSpPr>
        <p:sp>
          <p:nvSpPr>
            <p:cNvPr id="277" name="Rectangle 15">
              <a:extLst>
                <a:ext uri="{FF2B5EF4-FFF2-40B4-BE49-F238E27FC236}">
                  <a16:creationId xmlns:a16="http://schemas.microsoft.com/office/drawing/2014/main" id="{72B4BC9C-E5D4-E241-AAB2-5BB4EBE05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8" name="Text Box 16">
              <a:extLst>
                <a:ext uri="{FF2B5EF4-FFF2-40B4-BE49-F238E27FC236}">
                  <a16:creationId xmlns:a16="http://schemas.microsoft.com/office/drawing/2014/main" id="{574C01F9-512F-C94E-8E54-5BD0FB118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79" name="Text Box 17">
              <a:extLst>
                <a:ext uri="{FF2B5EF4-FFF2-40B4-BE49-F238E27FC236}">
                  <a16:creationId xmlns:a16="http://schemas.microsoft.com/office/drawing/2014/main" id="{1B0822E5-C511-4643-AF89-4C837BEC0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324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280" name="Text Box 18">
              <a:extLst>
                <a:ext uri="{FF2B5EF4-FFF2-40B4-BE49-F238E27FC236}">
                  <a16:creationId xmlns:a16="http://schemas.microsoft.com/office/drawing/2014/main" id="{A7118F23-0F93-2A4A-9DA6-D9A6B4770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226" name="Line 25">
            <a:extLst>
              <a:ext uri="{FF2B5EF4-FFF2-40B4-BE49-F238E27FC236}">
                <a16:creationId xmlns:a16="http://schemas.microsoft.com/office/drawing/2014/main" id="{0D2B37ED-C6CE-7046-B034-106D8661B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0560" y="3822560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27" name="Text Box 26">
            <a:extLst>
              <a:ext uri="{FF2B5EF4-FFF2-40B4-BE49-F238E27FC236}">
                <a16:creationId xmlns:a16="http://schemas.microsoft.com/office/drawing/2014/main" id="{0457F625-44DB-8442-A226-7B398F9B9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949" y="2216010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228" name="Group 27">
            <a:extLst>
              <a:ext uri="{FF2B5EF4-FFF2-40B4-BE49-F238E27FC236}">
                <a16:creationId xmlns:a16="http://schemas.microsoft.com/office/drawing/2014/main" id="{45F71A6B-961A-8F47-BDAD-766509D125B1}"/>
              </a:ext>
            </a:extLst>
          </p:cNvPr>
          <p:cNvGrpSpPr>
            <a:grpSpLocks/>
          </p:cNvGrpSpPr>
          <p:nvPr/>
        </p:nvGrpSpPr>
        <p:grpSpPr bwMode="auto">
          <a:xfrm>
            <a:off x="3599349" y="3705085"/>
            <a:ext cx="969963" cy="527050"/>
            <a:chOff x="3501" y="648"/>
            <a:chExt cx="611" cy="332"/>
          </a:xfrm>
        </p:grpSpPr>
        <p:sp>
          <p:nvSpPr>
            <p:cNvPr id="271" name="Text Box 28">
              <a:extLst>
                <a:ext uri="{FF2B5EF4-FFF2-40B4-BE49-F238E27FC236}">
                  <a16:creationId xmlns:a16="http://schemas.microsoft.com/office/drawing/2014/main" id="{292C87C3-4A72-1D42-94BC-4559AABC4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272" name="Text Box 29">
              <a:extLst>
                <a:ext uri="{FF2B5EF4-FFF2-40B4-BE49-F238E27FC236}">
                  <a16:creationId xmlns:a16="http://schemas.microsoft.com/office/drawing/2014/main" id="{0288EA14-A354-5247-BF8A-85868B876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229" name="Freeform 30">
            <a:extLst>
              <a:ext uri="{FF2B5EF4-FFF2-40B4-BE49-F238E27FC236}">
                <a16:creationId xmlns:a16="http://schemas.microsoft.com/office/drawing/2014/main" id="{E2495C76-E002-B842-9952-6D4CA66E750A}"/>
              </a:ext>
            </a:extLst>
          </p:cNvPr>
          <p:cNvSpPr>
            <a:spLocks/>
          </p:cNvSpPr>
          <p:nvPr/>
        </p:nvSpPr>
        <p:spPr bwMode="auto">
          <a:xfrm>
            <a:off x="3585062" y="260336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0" name="Freeform 31">
            <a:extLst>
              <a:ext uri="{FF2B5EF4-FFF2-40B4-BE49-F238E27FC236}">
                <a16:creationId xmlns:a16="http://schemas.microsoft.com/office/drawing/2014/main" id="{A59EFB8D-275D-0B46-B002-46DB5110F671}"/>
              </a:ext>
            </a:extLst>
          </p:cNvPr>
          <p:cNvSpPr>
            <a:spLocks/>
          </p:cNvSpPr>
          <p:nvPr/>
        </p:nvSpPr>
        <p:spPr bwMode="auto">
          <a:xfrm flipV="1">
            <a:off x="3607287" y="3424098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1" name="Text Box 32">
            <a:extLst>
              <a:ext uri="{FF2B5EF4-FFF2-40B4-BE49-F238E27FC236}">
                <a16:creationId xmlns:a16="http://schemas.microsoft.com/office/drawing/2014/main" id="{9CEEB54F-D9C0-6C42-AF0B-4A703427A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35" y="236150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</a:t>
            </a:r>
          </a:p>
        </p:txBody>
      </p:sp>
      <p:sp>
        <p:nvSpPr>
          <p:cNvPr id="232" name="Text Box 33">
            <a:extLst>
              <a:ext uri="{FF2B5EF4-FFF2-40B4-BE49-F238E27FC236}">
                <a16:creationId xmlns:a16="http://schemas.microsoft.com/office/drawing/2014/main" id="{504C787D-5FD2-5441-8299-EDD8508A8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5846" y="3052623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sp>
        <p:nvSpPr>
          <p:cNvPr id="233" name="Text Box 34">
            <a:extLst>
              <a:ext uri="{FF2B5EF4-FFF2-40B4-BE49-F238E27FC236}">
                <a16:creationId xmlns:a16="http://schemas.microsoft.com/office/drawing/2014/main" id="{983299C2-71F6-8342-BFCF-874B286DA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649" y="1752460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235" name="Group 36">
            <a:extLst>
              <a:ext uri="{FF2B5EF4-FFF2-40B4-BE49-F238E27FC236}">
                <a16:creationId xmlns:a16="http://schemas.microsoft.com/office/drawing/2014/main" id="{B97A4572-6D2F-BB4C-8149-9880CEC9DC3B}"/>
              </a:ext>
            </a:extLst>
          </p:cNvPr>
          <p:cNvGrpSpPr>
            <a:grpSpLocks/>
          </p:cNvGrpSpPr>
          <p:nvPr/>
        </p:nvGrpSpPr>
        <p:grpSpPr bwMode="auto">
          <a:xfrm>
            <a:off x="2818299" y="4105135"/>
            <a:ext cx="471488" cy="474663"/>
            <a:chOff x="2643" y="716"/>
            <a:chExt cx="297" cy="299"/>
          </a:xfrm>
        </p:grpSpPr>
        <p:sp>
          <p:nvSpPr>
            <p:cNvPr id="269" name="Text Box 37">
              <a:extLst>
                <a:ext uri="{FF2B5EF4-FFF2-40B4-BE49-F238E27FC236}">
                  <a16:creationId xmlns:a16="http://schemas.microsoft.com/office/drawing/2014/main" id="{511EE41B-163B-B840-B4EA-F53907AB0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0" name="Text Box 38">
              <a:extLst>
                <a:ext uri="{FF2B5EF4-FFF2-40B4-BE49-F238E27FC236}">
                  <a16:creationId xmlns:a16="http://schemas.microsoft.com/office/drawing/2014/main" id="{8EF72EFE-FDCF-CE4E-BCC6-5D4E761C0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716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237" name="Picture 40" descr="BS00768_[1]">
            <a:extLst>
              <a:ext uri="{FF2B5EF4-FFF2-40B4-BE49-F238E27FC236}">
                <a16:creationId xmlns:a16="http://schemas.microsoft.com/office/drawing/2014/main" id="{61059736-E07B-744E-B96D-1F4E57611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305662" y="42909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8" name="Picture 41" descr="Alice">
            <a:extLst>
              <a:ext uri="{FF2B5EF4-FFF2-40B4-BE49-F238E27FC236}">
                <a16:creationId xmlns:a16="http://schemas.microsoft.com/office/drawing/2014/main" id="{0C371DC6-AA5F-4442-B6FF-9BE6B85B9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074" y="2898635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" name="Picture 44" descr="BS00592_[1]">
            <a:extLst>
              <a:ext uri="{FF2B5EF4-FFF2-40B4-BE49-F238E27FC236}">
                <a16:creationId xmlns:a16="http://schemas.microsoft.com/office/drawing/2014/main" id="{1BABC6C8-3277-624B-BF93-A243C8C5A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372" y="2808148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Text Box 45">
            <a:extLst>
              <a:ext uri="{FF2B5EF4-FFF2-40B4-BE49-F238E27FC236}">
                <a16:creationId xmlns:a16="http://schemas.microsoft.com/office/drawing/2014/main" id="{DB84A17E-181E-A340-909B-0A4D03E1C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355" y="3101835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Internet</a:t>
            </a:r>
          </a:p>
        </p:txBody>
      </p:sp>
      <p:sp>
        <p:nvSpPr>
          <p:cNvPr id="243" name="Freeform 46">
            <a:extLst>
              <a:ext uri="{FF2B5EF4-FFF2-40B4-BE49-F238E27FC236}">
                <a16:creationId xmlns:a16="http://schemas.microsoft.com/office/drawing/2014/main" id="{7DE99CFA-70C2-9B43-B751-7B0444EE535D}"/>
              </a:ext>
            </a:extLst>
          </p:cNvPr>
          <p:cNvSpPr>
            <a:spLocks/>
          </p:cNvSpPr>
          <p:nvPr/>
        </p:nvSpPr>
        <p:spPr bwMode="auto">
          <a:xfrm flipH="1">
            <a:off x="8120821" y="259701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4" name="Group 47">
            <a:extLst>
              <a:ext uri="{FF2B5EF4-FFF2-40B4-BE49-F238E27FC236}">
                <a16:creationId xmlns:a16="http://schemas.microsoft.com/office/drawing/2014/main" id="{207449D9-5A1F-5649-A266-919B61BC51A3}"/>
              </a:ext>
            </a:extLst>
          </p:cNvPr>
          <p:cNvGrpSpPr>
            <a:grpSpLocks/>
          </p:cNvGrpSpPr>
          <p:nvPr/>
        </p:nvGrpSpPr>
        <p:grpSpPr bwMode="auto">
          <a:xfrm>
            <a:off x="8844721" y="2114410"/>
            <a:ext cx="754063" cy="714375"/>
            <a:chOff x="1645" y="272"/>
            <a:chExt cx="475" cy="450"/>
          </a:xfrm>
        </p:grpSpPr>
        <p:sp>
          <p:nvSpPr>
            <p:cNvPr id="266" name="Rectangle 48">
              <a:extLst>
                <a:ext uri="{FF2B5EF4-FFF2-40B4-BE49-F238E27FC236}">
                  <a16:creationId xmlns:a16="http://schemas.microsoft.com/office/drawing/2014/main" id="{89514FFD-273C-5147-916A-9C739C9AE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7" name="Text Box 49">
              <a:extLst>
                <a:ext uri="{FF2B5EF4-FFF2-40B4-BE49-F238E27FC236}">
                  <a16:creationId xmlns:a16="http://schemas.microsoft.com/office/drawing/2014/main" id="{6723362B-8F17-E747-9DFA-66010D5BA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68" name="Text Box 50">
              <a:extLst>
                <a:ext uri="{FF2B5EF4-FFF2-40B4-BE49-F238E27FC236}">
                  <a16:creationId xmlns:a16="http://schemas.microsoft.com/office/drawing/2014/main" id="{F928449F-C7A9-1546-9C40-35F3BAA45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72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sp>
        <p:nvSpPr>
          <p:cNvPr id="245" name="Freeform 51">
            <a:extLst>
              <a:ext uri="{FF2B5EF4-FFF2-40B4-BE49-F238E27FC236}">
                <a16:creationId xmlns:a16="http://schemas.microsoft.com/office/drawing/2014/main" id="{AA04EF99-94C0-2148-AA70-D2970F6E6E46}"/>
              </a:ext>
            </a:extLst>
          </p:cNvPr>
          <p:cNvSpPr>
            <a:spLocks/>
          </p:cNvSpPr>
          <p:nvPr/>
        </p:nvSpPr>
        <p:spPr bwMode="auto">
          <a:xfrm flipH="1" flipV="1">
            <a:off x="8143046" y="3432035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6" name="Group 52">
            <a:extLst>
              <a:ext uri="{FF2B5EF4-FFF2-40B4-BE49-F238E27FC236}">
                <a16:creationId xmlns:a16="http://schemas.microsoft.com/office/drawing/2014/main" id="{AB1E8548-F881-3D4B-A677-19458575B71B}"/>
              </a:ext>
            </a:extLst>
          </p:cNvPr>
          <p:cNvGrpSpPr>
            <a:grpSpLocks/>
          </p:cNvGrpSpPr>
          <p:nvPr/>
        </p:nvGrpSpPr>
        <p:grpSpPr bwMode="auto">
          <a:xfrm>
            <a:off x="8868534" y="3365360"/>
            <a:ext cx="754063" cy="708025"/>
            <a:chOff x="2144" y="3254"/>
            <a:chExt cx="475" cy="446"/>
          </a:xfrm>
        </p:grpSpPr>
        <p:sp>
          <p:nvSpPr>
            <p:cNvPr id="262" name="Rectangle 53">
              <a:extLst>
                <a:ext uri="{FF2B5EF4-FFF2-40B4-BE49-F238E27FC236}">
                  <a16:creationId xmlns:a16="http://schemas.microsoft.com/office/drawing/2014/main" id="{CCAF72D3-A522-D54B-85CC-0CE7802D0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3" name="Text Box 54">
              <a:extLst>
                <a:ext uri="{FF2B5EF4-FFF2-40B4-BE49-F238E27FC236}">
                  <a16:creationId xmlns:a16="http://schemas.microsoft.com/office/drawing/2014/main" id="{67004EF0-0664-6249-96F6-E6744C406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64" name="Text Box 55">
              <a:extLst>
                <a:ext uri="{FF2B5EF4-FFF2-40B4-BE49-F238E27FC236}">
                  <a16:creationId xmlns:a16="http://schemas.microsoft.com/office/drawing/2014/main" id="{F7120163-D2CD-7B4F-8237-7CDF133D0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325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265" name="Text Box 56">
              <a:extLst>
                <a:ext uri="{FF2B5EF4-FFF2-40B4-BE49-F238E27FC236}">
                  <a16:creationId xmlns:a16="http://schemas.microsoft.com/office/drawing/2014/main" id="{B672981B-BA70-9446-9FE4-7C8B089D4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9" y="3331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</a:t>
              </a:r>
            </a:p>
          </p:txBody>
        </p:sp>
      </p:grpSp>
      <p:pic>
        <p:nvPicPr>
          <p:cNvPr id="248" name="Picture 58" descr="BS00768_[1]">
            <a:extLst>
              <a:ext uri="{FF2B5EF4-FFF2-40B4-BE49-F238E27FC236}">
                <a16:creationId xmlns:a16="http://schemas.microsoft.com/office/drawing/2014/main" id="{5630412B-C927-FE4F-BA3D-EBD55243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365421" y="31558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9" name="Group 59">
            <a:extLst>
              <a:ext uri="{FF2B5EF4-FFF2-40B4-BE49-F238E27FC236}">
                <a16:creationId xmlns:a16="http://schemas.microsoft.com/office/drawing/2014/main" id="{CA05ADE8-6BBE-3548-8E4F-254F16D2FED0}"/>
              </a:ext>
            </a:extLst>
          </p:cNvPr>
          <p:cNvGrpSpPr>
            <a:grpSpLocks/>
          </p:cNvGrpSpPr>
          <p:nvPr/>
        </p:nvGrpSpPr>
        <p:grpSpPr bwMode="auto">
          <a:xfrm>
            <a:off x="8628821" y="4097198"/>
            <a:ext cx="452438" cy="474663"/>
            <a:chOff x="2643" y="716"/>
            <a:chExt cx="285" cy="299"/>
          </a:xfrm>
        </p:grpSpPr>
        <p:sp>
          <p:nvSpPr>
            <p:cNvPr id="260" name="Text Box 60">
              <a:extLst>
                <a:ext uri="{FF2B5EF4-FFF2-40B4-BE49-F238E27FC236}">
                  <a16:creationId xmlns:a16="http://schemas.microsoft.com/office/drawing/2014/main" id="{7515D35F-082C-834B-8B82-EDC0267A4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1" name="Text Box 61">
              <a:extLst>
                <a:ext uri="{FF2B5EF4-FFF2-40B4-BE49-F238E27FC236}">
                  <a16:creationId xmlns:a16="http://schemas.microsoft.com/office/drawing/2014/main" id="{0323DED8-DBB5-A447-A69A-8618C7EA1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</a:t>
              </a:r>
            </a:p>
          </p:txBody>
        </p:sp>
      </p:grpSp>
      <p:pic>
        <p:nvPicPr>
          <p:cNvPr id="251" name="Picture 63" descr="BS00768_[1]">
            <a:extLst>
              <a:ext uri="{FF2B5EF4-FFF2-40B4-BE49-F238E27FC236}">
                <a16:creationId xmlns:a16="http://schemas.microsoft.com/office/drawing/2014/main" id="{704F2548-B402-D343-A7F0-B9E3DBE18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116184" y="430306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" name="Text Box 64">
            <a:extLst>
              <a:ext uri="{FF2B5EF4-FFF2-40B4-BE49-F238E27FC236}">
                <a16:creationId xmlns:a16="http://schemas.microsoft.com/office/drawing/2014/main" id="{A7E10D4A-19BB-6543-BC7F-0495AE123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974" y="3639998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sp>
        <p:nvSpPr>
          <p:cNvPr id="253" name="Line 65">
            <a:extLst>
              <a:ext uri="{FF2B5EF4-FFF2-40B4-BE49-F238E27FC236}">
                <a16:creationId xmlns:a16="http://schemas.microsoft.com/office/drawing/2014/main" id="{E2786FB4-957F-7B46-A134-64D2A9099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9896" y="2601773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4" name="Text Box 66">
            <a:extLst>
              <a:ext uri="{FF2B5EF4-FFF2-40B4-BE49-F238E27FC236}">
                <a16:creationId xmlns:a16="http://schemas.microsoft.com/office/drawing/2014/main" id="{C5832857-87AB-5041-9D63-DB19AECC5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3609" y="239539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</a:t>
            </a:r>
          </a:p>
        </p:txBody>
      </p:sp>
      <p:pic>
        <p:nvPicPr>
          <p:cNvPr id="255" name="Picture 67" descr="Bob">
            <a:extLst>
              <a:ext uri="{FF2B5EF4-FFF2-40B4-BE49-F238E27FC236}">
                <a16:creationId xmlns:a16="http://schemas.microsoft.com/office/drawing/2014/main" id="{5045B734-7259-3046-A38E-F20FEAFE0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884" y="303992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" name="Text Box 68">
            <a:extLst>
              <a:ext uri="{FF2B5EF4-FFF2-40B4-BE49-F238E27FC236}">
                <a16:creationId xmlns:a16="http://schemas.microsoft.com/office/drawing/2014/main" id="{3E4F1AE1-4DF6-A146-8288-D083ABA6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6509" y="2208073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257" name="Group 69">
            <a:extLst>
              <a:ext uri="{FF2B5EF4-FFF2-40B4-BE49-F238E27FC236}">
                <a16:creationId xmlns:a16="http://schemas.microsoft.com/office/drawing/2014/main" id="{6AC5A6DE-0109-644D-8115-C3E201D8D2D3}"/>
              </a:ext>
            </a:extLst>
          </p:cNvPr>
          <p:cNvGrpSpPr>
            <a:grpSpLocks/>
          </p:cNvGrpSpPr>
          <p:nvPr/>
        </p:nvGrpSpPr>
        <p:grpSpPr bwMode="auto">
          <a:xfrm>
            <a:off x="7698546" y="3682860"/>
            <a:ext cx="969963" cy="527050"/>
            <a:chOff x="3501" y="648"/>
            <a:chExt cx="611" cy="332"/>
          </a:xfrm>
        </p:grpSpPr>
        <p:sp>
          <p:nvSpPr>
            <p:cNvPr id="258" name="Text Box 70">
              <a:extLst>
                <a:ext uri="{FF2B5EF4-FFF2-40B4-BE49-F238E27FC236}">
                  <a16:creationId xmlns:a16="http://schemas.microsoft.com/office/drawing/2014/main" id="{3F2A083A-A8E3-9845-A9A5-F7ACDE4C2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259" name="Text Box 71">
              <a:extLst>
                <a:ext uri="{FF2B5EF4-FFF2-40B4-BE49-F238E27FC236}">
                  <a16:creationId xmlns:a16="http://schemas.microsoft.com/office/drawing/2014/main" id="{4CB67453-F7BA-264E-AF15-8E0F01A7D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221" name="Picture 9" descr="BS00592_[1]">
            <a:extLst>
              <a:ext uri="{FF2B5EF4-FFF2-40B4-BE49-F238E27FC236}">
                <a16:creationId xmlns:a16="http://schemas.microsoft.com/office/drawing/2014/main" id="{269569C0-0F8C-3947-95A7-605BC08D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75" y="2867025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99682B5-A8C2-0C4E-8879-4830396806FE}"/>
              </a:ext>
            </a:extLst>
          </p:cNvPr>
          <p:cNvGrpSpPr/>
          <p:nvPr/>
        </p:nvGrpSpPr>
        <p:grpSpPr>
          <a:xfrm>
            <a:off x="4161184" y="2928730"/>
            <a:ext cx="389850" cy="584775"/>
            <a:chOff x="9846364" y="1192696"/>
            <a:chExt cx="389850" cy="58477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F6CCB7A-264F-5147-8F07-12CBBF002BB1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DC78BD-0454-BA48-A9E6-43B885EB2B74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DDD79F7A-72D1-0448-B4D5-0C28EC6E5181}"/>
              </a:ext>
            </a:extLst>
          </p:cNvPr>
          <p:cNvGrpSpPr/>
          <p:nvPr/>
        </p:nvGrpSpPr>
        <p:grpSpPr>
          <a:xfrm>
            <a:off x="7981121" y="2908854"/>
            <a:ext cx="344557" cy="584775"/>
            <a:chOff x="9859617" y="1179444"/>
            <a:chExt cx="344557" cy="584775"/>
          </a:xfrm>
        </p:grpSpPr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2C228A61-3219-9A4D-9195-FB9653EE0B26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D05F3754-154C-1648-B8E1-0BD1733AEF59}"/>
                </a:ext>
              </a:extLst>
            </p:cNvPr>
            <p:cNvSpPr txBox="1"/>
            <p:nvPr/>
          </p:nvSpPr>
          <p:spPr>
            <a:xfrm>
              <a:off x="9886120" y="1179444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-</a:t>
              </a:r>
            </a:p>
          </p:txBody>
        </p:sp>
      </p:grpSp>
      <p:sp>
        <p:nvSpPr>
          <p:cNvPr id="72" name="Text Box 3">
            <a:extLst>
              <a:ext uri="{FF2B5EF4-FFF2-40B4-BE49-F238E27FC236}">
                <a16:creationId xmlns:a16="http://schemas.microsoft.com/office/drawing/2014/main" id="{A7DDBE4A-929E-B642-9DAE-D762CC72B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1774" y="4401586"/>
            <a:ext cx="534062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C00000"/>
                </a:solidFill>
                <a:latin typeface="+mn-lt"/>
              </a:rPr>
              <a:t>Bob: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uses his private key to decrypt and recover K</a:t>
            </a:r>
            <a:r>
              <a:rPr lang="en-US" sz="2400" baseline="-25000" dirty="0">
                <a:latin typeface="+mn-lt"/>
              </a:rPr>
              <a:t>S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uses 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 to decrypt 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(m) to recover m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599435D-2271-B04F-8D13-401A6A3326A7}"/>
              </a:ext>
            </a:extLst>
          </p:cNvPr>
          <p:cNvCxnSpPr/>
          <p:nvPr/>
        </p:nvCxnSpPr>
        <p:spPr>
          <a:xfrm>
            <a:off x="3220100" y="20109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73F6EEE-3FCB-2E46-81EC-273DBA6A63E6}"/>
              </a:ext>
            </a:extLst>
          </p:cNvPr>
          <p:cNvCxnSpPr>
            <a:cxnSpLocks/>
          </p:cNvCxnSpPr>
          <p:nvPr/>
        </p:nvCxnSpPr>
        <p:spPr>
          <a:xfrm flipH="1" flipV="1">
            <a:off x="3238142" y="4070415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DE79B7-8500-4745-B5AF-25A00ABB9212}"/>
              </a:ext>
            </a:extLst>
          </p:cNvPr>
          <p:cNvCxnSpPr>
            <a:cxnSpLocks/>
          </p:cNvCxnSpPr>
          <p:nvPr/>
        </p:nvCxnSpPr>
        <p:spPr>
          <a:xfrm flipH="1" flipV="1">
            <a:off x="9042677" y="40683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54BF6D-ACBE-CC49-BE4E-4102462FD5E0}"/>
              </a:ext>
            </a:extLst>
          </p:cNvPr>
          <p:cNvCxnSpPr>
            <a:cxnSpLocks/>
          </p:cNvCxnSpPr>
          <p:nvPr/>
        </p:nvCxnSpPr>
        <p:spPr>
          <a:xfrm flipV="1">
            <a:off x="8996473" y="2842592"/>
            <a:ext cx="0" cy="7029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9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reeform 6">
            <a:extLst>
              <a:ext uri="{FF2B5EF4-FFF2-40B4-BE49-F238E27FC236}">
                <a16:creationId xmlns:a16="http://schemas.microsoft.com/office/drawing/2014/main" id="{FBC63C4B-D566-DA4A-87E0-DB2C8EA31F36}"/>
              </a:ext>
            </a:extLst>
          </p:cNvPr>
          <p:cNvSpPr>
            <a:spLocks/>
          </p:cNvSpPr>
          <p:nvPr/>
        </p:nvSpPr>
        <p:spPr bwMode="auto">
          <a:xfrm>
            <a:off x="5566811" y="3122817"/>
            <a:ext cx="1335088" cy="782638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Secure e-mail: </a:t>
            </a:r>
            <a:r>
              <a:rPr lang="en-US" sz="4000" b="0" dirty="0">
                <a:latin typeface="+mn-lt"/>
              </a:rPr>
              <a:t>integrity, authentication</a:t>
            </a:r>
            <a:endParaRPr lang="en-US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16" name="Text Box 4">
            <a:extLst>
              <a:ext uri="{FF2B5EF4-FFF2-40B4-BE49-F238E27FC236}">
                <a16:creationId xmlns:a16="http://schemas.microsoft.com/office/drawing/2014/main" id="{C0184D23-BADA-4B4B-BE0B-C3C7FA37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77" y="1195663"/>
            <a:ext cx="103328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 Alice wants to send m to Bob, with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message integrity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authentication</a:t>
            </a:r>
          </a:p>
        </p:txBody>
      </p:sp>
      <p:sp>
        <p:nvSpPr>
          <p:cNvPr id="136" name="Freeform 6">
            <a:extLst>
              <a:ext uri="{FF2B5EF4-FFF2-40B4-BE49-F238E27FC236}">
                <a16:creationId xmlns:a16="http://schemas.microsoft.com/office/drawing/2014/main" id="{CDA921A5-71DA-7348-AE6D-AED7C35DE016}"/>
              </a:ext>
            </a:extLst>
          </p:cNvPr>
          <p:cNvSpPr>
            <a:spLocks/>
          </p:cNvSpPr>
          <p:nvPr/>
        </p:nvSpPr>
        <p:spPr bwMode="auto">
          <a:xfrm>
            <a:off x="3309110" y="2832340"/>
            <a:ext cx="989013" cy="406400"/>
          </a:xfrm>
          <a:custGeom>
            <a:avLst/>
            <a:gdLst>
              <a:gd name="T0" fmla="*/ 0 w 476"/>
              <a:gd name="T1" fmla="*/ 0 h 247"/>
              <a:gd name="T2" fmla="*/ 2393 w 476"/>
              <a:gd name="T3" fmla="*/ 0 h 247"/>
              <a:gd name="T4" fmla="*/ 2393 w 476"/>
              <a:gd name="T5" fmla="*/ 306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0" name="Group 10">
            <a:extLst>
              <a:ext uri="{FF2B5EF4-FFF2-40B4-BE49-F238E27FC236}">
                <a16:creationId xmlns:a16="http://schemas.microsoft.com/office/drawing/2014/main" id="{B1196B51-736F-8E46-8418-FE6F04F3A461}"/>
              </a:ext>
            </a:extLst>
          </p:cNvPr>
          <p:cNvGrpSpPr>
            <a:grpSpLocks/>
          </p:cNvGrpSpPr>
          <p:nvPr/>
        </p:nvGrpSpPr>
        <p:grpSpPr bwMode="auto">
          <a:xfrm>
            <a:off x="2583623" y="2337040"/>
            <a:ext cx="754063" cy="725487"/>
            <a:chOff x="694" y="2457"/>
            <a:chExt cx="475" cy="457"/>
          </a:xfrm>
        </p:grpSpPr>
        <p:sp>
          <p:nvSpPr>
            <p:cNvPr id="194" name="Rectangle 11">
              <a:extLst>
                <a:ext uri="{FF2B5EF4-FFF2-40B4-BE49-F238E27FC236}">
                  <a16:creationId xmlns:a16="http://schemas.microsoft.com/office/drawing/2014/main" id="{B72747EF-1E71-3E40-8C3C-2E9F6651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95" name="Text Box 12">
              <a:extLst>
                <a:ext uri="{FF2B5EF4-FFF2-40B4-BE49-F238E27FC236}">
                  <a16:creationId xmlns:a16="http://schemas.microsoft.com/office/drawing/2014/main" id="{17E01511-07B5-7443-9FD2-D645D53E5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96" name="Text Box 13">
              <a:extLst>
                <a:ext uri="{FF2B5EF4-FFF2-40B4-BE49-F238E27FC236}">
                  <a16:creationId xmlns:a16="http://schemas.microsoft.com/office/drawing/2014/main" id="{F03AD360-92D5-3F4F-8585-69010AEE6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" y="245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41" name="Group 14">
            <a:extLst>
              <a:ext uri="{FF2B5EF4-FFF2-40B4-BE49-F238E27FC236}">
                <a16:creationId xmlns:a16="http://schemas.microsoft.com/office/drawing/2014/main" id="{1CEC776F-D8ED-BB41-8EF6-1269CC17444E}"/>
              </a:ext>
            </a:extLst>
          </p:cNvPr>
          <p:cNvGrpSpPr>
            <a:grpSpLocks/>
          </p:cNvGrpSpPr>
          <p:nvPr/>
        </p:nvGrpSpPr>
        <p:grpSpPr bwMode="auto">
          <a:xfrm>
            <a:off x="3450398" y="2330690"/>
            <a:ext cx="757238" cy="714375"/>
            <a:chOff x="1541" y="1987"/>
            <a:chExt cx="477" cy="450"/>
          </a:xfrm>
        </p:grpSpPr>
        <p:sp>
          <p:nvSpPr>
            <p:cNvPr id="190" name="Rectangle 15">
              <a:extLst>
                <a:ext uri="{FF2B5EF4-FFF2-40B4-BE49-F238E27FC236}">
                  <a16:creationId xmlns:a16="http://schemas.microsoft.com/office/drawing/2014/main" id="{F52BF3D6-1581-884C-89DC-1E614FC10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91" name="Text Box 16">
              <a:extLst>
                <a:ext uri="{FF2B5EF4-FFF2-40B4-BE49-F238E27FC236}">
                  <a16:creationId xmlns:a16="http://schemas.microsoft.com/office/drawing/2014/main" id="{64158AE7-EA74-484B-A754-66C43ED40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" y="2189"/>
              <a:ext cx="4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92" name="Text Box 17">
              <a:extLst>
                <a:ext uri="{FF2B5EF4-FFF2-40B4-BE49-F238E27FC236}">
                  <a16:creationId xmlns:a16="http://schemas.microsoft.com/office/drawing/2014/main" id="{6B7AE559-51F7-8142-B595-D975A8D3F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198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93" name="Text Box 18">
              <a:extLst>
                <a:ext uri="{FF2B5EF4-FFF2-40B4-BE49-F238E27FC236}">
                  <a16:creationId xmlns:a16="http://schemas.microsoft.com/office/drawing/2014/main" id="{04C00144-A0CC-D44F-9A7B-DF9305B04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" y="208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44" name="Text Box 25">
            <a:extLst>
              <a:ext uri="{FF2B5EF4-FFF2-40B4-BE49-F238E27FC236}">
                <a16:creationId xmlns:a16="http://schemas.microsoft.com/office/drawing/2014/main" id="{28C8EE68-97D2-FF41-82E7-33345F4D0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6648" y="2526444"/>
            <a:ext cx="879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H(m )</a:t>
            </a:r>
          </a:p>
        </p:txBody>
      </p:sp>
      <p:grpSp>
        <p:nvGrpSpPr>
          <p:cNvPr id="145" name="Group 26">
            <a:extLst>
              <a:ext uri="{FF2B5EF4-FFF2-40B4-BE49-F238E27FC236}">
                <a16:creationId xmlns:a16="http://schemas.microsoft.com/office/drawing/2014/main" id="{93CCA24C-103C-B648-995F-03EEF3C4F57E}"/>
              </a:ext>
            </a:extLst>
          </p:cNvPr>
          <p:cNvGrpSpPr>
            <a:grpSpLocks/>
          </p:cNvGrpSpPr>
          <p:nvPr/>
        </p:nvGrpSpPr>
        <p:grpSpPr bwMode="auto">
          <a:xfrm>
            <a:off x="4188585" y="2308465"/>
            <a:ext cx="1135063" cy="528637"/>
            <a:chOff x="1778" y="2485"/>
            <a:chExt cx="715" cy="333"/>
          </a:xfrm>
        </p:grpSpPr>
        <p:sp>
          <p:nvSpPr>
            <p:cNvPr id="184" name="Text Box 27">
              <a:extLst>
                <a:ext uri="{FF2B5EF4-FFF2-40B4-BE49-F238E27FC236}">
                  <a16:creationId xmlns:a16="http://schemas.microsoft.com/office/drawing/2014/main" id="{A3D2B037-32E5-0245-B8DB-4BC6E843B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" y="2587"/>
              <a:ext cx="7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185" name="Text Box 28">
              <a:extLst>
                <a:ext uri="{FF2B5EF4-FFF2-40B4-BE49-F238E27FC236}">
                  <a16:creationId xmlns:a16="http://schemas.microsoft.com/office/drawing/2014/main" id="{C74CE97F-6B91-2347-AED1-5D20B19B8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46" name="Freeform 29">
            <a:extLst>
              <a:ext uri="{FF2B5EF4-FFF2-40B4-BE49-F238E27FC236}">
                <a16:creationId xmlns:a16="http://schemas.microsoft.com/office/drawing/2014/main" id="{2A230624-3976-DB45-8513-B2545A36D998}"/>
              </a:ext>
            </a:extLst>
          </p:cNvPr>
          <p:cNvSpPr>
            <a:spLocks/>
          </p:cNvSpPr>
          <p:nvPr/>
        </p:nvSpPr>
        <p:spPr bwMode="auto">
          <a:xfrm flipV="1">
            <a:off x="2361373" y="3667365"/>
            <a:ext cx="1958975" cy="392112"/>
          </a:xfrm>
          <a:custGeom>
            <a:avLst/>
            <a:gdLst>
              <a:gd name="T0" fmla="*/ 0 w 476"/>
              <a:gd name="T1" fmla="*/ 0 h 247"/>
              <a:gd name="T2" fmla="*/ 144489 w 476"/>
              <a:gd name="T3" fmla="*/ 0 h 247"/>
              <a:gd name="T4" fmla="*/ 144489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147" name="Text Box 30">
            <a:extLst>
              <a:ext uri="{FF2B5EF4-FFF2-40B4-BE49-F238E27FC236}">
                <a16:creationId xmlns:a16="http://schemas.microsoft.com/office/drawing/2014/main" id="{DABE9DE2-F780-A849-ACDB-E6DCB3DE9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873" y="260532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48" name="Group 31">
            <a:extLst>
              <a:ext uri="{FF2B5EF4-FFF2-40B4-BE49-F238E27FC236}">
                <a16:creationId xmlns:a16="http://schemas.microsoft.com/office/drawing/2014/main" id="{AE3F8545-E084-314A-8920-DB75ABBDE231}"/>
              </a:ext>
            </a:extLst>
          </p:cNvPr>
          <p:cNvGrpSpPr>
            <a:grpSpLocks/>
          </p:cNvGrpSpPr>
          <p:nvPr/>
        </p:nvGrpSpPr>
        <p:grpSpPr bwMode="auto">
          <a:xfrm>
            <a:off x="3375785" y="1954453"/>
            <a:ext cx="452438" cy="474662"/>
            <a:chOff x="2637" y="716"/>
            <a:chExt cx="285" cy="299"/>
          </a:xfrm>
        </p:grpSpPr>
        <p:sp>
          <p:nvSpPr>
            <p:cNvPr id="182" name="Text Box 32">
              <a:extLst>
                <a:ext uri="{FF2B5EF4-FFF2-40B4-BE49-F238E27FC236}">
                  <a16:creationId xmlns:a16="http://schemas.microsoft.com/office/drawing/2014/main" id="{B887643E-BB09-9446-90F6-D0C86C8BB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7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3" name="Text Box 33">
              <a:extLst>
                <a:ext uri="{FF2B5EF4-FFF2-40B4-BE49-F238E27FC236}">
                  <a16:creationId xmlns:a16="http://schemas.microsoft.com/office/drawing/2014/main" id="{8F0C780B-DA5F-D24E-B125-07B75293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pic>
        <p:nvPicPr>
          <p:cNvPr id="150" name="Picture 35" descr="BS00768_[1]">
            <a:extLst>
              <a:ext uri="{FF2B5EF4-FFF2-40B4-BE49-F238E27FC236}">
                <a16:creationId xmlns:a16="http://schemas.microsoft.com/office/drawing/2014/main" id="{760325FC-447E-8641-AB3A-BD40E45D3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872131" y="2141182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36" descr="Alice">
            <a:extLst>
              <a:ext uri="{FF2B5EF4-FFF2-40B4-BE49-F238E27FC236}">
                <a16:creationId xmlns:a16="http://schemas.microsoft.com/office/drawing/2014/main" id="{6F5B1E19-8AE4-3D48-9575-18C992853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485" y="3141903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Freeform 41">
            <a:extLst>
              <a:ext uri="{FF2B5EF4-FFF2-40B4-BE49-F238E27FC236}">
                <a16:creationId xmlns:a16="http://schemas.microsoft.com/office/drawing/2014/main" id="{55D2C347-2435-E542-9A79-6C7EC0C3DA50}"/>
              </a:ext>
            </a:extLst>
          </p:cNvPr>
          <p:cNvSpPr>
            <a:spLocks/>
          </p:cNvSpPr>
          <p:nvPr/>
        </p:nvSpPr>
        <p:spPr bwMode="auto">
          <a:xfrm flipH="1">
            <a:off x="8131245" y="2840278"/>
            <a:ext cx="755650" cy="392112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7" name="Freeform 42">
            <a:extLst>
              <a:ext uri="{FF2B5EF4-FFF2-40B4-BE49-F238E27FC236}">
                <a16:creationId xmlns:a16="http://schemas.microsoft.com/office/drawing/2014/main" id="{F807986B-0E09-FA4F-881F-706A27FC7F4F}"/>
              </a:ext>
            </a:extLst>
          </p:cNvPr>
          <p:cNvSpPr>
            <a:spLocks/>
          </p:cNvSpPr>
          <p:nvPr/>
        </p:nvSpPr>
        <p:spPr bwMode="auto">
          <a:xfrm flipH="1" flipV="1">
            <a:off x="8153470" y="3675303"/>
            <a:ext cx="755650" cy="392112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pic>
        <p:nvPicPr>
          <p:cNvPr id="158" name="Picture 43" descr="Bob">
            <a:extLst>
              <a:ext uri="{FF2B5EF4-FFF2-40B4-BE49-F238E27FC236}">
                <a16:creationId xmlns:a16="http://schemas.microsoft.com/office/drawing/2014/main" id="{9D615FF3-AB81-364A-B0F1-CE29503EA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858" y="306570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Text Box 44">
            <a:extLst>
              <a:ext uri="{FF2B5EF4-FFF2-40B4-BE49-F238E27FC236}">
                <a16:creationId xmlns:a16="http://schemas.microsoft.com/office/drawing/2014/main" id="{A018A8CA-0525-644A-A2E4-930729E29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4660" y="3836607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60" name="Group 45">
            <a:extLst>
              <a:ext uri="{FF2B5EF4-FFF2-40B4-BE49-F238E27FC236}">
                <a16:creationId xmlns:a16="http://schemas.microsoft.com/office/drawing/2014/main" id="{B070881B-8F76-0241-BBB2-17A2761F93FB}"/>
              </a:ext>
            </a:extLst>
          </p:cNvPr>
          <p:cNvGrpSpPr>
            <a:grpSpLocks/>
          </p:cNvGrpSpPr>
          <p:nvPr/>
        </p:nvGrpSpPr>
        <p:grpSpPr bwMode="auto">
          <a:xfrm>
            <a:off x="8894833" y="2319578"/>
            <a:ext cx="757238" cy="708025"/>
            <a:chOff x="1541" y="1993"/>
            <a:chExt cx="477" cy="446"/>
          </a:xfrm>
        </p:grpSpPr>
        <p:sp>
          <p:nvSpPr>
            <p:cNvPr id="178" name="Rectangle 46">
              <a:extLst>
                <a:ext uri="{FF2B5EF4-FFF2-40B4-BE49-F238E27FC236}">
                  <a16:creationId xmlns:a16="http://schemas.microsoft.com/office/drawing/2014/main" id="{3DF6F0B4-7F43-4A45-8970-FF3F4C695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79" name="Text Box 47">
              <a:extLst>
                <a:ext uri="{FF2B5EF4-FFF2-40B4-BE49-F238E27FC236}">
                  <a16:creationId xmlns:a16="http://schemas.microsoft.com/office/drawing/2014/main" id="{E2BA66F0-5B75-A94B-BFB8-3C2B9F313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" y="2189"/>
              <a:ext cx="4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80" name="Text Box 48">
              <a:extLst>
                <a:ext uri="{FF2B5EF4-FFF2-40B4-BE49-F238E27FC236}">
                  <a16:creationId xmlns:a16="http://schemas.microsoft.com/office/drawing/2014/main" id="{1F49BE10-EA54-A84A-8F6A-25C464DFC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1993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81" name="Text Box 49">
              <a:extLst>
                <a:ext uri="{FF2B5EF4-FFF2-40B4-BE49-F238E27FC236}">
                  <a16:creationId xmlns:a16="http://schemas.microsoft.com/office/drawing/2014/main" id="{2D8AEC8C-F0F2-5044-83E1-CF9E0D45A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" y="208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pic>
        <p:nvPicPr>
          <p:cNvPr id="162" name="Picture 51" descr="BS00768_[1]">
            <a:extLst>
              <a:ext uri="{FF2B5EF4-FFF2-40B4-BE49-F238E27FC236}">
                <a16:creationId xmlns:a16="http://schemas.microsoft.com/office/drawing/2014/main" id="{211576C7-23B5-8C41-BD5B-D7E4BDB8D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601812" y="212114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" name="Group 52">
            <a:extLst>
              <a:ext uri="{FF2B5EF4-FFF2-40B4-BE49-F238E27FC236}">
                <a16:creationId xmlns:a16="http://schemas.microsoft.com/office/drawing/2014/main" id="{0AD101C7-1262-424D-87F3-9C9E02F032E0}"/>
              </a:ext>
            </a:extLst>
          </p:cNvPr>
          <p:cNvGrpSpPr>
            <a:grpSpLocks/>
          </p:cNvGrpSpPr>
          <p:nvPr/>
        </p:nvGrpSpPr>
        <p:grpSpPr bwMode="auto">
          <a:xfrm>
            <a:off x="9096445" y="1932228"/>
            <a:ext cx="481013" cy="474662"/>
            <a:chOff x="2637" y="716"/>
            <a:chExt cx="303" cy="299"/>
          </a:xfrm>
        </p:grpSpPr>
        <p:sp>
          <p:nvSpPr>
            <p:cNvPr id="176" name="Text Box 53">
              <a:extLst>
                <a:ext uri="{FF2B5EF4-FFF2-40B4-BE49-F238E27FC236}">
                  <a16:creationId xmlns:a16="http://schemas.microsoft.com/office/drawing/2014/main" id="{4A79E822-86A5-D44B-B0B2-81E7C9CE5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7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77" name="Text Box 54">
              <a:extLst>
                <a:ext uri="{FF2B5EF4-FFF2-40B4-BE49-F238E27FC236}">
                  <a16:creationId xmlns:a16="http://schemas.microsoft.com/office/drawing/2014/main" id="{7A4A96DE-6FB4-D044-AD65-43209196E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716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64" name="Group 55">
            <a:extLst>
              <a:ext uri="{FF2B5EF4-FFF2-40B4-BE49-F238E27FC236}">
                <a16:creationId xmlns:a16="http://schemas.microsoft.com/office/drawing/2014/main" id="{0F0A6289-FA89-A14C-897D-B2BA44609D3F}"/>
              </a:ext>
            </a:extLst>
          </p:cNvPr>
          <p:cNvGrpSpPr>
            <a:grpSpLocks/>
          </p:cNvGrpSpPr>
          <p:nvPr/>
        </p:nvGrpSpPr>
        <p:grpSpPr bwMode="auto">
          <a:xfrm>
            <a:off x="7691438" y="2234268"/>
            <a:ext cx="1135063" cy="528637"/>
            <a:chOff x="1778" y="2485"/>
            <a:chExt cx="715" cy="333"/>
          </a:xfrm>
        </p:grpSpPr>
        <p:sp>
          <p:nvSpPr>
            <p:cNvPr id="174" name="Text Box 56">
              <a:extLst>
                <a:ext uri="{FF2B5EF4-FFF2-40B4-BE49-F238E27FC236}">
                  <a16:creationId xmlns:a16="http://schemas.microsoft.com/office/drawing/2014/main" id="{65E495B1-6FD1-FB4D-8106-739D3AA58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" y="2587"/>
              <a:ext cx="7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175" name="Text Box 57">
              <a:extLst>
                <a:ext uri="{FF2B5EF4-FFF2-40B4-BE49-F238E27FC236}">
                  <a16:creationId xmlns:a16="http://schemas.microsoft.com/office/drawing/2014/main" id="{B235E78A-2E04-B642-9500-E3AAD79EA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65" name="Text Box 58">
            <a:extLst>
              <a:ext uri="{FF2B5EF4-FFF2-40B4-BE49-F238E27FC236}">
                <a16:creationId xmlns:a16="http://schemas.microsoft.com/office/drawing/2014/main" id="{4DA86245-D925-3446-A4D0-A81E917FB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133" y="4042015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66" name="Group 59">
            <a:extLst>
              <a:ext uri="{FF2B5EF4-FFF2-40B4-BE49-F238E27FC236}">
                <a16:creationId xmlns:a16="http://schemas.microsoft.com/office/drawing/2014/main" id="{A97BD907-9DC7-7041-9D34-2BBEA9A1D328}"/>
              </a:ext>
            </a:extLst>
          </p:cNvPr>
          <p:cNvGrpSpPr>
            <a:grpSpLocks/>
          </p:cNvGrpSpPr>
          <p:nvPr/>
        </p:nvGrpSpPr>
        <p:grpSpPr bwMode="auto">
          <a:xfrm>
            <a:off x="8915470" y="3532428"/>
            <a:ext cx="754063" cy="712787"/>
            <a:chOff x="694" y="2465"/>
            <a:chExt cx="475" cy="449"/>
          </a:xfrm>
        </p:grpSpPr>
        <p:sp>
          <p:nvSpPr>
            <p:cNvPr id="171" name="Rectangle 60">
              <a:extLst>
                <a:ext uri="{FF2B5EF4-FFF2-40B4-BE49-F238E27FC236}">
                  <a16:creationId xmlns:a16="http://schemas.microsoft.com/office/drawing/2014/main" id="{1D293FAC-5E22-D141-A5E4-DB02E8BB0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72" name="Text Box 61">
              <a:extLst>
                <a:ext uri="{FF2B5EF4-FFF2-40B4-BE49-F238E27FC236}">
                  <a16:creationId xmlns:a16="http://schemas.microsoft.com/office/drawing/2014/main" id="{A757629A-2626-2944-9DE4-3E353D0AB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73" name="Text Box 62">
              <a:extLst>
                <a:ext uri="{FF2B5EF4-FFF2-40B4-BE49-F238E27FC236}">
                  <a16:creationId xmlns:a16="http://schemas.microsoft.com/office/drawing/2014/main" id="{1B39B42A-EF1C-E746-A3FD-3109C0DDE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" y="2465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sp>
        <p:nvSpPr>
          <p:cNvPr id="167" name="Freeform 63">
            <a:extLst>
              <a:ext uri="{FF2B5EF4-FFF2-40B4-BE49-F238E27FC236}">
                <a16:creationId xmlns:a16="http://schemas.microsoft.com/office/drawing/2014/main" id="{4691EE9B-BA40-2640-9979-67370B5C964C}"/>
              </a:ext>
            </a:extLst>
          </p:cNvPr>
          <p:cNvSpPr>
            <a:spLocks/>
          </p:cNvSpPr>
          <p:nvPr/>
        </p:nvSpPr>
        <p:spPr bwMode="auto">
          <a:xfrm flipV="1">
            <a:off x="9696520" y="3667365"/>
            <a:ext cx="304800" cy="392112"/>
          </a:xfrm>
          <a:custGeom>
            <a:avLst/>
            <a:gdLst>
              <a:gd name="T0" fmla="*/ 0 w 476"/>
              <a:gd name="T1" fmla="*/ 0 h 247"/>
              <a:gd name="T2" fmla="*/ 2 w 476"/>
              <a:gd name="T3" fmla="*/ 0 h 247"/>
              <a:gd name="T4" fmla="*/ 2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168" name="Freeform 64">
            <a:extLst>
              <a:ext uri="{FF2B5EF4-FFF2-40B4-BE49-F238E27FC236}">
                <a16:creationId xmlns:a16="http://schemas.microsoft.com/office/drawing/2014/main" id="{B7C4584F-BF1A-0544-926F-EA048B2C95C9}"/>
              </a:ext>
            </a:extLst>
          </p:cNvPr>
          <p:cNvSpPr>
            <a:spLocks/>
          </p:cNvSpPr>
          <p:nvPr/>
        </p:nvSpPr>
        <p:spPr bwMode="auto">
          <a:xfrm>
            <a:off x="9675883" y="2791065"/>
            <a:ext cx="304800" cy="392112"/>
          </a:xfrm>
          <a:custGeom>
            <a:avLst/>
            <a:gdLst>
              <a:gd name="T0" fmla="*/ 0 w 476"/>
              <a:gd name="T1" fmla="*/ 0 h 247"/>
              <a:gd name="T2" fmla="*/ 2 w 476"/>
              <a:gd name="T3" fmla="*/ 0 h 247"/>
              <a:gd name="T4" fmla="*/ 2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9" name="Text Box 65">
            <a:extLst>
              <a:ext uri="{FF2B5EF4-FFF2-40B4-BE49-F238E27FC236}">
                <a16:creationId xmlns:a16="http://schemas.microsoft.com/office/drawing/2014/main" id="{F7D43E61-3100-7A4D-BECB-A3331CE38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0828" y="3973269"/>
            <a:ext cx="879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H(m )</a:t>
            </a:r>
          </a:p>
        </p:txBody>
      </p:sp>
      <p:sp>
        <p:nvSpPr>
          <p:cNvPr id="170" name="Text Box 66">
            <a:extLst>
              <a:ext uri="{FF2B5EF4-FFF2-40B4-BE49-F238E27FC236}">
                <a16:creationId xmlns:a16="http://schemas.microsoft.com/office/drawing/2014/main" id="{1C0EFBE4-3204-B04F-B170-3873C8B04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276" y="3240592"/>
            <a:ext cx="1358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C00000"/>
                </a:solidFill>
                <a:latin typeface="+mn-lt"/>
                <a:cs typeface="Arial" charset="0"/>
              </a:rPr>
              <a:t>compare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085666D-A10E-EE47-B430-1A938BB519D5}"/>
              </a:ext>
            </a:extLst>
          </p:cNvPr>
          <p:cNvCxnSpPr/>
          <p:nvPr/>
        </p:nvCxnSpPr>
        <p:spPr>
          <a:xfrm>
            <a:off x="7040216" y="3412435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A1E527DE-00E9-2C4B-9615-EAC39E329EA7}"/>
              </a:ext>
            </a:extLst>
          </p:cNvPr>
          <p:cNvCxnSpPr/>
          <p:nvPr/>
        </p:nvCxnSpPr>
        <p:spPr>
          <a:xfrm>
            <a:off x="4611756" y="3425687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0" name="Picture 44" descr="BS00592_[1]">
            <a:extLst>
              <a:ext uri="{FF2B5EF4-FFF2-40B4-BE49-F238E27FC236}">
                <a16:creationId xmlns:a16="http://schemas.microsoft.com/office/drawing/2014/main" id="{0FF485A1-9AA8-6F46-8E70-E9180D86E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615" y="3033435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" name="Text Box 45">
            <a:extLst>
              <a:ext uri="{FF2B5EF4-FFF2-40B4-BE49-F238E27FC236}">
                <a16:creationId xmlns:a16="http://schemas.microsoft.com/office/drawing/2014/main" id="{A0823A43-D9DE-EE42-9EF2-86A11D7DC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598" y="3327122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Internet</a:t>
            </a:r>
          </a:p>
        </p:txBody>
      </p:sp>
      <p:pic>
        <p:nvPicPr>
          <p:cNvPr id="202" name="Picture 9" descr="BS00592_[1]">
            <a:extLst>
              <a:ext uri="{FF2B5EF4-FFF2-40B4-BE49-F238E27FC236}">
                <a16:creationId xmlns:a16="http://schemas.microsoft.com/office/drawing/2014/main" id="{A2B82B1E-9E0E-AB4B-B59F-4CA155D8C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18" y="3092312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439904A-0258-7748-9607-D776C1BE1087}"/>
              </a:ext>
            </a:extLst>
          </p:cNvPr>
          <p:cNvGrpSpPr/>
          <p:nvPr/>
        </p:nvGrpSpPr>
        <p:grpSpPr>
          <a:xfrm>
            <a:off x="4121427" y="3167270"/>
            <a:ext cx="389850" cy="584775"/>
            <a:chOff x="9846364" y="1192696"/>
            <a:chExt cx="389850" cy="584775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819D590E-EFF1-A644-A99A-1437DDD19481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1E886BA-0494-1D48-8DAF-FFC6CAA40B1D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BA5BB77-4637-7B46-B5F9-DEC82AA783F5}"/>
              </a:ext>
            </a:extLst>
          </p:cNvPr>
          <p:cNvGrpSpPr/>
          <p:nvPr/>
        </p:nvGrpSpPr>
        <p:grpSpPr>
          <a:xfrm>
            <a:off x="7967869" y="3147393"/>
            <a:ext cx="344557" cy="584775"/>
            <a:chOff x="9859617" y="1179444"/>
            <a:chExt cx="344557" cy="584775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00E3AD53-6CBA-714C-953B-F457A80C2164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6DC195A-36B0-204A-AEA3-DF2912DA03EB}"/>
                </a:ext>
              </a:extLst>
            </p:cNvPr>
            <p:cNvSpPr txBox="1"/>
            <p:nvPr/>
          </p:nvSpPr>
          <p:spPr>
            <a:xfrm>
              <a:off x="9886120" y="1179444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-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F5A402-7072-5B45-AFAB-4AEC66343ECF}"/>
              </a:ext>
            </a:extLst>
          </p:cNvPr>
          <p:cNvCxnSpPr/>
          <p:nvPr/>
        </p:nvCxnSpPr>
        <p:spPr>
          <a:xfrm>
            <a:off x="2147404" y="2834861"/>
            <a:ext cx="397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613887DD-8C89-4442-BCD5-79933D3AA18F}"/>
              </a:ext>
            </a:extLst>
          </p:cNvPr>
          <p:cNvCxnSpPr/>
          <p:nvPr/>
        </p:nvCxnSpPr>
        <p:spPr>
          <a:xfrm>
            <a:off x="3807329" y="2195527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FC684D3-661D-214E-8AAA-803D5741950F}"/>
              </a:ext>
            </a:extLst>
          </p:cNvPr>
          <p:cNvCxnSpPr/>
          <p:nvPr/>
        </p:nvCxnSpPr>
        <p:spPr>
          <a:xfrm>
            <a:off x="9516467" y="2187153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 Box 4">
            <a:extLst>
              <a:ext uri="{FF2B5EF4-FFF2-40B4-BE49-F238E27FC236}">
                <a16:creationId xmlns:a16="http://schemas.microsoft.com/office/drawing/2014/main" id="{1F245A08-96A8-8C45-A51A-73F89CCB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416" y="4699345"/>
            <a:ext cx="1011016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42900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Alice digitally signs hash of her message with her private key, providing integrity and authentication </a:t>
            </a:r>
          </a:p>
          <a:p>
            <a:pPr marL="342900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sends both message (in the clear) and 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383562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6919003A-0583-1E4A-B26A-5A0954150CD9}"/>
              </a:ext>
            </a:extLst>
          </p:cNvPr>
          <p:cNvSpPr/>
          <p:nvPr/>
        </p:nvSpPr>
        <p:spPr>
          <a:xfrm>
            <a:off x="2869617" y="1808924"/>
            <a:ext cx="3133618" cy="27233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07CD2E-B6EC-9248-927D-6D3F30F4B7C6}"/>
              </a:ext>
            </a:extLst>
          </p:cNvPr>
          <p:cNvSpPr/>
          <p:nvPr/>
        </p:nvSpPr>
        <p:spPr>
          <a:xfrm>
            <a:off x="6387545" y="2001078"/>
            <a:ext cx="2610678" cy="32865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Freeform 6">
            <a:extLst>
              <a:ext uri="{FF2B5EF4-FFF2-40B4-BE49-F238E27FC236}">
                <a16:creationId xmlns:a16="http://schemas.microsoft.com/office/drawing/2014/main" id="{FBC63C4B-D566-DA4A-87E0-DB2C8EA31F36}"/>
              </a:ext>
            </a:extLst>
          </p:cNvPr>
          <p:cNvSpPr>
            <a:spLocks/>
          </p:cNvSpPr>
          <p:nvPr/>
        </p:nvSpPr>
        <p:spPr bwMode="auto">
          <a:xfrm>
            <a:off x="9913522" y="3440871"/>
            <a:ext cx="1335088" cy="782638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Secure e-mail: </a:t>
            </a:r>
            <a:r>
              <a:rPr lang="en-US" sz="4000" b="0" dirty="0">
                <a:latin typeface="+mn-lt"/>
              </a:rPr>
              <a:t>integrity, authentication</a:t>
            </a:r>
            <a:endParaRPr lang="en-US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216" name="Text Box 4">
            <a:extLst>
              <a:ext uri="{FF2B5EF4-FFF2-40B4-BE49-F238E27FC236}">
                <a16:creationId xmlns:a16="http://schemas.microsoft.com/office/drawing/2014/main" id="{C0184D23-BADA-4B4B-BE0B-C3C7FA37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77" y="1195663"/>
            <a:ext cx="108114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 Alice sends m to Bob, with </a:t>
            </a:r>
            <a:r>
              <a:rPr lang="en-US" sz="2600" i="1" dirty="0">
                <a:solidFill>
                  <a:srgbClr val="0012A0"/>
                </a:solidFill>
                <a:latin typeface="+mn-lt"/>
              </a:rPr>
              <a:t>confidentiality,</a:t>
            </a:r>
            <a:r>
              <a:rPr lang="en-US" sz="2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600" i="1" dirty="0">
                <a:solidFill>
                  <a:srgbClr val="0012A0"/>
                </a:solidFill>
                <a:latin typeface="+mn-lt"/>
              </a:rPr>
              <a:t>message integrity</a:t>
            </a:r>
            <a:r>
              <a:rPr lang="en-US" sz="26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2600" i="1" dirty="0">
                <a:solidFill>
                  <a:srgbClr val="0012A0"/>
                </a:solidFill>
                <a:latin typeface="+mn-lt"/>
              </a:rPr>
              <a:t>authentication</a:t>
            </a:r>
          </a:p>
        </p:txBody>
      </p:sp>
      <p:sp>
        <p:nvSpPr>
          <p:cNvPr id="136" name="Freeform 6">
            <a:extLst>
              <a:ext uri="{FF2B5EF4-FFF2-40B4-BE49-F238E27FC236}">
                <a16:creationId xmlns:a16="http://schemas.microsoft.com/office/drawing/2014/main" id="{CDA921A5-71DA-7348-AE6D-AED7C35DE016}"/>
              </a:ext>
            </a:extLst>
          </p:cNvPr>
          <p:cNvSpPr>
            <a:spLocks/>
          </p:cNvSpPr>
          <p:nvPr/>
        </p:nvSpPr>
        <p:spPr bwMode="auto">
          <a:xfrm>
            <a:off x="4223508" y="2660061"/>
            <a:ext cx="989013" cy="406400"/>
          </a:xfrm>
          <a:custGeom>
            <a:avLst/>
            <a:gdLst>
              <a:gd name="T0" fmla="*/ 0 w 476"/>
              <a:gd name="T1" fmla="*/ 0 h 247"/>
              <a:gd name="T2" fmla="*/ 2393 w 476"/>
              <a:gd name="T3" fmla="*/ 0 h 247"/>
              <a:gd name="T4" fmla="*/ 2393 w 476"/>
              <a:gd name="T5" fmla="*/ 306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0" name="Group 10">
            <a:extLst>
              <a:ext uri="{FF2B5EF4-FFF2-40B4-BE49-F238E27FC236}">
                <a16:creationId xmlns:a16="http://schemas.microsoft.com/office/drawing/2014/main" id="{B1196B51-736F-8E46-8418-FE6F04F3A461}"/>
              </a:ext>
            </a:extLst>
          </p:cNvPr>
          <p:cNvGrpSpPr>
            <a:grpSpLocks/>
          </p:cNvGrpSpPr>
          <p:nvPr/>
        </p:nvGrpSpPr>
        <p:grpSpPr bwMode="auto">
          <a:xfrm>
            <a:off x="3498021" y="2164761"/>
            <a:ext cx="754063" cy="725487"/>
            <a:chOff x="694" y="2457"/>
            <a:chExt cx="475" cy="457"/>
          </a:xfrm>
        </p:grpSpPr>
        <p:sp>
          <p:nvSpPr>
            <p:cNvPr id="194" name="Rectangle 11">
              <a:extLst>
                <a:ext uri="{FF2B5EF4-FFF2-40B4-BE49-F238E27FC236}">
                  <a16:creationId xmlns:a16="http://schemas.microsoft.com/office/drawing/2014/main" id="{B72747EF-1E71-3E40-8C3C-2E9F6651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95" name="Text Box 12">
              <a:extLst>
                <a:ext uri="{FF2B5EF4-FFF2-40B4-BE49-F238E27FC236}">
                  <a16:creationId xmlns:a16="http://schemas.microsoft.com/office/drawing/2014/main" id="{17E01511-07B5-7443-9FD2-D645D53E5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96" name="Text Box 13">
              <a:extLst>
                <a:ext uri="{FF2B5EF4-FFF2-40B4-BE49-F238E27FC236}">
                  <a16:creationId xmlns:a16="http://schemas.microsoft.com/office/drawing/2014/main" id="{F03AD360-92D5-3F4F-8585-69010AEE6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" y="245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41" name="Group 14">
            <a:extLst>
              <a:ext uri="{FF2B5EF4-FFF2-40B4-BE49-F238E27FC236}">
                <a16:creationId xmlns:a16="http://schemas.microsoft.com/office/drawing/2014/main" id="{1CEC776F-D8ED-BB41-8EF6-1269CC17444E}"/>
              </a:ext>
            </a:extLst>
          </p:cNvPr>
          <p:cNvGrpSpPr>
            <a:grpSpLocks/>
          </p:cNvGrpSpPr>
          <p:nvPr/>
        </p:nvGrpSpPr>
        <p:grpSpPr bwMode="auto">
          <a:xfrm>
            <a:off x="4364796" y="2158411"/>
            <a:ext cx="757238" cy="714375"/>
            <a:chOff x="1541" y="1987"/>
            <a:chExt cx="477" cy="450"/>
          </a:xfrm>
        </p:grpSpPr>
        <p:sp>
          <p:nvSpPr>
            <p:cNvPr id="190" name="Rectangle 15">
              <a:extLst>
                <a:ext uri="{FF2B5EF4-FFF2-40B4-BE49-F238E27FC236}">
                  <a16:creationId xmlns:a16="http://schemas.microsoft.com/office/drawing/2014/main" id="{F52BF3D6-1581-884C-89DC-1E614FC10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91" name="Text Box 16">
              <a:extLst>
                <a:ext uri="{FF2B5EF4-FFF2-40B4-BE49-F238E27FC236}">
                  <a16:creationId xmlns:a16="http://schemas.microsoft.com/office/drawing/2014/main" id="{64158AE7-EA74-484B-A754-66C43ED40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" y="2189"/>
              <a:ext cx="4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92" name="Text Box 17">
              <a:extLst>
                <a:ext uri="{FF2B5EF4-FFF2-40B4-BE49-F238E27FC236}">
                  <a16:creationId xmlns:a16="http://schemas.microsoft.com/office/drawing/2014/main" id="{6B7AE559-51F7-8142-B595-D975A8D3F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198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93" name="Text Box 18">
              <a:extLst>
                <a:ext uri="{FF2B5EF4-FFF2-40B4-BE49-F238E27FC236}">
                  <a16:creationId xmlns:a16="http://schemas.microsoft.com/office/drawing/2014/main" id="{04C00144-A0CC-D44F-9A7B-DF9305B04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" y="208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grpSp>
        <p:nvGrpSpPr>
          <p:cNvPr id="145" name="Group 26">
            <a:extLst>
              <a:ext uri="{FF2B5EF4-FFF2-40B4-BE49-F238E27FC236}">
                <a16:creationId xmlns:a16="http://schemas.microsoft.com/office/drawing/2014/main" id="{93CCA24C-103C-B648-995F-03EEF3C4F57E}"/>
              </a:ext>
            </a:extLst>
          </p:cNvPr>
          <p:cNvGrpSpPr>
            <a:grpSpLocks/>
          </p:cNvGrpSpPr>
          <p:nvPr/>
        </p:nvGrpSpPr>
        <p:grpSpPr bwMode="auto">
          <a:xfrm>
            <a:off x="5102983" y="2083178"/>
            <a:ext cx="1135063" cy="528637"/>
            <a:chOff x="1778" y="2485"/>
            <a:chExt cx="715" cy="333"/>
          </a:xfrm>
        </p:grpSpPr>
        <p:sp>
          <p:nvSpPr>
            <p:cNvPr id="184" name="Text Box 27">
              <a:extLst>
                <a:ext uri="{FF2B5EF4-FFF2-40B4-BE49-F238E27FC236}">
                  <a16:creationId xmlns:a16="http://schemas.microsoft.com/office/drawing/2014/main" id="{A3D2B037-32E5-0245-B8DB-4BC6E843B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" y="2587"/>
              <a:ext cx="7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185" name="Text Box 28">
              <a:extLst>
                <a:ext uri="{FF2B5EF4-FFF2-40B4-BE49-F238E27FC236}">
                  <a16:creationId xmlns:a16="http://schemas.microsoft.com/office/drawing/2014/main" id="{C74CE97F-6B91-2347-AED1-5D20B19B8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46" name="Freeform 29">
            <a:extLst>
              <a:ext uri="{FF2B5EF4-FFF2-40B4-BE49-F238E27FC236}">
                <a16:creationId xmlns:a16="http://schemas.microsoft.com/office/drawing/2014/main" id="{2A230624-3976-DB45-8513-B2545A36D998}"/>
              </a:ext>
            </a:extLst>
          </p:cNvPr>
          <p:cNvSpPr>
            <a:spLocks/>
          </p:cNvSpPr>
          <p:nvPr/>
        </p:nvSpPr>
        <p:spPr bwMode="auto">
          <a:xfrm flipV="1">
            <a:off x="3259587" y="3495086"/>
            <a:ext cx="1958975" cy="392112"/>
          </a:xfrm>
          <a:custGeom>
            <a:avLst/>
            <a:gdLst>
              <a:gd name="T0" fmla="*/ 0 w 476"/>
              <a:gd name="T1" fmla="*/ 0 h 247"/>
              <a:gd name="T2" fmla="*/ 144489 w 476"/>
              <a:gd name="T3" fmla="*/ 0 h 247"/>
              <a:gd name="T4" fmla="*/ 144489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147" name="Text Box 30">
            <a:extLst>
              <a:ext uri="{FF2B5EF4-FFF2-40B4-BE49-F238E27FC236}">
                <a16:creationId xmlns:a16="http://schemas.microsoft.com/office/drawing/2014/main" id="{DABE9DE2-F780-A849-ACDB-E6DCB3DE9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755" y="2436474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48" name="Group 31">
            <a:extLst>
              <a:ext uri="{FF2B5EF4-FFF2-40B4-BE49-F238E27FC236}">
                <a16:creationId xmlns:a16="http://schemas.microsoft.com/office/drawing/2014/main" id="{AE3F8545-E084-314A-8920-DB75ABBDE231}"/>
              </a:ext>
            </a:extLst>
          </p:cNvPr>
          <p:cNvGrpSpPr>
            <a:grpSpLocks/>
          </p:cNvGrpSpPr>
          <p:nvPr/>
        </p:nvGrpSpPr>
        <p:grpSpPr bwMode="auto">
          <a:xfrm>
            <a:off x="4290183" y="1782174"/>
            <a:ext cx="452438" cy="474662"/>
            <a:chOff x="2637" y="716"/>
            <a:chExt cx="285" cy="299"/>
          </a:xfrm>
        </p:grpSpPr>
        <p:sp>
          <p:nvSpPr>
            <p:cNvPr id="182" name="Text Box 32">
              <a:extLst>
                <a:ext uri="{FF2B5EF4-FFF2-40B4-BE49-F238E27FC236}">
                  <a16:creationId xmlns:a16="http://schemas.microsoft.com/office/drawing/2014/main" id="{B887643E-BB09-9446-90F6-D0C86C8BB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7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3" name="Text Box 33">
              <a:extLst>
                <a:ext uri="{FF2B5EF4-FFF2-40B4-BE49-F238E27FC236}">
                  <a16:creationId xmlns:a16="http://schemas.microsoft.com/office/drawing/2014/main" id="{8F0C780B-DA5F-D24E-B125-07B75293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pic>
        <p:nvPicPr>
          <p:cNvPr id="150" name="Picture 35" descr="BS00768_[1]">
            <a:extLst>
              <a:ext uri="{FF2B5EF4-FFF2-40B4-BE49-F238E27FC236}">
                <a16:creationId xmlns:a16="http://schemas.microsoft.com/office/drawing/2014/main" id="{760325FC-447E-8641-AB3A-BD40E45D3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86529" y="1968903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36" descr="Alice">
            <a:extLst>
              <a:ext uri="{FF2B5EF4-FFF2-40B4-BE49-F238E27FC236}">
                <a16:creationId xmlns:a16="http://schemas.microsoft.com/office/drawing/2014/main" id="{6F5B1E19-8AE4-3D48-9575-18C992853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1" y="2956372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Text Box 44">
            <a:extLst>
              <a:ext uri="{FF2B5EF4-FFF2-40B4-BE49-F238E27FC236}">
                <a16:creationId xmlns:a16="http://schemas.microsoft.com/office/drawing/2014/main" id="{A018A8CA-0525-644A-A2E4-930729E29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058" y="366432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A1E527DE-00E9-2C4B-9615-EAC39E329EA7}"/>
              </a:ext>
            </a:extLst>
          </p:cNvPr>
          <p:cNvCxnSpPr>
            <a:cxnSpLocks/>
          </p:cNvCxnSpPr>
          <p:nvPr/>
        </p:nvCxnSpPr>
        <p:spPr>
          <a:xfrm>
            <a:off x="5526154" y="3253408"/>
            <a:ext cx="15505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 Box 45">
            <a:extLst>
              <a:ext uri="{FF2B5EF4-FFF2-40B4-BE49-F238E27FC236}">
                <a16:creationId xmlns:a16="http://schemas.microsoft.com/office/drawing/2014/main" id="{A0823A43-D9DE-EE42-9EF2-86A11D7DC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8309" y="3645176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Internet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439904A-0258-7748-9607-D776C1BE1087}"/>
              </a:ext>
            </a:extLst>
          </p:cNvPr>
          <p:cNvGrpSpPr/>
          <p:nvPr/>
        </p:nvGrpSpPr>
        <p:grpSpPr>
          <a:xfrm>
            <a:off x="5035825" y="2994991"/>
            <a:ext cx="389850" cy="584775"/>
            <a:chOff x="9846364" y="1192696"/>
            <a:chExt cx="389850" cy="584775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819D590E-EFF1-A644-A99A-1437DDD19481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1E886BA-0494-1D48-8DAF-FFC6CAA40B1D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F5A402-7072-5B45-AFAB-4AEC66343ECF}"/>
              </a:ext>
            </a:extLst>
          </p:cNvPr>
          <p:cNvCxnSpPr>
            <a:cxnSpLocks/>
          </p:cNvCxnSpPr>
          <p:nvPr/>
        </p:nvCxnSpPr>
        <p:spPr>
          <a:xfrm>
            <a:off x="3262538" y="2662582"/>
            <a:ext cx="227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613887DD-8C89-4442-BCD5-79933D3AA18F}"/>
              </a:ext>
            </a:extLst>
          </p:cNvPr>
          <p:cNvCxnSpPr/>
          <p:nvPr/>
        </p:nvCxnSpPr>
        <p:spPr>
          <a:xfrm>
            <a:off x="4721727" y="2023248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B78702-8E82-044F-9A18-B2714D979F8A}"/>
              </a:ext>
            </a:extLst>
          </p:cNvPr>
          <p:cNvCxnSpPr>
            <a:cxnSpLocks/>
          </p:cNvCxnSpPr>
          <p:nvPr/>
        </p:nvCxnSpPr>
        <p:spPr>
          <a:xfrm>
            <a:off x="8878954" y="3829879"/>
            <a:ext cx="1106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9" descr="BS00592_[1]">
            <a:extLst>
              <a:ext uri="{FF2B5EF4-FFF2-40B4-BE49-F238E27FC236}">
                <a16:creationId xmlns:a16="http://schemas.microsoft.com/office/drawing/2014/main" id="{55983C4D-CE39-2B44-9000-A0B4F6171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836" y="3496504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8" descr="BS00768_[1]">
            <a:extLst>
              <a:ext uri="{FF2B5EF4-FFF2-40B4-BE49-F238E27FC236}">
                <a16:creationId xmlns:a16="http://schemas.microsoft.com/office/drawing/2014/main" id="{5D634922-0CDC-3B48-B755-7D3687FF7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536899" y="247159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" name="Group 10">
            <a:extLst>
              <a:ext uri="{FF2B5EF4-FFF2-40B4-BE49-F238E27FC236}">
                <a16:creationId xmlns:a16="http://schemas.microsoft.com/office/drawing/2014/main" id="{479CB536-995E-2848-93C0-49213D5F025B}"/>
              </a:ext>
            </a:extLst>
          </p:cNvPr>
          <p:cNvGrpSpPr>
            <a:grpSpLocks/>
          </p:cNvGrpSpPr>
          <p:nvPr/>
        </p:nvGrpSpPr>
        <p:grpSpPr bwMode="auto">
          <a:xfrm>
            <a:off x="7109862" y="2731948"/>
            <a:ext cx="754063" cy="727075"/>
            <a:chOff x="1645" y="264"/>
            <a:chExt cx="475" cy="458"/>
          </a:xfrm>
        </p:grpSpPr>
        <p:sp>
          <p:nvSpPr>
            <p:cNvPr id="73" name="Rectangle 11">
              <a:extLst>
                <a:ext uri="{FF2B5EF4-FFF2-40B4-BE49-F238E27FC236}">
                  <a16:creationId xmlns:a16="http://schemas.microsoft.com/office/drawing/2014/main" id="{87B2F9BA-C745-1A43-A558-24B6C9943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Text Box 12">
              <a:extLst>
                <a:ext uri="{FF2B5EF4-FFF2-40B4-BE49-F238E27FC236}">
                  <a16:creationId xmlns:a16="http://schemas.microsoft.com/office/drawing/2014/main" id="{1A0FB0CD-E502-7A4E-A69B-9E31C2D38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75" name="Text Box 13">
              <a:extLst>
                <a:ext uri="{FF2B5EF4-FFF2-40B4-BE49-F238E27FC236}">
                  <a16:creationId xmlns:a16="http://schemas.microsoft.com/office/drawing/2014/main" id="{0C8C6F93-FFB7-2A4E-905A-46BF3BF75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6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76" name="Group 14">
            <a:extLst>
              <a:ext uri="{FF2B5EF4-FFF2-40B4-BE49-F238E27FC236}">
                <a16:creationId xmlns:a16="http://schemas.microsoft.com/office/drawing/2014/main" id="{7B08F5B3-C631-034D-B94A-C26CE6CA152E}"/>
              </a:ext>
            </a:extLst>
          </p:cNvPr>
          <p:cNvGrpSpPr>
            <a:grpSpLocks/>
          </p:cNvGrpSpPr>
          <p:nvPr/>
        </p:nvGrpSpPr>
        <p:grpSpPr bwMode="auto">
          <a:xfrm>
            <a:off x="7133674" y="3970198"/>
            <a:ext cx="754063" cy="708025"/>
            <a:chOff x="2144" y="3246"/>
            <a:chExt cx="475" cy="446"/>
          </a:xfrm>
        </p:grpSpPr>
        <p:sp>
          <p:nvSpPr>
            <p:cNvPr id="77" name="Rectangle 15">
              <a:extLst>
                <a:ext uri="{FF2B5EF4-FFF2-40B4-BE49-F238E27FC236}">
                  <a16:creationId xmlns:a16="http://schemas.microsoft.com/office/drawing/2014/main" id="{87CF5C84-CFB0-A54D-815B-871C0E771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8" name="Text Box 16">
              <a:extLst>
                <a:ext uri="{FF2B5EF4-FFF2-40B4-BE49-F238E27FC236}">
                  <a16:creationId xmlns:a16="http://schemas.microsoft.com/office/drawing/2014/main" id="{4DF8A064-5DAE-6147-AA3D-CA2BBB157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79" name="Text Box 17">
              <a:extLst>
                <a:ext uri="{FF2B5EF4-FFF2-40B4-BE49-F238E27FC236}">
                  <a16:creationId xmlns:a16="http://schemas.microsoft.com/office/drawing/2014/main" id="{2192AFD7-E41C-7048-9674-C1F0750C3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324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80" name="Text Box 18">
              <a:extLst>
                <a:ext uri="{FF2B5EF4-FFF2-40B4-BE49-F238E27FC236}">
                  <a16:creationId xmlns:a16="http://schemas.microsoft.com/office/drawing/2014/main" id="{F709284F-B898-BA4A-AE36-2BDC0285A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81" name="Line 25">
            <a:extLst>
              <a:ext uri="{FF2B5EF4-FFF2-40B4-BE49-F238E27FC236}">
                <a16:creationId xmlns:a16="http://schemas.microsoft.com/office/drawing/2014/main" id="{93FC36BF-7703-A443-B5C0-29F56D29D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8362" y="4432160"/>
            <a:ext cx="279061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2" name="Text Box 26">
            <a:extLst>
              <a:ext uri="{FF2B5EF4-FFF2-40B4-BE49-F238E27FC236}">
                <a16:creationId xmlns:a16="http://schemas.microsoft.com/office/drawing/2014/main" id="{4FDC4900-F99E-F04E-8448-6CCBAFE28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4399" y="2825610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83" name="Group 27">
            <a:extLst>
              <a:ext uri="{FF2B5EF4-FFF2-40B4-BE49-F238E27FC236}">
                <a16:creationId xmlns:a16="http://schemas.microsoft.com/office/drawing/2014/main" id="{6475EBD6-3E0A-DA48-9F1C-61F229410786}"/>
              </a:ext>
            </a:extLst>
          </p:cNvPr>
          <p:cNvGrpSpPr>
            <a:grpSpLocks/>
          </p:cNvGrpSpPr>
          <p:nvPr/>
        </p:nvGrpSpPr>
        <p:grpSpPr bwMode="auto">
          <a:xfrm>
            <a:off x="7879799" y="4314685"/>
            <a:ext cx="969963" cy="527050"/>
            <a:chOff x="3501" y="648"/>
            <a:chExt cx="611" cy="332"/>
          </a:xfrm>
        </p:grpSpPr>
        <p:sp>
          <p:nvSpPr>
            <p:cNvPr id="84" name="Text Box 28">
              <a:extLst>
                <a:ext uri="{FF2B5EF4-FFF2-40B4-BE49-F238E27FC236}">
                  <a16:creationId xmlns:a16="http://schemas.microsoft.com/office/drawing/2014/main" id="{1D17612A-6DD5-4545-B91F-79CFB6865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85" name="Text Box 29">
              <a:extLst>
                <a:ext uri="{FF2B5EF4-FFF2-40B4-BE49-F238E27FC236}">
                  <a16:creationId xmlns:a16="http://schemas.microsoft.com/office/drawing/2014/main" id="{3B044692-0A88-C549-8D8F-064AF3429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86" name="Freeform 30">
            <a:extLst>
              <a:ext uri="{FF2B5EF4-FFF2-40B4-BE49-F238E27FC236}">
                <a16:creationId xmlns:a16="http://schemas.microsoft.com/office/drawing/2014/main" id="{209D438A-7E40-1046-9D71-EEB7D84A7705}"/>
              </a:ext>
            </a:extLst>
          </p:cNvPr>
          <p:cNvSpPr>
            <a:spLocks/>
          </p:cNvSpPr>
          <p:nvPr/>
        </p:nvSpPr>
        <p:spPr bwMode="auto">
          <a:xfrm>
            <a:off x="7865512" y="321296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7" name="Freeform 31">
            <a:extLst>
              <a:ext uri="{FF2B5EF4-FFF2-40B4-BE49-F238E27FC236}">
                <a16:creationId xmlns:a16="http://schemas.microsoft.com/office/drawing/2014/main" id="{9488F0BA-9459-C04E-9FE0-9FE4B103B1A3}"/>
              </a:ext>
            </a:extLst>
          </p:cNvPr>
          <p:cNvSpPr>
            <a:spLocks/>
          </p:cNvSpPr>
          <p:nvPr/>
        </p:nvSpPr>
        <p:spPr bwMode="auto">
          <a:xfrm flipV="1">
            <a:off x="7887737" y="4033698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9" name="Text Box 34">
            <a:extLst>
              <a:ext uri="{FF2B5EF4-FFF2-40B4-BE49-F238E27FC236}">
                <a16:creationId xmlns:a16="http://schemas.microsoft.com/office/drawing/2014/main" id="{FF4A2C03-F93B-1444-BA7A-5B93D671B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5099" y="2362060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90" name="Group 36">
            <a:extLst>
              <a:ext uri="{FF2B5EF4-FFF2-40B4-BE49-F238E27FC236}">
                <a16:creationId xmlns:a16="http://schemas.microsoft.com/office/drawing/2014/main" id="{F010567E-F375-3441-A880-066E7FB4EE4C}"/>
              </a:ext>
            </a:extLst>
          </p:cNvPr>
          <p:cNvGrpSpPr>
            <a:grpSpLocks/>
          </p:cNvGrpSpPr>
          <p:nvPr/>
        </p:nvGrpSpPr>
        <p:grpSpPr bwMode="auto">
          <a:xfrm>
            <a:off x="7098749" y="4714735"/>
            <a:ext cx="471488" cy="474663"/>
            <a:chOff x="2643" y="716"/>
            <a:chExt cx="297" cy="299"/>
          </a:xfrm>
        </p:grpSpPr>
        <p:sp>
          <p:nvSpPr>
            <p:cNvPr id="91" name="Text Box 37">
              <a:extLst>
                <a:ext uri="{FF2B5EF4-FFF2-40B4-BE49-F238E27FC236}">
                  <a16:creationId xmlns:a16="http://schemas.microsoft.com/office/drawing/2014/main" id="{788BAF0A-DC82-9A43-9E98-761C274DF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2" name="Text Box 38">
              <a:extLst>
                <a:ext uri="{FF2B5EF4-FFF2-40B4-BE49-F238E27FC236}">
                  <a16:creationId xmlns:a16="http://schemas.microsoft.com/office/drawing/2014/main" id="{0E6BAE5C-4522-F346-95E0-0AA69C38E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716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93" name="Picture 40" descr="BS00768_[1]">
            <a:extLst>
              <a:ext uri="{FF2B5EF4-FFF2-40B4-BE49-F238E27FC236}">
                <a16:creationId xmlns:a16="http://schemas.microsoft.com/office/drawing/2014/main" id="{2100A58F-3DE8-CA44-A340-2701137BF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586112" y="49005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 Box 64">
            <a:extLst>
              <a:ext uri="{FF2B5EF4-FFF2-40B4-BE49-F238E27FC236}">
                <a16:creationId xmlns:a16="http://schemas.microsoft.com/office/drawing/2014/main" id="{0495C371-4F47-344C-BA47-2E01397FF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448" y="4236346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DC868E2-FF4E-584F-B734-7FE4135BB5C1}"/>
              </a:ext>
            </a:extLst>
          </p:cNvPr>
          <p:cNvGrpSpPr/>
          <p:nvPr/>
        </p:nvGrpSpPr>
        <p:grpSpPr>
          <a:xfrm>
            <a:off x="8441634" y="3538330"/>
            <a:ext cx="389850" cy="584775"/>
            <a:chOff x="9846364" y="1192696"/>
            <a:chExt cx="389850" cy="584775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F043BD1-A4FA-BC4B-BE4E-112865DA4496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196BCCC-1C75-144D-A1D3-E974D44F362C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5F03D04-F8E5-DF4D-AA60-CA9A0E39EEA6}"/>
              </a:ext>
            </a:extLst>
          </p:cNvPr>
          <p:cNvCxnSpPr/>
          <p:nvPr/>
        </p:nvCxnSpPr>
        <p:spPr>
          <a:xfrm>
            <a:off x="7500550" y="26205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A6E00D5-8912-904B-8565-6DD639E3390E}"/>
              </a:ext>
            </a:extLst>
          </p:cNvPr>
          <p:cNvCxnSpPr>
            <a:cxnSpLocks/>
          </p:cNvCxnSpPr>
          <p:nvPr/>
        </p:nvCxnSpPr>
        <p:spPr>
          <a:xfrm flipH="1" flipV="1">
            <a:off x="7518592" y="4680015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4">
            <a:extLst>
              <a:ext uri="{FF2B5EF4-FFF2-40B4-BE49-F238E27FC236}">
                <a16:creationId xmlns:a16="http://schemas.microsoft.com/office/drawing/2014/main" id="{A0F773C8-BE0A-1D44-A564-CCE4F5ADF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4885" y="4078011"/>
            <a:ext cx="29760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1600" i="1" dirty="0">
                <a:solidFill>
                  <a:srgbClr val="0012A0"/>
                </a:solidFill>
                <a:latin typeface="+mn-lt"/>
              </a:rPr>
              <a:t>message integrity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600" i="1" dirty="0">
                <a:solidFill>
                  <a:srgbClr val="0012A0"/>
                </a:solidFill>
                <a:latin typeface="+mn-lt"/>
              </a:rPr>
              <a:t>authentication</a:t>
            </a:r>
          </a:p>
        </p:txBody>
      </p:sp>
      <p:sp>
        <p:nvSpPr>
          <p:cNvPr id="110" name="Text Box 4">
            <a:extLst>
              <a:ext uri="{FF2B5EF4-FFF2-40B4-BE49-F238E27FC236}">
                <a16:creationId xmlns:a16="http://schemas.microsoft.com/office/drawing/2014/main" id="{F23FB403-140F-ED49-8850-0E17EC0B9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699" y="2017299"/>
            <a:ext cx="1370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1600" i="1" dirty="0">
                <a:solidFill>
                  <a:srgbClr val="0012A0"/>
                </a:solidFill>
                <a:latin typeface="+mn-lt"/>
              </a:rPr>
              <a:t>confidentiality</a:t>
            </a:r>
          </a:p>
        </p:txBody>
      </p:sp>
      <p:sp>
        <p:nvSpPr>
          <p:cNvPr id="112" name="Text Box 4">
            <a:extLst>
              <a:ext uri="{FF2B5EF4-FFF2-40B4-BE49-F238E27FC236}">
                <a16:creationId xmlns:a16="http://schemas.microsoft.com/office/drawing/2014/main" id="{B7FD7CC3-4A91-3E4D-8524-20024787A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329" y="5433185"/>
            <a:ext cx="110278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C00000"/>
                </a:solidFill>
                <a:latin typeface="+mn-lt"/>
              </a:rPr>
              <a:t>Alice uses three keys: </a:t>
            </a:r>
            <a:r>
              <a:rPr lang="en-US" sz="2800" dirty="0">
                <a:latin typeface="+mn-lt"/>
              </a:rPr>
              <a:t>her private key, Bob’</a:t>
            </a:r>
            <a:r>
              <a:rPr lang="en-US" altLang="ja-JP" sz="2800" dirty="0">
                <a:latin typeface="+mn-lt"/>
              </a:rPr>
              <a:t>s public key, new symmetric key</a:t>
            </a:r>
            <a:endParaRPr lang="en-US" sz="2800" dirty="0">
              <a:latin typeface="+mn-lt"/>
            </a:endParaRPr>
          </a:p>
        </p:txBody>
      </p:sp>
      <p:sp>
        <p:nvSpPr>
          <p:cNvPr id="113" name="Text Box 4">
            <a:extLst>
              <a:ext uri="{FF2B5EF4-FFF2-40B4-BE49-F238E27FC236}">
                <a16:creationId xmlns:a16="http://schemas.microsoft.com/office/drawing/2014/main" id="{004647EC-7722-7144-ACFF-6986A2917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9947" y="5983150"/>
            <a:ext cx="6255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i="1" dirty="0">
                <a:solidFill>
                  <a:srgbClr val="0012A0"/>
                </a:solidFill>
                <a:latin typeface="+mn-lt"/>
              </a:rPr>
              <a:t>What are Bob’s complementary actions?</a:t>
            </a:r>
          </a:p>
        </p:txBody>
      </p:sp>
    </p:spTree>
    <p:extLst>
      <p:ext uri="{BB962C8B-B14F-4D97-AF65-F5344CB8AC3E}">
        <p14:creationId xmlns:p14="http://schemas.microsoft.com/office/powerpoint/2010/main" val="374027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8" y="1505140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 indent="-287338">
              <a:buClr>
                <a:srgbClr val="0012A0"/>
              </a:buClr>
            </a:pPr>
            <a:r>
              <a:rPr lang="en-US" sz="3600" dirty="0"/>
              <a:t>Securing TCP connections: TLS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8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Transport-layer security (TLS)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C2AED11F-995A-084B-92BE-14113A55714D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71393"/>
            <a:ext cx="10598426" cy="3054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widely deployed security protocol above the transport layer</a:t>
            </a:r>
          </a:p>
          <a:p>
            <a:pPr marL="641350" lvl="1" indent="-236538"/>
            <a:r>
              <a:rPr lang="en-US" sz="2800" dirty="0"/>
              <a:t>supported by almost all browsers, web servers: https (port 443)</a:t>
            </a:r>
          </a:p>
          <a:p>
            <a:pPr marL="287338" indent="-287338"/>
            <a:r>
              <a:rPr lang="en-US" sz="3200" dirty="0"/>
              <a:t>provides: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confidentiality: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symmetric encryption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integrity: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cryptographic hashing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authentication: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public key cryptography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95DC5F-C059-9743-9CFE-79C99F823EBB}"/>
              </a:ext>
            </a:extLst>
          </p:cNvPr>
          <p:cNvGrpSpPr/>
          <p:nvPr/>
        </p:nvGrpSpPr>
        <p:grpSpPr>
          <a:xfrm>
            <a:off x="8070574" y="2902226"/>
            <a:ext cx="3207026" cy="1139687"/>
            <a:chOff x="8070574" y="2902226"/>
            <a:chExt cx="3207026" cy="1139687"/>
          </a:xfrm>
        </p:grpSpPr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DCB6489B-5945-A04D-980F-6DB60BC2E2E4}"/>
                </a:ext>
              </a:extLst>
            </p:cNvPr>
            <p:cNvSpPr/>
            <p:nvPr/>
          </p:nvSpPr>
          <p:spPr>
            <a:xfrm>
              <a:off x="8070574" y="2902226"/>
              <a:ext cx="238539" cy="113968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45C0EC-C90A-B14B-9553-152CFA2E3357}"/>
                </a:ext>
              </a:extLst>
            </p:cNvPr>
            <p:cNvSpPr txBox="1"/>
            <p:nvPr/>
          </p:nvSpPr>
          <p:spPr>
            <a:xfrm>
              <a:off x="8362122" y="3087757"/>
              <a:ext cx="2915478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i="1" dirty="0"/>
                <a:t>all techniques we have studied!</a:t>
              </a:r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88C43E8D-F7BF-7D4A-8D3C-57033712BD67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4227236"/>
            <a:ext cx="10883348" cy="16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history: </a:t>
            </a:r>
          </a:p>
          <a:p>
            <a:pPr marL="641350" lvl="1" indent="-236538"/>
            <a:r>
              <a:rPr lang="en-US" sz="2800" dirty="0"/>
              <a:t>early research, implementation: </a:t>
            </a:r>
            <a:r>
              <a:rPr lang="en-US" sz="2600" dirty="0"/>
              <a:t>secure network programming, secure sockets</a:t>
            </a:r>
            <a:endParaRPr lang="en-US" sz="2800" dirty="0"/>
          </a:p>
          <a:p>
            <a:pPr marL="641350" lvl="1" indent="-236538"/>
            <a:r>
              <a:rPr lang="en-US" sz="2800" dirty="0"/>
              <a:t>secure socket layer (SSL) deprecated </a:t>
            </a:r>
            <a:r>
              <a:rPr lang="en-US" sz="2600" dirty="0"/>
              <a:t>[2015]</a:t>
            </a:r>
          </a:p>
          <a:p>
            <a:pPr marL="641350" lvl="1" indent="-236538"/>
            <a:r>
              <a:rPr lang="en-US" sz="2800" dirty="0"/>
              <a:t>TLS </a:t>
            </a:r>
            <a:r>
              <a:rPr lang="en-US" sz="2600" dirty="0"/>
              <a:t>1.3</a:t>
            </a:r>
            <a:r>
              <a:rPr lang="en-US" sz="2800" dirty="0"/>
              <a:t>: RFC 8846 [2018]</a:t>
            </a:r>
          </a:p>
          <a:p>
            <a:pPr marL="641350" lvl="1" indent="-236538"/>
            <a:endParaRPr lang="en-US" sz="2800" dirty="0"/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Transport-layer security (TLS)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C2AED11F-995A-084B-92BE-14113A55714D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71393"/>
            <a:ext cx="10598426" cy="3054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widely deployed security protocol above the transport layer</a:t>
            </a:r>
          </a:p>
          <a:p>
            <a:pPr marL="641350" lvl="1" indent="-236538"/>
            <a:r>
              <a:rPr lang="en-US" sz="2800" dirty="0"/>
              <a:t>supported by almost all browsers, web servers: https (port 443)</a:t>
            </a:r>
          </a:p>
          <a:p>
            <a:pPr marL="287338" indent="-287338"/>
            <a:r>
              <a:rPr lang="en-US" sz="3200" dirty="0"/>
              <a:t>provides: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confidentiality: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symmetric encryption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integrity: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cryptographic hashing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authentication: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public key cryptography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95DC5F-C059-9743-9CFE-79C99F823EBB}"/>
              </a:ext>
            </a:extLst>
          </p:cNvPr>
          <p:cNvGrpSpPr/>
          <p:nvPr/>
        </p:nvGrpSpPr>
        <p:grpSpPr>
          <a:xfrm>
            <a:off x="8070574" y="2902226"/>
            <a:ext cx="3207026" cy="1139687"/>
            <a:chOff x="8070574" y="2902226"/>
            <a:chExt cx="3207026" cy="1139687"/>
          </a:xfrm>
        </p:grpSpPr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DCB6489B-5945-A04D-980F-6DB60BC2E2E4}"/>
                </a:ext>
              </a:extLst>
            </p:cNvPr>
            <p:cNvSpPr/>
            <p:nvPr/>
          </p:nvSpPr>
          <p:spPr>
            <a:xfrm>
              <a:off x="8070574" y="2902226"/>
              <a:ext cx="238539" cy="113968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45C0EC-C90A-B14B-9553-152CFA2E3357}"/>
                </a:ext>
              </a:extLst>
            </p:cNvPr>
            <p:cNvSpPr txBox="1"/>
            <p:nvPr/>
          </p:nvSpPr>
          <p:spPr>
            <a:xfrm>
              <a:off x="8362122" y="3087757"/>
              <a:ext cx="2915478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i="1" dirty="0"/>
                <a:t>all techniques we have studied!</a:t>
              </a:r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88C43E8D-F7BF-7D4A-8D3C-57033712BD67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4227236"/>
            <a:ext cx="10883348" cy="16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history: </a:t>
            </a:r>
          </a:p>
          <a:p>
            <a:pPr marL="641350" lvl="1" indent="-236538"/>
            <a:r>
              <a:rPr lang="en-US" sz="2800" dirty="0"/>
              <a:t>early research, implementation: </a:t>
            </a:r>
            <a:r>
              <a:rPr lang="en-US" sz="2600" dirty="0"/>
              <a:t>secure network programming, secure sockets</a:t>
            </a:r>
            <a:endParaRPr lang="en-US" sz="2800" dirty="0"/>
          </a:p>
          <a:p>
            <a:pPr marL="641350" lvl="1" indent="-236538"/>
            <a:r>
              <a:rPr lang="en-US" sz="2800" dirty="0"/>
              <a:t>secure socket layer (SSL) deprecated </a:t>
            </a:r>
            <a:r>
              <a:rPr lang="en-US" sz="2600" dirty="0"/>
              <a:t>[2015]</a:t>
            </a:r>
          </a:p>
          <a:p>
            <a:pPr marL="641350" lvl="1" indent="-236538"/>
            <a:r>
              <a:rPr lang="en-US" sz="2800" dirty="0"/>
              <a:t>TLS </a:t>
            </a:r>
            <a:r>
              <a:rPr lang="en-US" sz="2600" dirty="0"/>
              <a:t>1.3</a:t>
            </a:r>
            <a:r>
              <a:rPr lang="en-US" sz="2800" dirty="0"/>
              <a:t>: RFC 8846 [2018]</a:t>
            </a:r>
          </a:p>
          <a:p>
            <a:pPr marL="641350" lvl="1" indent="-236538"/>
            <a:endParaRPr lang="en-US" sz="2800" dirty="0"/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0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Friends and enemies: Alice, Bob, Trudy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8057751E-3E4F-294C-8F32-0BB39399E070}"/>
              </a:ext>
            </a:extLst>
          </p:cNvPr>
          <p:cNvSpPr txBox="1">
            <a:spLocks noChangeArrowheads="1"/>
          </p:cNvSpPr>
          <p:nvPr/>
        </p:nvSpPr>
        <p:spPr>
          <a:xfrm>
            <a:off x="884582" y="1480929"/>
            <a:ext cx="11082130" cy="449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-117475">
              <a:buNone/>
            </a:pPr>
            <a:r>
              <a:rPr lang="en-US" sz="3200" dirty="0"/>
              <a:t>Who might Bob and Alice be?</a:t>
            </a:r>
          </a:p>
          <a:p>
            <a:pPr marL="461963" indent="-250825"/>
            <a:r>
              <a:rPr lang="en-US" dirty="0"/>
              <a:t>… well, </a:t>
            </a:r>
            <a:r>
              <a:rPr lang="en-US" i="1" dirty="0"/>
              <a:t>real-life</a:t>
            </a:r>
            <a:r>
              <a:rPr lang="en-US" dirty="0"/>
              <a:t> Bobs and Alices!</a:t>
            </a:r>
          </a:p>
          <a:p>
            <a:pPr marL="461963" indent="-250825"/>
            <a:r>
              <a:rPr lang="en-US" dirty="0"/>
              <a:t>Web browser/server for electronic transactions (e.g., on-line purchases)</a:t>
            </a:r>
          </a:p>
          <a:p>
            <a:pPr marL="461963" indent="-250825"/>
            <a:r>
              <a:rPr lang="en-US" dirty="0"/>
              <a:t>on-line banking client/server</a:t>
            </a:r>
          </a:p>
          <a:p>
            <a:pPr marL="461963" indent="-250825"/>
            <a:r>
              <a:rPr lang="en-US" dirty="0"/>
              <a:t>DNS servers</a:t>
            </a:r>
          </a:p>
          <a:p>
            <a:pPr marL="461963" indent="-250825"/>
            <a:r>
              <a:rPr lang="en-US" dirty="0"/>
              <a:t>BGP routers exchanging routing table updates</a:t>
            </a:r>
          </a:p>
          <a:p>
            <a:pPr marL="461963" indent="-250825"/>
            <a:r>
              <a:rPr lang="en-US" dirty="0"/>
              <a:t>other examples?</a:t>
            </a:r>
          </a:p>
        </p:txBody>
      </p:sp>
    </p:spTree>
    <p:extLst>
      <p:ext uri="{BB962C8B-B14F-4D97-AF65-F5344CB8AC3E}">
        <p14:creationId xmlns:p14="http://schemas.microsoft.com/office/powerpoint/2010/main" val="17386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836718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Transport-layer security: what’s needed?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11017D-0786-AE4D-9C8B-A9B78332A06C}"/>
              </a:ext>
            </a:extLst>
          </p:cNvPr>
          <p:cNvSpPr txBox="1">
            <a:spLocks noChangeArrowheads="1"/>
          </p:cNvSpPr>
          <p:nvPr/>
        </p:nvSpPr>
        <p:spPr>
          <a:xfrm>
            <a:off x="1386660" y="2616219"/>
            <a:ext cx="10561981" cy="3597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handshake: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Alice, Bob use their certificates, private keys to authenticate each other, exchange or create shared secret</a:t>
            </a:r>
          </a:p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derivation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Alice, Bob use shared secret to derive set of keys</a:t>
            </a:r>
          </a:p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transfer: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stream data transfer: data as a series of records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not just one-time transactions</a:t>
            </a:r>
          </a:p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 closure: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special messages to securely close connection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3FD55F0-E149-124E-8E21-E70DE72E018B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71393"/>
            <a:ext cx="10598426" cy="629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let’s </a:t>
            </a:r>
            <a:r>
              <a:rPr lang="en-US" sz="3200" i="1" dirty="0"/>
              <a:t>build</a:t>
            </a:r>
            <a:r>
              <a:rPr lang="en-US" sz="3200" dirty="0"/>
              <a:t> a toy TLS protocol, </a:t>
            </a:r>
            <a:r>
              <a:rPr lang="en-US" sz="3200" i="1" dirty="0"/>
              <a:t>t-tls, </a:t>
            </a:r>
            <a:r>
              <a:rPr lang="en-US" sz="3200" dirty="0"/>
              <a:t>to see what’s needed!</a:t>
            </a:r>
            <a:endParaRPr lang="en-US" sz="2800" dirty="0">
              <a:solidFill>
                <a:srgbClr val="0012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0A1B3-23D0-C644-B102-E8B069ED3317}"/>
              </a:ext>
            </a:extLst>
          </p:cNvPr>
          <p:cNvSpPr txBox="1"/>
          <p:nvPr/>
        </p:nvSpPr>
        <p:spPr>
          <a:xfrm>
            <a:off x="1028700" y="1943100"/>
            <a:ext cx="6073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6863" indent="-296863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3200" dirty="0"/>
              <a:t>we’ve seen the “pieces” already:</a:t>
            </a:r>
          </a:p>
        </p:txBody>
      </p:sp>
    </p:spTree>
    <p:extLst>
      <p:ext uri="{BB962C8B-B14F-4D97-AF65-F5344CB8AC3E}">
        <p14:creationId xmlns:p14="http://schemas.microsoft.com/office/powerpoint/2010/main" val="4741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30C5F0E-4D36-9C4B-88CB-340775C3D57C}"/>
              </a:ext>
            </a:extLst>
          </p:cNvPr>
          <p:cNvGrpSpPr/>
          <p:nvPr/>
        </p:nvGrpSpPr>
        <p:grpSpPr>
          <a:xfrm>
            <a:off x="2421281" y="5115338"/>
            <a:ext cx="2153478" cy="1174878"/>
            <a:chOff x="1623392" y="2040836"/>
            <a:chExt cx="2153478" cy="174266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9BCC160-B990-A54E-940E-FEBC31E83C58}"/>
                </a:ext>
              </a:extLst>
            </p:cNvPr>
            <p:cNvGrpSpPr/>
            <p:nvPr/>
          </p:nvGrpSpPr>
          <p:grpSpPr>
            <a:xfrm>
              <a:off x="1669774" y="2040836"/>
              <a:ext cx="2107096" cy="848139"/>
              <a:chOff x="6983896" y="4081670"/>
              <a:chExt cx="2107096" cy="848139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B454662-0671-9643-A55F-365DA7A38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 Box 5">
                <a:extLst>
                  <a:ext uri="{FF2B5EF4-FFF2-40B4-BE49-F238E27FC236}">
                    <a16:creationId xmlns:a16="http://schemas.microsoft.com/office/drawing/2014/main" id="{E8A5DC00-B05C-4D4B-AEB0-AAA10F83CB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28454" y="4219266"/>
                <a:ext cx="1762538" cy="5934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Arial" charset="0"/>
                  </a:rPr>
                  <a:t>client request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F28683F-5EAF-FF40-BADA-C320A04AB3D4}"/>
                </a:ext>
              </a:extLst>
            </p:cNvPr>
            <p:cNvGrpSpPr/>
            <p:nvPr/>
          </p:nvGrpSpPr>
          <p:grpSpPr>
            <a:xfrm flipH="1">
              <a:off x="1623392" y="2935359"/>
              <a:ext cx="2080591" cy="848139"/>
              <a:chOff x="6983896" y="4081670"/>
              <a:chExt cx="2080591" cy="848139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AA90659-E488-4244-A265-0CC0984E66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 Box 5">
                <a:extLst>
                  <a:ext uri="{FF2B5EF4-FFF2-40B4-BE49-F238E27FC236}">
                    <a16:creationId xmlns:a16="http://schemas.microsoft.com/office/drawing/2014/main" id="{A6526929-0E98-4F4D-BBD1-63D92B0CD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3285" y="4209288"/>
                <a:ext cx="1716158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Arial" charset="0"/>
                  </a:rPr>
                  <a:t>server reply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7284159-8995-8D44-8B2C-98EB32304940}"/>
              </a:ext>
            </a:extLst>
          </p:cNvPr>
          <p:cNvGrpSpPr/>
          <p:nvPr/>
        </p:nvGrpSpPr>
        <p:grpSpPr>
          <a:xfrm>
            <a:off x="2447786" y="3511826"/>
            <a:ext cx="2431772" cy="1782419"/>
            <a:chOff x="1623392" y="2040836"/>
            <a:chExt cx="2431772" cy="264380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6F19937-2079-E54E-809A-EEC900DF25EC}"/>
                </a:ext>
              </a:extLst>
            </p:cNvPr>
            <p:cNvGrpSpPr/>
            <p:nvPr/>
          </p:nvGrpSpPr>
          <p:grpSpPr>
            <a:xfrm>
              <a:off x="1669774" y="2040836"/>
              <a:ext cx="2080591" cy="848139"/>
              <a:chOff x="6983896" y="4081670"/>
              <a:chExt cx="2080591" cy="848139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D0F91550-555B-C94B-A5D6-4DD5B0CAB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 Box 5">
                <a:extLst>
                  <a:ext uri="{FF2B5EF4-FFF2-40B4-BE49-F238E27FC236}">
                    <a16:creationId xmlns:a16="http://schemas.microsoft.com/office/drawing/2014/main" id="{8A54A79F-75A4-E844-893E-FC200D2790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0974" y="4179953"/>
                <a:ext cx="1258957" cy="5934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t-tls hello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82AD674-EE10-254E-A440-84021C4A62D4}"/>
                </a:ext>
              </a:extLst>
            </p:cNvPr>
            <p:cNvGrpSpPr/>
            <p:nvPr/>
          </p:nvGrpSpPr>
          <p:grpSpPr>
            <a:xfrm flipH="1">
              <a:off x="1623392" y="2935359"/>
              <a:ext cx="2431772" cy="848139"/>
              <a:chOff x="6632715" y="4081670"/>
              <a:chExt cx="2431772" cy="848139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16CB137-51BC-4B4A-AD44-E2F3C1F0DB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 Box 5">
                <a:extLst>
                  <a:ext uri="{FF2B5EF4-FFF2-40B4-BE49-F238E27FC236}">
                    <a16:creationId xmlns:a16="http://schemas.microsoft.com/office/drawing/2014/main" id="{5F8BC39E-EDF0-1342-9827-3BE6A9D010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2715" y="4150319"/>
                <a:ext cx="2360681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public key certificate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29E47A9-4F33-984A-B9C1-48E51EFF5F81}"/>
                </a:ext>
              </a:extLst>
            </p:cNvPr>
            <p:cNvCxnSpPr>
              <a:cxnSpLocks/>
            </p:cNvCxnSpPr>
            <p:nvPr/>
          </p:nvCxnSpPr>
          <p:spPr>
            <a:xfrm>
              <a:off x="1636644" y="3836506"/>
              <a:ext cx="2080591" cy="8481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11">
              <a:extLst>
                <a:ext uri="{FF2B5EF4-FFF2-40B4-BE49-F238E27FC236}">
                  <a16:creationId xmlns:a16="http://schemas.microsoft.com/office/drawing/2014/main" id="{E3A71BE5-5428-884C-9D0F-85B8AD98E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594" y="3790270"/>
              <a:ext cx="1805745" cy="684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  <a:r>
                <a:rPr lang="en-US" baseline="-250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r>
                <a:rPr lang="en-US" baseline="300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(MS) = EMS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B890D9-A9E7-E148-A927-23B5327FBA02}"/>
              </a:ext>
            </a:extLst>
          </p:cNvPr>
          <p:cNvGrpSpPr/>
          <p:nvPr/>
        </p:nvGrpSpPr>
        <p:grpSpPr>
          <a:xfrm>
            <a:off x="2454413" y="1981200"/>
            <a:ext cx="2126973" cy="1782419"/>
            <a:chOff x="1623392" y="2040836"/>
            <a:chExt cx="2126973" cy="264380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0439343-F5CB-514E-AA77-86CC33169BA3}"/>
                </a:ext>
              </a:extLst>
            </p:cNvPr>
            <p:cNvGrpSpPr/>
            <p:nvPr/>
          </p:nvGrpSpPr>
          <p:grpSpPr>
            <a:xfrm>
              <a:off x="1669774" y="2040836"/>
              <a:ext cx="2080591" cy="848139"/>
              <a:chOff x="6983896" y="4081670"/>
              <a:chExt cx="2080591" cy="848139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D147B95-2F16-0F4C-B288-AFF61FDD1C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 Box 5">
                <a:extLst>
                  <a:ext uri="{FF2B5EF4-FFF2-40B4-BE49-F238E27FC236}">
                    <a16:creationId xmlns:a16="http://schemas.microsoft.com/office/drawing/2014/main" id="{0CEE80EA-1A0F-2141-B45A-171010848C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87837" y="4219266"/>
                <a:ext cx="1085712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Arial" charset="0"/>
                  </a:rPr>
                  <a:t>TCP SYN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8376851-1BCE-4849-8509-B3DAD9C8BFF5}"/>
                </a:ext>
              </a:extLst>
            </p:cNvPr>
            <p:cNvGrpSpPr/>
            <p:nvPr/>
          </p:nvGrpSpPr>
          <p:grpSpPr>
            <a:xfrm flipH="1">
              <a:off x="1623392" y="2935359"/>
              <a:ext cx="2080591" cy="848139"/>
              <a:chOff x="6983896" y="4081670"/>
              <a:chExt cx="2080591" cy="848139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D4FB3AB-20C8-604E-81FA-D32111B056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 Box 5">
                <a:extLst>
                  <a:ext uri="{FF2B5EF4-FFF2-40B4-BE49-F238E27FC236}">
                    <a16:creationId xmlns:a16="http://schemas.microsoft.com/office/drawing/2014/main" id="{23D4810A-9307-2941-B5FA-9CB2C7985C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41705" y="4150319"/>
                <a:ext cx="1113184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Arial" charset="0"/>
                  </a:rPr>
                  <a:t>SYNACK</a:t>
                </a: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945B41C-927D-5D44-B384-B4DB1F5A6A88}"/>
                </a:ext>
              </a:extLst>
            </p:cNvPr>
            <p:cNvCxnSpPr>
              <a:cxnSpLocks/>
            </p:cNvCxnSpPr>
            <p:nvPr/>
          </p:nvCxnSpPr>
          <p:spPr>
            <a:xfrm>
              <a:off x="1636644" y="3836506"/>
              <a:ext cx="2080591" cy="848139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 Box 11">
              <a:extLst>
                <a:ext uri="{FF2B5EF4-FFF2-40B4-BE49-F238E27FC236}">
                  <a16:creationId xmlns:a16="http://schemas.microsoft.com/office/drawing/2014/main" id="{A87FF3D0-8FD9-7144-8C26-79BD1498D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1" y="3868895"/>
              <a:ext cx="742122" cy="684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+mn-lt"/>
                  <a:cs typeface="Arial" charset="0"/>
                </a:rPr>
                <a:t>ACK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t-tls: initial handshake</a:t>
            </a:r>
            <a:endParaRPr lang="en-US" sz="4400" b="0" dirty="0">
              <a:latin typeface="+mn-lt"/>
            </a:endParaRP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A94A11CB-4FF9-2B46-A769-F6B82B9EA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703" y="1216025"/>
            <a:ext cx="5181600" cy="5237784"/>
          </a:xfrm>
        </p:spPr>
        <p:txBody>
          <a:bodyPr>
            <a:normAutofit/>
          </a:bodyPr>
          <a:lstStyle/>
          <a:p>
            <a:pPr marL="130175" indent="0">
              <a:buNone/>
            </a:pPr>
            <a:r>
              <a:rPr lang="en-US" dirty="0">
                <a:solidFill>
                  <a:srgbClr val="C00000"/>
                </a:solidFill>
              </a:rPr>
              <a:t>t-tls handshake phase:</a:t>
            </a:r>
          </a:p>
          <a:p>
            <a:r>
              <a:rPr lang="en-US" dirty="0"/>
              <a:t>Bob establishes TCP connection with Alice</a:t>
            </a:r>
          </a:p>
          <a:p>
            <a:r>
              <a:rPr lang="en-US" dirty="0"/>
              <a:t>Bob verifies that Alice is really Alice</a:t>
            </a:r>
          </a:p>
          <a:p>
            <a:r>
              <a:rPr lang="en-US" dirty="0"/>
              <a:t>Bob sends Alice a master secret key (MS), used to generate all other keys for TLS session</a:t>
            </a:r>
          </a:p>
          <a:p>
            <a:r>
              <a:rPr lang="en-US" dirty="0"/>
              <a:t>potential issues:</a:t>
            </a:r>
          </a:p>
          <a:p>
            <a:pPr lvl="1"/>
            <a:r>
              <a:rPr lang="en-US" dirty="0"/>
              <a:t>3 RTT before client can start receiving data (including TCP handshake)</a:t>
            </a:r>
          </a:p>
          <a:p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13" name="Picture 6" descr="Alice">
            <a:extLst>
              <a:ext uri="{FF2B5EF4-FFF2-40B4-BE49-F238E27FC236}">
                <a16:creationId xmlns:a16="http://schemas.microsoft.com/office/drawing/2014/main" id="{C3B7BAC7-7FD0-5341-B149-28B8FEC59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683" y="1581219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 descr="Bob">
            <a:extLst>
              <a:ext uri="{FF2B5EF4-FFF2-40B4-BE49-F238E27FC236}">
                <a16:creationId xmlns:a16="http://schemas.microsoft.com/office/drawing/2014/main" id="{49B94789-D08D-CE4E-B510-D55798675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974" y="1696280"/>
            <a:ext cx="622682" cy="63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64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t-tls: cryptographic keys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45A09AFE-D620-8942-B41C-B9107DCE60FC}"/>
              </a:ext>
            </a:extLst>
          </p:cNvPr>
          <p:cNvSpPr txBox="1">
            <a:spLocks noChangeArrowheads="1"/>
          </p:cNvSpPr>
          <p:nvPr/>
        </p:nvSpPr>
        <p:spPr>
          <a:xfrm>
            <a:off x="900180" y="1508609"/>
            <a:ext cx="10960516" cy="534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dirty="0"/>
              <a:t>considered bad to use same key for more than one cryptographic function</a:t>
            </a:r>
          </a:p>
          <a:p>
            <a:pPr lvl="1"/>
            <a:r>
              <a:rPr lang="en-US" sz="2800" dirty="0"/>
              <a:t>different keys for message authentication code (MAC) and encryption</a:t>
            </a:r>
          </a:p>
          <a:p>
            <a:pPr indent="-287338"/>
            <a:r>
              <a:rPr lang="en-US" dirty="0"/>
              <a:t>four keys:</a:t>
            </a:r>
          </a:p>
          <a:p>
            <a:pPr marL="981075" lvl="1" indent="0">
              <a:buNone/>
            </a:pPr>
            <a:r>
              <a:rPr lang="en-US" sz="2800" dirty="0"/>
              <a:t>K</a:t>
            </a:r>
            <a:r>
              <a:rPr lang="en-US" sz="2800" baseline="-25000" dirty="0"/>
              <a:t>c</a:t>
            </a:r>
            <a:r>
              <a:rPr lang="en-US" sz="2800" dirty="0"/>
              <a:t> : encryption key for data sent from client to server</a:t>
            </a:r>
          </a:p>
          <a:p>
            <a:pPr marL="981075" lvl="1" indent="0"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c</a:t>
            </a:r>
            <a:r>
              <a:rPr lang="en-US" sz="2800" dirty="0"/>
              <a:t> : MAC key for data sent from client to server</a:t>
            </a:r>
          </a:p>
          <a:p>
            <a:pPr marL="981075" lvl="1" indent="0">
              <a:buNone/>
            </a:pPr>
            <a:r>
              <a:rPr lang="en-US" sz="2800" dirty="0"/>
              <a:t>K</a:t>
            </a:r>
            <a:r>
              <a:rPr lang="en-US" sz="2800" baseline="-25000" dirty="0"/>
              <a:t>s</a:t>
            </a:r>
            <a:r>
              <a:rPr lang="en-US" sz="2800" dirty="0"/>
              <a:t> : encryption key for data sent from server to client</a:t>
            </a:r>
          </a:p>
          <a:p>
            <a:pPr marL="981075" lvl="1" indent="0"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s</a:t>
            </a:r>
            <a:r>
              <a:rPr lang="en-US" sz="2800" dirty="0"/>
              <a:t> : MAC key for data sent from server to client</a:t>
            </a:r>
          </a:p>
          <a:p>
            <a:pPr indent="-287338"/>
            <a:r>
              <a:rPr lang="en-US" dirty="0"/>
              <a:t>keys derived from key derivation function (KDF)</a:t>
            </a:r>
          </a:p>
          <a:p>
            <a:pPr lvl="1"/>
            <a:r>
              <a:rPr lang="en-US" sz="2800" dirty="0"/>
              <a:t>takes master secret and (possibly) some additional random data to create new keys</a:t>
            </a:r>
          </a:p>
        </p:txBody>
      </p:sp>
      <p:pic>
        <p:nvPicPr>
          <p:cNvPr id="47" name="Picture 35" descr="BS00768_[1]">
            <a:extLst>
              <a:ext uri="{FF2B5EF4-FFF2-40B4-BE49-F238E27FC236}">
                <a16:creationId xmlns:a16="http://schemas.microsoft.com/office/drawing/2014/main" id="{27414126-EE53-FD47-8ED9-DC763D399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33729" y="3413389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5" descr="BS00768_[1]">
            <a:extLst>
              <a:ext uri="{FF2B5EF4-FFF2-40B4-BE49-F238E27FC236}">
                <a16:creationId xmlns:a16="http://schemas.microsoft.com/office/drawing/2014/main" id="{02DF6332-5A79-2C45-BCE5-BF4484231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42259" y="3868685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5" descr="BS00768_[1]">
            <a:extLst>
              <a:ext uri="{FF2B5EF4-FFF2-40B4-BE49-F238E27FC236}">
                <a16:creationId xmlns:a16="http://schemas.microsoft.com/office/drawing/2014/main" id="{F83058A1-6959-C94F-87FF-4E2CF2559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40685" y="4323981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5" descr="BS00768_[1]">
            <a:extLst>
              <a:ext uri="{FF2B5EF4-FFF2-40B4-BE49-F238E27FC236}">
                <a16:creationId xmlns:a16="http://schemas.microsoft.com/office/drawing/2014/main" id="{B126C34A-7E21-5748-86F0-D2A6A5BA2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39111" y="4774225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4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t-tls: encrypting data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45A09AFE-D620-8942-B41C-B9107DCE60FC}"/>
              </a:ext>
            </a:extLst>
          </p:cNvPr>
          <p:cNvSpPr txBox="1">
            <a:spLocks noChangeArrowheads="1"/>
          </p:cNvSpPr>
          <p:nvPr/>
        </p:nvSpPr>
        <p:spPr>
          <a:xfrm>
            <a:off x="900180" y="1508609"/>
            <a:ext cx="10960516" cy="534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endParaRPr lang="en-US" sz="28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D25B207-1FB5-FF4B-8D7D-67C4A3D06A5A}"/>
              </a:ext>
            </a:extLst>
          </p:cNvPr>
          <p:cNvSpPr txBox="1">
            <a:spLocks noChangeArrowheads="1"/>
          </p:cNvSpPr>
          <p:nvPr/>
        </p:nvSpPr>
        <p:spPr>
          <a:xfrm>
            <a:off x="824946" y="1408042"/>
            <a:ext cx="10227367" cy="3362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recall: TCP provides data </a:t>
            </a:r>
            <a:r>
              <a:rPr lang="en-US" i="1" dirty="0"/>
              <a:t>byte</a:t>
            </a:r>
            <a:r>
              <a:rPr lang="en-US" dirty="0"/>
              <a:t> </a:t>
            </a:r>
            <a:r>
              <a:rPr lang="en-US" i="1" dirty="0"/>
              <a:t>stream</a:t>
            </a:r>
            <a:r>
              <a:rPr lang="en-US" dirty="0"/>
              <a:t> abstraction</a:t>
            </a:r>
          </a:p>
          <a:p>
            <a:r>
              <a:rPr lang="en-US" u="sng" dirty="0">
                <a:solidFill>
                  <a:srgbClr val="0012A0"/>
                </a:solidFill>
              </a:rPr>
              <a:t>Q: </a:t>
            </a:r>
            <a:r>
              <a:rPr lang="en-US" dirty="0"/>
              <a:t>can we encrypt data in-stream as written into TCP socket?</a:t>
            </a:r>
          </a:p>
          <a:p>
            <a:pPr lvl="1"/>
            <a:r>
              <a:rPr lang="en-US" sz="2800" i="1" u="sng" dirty="0">
                <a:solidFill>
                  <a:srgbClr val="0012A0"/>
                </a:solidFill>
              </a:rPr>
              <a:t>A: </a:t>
            </a:r>
            <a:r>
              <a:rPr lang="en-US" sz="2800" dirty="0"/>
              <a:t>where would MAC go? If at end, no message integrity until all data received and connection closed!</a:t>
            </a:r>
          </a:p>
          <a:p>
            <a:pPr lvl="1"/>
            <a:r>
              <a:rPr lang="en-US" sz="2800" i="1" u="sng" dirty="0">
                <a:solidFill>
                  <a:srgbClr val="0012A0"/>
                </a:solidFill>
              </a:rPr>
              <a:t>solution: </a:t>
            </a:r>
            <a:r>
              <a:rPr lang="en-US" sz="2800" dirty="0"/>
              <a:t>break stream in series of “records”</a:t>
            </a:r>
          </a:p>
          <a:p>
            <a:pPr lvl="2"/>
            <a:r>
              <a:rPr lang="en-US" sz="2800" dirty="0"/>
              <a:t>each client-to-server record carries a MAC, created using M</a:t>
            </a:r>
            <a:r>
              <a:rPr lang="en-US" sz="2800" baseline="-25000" dirty="0"/>
              <a:t>c</a:t>
            </a:r>
            <a:endParaRPr lang="en-US" sz="2800" dirty="0"/>
          </a:p>
          <a:p>
            <a:pPr lvl="2"/>
            <a:r>
              <a:rPr lang="en-US" sz="2800" dirty="0"/>
              <a:t>receiver can act on each record as it arrives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7CC204-2725-AB4C-B58B-7112F62D4A61}"/>
              </a:ext>
            </a:extLst>
          </p:cNvPr>
          <p:cNvGrpSpPr/>
          <p:nvPr/>
        </p:nvGrpSpPr>
        <p:grpSpPr>
          <a:xfrm>
            <a:off x="3259219" y="5449045"/>
            <a:ext cx="5723798" cy="700398"/>
            <a:chOff x="1748471" y="5104488"/>
            <a:chExt cx="5723798" cy="700398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64A9355E-2311-9848-B1C5-BF4F86752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471" y="5111919"/>
              <a:ext cx="5723798" cy="609373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endParaRPr lang="en-US" sz="2000" dirty="0"/>
            </a:p>
          </p:txBody>
        </p:sp>
        <p:cxnSp>
          <p:nvCxnSpPr>
            <p:cNvPr id="19" name="Straight Connector 34">
              <a:extLst>
                <a:ext uri="{FF2B5EF4-FFF2-40B4-BE49-F238E27FC236}">
                  <a16:creationId xmlns:a16="http://schemas.microsoft.com/office/drawing/2014/main" id="{1ABCBCC2-8272-AF45-BA8C-D38FE21660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35104" y="5104488"/>
              <a:ext cx="0" cy="64570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>
              <a:extLst>
                <a:ext uri="{FF2B5EF4-FFF2-40B4-BE49-F238E27FC236}">
                  <a16:creationId xmlns:a16="http://schemas.microsoft.com/office/drawing/2014/main" id="{9E9D8E90-1CBE-084C-8FB6-ABEDC4C5E9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4902" y="5111544"/>
              <a:ext cx="0" cy="69334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TextBox 38">
              <a:extLst>
                <a:ext uri="{FF2B5EF4-FFF2-40B4-BE49-F238E27FC236}">
                  <a16:creationId xmlns:a16="http://schemas.microsoft.com/office/drawing/2014/main" id="{0F524D55-CED6-F640-B11D-905C1442C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572" y="5393635"/>
              <a:ext cx="1828776" cy="316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3200" dirty="0">
                  <a:solidFill>
                    <a:schemeClr val="bg1"/>
                  </a:solidFill>
                  <a:latin typeface="+mn-lt"/>
                  <a:cs typeface="Arial" charset="0"/>
                </a:rPr>
                <a:t>data</a:t>
              </a:r>
            </a:p>
          </p:txBody>
        </p:sp>
        <p:sp>
          <p:nvSpPr>
            <p:cNvPr id="24" name="TextBox 39">
              <a:extLst>
                <a:ext uri="{FF2B5EF4-FFF2-40B4-BE49-F238E27FC236}">
                  <a16:creationId xmlns:a16="http://schemas.microsoft.com/office/drawing/2014/main" id="{573DB687-A85D-7E4A-A7A7-2A1A38ECA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8134" y="5354816"/>
              <a:ext cx="1070013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dirty="0">
                  <a:solidFill>
                    <a:schemeClr val="bg1"/>
                  </a:solidFill>
                  <a:latin typeface="+mn-lt"/>
                  <a:cs typeface="Arial" charset="0"/>
                </a:rPr>
                <a:t>MAC</a:t>
              </a:r>
              <a:endParaRPr lang="en-US" sz="18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5" name="TextBox 40">
              <a:extLst>
                <a:ext uri="{FF2B5EF4-FFF2-40B4-BE49-F238E27FC236}">
                  <a16:creationId xmlns:a16="http://schemas.microsoft.com/office/drawing/2014/main" id="{95EFDCA5-DD6E-8E46-B7A8-A73629FF0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217" y="5346778"/>
              <a:ext cx="1338345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dirty="0">
                  <a:solidFill>
                    <a:schemeClr val="bg1"/>
                  </a:solidFill>
                  <a:latin typeface="+mn-lt"/>
                  <a:cs typeface="Arial" charset="0"/>
                </a:rPr>
                <a:t>length</a:t>
              </a:r>
              <a:endParaRPr lang="en-US" sz="18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2B18A76-F268-AC4E-9474-CBA7C17A826B}"/>
              </a:ext>
            </a:extLst>
          </p:cNvPr>
          <p:cNvGrpSpPr/>
          <p:nvPr/>
        </p:nvGrpSpPr>
        <p:grpSpPr>
          <a:xfrm>
            <a:off x="950842" y="4595190"/>
            <a:ext cx="10227367" cy="1602505"/>
            <a:chOff x="950842" y="4595190"/>
            <a:chExt cx="10227367" cy="1602505"/>
          </a:xfrm>
        </p:grpSpPr>
        <p:sp>
          <p:nvSpPr>
            <p:cNvPr id="29" name="Rectangle 3">
              <a:extLst>
                <a:ext uri="{FF2B5EF4-FFF2-40B4-BE49-F238E27FC236}">
                  <a16:creationId xmlns:a16="http://schemas.microsoft.com/office/drawing/2014/main" id="{C72136EC-BB48-374E-9FE9-B7E3E8583AE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50842" y="4595190"/>
              <a:ext cx="10227367" cy="6659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/>
                <a:t>t-tls record encrypted using symmetric key, K</a:t>
              </a:r>
              <a:r>
                <a:rPr lang="en-US" sz="2800" baseline="-25000" dirty="0"/>
                <a:t>c, </a:t>
              </a:r>
              <a:r>
                <a:rPr lang="en-US" sz="2800" dirty="0"/>
                <a:t>passed to TCP: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24A3BE-C0F4-2046-AE63-D800C557C227}"/>
                </a:ext>
              </a:extLst>
            </p:cNvPr>
            <p:cNvSpPr txBox="1"/>
            <p:nvPr/>
          </p:nvSpPr>
          <p:spPr>
            <a:xfrm>
              <a:off x="2358886" y="5274365"/>
              <a:ext cx="9357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12A0"/>
                  </a:solidFill>
                </a:rPr>
                <a:t>K</a:t>
              </a:r>
              <a:r>
                <a:rPr lang="en-US" sz="5400" baseline="-25000" dirty="0">
                  <a:solidFill>
                    <a:srgbClr val="0012A0"/>
                  </a:solidFill>
                </a:rPr>
                <a:t>c</a:t>
              </a:r>
              <a:r>
                <a:rPr lang="en-US" sz="5400" dirty="0">
                  <a:solidFill>
                    <a:srgbClr val="0012A0"/>
                  </a:solidFill>
                </a:rPr>
                <a:t>(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97B9B9-4805-474C-8F87-6466AA4B4923}"/>
                </a:ext>
              </a:extLst>
            </p:cNvPr>
            <p:cNvSpPr txBox="1"/>
            <p:nvPr/>
          </p:nvSpPr>
          <p:spPr>
            <a:xfrm>
              <a:off x="9084364" y="5254488"/>
              <a:ext cx="394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12A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858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t-tls: encrypting data </a:t>
            </a:r>
            <a:r>
              <a:rPr lang="en-US" sz="3600" b="0" dirty="0">
                <a:latin typeface="+mn-lt"/>
              </a:rPr>
              <a:t>(more)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45A09AFE-D620-8942-B41C-B9107DCE60FC}"/>
              </a:ext>
            </a:extLst>
          </p:cNvPr>
          <p:cNvSpPr txBox="1">
            <a:spLocks noChangeArrowheads="1"/>
          </p:cNvSpPr>
          <p:nvPr/>
        </p:nvSpPr>
        <p:spPr>
          <a:xfrm>
            <a:off x="900180" y="1508609"/>
            <a:ext cx="10960516" cy="534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endParaRPr lang="en-US" sz="28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D25B207-1FB5-FF4B-8D7D-67C4A3D06A5A}"/>
              </a:ext>
            </a:extLst>
          </p:cNvPr>
          <p:cNvSpPr txBox="1">
            <a:spLocks noChangeArrowheads="1"/>
          </p:cNvSpPr>
          <p:nvPr/>
        </p:nvSpPr>
        <p:spPr>
          <a:xfrm>
            <a:off x="824946" y="1408042"/>
            <a:ext cx="10770706" cy="186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possible attacks on data stream?</a:t>
            </a:r>
          </a:p>
          <a:p>
            <a:pPr lvl="1"/>
            <a:r>
              <a:rPr lang="en-US" sz="2800" i="1" dirty="0">
                <a:solidFill>
                  <a:srgbClr val="0012A0"/>
                </a:solidFill>
              </a:rPr>
              <a:t>re-ordering: </a:t>
            </a:r>
            <a:r>
              <a:rPr lang="en-US" sz="2800" dirty="0"/>
              <a:t>man-in middle intercepts TCP segments and reorders (manipulating sequence #s in unencrypted TCP header)</a:t>
            </a:r>
          </a:p>
          <a:p>
            <a:pPr lvl="1"/>
            <a:r>
              <a:rPr lang="en-US" sz="2800" i="1" dirty="0">
                <a:solidFill>
                  <a:srgbClr val="0012A0"/>
                </a:solidFill>
              </a:rPr>
              <a:t>replay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D10C6FCF-6552-434B-A569-0DFC7248D525}"/>
              </a:ext>
            </a:extLst>
          </p:cNvPr>
          <p:cNvSpPr txBox="1">
            <a:spLocks noChangeArrowheads="1"/>
          </p:cNvSpPr>
          <p:nvPr/>
        </p:nvSpPr>
        <p:spPr>
          <a:xfrm>
            <a:off x="738807" y="3124198"/>
            <a:ext cx="10770706" cy="186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solutions:</a:t>
            </a:r>
          </a:p>
          <a:p>
            <a:pPr lvl="1"/>
            <a:r>
              <a:rPr lang="en-US" sz="2800" dirty="0"/>
              <a:t>use TLS sequence numbers (data, TLS-seq-# incorporated into MAC)</a:t>
            </a:r>
          </a:p>
          <a:p>
            <a:pPr lvl="1"/>
            <a:r>
              <a:rPr lang="en-US" sz="2800" dirty="0"/>
              <a:t>use nonce</a:t>
            </a:r>
          </a:p>
        </p:txBody>
      </p:sp>
    </p:spTree>
    <p:extLst>
      <p:ext uri="{BB962C8B-B14F-4D97-AF65-F5344CB8AC3E}">
        <p14:creationId xmlns:p14="http://schemas.microsoft.com/office/powerpoint/2010/main" val="378581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t-tls: connection close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45A09AFE-D620-8942-B41C-B9107DCE60FC}"/>
              </a:ext>
            </a:extLst>
          </p:cNvPr>
          <p:cNvSpPr txBox="1">
            <a:spLocks noChangeArrowheads="1"/>
          </p:cNvSpPr>
          <p:nvPr/>
        </p:nvSpPr>
        <p:spPr>
          <a:xfrm>
            <a:off x="900180" y="1508609"/>
            <a:ext cx="10960516" cy="534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7CC204-2725-AB4C-B58B-7112F62D4A61}"/>
              </a:ext>
            </a:extLst>
          </p:cNvPr>
          <p:cNvGrpSpPr/>
          <p:nvPr/>
        </p:nvGrpSpPr>
        <p:grpSpPr>
          <a:xfrm>
            <a:off x="2515561" y="4712132"/>
            <a:ext cx="6745752" cy="719730"/>
            <a:chOff x="726517" y="5104488"/>
            <a:chExt cx="6745752" cy="71973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64A9355E-2311-9848-B1C5-BF4F86752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795" y="5111919"/>
              <a:ext cx="6622474" cy="609373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endParaRPr lang="en-US" sz="2000" dirty="0"/>
            </a:p>
          </p:txBody>
        </p:sp>
        <p:cxnSp>
          <p:nvCxnSpPr>
            <p:cNvPr id="19" name="Straight Connector 34">
              <a:extLst>
                <a:ext uri="{FF2B5EF4-FFF2-40B4-BE49-F238E27FC236}">
                  <a16:creationId xmlns:a16="http://schemas.microsoft.com/office/drawing/2014/main" id="{1ABCBCC2-8272-AF45-BA8C-D38FE21660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35104" y="5104488"/>
              <a:ext cx="0" cy="64570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>
              <a:extLst>
                <a:ext uri="{FF2B5EF4-FFF2-40B4-BE49-F238E27FC236}">
                  <a16:creationId xmlns:a16="http://schemas.microsoft.com/office/drawing/2014/main" id="{9E9D8E90-1CBE-084C-8FB6-ABEDC4C5E9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4902" y="5111544"/>
              <a:ext cx="0" cy="69334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TextBox 38">
              <a:extLst>
                <a:ext uri="{FF2B5EF4-FFF2-40B4-BE49-F238E27FC236}">
                  <a16:creationId xmlns:a16="http://schemas.microsoft.com/office/drawing/2014/main" id="{0F524D55-CED6-F640-B11D-905C1442C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572" y="5393635"/>
              <a:ext cx="1828776" cy="316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3200" dirty="0">
                  <a:solidFill>
                    <a:schemeClr val="bg1"/>
                  </a:solidFill>
                  <a:latin typeface="+mn-lt"/>
                  <a:cs typeface="Arial" charset="0"/>
                </a:rPr>
                <a:t>data</a:t>
              </a:r>
            </a:p>
          </p:txBody>
        </p:sp>
        <p:sp>
          <p:nvSpPr>
            <p:cNvPr id="24" name="TextBox 39">
              <a:extLst>
                <a:ext uri="{FF2B5EF4-FFF2-40B4-BE49-F238E27FC236}">
                  <a16:creationId xmlns:a16="http://schemas.microsoft.com/office/drawing/2014/main" id="{573DB687-A85D-7E4A-A7A7-2A1A38ECA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8134" y="5354816"/>
              <a:ext cx="1070013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dirty="0">
                  <a:solidFill>
                    <a:schemeClr val="bg1"/>
                  </a:solidFill>
                  <a:latin typeface="+mn-lt"/>
                  <a:cs typeface="Arial" charset="0"/>
                </a:rPr>
                <a:t>MAC</a:t>
              </a:r>
              <a:endParaRPr lang="en-US" sz="18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5" name="TextBox 40">
              <a:extLst>
                <a:ext uri="{FF2B5EF4-FFF2-40B4-BE49-F238E27FC236}">
                  <a16:creationId xmlns:a16="http://schemas.microsoft.com/office/drawing/2014/main" id="{95EFDCA5-DD6E-8E46-B7A8-A73629FF0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517" y="5355912"/>
              <a:ext cx="1338345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dirty="0">
                  <a:solidFill>
                    <a:schemeClr val="bg1"/>
                  </a:solidFill>
                  <a:latin typeface="+mn-lt"/>
                  <a:cs typeface="Arial" charset="0"/>
                </a:rPr>
                <a:t>length</a:t>
              </a:r>
              <a:endParaRPr lang="en-US" sz="18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40349773-0930-D141-AEDF-6487C739A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6177" y="5344482"/>
              <a:ext cx="1338345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dirty="0">
                  <a:solidFill>
                    <a:schemeClr val="bg1"/>
                  </a:solidFill>
                  <a:latin typeface="+mn-lt"/>
                  <a:cs typeface="Arial" charset="0"/>
                </a:rPr>
                <a:t>type</a:t>
              </a:r>
              <a:endParaRPr lang="en-US" sz="18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  <p:cxnSp>
          <p:nvCxnSpPr>
            <p:cNvPr id="22" name="Straight Connector 35">
              <a:extLst>
                <a:ext uri="{FF2B5EF4-FFF2-40B4-BE49-F238E27FC236}">
                  <a16:creationId xmlns:a16="http://schemas.microsoft.com/office/drawing/2014/main" id="{ACA878E9-7BAB-4547-BDA6-CEACC26C2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55412" y="5130876"/>
              <a:ext cx="0" cy="69334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2B18A76-F268-AC4E-9474-CBA7C17A826B}"/>
              </a:ext>
            </a:extLst>
          </p:cNvPr>
          <p:cNvGrpSpPr/>
          <p:nvPr/>
        </p:nvGrpSpPr>
        <p:grpSpPr>
          <a:xfrm>
            <a:off x="1176130" y="3879573"/>
            <a:ext cx="10227367" cy="1582628"/>
            <a:chOff x="950842" y="4595190"/>
            <a:chExt cx="10227367" cy="1582628"/>
          </a:xfrm>
        </p:grpSpPr>
        <p:sp>
          <p:nvSpPr>
            <p:cNvPr id="29" name="Rectangle 3">
              <a:extLst>
                <a:ext uri="{FF2B5EF4-FFF2-40B4-BE49-F238E27FC236}">
                  <a16:creationId xmlns:a16="http://schemas.microsoft.com/office/drawing/2014/main" id="{C72136EC-BB48-374E-9FE9-B7E3E8583AE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50842" y="4595190"/>
              <a:ext cx="10227367" cy="6659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24A3BE-C0F4-2046-AE63-D800C557C227}"/>
                </a:ext>
              </a:extLst>
            </p:cNvPr>
            <p:cNvSpPr txBox="1"/>
            <p:nvPr/>
          </p:nvSpPr>
          <p:spPr>
            <a:xfrm>
              <a:off x="1547356" y="5240075"/>
              <a:ext cx="9357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12A0"/>
                  </a:solidFill>
                </a:rPr>
                <a:t>K</a:t>
              </a:r>
              <a:r>
                <a:rPr lang="en-US" sz="5400" baseline="-25000" dirty="0">
                  <a:solidFill>
                    <a:srgbClr val="0012A0"/>
                  </a:solidFill>
                </a:rPr>
                <a:t>c</a:t>
              </a:r>
              <a:r>
                <a:rPr lang="en-US" sz="5400" dirty="0">
                  <a:solidFill>
                    <a:srgbClr val="0012A0"/>
                  </a:solidFill>
                </a:rPr>
                <a:t>(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97B9B9-4805-474C-8F87-6466AA4B4923}"/>
                </a:ext>
              </a:extLst>
            </p:cNvPr>
            <p:cNvSpPr txBox="1"/>
            <p:nvPr/>
          </p:nvSpPr>
          <p:spPr>
            <a:xfrm>
              <a:off x="9084364" y="5254488"/>
              <a:ext cx="394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12A0"/>
                  </a:solidFill>
                </a:rPr>
                <a:t>)</a:t>
              </a:r>
            </a:p>
          </p:txBody>
        </p:sp>
      </p:grpSp>
      <p:sp>
        <p:nvSpPr>
          <p:cNvPr id="18" name="Rectangle 3">
            <a:extLst>
              <a:ext uri="{FF2B5EF4-FFF2-40B4-BE49-F238E27FC236}">
                <a16:creationId xmlns:a16="http://schemas.microsoft.com/office/drawing/2014/main" id="{CFB3BD4C-9E5D-884B-8F72-F51F636D1647}"/>
              </a:ext>
            </a:extLst>
          </p:cNvPr>
          <p:cNvSpPr txBox="1">
            <a:spLocks noChangeArrowheads="1"/>
          </p:cNvSpPr>
          <p:nvPr/>
        </p:nvSpPr>
        <p:spPr>
          <a:xfrm>
            <a:off x="1222512" y="1507434"/>
            <a:ext cx="10969487" cy="382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truncation attack: </a:t>
            </a:r>
          </a:p>
          <a:p>
            <a:pPr lvl="1"/>
            <a:r>
              <a:rPr lang="en-US" sz="2800" dirty="0"/>
              <a:t>attacker forges TCP connection close segment</a:t>
            </a:r>
          </a:p>
          <a:p>
            <a:pPr lvl="1"/>
            <a:r>
              <a:rPr lang="en-US" sz="2800" dirty="0"/>
              <a:t>one or both sides thinks there is less data than there actually is </a:t>
            </a:r>
          </a:p>
          <a:p>
            <a:r>
              <a:rPr lang="en-US" dirty="0">
                <a:solidFill>
                  <a:srgbClr val="0012A0"/>
                </a:solidFill>
              </a:rPr>
              <a:t>solution: </a:t>
            </a:r>
            <a:r>
              <a:rPr lang="en-US" dirty="0"/>
              <a:t>record types, with one type for closure</a:t>
            </a:r>
          </a:p>
          <a:p>
            <a:pPr lvl="1"/>
            <a:r>
              <a:rPr lang="en-US" dirty="0"/>
              <a:t>type 0 for data; type 1 for close</a:t>
            </a:r>
          </a:p>
          <a:p>
            <a:r>
              <a:rPr lang="en-US" dirty="0"/>
              <a:t>MAC now computed using data, type, sequence #</a:t>
            </a:r>
          </a:p>
        </p:txBody>
      </p:sp>
    </p:spTree>
    <p:extLst>
      <p:ext uri="{BB962C8B-B14F-4D97-AF65-F5344CB8AC3E}">
        <p14:creationId xmlns:p14="http://schemas.microsoft.com/office/powerpoint/2010/main" val="274047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Transport-layer security (TLS)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66</a:t>
            </a:fld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B6E1B3-13C9-8945-B4C8-DF3D7E18C89E}"/>
              </a:ext>
            </a:extLst>
          </p:cNvPr>
          <p:cNvGrpSpPr/>
          <p:nvPr/>
        </p:nvGrpSpPr>
        <p:grpSpPr>
          <a:xfrm>
            <a:off x="1211829" y="3044908"/>
            <a:ext cx="9269796" cy="3185247"/>
            <a:chOff x="1211829" y="3044908"/>
            <a:chExt cx="9269796" cy="318524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916C2B-D7EF-BF44-B631-0B62D5EBDA56}"/>
                </a:ext>
              </a:extLst>
            </p:cNvPr>
            <p:cNvSpPr/>
            <p:nvPr/>
          </p:nvSpPr>
          <p:spPr>
            <a:xfrm>
              <a:off x="5149446" y="4793255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58A446-6B9F-2E47-9609-B6CADDB9798A}"/>
                </a:ext>
              </a:extLst>
            </p:cNvPr>
            <p:cNvSpPr txBox="1"/>
            <p:nvPr/>
          </p:nvSpPr>
          <p:spPr>
            <a:xfrm>
              <a:off x="5924933" y="483661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3015E3-1F8C-C741-878A-8AA698E96E7C}"/>
                </a:ext>
              </a:extLst>
            </p:cNvPr>
            <p:cNvSpPr/>
            <p:nvPr/>
          </p:nvSpPr>
          <p:spPr>
            <a:xfrm>
              <a:off x="5151315" y="4221859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2AFCE4-D7C8-244E-AA02-FEECB0118F16}"/>
                </a:ext>
              </a:extLst>
            </p:cNvPr>
            <p:cNvSpPr txBox="1"/>
            <p:nvPr/>
          </p:nvSpPr>
          <p:spPr>
            <a:xfrm>
              <a:off x="5841132" y="4268295"/>
              <a:ext cx="539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F77898-B99E-B947-AC75-F25AB1606EAA}"/>
                </a:ext>
              </a:extLst>
            </p:cNvPr>
            <p:cNvSpPr/>
            <p:nvPr/>
          </p:nvSpPr>
          <p:spPr>
            <a:xfrm>
              <a:off x="5152164" y="3640072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7E38A84-E462-CD43-BB9F-6E14F48CE02A}"/>
                </a:ext>
              </a:extLst>
            </p:cNvPr>
            <p:cNvSpPr txBox="1"/>
            <p:nvPr/>
          </p:nvSpPr>
          <p:spPr>
            <a:xfrm>
              <a:off x="5841981" y="3686508"/>
              <a:ext cx="500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TLS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A44FDA-034F-FA44-B4E5-A383BFBA0921}"/>
                </a:ext>
              </a:extLst>
            </p:cNvPr>
            <p:cNvGrpSpPr/>
            <p:nvPr/>
          </p:nvGrpSpPr>
          <p:grpSpPr>
            <a:xfrm>
              <a:off x="5149446" y="3055575"/>
              <a:ext cx="1905057" cy="455283"/>
              <a:chOff x="975444" y="4703759"/>
              <a:chExt cx="2128813" cy="498521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40684BE-04FA-6042-BBBF-7BEE4ADA92DB}"/>
                  </a:ext>
                </a:extLst>
              </p:cNvPr>
              <p:cNvSpPr/>
              <p:nvPr/>
            </p:nvSpPr>
            <p:spPr>
              <a:xfrm>
                <a:off x="975444" y="4703759"/>
                <a:ext cx="2128813" cy="498521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rgbClr val="9BBB59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C528318-9287-5D4B-8DB6-AECD7CA0D6C7}"/>
                  </a:ext>
                </a:extLst>
              </p:cNvPr>
              <p:cNvSpPr txBox="1"/>
              <p:nvPr/>
            </p:nvSpPr>
            <p:spPr>
              <a:xfrm>
                <a:off x="1576949" y="4754605"/>
                <a:ext cx="982079" cy="404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HTTP/2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983F30-C2B9-D64C-AB3E-16BEEFAD2F8C}"/>
                </a:ext>
              </a:extLst>
            </p:cNvPr>
            <p:cNvSpPr/>
            <p:nvPr/>
          </p:nvSpPr>
          <p:spPr>
            <a:xfrm>
              <a:off x="7636227" y="4795730"/>
              <a:ext cx="1905057" cy="45527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99FDA1-13E1-ED41-B7CB-14891E4274AB}"/>
                </a:ext>
              </a:extLst>
            </p:cNvPr>
            <p:cNvSpPr txBox="1"/>
            <p:nvPr/>
          </p:nvSpPr>
          <p:spPr>
            <a:xfrm>
              <a:off x="8411714" y="483908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678255B-D9D7-BA42-B84C-C27E023AEE5F}"/>
                </a:ext>
              </a:extLst>
            </p:cNvPr>
            <p:cNvSpPr/>
            <p:nvPr/>
          </p:nvSpPr>
          <p:spPr>
            <a:xfrm>
              <a:off x="7638096" y="4311256"/>
              <a:ext cx="1905057" cy="368352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0A8F33-53CF-8D4D-965C-20A7EC36DF0A}"/>
                </a:ext>
              </a:extLst>
            </p:cNvPr>
            <p:cNvSpPr txBox="1"/>
            <p:nvPr/>
          </p:nvSpPr>
          <p:spPr>
            <a:xfrm>
              <a:off x="8314921" y="429999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UDP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60DD56-4A32-E54A-92E3-4DF5A939E262}"/>
                </a:ext>
              </a:extLst>
            </p:cNvPr>
            <p:cNvSpPr/>
            <p:nvPr/>
          </p:nvSpPr>
          <p:spPr>
            <a:xfrm>
              <a:off x="7638945" y="3516536"/>
              <a:ext cx="1905057" cy="574888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B40237-6F67-2D41-AFF0-588D83BB3E71}"/>
                </a:ext>
              </a:extLst>
            </p:cNvPr>
            <p:cNvSpPr txBox="1"/>
            <p:nvPr/>
          </p:nvSpPr>
          <p:spPr>
            <a:xfrm>
              <a:off x="8197291" y="362298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7AA547-F1E4-C54B-A489-1F5532C76AD4}"/>
                </a:ext>
              </a:extLst>
            </p:cNvPr>
            <p:cNvSpPr/>
            <p:nvPr/>
          </p:nvSpPr>
          <p:spPr>
            <a:xfrm>
              <a:off x="7636227" y="3044911"/>
              <a:ext cx="1905057" cy="39778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D38505-37B9-AB4C-8BF1-74EFE1C095A7}"/>
                </a:ext>
              </a:extLst>
            </p:cNvPr>
            <p:cNvSpPr txBox="1"/>
            <p:nvPr/>
          </p:nvSpPr>
          <p:spPr>
            <a:xfrm>
              <a:off x="7757860" y="3044908"/>
              <a:ext cx="1767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(slimmed)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37335F2-ABF6-4242-9FE2-B2E1F3C5E2B1}"/>
                </a:ext>
              </a:extLst>
            </p:cNvPr>
            <p:cNvCxnSpPr>
              <a:cxnSpLocks/>
            </p:cNvCxnSpPr>
            <p:nvPr/>
          </p:nvCxnSpPr>
          <p:spPr>
            <a:xfrm>
              <a:off x="2411896" y="4737663"/>
              <a:ext cx="7475083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FC3B49F-E6E0-2949-AEF9-4FFC5288F340}"/>
                </a:ext>
              </a:extLst>
            </p:cNvPr>
            <p:cNvCxnSpPr>
              <a:cxnSpLocks/>
            </p:cNvCxnSpPr>
            <p:nvPr/>
          </p:nvCxnSpPr>
          <p:spPr>
            <a:xfrm>
              <a:off x="2451652" y="4162508"/>
              <a:ext cx="7454449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235AA9-F0DA-CA46-A5C9-DCB93EE9132C}"/>
                </a:ext>
              </a:extLst>
            </p:cNvPr>
            <p:cNvSpPr txBox="1"/>
            <p:nvPr/>
          </p:nvSpPr>
          <p:spPr>
            <a:xfrm>
              <a:off x="1343560" y="4839087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613C58-7CEF-3544-BEA7-AB8BF40EB729}"/>
                </a:ext>
              </a:extLst>
            </p:cNvPr>
            <p:cNvSpPr txBox="1"/>
            <p:nvPr/>
          </p:nvSpPr>
          <p:spPr>
            <a:xfrm>
              <a:off x="1349731" y="4245114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CC5FCA-13B1-8C40-BE2B-6836A9805CCD}"/>
                </a:ext>
              </a:extLst>
            </p:cNvPr>
            <p:cNvSpPr txBox="1"/>
            <p:nvPr/>
          </p:nvSpPr>
          <p:spPr>
            <a:xfrm>
              <a:off x="1211829" y="3372674"/>
              <a:ext cx="137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281A5A3-7EDB-3C4A-B735-10809E467274}"/>
                </a:ext>
              </a:extLst>
            </p:cNvPr>
            <p:cNvSpPr txBox="1"/>
            <p:nvPr/>
          </p:nvSpPr>
          <p:spPr>
            <a:xfrm>
              <a:off x="5294085" y="5424359"/>
              <a:ext cx="1760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TCP</a:t>
              </a:r>
            </a:p>
          </p:txBody>
        </p: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7114ECE2-1121-0345-B7B9-9FB2F084ED76}"/>
                </a:ext>
              </a:extLst>
            </p:cNvPr>
            <p:cNvSpPr/>
            <p:nvPr/>
          </p:nvSpPr>
          <p:spPr>
            <a:xfrm>
              <a:off x="9601057" y="3044908"/>
              <a:ext cx="155448" cy="1050444"/>
            </a:xfrm>
            <a:prstGeom prst="rightBrac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35C09F-1046-AB48-ADAB-00EF1C3B0A9C}"/>
                </a:ext>
              </a:extLst>
            </p:cNvPr>
            <p:cNvSpPr txBox="1"/>
            <p:nvPr/>
          </p:nvSpPr>
          <p:spPr>
            <a:xfrm>
              <a:off x="9581566" y="3388735"/>
              <a:ext cx="900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1362FB-24E4-2844-AC7E-E4518CF0715D}"/>
                </a:ext>
              </a:extLst>
            </p:cNvPr>
            <p:cNvSpPr txBox="1"/>
            <p:nvPr/>
          </p:nvSpPr>
          <p:spPr>
            <a:xfrm>
              <a:off x="7470431" y="5467510"/>
              <a:ext cx="2497799" cy="762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QUIC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(which incorporates TLS)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over UDP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1AB2D0-DE7D-1046-8E6E-9E10EE65DBFB}"/>
                </a:ext>
              </a:extLst>
            </p:cNvPr>
            <p:cNvSpPr/>
            <p:nvPr/>
          </p:nvSpPr>
          <p:spPr>
            <a:xfrm>
              <a:off x="2850194" y="4786628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37EA29-F710-1744-8487-F190DF4B1F1F}"/>
                </a:ext>
              </a:extLst>
            </p:cNvPr>
            <p:cNvSpPr txBox="1"/>
            <p:nvPr/>
          </p:nvSpPr>
          <p:spPr>
            <a:xfrm>
              <a:off x="3625681" y="482998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A9237DD-B9BA-6E47-B09A-1EB16931BEBC}"/>
                </a:ext>
              </a:extLst>
            </p:cNvPr>
            <p:cNvSpPr/>
            <p:nvPr/>
          </p:nvSpPr>
          <p:spPr>
            <a:xfrm>
              <a:off x="2852063" y="4215232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1DA7FF9-8DE9-834C-B550-844A130DB512}"/>
                </a:ext>
              </a:extLst>
            </p:cNvPr>
            <p:cNvSpPr txBox="1"/>
            <p:nvPr/>
          </p:nvSpPr>
          <p:spPr>
            <a:xfrm>
              <a:off x="3541880" y="4261668"/>
              <a:ext cx="539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9CD36DF-A6E8-E94A-830D-71530B00B9C8}"/>
                </a:ext>
              </a:extLst>
            </p:cNvPr>
            <p:cNvGrpSpPr/>
            <p:nvPr/>
          </p:nvGrpSpPr>
          <p:grpSpPr>
            <a:xfrm>
              <a:off x="2889950" y="3062200"/>
              <a:ext cx="1905057" cy="455283"/>
              <a:chOff x="975444" y="4703759"/>
              <a:chExt cx="2128813" cy="498521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E23F83F-706C-254E-9283-B3C113109B24}"/>
                  </a:ext>
                </a:extLst>
              </p:cNvPr>
              <p:cNvSpPr/>
              <p:nvPr/>
            </p:nvSpPr>
            <p:spPr>
              <a:xfrm>
                <a:off x="975444" y="4703759"/>
                <a:ext cx="2128813" cy="498521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rgbClr val="9BBB59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A4CDE4-7EF7-DD4B-A4D8-4FDB90287E05}"/>
                  </a:ext>
                </a:extLst>
              </p:cNvPr>
              <p:cNvSpPr txBox="1"/>
              <p:nvPr/>
            </p:nvSpPr>
            <p:spPr>
              <a:xfrm>
                <a:off x="1488098" y="4754605"/>
                <a:ext cx="1136031" cy="404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HTTP</a:t>
                </a:r>
                <a:r>
                  <a:rPr lang="en-US" kern="0" dirty="0">
                    <a:solidFill>
                      <a:prstClr val="black"/>
                    </a:solidFill>
                    <a:latin typeface="Calibri" panose="020F0502020204030204"/>
                  </a:rPr>
                  <a:t> 1.0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5E28FB-A1AD-D543-A262-74F2FD5695C1}"/>
                </a:ext>
              </a:extLst>
            </p:cNvPr>
            <p:cNvSpPr txBox="1"/>
            <p:nvPr/>
          </p:nvSpPr>
          <p:spPr>
            <a:xfrm>
              <a:off x="2994833" y="5417732"/>
              <a:ext cx="1760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TCP</a:t>
              </a:r>
            </a:p>
          </p:txBody>
        </p:sp>
      </p:grpSp>
      <p:sp>
        <p:nvSpPr>
          <p:cNvPr id="50" name="Rectangle 3">
            <a:extLst>
              <a:ext uri="{FF2B5EF4-FFF2-40B4-BE49-F238E27FC236}">
                <a16:creationId xmlns:a16="http://schemas.microsoft.com/office/drawing/2014/main" id="{9DBBAA2C-520E-9D42-A957-3021B90655F9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71393"/>
            <a:ext cx="10598426" cy="127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51" name="Rectangle 3">
            <a:extLst>
              <a:ext uri="{FF2B5EF4-FFF2-40B4-BE49-F238E27FC236}">
                <a16:creationId xmlns:a16="http://schemas.microsoft.com/office/drawing/2014/main" id="{39760742-0469-2542-A9D6-EFAC12730D3B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91270"/>
            <a:ext cx="10883348" cy="16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TLS provides an API that </a:t>
            </a:r>
            <a:r>
              <a:rPr lang="en-US" sz="3200" i="1" dirty="0"/>
              <a:t>any</a:t>
            </a:r>
            <a:r>
              <a:rPr lang="en-US" sz="3200" dirty="0"/>
              <a:t> application can use</a:t>
            </a:r>
          </a:p>
          <a:p>
            <a:pPr marL="287338" indent="-287338"/>
            <a:r>
              <a:rPr lang="en-US" sz="3200" dirty="0"/>
              <a:t>an HTTP view of TLS:</a:t>
            </a:r>
            <a:endParaRPr lang="en-US" sz="2800" dirty="0"/>
          </a:p>
          <a:p>
            <a:pPr marL="641350" lvl="1" indent="-236538"/>
            <a:endParaRPr lang="en-US" sz="2800" dirty="0"/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2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E75DA-960F-9E42-A5A3-3B8B45FC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51" y="1631260"/>
            <a:ext cx="10850217" cy="4875557"/>
          </a:xfrm>
        </p:spPr>
        <p:txBody>
          <a:bodyPr>
            <a:normAutofit/>
          </a:bodyPr>
          <a:lstStyle/>
          <a:p>
            <a:r>
              <a:rPr lang="en-US" dirty="0"/>
              <a:t>“cipher suite”: algorithms that can be used for key generation, encryption, MAC, digital signature</a:t>
            </a:r>
          </a:p>
          <a:p>
            <a:r>
              <a:rPr lang="en-US" dirty="0"/>
              <a:t>TLS: 1.3 </a:t>
            </a:r>
            <a:r>
              <a:rPr lang="en-US" sz="2000" dirty="0"/>
              <a:t>(2018)</a:t>
            </a:r>
            <a:r>
              <a:rPr lang="en-US" sz="3200" dirty="0"/>
              <a:t>:</a:t>
            </a:r>
            <a:r>
              <a:rPr lang="en-US" dirty="0"/>
              <a:t> more limited cipher suite choice than TLS 1.2 </a:t>
            </a:r>
            <a:r>
              <a:rPr lang="en-US" sz="2000" dirty="0"/>
              <a:t>(2008)</a:t>
            </a:r>
          </a:p>
          <a:p>
            <a:pPr lvl="1"/>
            <a:r>
              <a:rPr lang="en-US" sz="2800" dirty="0"/>
              <a:t>only 5 choices, rather than 37 choices</a:t>
            </a:r>
          </a:p>
          <a:p>
            <a:pPr lvl="1"/>
            <a:r>
              <a:rPr lang="en-US" sz="2800" i="1" dirty="0"/>
              <a:t>requires</a:t>
            </a:r>
            <a:r>
              <a:rPr lang="en-US" sz="2800" dirty="0"/>
              <a:t> Diffie-Hellman (DH) for key exchange, rather than DH or RSA</a:t>
            </a:r>
          </a:p>
          <a:p>
            <a:pPr lvl="1"/>
            <a:r>
              <a:rPr lang="en-US" sz="2800" dirty="0"/>
              <a:t>combined encryption and authentication algorithm (“authenticated encryption”) for data rather than serial encryption, authentication</a:t>
            </a:r>
          </a:p>
          <a:p>
            <a:pPr lvl="2"/>
            <a:r>
              <a:rPr lang="en-US" sz="2400" dirty="0"/>
              <a:t>4 based on AES</a:t>
            </a:r>
          </a:p>
          <a:p>
            <a:pPr lvl="1"/>
            <a:r>
              <a:rPr lang="en-US" sz="2800" dirty="0"/>
              <a:t>HMAC uses SHA (256 or 284) cryptographic hash function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TLS: 1.3 cipher suite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TLS 1.3 handshake: 1 RTT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17" name="Line 73">
            <a:extLst>
              <a:ext uri="{FF2B5EF4-FFF2-40B4-BE49-F238E27FC236}">
                <a16:creationId xmlns:a16="http://schemas.microsoft.com/office/drawing/2014/main" id="{FD2D2176-5510-9F45-87FD-D6A6EC51F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269" y="2213057"/>
            <a:ext cx="4486220" cy="109998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8" name="Line 74">
            <a:extLst>
              <a:ext uri="{FF2B5EF4-FFF2-40B4-BE49-F238E27FC236}">
                <a16:creationId xmlns:a16="http://schemas.microsoft.com/office/drawing/2014/main" id="{9C9A11CD-F0BB-C549-A8F8-6D4FF0D12F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7983" y="2123298"/>
            <a:ext cx="52309" cy="3747414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30" name="Group 92">
            <a:extLst>
              <a:ext uri="{FF2B5EF4-FFF2-40B4-BE49-F238E27FC236}">
                <a16:creationId xmlns:a16="http://schemas.microsoft.com/office/drawing/2014/main" id="{6E8A024B-934D-504C-8896-F75B17C4E30C}"/>
              </a:ext>
            </a:extLst>
          </p:cNvPr>
          <p:cNvGrpSpPr>
            <a:grpSpLocks/>
          </p:cNvGrpSpPr>
          <p:nvPr/>
        </p:nvGrpSpPr>
        <p:grpSpPr bwMode="auto">
          <a:xfrm>
            <a:off x="977632" y="1543313"/>
            <a:ext cx="775403" cy="566176"/>
            <a:chOff x="-44" y="1473"/>
            <a:chExt cx="981" cy="1105"/>
          </a:xfrm>
        </p:grpSpPr>
        <p:pic>
          <p:nvPicPr>
            <p:cNvPr id="31" name="Picture 93" descr="desktop_computer_stylized_medium">
              <a:extLst>
                <a:ext uri="{FF2B5EF4-FFF2-40B4-BE49-F238E27FC236}">
                  <a16:creationId xmlns:a16="http://schemas.microsoft.com/office/drawing/2014/main" id="{FFF52D87-075E-6348-BE99-E8EC7CD1EE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D7116080-D36D-CD47-8C70-8E42B60EEB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3" name="Group 95">
            <a:extLst>
              <a:ext uri="{FF2B5EF4-FFF2-40B4-BE49-F238E27FC236}">
                <a16:creationId xmlns:a16="http://schemas.microsoft.com/office/drawing/2014/main" id="{139F01BA-E014-9249-B995-5FAC9C861608}"/>
              </a:ext>
            </a:extLst>
          </p:cNvPr>
          <p:cNvGrpSpPr>
            <a:grpSpLocks/>
          </p:cNvGrpSpPr>
          <p:nvPr/>
        </p:nvGrpSpPr>
        <p:grpSpPr bwMode="auto">
          <a:xfrm>
            <a:off x="5846659" y="1522600"/>
            <a:ext cx="318750" cy="557545"/>
            <a:chOff x="4140" y="429"/>
            <a:chExt cx="1425" cy="2396"/>
          </a:xfrm>
        </p:grpSpPr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26F68C99-0453-5B45-95CB-564AAAC97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Rectangle 97">
              <a:extLst>
                <a:ext uri="{FF2B5EF4-FFF2-40B4-BE49-F238E27FC236}">
                  <a16:creationId xmlns:a16="http://schemas.microsoft.com/office/drawing/2014/main" id="{86B8B2EC-8A39-8744-AEE7-7DE596B8F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id="{B016FCC5-1355-7C46-BE07-AA386B36F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E10DD31D-2B99-5E4F-ACC6-3EE07F59D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" name="Rectangle 100">
              <a:extLst>
                <a:ext uri="{FF2B5EF4-FFF2-40B4-BE49-F238E27FC236}">
                  <a16:creationId xmlns:a16="http://schemas.microsoft.com/office/drawing/2014/main" id="{07D055DB-84BC-8141-BF69-FEB626941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39" name="Group 101">
              <a:extLst>
                <a:ext uri="{FF2B5EF4-FFF2-40B4-BE49-F238E27FC236}">
                  <a16:creationId xmlns:a16="http://schemas.microsoft.com/office/drawing/2014/main" id="{7EBA2B7C-6079-8746-B162-23AD0AB2A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5" name="AutoShape 102">
                <a:extLst>
                  <a:ext uri="{FF2B5EF4-FFF2-40B4-BE49-F238E27FC236}">
                    <a16:creationId xmlns:a16="http://schemas.microsoft.com/office/drawing/2014/main" id="{0B5CF742-03A1-6840-937B-1734F8744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6" name="AutoShape 103">
                <a:extLst>
                  <a:ext uri="{FF2B5EF4-FFF2-40B4-BE49-F238E27FC236}">
                    <a16:creationId xmlns:a16="http://schemas.microsoft.com/office/drawing/2014/main" id="{B8E8974D-EF0D-0B4E-B873-CD95E1DB3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0" name="Rectangle 104">
              <a:extLst>
                <a:ext uri="{FF2B5EF4-FFF2-40B4-BE49-F238E27FC236}">
                  <a16:creationId xmlns:a16="http://schemas.microsoft.com/office/drawing/2014/main" id="{C1375B90-3426-4144-81E9-3AB17E3B5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41" name="Group 105">
              <a:extLst>
                <a:ext uri="{FF2B5EF4-FFF2-40B4-BE49-F238E27FC236}">
                  <a16:creationId xmlns:a16="http://schemas.microsoft.com/office/drawing/2014/main" id="{F5B4E34A-A543-A54C-B5B9-24CF5E72B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3" name="AutoShape 106">
                <a:extLst>
                  <a:ext uri="{FF2B5EF4-FFF2-40B4-BE49-F238E27FC236}">
                    <a16:creationId xmlns:a16="http://schemas.microsoft.com/office/drawing/2014/main" id="{4460BD36-1985-6243-8FEF-6363BA07C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" name="AutoShape 107">
                <a:extLst>
                  <a:ext uri="{FF2B5EF4-FFF2-40B4-BE49-F238E27FC236}">
                    <a16:creationId xmlns:a16="http://schemas.microsoft.com/office/drawing/2014/main" id="{04A041AD-0228-384D-A83E-190B8418A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" name="Rectangle 108">
              <a:extLst>
                <a:ext uri="{FF2B5EF4-FFF2-40B4-BE49-F238E27FC236}">
                  <a16:creationId xmlns:a16="http://schemas.microsoft.com/office/drawing/2014/main" id="{996612E0-5C46-C249-9643-F7B6C380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43" name="Rectangle 109">
              <a:extLst>
                <a:ext uri="{FF2B5EF4-FFF2-40B4-BE49-F238E27FC236}">
                  <a16:creationId xmlns:a16="http://schemas.microsoft.com/office/drawing/2014/main" id="{DCF6931C-69E4-FE4E-B760-71FAC5A16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44" name="Group 110">
              <a:extLst>
                <a:ext uri="{FF2B5EF4-FFF2-40B4-BE49-F238E27FC236}">
                  <a16:creationId xmlns:a16="http://schemas.microsoft.com/office/drawing/2014/main" id="{CAB625F0-0691-D04B-B240-3FB9F11663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1" name="AutoShape 111">
                <a:extLst>
                  <a:ext uri="{FF2B5EF4-FFF2-40B4-BE49-F238E27FC236}">
                    <a16:creationId xmlns:a16="http://schemas.microsoft.com/office/drawing/2014/main" id="{1798E5BB-0EE4-B14D-A096-D6DF8E1A3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2" name="AutoShape 112">
                <a:extLst>
                  <a:ext uri="{FF2B5EF4-FFF2-40B4-BE49-F238E27FC236}">
                    <a16:creationId xmlns:a16="http://schemas.microsoft.com/office/drawing/2014/main" id="{37D6D764-BBE7-2C4C-B814-C8433A252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id="{2735D8B7-00A2-114C-8592-1506F5632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6" name="Group 114">
              <a:extLst>
                <a:ext uri="{FF2B5EF4-FFF2-40B4-BE49-F238E27FC236}">
                  <a16:creationId xmlns:a16="http://schemas.microsoft.com/office/drawing/2014/main" id="{D2FEF0BF-A9A6-B94E-AEC6-B75180F9C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" name="AutoShape 115">
                <a:extLst>
                  <a:ext uri="{FF2B5EF4-FFF2-40B4-BE49-F238E27FC236}">
                    <a16:creationId xmlns:a16="http://schemas.microsoft.com/office/drawing/2014/main" id="{8ED374E1-9B28-E146-BDED-A72B05703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" name="AutoShape 116">
                <a:extLst>
                  <a:ext uri="{FF2B5EF4-FFF2-40B4-BE49-F238E27FC236}">
                    <a16:creationId xmlns:a16="http://schemas.microsoft.com/office/drawing/2014/main" id="{D587FE6E-D81D-534E-8051-418AD812D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7" name="Rectangle 117">
              <a:extLst>
                <a:ext uri="{FF2B5EF4-FFF2-40B4-BE49-F238E27FC236}">
                  <a16:creationId xmlns:a16="http://schemas.microsoft.com/office/drawing/2014/main" id="{B1AB82F8-F3C2-2C41-87BC-893365048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48" name="Freeform 118">
              <a:extLst>
                <a:ext uri="{FF2B5EF4-FFF2-40B4-BE49-F238E27FC236}">
                  <a16:creationId xmlns:a16="http://schemas.microsoft.com/office/drawing/2014/main" id="{FFFBD39F-75BA-A04D-A04B-8A96E364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Freeform 119">
              <a:extLst>
                <a:ext uri="{FF2B5EF4-FFF2-40B4-BE49-F238E27FC236}">
                  <a16:creationId xmlns:a16="http://schemas.microsoft.com/office/drawing/2014/main" id="{423E4EEF-52F1-274F-8150-7B8FE36B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Oval 120">
              <a:extLst>
                <a:ext uri="{FF2B5EF4-FFF2-40B4-BE49-F238E27FC236}">
                  <a16:creationId xmlns:a16="http://schemas.microsoft.com/office/drawing/2014/main" id="{8E622F2C-9916-E44C-8D15-A3EB50990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1" name="Freeform 121">
              <a:extLst>
                <a:ext uri="{FF2B5EF4-FFF2-40B4-BE49-F238E27FC236}">
                  <a16:creationId xmlns:a16="http://schemas.microsoft.com/office/drawing/2014/main" id="{2B2C122C-9558-C74A-B292-6745935E5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AutoShape 122">
              <a:extLst>
                <a:ext uri="{FF2B5EF4-FFF2-40B4-BE49-F238E27FC236}">
                  <a16:creationId xmlns:a16="http://schemas.microsoft.com/office/drawing/2014/main" id="{9EB66954-1692-804C-9BE3-43BB692ED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4" name="AutoShape 123">
              <a:extLst>
                <a:ext uri="{FF2B5EF4-FFF2-40B4-BE49-F238E27FC236}">
                  <a16:creationId xmlns:a16="http://schemas.microsoft.com/office/drawing/2014/main" id="{2BACD6F5-3BD3-8443-98EE-6D7911FBA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5" name="Oval 124">
              <a:extLst>
                <a:ext uri="{FF2B5EF4-FFF2-40B4-BE49-F238E27FC236}">
                  <a16:creationId xmlns:a16="http://schemas.microsoft.com/office/drawing/2014/main" id="{2287EC08-ED14-2548-BC2D-0D0B10C39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6" name="Oval 125">
              <a:extLst>
                <a:ext uri="{FF2B5EF4-FFF2-40B4-BE49-F238E27FC236}">
                  <a16:creationId xmlns:a16="http://schemas.microsoft.com/office/drawing/2014/main" id="{31709B70-F20F-5045-B062-881A30E1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57" name="Oval 126">
              <a:extLst>
                <a:ext uri="{FF2B5EF4-FFF2-40B4-BE49-F238E27FC236}">
                  <a16:creationId xmlns:a16="http://schemas.microsoft.com/office/drawing/2014/main" id="{2AB72B66-2D1D-5D48-9738-F7A60A6DE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8" name="Rectangle 127">
              <a:extLst>
                <a:ext uri="{FF2B5EF4-FFF2-40B4-BE49-F238E27FC236}">
                  <a16:creationId xmlns:a16="http://schemas.microsoft.com/office/drawing/2014/main" id="{5182F070-FBAE-C742-8223-21FCE45B2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67" name="Line 74">
            <a:extLst>
              <a:ext uri="{FF2B5EF4-FFF2-40B4-BE49-F238E27FC236}">
                <a16:creationId xmlns:a16="http://schemas.microsoft.com/office/drawing/2014/main" id="{B6EBBF64-96C1-1946-824F-FA9C089FD9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70104" y="2037159"/>
            <a:ext cx="52309" cy="3747414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68" name="Line 73">
            <a:extLst>
              <a:ext uri="{FF2B5EF4-FFF2-40B4-BE49-F238E27FC236}">
                <a16:creationId xmlns:a16="http://schemas.microsoft.com/office/drawing/2014/main" id="{73AB1539-E1D3-A74D-B91D-21C37901A4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0389" y="3419059"/>
            <a:ext cx="4453089" cy="74874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70" name="Line 73">
            <a:extLst>
              <a:ext uri="{FF2B5EF4-FFF2-40B4-BE49-F238E27FC236}">
                <a16:creationId xmlns:a16="http://schemas.microsoft.com/office/drawing/2014/main" id="{B119B6F9-3051-4845-8DC3-AC7CA8281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0390" y="4446052"/>
            <a:ext cx="4466341" cy="762054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6FD78D8-A011-BF41-BF8B-F55B6EBED7DB}"/>
              </a:ext>
            </a:extLst>
          </p:cNvPr>
          <p:cNvGrpSpPr/>
          <p:nvPr/>
        </p:nvGrpSpPr>
        <p:grpSpPr>
          <a:xfrm>
            <a:off x="1706701" y="1921563"/>
            <a:ext cx="3024326" cy="1148008"/>
            <a:chOff x="1706701" y="1921563"/>
            <a:chExt cx="3024326" cy="1148008"/>
          </a:xfrm>
        </p:grpSpPr>
        <p:sp>
          <p:nvSpPr>
            <p:cNvPr id="21" name="Rectangle 77">
              <a:extLst>
                <a:ext uri="{FF2B5EF4-FFF2-40B4-BE49-F238E27FC236}">
                  <a16:creationId xmlns:a16="http://schemas.microsoft.com/office/drawing/2014/main" id="{F8CA38D6-DA75-DA48-A714-1C05DAF7B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2912" y="2409556"/>
              <a:ext cx="1049579" cy="355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3" name="Rectangle 79">
              <a:extLst>
                <a:ext uri="{FF2B5EF4-FFF2-40B4-BE49-F238E27FC236}">
                  <a16:creationId xmlns:a16="http://schemas.microsoft.com/office/drawing/2014/main" id="{27341C0E-38B0-8E4B-B70A-41ED33D9D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572" y="2658404"/>
              <a:ext cx="593334" cy="355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3C8411C-D034-C847-A430-7115B6AF6DC3}"/>
                </a:ext>
              </a:extLst>
            </p:cNvPr>
            <p:cNvSpPr/>
            <p:nvPr/>
          </p:nvSpPr>
          <p:spPr>
            <a:xfrm>
              <a:off x="2067341" y="1921563"/>
              <a:ext cx="2637181" cy="112643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0B4A451-6D15-754A-81D3-3A6437D01540}"/>
                </a:ext>
              </a:extLst>
            </p:cNvPr>
            <p:cNvSpPr txBox="1"/>
            <p:nvPr/>
          </p:nvSpPr>
          <p:spPr>
            <a:xfrm>
              <a:off x="2054088" y="1921564"/>
              <a:ext cx="2676939" cy="1148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client hello:</a:t>
              </a:r>
            </a:p>
            <a:p>
              <a:pPr marL="285750" indent="-220663">
                <a:lnSpc>
                  <a:spcPct val="90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dirty="0"/>
                <a:t>supported cipher suites</a:t>
              </a:r>
            </a:p>
            <a:p>
              <a:pPr marL="285750" indent="-220663">
                <a:lnSpc>
                  <a:spcPct val="90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dirty="0"/>
                <a:t>DH key agreement protocol, parameters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79AF327-7180-2D4F-B786-6C4D99E8780B}"/>
                </a:ext>
              </a:extLst>
            </p:cNvPr>
            <p:cNvGrpSpPr/>
            <p:nvPr/>
          </p:nvGrpSpPr>
          <p:grpSpPr>
            <a:xfrm>
              <a:off x="1706701" y="2080591"/>
              <a:ext cx="318052" cy="369332"/>
              <a:chOff x="10015814" y="1484244"/>
              <a:chExt cx="318052" cy="369332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56D9E5A-5ED3-374B-9790-3B78253C2B98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0280EBC-BB7A-564A-963E-3E72488991D3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AE94685-FD97-0B41-8CD2-EFB1AACB74B8}"/>
              </a:ext>
            </a:extLst>
          </p:cNvPr>
          <p:cNvGrpSpPr/>
          <p:nvPr/>
        </p:nvGrpSpPr>
        <p:grpSpPr>
          <a:xfrm>
            <a:off x="2020957" y="3160644"/>
            <a:ext cx="3442735" cy="1148007"/>
            <a:chOff x="2020957" y="3160644"/>
            <a:chExt cx="3442735" cy="114800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3401A1E-798A-B043-A313-16D3E1D0D4E3}"/>
                </a:ext>
              </a:extLst>
            </p:cNvPr>
            <p:cNvGrpSpPr/>
            <p:nvPr/>
          </p:nvGrpSpPr>
          <p:grpSpPr>
            <a:xfrm>
              <a:off x="2020957" y="3160644"/>
              <a:ext cx="2696817" cy="1148007"/>
              <a:chOff x="8382000" y="2670313"/>
              <a:chExt cx="2696817" cy="1148007"/>
            </a:xfrm>
          </p:grpSpPr>
          <p:sp>
            <p:nvSpPr>
              <p:cNvPr id="79" name="Rectangle 79">
                <a:extLst>
                  <a:ext uri="{FF2B5EF4-FFF2-40B4-BE49-F238E27FC236}">
                    <a16:creationId xmlns:a16="http://schemas.microsoft.com/office/drawing/2014/main" id="{929B3F4D-DC3B-524F-832B-72A27F4E7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6484" y="3407153"/>
                <a:ext cx="593334" cy="3555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AE9F0B4-D415-2D4C-8FE9-1E41596DEA9F}"/>
                  </a:ext>
                </a:extLst>
              </p:cNvPr>
              <p:cNvSpPr/>
              <p:nvPr/>
            </p:nvSpPr>
            <p:spPr>
              <a:xfrm>
                <a:off x="8382000" y="2683565"/>
                <a:ext cx="2696817" cy="112643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1876DC1-8D84-6748-BD43-CDCAB74776FE}"/>
                  </a:ext>
                </a:extLst>
              </p:cNvPr>
              <p:cNvSpPr txBox="1"/>
              <p:nvPr/>
            </p:nvSpPr>
            <p:spPr>
              <a:xfrm>
                <a:off x="8382000" y="2670313"/>
                <a:ext cx="2670313" cy="1148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server hello:</a:t>
                </a:r>
              </a:p>
              <a:p>
                <a:pPr marL="285750" indent="-220663">
                  <a:lnSpc>
                    <a:spcPct val="90000"/>
                  </a:lnSpc>
                  <a:buClr>
                    <a:srgbClr val="0012A0"/>
                  </a:buClr>
                  <a:buFont typeface="Wingdings" pitchFamily="2" charset="2"/>
                  <a:buChar char="§"/>
                </a:pPr>
                <a:r>
                  <a:rPr lang="en-US" dirty="0"/>
                  <a:t>selected cipher suite</a:t>
                </a:r>
              </a:p>
              <a:p>
                <a:pPr marL="285750" indent="-220663">
                  <a:lnSpc>
                    <a:spcPct val="90000"/>
                  </a:lnSpc>
                  <a:buClr>
                    <a:srgbClr val="0012A0"/>
                  </a:buClr>
                  <a:buFont typeface="Wingdings" pitchFamily="2" charset="2"/>
                  <a:buChar char="§"/>
                </a:pPr>
                <a:r>
                  <a:rPr lang="en-US" dirty="0"/>
                  <a:t>DH key agreement protocol, parameters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4B20F14-67AA-4449-8216-AA9235811F84}"/>
                </a:ext>
              </a:extLst>
            </p:cNvPr>
            <p:cNvGrpSpPr/>
            <p:nvPr/>
          </p:nvGrpSpPr>
          <p:grpSpPr>
            <a:xfrm>
              <a:off x="5145640" y="3332921"/>
              <a:ext cx="318052" cy="369332"/>
              <a:chOff x="10015814" y="1484244"/>
              <a:chExt cx="318052" cy="369332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8FEE8FED-9849-0640-ADC2-A51F04F1D092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A7D11A2-826D-6F4D-8085-88C8D0B18D5C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6A04956-A9EC-9F4E-B0FD-8BDF21A502C5}"/>
              </a:ext>
            </a:extLst>
          </p:cNvPr>
          <p:cNvGrpSpPr/>
          <p:nvPr/>
        </p:nvGrpSpPr>
        <p:grpSpPr>
          <a:xfrm>
            <a:off x="1030840" y="4094921"/>
            <a:ext cx="318052" cy="369332"/>
            <a:chOff x="10015814" y="1484244"/>
            <a:chExt cx="318052" cy="36933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A21D853-0AA1-3E42-8F47-15ECB71F1459}"/>
                </a:ext>
              </a:extLst>
            </p:cNvPr>
            <p:cNvSpPr/>
            <p:nvPr/>
          </p:nvSpPr>
          <p:spPr>
            <a:xfrm>
              <a:off x="10015814" y="1517597"/>
              <a:ext cx="318052" cy="31805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6F4317B-0829-2745-8E4A-0EBC142CF32B}"/>
                </a:ext>
              </a:extLst>
            </p:cNvPr>
            <p:cNvSpPr txBox="1"/>
            <p:nvPr/>
          </p:nvSpPr>
          <p:spPr>
            <a:xfrm>
              <a:off x="10029066" y="14842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C5895EB-3741-A047-8065-8814A15AE75E}"/>
              </a:ext>
            </a:extLst>
          </p:cNvPr>
          <p:cNvSpPr txBox="1"/>
          <p:nvPr/>
        </p:nvSpPr>
        <p:spPr>
          <a:xfrm>
            <a:off x="980662" y="5346318"/>
            <a:ext cx="940904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/>
              <a:t>client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AAEDA9-73ED-5A45-B4A9-823B5C3F169C}"/>
              </a:ext>
            </a:extLst>
          </p:cNvPr>
          <p:cNvSpPr txBox="1"/>
          <p:nvPr/>
        </p:nvSpPr>
        <p:spPr>
          <a:xfrm>
            <a:off x="5473148" y="5366196"/>
            <a:ext cx="101379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/>
              <a:t>server 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8D2E281-5D35-6042-A1B3-F9E2FBADECFB}"/>
              </a:ext>
            </a:extLst>
          </p:cNvPr>
          <p:cNvGrpSpPr/>
          <p:nvPr/>
        </p:nvGrpSpPr>
        <p:grpSpPr>
          <a:xfrm>
            <a:off x="7098196" y="1159564"/>
            <a:ext cx="4775747" cy="1670444"/>
            <a:chOff x="7098196" y="1159564"/>
            <a:chExt cx="4775747" cy="1670444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C36F151-9EED-B348-96AA-8062FCF1CB3B}"/>
                </a:ext>
              </a:extLst>
            </p:cNvPr>
            <p:cNvSpPr txBox="1"/>
            <p:nvPr/>
          </p:nvSpPr>
          <p:spPr>
            <a:xfrm>
              <a:off x="7421212" y="1165257"/>
              <a:ext cx="4452731" cy="166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dirty="0"/>
                <a:t>client TLS hello msg: 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i="1" dirty="0"/>
                <a:t>guesses </a:t>
              </a:r>
              <a:r>
                <a:rPr lang="en-US" sz="2400" dirty="0"/>
                <a:t>key agreement protocol, parameters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indicates cipher suites it supports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73D9687-9F48-3447-976D-72F8C75DF63E}"/>
                </a:ext>
              </a:extLst>
            </p:cNvPr>
            <p:cNvGrpSpPr/>
            <p:nvPr/>
          </p:nvGrpSpPr>
          <p:grpSpPr>
            <a:xfrm>
              <a:off x="7098196" y="1159564"/>
              <a:ext cx="318052" cy="369332"/>
              <a:chOff x="10015814" y="1484244"/>
              <a:chExt cx="318052" cy="369332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AC8042C3-B36C-2F4D-B826-590F3BDA6D55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5B5C66D-1F38-D643-99AF-39C171C11E55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0B08D4F-46F1-8A4B-BB13-DC6881FEB440}"/>
              </a:ext>
            </a:extLst>
          </p:cNvPr>
          <p:cNvGrpSpPr/>
          <p:nvPr/>
        </p:nvGrpSpPr>
        <p:grpSpPr>
          <a:xfrm>
            <a:off x="7084944" y="2854909"/>
            <a:ext cx="4444447" cy="1664751"/>
            <a:chOff x="7084944" y="2854909"/>
            <a:chExt cx="4444447" cy="166475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0B52424-6607-484C-BD49-FC6EC4A0C5B5}"/>
                </a:ext>
              </a:extLst>
            </p:cNvPr>
            <p:cNvSpPr txBox="1"/>
            <p:nvPr/>
          </p:nvSpPr>
          <p:spPr>
            <a:xfrm>
              <a:off x="7394708" y="2854909"/>
              <a:ext cx="4134683" cy="166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dirty="0"/>
                <a:t>server TLS hello msg chooses 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key agreement protocol, parameters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cipher suite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server-signed certificate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6F9CB07-1EAC-B945-80DF-41F8681DFE0B}"/>
                </a:ext>
              </a:extLst>
            </p:cNvPr>
            <p:cNvGrpSpPr/>
            <p:nvPr/>
          </p:nvGrpSpPr>
          <p:grpSpPr>
            <a:xfrm>
              <a:off x="7084944" y="2875721"/>
              <a:ext cx="318052" cy="369332"/>
              <a:chOff x="10015814" y="1484244"/>
              <a:chExt cx="318052" cy="369332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8519843-0AD0-A94D-B2B9-7974C84A5527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EB3A009-2410-4A4A-A33A-2700AEB8B24D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A4F4A90-03F0-F34A-822F-A3F079D550FA}"/>
              </a:ext>
            </a:extLst>
          </p:cNvPr>
          <p:cNvGrpSpPr/>
          <p:nvPr/>
        </p:nvGrpSpPr>
        <p:grpSpPr>
          <a:xfrm>
            <a:off x="7071692" y="4538868"/>
            <a:ext cx="4934773" cy="1674744"/>
            <a:chOff x="7071692" y="4538868"/>
            <a:chExt cx="4934773" cy="167474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28CC550-011E-5041-B6E2-2DDA5F90CF12}"/>
                </a:ext>
              </a:extLst>
            </p:cNvPr>
            <p:cNvSpPr txBox="1"/>
            <p:nvPr/>
          </p:nvSpPr>
          <p:spPr>
            <a:xfrm>
              <a:off x="7381456" y="4548861"/>
              <a:ext cx="4625009" cy="166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dirty="0"/>
                <a:t>client: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checks server certificate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generates key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can now make application request (e.g.., HTTPS GET)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F248C5B-DA6D-4146-B6BB-E22ABB520608}"/>
                </a:ext>
              </a:extLst>
            </p:cNvPr>
            <p:cNvGrpSpPr/>
            <p:nvPr/>
          </p:nvGrpSpPr>
          <p:grpSpPr>
            <a:xfrm>
              <a:off x="7071692" y="4538868"/>
              <a:ext cx="318052" cy="369332"/>
              <a:chOff x="10015814" y="1484244"/>
              <a:chExt cx="318052" cy="369332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0F7BDA39-4222-C64B-AFF8-63BB40E7EDA6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D5B9647-139B-944F-BD2F-804D83D4EF24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349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TLS 1.3 handshake: 0 RTT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17" name="Line 73">
            <a:extLst>
              <a:ext uri="{FF2B5EF4-FFF2-40B4-BE49-F238E27FC236}">
                <a16:creationId xmlns:a16="http://schemas.microsoft.com/office/drawing/2014/main" id="{FD2D2176-5510-9F45-87FD-D6A6EC51F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269" y="2213057"/>
            <a:ext cx="4486220" cy="109998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8" name="Line 74">
            <a:extLst>
              <a:ext uri="{FF2B5EF4-FFF2-40B4-BE49-F238E27FC236}">
                <a16:creationId xmlns:a16="http://schemas.microsoft.com/office/drawing/2014/main" id="{9C9A11CD-F0BB-C549-A8F8-6D4FF0D12F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7983" y="2123298"/>
            <a:ext cx="52309" cy="3747414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30" name="Group 92">
            <a:extLst>
              <a:ext uri="{FF2B5EF4-FFF2-40B4-BE49-F238E27FC236}">
                <a16:creationId xmlns:a16="http://schemas.microsoft.com/office/drawing/2014/main" id="{6E8A024B-934D-504C-8896-F75B17C4E30C}"/>
              </a:ext>
            </a:extLst>
          </p:cNvPr>
          <p:cNvGrpSpPr>
            <a:grpSpLocks/>
          </p:cNvGrpSpPr>
          <p:nvPr/>
        </p:nvGrpSpPr>
        <p:grpSpPr bwMode="auto">
          <a:xfrm>
            <a:off x="977632" y="1543313"/>
            <a:ext cx="775403" cy="566176"/>
            <a:chOff x="-44" y="1473"/>
            <a:chExt cx="981" cy="1105"/>
          </a:xfrm>
        </p:grpSpPr>
        <p:pic>
          <p:nvPicPr>
            <p:cNvPr id="31" name="Picture 93" descr="desktop_computer_stylized_medium">
              <a:extLst>
                <a:ext uri="{FF2B5EF4-FFF2-40B4-BE49-F238E27FC236}">
                  <a16:creationId xmlns:a16="http://schemas.microsoft.com/office/drawing/2014/main" id="{FFF52D87-075E-6348-BE99-E8EC7CD1EE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D7116080-D36D-CD47-8C70-8E42B60EEB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3" name="Group 95">
            <a:extLst>
              <a:ext uri="{FF2B5EF4-FFF2-40B4-BE49-F238E27FC236}">
                <a16:creationId xmlns:a16="http://schemas.microsoft.com/office/drawing/2014/main" id="{139F01BA-E014-9249-B995-5FAC9C861608}"/>
              </a:ext>
            </a:extLst>
          </p:cNvPr>
          <p:cNvGrpSpPr>
            <a:grpSpLocks/>
          </p:cNvGrpSpPr>
          <p:nvPr/>
        </p:nvGrpSpPr>
        <p:grpSpPr bwMode="auto">
          <a:xfrm>
            <a:off x="5846659" y="1522600"/>
            <a:ext cx="318750" cy="557545"/>
            <a:chOff x="4140" y="429"/>
            <a:chExt cx="1425" cy="2396"/>
          </a:xfrm>
        </p:grpSpPr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26F68C99-0453-5B45-95CB-564AAAC97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Rectangle 97">
              <a:extLst>
                <a:ext uri="{FF2B5EF4-FFF2-40B4-BE49-F238E27FC236}">
                  <a16:creationId xmlns:a16="http://schemas.microsoft.com/office/drawing/2014/main" id="{86B8B2EC-8A39-8744-AEE7-7DE596B8F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id="{B016FCC5-1355-7C46-BE07-AA386B36F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E10DD31D-2B99-5E4F-ACC6-3EE07F59D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" name="Rectangle 100">
              <a:extLst>
                <a:ext uri="{FF2B5EF4-FFF2-40B4-BE49-F238E27FC236}">
                  <a16:creationId xmlns:a16="http://schemas.microsoft.com/office/drawing/2014/main" id="{07D055DB-84BC-8141-BF69-FEB626941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39" name="Group 101">
              <a:extLst>
                <a:ext uri="{FF2B5EF4-FFF2-40B4-BE49-F238E27FC236}">
                  <a16:creationId xmlns:a16="http://schemas.microsoft.com/office/drawing/2014/main" id="{7EBA2B7C-6079-8746-B162-23AD0AB2A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5" name="AutoShape 102">
                <a:extLst>
                  <a:ext uri="{FF2B5EF4-FFF2-40B4-BE49-F238E27FC236}">
                    <a16:creationId xmlns:a16="http://schemas.microsoft.com/office/drawing/2014/main" id="{0B5CF742-03A1-6840-937B-1734F8744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6" name="AutoShape 103">
                <a:extLst>
                  <a:ext uri="{FF2B5EF4-FFF2-40B4-BE49-F238E27FC236}">
                    <a16:creationId xmlns:a16="http://schemas.microsoft.com/office/drawing/2014/main" id="{B8E8974D-EF0D-0B4E-B873-CD95E1DB3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0" name="Rectangle 104">
              <a:extLst>
                <a:ext uri="{FF2B5EF4-FFF2-40B4-BE49-F238E27FC236}">
                  <a16:creationId xmlns:a16="http://schemas.microsoft.com/office/drawing/2014/main" id="{C1375B90-3426-4144-81E9-3AB17E3B5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41" name="Group 105">
              <a:extLst>
                <a:ext uri="{FF2B5EF4-FFF2-40B4-BE49-F238E27FC236}">
                  <a16:creationId xmlns:a16="http://schemas.microsoft.com/office/drawing/2014/main" id="{F5B4E34A-A543-A54C-B5B9-24CF5E72B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3" name="AutoShape 106">
                <a:extLst>
                  <a:ext uri="{FF2B5EF4-FFF2-40B4-BE49-F238E27FC236}">
                    <a16:creationId xmlns:a16="http://schemas.microsoft.com/office/drawing/2014/main" id="{4460BD36-1985-6243-8FEF-6363BA07C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" name="AutoShape 107">
                <a:extLst>
                  <a:ext uri="{FF2B5EF4-FFF2-40B4-BE49-F238E27FC236}">
                    <a16:creationId xmlns:a16="http://schemas.microsoft.com/office/drawing/2014/main" id="{04A041AD-0228-384D-A83E-190B8418A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" name="Rectangle 108">
              <a:extLst>
                <a:ext uri="{FF2B5EF4-FFF2-40B4-BE49-F238E27FC236}">
                  <a16:creationId xmlns:a16="http://schemas.microsoft.com/office/drawing/2014/main" id="{996612E0-5C46-C249-9643-F7B6C380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43" name="Rectangle 109">
              <a:extLst>
                <a:ext uri="{FF2B5EF4-FFF2-40B4-BE49-F238E27FC236}">
                  <a16:creationId xmlns:a16="http://schemas.microsoft.com/office/drawing/2014/main" id="{DCF6931C-69E4-FE4E-B760-71FAC5A16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44" name="Group 110">
              <a:extLst>
                <a:ext uri="{FF2B5EF4-FFF2-40B4-BE49-F238E27FC236}">
                  <a16:creationId xmlns:a16="http://schemas.microsoft.com/office/drawing/2014/main" id="{CAB625F0-0691-D04B-B240-3FB9F11663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1" name="AutoShape 111">
                <a:extLst>
                  <a:ext uri="{FF2B5EF4-FFF2-40B4-BE49-F238E27FC236}">
                    <a16:creationId xmlns:a16="http://schemas.microsoft.com/office/drawing/2014/main" id="{1798E5BB-0EE4-B14D-A096-D6DF8E1A3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2" name="AutoShape 112">
                <a:extLst>
                  <a:ext uri="{FF2B5EF4-FFF2-40B4-BE49-F238E27FC236}">
                    <a16:creationId xmlns:a16="http://schemas.microsoft.com/office/drawing/2014/main" id="{37D6D764-BBE7-2C4C-B814-C8433A252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id="{2735D8B7-00A2-114C-8592-1506F5632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6" name="Group 114">
              <a:extLst>
                <a:ext uri="{FF2B5EF4-FFF2-40B4-BE49-F238E27FC236}">
                  <a16:creationId xmlns:a16="http://schemas.microsoft.com/office/drawing/2014/main" id="{D2FEF0BF-A9A6-B94E-AEC6-B75180F9C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" name="AutoShape 115">
                <a:extLst>
                  <a:ext uri="{FF2B5EF4-FFF2-40B4-BE49-F238E27FC236}">
                    <a16:creationId xmlns:a16="http://schemas.microsoft.com/office/drawing/2014/main" id="{8ED374E1-9B28-E146-BDED-A72B05703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" name="AutoShape 116">
                <a:extLst>
                  <a:ext uri="{FF2B5EF4-FFF2-40B4-BE49-F238E27FC236}">
                    <a16:creationId xmlns:a16="http://schemas.microsoft.com/office/drawing/2014/main" id="{D587FE6E-D81D-534E-8051-418AD812D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7" name="Rectangle 117">
              <a:extLst>
                <a:ext uri="{FF2B5EF4-FFF2-40B4-BE49-F238E27FC236}">
                  <a16:creationId xmlns:a16="http://schemas.microsoft.com/office/drawing/2014/main" id="{B1AB82F8-F3C2-2C41-87BC-893365048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48" name="Freeform 118">
              <a:extLst>
                <a:ext uri="{FF2B5EF4-FFF2-40B4-BE49-F238E27FC236}">
                  <a16:creationId xmlns:a16="http://schemas.microsoft.com/office/drawing/2014/main" id="{FFFBD39F-75BA-A04D-A04B-8A96E364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Freeform 119">
              <a:extLst>
                <a:ext uri="{FF2B5EF4-FFF2-40B4-BE49-F238E27FC236}">
                  <a16:creationId xmlns:a16="http://schemas.microsoft.com/office/drawing/2014/main" id="{423E4EEF-52F1-274F-8150-7B8FE36B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Oval 120">
              <a:extLst>
                <a:ext uri="{FF2B5EF4-FFF2-40B4-BE49-F238E27FC236}">
                  <a16:creationId xmlns:a16="http://schemas.microsoft.com/office/drawing/2014/main" id="{8E622F2C-9916-E44C-8D15-A3EB50990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1" name="Freeform 121">
              <a:extLst>
                <a:ext uri="{FF2B5EF4-FFF2-40B4-BE49-F238E27FC236}">
                  <a16:creationId xmlns:a16="http://schemas.microsoft.com/office/drawing/2014/main" id="{2B2C122C-9558-C74A-B292-6745935E5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AutoShape 122">
              <a:extLst>
                <a:ext uri="{FF2B5EF4-FFF2-40B4-BE49-F238E27FC236}">
                  <a16:creationId xmlns:a16="http://schemas.microsoft.com/office/drawing/2014/main" id="{9EB66954-1692-804C-9BE3-43BB692ED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4" name="AutoShape 123">
              <a:extLst>
                <a:ext uri="{FF2B5EF4-FFF2-40B4-BE49-F238E27FC236}">
                  <a16:creationId xmlns:a16="http://schemas.microsoft.com/office/drawing/2014/main" id="{2BACD6F5-3BD3-8443-98EE-6D7911FBA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5" name="Oval 124">
              <a:extLst>
                <a:ext uri="{FF2B5EF4-FFF2-40B4-BE49-F238E27FC236}">
                  <a16:creationId xmlns:a16="http://schemas.microsoft.com/office/drawing/2014/main" id="{2287EC08-ED14-2548-BC2D-0D0B10C39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6" name="Oval 125">
              <a:extLst>
                <a:ext uri="{FF2B5EF4-FFF2-40B4-BE49-F238E27FC236}">
                  <a16:creationId xmlns:a16="http://schemas.microsoft.com/office/drawing/2014/main" id="{31709B70-F20F-5045-B062-881A30E1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57" name="Oval 126">
              <a:extLst>
                <a:ext uri="{FF2B5EF4-FFF2-40B4-BE49-F238E27FC236}">
                  <a16:creationId xmlns:a16="http://schemas.microsoft.com/office/drawing/2014/main" id="{2AB72B66-2D1D-5D48-9738-F7A60A6DE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8" name="Rectangle 127">
              <a:extLst>
                <a:ext uri="{FF2B5EF4-FFF2-40B4-BE49-F238E27FC236}">
                  <a16:creationId xmlns:a16="http://schemas.microsoft.com/office/drawing/2014/main" id="{5182F070-FBAE-C742-8223-21FCE45B2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67" name="Line 74">
            <a:extLst>
              <a:ext uri="{FF2B5EF4-FFF2-40B4-BE49-F238E27FC236}">
                <a16:creationId xmlns:a16="http://schemas.microsoft.com/office/drawing/2014/main" id="{B6EBBF64-96C1-1946-824F-FA9C089FD9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70104" y="2037159"/>
            <a:ext cx="52309" cy="3747414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68" name="Line 73">
            <a:extLst>
              <a:ext uri="{FF2B5EF4-FFF2-40B4-BE49-F238E27FC236}">
                <a16:creationId xmlns:a16="http://schemas.microsoft.com/office/drawing/2014/main" id="{73AB1539-E1D3-A74D-B91D-21C37901A4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0389" y="3856384"/>
            <a:ext cx="4453089" cy="74874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1" name="Rectangle 77">
            <a:extLst>
              <a:ext uri="{FF2B5EF4-FFF2-40B4-BE49-F238E27FC236}">
                <a16:creationId xmlns:a16="http://schemas.microsoft.com/office/drawing/2014/main" id="{F8CA38D6-DA75-DA48-A714-1C05DAF7B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912" y="2409556"/>
            <a:ext cx="1049579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" name="Rectangle 79">
            <a:extLst>
              <a:ext uri="{FF2B5EF4-FFF2-40B4-BE49-F238E27FC236}">
                <a16:creationId xmlns:a16="http://schemas.microsoft.com/office/drawing/2014/main" id="{27341C0E-38B0-8E4B-B70A-41ED33D9D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572" y="2658404"/>
            <a:ext cx="593334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3C8411C-D034-C847-A430-7115B6AF6DC3}"/>
              </a:ext>
            </a:extLst>
          </p:cNvPr>
          <p:cNvSpPr/>
          <p:nvPr/>
        </p:nvSpPr>
        <p:spPr>
          <a:xfrm>
            <a:off x="2067341" y="1921564"/>
            <a:ext cx="2637181" cy="1391480"/>
          </a:xfrm>
          <a:prstGeom prst="rect">
            <a:avLst/>
          </a:prstGeom>
          <a:solidFill>
            <a:schemeClr val="bg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B4A451-6D15-754A-81D3-3A6437D01540}"/>
              </a:ext>
            </a:extLst>
          </p:cNvPr>
          <p:cNvSpPr txBox="1"/>
          <p:nvPr/>
        </p:nvSpPr>
        <p:spPr>
          <a:xfrm>
            <a:off x="2054088" y="1921564"/>
            <a:ext cx="2676939" cy="139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client hello:</a:t>
            </a:r>
          </a:p>
          <a:p>
            <a:pPr marL="285750" indent="-220663">
              <a:lnSpc>
                <a:spcPct val="90000"/>
              </a:lnSpc>
              <a:buClr>
                <a:srgbClr val="0012A0"/>
              </a:buClr>
              <a:buFont typeface="Wingdings" pitchFamily="2" charset="2"/>
              <a:buChar char="§"/>
            </a:pPr>
            <a:r>
              <a:rPr lang="en-US" dirty="0"/>
              <a:t>supported cipher suites</a:t>
            </a:r>
          </a:p>
          <a:p>
            <a:pPr marL="285750" indent="-220663">
              <a:lnSpc>
                <a:spcPct val="90000"/>
              </a:lnSpc>
              <a:buClr>
                <a:srgbClr val="0012A0"/>
              </a:buClr>
              <a:buFont typeface="Wingdings" pitchFamily="2" charset="2"/>
              <a:buChar char="§"/>
            </a:pPr>
            <a:r>
              <a:rPr lang="en-US" dirty="0"/>
              <a:t>DH key agreement protocol, parameters</a:t>
            </a:r>
          </a:p>
          <a:p>
            <a:pPr marL="285750" indent="-220663">
              <a:lnSpc>
                <a:spcPct val="90000"/>
              </a:lnSpc>
              <a:buClr>
                <a:srgbClr val="0012A0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application data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3401A1E-798A-B043-A313-16D3E1D0D4E3}"/>
              </a:ext>
            </a:extLst>
          </p:cNvPr>
          <p:cNvGrpSpPr/>
          <p:nvPr/>
        </p:nvGrpSpPr>
        <p:grpSpPr>
          <a:xfrm>
            <a:off x="2020957" y="3597969"/>
            <a:ext cx="2683565" cy="1437857"/>
            <a:chOff x="8382000" y="2670313"/>
            <a:chExt cx="2683565" cy="1437857"/>
          </a:xfrm>
        </p:grpSpPr>
        <p:sp>
          <p:nvSpPr>
            <p:cNvPr id="79" name="Rectangle 79">
              <a:extLst>
                <a:ext uri="{FF2B5EF4-FFF2-40B4-BE49-F238E27FC236}">
                  <a16:creationId xmlns:a16="http://schemas.microsoft.com/office/drawing/2014/main" id="{929B3F4D-DC3B-524F-832B-72A27F4E7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6484" y="3407153"/>
              <a:ext cx="593334" cy="355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AE9F0B4-D415-2D4C-8FE9-1E41596DEA9F}"/>
                </a:ext>
              </a:extLst>
            </p:cNvPr>
            <p:cNvSpPr/>
            <p:nvPr/>
          </p:nvSpPr>
          <p:spPr>
            <a:xfrm>
              <a:off x="8382000" y="2683565"/>
              <a:ext cx="2683565" cy="142460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1876DC1-8D84-6748-BD43-CDCAB74776FE}"/>
                </a:ext>
              </a:extLst>
            </p:cNvPr>
            <p:cNvSpPr txBox="1"/>
            <p:nvPr/>
          </p:nvSpPr>
          <p:spPr>
            <a:xfrm>
              <a:off x="8382000" y="2670313"/>
              <a:ext cx="2670313" cy="1397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server hello:</a:t>
              </a:r>
            </a:p>
            <a:p>
              <a:pPr marL="285750" indent="-220663">
                <a:lnSpc>
                  <a:spcPct val="90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dirty="0"/>
                <a:t>selected cipher suite</a:t>
              </a:r>
            </a:p>
            <a:p>
              <a:pPr marL="285750" indent="-220663">
                <a:lnSpc>
                  <a:spcPct val="90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dirty="0"/>
                <a:t>DH key agreement protocol, parameters</a:t>
              </a:r>
            </a:p>
            <a:p>
              <a:pPr marL="285750" indent="-220663">
                <a:lnSpc>
                  <a:spcPct val="90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dirty="0">
                  <a:solidFill>
                    <a:srgbClr val="C00000"/>
                  </a:solidFill>
                </a:rPr>
                <a:t>application data (reply)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C5895EB-3741-A047-8065-8814A15AE75E}"/>
              </a:ext>
            </a:extLst>
          </p:cNvPr>
          <p:cNvSpPr txBox="1"/>
          <p:nvPr/>
        </p:nvSpPr>
        <p:spPr>
          <a:xfrm>
            <a:off x="980662" y="5346318"/>
            <a:ext cx="940904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/>
              <a:t>client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AAEDA9-73ED-5A45-B4A9-823B5C3F169C}"/>
              </a:ext>
            </a:extLst>
          </p:cNvPr>
          <p:cNvSpPr txBox="1"/>
          <p:nvPr/>
        </p:nvSpPr>
        <p:spPr>
          <a:xfrm>
            <a:off x="5473148" y="5366196"/>
            <a:ext cx="101379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/>
              <a:t>server </a:t>
            </a:r>
          </a:p>
        </p:txBody>
      </p: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58702B9F-F007-BD45-B451-CDED71CA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4140" y="1430821"/>
            <a:ext cx="4929807" cy="4875557"/>
          </a:xfrm>
        </p:spPr>
        <p:txBody>
          <a:bodyPr>
            <a:normAutofit/>
          </a:bodyPr>
          <a:lstStyle/>
          <a:p>
            <a:r>
              <a:rPr lang="en-US" dirty="0"/>
              <a:t>initial hello message contains encrypted application data!</a:t>
            </a:r>
          </a:p>
          <a:p>
            <a:pPr marL="641350" indent="-236538">
              <a:buFont typeface="Arial" panose="020B0604020202020204" pitchFamily="34" charset="0"/>
              <a:buChar char="•"/>
            </a:pPr>
            <a:r>
              <a:rPr lang="en-US" sz="2400" dirty="0"/>
              <a:t>“resuming” earlier connection between client and server </a:t>
            </a:r>
          </a:p>
          <a:p>
            <a:pPr marL="641350" indent="-236538">
              <a:buFont typeface="Arial" panose="020B0604020202020204" pitchFamily="34" charset="0"/>
              <a:buChar char="•"/>
            </a:pPr>
            <a:r>
              <a:rPr lang="en-US" sz="2400" dirty="0"/>
              <a:t>application data encrypted using “resumption master secret” from earlier connection</a:t>
            </a:r>
          </a:p>
          <a:p>
            <a:pPr indent="-234950"/>
            <a:r>
              <a:rPr lang="en-US" dirty="0"/>
              <a:t>vulnerable to replay attacks!</a:t>
            </a:r>
          </a:p>
          <a:p>
            <a:pPr marL="641350" indent="-236538">
              <a:buFont typeface="Arial" panose="020B0604020202020204" pitchFamily="34" charset="0"/>
              <a:buChar char="•"/>
            </a:pPr>
            <a:r>
              <a:rPr lang="en-US" sz="2400" dirty="0"/>
              <a:t>maybe OK for get HTTP GET or client requests not modifying server state</a:t>
            </a:r>
          </a:p>
        </p:txBody>
      </p:sp>
    </p:spTree>
    <p:extLst>
      <p:ext uri="{BB962C8B-B14F-4D97-AF65-F5344CB8AC3E}">
        <p14:creationId xmlns:p14="http://schemas.microsoft.com/office/powerpoint/2010/main" val="31898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There are bad guys (and girls) out there!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8057751E-3E4F-294C-8F32-0BB39399E070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494181"/>
            <a:ext cx="10578548" cy="449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buNone/>
            </a:pPr>
            <a:r>
              <a:rPr lang="en-US" i="1" u="sng" dirty="0">
                <a:solidFill>
                  <a:srgbClr val="0012A0"/>
                </a:solidFill>
              </a:rPr>
              <a:t>Q:</a:t>
            </a:r>
            <a:r>
              <a:rPr lang="en-US" i="1" dirty="0">
                <a:solidFill>
                  <a:srgbClr val="0012A0"/>
                </a:solidFill>
              </a:rPr>
              <a:t>  </a:t>
            </a:r>
            <a:r>
              <a:rPr lang="en-US" dirty="0"/>
              <a:t>What can a “</a:t>
            </a:r>
            <a:r>
              <a:rPr lang="en-US" altLang="ja-JP" dirty="0"/>
              <a:t>bad guy” do?</a:t>
            </a:r>
          </a:p>
          <a:p>
            <a:pPr indent="-339725">
              <a:buNone/>
            </a:pPr>
            <a:r>
              <a:rPr lang="en-US" i="1" u="sng" dirty="0">
                <a:solidFill>
                  <a:srgbClr val="0012A0"/>
                </a:solidFill>
              </a:rPr>
              <a:t>A:</a:t>
            </a:r>
            <a:r>
              <a:rPr lang="en-US" i="1" dirty="0">
                <a:solidFill>
                  <a:srgbClr val="0012A0"/>
                </a:solidFill>
              </a:rPr>
              <a:t>  </a:t>
            </a:r>
            <a:r>
              <a:rPr lang="en-US" dirty="0"/>
              <a:t>A lot! (recall section 1.6)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eavesdrop: </a:t>
            </a:r>
            <a:r>
              <a:rPr lang="en-US" sz="2800" dirty="0"/>
              <a:t>intercept messages</a:t>
            </a:r>
          </a:p>
          <a:p>
            <a:pPr lvl="1"/>
            <a:r>
              <a:rPr lang="en-US" sz="2800" dirty="0"/>
              <a:t>actively </a:t>
            </a:r>
            <a:r>
              <a:rPr lang="en-US" sz="2800" dirty="0">
                <a:solidFill>
                  <a:srgbClr val="C00000"/>
                </a:solidFill>
              </a:rPr>
              <a:t>insert</a:t>
            </a:r>
            <a:r>
              <a:rPr lang="en-US" sz="2800" dirty="0"/>
              <a:t> messages into connection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impersonation: </a:t>
            </a:r>
            <a:r>
              <a:rPr lang="en-US" sz="2800" dirty="0"/>
              <a:t>can fake (spoof) source address in packet (or any field in packet)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hijacking: </a:t>
            </a:r>
            <a:r>
              <a:rPr lang="en-US" altLang="ja-JP" sz="2800" dirty="0"/>
              <a:t>“take over” ongoing connection by removing sender or receiver, inserting himself in place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denial of service: </a:t>
            </a:r>
            <a:r>
              <a:rPr lang="en-US" sz="2800" dirty="0"/>
              <a:t>prevent service from being used by others (e.g.,  by overloading resources)</a:t>
            </a:r>
          </a:p>
          <a:p>
            <a:pPr marL="461963" indent="-25082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7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8" y="1505140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 indent="-287338">
              <a:buClr>
                <a:srgbClr val="0012A0"/>
              </a:buClr>
            </a:pPr>
            <a:r>
              <a:rPr lang="en-US" sz="3600" dirty="0"/>
              <a:t>Network layer security: IPsec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6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E75DA-960F-9E42-A5A3-3B8B45FC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016" y="1371600"/>
            <a:ext cx="10850217" cy="1965960"/>
          </a:xfrm>
        </p:spPr>
        <p:txBody>
          <a:bodyPr>
            <a:normAutofit/>
          </a:bodyPr>
          <a:lstStyle/>
          <a:p>
            <a:r>
              <a:rPr lang="en-US" sz="3100" dirty="0"/>
              <a:t>provides datagram-level encryption, authentication, integrity</a:t>
            </a:r>
          </a:p>
          <a:p>
            <a:pPr lvl="1"/>
            <a:r>
              <a:rPr lang="en-US" sz="2700" dirty="0"/>
              <a:t>for both user traffic and control traffic (e.g., BGP, DNS messages)</a:t>
            </a:r>
          </a:p>
          <a:p>
            <a:r>
              <a:rPr lang="en-US" sz="3100" dirty="0"/>
              <a:t>two “modes”:</a:t>
            </a:r>
          </a:p>
          <a:p>
            <a:pPr marL="130175" indent="0">
              <a:buNone/>
            </a:pP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IP Sec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73CB3-64BF-DB4E-9011-11A11037F1AA}"/>
              </a:ext>
            </a:extLst>
          </p:cNvPr>
          <p:cNvSpPr txBox="1"/>
          <p:nvPr/>
        </p:nvSpPr>
        <p:spPr>
          <a:xfrm>
            <a:off x="1470993" y="4681977"/>
            <a:ext cx="3856382" cy="1166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C00000"/>
                </a:solidFill>
              </a:rPr>
              <a:t>transport mode: </a:t>
            </a:r>
          </a:p>
          <a:p>
            <a:pPr marL="287338" indent="-222250">
              <a:lnSpc>
                <a:spcPct val="85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i="1" dirty="0">
                <a:solidFill>
                  <a:srgbClr val="0012A0"/>
                </a:solidFill>
              </a:rPr>
              <a:t>only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 datagram </a:t>
            </a:r>
            <a:r>
              <a:rPr lang="en-US" sz="2400" i="1" dirty="0">
                <a:solidFill>
                  <a:srgbClr val="0012A0"/>
                </a:solidFill>
              </a:rPr>
              <a:t>payload</a:t>
            </a:r>
            <a:r>
              <a:rPr lang="en-US" sz="2400" dirty="0"/>
              <a:t> is encrypted, authenticated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2BC05-B609-5E41-B728-096F53B746FD}"/>
              </a:ext>
            </a:extLst>
          </p:cNvPr>
          <p:cNvSpPr/>
          <p:nvPr/>
        </p:nvSpPr>
        <p:spPr>
          <a:xfrm>
            <a:off x="6188765" y="4093770"/>
            <a:ext cx="4717774" cy="2172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tunnel mode: </a:t>
            </a:r>
          </a:p>
          <a:p>
            <a:pPr marL="285750" indent="-220663">
              <a:lnSpc>
                <a:spcPct val="85000"/>
              </a:lnSpc>
              <a:spcBef>
                <a:spcPts val="600"/>
              </a:spcBef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entire datagram is encrypted, authenticated</a:t>
            </a:r>
          </a:p>
          <a:p>
            <a:pPr marL="285750" indent="-220663">
              <a:lnSpc>
                <a:spcPct val="85000"/>
              </a:lnSpc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encrypted datagram encapsulated in new datagram with new IP header, tunneled to destination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ADDFE080-966A-8641-9BE1-AE22D314AFD8}"/>
              </a:ext>
            </a:extLst>
          </p:cNvPr>
          <p:cNvGrpSpPr/>
          <p:nvPr/>
        </p:nvGrpSpPr>
        <p:grpSpPr>
          <a:xfrm>
            <a:off x="5943602" y="2769704"/>
            <a:ext cx="4841859" cy="1089162"/>
            <a:chOff x="5943602" y="2769704"/>
            <a:chExt cx="4841859" cy="1089162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4E20BA2-5A30-9E42-BEA5-46DC9B6477B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079996" y="2940636"/>
              <a:ext cx="506067" cy="1330393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CCAC4CF-B9CD-DB4D-99A9-B6AF032C18A5}"/>
                </a:ext>
              </a:extLst>
            </p:cNvPr>
            <p:cNvGrpSpPr/>
            <p:nvPr/>
          </p:nvGrpSpPr>
          <p:grpSpPr>
            <a:xfrm>
              <a:off x="5943602" y="2769704"/>
              <a:ext cx="1681218" cy="980660"/>
              <a:chOff x="6049618" y="2769704"/>
              <a:chExt cx="1681218" cy="98066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654F112-25E5-0945-9EB7-D53617CD32AF}"/>
                  </a:ext>
                </a:extLst>
              </p:cNvPr>
              <p:cNvCxnSpPr>
                <a:endCxn id="14" idx="9"/>
              </p:cNvCxnSpPr>
              <p:nvPr/>
            </p:nvCxnSpPr>
            <p:spPr>
              <a:xfrm>
                <a:off x="6645292" y="3188175"/>
                <a:ext cx="781512" cy="3585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69CF614-B510-1B47-A18F-FC95BC06D323}"/>
                  </a:ext>
                </a:extLst>
              </p:cNvPr>
              <p:cNvGrpSpPr/>
              <p:nvPr/>
            </p:nvGrpSpPr>
            <p:grpSpPr>
              <a:xfrm>
                <a:off x="7124700" y="3417997"/>
                <a:ext cx="606136" cy="332367"/>
                <a:chOff x="7493876" y="2774731"/>
                <a:chExt cx="1481958" cy="894622"/>
              </a:xfrm>
            </p:grpSpPr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id="{24575021-E1EF-B74C-854B-B558B2CCDE1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E423A64-C38A-EE48-AC51-530692CDD75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6D703D38-4520-6D4B-98BA-E02BCBF7D5CA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1" name="Freeform 10">
                    <a:extLst>
                      <a:ext uri="{FF2B5EF4-FFF2-40B4-BE49-F238E27FC236}">
                        <a16:creationId xmlns:a16="http://schemas.microsoft.com/office/drawing/2014/main" id="{F3154BDF-A977-C44E-BAFA-B438903A17F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" name="Freeform 11">
                    <a:extLst>
                      <a:ext uri="{FF2B5EF4-FFF2-40B4-BE49-F238E27FC236}">
                        <a16:creationId xmlns:a16="http://schemas.microsoft.com/office/drawing/2014/main" id="{3B56605F-E424-7947-AACE-63CB7FDB413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" name="Freeform 12">
                    <a:extLst>
                      <a:ext uri="{FF2B5EF4-FFF2-40B4-BE49-F238E27FC236}">
                        <a16:creationId xmlns:a16="http://schemas.microsoft.com/office/drawing/2014/main" id="{C12C5A52-8947-FC49-BB36-076F264D475C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" name="Freeform 13">
                    <a:extLst>
                      <a:ext uri="{FF2B5EF4-FFF2-40B4-BE49-F238E27FC236}">
                        <a16:creationId xmlns:a16="http://schemas.microsoft.com/office/drawing/2014/main" id="{7390FDBA-6052-5F40-A3EE-4F48A9EFA97F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8" name="Group 542">
                <a:extLst>
                  <a:ext uri="{FF2B5EF4-FFF2-40B4-BE49-F238E27FC236}">
                    <a16:creationId xmlns:a16="http://schemas.microsoft.com/office/drawing/2014/main" id="{1C4F3015-F821-EC4A-8824-6B80D22099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9618" y="2769704"/>
                <a:ext cx="720837" cy="645768"/>
                <a:chOff x="-44" y="1473"/>
                <a:chExt cx="981" cy="1105"/>
              </a:xfrm>
            </p:grpSpPr>
            <p:pic>
              <p:nvPicPr>
                <p:cNvPr id="19" name="Picture 529" descr="desktop_computer_stylized_medium">
                  <a:extLst>
                    <a:ext uri="{FF2B5EF4-FFF2-40B4-BE49-F238E27FC236}">
                      <a16:creationId xmlns:a16="http://schemas.microsoft.com/office/drawing/2014/main" id="{B4A218B7-E585-A542-B8AE-0035B8F144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" name="Freeform 530">
                  <a:extLst>
                    <a:ext uri="{FF2B5EF4-FFF2-40B4-BE49-F238E27FC236}">
                      <a16:creationId xmlns:a16="http://schemas.microsoft.com/office/drawing/2014/main" id="{6B93B8A7-EC13-1F4D-A7BC-566E965802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22 w 356"/>
                    <a:gd name="T3" fmla="*/ 36 h 368"/>
                    <a:gd name="T4" fmla="*/ 856 w 356"/>
                    <a:gd name="T5" fmla="*/ 765 h 368"/>
                    <a:gd name="T6" fmla="*/ 189 w 356"/>
                    <a:gd name="T7" fmla="*/ 957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B050F89-D418-D448-9E4C-F6EE2C0E8D48}"/>
                </a:ext>
              </a:extLst>
            </p:cNvPr>
            <p:cNvGrpSpPr/>
            <p:nvPr/>
          </p:nvGrpSpPr>
          <p:grpSpPr>
            <a:xfrm flipH="1">
              <a:off x="9104243" y="2789583"/>
              <a:ext cx="1681218" cy="980660"/>
              <a:chOff x="6049618" y="2769704"/>
              <a:chExt cx="1681218" cy="980660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4CAEDFE-5BCE-6B43-AC71-87755DEC1C69}"/>
                  </a:ext>
                </a:extLst>
              </p:cNvPr>
              <p:cNvCxnSpPr>
                <a:endCxn id="69" idx="9"/>
              </p:cNvCxnSpPr>
              <p:nvPr/>
            </p:nvCxnSpPr>
            <p:spPr>
              <a:xfrm>
                <a:off x="6645292" y="3188175"/>
                <a:ext cx="781512" cy="3585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811847D-A970-9443-B7D2-72AC5D9B1BA0}"/>
                  </a:ext>
                </a:extLst>
              </p:cNvPr>
              <p:cNvGrpSpPr/>
              <p:nvPr/>
            </p:nvGrpSpPr>
            <p:grpSpPr>
              <a:xfrm>
                <a:off x="7124700" y="3417997"/>
                <a:ext cx="606136" cy="332367"/>
                <a:chOff x="7493876" y="2774731"/>
                <a:chExt cx="1481958" cy="894622"/>
              </a:xfrm>
            </p:grpSpPr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B366F0C3-D84C-1B40-8469-120A8C08007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57EB0FBE-636E-A546-8091-4FBBC9BF1A7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778360FB-EEF4-2940-9D36-36DE310F905D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2453C865-DC81-6D4B-ABCB-2846FCE503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8662D64E-0AE9-E64E-8628-AF46CCE5A27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id="{918CF3A8-5656-8442-BB3F-09C80021547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" name="Freeform 68">
                    <a:extLst>
                      <a:ext uri="{FF2B5EF4-FFF2-40B4-BE49-F238E27FC236}">
                        <a16:creationId xmlns:a16="http://schemas.microsoft.com/office/drawing/2014/main" id="{5524A23D-EA0A-6246-B1E7-4F2EF8987EB8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0" name="Group 542">
                <a:extLst>
                  <a:ext uri="{FF2B5EF4-FFF2-40B4-BE49-F238E27FC236}">
                    <a16:creationId xmlns:a16="http://schemas.microsoft.com/office/drawing/2014/main" id="{22947704-2D5C-B840-B65A-0BC7455D4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9618" y="2769704"/>
                <a:ext cx="720837" cy="645768"/>
                <a:chOff x="-44" y="1473"/>
                <a:chExt cx="981" cy="1105"/>
              </a:xfrm>
            </p:grpSpPr>
            <p:pic>
              <p:nvPicPr>
                <p:cNvPr id="61" name="Picture 529" descr="desktop_computer_stylized_medium">
                  <a:extLst>
                    <a:ext uri="{FF2B5EF4-FFF2-40B4-BE49-F238E27FC236}">
                      <a16:creationId xmlns:a16="http://schemas.microsoft.com/office/drawing/2014/main" id="{3691EF3D-3B9E-8D45-A16D-54C9B0ACDE4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2" name="Freeform 530">
                  <a:extLst>
                    <a:ext uri="{FF2B5EF4-FFF2-40B4-BE49-F238E27FC236}">
                      <a16:creationId xmlns:a16="http://schemas.microsoft.com/office/drawing/2014/main" id="{3C7B9C58-9F63-3F41-9270-A2468F13B9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22 w 356"/>
                    <a:gd name="T3" fmla="*/ 36 h 368"/>
                    <a:gd name="T4" fmla="*/ 856 w 356"/>
                    <a:gd name="T5" fmla="*/ 765 h 368"/>
                    <a:gd name="T6" fmla="*/ 189 w 356"/>
                    <a:gd name="T7" fmla="*/ 957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5DDDE38-741C-E746-B5BF-21B2066982F8}"/>
                </a:ext>
              </a:extLst>
            </p:cNvPr>
            <p:cNvGrpSpPr/>
            <p:nvPr/>
          </p:nvGrpSpPr>
          <p:grpSpPr>
            <a:xfrm>
              <a:off x="7715977" y="3548786"/>
              <a:ext cx="1285150" cy="185014"/>
              <a:chOff x="1616358" y="2551230"/>
              <a:chExt cx="2138678" cy="218510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A4321BA5-2FBD-9248-8FC5-A60CD7C16E0A}"/>
                  </a:ext>
                </a:extLst>
              </p:cNvPr>
              <p:cNvSpPr/>
              <p:nvPr/>
            </p:nvSpPr>
            <p:spPr>
              <a:xfrm>
                <a:off x="1673508" y="2551230"/>
                <a:ext cx="2027398" cy="218510"/>
              </a:xfrm>
              <a:prstGeom prst="rect">
                <a:avLst/>
              </a:prstGeom>
              <a:gradFill>
                <a:gsLst>
                  <a:gs pos="0">
                    <a:srgbClr val="0012A0"/>
                  </a:gs>
                  <a:gs pos="100000">
                    <a:srgbClr val="0012A0"/>
                  </a:gs>
                  <a:gs pos="52000">
                    <a:srgbClr val="6EBFF0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DA3EB330-152D-4F4B-937A-5933A9E2D50F}"/>
                  </a:ext>
                </a:extLst>
              </p:cNvPr>
              <p:cNvSpPr/>
              <p:nvPr/>
            </p:nvSpPr>
            <p:spPr>
              <a:xfrm>
                <a:off x="1616358" y="2551230"/>
                <a:ext cx="114300" cy="21851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805F181-49B9-C142-9B51-F857DE897BF7}"/>
                  </a:ext>
                </a:extLst>
              </p:cNvPr>
              <p:cNvSpPr/>
              <p:nvPr/>
            </p:nvSpPr>
            <p:spPr>
              <a:xfrm>
                <a:off x="3643756" y="2559750"/>
                <a:ext cx="111280" cy="209990"/>
              </a:xfrm>
              <a:prstGeom prst="ellipse">
                <a:avLst/>
              </a:prstGeom>
              <a:gradFill flip="none" rotWithShape="1">
                <a:gsLst>
                  <a:gs pos="0">
                    <a:srgbClr val="0012A0">
                      <a:lumMod val="100000"/>
                    </a:srgbClr>
                  </a:gs>
                  <a:gs pos="75000">
                    <a:srgbClr val="66ACD3"/>
                  </a:gs>
                  <a:gs pos="99000">
                    <a:srgbClr val="0012A0"/>
                  </a:gs>
                  <a:gs pos="29000">
                    <a:srgbClr val="6EBFF0"/>
                  </a:gs>
                </a:gsLst>
                <a:lin ang="16200000" scaled="0"/>
                <a:tileRect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D93417B-0185-D242-8A05-91DA57EBFD3E}"/>
                  </a:ext>
                </a:extLst>
              </p:cNvPr>
              <p:cNvSpPr/>
              <p:nvPr/>
            </p:nvSpPr>
            <p:spPr>
              <a:xfrm>
                <a:off x="3491356" y="2551230"/>
                <a:ext cx="209550" cy="218510"/>
              </a:xfrm>
              <a:prstGeom prst="rect">
                <a:avLst/>
              </a:prstGeom>
              <a:gradFill>
                <a:gsLst>
                  <a:gs pos="0">
                    <a:srgbClr val="0012A0"/>
                  </a:gs>
                  <a:gs pos="100000">
                    <a:srgbClr val="0012A0"/>
                  </a:gs>
                  <a:gs pos="52000">
                    <a:srgbClr val="6EBFF0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37" name="Freeform 8">
            <a:extLst>
              <a:ext uri="{FF2B5EF4-FFF2-40B4-BE49-F238E27FC236}">
                <a16:creationId xmlns:a16="http://schemas.microsoft.com/office/drawing/2014/main" id="{B88EADF6-5835-854B-A410-631A5C1DF737}"/>
              </a:ext>
            </a:extLst>
          </p:cNvPr>
          <p:cNvSpPr>
            <a:spLocks/>
          </p:cNvSpPr>
          <p:nvPr/>
        </p:nvSpPr>
        <p:spPr bwMode="auto">
          <a:xfrm rot="5400000">
            <a:off x="2931526" y="3676128"/>
            <a:ext cx="506067" cy="133039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154F271-87D0-7C47-A4F2-62E2B0FD78A7}"/>
              </a:ext>
            </a:extLst>
          </p:cNvPr>
          <p:cNvGrpSpPr/>
          <p:nvPr/>
        </p:nvGrpSpPr>
        <p:grpSpPr>
          <a:xfrm>
            <a:off x="795132" y="3505196"/>
            <a:ext cx="1681218" cy="980660"/>
            <a:chOff x="6049618" y="2769704"/>
            <a:chExt cx="1681218" cy="980660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69ECC50-1D6A-FE4E-B412-35AE1EB7DAED}"/>
                </a:ext>
              </a:extLst>
            </p:cNvPr>
            <p:cNvCxnSpPr>
              <a:endCxn id="150" idx="9"/>
            </p:cNvCxnSpPr>
            <p:nvPr/>
          </p:nvCxnSpPr>
          <p:spPr>
            <a:xfrm>
              <a:off x="6645292" y="3188175"/>
              <a:ext cx="781512" cy="3585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56970CFE-113F-524E-A271-D0B56F1E4DCD}"/>
                </a:ext>
              </a:extLst>
            </p:cNvPr>
            <p:cNvGrpSpPr/>
            <p:nvPr/>
          </p:nvGrpSpPr>
          <p:grpSpPr>
            <a:xfrm>
              <a:off x="7124700" y="3417997"/>
              <a:ext cx="606136" cy="332367"/>
              <a:chOff x="7493876" y="2774731"/>
              <a:chExt cx="1481958" cy="894622"/>
            </a:xfrm>
          </p:grpSpPr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C672BC0C-11BC-AE43-A36C-720372A95C6C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F7D8EBDC-1B3F-D04A-ABF7-F1F8011A446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3E0C9D8E-6E81-AE48-B276-5C3D4C1174C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47" name="Freeform 146">
                  <a:extLst>
                    <a:ext uri="{FF2B5EF4-FFF2-40B4-BE49-F238E27FC236}">
                      <a16:creationId xmlns:a16="http://schemas.microsoft.com/office/drawing/2014/main" id="{DFF60AC0-D5B0-B64E-AE9A-940F23337C5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Freeform 147">
                  <a:extLst>
                    <a:ext uri="{FF2B5EF4-FFF2-40B4-BE49-F238E27FC236}">
                      <a16:creationId xmlns:a16="http://schemas.microsoft.com/office/drawing/2014/main" id="{530B7CED-D36A-D146-8C6D-8F3222A69582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450884DB-292E-5D43-B1E4-7A972475C1C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22199CA4-1DF9-774D-A219-054BAAB7B83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1" name="Group 542">
              <a:extLst>
                <a:ext uri="{FF2B5EF4-FFF2-40B4-BE49-F238E27FC236}">
                  <a16:creationId xmlns:a16="http://schemas.microsoft.com/office/drawing/2014/main" id="{1F53B190-AACE-C347-A601-DF96906103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49618" y="2769704"/>
              <a:ext cx="720837" cy="645768"/>
              <a:chOff x="-44" y="1473"/>
              <a:chExt cx="981" cy="1105"/>
            </a:xfrm>
          </p:grpSpPr>
          <p:pic>
            <p:nvPicPr>
              <p:cNvPr id="142" name="Picture 529" descr="desktop_computer_stylized_medium">
                <a:extLst>
                  <a:ext uri="{FF2B5EF4-FFF2-40B4-BE49-F238E27FC236}">
                    <a16:creationId xmlns:a16="http://schemas.microsoft.com/office/drawing/2014/main" id="{74447E28-A5A4-A447-B88B-5C81E70791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" name="Freeform 530">
                <a:extLst>
                  <a:ext uri="{FF2B5EF4-FFF2-40B4-BE49-F238E27FC236}">
                    <a16:creationId xmlns:a16="http://schemas.microsoft.com/office/drawing/2014/main" id="{63E6D02A-C676-6143-AC61-64B525308E3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AB21A84-8433-A744-8995-3FF202FC2F08}"/>
              </a:ext>
            </a:extLst>
          </p:cNvPr>
          <p:cNvGrpSpPr/>
          <p:nvPr/>
        </p:nvGrpSpPr>
        <p:grpSpPr>
          <a:xfrm flipH="1">
            <a:off x="3955773" y="3525075"/>
            <a:ext cx="1681218" cy="980660"/>
            <a:chOff x="6049618" y="2769704"/>
            <a:chExt cx="1681218" cy="980660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698FEC1-99B4-8D49-8878-EE9F93FCD604}"/>
                </a:ext>
              </a:extLst>
            </p:cNvPr>
            <p:cNvCxnSpPr>
              <a:endCxn id="163" idx="9"/>
            </p:cNvCxnSpPr>
            <p:nvPr/>
          </p:nvCxnSpPr>
          <p:spPr>
            <a:xfrm>
              <a:off x="6645292" y="3188175"/>
              <a:ext cx="781512" cy="3585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D54EE5B6-8CEE-C24D-9E77-55CFC6B7EBF7}"/>
                </a:ext>
              </a:extLst>
            </p:cNvPr>
            <p:cNvGrpSpPr/>
            <p:nvPr/>
          </p:nvGrpSpPr>
          <p:grpSpPr>
            <a:xfrm>
              <a:off x="7124700" y="3417997"/>
              <a:ext cx="606136" cy="332367"/>
              <a:chOff x="7493876" y="2774731"/>
              <a:chExt cx="1481958" cy="89462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A697D45-FC0F-8B46-B063-A633921C81C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CA12577-0F0A-924E-87DB-05AAFDF314F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D8F9D064-FCD7-5643-95F2-11F9764C79D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08220A6F-F84C-E34B-8703-26B9D645FA3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93FE19AB-AF3C-AF42-BECE-EA8F8C8D509D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9458235E-780D-3F47-B8EB-5F49424819F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9AFFB59D-DA07-0044-B94E-45ABEB1D4F49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" name="Group 542">
              <a:extLst>
                <a:ext uri="{FF2B5EF4-FFF2-40B4-BE49-F238E27FC236}">
                  <a16:creationId xmlns:a16="http://schemas.microsoft.com/office/drawing/2014/main" id="{303EBD73-22AF-554E-AF0F-5CEB97478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49618" y="2769704"/>
              <a:ext cx="720837" cy="645768"/>
              <a:chOff x="-44" y="1473"/>
              <a:chExt cx="981" cy="1105"/>
            </a:xfrm>
          </p:grpSpPr>
          <p:pic>
            <p:nvPicPr>
              <p:cNvPr id="155" name="Picture 529" descr="desktop_computer_stylized_medium">
                <a:extLst>
                  <a:ext uri="{FF2B5EF4-FFF2-40B4-BE49-F238E27FC236}">
                    <a16:creationId xmlns:a16="http://schemas.microsoft.com/office/drawing/2014/main" id="{DA8EBB88-E178-D147-81B8-46282C8115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6" name="Freeform 530">
                <a:extLst>
                  <a:ext uri="{FF2B5EF4-FFF2-40B4-BE49-F238E27FC236}">
                    <a16:creationId xmlns:a16="http://schemas.microsoft.com/office/drawing/2014/main" id="{B79E9C72-6480-6E40-A2DD-061F96875BE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4FBF839-7AAB-2945-A100-E03CF525DA47}"/>
              </a:ext>
            </a:extLst>
          </p:cNvPr>
          <p:cNvGrpSpPr/>
          <p:nvPr/>
        </p:nvGrpSpPr>
        <p:grpSpPr>
          <a:xfrm>
            <a:off x="1596889" y="3625654"/>
            <a:ext cx="1744188" cy="288737"/>
            <a:chOff x="1596889" y="3055814"/>
            <a:chExt cx="1744188" cy="288737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85152D4-74C3-EE4F-BD9E-95F04F9F97F2}"/>
                </a:ext>
              </a:extLst>
            </p:cNvPr>
            <p:cNvGrpSpPr/>
            <p:nvPr/>
          </p:nvGrpSpPr>
          <p:grpSpPr>
            <a:xfrm>
              <a:off x="1596889" y="3061114"/>
              <a:ext cx="1060174" cy="276999"/>
              <a:chOff x="2418521" y="3140627"/>
              <a:chExt cx="1060174" cy="276999"/>
            </a:xfrm>
          </p:grpSpPr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24B5617-C9CC-374E-B759-E5A588F2A04B}"/>
                  </a:ext>
                </a:extLst>
              </p:cNvPr>
              <p:cNvSpPr/>
              <p:nvPr/>
            </p:nvSpPr>
            <p:spPr>
              <a:xfrm>
                <a:off x="2418521" y="3187148"/>
                <a:ext cx="1060174" cy="185530"/>
              </a:xfrm>
              <a:prstGeom prst="rect">
                <a:avLst/>
              </a:prstGeom>
              <a:solidFill>
                <a:srgbClr val="0012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76628DF-7E5A-F04D-940F-07D8396FF85F}"/>
                  </a:ext>
                </a:extLst>
              </p:cNvPr>
              <p:cNvSpPr/>
              <p:nvPr/>
            </p:nvSpPr>
            <p:spPr>
              <a:xfrm>
                <a:off x="2706480" y="3197527"/>
                <a:ext cx="733425" cy="1587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E6F30FB-9BE9-5A4A-B26D-E6514FFA6757}"/>
                  </a:ext>
                </a:extLst>
              </p:cNvPr>
              <p:cNvSpPr txBox="1"/>
              <p:nvPr/>
            </p:nvSpPr>
            <p:spPr>
              <a:xfrm>
                <a:off x="2750930" y="3140627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srgbClr val="0012A0"/>
                    </a:solidFill>
                  </a:rPr>
                  <a:t>payload</a:t>
                </a:r>
                <a:endParaRPr lang="en-US" sz="1100" i="1" dirty="0">
                  <a:solidFill>
                    <a:srgbClr val="0012A0"/>
                  </a:solidFill>
                </a:endParaRPr>
              </a:p>
            </p:txBody>
          </p: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D1761815-C40C-064C-94D5-C8EF205B2F81}"/>
                  </a:ext>
                </a:extLst>
              </p:cNvPr>
              <p:cNvCxnSpPr/>
              <p:nvPr/>
            </p:nvCxnSpPr>
            <p:spPr>
              <a:xfrm>
                <a:off x="2474705" y="318507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EBA373B1-9E8B-BE44-976A-016C443F9D84}"/>
                  </a:ext>
                </a:extLst>
              </p:cNvPr>
              <p:cNvCxnSpPr/>
              <p:nvPr/>
            </p:nvCxnSpPr>
            <p:spPr>
              <a:xfrm>
                <a:off x="25255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A11DBAE8-2A7F-254C-90B2-B6475BD2C676}"/>
                  </a:ext>
                </a:extLst>
              </p:cNvPr>
              <p:cNvCxnSpPr/>
              <p:nvPr/>
            </p:nvCxnSpPr>
            <p:spPr>
              <a:xfrm>
                <a:off x="26017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4CBA3BFA-0586-D74E-9F22-E3C770289342}"/>
                  </a:ext>
                </a:extLst>
              </p:cNvPr>
              <p:cNvCxnSpPr/>
              <p:nvPr/>
            </p:nvCxnSpPr>
            <p:spPr>
              <a:xfrm>
                <a:off x="2658855" y="317872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Right Arrow 190">
              <a:extLst>
                <a:ext uri="{FF2B5EF4-FFF2-40B4-BE49-F238E27FC236}">
                  <a16:creationId xmlns:a16="http://schemas.microsoft.com/office/drawing/2014/main" id="{F0F81BD7-A275-8B45-B483-677DEE767174}"/>
                </a:ext>
              </a:extLst>
            </p:cNvPr>
            <p:cNvSpPr/>
            <p:nvPr/>
          </p:nvSpPr>
          <p:spPr>
            <a:xfrm>
              <a:off x="2727569" y="3055814"/>
              <a:ext cx="613508" cy="288737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99000">
                  <a:srgbClr val="0012A0"/>
                </a:gs>
                <a:gs pos="58000">
                  <a:srgbClr val="6EBF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C81DAD9C-B11E-7E4C-B1D4-50FEE9FD3D2B}"/>
              </a:ext>
            </a:extLst>
          </p:cNvPr>
          <p:cNvGrpSpPr/>
          <p:nvPr/>
        </p:nvGrpSpPr>
        <p:grpSpPr>
          <a:xfrm>
            <a:off x="1889212" y="3652032"/>
            <a:ext cx="749300" cy="222250"/>
            <a:chOff x="2066925" y="3086100"/>
            <a:chExt cx="749300" cy="222250"/>
          </a:xfrm>
        </p:grpSpPr>
        <p:sp>
          <p:nvSpPr>
            <p:cNvPr id="180" name="Rounded Rectangle 179">
              <a:extLst>
                <a:ext uri="{FF2B5EF4-FFF2-40B4-BE49-F238E27FC236}">
                  <a16:creationId xmlns:a16="http://schemas.microsoft.com/office/drawing/2014/main" id="{7B63C554-F8BB-914B-BBC9-73A76795DDA4}"/>
                </a:ext>
              </a:extLst>
            </p:cNvPr>
            <p:cNvSpPr/>
            <p:nvPr/>
          </p:nvSpPr>
          <p:spPr>
            <a:xfrm>
              <a:off x="2066925" y="3092450"/>
              <a:ext cx="749300" cy="215900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BDE7371-0052-4946-BCF2-B3C5AE34BC52}"/>
                </a:ext>
              </a:extLst>
            </p:cNvPr>
            <p:cNvCxnSpPr/>
            <p:nvPr/>
          </p:nvCxnSpPr>
          <p:spPr>
            <a:xfrm flipH="1">
              <a:off x="209867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15DDBCC-875A-2B45-BFA3-531D564C016F}"/>
                </a:ext>
              </a:extLst>
            </p:cNvPr>
            <p:cNvCxnSpPr/>
            <p:nvPr/>
          </p:nvCxnSpPr>
          <p:spPr>
            <a:xfrm flipH="1">
              <a:off x="2190750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02D6003-527B-524D-AED8-D67D4BA07A07}"/>
                </a:ext>
              </a:extLst>
            </p:cNvPr>
            <p:cNvCxnSpPr/>
            <p:nvPr/>
          </p:nvCxnSpPr>
          <p:spPr>
            <a:xfrm flipH="1">
              <a:off x="228282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4B601CA-4EB8-7E44-B4A6-4D550673F9BE}"/>
                </a:ext>
              </a:extLst>
            </p:cNvPr>
            <p:cNvCxnSpPr/>
            <p:nvPr/>
          </p:nvCxnSpPr>
          <p:spPr>
            <a:xfrm flipH="1">
              <a:off x="2374900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ABDA2B9-BAAB-124C-9413-F5CD374D8F77}"/>
                </a:ext>
              </a:extLst>
            </p:cNvPr>
            <p:cNvCxnSpPr/>
            <p:nvPr/>
          </p:nvCxnSpPr>
          <p:spPr>
            <a:xfrm flipH="1">
              <a:off x="2466975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044783D-8E72-CE48-ACE0-6A9DD70D1495}"/>
                </a:ext>
              </a:extLst>
            </p:cNvPr>
            <p:cNvCxnSpPr/>
            <p:nvPr/>
          </p:nvCxnSpPr>
          <p:spPr>
            <a:xfrm flipH="1">
              <a:off x="2559050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44FC8C9-8FCF-E440-9975-62F8CAA13B14}"/>
                </a:ext>
              </a:extLst>
            </p:cNvPr>
            <p:cNvCxnSpPr/>
            <p:nvPr/>
          </p:nvCxnSpPr>
          <p:spPr>
            <a:xfrm flipH="1">
              <a:off x="265112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D9D21C7-F384-7D40-8D53-8B4AE98209F8}"/>
                </a:ext>
              </a:extLst>
            </p:cNvPr>
            <p:cNvCxnSpPr/>
            <p:nvPr/>
          </p:nvCxnSpPr>
          <p:spPr>
            <a:xfrm flipH="1">
              <a:off x="2736850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B6C3B58-5506-0645-9AF9-B1C7FEE9AFF8}"/>
              </a:ext>
            </a:extLst>
          </p:cNvPr>
          <p:cNvGrpSpPr/>
          <p:nvPr/>
        </p:nvGrpSpPr>
        <p:grpSpPr>
          <a:xfrm>
            <a:off x="6745359" y="2651620"/>
            <a:ext cx="1744188" cy="288737"/>
            <a:chOff x="1596889" y="3055814"/>
            <a:chExt cx="1744188" cy="288737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F2B8D7CF-0A3F-EC45-938C-C9D0E6AA5830}"/>
                </a:ext>
              </a:extLst>
            </p:cNvPr>
            <p:cNvGrpSpPr/>
            <p:nvPr/>
          </p:nvGrpSpPr>
          <p:grpSpPr>
            <a:xfrm>
              <a:off x="1596889" y="3061114"/>
              <a:ext cx="1060174" cy="276999"/>
              <a:chOff x="2418521" y="3140627"/>
              <a:chExt cx="1060174" cy="276999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BDD9945C-957E-7D44-A61B-24C9B3CFF69B}"/>
                  </a:ext>
                </a:extLst>
              </p:cNvPr>
              <p:cNvSpPr/>
              <p:nvPr/>
            </p:nvSpPr>
            <p:spPr>
              <a:xfrm>
                <a:off x="2418521" y="3187148"/>
                <a:ext cx="1060174" cy="185530"/>
              </a:xfrm>
              <a:prstGeom prst="rect">
                <a:avLst/>
              </a:prstGeom>
              <a:solidFill>
                <a:srgbClr val="0012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23D9B710-1640-AD40-A5AA-3C6FC8D5C570}"/>
                  </a:ext>
                </a:extLst>
              </p:cNvPr>
              <p:cNvSpPr/>
              <p:nvPr/>
            </p:nvSpPr>
            <p:spPr>
              <a:xfrm>
                <a:off x="2706480" y="3197527"/>
                <a:ext cx="733425" cy="1587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2421D4F2-FFEC-9145-8E7A-18B871660902}"/>
                  </a:ext>
                </a:extLst>
              </p:cNvPr>
              <p:cNvSpPr txBox="1"/>
              <p:nvPr/>
            </p:nvSpPr>
            <p:spPr>
              <a:xfrm>
                <a:off x="2750930" y="3140627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srgbClr val="0012A0"/>
                    </a:solidFill>
                  </a:rPr>
                  <a:t>payload</a:t>
                </a:r>
                <a:endParaRPr lang="en-US" sz="1100" i="1" dirty="0">
                  <a:solidFill>
                    <a:srgbClr val="0012A0"/>
                  </a:solidFill>
                </a:endParaRPr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B4ED4815-0AB2-2547-8691-6F35AD39CC8C}"/>
                  </a:ext>
                </a:extLst>
              </p:cNvPr>
              <p:cNvCxnSpPr/>
              <p:nvPr/>
            </p:nvCxnSpPr>
            <p:spPr>
              <a:xfrm>
                <a:off x="2474705" y="318507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1CC9C6AF-1976-0141-B4E2-F4180F0E7C9F}"/>
                  </a:ext>
                </a:extLst>
              </p:cNvPr>
              <p:cNvCxnSpPr/>
              <p:nvPr/>
            </p:nvCxnSpPr>
            <p:spPr>
              <a:xfrm>
                <a:off x="25255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AB63FBC0-0BD3-6F42-90A6-1849FFF1961F}"/>
                  </a:ext>
                </a:extLst>
              </p:cNvPr>
              <p:cNvCxnSpPr/>
              <p:nvPr/>
            </p:nvCxnSpPr>
            <p:spPr>
              <a:xfrm>
                <a:off x="26017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E07AE5E7-0778-1A49-88FF-ED8318715FE6}"/>
                  </a:ext>
                </a:extLst>
              </p:cNvPr>
              <p:cNvCxnSpPr/>
              <p:nvPr/>
            </p:nvCxnSpPr>
            <p:spPr>
              <a:xfrm>
                <a:off x="2658855" y="317872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Right Arrow 194">
              <a:extLst>
                <a:ext uri="{FF2B5EF4-FFF2-40B4-BE49-F238E27FC236}">
                  <a16:creationId xmlns:a16="http://schemas.microsoft.com/office/drawing/2014/main" id="{2E55176C-A45D-DF4D-8A60-73DECEE081D8}"/>
                </a:ext>
              </a:extLst>
            </p:cNvPr>
            <p:cNvSpPr/>
            <p:nvPr/>
          </p:nvSpPr>
          <p:spPr>
            <a:xfrm>
              <a:off x="2727569" y="3055814"/>
              <a:ext cx="613508" cy="288737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99000">
                  <a:srgbClr val="0012A0"/>
                </a:gs>
                <a:gs pos="58000">
                  <a:srgbClr val="6EBF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6" name="Right Arrow 205">
            <a:extLst>
              <a:ext uri="{FF2B5EF4-FFF2-40B4-BE49-F238E27FC236}">
                <a16:creationId xmlns:a16="http://schemas.microsoft.com/office/drawing/2014/main" id="{2EE4E256-9324-E143-9C6B-7837E26CF5B4}"/>
              </a:ext>
            </a:extLst>
          </p:cNvPr>
          <p:cNvSpPr/>
          <p:nvPr/>
        </p:nvSpPr>
        <p:spPr>
          <a:xfrm>
            <a:off x="8691048" y="3108820"/>
            <a:ext cx="613508" cy="288737"/>
          </a:xfrm>
          <a:prstGeom prst="rightArrow">
            <a:avLst/>
          </a:prstGeom>
          <a:gradFill>
            <a:gsLst>
              <a:gs pos="0">
                <a:schemeClr val="bg1"/>
              </a:gs>
              <a:gs pos="99000">
                <a:srgbClr val="0012A0"/>
              </a:gs>
              <a:gs pos="58000">
                <a:srgbClr val="6EBFF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E4162931-2654-1C40-B805-4B3DC15EE849}"/>
              </a:ext>
            </a:extLst>
          </p:cNvPr>
          <p:cNvGrpSpPr/>
          <p:nvPr/>
        </p:nvGrpSpPr>
        <p:grpSpPr>
          <a:xfrm>
            <a:off x="7232575" y="3038475"/>
            <a:ext cx="1430955" cy="365894"/>
            <a:chOff x="7219875" y="3091894"/>
            <a:chExt cx="1430955" cy="271200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693E30F-EB99-744A-A643-BA8CD54419C5}"/>
                </a:ext>
              </a:extLst>
            </p:cNvPr>
            <p:cNvSpPr/>
            <p:nvPr/>
          </p:nvSpPr>
          <p:spPr>
            <a:xfrm>
              <a:off x="7219875" y="3096088"/>
              <a:ext cx="1430955" cy="2534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2284DC6-132B-E542-80A3-B3F242A4E0E0}"/>
                </a:ext>
              </a:extLst>
            </p:cNvPr>
            <p:cNvCxnSpPr/>
            <p:nvPr/>
          </p:nvCxnSpPr>
          <p:spPr>
            <a:xfrm>
              <a:off x="7498944" y="3091894"/>
              <a:ext cx="0" cy="266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4275846-C439-E14A-9D15-E5870F5B377C}"/>
                </a:ext>
              </a:extLst>
            </p:cNvPr>
            <p:cNvCxnSpPr/>
            <p:nvPr/>
          </p:nvCxnSpPr>
          <p:spPr>
            <a:xfrm>
              <a:off x="7273344" y="3096694"/>
              <a:ext cx="0" cy="266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3B4E1BD7-83C8-B34D-A0CF-3DC9ED73B671}"/>
                </a:ext>
              </a:extLst>
            </p:cNvPr>
            <p:cNvCxnSpPr/>
            <p:nvPr/>
          </p:nvCxnSpPr>
          <p:spPr>
            <a:xfrm>
              <a:off x="7321344" y="3094294"/>
              <a:ext cx="0" cy="266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17A53D37-0107-E447-B026-FB75F1CC92B6}"/>
                </a:ext>
              </a:extLst>
            </p:cNvPr>
            <p:cNvCxnSpPr/>
            <p:nvPr/>
          </p:nvCxnSpPr>
          <p:spPr>
            <a:xfrm>
              <a:off x="7423344" y="3091894"/>
              <a:ext cx="0" cy="266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848AD58B-2CA9-1848-8136-929DDC770F6D}"/>
              </a:ext>
            </a:extLst>
          </p:cNvPr>
          <p:cNvGrpSpPr/>
          <p:nvPr/>
        </p:nvGrpSpPr>
        <p:grpSpPr>
          <a:xfrm>
            <a:off x="7564040" y="3084742"/>
            <a:ext cx="1060174" cy="276999"/>
            <a:chOff x="2418521" y="3140627"/>
            <a:chExt cx="1060174" cy="276999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6C60EDEB-4300-AB41-9986-F99E9A60DC2D}"/>
                </a:ext>
              </a:extLst>
            </p:cNvPr>
            <p:cNvSpPr/>
            <p:nvPr/>
          </p:nvSpPr>
          <p:spPr>
            <a:xfrm>
              <a:off x="2418521" y="3187148"/>
              <a:ext cx="1060174" cy="185530"/>
            </a:xfrm>
            <a:prstGeom prst="rect">
              <a:avLst/>
            </a:prstGeom>
            <a:solidFill>
              <a:srgbClr val="001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AA3D14F8-C2C0-1942-AAB9-0D27DFEA4274}"/>
                </a:ext>
              </a:extLst>
            </p:cNvPr>
            <p:cNvSpPr/>
            <p:nvPr/>
          </p:nvSpPr>
          <p:spPr>
            <a:xfrm>
              <a:off x="2706480" y="3197527"/>
              <a:ext cx="733425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2A90FB1-6706-3A4F-BBFE-498069E83A46}"/>
                </a:ext>
              </a:extLst>
            </p:cNvPr>
            <p:cNvSpPr txBox="1"/>
            <p:nvPr/>
          </p:nvSpPr>
          <p:spPr>
            <a:xfrm>
              <a:off x="2750930" y="3140627"/>
              <a:ext cx="681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0012A0"/>
                  </a:solidFill>
                </a:rPr>
                <a:t>payload</a:t>
              </a:r>
              <a:endParaRPr lang="en-US" sz="1100" i="1" dirty="0">
                <a:solidFill>
                  <a:srgbClr val="0012A0"/>
                </a:solidFill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84F05C2-5576-3742-A4F3-7A300C18EE7C}"/>
                </a:ext>
              </a:extLst>
            </p:cNvPr>
            <p:cNvCxnSpPr>
              <a:cxnSpLocks/>
            </p:cNvCxnSpPr>
            <p:nvPr/>
          </p:nvCxnSpPr>
          <p:spPr>
            <a:xfrm>
              <a:off x="2474705" y="3196425"/>
              <a:ext cx="0" cy="16683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24A26B1-D43B-7644-AB0D-E8B93E6849A1}"/>
                </a:ext>
              </a:extLst>
            </p:cNvPr>
            <p:cNvCxnSpPr>
              <a:cxnSpLocks/>
            </p:cNvCxnSpPr>
            <p:nvPr/>
          </p:nvCxnSpPr>
          <p:spPr>
            <a:xfrm>
              <a:off x="2525505" y="3199637"/>
              <a:ext cx="0" cy="15996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269EB996-1998-C44B-9E2F-071294DFF07D}"/>
                </a:ext>
              </a:extLst>
            </p:cNvPr>
            <p:cNvCxnSpPr>
              <a:cxnSpLocks/>
            </p:cNvCxnSpPr>
            <p:nvPr/>
          </p:nvCxnSpPr>
          <p:spPr>
            <a:xfrm>
              <a:off x="2616945" y="3194825"/>
              <a:ext cx="0" cy="15996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1756B14-A618-4644-AADB-42B672171E69}"/>
                </a:ext>
              </a:extLst>
            </p:cNvPr>
            <p:cNvCxnSpPr>
              <a:cxnSpLocks/>
            </p:cNvCxnSpPr>
            <p:nvPr/>
          </p:nvCxnSpPr>
          <p:spPr>
            <a:xfrm>
              <a:off x="2660259" y="3196429"/>
              <a:ext cx="0" cy="15996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34794A70-C767-7C46-ADA2-E0E60DA28AAE}"/>
              </a:ext>
            </a:extLst>
          </p:cNvPr>
          <p:cNvGrpSpPr/>
          <p:nvPr/>
        </p:nvGrpSpPr>
        <p:grpSpPr>
          <a:xfrm>
            <a:off x="7542671" y="3101525"/>
            <a:ext cx="1106157" cy="224519"/>
            <a:chOff x="2044062" y="3084919"/>
            <a:chExt cx="1106157" cy="224519"/>
          </a:xfrm>
        </p:grpSpPr>
        <p:sp>
          <p:nvSpPr>
            <p:cNvPr id="242" name="Rounded Rectangle 241">
              <a:extLst>
                <a:ext uri="{FF2B5EF4-FFF2-40B4-BE49-F238E27FC236}">
                  <a16:creationId xmlns:a16="http://schemas.microsoft.com/office/drawing/2014/main" id="{6650B23A-89BA-1940-B8C3-500EB3D61607}"/>
                </a:ext>
              </a:extLst>
            </p:cNvPr>
            <p:cNvSpPr/>
            <p:nvPr/>
          </p:nvSpPr>
          <p:spPr>
            <a:xfrm>
              <a:off x="2044062" y="3092450"/>
              <a:ext cx="1106157" cy="215900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FB27433E-EED3-ED41-BE05-8C704F5F5DC3}"/>
                </a:ext>
              </a:extLst>
            </p:cNvPr>
            <p:cNvCxnSpPr/>
            <p:nvPr/>
          </p:nvCxnSpPr>
          <p:spPr>
            <a:xfrm flipH="1">
              <a:off x="209867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4996838-AA15-B440-BC8D-124BB6D41640}"/>
                </a:ext>
              </a:extLst>
            </p:cNvPr>
            <p:cNvCxnSpPr/>
            <p:nvPr/>
          </p:nvCxnSpPr>
          <p:spPr>
            <a:xfrm flipH="1">
              <a:off x="2190750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46E859A7-F339-B54B-BD00-1FB8D9513390}"/>
                </a:ext>
              </a:extLst>
            </p:cNvPr>
            <p:cNvCxnSpPr/>
            <p:nvPr/>
          </p:nvCxnSpPr>
          <p:spPr>
            <a:xfrm flipH="1">
              <a:off x="228282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339ED11-A33B-1E40-88B3-BE3FDA8649FC}"/>
                </a:ext>
              </a:extLst>
            </p:cNvPr>
            <p:cNvCxnSpPr/>
            <p:nvPr/>
          </p:nvCxnSpPr>
          <p:spPr>
            <a:xfrm flipH="1">
              <a:off x="2374900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E136345-3B81-6C44-ABCC-4CA60BACE6D6}"/>
                </a:ext>
              </a:extLst>
            </p:cNvPr>
            <p:cNvCxnSpPr/>
            <p:nvPr/>
          </p:nvCxnSpPr>
          <p:spPr>
            <a:xfrm flipH="1">
              <a:off x="2466975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9056E8C-084E-9F43-B23D-FB8E99B599C1}"/>
                </a:ext>
              </a:extLst>
            </p:cNvPr>
            <p:cNvCxnSpPr/>
            <p:nvPr/>
          </p:nvCxnSpPr>
          <p:spPr>
            <a:xfrm flipH="1">
              <a:off x="2559050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259DDFB-3EEF-9D44-AA4B-0EC4728CD355}"/>
                </a:ext>
              </a:extLst>
            </p:cNvPr>
            <p:cNvCxnSpPr/>
            <p:nvPr/>
          </p:nvCxnSpPr>
          <p:spPr>
            <a:xfrm flipH="1">
              <a:off x="265112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26856E5-4AD5-BE4D-B500-A7AD5439B70D}"/>
                </a:ext>
              </a:extLst>
            </p:cNvPr>
            <p:cNvCxnSpPr/>
            <p:nvPr/>
          </p:nvCxnSpPr>
          <p:spPr>
            <a:xfrm flipH="1">
              <a:off x="2736850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001DADB0-222C-B24B-8D0D-03760C7F0822}"/>
                </a:ext>
              </a:extLst>
            </p:cNvPr>
            <p:cNvCxnSpPr/>
            <p:nvPr/>
          </p:nvCxnSpPr>
          <p:spPr>
            <a:xfrm flipH="1">
              <a:off x="2814139" y="308492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F55875F2-F8D1-CE45-8BAC-8744F73D4F68}"/>
                </a:ext>
              </a:extLst>
            </p:cNvPr>
            <p:cNvCxnSpPr/>
            <p:nvPr/>
          </p:nvCxnSpPr>
          <p:spPr>
            <a:xfrm flipH="1">
              <a:off x="2891428" y="3090363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D1BEB87-E97E-DB4D-BFBB-74F001CDB608}"/>
                </a:ext>
              </a:extLst>
            </p:cNvPr>
            <p:cNvCxnSpPr/>
            <p:nvPr/>
          </p:nvCxnSpPr>
          <p:spPr>
            <a:xfrm flipH="1">
              <a:off x="2968717" y="3089274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118157D5-90E4-7444-8E1F-DBD672AE220E}"/>
                </a:ext>
              </a:extLst>
            </p:cNvPr>
            <p:cNvCxnSpPr/>
            <p:nvPr/>
          </p:nvCxnSpPr>
          <p:spPr>
            <a:xfrm flipH="1">
              <a:off x="3046006" y="3084919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795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0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Two IPsec protocols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1D1CD0CA-808A-CE4C-B224-FD9C5A476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7" y="1409700"/>
            <a:ext cx="11512826" cy="4648200"/>
          </a:xfrm>
        </p:spPr>
        <p:txBody>
          <a:bodyPr>
            <a:normAutofit/>
          </a:bodyPr>
          <a:lstStyle/>
          <a:p>
            <a:pPr indent="-339725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Authentication Header (AH) protocol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[RFC 4302]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provides source authentication &amp; data integrity but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confidentiality</a:t>
            </a:r>
            <a:endParaRPr 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-339725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Encapsulation Security Protocol (ESP) 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[RFC 4303]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provides source authentication, data integrity,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and confidentiality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more widely used than AH</a:t>
            </a:r>
          </a:p>
        </p:txBody>
      </p:sp>
    </p:spTree>
    <p:extLst>
      <p:ext uri="{BB962C8B-B14F-4D97-AF65-F5344CB8AC3E}">
        <p14:creationId xmlns:p14="http://schemas.microsoft.com/office/powerpoint/2010/main" val="42968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3D4DFD4A-11BF-1D45-8B30-8DB0138CD137}"/>
              </a:ext>
            </a:extLst>
          </p:cNvPr>
          <p:cNvGrpSpPr/>
          <p:nvPr/>
        </p:nvGrpSpPr>
        <p:grpSpPr>
          <a:xfrm>
            <a:off x="4412974" y="4461518"/>
            <a:ext cx="2075622" cy="462165"/>
            <a:chOff x="5075582" y="4872335"/>
            <a:chExt cx="2075622" cy="462165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65E93B6-9CDC-5143-84AB-38E846F49DB1}"/>
                </a:ext>
              </a:extLst>
            </p:cNvPr>
            <p:cNvGrpSpPr/>
            <p:nvPr/>
          </p:nvGrpSpPr>
          <p:grpSpPr>
            <a:xfrm>
              <a:off x="5075582" y="4896928"/>
              <a:ext cx="2075622" cy="437572"/>
              <a:chOff x="5049078" y="4896928"/>
              <a:chExt cx="2075622" cy="437572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07A4581-6CDE-F444-A2B2-E64F0F6448DB}"/>
                  </a:ext>
                </a:extLst>
              </p:cNvPr>
              <p:cNvCxnSpPr/>
              <p:nvPr/>
            </p:nvCxnSpPr>
            <p:spPr>
              <a:xfrm>
                <a:off x="5049078" y="4896928"/>
                <a:ext cx="0" cy="437322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132BA6B-88D0-CF4D-968C-D65925A67EFC}"/>
                  </a:ext>
                </a:extLst>
              </p:cNvPr>
              <p:cNvCxnSpPr/>
              <p:nvPr/>
            </p:nvCxnSpPr>
            <p:spPr>
              <a:xfrm>
                <a:off x="7124700" y="4897178"/>
                <a:ext cx="0" cy="437322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C3ADA45E-C6EB-3447-8BEB-9BCF74056209}"/>
                  </a:ext>
                </a:extLst>
              </p:cNvPr>
              <p:cNvCxnSpPr/>
              <p:nvPr/>
            </p:nvCxnSpPr>
            <p:spPr>
              <a:xfrm>
                <a:off x="5049078" y="5088835"/>
                <a:ext cx="2075622" cy="0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E7F0EA5-09A6-6842-884F-3E684CFAD883}"/>
                </a:ext>
              </a:extLst>
            </p:cNvPr>
            <p:cNvSpPr txBox="1"/>
            <p:nvPr/>
          </p:nvSpPr>
          <p:spPr>
            <a:xfrm>
              <a:off x="5844208" y="4872335"/>
              <a:ext cx="50141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SA</a:t>
              </a:r>
            </a:p>
          </p:txBody>
        </p:sp>
      </p:grpSp>
      <p:sp>
        <p:nvSpPr>
          <p:cNvPr id="79" name="Freeform 296">
            <a:extLst>
              <a:ext uri="{FF2B5EF4-FFF2-40B4-BE49-F238E27FC236}">
                <a16:creationId xmlns:a16="http://schemas.microsoft.com/office/drawing/2014/main" id="{B6B47B2B-E669-7641-BD1F-EF8AD0999924}"/>
              </a:ext>
            </a:extLst>
          </p:cNvPr>
          <p:cNvSpPr>
            <a:spLocks/>
          </p:cNvSpPr>
          <p:nvPr/>
        </p:nvSpPr>
        <p:spPr bwMode="auto">
          <a:xfrm flipH="1">
            <a:off x="6417911" y="3939027"/>
            <a:ext cx="2272749" cy="733284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rPr>
              <a:t>             </a:t>
            </a:r>
          </a:p>
        </p:txBody>
      </p:sp>
      <p:sp>
        <p:nvSpPr>
          <p:cNvPr id="78" name="Freeform 296">
            <a:extLst>
              <a:ext uri="{FF2B5EF4-FFF2-40B4-BE49-F238E27FC236}">
                <a16:creationId xmlns:a16="http://schemas.microsoft.com/office/drawing/2014/main" id="{80FB4D7C-907B-9B45-9C13-DF3038D7097F}"/>
              </a:ext>
            </a:extLst>
          </p:cNvPr>
          <p:cNvSpPr>
            <a:spLocks/>
          </p:cNvSpPr>
          <p:nvPr/>
        </p:nvSpPr>
        <p:spPr bwMode="auto">
          <a:xfrm>
            <a:off x="2199862" y="3869635"/>
            <a:ext cx="2202205" cy="733284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rPr>
              <a:t>         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Security associations (SAs) 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1D1CD0CA-808A-CE4C-B224-FD9C5A476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69" y="1277178"/>
            <a:ext cx="10571923" cy="4648200"/>
          </a:xfrm>
        </p:spPr>
        <p:txBody>
          <a:bodyPr>
            <a:normAutofit/>
          </a:bodyPr>
          <a:lstStyle/>
          <a:p>
            <a:pPr indent="-287338"/>
            <a:r>
              <a:rPr lang="en-US" dirty="0"/>
              <a:t>before sending data, </a:t>
            </a:r>
            <a:r>
              <a:rPr lang="en-US" altLang="ja-JP" dirty="0">
                <a:solidFill>
                  <a:srgbClr val="C00000"/>
                </a:solidFill>
              </a:rPr>
              <a:t>security association (SA) </a:t>
            </a:r>
            <a:r>
              <a:rPr lang="en-US" altLang="ja-JP" dirty="0"/>
              <a:t>established from sending to receiving entity  (directional)</a:t>
            </a:r>
            <a:endParaRPr lang="en-US" altLang="ja-JP" sz="3200" dirty="0"/>
          </a:p>
          <a:p>
            <a:pPr indent="-287338"/>
            <a:r>
              <a:rPr lang="en-US" dirty="0"/>
              <a:t>ending, receiving entitles maintain </a:t>
            </a:r>
            <a:r>
              <a:rPr lang="en-US" i="1" dirty="0"/>
              <a:t>state information</a:t>
            </a:r>
            <a:r>
              <a:rPr lang="en-US" dirty="0"/>
              <a:t> about SA</a:t>
            </a:r>
          </a:p>
          <a:p>
            <a:pPr lvl="1"/>
            <a:r>
              <a:rPr lang="en-US" sz="2800" dirty="0"/>
              <a:t>recall: TCP endpoints also maintain state info</a:t>
            </a:r>
          </a:p>
          <a:p>
            <a:pPr lvl="1"/>
            <a:r>
              <a:rPr lang="en-US" sz="2800" dirty="0"/>
              <a:t>IP is connectionless; IPsec is connection-oriented!</a:t>
            </a: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6FB17627-5C23-D54C-B033-E10C852C3F9C}"/>
              </a:ext>
            </a:extLst>
          </p:cNvPr>
          <p:cNvSpPr>
            <a:spLocks/>
          </p:cNvSpPr>
          <p:nvPr/>
        </p:nvSpPr>
        <p:spPr bwMode="auto">
          <a:xfrm rot="5400000">
            <a:off x="5175294" y="3311699"/>
            <a:ext cx="506067" cy="1966498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695061-2BC1-A043-8983-A6D2BB90BD71}"/>
              </a:ext>
            </a:extLst>
          </p:cNvPr>
          <p:cNvGrpSpPr/>
          <p:nvPr/>
        </p:nvGrpSpPr>
        <p:grpSpPr>
          <a:xfrm>
            <a:off x="3891171" y="4067354"/>
            <a:ext cx="606136" cy="332367"/>
            <a:chOff x="7493876" y="2774731"/>
            <a:chExt cx="1481958" cy="894622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86CDCF8-2884-1F4C-AA6B-D8D80F83C69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9EC3C24-26E3-8B4C-851E-AD6D23CDCC1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4A41B52-12BB-9441-9E64-29FEFD2BE35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80901BB0-76B8-C24E-8578-0902719A228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91921B51-C23E-594C-8341-49C1C08B6E1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D6B8F6F-5734-7B4B-A6B9-B10838823A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4C7E467F-864A-1147-BEDB-AD380AC091F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" name="Group 542">
            <a:extLst>
              <a:ext uri="{FF2B5EF4-FFF2-40B4-BE49-F238E27FC236}">
                <a16:creationId xmlns:a16="http://schemas.microsoft.com/office/drawing/2014/main" id="{08C0C01B-02BB-B64A-9B9C-694B14773163}"/>
              </a:ext>
            </a:extLst>
          </p:cNvPr>
          <p:cNvGrpSpPr>
            <a:grpSpLocks/>
          </p:cNvGrpSpPr>
          <p:nvPr/>
        </p:nvGrpSpPr>
        <p:grpSpPr bwMode="auto">
          <a:xfrm>
            <a:off x="2153481" y="3763618"/>
            <a:ext cx="720837" cy="645768"/>
            <a:chOff x="-44" y="1473"/>
            <a:chExt cx="981" cy="1105"/>
          </a:xfrm>
        </p:grpSpPr>
        <p:pic>
          <p:nvPicPr>
            <p:cNvPr id="29" name="Picture 529" descr="desktop_computer_stylized_medium">
              <a:extLst>
                <a:ext uri="{FF2B5EF4-FFF2-40B4-BE49-F238E27FC236}">
                  <a16:creationId xmlns:a16="http://schemas.microsoft.com/office/drawing/2014/main" id="{5EEF7061-2D27-E847-94C1-54CEBAA02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530">
              <a:extLst>
                <a:ext uri="{FF2B5EF4-FFF2-40B4-BE49-F238E27FC236}">
                  <a16:creationId xmlns:a16="http://schemas.microsoft.com/office/drawing/2014/main" id="{8FA5248B-FCAA-5641-89A7-1292140416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DAF8A6-5787-7D4C-9F9B-955DF1495910}"/>
              </a:ext>
            </a:extLst>
          </p:cNvPr>
          <p:cNvGrpSpPr/>
          <p:nvPr/>
        </p:nvGrpSpPr>
        <p:grpSpPr>
          <a:xfrm flipH="1">
            <a:off x="6411723" y="4079806"/>
            <a:ext cx="606136" cy="332367"/>
            <a:chOff x="7493876" y="2774731"/>
            <a:chExt cx="1481958" cy="894622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31839A8-0111-AD45-B261-A1F4E1E587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615D6D-3E36-EE4D-A354-73B8CAA4E91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918CFD4-C276-5640-A6D8-F6B84448E0B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27D4CDD-9090-FA48-988F-6404841E9AF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DDD519D-867C-934D-9C4A-482DCA2333E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74977966-70E0-934E-B872-811836A01E3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1269B995-6A3D-F14E-968C-CE8736C00A7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" name="Group 542">
            <a:extLst>
              <a:ext uri="{FF2B5EF4-FFF2-40B4-BE49-F238E27FC236}">
                <a16:creationId xmlns:a16="http://schemas.microsoft.com/office/drawing/2014/main" id="{375DE9C2-8640-6840-AF58-780A20D2C09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64763" y="3902767"/>
            <a:ext cx="720837" cy="645768"/>
            <a:chOff x="-44" y="1473"/>
            <a:chExt cx="981" cy="1105"/>
          </a:xfrm>
        </p:grpSpPr>
        <p:pic>
          <p:nvPicPr>
            <p:cNvPr id="17" name="Picture 529" descr="desktop_computer_stylized_medium">
              <a:extLst>
                <a:ext uri="{FF2B5EF4-FFF2-40B4-BE49-F238E27FC236}">
                  <a16:creationId xmlns:a16="http://schemas.microsoft.com/office/drawing/2014/main" id="{9952E610-CCCD-0245-9E4B-5001C7289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Freeform 530">
              <a:extLst>
                <a:ext uri="{FF2B5EF4-FFF2-40B4-BE49-F238E27FC236}">
                  <a16:creationId xmlns:a16="http://schemas.microsoft.com/office/drawing/2014/main" id="{1BB7CCB4-A0EE-E840-ABF7-1BF234B1C2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CB4ADB-AB8F-8A42-A9F9-3C57E849C39C}"/>
              </a:ext>
            </a:extLst>
          </p:cNvPr>
          <p:cNvGrpSpPr/>
          <p:nvPr/>
        </p:nvGrpSpPr>
        <p:grpSpPr>
          <a:xfrm>
            <a:off x="4611757" y="4151258"/>
            <a:ext cx="1653170" cy="214830"/>
            <a:chOff x="1616358" y="2551230"/>
            <a:chExt cx="2134354" cy="2185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6FCE47-CE47-9445-B6CF-CA95B2574C7B}"/>
                </a:ext>
              </a:extLst>
            </p:cNvPr>
            <p:cNvSpPr/>
            <p:nvPr/>
          </p:nvSpPr>
          <p:spPr>
            <a:xfrm>
              <a:off x="1673508" y="2551230"/>
              <a:ext cx="2027398" cy="218510"/>
            </a:xfrm>
            <a:prstGeom prst="rect">
              <a:avLst/>
            </a:prstGeom>
            <a:gradFill>
              <a:gsLst>
                <a:gs pos="0">
                  <a:srgbClr val="0012A0"/>
                </a:gs>
                <a:gs pos="100000">
                  <a:srgbClr val="0012A0"/>
                </a:gs>
                <a:gs pos="52000">
                  <a:srgbClr val="6EBFF0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1352516-FF6E-7843-A5FD-B8810B418FF2}"/>
                </a:ext>
              </a:extLst>
            </p:cNvPr>
            <p:cNvSpPr/>
            <p:nvPr/>
          </p:nvSpPr>
          <p:spPr>
            <a:xfrm>
              <a:off x="1616358" y="2551230"/>
              <a:ext cx="114300" cy="2185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CEB6B48-E134-7B43-B2D9-DA0135DDCCCF}"/>
                </a:ext>
              </a:extLst>
            </p:cNvPr>
            <p:cNvSpPr/>
            <p:nvPr/>
          </p:nvSpPr>
          <p:spPr>
            <a:xfrm>
              <a:off x="3639432" y="2552938"/>
              <a:ext cx="111280" cy="209990"/>
            </a:xfrm>
            <a:prstGeom prst="ellipse">
              <a:avLst/>
            </a:prstGeom>
            <a:gradFill flip="none" rotWithShape="1">
              <a:gsLst>
                <a:gs pos="0">
                  <a:srgbClr val="0012A0">
                    <a:lumMod val="100000"/>
                  </a:srgbClr>
                </a:gs>
                <a:gs pos="69000">
                  <a:srgbClr val="66ACD3"/>
                </a:gs>
                <a:gs pos="99000">
                  <a:srgbClr val="0012A0"/>
                </a:gs>
                <a:gs pos="29000">
                  <a:srgbClr val="6EBFF0"/>
                </a:gs>
              </a:gsLst>
              <a:lin ang="16200000" scaled="0"/>
              <a:tileRect/>
            </a:gra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FB9112-79F2-0345-AC1F-08C2F47B7086}"/>
                </a:ext>
              </a:extLst>
            </p:cNvPr>
            <p:cNvSpPr/>
            <p:nvPr/>
          </p:nvSpPr>
          <p:spPr>
            <a:xfrm>
              <a:off x="3491356" y="2551230"/>
              <a:ext cx="209550" cy="218510"/>
            </a:xfrm>
            <a:prstGeom prst="rect">
              <a:avLst/>
            </a:prstGeom>
            <a:gradFill>
              <a:gsLst>
                <a:gs pos="0">
                  <a:srgbClr val="0012A0"/>
                </a:gs>
                <a:gs pos="100000">
                  <a:srgbClr val="0012A0"/>
                </a:gs>
                <a:gs pos="52000">
                  <a:srgbClr val="6EBFF0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F7B2F1-7981-6243-94B5-7FD42CA503C2}"/>
              </a:ext>
            </a:extLst>
          </p:cNvPr>
          <p:cNvCxnSpPr/>
          <p:nvPr/>
        </p:nvCxnSpPr>
        <p:spPr>
          <a:xfrm>
            <a:off x="4495545" y="4251618"/>
            <a:ext cx="15072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D069B82-596C-0441-A853-7EF039592387}"/>
              </a:ext>
            </a:extLst>
          </p:cNvPr>
          <p:cNvCxnSpPr/>
          <p:nvPr/>
        </p:nvCxnSpPr>
        <p:spPr>
          <a:xfrm>
            <a:off x="6259031" y="4266690"/>
            <a:ext cx="15072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Box 43">
            <a:extLst>
              <a:ext uri="{FF2B5EF4-FFF2-40B4-BE49-F238E27FC236}">
                <a16:creationId xmlns:a16="http://schemas.microsoft.com/office/drawing/2014/main" id="{D73D72CE-63DC-F847-87E3-A8D504C36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349" y="3729810"/>
            <a:ext cx="1050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latin typeface="+mn-lt"/>
                <a:cs typeface="Arial" charset="0"/>
              </a:rPr>
              <a:t>193.68.2.23</a:t>
            </a:r>
          </a:p>
        </p:txBody>
      </p:sp>
      <p:sp>
        <p:nvSpPr>
          <p:cNvPr id="83" name="Text Box 44">
            <a:extLst>
              <a:ext uri="{FF2B5EF4-FFF2-40B4-BE49-F238E27FC236}">
                <a16:creationId xmlns:a16="http://schemas.microsoft.com/office/drawing/2014/main" id="{9B1B9717-FF4B-8946-AE2A-0C012D94A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6745" y="3727970"/>
            <a:ext cx="12330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latin typeface="+mn-lt"/>
                <a:cs typeface="Arial" charset="0"/>
              </a:rPr>
              <a:t>200.168.1.100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767BD11-E82F-3948-BD96-4A21755B1EBD}"/>
              </a:ext>
            </a:extLst>
          </p:cNvPr>
          <p:cNvCxnSpPr/>
          <p:nvPr/>
        </p:nvCxnSpPr>
        <p:spPr>
          <a:xfrm flipV="1">
            <a:off x="6370204" y="4003180"/>
            <a:ext cx="0" cy="2151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CCF7ED3-5C82-F645-97C8-EC60CE9A906C}"/>
              </a:ext>
            </a:extLst>
          </p:cNvPr>
          <p:cNvCxnSpPr/>
          <p:nvPr/>
        </p:nvCxnSpPr>
        <p:spPr>
          <a:xfrm flipV="1">
            <a:off x="4522354" y="3997577"/>
            <a:ext cx="0" cy="2151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1E1401D-4FDF-354D-8E6F-BC1C33B9DDCD}"/>
              </a:ext>
            </a:extLst>
          </p:cNvPr>
          <p:cNvGrpSpPr/>
          <p:nvPr/>
        </p:nvGrpSpPr>
        <p:grpSpPr>
          <a:xfrm>
            <a:off x="1109249" y="4672427"/>
            <a:ext cx="9147934" cy="1993417"/>
            <a:chOff x="1109249" y="4672427"/>
            <a:chExt cx="9147934" cy="1993417"/>
          </a:xfrm>
        </p:grpSpPr>
        <p:sp>
          <p:nvSpPr>
            <p:cNvPr id="96" name="Rectangle 59">
              <a:extLst>
                <a:ext uri="{FF2B5EF4-FFF2-40B4-BE49-F238E27FC236}">
                  <a16:creationId xmlns:a16="http://schemas.microsoft.com/office/drawing/2014/main" id="{87BD3CA9-DE24-6B4C-B69C-BFA7530CA3A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109249" y="4672427"/>
              <a:ext cx="8161337" cy="195366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0"/>
                <a:buNone/>
              </a:pPr>
              <a:r>
                <a:rPr lang="en-US" dirty="0">
                  <a:solidFill>
                    <a:srgbClr val="0012A0"/>
                  </a:solidFill>
                </a:rPr>
                <a:t>R1 stores for SA: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32-bit identifier: </a:t>
              </a:r>
              <a:r>
                <a:rPr lang="en-US" sz="2200" i="1" dirty="0"/>
                <a:t>Security Parameter Index (SPI)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origin SA interface </a:t>
              </a:r>
              <a:r>
                <a:rPr lang="en-US" sz="2000" dirty="0"/>
                <a:t>(200.168.1.100)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destination SA interface </a:t>
              </a:r>
              <a:r>
                <a:rPr lang="en-US" sz="1800" dirty="0"/>
                <a:t>(193.68.2.23)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type of encryption used</a:t>
              </a:r>
            </a:p>
          </p:txBody>
        </p:sp>
        <p:sp>
          <p:nvSpPr>
            <p:cNvPr id="97" name="Rectangle 59">
              <a:extLst>
                <a:ext uri="{FF2B5EF4-FFF2-40B4-BE49-F238E27FC236}">
                  <a16:creationId xmlns:a16="http://schemas.microsoft.com/office/drawing/2014/main" id="{A80DCF40-C508-554C-A640-06F187BCC45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045685" y="5487436"/>
              <a:ext cx="4211498" cy="117840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</a:pPr>
              <a:r>
                <a:rPr lang="en-US" sz="2200" dirty="0"/>
                <a:t>encryption key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type of integrity check used 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authentication 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58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77DBD444-9315-7048-BDE5-13C962A17FE0}"/>
              </a:ext>
            </a:extLst>
          </p:cNvPr>
          <p:cNvSpPr/>
          <p:nvPr/>
        </p:nvSpPr>
        <p:spPr>
          <a:xfrm>
            <a:off x="3286107" y="3295753"/>
            <a:ext cx="1376764" cy="6121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4EA96FA-150A-454A-ADE0-BF32617A8756}"/>
              </a:ext>
            </a:extLst>
          </p:cNvPr>
          <p:cNvSpPr/>
          <p:nvPr/>
        </p:nvSpPr>
        <p:spPr>
          <a:xfrm>
            <a:off x="6656987" y="3290586"/>
            <a:ext cx="2298915" cy="6121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AD8BB7-609E-0244-A14B-25AB29CD6D16}"/>
              </a:ext>
            </a:extLst>
          </p:cNvPr>
          <p:cNvSpPr/>
          <p:nvPr/>
        </p:nvSpPr>
        <p:spPr>
          <a:xfrm>
            <a:off x="2464696" y="2177291"/>
            <a:ext cx="6455044" cy="6121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IPsec datagram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88" name="Rectangle 5">
            <a:extLst>
              <a:ext uri="{FF2B5EF4-FFF2-40B4-BE49-F238E27FC236}">
                <a16:creationId xmlns:a16="http://schemas.microsoft.com/office/drawing/2014/main" id="{AD848549-52A5-A642-92EF-5B798CBC6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181" y="2174539"/>
            <a:ext cx="1128712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new IP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header</a:t>
            </a:r>
          </a:p>
        </p:txBody>
      </p:sp>
      <p:sp>
        <p:nvSpPr>
          <p:cNvPr id="93" name="Rectangle 6">
            <a:extLst>
              <a:ext uri="{FF2B5EF4-FFF2-40B4-BE49-F238E27FC236}">
                <a16:creationId xmlns:a16="http://schemas.microsoft.com/office/drawing/2014/main" id="{B2AE65F7-928A-0840-8E23-DC0C5CC66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893" y="2174539"/>
            <a:ext cx="700087" cy="6096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ESP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header</a:t>
            </a:r>
          </a:p>
        </p:txBody>
      </p:sp>
      <p:sp>
        <p:nvSpPr>
          <p:cNvPr id="98" name="Rectangle 7">
            <a:extLst>
              <a:ext uri="{FF2B5EF4-FFF2-40B4-BE49-F238E27FC236}">
                <a16:creationId xmlns:a16="http://schemas.microsoft.com/office/drawing/2014/main" id="{49D5FBE5-E7DA-864C-BE81-AEDD04DA8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81" y="2174539"/>
            <a:ext cx="976312" cy="6096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original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IP hdr</a:t>
            </a:r>
          </a:p>
        </p:txBody>
      </p:sp>
      <p:sp>
        <p:nvSpPr>
          <p:cNvPr id="99" name="Rectangle 8">
            <a:extLst>
              <a:ext uri="{FF2B5EF4-FFF2-40B4-BE49-F238E27FC236}">
                <a16:creationId xmlns:a16="http://schemas.microsoft.com/office/drawing/2014/main" id="{312E8F9D-ED21-9F4F-854A-45C20C56F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293" y="2174539"/>
            <a:ext cx="2224087" cy="6096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Original IP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datagram payload</a:t>
            </a:r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DB646282-CE51-8B43-B570-883831148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381" y="2166239"/>
            <a:ext cx="700087" cy="6096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ESP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trailer</a:t>
            </a:r>
          </a:p>
        </p:txBody>
      </p:sp>
      <p:sp>
        <p:nvSpPr>
          <p:cNvPr id="101" name="Rectangle 10">
            <a:extLst>
              <a:ext uri="{FF2B5EF4-FFF2-40B4-BE49-F238E27FC236}">
                <a16:creationId xmlns:a16="http://schemas.microsoft.com/office/drawing/2014/main" id="{1945AEBE-82E5-184D-8050-81A50E0FE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818" y="2166239"/>
            <a:ext cx="700087" cy="6096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ESP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auth</a:t>
            </a:r>
          </a:p>
        </p:txBody>
      </p:sp>
      <p:grpSp>
        <p:nvGrpSpPr>
          <p:cNvPr id="103" name="Group 18">
            <a:extLst>
              <a:ext uri="{FF2B5EF4-FFF2-40B4-BE49-F238E27FC236}">
                <a16:creationId xmlns:a16="http://schemas.microsoft.com/office/drawing/2014/main" id="{B7A61894-02AD-4A4D-BA66-10CD7FCFAD94}"/>
              </a:ext>
            </a:extLst>
          </p:cNvPr>
          <p:cNvGrpSpPr>
            <a:grpSpLocks/>
          </p:cNvGrpSpPr>
          <p:nvPr/>
        </p:nvGrpSpPr>
        <p:grpSpPr bwMode="auto">
          <a:xfrm>
            <a:off x="6669881" y="3282614"/>
            <a:ext cx="2281237" cy="609600"/>
            <a:chOff x="3346" y="2367"/>
            <a:chExt cx="1437" cy="384"/>
          </a:xfrm>
        </p:grpSpPr>
        <p:sp>
          <p:nvSpPr>
            <p:cNvPr id="112" name="Rectangle 19">
              <a:extLst>
                <a:ext uri="{FF2B5EF4-FFF2-40B4-BE49-F238E27FC236}">
                  <a16:creationId xmlns:a16="http://schemas.microsoft.com/office/drawing/2014/main" id="{C23F3DAB-F8E9-6743-A49D-72EF0660D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" y="2367"/>
              <a:ext cx="529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padding</a:t>
              </a:r>
            </a:p>
          </p:txBody>
        </p:sp>
        <p:sp>
          <p:nvSpPr>
            <p:cNvPr id="113" name="Rectangle 20">
              <a:extLst>
                <a:ext uri="{FF2B5EF4-FFF2-40B4-BE49-F238E27FC236}">
                  <a16:creationId xmlns:a16="http://schemas.microsoft.com/office/drawing/2014/main" id="{31286223-F856-B14D-8277-3E6128639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367"/>
              <a:ext cx="468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pad</a:t>
              </a:r>
              <a:b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</a:b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length</a:t>
              </a:r>
            </a:p>
          </p:txBody>
        </p:sp>
        <p:sp>
          <p:nvSpPr>
            <p:cNvPr id="114" name="Rectangle 21">
              <a:extLst>
                <a:ext uri="{FF2B5EF4-FFF2-40B4-BE49-F238E27FC236}">
                  <a16:creationId xmlns:a16="http://schemas.microsoft.com/office/drawing/2014/main" id="{73C6F23B-BC42-C141-A877-A7CA38B39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2367"/>
              <a:ext cx="442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next</a:t>
              </a:r>
              <a:b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</a:b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header</a:t>
              </a:r>
            </a:p>
          </p:txBody>
        </p:sp>
      </p:grpSp>
      <p:sp>
        <p:nvSpPr>
          <p:cNvPr id="104" name="Line 22">
            <a:extLst>
              <a:ext uri="{FF2B5EF4-FFF2-40B4-BE49-F238E27FC236}">
                <a16:creationId xmlns:a16="http://schemas.microsoft.com/office/drawing/2014/main" id="{D2E7EF83-959E-5941-B056-F7B0DA51B7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2106" y="2836527"/>
            <a:ext cx="803275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5" name="Line 23">
            <a:extLst>
              <a:ext uri="{FF2B5EF4-FFF2-40B4-BE49-F238E27FC236}">
                <a16:creationId xmlns:a16="http://schemas.microsoft.com/office/drawing/2014/main" id="{68EA18AF-3C87-8F44-BED1-F1CBCEE668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89118" y="2822239"/>
            <a:ext cx="747712" cy="403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06" name="Group 24">
            <a:extLst>
              <a:ext uri="{FF2B5EF4-FFF2-40B4-BE49-F238E27FC236}">
                <a16:creationId xmlns:a16="http://schemas.microsoft.com/office/drawing/2014/main" id="{FEE4C952-B419-6240-97B3-9BA89FF1A58B}"/>
              </a:ext>
            </a:extLst>
          </p:cNvPr>
          <p:cNvGrpSpPr>
            <a:grpSpLocks/>
          </p:cNvGrpSpPr>
          <p:nvPr/>
        </p:nvGrpSpPr>
        <p:grpSpPr bwMode="auto">
          <a:xfrm>
            <a:off x="3275806" y="3285789"/>
            <a:ext cx="1392237" cy="625475"/>
            <a:chOff x="1409" y="2193"/>
            <a:chExt cx="877" cy="386"/>
          </a:xfrm>
        </p:grpSpPr>
        <p:sp>
          <p:nvSpPr>
            <p:cNvPr id="110" name="Rectangle 25">
              <a:extLst>
                <a:ext uri="{FF2B5EF4-FFF2-40B4-BE49-F238E27FC236}">
                  <a16:creationId xmlns:a16="http://schemas.microsoft.com/office/drawing/2014/main" id="{CB30A88A-2F21-EE45-BF4F-A9F6A8FA6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" y="2193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SPI</a:t>
              </a:r>
            </a:p>
          </p:txBody>
        </p:sp>
        <p:sp>
          <p:nvSpPr>
            <p:cNvPr id="111" name="Rectangle 26">
              <a:extLst>
                <a:ext uri="{FF2B5EF4-FFF2-40B4-BE49-F238E27FC236}">
                  <a16:creationId xmlns:a16="http://schemas.microsoft.com/office/drawing/2014/main" id="{EC87F6A4-DE19-D043-9460-717C9BBCE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2195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#</a:t>
              </a:r>
            </a:p>
          </p:txBody>
        </p:sp>
      </p:grpSp>
      <p:sp>
        <p:nvSpPr>
          <p:cNvPr id="107" name="Line 27">
            <a:extLst>
              <a:ext uri="{FF2B5EF4-FFF2-40B4-BE49-F238E27FC236}">
                <a16:creationId xmlns:a16="http://schemas.microsoft.com/office/drawing/2014/main" id="{7350C550-FB21-BA4B-B0FA-77C0C50694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9456" y="2823827"/>
            <a:ext cx="319087" cy="427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8" name="Line 28">
            <a:extLst>
              <a:ext uri="{FF2B5EF4-FFF2-40B4-BE49-F238E27FC236}">
                <a16:creationId xmlns:a16="http://schemas.microsoft.com/office/drawing/2014/main" id="{F3C56AA0-CE2D-1E41-B015-E684D98C1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981" y="2865102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9" name="Line 29">
            <a:extLst>
              <a:ext uri="{FF2B5EF4-FFF2-40B4-BE49-F238E27FC236}">
                <a16:creationId xmlns:a16="http://schemas.microsoft.com/office/drawing/2014/main" id="{3CA2A9DE-1E2E-144C-A029-F6A1E691A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0693" y="2823827"/>
            <a:ext cx="360362" cy="414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E35867-502B-CF42-BE77-7C4B7F0D05DF}"/>
              </a:ext>
            </a:extLst>
          </p:cNvPr>
          <p:cNvCxnSpPr/>
          <p:nvPr/>
        </p:nvCxnSpPr>
        <p:spPr>
          <a:xfrm>
            <a:off x="4283533" y="1959429"/>
            <a:ext cx="394498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12">
            <a:extLst>
              <a:ext uri="{FF2B5EF4-FFF2-40B4-BE49-F238E27FC236}">
                <a16:creationId xmlns:a16="http://schemas.microsoft.com/office/drawing/2014/main" id="{9AEEF36D-F857-F942-9E31-EB0133337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9844" y="1775579"/>
            <a:ext cx="1140056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encrypted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438CAA3-51B7-8C43-8883-52C08C8D16AC}"/>
              </a:ext>
            </a:extLst>
          </p:cNvPr>
          <p:cNvCxnSpPr>
            <a:cxnSpLocks/>
          </p:cNvCxnSpPr>
          <p:nvPr/>
        </p:nvCxnSpPr>
        <p:spPr>
          <a:xfrm>
            <a:off x="3586848" y="1693817"/>
            <a:ext cx="53078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 Box 15">
            <a:extLst>
              <a:ext uri="{FF2B5EF4-FFF2-40B4-BE49-F238E27FC236}">
                <a16:creationId xmlns:a16="http://schemas.microsoft.com/office/drawing/2014/main" id="{C61631BA-E0F3-914F-B2DB-6B523DA0F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810" y="1503708"/>
            <a:ext cx="150554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authenticated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0"/>
            </a:endParaRPr>
          </a:p>
        </p:txBody>
      </p:sp>
      <p:sp>
        <p:nvSpPr>
          <p:cNvPr id="124" name="Rectangle 3">
            <a:extLst>
              <a:ext uri="{FF2B5EF4-FFF2-40B4-BE49-F238E27FC236}">
                <a16:creationId xmlns:a16="http://schemas.microsoft.com/office/drawing/2014/main" id="{B5C8CA56-4CEE-4B4B-85A6-370DE8D07FA9}"/>
              </a:ext>
            </a:extLst>
          </p:cNvPr>
          <p:cNvSpPr txBox="1">
            <a:spLocks noChangeArrowheads="1"/>
          </p:cNvSpPr>
          <p:nvPr/>
        </p:nvSpPr>
        <p:spPr>
          <a:xfrm>
            <a:off x="2221640" y="4220754"/>
            <a:ext cx="10475458" cy="236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/>
              <a:t>ESP trailer: padding for block ciphers</a:t>
            </a:r>
          </a:p>
          <a:p>
            <a:pPr>
              <a:spcBef>
                <a:spcPts val="600"/>
              </a:spcBef>
            </a:pPr>
            <a:r>
              <a:rPr lang="en-US" dirty="0"/>
              <a:t>ESP header: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SPI, so receiving entity knows what to do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sequence number, to thwart replay attacks</a:t>
            </a:r>
          </a:p>
          <a:p>
            <a:pPr>
              <a:spcBef>
                <a:spcPts val="600"/>
              </a:spcBef>
            </a:pPr>
            <a:r>
              <a:rPr lang="en-US" dirty="0"/>
              <a:t>MAC in ESP auth field created with shared secret key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6159F3-D2DF-154C-8507-BEACC4A9BAD1}"/>
              </a:ext>
            </a:extLst>
          </p:cNvPr>
          <p:cNvSpPr txBox="1"/>
          <p:nvPr/>
        </p:nvSpPr>
        <p:spPr>
          <a:xfrm>
            <a:off x="9481978" y="2534194"/>
            <a:ext cx="201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rgbClr val="0012A0"/>
                </a:solidFill>
              </a:rPr>
              <a:t>tunnel mode</a:t>
            </a:r>
          </a:p>
          <a:p>
            <a:pPr algn="ctr"/>
            <a:r>
              <a:rPr lang="en-US" sz="2800" i="1" dirty="0">
                <a:solidFill>
                  <a:srgbClr val="0012A0"/>
                </a:solidFill>
              </a:rPr>
              <a:t>ESP</a:t>
            </a:r>
          </a:p>
        </p:txBody>
      </p:sp>
    </p:spTree>
    <p:extLst>
      <p:ext uri="{BB962C8B-B14F-4D97-AF65-F5344CB8AC3E}">
        <p14:creationId xmlns:p14="http://schemas.microsoft.com/office/powerpoint/2010/main" val="126271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296">
            <a:extLst>
              <a:ext uri="{FF2B5EF4-FFF2-40B4-BE49-F238E27FC236}">
                <a16:creationId xmlns:a16="http://schemas.microsoft.com/office/drawing/2014/main" id="{B6B47B2B-E669-7641-BD1F-EF8AD0999924}"/>
              </a:ext>
            </a:extLst>
          </p:cNvPr>
          <p:cNvSpPr>
            <a:spLocks/>
          </p:cNvSpPr>
          <p:nvPr/>
        </p:nvSpPr>
        <p:spPr bwMode="auto">
          <a:xfrm flipH="1">
            <a:off x="10431271" y="1866576"/>
            <a:ext cx="1445739" cy="733284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rPr>
              <a:t>             </a:t>
            </a:r>
          </a:p>
        </p:txBody>
      </p:sp>
      <p:sp>
        <p:nvSpPr>
          <p:cNvPr id="78" name="Freeform 296">
            <a:extLst>
              <a:ext uri="{FF2B5EF4-FFF2-40B4-BE49-F238E27FC236}">
                <a16:creationId xmlns:a16="http://schemas.microsoft.com/office/drawing/2014/main" id="{80FB4D7C-907B-9B45-9C13-DF3038D7097F}"/>
              </a:ext>
            </a:extLst>
          </p:cNvPr>
          <p:cNvSpPr>
            <a:spLocks/>
          </p:cNvSpPr>
          <p:nvPr/>
        </p:nvSpPr>
        <p:spPr bwMode="auto">
          <a:xfrm>
            <a:off x="7119480" y="1797184"/>
            <a:ext cx="1295948" cy="733284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rPr>
              <a:t>         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ESP tunnel mode: actions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6FB17627-5C23-D54C-B033-E10C852C3F9C}"/>
              </a:ext>
            </a:extLst>
          </p:cNvPr>
          <p:cNvSpPr>
            <a:spLocks/>
          </p:cNvSpPr>
          <p:nvPr/>
        </p:nvSpPr>
        <p:spPr bwMode="auto">
          <a:xfrm rot="5400000">
            <a:off x="9188655" y="1239248"/>
            <a:ext cx="506067" cy="1966498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695061-2BC1-A043-8983-A6D2BB90BD71}"/>
              </a:ext>
            </a:extLst>
          </p:cNvPr>
          <p:cNvGrpSpPr/>
          <p:nvPr/>
        </p:nvGrpSpPr>
        <p:grpSpPr>
          <a:xfrm>
            <a:off x="7705752" y="1994903"/>
            <a:ext cx="606136" cy="332367"/>
            <a:chOff x="7493876" y="2774731"/>
            <a:chExt cx="1481958" cy="894622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86CDCF8-2884-1F4C-AA6B-D8D80F83C69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9EC3C24-26E3-8B4C-851E-AD6D23CDCC1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4A41B52-12BB-9441-9E64-29FEFD2BE35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80901BB0-76B8-C24E-8578-0902719A228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91921B51-C23E-594C-8341-49C1C08B6E1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D6B8F6F-5734-7B4B-A6B9-B10838823A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4C7E467F-864A-1147-BEDB-AD380AC091F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" name="Group 542">
            <a:extLst>
              <a:ext uri="{FF2B5EF4-FFF2-40B4-BE49-F238E27FC236}">
                <a16:creationId xmlns:a16="http://schemas.microsoft.com/office/drawing/2014/main" id="{08C0C01B-02BB-B64A-9B9C-694B14773163}"/>
              </a:ext>
            </a:extLst>
          </p:cNvPr>
          <p:cNvGrpSpPr>
            <a:grpSpLocks/>
          </p:cNvGrpSpPr>
          <p:nvPr/>
        </p:nvGrpSpPr>
        <p:grpSpPr bwMode="auto">
          <a:xfrm>
            <a:off x="6975223" y="1412870"/>
            <a:ext cx="720837" cy="645768"/>
            <a:chOff x="-44" y="1473"/>
            <a:chExt cx="981" cy="1105"/>
          </a:xfrm>
        </p:grpSpPr>
        <p:pic>
          <p:nvPicPr>
            <p:cNvPr id="29" name="Picture 529" descr="desktop_computer_stylized_medium">
              <a:extLst>
                <a:ext uri="{FF2B5EF4-FFF2-40B4-BE49-F238E27FC236}">
                  <a16:creationId xmlns:a16="http://schemas.microsoft.com/office/drawing/2014/main" id="{5EEF7061-2D27-E847-94C1-54CEBAA02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530">
              <a:extLst>
                <a:ext uri="{FF2B5EF4-FFF2-40B4-BE49-F238E27FC236}">
                  <a16:creationId xmlns:a16="http://schemas.microsoft.com/office/drawing/2014/main" id="{8FA5248B-FCAA-5641-89A7-1292140416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DAF8A6-5787-7D4C-9F9B-955DF1495910}"/>
              </a:ext>
            </a:extLst>
          </p:cNvPr>
          <p:cNvGrpSpPr/>
          <p:nvPr/>
        </p:nvGrpSpPr>
        <p:grpSpPr>
          <a:xfrm flipH="1">
            <a:off x="10425084" y="2007355"/>
            <a:ext cx="606136" cy="332367"/>
            <a:chOff x="7493876" y="2774731"/>
            <a:chExt cx="1481958" cy="894622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31839A8-0111-AD45-B261-A1F4E1E587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615D6D-3E36-EE4D-A354-73B8CAA4E91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918CFD4-C276-5640-A6D8-F6B84448E0B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27D4CDD-9090-FA48-988F-6404841E9AF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DDD519D-867C-934D-9C4A-482DCA2333E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74977966-70E0-934E-B872-811836A01E3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1269B995-6A3D-F14E-968C-CE8736C00A7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" name="Group 542">
            <a:extLst>
              <a:ext uri="{FF2B5EF4-FFF2-40B4-BE49-F238E27FC236}">
                <a16:creationId xmlns:a16="http://schemas.microsoft.com/office/drawing/2014/main" id="{375DE9C2-8640-6840-AF58-780A20D2C09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471163" y="1737550"/>
            <a:ext cx="720837" cy="645768"/>
            <a:chOff x="-44" y="1473"/>
            <a:chExt cx="981" cy="1105"/>
          </a:xfrm>
        </p:grpSpPr>
        <p:pic>
          <p:nvPicPr>
            <p:cNvPr id="17" name="Picture 529" descr="desktop_computer_stylized_medium">
              <a:extLst>
                <a:ext uri="{FF2B5EF4-FFF2-40B4-BE49-F238E27FC236}">
                  <a16:creationId xmlns:a16="http://schemas.microsoft.com/office/drawing/2014/main" id="{9952E610-CCCD-0245-9E4B-5001C7289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Freeform 530">
              <a:extLst>
                <a:ext uri="{FF2B5EF4-FFF2-40B4-BE49-F238E27FC236}">
                  <a16:creationId xmlns:a16="http://schemas.microsoft.com/office/drawing/2014/main" id="{1BB7CCB4-A0EE-E840-ABF7-1BF234B1C2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CB4ADB-AB8F-8A42-A9F9-3C57E849C39C}"/>
              </a:ext>
            </a:extLst>
          </p:cNvPr>
          <p:cNvGrpSpPr/>
          <p:nvPr/>
        </p:nvGrpSpPr>
        <p:grpSpPr>
          <a:xfrm>
            <a:off x="8625118" y="2078807"/>
            <a:ext cx="1653170" cy="214830"/>
            <a:chOff x="1616358" y="2551230"/>
            <a:chExt cx="2134354" cy="2185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6FCE47-CE47-9445-B6CF-CA95B2574C7B}"/>
                </a:ext>
              </a:extLst>
            </p:cNvPr>
            <p:cNvSpPr/>
            <p:nvPr/>
          </p:nvSpPr>
          <p:spPr>
            <a:xfrm>
              <a:off x="1673508" y="2551230"/>
              <a:ext cx="2027398" cy="218510"/>
            </a:xfrm>
            <a:prstGeom prst="rect">
              <a:avLst/>
            </a:prstGeom>
            <a:gradFill>
              <a:gsLst>
                <a:gs pos="0">
                  <a:srgbClr val="0012A0"/>
                </a:gs>
                <a:gs pos="100000">
                  <a:srgbClr val="0012A0"/>
                </a:gs>
                <a:gs pos="52000">
                  <a:srgbClr val="6EBFF0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1352516-FF6E-7843-A5FD-B8810B418FF2}"/>
                </a:ext>
              </a:extLst>
            </p:cNvPr>
            <p:cNvSpPr/>
            <p:nvPr/>
          </p:nvSpPr>
          <p:spPr>
            <a:xfrm>
              <a:off x="1616358" y="2551230"/>
              <a:ext cx="114300" cy="2185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CEB6B48-E134-7B43-B2D9-DA0135DDCCCF}"/>
                </a:ext>
              </a:extLst>
            </p:cNvPr>
            <p:cNvSpPr/>
            <p:nvPr/>
          </p:nvSpPr>
          <p:spPr>
            <a:xfrm>
              <a:off x="3639432" y="2552938"/>
              <a:ext cx="111280" cy="209990"/>
            </a:xfrm>
            <a:prstGeom prst="ellipse">
              <a:avLst/>
            </a:prstGeom>
            <a:gradFill flip="none" rotWithShape="1">
              <a:gsLst>
                <a:gs pos="0">
                  <a:srgbClr val="0012A0">
                    <a:lumMod val="100000"/>
                  </a:srgbClr>
                </a:gs>
                <a:gs pos="69000">
                  <a:srgbClr val="66ACD3"/>
                </a:gs>
                <a:gs pos="99000">
                  <a:srgbClr val="0012A0"/>
                </a:gs>
                <a:gs pos="29000">
                  <a:srgbClr val="6EBFF0"/>
                </a:gs>
              </a:gsLst>
              <a:lin ang="16200000" scaled="0"/>
              <a:tileRect/>
            </a:gra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FB9112-79F2-0345-AC1F-08C2F47B7086}"/>
                </a:ext>
              </a:extLst>
            </p:cNvPr>
            <p:cNvSpPr/>
            <p:nvPr/>
          </p:nvSpPr>
          <p:spPr>
            <a:xfrm>
              <a:off x="3491356" y="2551230"/>
              <a:ext cx="209550" cy="218510"/>
            </a:xfrm>
            <a:prstGeom prst="rect">
              <a:avLst/>
            </a:prstGeom>
            <a:gradFill>
              <a:gsLst>
                <a:gs pos="0">
                  <a:srgbClr val="0012A0"/>
                </a:gs>
                <a:gs pos="100000">
                  <a:srgbClr val="0012A0"/>
                </a:gs>
                <a:gs pos="52000">
                  <a:srgbClr val="6EBFF0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F7B2F1-7981-6243-94B5-7FD42CA503C2}"/>
              </a:ext>
            </a:extLst>
          </p:cNvPr>
          <p:cNvCxnSpPr>
            <a:cxnSpLocks/>
          </p:cNvCxnSpPr>
          <p:nvPr/>
        </p:nvCxnSpPr>
        <p:spPr>
          <a:xfrm>
            <a:off x="8309113" y="2179167"/>
            <a:ext cx="35051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D069B82-596C-0441-A853-7EF039592387}"/>
              </a:ext>
            </a:extLst>
          </p:cNvPr>
          <p:cNvCxnSpPr/>
          <p:nvPr/>
        </p:nvCxnSpPr>
        <p:spPr>
          <a:xfrm>
            <a:off x="10272392" y="2194239"/>
            <a:ext cx="15072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59">
            <a:extLst>
              <a:ext uri="{FF2B5EF4-FFF2-40B4-BE49-F238E27FC236}">
                <a16:creationId xmlns:a16="http://schemas.microsoft.com/office/drawing/2014/main" id="{87BD3CA9-DE24-6B4C-B69C-BFA7530CA3A7}"/>
              </a:ext>
            </a:extLst>
          </p:cNvPr>
          <p:cNvSpPr txBox="1">
            <a:spLocks noChangeArrowheads="1"/>
          </p:cNvSpPr>
          <p:nvPr/>
        </p:nvSpPr>
        <p:spPr>
          <a:xfrm>
            <a:off x="751440" y="1346132"/>
            <a:ext cx="1315899" cy="4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0012A0"/>
                </a:solidFill>
              </a:rPr>
              <a:t>at R1:</a:t>
            </a: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E5C7171E-ED33-734D-875F-55DE74D7D1FB}"/>
              </a:ext>
            </a:extLst>
          </p:cNvPr>
          <p:cNvSpPr txBox="1">
            <a:spLocks noChangeArrowheads="1"/>
          </p:cNvSpPr>
          <p:nvPr/>
        </p:nvSpPr>
        <p:spPr>
          <a:xfrm>
            <a:off x="957470" y="1815547"/>
            <a:ext cx="5628860" cy="462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600" dirty="0"/>
              <a:t>appends ESP trailer to original datagram (which includes original header fields!)</a:t>
            </a:r>
            <a:endParaRPr lang="en-US" altLang="ja-JP" sz="2600" dirty="0"/>
          </a:p>
          <a:p>
            <a:pPr>
              <a:spcBef>
                <a:spcPts val="200"/>
              </a:spcBef>
            </a:pPr>
            <a:r>
              <a:rPr lang="en-US" sz="2600" dirty="0"/>
              <a:t>encrypts result using algorithm &amp; key specified by SA</a:t>
            </a:r>
          </a:p>
          <a:p>
            <a:pPr>
              <a:spcBef>
                <a:spcPts val="200"/>
              </a:spcBef>
            </a:pPr>
            <a:r>
              <a:rPr lang="en-US" sz="2600" dirty="0"/>
              <a:t>appends </a:t>
            </a:r>
            <a:r>
              <a:rPr lang="en-US" altLang="ja-JP" sz="2600" dirty="0"/>
              <a:t>ESP header </a:t>
            </a:r>
            <a:r>
              <a:rPr lang="en-US" sz="2600" dirty="0"/>
              <a:t>to front of this encrypted quantity</a:t>
            </a:r>
            <a:endParaRPr lang="en-US" altLang="ja-JP" sz="2600" dirty="0"/>
          </a:p>
          <a:p>
            <a:pPr>
              <a:spcBef>
                <a:spcPts val="200"/>
              </a:spcBef>
            </a:pPr>
            <a:r>
              <a:rPr lang="en-US" sz="2600" dirty="0"/>
              <a:t>creates authentication MAC using algorithm and key specified in SA</a:t>
            </a:r>
          </a:p>
          <a:p>
            <a:pPr>
              <a:spcBef>
                <a:spcPts val="200"/>
              </a:spcBef>
            </a:pPr>
            <a:r>
              <a:rPr lang="en-US" sz="2600" dirty="0"/>
              <a:t>appends MAC forming </a:t>
            </a:r>
            <a:r>
              <a:rPr lang="en-US" sz="2600" i="1" dirty="0"/>
              <a:t>payload</a:t>
            </a:r>
            <a:endParaRPr lang="en-US" sz="2600" dirty="0"/>
          </a:p>
          <a:p>
            <a:pPr>
              <a:spcBef>
                <a:spcPts val="200"/>
              </a:spcBef>
            </a:pPr>
            <a:r>
              <a:rPr lang="en-US" sz="2600" dirty="0"/>
              <a:t>creates new IP header, new IP header fields, addresses to tunnel endpoint</a:t>
            </a:r>
            <a:endParaRPr lang="en-US" sz="2600" dirty="0">
              <a:latin typeface="Gill Sans MT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6EF8F26-68F0-3A49-83F2-9460CE31D4BD}"/>
              </a:ext>
            </a:extLst>
          </p:cNvPr>
          <p:cNvGrpSpPr/>
          <p:nvPr/>
        </p:nvGrpSpPr>
        <p:grpSpPr>
          <a:xfrm>
            <a:off x="7182680" y="1021603"/>
            <a:ext cx="1744188" cy="288737"/>
            <a:chOff x="1596889" y="3055814"/>
            <a:chExt cx="1744188" cy="28873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08F2435-C43C-FA49-9048-2F2BF3798893}"/>
                </a:ext>
              </a:extLst>
            </p:cNvPr>
            <p:cNvGrpSpPr/>
            <p:nvPr/>
          </p:nvGrpSpPr>
          <p:grpSpPr>
            <a:xfrm>
              <a:off x="1596889" y="3061114"/>
              <a:ext cx="1060174" cy="276999"/>
              <a:chOff x="2418521" y="3140627"/>
              <a:chExt cx="1060174" cy="276999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A3D55E3-0578-CC47-A17E-9134279D78F2}"/>
                  </a:ext>
                </a:extLst>
              </p:cNvPr>
              <p:cNvSpPr/>
              <p:nvPr/>
            </p:nvSpPr>
            <p:spPr>
              <a:xfrm>
                <a:off x="2418521" y="3187148"/>
                <a:ext cx="1060174" cy="185530"/>
              </a:xfrm>
              <a:prstGeom prst="rect">
                <a:avLst/>
              </a:prstGeom>
              <a:solidFill>
                <a:srgbClr val="0012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4B8151D-E68D-1145-A447-BD209DA884BC}"/>
                  </a:ext>
                </a:extLst>
              </p:cNvPr>
              <p:cNvSpPr/>
              <p:nvPr/>
            </p:nvSpPr>
            <p:spPr>
              <a:xfrm>
                <a:off x="2706480" y="3197527"/>
                <a:ext cx="733425" cy="1587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D665C1-A6C6-4D44-BD8D-87CC0C9760A7}"/>
                  </a:ext>
                </a:extLst>
              </p:cNvPr>
              <p:cNvSpPr txBox="1"/>
              <p:nvPr/>
            </p:nvSpPr>
            <p:spPr>
              <a:xfrm>
                <a:off x="2750930" y="3140627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srgbClr val="0012A0"/>
                    </a:solidFill>
                  </a:rPr>
                  <a:t>payload</a:t>
                </a:r>
                <a:endParaRPr lang="en-US" sz="1100" i="1" dirty="0">
                  <a:solidFill>
                    <a:srgbClr val="0012A0"/>
                  </a:solidFill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B77B4E6-2DF5-434C-9D1F-8148FD99055F}"/>
                  </a:ext>
                </a:extLst>
              </p:cNvPr>
              <p:cNvCxnSpPr/>
              <p:nvPr/>
            </p:nvCxnSpPr>
            <p:spPr>
              <a:xfrm>
                <a:off x="2474705" y="318507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C2B58DB-D327-624A-9251-1D3B9D784F52}"/>
                  </a:ext>
                </a:extLst>
              </p:cNvPr>
              <p:cNvCxnSpPr/>
              <p:nvPr/>
            </p:nvCxnSpPr>
            <p:spPr>
              <a:xfrm>
                <a:off x="25255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112AEA3-37DD-2840-A4A9-2C15B83C8125}"/>
                  </a:ext>
                </a:extLst>
              </p:cNvPr>
              <p:cNvCxnSpPr/>
              <p:nvPr/>
            </p:nvCxnSpPr>
            <p:spPr>
              <a:xfrm>
                <a:off x="26017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2775019-AB2E-284F-A8FC-A7E09359C104}"/>
                  </a:ext>
                </a:extLst>
              </p:cNvPr>
              <p:cNvCxnSpPr/>
              <p:nvPr/>
            </p:nvCxnSpPr>
            <p:spPr>
              <a:xfrm>
                <a:off x="2658855" y="317872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BA6CD437-95CA-334D-B101-BD1A5EC9A655}"/>
                </a:ext>
              </a:extLst>
            </p:cNvPr>
            <p:cNvSpPr/>
            <p:nvPr/>
          </p:nvSpPr>
          <p:spPr>
            <a:xfrm>
              <a:off x="2727569" y="3055814"/>
              <a:ext cx="613508" cy="288737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99000">
                  <a:srgbClr val="0012A0"/>
                </a:gs>
                <a:gs pos="58000">
                  <a:srgbClr val="6EBF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24F8D8C-99F1-D149-B2C4-30701AD83546}"/>
              </a:ext>
            </a:extLst>
          </p:cNvPr>
          <p:cNvGrpSpPr/>
          <p:nvPr/>
        </p:nvGrpSpPr>
        <p:grpSpPr>
          <a:xfrm>
            <a:off x="7810500" y="2415622"/>
            <a:ext cx="2071981" cy="365894"/>
            <a:chOff x="8266244" y="1514475"/>
            <a:chExt cx="2071981" cy="365894"/>
          </a:xfrm>
        </p:grpSpPr>
        <p:sp>
          <p:nvSpPr>
            <p:cNvPr id="69" name="Right Arrow 68">
              <a:extLst>
                <a:ext uri="{FF2B5EF4-FFF2-40B4-BE49-F238E27FC236}">
                  <a16:creationId xmlns:a16="http://schemas.microsoft.com/office/drawing/2014/main" id="{14EF7333-F5C9-B44C-B88E-E62F99908C70}"/>
                </a:ext>
              </a:extLst>
            </p:cNvPr>
            <p:cNvSpPr/>
            <p:nvPr/>
          </p:nvSpPr>
          <p:spPr>
            <a:xfrm>
              <a:off x="9724717" y="1584820"/>
              <a:ext cx="613508" cy="288737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99000">
                  <a:srgbClr val="0012A0"/>
                </a:gs>
                <a:gs pos="58000">
                  <a:srgbClr val="6EBF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0DE8A9C-4B04-9644-B41E-AF7C1D3EF044}"/>
                </a:ext>
              </a:extLst>
            </p:cNvPr>
            <p:cNvGrpSpPr/>
            <p:nvPr/>
          </p:nvGrpSpPr>
          <p:grpSpPr>
            <a:xfrm>
              <a:off x="8266244" y="1514475"/>
              <a:ext cx="1430955" cy="365894"/>
              <a:chOff x="7219875" y="3091894"/>
              <a:chExt cx="1430955" cy="27120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CBD4545-82EF-4945-8E69-7E9761D559A5}"/>
                  </a:ext>
                </a:extLst>
              </p:cNvPr>
              <p:cNvSpPr/>
              <p:nvPr/>
            </p:nvSpPr>
            <p:spPr>
              <a:xfrm>
                <a:off x="7219875" y="3096088"/>
                <a:ext cx="1430955" cy="25346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E42E31E-7EE3-5A45-8848-61D2549D7ADB}"/>
                  </a:ext>
                </a:extLst>
              </p:cNvPr>
              <p:cNvCxnSpPr/>
              <p:nvPr/>
            </p:nvCxnSpPr>
            <p:spPr>
              <a:xfrm>
                <a:off x="7498944" y="3091894"/>
                <a:ext cx="0" cy="266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264DD8E-2606-094F-9E6A-C8247EFFB5F4}"/>
                  </a:ext>
                </a:extLst>
              </p:cNvPr>
              <p:cNvCxnSpPr/>
              <p:nvPr/>
            </p:nvCxnSpPr>
            <p:spPr>
              <a:xfrm>
                <a:off x="7273344" y="3096694"/>
                <a:ext cx="0" cy="266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A83087D-DA47-2D4F-B05A-5004EE6C6A00}"/>
                  </a:ext>
                </a:extLst>
              </p:cNvPr>
              <p:cNvCxnSpPr/>
              <p:nvPr/>
            </p:nvCxnSpPr>
            <p:spPr>
              <a:xfrm>
                <a:off x="7321344" y="3094294"/>
                <a:ext cx="0" cy="266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A81B492-7189-CE48-818D-ACC1F0352D17}"/>
                  </a:ext>
                </a:extLst>
              </p:cNvPr>
              <p:cNvCxnSpPr/>
              <p:nvPr/>
            </p:nvCxnSpPr>
            <p:spPr>
              <a:xfrm>
                <a:off x="7423344" y="3091894"/>
                <a:ext cx="0" cy="266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ABE4CD6-E82A-F240-A866-6260742792F6}"/>
                </a:ext>
              </a:extLst>
            </p:cNvPr>
            <p:cNvGrpSpPr/>
            <p:nvPr/>
          </p:nvGrpSpPr>
          <p:grpSpPr>
            <a:xfrm>
              <a:off x="8597709" y="1560742"/>
              <a:ext cx="1060174" cy="276999"/>
              <a:chOff x="2418521" y="3140627"/>
              <a:chExt cx="1060174" cy="276999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3E18FFA-9DBA-334B-91E4-C4F945F0B3EA}"/>
                  </a:ext>
                </a:extLst>
              </p:cNvPr>
              <p:cNvSpPr/>
              <p:nvPr/>
            </p:nvSpPr>
            <p:spPr>
              <a:xfrm>
                <a:off x="2418521" y="3187148"/>
                <a:ext cx="1060174" cy="185530"/>
              </a:xfrm>
              <a:prstGeom prst="rect">
                <a:avLst/>
              </a:prstGeom>
              <a:solidFill>
                <a:srgbClr val="0012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0C17C6E-B531-7748-BABE-6E5E48BE5ECD}"/>
                  </a:ext>
                </a:extLst>
              </p:cNvPr>
              <p:cNvSpPr/>
              <p:nvPr/>
            </p:nvSpPr>
            <p:spPr>
              <a:xfrm>
                <a:off x="2706480" y="3197527"/>
                <a:ext cx="733425" cy="1587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C83816C-F16B-754B-92F8-EDFED659B677}"/>
                  </a:ext>
                </a:extLst>
              </p:cNvPr>
              <p:cNvSpPr txBox="1"/>
              <p:nvPr/>
            </p:nvSpPr>
            <p:spPr>
              <a:xfrm>
                <a:off x="2750930" y="3140627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srgbClr val="0012A0"/>
                    </a:solidFill>
                  </a:rPr>
                  <a:t>payload</a:t>
                </a:r>
                <a:endParaRPr lang="en-US" sz="1100" i="1" dirty="0">
                  <a:solidFill>
                    <a:srgbClr val="0012A0"/>
                  </a:solidFill>
                </a:endParaRP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B00FE65-C4C2-5545-93B6-6727ED3C81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4705" y="3196425"/>
                <a:ext cx="0" cy="16683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83132241-B0B1-1A40-8C9E-481B9DD98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5505" y="3199637"/>
                <a:ext cx="0" cy="15996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6C721FF-574B-C341-9B62-4A5E7C1D9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6945" y="3194825"/>
                <a:ext cx="0" cy="15996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26BD0451-EAAF-9A4D-9561-B511690D8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259" y="3196429"/>
                <a:ext cx="0" cy="15996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2610363-12AA-1E4B-BFD9-93368F887F16}"/>
                </a:ext>
              </a:extLst>
            </p:cNvPr>
            <p:cNvGrpSpPr/>
            <p:nvPr/>
          </p:nvGrpSpPr>
          <p:grpSpPr>
            <a:xfrm>
              <a:off x="8589592" y="1577525"/>
              <a:ext cx="1106157" cy="224519"/>
              <a:chOff x="2044062" y="3084919"/>
              <a:chExt cx="1106157" cy="224519"/>
            </a:xfrm>
          </p:grpSpPr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DFCBB9E6-6B01-CB4B-B08E-35B56E6CF3CA}"/>
                  </a:ext>
                </a:extLst>
              </p:cNvPr>
              <p:cNvSpPr/>
              <p:nvPr/>
            </p:nvSpPr>
            <p:spPr>
              <a:xfrm>
                <a:off x="2044062" y="3092450"/>
                <a:ext cx="1106157" cy="215900"/>
              </a:xfrm>
              <a:prstGeom prst="roundRect">
                <a:avLst/>
              </a:prstGeom>
              <a:solidFill>
                <a:schemeClr val="bg1">
                  <a:alpha val="83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700C3E6-2524-7E46-82D5-5602E6F1A82A}"/>
                  </a:ext>
                </a:extLst>
              </p:cNvPr>
              <p:cNvCxnSpPr/>
              <p:nvPr/>
            </p:nvCxnSpPr>
            <p:spPr>
              <a:xfrm flipH="1">
                <a:off x="2098675" y="3089275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0EE30DF-49C2-944F-9D74-32D4F038B24A}"/>
                  </a:ext>
                </a:extLst>
              </p:cNvPr>
              <p:cNvCxnSpPr/>
              <p:nvPr/>
            </p:nvCxnSpPr>
            <p:spPr>
              <a:xfrm flipH="1">
                <a:off x="2190750" y="3086100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3E6384E5-004C-CB4C-9349-F26EB5891BF1}"/>
                  </a:ext>
                </a:extLst>
              </p:cNvPr>
              <p:cNvCxnSpPr/>
              <p:nvPr/>
            </p:nvCxnSpPr>
            <p:spPr>
              <a:xfrm flipH="1">
                <a:off x="2282825" y="3089275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14E1685-BAD6-5748-B9AF-D8E7525B4C0E}"/>
                  </a:ext>
                </a:extLst>
              </p:cNvPr>
              <p:cNvCxnSpPr/>
              <p:nvPr/>
            </p:nvCxnSpPr>
            <p:spPr>
              <a:xfrm flipH="1">
                <a:off x="2374900" y="3089275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21C10CB-10E5-F047-9DE3-D0911A3D6023}"/>
                  </a:ext>
                </a:extLst>
              </p:cNvPr>
              <p:cNvCxnSpPr/>
              <p:nvPr/>
            </p:nvCxnSpPr>
            <p:spPr>
              <a:xfrm flipH="1">
                <a:off x="2466975" y="3086100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F8D60F35-591E-1341-913C-3CE2CE97453C}"/>
                  </a:ext>
                </a:extLst>
              </p:cNvPr>
              <p:cNvCxnSpPr/>
              <p:nvPr/>
            </p:nvCxnSpPr>
            <p:spPr>
              <a:xfrm flipH="1">
                <a:off x="2559050" y="3086100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1CE0022-A86D-804C-84A3-3EA263B4D77B}"/>
                  </a:ext>
                </a:extLst>
              </p:cNvPr>
              <p:cNvCxnSpPr/>
              <p:nvPr/>
            </p:nvCxnSpPr>
            <p:spPr>
              <a:xfrm flipH="1">
                <a:off x="2651125" y="3089275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E773942A-A5B8-5544-94DB-CFA818FE4273}"/>
                  </a:ext>
                </a:extLst>
              </p:cNvPr>
              <p:cNvCxnSpPr/>
              <p:nvPr/>
            </p:nvCxnSpPr>
            <p:spPr>
              <a:xfrm flipH="1">
                <a:off x="2736850" y="3089275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FE558D8-AE7B-004C-96BB-709C2713F76D}"/>
                  </a:ext>
                </a:extLst>
              </p:cNvPr>
              <p:cNvCxnSpPr/>
              <p:nvPr/>
            </p:nvCxnSpPr>
            <p:spPr>
              <a:xfrm flipH="1">
                <a:off x="2814139" y="3084920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B330E8F3-669E-6A42-80C7-ED14D3F869E3}"/>
                  </a:ext>
                </a:extLst>
              </p:cNvPr>
              <p:cNvCxnSpPr/>
              <p:nvPr/>
            </p:nvCxnSpPr>
            <p:spPr>
              <a:xfrm flipH="1">
                <a:off x="2891428" y="3090363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8FDB270-37FA-0D40-A6DB-0D76AC866C3D}"/>
                  </a:ext>
                </a:extLst>
              </p:cNvPr>
              <p:cNvCxnSpPr/>
              <p:nvPr/>
            </p:nvCxnSpPr>
            <p:spPr>
              <a:xfrm flipH="1">
                <a:off x="2968717" y="3089274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745079AD-16D1-9D4D-A1C7-19CC9F1BA8A2}"/>
                  </a:ext>
                </a:extLst>
              </p:cNvPr>
              <p:cNvCxnSpPr/>
              <p:nvPr/>
            </p:nvCxnSpPr>
            <p:spPr>
              <a:xfrm flipH="1">
                <a:off x="3046006" y="3084919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11A41B8C-8BB8-7948-A279-B3B3A7923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598" y="3140765"/>
            <a:ext cx="4114331" cy="1602697"/>
          </a:xfrm>
          <a:prstGeom prst="rect">
            <a:avLst/>
          </a:prstGeom>
        </p:spPr>
      </p:pic>
      <p:sp>
        <p:nvSpPr>
          <p:cNvPr id="114" name="Rectangle 59">
            <a:extLst>
              <a:ext uri="{FF2B5EF4-FFF2-40B4-BE49-F238E27FC236}">
                <a16:creationId xmlns:a16="http://schemas.microsoft.com/office/drawing/2014/main" id="{F9FA3A03-ABA4-DF42-8BEA-5D278C650CAE}"/>
              </a:ext>
            </a:extLst>
          </p:cNvPr>
          <p:cNvSpPr txBox="1">
            <a:spLocks noChangeArrowheads="1"/>
          </p:cNvSpPr>
          <p:nvPr/>
        </p:nvSpPr>
        <p:spPr>
          <a:xfrm>
            <a:off x="7635945" y="1684062"/>
            <a:ext cx="752682" cy="4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2000" dirty="0"/>
              <a:t>R1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3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IPsec sequence numbers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82" name="Rectangle 3">
            <a:extLst>
              <a:ext uri="{FF2B5EF4-FFF2-40B4-BE49-F238E27FC236}">
                <a16:creationId xmlns:a16="http://schemas.microsoft.com/office/drawing/2014/main" id="{09904426-31F8-974C-8449-D83EB232E147}"/>
              </a:ext>
            </a:extLst>
          </p:cNvPr>
          <p:cNvSpPr txBox="1">
            <a:spLocks noChangeArrowheads="1"/>
          </p:cNvSpPr>
          <p:nvPr/>
        </p:nvSpPr>
        <p:spPr>
          <a:xfrm>
            <a:off x="929446" y="1302164"/>
            <a:ext cx="1042766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new SA, sender initializes seq. # to 0</a:t>
            </a:r>
          </a:p>
          <a:p>
            <a:r>
              <a:rPr lang="en-US" dirty="0"/>
              <a:t>each time datagram is sent on SA:</a:t>
            </a:r>
          </a:p>
          <a:p>
            <a:pPr lvl="1"/>
            <a:r>
              <a:rPr lang="en-US" dirty="0"/>
              <a:t>sender increments seq # counter</a:t>
            </a:r>
          </a:p>
          <a:p>
            <a:pPr lvl="1"/>
            <a:r>
              <a:rPr lang="en-US" dirty="0"/>
              <a:t>places value in seq # field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prevent attacker from sniffing and replaying a packet</a:t>
            </a:r>
          </a:p>
          <a:p>
            <a:pPr lvl="1"/>
            <a:r>
              <a:rPr lang="en-US" dirty="0"/>
              <a:t>receipt of duplicate, authenticated IP packets may disrupt service</a:t>
            </a:r>
          </a:p>
          <a:p>
            <a:r>
              <a:rPr lang="en-US" dirty="0"/>
              <a:t>method: </a:t>
            </a:r>
          </a:p>
          <a:p>
            <a:pPr lvl="1"/>
            <a:r>
              <a:rPr lang="en-US" dirty="0"/>
              <a:t>destination checks for duplicates</a:t>
            </a:r>
          </a:p>
          <a:p>
            <a:pPr lvl="1"/>
            <a:r>
              <a:rPr lang="en-US" dirty="0"/>
              <a:t>doesn’t keep track of </a:t>
            </a:r>
            <a:r>
              <a:rPr lang="en-US" i="1" dirty="0"/>
              <a:t>all </a:t>
            </a:r>
            <a:r>
              <a:rPr lang="en-US" dirty="0"/>
              <a:t>received packets; instead uses a window</a:t>
            </a:r>
          </a:p>
          <a:p>
            <a:pPr lvl="1"/>
            <a:endParaRPr lang="en-US" sz="20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9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0" y="1472239"/>
            <a:ext cx="6225209" cy="894622"/>
          </a:xfrm>
        </p:spPr>
        <p:txBody>
          <a:bodyPr>
            <a:noAutofit/>
          </a:bodyPr>
          <a:lstStyle/>
          <a:p>
            <a:r>
              <a:rPr lang="en-US" sz="3200" b="0" dirty="0">
                <a:latin typeface="+mn-lt"/>
              </a:rPr>
              <a:t>Security Policy Database (SPD)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6DF02F7-7DB2-0545-9523-F468B9D8C7F8}"/>
              </a:ext>
            </a:extLst>
          </p:cNvPr>
          <p:cNvSpPr txBox="1">
            <a:spLocks noChangeArrowheads="1"/>
          </p:cNvSpPr>
          <p:nvPr/>
        </p:nvSpPr>
        <p:spPr>
          <a:xfrm>
            <a:off x="864705" y="2554356"/>
            <a:ext cx="5231295" cy="274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policy: for given datagram, sender needs to know if it should use IP sec</a:t>
            </a:r>
          </a:p>
          <a:p>
            <a:r>
              <a:rPr lang="en-US" sz="2400" dirty="0"/>
              <a:t>policy stored in </a:t>
            </a:r>
            <a:r>
              <a:rPr lang="en-US" sz="2400" dirty="0">
                <a:solidFill>
                  <a:srgbClr val="C00000"/>
                </a:solidFill>
              </a:rPr>
              <a:t>security policy database (SPD)</a:t>
            </a:r>
          </a:p>
          <a:p>
            <a:r>
              <a:rPr lang="en-US" sz="2400" dirty="0"/>
              <a:t>needs to know which SA to use</a:t>
            </a:r>
          </a:p>
          <a:p>
            <a:pPr lvl="1"/>
            <a:r>
              <a:rPr lang="en-US" dirty="0"/>
              <a:t>may use: source and destination IP address; protocol 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96A7A-3CC4-3F4A-BA0A-E705FA131172}"/>
              </a:ext>
            </a:extLst>
          </p:cNvPr>
          <p:cNvSpPr txBox="1"/>
          <p:nvPr/>
        </p:nvSpPr>
        <p:spPr>
          <a:xfrm>
            <a:off x="6586329" y="1603513"/>
            <a:ext cx="53936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12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 Assoc. Database (SAD)</a:t>
            </a:r>
          </a:p>
          <a:p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AD72EB-38BE-4749-B734-30ECD6FFA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524" y="2207176"/>
            <a:ext cx="5367476" cy="292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38138" indent="-338138">
              <a:lnSpc>
                <a:spcPct val="90000"/>
              </a:lnSpc>
              <a:spcBef>
                <a:spcPts val="3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cs typeface="Gill Sans MT" charset="0"/>
              </a:rPr>
              <a:t>endpoint holds SA state in </a:t>
            </a:r>
            <a:r>
              <a:rPr lang="en-US" sz="2400" dirty="0">
                <a:solidFill>
                  <a:srgbClr val="CC0000"/>
                </a:solidFill>
                <a:cs typeface="Gill Sans MT" charset="0"/>
              </a:rPr>
              <a:t>security association database (SAD)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cs typeface="Gill Sans MT" charset="0"/>
              </a:rPr>
              <a:t>when sending IPsec datagram, R1 accesses SAD to determine how to process datagram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cs typeface="Gill Sans MT" charset="0"/>
              </a:rPr>
              <a:t>when IPsec datagram arrives to R2, R2 examines SPI in IPsec datagram, indexes SAD with SPI, processing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cs typeface="Gill Sans MT" charset="0"/>
              </a:rPr>
              <a:t>datagram accordingly.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ECBC5-3AF7-274F-8BF2-A44F38FF1C44}"/>
              </a:ext>
            </a:extLst>
          </p:cNvPr>
          <p:cNvSpPr txBox="1"/>
          <p:nvPr/>
        </p:nvSpPr>
        <p:spPr>
          <a:xfrm>
            <a:off x="7810500" y="5526157"/>
            <a:ext cx="2830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12A0"/>
                </a:solidFill>
              </a:rPr>
              <a:t>SPD: </a:t>
            </a:r>
            <a:r>
              <a:rPr lang="en-US" altLang="ja-JP" sz="2800" i="1" dirty="0">
                <a:solidFill>
                  <a:srgbClr val="0012A0"/>
                </a:solidFill>
              </a:rPr>
              <a:t>“what” to do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71C801-CD50-7F4E-A7A7-09FC0141B1BD}"/>
              </a:ext>
            </a:extLst>
          </p:cNvPr>
          <p:cNvSpPr txBox="1"/>
          <p:nvPr/>
        </p:nvSpPr>
        <p:spPr>
          <a:xfrm>
            <a:off x="2206488" y="5506277"/>
            <a:ext cx="3085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12A0"/>
                </a:solidFill>
              </a:rPr>
              <a:t>SAD: “</a:t>
            </a:r>
            <a:r>
              <a:rPr lang="en-US" altLang="ja-JP" sz="2800" i="1" dirty="0">
                <a:solidFill>
                  <a:srgbClr val="0012A0"/>
                </a:solidFill>
              </a:rPr>
              <a:t>how” to do it </a:t>
            </a:r>
            <a:endParaRPr lang="en-US" sz="2800" i="1" dirty="0">
              <a:solidFill>
                <a:srgbClr val="0012A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IPsec security databases</a:t>
            </a:r>
          </a:p>
        </p:txBody>
      </p:sp>
    </p:spTree>
    <p:extLst>
      <p:ext uri="{BB962C8B-B14F-4D97-AF65-F5344CB8AC3E}">
        <p14:creationId xmlns:p14="http://schemas.microsoft.com/office/powerpoint/2010/main" val="285521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Summary: IPsec services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9313B3D-8965-0847-86CC-C1B8EA783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0658" y="1650048"/>
            <a:ext cx="7772400" cy="4648200"/>
          </a:xfrm>
        </p:spPr>
        <p:txBody>
          <a:bodyPr/>
          <a:lstStyle/>
          <a:p>
            <a:pPr marL="130175" indent="0">
              <a:buNone/>
            </a:pPr>
            <a:r>
              <a:rPr lang="en-US" sz="3200" dirty="0"/>
              <a:t>Trudy sits somewhere between R1, R2. she doesn’</a:t>
            </a:r>
            <a:r>
              <a:rPr lang="en-US" altLang="ja-JP" sz="3200" dirty="0"/>
              <a:t>t know the keys</a:t>
            </a:r>
          </a:p>
          <a:p>
            <a:pPr lvl="1"/>
            <a:r>
              <a:rPr lang="en-US" sz="2800" dirty="0"/>
              <a:t>will Trudy be able to see original contents of datagram? How about source, dest IP address, transport protocol, application port?</a:t>
            </a:r>
          </a:p>
          <a:p>
            <a:pPr lvl="1"/>
            <a:r>
              <a:rPr lang="en-US" sz="2800" dirty="0"/>
              <a:t>flip bits without detection?</a:t>
            </a:r>
          </a:p>
          <a:p>
            <a:pPr lvl="1"/>
            <a:r>
              <a:rPr lang="en-US" sz="2800" dirty="0"/>
              <a:t>masquerade as R1 using R1</a:t>
            </a:r>
            <a:r>
              <a:rPr lang="en-US" altLang="ja-JP" sz="2800" dirty="0"/>
              <a:t>’s IP address?</a:t>
            </a:r>
          </a:p>
          <a:p>
            <a:pPr lvl="1"/>
            <a:r>
              <a:rPr lang="en-US" sz="2800" dirty="0"/>
              <a:t>replay a datagram?</a:t>
            </a:r>
          </a:p>
          <a:p>
            <a:pPr lvl="1"/>
            <a:endParaRPr lang="en-US" dirty="0">
              <a:latin typeface="Gill Sans MT" charset="0"/>
            </a:endParaRP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13" name="Picture 9" descr="Eve">
            <a:extLst>
              <a:ext uri="{FF2B5EF4-FFF2-40B4-BE49-F238E27FC236}">
                <a16:creationId xmlns:a16="http://schemas.microsoft.com/office/drawing/2014/main" id="{D157BE8D-0796-AF47-8EEE-0EFF6D3ED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622425"/>
            <a:ext cx="93662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6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IKE: Internet Key Exchange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91D8B07-0DDE-C742-9800-8DA6D67052A5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67679"/>
            <a:ext cx="11128513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lnSpc>
                <a:spcPct val="80000"/>
              </a:lnSpc>
            </a:pPr>
            <a:r>
              <a:rPr lang="en-US" i="1" dirty="0">
                <a:solidFill>
                  <a:srgbClr val="0012A0"/>
                </a:solidFill>
              </a:rPr>
              <a:t>previous examples: </a:t>
            </a:r>
            <a:r>
              <a:rPr lang="en-US" dirty="0"/>
              <a:t>manual establishment of IPsec SAs in IPsec endpoints: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400" i="1" dirty="0">
                <a:solidFill>
                  <a:srgbClr val="0012A0"/>
                </a:solidFill>
                <a:cs typeface="Arial" charset="0"/>
              </a:rPr>
              <a:t>Example SA: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SPI: 12345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Source IP: 200.168.1.100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Dest IP: 193.68.2.23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Protocol: ESP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Encryption algorithm: 3DES-cbc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HMAC algorithm: MD5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Encryption key: 0x7aeaca…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HMAC key:0xc0291f…</a:t>
            </a:r>
          </a:p>
          <a:p>
            <a:pPr indent="-287338">
              <a:lnSpc>
                <a:spcPct val="80000"/>
              </a:lnSpc>
            </a:pPr>
            <a:r>
              <a:rPr lang="en-US" dirty="0"/>
              <a:t>manual keying is impractical for VPN with 100s of endpoints </a:t>
            </a:r>
          </a:p>
          <a:p>
            <a:pPr indent="-287338">
              <a:lnSpc>
                <a:spcPct val="80000"/>
              </a:lnSpc>
            </a:pPr>
            <a:r>
              <a:rPr lang="en-US" dirty="0"/>
              <a:t>instead use </a:t>
            </a:r>
            <a:r>
              <a:rPr lang="en-US" dirty="0">
                <a:solidFill>
                  <a:srgbClr val="CC0000"/>
                </a:solidFill>
              </a:rPr>
              <a:t>IPsec IKE (Internet Key Exchange</a:t>
            </a:r>
            <a:r>
              <a:rPr lang="en-US" dirty="0"/>
              <a:t>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2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>
              <a:buClr>
                <a:srgbClr val="011199"/>
              </a:buClr>
            </a:pPr>
            <a:r>
              <a:rPr lang="en-US" dirty="0"/>
              <a:t>Principles of cryptography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Message integrity, authentication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1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IKE: PSK and PKI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752D4D6-28AB-3B41-8A86-690170A4FC1F}"/>
              </a:ext>
            </a:extLst>
          </p:cNvPr>
          <p:cNvSpPr txBox="1">
            <a:spLocks noChangeArrowheads="1"/>
          </p:cNvSpPr>
          <p:nvPr/>
        </p:nvSpPr>
        <p:spPr>
          <a:xfrm>
            <a:off x="1022212" y="1426403"/>
            <a:ext cx="10599945" cy="4926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/>
              <a:t>authentication (prove who you are) with either</a:t>
            </a:r>
          </a:p>
          <a:p>
            <a:pPr lvl="1"/>
            <a:r>
              <a:rPr lang="en-US" sz="2800" dirty="0"/>
              <a:t>pre-shared secret (PSK) or </a:t>
            </a:r>
          </a:p>
          <a:p>
            <a:pPr lvl="1"/>
            <a:r>
              <a:rPr lang="en-US" sz="2800" dirty="0"/>
              <a:t>with PKI (pubic/private keys and certificates).</a:t>
            </a:r>
          </a:p>
          <a:p>
            <a:pPr indent="-339725"/>
            <a:r>
              <a:rPr lang="en-US" sz="3200" dirty="0"/>
              <a:t>PSK: both sides start with secret</a:t>
            </a:r>
          </a:p>
          <a:p>
            <a:pPr lvl="1"/>
            <a:r>
              <a:rPr lang="en-US" sz="2800" dirty="0"/>
              <a:t>run IKE to authenticate each other and to generate IPsec SAs (one in each direction), including encryption, authentication keys</a:t>
            </a:r>
          </a:p>
          <a:p>
            <a:pPr indent="-339725"/>
            <a:r>
              <a:rPr lang="en-US" sz="3200" dirty="0"/>
              <a:t>PKI: both sides start with public/private key pair, certificate</a:t>
            </a:r>
          </a:p>
          <a:p>
            <a:pPr lvl="1"/>
            <a:r>
              <a:rPr lang="en-US" sz="2800" dirty="0"/>
              <a:t>run IKE to authenticate each other, obtain IPsec SAs (one in each direction).</a:t>
            </a:r>
          </a:p>
          <a:p>
            <a:pPr lvl="1"/>
            <a:r>
              <a:rPr lang="en-US" sz="2800" dirty="0"/>
              <a:t>similar with handshake in SSL.</a:t>
            </a:r>
          </a:p>
          <a:p>
            <a:pPr lvl="1">
              <a:buFont typeface="Wingdings" charset="0"/>
              <a:buNone/>
            </a:pPr>
            <a:endParaRPr lang="en-US" sz="2800" dirty="0"/>
          </a:p>
          <a:p>
            <a:pPr lvl="1"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6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IKE phases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E60D70A-372F-794A-BD3C-627372D3685C}"/>
              </a:ext>
            </a:extLst>
          </p:cNvPr>
          <p:cNvSpPr txBox="1">
            <a:spLocks noChangeArrowheads="1"/>
          </p:cNvSpPr>
          <p:nvPr/>
        </p:nvSpPr>
        <p:spPr>
          <a:xfrm>
            <a:off x="970722" y="1467677"/>
            <a:ext cx="1032013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sz="3200" dirty="0"/>
              <a:t>IKE has two phases</a:t>
            </a:r>
          </a:p>
          <a:p>
            <a:pPr lvl="1"/>
            <a:r>
              <a:rPr lang="en-US" sz="2800" i="1" dirty="0">
                <a:solidFill>
                  <a:srgbClr val="000099"/>
                </a:solidFill>
              </a:rPr>
              <a:t>phase 1: </a:t>
            </a:r>
            <a:r>
              <a:rPr lang="en-US" sz="2800" dirty="0"/>
              <a:t>establish bi-directional IKE SA</a:t>
            </a:r>
          </a:p>
          <a:p>
            <a:pPr lvl="2"/>
            <a:r>
              <a:rPr lang="en-US" sz="2800" dirty="0">
                <a:cs typeface="Gill Sans MT" charset="0"/>
              </a:rPr>
              <a:t>note: IKE SA different from IPsec SA</a:t>
            </a:r>
          </a:p>
          <a:p>
            <a:pPr lvl="2"/>
            <a:r>
              <a:rPr lang="en-US" sz="2800" dirty="0">
                <a:cs typeface="Gill Sans MT" charset="0"/>
              </a:rPr>
              <a:t>aka ISAKMP security association</a:t>
            </a:r>
          </a:p>
          <a:p>
            <a:pPr lvl="1"/>
            <a:r>
              <a:rPr lang="en-US" sz="2800" i="1" dirty="0">
                <a:solidFill>
                  <a:srgbClr val="000099"/>
                </a:solidFill>
              </a:rPr>
              <a:t>phase 2: </a:t>
            </a:r>
            <a:r>
              <a:rPr lang="en-US" sz="2800" dirty="0"/>
              <a:t>ISAKMP is used to securely negotiate IPsec pair of SAs</a:t>
            </a:r>
          </a:p>
          <a:p>
            <a:pPr indent="-287338"/>
            <a:r>
              <a:rPr lang="en-US" sz="3200" dirty="0"/>
              <a:t>phase 1 has two modes: aggressive mode and main mode</a:t>
            </a:r>
          </a:p>
          <a:p>
            <a:pPr lvl="1"/>
            <a:r>
              <a:rPr lang="en-US" sz="2800" dirty="0"/>
              <a:t>aggressive mode uses fewer messages</a:t>
            </a:r>
          </a:p>
          <a:p>
            <a:pPr lvl="1"/>
            <a:r>
              <a:rPr lang="en-US" sz="2800" dirty="0"/>
              <a:t>main mode provides identity protection and is more flexible</a:t>
            </a:r>
          </a:p>
          <a:p>
            <a:pPr lvl="1">
              <a:buFont typeface="Wingdings" charset="0"/>
              <a:buNone/>
            </a:pPr>
            <a:endParaRPr lang="en-US" sz="2800" dirty="0"/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7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IPsec summary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EDF0287-CB9F-064B-9850-D7015F1D6CB0}"/>
              </a:ext>
            </a:extLst>
          </p:cNvPr>
          <p:cNvSpPr txBox="1">
            <a:spLocks noChangeArrowheads="1"/>
          </p:cNvSpPr>
          <p:nvPr/>
        </p:nvSpPr>
        <p:spPr>
          <a:xfrm>
            <a:off x="864704" y="1507435"/>
            <a:ext cx="1062493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274638"/>
            <a:r>
              <a:rPr lang="en-US" sz="3200" dirty="0"/>
              <a:t>IKE message exchange for algorithms, secret keys, SPI numbers</a:t>
            </a:r>
          </a:p>
          <a:p>
            <a:pPr marL="404813" indent="-274638"/>
            <a:r>
              <a:rPr lang="en-US" sz="3200" dirty="0"/>
              <a:t>either AH or ESP protocol  (or both)</a:t>
            </a:r>
          </a:p>
          <a:p>
            <a:pPr marL="852488" lvl="2" indent="-274638"/>
            <a:r>
              <a:rPr lang="en-US" sz="2800" dirty="0"/>
              <a:t>AH provides integrity, source authentication</a:t>
            </a:r>
          </a:p>
          <a:p>
            <a:pPr marL="852488" lvl="2" indent="-274638"/>
            <a:r>
              <a:rPr lang="en-US" sz="2800" dirty="0"/>
              <a:t>ESP protocol (with AH) additionally provides encryption</a:t>
            </a:r>
          </a:p>
          <a:p>
            <a:pPr marL="404813" indent="-274638"/>
            <a:r>
              <a:rPr lang="en-US" sz="3200" dirty="0"/>
              <a:t>IPsec peers can be two end systems, two routers/firewalls, or a router/firewall and </a:t>
            </a:r>
            <a:r>
              <a:rPr lang="en-US" dirty="0">
                <a:latin typeface="Gill Sans MT" charset="0"/>
              </a:rPr>
              <a:t>an end system</a:t>
            </a:r>
          </a:p>
        </p:txBody>
      </p:sp>
    </p:spTree>
    <p:extLst>
      <p:ext uri="{BB962C8B-B14F-4D97-AF65-F5344CB8AC3E}">
        <p14:creationId xmlns:p14="http://schemas.microsoft.com/office/powerpoint/2010/main" val="392172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1896131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7" y="1378226"/>
            <a:ext cx="8729157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 indent="-287338">
              <a:buClr>
                <a:srgbClr val="0012A0"/>
              </a:buClr>
            </a:pPr>
            <a:r>
              <a:rPr lang="en-US" sz="3600" dirty="0"/>
              <a:t>Security in wireless and mobile networks</a:t>
            </a:r>
          </a:p>
          <a:p>
            <a:pPr lvl="1" indent="-287338">
              <a:buClr>
                <a:srgbClr val="0012A0"/>
              </a:buClr>
            </a:pPr>
            <a:r>
              <a:rPr lang="en-US" dirty="0"/>
              <a:t>802.11 (WiFi)</a:t>
            </a:r>
          </a:p>
          <a:p>
            <a:pPr lvl="1" indent="-287338">
              <a:buClr>
                <a:srgbClr val="0012A0"/>
              </a:buClr>
            </a:pPr>
            <a:r>
              <a:rPr lang="en-US" dirty="0"/>
              <a:t>4G/5G </a:t>
            </a:r>
            <a:endParaRPr lang="en-US" sz="3200" dirty="0"/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3">
            <a:extLst>
              <a:ext uri="{FF2B5EF4-FFF2-40B4-BE49-F238E27FC236}">
                <a16:creationId xmlns:a16="http://schemas.microsoft.com/office/drawing/2014/main" id="{FD46E58A-D3F5-D044-8218-118F276F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70" y="1287427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2" name="Group 356">
            <a:extLst>
              <a:ext uri="{FF2B5EF4-FFF2-40B4-BE49-F238E27FC236}">
                <a16:creationId xmlns:a16="http://schemas.microsoft.com/office/drawing/2014/main" id="{6FD46335-B734-4945-A3CD-4B386D6A4AB6}"/>
              </a:ext>
            </a:extLst>
          </p:cNvPr>
          <p:cNvGrpSpPr>
            <a:grpSpLocks/>
          </p:cNvGrpSpPr>
          <p:nvPr/>
        </p:nvGrpSpPr>
        <p:grpSpPr bwMode="auto">
          <a:xfrm>
            <a:off x="5678745" y="2273264"/>
            <a:ext cx="436562" cy="498475"/>
            <a:chOff x="313" y="1497"/>
            <a:chExt cx="1152" cy="1014"/>
          </a:xfrm>
        </p:grpSpPr>
        <p:pic>
          <p:nvPicPr>
            <p:cNvPr id="13" name="Picture 354" descr="laptop_stylized_small">
              <a:extLst>
                <a:ext uri="{FF2B5EF4-FFF2-40B4-BE49-F238E27FC236}">
                  <a16:creationId xmlns:a16="http://schemas.microsoft.com/office/drawing/2014/main" id="{8690D9E0-F119-B04D-9313-4CD301792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55" descr="antenna_stylized">
              <a:extLst>
                <a:ext uri="{FF2B5EF4-FFF2-40B4-BE49-F238E27FC236}">
                  <a16:creationId xmlns:a16="http://schemas.microsoft.com/office/drawing/2014/main" id="{78BE4BD8-F9A1-654E-AA19-7EA771994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403">
            <a:extLst>
              <a:ext uri="{FF2B5EF4-FFF2-40B4-BE49-F238E27FC236}">
                <a16:creationId xmlns:a16="http://schemas.microsoft.com/office/drawing/2014/main" id="{1621CF3B-BAFA-B94C-BBA7-6856B74C4E0F}"/>
              </a:ext>
            </a:extLst>
          </p:cNvPr>
          <p:cNvGrpSpPr>
            <a:grpSpLocks/>
          </p:cNvGrpSpPr>
          <p:nvPr/>
        </p:nvGrpSpPr>
        <p:grpSpPr bwMode="auto">
          <a:xfrm>
            <a:off x="5343938" y="1455702"/>
            <a:ext cx="446088" cy="382587"/>
            <a:chOff x="2751" y="1851"/>
            <a:chExt cx="462" cy="478"/>
          </a:xfrm>
        </p:grpSpPr>
        <p:pic>
          <p:nvPicPr>
            <p:cNvPr id="16" name="Picture 364" descr="iphone_stylized_small">
              <a:extLst>
                <a:ext uri="{FF2B5EF4-FFF2-40B4-BE49-F238E27FC236}">
                  <a16:creationId xmlns:a16="http://schemas.microsoft.com/office/drawing/2014/main" id="{FB02F53E-DD53-3848-A692-2349234E3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02" descr="antenna_radiation_stylized">
              <a:extLst>
                <a:ext uri="{FF2B5EF4-FFF2-40B4-BE49-F238E27FC236}">
                  <a16:creationId xmlns:a16="http://schemas.microsoft.com/office/drawing/2014/main" id="{2FFB1B7E-92FF-1043-8277-DF227EB55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356">
            <a:extLst>
              <a:ext uri="{FF2B5EF4-FFF2-40B4-BE49-F238E27FC236}">
                <a16:creationId xmlns:a16="http://schemas.microsoft.com/office/drawing/2014/main" id="{793E3DF7-19F9-824A-B55D-9E9799039ABD}"/>
              </a:ext>
            </a:extLst>
          </p:cNvPr>
          <p:cNvGrpSpPr>
            <a:grpSpLocks/>
          </p:cNvGrpSpPr>
          <p:nvPr/>
        </p:nvGrpSpPr>
        <p:grpSpPr bwMode="auto">
          <a:xfrm>
            <a:off x="4638932" y="1562064"/>
            <a:ext cx="438150" cy="498475"/>
            <a:chOff x="313" y="1497"/>
            <a:chExt cx="1152" cy="1014"/>
          </a:xfrm>
        </p:grpSpPr>
        <p:pic>
          <p:nvPicPr>
            <p:cNvPr id="19" name="Picture 354" descr="laptop_stylized_small">
              <a:extLst>
                <a:ext uri="{FF2B5EF4-FFF2-40B4-BE49-F238E27FC236}">
                  <a16:creationId xmlns:a16="http://schemas.microsoft.com/office/drawing/2014/main" id="{56C9247C-ED61-E348-A092-517026631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55" descr="antenna_stylized">
              <a:extLst>
                <a:ext uri="{FF2B5EF4-FFF2-40B4-BE49-F238E27FC236}">
                  <a16:creationId xmlns:a16="http://schemas.microsoft.com/office/drawing/2014/main" id="{2F86F031-FA48-7749-B1F9-4CDA00E8F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B1311EF0-E697-1843-8374-5B34A06B18D8}"/>
              </a:ext>
            </a:extLst>
          </p:cNvPr>
          <p:cNvSpPr/>
          <p:nvPr/>
        </p:nvSpPr>
        <p:spPr>
          <a:xfrm>
            <a:off x="3701219" y="2373897"/>
            <a:ext cx="1215337" cy="34280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00A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802.11: authentication, encryption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EDF0287-CB9F-064B-9850-D7015F1D6CB0}"/>
              </a:ext>
            </a:extLst>
          </p:cNvPr>
          <p:cNvSpPr txBox="1">
            <a:spLocks noChangeArrowheads="1"/>
          </p:cNvSpPr>
          <p:nvPr/>
        </p:nvSpPr>
        <p:spPr>
          <a:xfrm>
            <a:off x="891208" y="3591340"/>
            <a:ext cx="10664687" cy="229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sz="3200" dirty="0"/>
              <a:t>Arriving mobile must:</a:t>
            </a:r>
          </a:p>
          <a:p>
            <a:pPr marL="457200" indent="-274638"/>
            <a:r>
              <a:rPr lang="en-US" sz="3200" dirty="0"/>
              <a:t>associate with access point: (establish) communication over wireless link</a:t>
            </a:r>
          </a:p>
          <a:p>
            <a:pPr marL="457200" indent="-274638"/>
            <a:r>
              <a:rPr lang="en-US" sz="3200" dirty="0"/>
              <a:t>authenticate to network</a:t>
            </a:r>
            <a:endParaRPr lang="en-US" dirty="0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C35BBC87-D9B9-F84C-A466-A2406EC32F2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330204" y="1522759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id="{92F1E18C-8579-8F43-966D-AC3EAB745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04" y="2302222"/>
            <a:ext cx="315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id="{0C5A523A-A420-554B-B07D-85B8A146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2" y="247056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C0000"/>
                </a:solidFill>
                <a:latin typeface="+mn-lt"/>
                <a:cs typeface="Arial" charset="0"/>
              </a:rPr>
              <a:t>AP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30" name="Text Box 58">
            <a:extLst>
              <a:ext uri="{FF2B5EF4-FFF2-40B4-BE49-F238E27FC236}">
                <a16:creationId xmlns:a16="http://schemas.microsoft.com/office/drawing/2014/main" id="{8348A390-40C5-D743-9256-E62B9A390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073" y="2012537"/>
            <a:ext cx="223503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C0000"/>
                </a:solidFill>
                <a:latin typeface="+mn-lt"/>
                <a:cs typeface="Arial" charset="0"/>
              </a:rPr>
              <a:t>AS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+mn-lt"/>
                <a:cs typeface="Arial" charset="0"/>
              </a:rPr>
              <a:t>Authentication Server</a:t>
            </a:r>
          </a:p>
        </p:txBody>
      </p:sp>
      <p:grpSp>
        <p:nvGrpSpPr>
          <p:cNvPr id="33" name="Group 356">
            <a:extLst>
              <a:ext uri="{FF2B5EF4-FFF2-40B4-BE49-F238E27FC236}">
                <a16:creationId xmlns:a16="http://schemas.microsoft.com/office/drawing/2014/main" id="{CA05B63E-CD52-9F43-8FD2-58EA2FA3850E}"/>
              </a:ext>
            </a:extLst>
          </p:cNvPr>
          <p:cNvGrpSpPr>
            <a:grpSpLocks/>
          </p:cNvGrpSpPr>
          <p:nvPr/>
        </p:nvGrpSpPr>
        <p:grpSpPr bwMode="auto">
          <a:xfrm>
            <a:off x="3215998" y="1581979"/>
            <a:ext cx="804863" cy="852488"/>
            <a:chOff x="313" y="1407"/>
            <a:chExt cx="1152" cy="1104"/>
          </a:xfrm>
        </p:grpSpPr>
        <p:pic>
          <p:nvPicPr>
            <p:cNvPr id="34" name="Picture 354" descr="laptop_stylized_small">
              <a:extLst>
                <a:ext uri="{FF2B5EF4-FFF2-40B4-BE49-F238E27FC236}">
                  <a16:creationId xmlns:a16="http://schemas.microsoft.com/office/drawing/2014/main" id="{AD8B9F8C-F4B8-C845-8FD6-A1828FAA2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55" descr="antenna_stylized">
              <a:extLst>
                <a:ext uri="{FF2B5EF4-FFF2-40B4-BE49-F238E27FC236}">
                  <a16:creationId xmlns:a16="http://schemas.microsoft.com/office/drawing/2014/main" id="{7BC1A5C0-A129-444E-8FD8-F59E93560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61">
            <a:extLst>
              <a:ext uri="{FF2B5EF4-FFF2-40B4-BE49-F238E27FC236}">
                <a16:creationId xmlns:a16="http://schemas.microsoft.com/office/drawing/2014/main" id="{8B78EC52-40E4-1245-B94F-69888562BAC7}"/>
              </a:ext>
            </a:extLst>
          </p:cNvPr>
          <p:cNvGrpSpPr>
            <a:grpSpLocks/>
          </p:cNvGrpSpPr>
          <p:nvPr/>
        </p:nvGrpSpPr>
        <p:grpSpPr bwMode="auto">
          <a:xfrm>
            <a:off x="4963491" y="1848197"/>
            <a:ext cx="965200" cy="693737"/>
            <a:chOff x="2967" y="478"/>
            <a:chExt cx="788" cy="625"/>
          </a:xfrm>
        </p:grpSpPr>
        <p:pic>
          <p:nvPicPr>
            <p:cNvPr id="37" name="Picture 358" descr="access_point_stylized_small">
              <a:extLst>
                <a:ext uri="{FF2B5EF4-FFF2-40B4-BE49-F238E27FC236}">
                  <a16:creationId xmlns:a16="http://schemas.microsoft.com/office/drawing/2014/main" id="{5C100B11-3424-5D4A-A1E6-964F44B05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60" descr="antenna_radiation_stylized">
              <a:extLst>
                <a:ext uri="{FF2B5EF4-FFF2-40B4-BE49-F238E27FC236}">
                  <a16:creationId xmlns:a16="http://schemas.microsoft.com/office/drawing/2014/main" id="{8BBB252D-D673-DB49-A756-0CCA2DC15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249">
            <a:extLst>
              <a:ext uri="{FF2B5EF4-FFF2-40B4-BE49-F238E27FC236}">
                <a16:creationId xmlns:a16="http://schemas.microsoft.com/office/drawing/2014/main" id="{A47596EB-18A9-3A49-B6A4-593B586DA3FA}"/>
              </a:ext>
            </a:extLst>
          </p:cNvPr>
          <p:cNvGrpSpPr>
            <a:grpSpLocks/>
          </p:cNvGrpSpPr>
          <p:nvPr/>
        </p:nvGrpSpPr>
        <p:grpSpPr bwMode="auto">
          <a:xfrm>
            <a:off x="8544201" y="1913284"/>
            <a:ext cx="466725" cy="793750"/>
            <a:chOff x="4140" y="429"/>
            <a:chExt cx="1425" cy="2396"/>
          </a:xfrm>
        </p:grpSpPr>
        <p:sp>
          <p:nvSpPr>
            <p:cNvPr id="40" name="Freeform 250">
              <a:extLst>
                <a:ext uri="{FF2B5EF4-FFF2-40B4-BE49-F238E27FC236}">
                  <a16:creationId xmlns:a16="http://schemas.microsoft.com/office/drawing/2014/main" id="{59974F3E-84B4-804E-A8A6-4ACEF4DDF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251">
              <a:extLst>
                <a:ext uri="{FF2B5EF4-FFF2-40B4-BE49-F238E27FC236}">
                  <a16:creationId xmlns:a16="http://schemas.microsoft.com/office/drawing/2014/main" id="{2A9ABF97-1FFA-A040-B884-1822A4156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id="{DD453E12-96D2-EF43-873C-79F3EFC7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53">
              <a:extLst>
                <a:ext uri="{FF2B5EF4-FFF2-40B4-BE49-F238E27FC236}">
                  <a16:creationId xmlns:a16="http://schemas.microsoft.com/office/drawing/2014/main" id="{BE4C33DA-768F-AA46-B63F-69AB5F9B6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254">
              <a:extLst>
                <a:ext uri="{FF2B5EF4-FFF2-40B4-BE49-F238E27FC236}">
                  <a16:creationId xmlns:a16="http://schemas.microsoft.com/office/drawing/2014/main" id="{AE5A9D75-7837-1D45-9C75-609A026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5" name="Group 255">
              <a:extLst>
                <a:ext uri="{FF2B5EF4-FFF2-40B4-BE49-F238E27FC236}">
                  <a16:creationId xmlns:a16="http://schemas.microsoft.com/office/drawing/2014/main" id="{D69029F7-D6A6-6141-BB32-232B80046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" name="AutoShape 256">
                <a:extLst>
                  <a:ext uri="{FF2B5EF4-FFF2-40B4-BE49-F238E27FC236}">
                    <a16:creationId xmlns:a16="http://schemas.microsoft.com/office/drawing/2014/main" id="{737348F0-99B9-2E46-832A-981E574A7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2" name="AutoShape 257">
                <a:extLst>
                  <a:ext uri="{FF2B5EF4-FFF2-40B4-BE49-F238E27FC236}">
                    <a16:creationId xmlns:a16="http://schemas.microsoft.com/office/drawing/2014/main" id="{C78DB3E8-7243-0343-B0FC-005A76619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6" name="Rectangle 258">
              <a:extLst>
                <a:ext uri="{FF2B5EF4-FFF2-40B4-BE49-F238E27FC236}">
                  <a16:creationId xmlns:a16="http://schemas.microsoft.com/office/drawing/2014/main" id="{C60FA8E8-4FA6-D245-8BEF-B091B3EB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7" name="Group 259">
              <a:extLst>
                <a:ext uri="{FF2B5EF4-FFF2-40B4-BE49-F238E27FC236}">
                  <a16:creationId xmlns:a16="http://schemas.microsoft.com/office/drawing/2014/main" id="{99104A84-297E-E543-B80B-5175A2ACE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" name="AutoShape 260">
                <a:extLst>
                  <a:ext uri="{FF2B5EF4-FFF2-40B4-BE49-F238E27FC236}">
                    <a16:creationId xmlns:a16="http://schemas.microsoft.com/office/drawing/2014/main" id="{5D65995D-7C80-3241-A96C-59CF1B0A4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0" name="AutoShape 261">
                <a:extLst>
                  <a:ext uri="{FF2B5EF4-FFF2-40B4-BE49-F238E27FC236}">
                    <a16:creationId xmlns:a16="http://schemas.microsoft.com/office/drawing/2014/main" id="{3011CF52-9C58-2F4C-A851-D8C582FD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8" name="Rectangle 262">
              <a:extLst>
                <a:ext uri="{FF2B5EF4-FFF2-40B4-BE49-F238E27FC236}">
                  <a16:creationId xmlns:a16="http://schemas.microsoft.com/office/drawing/2014/main" id="{2AF7AD2E-B5EB-BC44-8A01-1CAE6248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" name="Rectangle 263">
              <a:extLst>
                <a:ext uri="{FF2B5EF4-FFF2-40B4-BE49-F238E27FC236}">
                  <a16:creationId xmlns:a16="http://schemas.microsoft.com/office/drawing/2014/main" id="{06B8150A-C552-6D40-99AC-B57171CF0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50" name="Group 264">
              <a:extLst>
                <a:ext uri="{FF2B5EF4-FFF2-40B4-BE49-F238E27FC236}">
                  <a16:creationId xmlns:a16="http://schemas.microsoft.com/office/drawing/2014/main" id="{533E13EA-5A91-3F41-ADEF-FA70B388A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7" name="AutoShape 265">
                <a:extLst>
                  <a:ext uri="{FF2B5EF4-FFF2-40B4-BE49-F238E27FC236}">
                    <a16:creationId xmlns:a16="http://schemas.microsoft.com/office/drawing/2014/main" id="{C630860E-2569-B64C-8FFF-461D0324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8" name="AutoShape 266">
                <a:extLst>
                  <a:ext uri="{FF2B5EF4-FFF2-40B4-BE49-F238E27FC236}">
                    <a16:creationId xmlns:a16="http://schemas.microsoft.com/office/drawing/2014/main" id="{537D98BB-63F8-FF42-BA15-58883102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" name="Freeform 267">
              <a:extLst>
                <a:ext uri="{FF2B5EF4-FFF2-40B4-BE49-F238E27FC236}">
                  <a16:creationId xmlns:a16="http://schemas.microsoft.com/office/drawing/2014/main" id="{F99D92D7-30E6-4D43-959F-2B61667B8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" name="Group 268">
              <a:extLst>
                <a:ext uri="{FF2B5EF4-FFF2-40B4-BE49-F238E27FC236}">
                  <a16:creationId xmlns:a16="http://schemas.microsoft.com/office/drawing/2014/main" id="{C48B885B-279E-B848-A3F7-1B3DA8E04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5" name="AutoShape 269">
                <a:extLst>
                  <a:ext uri="{FF2B5EF4-FFF2-40B4-BE49-F238E27FC236}">
                    <a16:creationId xmlns:a16="http://schemas.microsoft.com/office/drawing/2014/main" id="{F7C2CCDF-81FE-4840-9DC3-3CDE37023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6" name="AutoShape 270">
                <a:extLst>
                  <a:ext uri="{FF2B5EF4-FFF2-40B4-BE49-F238E27FC236}">
                    <a16:creationId xmlns:a16="http://schemas.microsoft.com/office/drawing/2014/main" id="{DE9E0A46-A0D3-614B-BEDB-F4C8F0F11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" name="Rectangle 271">
              <a:extLst>
                <a:ext uri="{FF2B5EF4-FFF2-40B4-BE49-F238E27FC236}">
                  <a16:creationId xmlns:a16="http://schemas.microsoft.com/office/drawing/2014/main" id="{92B2A7AD-A286-B44A-B190-D511BA9D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" name="Freeform 272">
              <a:extLst>
                <a:ext uri="{FF2B5EF4-FFF2-40B4-BE49-F238E27FC236}">
                  <a16:creationId xmlns:a16="http://schemas.microsoft.com/office/drawing/2014/main" id="{83F49987-E7DA-EA4B-98A7-A006254F1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273">
              <a:extLst>
                <a:ext uri="{FF2B5EF4-FFF2-40B4-BE49-F238E27FC236}">
                  <a16:creationId xmlns:a16="http://schemas.microsoft.com/office/drawing/2014/main" id="{FB323DA1-60D1-1445-AE4E-1814FDB2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Oval 274">
              <a:extLst>
                <a:ext uri="{FF2B5EF4-FFF2-40B4-BE49-F238E27FC236}">
                  <a16:creationId xmlns:a16="http://schemas.microsoft.com/office/drawing/2014/main" id="{19CBD79D-D76B-A54D-843F-CB09AA0CC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8" name="Freeform 275">
              <a:extLst>
                <a:ext uri="{FF2B5EF4-FFF2-40B4-BE49-F238E27FC236}">
                  <a16:creationId xmlns:a16="http://schemas.microsoft.com/office/drawing/2014/main" id="{37D5240F-C231-B649-B9E2-07C545618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AutoShape 276">
              <a:extLst>
                <a:ext uri="{FF2B5EF4-FFF2-40B4-BE49-F238E27FC236}">
                  <a16:creationId xmlns:a16="http://schemas.microsoft.com/office/drawing/2014/main" id="{5856FEE0-7217-C546-B10E-4F268734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0" name="AutoShape 277">
              <a:extLst>
                <a:ext uri="{FF2B5EF4-FFF2-40B4-BE49-F238E27FC236}">
                  <a16:creationId xmlns:a16="http://schemas.microsoft.com/office/drawing/2014/main" id="{7CF47AD8-6FA3-EC4A-81BB-D4BDF82F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1" name="Oval 278">
              <a:extLst>
                <a:ext uri="{FF2B5EF4-FFF2-40B4-BE49-F238E27FC236}">
                  <a16:creationId xmlns:a16="http://schemas.microsoft.com/office/drawing/2014/main" id="{16DD064D-9DAA-7C41-B25C-A82D91C8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2" name="Oval 279">
              <a:extLst>
                <a:ext uri="{FF2B5EF4-FFF2-40B4-BE49-F238E27FC236}">
                  <a16:creationId xmlns:a16="http://schemas.microsoft.com/office/drawing/2014/main" id="{3A4E91ED-E53C-4F46-B869-5EE63341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3" name="Oval 280">
              <a:extLst>
                <a:ext uri="{FF2B5EF4-FFF2-40B4-BE49-F238E27FC236}">
                  <a16:creationId xmlns:a16="http://schemas.microsoft.com/office/drawing/2014/main" id="{61A76EFE-8475-4549-8D40-279CC1F6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Rectangle 281">
              <a:extLst>
                <a:ext uri="{FF2B5EF4-FFF2-40B4-BE49-F238E27FC236}">
                  <a16:creationId xmlns:a16="http://schemas.microsoft.com/office/drawing/2014/main" id="{A4BC8BDA-9FFB-4F48-9FCF-402BAA64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73" name="Group 26">
            <a:extLst>
              <a:ext uri="{FF2B5EF4-FFF2-40B4-BE49-F238E27FC236}">
                <a16:creationId xmlns:a16="http://schemas.microsoft.com/office/drawing/2014/main" id="{F66578CA-D572-B14B-8BD7-F68422DA2AEB}"/>
              </a:ext>
            </a:extLst>
          </p:cNvPr>
          <p:cNvGrpSpPr>
            <a:grpSpLocks/>
          </p:cNvGrpSpPr>
          <p:nvPr/>
        </p:nvGrpSpPr>
        <p:grpSpPr bwMode="auto">
          <a:xfrm>
            <a:off x="6556766" y="1630020"/>
            <a:ext cx="1887846" cy="1341538"/>
            <a:chOff x="3656" y="1392"/>
            <a:chExt cx="1523" cy="1110"/>
          </a:xfrm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F9D18517-4267-5A4D-975E-4CFF0D3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id="{B45C6A19-6E94-B540-ADFE-696C337D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1995"/>
              <a:ext cx="116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wired network</a:t>
              </a:r>
            </a:p>
          </p:txBody>
        </p:sp>
      </p:grpSp>
      <p:sp>
        <p:nvSpPr>
          <p:cNvPr id="76" name="Text Box 60">
            <a:extLst>
              <a:ext uri="{FF2B5EF4-FFF2-40B4-BE49-F238E27FC236}">
                <a16:creationId xmlns:a16="http://schemas.microsoft.com/office/drawing/2014/main" id="{6801113C-4B0F-0649-A167-A9B90AD30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989" y="1792741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2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3">
            <a:extLst>
              <a:ext uri="{FF2B5EF4-FFF2-40B4-BE49-F238E27FC236}">
                <a16:creationId xmlns:a16="http://schemas.microsoft.com/office/drawing/2014/main" id="{FD46E58A-D3F5-D044-8218-118F276F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70" y="1287427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2" name="Group 356">
            <a:extLst>
              <a:ext uri="{FF2B5EF4-FFF2-40B4-BE49-F238E27FC236}">
                <a16:creationId xmlns:a16="http://schemas.microsoft.com/office/drawing/2014/main" id="{6FD46335-B734-4945-A3CD-4B386D6A4AB6}"/>
              </a:ext>
            </a:extLst>
          </p:cNvPr>
          <p:cNvGrpSpPr>
            <a:grpSpLocks/>
          </p:cNvGrpSpPr>
          <p:nvPr/>
        </p:nvGrpSpPr>
        <p:grpSpPr bwMode="auto">
          <a:xfrm>
            <a:off x="5678745" y="2273264"/>
            <a:ext cx="436562" cy="498475"/>
            <a:chOff x="313" y="1497"/>
            <a:chExt cx="1152" cy="1014"/>
          </a:xfrm>
        </p:grpSpPr>
        <p:pic>
          <p:nvPicPr>
            <p:cNvPr id="13" name="Picture 354" descr="laptop_stylized_small">
              <a:extLst>
                <a:ext uri="{FF2B5EF4-FFF2-40B4-BE49-F238E27FC236}">
                  <a16:creationId xmlns:a16="http://schemas.microsoft.com/office/drawing/2014/main" id="{8690D9E0-F119-B04D-9313-4CD301792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55" descr="antenna_stylized">
              <a:extLst>
                <a:ext uri="{FF2B5EF4-FFF2-40B4-BE49-F238E27FC236}">
                  <a16:creationId xmlns:a16="http://schemas.microsoft.com/office/drawing/2014/main" id="{78BE4BD8-F9A1-654E-AA19-7EA771994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403">
            <a:extLst>
              <a:ext uri="{FF2B5EF4-FFF2-40B4-BE49-F238E27FC236}">
                <a16:creationId xmlns:a16="http://schemas.microsoft.com/office/drawing/2014/main" id="{1621CF3B-BAFA-B94C-BBA7-6856B74C4E0F}"/>
              </a:ext>
            </a:extLst>
          </p:cNvPr>
          <p:cNvGrpSpPr>
            <a:grpSpLocks/>
          </p:cNvGrpSpPr>
          <p:nvPr/>
        </p:nvGrpSpPr>
        <p:grpSpPr bwMode="auto">
          <a:xfrm>
            <a:off x="5343938" y="1455702"/>
            <a:ext cx="446088" cy="382587"/>
            <a:chOff x="2751" y="1851"/>
            <a:chExt cx="462" cy="478"/>
          </a:xfrm>
        </p:grpSpPr>
        <p:pic>
          <p:nvPicPr>
            <p:cNvPr id="16" name="Picture 364" descr="iphone_stylized_small">
              <a:extLst>
                <a:ext uri="{FF2B5EF4-FFF2-40B4-BE49-F238E27FC236}">
                  <a16:creationId xmlns:a16="http://schemas.microsoft.com/office/drawing/2014/main" id="{FB02F53E-DD53-3848-A692-2349234E3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02" descr="antenna_radiation_stylized">
              <a:extLst>
                <a:ext uri="{FF2B5EF4-FFF2-40B4-BE49-F238E27FC236}">
                  <a16:creationId xmlns:a16="http://schemas.microsoft.com/office/drawing/2014/main" id="{2FFB1B7E-92FF-1043-8277-DF227EB55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356">
            <a:extLst>
              <a:ext uri="{FF2B5EF4-FFF2-40B4-BE49-F238E27FC236}">
                <a16:creationId xmlns:a16="http://schemas.microsoft.com/office/drawing/2014/main" id="{793E3DF7-19F9-824A-B55D-9E9799039ABD}"/>
              </a:ext>
            </a:extLst>
          </p:cNvPr>
          <p:cNvGrpSpPr>
            <a:grpSpLocks/>
          </p:cNvGrpSpPr>
          <p:nvPr/>
        </p:nvGrpSpPr>
        <p:grpSpPr bwMode="auto">
          <a:xfrm>
            <a:off x="4638932" y="1562064"/>
            <a:ext cx="438150" cy="498475"/>
            <a:chOff x="313" y="1497"/>
            <a:chExt cx="1152" cy="1014"/>
          </a:xfrm>
        </p:grpSpPr>
        <p:pic>
          <p:nvPicPr>
            <p:cNvPr id="19" name="Picture 354" descr="laptop_stylized_small">
              <a:extLst>
                <a:ext uri="{FF2B5EF4-FFF2-40B4-BE49-F238E27FC236}">
                  <a16:creationId xmlns:a16="http://schemas.microsoft.com/office/drawing/2014/main" id="{56C9247C-ED61-E348-A092-517026631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55" descr="antenna_stylized">
              <a:extLst>
                <a:ext uri="{FF2B5EF4-FFF2-40B4-BE49-F238E27FC236}">
                  <a16:creationId xmlns:a16="http://schemas.microsoft.com/office/drawing/2014/main" id="{2F86F031-FA48-7749-B1F9-4CDA00E8F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B1311EF0-E697-1843-8374-5B34A06B18D8}"/>
              </a:ext>
            </a:extLst>
          </p:cNvPr>
          <p:cNvSpPr/>
          <p:nvPr/>
        </p:nvSpPr>
        <p:spPr>
          <a:xfrm>
            <a:off x="3701219" y="2373897"/>
            <a:ext cx="1215337" cy="34280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00A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802.11: authentication, encryption</a:t>
            </a:r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C35BBC87-D9B9-F84C-A466-A2406EC32F2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330204" y="1522759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id="{92F1E18C-8579-8F43-966D-AC3EAB745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04" y="2302222"/>
            <a:ext cx="315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id="{0C5A523A-A420-554B-B07D-85B8A146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2" y="247056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C0000"/>
                </a:solidFill>
                <a:latin typeface="+mn-lt"/>
                <a:cs typeface="Arial" charset="0"/>
              </a:rPr>
              <a:t>AP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30" name="Text Box 58">
            <a:extLst>
              <a:ext uri="{FF2B5EF4-FFF2-40B4-BE49-F238E27FC236}">
                <a16:creationId xmlns:a16="http://schemas.microsoft.com/office/drawing/2014/main" id="{8348A390-40C5-D743-9256-E62B9A390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073" y="2012537"/>
            <a:ext cx="223503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C0000"/>
                </a:solidFill>
                <a:latin typeface="+mn-lt"/>
                <a:cs typeface="Arial" charset="0"/>
              </a:rPr>
              <a:t>AS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+mn-lt"/>
                <a:cs typeface="Arial" charset="0"/>
              </a:rPr>
              <a:t>Authentication Server</a:t>
            </a:r>
          </a:p>
        </p:txBody>
      </p:sp>
      <p:grpSp>
        <p:nvGrpSpPr>
          <p:cNvPr id="33" name="Group 356">
            <a:extLst>
              <a:ext uri="{FF2B5EF4-FFF2-40B4-BE49-F238E27FC236}">
                <a16:creationId xmlns:a16="http://schemas.microsoft.com/office/drawing/2014/main" id="{CA05B63E-CD52-9F43-8FD2-58EA2FA3850E}"/>
              </a:ext>
            </a:extLst>
          </p:cNvPr>
          <p:cNvGrpSpPr>
            <a:grpSpLocks/>
          </p:cNvGrpSpPr>
          <p:nvPr/>
        </p:nvGrpSpPr>
        <p:grpSpPr bwMode="auto">
          <a:xfrm>
            <a:off x="3215998" y="1581979"/>
            <a:ext cx="804863" cy="852488"/>
            <a:chOff x="313" y="1407"/>
            <a:chExt cx="1152" cy="1104"/>
          </a:xfrm>
        </p:grpSpPr>
        <p:pic>
          <p:nvPicPr>
            <p:cNvPr id="34" name="Picture 354" descr="laptop_stylized_small">
              <a:extLst>
                <a:ext uri="{FF2B5EF4-FFF2-40B4-BE49-F238E27FC236}">
                  <a16:creationId xmlns:a16="http://schemas.microsoft.com/office/drawing/2014/main" id="{AD8B9F8C-F4B8-C845-8FD6-A1828FAA2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55" descr="antenna_stylized">
              <a:extLst>
                <a:ext uri="{FF2B5EF4-FFF2-40B4-BE49-F238E27FC236}">
                  <a16:creationId xmlns:a16="http://schemas.microsoft.com/office/drawing/2014/main" id="{7BC1A5C0-A129-444E-8FD8-F59E93560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61">
            <a:extLst>
              <a:ext uri="{FF2B5EF4-FFF2-40B4-BE49-F238E27FC236}">
                <a16:creationId xmlns:a16="http://schemas.microsoft.com/office/drawing/2014/main" id="{8B78EC52-40E4-1245-B94F-69888562BAC7}"/>
              </a:ext>
            </a:extLst>
          </p:cNvPr>
          <p:cNvGrpSpPr>
            <a:grpSpLocks/>
          </p:cNvGrpSpPr>
          <p:nvPr/>
        </p:nvGrpSpPr>
        <p:grpSpPr bwMode="auto">
          <a:xfrm>
            <a:off x="4963491" y="1848197"/>
            <a:ext cx="965200" cy="693737"/>
            <a:chOff x="2967" y="478"/>
            <a:chExt cx="788" cy="625"/>
          </a:xfrm>
        </p:grpSpPr>
        <p:pic>
          <p:nvPicPr>
            <p:cNvPr id="37" name="Picture 358" descr="access_point_stylized_small">
              <a:extLst>
                <a:ext uri="{FF2B5EF4-FFF2-40B4-BE49-F238E27FC236}">
                  <a16:creationId xmlns:a16="http://schemas.microsoft.com/office/drawing/2014/main" id="{5C100B11-3424-5D4A-A1E6-964F44B05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60" descr="antenna_radiation_stylized">
              <a:extLst>
                <a:ext uri="{FF2B5EF4-FFF2-40B4-BE49-F238E27FC236}">
                  <a16:creationId xmlns:a16="http://schemas.microsoft.com/office/drawing/2014/main" id="{8BBB252D-D673-DB49-A756-0CCA2DC15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249">
            <a:extLst>
              <a:ext uri="{FF2B5EF4-FFF2-40B4-BE49-F238E27FC236}">
                <a16:creationId xmlns:a16="http://schemas.microsoft.com/office/drawing/2014/main" id="{A47596EB-18A9-3A49-B6A4-593B586DA3FA}"/>
              </a:ext>
            </a:extLst>
          </p:cNvPr>
          <p:cNvGrpSpPr>
            <a:grpSpLocks/>
          </p:cNvGrpSpPr>
          <p:nvPr/>
        </p:nvGrpSpPr>
        <p:grpSpPr bwMode="auto">
          <a:xfrm>
            <a:off x="8544201" y="1913284"/>
            <a:ext cx="466725" cy="793750"/>
            <a:chOff x="4140" y="429"/>
            <a:chExt cx="1425" cy="2396"/>
          </a:xfrm>
        </p:grpSpPr>
        <p:sp>
          <p:nvSpPr>
            <p:cNvPr id="40" name="Freeform 250">
              <a:extLst>
                <a:ext uri="{FF2B5EF4-FFF2-40B4-BE49-F238E27FC236}">
                  <a16:creationId xmlns:a16="http://schemas.microsoft.com/office/drawing/2014/main" id="{59974F3E-84B4-804E-A8A6-4ACEF4DDF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251">
              <a:extLst>
                <a:ext uri="{FF2B5EF4-FFF2-40B4-BE49-F238E27FC236}">
                  <a16:creationId xmlns:a16="http://schemas.microsoft.com/office/drawing/2014/main" id="{2A9ABF97-1FFA-A040-B884-1822A4156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id="{DD453E12-96D2-EF43-873C-79F3EFC7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53">
              <a:extLst>
                <a:ext uri="{FF2B5EF4-FFF2-40B4-BE49-F238E27FC236}">
                  <a16:creationId xmlns:a16="http://schemas.microsoft.com/office/drawing/2014/main" id="{BE4C33DA-768F-AA46-B63F-69AB5F9B6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254">
              <a:extLst>
                <a:ext uri="{FF2B5EF4-FFF2-40B4-BE49-F238E27FC236}">
                  <a16:creationId xmlns:a16="http://schemas.microsoft.com/office/drawing/2014/main" id="{AE5A9D75-7837-1D45-9C75-609A026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5" name="Group 255">
              <a:extLst>
                <a:ext uri="{FF2B5EF4-FFF2-40B4-BE49-F238E27FC236}">
                  <a16:creationId xmlns:a16="http://schemas.microsoft.com/office/drawing/2014/main" id="{D69029F7-D6A6-6141-BB32-232B80046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" name="AutoShape 256">
                <a:extLst>
                  <a:ext uri="{FF2B5EF4-FFF2-40B4-BE49-F238E27FC236}">
                    <a16:creationId xmlns:a16="http://schemas.microsoft.com/office/drawing/2014/main" id="{737348F0-99B9-2E46-832A-981E574A7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2" name="AutoShape 257">
                <a:extLst>
                  <a:ext uri="{FF2B5EF4-FFF2-40B4-BE49-F238E27FC236}">
                    <a16:creationId xmlns:a16="http://schemas.microsoft.com/office/drawing/2014/main" id="{C78DB3E8-7243-0343-B0FC-005A76619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6" name="Rectangle 258">
              <a:extLst>
                <a:ext uri="{FF2B5EF4-FFF2-40B4-BE49-F238E27FC236}">
                  <a16:creationId xmlns:a16="http://schemas.microsoft.com/office/drawing/2014/main" id="{C60FA8E8-4FA6-D245-8BEF-B091B3EB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7" name="Group 259">
              <a:extLst>
                <a:ext uri="{FF2B5EF4-FFF2-40B4-BE49-F238E27FC236}">
                  <a16:creationId xmlns:a16="http://schemas.microsoft.com/office/drawing/2014/main" id="{99104A84-297E-E543-B80B-5175A2ACE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" name="AutoShape 260">
                <a:extLst>
                  <a:ext uri="{FF2B5EF4-FFF2-40B4-BE49-F238E27FC236}">
                    <a16:creationId xmlns:a16="http://schemas.microsoft.com/office/drawing/2014/main" id="{5D65995D-7C80-3241-A96C-59CF1B0A4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0" name="AutoShape 261">
                <a:extLst>
                  <a:ext uri="{FF2B5EF4-FFF2-40B4-BE49-F238E27FC236}">
                    <a16:creationId xmlns:a16="http://schemas.microsoft.com/office/drawing/2014/main" id="{3011CF52-9C58-2F4C-A851-D8C582FD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8" name="Rectangle 262">
              <a:extLst>
                <a:ext uri="{FF2B5EF4-FFF2-40B4-BE49-F238E27FC236}">
                  <a16:creationId xmlns:a16="http://schemas.microsoft.com/office/drawing/2014/main" id="{2AF7AD2E-B5EB-BC44-8A01-1CAE6248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" name="Rectangle 263">
              <a:extLst>
                <a:ext uri="{FF2B5EF4-FFF2-40B4-BE49-F238E27FC236}">
                  <a16:creationId xmlns:a16="http://schemas.microsoft.com/office/drawing/2014/main" id="{06B8150A-C552-6D40-99AC-B57171CF0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50" name="Group 264">
              <a:extLst>
                <a:ext uri="{FF2B5EF4-FFF2-40B4-BE49-F238E27FC236}">
                  <a16:creationId xmlns:a16="http://schemas.microsoft.com/office/drawing/2014/main" id="{533E13EA-5A91-3F41-ADEF-FA70B388A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7" name="AutoShape 265">
                <a:extLst>
                  <a:ext uri="{FF2B5EF4-FFF2-40B4-BE49-F238E27FC236}">
                    <a16:creationId xmlns:a16="http://schemas.microsoft.com/office/drawing/2014/main" id="{C630860E-2569-B64C-8FFF-461D0324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8" name="AutoShape 266">
                <a:extLst>
                  <a:ext uri="{FF2B5EF4-FFF2-40B4-BE49-F238E27FC236}">
                    <a16:creationId xmlns:a16="http://schemas.microsoft.com/office/drawing/2014/main" id="{537D98BB-63F8-FF42-BA15-58883102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" name="Freeform 267">
              <a:extLst>
                <a:ext uri="{FF2B5EF4-FFF2-40B4-BE49-F238E27FC236}">
                  <a16:creationId xmlns:a16="http://schemas.microsoft.com/office/drawing/2014/main" id="{F99D92D7-30E6-4D43-959F-2B61667B8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" name="Group 268">
              <a:extLst>
                <a:ext uri="{FF2B5EF4-FFF2-40B4-BE49-F238E27FC236}">
                  <a16:creationId xmlns:a16="http://schemas.microsoft.com/office/drawing/2014/main" id="{C48B885B-279E-B848-A3F7-1B3DA8E04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5" name="AutoShape 269">
                <a:extLst>
                  <a:ext uri="{FF2B5EF4-FFF2-40B4-BE49-F238E27FC236}">
                    <a16:creationId xmlns:a16="http://schemas.microsoft.com/office/drawing/2014/main" id="{F7C2CCDF-81FE-4840-9DC3-3CDE37023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6" name="AutoShape 270">
                <a:extLst>
                  <a:ext uri="{FF2B5EF4-FFF2-40B4-BE49-F238E27FC236}">
                    <a16:creationId xmlns:a16="http://schemas.microsoft.com/office/drawing/2014/main" id="{DE9E0A46-A0D3-614B-BEDB-F4C8F0F11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" name="Rectangle 271">
              <a:extLst>
                <a:ext uri="{FF2B5EF4-FFF2-40B4-BE49-F238E27FC236}">
                  <a16:creationId xmlns:a16="http://schemas.microsoft.com/office/drawing/2014/main" id="{92B2A7AD-A286-B44A-B190-D511BA9D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" name="Freeform 272">
              <a:extLst>
                <a:ext uri="{FF2B5EF4-FFF2-40B4-BE49-F238E27FC236}">
                  <a16:creationId xmlns:a16="http://schemas.microsoft.com/office/drawing/2014/main" id="{83F49987-E7DA-EA4B-98A7-A006254F1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273">
              <a:extLst>
                <a:ext uri="{FF2B5EF4-FFF2-40B4-BE49-F238E27FC236}">
                  <a16:creationId xmlns:a16="http://schemas.microsoft.com/office/drawing/2014/main" id="{FB323DA1-60D1-1445-AE4E-1814FDB2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Oval 274">
              <a:extLst>
                <a:ext uri="{FF2B5EF4-FFF2-40B4-BE49-F238E27FC236}">
                  <a16:creationId xmlns:a16="http://schemas.microsoft.com/office/drawing/2014/main" id="{19CBD79D-D76B-A54D-843F-CB09AA0CC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8" name="Freeform 275">
              <a:extLst>
                <a:ext uri="{FF2B5EF4-FFF2-40B4-BE49-F238E27FC236}">
                  <a16:creationId xmlns:a16="http://schemas.microsoft.com/office/drawing/2014/main" id="{37D5240F-C231-B649-B9E2-07C545618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AutoShape 276">
              <a:extLst>
                <a:ext uri="{FF2B5EF4-FFF2-40B4-BE49-F238E27FC236}">
                  <a16:creationId xmlns:a16="http://schemas.microsoft.com/office/drawing/2014/main" id="{5856FEE0-7217-C546-B10E-4F268734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0" name="AutoShape 277">
              <a:extLst>
                <a:ext uri="{FF2B5EF4-FFF2-40B4-BE49-F238E27FC236}">
                  <a16:creationId xmlns:a16="http://schemas.microsoft.com/office/drawing/2014/main" id="{7CF47AD8-6FA3-EC4A-81BB-D4BDF82F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1" name="Oval 278">
              <a:extLst>
                <a:ext uri="{FF2B5EF4-FFF2-40B4-BE49-F238E27FC236}">
                  <a16:creationId xmlns:a16="http://schemas.microsoft.com/office/drawing/2014/main" id="{16DD064D-9DAA-7C41-B25C-A82D91C8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2" name="Oval 279">
              <a:extLst>
                <a:ext uri="{FF2B5EF4-FFF2-40B4-BE49-F238E27FC236}">
                  <a16:creationId xmlns:a16="http://schemas.microsoft.com/office/drawing/2014/main" id="{3A4E91ED-E53C-4F46-B869-5EE63341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3" name="Oval 280">
              <a:extLst>
                <a:ext uri="{FF2B5EF4-FFF2-40B4-BE49-F238E27FC236}">
                  <a16:creationId xmlns:a16="http://schemas.microsoft.com/office/drawing/2014/main" id="{61A76EFE-8475-4549-8D40-279CC1F6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Rectangle 281">
              <a:extLst>
                <a:ext uri="{FF2B5EF4-FFF2-40B4-BE49-F238E27FC236}">
                  <a16:creationId xmlns:a16="http://schemas.microsoft.com/office/drawing/2014/main" id="{A4BC8BDA-9FFB-4F48-9FCF-402BAA64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73" name="Group 26">
            <a:extLst>
              <a:ext uri="{FF2B5EF4-FFF2-40B4-BE49-F238E27FC236}">
                <a16:creationId xmlns:a16="http://schemas.microsoft.com/office/drawing/2014/main" id="{F66578CA-D572-B14B-8BD7-F68422DA2AEB}"/>
              </a:ext>
            </a:extLst>
          </p:cNvPr>
          <p:cNvGrpSpPr>
            <a:grpSpLocks/>
          </p:cNvGrpSpPr>
          <p:nvPr/>
        </p:nvGrpSpPr>
        <p:grpSpPr bwMode="auto">
          <a:xfrm>
            <a:off x="6556766" y="1630020"/>
            <a:ext cx="1887846" cy="1341538"/>
            <a:chOff x="3656" y="1392"/>
            <a:chExt cx="1523" cy="1110"/>
          </a:xfrm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F9D18517-4267-5A4D-975E-4CFF0D3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id="{B45C6A19-6E94-B540-ADFE-696C337D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1995"/>
              <a:ext cx="116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wired network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C438E4-AFD0-474E-A662-C3F7C98384D4}"/>
              </a:ext>
            </a:extLst>
          </p:cNvPr>
          <p:cNvCxnSpPr/>
          <p:nvPr/>
        </p:nvCxnSpPr>
        <p:spPr>
          <a:xfrm>
            <a:off x="3525078" y="3286539"/>
            <a:ext cx="188180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4B14450-DC99-C249-AFF7-8057A5F79027}"/>
              </a:ext>
            </a:extLst>
          </p:cNvPr>
          <p:cNvGrpSpPr/>
          <p:nvPr/>
        </p:nvGrpSpPr>
        <p:grpSpPr>
          <a:xfrm>
            <a:off x="4386470" y="3074505"/>
            <a:ext cx="357808" cy="400110"/>
            <a:chOff x="8680174" y="4002157"/>
            <a:chExt cx="357808" cy="40011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6859D34-BDB9-EF49-BBA3-BA687AEC2099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E9CAA5-F337-5F49-B1D9-34CA793C06F1}"/>
                </a:ext>
              </a:extLst>
            </p:cNvPr>
            <p:cNvSpPr txBox="1"/>
            <p:nvPr/>
          </p:nvSpPr>
          <p:spPr>
            <a:xfrm>
              <a:off x="8693426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67FE420-A844-A64A-B544-7B291B5D8A71}"/>
              </a:ext>
            </a:extLst>
          </p:cNvPr>
          <p:cNvSpPr txBox="1"/>
          <p:nvPr/>
        </p:nvSpPr>
        <p:spPr>
          <a:xfrm>
            <a:off x="1364974" y="4041914"/>
            <a:ext cx="10111408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discovery of security capabilities:</a:t>
            </a:r>
          </a:p>
          <a:p>
            <a:pPr marL="352425" indent="-234950">
              <a:spcBef>
                <a:spcPts val="600"/>
              </a:spcBef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AP advertises its presence, forms of authentication and encryption provided</a:t>
            </a:r>
          </a:p>
          <a:p>
            <a:pPr marL="352425" indent="-234950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device requests specific forms authentication, encryption desired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although device, AP already exchanging messages, device not yet authenticated, does not have encryption keys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FEBFC8F-8B16-BA43-BB83-DF83F014E13C}"/>
              </a:ext>
            </a:extLst>
          </p:cNvPr>
          <p:cNvGrpSpPr/>
          <p:nvPr/>
        </p:nvGrpSpPr>
        <p:grpSpPr>
          <a:xfrm>
            <a:off x="974035" y="4088297"/>
            <a:ext cx="357808" cy="400110"/>
            <a:chOff x="8680174" y="4002157"/>
            <a:chExt cx="357808" cy="40011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F987A2B-5CB5-E240-8DED-EF895CCBB632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1F5D53D-68AF-B040-A823-A780224E9CAE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79" name="Text Box 60">
            <a:extLst>
              <a:ext uri="{FF2B5EF4-FFF2-40B4-BE49-F238E27FC236}">
                <a16:creationId xmlns:a16="http://schemas.microsoft.com/office/drawing/2014/main" id="{6B992ABF-8F68-6241-972C-C89A09D5F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989" y="1792741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EE25EB5-ABB7-2C47-A156-C1D93CF944DB}"/>
              </a:ext>
            </a:extLst>
          </p:cNvPr>
          <p:cNvSpPr txBox="1"/>
          <p:nvPr/>
        </p:nvSpPr>
        <p:spPr>
          <a:xfrm>
            <a:off x="1391479" y="2941983"/>
            <a:ext cx="2872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discovery of security capabilities</a:t>
            </a:r>
          </a:p>
        </p:txBody>
      </p:sp>
    </p:spTree>
    <p:extLst>
      <p:ext uri="{BB962C8B-B14F-4D97-AF65-F5344CB8AC3E}">
        <p14:creationId xmlns:p14="http://schemas.microsoft.com/office/powerpoint/2010/main" val="50120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3">
            <a:extLst>
              <a:ext uri="{FF2B5EF4-FFF2-40B4-BE49-F238E27FC236}">
                <a16:creationId xmlns:a16="http://schemas.microsoft.com/office/drawing/2014/main" id="{FD46E58A-D3F5-D044-8218-118F276F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70" y="1287427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2" name="Group 356">
            <a:extLst>
              <a:ext uri="{FF2B5EF4-FFF2-40B4-BE49-F238E27FC236}">
                <a16:creationId xmlns:a16="http://schemas.microsoft.com/office/drawing/2014/main" id="{6FD46335-B734-4945-A3CD-4B386D6A4AB6}"/>
              </a:ext>
            </a:extLst>
          </p:cNvPr>
          <p:cNvGrpSpPr>
            <a:grpSpLocks/>
          </p:cNvGrpSpPr>
          <p:nvPr/>
        </p:nvGrpSpPr>
        <p:grpSpPr bwMode="auto">
          <a:xfrm>
            <a:off x="5678745" y="2273264"/>
            <a:ext cx="436562" cy="498475"/>
            <a:chOff x="313" y="1497"/>
            <a:chExt cx="1152" cy="1014"/>
          </a:xfrm>
        </p:grpSpPr>
        <p:pic>
          <p:nvPicPr>
            <p:cNvPr id="13" name="Picture 354" descr="laptop_stylized_small">
              <a:extLst>
                <a:ext uri="{FF2B5EF4-FFF2-40B4-BE49-F238E27FC236}">
                  <a16:creationId xmlns:a16="http://schemas.microsoft.com/office/drawing/2014/main" id="{8690D9E0-F119-B04D-9313-4CD301792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55" descr="antenna_stylized">
              <a:extLst>
                <a:ext uri="{FF2B5EF4-FFF2-40B4-BE49-F238E27FC236}">
                  <a16:creationId xmlns:a16="http://schemas.microsoft.com/office/drawing/2014/main" id="{78BE4BD8-F9A1-654E-AA19-7EA771994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403">
            <a:extLst>
              <a:ext uri="{FF2B5EF4-FFF2-40B4-BE49-F238E27FC236}">
                <a16:creationId xmlns:a16="http://schemas.microsoft.com/office/drawing/2014/main" id="{1621CF3B-BAFA-B94C-BBA7-6856B74C4E0F}"/>
              </a:ext>
            </a:extLst>
          </p:cNvPr>
          <p:cNvGrpSpPr>
            <a:grpSpLocks/>
          </p:cNvGrpSpPr>
          <p:nvPr/>
        </p:nvGrpSpPr>
        <p:grpSpPr bwMode="auto">
          <a:xfrm>
            <a:off x="5343938" y="1455702"/>
            <a:ext cx="446088" cy="382587"/>
            <a:chOff x="2751" y="1851"/>
            <a:chExt cx="462" cy="478"/>
          </a:xfrm>
        </p:grpSpPr>
        <p:pic>
          <p:nvPicPr>
            <p:cNvPr id="16" name="Picture 364" descr="iphone_stylized_small">
              <a:extLst>
                <a:ext uri="{FF2B5EF4-FFF2-40B4-BE49-F238E27FC236}">
                  <a16:creationId xmlns:a16="http://schemas.microsoft.com/office/drawing/2014/main" id="{FB02F53E-DD53-3848-A692-2349234E3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02" descr="antenna_radiation_stylized">
              <a:extLst>
                <a:ext uri="{FF2B5EF4-FFF2-40B4-BE49-F238E27FC236}">
                  <a16:creationId xmlns:a16="http://schemas.microsoft.com/office/drawing/2014/main" id="{2FFB1B7E-92FF-1043-8277-DF227EB55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356">
            <a:extLst>
              <a:ext uri="{FF2B5EF4-FFF2-40B4-BE49-F238E27FC236}">
                <a16:creationId xmlns:a16="http://schemas.microsoft.com/office/drawing/2014/main" id="{793E3DF7-19F9-824A-B55D-9E9799039ABD}"/>
              </a:ext>
            </a:extLst>
          </p:cNvPr>
          <p:cNvGrpSpPr>
            <a:grpSpLocks/>
          </p:cNvGrpSpPr>
          <p:nvPr/>
        </p:nvGrpSpPr>
        <p:grpSpPr bwMode="auto">
          <a:xfrm>
            <a:off x="4638932" y="1562064"/>
            <a:ext cx="438150" cy="498475"/>
            <a:chOff x="313" y="1497"/>
            <a:chExt cx="1152" cy="1014"/>
          </a:xfrm>
        </p:grpSpPr>
        <p:pic>
          <p:nvPicPr>
            <p:cNvPr id="19" name="Picture 354" descr="laptop_stylized_small">
              <a:extLst>
                <a:ext uri="{FF2B5EF4-FFF2-40B4-BE49-F238E27FC236}">
                  <a16:creationId xmlns:a16="http://schemas.microsoft.com/office/drawing/2014/main" id="{56C9247C-ED61-E348-A092-517026631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55" descr="antenna_stylized">
              <a:extLst>
                <a:ext uri="{FF2B5EF4-FFF2-40B4-BE49-F238E27FC236}">
                  <a16:creationId xmlns:a16="http://schemas.microsoft.com/office/drawing/2014/main" id="{2F86F031-FA48-7749-B1F9-4CDA00E8F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B1311EF0-E697-1843-8374-5B34A06B18D8}"/>
              </a:ext>
            </a:extLst>
          </p:cNvPr>
          <p:cNvSpPr/>
          <p:nvPr/>
        </p:nvSpPr>
        <p:spPr>
          <a:xfrm>
            <a:off x="3701219" y="2373897"/>
            <a:ext cx="1215337" cy="34280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00A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802.11: authentication, encryption</a:t>
            </a:r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C35BBC87-D9B9-F84C-A466-A2406EC32F2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330204" y="1522759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id="{92F1E18C-8579-8F43-966D-AC3EAB745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04" y="2302222"/>
            <a:ext cx="315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id="{0C5A523A-A420-554B-B07D-85B8A146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2" y="247056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C0000"/>
                </a:solidFill>
                <a:latin typeface="+mn-lt"/>
                <a:cs typeface="Arial" charset="0"/>
              </a:rPr>
              <a:t>AP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30" name="Text Box 58">
            <a:extLst>
              <a:ext uri="{FF2B5EF4-FFF2-40B4-BE49-F238E27FC236}">
                <a16:creationId xmlns:a16="http://schemas.microsoft.com/office/drawing/2014/main" id="{8348A390-40C5-D743-9256-E62B9A390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073" y="2012537"/>
            <a:ext cx="223503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AS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+mn-lt"/>
                <a:cs typeface="Arial" charset="0"/>
              </a:rPr>
              <a:t>Authentication Server</a:t>
            </a:r>
          </a:p>
        </p:txBody>
      </p:sp>
      <p:sp>
        <p:nvSpPr>
          <p:cNvPr id="32" name="Text Box 60">
            <a:extLst>
              <a:ext uri="{FF2B5EF4-FFF2-40B4-BE49-F238E27FC236}">
                <a16:creationId xmlns:a16="http://schemas.microsoft.com/office/drawing/2014/main" id="{0D73F57F-6B10-3546-8408-80AD5CC1E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989" y="1792741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Group 356">
            <a:extLst>
              <a:ext uri="{FF2B5EF4-FFF2-40B4-BE49-F238E27FC236}">
                <a16:creationId xmlns:a16="http://schemas.microsoft.com/office/drawing/2014/main" id="{CA05B63E-CD52-9F43-8FD2-58EA2FA3850E}"/>
              </a:ext>
            </a:extLst>
          </p:cNvPr>
          <p:cNvGrpSpPr>
            <a:grpSpLocks/>
          </p:cNvGrpSpPr>
          <p:nvPr/>
        </p:nvGrpSpPr>
        <p:grpSpPr bwMode="auto">
          <a:xfrm>
            <a:off x="3215998" y="1581979"/>
            <a:ext cx="804863" cy="852488"/>
            <a:chOff x="313" y="1407"/>
            <a:chExt cx="1152" cy="1104"/>
          </a:xfrm>
        </p:grpSpPr>
        <p:pic>
          <p:nvPicPr>
            <p:cNvPr id="34" name="Picture 354" descr="laptop_stylized_small">
              <a:extLst>
                <a:ext uri="{FF2B5EF4-FFF2-40B4-BE49-F238E27FC236}">
                  <a16:creationId xmlns:a16="http://schemas.microsoft.com/office/drawing/2014/main" id="{AD8B9F8C-F4B8-C845-8FD6-A1828FAA2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55" descr="antenna_stylized">
              <a:extLst>
                <a:ext uri="{FF2B5EF4-FFF2-40B4-BE49-F238E27FC236}">
                  <a16:creationId xmlns:a16="http://schemas.microsoft.com/office/drawing/2014/main" id="{7BC1A5C0-A129-444E-8FD8-F59E93560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61">
            <a:extLst>
              <a:ext uri="{FF2B5EF4-FFF2-40B4-BE49-F238E27FC236}">
                <a16:creationId xmlns:a16="http://schemas.microsoft.com/office/drawing/2014/main" id="{8B78EC52-40E4-1245-B94F-69888562BAC7}"/>
              </a:ext>
            </a:extLst>
          </p:cNvPr>
          <p:cNvGrpSpPr>
            <a:grpSpLocks/>
          </p:cNvGrpSpPr>
          <p:nvPr/>
        </p:nvGrpSpPr>
        <p:grpSpPr bwMode="auto">
          <a:xfrm>
            <a:off x="4963491" y="1848197"/>
            <a:ext cx="965200" cy="693737"/>
            <a:chOff x="2967" y="478"/>
            <a:chExt cx="788" cy="625"/>
          </a:xfrm>
        </p:grpSpPr>
        <p:pic>
          <p:nvPicPr>
            <p:cNvPr id="37" name="Picture 358" descr="access_point_stylized_small">
              <a:extLst>
                <a:ext uri="{FF2B5EF4-FFF2-40B4-BE49-F238E27FC236}">
                  <a16:creationId xmlns:a16="http://schemas.microsoft.com/office/drawing/2014/main" id="{5C100B11-3424-5D4A-A1E6-964F44B05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60" descr="antenna_radiation_stylized">
              <a:extLst>
                <a:ext uri="{FF2B5EF4-FFF2-40B4-BE49-F238E27FC236}">
                  <a16:creationId xmlns:a16="http://schemas.microsoft.com/office/drawing/2014/main" id="{8BBB252D-D673-DB49-A756-0CCA2DC15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249">
            <a:extLst>
              <a:ext uri="{FF2B5EF4-FFF2-40B4-BE49-F238E27FC236}">
                <a16:creationId xmlns:a16="http://schemas.microsoft.com/office/drawing/2014/main" id="{A47596EB-18A9-3A49-B6A4-593B586DA3FA}"/>
              </a:ext>
            </a:extLst>
          </p:cNvPr>
          <p:cNvGrpSpPr>
            <a:grpSpLocks/>
          </p:cNvGrpSpPr>
          <p:nvPr/>
        </p:nvGrpSpPr>
        <p:grpSpPr bwMode="auto">
          <a:xfrm>
            <a:off x="8544201" y="1913284"/>
            <a:ext cx="466725" cy="793750"/>
            <a:chOff x="4140" y="429"/>
            <a:chExt cx="1425" cy="2396"/>
          </a:xfrm>
        </p:grpSpPr>
        <p:sp>
          <p:nvSpPr>
            <p:cNvPr id="40" name="Freeform 250">
              <a:extLst>
                <a:ext uri="{FF2B5EF4-FFF2-40B4-BE49-F238E27FC236}">
                  <a16:creationId xmlns:a16="http://schemas.microsoft.com/office/drawing/2014/main" id="{59974F3E-84B4-804E-A8A6-4ACEF4DDF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251">
              <a:extLst>
                <a:ext uri="{FF2B5EF4-FFF2-40B4-BE49-F238E27FC236}">
                  <a16:creationId xmlns:a16="http://schemas.microsoft.com/office/drawing/2014/main" id="{2A9ABF97-1FFA-A040-B884-1822A4156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id="{DD453E12-96D2-EF43-873C-79F3EFC7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53">
              <a:extLst>
                <a:ext uri="{FF2B5EF4-FFF2-40B4-BE49-F238E27FC236}">
                  <a16:creationId xmlns:a16="http://schemas.microsoft.com/office/drawing/2014/main" id="{BE4C33DA-768F-AA46-B63F-69AB5F9B6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254">
              <a:extLst>
                <a:ext uri="{FF2B5EF4-FFF2-40B4-BE49-F238E27FC236}">
                  <a16:creationId xmlns:a16="http://schemas.microsoft.com/office/drawing/2014/main" id="{AE5A9D75-7837-1D45-9C75-609A026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5" name="Group 255">
              <a:extLst>
                <a:ext uri="{FF2B5EF4-FFF2-40B4-BE49-F238E27FC236}">
                  <a16:creationId xmlns:a16="http://schemas.microsoft.com/office/drawing/2014/main" id="{D69029F7-D6A6-6141-BB32-232B80046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" name="AutoShape 256">
                <a:extLst>
                  <a:ext uri="{FF2B5EF4-FFF2-40B4-BE49-F238E27FC236}">
                    <a16:creationId xmlns:a16="http://schemas.microsoft.com/office/drawing/2014/main" id="{737348F0-99B9-2E46-832A-981E574A7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2" name="AutoShape 257">
                <a:extLst>
                  <a:ext uri="{FF2B5EF4-FFF2-40B4-BE49-F238E27FC236}">
                    <a16:creationId xmlns:a16="http://schemas.microsoft.com/office/drawing/2014/main" id="{C78DB3E8-7243-0343-B0FC-005A76619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6" name="Rectangle 258">
              <a:extLst>
                <a:ext uri="{FF2B5EF4-FFF2-40B4-BE49-F238E27FC236}">
                  <a16:creationId xmlns:a16="http://schemas.microsoft.com/office/drawing/2014/main" id="{C60FA8E8-4FA6-D245-8BEF-B091B3EB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7" name="Group 259">
              <a:extLst>
                <a:ext uri="{FF2B5EF4-FFF2-40B4-BE49-F238E27FC236}">
                  <a16:creationId xmlns:a16="http://schemas.microsoft.com/office/drawing/2014/main" id="{99104A84-297E-E543-B80B-5175A2ACE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" name="AutoShape 260">
                <a:extLst>
                  <a:ext uri="{FF2B5EF4-FFF2-40B4-BE49-F238E27FC236}">
                    <a16:creationId xmlns:a16="http://schemas.microsoft.com/office/drawing/2014/main" id="{5D65995D-7C80-3241-A96C-59CF1B0A4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0" name="AutoShape 261">
                <a:extLst>
                  <a:ext uri="{FF2B5EF4-FFF2-40B4-BE49-F238E27FC236}">
                    <a16:creationId xmlns:a16="http://schemas.microsoft.com/office/drawing/2014/main" id="{3011CF52-9C58-2F4C-A851-D8C582FD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8" name="Rectangle 262">
              <a:extLst>
                <a:ext uri="{FF2B5EF4-FFF2-40B4-BE49-F238E27FC236}">
                  <a16:creationId xmlns:a16="http://schemas.microsoft.com/office/drawing/2014/main" id="{2AF7AD2E-B5EB-BC44-8A01-1CAE6248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" name="Rectangle 263">
              <a:extLst>
                <a:ext uri="{FF2B5EF4-FFF2-40B4-BE49-F238E27FC236}">
                  <a16:creationId xmlns:a16="http://schemas.microsoft.com/office/drawing/2014/main" id="{06B8150A-C552-6D40-99AC-B57171CF0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50" name="Group 264">
              <a:extLst>
                <a:ext uri="{FF2B5EF4-FFF2-40B4-BE49-F238E27FC236}">
                  <a16:creationId xmlns:a16="http://schemas.microsoft.com/office/drawing/2014/main" id="{533E13EA-5A91-3F41-ADEF-FA70B388A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7" name="AutoShape 265">
                <a:extLst>
                  <a:ext uri="{FF2B5EF4-FFF2-40B4-BE49-F238E27FC236}">
                    <a16:creationId xmlns:a16="http://schemas.microsoft.com/office/drawing/2014/main" id="{C630860E-2569-B64C-8FFF-461D0324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8" name="AutoShape 266">
                <a:extLst>
                  <a:ext uri="{FF2B5EF4-FFF2-40B4-BE49-F238E27FC236}">
                    <a16:creationId xmlns:a16="http://schemas.microsoft.com/office/drawing/2014/main" id="{537D98BB-63F8-FF42-BA15-58883102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" name="Freeform 267">
              <a:extLst>
                <a:ext uri="{FF2B5EF4-FFF2-40B4-BE49-F238E27FC236}">
                  <a16:creationId xmlns:a16="http://schemas.microsoft.com/office/drawing/2014/main" id="{F99D92D7-30E6-4D43-959F-2B61667B8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" name="Group 268">
              <a:extLst>
                <a:ext uri="{FF2B5EF4-FFF2-40B4-BE49-F238E27FC236}">
                  <a16:creationId xmlns:a16="http://schemas.microsoft.com/office/drawing/2014/main" id="{C48B885B-279E-B848-A3F7-1B3DA8E04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5" name="AutoShape 269">
                <a:extLst>
                  <a:ext uri="{FF2B5EF4-FFF2-40B4-BE49-F238E27FC236}">
                    <a16:creationId xmlns:a16="http://schemas.microsoft.com/office/drawing/2014/main" id="{F7C2CCDF-81FE-4840-9DC3-3CDE37023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6" name="AutoShape 270">
                <a:extLst>
                  <a:ext uri="{FF2B5EF4-FFF2-40B4-BE49-F238E27FC236}">
                    <a16:creationId xmlns:a16="http://schemas.microsoft.com/office/drawing/2014/main" id="{DE9E0A46-A0D3-614B-BEDB-F4C8F0F11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" name="Rectangle 271">
              <a:extLst>
                <a:ext uri="{FF2B5EF4-FFF2-40B4-BE49-F238E27FC236}">
                  <a16:creationId xmlns:a16="http://schemas.microsoft.com/office/drawing/2014/main" id="{92B2A7AD-A286-B44A-B190-D511BA9D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" name="Freeform 272">
              <a:extLst>
                <a:ext uri="{FF2B5EF4-FFF2-40B4-BE49-F238E27FC236}">
                  <a16:creationId xmlns:a16="http://schemas.microsoft.com/office/drawing/2014/main" id="{83F49987-E7DA-EA4B-98A7-A006254F1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273">
              <a:extLst>
                <a:ext uri="{FF2B5EF4-FFF2-40B4-BE49-F238E27FC236}">
                  <a16:creationId xmlns:a16="http://schemas.microsoft.com/office/drawing/2014/main" id="{FB323DA1-60D1-1445-AE4E-1814FDB2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Oval 274">
              <a:extLst>
                <a:ext uri="{FF2B5EF4-FFF2-40B4-BE49-F238E27FC236}">
                  <a16:creationId xmlns:a16="http://schemas.microsoft.com/office/drawing/2014/main" id="{19CBD79D-D76B-A54D-843F-CB09AA0CC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8" name="Freeform 275">
              <a:extLst>
                <a:ext uri="{FF2B5EF4-FFF2-40B4-BE49-F238E27FC236}">
                  <a16:creationId xmlns:a16="http://schemas.microsoft.com/office/drawing/2014/main" id="{37D5240F-C231-B649-B9E2-07C545618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AutoShape 276">
              <a:extLst>
                <a:ext uri="{FF2B5EF4-FFF2-40B4-BE49-F238E27FC236}">
                  <a16:creationId xmlns:a16="http://schemas.microsoft.com/office/drawing/2014/main" id="{5856FEE0-7217-C546-B10E-4F268734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0" name="AutoShape 277">
              <a:extLst>
                <a:ext uri="{FF2B5EF4-FFF2-40B4-BE49-F238E27FC236}">
                  <a16:creationId xmlns:a16="http://schemas.microsoft.com/office/drawing/2014/main" id="{7CF47AD8-6FA3-EC4A-81BB-D4BDF82F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1" name="Oval 278">
              <a:extLst>
                <a:ext uri="{FF2B5EF4-FFF2-40B4-BE49-F238E27FC236}">
                  <a16:creationId xmlns:a16="http://schemas.microsoft.com/office/drawing/2014/main" id="{16DD064D-9DAA-7C41-B25C-A82D91C8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2" name="Oval 279">
              <a:extLst>
                <a:ext uri="{FF2B5EF4-FFF2-40B4-BE49-F238E27FC236}">
                  <a16:creationId xmlns:a16="http://schemas.microsoft.com/office/drawing/2014/main" id="{3A4E91ED-E53C-4F46-B869-5EE63341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3" name="Oval 280">
              <a:extLst>
                <a:ext uri="{FF2B5EF4-FFF2-40B4-BE49-F238E27FC236}">
                  <a16:creationId xmlns:a16="http://schemas.microsoft.com/office/drawing/2014/main" id="{61A76EFE-8475-4549-8D40-279CC1F6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Rectangle 281">
              <a:extLst>
                <a:ext uri="{FF2B5EF4-FFF2-40B4-BE49-F238E27FC236}">
                  <a16:creationId xmlns:a16="http://schemas.microsoft.com/office/drawing/2014/main" id="{A4BC8BDA-9FFB-4F48-9FCF-402BAA64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73" name="Group 26">
            <a:extLst>
              <a:ext uri="{FF2B5EF4-FFF2-40B4-BE49-F238E27FC236}">
                <a16:creationId xmlns:a16="http://schemas.microsoft.com/office/drawing/2014/main" id="{F66578CA-D572-B14B-8BD7-F68422DA2AEB}"/>
              </a:ext>
            </a:extLst>
          </p:cNvPr>
          <p:cNvGrpSpPr>
            <a:grpSpLocks/>
          </p:cNvGrpSpPr>
          <p:nvPr/>
        </p:nvGrpSpPr>
        <p:grpSpPr bwMode="auto">
          <a:xfrm>
            <a:off x="6556766" y="1630020"/>
            <a:ext cx="1887846" cy="1341538"/>
            <a:chOff x="3656" y="1392"/>
            <a:chExt cx="1523" cy="1110"/>
          </a:xfrm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F9D18517-4267-5A4D-975E-4CFF0D3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id="{B45C6A19-6E94-B540-ADFE-696C337D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1995"/>
              <a:ext cx="116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wired network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C438E4-AFD0-474E-A662-C3F7C98384D4}"/>
              </a:ext>
            </a:extLst>
          </p:cNvPr>
          <p:cNvCxnSpPr/>
          <p:nvPr/>
        </p:nvCxnSpPr>
        <p:spPr>
          <a:xfrm>
            <a:off x="3525078" y="3286539"/>
            <a:ext cx="188180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4B14450-DC99-C249-AFF7-8057A5F79027}"/>
              </a:ext>
            </a:extLst>
          </p:cNvPr>
          <p:cNvGrpSpPr/>
          <p:nvPr/>
        </p:nvGrpSpPr>
        <p:grpSpPr>
          <a:xfrm>
            <a:off x="4386470" y="3074505"/>
            <a:ext cx="357808" cy="400110"/>
            <a:chOff x="8680174" y="4002157"/>
            <a:chExt cx="357808" cy="40011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6859D34-BDB9-EF49-BBA3-BA687AEC2099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E9CAA5-F337-5F49-B1D9-34CA793C06F1}"/>
                </a:ext>
              </a:extLst>
            </p:cNvPr>
            <p:cNvSpPr txBox="1"/>
            <p:nvPr/>
          </p:nvSpPr>
          <p:spPr>
            <a:xfrm>
              <a:off x="8693426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67FE420-A844-A64A-B544-7B291B5D8A71}"/>
              </a:ext>
            </a:extLst>
          </p:cNvPr>
          <p:cNvSpPr txBox="1"/>
          <p:nvPr/>
        </p:nvSpPr>
        <p:spPr>
          <a:xfrm>
            <a:off x="1404731" y="4041913"/>
            <a:ext cx="104294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mutual authentication and shared symmetric key derivation:</a:t>
            </a:r>
          </a:p>
          <a:p>
            <a:pPr marL="404813" indent="-287338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AS, mobile already have shared common secret (e.g., password) </a:t>
            </a:r>
          </a:p>
          <a:p>
            <a:pPr marL="404813" indent="-287338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AS, mobile use shared secret, nonces (prevent relay attacks), cryptographic hashing (ensure message integrity) to authenticating each other</a:t>
            </a:r>
          </a:p>
          <a:p>
            <a:pPr marL="404813" indent="-287338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AS, mobile derive symmetric session 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2F8A36-412E-DA43-B35F-8005D9D9DA46}"/>
              </a:ext>
            </a:extLst>
          </p:cNvPr>
          <p:cNvSpPr txBox="1"/>
          <p:nvPr/>
        </p:nvSpPr>
        <p:spPr>
          <a:xfrm>
            <a:off x="1391479" y="2941983"/>
            <a:ext cx="2872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discovery of security capabilities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CED20D-9536-604B-940B-6A4866B0C05D}"/>
              </a:ext>
            </a:extLst>
          </p:cNvPr>
          <p:cNvGrpSpPr/>
          <p:nvPr/>
        </p:nvGrpSpPr>
        <p:grpSpPr>
          <a:xfrm>
            <a:off x="3597965" y="3405808"/>
            <a:ext cx="5387009" cy="530087"/>
            <a:chOff x="3597965" y="3379304"/>
            <a:chExt cx="5387009" cy="530087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A1ACB18-942C-6841-A5C1-938ED5AABD0A}"/>
                </a:ext>
              </a:extLst>
            </p:cNvPr>
            <p:cNvCxnSpPr>
              <a:cxnSpLocks/>
            </p:cNvCxnSpPr>
            <p:nvPr/>
          </p:nvCxnSpPr>
          <p:spPr>
            <a:xfrm>
              <a:off x="3597965" y="3637722"/>
              <a:ext cx="538700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47F9CD7-9A48-B845-85E6-3B9E5638C641}"/>
                </a:ext>
              </a:extLst>
            </p:cNvPr>
            <p:cNvGrpSpPr/>
            <p:nvPr/>
          </p:nvGrpSpPr>
          <p:grpSpPr>
            <a:xfrm>
              <a:off x="5155096" y="3379304"/>
              <a:ext cx="649357" cy="530087"/>
              <a:chOff x="6175513" y="3405809"/>
              <a:chExt cx="649357" cy="53008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0A8B836-43D8-E04D-BE22-800D30E10A33}"/>
                  </a:ext>
                </a:extLst>
              </p:cNvPr>
              <p:cNvSpPr/>
              <p:nvPr/>
            </p:nvSpPr>
            <p:spPr>
              <a:xfrm>
                <a:off x="6215270" y="3405809"/>
                <a:ext cx="516835" cy="51683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7409B72-82B8-D04C-9FCF-1D8BDB58913D}"/>
                  </a:ext>
                </a:extLst>
              </p:cNvPr>
              <p:cNvSpPr/>
              <p:nvPr/>
            </p:nvSpPr>
            <p:spPr>
              <a:xfrm>
                <a:off x="6175513" y="3697357"/>
                <a:ext cx="649357" cy="2385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FEBFC8F-8B16-BA43-BB83-DF83F014E13C}"/>
              </a:ext>
            </a:extLst>
          </p:cNvPr>
          <p:cNvGrpSpPr/>
          <p:nvPr/>
        </p:nvGrpSpPr>
        <p:grpSpPr>
          <a:xfrm>
            <a:off x="4128052" y="3452192"/>
            <a:ext cx="357808" cy="400110"/>
            <a:chOff x="8680174" y="4002157"/>
            <a:chExt cx="357808" cy="40011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F987A2B-5CB5-E240-8DED-EF895CCBB632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1F5D53D-68AF-B040-A823-A780224E9CAE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3A8DBCA-22E5-6642-A2C0-D4C9BAC4FD14}"/>
              </a:ext>
            </a:extLst>
          </p:cNvPr>
          <p:cNvGrpSpPr/>
          <p:nvPr/>
        </p:nvGrpSpPr>
        <p:grpSpPr>
          <a:xfrm>
            <a:off x="980666" y="4094923"/>
            <a:ext cx="357808" cy="400110"/>
            <a:chOff x="8680174" y="4002157"/>
            <a:chExt cx="357808" cy="40011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21056AA-ECEE-274B-A798-8C339D997AED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53890B6-10A7-944C-ACE4-B0C968AC8D70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97060297-261D-1042-84FF-D167A4C3EB0F}"/>
              </a:ext>
            </a:extLst>
          </p:cNvPr>
          <p:cNvSpPr txBox="1"/>
          <p:nvPr/>
        </p:nvSpPr>
        <p:spPr>
          <a:xfrm>
            <a:off x="881271" y="3346173"/>
            <a:ext cx="3311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mutual authentication, key derivation</a:t>
            </a:r>
          </a:p>
        </p:txBody>
      </p:sp>
    </p:spTree>
    <p:extLst>
      <p:ext uri="{BB962C8B-B14F-4D97-AF65-F5344CB8AC3E}">
        <p14:creationId xmlns:p14="http://schemas.microsoft.com/office/powerpoint/2010/main" val="262616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31427390-2F8A-B94D-86EA-DAA138A7275A}"/>
              </a:ext>
            </a:extLst>
          </p:cNvPr>
          <p:cNvSpPr txBox="1"/>
          <p:nvPr/>
        </p:nvSpPr>
        <p:spPr>
          <a:xfrm>
            <a:off x="7484150" y="1791297"/>
            <a:ext cx="1618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Initial shared secret</a:t>
            </a:r>
            <a:endParaRPr lang="en-US" sz="1400" baseline="-250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802.11: WPA3 handshake</a:t>
            </a:r>
          </a:p>
        </p:txBody>
      </p:sp>
      <p:sp>
        <p:nvSpPr>
          <p:cNvPr id="83" name="Content Placeholder 1">
            <a:extLst>
              <a:ext uri="{FF2B5EF4-FFF2-40B4-BE49-F238E27FC236}">
                <a16:creationId xmlns:a16="http://schemas.microsoft.com/office/drawing/2014/main" id="{6800D86D-7DDC-704C-96C1-F9263A3DD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235" y="3597966"/>
            <a:ext cx="10515600" cy="32600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AS generates </a:t>
            </a:r>
            <a:r>
              <a:rPr lang="en-US" i="1" dirty="0"/>
              <a:t>Nonce</a:t>
            </a:r>
            <a:r>
              <a:rPr lang="en-US" i="1" baseline="-25000" dirty="0"/>
              <a:t>AS</a:t>
            </a:r>
            <a:r>
              <a:rPr lang="en-US" dirty="0"/>
              <a:t>, sends to mobile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mobile receives </a:t>
            </a:r>
            <a:r>
              <a:rPr lang="en-US" i="1" dirty="0"/>
              <a:t>Nonce</a:t>
            </a:r>
            <a:r>
              <a:rPr lang="en-US" i="1" baseline="-25000" dirty="0"/>
              <a:t>AS  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generates </a:t>
            </a:r>
            <a:r>
              <a:rPr lang="en-US" i="1" dirty="0"/>
              <a:t>Nonce</a:t>
            </a:r>
            <a:r>
              <a:rPr lang="en-US" i="1" baseline="-25000" dirty="0"/>
              <a:t>M </a:t>
            </a:r>
            <a:endParaRPr lang="en-US" dirty="0"/>
          </a:p>
          <a:p>
            <a:pPr lvl="1">
              <a:spcBef>
                <a:spcPts val="300"/>
              </a:spcBef>
            </a:pPr>
            <a:r>
              <a:rPr lang="en-US" dirty="0"/>
              <a:t>generates symmetric shared session key </a:t>
            </a:r>
            <a:r>
              <a:rPr lang="en-US" i="1" dirty="0"/>
              <a:t>K</a:t>
            </a:r>
            <a:r>
              <a:rPr lang="en-US" i="1" baseline="-25000" dirty="0"/>
              <a:t>M-AP</a:t>
            </a:r>
            <a:r>
              <a:rPr lang="en-US" i="1" dirty="0"/>
              <a:t> </a:t>
            </a:r>
            <a:r>
              <a:rPr lang="en-US" dirty="0"/>
              <a:t>using </a:t>
            </a:r>
            <a:r>
              <a:rPr lang="en-US" i="1" dirty="0"/>
              <a:t>Nonce</a:t>
            </a:r>
            <a:r>
              <a:rPr lang="en-US" i="1" baseline="-25000" dirty="0"/>
              <a:t>AS</a:t>
            </a:r>
            <a:r>
              <a:rPr lang="en-US" i="1" dirty="0"/>
              <a:t>, Nonce</a:t>
            </a:r>
            <a:r>
              <a:rPr lang="en-US" i="1" baseline="-25000" dirty="0"/>
              <a:t>M</a:t>
            </a:r>
            <a:r>
              <a:rPr lang="en-US" i="1" dirty="0"/>
              <a:t>, </a:t>
            </a:r>
            <a:r>
              <a:rPr lang="en-US" dirty="0"/>
              <a:t>and initial shared secret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sends </a:t>
            </a:r>
            <a:r>
              <a:rPr lang="en-US" i="1" dirty="0"/>
              <a:t>Nonce</a:t>
            </a:r>
            <a:r>
              <a:rPr lang="en-US" i="1" baseline="-25000" dirty="0"/>
              <a:t>M</a:t>
            </a:r>
            <a:r>
              <a:rPr lang="en-US" i="1" dirty="0"/>
              <a:t>,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dirty="0"/>
              <a:t>HMAC-signed value using Nonce</a:t>
            </a:r>
            <a:r>
              <a:rPr lang="en-US" baseline="-25000" dirty="0"/>
              <a:t>AS </a:t>
            </a:r>
            <a:r>
              <a:rPr lang="en-US" dirty="0"/>
              <a:t>and initial shared secret</a:t>
            </a:r>
          </a:p>
          <a:p>
            <a:pPr>
              <a:spcBef>
                <a:spcPts val="300"/>
              </a:spcBef>
            </a:pPr>
            <a:r>
              <a:rPr lang="en-US" dirty="0"/>
              <a:t>AS derives symmetric shared session key </a:t>
            </a:r>
            <a:r>
              <a:rPr lang="en-US" i="1" dirty="0"/>
              <a:t>K</a:t>
            </a:r>
            <a:r>
              <a:rPr lang="en-US" i="1" baseline="-25000" dirty="0"/>
              <a:t>M-AP</a:t>
            </a:r>
            <a:r>
              <a:rPr lang="en-US" i="1" dirty="0"/>
              <a:t> </a:t>
            </a:r>
            <a:endParaRPr lang="en-US" dirty="0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4710B68-1F93-C646-8672-3A3749074575}"/>
              </a:ext>
            </a:extLst>
          </p:cNvPr>
          <p:cNvGrpSpPr/>
          <p:nvPr/>
        </p:nvGrpSpPr>
        <p:grpSpPr>
          <a:xfrm>
            <a:off x="4686027" y="2150254"/>
            <a:ext cx="2657692" cy="556128"/>
            <a:chOff x="4686027" y="2057490"/>
            <a:chExt cx="2657692" cy="556128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E8DEB921-0FC9-E743-8642-01E7CA1671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6027" y="2422154"/>
              <a:ext cx="2657692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B10E531-D787-C842-9AE0-925F0F75E27F}"/>
                </a:ext>
              </a:extLst>
            </p:cNvPr>
            <p:cNvGrpSpPr/>
            <p:nvPr/>
          </p:nvGrpSpPr>
          <p:grpSpPr>
            <a:xfrm>
              <a:off x="5757868" y="2244286"/>
              <a:ext cx="295236" cy="369332"/>
              <a:chOff x="7037861" y="1735210"/>
              <a:chExt cx="295236" cy="369332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067932F-4456-7E46-BA03-089C9AD9E86A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375908A-5571-5C49-9F42-80CA18D99F0F}"/>
                  </a:ext>
                </a:extLst>
              </p:cNvPr>
              <p:cNvSpPr txBox="1"/>
              <p:nvPr/>
            </p:nvSpPr>
            <p:spPr>
              <a:xfrm>
                <a:off x="7037861" y="1735210"/>
                <a:ext cx="295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93FF77D-0357-6B43-89BC-572F4F4CD8A7}"/>
                </a:ext>
              </a:extLst>
            </p:cNvPr>
            <p:cNvSpPr txBox="1"/>
            <p:nvPr/>
          </p:nvSpPr>
          <p:spPr>
            <a:xfrm>
              <a:off x="6142471" y="2057490"/>
              <a:ext cx="8892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Nonce</a:t>
              </a:r>
              <a:r>
                <a:rPr lang="en-US" sz="1600" i="1" baseline="-25000" dirty="0"/>
                <a:t>AS</a:t>
              </a:r>
              <a:endParaRPr lang="en-US" i="1" baseline="-25000" dirty="0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8A0D568-D8CF-CA4D-A1B8-9F987ACEE7F6}"/>
              </a:ext>
            </a:extLst>
          </p:cNvPr>
          <p:cNvGrpSpPr/>
          <p:nvPr/>
        </p:nvGrpSpPr>
        <p:grpSpPr>
          <a:xfrm>
            <a:off x="4511329" y="2745303"/>
            <a:ext cx="2982945" cy="666245"/>
            <a:chOff x="4511329" y="2652539"/>
            <a:chExt cx="2982945" cy="666245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8710B71-62E0-C345-B41E-D0CCB68A5311}"/>
                </a:ext>
              </a:extLst>
            </p:cNvPr>
            <p:cNvCxnSpPr>
              <a:cxnSpLocks/>
            </p:cNvCxnSpPr>
            <p:nvPr/>
          </p:nvCxnSpPr>
          <p:spPr>
            <a:xfrm>
              <a:off x="4712531" y="2806614"/>
              <a:ext cx="2657692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57E85EB-D3BC-4346-B16C-DFC061216EAA}"/>
                </a:ext>
              </a:extLst>
            </p:cNvPr>
            <p:cNvGrpSpPr/>
            <p:nvPr/>
          </p:nvGrpSpPr>
          <p:grpSpPr>
            <a:xfrm>
              <a:off x="5739680" y="2652539"/>
              <a:ext cx="305943" cy="369332"/>
              <a:chOff x="7034462" y="1759003"/>
              <a:chExt cx="305943" cy="369332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742B0EF7-84E9-F444-AE93-5704B9603AFF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F82E5C4-527C-3D4A-AD94-CBA3B1460ABC}"/>
                  </a:ext>
                </a:extLst>
              </p:cNvPr>
              <p:cNvSpPr txBox="1"/>
              <p:nvPr/>
            </p:nvSpPr>
            <p:spPr>
              <a:xfrm>
                <a:off x="7034462" y="1759003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11CA77E-B025-164E-926F-879A1D21D1CF}"/>
                </a:ext>
              </a:extLst>
            </p:cNvPr>
            <p:cNvSpPr txBox="1"/>
            <p:nvPr/>
          </p:nvSpPr>
          <p:spPr>
            <a:xfrm>
              <a:off x="4511329" y="2980230"/>
              <a:ext cx="2982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Nonce</a:t>
              </a:r>
              <a:r>
                <a:rPr lang="en-US" sz="1600" i="1" baseline="-25000" dirty="0"/>
                <a:t>M</a:t>
              </a:r>
              <a:r>
                <a:rPr lang="en-US" sz="1600" dirty="0"/>
                <a:t>, HMAC(f(K</a:t>
              </a:r>
              <a:r>
                <a:rPr lang="en-US" sz="1600" baseline="-25000" dirty="0"/>
                <a:t>AS-M</a:t>
              </a:r>
              <a:r>
                <a:rPr lang="en-US" sz="1600" dirty="0"/>
                <a:t>,</a:t>
              </a:r>
              <a:r>
                <a:rPr lang="en-US" sz="1600" i="1" dirty="0"/>
                <a:t>Nonce</a:t>
              </a:r>
              <a:r>
                <a:rPr lang="en-US" sz="1600" i="1" baseline="-25000" dirty="0"/>
                <a:t>AS</a:t>
              </a:r>
              <a:r>
                <a:rPr lang="en-US" sz="1600" baseline="-25000" dirty="0"/>
                <a:t>)</a:t>
              </a:r>
              <a:r>
                <a:rPr lang="en-US" sz="1600" dirty="0"/>
                <a:t>) 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9F8AD7A4-C97F-A045-8A2F-3D3F8953141B}"/>
              </a:ext>
            </a:extLst>
          </p:cNvPr>
          <p:cNvSpPr txBox="1"/>
          <p:nvPr/>
        </p:nvSpPr>
        <p:spPr>
          <a:xfrm>
            <a:off x="1152939" y="2408901"/>
            <a:ext cx="339068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600" dirty="0"/>
              <a:t>derive session key K</a:t>
            </a:r>
            <a:r>
              <a:rPr lang="en-US" sz="1600" baseline="-25000" dirty="0"/>
              <a:t>M-AP</a:t>
            </a:r>
            <a:r>
              <a:rPr lang="en-US" sz="1600" dirty="0"/>
              <a:t> using  initial-shared-secret, </a:t>
            </a:r>
            <a:r>
              <a:rPr lang="en-US" sz="1600" i="1" dirty="0"/>
              <a:t>Nonce</a:t>
            </a:r>
            <a:r>
              <a:rPr lang="en-US" sz="1600" i="1" baseline="-25000" dirty="0"/>
              <a:t>AS</a:t>
            </a:r>
            <a:r>
              <a:rPr lang="en-US" sz="1600" dirty="0"/>
              <a:t>, </a:t>
            </a:r>
            <a:r>
              <a:rPr lang="en-US" sz="1600" i="1" dirty="0"/>
              <a:t>Nonce</a:t>
            </a:r>
            <a:r>
              <a:rPr lang="en-US" sz="1600" i="1" baseline="-25000" dirty="0"/>
              <a:t>M</a:t>
            </a:r>
            <a:endParaRPr lang="en-US" sz="1600" dirty="0"/>
          </a:p>
        </p:txBody>
      </p:sp>
      <p:grpSp>
        <p:nvGrpSpPr>
          <p:cNvPr id="118" name="Group 356">
            <a:extLst>
              <a:ext uri="{FF2B5EF4-FFF2-40B4-BE49-F238E27FC236}">
                <a16:creationId xmlns:a16="http://schemas.microsoft.com/office/drawing/2014/main" id="{C6766AFC-1D75-CA4C-8568-2F4AB168A41D}"/>
              </a:ext>
            </a:extLst>
          </p:cNvPr>
          <p:cNvGrpSpPr>
            <a:grpSpLocks/>
          </p:cNvGrpSpPr>
          <p:nvPr/>
        </p:nvGrpSpPr>
        <p:grpSpPr bwMode="auto">
          <a:xfrm>
            <a:off x="4223165" y="1303682"/>
            <a:ext cx="577282" cy="677837"/>
            <a:chOff x="313" y="1407"/>
            <a:chExt cx="1152" cy="1104"/>
          </a:xfrm>
        </p:grpSpPr>
        <p:pic>
          <p:nvPicPr>
            <p:cNvPr id="119" name="Picture 354" descr="laptop_stylized_small">
              <a:extLst>
                <a:ext uri="{FF2B5EF4-FFF2-40B4-BE49-F238E27FC236}">
                  <a16:creationId xmlns:a16="http://schemas.microsoft.com/office/drawing/2014/main" id="{3974E731-12D3-BE4E-8B90-BA4F5567FB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Picture 355" descr="antenna_stylized">
              <a:extLst>
                <a:ext uri="{FF2B5EF4-FFF2-40B4-BE49-F238E27FC236}">
                  <a16:creationId xmlns:a16="http://schemas.microsoft.com/office/drawing/2014/main" id="{3946E3AA-A461-3F45-8047-B810FAB085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1" name="Group 249">
            <a:extLst>
              <a:ext uri="{FF2B5EF4-FFF2-40B4-BE49-F238E27FC236}">
                <a16:creationId xmlns:a16="http://schemas.microsoft.com/office/drawing/2014/main" id="{60507FCC-8C7E-0B46-B1C9-0059A4137053}"/>
              </a:ext>
            </a:extLst>
          </p:cNvPr>
          <p:cNvGrpSpPr>
            <a:grpSpLocks/>
          </p:cNvGrpSpPr>
          <p:nvPr/>
        </p:nvGrpSpPr>
        <p:grpSpPr bwMode="auto">
          <a:xfrm>
            <a:off x="7139471" y="1369943"/>
            <a:ext cx="334755" cy="631133"/>
            <a:chOff x="4140" y="429"/>
            <a:chExt cx="1425" cy="2396"/>
          </a:xfrm>
        </p:grpSpPr>
        <p:sp>
          <p:nvSpPr>
            <p:cNvPr id="122" name="Freeform 250">
              <a:extLst>
                <a:ext uri="{FF2B5EF4-FFF2-40B4-BE49-F238E27FC236}">
                  <a16:creationId xmlns:a16="http://schemas.microsoft.com/office/drawing/2014/main" id="{92F1BA4E-ACD9-0A4F-8B35-E6CB9703D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Rectangle 251">
              <a:extLst>
                <a:ext uri="{FF2B5EF4-FFF2-40B4-BE49-F238E27FC236}">
                  <a16:creationId xmlns:a16="http://schemas.microsoft.com/office/drawing/2014/main" id="{57DD716B-A14C-6F4D-A47C-B4C182E27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24" name="Freeform 252">
              <a:extLst>
                <a:ext uri="{FF2B5EF4-FFF2-40B4-BE49-F238E27FC236}">
                  <a16:creationId xmlns:a16="http://schemas.microsoft.com/office/drawing/2014/main" id="{AC645D4A-2A33-F948-87C3-55C3DC17C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253">
              <a:extLst>
                <a:ext uri="{FF2B5EF4-FFF2-40B4-BE49-F238E27FC236}">
                  <a16:creationId xmlns:a16="http://schemas.microsoft.com/office/drawing/2014/main" id="{9369C01A-9F92-B04F-9928-D896B253A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Rectangle 254">
              <a:extLst>
                <a:ext uri="{FF2B5EF4-FFF2-40B4-BE49-F238E27FC236}">
                  <a16:creationId xmlns:a16="http://schemas.microsoft.com/office/drawing/2014/main" id="{6C089C8D-87C5-0346-9A45-446211179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27" name="Group 255">
              <a:extLst>
                <a:ext uri="{FF2B5EF4-FFF2-40B4-BE49-F238E27FC236}">
                  <a16:creationId xmlns:a16="http://schemas.microsoft.com/office/drawing/2014/main" id="{6C8B7B52-1806-0741-B970-B606A04EE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" name="AutoShape 256">
                <a:extLst>
                  <a:ext uri="{FF2B5EF4-FFF2-40B4-BE49-F238E27FC236}">
                    <a16:creationId xmlns:a16="http://schemas.microsoft.com/office/drawing/2014/main" id="{0D2AF636-BAD1-2A40-B933-860D2E772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53" name="AutoShape 257">
                <a:extLst>
                  <a:ext uri="{FF2B5EF4-FFF2-40B4-BE49-F238E27FC236}">
                    <a16:creationId xmlns:a16="http://schemas.microsoft.com/office/drawing/2014/main" id="{AFA61685-CB85-0B4E-A360-F40055012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28" name="Rectangle 258">
              <a:extLst>
                <a:ext uri="{FF2B5EF4-FFF2-40B4-BE49-F238E27FC236}">
                  <a16:creationId xmlns:a16="http://schemas.microsoft.com/office/drawing/2014/main" id="{881E6D0C-568B-4A45-A789-7F9620ECB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29" name="Group 259">
              <a:extLst>
                <a:ext uri="{FF2B5EF4-FFF2-40B4-BE49-F238E27FC236}">
                  <a16:creationId xmlns:a16="http://schemas.microsoft.com/office/drawing/2014/main" id="{6F65E566-CC9D-A74E-9152-1B70C3201A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0" name="AutoShape 260">
                <a:extLst>
                  <a:ext uri="{FF2B5EF4-FFF2-40B4-BE49-F238E27FC236}">
                    <a16:creationId xmlns:a16="http://schemas.microsoft.com/office/drawing/2014/main" id="{1A7E9872-8A57-3A40-9A24-1D576C3B2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51" name="AutoShape 261">
                <a:extLst>
                  <a:ext uri="{FF2B5EF4-FFF2-40B4-BE49-F238E27FC236}">
                    <a16:creationId xmlns:a16="http://schemas.microsoft.com/office/drawing/2014/main" id="{0B188630-1407-7A4D-B2C0-5B1E7EB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0" name="Rectangle 262">
              <a:extLst>
                <a:ext uri="{FF2B5EF4-FFF2-40B4-BE49-F238E27FC236}">
                  <a16:creationId xmlns:a16="http://schemas.microsoft.com/office/drawing/2014/main" id="{2543E104-9F5E-0A4A-AFEE-76166357D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1" name="Rectangle 263">
              <a:extLst>
                <a:ext uri="{FF2B5EF4-FFF2-40B4-BE49-F238E27FC236}">
                  <a16:creationId xmlns:a16="http://schemas.microsoft.com/office/drawing/2014/main" id="{E8DF94FE-8641-124E-AEEE-E7A31FCBA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2" name="Group 264">
              <a:extLst>
                <a:ext uri="{FF2B5EF4-FFF2-40B4-BE49-F238E27FC236}">
                  <a16:creationId xmlns:a16="http://schemas.microsoft.com/office/drawing/2014/main" id="{C7BC8C30-AE40-E24F-92E8-D3F7F43FF4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" name="AutoShape 265">
                <a:extLst>
                  <a:ext uri="{FF2B5EF4-FFF2-40B4-BE49-F238E27FC236}">
                    <a16:creationId xmlns:a16="http://schemas.microsoft.com/office/drawing/2014/main" id="{045F4F0A-7661-0F41-8D39-41CA36333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49" name="AutoShape 266">
                <a:extLst>
                  <a:ext uri="{FF2B5EF4-FFF2-40B4-BE49-F238E27FC236}">
                    <a16:creationId xmlns:a16="http://schemas.microsoft.com/office/drawing/2014/main" id="{76F61913-9962-7348-AA6B-346092E2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3" name="Freeform 267">
              <a:extLst>
                <a:ext uri="{FF2B5EF4-FFF2-40B4-BE49-F238E27FC236}">
                  <a16:creationId xmlns:a16="http://schemas.microsoft.com/office/drawing/2014/main" id="{4CD92CB1-B689-2D45-AB15-572585A2D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4" name="Group 268">
              <a:extLst>
                <a:ext uri="{FF2B5EF4-FFF2-40B4-BE49-F238E27FC236}">
                  <a16:creationId xmlns:a16="http://schemas.microsoft.com/office/drawing/2014/main" id="{735CE00F-7F64-2145-B846-DE77817107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6" name="AutoShape 269">
                <a:extLst>
                  <a:ext uri="{FF2B5EF4-FFF2-40B4-BE49-F238E27FC236}">
                    <a16:creationId xmlns:a16="http://schemas.microsoft.com/office/drawing/2014/main" id="{E52B3269-921E-7845-B9DA-9FA86215A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47" name="AutoShape 270">
                <a:extLst>
                  <a:ext uri="{FF2B5EF4-FFF2-40B4-BE49-F238E27FC236}">
                    <a16:creationId xmlns:a16="http://schemas.microsoft.com/office/drawing/2014/main" id="{DB5EBA1E-2BE5-AF41-85DF-39FDD92A6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5" name="Rectangle 271">
              <a:extLst>
                <a:ext uri="{FF2B5EF4-FFF2-40B4-BE49-F238E27FC236}">
                  <a16:creationId xmlns:a16="http://schemas.microsoft.com/office/drawing/2014/main" id="{DF9CCE00-BB9F-9B49-AB2E-AC05AD4B4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6" name="Freeform 272">
              <a:extLst>
                <a:ext uri="{FF2B5EF4-FFF2-40B4-BE49-F238E27FC236}">
                  <a16:creationId xmlns:a16="http://schemas.microsoft.com/office/drawing/2014/main" id="{ED31985A-2B28-5644-A3A0-34148E3F7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273">
              <a:extLst>
                <a:ext uri="{FF2B5EF4-FFF2-40B4-BE49-F238E27FC236}">
                  <a16:creationId xmlns:a16="http://schemas.microsoft.com/office/drawing/2014/main" id="{91F6B298-8216-3A40-87BD-AA468B1E3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Oval 274">
              <a:extLst>
                <a:ext uri="{FF2B5EF4-FFF2-40B4-BE49-F238E27FC236}">
                  <a16:creationId xmlns:a16="http://schemas.microsoft.com/office/drawing/2014/main" id="{C2B6F23E-7149-ED4D-82FE-54E22E08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9" name="Freeform 275">
              <a:extLst>
                <a:ext uri="{FF2B5EF4-FFF2-40B4-BE49-F238E27FC236}">
                  <a16:creationId xmlns:a16="http://schemas.microsoft.com/office/drawing/2014/main" id="{1A64A882-B07D-C64B-A027-00228DCB2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AutoShape 276">
              <a:extLst>
                <a:ext uri="{FF2B5EF4-FFF2-40B4-BE49-F238E27FC236}">
                  <a16:creationId xmlns:a16="http://schemas.microsoft.com/office/drawing/2014/main" id="{E6AB1D2C-DDFC-674B-BB09-6B3D82603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41" name="AutoShape 277">
              <a:extLst>
                <a:ext uri="{FF2B5EF4-FFF2-40B4-BE49-F238E27FC236}">
                  <a16:creationId xmlns:a16="http://schemas.microsoft.com/office/drawing/2014/main" id="{DA3196AE-1D6F-E643-8E42-6F3B47DC1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42" name="Oval 278">
              <a:extLst>
                <a:ext uri="{FF2B5EF4-FFF2-40B4-BE49-F238E27FC236}">
                  <a16:creationId xmlns:a16="http://schemas.microsoft.com/office/drawing/2014/main" id="{A78F58FE-20C4-B24C-A095-C7AB41763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43" name="Oval 279">
              <a:extLst>
                <a:ext uri="{FF2B5EF4-FFF2-40B4-BE49-F238E27FC236}">
                  <a16:creationId xmlns:a16="http://schemas.microsoft.com/office/drawing/2014/main" id="{8767ECDE-0AE5-944A-AD33-A6037E615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44" name="Oval 280">
              <a:extLst>
                <a:ext uri="{FF2B5EF4-FFF2-40B4-BE49-F238E27FC236}">
                  <a16:creationId xmlns:a16="http://schemas.microsoft.com/office/drawing/2014/main" id="{24EC79E2-B328-7746-90FB-4CC12CD5A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45" name="Rectangle 281">
              <a:extLst>
                <a:ext uri="{FF2B5EF4-FFF2-40B4-BE49-F238E27FC236}">
                  <a16:creationId xmlns:a16="http://schemas.microsoft.com/office/drawing/2014/main" id="{E0237D32-FF05-8748-B490-106959E89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pic>
        <p:nvPicPr>
          <p:cNvPr id="154" name="Picture 58" descr="BS00768_[1]">
            <a:extLst>
              <a:ext uri="{FF2B5EF4-FFF2-40B4-BE49-F238E27FC236}">
                <a16:creationId xmlns:a16="http://schemas.microsoft.com/office/drawing/2014/main" id="{76912092-D5E4-6B45-B291-3037C1564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563127" y="1618559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Picture 58" descr="BS00768_[1]">
            <a:extLst>
              <a:ext uri="{FF2B5EF4-FFF2-40B4-BE49-F238E27FC236}">
                <a16:creationId xmlns:a16="http://schemas.microsoft.com/office/drawing/2014/main" id="{0749AFC8-8535-164A-9B19-394437E6F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839806" y="16191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40196305-1260-6C4B-965E-5043D23EC7B9}"/>
              </a:ext>
            </a:extLst>
          </p:cNvPr>
          <p:cNvSpPr txBox="1"/>
          <p:nvPr/>
        </p:nvSpPr>
        <p:spPr>
          <a:xfrm>
            <a:off x="4628307" y="1804287"/>
            <a:ext cx="1618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Initial shared secret</a:t>
            </a:r>
            <a:endParaRPr lang="en-US" sz="1400" baseline="-25000" dirty="0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B71F7AD-441B-864C-B691-C68476C53030}"/>
              </a:ext>
            </a:extLst>
          </p:cNvPr>
          <p:cNvGrpSpPr/>
          <p:nvPr/>
        </p:nvGrpSpPr>
        <p:grpSpPr>
          <a:xfrm>
            <a:off x="1152738" y="3642390"/>
            <a:ext cx="295236" cy="369332"/>
            <a:chOff x="7037861" y="1735210"/>
            <a:chExt cx="295236" cy="369332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1BC9A991-9733-7B40-8A78-7DD3C9EF27D8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E9F7669-CD87-A34F-80B3-ACAB3D5905FD}"/>
                </a:ext>
              </a:extLst>
            </p:cNvPr>
            <p:cNvSpPr txBox="1"/>
            <p:nvPr/>
          </p:nvSpPr>
          <p:spPr>
            <a:xfrm>
              <a:off x="7037861" y="1735210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B74BFAF-0C4B-DC4F-B456-4DA0DE02F743}"/>
              </a:ext>
            </a:extLst>
          </p:cNvPr>
          <p:cNvGrpSpPr/>
          <p:nvPr/>
        </p:nvGrpSpPr>
        <p:grpSpPr>
          <a:xfrm>
            <a:off x="1132861" y="4139346"/>
            <a:ext cx="306494" cy="369332"/>
            <a:chOff x="7037861" y="1761714"/>
            <a:chExt cx="306494" cy="36933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00A0ECCD-74B7-FD44-AF6F-199E95346FD6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0F9979F-5413-9B4F-9FAF-CD732AE11A39}"/>
                </a:ext>
              </a:extLst>
            </p:cNvPr>
            <p:cNvSpPr txBox="1"/>
            <p:nvPr/>
          </p:nvSpPr>
          <p:spPr>
            <a:xfrm>
              <a:off x="7037861" y="17617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1F1EB25-1405-924E-8A11-244F5C3226EE}"/>
              </a:ext>
            </a:extLst>
          </p:cNvPr>
          <p:cNvGrpSpPr/>
          <p:nvPr/>
        </p:nvGrpSpPr>
        <p:grpSpPr>
          <a:xfrm>
            <a:off x="1152738" y="5961517"/>
            <a:ext cx="284354" cy="369332"/>
            <a:chOff x="7037861" y="1735210"/>
            <a:chExt cx="284354" cy="369332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88E5EC19-B954-784E-B92C-7C66FBD35EED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A7B6163-9B20-0C47-B175-7044CC9ACFBB}"/>
                </a:ext>
              </a:extLst>
            </p:cNvPr>
            <p:cNvSpPr txBox="1"/>
            <p:nvPr/>
          </p:nvSpPr>
          <p:spPr>
            <a:xfrm>
              <a:off x="7037861" y="173521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BA1CE733-7AFE-BB41-A82F-EFC768D53C1D}"/>
              </a:ext>
            </a:extLst>
          </p:cNvPr>
          <p:cNvGrpSpPr/>
          <p:nvPr/>
        </p:nvGrpSpPr>
        <p:grpSpPr>
          <a:xfrm>
            <a:off x="7533661" y="2676389"/>
            <a:ext cx="3651174" cy="535531"/>
            <a:chOff x="7493904" y="2636634"/>
            <a:chExt cx="3651174" cy="535531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D9BF23C-DCBC-FC4F-A123-7CED404A3448}"/>
                </a:ext>
              </a:extLst>
            </p:cNvPr>
            <p:cNvSpPr txBox="1"/>
            <p:nvPr/>
          </p:nvSpPr>
          <p:spPr>
            <a:xfrm>
              <a:off x="7780720" y="2636634"/>
              <a:ext cx="336435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/>
                <a:t>derive session key K</a:t>
              </a:r>
              <a:r>
                <a:rPr lang="en-US" sz="1600" baseline="-25000" dirty="0"/>
                <a:t>M-AP</a:t>
              </a:r>
              <a:r>
                <a:rPr lang="en-US" sz="1600" dirty="0"/>
                <a:t> using  initial shared secret , </a:t>
              </a:r>
              <a:r>
                <a:rPr lang="en-US" sz="1600" i="1" dirty="0"/>
                <a:t>Nonce</a:t>
              </a:r>
              <a:r>
                <a:rPr lang="en-US" sz="1600" i="1" baseline="-25000" dirty="0"/>
                <a:t>AS</a:t>
              </a:r>
              <a:r>
                <a:rPr lang="en-US" sz="1600" dirty="0"/>
                <a:t>, </a:t>
              </a:r>
              <a:r>
                <a:rPr lang="en-US" sz="1600" i="1" dirty="0"/>
                <a:t>Nonce</a:t>
              </a:r>
              <a:r>
                <a:rPr lang="en-US" sz="1600" i="1" baseline="-25000" dirty="0"/>
                <a:t>M</a:t>
              </a:r>
              <a:endParaRPr lang="en-US" sz="1600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C11265C7-1C43-2945-B3EE-F56BD6ED1E61}"/>
                </a:ext>
              </a:extLst>
            </p:cNvPr>
            <p:cNvGrpSpPr/>
            <p:nvPr/>
          </p:nvGrpSpPr>
          <p:grpSpPr>
            <a:xfrm>
              <a:off x="7493904" y="2668354"/>
              <a:ext cx="284354" cy="369332"/>
              <a:chOff x="7037861" y="1735210"/>
              <a:chExt cx="284354" cy="369332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9B702097-8216-F14D-B0DD-5EA857906B26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D2F19A4-FCEC-0C45-A6D2-6FB651118612}"/>
                  </a:ext>
                </a:extLst>
              </p:cNvPr>
              <p:cNvSpPr txBox="1"/>
              <p:nvPr/>
            </p:nvSpPr>
            <p:spPr>
              <a:xfrm>
                <a:off x="7037861" y="1735210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</p:grpSp>
      <p:sp>
        <p:nvSpPr>
          <p:cNvPr id="172" name="Text Box 58">
            <a:extLst>
              <a:ext uri="{FF2B5EF4-FFF2-40B4-BE49-F238E27FC236}">
                <a16:creationId xmlns:a16="http://schemas.microsoft.com/office/drawing/2014/main" id="{E2F51891-3AA0-F14E-A8B4-DA6CDD1D9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7317" y="1239250"/>
            <a:ext cx="262296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AS </a:t>
            </a:r>
            <a:r>
              <a:rPr lang="en-US" sz="1800" dirty="0">
                <a:latin typeface="+mn-lt"/>
                <a:cs typeface="Arial" charset="0"/>
              </a:rPr>
              <a:t>Authentication Server</a:t>
            </a:r>
          </a:p>
        </p:txBody>
      </p:sp>
      <p:sp>
        <p:nvSpPr>
          <p:cNvPr id="173" name="Text Box 60">
            <a:extLst>
              <a:ext uri="{FF2B5EF4-FFF2-40B4-BE49-F238E27FC236}">
                <a16:creationId xmlns:a16="http://schemas.microsoft.com/office/drawing/2014/main" id="{BB4572A7-6D19-094B-811F-4B3AE0FA4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841" y="1222897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91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3">
            <a:extLst>
              <a:ext uri="{FF2B5EF4-FFF2-40B4-BE49-F238E27FC236}">
                <a16:creationId xmlns:a16="http://schemas.microsoft.com/office/drawing/2014/main" id="{FD46E58A-D3F5-D044-8218-118F276F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70" y="1287427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2" name="Group 356">
            <a:extLst>
              <a:ext uri="{FF2B5EF4-FFF2-40B4-BE49-F238E27FC236}">
                <a16:creationId xmlns:a16="http://schemas.microsoft.com/office/drawing/2014/main" id="{6FD46335-B734-4945-A3CD-4B386D6A4AB6}"/>
              </a:ext>
            </a:extLst>
          </p:cNvPr>
          <p:cNvGrpSpPr>
            <a:grpSpLocks/>
          </p:cNvGrpSpPr>
          <p:nvPr/>
        </p:nvGrpSpPr>
        <p:grpSpPr bwMode="auto">
          <a:xfrm>
            <a:off x="5678745" y="2273264"/>
            <a:ext cx="436562" cy="498475"/>
            <a:chOff x="313" y="1497"/>
            <a:chExt cx="1152" cy="1014"/>
          </a:xfrm>
        </p:grpSpPr>
        <p:pic>
          <p:nvPicPr>
            <p:cNvPr id="13" name="Picture 354" descr="laptop_stylized_small">
              <a:extLst>
                <a:ext uri="{FF2B5EF4-FFF2-40B4-BE49-F238E27FC236}">
                  <a16:creationId xmlns:a16="http://schemas.microsoft.com/office/drawing/2014/main" id="{8690D9E0-F119-B04D-9313-4CD301792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55" descr="antenna_stylized">
              <a:extLst>
                <a:ext uri="{FF2B5EF4-FFF2-40B4-BE49-F238E27FC236}">
                  <a16:creationId xmlns:a16="http://schemas.microsoft.com/office/drawing/2014/main" id="{78BE4BD8-F9A1-654E-AA19-7EA771994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403">
            <a:extLst>
              <a:ext uri="{FF2B5EF4-FFF2-40B4-BE49-F238E27FC236}">
                <a16:creationId xmlns:a16="http://schemas.microsoft.com/office/drawing/2014/main" id="{1621CF3B-BAFA-B94C-BBA7-6856B74C4E0F}"/>
              </a:ext>
            </a:extLst>
          </p:cNvPr>
          <p:cNvGrpSpPr>
            <a:grpSpLocks/>
          </p:cNvGrpSpPr>
          <p:nvPr/>
        </p:nvGrpSpPr>
        <p:grpSpPr bwMode="auto">
          <a:xfrm>
            <a:off x="5343938" y="1455702"/>
            <a:ext cx="446088" cy="382587"/>
            <a:chOff x="2751" y="1851"/>
            <a:chExt cx="462" cy="478"/>
          </a:xfrm>
        </p:grpSpPr>
        <p:pic>
          <p:nvPicPr>
            <p:cNvPr id="16" name="Picture 364" descr="iphone_stylized_small">
              <a:extLst>
                <a:ext uri="{FF2B5EF4-FFF2-40B4-BE49-F238E27FC236}">
                  <a16:creationId xmlns:a16="http://schemas.microsoft.com/office/drawing/2014/main" id="{FB02F53E-DD53-3848-A692-2349234E3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02" descr="antenna_radiation_stylized">
              <a:extLst>
                <a:ext uri="{FF2B5EF4-FFF2-40B4-BE49-F238E27FC236}">
                  <a16:creationId xmlns:a16="http://schemas.microsoft.com/office/drawing/2014/main" id="{2FFB1B7E-92FF-1043-8277-DF227EB55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356">
            <a:extLst>
              <a:ext uri="{FF2B5EF4-FFF2-40B4-BE49-F238E27FC236}">
                <a16:creationId xmlns:a16="http://schemas.microsoft.com/office/drawing/2014/main" id="{793E3DF7-19F9-824A-B55D-9E9799039ABD}"/>
              </a:ext>
            </a:extLst>
          </p:cNvPr>
          <p:cNvGrpSpPr>
            <a:grpSpLocks/>
          </p:cNvGrpSpPr>
          <p:nvPr/>
        </p:nvGrpSpPr>
        <p:grpSpPr bwMode="auto">
          <a:xfrm>
            <a:off x="4638932" y="1562064"/>
            <a:ext cx="438150" cy="498475"/>
            <a:chOff x="313" y="1497"/>
            <a:chExt cx="1152" cy="1014"/>
          </a:xfrm>
        </p:grpSpPr>
        <p:pic>
          <p:nvPicPr>
            <p:cNvPr id="19" name="Picture 354" descr="laptop_stylized_small">
              <a:extLst>
                <a:ext uri="{FF2B5EF4-FFF2-40B4-BE49-F238E27FC236}">
                  <a16:creationId xmlns:a16="http://schemas.microsoft.com/office/drawing/2014/main" id="{56C9247C-ED61-E348-A092-517026631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55" descr="antenna_stylized">
              <a:extLst>
                <a:ext uri="{FF2B5EF4-FFF2-40B4-BE49-F238E27FC236}">
                  <a16:creationId xmlns:a16="http://schemas.microsoft.com/office/drawing/2014/main" id="{2F86F031-FA48-7749-B1F9-4CDA00E8F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B1311EF0-E697-1843-8374-5B34A06B18D8}"/>
              </a:ext>
            </a:extLst>
          </p:cNvPr>
          <p:cNvSpPr/>
          <p:nvPr/>
        </p:nvSpPr>
        <p:spPr>
          <a:xfrm>
            <a:off x="3701219" y="2373897"/>
            <a:ext cx="1215337" cy="34280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00A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802.11: authentication, encryption</a:t>
            </a:r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C35BBC87-D9B9-F84C-A466-A2406EC32F2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330204" y="1522759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id="{92F1E18C-8579-8F43-966D-AC3EAB745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04" y="2302222"/>
            <a:ext cx="315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id="{0C5A523A-A420-554B-B07D-85B8A146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2" y="247056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C0000"/>
                </a:solidFill>
                <a:latin typeface="+mn-lt"/>
                <a:cs typeface="Arial" charset="0"/>
              </a:rPr>
              <a:t>AP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30" name="Text Box 58">
            <a:extLst>
              <a:ext uri="{FF2B5EF4-FFF2-40B4-BE49-F238E27FC236}">
                <a16:creationId xmlns:a16="http://schemas.microsoft.com/office/drawing/2014/main" id="{8348A390-40C5-D743-9256-E62B9A390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073" y="2012537"/>
            <a:ext cx="223503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AS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+mn-lt"/>
                <a:cs typeface="Arial" charset="0"/>
              </a:rPr>
              <a:t>Authentication Server</a:t>
            </a:r>
          </a:p>
        </p:txBody>
      </p:sp>
      <p:sp>
        <p:nvSpPr>
          <p:cNvPr id="32" name="Text Box 60">
            <a:extLst>
              <a:ext uri="{FF2B5EF4-FFF2-40B4-BE49-F238E27FC236}">
                <a16:creationId xmlns:a16="http://schemas.microsoft.com/office/drawing/2014/main" id="{0D73F57F-6B10-3546-8408-80AD5CC1E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989" y="1792741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Group 356">
            <a:extLst>
              <a:ext uri="{FF2B5EF4-FFF2-40B4-BE49-F238E27FC236}">
                <a16:creationId xmlns:a16="http://schemas.microsoft.com/office/drawing/2014/main" id="{CA05B63E-CD52-9F43-8FD2-58EA2FA3850E}"/>
              </a:ext>
            </a:extLst>
          </p:cNvPr>
          <p:cNvGrpSpPr>
            <a:grpSpLocks/>
          </p:cNvGrpSpPr>
          <p:nvPr/>
        </p:nvGrpSpPr>
        <p:grpSpPr bwMode="auto">
          <a:xfrm>
            <a:off x="3215998" y="1581979"/>
            <a:ext cx="804863" cy="852488"/>
            <a:chOff x="313" y="1407"/>
            <a:chExt cx="1152" cy="1104"/>
          </a:xfrm>
        </p:grpSpPr>
        <p:pic>
          <p:nvPicPr>
            <p:cNvPr id="34" name="Picture 354" descr="laptop_stylized_small">
              <a:extLst>
                <a:ext uri="{FF2B5EF4-FFF2-40B4-BE49-F238E27FC236}">
                  <a16:creationId xmlns:a16="http://schemas.microsoft.com/office/drawing/2014/main" id="{AD8B9F8C-F4B8-C845-8FD6-A1828FAA2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55" descr="antenna_stylized">
              <a:extLst>
                <a:ext uri="{FF2B5EF4-FFF2-40B4-BE49-F238E27FC236}">
                  <a16:creationId xmlns:a16="http://schemas.microsoft.com/office/drawing/2014/main" id="{7BC1A5C0-A129-444E-8FD8-F59E93560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61">
            <a:extLst>
              <a:ext uri="{FF2B5EF4-FFF2-40B4-BE49-F238E27FC236}">
                <a16:creationId xmlns:a16="http://schemas.microsoft.com/office/drawing/2014/main" id="{8B78EC52-40E4-1245-B94F-69888562BAC7}"/>
              </a:ext>
            </a:extLst>
          </p:cNvPr>
          <p:cNvGrpSpPr>
            <a:grpSpLocks/>
          </p:cNvGrpSpPr>
          <p:nvPr/>
        </p:nvGrpSpPr>
        <p:grpSpPr bwMode="auto">
          <a:xfrm>
            <a:off x="4963491" y="1848197"/>
            <a:ext cx="965200" cy="693737"/>
            <a:chOff x="2967" y="478"/>
            <a:chExt cx="788" cy="625"/>
          </a:xfrm>
        </p:grpSpPr>
        <p:pic>
          <p:nvPicPr>
            <p:cNvPr id="37" name="Picture 358" descr="access_point_stylized_small">
              <a:extLst>
                <a:ext uri="{FF2B5EF4-FFF2-40B4-BE49-F238E27FC236}">
                  <a16:creationId xmlns:a16="http://schemas.microsoft.com/office/drawing/2014/main" id="{5C100B11-3424-5D4A-A1E6-964F44B05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60" descr="antenna_radiation_stylized">
              <a:extLst>
                <a:ext uri="{FF2B5EF4-FFF2-40B4-BE49-F238E27FC236}">
                  <a16:creationId xmlns:a16="http://schemas.microsoft.com/office/drawing/2014/main" id="{8BBB252D-D673-DB49-A756-0CCA2DC15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249">
            <a:extLst>
              <a:ext uri="{FF2B5EF4-FFF2-40B4-BE49-F238E27FC236}">
                <a16:creationId xmlns:a16="http://schemas.microsoft.com/office/drawing/2014/main" id="{A47596EB-18A9-3A49-B6A4-593B586DA3FA}"/>
              </a:ext>
            </a:extLst>
          </p:cNvPr>
          <p:cNvGrpSpPr>
            <a:grpSpLocks/>
          </p:cNvGrpSpPr>
          <p:nvPr/>
        </p:nvGrpSpPr>
        <p:grpSpPr bwMode="auto">
          <a:xfrm>
            <a:off x="8544201" y="1913284"/>
            <a:ext cx="466725" cy="793750"/>
            <a:chOff x="4140" y="429"/>
            <a:chExt cx="1425" cy="2396"/>
          </a:xfrm>
        </p:grpSpPr>
        <p:sp>
          <p:nvSpPr>
            <p:cNvPr id="40" name="Freeform 250">
              <a:extLst>
                <a:ext uri="{FF2B5EF4-FFF2-40B4-BE49-F238E27FC236}">
                  <a16:creationId xmlns:a16="http://schemas.microsoft.com/office/drawing/2014/main" id="{59974F3E-84B4-804E-A8A6-4ACEF4DDF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251">
              <a:extLst>
                <a:ext uri="{FF2B5EF4-FFF2-40B4-BE49-F238E27FC236}">
                  <a16:creationId xmlns:a16="http://schemas.microsoft.com/office/drawing/2014/main" id="{2A9ABF97-1FFA-A040-B884-1822A4156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id="{DD453E12-96D2-EF43-873C-79F3EFC7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53">
              <a:extLst>
                <a:ext uri="{FF2B5EF4-FFF2-40B4-BE49-F238E27FC236}">
                  <a16:creationId xmlns:a16="http://schemas.microsoft.com/office/drawing/2014/main" id="{BE4C33DA-768F-AA46-B63F-69AB5F9B6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254">
              <a:extLst>
                <a:ext uri="{FF2B5EF4-FFF2-40B4-BE49-F238E27FC236}">
                  <a16:creationId xmlns:a16="http://schemas.microsoft.com/office/drawing/2014/main" id="{AE5A9D75-7837-1D45-9C75-609A026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5" name="Group 255">
              <a:extLst>
                <a:ext uri="{FF2B5EF4-FFF2-40B4-BE49-F238E27FC236}">
                  <a16:creationId xmlns:a16="http://schemas.microsoft.com/office/drawing/2014/main" id="{D69029F7-D6A6-6141-BB32-232B80046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" name="AutoShape 256">
                <a:extLst>
                  <a:ext uri="{FF2B5EF4-FFF2-40B4-BE49-F238E27FC236}">
                    <a16:creationId xmlns:a16="http://schemas.microsoft.com/office/drawing/2014/main" id="{737348F0-99B9-2E46-832A-981E574A7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2" name="AutoShape 257">
                <a:extLst>
                  <a:ext uri="{FF2B5EF4-FFF2-40B4-BE49-F238E27FC236}">
                    <a16:creationId xmlns:a16="http://schemas.microsoft.com/office/drawing/2014/main" id="{C78DB3E8-7243-0343-B0FC-005A76619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6" name="Rectangle 258">
              <a:extLst>
                <a:ext uri="{FF2B5EF4-FFF2-40B4-BE49-F238E27FC236}">
                  <a16:creationId xmlns:a16="http://schemas.microsoft.com/office/drawing/2014/main" id="{C60FA8E8-4FA6-D245-8BEF-B091B3EB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7" name="Group 259">
              <a:extLst>
                <a:ext uri="{FF2B5EF4-FFF2-40B4-BE49-F238E27FC236}">
                  <a16:creationId xmlns:a16="http://schemas.microsoft.com/office/drawing/2014/main" id="{99104A84-297E-E543-B80B-5175A2ACE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" name="AutoShape 260">
                <a:extLst>
                  <a:ext uri="{FF2B5EF4-FFF2-40B4-BE49-F238E27FC236}">
                    <a16:creationId xmlns:a16="http://schemas.microsoft.com/office/drawing/2014/main" id="{5D65995D-7C80-3241-A96C-59CF1B0A4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0" name="AutoShape 261">
                <a:extLst>
                  <a:ext uri="{FF2B5EF4-FFF2-40B4-BE49-F238E27FC236}">
                    <a16:creationId xmlns:a16="http://schemas.microsoft.com/office/drawing/2014/main" id="{3011CF52-9C58-2F4C-A851-D8C582FD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8" name="Rectangle 262">
              <a:extLst>
                <a:ext uri="{FF2B5EF4-FFF2-40B4-BE49-F238E27FC236}">
                  <a16:creationId xmlns:a16="http://schemas.microsoft.com/office/drawing/2014/main" id="{2AF7AD2E-B5EB-BC44-8A01-1CAE6248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" name="Rectangle 263">
              <a:extLst>
                <a:ext uri="{FF2B5EF4-FFF2-40B4-BE49-F238E27FC236}">
                  <a16:creationId xmlns:a16="http://schemas.microsoft.com/office/drawing/2014/main" id="{06B8150A-C552-6D40-99AC-B57171CF0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50" name="Group 264">
              <a:extLst>
                <a:ext uri="{FF2B5EF4-FFF2-40B4-BE49-F238E27FC236}">
                  <a16:creationId xmlns:a16="http://schemas.microsoft.com/office/drawing/2014/main" id="{533E13EA-5A91-3F41-ADEF-FA70B388A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7" name="AutoShape 265">
                <a:extLst>
                  <a:ext uri="{FF2B5EF4-FFF2-40B4-BE49-F238E27FC236}">
                    <a16:creationId xmlns:a16="http://schemas.microsoft.com/office/drawing/2014/main" id="{C630860E-2569-B64C-8FFF-461D0324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8" name="AutoShape 266">
                <a:extLst>
                  <a:ext uri="{FF2B5EF4-FFF2-40B4-BE49-F238E27FC236}">
                    <a16:creationId xmlns:a16="http://schemas.microsoft.com/office/drawing/2014/main" id="{537D98BB-63F8-FF42-BA15-58883102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" name="Freeform 267">
              <a:extLst>
                <a:ext uri="{FF2B5EF4-FFF2-40B4-BE49-F238E27FC236}">
                  <a16:creationId xmlns:a16="http://schemas.microsoft.com/office/drawing/2014/main" id="{F99D92D7-30E6-4D43-959F-2B61667B8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" name="Group 268">
              <a:extLst>
                <a:ext uri="{FF2B5EF4-FFF2-40B4-BE49-F238E27FC236}">
                  <a16:creationId xmlns:a16="http://schemas.microsoft.com/office/drawing/2014/main" id="{C48B885B-279E-B848-A3F7-1B3DA8E04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5" name="AutoShape 269">
                <a:extLst>
                  <a:ext uri="{FF2B5EF4-FFF2-40B4-BE49-F238E27FC236}">
                    <a16:creationId xmlns:a16="http://schemas.microsoft.com/office/drawing/2014/main" id="{F7C2CCDF-81FE-4840-9DC3-3CDE37023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6" name="AutoShape 270">
                <a:extLst>
                  <a:ext uri="{FF2B5EF4-FFF2-40B4-BE49-F238E27FC236}">
                    <a16:creationId xmlns:a16="http://schemas.microsoft.com/office/drawing/2014/main" id="{DE9E0A46-A0D3-614B-BEDB-F4C8F0F11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" name="Rectangle 271">
              <a:extLst>
                <a:ext uri="{FF2B5EF4-FFF2-40B4-BE49-F238E27FC236}">
                  <a16:creationId xmlns:a16="http://schemas.microsoft.com/office/drawing/2014/main" id="{92B2A7AD-A286-B44A-B190-D511BA9D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" name="Freeform 272">
              <a:extLst>
                <a:ext uri="{FF2B5EF4-FFF2-40B4-BE49-F238E27FC236}">
                  <a16:creationId xmlns:a16="http://schemas.microsoft.com/office/drawing/2014/main" id="{83F49987-E7DA-EA4B-98A7-A006254F1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273">
              <a:extLst>
                <a:ext uri="{FF2B5EF4-FFF2-40B4-BE49-F238E27FC236}">
                  <a16:creationId xmlns:a16="http://schemas.microsoft.com/office/drawing/2014/main" id="{FB323DA1-60D1-1445-AE4E-1814FDB2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Oval 274">
              <a:extLst>
                <a:ext uri="{FF2B5EF4-FFF2-40B4-BE49-F238E27FC236}">
                  <a16:creationId xmlns:a16="http://schemas.microsoft.com/office/drawing/2014/main" id="{19CBD79D-D76B-A54D-843F-CB09AA0CC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8" name="Freeform 275">
              <a:extLst>
                <a:ext uri="{FF2B5EF4-FFF2-40B4-BE49-F238E27FC236}">
                  <a16:creationId xmlns:a16="http://schemas.microsoft.com/office/drawing/2014/main" id="{37D5240F-C231-B649-B9E2-07C545618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AutoShape 276">
              <a:extLst>
                <a:ext uri="{FF2B5EF4-FFF2-40B4-BE49-F238E27FC236}">
                  <a16:creationId xmlns:a16="http://schemas.microsoft.com/office/drawing/2014/main" id="{5856FEE0-7217-C546-B10E-4F268734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0" name="AutoShape 277">
              <a:extLst>
                <a:ext uri="{FF2B5EF4-FFF2-40B4-BE49-F238E27FC236}">
                  <a16:creationId xmlns:a16="http://schemas.microsoft.com/office/drawing/2014/main" id="{7CF47AD8-6FA3-EC4A-81BB-D4BDF82F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1" name="Oval 278">
              <a:extLst>
                <a:ext uri="{FF2B5EF4-FFF2-40B4-BE49-F238E27FC236}">
                  <a16:creationId xmlns:a16="http://schemas.microsoft.com/office/drawing/2014/main" id="{16DD064D-9DAA-7C41-B25C-A82D91C8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2" name="Oval 279">
              <a:extLst>
                <a:ext uri="{FF2B5EF4-FFF2-40B4-BE49-F238E27FC236}">
                  <a16:creationId xmlns:a16="http://schemas.microsoft.com/office/drawing/2014/main" id="{3A4E91ED-E53C-4F46-B869-5EE63341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3" name="Oval 280">
              <a:extLst>
                <a:ext uri="{FF2B5EF4-FFF2-40B4-BE49-F238E27FC236}">
                  <a16:creationId xmlns:a16="http://schemas.microsoft.com/office/drawing/2014/main" id="{61A76EFE-8475-4549-8D40-279CC1F6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Rectangle 281">
              <a:extLst>
                <a:ext uri="{FF2B5EF4-FFF2-40B4-BE49-F238E27FC236}">
                  <a16:creationId xmlns:a16="http://schemas.microsoft.com/office/drawing/2014/main" id="{A4BC8BDA-9FFB-4F48-9FCF-402BAA64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73" name="Group 26">
            <a:extLst>
              <a:ext uri="{FF2B5EF4-FFF2-40B4-BE49-F238E27FC236}">
                <a16:creationId xmlns:a16="http://schemas.microsoft.com/office/drawing/2014/main" id="{F66578CA-D572-B14B-8BD7-F68422DA2AEB}"/>
              </a:ext>
            </a:extLst>
          </p:cNvPr>
          <p:cNvGrpSpPr>
            <a:grpSpLocks/>
          </p:cNvGrpSpPr>
          <p:nvPr/>
        </p:nvGrpSpPr>
        <p:grpSpPr bwMode="auto">
          <a:xfrm>
            <a:off x="6556766" y="1630020"/>
            <a:ext cx="1887846" cy="1341538"/>
            <a:chOff x="3656" y="1392"/>
            <a:chExt cx="1523" cy="1110"/>
          </a:xfrm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F9D18517-4267-5A4D-975E-4CFF0D3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id="{B45C6A19-6E94-B540-ADFE-696C337D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1995"/>
              <a:ext cx="116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wired network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C438E4-AFD0-474E-A662-C3F7C98384D4}"/>
              </a:ext>
            </a:extLst>
          </p:cNvPr>
          <p:cNvCxnSpPr/>
          <p:nvPr/>
        </p:nvCxnSpPr>
        <p:spPr>
          <a:xfrm>
            <a:off x="3525078" y="3286539"/>
            <a:ext cx="188180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4B14450-DC99-C249-AFF7-8057A5F79027}"/>
              </a:ext>
            </a:extLst>
          </p:cNvPr>
          <p:cNvGrpSpPr/>
          <p:nvPr/>
        </p:nvGrpSpPr>
        <p:grpSpPr>
          <a:xfrm>
            <a:off x="4386470" y="3074505"/>
            <a:ext cx="357808" cy="400110"/>
            <a:chOff x="8680174" y="4002157"/>
            <a:chExt cx="357808" cy="40011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6859D34-BDB9-EF49-BBA3-BA687AEC2099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E9CAA5-F337-5F49-B1D9-34CA793C06F1}"/>
                </a:ext>
              </a:extLst>
            </p:cNvPr>
            <p:cNvSpPr txBox="1"/>
            <p:nvPr/>
          </p:nvSpPr>
          <p:spPr>
            <a:xfrm>
              <a:off x="8693426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2F8A36-412E-DA43-B35F-8005D9D9DA46}"/>
              </a:ext>
            </a:extLst>
          </p:cNvPr>
          <p:cNvSpPr txBox="1"/>
          <p:nvPr/>
        </p:nvSpPr>
        <p:spPr>
          <a:xfrm>
            <a:off x="1311967" y="2941983"/>
            <a:ext cx="2872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discovery of security capabilities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CED20D-9536-604B-940B-6A4866B0C05D}"/>
              </a:ext>
            </a:extLst>
          </p:cNvPr>
          <p:cNvGrpSpPr/>
          <p:nvPr/>
        </p:nvGrpSpPr>
        <p:grpSpPr>
          <a:xfrm>
            <a:off x="3597965" y="3405808"/>
            <a:ext cx="5387009" cy="530087"/>
            <a:chOff x="3597965" y="3379304"/>
            <a:chExt cx="5387009" cy="530087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A1ACB18-942C-6841-A5C1-938ED5AABD0A}"/>
                </a:ext>
              </a:extLst>
            </p:cNvPr>
            <p:cNvCxnSpPr>
              <a:cxnSpLocks/>
            </p:cNvCxnSpPr>
            <p:nvPr/>
          </p:nvCxnSpPr>
          <p:spPr>
            <a:xfrm>
              <a:off x="3597965" y="3637722"/>
              <a:ext cx="538700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47F9CD7-9A48-B845-85E6-3B9E5638C641}"/>
                </a:ext>
              </a:extLst>
            </p:cNvPr>
            <p:cNvGrpSpPr/>
            <p:nvPr/>
          </p:nvGrpSpPr>
          <p:grpSpPr>
            <a:xfrm>
              <a:off x="5155096" y="3379304"/>
              <a:ext cx="649357" cy="530087"/>
              <a:chOff x="6175513" y="3405809"/>
              <a:chExt cx="649357" cy="53008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0A8B836-43D8-E04D-BE22-800D30E10A33}"/>
                  </a:ext>
                </a:extLst>
              </p:cNvPr>
              <p:cNvSpPr/>
              <p:nvPr/>
            </p:nvSpPr>
            <p:spPr>
              <a:xfrm>
                <a:off x="6215270" y="3405809"/>
                <a:ext cx="516835" cy="51683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7409B72-82B8-D04C-9FCF-1D8BDB58913D}"/>
                  </a:ext>
                </a:extLst>
              </p:cNvPr>
              <p:cNvSpPr/>
              <p:nvPr/>
            </p:nvSpPr>
            <p:spPr>
              <a:xfrm>
                <a:off x="6175513" y="3697357"/>
                <a:ext cx="649357" cy="2385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FEBFC8F-8B16-BA43-BB83-DF83F014E13C}"/>
              </a:ext>
            </a:extLst>
          </p:cNvPr>
          <p:cNvGrpSpPr/>
          <p:nvPr/>
        </p:nvGrpSpPr>
        <p:grpSpPr>
          <a:xfrm>
            <a:off x="4128052" y="3452192"/>
            <a:ext cx="357808" cy="400110"/>
            <a:chOff x="8680174" y="4002157"/>
            <a:chExt cx="357808" cy="40011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F987A2B-5CB5-E240-8DED-EF895CCBB632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1F5D53D-68AF-B040-A823-A780224E9CAE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9765673-67F3-2843-8E34-43EBF54EB057}"/>
              </a:ext>
            </a:extLst>
          </p:cNvPr>
          <p:cNvSpPr txBox="1"/>
          <p:nvPr/>
        </p:nvSpPr>
        <p:spPr>
          <a:xfrm>
            <a:off x="881271" y="3346173"/>
            <a:ext cx="3311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mutual authentication, key derivation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FEDA11-FEB3-134B-8FDF-1ABD944FC187}"/>
              </a:ext>
            </a:extLst>
          </p:cNvPr>
          <p:cNvGrpSpPr/>
          <p:nvPr/>
        </p:nvGrpSpPr>
        <p:grpSpPr>
          <a:xfrm>
            <a:off x="954161" y="3770244"/>
            <a:ext cx="10906534" cy="1984127"/>
            <a:chOff x="954161" y="3770244"/>
            <a:chExt cx="10906534" cy="1984127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3A8DBCA-22E5-6642-A2C0-D4C9BAC4FD14}"/>
                </a:ext>
              </a:extLst>
            </p:cNvPr>
            <p:cNvGrpSpPr/>
            <p:nvPr/>
          </p:nvGrpSpPr>
          <p:grpSpPr>
            <a:xfrm>
              <a:off x="954161" y="4545497"/>
              <a:ext cx="357808" cy="400110"/>
              <a:chOff x="8680174" y="4002157"/>
              <a:chExt cx="357808" cy="40011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21056AA-ECEE-274B-A798-8C339D997AED}"/>
                  </a:ext>
                </a:extLst>
              </p:cNvPr>
              <p:cNvSpPr/>
              <p:nvPr/>
            </p:nvSpPr>
            <p:spPr>
              <a:xfrm>
                <a:off x="8680174" y="4028662"/>
                <a:ext cx="357808" cy="35780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53890B6-10A7-944C-ACE4-B0C968AC8D70}"/>
                  </a:ext>
                </a:extLst>
              </p:cNvPr>
              <p:cNvSpPr txBox="1"/>
              <p:nvPr/>
            </p:nvSpPr>
            <p:spPr>
              <a:xfrm>
                <a:off x="8706678" y="4002157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99016FD-4C4E-F841-8F09-96B26479FA4A}"/>
                </a:ext>
              </a:extLst>
            </p:cNvPr>
            <p:cNvCxnSpPr>
              <a:cxnSpLocks/>
            </p:cNvCxnSpPr>
            <p:nvPr/>
          </p:nvCxnSpPr>
          <p:spPr>
            <a:xfrm>
              <a:off x="5387008" y="4048539"/>
              <a:ext cx="359796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20538B7-5F3B-554A-A8B3-A58F73636402}"/>
                </a:ext>
              </a:extLst>
            </p:cNvPr>
            <p:cNvGrpSpPr/>
            <p:nvPr/>
          </p:nvGrpSpPr>
          <p:grpSpPr>
            <a:xfrm>
              <a:off x="7176053" y="3836505"/>
              <a:ext cx="357808" cy="400110"/>
              <a:chOff x="8680174" y="4002157"/>
              <a:chExt cx="357808" cy="400110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94B32336-680D-A949-913F-EC3988552CAB}"/>
                  </a:ext>
                </a:extLst>
              </p:cNvPr>
              <p:cNvSpPr/>
              <p:nvPr/>
            </p:nvSpPr>
            <p:spPr>
              <a:xfrm>
                <a:off x="8680174" y="4028662"/>
                <a:ext cx="357808" cy="35780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201D18B-9A6D-8D4D-B060-58D261CF9383}"/>
                  </a:ext>
                </a:extLst>
              </p:cNvPr>
              <p:cNvSpPr txBox="1"/>
              <p:nvPr/>
            </p:nvSpPr>
            <p:spPr>
              <a:xfrm>
                <a:off x="8693426" y="4002157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D3CB45F-60DC-9F4E-A1A9-6DADAB1980D1}"/>
                </a:ext>
              </a:extLst>
            </p:cNvPr>
            <p:cNvSpPr txBox="1"/>
            <p:nvPr/>
          </p:nvSpPr>
          <p:spPr>
            <a:xfrm>
              <a:off x="1186073" y="3770244"/>
              <a:ext cx="30219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Shared symmetric key distribution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0DA78C4-709F-9148-B1BD-EB70722E7B5C}"/>
                </a:ext>
              </a:extLst>
            </p:cNvPr>
            <p:cNvSpPr txBox="1"/>
            <p:nvPr/>
          </p:nvSpPr>
          <p:spPr>
            <a:xfrm>
              <a:off x="1431235" y="4492487"/>
              <a:ext cx="10429460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shared symmetric session key distribution (e.g., for AES encryption)</a:t>
              </a:r>
            </a:p>
            <a:p>
              <a:pPr marL="457200" indent="-274638"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same key derived at mobile, AS</a:t>
              </a:r>
            </a:p>
            <a:p>
              <a:pPr marL="457200" indent="-274638"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AS informs AP of the shared symmetric session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780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3">
            <a:extLst>
              <a:ext uri="{FF2B5EF4-FFF2-40B4-BE49-F238E27FC236}">
                <a16:creationId xmlns:a16="http://schemas.microsoft.com/office/drawing/2014/main" id="{FD46E58A-D3F5-D044-8218-118F276F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70" y="1287427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2" name="Group 356">
            <a:extLst>
              <a:ext uri="{FF2B5EF4-FFF2-40B4-BE49-F238E27FC236}">
                <a16:creationId xmlns:a16="http://schemas.microsoft.com/office/drawing/2014/main" id="{6FD46335-B734-4945-A3CD-4B386D6A4AB6}"/>
              </a:ext>
            </a:extLst>
          </p:cNvPr>
          <p:cNvGrpSpPr>
            <a:grpSpLocks/>
          </p:cNvGrpSpPr>
          <p:nvPr/>
        </p:nvGrpSpPr>
        <p:grpSpPr bwMode="auto">
          <a:xfrm>
            <a:off x="5678745" y="2273264"/>
            <a:ext cx="436562" cy="498475"/>
            <a:chOff x="313" y="1497"/>
            <a:chExt cx="1152" cy="1014"/>
          </a:xfrm>
        </p:grpSpPr>
        <p:pic>
          <p:nvPicPr>
            <p:cNvPr id="13" name="Picture 354" descr="laptop_stylized_small">
              <a:extLst>
                <a:ext uri="{FF2B5EF4-FFF2-40B4-BE49-F238E27FC236}">
                  <a16:creationId xmlns:a16="http://schemas.microsoft.com/office/drawing/2014/main" id="{8690D9E0-F119-B04D-9313-4CD301792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55" descr="antenna_stylized">
              <a:extLst>
                <a:ext uri="{FF2B5EF4-FFF2-40B4-BE49-F238E27FC236}">
                  <a16:creationId xmlns:a16="http://schemas.microsoft.com/office/drawing/2014/main" id="{78BE4BD8-F9A1-654E-AA19-7EA771994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403">
            <a:extLst>
              <a:ext uri="{FF2B5EF4-FFF2-40B4-BE49-F238E27FC236}">
                <a16:creationId xmlns:a16="http://schemas.microsoft.com/office/drawing/2014/main" id="{1621CF3B-BAFA-B94C-BBA7-6856B74C4E0F}"/>
              </a:ext>
            </a:extLst>
          </p:cNvPr>
          <p:cNvGrpSpPr>
            <a:grpSpLocks/>
          </p:cNvGrpSpPr>
          <p:nvPr/>
        </p:nvGrpSpPr>
        <p:grpSpPr bwMode="auto">
          <a:xfrm>
            <a:off x="5343938" y="1455702"/>
            <a:ext cx="446088" cy="382587"/>
            <a:chOff x="2751" y="1851"/>
            <a:chExt cx="462" cy="478"/>
          </a:xfrm>
        </p:grpSpPr>
        <p:pic>
          <p:nvPicPr>
            <p:cNvPr id="16" name="Picture 364" descr="iphone_stylized_small">
              <a:extLst>
                <a:ext uri="{FF2B5EF4-FFF2-40B4-BE49-F238E27FC236}">
                  <a16:creationId xmlns:a16="http://schemas.microsoft.com/office/drawing/2014/main" id="{FB02F53E-DD53-3848-A692-2349234E3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02" descr="antenna_radiation_stylized">
              <a:extLst>
                <a:ext uri="{FF2B5EF4-FFF2-40B4-BE49-F238E27FC236}">
                  <a16:creationId xmlns:a16="http://schemas.microsoft.com/office/drawing/2014/main" id="{2FFB1B7E-92FF-1043-8277-DF227EB55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356">
            <a:extLst>
              <a:ext uri="{FF2B5EF4-FFF2-40B4-BE49-F238E27FC236}">
                <a16:creationId xmlns:a16="http://schemas.microsoft.com/office/drawing/2014/main" id="{793E3DF7-19F9-824A-B55D-9E9799039ABD}"/>
              </a:ext>
            </a:extLst>
          </p:cNvPr>
          <p:cNvGrpSpPr>
            <a:grpSpLocks/>
          </p:cNvGrpSpPr>
          <p:nvPr/>
        </p:nvGrpSpPr>
        <p:grpSpPr bwMode="auto">
          <a:xfrm>
            <a:off x="4638932" y="1562064"/>
            <a:ext cx="438150" cy="498475"/>
            <a:chOff x="313" y="1497"/>
            <a:chExt cx="1152" cy="1014"/>
          </a:xfrm>
        </p:grpSpPr>
        <p:pic>
          <p:nvPicPr>
            <p:cNvPr id="19" name="Picture 354" descr="laptop_stylized_small">
              <a:extLst>
                <a:ext uri="{FF2B5EF4-FFF2-40B4-BE49-F238E27FC236}">
                  <a16:creationId xmlns:a16="http://schemas.microsoft.com/office/drawing/2014/main" id="{56C9247C-ED61-E348-A092-517026631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55" descr="antenna_stylized">
              <a:extLst>
                <a:ext uri="{FF2B5EF4-FFF2-40B4-BE49-F238E27FC236}">
                  <a16:creationId xmlns:a16="http://schemas.microsoft.com/office/drawing/2014/main" id="{2F86F031-FA48-7749-B1F9-4CDA00E8F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B1311EF0-E697-1843-8374-5B34A06B18D8}"/>
              </a:ext>
            </a:extLst>
          </p:cNvPr>
          <p:cNvSpPr/>
          <p:nvPr/>
        </p:nvSpPr>
        <p:spPr>
          <a:xfrm>
            <a:off x="3701219" y="2373897"/>
            <a:ext cx="1215337" cy="34280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00A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802.11: authentication, encryption</a:t>
            </a:r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C35BBC87-D9B9-F84C-A466-A2406EC32F2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330204" y="1522759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id="{92F1E18C-8579-8F43-966D-AC3EAB745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04" y="2302222"/>
            <a:ext cx="315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id="{0C5A523A-A420-554B-B07D-85B8A146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2" y="247056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C0000"/>
                </a:solidFill>
                <a:latin typeface="+mn-lt"/>
                <a:cs typeface="Arial" charset="0"/>
              </a:rPr>
              <a:t>AP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30" name="Text Box 58">
            <a:extLst>
              <a:ext uri="{FF2B5EF4-FFF2-40B4-BE49-F238E27FC236}">
                <a16:creationId xmlns:a16="http://schemas.microsoft.com/office/drawing/2014/main" id="{8348A390-40C5-D743-9256-E62B9A390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073" y="2012537"/>
            <a:ext cx="223503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AS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+mn-lt"/>
                <a:cs typeface="Arial" charset="0"/>
              </a:rPr>
              <a:t>Authentication Server</a:t>
            </a:r>
          </a:p>
        </p:txBody>
      </p:sp>
      <p:sp>
        <p:nvSpPr>
          <p:cNvPr id="32" name="Text Box 60">
            <a:extLst>
              <a:ext uri="{FF2B5EF4-FFF2-40B4-BE49-F238E27FC236}">
                <a16:creationId xmlns:a16="http://schemas.microsoft.com/office/drawing/2014/main" id="{0D73F57F-6B10-3546-8408-80AD5CC1E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989" y="1792741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Group 356">
            <a:extLst>
              <a:ext uri="{FF2B5EF4-FFF2-40B4-BE49-F238E27FC236}">
                <a16:creationId xmlns:a16="http://schemas.microsoft.com/office/drawing/2014/main" id="{CA05B63E-CD52-9F43-8FD2-58EA2FA3850E}"/>
              </a:ext>
            </a:extLst>
          </p:cNvPr>
          <p:cNvGrpSpPr>
            <a:grpSpLocks/>
          </p:cNvGrpSpPr>
          <p:nvPr/>
        </p:nvGrpSpPr>
        <p:grpSpPr bwMode="auto">
          <a:xfrm>
            <a:off x="3215998" y="1581979"/>
            <a:ext cx="804863" cy="852488"/>
            <a:chOff x="313" y="1407"/>
            <a:chExt cx="1152" cy="1104"/>
          </a:xfrm>
        </p:grpSpPr>
        <p:pic>
          <p:nvPicPr>
            <p:cNvPr id="34" name="Picture 354" descr="laptop_stylized_small">
              <a:extLst>
                <a:ext uri="{FF2B5EF4-FFF2-40B4-BE49-F238E27FC236}">
                  <a16:creationId xmlns:a16="http://schemas.microsoft.com/office/drawing/2014/main" id="{AD8B9F8C-F4B8-C845-8FD6-A1828FAA2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55" descr="antenna_stylized">
              <a:extLst>
                <a:ext uri="{FF2B5EF4-FFF2-40B4-BE49-F238E27FC236}">
                  <a16:creationId xmlns:a16="http://schemas.microsoft.com/office/drawing/2014/main" id="{7BC1A5C0-A129-444E-8FD8-F59E93560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61">
            <a:extLst>
              <a:ext uri="{FF2B5EF4-FFF2-40B4-BE49-F238E27FC236}">
                <a16:creationId xmlns:a16="http://schemas.microsoft.com/office/drawing/2014/main" id="{8B78EC52-40E4-1245-B94F-69888562BAC7}"/>
              </a:ext>
            </a:extLst>
          </p:cNvPr>
          <p:cNvGrpSpPr>
            <a:grpSpLocks/>
          </p:cNvGrpSpPr>
          <p:nvPr/>
        </p:nvGrpSpPr>
        <p:grpSpPr bwMode="auto">
          <a:xfrm>
            <a:off x="4963491" y="1848197"/>
            <a:ext cx="965200" cy="693737"/>
            <a:chOff x="2967" y="478"/>
            <a:chExt cx="788" cy="625"/>
          </a:xfrm>
        </p:grpSpPr>
        <p:pic>
          <p:nvPicPr>
            <p:cNvPr id="37" name="Picture 358" descr="access_point_stylized_small">
              <a:extLst>
                <a:ext uri="{FF2B5EF4-FFF2-40B4-BE49-F238E27FC236}">
                  <a16:creationId xmlns:a16="http://schemas.microsoft.com/office/drawing/2014/main" id="{5C100B11-3424-5D4A-A1E6-964F44B05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60" descr="antenna_radiation_stylized">
              <a:extLst>
                <a:ext uri="{FF2B5EF4-FFF2-40B4-BE49-F238E27FC236}">
                  <a16:creationId xmlns:a16="http://schemas.microsoft.com/office/drawing/2014/main" id="{8BBB252D-D673-DB49-A756-0CCA2DC15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249">
            <a:extLst>
              <a:ext uri="{FF2B5EF4-FFF2-40B4-BE49-F238E27FC236}">
                <a16:creationId xmlns:a16="http://schemas.microsoft.com/office/drawing/2014/main" id="{A47596EB-18A9-3A49-B6A4-593B586DA3FA}"/>
              </a:ext>
            </a:extLst>
          </p:cNvPr>
          <p:cNvGrpSpPr>
            <a:grpSpLocks/>
          </p:cNvGrpSpPr>
          <p:nvPr/>
        </p:nvGrpSpPr>
        <p:grpSpPr bwMode="auto">
          <a:xfrm>
            <a:off x="8544201" y="1913284"/>
            <a:ext cx="466725" cy="793750"/>
            <a:chOff x="4140" y="429"/>
            <a:chExt cx="1425" cy="2396"/>
          </a:xfrm>
        </p:grpSpPr>
        <p:sp>
          <p:nvSpPr>
            <p:cNvPr id="40" name="Freeform 250">
              <a:extLst>
                <a:ext uri="{FF2B5EF4-FFF2-40B4-BE49-F238E27FC236}">
                  <a16:creationId xmlns:a16="http://schemas.microsoft.com/office/drawing/2014/main" id="{59974F3E-84B4-804E-A8A6-4ACEF4DDF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251">
              <a:extLst>
                <a:ext uri="{FF2B5EF4-FFF2-40B4-BE49-F238E27FC236}">
                  <a16:creationId xmlns:a16="http://schemas.microsoft.com/office/drawing/2014/main" id="{2A9ABF97-1FFA-A040-B884-1822A4156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id="{DD453E12-96D2-EF43-873C-79F3EFC7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53">
              <a:extLst>
                <a:ext uri="{FF2B5EF4-FFF2-40B4-BE49-F238E27FC236}">
                  <a16:creationId xmlns:a16="http://schemas.microsoft.com/office/drawing/2014/main" id="{BE4C33DA-768F-AA46-B63F-69AB5F9B6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254">
              <a:extLst>
                <a:ext uri="{FF2B5EF4-FFF2-40B4-BE49-F238E27FC236}">
                  <a16:creationId xmlns:a16="http://schemas.microsoft.com/office/drawing/2014/main" id="{AE5A9D75-7837-1D45-9C75-609A026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5" name="Group 255">
              <a:extLst>
                <a:ext uri="{FF2B5EF4-FFF2-40B4-BE49-F238E27FC236}">
                  <a16:creationId xmlns:a16="http://schemas.microsoft.com/office/drawing/2014/main" id="{D69029F7-D6A6-6141-BB32-232B80046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" name="AutoShape 256">
                <a:extLst>
                  <a:ext uri="{FF2B5EF4-FFF2-40B4-BE49-F238E27FC236}">
                    <a16:creationId xmlns:a16="http://schemas.microsoft.com/office/drawing/2014/main" id="{737348F0-99B9-2E46-832A-981E574A7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2" name="AutoShape 257">
                <a:extLst>
                  <a:ext uri="{FF2B5EF4-FFF2-40B4-BE49-F238E27FC236}">
                    <a16:creationId xmlns:a16="http://schemas.microsoft.com/office/drawing/2014/main" id="{C78DB3E8-7243-0343-B0FC-005A76619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6" name="Rectangle 258">
              <a:extLst>
                <a:ext uri="{FF2B5EF4-FFF2-40B4-BE49-F238E27FC236}">
                  <a16:creationId xmlns:a16="http://schemas.microsoft.com/office/drawing/2014/main" id="{C60FA8E8-4FA6-D245-8BEF-B091B3EB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7" name="Group 259">
              <a:extLst>
                <a:ext uri="{FF2B5EF4-FFF2-40B4-BE49-F238E27FC236}">
                  <a16:creationId xmlns:a16="http://schemas.microsoft.com/office/drawing/2014/main" id="{99104A84-297E-E543-B80B-5175A2ACE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" name="AutoShape 260">
                <a:extLst>
                  <a:ext uri="{FF2B5EF4-FFF2-40B4-BE49-F238E27FC236}">
                    <a16:creationId xmlns:a16="http://schemas.microsoft.com/office/drawing/2014/main" id="{5D65995D-7C80-3241-A96C-59CF1B0A4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0" name="AutoShape 261">
                <a:extLst>
                  <a:ext uri="{FF2B5EF4-FFF2-40B4-BE49-F238E27FC236}">
                    <a16:creationId xmlns:a16="http://schemas.microsoft.com/office/drawing/2014/main" id="{3011CF52-9C58-2F4C-A851-D8C582FD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8" name="Rectangle 262">
              <a:extLst>
                <a:ext uri="{FF2B5EF4-FFF2-40B4-BE49-F238E27FC236}">
                  <a16:creationId xmlns:a16="http://schemas.microsoft.com/office/drawing/2014/main" id="{2AF7AD2E-B5EB-BC44-8A01-1CAE6248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" name="Rectangle 263">
              <a:extLst>
                <a:ext uri="{FF2B5EF4-FFF2-40B4-BE49-F238E27FC236}">
                  <a16:creationId xmlns:a16="http://schemas.microsoft.com/office/drawing/2014/main" id="{06B8150A-C552-6D40-99AC-B57171CF0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50" name="Group 264">
              <a:extLst>
                <a:ext uri="{FF2B5EF4-FFF2-40B4-BE49-F238E27FC236}">
                  <a16:creationId xmlns:a16="http://schemas.microsoft.com/office/drawing/2014/main" id="{533E13EA-5A91-3F41-ADEF-FA70B388A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7" name="AutoShape 265">
                <a:extLst>
                  <a:ext uri="{FF2B5EF4-FFF2-40B4-BE49-F238E27FC236}">
                    <a16:creationId xmlns:a16="http://schemas.microsoft.com/office/drawing/2014/main" id="{C630860E-2569-B64C-8FFF-461D0324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8" name="AutoShape 266">
                <a:extLst>
                  <a:ext uri="{FF2B5EF4-FFF2-40B4-BE49-F238E27FC236}">
                    <a16:creationId xmlns:a16="http://schemas.microsoft.com/office/drawing/2014/main" id="{537D98BB-63F8-FF42-BA15-58883102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" name="Freeform 267">
              <a:extLst>
                <a:ext uri="{FF2B5EF4-FFF2-40B4-BE49-F238E27FC236}">
                  <a16:creationId xmlns:a16="http://schemas.microsoft.com/office/drawing/2014/main" id="{F99D92D7-30E6-4D43-959F-2B61667B8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" name="Group 268">
              <a:extLst>
                <a:ext uri="{FF2B5EF4-FFF2-40B4-BE49-F238E27FC236}">
                  <a16:creationId xmlns:a16="http://schemas.microsoft.com/office/drawing/2014/main" id="{C48B885B-279E-B848-A3F7-1B3DA8E04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5" name="AutoShape 269">
                <a:extLst>
                  <a:ext uri="{FF2B5EF4-FFF2-40B4-BE49-F238E27FC236}">
                    <a16:creationId xmlns:a16="http://schemas.microsoft.com/office/drawing/2014/main" id="{F7C2CCDF-81FE-4840-9DC3-3CDE37023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6" name="AutoShape 270">
                <a:extLst>
                  <a:ext uri="{FF2B5EF4-FFF2-40B4-BE49-F238E27FC236}">
                    <a16:creationId xmlns:a16="http://schemas.microsoft.com/office/drawing/2014/main" id="{DE9E0A46-A0D3-614B-BEDB-F4C8F0F11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" name="Rectangle 271">
              <a:extLst>
                <a:ext uri="{FF2B5EF4-FFF2-40B4-BE49-F238E27FC236}">
                  <a16:creationId xmlns:a16="http://schemas.microsoft.com/office/drawing/2014/main" id="{92B2A7AD-A286-B44A-B190-D511BA9D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" name="Freeform 272">
              <a:extLst>
                <a:ext uri="{FF2B5EF4-FFF2-40B4-BE49-F238E27FC236}">
                  <a16:creationId xmlns:a16="http://schemas.microsoft.com/office/drawing/2014/main" id="{83F49987-E7DA-EA4B-98A7-A006254F1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273">
              <a:extLst>
                <a:ext uri="{FF2B5EF4-FFF2-40B4-BE49-F238E27FC236}">
                  <a16:creationId xmlns:a16="http://schemas.microsoft.com/office/drawing/2014/main" id="{FB323DA1-60D1-1445-AE4E-1814FDB2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Oval 274">
              <a:extLst>
                <a:ext uri="{FF2B5EF4-FFF2-40B4-BE49-F238E27FC236}">
                  <a16:creationId xmlns:a16="http://schemas.microsoft.com/office/drawing/2014/main" id="{19CBD79D-D76B-A54D-843F-CB09AA0CC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8" name="Freeform 275">
              <a:extLst>
                <a:ext uri="{FF2B5EF4-FFF2-40B4-BE49-F238E27FC236}">
                  <a16:creationId xmlns:a16="http://schemas.microsoft.com/office/drawing/2014/main" id="{37D5240F-C231-B649-B9E2-07C545618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AutoShape 276">
              <a:extLst>
                <a:ext uri="{FF2B5EF4-FFF2-40B4-BE49-F238E27FC236}">
                  <a16:creationId xmlns:a16="http://schemas.microsoft.com/office/drawing/2014/main" id="{5856FEE0-7217-C546-B10E-4F268734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0" name="AutoShape 277">
              <a:extLst>
                <a:ext uri="{FF2B5EF4-FFF2-40B4-BE49-F238E27FC236}">
                  <a16:creationId xmlns:a16="http://schemas.microsoft.com/office/drawing/2014/main" id="{7CF47AD8-6FA3-EC4A-81BB-D4BDF82F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1" name="Oval 278">
              <a:extLst>
                <a:ext uri="{FF2B5EF4-FFF2-40B4-BE49-F238E27FC236}">
                  <a16:creationId xmlns:a16="http://schemas.microsoft.com/office/drawing/2014/main" id="{16DD064D-9DAA-7C41-B25C-A82D91C8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2" name="Oval 279">
              <a:extLst>
                <a:ext uri="{FF2B5EF4-FFF2-40B4-BE49-F238E27FC236}">
                  <a16:creationId xmlns:a16="http://schemas.microsoft.com/office/drawing/2014/main" id="{3A4E91ED-E53C-4F46-B869-5EE63341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3" name="Oval 280">
              <a:extLst>
                <a:ext uri="{FF2B5EF4-FFF2-40B4-BE49-F238E27FC236}">
                  <a16:creationId xmlns:a16="http://schemas.microsoft.com/office/drawing/2014/main" id="{61A76EFE-8475-4549-8D40-279CC1F6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Rectangle 281">
              <a:extLst>
                <a:ext uri="{FF2B5EF4-FFF2-40B4-BE49-F238E27FC236}">
                  <a16:creationId xmlns:a16="http://schemas.microsoft.com/office/drawing/2014/main" id="{A4BC8BDA-9FFB-4F48-9FCF-402BAA64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73" name="Group 26">
            <a:extLst>
              <a:ext uri="{FF2B5EF4-FFF2-40B4-BE49-F238E27FC236}">
                <a16:creationId xmlns:a16="http://schemas.microsoft.com/office/drawing/2014/main" id="{F66578CA-D572-B14B-8BD7-F68422DA2AEB}"/>
              </a:ext>
            </a:extLst>
          </p:cNvPr>
          <p:cNvGrpSpPr>
            <a:grpSpLocks/>
          </p:cNvGrpSpPr>
          <p:nvPr/>
        </p:nvGrpSpPr>
        <p:grpSpPr bwMode="auto">
          <a:xfrm>
            <a:off x="6556766" y="1630020"/>
            <a:ext cx="1887846" cy="1341538"/>
            <a:chOff x="3656" y="1392"/>
            <a:chExt cx="1523" cy="1110"/>
          </a:xfrm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F9D18517-4267-5A4D-975E-4CFF0D3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id="{B45C6A19-6E94-B540-ADFE-696C337D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1995"/>
              <a:ext cx="116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wired network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C438E4-AFD0-474E-A662-C3F7C98384D4}"/>
              </a:ext>
            </a:extLst>
          </p:cNvPr>
          <p:cNvCxnSpPr/>
          <p:nvPr/>
        </p:nvCxnSpPr>
        <p:spPr>
          <a:xfrm>
            <a:off x="3525078" y="3286539"/>
            <a:ext cx="188180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4B14450-DC99-C249-AFF7-8057A5F79027}"/>
              </a:ext>
            </a:extLst>
          </p:cNvPr>
          <p:cNvGrpSpPr/>
          <p:nvPr/>
        </p:nvGrpSpPr>
        <p:grpSpPr>
          <a:xfrm>
            <a:off x="4386470" y="3074505"/>
            <a:ext cx="357808" cy="400110"/>
            <a:chOff x="8680174" y="4002157"/>
            <a:chExt cx="357808" cy="40011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6859D34-BDB9-EF49-BBA3-BA687AEC2099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E9CAA5-F337-5F49-B1D9-34CA793C06F1}"/>
                </a:ext>
              </a:extLst>
            </p:cNvPr>
            <p:cNvSpPr txBox="1"/>
            <p:nvPr/>
          </p:nvSpPr>
          <p:spPr>
            <a:xfrm>
              <a:off x="8693426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2F8A36-412E-DA43-B35F-8005D9D9DA46}"/>
              </a:ext>
            </a:extLst>
          </p:cNvPr>
          <p:cNvSpPr txBox="1"/>
          <p:nvPr/>
        </p:nvSpPr>
        <p:spPr>
          <a:xfrm>
            <a:off x="1311967" y="2941983"/>
            <a:ext cx="2872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discovery of security capabilities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CED20D-9536-604B-940B-6A4866B0C05D}"/>
              </a:ext>
            </a:extLst>
          </p:cNvPr>
          <p:cNvGrpSpPr/>
          <p:nvPr/>
        </p:nvGrpSpPr>
        <p:grpSpPr>
          <a:xfrm>
            <a:off x="3597965" y="3405808"/>
            <a:ext cx="5387009" cy="530087"/>
            <a:chOff x="3597965" y="3379304"/>
            <a:chExt cx="5387009" cy="530087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A1ACB18-942C-6841-A5C1-938ED5AABD0A}"/>
                </a:ext>
              </a:extLst>
            </p:cNvPr>
            <p:cNvCxnSpPr>
              <a:cxnSpLocks/>
            </p:cNvCxnSpPr>
            <p:nvPr/>
          </p:nvCxnSpPr>
          <p:spPr>
            <a:xfrm>
              <a:off x="3597965" y="3637722"/>
              <a:ext cx="538700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47F9CD7-9A48-B845-85E6-3B9E5638C641}"/>
                </a:ext>
              </a:extLst>
            </p:cNvPr>
            <p:cNvGrpSpPr/>
            <p:nvPr/>
          </p:nvGrpSpPr>
          <p:grpSpPr>
            <a:xfrm>
              <a:off x="5155096" y="3379304"/>
              <a:ext cx="649357" cy="530087"/>
              <a:chOff x="6175513" y="3405809"/>
              <a:chExt cx="649357" cy="53008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0A8B836-43D8-E04D-BE22-800D30E10A33}"/>
                  </a:ext>
                </a:extLst>
              </p:cNvPr>
              <p:cNvSpPr/>
              <p:nvPr/>
            </p:nvSpPr>
            <p:spPr>
              <a:xfrm>
                <a:off x="6215270" y="3405809"/>
                <a:ext cx="516835" cy="51683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7409B72-82B8-D04C-9FCF-1D8BDB58913D}"/>
                  </a:ext>
                </a:extLst>
              </p:cNvPr>
              <p:cNvSpPr/>
              <p:nvPr/>
            </p:nvSpPr>
            <p:spPr>
              <a:xfrm>
                <a:off x="6175513" y="3697357"/>
                <a:ext cx="649357" cy="2385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FEBFC8F-8B16-BA43-BB83-DF83F014E13C}"/>
              </a:ext>
            </a:extLst>
          </p:cNvPr>
          <p:cNvGrpSpPr/>
          <p:nvPr/>
        </p:nvGrpSpPr>
        <p:grpSpPr>
          <a:xfrm>
            <a:off x="4128052" y="3452192"/>
            <a:ext cx="357808" cy="400110"/>
            <a:chOff x="8680174" y="4002157"/>
            <a:chExt cx="357808" cy="40011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F987A2B-5CB5-E240-8DED-EF895CCBB632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1F5D53D-68AF-B040-A823-A780224E9CAE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3A8DBCA-22E5-6642-A2C0-D4C9BAC4FD14}"/>
              </a:ext>
            </a:extLst>
          </p:cNvPr>
          <p:cNvGrpSpPr/>
          <p:nvPr/>
        </p:nvGrpSpPr>
        <p:grpSpPr>
          <a:xfrm>
            <a:off x="954161" y="4996073"/>
            <a:ext cx="357808" cy="400110"/>
            <a:chOff x="8680174" y="4002157"/>
            <a:chExt cx="357808" cy="40011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21056AA-ECEE-274B-A798-8C339D997AED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53890B6-10A7-944C-ACE4-B0C968AC8D70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9765673-67F3-2843-8E34-43EBF54EB057}"/>
              </a:ext>
            </a:extLst>
          </p:cNvPr>
          <p:cNvSpPr txBox="1"/>
          <p:nvPr/>
        </p:nvSpPr>
        <p:spPr>
          <a:xfrm>
            <a:off x="881271" y="3346173"/>
            <a:ext cx="3311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mutual authentication, key derivation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99016FD-4C4E-F841-8F09-96B26479FA4A}"/>
              </a:ext>
            </a:extLst>
          </p:cNvPr>
          <p:cNvCxnSpPr>
            <a:cxnSpLocks/>
          </p:cNvCxnSpPr>
          <p:nvPr/>
        </p:nvCxnSpPr>
        <p:spPr>
          <a:xfrm>
            <a:off x="5387008" y="4048539"/>
            <a:ext cx="3597966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20538B7-5F3B-554A-A8B3-A58F73636402}"/>
              </a:ext>
            </a:extLst>
          </p:cNvPr>
          <p:cNvGrpSpPr/>
          <p:nvPr/>
        </p:nvGrpSpPr>
        <p:grpSpPr>
          <a:xfrm>
            <a:off x="7176053" y="3836505"/>
            <a:ext cx="357808" cy="400110"/>
            <a:chOff x="8680174" y="4002157"/>
            <a:chExt cx="357808" cy="40011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4B32336-680D-A949-913F-EC3988552CAB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201D18B-9A6D-8D4D-B060-58D261CF9383}"/>
                </a:ext>
              </a:extLst>
            </p:cNvPr>
            <p:cNvSpPr txBox="1"/>
            <p:nvPr/>
          </p:nvSpPr>
          <p:spPr>
            <a:xfrm>
              <a:off x="8693426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FD3CB45F-60DC-9F4E-A1A9-6DADAB1980D1}"/>
              </a:ext>
            </a:extLst>
          </p:cNvPr>
          <p:cNvSpPr txBox="1"/>
          <p:nvPr/>
        </p:nvSpPr>
        <p:spPr>
          <a:xfrm>
            <a:off x="1199325" y="3770244"/>
            <a:ext cx="3021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shared symmetric key distribution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DA78C4-709F-9148-B1BD-EB70722E7B5C}"/>
              </a:ext>
            </a:extLst>
          </p:cNvPr>
          <p:cNvSpPr txBox="1"/>
          <p:nvPr/>
        </p:nvSpPr>
        <p:spPr>
          <a:xfrm>
            <a:off x="1431235" y="4943063"/>
            <a:ext cx="104294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encrypted communication between mobile and remote host via AP</a:t>
            </a:r>
          </a:p>
          <a:p>
            <a:pPr marL="457200" indent="-274638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same key derived at mobile, AS</a:t>
            </a:r>
          </a:p>
          <a:p>
            <a:pPr marL="457200" indent="-274638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AS informs AP of the shared symmetric session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3644587-C44E-E94F-9AA4-B7B03861F3F2}"/>
              </a:ext>
            </a:extLst>
          </p:cNvPr>
          <p:cNvCxnSpPr/>
          <p:nvPr/>
        </p:nvCxnSpPr>
        <p:spPr>
          <a:xfrm>
            <a:off x="3558209" y="4472609"/>
            <a:ext cx="188180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C439860-F67C-364D-BF7F-DF732DCC5FC0}"/>
              </a:ext>
            </a:extLst>
          </p:cNvPr>
          <p:cNvGrpSpPr/>
          <p:nvPr/>
        </p:nvGrpSpPr>
        <p:grpSpPr>
          <a:xfrm>
            <a:off x="4419601" y="4260575"/>
            <a:ext cx="357808" cy="400110"/>
            <a:chOff x="8680174" y="4002157"/>
            <a:chExt cx="357808" cy="40011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C3DA67A-1239-6948-AD79-DECA2FFCEC27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3038144-C7C9-9B43-9D68-C68540442C1A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66F506C4-EFF4-4045-9C68-6AB0A21787EA}"/>
              </a:ext>
            </a:extLst>
          </p:cNvPr>
          <p:cNvSpPr txBox="1"/>
          <p:nvPr/>
        </p:nvSpPr>
        <p:spPr>
          <a:xfrm>
            <a:off x="987290" y="4128053"/>
            <a:ext cx="3208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encrypted communication over WiFi</a:t>
            </a:r>
          </a:p>
        </p:txBody>
      </p:sp>
    </p:spTree>
    <p:extLst>
      <p:ext uri="{BB962C8B-B14F-4D97-AF65-F5344CB8AC3E}">
        <p14:creationId xmlns:p14="http://schemas.microsoft.com/office/powerpoint/2010/main" val="328101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The language of cryptography</a:t>
            </a:r>
            <a:endParaRPr lang="en-US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42457F-FF73-744F-B4C8-89563BF1DA4D}"/>
              </a:ext>
            </a:extLst>
          </p:cNvPr>
          <p:cNvSpPr txBox="1">
            <a:spLocks noChangeArrowheads="1"/>
          </p:cNvSpPr>
          <p:nvPr/>
        </p:nvSpPr>
        <p:spPr>
          <a:xfrm>
            <a:off x="1519721" y="4692444"/>
            <a:ext cx="8218488" cy="1589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plaintext message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(m): </a:t>
            </a:r>
            <a:r>
              <a:rPr lang="en-US" dirty="0"/>
              <a:t>ciphertext, encrypted with key K</a:t>
            </a:r>
            <a:r>
              <a:rPr lang="en-US" baseline="-25000" dirty="0"/>
              <a:t>A</a:t>
            </a:r>
            <a:endParaRPr lang="en-US" dirty="0"/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 = K</a:t>
            </a:r>
            <a:r>
              <a:rPr lang="en-US" baseline="-25000" dirty="0">
                <a:solidFill>
                  <a:srgbClr val="C00000"/>
                </a:solidFill>
              </a:rPr>
              <a:t>B</a:t>
            </a:r>
            <a:r>
              <a:rPr lang="en-US" dirty="0">
                <a:solidFill>
                  <a:srgbClr val="C00000"/>
                </a:solidFill>
              </a:rPr>
              <a:t>(K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(m))</a:t>
            </a:r>
            <a:endParaRPr lang="en-US" baseline="-25000" dirty="0">
              <a:solidFill>
                <a:srgbClr val="C00000"/>
              </a:solidFill>
            </a:endParaRPr>
          </a:p>
          <a:p>
            <a:pPr>
              <a:buFont typeface="Wingdings" charset="0"/>
              <a:buNone/>
            </a:pPr>
            <a:endParaRPr lang="en-US" sz="24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734669E-61CB-D549-AB3B-9FA516F1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013" y="2641910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339D451-1A35-EA43-A191-2CBFB5AB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521" y="2644056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F0757022-6774-C94A-BAA4-D350B1EA7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4627" y="2648985"/>
            <a:ext cx="1455738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ciphertext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D16B6C-3FBA-664E-8508-1CA0809480B5}"/>
              </a:ext>
            </a:extLst>
          </p:cNvPr>
          <p:cNvGrpSpPr>
            <a:grpSpLocks/>
          </p:cNvGrpSpPr>
          <p:nvPr/>
        </p:nvGrpSpPr>
        <p:grpSpPr bwMode="auto">
          <a:xfrm>
            <a:off x="3193706" y="1762818"/>
            <a:ext cx="509588" cy="582613"/>
            <a:chOff x="203" y="1789"/>
            <a:chExt cx="321" cy="367"/>
          </a:xfrm>
        </p:grpSpPr>
        <p:sp>
          <p:nvSpPr>
            <p:cNvPr id="31" name="Text Box 9">
              <a:extLst>
                <a:ext uri="{FF2B5EF4-FFF2-40B4-BE49-F238E27FC236}">
                  <a16:creationId xmlns:a16="http://schemas.microsoft.com/office/drawing/2014/main" id="{A6D7B9C7-CE2B-2E4F-B690-78DA63F08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CF36D666-0D47-A340-A5EE-2F56800D4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" y="1865"/>
              <a:ext cx="2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A</a:t>
              </a:r>
            </a:p>
          </p:txBody>
        </p:sp>
      </p:grpSp>
      <p:pic>
        <p:nvPicPr>
          <p:cNvPr id="10" name="Picture 11" descr="Alice">
            <a:extLst>
              <a:ext uri="{FF2B5EF4-FFF2-40B4-BE49-F238E27FC236}">
                <a16:creationId xmlns:a16="http://schemas.microsoft.com/office/drawing/2014/main" id="{0452868E-2DCB-044D-8E12-3E12E050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787" y="1706149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Eve">
            <a:extLst>
              <a:ext uri="{FF2B5EF4-FFF2-40B4-BE49-F238E27FC236}">
                <a16:creationId xmlns:a16="http://schemas.microsoft.com/office/drawing/2014/main" id="{5FB61849-AF28-B748-AC63-D36BB6A42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344" y="355510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AD1F12B2-FF58-C84A-9FEE-E90ECF21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369" y="2691503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D91A2ABD-8921-C24C-B9A7-FD940B03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694" y="2759766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330108AB-253A-2F4F-B115-B277A1569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106" y="2705791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38440821-15F2-844A-8721-2FD8A32BB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081" y="2770878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D7A11F5F-767A-EC4C-B0AA-6D4085AF7666}"/>
              </a:ext>
            </a:extLst>
          </p:cNvPr>
          <p:cNvSpPr>
            <a:spLocks/>
          </p:cNvSpPr>
          <p:nvPr/>
        </p:nvSpPr>
        <p:spPr bwMode="auto">
          <a:xfrm>
            <a:off x="4933606" y="3156641"/>
            <a:ext cx="573088" cy="9144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8" name="Freeform 19">
            <a:extLst>
              <a:ext uri="{FF2B5EF4-FFF2-40B4-BE49-F238E27FC236}">
                <a16:creationId xmlns:a16="http://schemas.microsoft.com/office/drawing/2014/main" id="{9570F99C-C488-E54E-B34B-F9DE1A458E77}"/>
              </a:ext>
            </a:extLst>
          </p:cNvPr>
          <p:cNvSpPr>
            <a:spLocks/>
          </p:cNvSpPr>
          <p:nvPr/>
        </p:nvSpPr>
        <p:spPr bwMode="auto">
          <a:xfrm flipH="1">
            <a:off x="5608294" y="3155054"/>
            <a:ext cx="573088" cy="9144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C0B23DD9-B76B-B44C-8FA0-D0B4E6E00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719" y="1529453"/>
            <a:ext cx="1824038" cy="985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Alice’</a:t>
            </a:r>
            <a:r>
              <a:rPr lang="en-US" altLang="ja-JP" sz="2400" dirty="0">
                <a:latin typeface="+mn-lt"/>
                <a:cs typeface="Arial" charset="0"/>
              </a:rPr>
              <a:t>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encryption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key</a:t>
            </a: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809532EF-4B73-154F-9DF4-497717810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556" y="1597716"/>
            <a:ext cx="1657350" cy="985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Bob</a:t>
            </a:r>
            <a:r>
              <a:rPr lang="en-US" altLang="ja-JP" sz="2400" dirty="0">
                <a:latin typeface="+mn-lt"/>
                <a:cs typeface="Arial" charset="0"/>
              </a:rPr>
              <a:t>’s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decryption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key</a:t>
            </a:r>
          </a:p>
        </p:txBody>
      </p:sp>
      <p:pic>
        <p:nvPicPr>
          <p:cNvPr id="23" name="Picture 24" descr="Bob">
            <a:extLst>
              <a:ext uri="{FF2B5EF4-FFF2-40B4-BE49-F238E27FC236}">
                <a16:creationId xmlns:a16="http://schemas.microsoft.com/office/drawing/2014/main" id="{B7CDFDA3-AD05-5641-9F13-C959774E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583" y="1802434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5">
            <a:extLst>
              <a:ext uri="{FF2B5EF4-FFF2-40B4-BE49-F238E27FC236}">
                <a16:creationId xmlns:a16="http://schemas.microsoft.com/office/drawing/2014/main" id="{06D5526A-A0B2-5B43-ABCA-4D728897DE04}"/>
              </a:ext>
            </a:extLst>
          </p:cNvPr>
          <p:cNvGrpSpPr>
            <a:grpSpLocks/>
          </p:cNvGrpSpPr>
          <p:nvPr/>
        </p:nvGrpSpPr>
        <p:grpSpPr bwMode="auto">
          <a:xfrm>
            <a:off x="6867181" y="1892991"/>
            <a:ext cx="501650" cy="568325"/>
            <a:chOff x="203" y="1789"/>
            <a:chExt cx="316" cy="358"/>
          </a:xfrm>
        </p:grpSpPr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D458364F-30A7-7344-97AF-28982E182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388AB91-D971-914B-AF4F-86973D7BE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" y="1856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</a:p>
          </p:txBody>
        </p:sp>
      </p:grpSp>
      <p:pic>
        <p:nvPicPr>
          <p:cNvPr id="27" name="Picture 30" descr="BS00768_[1]">
            <a:extLst>
              <a:ext uri="{FF2B5EF4-FFF2-40B4-BE49-F238E27FC236}">
                <a16:creationId xmlns:a16="http://schemas.microsoft.com/office/drawing/2014/main" id="{C0A58FD0-B1BA-6943-8103-EA9945A1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27044" y="1540566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1" descr="BS00768_[1]">
            <a:extLst>
              <a:ext uri="{FF2B5EF4-FFF2-40B4-BE49-F238E27FC236}">
                <a16:creationId xmlns:a16="http://schemas.microsoft.com/office/drawing/2014/main" id="{79041123-EFD9-1349-B259-90D4031A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805269" y="163422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57C3A9-AC99-194E-85B8-BD0A22FA2997}"/>
              </a:ext>
            </a:extLst>
          </p:cNvPr>
          <p:cNvCxnSpPr>
            <a:cxnSpLocks/>
          </p:cNvCxnSpPr>
          <p:nvPr/>
        </p:nvCxnSpPr>
        <p:spPr>
          <a:xfrm>
            <a:off x="7027307" y="2279113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8AE3B5-3946-E448-9D70-EEE25B9A2AAA}"/>
              </a:ext>
            </a:extLst>
          </p:cNvPr>
          <p:cNvCxnSpPr>
            <a:cxnSpLocks/>
          </p:cNvCxnSpPr>
          <p:nvPr/>
        </p:nvCxnSpPr>
        <p:spPr>
          <a:xfrm>
            <a:off x="3346434" y="2238402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E9D92B-A75B-A241-89FA-02F2039EE03C}"/>
              </a:ext>
            </a:extLst>
          </p:cNvPr>
          <p:cNvCxnSpPr/>
          <p:nvPr/>
        </p:nvCxnSpPr>
        <p:spPr>
          <a:xfrm>
            <a:off x="2081048" y="3144094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15FF13-B579-1348-9B44-398AED47D510}"/>
              </a:ext>
            </a:extLst>
          </p:cNvPr>
          <p:cNvCxnSpPr/>
          <p:nvPr/>
        </p:nvCxnSpPr>
        <p:spPr>
          <a:xfrm>
            <a:off x="8355952" y="3124216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C48485-D587-5C49-BD51-2D1EDE649A05}"/>
              </a:ext>
            </a:extLst>
          </p:cNvPr>
          <p:cNvCxnSpPr>
            <a:cxnSpLocks/>
          </p:cNvCxnSpPr>
          <p:nvPr/>
        </p:nvCxnSpPr>
        <p:spPr>
          <a:xfrm>
            <a:off x="4550646" y="3089705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lide Number Placeholder 2">
            <a:extLst>
              <a:ext uri="{FF2B5EF4-FFF2-40B4-BE49-F238E27FC236}">
                <a16:creationId xmlns:a16="http://schemas.microsoft.com/office/drawing/2014/main" id="{18CDF60A-5D15-834D-BFE1-94FFE10C1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4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3">
            <a:extLst>
              <a:ext uri="{FF2B5EF4-FFF2-40B4-BE49-F238E27FC236}">
                <a16:creationId xmlns:a16="http://schemas.microsoft.com/office/drawing/2014/main" id="{FD46E58A-D3F5-D044-8218-118F276F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70" y="1287427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802.11: authentication, encryption</a:t>
            </a:r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C35BBC87-D9B9-F84C-A466-A2406EC32F2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330204" y="1522759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id="{92F1E18C-8579-8F43-966D-AC3EAB745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04" y="2302222"/>
            <a:ext cx="315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id="{0C5A523A-A420-554B-B07D-85B8A146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2" y="247056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C0000"/>
                </a:solidFill>
                <a:latin typeface="+mn-lt"/>
                <a:cs typeface="Arial" charset="0"/>
              </a:rPr>
              <a:t>AP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30" name="Text Box 58">
            <a:extLst>
              <a:ext uri="{FF2B5EF4-FFF2-40B4-BE49-F238E27FC236}">
                <a16:creationId xmlns:a16="http://schemas.microsoft.com/office/drawing/2014/main" id="{8348A390-40C5-D743-9256-E62B9A390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073" y="2012537"/>
            <a:ext cx="223503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AS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+mn-lt"/>
                <a:cs typeface="Arial" charset="0"/>
              </a:rPr>
              <a:t>Authentication Server</a:t>
            </a:r>
          </a:p>
        </p:txBody>
      </p:sp>
      <p:sp>
        <p:nvSpPr>
          <p:cNvPr id="32" name="Text Box 60">
            <a:extLst>
              <a:ext uri="{FF2B5EF4-FFF2-40B4-BE49-F238E27FC236}">
                <a16:creationId xmlns:a16="http://schemas.microsoft.com/office/drawing/2014/main" id="{0D73F57F-6B10-3546-8408-80AD5CC1E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989" y="1991521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Group 356">
            <a:extLst>
              <a:ext uri="{FF2B5EF4-FFF2-40B4-BE49-F238E27FC236}">
                <a16:creationId xmlns:a16="http://schemas.microsoft.com/office/drawing/2014/main" id="{CA05B63E-CD52-9F43-8FD2-58EA2FA3850E}"/>
              </a:ext>
            </a:extLst>
          </p:cNvPr>
          <p:cNvGrpSpPr>
            <a:grpSpLocks/>
          </p:cNvGrpSpPr>
          <p:nvPr/>
        </p:nvGrpSpPr>
        <p:grpSpPr bwMode="auto">
          <a:xfrm>
            <a:off x="3215998" y="1780759"/>
            <a:ext cx="804863" cy="852488"/>
            <a:chOff x="313" y="1407"/>
            <a:chExt cx="1152" cy="1104"/>
          </a:xfrm>
        </p:grpSpPr>
        <p:pic>
          <p:nvPicPr>
            <p:cNvPr id="34" name="Picture 354" descr="laptop_stylized_small">
              <a:extLst>
                <a:ext uri="{FF2B5EF4-FFF2-40B4-BE49-F238E27FC236}">
                  <a16:creationId xmlns:a16="http://schemas.microsoft.com/office/drawing/2014/main" id="{AD8B9F8C-F4B8-C845-8FD6-A1828FAA2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55" descr="antenna_stylized">
              <a:extLst>
                <a:ext uri="{FF2B5EF4-FFF2-40B4-BE49-F238E27FC236}">
                  <a16:creationId xmlns:a16="http://schemas.microsoft.com/office/drawing/2014/main" id="{7BC1A5C0-A129-444E-8FD8-F59E93560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61">
            <a:extLst>
              <a:ext uri="{FF2B5EF4-FFF2-40B4-BE49-F238E27FC236}">
                <a16:creationId xmlns:a16="http://schemas.microsoft.com/office/drawing/2014/main" id="{8B78EC52-40E4-1245-B94F-69888562BAC7}"/>
              </a:ext>
            </a:extLst>
          </p:cNvPr>
          <p:cNvGrpSpPr>
            <a:grpSpLocks/>
          </p:cNvGrpSpPr>
          <p:nvPr/>
        </p:nvGrpSpPr>
        <p:grpSpPr bwMode="auto">
          <a:xfrm>
            <a:off x="4963491" y="1848197"/>
            <a:ext cx="965200" cy="693737"/>
            <a:chOff x="2967" y="478"/>
            <a:chExt cx="788" cy="625"/>
          </a:xfrm>
        </p:grpSpPr>
        <p:pic>
          <p:nvPicPr>
            <p:cNvPr id="37" name="Picture 358" descr="access_point_stylized_small">
              <a:extLst>
                <a:ext uri="{FF2B5EF4-FFF2-40B4-BE49-F238E27FC236}">
                  <a16:creationId xmlns:a16="http://schemas.microsoft.com/office/drawing/2014/main" id="{5C100B11-3424-5D4A-A1E6-964F44B05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60" descr="antenna_radiation_stylized">
              <a:extLst>
                <a:ext uri="{FF2B5EF4-FFF2-40B4-BE49-F238E27FC236}">
                  <a16:creationId xmlns:a16="http://schemas.microsoft.com/office/drawing/2014/main" id="{8BBB252D-D673-DB49-A756-0CCA2DC15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249">
            <a:extLst>
              <a:ext uri="{FF2B5EF4-FFF2-40B4-BE49-F238E27FC236}">
                <a16:creationId xmlns:a16="http://schemas.microsoft.com/office/drawing/2014/main" id="{A47596EB-18A9-3A49-B6A4-593B586DA3FA}"/>
              </a:ext>
            </a:extLst>
          </p:cNvPr>
          <p:cNvGrpSpPr>
            <a:grpSpLocks/>
          </p:cNvGrpSpPr>
          <p:nvPr/>
        </p:nvGrpSpPr>
        <p:grpSpPr bwMode="auto">
          <a:xfrm>
            <a:off x="8544201" y="1913284"/>
            <a:ext cx="466725" cy="793750"/>
            <a:chOff x="4140" y="429"/>
            <a:chExt cx="1425" cy="2396"/>
          </a:xfrm>
        </p:grpSpPr>
        <p:sp>
          <p:nvSpPr>
            <p:cNvPr id="40" name="Freeform 250">
              <a:extLst>
                <a:ext uri="{FF2B5EF4-FFF2-40B4-BE49-F238E27FC236}">
                  <a16:creationId xmlns:a16="http://schemas.microsoft.com/office/drawing/2014/main" id="{59974F3E-84B4-804E-A8A6-4ACEF4DDF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251">
              <a:extLst>
                <a:ext uri="{FF2B5EF4-FFF2-40B4-BE49-F238E27FC236}">
                  <a16:creationId xmlns:a16="http://schemas.microsoft.com/office/drawing/2014/main" id="{2A9ABF97-1FFA-A040-B884-1822A4156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id="{DD453E12-96D2-EF43-873C-79F3EFC7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53">
              <a:extLst>
                <a:ext uri="{FF2B5EF4-FFF2-40B4-BE49-F238E27FC236}">
                  <a16:creationId xmlns:a16="http://schemas.microsoft.com/office/drawing/2014/main" id="{BE4C33DA-768F-AA46-B63F-69AB5F9B6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254">
              <a:extLst>
                <a:ext uri="{FF2B5EF4-FFF2-40B4-BE49-F238E27FC236}">
                  <a16:creationId xmlns:a16="http://schemas.microsoft.com/office/drawing/2014/main" id="{AE5A9D75-7837-1D45-9C75-609A026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5" name="Group 255">
              <a:extLst>
                <a:ext uri="{FF2B5EF4-FFF2-40B4-BE49-F238E27FC236}">
                  <a16:creationId xmlns:a16="http://schemas.microsoft.com/office/drawing/2014/main" id="{D69029F7-D6A6-6141-BB32-232B80046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" name="AutoShape 256">
                <a:extLst>
                  <a:ext uri="{FF2B5EF4-FFF2-40B4-BE49-F238E27FC236}">
                    <a16:creationId xmlns:a16="http://schemas.microsoft.com/office/drawing/2014/main" id="{737348F0-99B9-2E46-832A-981E574A7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2" name="AutoShape 257">
                <a:extLst>
                  <a:ext uri="{FF2B5EF4-FFF2-40B4-BE49-F238E27FC236}">
                    <a16:creationId xmlns:a16="http://schemas.microsoft.com/office/drawing/2014/main" id="{C78DB3E8-7243-0343-B0FC-005A76619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6" name="Rectangle 258">
              <a:extLst>
                <a:ext uri="{FF2B5EF4-FFF2-40B4-BE49-F238E27FC236}">
                  <a16:creationId xmlns:a16="http://schemas.microsoft.com/office/drawing/2014/main" id="{C60FA8E8-4FA6-D245-8BEF-B091B3EB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7" name="Group 259">
              <a:extLst>
                <a:ext uri="{FF2B5EF4-FFF2-40B4-BE49-F238E27FC236}">
                  <a16:creationId xmlns:a16="http://schemas.microsoft.com/office/drawing/2014/main" id="{99104A84-297E-E543-B80B-5175A2ACE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" name="AutoShape 260">
                <a:extLst>
                  <a:ext uri="{FF2B5EF4-FFF2-40B4-BE49-F238E27FC236}">
                    <a16:creationId xmlns:a16="http://schemas.microsoft.com/office/drawing/2014/main" id="{5D65995D-7C80-3241-A96C-59CF1B0A4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0" name="AutoShape 261">
                <a:extLst>
                  <a:ext uri="{FF2B5EF4-FFF2-40B4-BE49-F238E27FC236}">
                    <a16:creationId xmlns:a16="http://schemas.microsoft.com/office/drawing/2014/main" id="{3011CF52-9C58-2F4C-A851-D8C582FD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8" name="Rectangle 262">
              <a:extLst>
                <a:ext uri="{FF2B5EF4-FFF2-40B4-BE49-F238E27FC236}">
                  <a16:creationId xmlns:a16="http://schemas.microsoft.com/office/drawing/2014/main" id="{2AF7AD2E-B5EB-BC44-8A01-1CAE6248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" name="Rectangle 263">
              <a:extLst>
                <a:ext uri="{FF2B5EF4-FFF2-40B4-BE49-F238E27FC236}">
                  <a16:creationId xmlns:a16="http://schemas.microsoft.com/office/drawing/2014/main" id="{06B8150A-C552-6D40-99AC-B57171CF0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50" name="Group 264">
              <a:extLst>
                <a:ext uri="{FF2B5EF4-FFF2-40B4-BE49-F238E27FC236}">
                  <a16:creationId xmlns:a16="http://schemas.microsoft.com/office/drawing/2014/main" id="{533E13EA-5A91-3F41-ADEF-FA70B388A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7" name="AutoShape 265">
                <a:extLst>
                  <a:ext uri="{FF2B5EF4-FFF2-40B4-BE49-F238E27FC236}">
                    <a16:creationId xmlns:a16="http://schemas.microsoft.com/office/drawing/2014/main" id="{C630860E-2569-B64C-8FFF-461D0324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8" name="AutoShape 266">
                <a:extLst>
                  <a:ext uri="{FF2B5EF4-FFF2-40B4-BE49-F238E27FC236}">
                    <a16:creationId xmlns:a16="http://schemas.microsoft.com/office/drawing/2014/main" id="{537D98BB-63F8-FF42-BA15-58883102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" name="Freeform 267">
              <a:extLst>
                <a:ext uri="{FF2B5EF4-FFF2-40B4-BE49-F238E27FC236}">
                  <a16:creationId xmlns:a16="http://schemas.microsoft.com/office/drawing/2014/main" id="{F99D92D7-30E6-4D43-959F-2B61667B8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" name="Group 268">
              <a:extLst>
                <a:ext uri="{FF2B5EF4-FFF2-40B4-BE49-F238E27FC236}">
                  <a16:creationId xmlns:a16="http://schemas.microsoft.com/office/drawing/2014/main" id="{C48B885B-279E-B848-A3F7-1B3DA8E04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5" name="AutoShape 269">
                <a:extLst>
                  <a:ext uri="{FF2B5EF4-FFF2-40B4-BE49-F238E27FC236}">
                    <a16:creationId xmlns:a16="http://schemas.microsoft.com/office/drawing/2014/main" id="{F7C2CCDF-81FE-4840-9DC3-3CDE37023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6" name="AutoShape 270">
                <a:extLst>
                  <a:ext uri="{FF2B5EF4-FFF2-40B4-BE49-F238E27FC236}">
                    <a16:creationId xmlns:a16="http://schemas.microsoft.com/office/drawing/2014/main" id="{DE9E0A46-A0D3-614B-BEDB-F4C8F0F11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" name="Rectangle 271">
              <a:extLst>
                <a:ext uri="{FF2B5EF4-FFF2-40B4-BE49-F238E27FC236}">
                  <a16:creationId xmlns:a16="http://schemas.microsoft.com/office/drawing/2014/main" id="{92B2A7AD-A286-B44A-B190-D511BA9D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" name="Freeform 272">
              <a:extLst>
                <a:ext uri="{FF2B5EF4-FFF2-40B4-BE49-F238E27FC236}">
                  <a16:creationId xmlns:a16="http://schemas.microsoft.com/office/drawing/2014/main" id="{83F49987-E7DA-EA4B-98A7-A006254F1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273">
              <a:extLst>
                <a:ext uri="{FF2B5EF4-FFF2-40B4-BE49-F238E27FC236}">
                  <a16:creationId xmlns:a16="http://schemas.microsoft.com/office/drawing/2014/main" id="{FB323DA1-60D1-1445-AE4E-1814FDB2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Oval 274">
              <a:extLst>
                <a:ext uri="{FF2B5EF4-FFF2-40B4-BE49-F238E27FC236}">
                  <a16:creationId xmlns:a16="http://schemas.microsoft.com/office/drawing/2014/main" id="{19CBD79D-D76B-A54D-843F-CB09AA0CC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8" name="Freeform 275">
              <a:extLst>
                <a:ext uri="{FF2B5EF4-FFF2-40B4-BE49-F238E27FC236}">
                  <a16:creationId xmlns:a16="http://schemas.microsoft.com/office/drawing/2014/main" id="{37D5240F-C231-B649-B9E2-07C545618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AutoShape 276">
              <a:extLst>
                <a:ext uri="{FF2B5EF4-FFF2-40B4-BE49-F238E27FC236}">
                  <a16:creationId xmlns:a16="http://schemas.microsoft.com/office/drawing/2014/main" id="{5856FEE0-7217-C546-B10E-4F268734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0" name="AutoShape 277">
              <a:extLst>
                <a:ext uri="{FF2B5EF4-FFF2-40B4-BE49-F238E27FC236}">
                  <a16:creationId xmlns:a16="http://schemas.microsoft.com/office/drawing/2014/main" id="{7CF47AD8-6FA3-EC4A-81BB-D4BDF82F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1" name="Oval 278">
              <a:extLst>
                <a:ext uri="{FF2B5EF4-FFF2-40B4-BE49-F238E27FC236}">
                  <a16:creationId xmlns:a16="http://schemas.microsoft.com/office/drawing/2014/main" id="{16DD064D-9DAA-7C41-B25C-A82D91C8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2" name="Oval 279">
              <a:extLst>
                <a:ext uri="{FF2B5EF4-FFF2-40B4-BE49-F238E27FC236}">
                  <a16:creationId xmlns:a16="http://schemas.microsoft.com/office/drawing/2014/main" id="{3A4E91ED-E53C-4F46-B869-5EE63341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3" name="Oval 280">
              <a:extLst>
                <a:ext uri="{FF2B5EF4-FFF2-40B4-BE49-F238E27FC236}">
                  <a16:creationId xmlns:a16="http://schemas.microsoft.com/office/drawing/2014/main" id="{61A76EFE-8475-4549-8D40-279CC1F6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Rectangle 281">
              <a:extLst>
                <a:ext uri="{FF2B5EF4-FFF2-40B4-BE49-F238E27FC236}">
                  <a16:creationId xmlns:a16="http://schemas.microsoft.com/office/drawing/2014/main" id="{A4BC8BDA-9FFB-4F48-9FCF-402BAA64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73" name="Group 26">
            <a:extLst>
              <a:ext uri="{FF2B5EF4-FFF2-40B4-BE49-F238E27FC236}">
                <a16:creationId xmlns:a16="http://schemas.microsoft.com/office/drawing/2014/main" id="{F66578CA-D572-B14B-8BD7-F68422DA2AEB}"/>
              </a:ext>
            </a:extLst>
          </p:cNvPr>
          <p:cNvGrpSpPr>
            <a:grpSpLocks/>
          </p:cNvGrpSpPr>
          <p:nvPr/>
        </p:nvGrpSpPr>
        <p:grpSpPr bwMode="auto">
          <a:xfrm>
            <a:off x="6556766" y="1630020"/>
            <a:ext cx="1887846" cy="1341538"/>
            <a:chOff x="3656" y="1392"/>
            <a:chExt cx="1523" cy="1110"/>
          </a:xfrm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F9D18517-4267-5A4D-975E-4CFF0D3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id="{B45C6A19-6E94-B540-ADFE-696C337D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1995"/>
              <a:ext cx="116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wired network</a:t>
              </a:r>
            </a:p>
          </p:txBody>
        </p:sp>
      </p:grpSp>
      <p:grpSp>
        <p:nvGrpSpPr>
          <p:cNvPr id="151" name="Group 2">
            <a:extLst>
              <a:ext uri="{FF2B5EF4-FFF2-40B4-BE49-F238E27FC236}">
                <a16:creationId xmlns:a16="http://schemas.microsoft.com/office/drawing/2014/main" id="{99405FAC-8EF8-294A-AB1B-B9A079DC7179}"/>
              </a:ext>
            </a:extLst>
          </p:cNvPr>
          <p:cNvGrpSpPr>
            <a:grpSpLocks/>
          </p:cNvGrpSpPr>
          <p:nvPr/>
        </p:nvGrpSpPr>
        <p:grpSpPr bwMode="auto">
          <a:xfrm>
            <a:off x="5777949" y="4004917"/>
            <a:ext cx="3087434" cy="668338"/>
            <a:chOff x="567" y="1481"/>
            <a:chExt cx="1644" cy="421"/>
          </a:xfrm>
        </p:grpSpPr>
        <p:sp>
          <p:nvSpPr>
            <p:cNvPr id="152" name="Rectangle 3">
              <a:extLst>
                <a:ext uri="{FF2B5EF4-FFF2-40B4-BE49-F238E27FC236}">
                  <a16:creationId xmlns:a16="http://schemas.microsoft.com/office/drawing/2014/main" id="{50412F6C-7C8B-FE46-9775-D780C31C4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481"/>
              <a:ext cx="1644" cy="421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53" name="Line 4">
              <a:extLst>
                <a:ext uri="{FF2B5EF4-FFF2-40B4-BE49-F238E27FC236}">
                  <a16:creationId xmlns:a16="http://schemas.microsoft.com/office/drawing/2014/main" id="{3B73F0CF-4468-754C-9F14-2F13E7E6D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687"/>
              <a:ext cx="16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grpSp>
        <p:nvGrpSpPr>
          <p:cNvPr id="154" name="Group 5">
            <a:extLst>
              <a:ext uri="{FF2B5EF4-FFF2-40B4-BE49-F238E27FC236}">
                <a16:creationId xmlns:a16="http://schemas.microsoft.com/office/drawing/2014/main" id="{D7A00EFC-1F13-FF4F-9D69-D67070260226}"/>
              </a:ext>
            </a:extLst>
          </p:cNvPr>
          <p:cNvGrpSpPr>
            <a:grpSpLocks/>
          </p:cNvGrpSpPr>
          <p:nvPr/>
        </p:nvGrpSpPr>
        <p:grpSpPr bwMode="auto">
          <a:xfrm>
            <a:off x="3232868" y="4011267"/>
            <a:ext cx="2306542" cy="668338"/>
            <a:chOff x="577" y="1481"/>
            <a:chExt cx="1800" cy="421"/>
          </a:xfrm>
        </p:grpSpPr>
        <p:sp>
          <p:nvSpPr>
            <p:cNvPr id="155" name="Rectangle 6">
              <a:extLst>
                <a:ext uri="{FF2B5EF4-FFF2-40B4-BE49-F238E27FC236}">
                  <a16:creationId xmlns:a16="http://schemas.microsoft.com/office/drawing/2014/main" id="{DA4CF523-62B5-F441-A2FB-09C3A0780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1481"/>
              <a:ext cx="1800" cy="421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56" name="Line 7">
              <a:extLst>
                <a:ext uri="{FF2B5EF4-FFF2-40B4-BE49-F238E27FC236}">
                  <a16:creationId xmlns:a16="http://schemas.microsoft.com/office/drawing/2014/main" id="{07C64EDA-B608-024B-903D-AB094E154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157" name="Rectangle 64">
            <a:extLst>
              <a:ext uri="{FF2B5EF4-FFF2-40B4-BE49-F238E27FC236}">
                <a16:creationId xmlns:a16="http://schemas.microsoft.com/office/drawing/2014/main" id="{BC4DDC92-DE68-474B-BAD9-F47955048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30" y="3344517"/>
            <a:ext cx="5632174" cy="66675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58" name="Text Box 65">
            <a:extLst>
              <a:ext uri="{FF2B5EF4-FFF2-40B4-BE49-F238E27FC236}">
                <a16:creationId xmlns:a16="http://schemas.microsoft.com/office/drawing/2014/main" id="{983E6FA5-4EDC-D449-A1EE-F2C0D6747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965" y="3311576"/>
            <a:ext cx="997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+mn-lt"/>
                <a:cs typeface="Arial" charset="0"/>
              </a:rPr>
              <a:t>EAP TLS</a:t>
            </a:r>
          </a:p>
        </p:txBody>
      </p:sp>
      <p:sp>
        <p:nvSpPr>
          <p:cNvPr id="159" name="Line 66">
            <a:extLst>
              <a:ext uri="{FF2B5EF4-FFF2-40B4-BE49-F238E27FC236}">
                <a16:creationId xmlns:a16="http://schemas.microsoft.com/office/drawing/2014/main" id="{75B29E23-C21A-A445-A0F1-D2A30424F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7818" y="3677892"/>
            <a:ext cx="561400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60" name="Text Box 67">
            <a:extLst>
              <a:ext uri="{FF2B5EF4-FFF2-40B4-BE49-F238E27FC236}">
                <a16:creationId xmlns:a16="http://schemas.microsoft.com/office/drawing/2014/main" id="{1BE911C1-9D51-CF42-ADC9-CA33AFD45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242" y="3635427"/>
            <a:ext cx="6467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+mn-lt"/>
                <a:cs typeface="Arial" charset="0"/>
              </a:rPr>
              <a:t>EAP </a:t>
            </a:r>
          </a:p>
        </p:txBody>
      </p:sp>
      <p:sp>
        <p:nvSpPr>
          <p:cNvPr id="161" name="Text Box 68">
            <a:extLst>
              <a:ext uri="{FF2B5EF4-FFF2-40B4-BE49-F238E27FC236}">
                <a16:creationId xmlns:a16="http://schemas.microsoft.com/office/drawing/2014/main" id="{5ADC9210-2E69-304C-8A42-CA7376E84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091" y="4003726"/>
            <a:ext cx="22733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+mn-lt"/>
                <a:cs typeface="Arial" charset="0"/>
              </a:rPr>
              <a:t>EAP over LAN (EAPoL) </a:t>
            </a:r>
          </a:p>
        </p:txBody>
      </p:sp>
      <p:sp>
        <p:nvSpPr>
          <p:cNvPr id="162" name="Text Box 69">
            <a:extLst>
              <a:ext uri="{FF2B5EF4-FFF2-40B4-BE49-F238E27FC236}">
                <a16:creationId xmlns:a16="http://schemas.microsoft.com/office/drawing/2014/main" id="{1BD101BC-A1FD-8D42-958A-70AA4B263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8433" y="4337498"/>
            <a:ext cx="13276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IEEE 802.11 </a:t>
            </a:r>
          </a:p>
        </p:txBody>
      </p:sp>
      <p:sp>
        <p:nvSpPr>
          <p:cNvPr id="163" name="Text Box 70">
            <a:extLst>
              <a:ext uri="{FF2B5EF4-FFF2-40B4-BE49-F238E27FC236}">
                <a16:creationId xmlns:a16="http://schemas.microsoft.com/office/drawing/2014/main" id="{E5D927AE-B98F-3942-B6A2-283F9FF98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383" y="3998170"/>
            <a:ext cx="8963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+mn-lt"/>
                <a:cs typeface="Arial" charset="0"/>
              </a:rPr>
              <a:t>RADIUS</a:t>
            </a:r>
          </a:p>
        </p:txBody>
      </p:sp>
      <p:sp>
        <p:nvSpPr>
          <p:cNvPr id="164" name="Text Box 71">
            <a:extLst>
              <a:ext uri="{FF2B5EF4-FFF2-40B4-BE49-F238E27FC236}">
                <a16:creationId xmlns:a16="http://schemas.microsoft.com/office/drawing/2014/main" id="{1A5B9654-38FD-1541-B673-ED480EC73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9609" y="4327180"/>
            <a:ext cx="8473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UDP/IP</a:t>
            </a:r>
          </a:p>
        </p:txBody>
      </p:sp>
      <p:sp>
        <p:nvSpPr>
          <p:cNvPr id="207" name="Content Placeholder 1">
            <a:extLst>
              <a:ext uri="{FF2B5EF4-FFF2-40B4-BE49-F238E27FC236}">
                <a16:creationId xmlns:a16="http://schemas.microsoft.com/office/drawing/2014/main" id="{F590FF68-0E44-6148-99CB-96157B66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52" y="4976192"/>
            <a:ext cx="10515600" cy="987286"/>
          </a:xfrm>
        </p:spPr>
        <p:txBody>
          <a:bodyPr>
            <a:normAutofit/>
          </a:bodyPr>
          <a:lstStyle/>
          <a:p>
            <a:r>
              <a:rPr lang="en-US" dirty="0"/>
              <a:t>Extensible Authentication Protocol (EAP) </a:t>
            </a:r>
            <a:r>
              <a:rPr lang="en-US" sz="2000" dirty="0"/>
              <a:t>[RFC 3748] </a:t>
            </a:r>
            <a:r>
              <a:rPr lang="en-US" dirty="0"/>
              <a:t>defines end-to-end request/response protocol between mobile device, AS</a:t>
            </a:r>
          </a:p>
        </p:txBody>
      </p:sp>
    </p:spTree>
    <p:extLst>
      <p:ext uri="{BB962C8B-B14F-4D97-AF65-F5344CB8AC3E}">
        <p14:creationId xmlns:p14="http://schemas.microsoft.com/office/powerpoint/2010/main" val="264440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1896131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7" y="1505140"/>
            <a:ext cx="8729157" cy="49089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 indent="-287338">
              <a:buClr>
                <a:srgbClr val="0012A0"/>
              </a:buClr>
            </a:pPr>
            <a:r>
              <a:rPr lang="en-US" sz="3600" dirty="0"/>
              <a:t>Security in wireless and mobile networks</a:t>
            </a:r>
          </a:p>
          <a:p>
            <a:pPr lvl="1" indent="-287338">
              <a:buClr>
                <a:schemeClr val="bg1">
                  <a:lumMod val="65000"/>
                </a:schemeClr>
              </a:buClr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802.11 (WiFi)</a:t>
            </a:r>
          </a:p>
          <a:p>
            <a:pPr lvl="1" indent="-287338">
              <a:buClr>
                <a:srgbClr val="0012A0"/>
              </a:buClr>
            </a:pPr>
            <a:r>
              <a:rPr lang="en-US" sz="2800" dirty="0"/>
              <a:t>4G/5G </a:t>
            </a:r>
            <a:endParaRPr lang="en-US" sz="3600" dirty="0"/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Arrow 22">
            <a:extLst>
              <a:ext uri="{FF2B5EF4-FFF2-40B4-BE49-F238E27FC236}">
                <a16:creationId xmlns:a16="http://schemas.microsoft.com/office/drawing/2014/main" id="{B1311EF0-E697-1843-8374-5B34A06B18D8}"/>
              </a:ext>
            </a:extLst>
          </p:cNvPr>
          <p:cNvSpPr/>
          <p:nvPr/>
        </p:nvSpPr>
        <p:spPr>
          <a:xfrm>
            <a:off x="1686888" y="1980424"/>
            <a:ext cx="1215337" cy="34280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00A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Authentication, encryption in 4G LTE</a:t>
            </a:r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id="{92F1E18C-8579-8F43-966D-AC3EAB745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04" y="2129946"/>
            <a:ext cx="315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4" name="Freeform 27">
            <a:extLst>
              <a:ext uri="{FF2B5EF4-FFF2-40B4-BE49-F238E27FC236}">
                <a16:creationId xmlns:a16="http://schemas.microsoft.com/office/drawing/2014/main" id="{F9D18517-4267-5A4D-975E-4CFF0D3DA8A9}"/>
              </a:ext>
            </a:extLst>
          </p:cNvPr>
          <p:cNvSpPr>
            <a:spLocks/>
          </p:cNvSpPr>
          <p:nvPr/>
        </p:nvSpPr>
        <p:spPr bwMode="auto">
          <a:xfrm>
            <a:off x="4837045" y="1520811"/>
            <a:ext cx="2178110" cy="1341538"/>
          </a:xfrm>
          <a:custGeom>
            <a:avLst/>
            <a:gdLst>
              <a:gd name="T0" fmla="*/ 3 w 2135"/>
              <a:gd name="T1" fmla="*/ 58 h 1662"/>
              <a:gd name="T2" fmla="*/ 12 w 2135"/>
              <a:gd name="T3" fmla="*/ 7 h 1662"/>
              <a:gd name="T4" fmla="*/ 75 w 2135"/>
              <a:gd name="T5" fmla="*/ 17 h 1662"/>
              <a:gd name="T6" fmla="*/ 139 w 2135"/>
              <a:gd name="T7" fmla="*/ 9 h 1662"/>
              <a:gd name="T8" fmla="*/ 229 w 2135"/>
              <a:gd name="T9" fmla="*/ 36 h 1662"/>
              <a:gd name="T10" fmla="*/ 231 w 2135"/>
              <a:gd name="T11" fmla="*/ 102 h 1662"/>
              <a:gd name="T12" fmla="*/ 181 w 2135"/>
              <a:gd name="T13" fmla="*/ 142 h 1662"/>
              <a:gd name="T14" fmla="*/ 93 w 2135"/>
              <a:gd name="T15" fmla="*/ 134 h 1662"/>
              <a:gd name="T16" fmla="*/ 57 w 2135"/>
              <a:gd name="T17" fmla="*/ 112 h 1662"/>
              <a:gd name="T18" fmla="*/ 21 w 2135"/>
              <a:gd name="T19" fmla="*/ 95 h 1662"/>
              <a:gd name="T20" fmla="*/ 3 w 2135"/>
              <a:gd name="T21" fmla="*/ 58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Text Box 28">
            <a:extLst>
              <a:ext uri="{FF2B5EF4-FFF2-40B4-BE49-F238E27FC236}">
                <a16:creationId xmlns:a16="http://schemas.microsoft.com/office/drawing/2014/main" id="{B45C6A19-6E94-B540-ADFE-696C337D4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232" y="2329104"/>
            <a:ext cx="1495987" cy="338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+mn-lt"/>
                <a:cs typeface="Arial" charset="0"/>
              </a:rPr>
              <a:t>Visited network</a:t>
            </a:r>
          </a:p>
        </p:txBody>
      </p:sp>
      <p:sp>
        <p:nvSpPr>
          <p:cNvPr id="76" name="Text Box 60">
            <a:extLst>
              <a:ext uri="{FF2B5EF4-FFF2-40B4-BE49-F238E27FC236}">
                <a16:creationId xmlns:a16="http://schemas.microsoft.com/office/drawing/2014/main" id="{6801113C-4B0F-0649-A167-A9B90AD30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89" y="1673474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0" name="Group 652">
            <a:extLst>
              <a:ext uri="{FF2B5EF4-FFF2-40B4-BE49-F238E27FC236}">
                <a16:creationId xmlns:a16="http://schemas.microsoft.com/office/drawing/2014/main" id="{615E3320-446E-6F4B-B822-7DEC25B9D80A}"/>
              </a:ext>
            </a:extLst>
          </p:cNvPr>
          <p:cNvGrpSpPr>
            <a:grpSpLocks/>
          </p:cNvGrpSpPr>
          <p:nvPr/>
        </p:nvGrpSpPr>
        <p:grpSpPr bwMode="auto">
          <a:xfrm>
            <a:off x="1272209" y="1457741"/>
            <a:ext cx="1060718" cy="1101004"/>
            <a:chOff x="2751" y="1851"/>
            <a:chExt cx="462" cy="478"/>
          </a:xfrm>
        </p:grpSpPr>
        <p:pic>
          <p:nvPicPr>
            <p:cNvPr id="81" name="Picture 653" descr="iphone_stylized_small">
              <a:extLst>
                <a:ext uri="{FF2B5EF4-FFF2-40B4-BE49-F238E27FC236}">
                  <a16:creationId xmlns:a16="http://schemas.microsoft.com/office/drawing/2014/main" id="{3072EA3B-0BD2-C64A-A7C0-59D878CFD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654" descr="antenna_radiation_stylized">
              <a:extLst>
                <a:ext uri="{FF2B5EF4-FFF2-40B4-BE49-F238E27FC236}">
                  <a16:creationId xmlns:a16="http://schemas.microsoft.com/office/drawing/2014/main" id="{31AC3DFC-C85D-B84D-B370-64837F7760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7" name="Hexagon 76">
            <a:extLst>
              <a:ext uri="{FF2B5EF4-FFF2-40B4-BE49-F238E27FC236}">
                <a16:creationId xmlns:a16="http://schemas.microsoft.com/office/drawing/2014/main" id="{92CB2010-9500-F149-B111-1CD7D68F7B04}"/>
              </a:ext>
            </a:extLst>
          </p:cNvPr>
          <p:cNvSpPr/>
          <p:nvPr/>
        </p:nvSpPr>
        <p:spPr>
          <a:xfrm>
            <a:off x="3331269" y="1457741"/>
            <a:ext cx="1442882" cy="1232452"/>
          </a:xfrm>
          <a:prstGeom prst="hexagon">
            <a:avLst/>
          </a:prstGeom>
          <a:solidFill>
            <a:srgbClr val="9A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137901E-F260-4F45-B428-6EDDE0E7A4D3}"/>
              </a:ext>
            </a:extLst>
          </p:cNvPr>
          <p:cNvSpPr txBox="1"/>
          <p:nvPr/>
        </p:nvSpPr>
        <p:spPr>
          <a:xfrm>
            <a:off x="3304533" y="2437230"/>
            <a:ext cx="1574150" cy="294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Base station (BS)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865E63A-DE3E-104B-BC23-2CC9EE0AC586}"/>
              </a:ext>
            </a:extLst>
          </p:cNvPr>
          <p:cNvGrpSpPr/>
          <p:nvPr/>
        </p:nvGrpSpPr>
        <p:grpSpPr>
          <a:xfrm>
            <a:off x="3737113" y="1415147"/>
            <a:ext cx="411911" cy="767924"/>
            <a:chOff x="6476205" y="1307523"/>
            <a:chExt cx="466245" cy="924931"/>
          </a:xfrm>
        </p:grpSpPr>
        <p:grpSp>
          <p:nvGrpSpPr>
            <p:cNvPr id="111" name="Group 817">
              <a:extLst>
                <a:ext uri="{FF2B5EF4-FFF2-40B4-BE49-F238E27FC236}">
                  <a16:creationId xmlns:a16="http://schemas.microsoft.com/office/drawing/2014/main" id="{CF41BFBE-59A1-8E4A-B933-0224D03287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205" y="1307523"/>
              <a:ext cx="466245" cy="405864"/>
              <a:chOff x="2920" y="1445"/>
              <a:chExt cx="326" cy="299"/>
            </a:xfrm>
          </p:grpSpPr>
          <p:sp>
            <p:nvSpPr>
              <p:cNvPr id="128" name="Oval 818">
                <a:extLst>
                  <a:ext uri="{FF2B5EF4-FFF2-40B4-BE49-F238E27FC236}">
                    <a16:creationId xmlns:a16="http://schemas.microsoft.com/office/drawing/2014/main" id="{7E7E494A-9E12-4948-8D5A-41AC08C5D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0" y="1445"/>
                <a:ext cx="326" cy="289"/>
              </a:xfrm>
              <a:prstGeom prst="ellipse">
                <a:avLst/>
              </a:prstGeom>
              <a:noFill/>
              <a:ln w="1270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29" name="Group 819">
                <a:extLst>
                  <a:ext uri="{FF2B5EF4-FFF2-40B4-BE49-F238E27FC236}">
                    <a16:creationId xmlns:a16="http://schemas.microsoft.com/office/drawing/2014/main" id="{DDA894EB-1E4E-A843-92C8-587D24AAB2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49" y="1476"/>
                <a:ext cx="265" cy="228"/>
                <a:chOff x="2949" y="1476"/>
                <a:chExt cx="265" cy="228"/>
              </a:xfrm>
            </p:grpSpPr>
            <p:sp>
              <p:nvSpPr>
                <p:cNvPr id="131" name="Oval 820">
                  <a:extLst>
                    <a:ext uri="{FF2B5EF4-FFF2-40B4-BE49-F238E27FC236}">
                      <a16:creationId xmlns:a16="http://schemas.microsoft.com/office/drawing/2014/main" id="{D63B8D0A-55BA-2F4C-8DB3-5F2AB5ACEE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0" y="1545"/>
                  <a:ext cx="107" cy="92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32" name="Oval 821">
                  <a:extLst>
                    <a:ext uri="{FF2B5EF4-FFF2-40B4-BE49-F238E27FC236}">
                      <a16:creationId xmlns:a16="http://schemas.microsoft.com/office/drawing/2014/main" id="{4C72F3A2-13AB-3F49-B521-32E99AC0D7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6" y="1525"/>
                  <a:ext cx="154" cy="131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33" name="Oval 822">
                  <a:extLst>
                    <a:ext uri="{FF2B5EF4-FFF2-40B4-BE49-F238E27FC236}">
                      <a16:creationId xmlns:a16="http://schemas.microsoft.com/office/drawing/2014/main" id="{F6889841-E357-6B42-9923-3B967DC56F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3" y="1501"/>
                  <a:ext cx="203" cy="179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34" name="Oval 823">
                  <a:extLst>
                    <a:ext uri="{FF2B5EF4-FFF2-40B4-BE49-F238E27FC236}">
                      <a16:creationId xmlns:a16="http://schemas.microsoft.com/office/drawing/2014/main" id="{6FC503E2-5098-CE41-8AD0-76E84B5C7A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9" y="1476"/>
                  <a:ext cx="265" cy="228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30" name="Freeform 825">
                <a:extLst>
                  <a:ext uri="{FF2B5EF4-FFF2-40B4-BE49-F238E27FC236}">
                    <a16:creationId xmlns:a16="http://schemas.microsoft.com/office/drawing/2014/main" id="{DC8CA43D-0866-8345-A72B-DF31893E2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" y="1615"/>
                <a:ext cx="178" cy="129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9CE0FA"/>
              </a:solidFill>
              <a:ln w="19050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12" name="Group 398">
              <a:extLst>
                <a:ext uri="{FF2B5EF4-FFF2-40B4-BE49-F238E27FC236}">
                  <a16:creationId xmlns:a16="http://schemas.microsoft.com/office/drawing/2014/main" id="{5D76BA2F-7688-3647-87BA-25309DD79B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27789" y="1518577"/>
              <a:ext cx="375668" cy="713877"/>
              <a:chOff x="3130" y="3288"/>
              <a:chExt cx="410" cy="742"/>
            </a:xfrm>
          </p:grpSpPr>
          <p:sp>
            <p:nvSpPr>
              <p:cNvPr id="113" name="Line 270">
                <a:extLst>
                  <a:ext uri="{FF2B5EF4-FFF2-40B4-BE49-F238E27FC236}">
                    <a16:creationId xmlns:a16="http://schemas.microsoft.com/office/drawing/2014/main" id="{BB3D7EEC-9442-1F43-A475-CD2ACA7AB3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Line 271">
                <a:extLst>
                  <a:ext uri="{FF2B5EF4-FFF2-40B4-BE49-F238E27FC236}">
                    <a16:creationId xmlns:a16="http://schemas.microsoft.com/office/drawing/2014/main" id="{5D10C0ED-F113-814D-BC2A-30B6EF758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5" name="Line 272">
                <a:extLst>
                  <a:ext uri="{FF2B5EF4-FFF2-40B4-BE49-F238E27FC236}">
                    <a16:creationId xmlns:a16="http://schemas.microsoft.com/office/drawing/2014/main" id="{988C7706-1C47-0D4C-B032-844271085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" name="Line 273">
                <a:extLst>
                  <a:ext uri="{FF2B5EF4-FFF2-40B4-BE49-F238E27FC236}">
                    <a16:creationId xmlns:a16="http://schemas.microsoft.com/office/drawing/2014/main" id="{A9492168-1B6B-8A4D-8FC2-2C670FD89D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" name="Line 274">
                <a:extLst>
                  <a:ext uri="{FF2B5EF4-FFF2-40B4-BE49-F238E27FC236}">
                    <a16:creationId xmlns:a16="http://schemas.microsoft.com/office/drawing/2014/main" id="{9FD3863A-F7E6-7E43-A1D4-AA96F9D1A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" name="Line 275">
                <a:extLst>
                  <a:ext uri="{FF2B5EF4-FFF2-40B4-BE49-F238E27FC236}">
                    <a16:creationId xmlns:a16="http://schemas.microsoft.com/office/drawing/2014/main" id="{80999366-95A5-A742-B21B-6921E1129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9" name="Line 276">
                <a:extLst>
                  <a:ext uri="{FF2B5EF4-FFF2-40B4-BE49-F238E27FC236}">
                    <a16:creationId xmlns:a16="http://schemas.microsoft.com/office/drawing/2014/main" id="{99E2AA59-6EEF-DB40-B9CE-3E3D1F8D2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" name="Line 277">
                <a:extLst>
                  <a:ext uri="{FF2B5EF4-FFF2-40B4-BE49-F238E27FC236}">
                    <a16:creationId xmlns:a16="http://schemas.microsoft.com/office/drawing/2014/main" id="{1FAF482F-A5C2-4943-9492-6981D79E7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1" name="Line 278">
                <a:extLst>
                  <a:ext uri="{FF2B5EF4-FFF2-40B4-BE49-F238E27FC236}">
                    <a16:creationId xmlns:a16="http://schemas.microsoft.com/office/drawing/2014/main" id="{6CBA46EB-598E-6C43-874A-ADC01021C7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2" name="Line 279">
                <a:extLst>
                  <a:ext uri="{FF2B5EF4-FFF2-40B4-BE49-F238E27FC236}">
                    <a16:creationId xmlns:a16="http://schemas.microsoft.com/office/drawing/2014/main" id="{69AE2E6A-C946-494B-ADB2-40F4215F4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3" name="Line 280">
                <a:extLst>
                  <a:ext uri="{FF2B5EF4-FFF2-40B4-BE49-F238E27FC236}">
                    <a16:creationId xmlns:a16="http://schemas.microsoft.com/office/drawing/2014/main" id="{51B8EBEE-62D7-7343-9005-ACC565759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4" name="Line 281">
                <a:extLst>
                  <a:ext uri="{FF2B5EF4-FFF2-40B4-BE49-F238E27FC236}">
                    <a16:creationId xmlns:a16="http://schemas.microsoft.com/office/drawing/2014/main" id="{A1515C5A-5A91-E542-93A4-EDB227AA4B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5" name="Line 282">
                <a:extLst>
                  <a:ext uri="{FF2B5EF4-FFF2-40B4-BE49-F238E27FC236}">
                    <a16:creationId xmlns:a16="http://schemas.microsoft.com/office/drawing/2014/main" id="{DA8C08FE-BFA1-AB4D-B1B3-C13F9D4D49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6" name="Line 283">
                <a:extLst>
                  <a:ext uri="{FF2B5EF4-FFF2-40B4-BE49-F238E27FC236}">
                    <a16:creationId xmlns:a16="http://schemas.microsoft.com/office/drawing/2014/main" id="{B8CDD0EC-578B-CD46-820B-C15D85743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7" name="Line 284">
                <a:extLst>
                  <a:ext uri="{FF2B5EF4-FFF2-40B4-BE49-F238E27FC236}">
                    <a16:creationId xmlns:a16="http://schemas.microsoft.com/office/drawing/2014/main" id="{D80727F6-B9F5-7141-83BB-CD37362D2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B3146A8-1BF4-4B4C-A585-A2AFE5D50BF7}"/>
              </a:ext>
            </a:extLst>
          </p:cNvPr>
          <p:cNvGrpSpPr/>
          <p:nvPr/>
        </p:nvGrpSpPr>
        <p:grpSpPr>
          <a:xfrm>
            <a:off x="3893635" y="2069587"/>
            <a:ext cx="677748" cy="346462"/>
            <a:chOff x="1503784" y="3006600"/>
            <a:chExt cx="1771786" cy="957087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7B9DF86-3554-894B-BB81-4E14A9FDEF64}"/>
                </a:ext>
              </a:extLst>
            </p:cNvPr>
            <p:cNvGrpSpPr/>
            <p:nvPr/>
          </p:nvGrpSpPr>
          <p:grpSpPr>
            <a:xfrm>
              <a:off x="1503784" y="3006600"/>
              <a:ext cx="1771786" cy="957087"/>
              <a:chOff x="1465684" y="2997075"/>
              <a:chExt cx="1771786" cy="957087"/>
            </a:xfrm>
          </p:grpSpPr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10548E4-4021-B945-B90B-7E912B68F78E}"/>
                  </a:ext>
                </a:extLst>
              </p:cNvPr>
              <p:cNvSpPr/>
              <p:nvPr/>
            </p:nvSpPr>
            <p:spPr>
              <a:xfrm>
                <a:off x="1465684" y="3328365"/>
                <a:ext cx="1771786" cy="625797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FC6DD679-8979-B048-BA28-1A3BF880083B}"/>
                  </a:ext>
                </a:extLst>
              </p:cNvPr>
              <p:cNvSpPr/>
              <p:nvPr/>
            </p:nvSpPr>
            <p:spPr>
              <a:xfrm>
                <a:off x="1466704" y="2997075"/>
                <a:ext cx="1769640" cy="619577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8A9812C9-A7F1-FE49-B7B5-AE1B306D1C3B}"/>
                </a:ext>
              </a:extLst>
            </p:cNvPr>
            <p:cNvGrpSpPr/>
            <p:nvPr/>
          </p:nvGrpSpPr>
          <p:grpSpPr>
            <a:xfrm>
              <a:off x="1977616" y="3038475"/>
              <a:ext cx="768409" cy="553944"/>
              <a:chOff x="1968091" y="3022600"/>
              <a:chExt cx="768409" cy="553944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CEDCD08-FF8F-104F-92B6-A8B952D7BB3E}"/>
                  </a:ext>
                </a:extLst>
              </p:cNvPr>
              <p:cNvGrpSpPr/>
              <p:nvPr/>
            </p:nvGrpSpPr>
            <p:grpSpPr>
              <a:xfrm>
                <a:off x="2032000" y="3022600"/>
                <a:ext cx="257175" cy="544419"/>
                <a:chOff x="2441575" y="2479675"/>
                <a:chExt cx="765175" cy="1028347"/>
              </a:xfrm>
            </p:grpSpPr>
            <p:sp>
              <p:nvSpPr>
                <p:cNvPr id="156" name="Parallelogram 155">
                  <a:extLst>
                    <a:ext uri="{FF2B5EF4-FFF2-40B4-BE49-F238E27FC236}">
                      <a16:creationId xmlns:a16="http://schemas.microsoft.com/office/drawing/2014/main" id="{F95939EC-3AFA-B84C-BE71-6BB780DA3F69}"/>
                    </a:ext>
                  </a:extLst>
                </p:cNvPr>
                <p:cNvSpPr/>
                <p:nvPr/>
              </p:nvSpPr>
              <p:spPr>
                <a:xfrm>
                  <a:off x="2441575" y="2479675"/>
                  <a:ext cx="765175" cy="1025525"/>
                </a:xfrm>
                <a:prstGeom prst="parallelogram">
                  <a:avLst>
                    <a:gd name="adj" fmla="val 62205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7" name="Parallelogram 156">
                  <a:extLst>
                    <a:ext uri="{FF2B5EF4-FFF2-40B4-BE49-F238E27FC236}">
                      <a16:creationId xmlns:a16="http://schemas.microsoft.com/office/drawing/2014/main" id="{7208A141-4381-DA49-9C0B-521F5461E3B7}"/>
                    </a:ext>
                  </a:extLst>
                </p:cNvPr>
                <p:cNvSpPr/>
                <p:nvPr/>
              </p:nvSpPr>
              <p:spPr>
                <a:xfrm>
                  <a:off x="2571751" y="2558697"/>
                  <a:ext cx="603250" cy="949325"/>
                </a:xfrm>
                <a:prstGeom prst="parallelogram">
                  <a:avLst>
                    <a:gd name="adj" fmla="val 72206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8DC66649-9D3E-464B-B712-4E652DA6DE15}"/>
                  </a:ext>
                </a:extLst>
              </p:cNvPr>
              <p:cNvGrpSpPr/>
              <p:nvPr/>
            </p:nvGrpSpPr>
            <p:grpSpPr>
              <a:xfrm flipH="1">
                <a:off x="2441575" y="3032125"/>
                <a:ext cx="257175" cy="544419"/>
                <a:chOff x="2441575" y="2479675"/>
                <a:chExt cx="765175" cy="1028347"/>
              </a:xfrm>
            </p:grpSpPr>
            <p:sp>
              <p:nvSpPr>
                <p:cNvPr id="154" name="Parallelogram 153">
                  <a:extLst>
                    <a:ext uri="{FF2B5EF4-FFF2-40B4-BE49-F238E27FC236}">
                      <a16:creationId xmlns:a16="http://schemas.microsoft.com/office/drawing/2014/main" id="{AD18F77D-EE45-7242-A040-E177B5B0AE84}"/>
                    </a:ext>
                  </a:extLst>
                </p:cNvPr>
                <p:cNvSpPr/>
                <p:nvPr/>
              </p:nvSpPr>
              <p:spPr>
                <a:xfrm>
                  <a:off x="2441575" y="2479675"/>
                  <a:ext cx="765175" cy="1025525"/>
                </a:xfrm>
                <a:prstGeom prst="parallelogram">
                  <a:avLst>
                    <a:gd name="adj" fmla="val 62205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5" name="Parallelogram 154">
                  <a:extLst>
                    <a:ext uri="{FF2B5EF4-FFF2-40B4-BE49-F238E27FC236}">
                      <a16:creationId xmlns:a16="http://schemas.microsoft.com/office/drawing/2014/main" id="{61801767-028D-334D-8D7F-A8721FC52A54}"/>
                    </a:ext>
                  </a:extLst>
                </p:cNvPr>
                <p:cNvSpPr/>
                <p:nvPr/>
              </p:nvSpPr>
              <p:spPr>
                <a:xfrm>
                  <a:off x="2571751" y="2558697"/>
                  <a:ext cx="603250" cy="949325"/>
                </a:xfrm>
                <a:prstGeom prst="parallelogram">
                  <a:avLst>
                    <a:gd name="adj" fmla="val 72206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1" name="Parallelogram 140">
                <a:extLst>
                  <a:ext uri="{FF2B5EF4-FFF2-40B4-BE49-F238E27FC236}">
                    <a16:creationId xmlns:a16="http://schemas.microsoft.com/office/drawing/2014/main" id="{94B98213-2170-0849-A1E7-A498D112E7D6}"/>
                  </a:ext>
                </a:extLst>
              </p:cNvPr>
              <p:cNvSpPr/>
              <p:nvPr/>
            </p:nvSpPr>
            <p:spPr>
              <a:xfrm flipV="1">
                <a:off x="2057400" y="3130550"/>
                <a:ext cx="625475" cy="60324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Parallelogram 141">
                <a:extLst>
                  <a:ext uri="{FF2B5EF4-FFF2-40B4-BE49-F238E27FC236}">
                    <a16:creationId xmlns:a16="http://schemas.microsoft.com/office/drawing/2014/main" id="{4DC73ABB-100A-5B41-92D7-4BE840AE952F}"/>
                  </a:ext>
                </a:extLst>
              </p:cNvPr>
              <p:cNvSpPr/>
              <p:nvPr/>
            </p:nvSpPr>
            <p:spPr>
              <a:xfrm rot="17056647">
                <a:off x="2079626" y="3187701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Parallelogram 142">
                <a:extLst>
                  <a:ext uri="{FF2B5EF4-FFF2-40B4-BE49-F238E27FC236}">
                    <a16:creationId xmlns:a16="http://schemas.microsoft.com/office/drawing/2014/main" id="{FE85AB65-4169-A545-9384-FBE159184532}"/>
                  </a:ext>
                </a:extLst>
              </p:cNvPr>
              <p:cNvSpPr/>
              <p:nvPr/>
            </p:nvSpPr>
            <p:spPr>
              <a:xfrm rot="17384936" flipV="1">
                <a:off x="1990347" y="3141540"/>
                <a:ext cx="95195" cy="50805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Parallelogram 143">
                <a:extLst>
                  <a:ext uri="{FF2B5EF4-FFF2-40B4-BE49-F238E27FC236}">
                    <a16:creationId xmlns:a16="http://schemas.microsoft.com/office/drawing/2014/main" id="{E3EF2444-6AEF-8145-B4F6-069CB40CCC28}"/>
                  </a:ext>
                </a:extLst>
              </p:cNvPr>
              <p:cNvSpPr/>
              <p:nvPr/>
            </p:nvSpPr>
            <p:spPr>
              <a:xfrm>
                <a:off x="2032000" y="3162300"/>
                <a:ext cx="6508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Parallelogram 144">
                <a:extLst>
                  <a:ext uri="{FF2B5EF4-FFF2-40B4-BE49-F238E27FC236}">
                    <a16:creationId xmlns:a16="http://schemas.microsoft.com/office/drawing/2014/main" id="{071577B1-6FF2-5641-9A56-FE7B9D47C24D}"/>
                  </a:ext>
                </a:extLst>
              </p:cNvPr>
              <p:cNvSpPr/>
              <p:nvPr/>
            </p:nvSpPr>
            <p:spPr>
              <a:xfrm rot="4215064" flipH="1" flipV="1">
                <a:off x="2627741" y="3146398"/>
                <a:ext cx="9519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Parallelogram 145">
                <a:extLst>
                  <a:ext uri="{FF2B5EF4-FFF2-40B4-BE49-F238E27FC236}">
                    <a16:creationId xmlns:a16="http://schemas.microsoft.com/office/drawing/2014/main" id="{4445F146-A2C9-564A-9C72-26E4C3DDC765}"/>
                  </a:ext>
                </a:extLst>
              </p:cNvPr>
              <p:cNvSpPr/>
              <p:nvPr/>
            </p:nvSpPr>
            <p:spPr>
              <a:xfrm rot="4492456">
                <a:off x="2397126" y="3197226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29C52755-99BD-1A4D-925B-AB71B9BFB4A0}"/>
                  </a:ext>
                </a:extLst>
              </p:cNvPr>
              <p:cNvGrpSpPr/>
              <p:nvPr/>
            </p:nvGrpSpPr>
            <p:grpSpPr>
              <a:xfrm>
                <a:off x="1968091" y="3322545"/>
                <a:ext cx="768409" cy="96354"/>
                <a:chOff x="1968092" y="3319370"/>
                <a:chExt cx="677104" cy="96354"/>
              </a:xfrm>
            </p:grpSpPr>
            <p:sp>
              <p:nvSpPr>
                <p:cNvPr id="150" name="Parallelogram 149">
                  <a:extLst>
                    <a:ext uri="{FF2B5EF4-FFF2-40B4-BE49-F238E27FC236}">
                      <a16:creationId xmlns:a16="http://schemas.microsoft.com/office/drawing/2014/main" id="{BCC0BBBE-11BA-5447-82DB-6A3113FCA490}"/>
                    </a:ext>
                  </a:extLst>
                </p:cNvPr>
                <p:cNvSpPr/>
                <p:nvPr/>
              </p:nvSpPr>
              <p:spPr>
                <a:xfrm flipV="1">
                  <a:off x="2012950" y="3330575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1" name="Parallelogram 150">
                  <a:extLst>
                    <a:ext uri="{FF2B5EF4-FFF2-40B4-BE49-F238E27FC236}">
                      <a16:creationId xmlns:a16="http://schemas.microsoft.com/office/drawing/2014/main" id="{F28C04D2-48AC-F346-9D9A-008992B903E2}"/>
                    </a:ext>
                  </a:extLst>
                </p:cNvPr>
                <p:cNvSpPr/>
                <p:nvPr/>
              </p:nvSpPr>
              <p:spPr>
                <a:xfrm rot="17384936" flipV="1">
                  <a:off x="1945897" y="3341565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Parallelogram 151">
                  <a:extLst>
                    <a:ext uri="{FF2B5EF4-FFF2-40B4-BE49-F238E27FC236}">
                      <a16:creationId xmlns:a16="http://schemas.microsoft.com/office/drawing/2014/main" id="{03880D95-EF7A-2E4A-B884-765B6D2CCDF6}"/>
                    </a:ext>
                  </a:extLst>
                </p:cNvPr>
                <p:cNvSpPr/>
                <p:nvPr/>
              </p:nvSpPr>
              <p:spPr>
                <a:xfrm>
                  <a:off x="1987550" y="3362325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3" name="Parallelogram 152">
                  <a:extLst>
                    <a:ext uri="{FF2B5EF4-FFF2-40B4-BE49-F238E27FC236}">
                      <a16:creationId xmlns:a16="http://schemas.microsoft.com/office/drawing/2014/main" id="{2E52E472-F2AC-164B-8887-C5F5BDFB11DB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577455" y="3347983"/>
                  <a:ext cx="95195" cy="40287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8" name="Parallelogram 147">
                <a:extLst>
                  <a:ext uri="{FF2B5EF4-FFF2-40B4-BE49-F238E27FC236}">
                    <a16:creationId xmlns:a16="http://schemas.microsoft.com/office/drawing/2014/main" id="{21BD67FE-772E-834A-8EF9-ED128EB214B0}"/>
                  </a:ext>
                </a:extLst>
              </p:cNvPr>
              <p:cNvSpPr/>
              <p:nvPr/>
            </p:nvSpPr>
            <p:spPr>
              <a:xfrm rot="4389628">
                <a:off x="2495482" y="3370576"/>
                <a:ext cx="160883" cy="55150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Parallelogram 148">
                <a:extLst>
                  <a:ext uri="{FF2B5EF4-FFF2-40B4-BE49-F238E27FC236}">
                    <a16:creationId xmlns:a16="http://schemas.microsoft.com/office/drawing/2014/main" id="{7D46A6CE-CF4F-7743-ABAC-FDC3FDE5D2AF}"/>
                  </a:ext>
                </a:extLst>
              </p:cNvPr>
              <p:cNvSpPr/>
              <p:nvPr/>
            </p:nvSpPr>
            <p:spPr>
              <a:xfrm rot="17068257">
                <a:off x="2025651" y="3362326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CE93E17E-EE41-904A-858F-CC85C61F5688}"/>
              </a:ext>
            </a:extLst>
          </p:cNvPr>
          <p:cNvSpPr txBox="1"/>
          <p:nvPr/>
        </p:nvSpPr>
        <p:spPr>
          <a:xfrm>
            <a:off x="5654431" y="1535784"/>
            <a:ext cx="1806542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Mobility Management Entity (</a:t>
            </a:r>
            <a:r>
              <a:rPr lang="en-US" sz="1600" b="1" dirty="0">
                <a:solidFill>
                  <a:prstClr val="black"/>
                </a:solidFill>
                <a:latin typeface="Calibri"/>
              </a:rPr>
              <a:t>MME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pic>
        <p:nvPicPr>
          <p:cNvPr id="161" name="Picture 160" descr="A screen shot of a computer&#10;&#10;Description automatically generated">
            <a:extLst>
              <a:ext uri="{FF2B5EF4-FFF2-40B4-BE49-F238E27FC236}">
                <a16:creationId xmlns:a16="http://schemas.microsoft.com/office/drawing/2014/main" id="{3CB162D3-BCF2-8949-8034-01589EA29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364" y="1409542"/>
            <a:ext cx="476091" cy="888056"/>
          </a:xfrm>
          <a:prstGeom prst="rect">
            <a:avLst/>
          </a:prstGeom>
        </p:spPr>
      </p:pic>
      <p:sp>
        <p:nvSpPr>
          <p:cNvPr id="163" name="Freeform 27">
            <a:extLst>
              <a:ext uri="{FF2B5EF4-FFF2-40B4-BE49-F238E27FC236}">
                <a16:creationId xmlns:a16="http://schemas.microsoft.com/office/drawing/2014/main" id="{0ADE2B79-936B-5247-9275-17BD467239D8}"/>
              </a:ext>
            </a:extLst>
          </p:cNvPr>
          <p:cNvSpPr>
            <a:spLocks/>
          </p:cNvSpPr>
          <p:nvPr/>
        </p:nvSpPr>
        <p:spPr bwMode="auto">
          <a:xfrm flipH="1">
            <a:off x="8090453" y="1481055"/>
            <a:ext cx="2178110" cy="1341538"/>
          </a:xfrm>
          <a:custGeom>
            <a:avLst/>
            <a:gdLst>
              <a:gd name="T0" fmla="*/ 3 w 2135"/>
              <a:gd name="T1" fmla="*/ 58 h 1662"/>
              <a:gd name="T2" fmla="*/ 12 w 2135"/>
              <a:gd name="T3" fmla="*/ 7 h 1662"/>
              <a:gd name="T4" fmla="*/ 75 w 2135"/>
              <a:gd name="T5" fmla="*/ 17 h 1662"/>
              <a:gd name="T6" fmla="*/ 139 w 2135"/>
              <a:gd name="T7" fmla="*/ 9 h 1662"/>
              <a:gd name="T8" fmla="*/ 229 w 2135"/>
              <a:gd name="T9" fmla="*/ 36 h 1662"/>
              <a:gd name="T10" fmla="*/ 231 w 2135"/>
              <a:gd name="T11" fmla="*/ 102 h 1662"/>
              <a:gd name="T12" fmla="*/ 181 w 2135"/>
              <a:gd name="T13" fmla="*/ 142 h 1662"/>
              <a:gd name="T14" fmla="*/ 93 w 2135"/>
              <a:gd name="T15" fmla="*/ 134 h 1662"/>
              <a:gd name="T16" fmla="*/ 57 w 2135"/>
              <a:gd name="T17" fmla="*/ 112 h 1662"/>
              <a:gd name="T18" fmla="*/ 21 w 2135"/>
              <a:gd name="T19" fmla="*/ 95 h 1662"/>
              <a:gd name="T20" fmla="*/ 3 w 2135"/>
              <a:gd name="T21" fmla="*/ 58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5" name="Text Box 28">
            <a:extLst>
              <a:ext uri="{FF2B5EF4-FFF2-40B4-BE49-F238E27FC236}">
                <a16:creationId xmlns:a16="http://schemas.microsoft.com/office/drawing/2014/main" id="{BC38AE4F-EA0A-0142-952D-7A0CDE505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6936" y="2295519"/>
            <a:ext cx="143199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+mn-lt"/>
                <a:cs typeface="Arial" charset="0"/>
              </a:rPr>
              <a:t>Home network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620FE2C-BA38-1E4B-9898-6BF852D19590}"/>
              </a:ext>
            </a:extLst>
          </p:cNvPr>
          <p:cNvSpPr txBox="1"/>
          <p:nvPr/>
        </p:nvSpPr>
        <p:spPr>
          <a:xfrm>
            <a:off x="8814217" y="1394177"/>
            <a:ext cx="1682278" cy="512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Home Subscriber Service (</a:t>
            </a:r>
            <a:r>
              <a:rPr lang="en-US" sz="1600" b="1" dirty="0">
                <a:solidFill>
                  <a:prstClr val="black"/>
                </a:solidFill>
                <a:latin typeface="Calibri"/>
              </a:rPr>
              <a:t>HSS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pic>
        <p:nvPicPr>
          <p:cNvPr id="167" name="Picture 166" descr="A screen shot of a computer&#10;&#10;Description automatically generated">
            <a:extLst>
              <a:ext uri="{FF2B5EF4-FFF2-40B4-BE49-F238E27FC236}">
                <a16:creationId xmlns:a16="http://schemas.microsoft.com/office/drawing/2014/main" id="{C4863955-935B-4C46-A65A-91C2C318F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512" y="1429420"/>
            <a:ext cx="476091" cy="888056"/>
          </a:xfrm>
          <a:prstGeom prst="rect">
            <a:avLst/>
          </a:prstGeom>
        </p:spPr>
      </p:pic>
      <p:sp>
        <p:nvSpPr>
          <p:cNvPr id="168" name="Freeform 167">
            <a:extLst>
              <a:ext uri="{FF2B5EF4-FFF2-40B4-BE49-F238E27FC236}">
                <a16:creationId xmlns:a16="http://schemas.microsoft.com/office/drawing/2014/main" id="{D857FAC7-9308-1B42-A9CC-D7880FBB53F3}"/>
              </a:ext>
            </a:extLst>
          </p:cNvPr>
          <p:cNvSpPr/>
          <p:nvPr/>
        </p:nvSpPr>
        <p:spPr>
          <a:xfrm>
            <a:off x="7103166" y="1835866"/>
            <a:ext cx="910996" cy="58265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551784 w 1934789"/>
              <a:gd name="connsiteY0" fmla="*/ 540513 h 1886326"/>
              <a:gd name="connsiteX1" fmla="*/ 191432 w 1934789"/>
              <a:gd name="connsiteY1" fmla="*/ 946072 h 1886326"/>
              <a:gd name="connsiteX2" fmla="*/ 113085 w 1934789"/>
              <a:gd name="connsiteY2" fmla="*/ 1743684 h 1886326"/>
              <a:gd name="connsiteX3" fmla="*/ 1769169 w 1934789"/>
              <a:gd name="connsiteY3" fmla="*/ 1846509 h 1886326"/>
              <a:gd name="connsiteX4" fmla="*/ 1788297 w 1934789"/>
              <a:gd name="connsiteY4" fmla="*/ 1298227 h 1886326"/>
              <a:gd name="connsiteX5" fmla="*/ 1409514 w 1934789"/>
              <a:gd name="connsiteY5" fmla="*/ 1052213 h 1886326"/>
              <a:gd name="connsiteX6" fmla="*/ 1719730 w 1934789"/>
              <a:gd name="connsiteY6" fmla="*/ 532271 h 1886326"/>
              <a:gd name="connsiteX7" fmla="*/ 1588145 w 1934789"/>
              <a:gd name="connsiteY7" fmla="*/ 126690 h 1886326"/>
              <a:gd name="connsiteX8" fmla="*/ 1030516 w 1934789"/>
              <a:gd name="connsiteY8" fmla="*/ 27077 h 1886326"/>
              <a:gd name="connsiteX9" fmla="*/ 551784 w 1934789"/>
              <a:gd name="connsiteY9" fmla="*/ 540513 h 1886326"/>
              <a:gd name="connsiteX0" fmla="*/ 551784 w 1900403"/>
              <a:gd name="connsiteY0" fmla="*/ 540513 h 1886326"/>
              <a:gd name="connsiteX1" fmla="*/ 191432 w 1900403"/>
              <a:gd name="connsiteY1" fmla="*/ 946072 h 1886326"/>
              <a:gd name="connsiteX2" fmla="*/ 113085 w 1900403"/>
              <a:gd name="connsiteY2" fmla="*/ 1743684 h 1886326"/>
              <a:gd name="connsiteX3" fmla="*/ 1769169 w 1900403"/>
              <a:gd name="connsiteY3" fmla="*/ 1846509 h 1886326"/>
              <a:gd name="connsiteX4" fmla="*/ 1788297 w 1900403"/>
              <a:gd name="connsiteY4" fmla="*/ 1298227 h 1886326"/>
              <a:gd name="connsiteX5" fmla="*/ 1719730 w 1900403"/>
              <a:gd name="connsiteY5" fmla="*/ 532271 h 1886326"/>
              <a:gd name="connsiteX6" fmla="*/ 1588145 w 1900403"/>
              <a:gd name="connsiteY6" fmla="*/ 126690 h 1886326"/>
              <a:gd name="connsiteX7" fmla="*/ 1030516 w 1900403"/>
              <a:gd name="connsiteY7" fmla="*/ 27077 h 1886326"/>
              <a:gd name="connsiteX8" fmla="*/ 551784 w 1900403"/>
              <a:gd name="connsiteY8" fmla="*/ 540513 h 1886326"/>
              <a:gd name="connsiteX0" fmla="*/ 551784 w 2140248"/>
              <a:gd name="connsiteY0" fmla="*/ 540513 h 1886326"/>
              <a:gd name="connsiteX1" fmla="*/ 191432 w 2140248"/>
              <a:gd name="connsiteY1" fmla="*/ 946072 h 1886326"/>
              <a:gd name="connsiteX2" fmla="*/ 113085 w 2140248"/>
              <a:gd name="connsiteY2" fmla="*/ 1743684 h 1886326"/>
              <a:gd name="connsiteX3" fmla="*/ 1769169 w 2140248"/>
              <a:gd name="connsiteY3" fmla="*/ 1846509 h 1886326"/>
              <a:gd name="connsiteX4" fmla="*/ 1788297 w 2140248"/>
              <a:gd name="connsiteY4" fmla="*/ 1298227 h 1886326"/>
              <a:gd name="connsiteX5" fmla="*/ 2137828 w 2140248"/>
              <a:gd name="connsiteY5" fmla="*/ 516390 h 1886326"/>
              <a:gd name="connsiteX6" fmla="*/ 1588145 w 2140248"/>
              <a:gd name="connsiteY6" fmla="*/ 126690 h 1886326"/>
              <a:gd name="connsiteX7" fmla="*/ 1030516 w 2140248"/>
              <a:gd name="connsiteY7" fmla="*/ 27077 h 1886326"/>
              <a:gd name="connsiteX8" fmla="*/ 551784 w 2140248"/>
              <a:gd name="connsiteY8" fmla="*/ 540513 h 1886326"/>
              <a:gd name="connsiteX0" fmla="*/ 839 w 2332590"/>
              <a:gd name="connsiteY0" fmla="*/ 234577 h 1866234"/>
              <a:gd name="connsiteX1" fmla="*/ 383774 w 2332590"/>
              <a:gd name="connsiteY1" fmla="*/ 925980 h 1866234"/>
              <a:gd name="connsiteX2" fmla="*/ 305427 w 2332590"/>
              <a:gd name="connsiteY2" fmla="*/ 1723592 h 1866234"/>
              <a:gd name="connsiteX3" fmla="*/ 1961511 w 2332590"/>
              <a:gd name="connsiteY3" fmla="*/ 1826417 h 1866234"/>
              <a:gd name="connsiteX4" fmla="*/ 1980639 w 2332590"/>
              <a:gd name="connsiteY4" fmla="*/ 1278135 h 1866234"/>
              <a:gd name="connsiteX5" fmla="*/ 2330170 w 2332590"/>
              <a:gd name="connsiteY5" fmla="*/ 496298 h 1866234"/>
              <a:gd name="connsiteX6" fmla="*/ 1780487 w 2332590"/>
              <a:gd name="connsiteY6" fmla="*/ 106598 h 1866234"/>
              <a:gd name="connsiteX7" fmla="*/ 1222858 w 2332590"/>
              <a:gd name="connsiteY7" fmla="*/ 6985 h 1866234"/>
              <a:gd name="connsiteX8" fmla="*/ 839 w 2332590"/>
              <a:gd name="connsiteY8" fmla="*/ 234577 h 1866234"/>
              <a:gd name="connsiteX0" fmla="*/ 169859 w 2501610"/>
              <a:gd name="connsiteY0" fmla="*/ 234577 h 1866234"/>
              <a:gd name="connsiteX1" fmla="*/ 41784 w 2501610"/>
              <a:gd name="connsiteY1" fmla="*/ 925980 h 1866234"/>
              <a:gd name="connsiteX2" fmla="*/ 474447 w 2501610"/>
              <a:gd name="connsiteY2" fmla="*/ 1723592 h 1866234"/>
              <a:gd name="connsiteX3" fmla="*/ 2130531 w 2501610"/>
              <a:gd name="connsiteY3" fmla="*/ 1826417 h 1866234"/>
              <a:gd name="connsiteX4" fmla="*/ 2149659 w 2501610"/>
              <a:gd name="connsiteY4" fmla="*/ 1278135 h 1866234"/>
              <a:gd name="connsiteX5" fmla="*/ 2499190 w 2501610"/>
              <a:gd name="connsiteY5" fmla="*/ 496298 h 1866234"/>
              <a:gd name="connsiteX6" fmla="*/ 1949507 w 2501610"/>
              <a:gd name="connsiteY6" fmla="*/ 106598 h 1866234"/>
              <a:gd name="connsiteX7" fmla="*/ 1391878 w 2501610"/>
              <a:gd name="connsiteY7" fmla="*/ 6985 h 1866234"/>
              <a:gd name="connsiteX8" fmla="*/ 169859 w 2501610"/>
              <a:gd name="connsiteY8" fmla="*/ 234577 h 1866234"/>
              <a:gd name="connsiteX0" fmla="*/ 169859 w 2521114"/>
              <a:gd name="connsiteY0" fmla="*/ 234577 h 1866234"/>
              <a:gd name="connsiteX1" fmla="*/ 41784 w 2521114"/>
              <a:gd name="connsiteY1" fmla="*/ 925980 h 1866234"/>
              <a:gd name="connsiteX2" fmla="*/ 474447 w 2521114"/>
              <a:gd name="connsiteY2" fmla="*/ 1723592 h 1866234"/>
              <a:gd name="connsiteX3" fmla="*/ 2130531 w 2521114"/>
              <a:gd name="connsiteY3" fmla="*/ 1826417 h 1866234"/>
              <a:gd name="connsiteX4" fmla="*/ 2149659 w 2521114"/>
              <a:gd name="connsiteY4" fmla="*/ 1278135 h 1866234"/>
              <a:gd name="connsiteX5" fmla="*/ 2386606 w 2521114"/>
              <a:gd name="connsiteY5" fmla="*/ 1096675 h 1866234"/>
              <a:gd name="connsiteX6" fmla="*/ 2499190 w 2521114"/>
              <a:gd name="connsiteY6" fmla="*/ 496298 h 1866234"/>
              <a:gd name="connsiteX7" fmla="*/ 1949507 w 2521114"/>
              <a:gd name="connsiteY7" fmla="*/ 106598 h 1866234"/>
              <a:gd name="connsiteX8" fmla="*/ 1391878 w 2521114"/>
              <a:gd name="connsiteY8" fmla="*/ 6985 h 1866234"/>
              <a:gd name="connsiteX9" fmla="*/ 169859 w 2521114"/>
              <a:gd name="connsiteY9" fmla="*/ 234577 h 1866234"/>
              <a:gd name="connsiteX0" fmla="*/ 76021 w 2427276"/>
              <a:gd name="connsiteY0" fmla="*/ 234577 h 1866880"/>
              <a:gd name="connsiteX1" fmla="*/ 156994 w 2427276"/>
              <a:gd name="connsiteY1" fmla="*/ 910100 h 1866880"/>
              <a:gd name="connsiteX2" fmla="*/ 380609 w 2427276"/>
              <a:gd name="connsiteY2" fmla="*/ 1723592 h 1866880"/>
              <a:gd name="connsiteX3" fmla="*/ 2036693 w 2427276"/>
              <a:gd name="connsiteY3" fmla="*/ 1826417 h 1866880"/>
              <a:gd name="connsiteX4" fmla="*/ 2055821 w 2427276"/>
              <a:gd name="connsiteY4" fmla="*/ 1278135 h 1866880"/>
              <a:gd name="connsiteX5" fmla="*/ 2292768 w 2427276"/>
              <a:gd name="connsiteY5" fmla="*/ 1096675 h 1866880"/>
              <a:gd name="connsiteX6" fmla="*/ 2405352 w 2427276"/>
              <a:gd name="connsiteY6" fmla="*/ 496298 h 1866880"/>
              <a:gd name="connsiteX7" fmla="*/ 1855669 w 2427276"/>
              <a:gd name="connsiteY7" fmla="*/ 106598 h 1866880"/>
              <a:gd name="connsiteX8" fmla="*/ 1298040 w 2427276"/>
              <a:gd name="connsiteY8" fmla="*/ 6985 h 1866880"/>
              <a:gd name="connsiteX9" fmla="*/ 76021 w 2427276"/>
              <a:gd name="connsiteY9" fmla="*/ 234577 h 1866880"/>
              <a:gd name="connsiteX0" fmla="*/ 65838 w 2417093"/>
              <a:gd name="connsiteY0" fmla="*/ 146138 h 1778441"/>
              <a:gd name="connsiteX1" fmla="*/ 146811 w 2417093"/>
              <a:gd name="connsiteY1" fmla="*/ 821661 h 1778441"/>
              <a:gd name="connsiteX2" fmla="*/ 370426 w 2417093"/>
              <a:gd name="connsiteY2" fmla="*/ 1635153 h 1778441"/>
              <a:gd name="connsiteX3" fmla="*/ 2026510 w 2417093"/>
              <a:gd name="connsiteY3" fmla="*/ 1737978 h 1778441"/>
              <a:gd name="connsiteX4" fmla="*/ 2045638 w 2417093"/>
              <a:gd name="connsiteY4" fmla="*/ 1189696 h 1778441"/>
              <a:gd name="connsiteX5" fmla="*/ 2282585 w 2417093"/>
              <a:gd name="connsiteY5" fmla="*/ 1008236 h 1778441"/>
              <a:gd name="connsiteX6" fmla="*/ 2395169 w 2417093"/>
              <a:gd name="connsiteY6" fmla="*/ 407859 h 1778441"/>
              <a:gd name="connsiteX7" fmla="*/ 1845486 w 2417093"/>
              <a:gd name="connsiteY7" fmla="*/ 18159 h 1778441"/>
              <a:gd name="connsiteX8" fmla="*/ 1148491 w 2417093"/>
              <a:gd name="connsiteY8" fmla="*/ 252030 h 1778441"/>
              <a:gd name="connsiteX9" fmla="*/ 65838 w 2417093"/>
              <a:gd name="connsiteY9" fmla="*/ 146138 h 1778441"/>
              <a:gd name="connsiteX0" fmla="*/ 171178 w 2522433"/>
              <a:gd name="connsiteY0" fmla="*/ 146138 h 1778441"/>
              <a:gd name="connsiteX1" fmla="*/ 252151 w 2522433"/>
              <a:gd name="connsiteY1" fmla="*/ 821661 h 1778441"/>
              <a:gd name="connsiteX2" fmla="*/ 475766 w 2522433"/>
              <a:gd name="connsiteY2" fmla="*/ 1635153 h 1778441"/>
              <a:gd name="connsiteX3" fmla="*/ 2131850 w 2522433"/>
              <a:gd name="connsiteY3" fmla="*/ 1737978 h 1778441"/>
              <a:gd name="connsiteX4" fmla="*/ 2150978 w 2522433"/>
              <a:gd name="connsiteY4" fmla="*/ 1189696 h 1778441"/>
              <a:gd name="connsiteX5" fmla="*/ 2387925 w 2522433"/>
              <a:gd name="connsiteY5" fmla="*/ 1008236 h 1778441"/>
              <a:gd name="connsiteX6" fmla="*/ 2500509 w 2522433"/>
              <a:gd name="connsiteY6" fmla="*/ 407859 h 1778441"/>
              <a:gd name="connsiteX7" fmla="*/ 1950826 w 2522433"/>
              <a:gd name="connsiteY7" fmla="*/ 18159 h 1778441"/>
              <a:gd name="connsiteX8" fmla="*/ 1253831 w 2522433"/>
              <a:gd name="connsiteY8" fmla="*/ 252030 h 1778441"/>
              <a:gd name="connsiteX9" fmla="*/ 171178 w 2522433"/>
              <a:gd name="connsiteY9" fmla="*/ 146138 h 1778441"/>
              <a:gd name="connsiteX0" fmla="*/ 171180 w 2522435"/>
              <a:gd name="connsiteY0" fmla="*/ 128058 h 1760361"/>
              <a:gd name="connsiteX1" fmla="*/ 252153 w 2522435"/>
              <a:gd name="connsiteY1" fmla="*/ 803581 h 1760361"/>
              <a:gd name="connsiteX2" fmla="*/ 475768 w 2522435"/>
              <a:gd name="connsiteY2" fmla="*/ 1617073 h 1760361"/>
              <a:gd name="connsiteX3" fmla="*/ 2131852 w 2522435"/>
              <a:gd name="connsiteY3" fmla="*/ 1719898 h 1760361"/>
              <a:gd name="connsiteX4" fmla="*/ 2150980 w 2522435"/>
              <a:gd name="connsiteY4" fmla="*/ 1171616 h 1760361"/>
              <a:gd name="connsiteX5" fmla="*/ 2387927 w 2522435"/>
              <a:gd name="connsiteY5" fmla="*/ 990156 h 1760361"/>
              <a:gd name="connsiteX6" fmla="*/ 2500511 w 2522435"/>
              <a:gd name="connsiteY6" fmla="*/ 389779 h 1760361"/>
              <a:gd name="connsiteX7" fmla="*/ 1950828 w 2522435"/>
              <a:gd name="connsiteY7" fmla="*/ 79 h 1760361"/>
              <a:gd name="connsiteX8" fmla="*/ 1253833 w 2522435"/>
              <a:gd name="connsiteY8" fmla="*/ 233950 h 1760361"/>
              <a:gd name="connsiteX9" fmla="*/ 171180 w 2522435"/>
              <a:gd name="connsiteY9" fmla="*/ 128058 h 1760361"/>
              <a:gd name="connsiteX0" fmla="*/ 171180 w 2522435"/>
              <a:gd name="connsiteY0" fmla="*/ 128058 h 1760361"/>
              <a:gd name="connsiteX1" fmla="*/ 252153 w 2522435"/>
              <a:gd name="connsiteY1" fmla="*/ 803581 h 1760361"/>
              <a:gd name="connsiteX2" fmla="*/ 475768 w 2522435"/>
              <a:gd name="connsiteY2" fmla="*/ 1617073 h 1760361"/>
              <a:gd name="connsiteX3" fmla="*/ 2131852 w 2522435"/>
              <a:gd name="connsiteY3" fmla="*/ 1719898 h 1760361"/>
              <a:gd name="connsiteX4" fmla="*/ 2150980 w 2522435"/>
              <a:gd name="connsiteY4" fmla="*/ 1171616 h 1760361"/>
              <a:gd name="connsiteX5" fmla="*/ 2387927 w 2522435"/>
              <a:gd name="connsiteY5" fmla="*/ 990156 h 1760361"/>
              <a:gd name="connsiteX6" fmla="*/ 2500511 w 2522435"/>
              <a:gd name="connsiteY6" fmla="*/ 389779 h 1760361"/>
              <a:gd name="connsiteX7" fmla="*/ 1950828 w 2522435"/>
              <a:gd name="connsiteY7" fmla="*/ 79 h 1760361"/>
              <a:gd name="connsiteX8" fmla="*/ 1253833 w 2522435"/>
              <a:gd name="connsiteY8" fmla="*/ 233950 h 1760361"/>
              <a:gd name="connsiteX9" fmla="*/ 171180 w 2522435"/>
              <a:gd name="connsiteY9" fmla="*/ 128058 h 1760361"/>
              <a:gd name="connsiteX0" fmla="*/ 171180 w 2502931"/>
              <a:gd name="connsiteY0" fmla="*/ 128058 h 1760361"/>
              <a:gd name="connsiteX1" fmla="*/ 252153 w 2502931"/>
              <a:gd name="connsiteY1" fmla="*/ 803581 h 1760361"/>
              <a:gd name="connsiteX2" fmla="*/ 475768 w 2502931"/>
              <a:gd name="connsiteY2" fmla="*/ 1617073 h 1760361"/>
              <a:gd name="connsiteX3" fmla="*/ 2131852 w 2502931"/>
              <a:gd name="connsiteY3" fmla="*/ 1719898 h 1760361"/>
              <a:gd name="connsiteX4" fmla="*/ 2150980 w 2502931"/>
              <a:gd name="connsiteY4" fmla="*/ 1171616 h 1760361"/>
              <a:gd name="connsiteX5" fmla="*/ 2500511 w 2502931"/>
              <a:gd name="connsiteY5" fmla="*/ 389779 h 1760361"/>
              <a:gd name="connsiteX6" fmla="*/ 1950828 w 2502931"/>
              <a:gd name="connsiteY6" fmla="*/ 79 h 1760361"/>
              <a:gd name="connsiteX7" fmla="*/ 1253833 w 2502931"/>
              <a:gd name="connsiteY7" fmla="*/ 233950 h 1760361"/>
              <a:gd name="connsiteX8" fmla="*/ 171180 w 2502931"/>
              <a:gd name="connsiteY8" fmla="*/ 128058 h 1760361"/>
              <a:gd name="connsiteX0" fmla="*/ 171180 w 2502931"/>
              <a:gd name="connsiteY0" fmla="*/ 137721 h 1770024"/>
              <a:gd name="connsiteX1" fmla="*/ 252153 w 2502931"/>
              <a:gd name="connsiteY1" fmla="*/ 813244 h 1770024"/>
              <a:gd name="connsiteX2" fmla="*/ 475768 w 2502931"/>
              <a:gd name="connsiteY2" fmla="*/ 1626736 h 1770024"/>
              <a:gd name="connsiteX3" fmla="*/ 2131852 w 2502931"/>
              <a:gd name="connsiteY3" fmla="*/ 1729561 h 1770024"/>
              <a:gd name="connsiteX4" fmla="*/ 2150980 w 2502931"/>
              <a:gd name="connsiteY4" fmla="*/ 1181279 h 1770024"/>
              <a:gd name="connsiteX5" fmla="*/ 2500511 w 2502931"/>
              <a:gd name="connsiteY5" fmla="*/ 631296 h 1770024"/>
              <a:gd name="connsiteX6" fmla="*/ 1950828 w 2502931"/>
              <a:gd name="connsiteY6" fmla="*/ 9742 h 1770024"/>
              <a:gd name="connsiteX7" fmla="*/ 1253833 w 2502931"/>
              <a:gd name="connsiteY7" fmla="*/ 243613 h 1770024"/>
              <a:gd name="connsiteX8" fmla="*/ 171180 w 2502931"/>
              <a:gd name="connsiteY8" fmla="*/ 137721 h 1770024"/>
              <a:gd name="connsiteX0" fmla="*/ 171180 w 2500973"/>
              <a:gd name="connsiteY0" fmla="*/ 137721 h 1770024"/>
              <a:gd name="connsiteX1" fmla="*/ 252153 w 2500973"/>
              <a:gd name="connsiteY1" fmla="*/ 813244 h 1770024"/>
              <a:gd name="connsiteX2" fmla="*/ 475768 w 2500973"/>
              <a:gd name="connsiteY2" fmla="*/ 1626736 h 1770024"/>
              <a:gd name="connsiteX3" fmla="*/ 2131852 w 2500973"/>
              <a:gd name="connsiteY3" fmla="*/ 1729561 h 1770024"/>
              <a:gd name="connsiteX4" fmla="*/ 2150980 w 2500973"/>
              <a:gd name="connsiteY4" fmla="*/ 1181279 h 1770024"/>
              <a:gd name="connsiteX5" fmla="*/ 2500511 w 2500973"/>
              <a:gd name="connsiteY5" fmla="*/ 631296 h 1770024"/>
              <a:gd name="connsiteX6" fmla="*/ 1950828 w 2500973"/>
              <a:gd name="connsiteY6" fmla="*/ 9742 h 1770024"/>
              <a:gd name="connsiteX7" fmla="*/ 1253833 w 2500973"/>
              <a:gd name="connsiteY7" fmla="*/ 243613 h 1770024"/>
              <a:gd name="connsiteX8" fmla="*/ 171180 w 2500973"/>
              <a:gd name="connsiteY8" fmla="*/ 137721 h 1770024"/>
              <a:gd name="connsiteX0" fmla="*/ 171180 w 2501811"/>
              <a:gd name="connsiteY0" fmla="*/ 130586 h 1762889"/>
              <a:gd name="connsiteX1" fmla="*/ 252153 w 2501811"/>
              <a:gd name="connsiteY1" fmla="*/ 806109 h 1762889"/>
              <a:gd name="connsiteX2" fmla="*/ 475768 w 2501811"/>
              <a:gd name="connsiteY2" fmla="*/ 1619601 h 1762889"/>
              <a:gd name="connsiteX3" fmla="*/ 2131852 w 2501811"/>
              <a:gd name="connsiteY3" fmla="*/ 1722426 h 1762889"/>
              <a:gd name="connsiteX4" fmla="*/ 2150980 w 2501811"/>
              <a:gd name="connsiteY4" fmla="*/ 1174144 h 1762889"/>
              <a:gd name="connsiteX5" fmla="*/ 2500511 w 2501811"/>
              <a:gd name="connsiteY5" fmla="*/ 624161 h 1762889"/>
              <a:gd name="connsiteX6" fmla="*/ 1950828 w 2501811"/>
              <a:gd name="connsiteY6" fmla="*/ 2607 h 1762889"/>
              <a:gd name="connsiteX7" fmla="*/ 1253833 w 2501811"/>
              <a:gd name="connsiteY7" fmla="*/ 236478 h 1762889"/>
              <a:gd name="connsiteX8" fmla="*/ 171180 w 2501811"/>
              <a:gd name="connsiteY8" fmla="*/ 130586 h 1762889"/>
              <a:gd name="connsiteX0" fmla="*/ 171180 w 2513555"/>
              <a:gd name="connsiteY0" fmla="*/ 130586 h 1760577"/>
              <a:gd name="connsiteX1" fmla="*/ 252153 w 2513555"/>
              <a:gd name="connsiteY1" fmla="*/ 806109 h 1760577"/>
              <a:gd name="connsiteX2" fmla="*/ 475768 w 2513555"/>
              <a:gd name="connsiteY2" fmla="*/ 1619601 h 1760577"/>
              <a:gd name="connsiteX3" fmla="*/ 2131852 w 2513555"/>
              <a:gd name="connsiteY3" fmla="*/ 1722426 h 1760577"/>
              <a:gd name="connsiteX4" fmla="*/ 2324097 w 2513555"/>
              <a:gd name="connsiteY4" fmla="*/ 1205471 h 1760577"/>
              <a:gd name="connsiteX5" fmla="*/ 2500511 w 2513555"/>
              <a:gd name="connsiteY5" fmla="*/ 624161 h 1760577"/>
              <a:gd name="connsiteX6" fmla="*/ 1950828 w 2513555"/>
              <a:gd name="connsiteY6" fmla="*/ 2607 h 1760577"/>
              <a:gd name="connsiteX7" fmla="*/ 1253833 w 2513555"/>
              <a:gd name="connsiteY7" fmla="*/ 236478 h 1760577"/>
              <a:gd name="connsiteX8" fmla="*/ 171180 w 2513555"/>
              <a:gd name="connsiteY8" fmla="*/ 130586 h 1760577"/>
              <a:gd name="connsiteX0" fmla="*/ 169093 w 2511468"/>
              <a:gd name="connsiteY0" fmla="*/ 130586 h 1731316"/>
              <a:gd name="connsiteX1" fmla="*/ 250066 w 2511468"/>
              <a:gd name="connsiteY1" fmla="*/ 806109 h 1731316"/>
              <a:gd name="connsiteX2" fmla="*/ 410729 w 2511468"/>
              <a:gd name="connsiteY2" fmla="*/ 1478627 h 1731316"/>
              <a:gd name="connsiteX3" fmla="*/ 2129765 w 2511468"/>
              <a:gd name="connsiteY3" fmla="*/ 1722426 h 1731316"/>
              <a:gd name="connsiteX4" fmla="*/ 2322010 w 2511468"/>
              <a:gd name="connsiteY4" fmla="*/ 1205471 h 1731316"/>
              <a:gd name="connsiteX5" fmla="*/ 2498424 w 2511468"/>
              <a:gd name="connsiteY5" fmla="*/ 624161 h 1731316"/>
              <a:gd name="connsiteX6" fmla="*/ 1948741 w 2511468"/>
              <a:gd name="connsiteY6" fmla="*/ 2607 h 1731316"/>
              <a:gd name="connsiteX7" fmla="*/ 1251746 w 2511468"/>
              <a:gd name="connsiteY7" fmla="*/ 236478 h 1731316"/>
              <a:gd name="connsiteX8" fmla="*/ 169093 w 2511468"/>
              <a:gd name="connsiteY8" fmla="*/ 130586 h 1731316"/>
              <a:gd name="connsiteX0" fmla="*/ 169092 w 2515686"/>
              <a:gd name="connsiteY0" fmla="*/ 130586 h 1580338"/>
              <a:gd name="connsiteX1" fmla="*/ 250065 w 2515686"/>
              <a:gd name="connsiteY1" fmla="*/ 806109 h 1580338"/>
              <a:gd name="connsiteX2" fmla="*/ 410728 w 2515686"/>
              <a:gd name="connsiteY2" fmla="*/ 1478627 h 1580338"/>
              <a:gd name="connsiteX3" fmla="*/ 1767791 w 2515686"/>
              <a:gd name="connsiteY3" fmla="*/ 1550126 h 1580338"/>
              <a:gd name="connsiteX4" fmla="*/ 2322009 w 2515686"/>
              <a:gd name="connsiteY4" fmla="*/ 1205471 h 1580338"/>
              <a:gd name="connsiteX5" fmla="*/ 2498423 w 2515686"/>
              <a:gd name="connsiteY5" fmla="*/ 624161 h 1580338"/>
              <a:gd name="connsiteX6" fmla="*/ 1948740 w 2515686"/>
              <a:gd name="connsiteY6" fmla="*/ 2607 h 1580338"/>
              <a:gd name="connsiteX7" fmla="*/ 1251745 w 2515686"/>
              <a:gd name="connsiteY7" fmla="*/ 236478 h 1580338"/>
              <a:gd name="connsiteX8" fmla="*/ 169092 w 2515686"/>
              <a:gd name="connsiteY8" fmla="*/ 130586 h 1580338"/>
              <a:gd name="connsiteX0" fmla="*/ 216909 w 2371233"/>
              <a:gd name="connsiteY0" fmla="*/ 97731 h 1580287"/>
              <a:gd name="connsiteX1" fmla="*/ 105612 w 2371233"/>
              <a:gd name="connsiteY1" fmla="*/ 806058 h 1580287"/>
              <a:gd name="connsiteX2" fmla="*/ 266275 w 2371233"/>
              <a:gd name="connsiteY2" fmla="*/ 1478576 h 1580287"/>
              <a:gd name="connsiteX3" fmla="*/ 1623338 w 2371233"/>
              <a:gd name="connsiteY3" fmla="*/ 1550075 h 1580287"/>
              <a:gd name="connsiteX4" fmla="*/ 2177556 w 2371233"/>
              <a:gd name="connsiteY4" fmla="*/ 1205420 h 1580287"/>
              <a:gd name="connsiteX5" fmla="*/ 2353970 w 2371233"/>
              <a:gd name="connsiteY5" fmla="*/ 624110 h 1580287"/>
              <a:gd name="connsiteX6" fmla="*/ 1804287 w 2371233"/>
              <a:gd name="connsiteY6" fmla="*/ 2556 h 1580287"/>
              <a:gd name="connsiteX7" fmla="*/ 1107292 w 2371233"/>
              <a:gd name="connsiteY7" fmla="*/ 236427 h 1580287"/>
              <a:gd name="connsiteX8" fmla="*/ 216909 w 2371233"/>
              <a:gd name="connsiteY8" fmla="*/ 97731 h 1580287"/>
              <a:gd name="connsiteX0" fmla="*/ 212838 w 2367162"/>
              <a:gd name="connsiteY0" fmla="*/ 97731 h 1599445"/>
              <a:gd name="connsiteX1" fmla="*/ 101541 w 2367162"/>
              <a:gd name="connsiteY1" fmla="*/ 806058 h 1599445"/>
              <a:gd name="connsiteX2" fmla="*/ 179803 w 2367162"/>
              <a:gd name="connsiteY2" fmla="*/ 1516849 h 1599445"/>
              <a:gd name="connsiteX3" fmla="*/ 1619267 w 2367162"/>
              <a:gd name="connsiteY3" fmla="*/ 1550075 h 1599445"/>
              <a:gd name="connsiteX4" fmla="*/ 2173485 w 2367162"/>
              <a:gd name="connsiteY4" fmla="*/ 1205420 h 1599445"/>
              <a:gd name="connsiteX5" fmla="*/ 2349899 w 2367162"/>
              <a:gd name="connsiteY5" fmla="*/ 624110 h 1599445"/>
              <a:gd name="connsiteX6" fmla="*/ 1800216 w 2367162"/>
              <a:gd name="connsiteY6" fmla="*/ 2556 h 1599445"/>
              <a:gd name="connsiteX7" fmla="*/ 1103221 w 2367162"/>
              <a:gd name="connsiteY7" fmla="*/ 236427 h 1599445"/>
              <a:gd name="connsiteX8" fmla="*/ 212838 w 2367162"/>
              <a:gd name="connsiteY8" fmla="*/ 97731 h 1599445"/>
              <a:gd name="connsiteX0" fmla="*/ 274217 w 2428541"/>
              <a:gd name="connsiteY0" fmla="*/ 97731 h 1563328"/>
              <a:gd name="connsiteX1" fmla="*/ 162920 w 2428541"/>
              <a:gd name="connsiteY1" fmla="*/ 806058 h 1563328"/>
              <a:gd name="connsiteX2" fmla="*/ 241182 w 2428541"/>
              <a:gd name="connsiteY2" fmla="*/ 1516849 h 1563328"/>
              <a:gd name="connsiteX3" fmla="*/ 1680646 w 2428541"/>
              <a:gd name="connsiteY3" fmla="*/ 1550075 h 1563328"/>
              <a:gd name="connsiteX4" fmla="*/ 2234864 w 2428541"/>
              <a:gd name="connsiteY4" fmla="*/ 1205420 h 1563328"/>
              <a:gd name="connsiteX5" fmla="*/ 2411278 w 2428541"/>
              <a:gd name="connsiteY5" fmla="*/ 624110 h 1563328"/>
              <a:gd name="connsiteX6" fmla="*/ 1861595 w 2428541"/>
              <a:gd name="connsiteY6" fmla="*/ 2556 h 1563328"/>
              <a:gd name="connsiteX7" fmla="*/ 1164600 w 2428541"/>
              <a:gd name="connsiteY7" fmla="*/ 236427 h 1563328"/>
              <a:gd name="connsiteX8" fmla="*/ 274217 w 2428541"/>
              <a:gd name="connsiteY8" fmla="*/ 97731 h 15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8541" h="1563328">
                <a:moveTo>
                  <a:pt x="274217" y="97731"/>
                </a:moveTo>
                <a:cubicBezTo>
                  <a:pt x="-131398" y="291421"/>
                  <a:pt x="168426" y="569538"/>
                  <a:pt x="162920" y="806058"/>
                </a:cubicBezTo>
                <a:cubicBezTo>
                  <a:pt x="157414" y="1042578"/>
                  <a:pt x="-247990" y="1551404"/>
                  <a:pt x="241182" y="1516849"/>
                </a:cubicBezTo>
                <a:cubicBezTo>
                  <a:pt x="730354" y="1482294"/>
                  <a:pt x="1348366" y="1601980"/>
                  <a:pt x="1680646" y="1550075"/>
                </a:cubicBezTo>
                <a:cubicBezTo>
                  <a:pt x="2012926" y="1498170"/>
                  <a:pt x="2113092" y="1359748"/>
                  <a:pt x="2234864" y="1205420"/>
                </a:cubicBezTo>
                <a:cubicBezTo>
                  <a:pt x="2356636" y="1051093"/>
                  <a:pt x="2473489" y="824587"/>
                  <a:pt x="2411278" y="624110"/>
                </a:cubicBezTo>
                <a:cubicBezTo>
                  <a:pt x="2349067" y="423633"/>
                  <a:pt x="2314322" y="32821"/>
                  <a:pt x="1861595" y="2556"/>
                </a:cubicBezTo>
                <a:cubicBezTo>
                  <a:pt x="1408868" y="-27709"/>
                  <a:pt x="1429163" y="220565"/>
                  <a:pt x="1164600" y="236427"/>
                </a:cubicBezTo>
                <a:cubicBezTo>
                  <a:pt x="900037" y="252289"/>
                  <a:pt x="679832" y="-95959"/>
                  <a:pt x="274217" y="97731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169" name="Picture 168" descr="A picture containing sitting, drawing, bus&#10;&#10;Description automatically generated">
            <a:extLst>
              <a:ext uri="{FF2B5EF4-FFF2-40B4-BE49-F238E27FC236}">
                <a16:creationId xmlns:a16="http://schemas.microsoft.com/office/drawing/2014/main" id="{88847BC2-011B-704F-BA5D-307F59088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902" y="2001081"/>
            <a:ext cx="553011" cy="312708"/>
          </a:xfrm>
          <a:prstGeom prst="rect">
            <a:avLst/>
          </a:prstGeom>
        </p:spPr>
      </p:pic>
      <p:sp>
        <p:nvSpPr>
          <p:cNvPr id="171" name="Rectangle 3">
            <a:extLst>
              <a:ext uri="{FF2B5EF4-FFF2-40B4-BE49-F238E27FC236}">
                <a16:creationId xmlns:a16="http://schemas.microsoft.com/office/drawing/2014/main" id="{C8757F7E-A6D1-284F-B0AF-0DB41E9ED371}"/>
              </a:ext>
            </a:extLst>
          </p:cNvPr>
          <p:cNvSpPr txBox="1">
            <a:spLocks noChangeArrowheads="1"/>
          </p:cNvSpPr>
          <p:nvPr/>
        </p:nvSpPr>
        <p:spPr>
          <a:xfrm>
            <a:off x="1139688" y="3074505"/>
            <a:ext cx="10654747" cy="337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arriving mobile must:</a:t>
            </a:r>
          </a:p>
          <a:p>
            <a:pPr marL="800100" lvl="1" indent="-274638"/>
            <a:r>
              <a:rPr lang="en-US" sz="2800" dirty="0"/>
              <a:t>associate with BS: (establish) communication over 4G wireless link</a:t>
            </a:r>
          </a:p>
          <a:p>
            <a:pPr marL="800100" lvl="1" indent="-274638"/>
            <a:r>
              <a:rPr lang="en-US" sz="2600" dirty="0"/>
              <a:t>authenticate </a:t>
            </a:r>
            <a:r>
              <a:rPr lang="en-US" sz="2800" dirty="0"/>
              <a:t>itself to network, and authenticate network</a:t>
            </a:r>
          </a:p>
          <a:p>
            <a:pPr marL="457200" indent="-274638"/>
            <a:r>
              <a:rPr lang="en-US" sz="3200" dirty="0"/>
              <a:t>notable differences from WiFi</a:t>
            </a:r>
          </a:p>
          <a:p>
            <a:pPr marL="811213" lvl="1" indent="-287338"/>
            <a:r>
              <a:rPr lang="en-US" sz="2800" dirty="0"/>
              <a:t>mobile’s SIMcard provides global identity, contains shared keys</a:t>
            </a:r>
          </a:p>
          <a:p>
            <a:pPr marL="811213" lvl="1" indent="-287338"/>
            <a:r>
              <a:rPr lang="en-US" sz="2800" dirty="0"/>
              <a:t>services in visited network depend on (paid) service subscription in home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1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Authentication, encryption in 4G LTE</a:t>
            </a:r>
          </a:p>
        </p:txBody>
      </p:sp>
      <p:sp>
        <p:nvSpPr>
          <p:cNvPr id="91" name="Rectangle 3">
            <a:extLst>
              <a:ext uri="{FF2B5EF4-FFF2-40B4-BE49-F238E27FC236}">
                <a16:creationId xmlns:a16="http://schemas.microsoft.com/office/drawing/2014/main" id="{0C2BE0D2-C9F0-1F41-8B4D-E062562CB457}"/>
              </a:ext>
            </a:extLst>
          </p:cNvPr>
          <p:cNvSpPr txBox="1">
            <a:spLocks noChangeArrowheads="1"/>
          </p:cNvSpPr>
          <p:nvPr/>
        </p:nvSpPr>
        <p:spPr>
          <a:xfrm>
            <a:off x="1139688" y="3167269"/>
            <a:ext cx="10654747" cy="337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mobile, BS use derived session key K</a:t>
            </a:r>
            <a:r>
              <a:rPr lang="en-US" sz="2400" baseline="-25000" dirty="0"/>
              <a:t>BS-M</a:t>
            </a:r>
            <a:r>
              <a:rPr lang="en-US" dirty="0"/>
              <a:t> to encrypt communications over 4G link</a:t>
            </a:r>
          </a:p>
          <a:p>
            <a:r>
              <a:rPr lang="en-US" dirty="0"/>
              <a:t>MME in visited network + HHS in home network, together play role of WiFi AS</a:t>
            </a:r>
            <a:endParaRPr lang="en-US" sz="3200" dirty="0"/>
          </a:p>
          <a:p>
            <a:pPr marL="811213" lvl="1" indent="-287338"/>
            <a:r>
              <a:rPr lang="en-US" sz="2800" dirty="0"/>
              <a:t>ultimate authenticator is HSS</a:t>
            </a:r>
          </a:p>
          <a:p>
            <a:pPr marL="811213" lvl="1" indent="-287338"/>
            <a:r>
              <a:rPr lang="en-US" sz="2800" dirty="0"/>
              <a:t>trust and business relationship between visited and home networks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DC8110-D36A-2D4A-86AE-9EC5F1962692}"/>
              </a:ext>
            </a:extLst>
          </p:cNvPr>
          <p:cNvGrpSpPr/>
          <p:nvPr/>
        </p:nvGrpSpPr>
        <p:grpSpPr>
          <a:xfrm>
            <a:off x="783189" y="1394177"/>
            <a:ext cx="9713306" cy="1468172"/>
            <a:chOff x="783189" y="1473689"/>
            <a:chExt cx="9713306" cy="1468172"/>
          </a:xfrm>
        </p:grpSpPr>
        <p:sp>
          <p:nvSpPr>
            <p:cNvPr id="254" name="Hexagon 253">
              <a:extLst>
                <a:ext uri="{FF2B5EF4-FFF2-40B4-BE49-F238E27FC236}">
                  <a16:creationId xmlns:a16="http://schemas.microsoft.com/office/drawing/2014/main" id="{9433E081-CE2B-2E47-81BE-A5A3802C1080}"/>
                </a:ext>
              </a:extLst>
            </p:cNvPr>
            <p:cNvSpPr/>
            <p:nvPr/>
          </p:nvSpPr>
          <p:spPr>
            <a:xfrm>
              <a:off x="3331269" y="1537253"/>
              <a:ext cx="1442882" cy="1232452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AE978A2E-8EA0-B14A-BB33-7696D897A00B}"/>
                </a:ext>
              </a:extLst>
            </p:cNvPr>
            <p:cNvSpPr txBox="1"/>
            <p:nvPr/>
          </p:nvSpPr>
          <p:spPr>
            <a:xfrm>
              <a:off x="3304533" y="2516742"/>
              <a:ext cx="1574150" cy="294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Base station (BS)</a:t>
              </a:r>
              <a:endParaRPr lang="en-US" sz="12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B1311EF0-E697-1843-8374-5B34A06B18D8}"/>
                </a:ext>
              </a:extLst>
            </p:cNvPr>
            <p:cNvSpPr/>
            <p:nvPr/>
          </p:nvSpPr>
          <p:spPr>
            <a:xfrm>
              <a:off x="1686888" y="2059936"/>
              <a:ext cx="1215337" cy="34280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A8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Line 55">
              <a:extLst>
                <a:ext uri="{FF2B5EF4-FFF2-40B4-BE49-F238E27FC236}">
                  <a16:creationId xmlns:a16="http://schemas.microsoft.com/office/drawing/2014/main" id="{92F1E18C-8579-8F43-966D-AC3EAB745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5004" y="2209458"/>
              <a:ext cx="3151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F9D18517-4267-5A4D-975E-4CFF0D3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045" y="1600323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id="{B45C6A19-6E94-B540-ADFE-696C337D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8232" y="2408616"/>
              <a:ext cx="1495987" cy="338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Visited network</a:t>
              </a:r>
            </a:p>
          </p:txBody>
        </p:sp>
        <p:sp>
          <p:nvSpPr>
            <p:cNvPr id="76" name="Text Box 60">
              <a:extLst>
                <a:ext uri="{FF2B5EF4-FFF2-40B4-BE49-F238E27FC236}">
                  <a16:creationId xmlns:a16="http://schemas.microsoft.com/office/drawing/2014/main" id="{6801113C-4B0F-0649-A167-A9B90AD30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189" y="1752986"/>
              <a:ext cx="16208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mobile</a:t>
              </a:r>
              <a:endPara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0" name="Group 652">
              <a:extLst>
                <a:ext uri="{FF2B5EF4-FFF2-40B4-BE49-F238E27FC236}">
                  <a16:creationId xmlns:a16="http://schemas.microsoft.com/office/drawing/2014/main" id="{615E3320-446E-6F4B-B822-7DEC25B9D8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2209" y="1537253"/>
              <a:ext cx="1060718" cy="1101004"/>
              <a:chOff x="2751" y="1851"/>
              <a:chExt cx="462" cy="478"/>
            </a:xfrm>
          </p:grpSpPr>
          <p:pic>
            <p:nvPicPr>
              <p:cNvPr id="81" name="Picture 653" descr="iphone_stylized_small">
                <a:extLst>
                  <a:ext uri="{FF2B5EF4-FFF2-40B4-BE49-F238E27FC236}">
                    <a16:creationId xmlns:a16="http://schemas.microsoft.com/office/drawing/2014/main" id="{3072EA3B-0BD2-C64A-A7C0-59D878CFD7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" name="Picture 654" descr="antenna_radiation_stylized">
                <a:extLst>
                  <a:ext uri="{FF2B5EF4-FFF2-40B4-BE49-F238E27FC236}">
                    <a16:creationId xmlns:a16="http://schemas.microsoft.com/office/drawing/2014/main" id="{31AC3DFC-C85D-B84D-B370-64837F7760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E93E17E-EE41-904A-858F-CC85C61F5688}"/>
                </a:ext>
              </a:extLst>
            </p:cNvPr>
            <p:cNvSpPr txBox="1"/>
            <p:nvPr/>
          </p:nvSpPr>
          <p:spPr>
            <a:xfrm>
              <a:off x="5654431" y="1615296"/>
              <a:ext cx="1806542" cy="722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Mobility Management Entity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MME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161" name="Picture 160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3CB162D3-BCF2-8949-8034-01589EA29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4364" y="1489054"/>
              <a:ext cx="476091" cy="888056"/>
            </a:xfrm>
            <a:prstGeom prst="rect">
              <a:avLst/>
            </a:prstGeom>
          </p:spPr>
        </p:pic>
        <p:sp>
          <p:nvSpPr>
            <p:cNvPr id="163" name="Freeform 27">
              <a:extLst>
                <a:ext uri="{FF2B5EF4-FFF2-40B4-BE49-F238E27FC236}">
                  <a16:creationId xmlns:a16="http://schemas.microsoft.com/office/drawing/2014/main" id="{0ADE2B79-936B-5247-9275-17BD46723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90453" y="1560567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5" name="Text Box 28">
              <a:extLst>
                <a:ext uri="{FF2B5EF4-FFF2-40B4-BE49-F238E27FC236}">
                  <a16:creationId xmlns:a16="http://schemas.microsoft.com/office/drawing/2014/main" id="{BC38AE4F-EA0A-0142-952D-7A0CDE505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6936" y="2375031"/>
              <a:ext cx="143199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Home network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620FE2C-BA38-1E4B-9898-6BF852D19590}"/>
                </a:ext>
              </a:extLst>
            </p:cNvPr>
            <p:cNvSpPr txBox="1"/>
            <p:nvPr/>
          </p:nvSpPr>
          <p:spPr>
            <a:xfrm>
              <a:off x="8814217" y="1473689"/>
              <a:ext cx="1682278" cy="51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Home Subscriber Service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HSS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167" name="Picture 166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C4863955-935B-4C46-A65A-91C2C318F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1512" y="1508932"/>
              <a:ext cx="476091" cy="888056"/>
            </a:xfrm>
            <a:prstGeom prst="rect">
              <a:avLst/>
            </a:prstGeom>
          </p:spPr>
        </p:pic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D857FAC7-9308-1B42-A9CC-D7880FBB53F3}"/>
                </a:ext>
              </a:extLst>
            </p:cNvPr>
            <p:cNvSpPr/>
            <p:nvPr/>
          </p:nvSpPr>
          <p:spPr>
            <a:xfrm>
              <a:off x="7103166" y="1915378"/>
              <a:ext cx="910996" cy="58265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551784 w 1934789"/>
                <a:gd name="connsiteY0" fmla="*/ 540513 h 1886326"/>
                <a:gd name="connsiteX1" fmla="*/ 191432 w 1934789"/>
                <a:gd name="connsiteY1" fmla="*/ 946072 h 1886326"/>
                <a:gd name="connsiteX2" fmla="*/ 113085 w 1934789"/>
                <a:gd name="connsiteY2" fmla="*/ 1743684 h 1886326"/>
                <a:gd name="connsiteX3" fmla="*/ 1769169 w 1934789"/>
                <a:gd name="connsiteY3" fmla="*/ 1846509 h 1886326"/>
                <a:gd name="connsiteX4" fmla="*/ 1788297 w 1934789"/>
                <a:gd name="connsiteY4" fmla="*/ 1298227 h 1886326"/>
                <a:gd name="connsiteX5" fmla="*/ 1409514 w 1934789"/>
                <a:gd name="connsiteY5" fmla="*/ 1052213 h 1886326"/>
                <a:gd name="connsiteX6" fmla="*/ 1719730 w 1934789"/>
                <a:gd name="connsiteY6" fmla="*/ 532271 h 1886326"/>
                <a:gd name="connsiteX7" fmla="*/ 1588145 w 1934789"/>
                <a:gd name="connsiteY7" fmla="*/ 126690 h 1886326"/>
                <a:gd name="connsiteX8" fmla="*/ 1030516 w 1934789"/>
                <a:gd name="connsiteY8" fmla="*/ 27077 h 1886326"/>
                <a:gd name="connsiteX9" fmla="*/ 551784 w 1934789"/>
                <a:gd name="connsiteY9" fmla="*/ 540513 h 1886326"/>
                <a:gd name="connsiteX0" fmla="*/ 551784 w 1900403"/>
                <a:gd name="connsiteY0" fmla="*/ 540513 h 1886326"/>
                <a:gd name="connsiteX1" fmla="*/ 191432 w 1900403"/>
                <a:gd name="connsiteY1" fmla="*/ 946072 h 1886326"/>
                <a:gd name="connsiteX2" fmla="*/ 113085 w 1900403"/>
                <a:gd name="connsiteY2" fmla="*/ 1743684 h 1886326"/>
                <a:gd name="connsiteX3" fmla="*/ 1769169 w 1900403"/>
                <a:gd name="connsiteY3" fmla="*/ 1846509 h 1886326"/>
                <a:gd name="connsiteX4" fmla="*/ 1788297 w 1900403"/>
                <a:gd name="connsiteY4" fmla="*/ 1298227 h 1886326"/>
                <a:gd name="connsiteX5" fmla="*/ 1719730 w 1900403"/>
                <a:gd name="connsiteY5" fmla="*/ 532271 h 1886326"/>
                <a:gd name="connsiteX6" fmla="*/ 1588145 w 1900403"/>
                <a:gd name="connsiteY6" fmla="*/ 126690 h 1886326"/>
                <a:gd name="connsiteX7" fmla="*/ 1030516 w 1900403"/>
                <a:gd name="connsiteY7" fmla="*/ 27077 h 1886326"/>
                <a:gd name="connsiteX8" fmla="*/ 551784 w 1900403"/>
                <a:gd name="connsiteY8" fmla="*/ 540513 h 1886326"/>
                <a:gd name="connsiteX0" fmla="*/ 551784 w 2140248"/>
                <a:gd name="connsiteY0" fmla="*/ 540513 h 1886326"/>
                <a:gd name="connsiteX1" fmla="*/ 191432 w 2140248"/>
                <a:gd name="connsiteY1" fmla="*/ 946072 h 1886326"/>
                <a:gd name="connsiteX2" fmla="*/ 113085 w 2140248"/>
                <a:gd name="connsiteY2" fmla="*/ 1743684 h 1886326"/>
                <a:gd name="connsiteX3" fmla="*/ 1769169 w 2140248"/>
                <a:gd name="connsiteY3" fmla="*/ 1846509 h 1886326"/>
                <a:gd name="connsiteX4" fmla="*/ 1788297 w 2140248"/>
                <a:gd name="connsiteY4" fmla="*/ 1298227 h 1886326"/>
                <a:gd name="connsiteX5" fmla="*/ 2137828 w 2140248"/>
                <a:gd name="connsiteY5" fmla="*/ 516390 h 1886326"/>
                <a:gd name="connsiteX6" fmla="*/ 1588145 w 2140248"/>
                <a:gd name="connsiteY6" fmla="*/ 126690 h 1886326"/>
                <a:gd name="connsiteX7" fmla="*/ 1030516 w 2140248"/>
                <a:gd name="connsiteY7" fmla="*/ 27077 h 1886326"/>
                <a:gd name="connsiteX8" fmla="*/ 551784 w 2140248"/>
                <a:gd name="connsiteY8" fmla="*/ 540513 h 1886326"/>
                <a:gd name="connsiteX0" fmla="*/ 839 w 2332590"/>
                <a:gd name="connsiteY0" fmla="*/ 234577 h 1866234"/>
                <a:gd name="connsiteX1" fmla="*/ 383774 w 2332590"/>
                <a:gd name="connsiteY1" fmla="*/ 925980 h 1866234"/>
                <a:gd name="connsiteX2" fmla="*/ 305427 w 2332590"/>
                <a:gd name="connsiteY2" fmla="*/ 1723592 h 1866234"/>
                <a:gd name="connsiteX3" fmla="*/ 1961511 w 2332590"/>
                <a:gd name="connsiteY3" fmla="*/ 1826417 h 1866234"/>
                <a:gd name="connsiteX4" fmla="*/ 1980639 w 2332590"/>
                <a:gd name="connsiteY4" fmla="*/ 1278135 h 1866234"/>
                <a:gd name="connsiteX5" fmla="*/ 2330170 w 2332590"/>
                <a:gd name="connsiteY5" fmla="*/ 496298 h 1866234"/>
                <a:gd name="connsiteX6" fmla="*/ 1780487 w 2332590"/>
                <a:gd name="connsiteY6" fmla="*/ 106598 h 1866234"/>
                <a:gd name="connsiteX7" fmla="*/ 1222858 w 2332590"/>
                <a:gd name="connsiteY7" fmla="*/ 6985 h 1866234"/>
                <a:gd name="connsiteX8" fmla="*/ 839 w 2332590"/>
                <a:gd name="connsiteY8" fmla="*/ 234577 h 1866234"/>
                <a:gd name="connsiteX0" fmla="*/ 169859 w 2501610"/>
                <a:gd name="connsiteY0" fmla="*/ 234577 h 1866234"/>
                <a:gd name="connsiteX1" fmla="*/ 41784 w 2501610"/>
                <a:gd name="connsiteY1" fmla="*/ 925980 h 1866234"/>
                <a:gd name="connsiteX2" fmla="*/ 474447 w 2501610"/>
                <a:gd name="connsiteY2" fmla="*/ 1723592 h 1866234"/>
                <a:gd name="connsiteX3" fmla="*/ 2130531 w 2501610"/>
                <a:gd name="connsiteY3" fmla="*/ 1826417 h 1866234"/>
                <a:gd name="connsiteX4" fmla="*/ 2149659 w 2501610"/>
                <a:gd name="connsiteY4" fmla="*/ 1278135 h 1866234"/>
                <a:gd name="connsiteX5" fmla="*/ 2499190 w 2501610"/>
                <a:gd name="connsiteY5" fmla="*/ 496298 h 1866234"/>
                <a:gd name="connsiteX6" fmla="*/ 1949507 w 2501610"/>
                <a:gd name="connsiteY6" fmla="*/ 106598 h 1866234"/>
                <a:gd name="connsiteX7" fmla="*/ 1391878 w 2501610"/>
                <a:gd name="connsiteY7" fmla="*/ 6985 h 1866234"/>
                <a:gd name="connsiteX8" fmla="*/ 169859 w 2501610"/>
                <a:gd name="connsiteY8" fmla="*/ 234577 h 1866234"/>
                <a:gd name="connsiteX0" fmla="*/ 169859 w 2521114"/>
                <a:gd name="connsiteY0" fmla="*/ 234577 h 1866234"/>
                <a:gd name="connsiteX1" fmla="*/ 41784 w 2521114"/>
                <a:gd name="connsiteY1" fmla="*/ 925980 h 1866234"/>
                <a:gd name="connsiteX2" fmla="*/ 474447 w 2521114"/>
                <a:gd name="connsiteY2" fmla="*/ 1723592 h 1866234"/>
                <a:gd name="connsiteX3" fmla="*/ 2130531 w 2521114"/>
                <a:gd name="connsiteY3" fmla="*/ 1826417 h 1866234"/>
                <a:gd name="connsiteX4" fmla="*/ 2149659 w 2521114"/>
                <a:gd name="connsiteY4" fmla="*/ 1278135 h 1866234"/>
                <a:gd name="connsiteX5" fmla="*/ 2386606 w 2521114"/>
                <a:gd name="connsiteY5" fmla="*/ 1096675 h 1866234"/>
                <a:gd name="connsiteX6" fmla="*/ 2499190 w 2521114"/>
                <a:gd name="connsiteY6" fmla="*/ 496298 h 1866234"/>
                <a:gd name="connsiteX7" fmla="*/ 1949507 w 2521114"/>
                <a:gd name="connsiteY7" fmla="*/ 106598 h 1866234"/>
                <a:gd name="connsiteX8" fmla="*/ 1391878 w 2521114"/>
                <a:gd name="connsiteY8" fmla="*/ 6985 h 1866234"/>
                <a:gd name="connsiteX9" fmla="*/ 169859 w 2521114"/>
                <a:gd name="connsiteY9" fmla="*/ 234577 h 1866234"/>
                <a:gd name="connsiteX0" fmla="*/ 76021 w 2427276"/>
                <a:gd name="connsiteY0" fmla="*/ 234577 h 1866880"/>
                <a:gd name="connsiteX1" fmla="*/ 156994 w 2427276"/>
                <a:gd name="connsiteY1" fmla="*/ 910100 h 1866880"/>
                <a:gd name="connsiteX2" fmla="*/ 380609 w 2427276"/>
                <a:gd name="connsiteY2" fmla="*/ 1723592 h 1866880"/>
                <a:gd name="connsiteX3" fmla="*/ 2036693 w 2427276"/>
                <a:gd name="connsiteY3" fmla="*/ 1826417 h 1866880"/>
                <a:gd name="connsiteX4" fmla="*/ 2055821 w 2427276"/>
                <a:gd name="connsiteY4" fmla="*/ 1278135 h 1866880"/>
                <a:gd name="connsiteX5" fmla="*/ 2292768 w 2427276"/>
                <a:gd name="connsiteY5" fmla="*/ 1096675 h 1866880"/>
                <a:gd name="connsiteX6" fmla="*/ 2405352 w 2427276"/>
                <a:gd name="connsiteY6" fmla="*/ 496298 h 1866880"/>
                <a:gd name="connsiteX7" fmla="*/ 1855669 w 2427276"/>
                <a:gd name="connsiteY7" fmla="*/ 106598 h 1866880"/>
                <a:gd name="connsiteX8" fmla="*/ 1298040 w 2427276"/>
                <a:gd name="connsiteY8" fmla="*/ 6985 h 1866880"/>
                <a:gd name="connsiteX9" fmla="*/ 76021 w 2427276"/>
                <a:gd name="connsiteY9" fmla="*/ 234577 h 1866880"/>
                <a:gd name="connsiteX0" fmla="*/ 65838 w 2417093"/>
                <a:gd name="connsiteY0" fmla="*/ 146138 h 1778441"/>
                <a:gd name="connsiteX1" fmla="*/ 146811 w 2417093"/>
                <a:gd name="connsiteY1" fmla="*/ 821661 h 1778441"/>
                <a:gd name="connsiteX2" fmla="*/ 370426 w 2417093"/>
                <a:gd name="connsiteY2" fmla="*/ 1635153 h 1778441"/>
                <a:gd name="connsiteX3" fmla="*/ 2026510 w 2417093"/>
                <a:gd name="connsiteY3" fmla="*/ 1737978 h 1778441"/>
                <a:gd name="connsiteX4" fmla="*/ 2045638 w 2417093"/>
                <a:gd name="connsiteY4" fmla="*/ 1189696 h 1778441"/>
                <a:gd name="connsiteX5" fmla="*/ 2282585 w 2417093"/>
                <a:gd name="connsiteY5" fmla="*/ 1008236 h 1778441"/>
                <a:gd name="connsiteX6" fmla="*/ 2395169 w 2417093"/>
                <a:gd name="connsiteY6" fmla="*/ 407859 h 1778441"/>
                <a:gd name="connsiteX7" fmla="*/ 1845486 w 2417093"/>
                <a:gd name="connsiteY7" fmla="*/ 18159 h 1778441"/>
                <a:gd name="connsiteX8" fmla="*/ 1148491 w 2417093"/>
                <a:gd name="connsiteY8" fmla="*/ 252030 h 1778441"/>
                <a:gd name="connsiteX9" fmla="*/ 65838 w 2417093"/>
                <a:gd name="connsiteY9" fmla="*/ 146138 h 1778441"/>
                <a:gd name="connsiteX0" fmla="*/ 171178 w 2522433"/>
                <a:gd name="connsiteY0" fmla="*/ 146138 h 1778441"/>
                <a:gd name="connsiteX1" fmla="*/ 252151 w 2522433"/>
                <a:gd name="connsiteY1" fmla="*/ 821661 h 1778441"/>
                <a:gd name="connsiteX2" fmla="*/ 475766 w 2522433"/>
                <a:gd name="connsiteY2" fmla="*/ 1635153 h 1778441"/>
                <a:gd name="connsiteX3" fmla="*/ 2131850 w 2522433"/>
                <a:gd name="connsiteY3" fmla="*/ 1737978 h 1778441"/>
                <a:gd name="connsiteX4" fmla="*/ 2150978 w 2522433"/>
                <a:gd name="connsiteY4" fmla="*/ 1189696 h 1778441"/>
                <a:gd name="connsiteX5" fmla="*/ 2387925 w 2522433"/>
                <a:gd name="connsiteY5" fmla="*/ 1008236 h 1778441"/>
                <a:gd name="connsiteX6" fmla="*/ 2500509 w 2522433"/>
                <a:gd name="connsiteY6" fmla="*/ 407859 h 1778441"/>
                <a:gd name="connsiteX7" fmla="*/ 1950826 w 2522433"/>
                <a:gd name="connsiteY7" fmla="*/ 18159 h 1778441"/>
                <a:gd name="connsiteX8" fmla="*/ 1253831 w 2522433"/>
                <a:gd name="connsiteY8" fmla="*/ 252030 h 1778441"/>
                <a:gd name="connsiteX9" fmla="*/ 171178 w 2522433"/>
                <a:gd name="connsiteY9" fmla="*/ 146138 h 177844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02931"/>
                <a:gd name="connsiteY0" fmla="*/ 128058 h 1760361"/>
                <a:gd name="connsiteX1" fmla="*/ 252153 w 2502931"/>
                <a:gd name="connsiteY1" fmla="*/ 803581 h 1760361"/>
                <a:gd name="connsiteX2" fmla="*/ 475768 w 2502931"/>
                <a:gd name="connsiteY2" fmla="*/ 1617073 h 1760361"/>
                <a:gd name="connsiteX3" fmla="*/ 2131852 w 2502931"/>
                <a:gd name="connsiteY3" fmla="*/ 1719898 h 1760361"/>
                <a:gd name="connsiteX4" fmla="*/ 2150980 w 2502931"/>
                <a:gd name="connsiteY4" fmla="*/ 1171616 h 1760361"/>
                <a:gd name="connsiteX5" fmla="*/ 2500511 w 2502931"/>
                <a:gd name="connsiteY5" fmla="*/ 389779 h 1760361"/>
                <a:gd name="connsiteX6" fmla="*/ 1950828 w 2502931"/>
                <a:gd name="connsiteY6" fmla="*/ 79 h 1760361"/>
                <a:gd name="connsiteX7" fmla="*/ 1253833 w 2502931"/>
                <a:gd name="connsiteY7" fmla="*/ 233950 h 1760361"/>
                <a:gd name="connsiteX8" fmla="*/ 171180 w 2502931"/>
                <a:gd name="connsiteY8" fmla="*/ 128058 h 1760361"/>
                <a:gd name="connsiteX0" fmla="*/ 171180 w 2502931"/>
                <a:gd name="connsiteY0" fmla="*/ 137721 h 1770024"/>
                <a:gd name="connsiteX1" fmla="*/ 252153 w 2502931"/>
                <a:gd name="connsiteY1" fmla="*/ 813244 h 1770024"/>
                <a:gd name="connsiteX2" fmla="*/ 475768 w 2502931"/>
                <a:gd name="connsiteY2" fmla="*/ 1626736 h 1770024"/>
                <a:gd name="connsiteX3" fmla="*/ 2131852 w 2502931"/>
                <a:gd name="connsiteY3" fmla="*/ 1729561 h 1770024"/>
                <a:gd name="connsiteX4" fmla="*/ 2150980 w 2502931"/>
                <a:gd name="connsiteY4" fmla="*/ 1181279 h 1770024"/>
                <a:gd name="connsiteX5" fmla="*/ 2500511 w 2502931"/>
                <a:gd name="connsiteY5" fmla="*/ 631296 h 1770024"/>
                <a:gd name="connsiteX6" fmla="*/ 1950828 w 2502931"/>
                <a:gd name="connsiteY6" fmla="*/ 9742 h 1770024"/>
                <a:gd name="connsiteX7" fmla="*/ 1253833 w 2502931"/>
                <a:gd name="connsiteY7" fmla="*/ 243613 h 1770024"/>
                <a:gd name="connsiteX8" fmla="*/ 171180 w 2502931"/>
                <a:gd name="connsiteY8" fmla="*/ 137721 h 1770024"/>
                <a:gd name="connsiteX0" fmla="*/ 171180 w 2500973"/>
                <a:gd name="connsiteY0" fmla="*/ 137721 h 1770024"/>
                <a:gd name="connsiteX1" fmla="*/ 252153 w 2500973"/>
                <a:gd name="connsiteY1" fmla="*/ 813244 h 1770024"/>
                <a:gd name="connsiteX2" fmla="*/ 475768 w 2500973"/>
                <a:gd name="connsiteY2" fmla="*/ 1626736 h 1770024"/>
                <a:gd name="connsiteX3" fmla="*/ 2131852 w 2500973"/>
                <a:gd name="connsiteY3" fmla="*/ 1729561 h 1770024"/>
                <a:gd name="connsiteX4" fmla="*/ 2150980 w 2500973"/>
                <a:gd name="connsiteY4" fmla="*/ 1181279 h 1770024"/>
                <a:gd name="connsiteX5" fmla="*/ 2500511 w 2500973"/>
                <a:gd name="connsiteY5" fmla="*/ 631296 h 1770024"/>
                <a:gd name="connsiteX6" fmla="*/ 1950828 w 2500973"/>
                <a:gd name="connsiteY6" fmla="*/ 9742 h 1770024"/>
                <a:gd name="connsiteX7" fmla="*/ 1253833 w 2500973"/>
                <a:gd name="connsiteY7" fmla="*/ 243613 h 1770024"/>
                <a:gd name="connsiteX8" fmla="*/ 171180 w 2500973"/>
                <a:gd name="connsiteY8" fmla="*/ 137721 h 1770024"/>
                <a:gd name="connsiteX0" fmla="*/ 171180 w 2501811"/>
                <a:gd name="connsiteY0" fmla="*/ 130586 h 1762889"/>
                <a:gd name="connsiteX1" fmla="*/ 252153 w 2501811"/>
                <a:gd name="connsiteY1" fmla="*/ 806109 h 1762889"/>
                <a:gd name="connsiteX2" fmla="*/ 475768 w 2501811"/>
                <a:gd name="connsiteY2" fmla="*/ 1619601 h 1762889"/>
                <a:gd name="connsiteX3" fmla="*/ 2131852 w 2501811"/>
                <a:gd name="connsiteY3" fmla="*/ 1722426 h 1762889"/>
                <a:gd name="connsiteX4" fmla="*/ 2150980 w 2501811"/>
                <a:gd name="connsiteY4" fmla="*/ 1174144 h 1762889"/>
                <a:gd name="connsiteX5" fmla="*/ 2500511 w 2501811"/>
                <a:gd name="connsiteY5" fmla="*/ 624161 h 1762889"/>
                <a:gd name="connsiteX6" fmla="*/ 1950828 w 2501811"/>
                <a:gd name="connsiteY6" fmla="*/ 2607 h 1762889"/>
                <a:gd name="connsiteX7" fmla="*/ 1253833 w 2501811"/>
                <a:gd name="connsiteY7" fmla="*/ 236478 h 1762889"/>
                <a:gd name="connsiteX8" fmla="*/ 171180 w 2501811"/>
                <a:gd name="connsiteY8" fmla="*/ 130586 h 1762889"/>
                <a:gd name="connsiteX0" fmla="*/ 171180 w 2513555"/>
                <a:gd name="connsiteY0" fmla="*/ 130586 h 1760577"/>
                <a:gd name="connsiteX1" fmla="*/ 252153 w 2513555"/>
                <a:gd name="connsiteY1" fmla="*/ 806109 h 1760577"/>
                <a:gd name="connsiteX2" fmla="*/ 475768 w 2513555"/>
                <a:gd name="connsiteY2" fmla="*/ 1619601 h 1760577"/>
                <a:gd name="connsiteX3" fmla="*/ 2131852 w 2513555"/>
                <a:gd name="connsiteY3" fmla="*/ 1722426 h 1760577"/>
                <a:gd name="connsiteX4" fmla="*/ 2324097 w 2513555"/>
                <a:gd name="connsiteY4" fmla="*/ 1205471 h 1760577"/>
                <a:gd name="connsiteX5" fmla="*/ 2500511 w 2513555"/>
                <a:gd name="connsiteY5" fmla="*/ 624161 h 1760577"/>
                <a:gd name="connsiteX6" fmla="*/ 1950828 w 2513555"/>
                <a:gd name="connsiteY6" fmla="*/ 2607 h 1760577"/>
                <a:gd name="connsiteX7" fmla="*/ 1253833 w 2513555"/>
                <a:gd name="connsiteY7" fmla="*/ 236478 h 1760577"/>
                <a:gd name="connsiteX8" fmla="*/ 171180 w 2513555"/>
                <a:gd name="connsiteY8" fmla="*/ 130586 h 1760577"/>
                <a:gd name="connsiteX0" fmla="*/ 169093 w 2511468"/>
                <a:gd name="connsiteY0" fmla="*/ 130586 h 1731316"/>
                <a:gd name="connsiteX1" fmla="*/ 250066 w 2511468"/>
                <a:gd name="connsiteY1" fmla="*/ 806109 h 1731316"/>
                <a:gd name="connsiteX2" fmla="*/ 410729 w 2511468"/>
                <a:gd name="connsiteY2" fmla="*/ 1478627 h 1731316"/>
                <a:gd name="connsiteX3" fmla="*/ 2129765 w 2511468"/>
                <a:gd name="connsiteY3" fmla="*/ 1722426 h 1731316"/>
                <a:gd name="connsiteX4" fmla="*/ 2322010 w 2511468"/>
                <a:gd name="connsiteY4" fmla="*/ 1205471 h 1731316"/>
                <a:gd name="connsiteX5" fmla="*/ 2498424 w 2511468"/>
                <a:gd name="connsiteY5" fmla="*/ 624161 h 1731316"/>
                <a:gd name="connsiteX6" fmla="*/ 1948741 w 2511468"/>
                <a:gd name="connsiteY6" fmla="*/ 2607 h 1731316"/>
                <a:gd name="connsiteX7" fmla="*/ 1251746 w 2511468"/>
                <a:gd name="connsiteY7" fmla="*/ 236478 h 1731316"/>
                <a:gd name="connsiteX8" fmla="*/ 169093 w 2511468"/>
                <a:gd name="connsiteY8" fmla="*/ 130586 h 1731316"/>
                <a:gd name="connsiteX0" fmla="*/ 169092 w 2515686"/>
                <a:gd name="connsiteY0" fmla="*/ 130586 h 1580338"/>
                <a:gd name="connsiteX1" fmla="*/ 250065 w 2515686"/>
                <a:gd name="connsiteY1" fmla="*/ 806109 h 1580338"/>
                <a:gd name="connsiteX2" fmla="*/ 410728 w 2515686"/>
                <a:gd name="connsiteY2" fmla="*/ 1478627 h 1580338"/>
                <a:gd name="connsiteX3" fmla="*/ 1767791 w 2515686"/>
                <a:gd name="connsiteY3" fmla="*/ 1550126 h 1580338"/>
                <a:gd name="connsiteX4" fmla="*/ 2322009 w 2515686"/>
                <a:gd name="connsiteY4" fmla="*/ 1205471 h 1580338"/>
                <a:gd name="connsiteX5" fmla="*/ 2498423 w 2515686"/>
                <a:gd name="connsiteY5" fmla="*/ 624161 h 1580338"/>
                <a:gd name="connsiteX6" fmla="*/ 1948740 w 2515686"/>
                <a:gd name="connsiteY6" fmla="*/ 2607 h 1580338"/>
                <a:gd name="connsiteX7" fmla="*/ 1251745 w 2515686"/>
                <a:gd name="connsiteY7" fmla="*/ 236478 h 1580338"/>
                <a:gd name="connsiteX8" fmla="*/ 169092 w 2515686"/>
                <a:gd name="connsiteY8" fmla="*/ 130586 h 1580338"/>
                <a:gd name="connsiteX0" fmla="*/ 216909 w 2371233"/>
                <a:gd name="connsiteY0" fmla="*/ 97731 h 1580287"/>
                <a:gd name="connsiteX1" fmla="*/ 105612 w 2371233"/>
                <a:gd name="connsiteY1" fmla="*/ 806058 h 1580287"/>
                <a:gd name="connsiteX2" fmla="*/ 266275 w 2371233"/>
                <a:gd name="connsiteY2" fmla="*/ 1478576 h 1580287"/>
                <a:gd name="connsiteX3" fmla="*/ 1623338 w 2371233"/>
                <a:gd name="connsiteY3" fmla="*/ 1550075 h 1580287"/>
                <a:gd name="connsiteX4" fmla="*/ 2177556 w 2371233"/>
                <a:gd name="connsiteY4" fmla="*/ 1205420 h 1580287"/>
                <a:gd name="connsiteX5" fmla="*/ 2353970 w 2371233"/>
                <a:gd name="connsiteY5" fmla="*/ 624110 h 1580287"/>
                <a:gd name="connsiteX6" fmla="*/ 1804287 w 2371233"/>
                <a:gd name="connsiteY6" fmla="*/ 2556 h 1580287"/>
                <a:gd name="connsiteX7" fmla="*/ 1107292 w 2371233"/>
                <a:gd name="connsiteY7" fmla="*/ 236427 h 1580287"/>
                <a:gd name="connsiteX8" fmla="*/ 216909 w 2371233"/>
                <a:gd name="connsiteY8" fmla="*/ 97731 h 1580287"/>
                <a:gd name="connsiteX0" fmla="*/ 212838 w 2367162"/>
                <a:gd name="connsiteY0" fmla="*/ 97731 h 1599445"/>
                <a:gd name="connsiteX1" fmla="*/ 101541 w 2367162"/>
                <a:gd name="connsiteY1" fmla="*/ 806058 h 1599445"/>
                <a:gd name="connsiteX2" fmla="*/ 179803 w 2367162"/>
                <a:gd name="connsiteY2" fmla="*/ 1516849 h 1599445"/>
                <a:gd name="connsiteX3" fmla="*/ 1619267 w 2367162"/>
                <a:gd name="connsiteY3" fmla="*/ 1550075 h 1599445"/>
                <a:gd name="connsiteX4" fmla="*/ 2173485 w 2367162"/>
                <a:gd name="connsiteY4" fmla="*/ 1205420 h 1599445"/>
                <a:gd name="connsiteX5" fmla="*/ 2349899 w 2367162"/>
                <a:gd name="connsiteY5" fmla="*/ 624110 h 1599445"/>
                <a:gd name="connsiteX6" fmla="*/ 1800216 w 2367162"/>
                <a:gd name="connsiteY6" fmla="*/ 2556 h 1599445"/>
                <a:gd name="connsiteX7" fmla="*/ 1103221 w 2367162"/>
                <a:gd name="connsiteY7" fmla="*/ 236427 h 1599445"/>
                <a:gd name="connsiteX8" fmla="*/ 212838 w 2367162"/>
                <a:gd name="connsiteY8" fmla="*/ 97731 h 1599445"/>
                <a:gd name="connsiteX0" fmla="*/ 274217 w 2428541"/>
                <a:gd name="connsiteY0" fmla="*/ 97731 h 1563328"/>
                <a:gd name="connsiteX1" fmla="*/ 162920 w 2428541"/>
                <a:gd name="connsiteY1" fmla="*/ 806058 h 1563328"/>
                <a:gd name="connsiteX2" fmla="*/ 241182 w 2428541"/>
                <a:gd name="connsiteY2" fmla="*/ 1516849 h 1563328"/>
                <a:gd name="connsiteX3" fmla="*/ 1680646 w 2428541"/>
                <a:gd name="connsiteY3" fmla="*/ 1550075 h 1563328"/>
                <a:gd name="connsiteX4" fmla="*/ 2234864 w 2428541"/>
                <a:gd name="connsiteY4" fmla="*/ 1205420 h 1563328"/>
                <a:gd name="connsiteX5" fmla="*/ 2411278 w 2428541"/>
                <a:gd name="connsiteY5" fmla="*/ 624110 h 1563328"/>
                <a:gd name="connsiteX6" fmla="*/ 1861595 w 2428541"/>
                <a:gd name="connsiteY6" fmla="*/ 2556 h 1563328"/>
                <a:gd name="connsiteX7" fmla="*/ 1164600 w 2428541"/>
                <a:gd name="connsiteY7" fmla="*/ 236427 h 1563328"/>
                <a:gd name="connsiteX8" fmla="*/ 274217 w 2428541"/>
                <a:gd name="connsiteY8" fmla="*/ 97731 h 156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8541" h="1563328">
                  <a:moveTo>
                    <a:pt x="274217" y="97731"/>
                  </a:moveTo>
                  <a:cubicBezTo>
                    <a:pt x="-131398" y="291421"/>
                    <a:pt x="168426" y="569538"/>
                    <a:pt x="162920" y="806058"/>
                  </a:cubicBezTo>
                  <a:cubicBezTo>
                    <a:pt x="157414" y="1042578"/>
                    <a:pt x="-247990" y="1551404"/>
                    <a:pt x="241182" y="1516849"/>
                  </a:cubicBezTo>
                  <a:cubicBezTo>
                    <a:pt x="730354" y="1482294"/>
                    <a:pt x="1348366" y="1601980"/>
                    <a:pt x="1680646" y="1550075"/>
                  </a:cubicBezTo>
                  <a:cubicBezTo>
                    <a:pt x="2012926" y="1498170"/>
                    <a:pt x="2113092" y="1359748"/>
                    <a:pt x="2234864" y="1205420"/>
                  </a:cubicBezTo>
                  <a:cubicBezTo>
                    <a:pt x="2356636" y="1051093"/>
                    <a:pt x="2473489" y="824587"/>
                    <a:pt x="2411278" y="624110"/>
                  </a:cubicBezTo>
                  <a:cubicBezTo>
                    <a:pt x="2349067" y="423633"/>
                    <a:pt x="2314322" y="32821"/>
                    <a:pt x="1861595" y="2556"/>
                  </a:cubicBezTo>
                  <a:cubicBezTo>
                    <a:pt x="1408868" y="-27709"/>
                    <a:pt x="1429163" y="220565"/>
                    <a:pt x="1164600" y="236427"/>
                  </a:cubicBezTo>
                  <a:cubicBezTo>
                    <a:pt x="900037" y="252289"/>
                    <a:pt x="679832" y="-95959"/>
                    <a:pt x="274217" y="97731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pic>
          <p:nvPicPr>
            <p:cNvPr id="169" name="Picture 168" descr="A picture containing sitting, drawing, bus&#10;&#10;Description automatically generated">
              <a:extLst>
                <a:ext uri="{FF2B5EF4-FFF2-40B4-BE49-F238E27FC236}">
                  <a16:creationId xmlns:a16="http://schemas.microsoft.com/office/drawing/2014/main" id="{88847BC2-011B-704F-BA5D-307F59088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7902" y="2080593"/>
              <a:ext cx="553011" cy="312708"/>
            </a:xfrm>
            <a:prstGeom prst="rect">
              <a:avLst/>
            </a:prstGeom>
          </p:spPr>
        </p:pic>
        <p:pic>
          <p:nvPicPr>
            <p:cNvPr id="172" name="Picture 58" descr="BS00768_[1]">
              <a:extLst>
                <a:ext uri="{FF2B5EF4-FFF2-40B4-BE49-F238E27FC236}">
                  <a16:creationId xmlns:a16="http://schemas.microsoft.com/office/drawing/2014/main" id="{ECFC955E-208D-AB44-B334-5EB5224276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6729" y="2400439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3" name="Picture 58" descr="BS00768_[1]">
              <a:extLst>
                <a:ext uri="{FF2B5EF4-FFF2-40B4-BE49-F238E27FC236}">
                  <a16:creationId xmlns:a16="http://schemas.microsoft.com/office/drawing/2014/main" id="{D861578C-DABB-8C4F-9BF7-6D5965C9CE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0103" y="1876978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" name="Picture 58" descr="BS00768_[1]">
              <a:extLst>
                <a:ext uri="{FF2B5EF4-FFF2-40B4-BE49-F238E27FC236}">
                  <a16:creationId xmlns:a16="http://schemas.microsoft.com/office/drawing/2014/main" id="{4C97C615-480A-4C40-9D81-330A1AEFB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8941355" y="2055883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F7C864F-5B98-0E48-AC8D-5625723DBE60}"/>
                </a:ext>
              </a:extLst>
            </p:cNvPr>
            <p:cNvGrpSpPr/>
            <p:nvPr/>
          </p:nvGrpSpPr>
          <p:grpSpPr>
            <a:xfrm>
              <a:off x="2422862" y="2292629"/>
              <a:ext cx="864303" cy="490954"/>
              <a:chOff x="2769704" y="6255026"/>
              <a:chExt cx="864303" cy="490954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4A755B1-3141-934D-AED6-C119F0D73146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B87A8C8-866F-0144-BFD5-7D6E06766498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7384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HSS-M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BF2BAF8-71A6-3E49-BBC7-2203BC5CDE40}"/>
                </a:ext>
              </a:extLst>
            </p:cNvPr>
            <p:cNvGrpSpPr/>
            <p:nvPr/>
          </p:nvGrpSpPr>
          <p:grpSpPr>
            <a:xfrm>
              <a:off x="2378766" y="1653979"/>
              <a:ext cx="753697" cy="490954"/>
              <a:chOff x="2769704" y="6255026"/>
              <a:chExt cx="753697" cy="49095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AFA31D9-2BBA-FF44-84A6-FEF8A9F7C496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6174C66-F1BC-824B-853A-7498B26A1B94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6278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BS-M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2A27D11-0D8D-874B-B468-6EE9D0A8901C}"/>
                </a:ext>
              </a:extLst>
            </p:cNvPr>
            <p:cNvGrpSpPr/>
            <p:nvPr/>
          </p:nvGrpSpPr>
          <p:grpSpPr>
            <a:xfrm>
              <a:off x="9322903" y="1932274"/>
              <a:ext cx="959609" cy="521732"/>
              <a:chOff x="2769704" y="6255026"/>
              <a:chExt cx="959609" cy="521732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E43C1-F3ED-FD45-9F90-EBB0442DD279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FB1FB31-AE16-EC4A-8234-8998948ED941}"/>
                  </a:ext>
                </a:extLst>
              </p:cNvPr>
              <p:cNvSpPr txBox="1"/>
              <p:nvPr/>
            </p:nvSpPr>
            <p:spPr>
              <a:xfrm>
                <a:off x="2922104" y="6407426"/>
                <a:ext cx="80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HSS-M</a:t>
                </a:r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758B06F0-85FB-704A-A49D-3F26F4DF86DC}"/>
                </a:ext>
              </a:extLst>
            </p:cNvPr>
            <p:cNvGrpSpPr/>
            <p:nvPr/>
          </p:nvGrpSpPr>
          <p:grpSpPr>
            <a:xfrm>
              <a:off x="3737113" y="1507911"/>
              <a:ext cx="411911" cy="767924"/>
              <a:chOff x="6476205" y="1307523"/>
              <a:chExt cx="466245" cy="924931"/>
            </a:xfrm>
          </p:grpSpPr>
          <p:grpSp>
            <p:nvGrpSpPr>
              <p:cNvPr id="205" name="Group 817">
                <a:extLst>
                  <a:ext uri="{FF2B5EF4-FFF2-40B4-BE49-F238E27FC236}">
                    <a16:creationId xmlns:a16="http://schemas.microsoft.com/office/drawing/2014/main" id="{B7F0E73D-820A-514D-8E17-9FE52238A2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205" y="1307523"/>
                <a:ext cx="466245" cy="405864"/>
                <a:chOff x="2920" y="1445"/>
                <a:chExt cx="326" cy="299"/>
              </a:xfrm>
            </p:grpSpPr>
            <p:sp>
              <p:nvSpPr>
                <p:cNvPr id="222" name="Oval 818">
                  <a:extLst>
                    <a:ext uri="{FF2B5EF4-FFF2-40B4-BE49-F238E27FC236}">
                      <a16:creationId xmlns:a16="http://schemas.microsoft.com/office/drawing/2014/main" id="{F85CF30D-1FDB-0C48-A060-2722D7BC33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445"/>
                  <a:ext cx="326" cy="289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223" name="Group 819">
                  <a:extLst>
                    <a:ext uri="{FF2B5EF4-FFF2-40B4-BE49-F238E27FC236}">
                      <a16:creationId xmlns:a16="http://schemas.microsoft.com/office/drawing/2014/main" id="{E8F0F851-F173-BC45-89CE-2112EC0B80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" y="1476"/>
                  <a:ext cx="265" cy="228"/>
                  <a:chOff x="2949" y="1476"/>
                  <a:chExt cx="265" cy="228"/>
                </a:xfrm>
              </p:grpSpPr>
              <p:sp>
                <p:nvSpPr>
                  <p:cNvPr id="225" name="Oval 820">
                    <a:extLst>
                      <a:ext uri="{FF2B5EF4-FFF2-40B4-BE49-F238E27FC236}">
                        <a16:creationId xmlns:a16="http://schemas.microsoft.com/office/drawing/2014/main" id="{6051AF81-0E8A-B845-9836-D54E8C39B2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1545"/>
                    <a:ext cx="107" cy="92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26" name="Oval 821">
                    <a:extLst>
                      <a:ext uri="{FF2B5EF4-FFF2-40B4-BE49-F238E27FC236}">
                        <a16:creationId xmlns:a16="http://schemas.microsoft.com/office/drawing/2014/main" id="{AFAAEDF6-4CE6-FD40-94F3-397228D876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" y="1525"/>
                    <a:ext cx="154" cy="131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27" name="Oval 822">
                    <a:extLst>
                      <a:ext uri="{FF2B5EF4-FFF2-40B4-BE49-F238E27FC236}">
                        <a16:creationId xmlns:a16="http://schemas.microsoft.com/office/drawing/2014/main" id="{3AF1C69A-38A2-0541-AE9B-CD60BDCFF4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1501"/>
                    <a:ext cx="203" cy="179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28" name="Oval 823">
                    <a:extLst>
                      <a:ext uri="{FF2B5EF4-FFF2-40B4-BE49-F238E27FC236}">
                        <a16:creationId xmlns:a16="http://schemas.microsoft.com/office/drawing/2014/main" id="{16EE5E33-DED6-8240-A6D4-C3D2F6BD39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1476"/>
                    <a:ext cx="265" cy="228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224" name="Freeform 825">
                  <a:extLst>
                    <a:ext uri="{FF2B5EF4-FFF2-40B4-BE49-F238E27FC236}">
                      <a16:creationId xmlns:a16="http://schemas.microsoft.com/office/drawing/2014/main" id="{BF618B16-90BD-CF4C-8AEE-EAEBDE1AD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615"/>
                  <a:ext cx="178" cy="129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rgbClr val="9CE0FA"/>
                </a:solidFill>
                <a:ln w="19050" cmpd="sng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06" name="Group 398">
                <a:extLst>
                  <a:ext uri="{FF2B5EF4-FFF2-40B4-BE49-F238E27FC236}">
                    <a16:creationId xmlns:a16="http://schemas.microsoft.com/office/drawing/2014/main" id="{FDAD27AE-7A5A-B748-BEC5-BD139E4DF5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27789" y="1518577"/>
                <a:ext cx="375668" cy="713877"/>
                <a:chOff x="3130" y="3288"/>
                <a:chExt cx="410" cy="742"/>
              </a:xfrm>
            </p:grpSpPr>
            <p:sp>
              <p:nvSpPr>
                <p:cNvPr id="207" name="Line 270">
                  <a:extLst>
                    <a:ext uri="{FF2B5EF4-FFF2-40B4-BE49-F238E27FC236}">
                      <a16:creationId xmlns:a16="http://schemas.microsoft.com/office/drawing/2014/main" id="{A9339FC0-7A43-8D44-9608-4154F9D34F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Line 271">
                  <a:extLst>
                    <a:ext uri="{FF2B5EF4-FFF2-40B4-BE49-F238E27FC236}">
                      <a16:creationId xmlns:a16="http://schemas.microsoft.com/office/drawing/2014/main" id="{208A9892-D7FA-8A45-B080-040D3D8AD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9" name="Line 272">
                  <a:extLst>
                    <a:ext uri="{FF2B5EF4-FFF2-40B4-BE49-F238E27FC236}">
                      <a16:creationId xmlns:a16="http://schemas.microsoft.com/office/drawing/2014/main" id="{9AD04F8F-2995-AE4F-B3C5-B39CDF31DF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273">
                  <a:extLst>
                    <a:ext uri="{FF2B5EF4-FFF2-40B4-BE49-F238E27FC236}">
                      <a16:creationId xmlns:a16="http://schemas.microsoft.com/office/drawing/2014/main" id="{78F648E7-7A9B-1849-B54F-9668089ED7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274">
                  <a:extLst>
                    <a:ext uri="{FF2B5EF4-FFF2-40B4-BE49-F238E27FC236}">
                      <a16:creationId xmlns:a16="http://schemas.microsoft.com/office/drawing/2014/main" id="{71065896-CA3E-5D40-8054-5C73F7A92E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Line 275">
                  <a:extLst>
                    <a:ext uri="{FF2B5EF4-FFF2-40B4-BE49-F238E27FC236}">
                      <a16:creationId xmlns:a16="http://schemas.microsoft.com/office/drawing/2014/main" id="{CB3896C4-13D6-F247-A659-F1268F6E78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Line 276">
                  <a:extLst>
                    <a:ext uri="{FF2B5EF4-FFF2-40B4-BE49-F238E27FC236}">
                      <a16:creationId xmlns:a16="http://schemas.microsoft.com/office/drawing/2014/main" id="{6DC79789-78F3-904C-9385-0709572D8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4" name="Line 277">
                  <a:extLst>
                    <a:ext uri="{FF2B5EF4-FFF2-40B4-BE49-F238E27FC236}">
                      <a16:creationId xmlns:a16="http://schemas.microsoft.com/office/drawing/2014/main" id="{C1DDAD99-595C-8B4D-960F-D46B454A96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5" name="Line 278">
                  <a:extLst>
                    <a:ext uri="{FF2B5EF4-FFF2-40B4-BE49-F238E27FC236}">
                      <a16:creationId xmlns:a16="http://schemas.microsoft.com/office/drawing/2014/main" id="{A4C08AA4-9561-3645-B734-9B273BFC94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6" name="Line 279">
                  <a:extLst>
                    <a:ext uri="{FF2B5EF4-FFF2-40B4-BE49-F238E27FC236}">
                      <a16:creationId xmlns:a16="http://schemas.microsoft.com/office/drawing/2014/main" id="{16501CAA-EBB5-3F43-A8A9-D4909BABE5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7" name="Line 280">
                  <a:extLst>
                    <a:ext uri="{FF2B5EF4-FFF2-40B4-BE49-F238E27FC236}">
                      <a16:creationId xmlns:a16="http://schemas.microsoft.com/office/drawing/2014/main" id="{67972A95-C8FF-FB4E-8CF3-731F45CB57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8" name="Line 281">
                  <a:extLst>
                    <a:ext uri="{FF2B5EF4-FFF2-40B4-BE49-F238E27FC236}">
                      <a16:creationId xmlns:a16="http://schemas.microsoft.com/office/drawing/2014/main" id="{56AD24D4-EA63-CE4F-BC38-EC640614E7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9" name="Line 282">
                  <a:extLst>
                    <a:ext uri="{FF2B5EF4-FFF2-40B4-BE49-F238E27FC236}">
                      <a16:creationId xmlns:a16="http://schemas.microsoft.com/office/drawing/2014/main" id="{501574E6-7A4A-844B-B0E4-004DB42A39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20" name="Line 283">
                  <a:extLst>
                    <a:ext uri="{FF2B5EF4-FFF2-40B4-BE49-F238E27FC236}">
                      <a16:creationId xmlns:a16="http://schemas.microsoft.com/office/drawing/2014/main" id="{69728976-9371-3544-AEF2-28086F4704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21" name="Line 284">
                  <a:extLst>
                    <a:ext uri="{FF2B5EF4-FFF2-40B4-BE49-F238E27FC236}">
                      <a16:creationId xmlns:a16="http://schemas.microsoft.com/office/drawing/2014/main" id="{98F81385-6F62-8B47-8711-29CCAE3D09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823FA48E-A599-EC41-AF0D-E479E6B7C928}"/>
                </a:ext>
              </a:extLst>
            </p:cNvPr>
            <p:cNvGrpSpPr/>
            <p:nvPr/>
          </p:nvGrpSpPr>
          <p:grpSpPr>
            <a:xfrm>
              <a:off x="3893635" y="2162351"/>
              <a:ext cx="677748" cy="346462"/>
              <a:chOff x="1503784" y="3006600"/>
              <a:chExt cx="1771786" cy="957087"/>
            </a:xfrm>
          </p:grpSpPr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ABB27E9B-B338-464F-9CF4-3A69205991FF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252" name="Freeform 251">
                  <a:extLst>
                    <a:ext uri="{FF2B5EF4-FFF2-40B4-BE49-F238E27FC236}">
                      <a16:creationId xmlns:a16="http://schemas.microsoft.com/office/drawing/2014/main" id="{11148476-89B8-5647-A7D4-44E2166E4C90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899D95D5-9B05-3446-9ADA-70F4A44C3734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E2363AF-7A0E-CD44-A329-3A6F0C8E1102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233" name="Group 232">
                  <a:extLst>
                    <a:ext uri="{FF2B5EF4-FFF2-40B4-BE49-F238E27FC236}">
                      <a16:creationId xmlns:a16="http://schemas.microsoft.com/office/drawing/2014/main" id="{10C1EAAC-3CA4-EF4B-87EB-7B615B5EA28F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50" name="Parallelogram 249">
                    <a:extLst>
                      <a:ext uri="{FF2B5EF4-FFF2-40B4-BE49-F238E27FC236}">
                        <a16:creationId xmlns:a16="http://schemas.microsoft.com/office/drawing/2014/main" id="{E67BDB30-C4E4-2A49-AC70-20886FB6CFDD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Parallelogram 250">
                    <a:extLst>
                      <a:ext uri="{FF2B5EF4-FFF2-40B4-BE49-F238E27FC236}">
                        <a16:creationId xmlns:a16="http://schemas.microsoft.com/office/drawing/2014/main" id="{AD0ADA8E-9674-DD4B-A087-175E9FB30F7A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CC5C19E4-780E-5245-8E32-42929176102E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48" name="Parallelogram 247">
                    <a:extLst>
                      <a:ext uri="{FF2B5EF4-FFF2-40B4-BE49-F238E27FC236}">
                        <a16:creationId xmlns:a16="http://schemas.microsoft.com/office/drawing/2014/main" id="{811438CE-1F38-8544-AC84-A67364768D20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9" name="Parallelogram 248">
                    <a:extLst>
                      <a:ext uri="{FF2B5EF4-FFF2-40B4-BE49-F238E27FC236}">
                        <a16:creationId xmlns:a16="http://schemas.microsoft.com/office/drawing/2014/main" id="{EFA26388-B4C7-B446-9D10-1BFF73C0A95D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35" name="Parallelogram 234">
                  <a:extLst>
                    <a:ext uri="{FF2B5EF4-FFF2-40B4-BE49-F238E27FC236}">
                      <a16:creationId xmlns:a16="http://schemas.microsoft.com/office/drawing/2014/main" id="{43AE449B-B681-1F4C-B5F2-90D14CEDD39D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6" name="Parallelogram 235">
                  <a:extLst>
                    <a:ext uri="{FF2B5EF4-FFF2-40B4-BE49-F238E27FC236}">
                      <a16:creationId xmlns:a16="http://schemas.microsoft.com/office/drawing/2014/main" id="{FCB17F41-249C-0D41-8742-B1C8AA3D15FE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7" name="Parallelogram 236">
                  <a:extLst>
                    <a:ext uri="{FF2B5EF4-FFF2-40B4-BE49-F238E27FC236}">
                      <a16:creationId xmlns:a16="http://schemas.microsoft.com/office/drawing/2014/main" id="{A979BAA2-F9BD-A94E-8A41-3943F53AF253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Parallelogram 237">
                  <a:extLst>
                    <a:ext uri="{FF2B5EF4-FFF2-40B4-BE49-F238E27FC236}">
                      <a16:creationId xmlns:a16="http://schemas.microsoft.com/office/drawing/2014/main" id="{5C469B8C-82BA-AA40-9402-358F2EEE053C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9" name="Parallelogram 238">
                  <a:extLst>
                    <a:ext uri="{FF2B5EF4-FFF2-40B4-BE49-F238E27FC236}">
                      <a16:creationId xmlns:a16="http://schemas.microsoft.com/office/drawing/2014/main" id="{5D80D140-0522-A34E-8F24-6CCE4366E375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0" name="Parallelogram 239">
                  <a:extLst>
                    <a:ext uri="{FF2B5EF4-FFF2-40B4-BE49-F238E27FC236}">
                      <a16:creationId xmlns:a16="http://schemas.microsoft.com/office/drawing/2014/main" id="{71D3E6DB-464A-E345-A8D1-FBE7062743A2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D0E93DB9-4D1B-1D4E-BBF5-DDFB5292BF55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244" name="Parallelogram 243">
                    <a:extLst>
                      <a:ext uri="{FF2B5EF4-FFF2-40B4-BE49-F238E27FC236}">
                        <a16:creationId xmlns:a16="http://schemas.microsoft.com/office/drawing/2014/main" id="{1CF9540C-B446-0947-8C6C-F6590EDEDD7D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5" name="Parallelogram 244">
                    <a:extLst>
                      <a:ext uri="{FF2B5EF4-FFF2-40B4-BE49-F238E27FC236}">
                        <a16:creationId xmlns:a16="http://schemas.microsoft.com/office/drawing/2014/main" id="{BA903DA1-4D31-F04B-B2E0-CD3B313AD063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6" name="Parallelogram 245">
                    <a:extLst>
                      <a:ext uri="{FF2B5EF4-FFF2-40B4-BE49-F238E27FC236}">
                        <a16:creationId xmlns:a16="http://schemas.microsoft.com/office/drawing/2014/main" id="{309F652B-9DF7-4C45-B24C-C8188FD67FFA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7" name="Parallelogram 246">
                    <a:extLst>
                      <a:ext uri="{FF2B5EF4-FFF2-40B4-BE49-F238E27FC236}">
                        <a16:creationId xmlns:a16="http://schemas.microsoft.com/office/drawing/2014/main" id="{46D35E23-37CC-0249-9BAE-E6E45AF7CFF3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42" name="Parallelogram 241">
                  <a:extLst>
                    <a:ext uri="{FF2B5EF4-FFF2-40B4-BE49-F238E27FC236}">
                      <a16:creationId xmlns:a16="http://schemas.microsoft.com/office/drawing/2014/main" id="{2BE8223D-6B97-B846-8CA6-BA758A24135E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3" name="Parallelogram 242">
                  <a:extLst>
                    <a:ext uri="{FF2B5EF4-FFF2-40B4-BE49-F238E27FC236}">
                      <a16:creationId xmlns:a16="http://schemas.microsoft.com/office/drawing/2014/main" id="{619D7691-9113-1A40-B07D-2D42536B7B19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9504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Authentication, encryption in 4G LTE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44F048-5387-4E44-9417-A39BE5ACD2F9}"/>
              </a:ext>
            </a:extLst>
          </p:cNvPr>
          <p:cNvGrpSpPr/>
          <p:nvPr/>
        </p:nvGrpSpPr>
        <p:grpSpPr>
          <a:xfrm>
            <a:off x="1887538" y="2736842"/>
            <a:ext cx="7017923" cy="558823"/>
            <a:chOff x="1887538" y="2736842"/>
            <a:chExt cx="7017923" cy="558823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AD9D187-771F-9B4E-9009-697013272410}"/>
                </a:ext>
              </a:extLst>
            </p:cNvPr>
            <p:cNvCxnSpPr/>
            <p:nvPr/>
          </p:nvCxnSpPr>
          <p:spPr>
            <a:xfrm>
              <a:off x="1887538" y="3037340"/>
              <a:ext cx="19655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96B6BFD-83FE-D149-B294-AFAD6E82E2FB}"/>
                </a:ext>
              </a:extLst>
            </p:cNvPr>
            <p:cNvCxnSpPr/>
            <p:nvPr/>
          </p:nvCxnSpPr>
          <p:spPr>
            <a:xfrm>
              <a:off x="4038600" y="3068672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083A239-B1F6-344D-9F60-6224CAF0816B}"/>
                </a:ext>
              </a:extLst>
            </p:cNvPr>
            <p:cNvCxnSpPr>
              <a:cxnSpLocks/>
            </p:cNvCxnSpPr>
            <p:nvPr/>
          </p:nvCxnSpPr>
          <p:spPr>
            <a:xfrm>
              <a:off x="5919866" y="3134515"/>
              <a:ext cx="2985595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746D7F2-DEA3-1342-97B8-05B3394E9613}"/>
                </a:ext>
              </a:extLst>
            </p:cNvPr>
            <p:cNvGrpSpPr/>
            <p:nvPr/>
          </p:nvGrpSpPr>
          <p:grpSpPr>
            <a:xfrm>
              <a:off x="7139101" y="2926333"/>
              <a:ext cx="305943" cy="369332"/>
              <a:chOff x="7031063" y="1728412"/>
              <a:chExt cx="305943" cy="369332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2428CE82-156B-4E48-BD25-C1060B3DC2B2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8625CF1-8DA1-E348-9022-6FCF8210C723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F879A52-7D77-6149-B57B-5C17945483C6}"/>
                </a:ext>
              </a:extLst>
            </p:cNvPr>
            <p:cNvSpPr txBox="1"/>
            <p:nvPr/>
          </p:nvSpPr>
          <p:spPr>
            <a:xfrm>
              <a:off x="2465463" y="2736842"/>
              <a:ext cx="640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attach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8471006-FD2A-9A4A-9BAB-CF99E02375D0}"/>
                </a:ext>
              </a:extLst>
            </p:cNvPr>
            <p:cNvSpPr txBox="1"/>
            <p:nvPr/>
          </p:nvSpPr>
          <p:spPr>
            <a:xfrm>
              <a:off x="4562472" y="2753114"/>
              <a:ext cx="640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attach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9A0B7AF-D606-C14C-9C50-D8ADD316A8E7}"/>
                </a:ext>
              </a:extLst>
            </p:cNvPr>
            <p:cNvSpPr txBox="1"/>
            <p:nvPr/>
          </p:nvSpPr>
          <p:spPr>
            <a:xfrm>
              <a:off x="6241127" y="2738790"/>
              <a:ext cx="21031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AUTH_REQ (IMSI, VN info)</a:t>
              </a:r>
            </a:p>
          </p:txBody>
        </p:sp>
      </p:grp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60E1F58-4D13-5B44-ACBD-2CE0A670845C}"/>
              </a:ext>
            </a:extLst>
          </p:cNvPr>
          <p:cNvCxnSpPr>
            <a:cxnSpLocks/>
          </p:cNvCxnSpPr>
          <p:nvPr/>
        </p:nvCxnSpPr>
        <p:spPr>
          <a:xfrm>
            <a:off x="1781522" y="2738790"/>
            <a:ext cx="0" cy="6753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A6DA9DBF-6E62-214E-85B3-FF5A8AFC0960}"/>
              </a:ext>
            </a:extLst>
          </p:cNvPr>
          <p:cNvCxnSpPr>
            <a:cxnSpLocks/>
          </p:cNvCxnSpPr>
          <p:nvPr/>
        </p:nvCxnSpPr>
        <p:spPr>
          <a:xfrm>
            <a:off x="3955634" y="2753114"/>
            <a:ext cx="0" cy="6609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6535188D-E677-764C-8ED9-6213A94D5561}"/>
              </a:ext>
            </a:extLst>
          </p:cNvPr>
          <p:cNvCxnSpPr>
            <a:cxnSpLocks/>
          </p:cNvCxnSpPr>
          <p:nvPr/>
        </p:nvCxnSpPr>
        <p:spPr>
          <a:xfrm>
            <a:off x="5797483" y="2767438"/>
            <a:ext cx="0" cy="6466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DAD42D8-6E2E-AB4A-AA55-340559FBE889}"/>
              </a:ext>
            </a:extLst>
          </p:cNvPr>
          <p:cNvCxnSpPr>
            <a:cxnSpLocks/>
          </p:cNvCxnSpPr>
          <p:nvPr/>
        </p:nvCxnSpPr>
        <p:spPr>
          <a:xfrm>
            <a:off x="8989635" y="2781762"/>
            <a:ext cx="0" cy="63233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E6A9BA15-8EB7-4A4D-B5E5-13525608BD6B}"/>
              </a:ext>
            </a:extLst>
          </p:cNvPr>
          <p:cNvGrpSpPr/>
          <p:nvPr/>
        </p:nvGrpSpPr>
        <p:grpSpPr>
          <a:xfrm>
            <a:off x="783189" y="1394177"/>
            <a:ext cx="9713306" cy="1468172"/>
            <a:chOff x="783189" y="1473689"/>
            <a:chExt cx="9713306" cy="1468172"/>
          </a:xfrm>
        </p:grpSpPr>
        <p:sp>
          <p:nvSpPr>
            <p:cNvPr id="278" name="Hexagon 277">
              <a:extLst>
                <a:ext uri="{FF2B5EF4-FFF2-40B4-BE49-F238E27FC236}">
                  <a16:creationId xmlns:a16="http://schemas.microsoft.com/office/drawing/2014/main" id="{A5D3D85D-816C-E241-9E70-C943E68927C0}"/>
                </a:ext>
              </a:extLst>
            </p:cNvPr>
            <p:cNvSpPr/>
            <p:nvPr/>
          </p:nvSpPr>
          <p:spPr>
            <a:xfrm>
              <a:off x="3331269" y="1537253"/>
              <a:ext cx="1442882" cy="1232452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EE805635-0AE7-1D48-BD53-5D032B5676F2}"/>
                </a:ext>
              </a:extLst>
            </p:cNvPr>
            <p:cNvSpPr txBox="1"/>
            <p:nvPr/>
          </p:nvSpPr>
          <p:spPr>
            <a:xfrm>
              <a:off x="3304533" y="2516742"/>
              <a:ext cx="1574150" cy="294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Base station (BS)</a:t>
              </a:r>
              <a:endParaRPr lang="en-US" sz="12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0" name="Right Arrow 279">
              <a:extLst>
                <a:ext uri="{FF2B5EF4-FFF2-40B4-BE49-F238E27FC236}">
                  <a16:creationId xmlns:a16="http://schemas.microsoft.com/office/drawing/2014/main" id="{B68B38D2-CFB2-CC47-A2F3-0B4793680A58}"/>
                </a:ext>
              </a:extLst>
            </p:cNvPr>
            <p:cNvSpPr/>
            <p:nvPr/>
          </p:nvSpPr>
          <p:spPr>
            <a:xfrm>
              <a:off x="1686888" y="2059936"/>
              <a:ext cx="1215337" cy="34280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A8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" name="Line 55">
              <a:extLst>
                <a:ext uri="{FF2B5EF4-FFF2-40B4-BE49-F238E27FC236}">
                  <a16:creationId xmlns:a16="http://schemas.microsoft.com/office/drawing/2014/main" id="{33097FE8-65A6-764D-95ED-7BA1C2D7E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5004" y="2209458"/>
              <a:ext cx="3151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Freeform 27">
              <a:extLst>
                <a:ext uri="{FF2B5EF4-FFF2-40B4-BE49-F238E27FC236}">
                  <a16:creationId xmlns:a16="http://schemas.microsoft.com/office/drawing/2014/main" id="{E0F8D8B2-9EE1-2B40-AEAB-6FD2DF13A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045" y="1600323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" name="Text Box 28">
              <a:extLst>
                <a:ext uri="{FF2B5EF4-FFF2-40B4-BE49-F238E27FC236}">
                  <a16:creationId xmlns:a16="http://schemas.microsoft.com/office/drawing/2014/main" id="{1B5FDEEB-9ADD-CC4A-9C14-CAF9737D5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8232" y="2408616"/>
              <a:ext cx="1495987" cy="338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Visited network</a:t>
              </a:r>
            </a:p>
          </p:txBody>
        </p:sp>
        <p:sp>
          <p:nvSpPr>
            <p:cNvPr id="284" name="Text Box 60">
              <a:extLst>
                <a:ext uri="{FF2B5EF4-FFF2-40B4-BE49-F238E27FC236}">
                  <a16:creationId xmlns:a16="http://schemas.microsoft.com/office/drawing/2014/main" id="{16236172-9EEC-2D4B-8313-91FA8CAD9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189" y="1752986"/>
              <a:ext cx="16208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mobile</a:t>
              </a:r>
              <a:endPara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85" name="Group 652">
              <a:extLst>
                <a:ext uri="{FF2B5EF4-FFF2-40B4-BE49-F238E27FC236}">
                  <a16:creationId xmlns:a16="http://schemas.microsoft.com/office/drawing/2014/main" id="{54193290-4E73-5A48-BA20-37BF484F5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2209" y="1537253"/>
              <a:ext cx="1060718" cy="1101004"/>
              <a:chOff x="2751" y="1851"/>
              <a:chExt cx="462" cy="478"/>
            </a:xfrm>
          </p:grpSpPr>
          <p:pic>
            <p:nvPicPr>
              <p:cNvPr id="355" name="Picture 653" descr="iphone_stylized_small">
                <a:extLst>
                  <a:ext uri="{FF2B5EF4-FFF2-40B4-BE49-F238E27FC236}">
                    <a16:creationId xmlns:a16="http://schemas.microsoft.com/office/drawing/2014/main" id="{00B7CBBF-81EA-BA48-B17E-31AA92B132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6" name="Picture 654" descr="antenna_radiation_stylized">
                <a:extLst>
                  <a:ext uri="{FF2B5EF4-FFF2-40B4-BE49-F238E27FC236}">
                    <a16:creationId xmlns:a16="http://schemas.microsoft.com/office/drawing/2014/main" id="{957B0435-5347-8148-9608-4C0EB22A9D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F95B9DC1-46B7-6F4A-B5D0-AA143B5E1972}"/>
                </a:ext>
              </a:extLst>
            </p:cNvPr>
            <p:cNvSpPr txBox="1"/>
            <p:nvPr/>
          </p:nvSpPr>
          <p:spPr>
            <a:xfrm>
              <a:off x="5654431" y="1615296"/>
              <a:ext cx="1806542" cy="722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Mobility Management Entity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MME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87" name="Picture 286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BCB52D2E-44B6-9A47-9771-B01CD88BC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4364" y="1489054"/>
              <a:ext cx="476091" cy="888056"/>
            </a:xfrm>
            <a:prstGeom prst="rect">
              <a:avLst/>
            </a:prstGeom>
          </p:spPr>
        </p:pic>
        <p:sp>
          <p:nvSpPr>
            <p:cNvPr id="288" name="Freeform 27">
              <a:extLst>
                <a:ext uri="{FF2B5EF4-FFF2-40B4-BE49-F238E27FC236}">
                  <a16:creationId xmlns:a16="http://schemas.microsoft.com/office/drawing/2014/main" id="{D0607F19-89E0-0D43-B628-31C3564E1C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90453" y="1560567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9" name="Text Box 28">
              <a:extLst>
                <a:ext uri="{FF2B5EF4-FFF2-40B4-BE49-F238E27FC236}">
                  <a16:creationId xmlns:a16="http://schemas.microsoft.com/office/drawing/2014/main" id="{55C73C7C-B5ED-0845-9A60-E534253C8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6936" y="2375031"/>
              <a:ext cx="143199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Home network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6E53AB99-0455-EA4D-B0A0-2C95D44E89BE}"/>
                </a:ext>
              </a:extLst>
            </p:cNvPr>
            <p:cNvSpPr txBox="1"/>
            <p:nvPr/>
          </p:nvSpPr>
          <p:spPr>
            <a:xfrm>
              <a:off x="8814217" y="1473689"/>
              <a:ext cx="1682278" cy="51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Home Subscriber Service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HSS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91" name="Picture 290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DEDCAC9C-3F21-014D-85DF-63A5D886B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1512" y="1508932"/>
              <a:ext cx="476091" cy="888056"/>
            </a:xfrm>
            <a:prstGeom prst="rect">
              <a:avLst/>
            </a:prstGeom>
          </p:spPr>
        </p:pic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5E605518-C7F0-D649-8E82-4AAEA16207C2}"/>
                </a:ext>
              </a:extLst>
            </p:cNvPr>
            <p:cNvSpPr/>
            <p:nvPr/>
          </p:nvSpPr>
          <p:spPr>
            <a:xfrm>
              <a:off x="7103166" y="1915378"/>
              <a:ext cx="910996" cy="58265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551784 w 1934789"/>
                <a:gd name="connsiteY0" fmla="*/ 540513 h 1886326"/>
                <a:gd name="connsiteX1" fmla="*/ 191432 w 1934789"/>
                <a:gd name="connsiteY1" fmla="*/ 946072 h 1886326"/>
                <a:gd name="connsiteX2" fmla="*/ 113085 w 1934789"/>
                <a:gd name="connsiteY2" fmla="*/ 1743684 h 1886326"/>
                <a:gd name="connsiteX3" fmla="*/ 1769169 w 1934789"/>
                <a:gd name="connsiteY3" fmla="*/ 1846509 h 1886326"/>
                <a:gd name="connsiteX4" fmla="*/ 1788297 w 1934789"/>
                <a:gd name="connsiteY4" fmla="*/ 1298227 h 1886326"/>
                <a:gd name="connsiteX5" fmla="*/ 1409514 w 1934789"/>
                <a:gd name="connsiteY5" fmla="*/ 1052213 h 1886326"/>
                <a:gd name="connsiteX6" fmla="*/ 1719730 w 1934789"/>
                <a:gd name="connsiteY6" fmla="*/ 532271 h 1886326"/>
                <a:gd name="connsiteX7" fmla="*/ 1588145 w 1934789"/>
                <a:gd name="connsiteY7" fmla="*/ 126690 h 1886326"/>
                <a:gd name="connsiteX8" fmla="*/ 1030516 w 1934789"/>
                <a:gd name="connsiteY8" fmla="*/ 27077 h 1886326"/>
                <a:gd name="connsiteX9" fmla="*/ 551784 w 1934789"/>
                <a:gd name="connsiteY9" fmla="*/ 540513 h 1886326"/>
                <a:gd name="connsiteX0" fmla="*/ 551784 w 1900403"/>
                <a:gd name="connsiteY0" fmla="*/ 540513 h 1886326"/>
                <a:gd name="connsiteX1" fmla="*/ 191432 w 1900403"/>
                <a:gd name="connsiteY1" fmla="*/ 946072 h 1886326"/>
                <a:gd name="connsiteX2" fmla="*/ 113085 w 1900403"/>
                <a:gd name="connsiteY2" fmla="*/ 1743684 h 1886326"/>
                <a:gd name="connsiteX3" fmla="*/ 1769169 w 1900403"/>
                <a:gd name="connsiteY3" fmla="*/ 1846509 h 1886326"/>
                <a:gd name="connsiteX4" fmla="*/ 1788297 w 1900403"/>
                <a:gd name="connsiteY4" fmla="*/ 1298227 h 1886326"/>
                <a:gd name="connsiteX5" fmla="*/ 1719730 w 1900403"/>
                <a:gd name="connsiteY5" fmla="*/ 532271 h 1886326"/>
                <a:gd name="connsiteX6" fmla="*/ 1588145 w 1900403"/>
                <a:gd name="connsiteY6" fmla="*/ 126690 h 1886326"/>
                <a:gd name="connsiteX7" fmla="*/ 1030516 w 1900403"/>
                <a:gd name="connsiteY7" fmla="*/ 27077 h 1886326"/>
                <a:gd name="connsiteX8" fmla="*/ 551784 w 1900403"/>
                <a:gd name="connsiteY8" fmla="*/ 540513 h 1886326"/>
                <a:gd name="connsiteX0" fmla="*/ 551784 w 2140248"/>
                <a:gd name="connsiteY0" fmla="*/ 540513 h 1886326"/>
                <a:gd name="connsiteX1" fmla="*/ 191432 w 2140248"/>
                <a:gd name="connsiteY1" fmla="*/ 946072 h 1886326"/>
                <a:gd name="connsiteX2" fmla="*/ 113085 w 2140248"/>
                <a:gd name="connsiteY2" fmla="*/ 1743684 h 1886326"/>
                <a:gd name="connsiteX3" fmla="*/ 1769169 w 2140248"/>
                <a:gd name="connsiteY3" fmla="*/ 1846509 h 1886326"/>
                <a:gd name="connsiteX4" fmla="*/ 1788297 w 2140248"/>
                <a:gd name="connsiteY4" fmla="*/ 1298227 h 1886326"/>
                <a:gd name="connsiteX5" fmla="*/ 2137828 w 2140248"/>
                <a:gd name="connsiteY5" fmla="*/ 516390 h 1886326"/>
                <a:gd name="connsiteX6" fmla="*/ 1588145 w 2140248"/>
                <a:gd name="connsiteY6" fmla="*/ 126690 h 1886326"/>
                <a:gd name="connsiteX7" fmla="*/ 1030516 w 2140248"/>
                <a:gd name="connsiteY7" fmla="*/ 27077 h 1886326"/>
                <a:gd name="connsiteX8" fmla="*/ 551784 w 2140248"/>
                <a:gd name="connsiteY8" fmla="*/ 540513 h 1886326"/>
                <a:gd name="connsiteX0" fmla="*/ 839 w 2332590"/>
                <a:gd name="connsiteY0" fmla="*/ 234577 h 1866234"/>
                <a:gd name="connsiteX1" fmla="*/ 383774 w 2332590"/>
                <a:gd name="connsiteY1" fmla="*/ 925980 h 1866234"/>
                <a:gd name="connsiteX2" fmla="*/ 305427 w 2332590"/>
                <a:gd name="connsiteY2" fmla="*/ 1723592 h 1866234"/>
                <a:gd name="connsiteX3" fmla="*/ 1961511 w 2332590"/>
                <a:gd name="connsiteY3" fmla="*/ 1826417 h 1866234"/>
                <a:gd name="connsiteX4" fmla="*/ 1980639 w 2332590"/>
                <a:gd name="connsiteY4" fmla="*/ 1278135 h 1866234"/>
                <a:gd name="connsiteX5" fmla="*/ 2330170 w 2332590"/>
                <a:gd name="connsiteY5" fmla="*/ 496298 h 1866234"/>
                <a:gd name="connsiteX6" fmla="*/ 1780487 w 2332590"/>
                <a:gd name="connsiteY6" fmla="*/ 106598 h 1866234"/>
                <a:gd name="connsiteX7" fmla="*/ 1222858 w 2332590"/>
                <a:gd name="connsiteY7" fmla="*/ 6985 h 1866234"/>
                <a:gd name="connsiteX8" fmla="*/ 839 w 2332590"/>
                <a:gd name="connsiteY8" fmla="*/ 234577 h 1866234"/>
                <a:gd name="connsiteX0" fmla="*/ 169859 w 2501610"/>
                <a:gd name="connsiteY0" fmla="*/ 234577 h 1866234"/>
                <a:gd name="connsiteX1" fmla="*/ 41784 w 2501610"/>
                <a:gd name="connsiteY1" fmla="*/ 925980 h 1866234"/>
                <a:gd name="connsiteX2" fmla="*/ 474447 w 2501610"/>
                <a:gd name="connsiteY2" fmla="*/ 1723592 h 1866234"/>
                <a:gd name="connsiteX3" fmla="*/ 2130531 w 2501610"/>
                <a:gd name="connsiteY3" fmla="*/ 1826417 h 1866234"/>
                <a:gd name="connsiteX4" fmla="*/ 2149659 w 2501610"/>
                <a:gd name="connsiteY4" fmla="*/ 1278135 h 1866234"/>
                <a:gd name="connsiteX5" fmla="*/ 2499190 w 2501610"/>
                <a:gd name="connsiteY5" fmla="*/ 496298 h 1866234"/>
                <a:gd name="connsiteX6" fmla="*/ 1949507 w 2501610"/>
                <a:gd name="connsiteY6" fmla="*/ 106598 h 1866234"/>
                <a:gd name="connsiteX7" fmla="*/ 1391878 w 2501610"/>
                <a:gd name="connsiteY7" fmla="*/ 6985 h 1866234"/>
                <a:gd name="connsiteX8" fmla="*/ 169859 w 2501610"/>
                <a:gd name="connsiteY8" fmla="*/ 234577 h 1866234"/>
                <a:gd name="connsiteX0" fmla="*/ 169859 w 2521114"/>
                <a:gd name="connsiteY0" fmla="*/ 234577 h 1866234"/>
                <a:gd name="connsiteX1" fmla="*/ 41784 w 2521114"/>
                <a:gd name="connsiteY1" fmla="*/ 925980 h 1866234"/>
                <a:gd name="connsiteX2" fmla="*/ 474447 w 2521114"/>
                <a:gd name="connsiteY2" fmla="*/ 1723592 h 1866234"/>
                <a:gd name="connsiteX3" fmla="*/ 2130531 w 2521114"/>
                <a:gd name="connsiteY3" fmla="*/ 1826417 h 1866234"/>
                <a:gd name="connsiteX4" fmla="*/ 2149659 w 2521114"/>
                <a:gd name="connsiteY4" fmla="*/ 1278135 h 1866234"/>
                <a:gd name="connsiteX5" fmla="*/ 2386606 w 2521114"/>
                <a:gd name="connsiteY5" fmla="*/ 1096675 h 1866234"/>
                <a:gd name="connsiteX6" fmla="*/ 2499190 w 2521114"/>
                <a:gd name="connsiteY6" fmla="*/ 496298 h 1866234"/>
                <a:gd name="connsiteX7" fmla="*/ 1949507 w 2521114"/>
                <a:gd name="connsiteY7" fmla="*/ 106598 h 1866234"/>
                <a:gd name="connsiteX8" fmla="*/ 1391878 w 2521114"/>
                <a:gd name="connsiteY8" fmla="*/ 6985 h 1866234"/>
                <a:gd name="connsiteX9" fmla="*/ 169859 w 2521114"/>
                <a:gd name="connsiteY9" fmla="*/ 234577 h 1866234"/>
                <a:gd name="connsiteX0" fmla="*/ 76021 w 2427276"/>
                <a:gd name="connsiteY0" fmla="*/ 234577 h 1866880"/>
                <a:gd name="connsiteX1" fmla="*/ 156994 w 2427276"/>
                <a:gd name="connsiteY1" fmla="*/ 910100 h 1866880"/>
                <a:gd name="connsiteX2" fmla="*/ 380609 w 2427276"/>
                <a:gd name="connsiteY2" fmla="*/ 1723592 h 1866880"/>
                <a:gd name="connsiteX3" fmla="*/ 2036693 w 2427276"/>
                <a:gd name="connsiteY3" fmla="*/ 1826417 h 1866880"/>
                <a:gd name="connsiteX4" fmla="*/ 2055821 w 2427276"/>
                <a:gd name="connsiteY4" fmla="*/ 1278135 h 1866880"/>
                <a:gd name="connsiteX5" fmla="*/ 2292768 w 2427276"/>
                <a:gd name="connsiteY5" fmla="*/ 1096675 h 1866880"/>
                <a:gd name="connsiteX6" fmla="*/ 2405352 w 2427276"/>
                <a:gd name="connsiteY6" fmla="*/ 496298 h 1866880"/>
                <a:gd name="connsiteX7" fmla="*/ 1855669 w 2427276"/>
                <a:gd name="connsiteY7" fmla="*/ 106598 h 1866880"/>
                <a:gd name="connsiteX8" fmla="*/ 1298040 w 2427276"/>
                <a:gd name="connsiteY8" fmla="*/ 6985 h 1866880"/>
                <a:gd name="connsiteX9" fmla="*/ 76021 w 2427276"/>
                <a:gd name="connsiteY9" fmla="*/ 234577 h 1866880"/>
                <a:gd name="connsiteX0" fmla="*/ 65838 w 2417093"/>
                <a:gd name="connsiteY0" fmla="*/ 146138 h 1778441"/>
                <a:gd name="connsiteX1" fmla="*/ 146811 w 2417093"/>
                <a:gd name="connsiteY1" fmla="*/ 821661 h 1778441"/>
                <a:gd name="connsiteX2" fmla="*/ 370426 w 2417093"/>
                <a:gd name="connsiteY2" fmla="*/ 1635153 h 1778441"/>
                <a:gd name="connsiteX3" fmla="*/ 2026510 w 2417093"/>
                <a:gd name="connsiteY3" fmla="*/ 1737978 h 1778441"/>
                <a:gd name="connsiteX4" fmla="*/ 2045638 w 2417093"/>
                <a:gd name="connsiteY4" fmla="*/ 1189696 h 1778441"/>
                <a:gd name="connsiteX5" fmla="*/ 2282585 w 2417093"/>
                <a:gd name="connsiteY5" fmla="*/ 1008236 h 1778441"/>
                <a:gd name="connsiteX6" fmla="*/ 2395169 w 2417093"/>
                <a:gd name="connsiteY6" fmla="*/ 407859 h 1778441"/>
                <a:gd name="connsiteX7" fmla="*/ 1845486 w 2417093"/>
                <a:gd name="connsiteY7" fmla="*/ 18159 h 1778441"/>
                <a:gd name="connsiteX8" fmla="*/ 1148491 w 2417093"/>
                <a:gd name="connsiteY8" fmla="*/ 252030 h 1778441"/>
                <a:gd name="connsiteX9" fmla="*/ 65838 w 2417093"/>
                <a:gd name="connsiteY9" fmla="*/ 146138 h 1778441"/>
                <a:gd name="connsiteX0" fmla="*/ 171178 w 2522433"/>
                <a:gd name="connsiteY0" fmla="*/ 146138 h 1778441"/>
                <a:gd name="connsiteX1" fmla="*/ 252151 w 2522433"/>
                <a:gd name="connsiteY1" fmla="*/ 821661 h 1778441"/>
                <a:gd name="connsiteX2" fmla="*/ 475766 w 2522433"/>
                <a:gd name="connsiteY2" fmla="*/ 1635153 h 1778441"/>
                <a:gd name="connsiteX3" fmla="*/ 2131850 w 2522433"/>
                <a:gd name="connsiteY3" fmla="*/ 1737978 h 1778441"/>
                <a:gd name="connsiteX4" fmla="*/ 2150978 w 2522433"/>
                <a:gd name="connsiteY4" fmla="*/ 1189696 h 1778441"/>
                <a:gd name="connsiteX5" fmla="*/ 2387925 w 2522433"/>
                <a:gd name="connsiteY5" fmla="*/ 1008236 h 1778441"/>
                <a:gd name="connsiteX6" fmla="*/ 2500509 w 2522433"/>
                <a:gd name="connsiteY6" fmla="*/ 407859 h 1778441"/>
                <a:gd name="connsiteX7" fmla="*/ 1950826 w 2522433"/>
                <a:gd name="connsiteY7" fmla="*/ 18159 h 1778441"/>
                <a:gd name="connsiteX8" fmla="*/ 1253831 w 2522433"/>
                <a:gd name="connsiteY8" fmla="*/ 252030 h 1778441"/>
                <a:gd name="connsiteX9" fmla="*/ 171178 w 2522433"/>
                <a:gd name="connsiteY9" fmla="*/ 146138 h 177844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02931"/>
                <a:gd name="connsiteY0" fmla="*/ 128058 h 1760361"/>
                <a:gd name="connsiteX1" fmla="*/ 252153 w 2502931"/>
                <a:gd name="connsiteY1" fmla="*/ 803581 h 1760361"/>
                <a:gd name="connsiteX2" fmla="*/ 475768 w 2502931"/>
                <a:gd name="connsiteY2" fmla="*/ 1617073 h 1760361"/>
                <a:gd name="connsiteX3" fmla="*/ 2131852 w 2502931"/>
                <a:gd name="connsiteY3" fmla="*/ 1719898 h 1760361"/>
                <a:gd name="connsiteX4" fmla="*/ 2150980 w 2502931"/>
                <a:gd name="connsiteY4" fmla="*/ 1171616 h 1760361"/>
                <a:gd name="connsiteX5" fmla="*/ 2500511 w 2502931"/>
                <a:gd name="connsiteY5" fmla="*/ 389779 h 1760361"/>
                <a:gd name="connsiteX6" fmla="*/ 1950828 w 2502931"/>
                <a:gd name="connsiteY6" fmla="*/ 79 h 1760361"/>
                <a:gd name="connsiteX7" fmla="*/ 1253833 w 2502931"/>
                <a:gd name="connsiteY7" fmla="*/ 233950 h 1760361"/>
                <a:gd name="connsiteX8" fmla="*/ 171180 w 2502931"/>
                <a:gd name="connsiteY8" fmla="*/ 128058 h 1760361"/>
                <a:gd name="connsiteX0" fmla="*/ 171180 w 2502931"/>
                <a:gd name="connsiteY0" fmla="*/ 137721 h 1770024"/>
                <a:gd name="connsiteX1" fmla="*/ 252153 w 2502931"/>
                <a:gd name="connsiteY1" fmla="*/ 813244 h 1770024"/>
                <a:gd name="connsiteX2" fmla="*/ 475768 w 2502931"/>
                <a:gd name="connsiteY2" fmla="*/ 1626736 h 1770024"/>
                <a:gd name="connsiteX3" fmla="*/ 2131852 w 2502931"/>
                <a:gd name="connsiteY3" fmla="*/ 1729561 h 1770024"/>
                <a:gd name="connsiteX4" fmla="*/ 2150980 w 2502931"/>
                <a:gd name="connsiteY4" fmla="*/ 1181279 h 1770024"/>
                <a:gd name="connsiteX5" fmla="*/ 2500511 w 2502931"/>
                <a:gd name="connsiteY5" fmla="*/ 631296 h 1770024"/>
                <a:gd name="connsiteX6" fmla="*/ 1950828 w 2502931"/>
                <a:gd name="connsiteY6" fmla="*/ 9742 h 1770024"/>
                <a:gd name="connsiteX7" fmla="*/ 1253833 w 2502931"/>
                <a:gd name="connsiteY7" fmla="*/ 243613 h 1770024"/>
                <a:gd name="connsiteX8" fmla="*/ 171180 w 2502931"/>
                <a:gd name="connsiteY8" fmla="*/ 137721 h 1770024"/>
                <a:gd name="connsiteX0" fmla="*/ 171180 w 2500973"/>
                <a:gd name="connsiteY0" fmla="*/ 137721 h 1770024"/>
                <a:gd name="connsiteX1" fmla="*/ 252153 w 2500973"/>
                <a:gd name="connsiteY1" fmla="*/ 813244 h 1770024"/>
                <a:gd name="connsiteX2" fmla="*/ 475768 w 2500973"/>
                <a:gd name="connsiteY2" fmla="*/ 1626736 h 1770024"/>
                <a:gd name="connsiteX3" fmla="*/ 2131852 w 2500973"/>
                <a:gd name="connsiteY3" fmla="*/ 1729561 h 1770024"/>
                <a:gd name="connsiteX4" fmla="*/ 2150980 w 2500973"/>
                <a:gd name="connsiteY4" fmla="*/ 1181279 h 1770024"/>
                <a:gd name="connsiteX5" fmla="*/ 2500511 w 2500973"/>
                <a:gd name="connsiteY5" fmla="*/ 631296 h 1770024"/>
                <a:gd name="connsiteX6" fmla="*/ 1950828 w 2500973"/>
                <a:gd name="connsiteY6" fmla="*/ 9742 h 1770024"/>
                <a:gd name="connsiteX7" fmla="*/ 1253833 w 2500973"/>
                <a:gd name="connsiteY7" fmla="*/ 243613 h 1770024"/>
                <a:gd name="connsiteX8" fmla="*/ 171180 w 2500973"/>
                <a:gd name="connsiteY8" fmla="*/ 137721 h 1770024"/>
                <a:gd name="connsiteX0" fmla="*/ 171180 w 2501811"/>
                <a:gd name="connsiteY0" fmla="*/ 130586 h 1762889"/>
                <a:gd name="connsiteX1" fmla="*/ 252153 w 2501811"/>
                <a:gd name="connsiteY1" fmla="*/ 806109 h 1762889"/>
                <a:gd name="connsiteX2" fmla="*/ 475768 w 2501811"/>
                <a:gd name="connsiteY2" fmla="*/ 1619601 h 1762889"/>
                <a:gd name="connsiteX3" fmla="*/ 2131852 w 2501811"/>
                <a:gd name="connsiteY3" fmla="*/ 1722426 h 1762889"/>
                <a:gd name="connsiteX4" fmla="*/ 2150980 w 2501811"/>
                <a:gd name="connsiteY4" fmla="*/ 1174144 h 1762889"/>
                <a:gd name="connsiteX5" fmla="*/ 2500511 w 2501811"/>
                <a:gd name="connsiteY5" fmla="*/ 624161 h 1762889"/>
                <a:gd name="connsiteX6" fmla="*/ 1950828 w 2501811"/>
                <a:gd name="connsiteY6" fmla="*/ 2607 h 1762889"/>
                <a:gd name="connsiteX7" fmla="*/ 1253833 w 2501811"/>
                <a:gd name="connsiteY7" fmla="*/ 236478 h 1762889"/>
                <a:gd name="connsiteX8" fmla="*/ 171180 w 2501811"/>
                <a:gd name="connsiteY8" fmla="*/ 130586 h 1762889"/>
                <a:gd name="connsiteX0" fmla="*/ 171180 w 2513555"/>
                <a:gd name="connsiteY0" fmla="*/ 130586 h 1760577"/>
                <a:gd name="connsiteX1" fmla="*/ 252153 w 2513555"/>
                <a:gd name="connsiteY1" fmla="*/ 806109 h 1760577"/>
                <a:gd name="connsiteX2" fmla="*/ 475768 w 2513555"/>
                <a:gd name="connsiteY2" fmla="*/ 1619601 h 1760577"/>
                <a:gd name="connsiteX3" fmla="*/ 2131852 w 2513555"/>
                <a:gd name="connsiteY3" fmla="*/ 1722426 h 1760577"/>
                <a:gd name="connsiteX4" fmla="*/ 2324097 w 2513555"/>
                <a:gd name="connsiteY4" fmla="*/ 1205471 h 1760577"/>
                <a:gd name="connsiteX5" fmla="*/ 2500511 w 2513555"/>
                <a:gd name="connsiteY5" fmla="*/ 624161 h 1760577"/>
                <a:gd name="connsiteX6" fmla="*/ 1950828 w 2513555"/>
                <a:gd name="connsiteY6" fmla="*/ 2607 h 1760577"/>
                <a:gd name="connsiteX7" fmla="*/ 1253833 w 2513555"/>
                <a:gd name="connsiteY7" fmla="*/ 236478 h 1760577"/>
                <a:gd name="connsiteX8" fmla="*/ 171180 w 2513555"/>
                <a:gd name="connsiteY8" fmla="*/ 130586 h 1760577"/>
                <a:gd name="connsiteX0" fmla="*/ 169093 w 2511468"/>
                <a:gd name="connsiteY0" fmla="*/ 130586 h 1731316"/>
                <a:gd name="connsiteX1" fmla="*/ 250066 w 2511468"/>
                <a:gd name="connsiteY1" fmla="*/ 806109 h 1731316"/>
                <a:gd name="connsiteX2" fmla="*/ 410729 w 2511468"/>
                <a:gd name="connsiteY2" fmla="*/ 1478627 h 1731316"/>
                <a:gd name="connsiteX3" fmla="*/ 2129765 w 2511468"/>
                <a:gd name="connsiteY3" fmla="*/ 1722426 h 1731316"/>
                <a:gd name="connsiteX4" fmla="*/ 2322010 w 2511468"/>
                <a:gd name="connsiteY4" fmla="*/ 1205471 h 1731316"/>
                <a:gd name="connsiteX5" fmla="*/ 2498424 w 2511468"/>
                <a:gd name="connsiteY5" fmla="*/ 624161 h 1731316"/>
                <a:gd name="connsiteX6" fmla="*/ 1948741 w 2511468"/>
                <a:gd name="connsiteY6" fmla="*/ 2607 h 1731316"/>
                <a:gd name="connsiteX7" fmla="*/ 1251746 w 2511468"/>
                <a:gd name="connsiteY7" fmla="*/ 236478 h 1731316"/>
                <a:gd name="connsiteX8" fmla="*/ 169093 w 2511468"/>
                <a:gd name="connsiteY8" fmla="*/ 130586 h 1731316"/>
                <a:gd name="connsiteX0" fmla="*/ 169092 w 2515686"/>
                <a:gd name="connsiteY0" fmla="*/ 130586 h 1580338"/>
                <a:gd name="connsiteX1" fmla="*/ 250065 w 2515686"/>
                <a:gd name="connsiteY1" fmla="*/ 806109 h 1580338"/>
                <a:gd name="connsiteX2" fmla="*/ 410728 w 2515686"/>
                <a:gd name="connsiteY2" fmla="*/ 1478627 h 1580338"/>
                <a:gd name="connsiteX3" fmla="*/ 1767791 w 2515686"/>
                <a:gd name="connsiteY3" fmla="*/ 1550126 h 1580338"/>
                <a:gd name="connsiteX4" fmla="*/ 2322009 w 2515686"/>
                <a:gd name="connsiteY4" fmla="*/ 1205471 h 1580338"/>
                <a:gd name="connsiteX5" fmla="*/ 2498423 w 2515686"/>
                <a:gd name="connsiteY5" fmla="*/ 624161 h 1580338"/>
                <a:gd name="connsiteX6" fmla="*/ 1948740 w 2515686"/>
                <a:gd name="connsiteY6" fmla="*/ 2607 h 1580338"/>
                <a:gd name="connsiteX7" fmla="*/ 1251745 w 2515686"/>
                <a:gd name="connsiteY7" fmla="*/ 236478 h 1580338"/>
                <a:gd name="connsiteX8" fmla="*/ 169092 w 2515686"/>
                <a:gd name="connsiteY8" fmla="*/ 130586 h 1580338"/>
                <a:gd name="connsiteX0" fmla="*/ 216909 w 2371233"/>
                <a:gd name="connsiteY0" fmla="*/ 97731 h 1580287"/>
                <a:gd name="connsiteX1" fmla="*/ 105612 w 2371233"/>
                <a:gd name="connsiteY1" fmla="*/ 806058 h 1580287"/>
                <a:gd name="connsiteX2" fmla="*/ 266275 w 2371233"/>
                <a:gd name="connsiteY2" fmla="*/ 1478576 h 1580287"/>
                <a:gd name="connsiteX3" fmla="*/ 1623338 w 2371233"/>
                <a:gd name="connsiteY3" fmla="*/ 1550075 h 1580287"/>
                <a:gd name="connsiteX4" fmla="*/ 2177556 w 2371233"/>
                <a:gd name="connsiteY4" fmla="*/ 1205420 h 1580287"/>
                <a:gd name="connsiteX5" fmla="*/ 2353970 w 2371233"/>
                <a:gd name="connsiteY5" fmla="*/ 624110 h 1580287"/>
                <a:gd name="connsiteX6" fmla="*/ 1804287 w 2371233"/>
                <a:gd name="connsiteY6" fmla="*/ 2556 h 1580287"/>
                <a:gd name="connsiteX7" fmla="*/ 1107292 w 2371233"/>
                <a:gd name="connsiteY7" fmla="*/ 236427 h 1580287"/>
                <a:gd name="connsiteX8" fmla="*/ 216909 w 2371233"/>
                <a:gd name="connsiteY8" fmla="*/ 97731 h 1580287"/>
                <a:gd name="connsiteX0" fmla="*/ 212838 w 2367162"/>
                <a:gd name="connsiteY0" fmla="*/ 97731 h 1599445"/>
                <a:gd name="connsiteX1" fmla="*/ 101541 w 2367162"/>
                <a:gd name="connsiteY1" fmla="*/ 806058 h 1599445"/>
                <a:gd name="connsiteX2" fmla="*/ 179803 w 2367162"/>
                <a:gd name="connsiteY2" fmla="*/ 1516849 h 1599445"/>
                <a:gd name="connsiteX3" fmla="*/ 1619267 w 2367162"/>
                <a:gd name="connsiteY3" fmla="*/ 1550075 h 1599445"/>
                <a:gd name="connsiteX4" fmla="*/ 2173485 w 2367162"/>
                <a:gd name="connsiteY4" fmla="*/ 1205420 h 1599445"/>
                <a:gd name="connsiteX5" fmla="*/ 2349899 w 2367162"/>
                <a:gd name="connsiteY5" fmla="*/ 624110 h 1599445"/>
                <a:gd name="connsiteX6" fmla="*/ 1800216 w 2367162"/>
                <a:gd name="connsiteY6" fmla="*/ 2556 h 1599445"/>
                <a:gd name="connsiteX7" fmla="*/ 1103221 w 2367162"/>
                <a:gd name="connsiteY7" fmla="*/ 236427 h 1599445"/>
                <a:gd name="connsiteX8" fmla="*/ 212838 w 2367162"/>
                <a:gd name="connsiteY8" fmla="*/ 97731 h 1599445"/>
                <a:gd name="connsiteX0" fmla="*/ 274217 w 2428541"/>
                <a:gd name="connsiteY0" fmla="*/ 97731 h 1563328"/>
                <a:gd name="connsiteX1" fmla="*/ 162920 w 2428541"/>
                <a:gd name="connsiteY1" fmla="*/ 806058 h 1563328"/>
                <a:gd name="connsiteX2" fmla="*/ 241182 w 2428541"/>
                <a:gd name="connsiteY2" fmla="*/ 1516849 h 1563328"/>
                <a:gd name="connsiteX3" fmla="*/ 1680646 w 2428541"/>
                <a:gd name="connsiteY3" fmla="*/ 1550075 h 1563328"/>
                <a:gd name="connsiteX4" fmla="*/ 2234864 w 2428541"/>
                <a:gd name="connsiteY4" fmla="*/ 1205420 h 1563328"/>
                <a:gd name="connsiteX5" fmla="*/ 2411278 w 2428541"/>
                <a:gd name="connsiteY5" fmla="*/ 624110 h 1563328"/>
                <a:gd name="connsiteX6" fmla="*/ 1861595 w 2428541"/>
                <a:gd name="connsiteY6" fmla="*/ 2556 h 1563328"/>
                <a:gd name="connsiteX7" fmla="*/ 1164600 w 2428541"/>
                <a:gd name="connsiteY7" fmla="*/ 236427 h 1563328"/>
                <a:gd name="connsiteX8" fmla="*/ 274217 w 2428541"/>
                <a:gd name="connsiteY8" fmla="*/ 97731 h 156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8541" h="1563328">
                  <a:moveTo>
                    <a:pt x="274217" y="97731"/>
                  </a:moveTo>
                  <a:cubicBezTo>
                    <a:pt x="-131398" y="291421"/>
                    <a:pt x="168426" y="569538"/>
                    <a:pt x="162920" y="806058"/>
                  </a:cubicBezTo>
                  <a:cubicBezTo>
                    <a:pt x="157414" y="1042578"/>
                    <a:pt x="-247990" y="1551404"/>
                    <a:pt x="241182" y="1516849"/>
                  </a:cubicBezTo>
                  <a:cubicBezTo>
                    <a:pt x="730354" y="1482294"/>
                    <a:pt x="1348366" y="1601980"/>
                    <a:pt x="1680646" y="1550075"/>
                  </a:cubicBezTo>
                  <a:cubicBezTo>
                    <a:pt x="2012926" y="1498170"/>
                    <a:pt x="2113092" y="1359748"/>
                    <a:pt x="2234864" y="1205420"/>
                  </a:cubicBezTo>
                  <a:cubicBezTo>
                    <a:pt x="2356636" y="1051093"/>
                    <a:pt x="2473489" y="824587"/>
                    <a:pt x="2411278" y="624110"/>
                  </a:cubicBezTo>
                  <a:cubicBezTo>
                    <a:pt x="2349067" y="423633"/>
                    <a:pt x="2314322" y="32821"/>
                    <a:pt x="1861595" y="2556"/>
                  </a:cubicBezTo>
                  <a:cubicBezTo>
                    <a:pt x="1408868" y="-27709"/>
                    <a:pt x="1429163" y="220565"/>
                    <a:pt x="1164600" y="236427"/>
                  </a:cubicBezTo>
                  <a:cubicBezTo>
                    <a:pt x="900037" y="252289"/>
                    <a:pt x="679832" y="-95959"/>
                    <a:pt x="274217" y="97731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pic>
          <p:nvPicPr>
            <p:cNvPr id="293" name="Picture 292" descr="A picture containing sitting, drawing, bus&#10;&#10;Description automatically generated">
              <a:extLst>
                <a:ext uri="{FF2B5EF4-FFF2-40B4-BE49-F238E27FC236}">
                  <a16:creationId xmlns:a16="http://schemas.microsoft.com/office/drawing/2014/main" id="{F15CCC09-96C0-4B49-A117-88D7E9363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7902" y="2080593"/>
              <a:ext cx="553011" cy="312708"/>
            </a:xfrm>
            <a:prstGeom prst="rect">
              <a:avLst/>
            </a:prstGeom>
          </p:spPr>
        </p:pic>
        <p:pic>
          <p:nvPicPr>
            <p:cNvPr id="294" name="Picture 58" descr="BS00768_[1]">
              <a:extLst>
                <a:ext uri="{FF2B5EF4-FFF2-40B4-BE49-F238E27FC236}">
                  <a16:creationId xmlns:a16="http://schemas.microsoft.com/office/drawing/2014/main" id="{FBE0BE16-0DEB-CA42-9BBF-AB191973BB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6729" y="2400439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5" name="Picture 58" descr="BS00768_[1]">
              <a:extLst>
                <a:ext uri="{FF2B5EF4-FFF2-40B4-BE49-F238E27FC236}">
                  <a16:creationId xmlns:a16="http://schemas.microsoft.com/office/drawing/2014/main" id="{3BD081B6-6ED2-F648-8E83-D907E47303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0103" y="1876978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6" name="Picture 58" descr="BS00768_[1]">
              <a:extLst>
                <a:ext uri="{FF2B5EF4-FFF2-40B4-BE49-F238E27FC236}">
                  <a16:creationId xmlns:a16="http://schemas.microsoft.com/office/drawing/2014/main" id="{BE421FC8-D7B8-7F4A-8572-567C4014D1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8941355" y="2055883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D8CFA8CD-BFD2-724D-B8D4-844D162D012A}"/>
                </a:ext>
              </a:extLst>
            </p:cNvPr>
            <p:cNvGrpSpPr/>
            <p:nvPr/>
          </p:nvGrpSpPr>
          <p:grpSpPr>
            <a:xfrm>
              <a:off x="2422862" y="2292629"/>
              <a:ext cx="864303" cy="490954"/>
              <a:chOff x="2769704" y="6255026"/>
              <a:chExt cx="864303" cy="490954"/>
            </a:xfrm>
          </p:grpSpPr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EE442B8C-FB1F-3246-BBF7-0DFEB3396DF6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807C8016-2A79-6A41-A2C3-B826059F499F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7384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HSS-M</a:t>
                </a: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0F8EEE6C-F9C6-534D-A36B-5A8818C609DC}"/>
                </a:ext>
              </a:extLst>
            </p:cNvPr>
            <p:cNvGrpSpPr/>
            <p:nvPr/>
          </p:nvGrpSpPr>
          <p:grpSpPr>
            <a:xfrm>
              <a:off x="2378766" y="1653979"/>
              <a:ext cx="753697" cy="490954"/>
              <a:chOff x="2769704" y="6255026"/>
              <a:chExt cx="753697" cy="490954"/>
            </a:xfrm>
          </p:grpSpPr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C79EB36C-A36F-C642-BD43-CAC909D21E6B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9FF80239-8312-6342-AC54-1FA72BBDCBA0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6278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BS-M</a:t>
                </a:r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02905380-8B57-6444-BDF6-0563AB024B58}"/>
                </a:ext>
              </a:extLst>
            </p:cNvPr>
            <p:cNvGrpSpPr/>
            <p:nvPr/>
          </p:nvGrpSpPr>
          <p:grpSpPr>
            <a:xfrm>
              <a:off x="9322903" y="1932274"/>
              <a:ext cx="959609" cy="521732"/>
              <a:chOff x="2769704" y="6255026"/>
              <a:chExt cx="959609" cy="521732"/>
            </a:xfrm>
          </p:grpSpPr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896DDAF1-4287-E94B-9EDD-7F176DB08B3F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DBEC8D56-DAC6-D447-B17E-7DA19ACAE3FD}"/>
                  </a:ext>
                </a:extLst>
              </p:cNvPr>
              <p:cNvSpPr txBox="1"/>
              <p:nvPr/>
            </p:nvSpPr>
            <p:spPr>
              <a:xfrm>
                <a:off x="2922104" y="6407426"/>
                <a:ext cx="80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HSS-M</a:t>
                </a: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0EA1284E-0F90-D148-9FDF-D72FDA82CB41}"/>
                </a:ext>
              </a:extLst>
            </p:cNvPr>
            <p:cNvGrpSpPr/>
            <p:nvPr/>
          </p:nvGrpSpPr>
          <p:grpSpPr>
            <a:xfrm>
              <a:off x="3737113" y="1507911"/>
              <a:ext cx="411911" cy="767924"/>
              <a:chOff x="6476205" y="1307523"/>
              <a:chExt cx="466245" cy="924931"/>
            </a:xfrm>
          </p:grpSpPr>
          <p:grpSp>
            <p:nvGrpSpPr>
              <p:cNvPr id="325" name="Group 817">
                <a:extLst>
                  <a:ext uri="{FF2B5EF4-FFF2-40B4-BE49-F238E27FC236}">
                    <a16:creationId xmlns:a16="http://schemas.microsoft.com/office/drawing/2014/main" id="{75F9DAFE-6E5B-4040-AEB5-09C2ED6CAC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205" y="1307523"/>
                <a:ext cx="466245" cy="405864"/>
                <a:chOff x="2920" y="1445"/>
                <a:chExt cx="326" cy="299"/>
              </a:xfrm>
            </p:grpSpPr>
            <p:sp>
              <p:nvSpPr>
                <p:cNvPr id="342" name="Oval 818">
                  <a:extLst>
                    <a:ext uri="{FF2B5EF4-FFF2-40B4-BE49-F238E27FC236}">
                      <a16:creationId xmlns:a16="http://schemas.microsoft.com/office/drawing/2014/main" id="{75F5DAB5-EF30-E644-84F1-6A2E549A39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445"/>
                  <a:ext cx="326" cy="289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343" name="Group 819">
                  <a:extLst>
                    <a:ext uri="{FF2B5EF4-FFF2-40B4-BE49-F238E27FC236}">
                      <a16:creationId xmlns:a16="http://schemas.microsoft.com/office/drawing/2014/main" id="{4AB6B6C9-1758-304F-8BBE-AE69CA5E7E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" y="1476"/>
                  <a:ext cx="265" cy="228"/>
                  <a:chOff x="2949" y="1476"/>
                  <a:chExt cx="265" cy="228"/>
                </a:xfrm>
              </p:grpSpPr>
              <p:sp>
                <p:nvSpPr>
                  <p:cNvPr id="345" name="Oval 820">
                    <a:extLst>
                      <a:ext uri="{FF2B5EF4-FFF2-40B4-BE49-F238E27FC236}">
                        <a16:creationId xmlns:a16="http://schemas.microsoft.com/office/drawing/2014/main" id="{19576A34-4D4A-5F47-852B-6CDC8D756F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1545"/>
                    <a:ext cx="107" cy="92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346" name="Oval 821">
                    <a:extLst>
                      <a:ext uri="{FF2B5EF4-FFF2-40B4-BE49-F238E27FC236}">
                        <a16:creationId xmlns:a16="http://schemas.microsoft.com/office/drawing/2014/main" id="{4328D860-DE48-E046-A6C2-9B7B68D388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" y="1525"/>
                    <a:ext cx="154" cy="131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347" name="Oval 822">
                    <a:extLst>
                      <a:ext uri="{FF2B5EF4-FFF2-40B4-BE49-F238E27FC236}">
                        <a16:creationId xmlns:a16="http://schemas.microsoft.com/office/drawing/2014/main" id="{47550FF1-72D5-524A-AB0F-6E6A118B96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1501"/>
                    <a:ext cx="203" cy="179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348" name="Oval 823">
                    <a:extLst>
                      <a:ext uri="{FF2B5EF4-FFF2-40B4-BE49-F238E27FC236}">
                        <a16:creationId xmlns:a16="http://schemas.microsoft.com/office/drawing/2014/main" id="{B53A66B7-1104-C140-9D92-7EEDEB9154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1476"/>
                    <a:ext cx="265" cy="228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344" name="Freeform 825">
                  <a:extLst>
                    <a:ext uri="{FF2B5EF4-FFF2-40B4-BE49-F238E27FC236}">
                      <a16:creationId xmlns:a16="http://schemas.microsoft.com/office/drawing/2014/main" id="{60B84425-6156-564B-AFCE-66CC64FAF5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615"/>
                  <a:ext cx="178" cy="129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rgbClr val="9CE0FA"/>
                </a:solidFill>
                <a:ln w="19050" cmpd="sng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326" name="Group 398">
                <a:extLst>
                  <a:ext uri="{FF2B5EF4-FFF2-40B4-BE49-F238E27FC236}">
                    <a16:creationId xmlns:a16="http://schemas.microsoft.com/office/drawing/2014/main" id="{B1EB16D6-1988-BA49-AAA0-7DD8EF3047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27789" y="1518577"/>
                <a:ext cx="375668" cy="713877"/>
                <a:chOff x="3130" y="3288"/>
                <a:chExt cx="410" cy="742"/>
              </a:xfrm>
            </p:grpSpPr>
            <p:sp>
              <p:nvSpPr>
                <p:cNvPr id="327" name="Line 270">
                  <a:extLst>
                    <a:ext uri="{FF2B5EF4-FFF2-40B4-BE49-F238E27FC236}">
                      <a16:creationId xmlns:a16="http://schemas.microsoft.com/office/drawing/2014/main" id="{419C4A25-7150-A449-8B80-2488CCD450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8" name="Line 271">
                  <a:extLst>
                    <a:ext uri="{FF2B5EF4-FFF2-40B4-BE49-F238E27FC236}">
                      <a16:creationId xmlns:a16="http://schemas.microsoft.com/office/drawing/2014/main" id="{27ED5F19-E7CB-0145-97D4-45A604567F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9" name="Line 272">
                  <a:extLst>
                    <a:ext uri="{FF2B5EF4-FFF2-40B4-BE49-F238E27FC236}">
                      <a16:creationId xmlns:a16="http://schemas.microsoft.com/office/drawing/2014/main" id="{8DEFA7CD-B10E-F247-ABE7-1287B790A9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Line 273">
                  <a:extLst>
                    <a:ext uri="{FF2B5EF4-FFF2-40B4-BE49-F238E27FC236}">
                      <a16:creationId xmlns:a16="http://schemas.microsoft.com/office/drawing/2014/main" id="{8E5897DB-451F-4A48-BE0B-DFBA5A5272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1" name="Line 274">
                  <a:extLst>
                    <a:ext uri="{FF2B5EF4-FFF2-40B4-BE49-F238E27FC236}">
                      <a16:creationId xmlns:a16="http://schemas.microsoft.com/office/drawing/2014/main" id="{88CED0D2-41DB-A140-BD2D-C526BD436F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275">
                  <a:extLst>
                    <a:ext uri="{FF2B5EF4-FFF2-40B4-BE49-F238E27FC236}">
                      <a16:creationId xmlns:a16="http://schemas.microsoft.com/office/drawing/2014/main" id="{5DC9A8F9-9C18-5240-8E90-16F6258B6B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276">
                  <a:extLst>
                    <a:ext uri="{FF2B5EF4-FFF2-40B4-BE49-F238E27FC236}">
                      <a16:creationId xmlns:a16="http://schemas.microsoft.com/office/drawing/2014/main" id="{D9B7C2B8-8904-B745-8231-0511758394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Line 277">
                  <a:extLst>
                    <a:ext uri="{FF2B5EF4-FFF2-40B4-BE49-F238E27FC236}">
                      <a16:creationId xmlns:a16="http://schemas.microsoft.com/office/drawing/2014/main" id="{40EAE351-5129-7242-8C8E-279CF8DAED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Line 278">
                  <a:extLst>
                    <a:ext uri="{FF2B5EF4-FFF2-40B4-BE49-F238E27FC236}">
                      <a16:creationId xmlns:a16="http://schemas.microsoft.com/office/drawing/2014/main" id="{79FDE6C6-A672-E342-A9DA-066D49F1E8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6" name="Line 279">
                  <a:extLst>
                    <a:ext uri="{FF2B5EF4-FFF2-40B4-BE49-F238E27FC236}">
                      <a16:creationId xmlns:a16="http://schemas.microsoft.com/office/drawing/2014/main" id="{86991AEB-DE3C-6E47-A0F9-2D309F9563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7" name="Line 280">
                  <a:extLst>
                    <a:ext uri="{FF2B5EF4-FFF2-40B4-BE49-F238E27FC236}">
                      <a16:creationId xmlns:a16="http://schemas.microsoft.com/office/drawing/2014/main" id="{17395AF4-047D-284D-92E4-581E425B7F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8" name="Line 281">
                  <a:extLst>
                    <a:ext uri="{FF2B5EF4-FFF2-40B4-BE49-F238E27FC236}">
                      <a16:creationId xmlns:a16="http://schemas.microsoft.com/office/drawing/2014/main" id="{0E01FD5B-700D-BB4A-932A-47153B9B7D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Line 282">
                  <a:extLst>
                    <a:ext uri="{FF2B5EF4-FFF2-40B4-BE49-F238E27FC236}">
                      <a16:creationId xmlns:a16="http://schemas.microsoft.com/office/drawing/2014/main" id="{4D8AAB6F-B0D4-AD4F-A3FF-A50C89A8AC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0" name="Line 283">
                  <a:extLst>
                    <a:ext uri="{FF2B5EF4-FFF2-40B4-BE49-F238E27FC236}">
                      <a16:creationId xmlns:a16="http://schemas.microsoft.com/office/drawing/2014/main" id="{237AC271-CB34-0443-90C2-41355EDF13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284">
                  <a:extLst>
                    <a:ext uri="{FF2B5EF4-FFF2-40B4-BE49-F238E27FC236}">
                      <a16:creationId xmlns:a16="http://schemas.microsoft.com/office/drawing/2014/main" id="{FDC05B63-6627-B347-840C-1B90ADCD99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6F50E7E0-E1FB-DC46-94BD-323659BE6521}"/>
                </a:ext>
              </a:extLst>
            </p:cNvPr>
            <p:cNvGrpSpPr/>
            <p:nvPr/>
          </p:nvGrpSpPr>
          <p:grpSpPr>
            <a:xfrm>
              <a:off x="3893635" y="2162351"/>
              <a:ext cx="677748" cy="346462"/>
              <a:chOff x="1503784" y="3006600"/>
              <a:chExt cx="1771786" cy="957087"/>
            </a:xfrm>
          </p:grpSpPr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50679065-2B14-074F-B3DC-DCF93053C041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323" name="Freeform 322">
                  <a:extLst>
                    <a:ext uri="{FF2B5EF4-FFF2-40B4-BE49-F238E27FC236}">
                      <a16:creationId xmlns:a16="http://schemas.microsoft.com/office/drawing/2014/main" id="{5A0E1729-023E-2140-AD5D-D50DFD52ACB0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23FAB401-4227-C042-B9B3-199A5F2F9525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4AEAC2E0-0DA5-1246-AE28-7CB4E45FD92F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304" name="Group 303">
                  <a:extLst>
                    <a:ext uri="{FF2B5EF4-FFF2-40B4-BE49-F238E27FC236}">
                      <a16:creationId xmlns:a16="http://schemas.microsoft.com/office/drawing/2014/main" id="{9B701F08-F0E9-574D-BBB7-9363024A5B81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321" name="Parallelogram 320">
                    <a:extLst>
                      <a:ext uri="{FF2B5EF4-FFF2-40B4-BE49-F238E27FC236}">
                        <a16:creationId xmlns:a16="http://schemas.microsoft.com/office/drawing/2014/main" id="{37F3B061-AFC3-9C41-AD5B-74E531946A8A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2" name="Parallelogram 321">
                    <a:extLst>
                      <a:ext uri="{FF2B5EF4-FFF2-40B4-BE49-F238E27FC236}">
                        <a16:creationId xmlns:a16="http://schemas.microsoft.com/office/drawing/2014/main" id="{3842079E-9091-9845-ACD2-2253C0A415E6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D72D660C-ED30-0A4D-858C-96C26833C2DA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319" name="Parallelogram 318">
                    <a:extLst>
                      <a:ext uri="{FF2B5EF4-FFF2-40B4-BE49-F238E27FC236}">
                        <a16:creationId xmlns:a16="http://schemas.microsoft.com/office/drawing/2014/main" id="{A1EC1876-0238-BD4E-9A51-9F024BA3DEB6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0" name="Parallelogram 319">
                    <a:extLst>
                      <a:ext uri="{FF2B5EF4-FFF2-40B4-BE49-F238E27FC236}">
                        <a16:creationId xmlns:a16="http://schemas.microsoft.com/office/drawing/2014/main" id="{401F48BE-E1C3-784D-A16E-1C457A2345D2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06" name="Parallelogram 305">
                  <a:extLst>
                    <a:ext uri="{FF2B5EF4-FFF2-40B4-BE49-F238E27FC236}">
                      <a16:creationId xmlns:a16="http://schemas.microsoft.com/office/drawing/2014/main" id="{196FA125-4EED-874A-9BDD-A1C791D81302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7" name="Parallelogram 306">
                  <a:extLst>
                    <a:ext uri="{FF2B5EF4-FFF2-40B4-BE49-F238E27FC236}">
                      <a16:creationId xmlns:a16="http://schemas.microsoft.com/office/drawing/2014/main" id="{BD9620EB-0013-9548-BC0E-66BB5DB76682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8" name="Parallelogram 307">
                  <a:extLst>
                    <a:ext uri="{FF2B5EF4-FFF2-40B4-BE49-F238E27FC236}">
                      <a16:creationId xmlns:a16="http://schemas.microsoft.com/office/drawing/2014/main" id="{0A4F976F-0B67-044D-B2D9-9B4D981AD287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9" name="Parallelogram 308">
                  <a:extLst>
                    <a:ext uri="{FF2B5EF4-FFF2-40B4-BE49-F238E27FC236}">
                      <a16:creationId xmlns:a16="http://schemas.microsoft.com/office/drawing/2014/main" id="{25A9DCF5-ED58-1845-BAD4-9DCED6F83BC8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0" name="Parallelogram 309">
                  <a:extLst>
                    <a:ext uri="{FF2B5EF4-FFF2-40B4-BE49-F238E27FC236}">
                      <a16:creationId xmlns:a16="http://schemas.microsoft.com/office/drawing/2014/main" id="{8BE17F68-4F71-1B48-9E7A-F56A8764DD4D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1" name="Parallelogram 310">
                  <a:extLst>
                    <a:ext uri="{FF2B5EF4-FFF2-40B4-BE49-F238E27FC236}">
                      <a16:creationId xmlns:a16="http://schemas.microsoft.com/office/drawing/2014/main" id="{BE4A8C85-8566-D942-99AD-32B51E12A4A1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12" name="Group 311">
                  <a:extLst>
                    <a:ext uri="{FF2B5EF4-FFF2-40B4-BE49-F238E27FC236}">
                      <a16:creationId xmlns:a16="http://schemas.microsoft.com/office/drawing/2014/main" id="{3219C856-7618-E744-B65A-8C56FADA5FB9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315" name="Parallelogram 314">
                    <a:extLst>
                      <a:ext uri="{FF2B5EF4-FFF2-40B4-BE49-F238E27FC236}">
                        <a16:creationId xmlns:a16="http://schemas.microsoft.com/office/drawing/2014/main" id="{A23B73CD-8376-5D47-B9D7-F5E3E780EEC1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6" name="Parallelogram 315">
                    <a:extLst>
                      <a:ext uri="{FF2B5EF4-FFF2-40B4-BE49-F238E27FC236}">
                        <a16:creationId xmlns:a16="http://schemas.microsoft.com/office/drawing/2014/main" id="{5C57DE97-C9B9-C64C-A4E0-287288EF13E0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7" name="Parallelogram 316">
                    <a:extLst>
                      <a:ext uri="{FF2B5EF4-FFF2-40B4-BE49-F238E27FC236}">
                        <a16:creationId xmlns:a16="http://schemas.microsoft.com/office/drawing/2014/main" id="{A83DD86F-E026-624F-B334-DF0CFC4B8E66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8" name="Parallelogram 317">
                    <a:extLst>
                      <a:ext uri="{FF2B5EF4-FFF2-40B4-BE49-F238E27FC236}">
                        <a16:creationId xmlns:a16="http://schemas.microsoft.com/office/drawing/2014/main" id="{1B954557-B8A9-3442-9D7C-55E0A90F8C69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13" name="Parallelogram 312">
                  <a:extLst>
                    <a:ext uri="{FF2B5EF4-FFF2-40B4-BE49-F238E27FC236}">
                      <a16:creationId xmlns:a16="http://schemas.microsoft.com/office/drawing/2014/main" id="{E1E4F150-5EBC-C547-9BA3-051990AF1F75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4" name="Parallelogram 313">
                  <a:extLst>
                    <a:ext uri="{FF2B5EF4-FFF2-40B4-BE49-F238E27FC236}">
                      <a16:creationId xmlns:a16="http://schemas.microsoft.com/office/drawing/2014/main" id="{7DCAB63E-20E5-1B46-B418-B57F407061A1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565DEF-8CC5-8946-815B-B6DECFA628BA}"/>
              </a:ext>
            </a:extLst>
          </p:cNvPr>
          <p:cNvGrpSpPr/>
          <p:nvPr/>
        </p:nvGrpSpPr>
        <p:grpSpPr>
          <a:xfrm>
            <a:off x="1028700" y="4055169"/>
            <a:ext cx="9819860" cy="1908215"/>
            <a:chOff x="1028700" y="4055169"/>
            <a:chExt cx="9819860" cy="190821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10D187-987A-2E48-BD33-8FD3635EDE47}"/>
                </a:ext>
              </a:extLst>
            </p:cNvPr>
            <p:cNvSpPr txBox="1"/>
            <p:nvPr/>
          </p:nvSpPr>
          <p:spPr>
            <a:xfrm>
              <a:off x="1081708" y="4055169"/>
              <a:ext cx="9766852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7338" indent="-287338"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800" dirty="0"/>
                <a:t>authentication request to home network HSS</a:t>
              </a:r>
            </a:p>
            <a:p>
              <a:pPr marL="641350" lvl="1" indent="-236538">
                <a:buClr>
                  <a:srgbClr val="0012A0"/>
                </a:buClr>
                <a:buFont typeface="Arial" panose="020B0604020202020204" pitchFamily="34" charset="0"/>
                <a:buChar char="•"/>
              </a:pPr>
              <a:r>
                <a:rPr lang="en-US" sz="2400" dirty="0"/>
                <a:t>mobile sends attach message (containing its IMSI, visited network info) relayed from BS to visited MME to home HHS</a:t>
              </a:r>
            </a:p>
            <a:p>
              <a:pPr marL="641350" lvl="1" indent="-236538">
                <a:buClr>
                  <a:srgbClr val="0012A0"/>
                </a:buClr>
                <a:buFont typeface="Arial" panose="020B0604020202020204" pitchFamily="34" charset="0"/>
                <a:buChar char="•"/>
              </a:pPr>
              <a:r>
                <a:rPr lang="en-US" sz="2400" dirty="0"/>
                <a:t>IMSI identifies mobile’s home network</a:t>
              </a:r>
            </a:p>
            <a:p>
              <a:endParaRPr lang="en-US" dirty="0"/>
            </a:p>
          </p:txBody>
        </p: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BD77E1FC-6D6D-A74D-AD47-54708C3575BD}"/>
                </a:ext>
              </a:extLst>
            </p:cNvPr>
            <p:cNvGrpSpPr/>
            <p:nvPr/>
          </p:nvGrpSpPr>
          <p:grpSpPr>
            <a:xfrm>
              <a:off x="1028700" y="4138907"/>
              <a:ext cx="305943" cy="369332"/>
              <a:chOff x="7031063" y="1754916"/>
              <a:chExt cx="305943" cy="369332"/>
            </a:xfrm>
          </p:grpSpPr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99767F56-D144-EA46-9CB9-77CB6B372F38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AC781DBF-837E-D345-95C3-E52DB8D4D490}"/>
                  </a:ext>
                </a:extLst>
              </p:cNvPr>
              <p:cNvSpPr txBox="1"/>
              <p:nvPr/>
            </p:nvSpPr>
            <p:spPr>
              <a:xfrm>
                <a:off x="7031063" y="1754916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035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Authentication, encryption in 4G LTE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10D187-987A-2E48-BD33-8FD3635EDE47}"/>
              </a:ext>
            </a:extLst>
          </p:cNvPr>
          <p:cNvSpPr txBox="1"/>
          <p:nvPr/>
        </p:nvSpPr>
        <p:spPr>
          <a:xfrm>
            <a:off x="1126434" y="4068419"/>
            <a:ext cx="109197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HSS use shared-in-advance secret key, K</a:t>
            </a:r>
            <a:r>
              <a:rPr lang="en-US" sz="2800" baseline="-25000" dirty="0"/>
              <a:t>HSS-M</a:t>
            </a:r>
            <a:r>
              <a:rPr lang="en-US" sz="2800" dirty="0"/>
              <a:t>, to derive authentication token, </a:t>
            </a:r>
            <a:r>
              <a:rPr lang="en-US" sz="2400" i="1" dirty="0">
                <a:solidFill>
                  <a:srgbClr val="0012A0"/>
                </a:solidFill>
              </a:rPr>
              <a:t>auth_token</a:t>
            </a:r>
            <a:r>
              <a:rPr lang="en-US" sz="2800" dirty="0"/>
              <a:t>, and expected authentication response token, </a:t>
            </a:r>
            <a:r>
              <a:rPr lang="en-US" sz="2400" i="1" dirty="0">
                <a:solidFill>
                  <a:srgbClr val="0012A0"/>
                </a:solidFill>
              </a:rPr>
              <a:t>xres</a:t>
            </a:r>
            <a:r>
              <a:rPr lang="en-US" sz="2400" i="1" baseline="-25000" dirty="0">
                <a:solidFill>
                  <a:srgbClr val="0012A0"/>
                </a:solidFill>
              </a:rPr>
              <a:t>HSS</a:t>
            </a:r>
            <a:endParaRPr lang="en-US" sz="2400" i="1" dirty="0">
              <a:solidFill>
                <a:srgbClr val="0012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12A0"/>
                </a:solidFill>
              </a:rPr>
              <a:t>auth_token </a:t>
            </a:r>
            <a:r>
              <a:rPr lang="en-US" sz="2400" dirty="0"/>
              <a:t>contains info encrypted by HSS using K</a:t>
            </a:r>
            <a:r>
              <a:rPr lang="en-US" sz="2400" baseline="-25000" dirty="0"/>
              <a:t>HSS-M</a:t>
            </a:r>
            <a:r>
              <a:rPr lang="en-US" sz="2400" dirty="0"/>
              <a:t> , allowing mobile to know that whoever computed </a:t>
            </a:r>
            <a:r>
              <a:rPr lang="en-US" sz="2400" i="1" dirty="0">
                <a:solidFill>
                  <a:srgbClr val="0012A0"/>
                </a:solidFill>
              </a:rPr>
              <a:t>auth_token </a:t>
            </a:r>
            <a:r>
              <a:rPr lang="en-US" sz="2400" dirty="0"/>
              <a:t>knows shared-in-advance secret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mobile has authenticated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visited HSS keeps </a:t>
            </a:r>
            <a:r>
              <a:rPr lang="en-US" sz="2000" i="1" dirty="0">
                <a:solidFill>
                  <a:srgbClr val="0012A0"/>
                </a:solidFill>
              </a:rPr>
              <a:t>xres</a:t>
            </a:r>
            <a:r>
              <a:rPr lang="en-US" sz="2000" i="1" baseline="-25000" dirty="0">
                <a:solidFill>
                  <a:srgbClr val="0012A0"/>
                </a:solidFill>
              </a:rPr>
              <a:t>HSS </a:t>
            </a:r>
            <a:r>
              <a:rPr lang="en-US" sz="2000" dirty="0">
                <a:solidFill>
                  <a:srgbClr val="0012A0"/>
                </a:solidFill>
              </a:rPr>
              <a:t>for later use</a:t>
            </a:r>
            <a:endParaRPr lang="en-US" dirty="0">
              <a:solidFill>
                <a:srgbClr val="0012A0"/>
              </a:solidFill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59B293D-1764-4843-8A74-36EAD02B76F7}"/>
              </a:ext>
            </a:extLst>
          </p:cNvPr>
          <p:cNvGrpSpPr/>
          <p:nvPr/>
        </p:nvGrpSpPr>
        <p:grpSpPr>
          <a:xfrm>
            <a:off x="1028700" y="4138907"/>
            <a:ext cx="305943" cy="369332"/>
            <a:chOff x="7031063" y="1754916"/>
            <a:chExt cx="305943" cy="369332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8DBC537D-9564-BF47-9D69-A6797C5A8798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EE9BC70-3513-0449-BA20-F87211E08FEA}"/>
                </a:ext>
              </a:extLst>
            </p:cNvPr>
            <p:cNvSpPr txBox="1"/>
            <p:nvPr/>
          </p:nvSpPr>
          <p:spPr>
            <a:xfrm>
              <a:off x="7031063" y="1754916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05477-DCA1-A64D-8914-24F067699142}"/>
              </a:ext>
            </a:extLst>
          </p:cNvPr>
          <p:cNvGrpSpPr/>
          <p:nvPr/>
        </p:nvGrpSpPr>
        <p:grpSpPr>
          <a:xfrm>
            <a:off x="1887538" y="3204530"/>
            <a:ext cx="7115215" cy="657471"/>
            <a:chOff x="1887538" y="3204530"/>
            <a:chExt cx="7115215" cy="657471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54E7A32-7EA6-8E43-8552-34C8D1579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792" y="3472072"/>
              <a:ext cx="2938408" cy="14051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073D512-38E0-9145-9A57-1733E30E432F}"/>
                </a:ext>
              </a:extLst>
            </p:cNvPr>
            <p:cNvGrpSpPr/>
            <p:nvPr/>
          </p:nvGrpSpPr>
          <p:grpSpPr>
            <a:xfrm>
              <a:off x="7167066" y="3277941"/>
              <a:ext cx="305943" cy="369332"/>
              <a:chOff x="7031063" y="1728412"/>
              <a:chExt cx="305943" cy="369332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0CE04E9A-ED82-6A46-84A4-0B8E123AC111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F330B63-F879-CC4D-A36C-47A2548CB411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EC19E2B-2077-CF4C-A373-903FBED2136B}"/>
                </a:ext>
              </a:extLst>
            </p:cNvPr>
            <p:cNvSpPr txBox="1"/>
            <p:nvPr/>
          </p:nvSpPr>
          <p:spPr>
            <a:xfrm>
              <a:off x="6016163" y="3554224"/>
              <a:ext cx="2986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AUTH_RESP (auth token,xres</a:t>
              </a:r>
              <a:r>
                <a:rPr lang="en-US" sz="1400" baseline="-25000" dirty="0"/>
                <a:t>HSS</a:t>
              </a:r>
              <a:r>
                <a:rPr lang="en-US" sz="1400" dirty="0"/>
                <a:t>,keys)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02FE67E-044D-1041-9BF9-4CEB75B81860}"/>
                </a:ext>
              </a:extLst>
            </p:cNvPr>
            <p:cNvCxnSpPr/>
            <p:nvPr/>
          </p:nvCxnSpPr>
          <p:spPr>
            <a:xfrm flipH="1">
              <a:off x="4038600" y="3536969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018B89E-6970-6140-BD4E-895D0B2A10D1}"/>
                </a:ext>
              </a:extLst>
            </p:cNvPr>
            <p:cNvCxnSpPr/>
            <p:nvPr/>
          </p:nvCxnSpPr>
          <p:spPr>
            <a:xfrm flipH="1">
              <a:off x="1887538" y="3587815"/>
              <a:ext cx="1965534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C085CA-0724-3F42-97E0-A9C7C6EDFA46}"/>
                </a:ext>
              </a:extLst>
            </p:cNvPr>
            <p:cNvSpPr txBox="1"/>
            <p:nvPr/>
          </p:nvSpPr>
          <p:spPr>
            <a:xfrm>
              <a:off x="3902614" y="3204530"/>
              <a:ext cx="1521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           auth token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C84D2A8-6B2D-BA4B-B892-447774E0A9D1}"/>
                </a:ext>
              </a:extLst>
            </p:cNvPr>
            <p:cNvSpPr txBox="1"/>
            <p:nvPr/>
          </p:nvSpPr>
          <p:spPr>
            <a:xfrm>
              <a:off x="1899298" y="3260751"/>
              <a:ext cx="14810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          auth token</a:t>
              </a:r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B9C8B86-9FC8-3A43-BB15-BAA0F529CF91}"/>
              </a:ext>
            </a:extLst>
          </p:cNvPr>
          <p:cNvCxnSpPr/>
          <p:nvPr/>
        </p:nvCxnSpPr>
        <p:spPr>
          <a:xfrm>
            <a:off x="1887538" y="3037340"/>
            <a:ext cx="19655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CD22C9F-ABF8-AB4C-952E-2303E6F383E8}"/>
              </a:ext>
            </a:extLst>
          </p:cNvPr>
          <p:cNvCxnSpPr/>
          <p:nvPr/>
        </p:nvCxnSpPr>
        <p:spPr>
          <a:xfrm>
            <a:off x="4038600" y="3068672"/>
            <a:ext cx="16483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CC43E1C-2232-9645-981A-0A38A91FBF6A}"/>
              </a:ext>
            </a:extLst>
          </p:cNvPr>
          <p:cNvCxnSpPr>
            <a:cxnSpLocks/>
          </p:cNvCxnSpPr>
          <p:nvPr/>
        </p:nvCxnSpPr>
        <p:spPr>
          <a:xfrm>
            <a:off x="5919866" y="3134513"/>
            <a:ext cx="2985595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92CD9E2-6543-D54A-9AD1-250C0050D1CE}"/>
              </a:ext>
            </a:extLst>
          </p:cNvPr>
          <p:cNvGrpSpPr/>
          <p:nvPr/>
        </p:nvGrpSpPr>
        <p:grpSpPr>
          <a:xfrm>
            <a:off x="7139101" y="2926333"/>
            <a:ext cx="305943" cy="369332"/>
            <a:chOff x="7031063" y="1728412"/>
            <a:chExt cx="305943" cy="369332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68A2B9F4-7A8B-4D4F-ACB9-F53FAEAFC3CC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C2573F8-9444-C24A-8D7C-A5693EE1A2C0}"/>
                </a:ext>
              </a:extLst>
            </p:cNvPr>
            <p:cNvSpPr txBox="1"/>
            <p:nvPr/>
          </p:nvSpPr>
          <p:spPr>
            <a:xfrm>
              <a:off x="7031063" y="1728412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DB739DC4-56AF-644A-A5E4-0CF8694996B9}"/>
              </a:ext>
            </a:extLst>
          </p:cNvPr>
          <p:cNvSpPr txBox="1"/>
          <p:nvPr/>
        </p:nvSpPr>
        <p:spPr>
          <a:xfrm>
            <a:off x="2465463" y="2736842"/>
            <a:ext cx="64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attach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7914EBF-11C0-4A46-BB6A-071A6299EB85}"/>
              </a:ext>
            </a:extLst>
          </p:cNvPr>
          <p:cNvSpPr txBox="1"/>
          <p:nvPr/>
        </p:nvSpPr>
        <p:spPr>
          <a:xfrm>
            <a:off x="4562472" y="2753114"/>
            <a:ext cx="64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attach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356AC14-5E8C-AF4C-9451-2167E8BC45FA}"/>
              </a:ext>
            </a:extLst>
          </p:cNvPr>
          <p:cNvSpPr txBox="1"/>
          <p:nvPr/>
        </p:nvSpPr>
        <p:spPr>
          <a:xfrm>
            <a:off x="6241127" y="2738790"/>
            <a:ext cx="2103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AUTH_REQ (IMSI, VN info)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5E40081-96E6-1745-AAC4-5F3148A259E9}"/>
              </a:ext>
            </a:extLst>
          </p:cNvPr>
          <p:cNvCxnSpPr>
            <a:cxnSpLocks/>
          </p:cNvCxnSpPr>
          <p:nvPr/>
        </p:nvCxnSpPr>
        <p:spPr>
          <a:xfrm>
            <a:off x="1781522" y="2738790"/>
            <a:ext cx="0" cy="103311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59ABA0F-2A03-564A-948B-667D9F4325D9}"/>
              </a:ext>
            </a:extLst>
          </p:cNvPr>
          <p:cNvCxnSpPr>
            <a:cxnSpLocks/>
          </p:cNvCxnSpPr>
          <p:nvPr/>
        </p:nvCxnSpPr>
        <p:spPr>
          <a:xfrm>
            <a:off x="3955634" y="2753114"/>
            <a:ext cx="0" cy="1018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37F8F2F-4E0C-C547-BE87-B002E37FA64B}"/>
              </a:ext>
            </a:extLst>
          </p:cNvPr>
          <p:cNvCxnSpPr>
            <a:cxnSpLocks/>
          </p:cNvCxnSpPr>
          <p:nvPr/>
        </p:nvCxnSpPr>
        <p:spPr>
          <a:xfrm>
            <a:off x="5797483" y="2767438"/>
            <a:ext cx="0" cy="10044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C7E0182-D7F0-D647-B822-8CEC05A37885}"/>
              </a:ext>
            </a:extLst>
          </p:cNvPr>
          <p:cNvCxnSpPr>
            <a:cxnSpLocks/>
            <a:endCxn id="106" idx="3"/>
          </p:cNvCxnSpPr>
          <p:nvPr/>
        </p:nvCxnSpPr>
        <p:spPr>
          <a:xfrm>
            <a:off x="8989635" y="2781762"/>
            <a:ext cx="13118" cy="9263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DEA18A43-1054-A443-88F8-FB39173ED372}"/>
              </a:ext>
            </a:extLst>
          </p:cNvPr>
          <p:cNvGrpSpPr/>
          <p:nvPr/>
        </p:nvGrpSpPr>
        <p:grpSpPr>
          <a:xfrm>
            <a:off x="783189" y="1394177"/>
            <a:ext cx="9713306" cy="1468172"/>
            <a:chOff x="783189" y="1473689"/>
            <a:chExt cx="9713306" cy="1468172"/>
          </a:xfrm>
        </p:grpSpPr>
        <p:sp>
          <p:nvSpPr>
            <p:cNvPr id="186" name="Hexagon 185">
              <a:extLst>
                <a:ext uri="{FF2B5EF4-FFF2-40B4-BE49-F238E27FC236}">
                  <a16:creationId xmlns:a16="http://schemas.microsoft.com/office/drawing/2014/main" id="{8DBEAEF7-4C5C-D447-AB1D-11A093287EEF}"/>
                </a:ext>
              </a:extLst>
            </p:cNvPr>
            <p:cNvSpPr/>
            <p:nvPr/>
          </p:nvSpPr>
          <p:spPr>
            <a:xfrm>
              <a:off x="3331269" y="1537253"/>
              <a:ext cx="1442882" cy="1232452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E371663-95EB-E647-8EE8-05BADA1FF1AB}"/>
                </a:ext>
              </a:extLst>
            </p:cNvPr>
            <p:cNvSpPr txBox="1"/>
            <p:nvPr/>
          </p:nvSpPr>
          <p:spPr>
            <a:xfrm>
              <a:off x="3304533" y="2516742"/>
              <a:ext cx="1574150" cy="294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Base station (BS)</a:t>
              </a:r>
              <a:endParaRPr lang="en-US" sz="12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8" name="Right Arrow 187">
              <a:extLst>
                <a:ext uri="{FF2B5EF4-FFF2-40B4-BE49-F238E27FC236}">
                  <a16:creationId xmlns:a16="http://schemas.microsoft.com/office/drawing/2014/main" id="{61D23690-4BBA-4F4D-A564-6275AA4F6AD9}"/>
                </a:ext>
              </a:extLst>
            </p:cNvPr>
            <p:cNvSpPr/>
            <p:nvPr/>
          </p:nvSpPr>
          <p:spPr>
            <a:xfrm>
              <a:off x="1686888" y="2059936"/>
              <a:ext cx="1215337" cy="34280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A8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Line 55">
              <a:extLst>
                <a:ext uri="{FF2B5EF4-FFF2-40B4-BE49-F238E27FC236}">
                  <a16:creationId xmlns:a16="http://schemas.microsoft.com/office/drawing/2014/main" id="{87A7F167-4622-7346-BC7E-AA2F66EAC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5004" y="2209458"/>
              <a:ext cx="3151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27">
              <a:extLst>
                <a:ext uri="{FF2B5EF4-FFF2-40B4-BE49-F238E27FC236}">
                  <a16:creationId xmlns:a16="http://schemas.microsoft.com/office/drawing/2014/main" id="{530C61E8-43F2-4245-8C62-B7671CEAA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045" y="1600323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8" name="Text Box 28">
              <a:extLst>
                <a:ext uri="{FF2B5EF4-FFF2-40B4-BE49-F238E27FC236}">
                  <a16:creationId xmlns:a16="http://schemas.microsoft.com/office/drawing/2014/main" id="{4CDF48DD-E16E-014F-97B7-B71AD6B70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8232" y="2408616"/>
              <a:ext cx="1495987" cy="338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Visited network</a:t>
              </a:r>
            </a:p>
          </p:txBody>
        </p:sp>
        <p:sp>
          <p:nvSpPr>
            <p:cNvPr id="199" name="Text Box 60">
              <a:extLst>
                <a:ext uri="{FF2B5EF4-FFF2-40B4-BE49-F238E27FC236}">
                  <a16:creationId xmlns:a16="http://schemas.microsoft.com/office/drawing/2014/main" id="{59CBDBDD-1809-3B40-9963-FE1FB6EBE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189" y="1752986"/>
              <a:ext cx="16208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mobile</a:t>
              </a:r>
              <a:endPara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00" name="Group 652">
              <a:extLst>
                <a:ext uri="{FF2B5EF4-FFF2-40B4-BE49-F238E27FC236}">
                  <a16:creationId xmlns:a16="http://schemas.microsoft.com/office/drawing/2014/main" id="{AE383968-5D9D-FA4B-9E7F-A29822663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2209" y="1537253"/>
              <a:ext cx="1060718" cy="1101004"/>
              <a:chOff x="2751" y="1851"/>
              <a:chExt cx="462" cy="478"/>
            </a:xfrm>
          </p:grpSpPr>
          <p:pic>
            <p:nvPicPr>
              <p:cNvPr id="270" name="Picture 653" descr="iphone_stylized_small">
                <a:extLst>
                  <a:ext uri="{FF2B5EF4-FFF2-40B4-BE49-F238E27FC236}">
                    <a16:creationId xmlns:a16="http://schemas.microsoft.com/office/drawing/2014/main" id="{8F840BAA-30FF-8B4C-8323-06B9ED114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1" name="Picture 654" descr="antenna_radiation_stylized">
                <a:extLst>
                  <a:ext uri="{FF2B5EF4-FFF2-40B4-BE49-F238E27FC236}">
                    <a16:creationId xmlns:a16="http://schemas.microsoft.com/office/drawing/2014/main" id="{84AEF364-B907-7540-965A-0AA860BB2D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3E2BA513-17BF-524E-AD52-CF0E3A3D4E23}"/>
                </a:ext>
              </a:extLst>
            </p:cNvPr>
            <p:cNvSpPr txBox="1"/>
            <p:nvPr/>
          </p:nvSpPr>
          <p:spPr>
            <a:xfrm>
              <a:off x="5654431" y="1615296"/>
              <a:ext cx="1806542" cy="722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Mobility Management Entity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MME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02" name="Picture 201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4F9EE169-4ADE-284D-8AAD-D6D4B0091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4364" y="1489054"/>
              <a:ext cx="476091" cy="888056"/>
            </a:xfrm>
            <a:prstGeom prst="rect">
              <a:avLst/>
            </a:prstGeom>
          </p:spPr>
        </p:pic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id="{397B704F-88E8-D44F-80DA-8F2FF10FAE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90453" y="1560567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4" name="Text Box 28">
              <a:extLst>
                <a:ext uri="{FF2B5EF4-FFF2-40B4-BE49-F238E27FC236}">
                  <a16:creationId xmlns:a16="http://schemas.microsoft.com/office/drawing/2014/main" id="{D934DB8C-A1B4-6B4B-AB36-0B66A82C1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6936" y="2375031"/>
              <a:ext cx="143199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Home network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AEBF84AF-150D-3240-9154-90511C4E3243}"/>
                </a:ext>
              </a:extLst>
            </p:cNvPr>
            <p:cNvSpPr txBox="1"/>
            <p:nvPr/>
          </p:nvSpPr>
          <p:spPr>
            <a:xfrm>
              <a:off x="8814217" y="1473689"/>
              <a:ext cx="1682278" cy="51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Home Subscriber Service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HSS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06" name="Picture 205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2CE0713A-DCCE-B641-8EC4-1069A32B1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1512" y="1508932"/>
              <a:ext cx="476091" cy="888056"/>
            </a:xfrm>
            <a:prstGeom prst="rect">
              <a:avLst/>
            </a:prstGeom>
          </p:spPr>
        </p:pic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97B1D7E8-FF46-064D-97E7-4A19D7613CDE}"/>
                </a:ext>
              </a:extLst>
            </p:cNvPr>
            <p:cNvSpPr/>
            <p:nvPr/>
          </p:nvSpPr>
          <p:spPr>
            <a:xfrm>
              <a:off x="7103166" y="1915378"/>
              <a:ext cx="910996" cy="58265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551784 w 1934789"/>
                <a:gd name="connsiteY0" fmla="*/ 540513 h 1886326"/>
                <a:gd name="connsiteX1" fmla="*/ 191432 w 1934789"/>
                <a:gd name="connsiteY1" fmla="*/ 946072 h 1886326"/>
                <a:gd name="connsiteX2" fmla="*/ 113085 w 1934789"/>
                <a:gd name="connsiteY2" fmla="*/ 1743684 h 1886326"/>
                <a:gd name="connsiteX3" fmla="*/ 1769169 w 1934789"/>
                <a:gd name="connsiteY3" fmla="*/ 1846509 h 1886326"/>
                <a:gd name="connsiteX4" fmla="*/ 1788297 w 1934789"/>
                <a:gd name="connsiteY4" fmla="*/ 1298227 h 1886326"/>
                <a:gd name="connsiteX5" fmla="*/ 1409514 w 1934789"/>
                <a:gd name="connsiteY5" fmla="*/ 1052213 h 1886326"/>
                <a:gd name="connsiteX6" fmla="*/ 1719730 w 1934789"/>
                <a:gd name="connsiteY6" fmla="*/ 532271 h 1886326"/>
                <a:gd name="connsiteX7" fmla="*/ 1588145 w 1934789"/>
                <a:gd name="connsiteY7" fmla="*/ 126690 h 1886326"/>
                <a:gd name="connsiteX8" fmla="*/ 1030516 w 1934789"/>
                <a:gd name="connsiteY8" fmla="*/ 27077 h 1886326"/>
                <a:gd name="connsiteX9" fmla="*/ 551784 w 1934789"/>
                <a:gd name="connsiteY9" fmla="*/ 540513 h 1886326"/>
                <a:gd name="connsiteX0" fmla="*/ 551784 w 1900403"/>
                <a:gd name="connsiteY0" fmla="*/ 540513 h 1886326"/>
                <a:gd name="connsiteX1" fmla="*/ 191432 w 1900403"/>
                <a:gd name="connsiteY1" fmla="*/ 946072 h 1886326"/>
                <a:gd name="connsiteX2" fmla="*/ 113085 w 1900403"/>
                <a:gd name="connsiteY2" fmla="*/ 1743684 h 1886326"/>
                <a:gd name="connsiteX3" fmla="*/ 1769169 w 1900403"/>
                <a:gd name="connsiteY3" fmla="*/ 1846509 h 1886326"/>
                <a:gd name="connsiteX4" fmla="*/ 1788297 w 1900403"/>
                <a:gd name="connsiteY4" fmla="*/ 1298227 h 1886326"/>
                <a:gd name="connsiteX5" fmla="*/ 1719730 w 1900403"/>
                <a:gd name="connsiteY5" fmla="*/ 532271 h 1886326"/>
                <a:gd name="connsiteX6" fmla="*/ 1588145 w 1900403"/>
                <a:gd name="connsiteY6" fmla="*/ 126690 h 1886326"/>
                <a:gd name="connsiteX7" fmla="*/ 1030516 w 1900403"/>
                <a:gd name="connsiteY7" fmla="*/ 27077 h 1886326"/>
                <a:gd name="connsiteX8" fmla="*/ 551784 w 1900403"/>
                <a:gd name="connsiteY8" fmla="*/ 540513 h 1886326"/>
                <a:gd name="connsiteX0" fmla="*/ 551784 w 2140248"/>
                <a:gd name="connsiteY0" fmla="*/ 540513 h 1886326"/>
                <a:gd name="connsiteX1" fmla="*/ 191432 w 2140248"/>
                <a:gd name="connsiteY1" fmla="*/ 946072 h 1886326"/>
                <a:gd name="connsiteX2" fmla="*/ 113085 w 2140248"/>
                <a:gd name="connsiteY2" fmla="*/ 1743684 h 1886326"/>
                <a:gd name="connsiteX3" fmla="*/ 1769169 w 2140248"/>
                <a:gd name="connsiteY3" fmla="*/ 1846509 h 1886326"/>
                <a:gd name="connsiteX4" fmla="*/ 1788297 w 2140248"/>
                <a:gd name="connsiteY4" fmla="*/ 1298227 h 1886326"/>
                <a:gd name="connsiteX5" fmla="*/ 2137828 w 2140248"/>
                <a:gd name="connsiteY5" fmla="*/ 516390 h 1886326"/>
                <a:gd name="connsiteX6" fmla="*/ 1588145 w 2140248"/>
                <a:gd name="connsiteY6" fmla="*/ 126690 h 1886326"/>
                <a:gd name="connsiteX7" fmla="*/ 1030516 w 2140248"/>
                <a:gd name="connsiteY7" fmla="*/ 27077 h 1886326"/>
                <a:gd name="connsiteX8" fmla="*/ 551784 w 2140248"/>
                <a:gd name="connsiteY8" fmla="*/ 540513 h 1886326"/>
                <a:gd name="connsiteX0" fmla="*/ 839 w 2332590"/>
                <a:gd name="connsiteY0" fmla="*/ 234577 h 1866234"/>
                <a:gd name="connsiteX1" fmla="*/ 383774 w 2332590"/>
                <a:gd name="connsiteY1" fmla="*/ 925980 h 1866234"/>
                <a:gd name="connsiteX2" fmla="*/ 305427 w 2332590"/>
                <a:gd name="connsiteY2" fmla="*/ 1723592 h 1866234"/>
                <a:gd name="connsiteX3" fmla="*/ 1961511 w 2332590"/>
                <a:gd name="connsiteY3" fmla="*/ 1826417 h 1866234"/>
                <a:gd name="connsiteX4" fmla="*/ 1980639 w 2332590"/>
                <a:gd name="connsiteY4" fmla="*/ 1278135 h 1866234"/>
                <a:gd name="connsiteX5" fmla="*/ 2330170 w 2332590"/>
                <a:gd name="connsiteY5" fmla="*/ 496298 h 1866234"/>
                <a:gd name="connsiteX6" fmla="*/ 1780487 w 2332590"/>
                <a:gd name="connsiteY6" fmla="*/ 106598 h 1866234"/>
                <a:gd name="connsiteX7" fmla="*/ 1222858 w 2332590"/>
                <a:gd name="connsiteY7" fmla="*/ 6985 h 1866234"/>
                <a:gd name="connsiteX8" fmla="*/ 839 w 2332590"/>
                <a:gd name="connsiteY8" fmla="*/ 234577 h 1866234"/>
                <a:gd name="connsiteX0" fmla="*/ 169859 w 2501610"/>
                <a:gd name="connsiteY0" fmla="*/ 234577 h 1866234"/>
                <a:gd name="connsiteX1" fmla="*/ 41784 w 2501610"/>
                <a:gd name="connsiteY1" fmla="*/ 925980 h 1866234"/>
                <a:gd name="connsiteX2" fmla="*/ 474447 w 2501610"/>
                <a:gd name="connsiteY2" fmla="*/ 1723592 h 1866234"/>
                <a:gd name="connsiteX3" fmla="*/ 2130531 w 2501610"/>
                <a:gd name="connsiteY3" fmla="*/ 1826417 h 1866234"/>
                <a:gd name="connsiteX4" fmla="*/ 2149659 w 2501610"/>
                <a:gd name="connsiteY4" fmla="*/ 1278135 h 1866234"/>
                <a:gd name="connsiteX5" fmla="*/ 2499190 w 2501610"/>
                <a:gd name="connsiteY5" fmla="*/ 496298 h 1866234"/>
                <a:gd name="connsiteX6" fmla="*/ 1949507 w 2501610"/>
                <a:gd name="connsiteY6" fmla="*/ 106598 h 1866234"/>
                <a:gd name="connsiteX7" fmla="*/ 1391878 w 2501610"/>
                <a:gd name="connsiteY7" fmla="*/ 6985 h 1866234"/>
                <a:gd name="connsiteX8" fmla="*/ 169859 w 2501610"/>
                <a:gd name="connsiteY8" fmla="*/ 234577 h 1866234"/>
                <a:gd name="connsiteX0" fmla="*/ 169859 w 2521114"/>
                <a:gd name="connsiteY0" fmla="*/ 234577 h 1866234"/>
                <a:gd name="connsiteX1" fmla="*/ 41784 w 2521114"/>
                <a:gd name="connsiteY1" fmla="*/ 925980 h 1866234"/>
                <a:gd name="connsiteX2" fmla="*/ 474447 w 2521114"/>
                <a:gd name="connsiteY2" fmla="*/ 1723592 h 1866234"/>
                <a:gd name="connsiteX3" fmla="*/ 2130531 w 2521114"/>
                <a:gd name="connsiteY3" fmla="*/ 1826417 h 1866234"/>
                <a:gd name="connsiteX4" fmla="*/ 2149659 w 2521114"/>
                <a:gd name="connsiteY4" fmla="*/ 1278135 h 1866234"/>
                <a:gd name="connsiteX5" fmla="*/ 2386606 w 2521114"/>
                <a:gd name="connsiteY5" fmla="*/ 1096675 h 1866234"/>
                <a:gd name="connsiteX6" fmla="*/ 2499190 w 2521114"/>
                <a:gd name="connsiteY6" fmla="*/ 496298 h 1866234"/>
                <a:gd name="connsiteX7" fmla="*/ 1949507 w 2521114"/>
                <a:gd name="connsiteY7" fmla="*/ 106598 h 1866234"/>
                <a:gd name="connsiteX8" fmla="*/ 1391878 w 2521114"/>
                <a:gd name="connsiteY8" fmla="*/ 6985 h 1866234"/>
                <a:gd name="connsiteX9" fmla="*/ 169859 w 2521114"/>
                <a:gd name="connsiteY9" fmla="*/ 234577 h 1866234"/>
                <a:gd name="connsiteX0" fmla="*/ 76021 w 2427276"/>
                <a:gd name="connsiteY0" fmla="*/ 234577 h 1866880"/>
                <a:gd name="connsiteX1" fmla="*/ 156994 w 2427276"/>
                <a:gd name="connsiteY1" fmla="*/ 910100 h 1866880"/>
                <a:gd name="connsiteX2" fmla="*/ 380609 w 2427276"/>
                <a:gd name="connsiteY2" fmla="*/ 1723592 h 1866880"/>
                <a:gd name="connsiteX3" fmla="*/ 2036693 w 2427276"/>
                <a:gd name="connsiteY3" fmla="*/ 1826417 h 1866880"/>
                <a:gd name="connsiteX4" fmla="*/ 2055821 w 2427276"/>
                <a:gd name="connsiteY4" fmla="*/ 1278135 h 1866880"/>
                <a:gd name="connsiteX5" fmla="*/ 2292768 w 2427276"/>
                <a:gd name="connsiteY5" fmla="*/ 1096675 h 1866880"/>
                <a:gd name="connsiteX6" fmla="*/ 2405352 w 2427276"/>
                <a:gd name="connsiteY6" fmla="*/ 496298 h 1866880"/>
                <a:gd name="connsiteX7" fmla="*/ 1855669 w 2427276"/>
                <a:gd name="connsiteY7" fmla="*/ 106598 h 1866880"/>
                <a:gd name="connsiteX8" fmla="*/ 1298040 w 2427276"/>
                <a:gd name="connsiteY8" fmla="*/ 6985 h 1866880"/>
                <a:gd name="connsiteX9" fmla="*/ 76021 w 2427276"/>
                <a:gd name="connsiteY9" fmla="*/ 234577 h 1866880"/>
                <a:gd name="connsiteX0" fmla="*/ 65838 w 2417093"/>
                <a:gd name="connsiteY0" fmla="*/ 146138 h 1778441"/>
                <a:gd name="connsiteX1" fmla="*/ 146811 w 2417093"/>
                <a:gd name="connsiteY1" fmla="*/ 821661 h 1778441"/>
                <a:gd name="connsiteX2" fmla="*/ 370426 w 2417093"/>
                <a:gd name="connsiteY2" fmla="*/ 1635153 h 1778441"/>
                <a:gd name="connsiteX3" fmla="*/ 2026510 w 2417093"/>
                <a:gd name="connsiteY3" fmla="*/ 1737978 h 1778441"/>
                <a:gd name="connsiteX4" fmla="*/ 2045638 w 2417093"/>
                <a:gd name="connsiteY4" fmla="*/ 1189696 h 1778441"/>
                <a:gd name="connsiteX5" fmla="*/ 2282585 w 2417093"/>
                <a:gd name="connsiteY5" fmla="*/ 1008236 h 1778441"/>
                <a:gd name="connsiteX6" fmla="*/ 2395169 w 2417093"/>
                <a:gd name="connsiteY6" fmla="*/ 407859 h 1778441"/>
                <a:gd name="connsiteX7" fmla="*/ 1845486 w 2417093"/>
                <a:gd name="connsiteY7" fmla="*/ 18159 h 1778441"/>
                <a:gd name="connsiteX8" fmla="*/ 1148491 w 2417093"/>
                <a:gd name="connsiteY8" fmla="*/ 252030 h 1778441"/>
                <a:gd name="connsiteX9" fmla="*/ 65838 w 2417093"/>
                <a:gd name="connsiteY9" fmla="*/ 146138 h 1778441"/>
                <a:gd name="connsiteX0" fmla="*/ 171178 w 2522433"/>
                <a:gd name="connsiteY0" fmla="*/ 146138 h 1778441"/>
                <a:gd name="connsiteX1" fmla="*/ 252151 w 2522433"/>
                <a:gd name="connsiteY1" fmla="*/ 821661 h 1778441"/>
                <a:gd name="connsiteX2" fmla="*/ 475766 w 2522433"/>
                <a:gd name="connsiteY2" fmla="*/ 1635153 h 1778441"/>
                <a:gd name="connsiteX3" fmla="*/ 2131850 w 2522433"/>
                <a:gd name="connsiteY3" fmla="*/ 1737978 h 1778441"/>
                <a:gd name="connsiteX4" fmla="*/ 2150978 w 2522433"/>
                <a:gd name="connsiteY4" fmla="*/ 1189696 h 1778441"/>
                <a:gd name="connsiteX5" fmla="*/ 2387925 w 2522433"/>
                <a:gd name="connsiteY5" fmla="*/ 1008236 h 1778441"/>
                <a:gd name="connsiteX6" fmla="*/ 2500509 w 2522433"/>
                <a:gd name="connsiteY6" fmla="*/ 407859 h 1778441"/>
                <a:gd name="connsiteX7" fmla="*/ 1950826 w 2522433"/>
                <a:gd name="connsiteY7" fmla="*/ 18159 h 1778441"/>
                <a:gd name="connsiteX8" fmla="*/ 1253831 w 2522433"/>
                <a:gd name="connsiteY8" fmla="*/ 252030 h 1778441"/>
                <a:gd name="connsiteX9" fmla="*/ 171178 w 2522433"/>
                <a:gd name="connsiteY9" fmla="*/ 146138 h 177844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02931"/>
                <a:gd name="connsiteY0" fmla="*/ 128058 h 1760361"/>
                <a:gd name="connsiteX1" fmla="*/ 252153 w 2502931"/>
                <a:gd name="connsiteY1" fmla="*/ 803581 h 1760361"/>
                <a:gd name="connsiteX2" fmla="*/ 475768 w 2502931"/>
                <a:gd name="connsiteY2" fmla="*/ 1617073 h 1760361"/>
                <a:gd name="connsiteX3" fmla="*/ 2131852 w 2502931"/>
                <a:gd name="connsiteY3" fmla="*/ 1719898 h 1760361"/>
                <a:gd name="connsiteX4" fmla="*/ 2150980 w 2502931"/>
                <a:gd name="connsiteY4" fmla="*/ 1171616 h 1760361"/>
                <a:gd name="connsiteX5" fmla="*/ 2500511 w 2502931"/>
                <a:gd name="connsiteY5" fmla="*/ 389779 h 1760361"/>
                <a:gd name="connsiteX6" fmla="*/ 1950828 w 2502931"/>
                <a:gd name="connsiteY6" fmla="*/ 79 h 1760361"/>
                <a:gd name="connsiteX7" fmla="*/ 1253833 w 2502931"/>
                <a:gd name="connsiteY7" fmla="*/ 233950 h 1760361"/>
                <a:gd name="connsiteX8" fmla="*/ 171180 w 2502931"/>
                <a:gd name="connsiteY8" fmla="*/ 128058 h 1760361"/>
                <a:gd name="connsiteX0" fmla="*/ 171180 w 2502931"/>
                <a:gd name="connsiteY0" fmla="*/ 137721 h 1770024"/>
                <a:gd name="connsiteX1" fmla="*/ 252153 w 2502931"/>
                <a:gd name="connsiteY1" fmla="*/ 813244 h 1770024"/>
                <a:gd name="connsiteX2" fmla="*/ 475768 w 2502931"/>
                <a:gd name="connsiteY2" fmla="*/ 1626736 h 1770024"/>
                <a:gd name="connsiteX3" fmla="*/ 2131852 w 2502931"/>
                <a:gd name="connsiteY3" fmla="*/ 1729561 h 1770024"/>
                <a:gd name="connsiteX4" fmla="*/ 2150980 w 2502931"/>
                <a:gd name="connsiteY4" fmla="*/ 1181279 h 1770024"/>
                <a:gd name="connsiteX5" fmla="*/ 2500511 w 2502931"/>
                <a:gd name="connsiteY5" fmla="*/ 631296 h 1770024"/>
                <a:gd name="connsiteX6" fmla="*/ 1950828 w 2502931"/>
                <a:gd name="connsiteY6" fmla="*/ 9742 h 1770024"/>
                <a:gd name="connsiteX7" fmla="*/ 1253833 w 2502931"/>
                <a:gd name="connsiteY7" fmla="*/ 243613 h 1770024"/>
                <a:gd name="connsiteX8" fmla="*/ 171180 w 2502931"/>
                <a:gd name="connsiteY8" fmla="*/ 137721 h 1770024"/>
                <a:gd name="connsiteX0" fmla="*/ 171180 w 2500973"/>
                <a:gd name="connsiteY0" fmla="*/ 137721 h 1770024"/>
                <a:gd name="connsiteX1" fmla="*/ 252153 w 2500973"/>
                <a:gd name="connsiteY1" fmla="*/ 813244 h 1770024"/>
                <a:gd name="connsiteX2" fmla="*/ 475768 w 2500973"/>
                <a:gd name="connsiteY2" fmla="*/ 1626736 h 1770024"/>
                <a:gd name="connsiteX3" fmla="*/ 2131852 w 2500973"/>
                <a:gd name="connsiteY3" fmla="*/ 1729561 h 1770024"/>
                <a:gd name="connsiteX4" fmla="*/ 2150980 w 2500973"/>
                <a:gd name="connsiteY4" fmla="*/ 1181279 h 1770024"/>
                <a:gd name="connsiteX5" fmla="*/ 2500511 w 2500973"/>
                <a:gd name="connsiteY5" fmla="*/ 631296 h 1770024"/>
                <a:gd name="connsiteX6" fmla="*/ 1950828 w 2500973"/>
                <a:gd name="connsiteY6" fmla="*/ 9742 h 1770024"/>
                <a:gd name="connsiteX7" fmla="*/ 1253833 w 2500973"/>
                <a:gd name="connsiteY7" fmla="*/ 243613 h 1770024"/>
                <a:gd name="connsiteX8" fmla="*/ 171180 w 2500973"/>
                <a:gd name="connsiteY8" fmla="*/ 137721 h 1770024"/>
                <a:gd name="connsiteX0" fmla="*/ 171180 w 2501811"/>
                <a:gd name="connsiteY0" fmla="*/ 130586 h 1762889"/>
                <a:gd name="connsiteX1" fmla="*/ 252153 w 2501811"/>
                <a:gd name="connsiteY1" fmla="*/ 806109 h 1762889"/>
                <a:gd name="connsiteX2" fmla="*/ 475768 w 2501811"/>
                <a:gd name="connsiteY2" fmla="*/ 1619601 h 1762889"/>
                <a:gd name="connsiteX3" fmla="*/ 2131852 w 2501811"/>
                <a:gd name="connsiteY3" fmla="*/ 1722426 h 1762889"/>
                <a:gd name="connsiteX4" fmla="*/ 2150980 w 2501811"/>
                <a:gd name="connsiteY4" fmla="*/ 1174144 h 1762889"/>
                <a:gd name="connsiteX5" fmla="*/ 2500511 w 2501811"/>
                <a:gd name="connsiteY5" fmla="*/ 624161 h 1762889"/>
                <a:gd name="connsiteX6" fmla="*/ 1950828 w 2501811"/>
                <a:gd name="connsiteY6" fmla="*/ 2607 h 1762889"/>
                <a:gd name="connsiteX7" fmla="*/ 1253833 w 2501811"/>
                <a:gd name="connsiteY7" fmla="*/ 236478 h 1762889"/>
                <a:gd name="connsiteX8" fmla="*/ 171180 w 2501811"/>
                <a:gd name="connsiteY8" fmla="*/ 130586 h 1762889"/>
                <a:gd name="connsiteX0" fmla="*/ 171180 w 2513555"/>
                <a:gd name="connsiteY0" fmla="*/ 130586 h 1760577"/>
                <a:gd name="connsiteX1" fmla="*/ 252153 w 2513555"/>
                <a:gd name="connsiteY1" fmla="*/ 806109 h 1760577"/>
                <a:gd name="connsiteX2" fmla="*/ 475768 w 2513555"/>
                <a:gd name="connsiteY2" fmla="*/ 1619601 h 1760577"/>
                <a:gd name="connsiteX3" fmla="*/ 2131852 w 2513555"/>
                <a:gd name="connsiteY3" fmla="*/ 1722426 h 1760577"/>
                <a:gd name="connsiteX4" fmla="*/ 2324097 w 2513555"/>
                <a:gd name="connsiteY4" fmla="*/ 1205471 h 1760577"/>
                <a:gd name="connsiteX5" fmla="*/ 2500511 w 2513555"/>
                <a:gd name="connsiteY5" fmla="*/ 624161 h 1760577"/>
                <a:gd name="connsiteX6" fmla="*/ 1950828 w 2513555"/>
                <a:gd name="connsiteY6" fmla="*/ 2607 h 1760577"/>
                <a:gd name="connsiteX7" fmla="*/ 1253833 w 2513555"/>
                <a:gd name="connsiteY7" fmla="*/ 236478 h 1760577"/>
                <a:gd name="connsiteX8" fmla="*/ 171180 w 2513555"/>
                <a:gd name="connsiteY8" fmla="*/ 130586 h 1760577"/>
                <a:gd name="connsiteX0" fmla="*/ 169093 w 2511468"/>
                <a:gd name="connsiteY0" fmla="*/ 130586 h 1731316"/>
                <a:gd name="connsiteX1" fmla="*/ 250066 w 2511468"/>
                <a:gd name="connsiteY1" fmla="*/ 806109 h 1731316"/>
                <a:gd name="connsiteX2" fmla="*/ 410729 w 2511468"/>
                <a:gd name="connsiteY2" fmla="*/ 1478627 h 1731316"/>
                <a:gd name="connsiteX3" fmla="*/ 2129765 w 2511468"/>
                <a:gd name="connsiteY3" fmla="*/ 1722426 h 1731316"/>
                <a:gd name="connsiteX4" fmla="*/ 2322010 w 2511468"/>
                <a:gd name="connsiteY4" fmla="*/ 1205471 h 1731316"/>
                <a:gd name="connsiteX5" fmla="*/ 2498424 w 2511468"/>
                <a:gd name="connsiteY5" fmla="*/ 624161 h 1731316"/>
                <a:gd name="connsiteX6" fmla="*/ 1948741 w 2511468"/>
                <a:gd name="connsiteY6" fmla="*/ 2607 h 1731316"/>
                <a:gd name="connsiteX7" fmla="*/ 1251746 w 2511468"/>
                <a:gd name="connsiteY7" fmla="*/ 236478 h 1731316"/>
                <a:gd name="connsiteX8" fmla="*/ 169093 w 2511468"/>
                <a:gd name="connsiteY8" fmla="*/ 130586 h 1731316"/>
                <a:gd name="connsiteX0" fmla="*/ 169092 w 2515686"/>
                <a:gd name="connsiteY0" fmla="*/ 130586 h 1580338"/>
                <a:gd name="connsiteX1" fmla="*/ 250065 w 2515686"/>
                <a:gd name="connsiteY1" fmla="*/ 806109 h 1580338"/>
                <a:gd name="connsiteX2" fmla="*/ 410728 w 2515686"/>
                <a:gd name="connsiteY2" fmla="*/ 1478627 h 1580338"/>
                <a:gd name="connsiteX3" fmla="*/ 1767791 w 2515686"/>
                <a:gd name="connsiteY3" fmla="*/ 1550126 h 1580338"/>
                <a:gd name="connsiteX4" fmla="*/ 2322009 w 2515686"/>
                <a:gd name="connsiteY4" fmla="*/ 1205471 h 1580338"/>
                <a:gd name="connsiteX5" fmla="*/ 2498423 w 2515686"/>
                <a:gd name="connsiteY5" fmla="*/ 624161 h 1580338"/>
                <a:gd name="connsiteX6" fmla="*/ 1948740 w 2515686"/>
                <a:gd name="connsiteY6" fmla="*/ 2607 h 1580338"/>
                <a:gd name="connsiteX7" fmla="*/ 1251745 w 2515686"/>
                <a:gd name="connsiteY7" fmla="*/ 236478 h 1580338"/>
                <a:gd name="connsiteX8" fmla="*/ 169092 w 2515686"/>
                <a:gd name="connsiteY8" fmla="*/ 130586 h 1580338"/>
                <a:gd name="connsiteX0" fmla="*/ 216909 w 2371233"/>
                <a:gd name="connsiteY0" fmla="*/ 97731 h 1580287"/>
                <a:gd name="connsiteX1" fmla="*/ 105612 w 2371233"/>
                <a:gd name="connsiteY1" fmla="*/ 806058 h 1580287"/>
                <a:gd name="connsiteX2" fmla="*/ 266275 w 2371233"/>
                <a:gd name="connsiteY2" fmla="*/ 1478576 h 1580287"/>
                <a:gd name="connsiteX3" fmla="*/ 1623338 w 2371233"/>
                <a:gd name="connsiteY3" fmla="*/ 1550075 h 1580287"/>
                <a:gd name="connsiteX4" fmla="*/ 2177556 w 2371233"/>
                <a:gd name="connsiteY4" fmla="*/ 1205420 h 1580287"/>
                <a:gd name="connsiteX5" fmla="*/ 2353970 w 2371233"/>
                <a:gd name="connsiteY5" fmla="*/ 624110 h 1580287"/>
                <a:gd name="connsiteX6" fmla="*/ 1804287 w 2371233"/>
                <a:gd name="connsiteY6" fmla="*/ 2556 h 1580287"/>
                <a:gd name="connsiteX7" fmla="*/ 1107292 w 2371233"/>
                <a:gd name="connsiteY7" fmla="*/ 236427 h 1580287"/>
                <a:gd name="connsiteX8" fmla="*/ 216909 w 2371233"/>
                <a:gd name="connsiteY8" fmla="*/ 97731 h 1580287"/>
                <a:gd name="connsiteX0" fmla="*/ 212838 w 2367162"/>
                <a:gd name="connsiteY0" fmla="*/ 97731 h 1599445"/>
                <a:gd name="connsiteX1" fmla="*/ 101541 w 2367162"/>
                <a:gd name="connsiteY1" fmla="*/ 806058 h 1599445"/>
                <a:gd name="connsiteX2" fmla="*/ 179803 w 2367162"/>
                <a:gd name="connsiteY2" fmla="*/ 1516849 h 1599445"/>
                <a:gd name="connsiteX3" fmla="*/ 1619267 w 2367162"/>
                <a:gd name="connsiteY3" fmla="*/ 1550075 h 1599445"/>
                <a:gd name="connsiteX4" fmla="*/ 2173485 w 2367162"/>
                <a:gd name="connsiteY4" fmla="*/ 1205420 h 1599445"/>
                <a:gd name="connsiteX5" fmla="*/ 2349899 w 2367162"/>
                <a:gd name="connsiteY5" fmla="*/ 624110 h 1599445"/>
                <a:gd name="connsiteX6" fmla="*/ 1800216 w 2367162"/>
                <a:gd name="connsiteY6" fmla="*/ 2556 h 1599445"/>
                <a:gd name="connsiteX7" fmla="*/ 1103221 w 2367162"/>
                <a:gd name="connsiteY7" fmla="*/ 236427 h 1599445"/>
                <a:gd name="connsiteX8" fmla="*/ 212838 w 2367162"/>
                <a:gd name="connsiteY8" fmla="*/ 97731 h 1599445"/>
                <a:gd name="connsiteX0" fmla="*/ 274217 w 2428541"/>
                <a:gd name="connsiteY0" fmla="*/ 97731 h 1563328"/>
                <a:gd name="connsiteX1" fmla="*/ 162920 w 2428541"/>
                <a:gd name="connsiteY1" fmla="*/ 806058 h 1563328"/>
                <a:gd name="connsiteX2" fmla="*/ 241182 w 2428541"/>
                <a:gd name="connsiteY2" fmla="*/ 1516849 h 1563328"/>
                <a:gd name="connsiteX3" fmla="*/ 1680646 w 2428541"/>
                <a:gd name="connsiteY3" fmla="*/ 1550075 h 1563328"/>
                <a:gd name="connsiteX4" fmla="*/ 2234864 w 2428541"/>
                <a:gd name="connsiteY4" fmla="*/ 1205420 h 1563328"/>
                <a:gd name="connsiteX5" fmla="*/ 2411278 w 2428541"/>
                <a:gd name="connsiteY5" fmla="*/ 624110 h 1563328"/>
                <a:gd name="connsiteX6" fmla="*/ 1861595 w 2428541"/>
                <a:gd name="connsiteY6" fmla="*/ 2556 h 1563328"/>
                <a:gd name="connsiteX7" fmla="*/ 1164600 w 2428541"/>
                <a:gd name="connsiteY7" fmla="*/ 236427 h 1563328"/>
                <a:gd name="connsiteX8" fmla="*/ 274217 w 2428541"/>
                <a:gd name="connsiteY8" fmla="*/ 97731 h 156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8541" h="1563328">
                  <a:moveTo>
                    <a:pt x="274217" y="97731"/>
                  </a:moveTo>
                  <a:cubicBezTo>
                    <a:pt x="-131398" y="291421"/>
                    <a:pt x="168426" y="569538"/>
                    <a:pt x="162920" y="806058"/>
                  </a:cubicBezTo>
                  <a:cubicBezTo>
                    <a:pt x="157414" y="1042578"/>
                    <a:pt x="-247990" y="1551404"/>
                    <a:pt x="241182" y="1516849"/>
                  </a:cubicBezTo>
                  <a:cubicBezTo>
                    <a:pt x="730354" y="1482294"/>
                    <a:pt x="1348366" y="1601980"/>
                    <a:pt x="1680646" y="1550075"/>
                  </a:cubicBezTo>
                  <a:cubicBezTo>
                    <a:pt x="2012926" y="1498170"/>
                    <a:pt x="2113092" y="1359748"/>
                    <a:pt x="2234864" y="1205420"/>
                  </a:cubicBezTo>
                  <a:cubicBezTo>
                    <a:pt x="2356636" y="1051093"/>
                    <a:pt x="2473489" y="824587"/>
                    <a:pt x="2411278" y="624110"/>
                  </a:cubicBezTo>
                  <a:cubicBezTo>
                    <a:pt x="2349067" y="423633"/>
                    <a:pt x="2314322" y="32821"/>
                    <a:pt x="1861595" y="2556"/>
                  </a:cubicBezTo>
                  <a:cubicBezTo>
                    <a:pt x="1408868" y="-27709"/>
                    <a:pt x="1429163" y="220565"/>
                    <a:pt x="1164600" y="236427"/>
                  </a:cubicBezTo>
                  <a:cubicBezTo>
                    <a:pt x="900037" y="252289"/>
                    <a:pt x="679832" y="-95959"/>
                    <a:pt x="274217" y="97731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pic>
          <p:nvPicPr>
            <p:cNvPr id="208" name="Picture 207" descr="A picture containing sitting, drawing, bus&#10;&#10;Description automatically generated">
              <a:extLst>
                <a:ext uri="{FF2B5EF4-FFF2-40B4-BE49-F238E27FC236}">
                  <a16:creationId xmlns:a16="http://schemas.microsoft.com/office/drawing/2014/main" id="{7A3EED20-E5FA-C843-A6B1-2A9ED00A2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7902" y="2080593"/>
              <a:ext cx="553011" cy="312708"/>
            </a:xfrm>
            <a:prstGeom prst="rect">
              <a:avLst/>
            </a:prstGeom>
          </p:spPr>
        </p:pic>
        <p:pic>
          <p:nvPicPr>
            <p:cNvPr id="209" name="Picture 58" descr="BS00768_[1]">
              <a:extLst>
                <a:ext uri="{FF2B5EF4-FFF2-40B4-BE49-F238E27FC236}">
                  <a16:creationId xmlns:a16="http://schemas.microsoft.com/office/drawing/2014/main" id="{1C7628E4-AE4B-2A44-8F00-A65DB7123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6729" y="2400439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" name="Picture 58" descr="BS00768_[1]">
              <a:extLst>
                <a:ext uri="{FF2B5EF4-FFF2-40B4-BE49-F238E27FC236}">
                  <a16:creationId xmlns:a16="http://schemas.microsoft.com/office/drawing/2014/main" id="{09729C37-0F9D-024E-B81C-EA9E3A9C6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0103" y="1876978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1" name="Picture 58" descr="BS00768_[1]">
              <a:extLst>
                <a:ext uri="{FF2B5EF4-FFF2-40B4-BE49-F238E27FC236}">
                  <a16:creationId xmlns:a16="http://schemas.microsoft.com/office/drawing/2014/main" id="{7364AD3E-551B-B945-9846-2E0BAC50D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8941355" y="2055883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17A7BE62-AF98-5A47-9E28-587BA6BF9586}"/>
                </a:ext>
              </a:extLst>
            </p:cNvPr>
            <p:cNvGrpSpPr/>
            <p:nvPr/>
          </p:nvGrpSpPr>
          <p:grpSpPr>
            <a:xfrm>
              <a:off x="2422862" y="2292629"/>
              <a:ext cx="864303" cy="490954"/>
              <a:chOff x="2769704" y="6255026"/>
              <a:chExt cx="864303" cy="490954"/>
            </a:xfrm>
          </p:grpSpPr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73721BA-F973-F646-9745-3505084CA5E8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653546FE-FB7A-E447-A253-E4E093E4EEF8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7384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HSS-M</a:t>
                </a: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13BF82B-2950-1944-9679-269CCA6B11B5}"/>
                </a:ext>
              </a:extLst>
            </p:cNvPr>
            <p:cNvGrpSpPr/>
            <p:nvPr/>
          </p:nvGrpSpPr>
          <p:grpSpPr>
            <a:xfrm>
              <a:off x="2378766" y="1653979"/>
              <a:ext cx="753697" cy="490954"/>
              <a:chOff x="2769704" y="6255026"/>
              <a:chExt cx="753697" cy="490954"/>
            </a:xfrm>
          </p:grpSpPr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E1953E42-BCC6-C54E-96F6-522C9EDB7C3C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BCC49BA4-1EB2-9B46-996B-3B7339811062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6278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BS-M</a:t>
                </a: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AEDFF392-3344-8F47-A915-A633E5BFEF58}"/>
                </a:ext>
              </a:extLst>
            </p:cNvPr>
            <p:cNvGrpSpPr/>
            <p:nvPr/>
          </p:nvGrpSpPr>
          <p:grpSpPr>
            <a:xfrm>
              <a:off x="9322903" y="1932274"/>
              <a:ext cx="959609" cy="521732"/>
              <a:chOff x="2769704" y="6255026"/>
              <a:chExt cx="959609" cy="521732"/>
            </a:xfrm>
          </p:grpSpPr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B95E112F-DCB1-5240-8426-900DEF3AD876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574D5B76-190C-BB47-BC1F-E64795FCF6E2}"/>
                  </a:ext>
                </a:extLst>
              </p:cNvPr>
              <p:cNvSpPr txBox="1"/>
              <p:nvPr/>
            </p:nvSpPr>
            <p:spPr>
              <a:xfrm>
                <a:off x="2922104" y="6407426"/>
                <a:ext cx="80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HSS-M</a:t>
                </a: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A784BD27-0487-2144-B8BE-4DCDF342A7CF}"/>
                </a:ext>
              </a:extLst>
            </p:cNvPr>
            <p:cNvGrpSpPr/>
            <p:nvPr/>
          </p:nvGrpSpPr>
          <p:grpSpPr>
            <a:xfrm>
              <a:off x="3737113" y="1507911"/>
              <a:ext cx="411911" cy="767924"/>
              <a:chOff x="6476205" y="1307523"/>
              <a:chExt cx="466245" cy="924931"/>
            </a:xfrm>
          </p:grpSpPr>
          <p:grpSp>
            <p:nvGrpSpPr>
              <p:cNvPr id="240" name="Group 817">
                <a:extLst>
                  <a:ext uri="{FF2B5EF4-FFF2-40B4-BE49-F238E27FC236}">
                    <a16:creationId xmlns:a16="http://schemas.microsoft.com/office/drawing/2014/main" id="{5E614722-D558-4A4E-A85C-EF2D955D7D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205" y="1307523"/>
                <a:ext cx="466245" cy="405864"/>
                <a:chOff x="2920" y="1445"/>
                <a:chExt cx="326" cy="299"/>
              </a:xfrm>
            </p:grpSpPr>
            <p:sp>
              <p:nvSpPr>
                <p:cNvPr id="257" name="Oval 818">
                  <a:extLst>
                    <a:ext uri="{FF2B5EF4-FFF2-40B4-BE49-F238E27FC236}">
                      <a16:creationId xmlns:a16="http://schemas.microsoft.com/office/drawing/2014/main" id="{6FFB8A4C-3309-B840-AD9F-F9A3623BF0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445"/>
                  <a:ext cx="326" cy="289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258" name="Group 819">
                  <a:extLst>
                    <a:ext uri="{FF2B5EF4-FFF2-40B4-BE49-F238E27FC236}">
                      <a16:creationId xmlns:a16="http://schemas.microsoft.com/office/drawing/2014/main" id="{57BDA8BE-6F0B-9741-B149-B2558AF047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" y="1476"/>
                  <a:ext cx="265" cy="228"/>
                  <a:chOff x="2949" y="1476"/>
                  <a:chExt cx="265" cy="228"/>
                </a:xfrm>
              </p:grpSpPr>
              <p:sp>
                <p:nvSpPr>
                  <p:cNvPr id="260" name="Oval 820">
                    <a:extLst>
                      <a:ext uri="{FF2B5EF4-FFF2-40B4-BE49-F238E27FC236}">
                        <a16:creationId xmlns:a16="http://schemas.microsoft.com/office/drawing/2014/main" id="{47764103-E2FA-AC47-86C8-8984E7AE65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1545"/>
                    <a:ext cx="107" cy="92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1" name="Oval 821">
                    <a:extLst>
                      <a:ext uri="{FF2B5EF4-FFF2-40B4-BE49-F238E27FC236}">
                        <a16:creationId xmlns:a16="http://schemas.microsoft.com/office/drawing/2014/main" id="{17039C36-0457-F542-81C6-3F81726D55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" y="1525"/>
                    <a:ext cx="154" cy="131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2" name="Oval 822">
                    <a:extLst>
                      <a:ext uri="{FF2B5EF4-FFF2-40B4-BE49-F238E27FC236}">
                        <a16:creationId xmlns:a16="http://schemas.microsoft.com/office/drawing/2014/main" id="{D1AB047A-D8DC-7C49-950F-90A28DE699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1501"/>
                    <a:ext cx="203" cy="179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3" name="Oval 823">
                    <a:extLst>
                      <a:ext uri="{FF2B5EF4-FFF2-40B4-BE49-F238E27FC236}">
                        <a16:creationId xmlns:a16="http://schemas.microsoft.com/office/drawing/2014/main" id="{912BC9DA-8F82-3E41-9CE3-1E23620BB8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1476"/>
                    <a:ext cx="265" cy="228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259" name="Freeform 825">
                  <a:extLst>
                    <a:ext uri="{FF2B5EF4-FFF2-40B4-BE49-F238E27FC236}">
                      <a16:creationId xmlns:a16="http://schemas.microsoft.com/office/drawing/2014/main" id="{4676822E-1692-7C4D-BE23-956A83CEB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615"/>
                  <a:ext cx="178" cy="129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rgbClr val="9CE0FA"/>
                </a:solidFill>
                <a:ln w="19050" cmpd="sng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41" name="Group 398">
                <a:extLst>
                  <a:ext uri="{FF2B5EF4-FFF2-40B4-BE49-F238E27FC236}">
                    <a16:creationId xmlns:a16="http://schemas.microsoft.com/office/drawing/2014/main" id="{136670D0-BF2B-A44B-90FC-AF6378CF67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27789" y="1518577"/>
                <a:ext cx="375668" cy="713877"/>
                <a:chOff x="3130" y="3288"/>
                <a:chExt cx="410" cy="742"/>
              </a:xfrm>
            </p:grpSpPr>
            <p:sp>
              <p:nvSpPr>
                <p:cNvPr id="242" name="Line 270">
                  <a:extLst>
                    <a:ext uri="{FF2B5EF4-FFF2-40B4-BE49-F238E27FC236}">
                      <a16:creationId xmlns:a16="http://schemas.microsoft.com/office/drawing/2014/main" id="{24FA6A60-763E-E345-A022-C38F0A65AD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3" name="Line 271">
                  <a:extLst>
                    <a:ext uri="{FF2B5EF4-FFF2-40B4-BE49-F238E27FC236}">
                      <a16:creationId xmlns:a16="http://schemas.microsoft.com/office/drawing/2014/main" id="{C204A8BA-D06A-014C-A96B-EE6C04D55A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4" name="Line 272">
                  <a:extLst>
                    <a:ext uri="{FF2B5EF4-FFF2-40B4-BE49-F238E27FC236}">
                      <a16:creationId xmlns:a16="http://schemas.microsoft.com/office/drawing/2014/main" id="{C71DB84B-8AD7-E54A-A3FC-2654EB150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5" name="Line 273">
                  <a:extLst>
                    <a:ext uri="{FF2B5EF4-FFF2-40B4-BE49-F238E27FC236}">
                      <a16:creationId xmlns:a16="http://schemas.microsoft.com/office/drawing/2014/main" id="{036AD39D-8E33-A746-8624-664B9FF755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6" name="Line 274">
                  <a:extLst>
                    <a:ext uri="{FF2B5EF4-FFF2-40B4-BE49-F238E27FC236}">
                      <a16:creationId xmlns:a16="http://schemas.microsoft.com/office/drawing/2014/main" id="{90F4B75A-1881-E849-B8EA-E5C21FC29D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7" name="Line 275">
                  <a:extLst>
                    <a:ext uri="{FF2B5EF4-FFF2-40B4-BE49-F238E27FC236}">
                      <a16:creationId xmlns:a16="http://schemas.microsoft.com/office/drawing/2014/main" id="{C033E886-1F9D-0742-A911-3D81C93CC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8" name="Line 276">
                  <a:extLst>
                    <a:ext uri="{FF2B5EF4-FFF2-40B4-BE49-F238E27FC236}">
                      <a16:creationId xmlns:a16="http://schemas.microsoft.com/office/drawing/2014/main" id="{15AA0977-5207-4F4C-9000-12E6201144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9" name="Line 277">
                  <a:extLst>
                    <a:ext uri="{FF2B5EF4-FFF2-40B4-BE49-F238E27FC236}">
                      <a16:creationId xmlns:a16="http://schemas.microsoft.com/office/drawing/2014/main" id="{834B5D5A-B74E-5D4A-8C19-59C6D6C6C2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0" name="Line 278">
                  <a:extLst>
                    <a:ext uri="{FF2B5EF4-FFF2-40B4-BE49-F238E27FC236}">
                      <a16:creationId xmlns:a16="http://schemas.microsoft.com/office/drawing/2014/main" id="{68CB6251-4A2C-D246-B082-43E033CF9E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1" name="Line 279">
                  <a:extLst>
                    <a:ext uri="{FF2B5EF4-FFF2-40B4-BE49-F238E27FC236}">
                      <a16:creationId xmlns:a16="http://schemas.microsoft.com/office/drawing/2014/main" id="{35982337-3011-314C-A914-C2BB1C3639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2" name="Line 280">
                  <a:extLst>
                    <a:ext uri="{FF2B5EF4-FFF2-40B4-BE49-F238E27FC236}">
                      <a16:creationId xmlns:a16="http://schemas.microsoft.com/office/drawing/2014/main" id="{FEB64759-3374-CA45-BFF1-84D1A1AD31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3" name="Line 281">
                  <a:extLst>
                    <a:ext uri="{FF2B5EF4-FFF2-40B4-BE49-F238E27FC236}">
                      <a16:creationId xmlns:a16="http://schemas.microsoft.com/office/drawing/2014/main" id="{08BAABC9-BDC7-E940-B4FB-232F091A10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4" name="Line 282">
                  <a:extLst>
                    <a:ext uri="{FF2B5EF4-FFF2-40B4-BE49-F238E27FC236}">
                      <a16:creationId xmlns:a16="http://schemas.microsoft.com/office/drawing/2014/main" id="{69AC78AC-3258-9240-BFF7-1708EDDEFF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5" name="Line 283">
                  <a:extLst>
                    <a:ext uri="{FF2B5EF4-FFF2-40B4-BE49-F238E27FC236}">
                      <a16:creationId xmlns:a16="http://schemas.microsoft.com/office/drawing/2014/main" id="{6877237D-10BE-204C-860D-823A64D79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6" name="Line 284">
                  <a:extLst>
                    <a:ext uri="{FF2B5EF4-FFF2-40B4-BE49-F238E27FC236}">
                      <a16:creationId xmlns:a16="http://schemas.microsoft.com/office/drawing/2014/main" id="{DB518C6A-CEDA-054D-9476-99C45ADE8F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0A092DA3-C42D-D944-A98D-3D9049F1F8F8}"/>
                </a:ext>
              </a:extLst>
            </p:cNvPr>
            <p:cNvGrpSpPr/>
            <p:nvPr/>
          </p:nvGrpSpPr>
          <p:grpSpPr>
            <a:xfrm>
              <a:off x="3893635" y="2162351"/>
              <a:ext cx="677748" cy="346462"/>
              <a:chOff x="1503784" y="3006600"/>
              <a:chExt cx="1771786" cy="957087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D9480CB9-E27B-6841-A748-CA6489238A45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238" name="Freeform 237">
                  <a:extLst>
                    <a:ext uri="{FF2B5EF4-FFF2-40B4-BE49-F238E27FC236}">
                      <a16:creationId xmlns:a16="http://schemas.microsoft.com/office/drawing/2014/main" id="{04EC806A-39A3-D74A-AAB2-F911EAB56A88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70DA0004-A618-7346-8210-4704D2A91F69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E579B6CC-1F14-4342-B43B-D2BBF4433F01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11B9ED1B-EB6D-914F-B396-DD0254C2EE19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36" name="Parallelogram 235">
                    <a:extLst>
                      <a:ext uri="{FF2B5EF4-FFF2-40B4-BE49-F238E27FC236}">
                        <a16:creationId xmlns:a16="http://schemas.microsoft.com/office/drawing/2014/main" id="{E7C35AD8-1DBE-4440-A225-BB3005A9F528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7" name="Parallelogram 236">
                    <a:extLst>
                      <a:ext uri="{FF2B5EF4-FFF2-40B4-BE49-F238E27FC236}">
                        <a16:creationId xmlns:a16="http://schemas.microsoft.com/office/drawing/2014/main" id="{0B9EDE51-DC89-4F4D-8862-90C14B2062CF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2919FAFE-224E-7C47-BC9B-5652AB5D573E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34" name="Parallelogram 233">
                    <a:extLst>
                      <a:ext uri="{FF2B5EF4-FFF2-40B4-BE49-F238E27FC236}">
                        <a16:creationId xmlns:a16="http://schemas.microsoft.com/office/drawing/2014/main" id="{54BF0DD8-4148-D045-86F9-640BE0D36492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5" name="Parallelogram 234">
                    <a:extLst>
                      <a:ext uri="{FF2B5EF4-FFF2-40B4-BE49-F238E27FC236}">
                        <a16:creationId xmlns:a16="http://schemas.microsoft.com/office/drawing/2014/main" id="{08E5B810-BD3C-6B44-A721-8C7689B0F662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1" name="Parallelogram 220">
                  <a:extLst>
                    <a:ext uri="{FF2B5EF4-FFF2-40B4-BE49-F238E27FC236}">
                      <a16:creationId xmlns:a16="http://schemas.microsoft.com/office/drawing/2014/main" id="{BF6FC034-54BD-0842-B8E8-4D9A22CAA503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Parallelogram 221">
                  <a:extLst>
                    <a:ext uri="{FF2B5EF4-FFF2-40B4-BE49-F238E27FC236}">
                      <a16:creationId xmlns:a16="http://schemas.microsoft.com/office/drawing/2014/main" id="{58B427DC-A8A9-CA44-8784-F6E725C31329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C89D51F0-BE6B-D742-8471-9F7867EF622D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4" name="Parallelogram 223">
                  <a:extLst>
                    <a:ext uri="{FF2B5EF4-FFF2-40B4-BE49-F238E27FC236}">
                      <a16:creationId xmlns:a16="http://schemas.microsoft.com/office/drawing/2014/main" id="{86B1E505-34DD-934C-BF2C-2689FBEAF91B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Parallelogram 224">
                  <a:extLst>
                    <a:ext uri="{FF2B5EF4-FFF2-40B4-BE49-F238E27FC236}">
                      <a16:creationId xmlns:a16="http://schemas.microsoft.com/office/drawing/2014/main" id="{809D5A8C-095B-7248-A7EB-12E10F47E203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Parallelogram 225">
                  <a:extLst>
                    <a:ext uri="{FF2B5EF4-FFF2-40B4-BE49-F238E27FC236}">
                      <a16:creationId xmlns:a16="http://schemas.microsoft.com/office/drawing/2014/main" id="{A1534CDD-071D-F240-A8AD-24848A2C1942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37470832-3231-D140-9B98-3B27AF911D51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230" name="Parallelogram 229">
                    <a:extLst>
                      <a:ext uri="{FF2B5EF4-FFF2-40B4-BE49-F238E27FC236}">
                        <a16:creationId xmlns:a16="http://schemas.microsoft.com/office/drawing/2014/main" id="{A0EEA72A-ECC2-9342-BDB2-19F25094E14C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Parallelogram 230">
                    <a:extLst>
                      <a:ext uri="{FF2B5EF4-FFF2-40B4-BE49-F238E27FC236}">
                        <a16:creationId xmlns:a16="http://schemas.microsoft.com/office/drawing/2014/main" id="{596486DE-414E-AB4F-AA4A-A202B442E6B2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2" name="Parallelogram 231">
                    <a:extLst>
                      <a:ext uri="{FF2B5EF4-FFF2-40B4-BE49-F238E27FC236}">
                        <a16:creationId xmlns:a16="http://schemas.microsoft.com/office/drawing/2014/main" id="{4DE1E6C4-9D7C-9E4A-85B4-591228128059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3" name="Parallelogram 232">
                    <a:extLst>
                      <a:ext uri="{FF2B5EF4-FFF2-40B4-BE49-F238E27FC236}">
                        <a16:creationId xmlns:a16="http://schemas.microsoft.com/office/drawing/2014/main" id="{6D7610CF-4344-7D41-A633-042DD0C229FA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8" name="Parallelogram 227">
                  <a:extLst>
                    <a:ext uri="{FF2B5EF4-FFF2-40B4-BE49-F238E27FC236}">
                      <a16:creationId xmlns:a16="http://schemas.microsoft.com/office/drawing/2014/main" id="{115F21F8-878A-E340-AD24-CB54563C4073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Parallelogram 228">
                  <a:extLst>
                    <a:ext uri="{FF2B5EF4-FFF2-40B4-BE49-F238E27FC236}">
                      <a16:creationId xmlns:a16="http://schemas.microsoft.com/office/drawing/2014/main" id="{DB878348-3D9E-A343-B0AB-4071FC8ED210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857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Authentication, encryption in 4G LTE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3C9AA-C92D-3447-980D-9E87E91150AF}"/>
              </a:ext>
            </a:extLst>
          </p:cNvPr>
          <p:cNvGrpSpPr/>
          <p:nvPr/>
        </p:nvGrpSpPr>
        <p:grpSpPr>
          <a:xfrm>
            <a:off x="1028700" y="4797287"/>
            <a:ext cx="10023613" cy="1261884"/>
            <a:chOff x="1028700" y="4797287"/>
            <a:chExt cx="10023613" cy="12618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10D187-987A-2E48-BD33-8FD3635EDE47}"/>
                </a:ext>
              </a:extLst>
            </p:cNvPr>
            <p:cNvSpPr txBox="1"/>
            <p:nvPr/>
          </p:nvSpPr>
          <p:spPr>
            <a:xfrm>
              <a:off x="1126434" y="4797287"/>
              <a:ext cx="9925879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authentication response from mobile:</a:t>
              </a:r>
            </a:p>
            <a:p>
              <a:pPr marL="641350" lvl="1" indent="-184150">
                <a:buClr>
                  <a:srgbClr val="0012A0"/>
                </a:buClr>
                <a:buFont typeface="Arial" panose="020B0604020202020204" pitchFamily="34" charset="0"/>
                <a:buChar char="•"/>
              </a:pPr>
              <a:r>
                <a:rPr lang="en-US" sz="2400" dirty="0"/>
                <a:t>mobile computes </a:t>
              </a:r>
              <a:r>
                <a:rPr lang="en-US" sz="2400" i="1" dirty="0"/>
                <a:t>res</a:t>
              </a:r>
              <a:r>
                <a:rPr lang="en-US" sz="2400" i="1" baseline="-25000" dirty="0"/>
                <a:t>M</a:t>
              </a:r>
              <a:r>
                <a:rPr lang="en-US" sz="2400" dirty="0"/>
                <a:t> using its secret key to make same cryptographic calculation that HSS made to compute </a:t>
              </a:r>
              <a:r>
                <a:rPr lang="en-US" sz="2400" i="1" dirty="0"/>
                <a:t>xres</a:t>
              </a:r>
              <a:r>
                <a:rPr lang="en-US" sz="2400" i="1" baseline="-25000" dirty="0"/>
                <a:t>HSS</a:t>
              </a:r>
              <a:r>
                <a:rPr lang="en-US" sz="2400" dirty="0"/>
                <a:t>  and sends </a:t>
              </a:r>
              <a:r>
                <a:rPr lang="en-US" sz="2400" i="1" dirty="0"/>
                <a:t>res</a:t>
              </a:r>
              <a:r>
                <a:rPr lang="en-US" sz="2400" i="1" baseline="-25000" dirty="0"/>
                <a:t>M</a:t>
              </a:r>
              <a:r>
                <a:rPr lang="en-US" sz="2400" dirty="0"/>
                <a:t> to MME</a:t>
              </a:r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D59B293D-1764-4843-8A74-36EAD02B76F7}"/>
                </a:ext>
              </a:extLst>
            </p:cNvPr>
            <p:cNvGrpSpPr/>
            <p:nvPr/>
          </p:nvGrpSpPr>
          <p:grpSpPr>
            <a:xfrm>
              <a:off x="1028700" y="4867775"/>
              <a:ext cx="291152" cy="369332"/>
              <a:chOff x="7031063" y="1754916"/>
              <a:chExt cx="291152" cy="369332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8DBC537D-9564-BF47-9D69-A6797C5A8798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FEE9BC70-3513-0449-BA20-F87211E08FEA}"/>
                  </a:ext>
                </a:extLst>
              </p:cNvPr>
              <p:cNvSpPr txBox="1"/>
              <p:nvPr/>
            </p:nvSpPr>
            <p:spPr>
              <a:xfrm>
                <a:off x="7031063" y="1754916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05477-DCA1-A64D-8914-24F067699142}"/>
              </a:ext>
            </a:extLst>
          </p:cNvPr>
          <p:cNvGrpSpPr/>
          <p:nvPr/>
        </p:nvGrpSpPr>
        <p:grpSpPr>
          <a:xfrm>
            <a:off x="1887538" y="3204530"/>
            <a:ext cx="7115215" cy="657471"/>
            <a:chOff x="1887538" y="3204530"/>
            <a:chExt cx="7115215" cy="657471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54E7A32-7EA6-8E43-8552-34C8D1579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792" y="3472072"/>
              <a:ext cx="2938408" cy="14051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073D512-38E0-9145-9A57-1733E30E432F}"/>
                </a:ext>
              </a:extLst>
            </p:cNvPr>
            <p:cNvGrpSpPr/>
            <p:nvPr/>
          </p:nvGrpSpPr>
          <p:grpSpPr>
            <a:xfrm>
              <a:off x="7167066" y="3277941"/>
              <a:ext cx="305943" cy="369332"/>
              <a:chOff x="7031063" y="1728412"/>
              <a:chExt cx="305943" cy="369332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0CE04E9A-ED82-6A46-84A4-0B8E123AC111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F330B63-F879-CC4D-A36C-47A2548CB411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EC19E2B-2077-CF4C-A373-903FBED2136B}"/>
                </a:ext>
              </a:extLst>
            </p:cNvPr>
            <p:cNvSpPr txBox="1"/>
            <p:nvPr/>
          </p:nvSpPr>
          <p:spPr>
            <a:xfrm>
              <a:off x="6016163" y="3554224"/>
              <a:ext cx="2986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AUTH_RESP (auth token,xres</a:t>
              </a:r>
              <a:r>
                <a:rPr lang="en-US" sz="1400" baseline="-25000" dirty="0"/>
                <a:t>HSS</a:t>
              </a:r>
              <a:r>
                <a:rPr lang="en-US" sz="1400" dirty="0"/>
                <a:t>,keys)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02FE67E-044D-1041-9BF9-4CEB75B81860}"/>
                </a:ext>
              </a:extLst>
            </p:cNvPr>
            <p:cNvCxnSpPr/>
            <p:nvPr/>
          </p:nvCxnSpPr>
          <p:spPr>
            <a:xfrm flipH="1">
              <a:off x="4038600" y="3536969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018B89E-6970-6140-BD4E-895D0B2A10D1}"/>
                </a:ext>
              </a:extLst>
            </p:cNvPr>
            <p:cNvCxnSpPr/>
            <p:nvPr/>
          </p:nvCxnSpPr>
          <p:spPr>
            <a:xfrm flipH="1">
              <a:off x="1887538" y="3587815"/>
              <a:ext cx="1965534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C085CA-0724-3F42-97E0-A9C7C6EDFA46}"/>
                </a:ext>
              </a:extLst>
            </p:cNvPr>
            <p:cNvSpPr txBox="1"/>
            <p:nvPr/>
          </p:nvSpPr>
          <p:spPr>
            <a:xfrm>
              <a:off x="3902614" y="3204530"/>
              <a:ext cx="1521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           auth token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C84D2A8-6B2D-BA4B-B892-447774E0A9D1}"/>
                </a:ext>
              </a:extLst>
            </p:cNvPr>
            <p:cNvSpPr txBox="1"/>
            <p:nvPr/>
          </p:nvSpPr>
          <p:spPr>
            <a:xfrm>
              <a:off x="1899298" y="3260751"/>
              <a:ext cx="14810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          auth token</a:t>
              </a:r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B9C8B86-9FC8-3A43-BB15-BAA0F529CF91}"/>
              </a:ext>
            </a:extLst>
          </p:cNvPr>
          <p:cNvCxnSpPr/>
          <p:nvPr/>
        </p:nvCxnSpPr>
        <p:spPr>
          <a:xfrm>
            <a:off x="1887538" y="3037340"/>
            <a:ext cx="19655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CD22C9F-ABF8-AB4C-952E-2303E6F383E8}"/>
              </a:ext>
            </a:extLst>
          </p:cNvPr>
          <p:cNvCxnSpPr/>
          <p:nvPr/>
        </p:nvCxnSpPr>
        <p:spPr>
          <a:xfrm>
            <a:off x="4038600" y="3068672"/>
            <a:ext cx="16483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CC43E1C-2232-9645-981A-0A38A91FBF6A}"/>
              </a:ext>
            </a:extLst>
          </p:cNvPr>
          <p:cNvCxnSpPr>
            <a:cxnSpLocks/>
          </p:cNvCxnSpPr>
          <p:nvPr/>
        </p:nvCxnSpPr>
        <p:spPr>
          <a:xfrm>
            <a:off x="5919866" y="3134513"/>
            <a:ext cx="2985595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92CD9E2-6543-D54A-9AD1-250C0050D1CE}"/>
              </a:ext>
            </a:extLst>
          </p:cNvPr>
          <p:cNvGrpSpPr/>
          <p:nvPr/>
        </p:nvGrpSpPr>
        <p:grpSpPr>
          <a:xfrm>
            <a:off x="7139101" y="2926333"/>
            <a:ext cx="305943" cy="369332"/>
            <a:chOff x="7031063" y="1728412"/>
            <a:chExt cx="305943" cy="369332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68A2B9F4-7A8B-4D4F-ACB9-F53FAEAFC3CC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C2573F8-9444-C24A-8D7C-A5693EE1A2C0}"/>
                </a:ext>
              </a:extLst>
            </p:cNvPr>
            <p:cNvSpPr txBox="1"/>
            <p:nvPr/>
          </p:nvSpPr>
          <p:spPr>
            <a:xfrm>
              <a:off x="7031063" y="1728412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DB739DC4-56AF-644A-A5E4-0CF8694996B9}"/>
              </a:ext>
            </a:extLst>
          </p:cNvPr>
          <p:cNvSpPr txBox="1"/>
          <p:nvPr/>
        </p:nvSpPr>
        <p:spPr>
          <a:xfrm>
            <a:off x="2465463" y="2736842"/>
            <a:ext cx="64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attach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7914EBF-11C0-4A46-BB6A-071A6299EB85}"/>
              </a:ext>
            </a:extLst>
          </p:cNvPr>
          <p:cNvSpPr txBox="1"/>
          <p:nvPr/>
        </p:nvSpPr>
        <p:spPr>
          <a:xfrm>
            <a:off x="4562472" y="2753114"/>
            <a:ext cx="64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attach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356AC14-5E8C-AF4C-9451-2167E8BC45FA}"/>
              </a:ext>
            </a:extLst>
          </p:cNvPr>
          <p:cNvSpPr txBox="1"/>
          <p:nvPr/>
        </p:nvSpPr>
        <p:spPr>
          <a:xfrm>
            <a:off x="6241127" y="2738790"/>
            <a:ext cx="2103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AUTH_REQ (IMSI, VN info)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5E40081-96E6-1745-AAC4-5F3148A259E9}"/>
              </a:ext>
            </a:extLst>
          </p:cNvPr>
          <p:cNvCxnSpPr>
            <a:cxnSpLocks/>
          </p:cNvCxnSpPr>
          <p:nvPr/>
        </p:nvCxnSpPr>
        <p:spPr>
          <a:xfrm>
            <a:off x="1781522" y="2738790"/>
            <a:ext cx="0" cy="141411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59ABA0F-2A03-564A-948B-667D9F4325D9}"/>
              </a:ext>
            </a:extLst>
          </p:cNvPr>
          <p:cNvCxnSpPr>
            <a:cxnSpLocks/>
          </p:cNvCxnSpPr>
          <p:nvPr/>
        </p:nvCxnSpPr>
        <p:spPr>
          <a:xfrm>
            <a:off x="3955634" y="2753114"/>
            <a:ext cx="0" cy="1399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37F8F2F-4E0C-C547-BE87-B002E37FA64B}"/>
              </a:ext>
            </a:extLst>
          </p:cNvPr>
          <p:cNvCxnSpPr>
            <a:cxnSpLocks/>
          </p:cNvCxnSpPr>
          <p:nvPr/>
        </p:nvCxnSpPr>
        <p:spPr>
          <a:xfrm>
            <a:off x="5797483" y="2767438"/>
            <a:ext cx="0" cy="13854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C7E0182-D7F0-D647-B822-8CEC05A37885}"/>
              </a:ext>
            </a:extLst>
          </p:cNvPr>
          <p:cNvCxnSpPr>
            <a:cxnSpLocks/>
            <a:endCxn id="106" idx="3"/>
          </p:cNvCxnSpPr>
          <p:nvPr/>
        </p:nvCxnSpPr>
        <p:spPr>
          <a:xfrm>
            <a:off x="8989635" y="2781762"/>
            <a:ext cx="13118" cy="9263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DEA18A43-1054-A443-88F8-FB39173ED372}"/>
              </a:ext>
            </a:extLst>
          </p:cNvPr>
          <p:cNvGrpSpPr/>
          <p:nvPr/>
        </p:nvGrpSpPr>
        <p:grpSpPr>
          <a:xfrm>
            <a:off x="783189" y="1394177"/>
            <a:ext cx="9713306" cy="1468172"/>
            <a:chOff x="783189" y="1473689"/>
            <a:chExt cx="9713306" cy="1468172"/>
          </a:xfrm>
        </p:grpSpPr>
        <p:sp>
          <p:nvSpPr>
            <p:cNvPr id="186" name="Hexagon 185">
              <a:extLst>
                <a:ext uri="{FF2B5EF4-FFF2-40B4-BE49-F238E27FC236}">
                  <a16:creationId xmlns:a16="http://schemas.microsoft.com/office/drawing/2014/main" id="{8DBEAEF7-4C5C-D447-AB1D-11A093287EEF}"/>
                </a:ext>
              </a:extLst>
            </p:cNvPr>
            <p:cNvSpPr/>
            <p:nvPr/>
          </p:nvSpPr>
          <p:spPr>
            <a:xfrm>
              <a:off x="3331269" y="1537253"/>
              <a:ext cx="1442882" cy="1232452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E371663-95EB-E647-8EE8-05BADA1FF1AB}"/>
                </a:ext>
              </a:extLst>
            </p:cNvPr>
            <p:cNvSpPr txBox="1"/>
            <p:nvPr/>
          </p:nvSpPr>
          <p:spPr>
            <a:xfrm>
              <a:off x="3304533" y="2516742"/>
              <a:ext cx="1574150" cy="294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Base station (BS)</a:t>
              </a:r>
              <a:endParaRPr lang="en-US" sz="12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8" name="Right Arrow 187">
              <a:extLst>
                <a:ext uri="{FF2B5EF4-FFF2-40B4-BE49-F238E27FC236}">
                  <a16:creationId xmlns:a16="http://schemas.microsoft.com/office/drawing/2014/main" id="{61D23690-4BBA-4F4D-A564-6275AA4F6AD9}"/>
                </a:ext>
              </a:extLst>
            </p:cNvPr>
            <p:cNvSpPr/>
            <p:nvPr/>
          </p:nvSpPr>
          <p:spPr>
            <a:xfrm>
              <a:off x="1686888" y="2059936"/>
              <a:ext cx="1215337" cy="34280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A8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Line 55">
              <a:extLst>
                <a:ext uri="{FF2B5EF4-FFF2-40B4-BE49-F238E27FC236}">
                  <a16:creationId xmlns:a16="http://schemas.microsoft.com/office/drawing/2014/main" id="{87A7F167-4622-7346-BC7E-AA2F66EAC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5004" y="2209458"/>
              <a:ext cx="3151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27">
              <a:extLst>
                <a:ext uri="{FF2B5EF4-FFF2-40B4-BE49-F238E27FC236}">
                  <a16:creationId xmlns:a16="http://schemas.microsoft.com/office/drawing/2014/main" id="{530C61E8-43F2-4245-8C62-B7671CEAA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045" y="1600323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8" name="Text Box 28">
              <a:extLst>
                <a:ext uri="{FF2B5EF4-FFF2-40B4-BE49-F238E27FC236}">
                  <a16:creationId xmlns:a16="http://schemas.microsoft.com/office/drawing/2014/main" id="{4CDF48DD-E16E-014F-97B7-B71AD6B70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8232" y="2408616"/>
              <a:ext cx="1495987" cy="338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Visited network</a:t>
              </a:r>
            </a:p>
          </p:txBody>
        </p:sp>
        <p:sp>
          <p:nvSpPr>
            <p:cNvPr id="199" name="Text Box 60">
              <a:extLst>
                <a:ext uri="{FF2B5EF4-FFF2-40B4-BE49-F238E27FC236}">
                  <a16:creationId xmlns:a16="http://schemas.microsoft.com/office/drawing/2014/main" id="{59CBDBDD-1809-3B40-9963-FE1FB6EBE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189" y="1752986"/>
              <a:ext cx="16208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mobile</a:t>
              </a:r>
              <a:endPara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00" name="Group 652">
              <a:extLst>
                <a:ext uri="{FF2B5EF4-FFF2-40B4-BE49-F238E27FC236}">
                  <a16:creationId xmlns:a16="http://schemas.microsoft.com/office/drawing/2014/main" id="{AE383968-5D9D-FA4B-9E7F-A29822663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2209" y="1537253"/>
              <a:ext cx="1060718" cy="1101004"/>
              <a:chOff x="2751" y="1851"/>
              <a:chExt cx="462" cy="478"/>
            </a:xfrm>
          </p:grpSpPr>
          <p:pic>
            <p:nvPicPr>
              <p:cNvPr id="270" name="Picture 653" descr="iphone_stylized_small">
                <a:extLst>
                  <a:ext uri="{FF2B5EF4-FFF2-40B4-BE49-F238E27FC236}">
                    <a16:creationId xmlns:a16="http://schemas.microsoft.com/office/drawing/2014/main" id="{8F840BAA-30FF-8B4C-8323-06B9ED114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1" name="Picture 654" descr="antenna_radiation_stylized">
                <a:extLst>
                  <a:ext uri="{FF2B5EF4-FFF2-40B4-BE49-F238E27FC236}">
                    <a16:creationId xmlns:a16="http://schemas.microsoft.com/office/drawing/2014/main" id="{84AEF364-B907-7540-965A-0AA860BB2D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3E2BA513-17BF-524E-AD52-CF0E3A3D4E23}"/>
                </a:ext>
              </a:extLst>
            </p:cNvPr>
            <p:cNvSpPr txBox="1"/>
            <p:nvPr/>
          </p:nvSpPr>
          <p:spPr>
            <a:xfrm>
              <a:off x="5654431" y="1615296"/>
              <a:ext cx="1806542" cy="722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Mobility Management Entity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MME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02" name="Picture 201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4F9EE169-4ADE-284D-8AAD-D6D4B0091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4364" y="1489054"/>
              <a:ext cx="476091" cy="888056"/>
            </a:xfrm>
            <a:prstGeom prst="rect">
              <a:avLst/>
            </a:prstGeom>
          </p:spPr>
        </p:pic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id="{397B704F-88E8-D44F-80DA-8F2FF10FAE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90453" y="1560567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4" name="Text Box 28">
              <a:extLst>
                <a:ext uri="{FF2B5EF4-FFF2-40B4-BE49-F238E27FC236}">
                  <a16:creationId xmlns:a16="http://schemas.microsoft.com/office/drawing/2014/main" id="{D934DB8C-A1B4-6B4B-AB36-0B66A82C1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6936" y="2375031"/>
              <a:ext cx="143199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Home network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AEBF84AF-150D-3240-9154-90511C4E3243}"/>
                </a:ext>
              </a:extLst>
            </p:cNvPr>
            <p:cNvSpPr txBox="1"/>
            <p:nvPr/>
          </p:nvSpPr>
          <p:spPr>
            <a:xfrm>
              <a:off x="8814217" y="1473689"/>
              <a:ext cx="1682278" cy="51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Home Subscriber Service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HSS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06" name="Picture 205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2CE0713A-DCCE-B641-8EC4-1069A32B1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1512" y="1508932"/>
              <a:ext cx="476091" cy="888056"/>
            </a:xfrm>
            <a:prstGeom prst="rect">
              <a:avLst/>
            </a:prstGeom>
          </p:spPr>
        </p:pic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97B1D7E8-FF46-064D-97E7-4A19D7613CDE}"/>
                </a:ext>
              </a:extLst>
            </p:cNvPr>
            <p:cNvSpPr/>
            <p:nvPr/>
          </p:nvSpPr>
          <p:spPr>
            <a:xfrm>
              <a:off x="7103166" y="1915378"/>
              <a:ext cx="910996" cy="58265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551784 w 1934789"/>
                <a:gd name="connsiteY0" fmla="*/ 540513 h 1886326"/>
                <a:gd name="connsiteX1" fmla="*/ 191432 w 1934789"/>
                <a:gd name="connsiteY1" fmla="*/ 946072 h 1886326"/>
                <a:gd name="connsiteX2" fmla="*/ 113085 w 1934789"/>
                <a:gd name="connsiteY2" fmla="*/ 1743684 h 1886326"/>
                <a:gd name="connsiteX3" fmla="*/ 1769169 w 1934789"/>
                <a:gd name="connsiteY3" fmla="*/ 1846509 h 1886326"/>
                <a:gd name="connsiteX4" fmla="*/ 1788297 w 1934789"/>
                <a:gd name="connsiteY4" fmla="*/ 1298227 h 1886326"/>
                <a:gd name="connsiteX5" fmla="*/ 1409514 w 1934789"/>
                <a:gd name="connsiteY5" fmla="*/ 1052213 h 1886326"/>
                <a:gd name="connsiteX6" fmla="*/ 1719730 w 1934789"/>
                <a:gd name="connsiteY6" fmla="*/ 532271 h 1886326"/>
                <a:gd name="connsiteX7" fmla="*/ 1588145 w 1934789"/>
                <a:gd name="connsiteY7" fmla="*/ 126690 h 1886326"/>
                <a:gd name="connsiteX8" fmla="*/ 1030516 w 1934789"/>
                <a:gd name="connsiteY8" fmla="*/ 27077 h 1886326"/>
                <a:gd name="connsiteX9" fmla="*/ 551784 w 1934789"/>
                <a:gd name="connsiteY9" fmla="*/ 540513 h 1886326"/>
                <a:gd name="connsiteX0" fmla="*/ 551784 w 1900403"/>
                <a:gd name="connsiteY0" fmla="*/ 540513 h 1886326"/>
                <a:gd name="connsiteX1" fmla="*/ 191432 w 1900403"/>
                <a:gd name="connsiteY1" fmla="*/ 946072 h 1886326"/>
                <a:gd name="connsiteX2" fmla="*/ 113085 w 1900403"/>
                <a:gd name="connsiteY2" fmla="*/ 1743684 h 1886326"/>
                <a:gd name="connsiteX3" fmla="*/ 1769169 w 1900403"/>
                <a:gd name="connsiteY3" fmla="*/ 1846509 h 1886326"/>
                <a:gd name="connsiteX4" fmla="*/ 1788297 w 1900403"/>
                <a:gd name="connsiteY4" fmla="*/ 1298227 h 1886326"/>
                <a:gd name="connsiteX5" fmla="*/ 1719730 w 1900403"/>
                <a:gd name="connsiteY5" fmla="*/ 532271 h 1886326"/>
                <a:gd name="connsiteX6" fmla="*/ 1588145 w 1900403"/>
                <a:gd name="connsiteY6" fmla="*/ 126690 h 1886326"/>
                <a:gd name="connsiteX7" fmla="*/ 1030516 w 1900403"/>
                <a:gd name="connsiteY7" fmla="*/ 27077 h 1886326"/>
                <a:gd name="connsiteX8" fmla="*/ 551784 w 1900403"/>
                <a:gd name="connsiteY8" fmla="*/ 540513 h 1886326"/>
                <a:gd name="connsiteX0" fmla="*/ 551784 w 2140248"/>
                <a:gd name="connsiteY0" fmla="*/ 540513 h 1886326"/>
                <a:gd name="connsiteX1" fmla="*/ 191432 w 2140248"/>
                <a:gd name="connsiteY1" fmla="*/ 946072 h 1886326"/>
                <a:gd name="connsiteX2" fmla="*/ 113085 w 2140248"/>
                <a:gd name="connsiteY2" fmla="*/ 1743684 h 1886326"/>
                <a:gd name="connsiteX3" fmla="*/ 1769169 w 2140248"/>
                <a:gd name="connsiteY3" fmla="*/ 1846509 h 1886326"/>
                <a:gd name="connsiteX4" fmla="*/ 1788297 w 2140248"/>
                <a:gd name="connsiteY4" fmla="*/ 1298227 h 1886326"/>
                <a:gd name="connsiteX5" fmla="*/ 2137828 w 2140248"/>
                <a:gd name="connsiteY5" fmla="*/ 516390 h 1886326"/>
                <a:gd name="connsiteX6" fmla="*/ 1588145 w 2140248"/>
                <a:gd name="connsiteY6" fmla="*/ 126690 h 1886326"/>
                <a:gd name="connsiteX7" fmla="*/ 1030516 w 2140248"/>
                <a:gd name="connsiteY7" fmla="*/ 27077 h 1886326"/>
                <a:gd name="connsiteX8" fmla="*/ 551784 w 2140248"/>
                <a:gd name="connsiteY8" fmla="*/ 540513 h 1886326"/>
                <a:gd name="connsiteX0" fmla="*/ 839 w 2332590"/>
                <a:gd name="connsiteY0" fmla="*/ 234577 h 1866234"/>
                <a:gd name="connsiteX1" fmla="*/ 383774 w 2332590"/>
                <a:gd name="connsiteY1" fmla="*/ 925980 h 1866234"/>
                <a:gd name="connsiteX2" fmla="*/ 305427 w 2332590"/>
                <a:gd name="connsiteY2" fmla="*/ 1723592 h 1866234"/>
                <a:gd name="connsiteX3" fmla="*/ 1961511 w 2332590"/>
                <a:gd name="connsiteY3" fmla="*/ 1826417 h 1866234"/>
                <a:gd name="connsiteX4" fmla="*/ 1980639 w 2332590"/>
                <a:gd name="connsiteY4" fmla="*/ 1278135 h 1866234"/>
                <a:gd name="connsiteX5" fmla="*/ 2330170 w 2332590"/>
                <a:gd name="connsiteY5" fmla="*/ 496298 h 1866234"/>
                <a:gd name="connsiteX6" fmla="*/ 1780487 w 2332590"/>
                <a:gd name="connsiteY6" fmla="*/ 106598 h 1866234"/>
                <a:gd name="connsiteX7" fmla="*/ 1222858 w 2332590"/>
                <a:gd name="connsiteY7" fmla="*/ 6985 h 1866234"/>
                <a:gd name="connsiteX8" fmla="*/ 839 w 2332590"/>
                <a:gd name="connsiteY8" fmla="*/ 234577 h 1866234"/>
                <a:gd name="connsiteX0" fmla="*/ 169859 w 2501610"/>
                <a:gd name="connsiteY0" fmla="*/ 234577 h 1866234"/>
                <a:gd name="connsiteX1" fmla="*/ 41784 w 2501610"/>
                <a:gd name="connsiteY1" fmla="*/ 925980 h 1866234"/>
                <a:gd name="connsiteX2" fmla="*/ 474447 w 2501610"/>
                <a:gd name="connsiteY2" fmla="*/ 1723592 h 1866234"/>
                <a:gd name="connsiteX3" fmla="*/ 2130531 w 2501610"/>
                <a:gd name="connsiteY3" fmla="*/ 1826417 h 1866234"/>
                <a:gd name="connsiteX4" fmla="*/ 2149659 w 2501610"/>
                <a:gd name="connsiteY4" fmla="*/ 1278135 h 1866234"/>
                <a:gd name="connsiteX5" fmla="*/ 2499190 w 2501610"/>
                <a:gd name="connsiteY5" fmla="*/ 496298 h 1866234"/>
                <a:gd name="connsiteX6" fmla="*/ 1949507 w 2501610"/>
                <a:gd name="connsiteY6" fmla="*/ 106598 h 1866234"/>
                <a:gd name="connsiteX7" fmla="*/ 1391878 w 2501610"/>
                <a:gd name="connsiteY7" fmla="*/ 6985 h 1866234"/>
                <a:gd name="connsiteX8" fmla="*/ 169859 w 2501610"/>
                <a:gd name="connsiteY8" fmla="*/ 234577 h 1866234"/>
                <a:gd name="connsiteX0" fmla="*/ 169859 w 2521114"/>
                <a:gd name="connsiteY0" fmla="*/ 234577 h 1866234"/>
                <a:gd name="connsiteX1" fmla="*/ 41784 w 2521114"/>
                <a:gd name="connsiteY1" fmla="*/ 925980 h 1866234"/>
                <a:gd name="connsiteX2" fmla="*/ 474447 w 2521114"/>
                <a:gd name="connsiteY2" fmla="*/ 1723592 h 1866234"/>
                <a:gd name="connsiteX3" fmla="*/ 2130531 w 2521114"/>
                <a:gd name="connsiteY3" fmla="*/ 1826417 h 1866234"/>
                <a:gd name="connsiteX4" fmla="*/ 2149659 w 2521114"/>
                <a:gd name="connsiteY4" fmla="*/ 1278135 h 1866234"/>
                <a:gd name="connsiteX5" fmla="*/ 2386606 w 2521114"/>
                <a:gd name="connsiteY5" fmla="*/ 1096675 h 1866234"/>
                <a:gd name="connsiteX6" fmla="*/ 2499190 w 2521114"/>
                <a:gd name="connsiteY6" fmla="*/ 496298 h 1866234"/>
                <a:gd name="connsiteX7" fmla="*/ 1949507 w 2521114"/>
                <a:gd name="connsiteY7" fmla="*/ 106598 h 1866234"/>
                <a:gd name="connsiteX8" fmla="*/ 1391878 w 2521114"/>
                <a:gd name="connsiteY8" fmla="*/ 6985 h 1866234"/>
                <a:gd name="connsiteX9" fmla="*/ 169859 w 2521114"/>
                <a:gd name="connsiteY9" fmla="*/ 234577 h 1866234"/>
                <a:gd name="connsiteX0" fmla="*/ 76021 w 2427276"/>
                <a:gd name="connsiteY0" fmla="*/ 234577 h 1866880"/>
                <a:gd name="connsiteX1" fmla="*/ 156994 w 2427276"/>
                <a:gd name="connsiteY1" fmla="*/ 910100 h 1866880"/>
                <a:gd name="connsiteX2" fmla="*/ 380609 w 2427276"/>
                <a:gd name="connsiteY2" fmla="*/ 1723592 h 1866880"/>
                <a:gd name="connsiteX3" fmla="*/ 2036693 w 2427276"/>
                <a:gd name="connsiteY3" fmla="*/ 1826417 h 1866880"/>
                <a:gd name="connsiteX4" fmla="*/ 2055821 w 2427276"/>
                <a:gd name="connsiteY4" fmla="*/ 1278135 h 1866880"/>
                <a:gd name="connsiteX5" fmla="*/ 2292768 w 2427276"/>
                <a:gd name="connsiteY5" fmla="*/ 1096675 h 1866880"/>
                <a:gd name="connsiteX6" fmla="*/ 2405352 w 2427276"/>
                <a:gd name="connsiteY6" fmla="*/ 496298 h 1866880"/>
                <a:gd name="connsiteX7" fmla="*/ 1855669 w 2427276"/>
                <a:gd name="connsiteY7" fmla="*/ 106598 h 1866880"/>
                <a:gd name="connsiteX8" fmla="*/ 1298040 w 2427276"/>
                <a:gd name="connsiteY8" fmla="*/ 6985 h 1866880"/>
                <a:gd name="connsiteX9" fmla="*/ 76021 w 2427276"/>
                <a:gd name="connsiteY9" fmla="*/ 234577 h 1866880"/>
                <a:gd name="connsiteX0" fmla="*/ 65838 w 2417093"/>
                <a:gd name="connsiteY0" fmla="*/ 146138 h 1778441"/>
                <a:gd name="connsiteX1" fmla="*/ 146811 w 2417093"/>
                <a:gd name="connsiteY1" fmla="*/ 821661 h 1778441"/>
                <a:gd name="connsiteX2" fmla="*/ 370426 w 2417093"/>
                <a:gd name="connsiteY2" fmla="*/ 1635153 h 1778441"/>
                <a:gd name="connsiteX3" fmla="*/ 2026510 w 2417093"/>
                <a:gd name="connsiteY3" fmla="*/ 1737978 h 1778441"/>
                <a:gd name="connsiteX4" fmla="*/ 2045638 w 2417093"/>
                <a:gd name="connsiteY4" fmla="*/ 1189696 h 1778441"/>
                <a:gd name="connsiteX5" fmla="*/ 2282585 w 2417093"/>
                <a:gd name="connsiteY5" fmla="*/ 1008236 h 1778441"/>
                <a:gd name="connsiteX6" fmla="*/ 2395169 w 2417093"/>
                <a:gd name="connsiteY6" fmla="*/ 407859 h 1778441"/>
                <a:gd name="connsiteX7" fmla="*/ 1845486 w 2417093"/>
                <a:gd name="connsiteY7" fmla="*/ 18159 h 1778441"/>
                <a:gd name="connsiteX8" fmla="*/ 1148491 w 2417093"/>
                <a:gd name="connsiteY8" fmla="*/ 252030 h 1778441"/>
                <a:gd name="connsiteX9" fmla="*/ 65838 w 2417093"/>
                <a:gd name="connsiteY9" fmla="*/ 146138 h 1778441"/>
                <a:gd name="connsiteX0" fmla="*/ 171178 w 2522433"/>
                <a:gd name="connsiteY0" fmla="*/ 146138 h 1778441"/>
                <a:gd name="connsiteX1" fmla="*/ 252151 w 2522433"/>
                <a:gd name="connsiteY1" fmla="*/ 821661 h 1778441"/>
                <a:gd name="connsiteX2" fmla="*/ 475766 w 2522433"/>
                <a:gd name="connsiteY2" fmla="*/ 1635153 h 1778441"/>
                <a:gd name="connsiteX3" fmla="*/ 2131850 w 2522433"/>
                <a:gd name="connsiteY3" fmla="*/ 1737978 h 1778441"/>
                <a:gd name="connsiteX4" fmla="*/ 2150978 w 2522433"/>
                <a:gd name="connsiteY4" fmla="*/ 1189696 h 1778441"/>
                <a:gd name="connsiteX5" fmla="*/ 2387925 w 2522433"/>
                <a:gd name="connsiteY5" fmla="*/ 1008236 h 1778441"/>
                <a:gd name="connsiteX6" fmla="*/ 2500509 w 2522433"/>
                <a:gd name="connsiteY6" fmla="*/ 407859 h 1778441"/>
                <a:gd name="connsiteX7" fmla="*/ 1950826 w 2522433"/>
                <a:gd name="connsiteY7" fmla="*/ 18159 h 1778441"/>
                <a:gd name="connsiteX8" fmla="*/ 1253831 w 2522433"/>
                <a:gd name="connsiteY8" fmla="*/ 252030 h 1778441"/>
                <a:gd name="connsiteX9" fmla="*/ 171178 w 2522433"/>
                <a:gd name="connsiteY9" fmla="*/ 146138 h 177844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02931"/>
                <a:gd name="connsiteY0" fmla="*/ 128058 h 1760361"/>
                <a:gd name="connsiteX1" fmla="*/ 252153 w 2502931"/>
                <a:gd name="connsiteY1" fmla="*/ 803581 h 1760361"/>
                <a:gd name="connsiteX2" fmla="*/ 475768 w 2502931"/>
                <a:gd name="connsiteY2" fmla="*/ 1617073 h 1760361"/>
                <a:gd name="connsiteX3" fmla="*/ 2131852 w 2502931"/>
                <a:gd name="connsiteY3" fmla="*/ 1719898 h 1760361"/>
                <a:gd name="connsiteX4" fmla="*/ 2150980 w 2502931"/>
                <a:gd name="connsiteY4" fmla="*/ 1171616 h 1760361"/>
                <a:gd name="connsiteX5" fmla="*/ 2500511 w 2502931"/>
                <a:gd name="connsiteY5" fmla="*/ 389779 h 1760361"/>
                <a:gd name="connsiteX6" fmla="*/ 1950828 w 2502931"/>
                <a:gd name="connsiteY6" fmla="*/ 79 h 1760361"/>
                <a:gd name="connsiteX7" fmla="*/ 1253833 w 2502931"/>
                <a:gd name="connsiteY7" fmla="*/ 233950 h 1760361"/>
                <a:gd name="connsiteX8" fmla="*/ 171180 w 2502931"/>
                <a:gd name="connsiteY8" fmla="*/ 128058 h 1760361"/>
                <a:gd name="connsiteX0" fmla="*/ 171180 w 2502931"/>
                <a:gd name="connsiteY0" fmla="*/ 137721 h 1770024"/>
                <a:gd name="connsiteX1" fmla="*/ 252153 w 2502931"/>
                <a:gd name="connsiteY1" fmla="*/ 813244 h 1770024"/>
                <a:gd name="connsiteX2" fmla="*/ 475768 w 2502931"/>
                <a:gd name="connsiteY2" fmla="*/ 1626736 h 1770024"/>
                <a:gd name="connsiteX3" fmla="*/ 2131852 w 2502931"/>
                <a:gd name="connsiteY3" fmla="*/ 1729561 h 1770024"/>
                <a:gd name="connsiteX4" fmla="*/ 2150980 w 2502931"/>
                <a:gd name="connsiteY4" fmla="*/ 1181279 h 1770024"/>
                <a:gd name="connsiteX5" fmla="*/ 2500511 w 2502931"/>
                <a:gd name="connsiteY5" fmla="*/ 631296 h 1770024"/>
                <a:gd name="connsiteX6" fmla="*/ 1950828 w 2502931"/>
                <a:gd name="connsiteY6" fmla="*/ 9742 h 1770024"/>
                <a:gd name="connsiteX7" fmla="*/ 1253833 w 2502931"/>
                <a:gd name="connsiteY7" fmla="*/ 243613 h 1770024"/>
                <a:gd name="connsiteX8" fmla="*/ 171180 w 2502931"/>
                <a:gd name="connsiteY8" fmla="*/ 137721 h 1770024"/>
                <a:gd name="connsiteX0" fmla="*/ 171180 w 2500973"/>
                <a:gd name="connsiteY0" fmla="*/ 137721 h 1770024"/>
                <a:gd name="connsiteX1" fmla="*/ 252153 w 2500973"/>
                <a:gd name="connsiteY1" fmla="*/ 813244 h 1770024"/>
                <a:gd name="connsiteX2" fmla="*/ 475768 w 2500973"/>
                <a:gd name="connsiteY2" fmla="*/ 1626736 h 1770024"/>
                <a:gd name="connsiteX3" fmla="*/ 2131852 w 2500973"/>
                <a:gd name="connsiteY3" fmla="*/ 1729561 h 1770024"/>
                <a:gd name="connsiteX4" fmla="*/ 2150980 w 2500973"/>
                <a:gd name="connsiteY4" fmla="*/ 1181279 h 1770024"/>
                <a:gd name="connsiteX5" fmla="*/ 2500511 w 2500973"/>
                <a:gd name="connsiteY5" fmla="*/ 631296 h 1770024"/>
                <a:gd name="connsiteX6" fmla="*/ 1950828 w 2500973"/>
                <a:gd name="connsiteY6" fmla="*/ 9742 h 1770024"/>
                <a:gd name="connsiteX7" fmla="*/ 1253833 w 2500973"/>
                <a:gd name="connsiteY7" fmla="*/ 243613 h 1770024"/>
                <a:gd name="connsiteX8" fmla="*/ 171180 w 2500973"/>
                <a:gd name="connsiteY8" fmla="*/ 137721 h 1770024"/>
                <a:gd name="connsiteX0" fmla="*/ 171180 w 2501811"/>
                <a:gd name="connsiteY0" fmla="*/ 130586 h 1762889"/>
                <a:gd name="connsiteX1" fmla="*/ 252153 w 2501811"/>
                <a:gd name="connsiteY1" fmla="*/ 806109 h 1762889"/>
                <a:gd name="connsiteX2" fmla="*/ 475768 w 2501811"/>
                <a:gd name="connsiteY2" fmla="*/ 1619601 h 1762889"/>
                <a:gd name="connsiteX3" fmla="*/ 2131852 w 2501811"/>
                <a:gd name="connsiteY3" fmla="*/ 1722426 h 1762889"/>
                <a:gd name="connsiteX4" fmla="*/ 2150980 w 2501811"/>
                <a:gd name="connsiteY4" fmla="*/ 1174144 h 1762889"/>
                <a:gd name="connsiteX5" fmla="*/ 2500511 w 2501811"/>
                <a:gd name="connsiteY5" fmla="*/ 624161 h 1762889"/>
                <a:gd name="connsiteX6" fmla="*/ 1950828 w 2501811"/>
                <a:gd name="connsiteY6" fmla="*/ 2607 h 1762889"/>
                <a:gd name="connsiteX7" fmla="*/ 1253833 w 2501811"/>
                <a:gd name="connsiteY7" fmla="*/ 236478 h 1762889"/>
                <a:gd name="connsiteX8" fmla="*/ 171180 w 2501811"/>
                <a:gd name="connsiteY8" fmla="*/ 130586 h 1762889"/>
                <a:gd name="connsiteX0" fmla="*/ 171180 w 2513555"/>
                <a:gd name="connsiteY0" fmla="*/ 130586 h 1760577"/>
                <a:gd name="connsiteX1" fmla="*/ 252153 w 2513555"/>
                <a:gd name="connsiteY1" fmla="*/ 806109 h 1760577"/>
                <a:gd name="connsiteX2" fmla="*/ 475768 w 2513555"/>
                <a:gd name="connsiteY2" fmla="*/ 1619601 h 1760577"/>
                <a:gd name="connsiteX3" fmla="*/ 2131852 w 2513555"/>
                <a:gd name="connsiteY3" fmla="*/ 1722426 h 1760577"/>
                <a:gd name="connsiteX4" fmla="*/ 2324097 w 2513555"/>
                <a:gd name="connsiteY4" fmla="*/ 1205471 h 1760577"/>
                <a:gd name="connsiteX5" fmla="*/ 2500511 w 2513555"/>
                <a:gd name="connsiteY5" fmla="*/ 624161 h 1760577"/>
                <a:gd name="connsiteX6" fmla="*/ 1950828 w 2513555"/>
                <a:gd name="connsiteY6" fmla="*/ 2607 h 1760577"/>
                <a:gd name="connsiteX7" fmla="*/ 1253833 w 2513555"/>
                <a:gd name="connsiteY7" fmla="*/ 236478 h 1760577"/>
                <a:gd name="connsiteX8" fmla="*/ 171180 w 2513555"/>
                <a:gd name="connsiteY8" fmla="*/ 130586 h 1760577"/>
                <a:gd name="connsiteX0" fmla="*/ 169093 w 2511468"/>
                <a:gd name="connsiteY0" fmla="*/ 130586 h 1731316"/>
                <a:gd name="connsiteX1" fmla="*/ 250066 w 2511468"/>
                <a:gd name="connsiteY1" fmla="*/ 806109 h 1731316"/>
                <a:gd name="connsiteX2" fmla="*/ 410729 w 2511468"/>
                <a:gd name="connsiteY2" fmla="*/ 1478627 h 1731316"/>
                <a:gd name="connsiteX3" fmla="*/ 2129765 w 2511468"/>
                <a:gd name="connsiteY3" fmla="*/ 1722426 h 1731316"/>
                <a:gd name="connsiteX4" fmla="*/ 2322010 w 2511468"/>
                <a:gd name="connsiteY4" fmla="*/ 1205471 h 1731316"/>
                <a:gd name="connsiteX5" fmla="*/ 2498424 w 2511468"/>
                <a:gd name="connsiteY5" fmla="*/ 624161 h 1731316"/>
                <a:gd name="connsiteX6" fmla="*/ 1948741 w 2511468"/>
                <a:gd name="connsiteY6" fmla="*/ 2607 h 1731316"/>
                <a:gd name="connsiteX7" fmla="*/ 1251746 w 2511468"/>
                <a:gd name="connsiteY7" fmla="*/ 236478 h 1731316"/>
                <a:gd name="connsiteX8" fmla="*/ 169093 w 2511468"/>
                <a:gd name="connsiteY8" fmla="*/ 130586 h 1731316"/>
                <a:gd name="connsiteX0" fmla="*/ 169092 w 2515686"/>
                <a:gd name="connsiteY0" fmla="*/ 130586 h 1580338"/>
                <a:gd name="connsiteX1" fmla="*/ 250065 w 2515686"/>
                <a:gd name="connsiteY1" fmla="*/ 806109 h 1580338"/>
                <a:gd name="connsiteX2" fmla="*/ 410728 w 2515686"/>
                <a:gd name="connsiteY2" fmla="*/ 1478627 h 1580338"/>
                <a:gd name="connsiteX3" fmla="*/ 1767791 w 2515686"/>
                <a:gd name="connsiteY3" fmla="*/ 1550126 h 1580338"/>
                <a:gd name="connsiteX4" fmla="*/ 2322009 w 2515686"/>
                <a:gd name="connsiteY4" fmla="*/ 1205471 h 1580338"/>
                <a:gd name="connsiteX5" fmla="*/ 2498423 w 2515686"/>
                <a:gd name="connsiteY5" fmla="*/ 624161 h 1580338"/>
                <a:gd name="connsiteX6" fmla="*/ 1948740 w 2515686"/>
                <a:gd name="connsiteY6" fmla="*/ 2607 h 1580338"/>
                <a:gd name="connsiteX7" fmla="*/ 1251745 w 2515686"/>
                <a:gd name="connsiteY7" fmla="*/ 236478 h 1580338"/>
                <a:gd name="connsiteX8" fmla="*/ 169092 w 2515686"/>
                <a:gd name="connsiteY8" fmla="*/ 130586 h 1580338"/>
                <a:gd name="connsiteX0" fmla="*/ 216909 w 2371233"/>
                <a:gd name="connsiteY0" fmla="*/ 97731 h 1580287"/>
                <a:gd name="connsiteX1" fmla="*/ 105612 w 2371233"/>
                <a:gd name="connsiteY1" fmla="*/ 806058 h 1580287"/>
                <a:gd name="connsiteX2" fmla="*/ 266275 w 2371233"/>
                <a:gd name="connsiteY2" fmla="*/ 1478576 h 1580287"/>
                <a:gd name="connsiteX3" fmla="*/ 1623338 w 2371233"/>
                <a:gd name="connsiteY3" fmla="*/ 1550075 h 1580287"/>
                <a:gd name="connsiteX4" fmla="*/ 2177556 w 2371233"/>
                <a:gd name="connsiteY4" fmla="*/ 1205420 h 1580287"/>
                <a:gd name="connsiteX5" fmla="*/ 2353970 w 2371233"/>
                <a:gd name="connsiteY5" fmla="*/ 624110 h 1580287"/>
                <a:gd name="connsiteX6" fmla="*/ 1804287 w 2371233"/>
                <a:gd name="connsiteY6" fmla="*/ 2556 h 1580287"/>
                <a:gd name="connsiteX7" fmla="*/ 1107292 w 2371233"/>
                <a:gd name="connsiteY7" fmla="*/ 236427 h 1580287"/>
                <a:gd name="connsiteX8" fmla="*/ 216909 w 2371233"/>
                <a:gd name="connsiteY8" fmla="*/ 97731 h 1580287"/>
                <a:gd name="connsiteX0" fmla="*/ 212838 w 2367162"/>
                <a:gd name="connsiteY0" fmla="*/ 97731 h 1599445"/>
                <a:gd name="connsiteX1" fmla="*/ 101541 w 2367162"/>
                <a:gd name="connsiteY1" fmla="*/ 806058 h 1599445"/>
                <a:gd name="connsiteX2" fmla="*/ 179803 w 2367162"/>
                <a:gd name="connsiteY2" fmla="*/ 1516849 h 1599445"/>
                <a:gd name="connsiteX3" fmla="*/ 1619267 w 2367162"/>
                <a:gd name="connsiteY3" fmla="*/ 1550075 h 1599445"/>
                <a:gd name="connsiteX4" fmla="*/ 2173485 w 2367162"/>
                <a:gd name="connsiteY4" fmla="*/ 1205420 h 1599445"/>
                <a:gd name="connsiteX5" fmla="*/ 2349899 w 2367162"/>
                <a:gd name="connsiteY5" fmla="*/ 624110 h 1599445"/>
                <a:gd name="connsiteX6" fmla="*/ 1800216 w 2367162"/>
                <a:gd name="connsiteY6" fmla="*/ 2556 h 1599445"/>
                <a:gd name="connsiteX7" fmla="*/ 1103221 w 2367162"/>
                <a:gd name="connsiteY7" fmla="*/ 236427 h 1599445"/>
                <a:gd name="connsiteX8" fmla="*/ 212838 w 2367162"/>
                <a:gd name="connsiteY8" fmla="*/ 97731 h 1599445"/>
                <a:gd name="connsiteX0" fmla="*/ 274217 w 2428541"/>
                <a:gd name="connsiteY0" fmla="*/ 97731 h 1563328"/>
                <a:gd name="connsiteX1" fmla="*/ 162920 w 2428541"/>
                <a:gd name="connsiteY1" fmla="*/ 806058 h 1563328"/>
                <a:gd name="connsiteX2" fmla="*/ 241182 w 2428541"/>
                <a:gd name="connsiteY2" fmla="*/ 1516849 h 1563328"/>
                <a:gd name="connsiteX3" fmla="*/ 1680646 w 2428541"/>
                <a:gd name="connsiteY3" fmla="*/ 1550075 h 1563328"/>
                <a:gd name="connsiteX4" fmla="*/ 2234864 w 2428541"/>
                <a:gd name="connsiteY4" fmla="*/ 1205420 h 1563328"/>
                <a:gd name="connsiteX5" fmla="*/ 2411278 w 2428541"/>
                <a:gd name="connsiteY5" fmla="*/ 624110 h 1563328"/>
                <a:gd name="connsiteX6" fmla="*/ 1861595 w 2428541"/>
                <a:gd name="connsiteY6" fmla="*/ 2556 h 1563328"/>
                <a:gd name="connsiteX7" fmla="*/ 1164600 w 2428541"/>
                <a:gd name="connsiteY7" fmla="*/ 236427 h 1563328"/>
                <a:gd name="connsiteX8" fmla="*/ 274217 w 2428541"/>
                <a:gd name="connsiteY8" fmla="*/ 97731 h 156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8541" h="1563328">
                  <a:moveTo>
                    <a:pt x="274217" y="97731"/>
                  </a:moveTo>
                  <a:cubicBezTo>
                    <a:pt x="-131398" y="291421"/>
                    <a:pt x="168426" y="569538"/>
                    <a:pt x="162920" y="806058"/>
                  </a:cubicBezTo>
                  <a:cubicBezTo>
                    <a:pt x="157414" y="1042578"/>
                    <a:pt x="-247990" y="1551404"/>
                    <a:pt x="241182" y="1516849"/>
                  </a:cubicBezTo>
                  <a:cubicBezTo>
                    <a:pt x="730354" y="1482294"/>
                    <a:pt x="1348366" y="1601980"/>
                    <a:pt x="1680646" y="1550075"/>
                  </a:cubicBezTo>
                  <a:cubicBezTo>
                    <a:pt x="2012926" y="1498170"/>
                    <a:pt x="2113092" y="1359748"/>
                    <a:pt x="2234864" y="1205420"/>
                  </a:cubicBezTo>
                  <a:cubicBezTo>
                    <a:pt x="2356636" y="1051093"/>
                    <a:pt x="2473489" y="824587"/>
                    <a:pt x="2411278" y="624110"/>
                  </a:cubicBezTo>
                  <a:cubicBezTo>
                    <a:pt x="2349067" y="423633"/>
                    <a:pt x="2314322" y="32821"/>
                    <a:pt x="1861595" y="2556"/>
                  </a:cubicBezTo>
                  <a:cubicBezTo>
                    <a:pt x="1408868" y="-27709"/>
                    <a:pt x="1429163" y="220565"/>
                    <a:pt x="1164600" y="236427"/>
                  </a:cubicBezTo>
                  <a:cubicBezTo>
                    <a:pt x="900037" y="252289"/>
                    <a:pt x="679832" y="-95959"/>
                    <a:pt x="274217" y="97731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pic>
          <p:nvPicPr>
            <p:cNvPr id="208" name="Picture 207" descr="A picture containing sitting, drawing, bus&#10;&#10;Description automatically generated">
              <a:extLst>
                <a:ext uri="{FF2B5EF4-FFF2-40B4-BE49-F238E27FC236}">
                  <a16:creationId xmlns:a16="http://schemas.microsoft.com/office/drawing/2014/main" id="{7A3EED20-E5FA-C843-A6B1-2A9ED00A2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7902" y="2080593"/>
              <a:ext cx="553011" cy="312708"/>
            </a:xfrm>
            <a:prstGeom prst="rect">
              <a:avLst/>
            </a:prstGeom>
          </p:spPr>
        </p:pic>
        <p:pic>
          <p:nvPicPr>
            <p:cNvPr id="209" name="Picture 58" descr="BS00768_[1]">
              <a:extLst>
                <a:ext uri="{FF2B5EF4-FFF2-40B4-BE49-F238E27FC236}">
                  <a16:creationId xmlns:a16="http://schemas.microsoft.com/office/drawing/2014/main" id="{1C7628E4-AE4B-2A44-8F00-A65DB7123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6729" y="2400439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" name="Picture 58" descr="BS00768_[1]">
              <a:extLst>
                <a:ext uri="{FF2B5EF4-FFF2-40B4-BE49-F238E27FC236}">
                  <a16:creationId xmlns:a16="http://schemas.microsoft.com/office/drawing/2014/main" id="{09729C37-0F9D-024E-B81C-EA9E3A9C6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0103" y="1876978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1" name="Picture 58" descr="BS00768_[1]">
              <a:extLst>
                <a:ext uri="{FF2B5EF4-FFF2-40B4-BE49-F238E27FC236}">
                  <a16:creationId xmlns:a16="http://schemas.microsoft.com/office/drawing/2014/main" id="{7364AD3E-551B-B945-9846-2E0BAC50D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8941355" y="2055883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17A7BE62-AF98-5A47-9E28-587BA6BF9586}"/>
                </a:ext>
              </a:extLst>
            </p:cNvPr>
            <p:cNvGrpSpPr/>
            <p:nvPr/>
          </p:nvGrpSpPr>
          <p:grpSpPr>
            <a:xfrm>
              <a:off x="2422862" y="2292629"/>
              <a:ext cx="864303" cy="490954"/>
              <a:chOff x="2769704" y="6255026"/>
              <a:chExt cx="864303" cy="490954"/>
            </a:xfrm>
          </p:grpSpPr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73721BA-F973-F646-9745-3505084CA5E8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653546FE-FB7A-E447-A253-E4E093E4EEF8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7384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HSS-M</a:t>
                </a: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13BF82B-2950-1944-9679-269CCA6B11B5}"/>
                </a:ext>
              </a:extLst>
            </p:cNvPr>
            <p:cNvGrpSpPr/>
            <p:nvPr/>
          </p:nvGrpSpPr>
          <p:grpSpPr>
            <a:xfrm>
              <a:off x="2378766" y="1653979"/>
              <a:ext cx="753697" cy="490954"/>
              <a:chOff x="2769704" y="6255026"/>
              <a:chExt cx="753697" cy="490954"/>
            </a:xfrm>
          </p:grpSpPr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E1953E42-BCC6-C54E-96F6-522C9EDB7C3C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BCC49BA4-1EB2-9B46-996B-3B7339811062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6278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BS-M</a:t>
                </a: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AEDFF392-3344-8F47-A915-A633E5BFEF58}"/>
                </a:ext>
              </a:extLst>
            </p:cNvPr>
            <p:cNvGrpSpPr/>
            <p:nvPr/>
          </p:nvGrpSpPr>
          <p:grpSpPr>
            <a:xfrm>
              <a:off x="9322903" y="1932274"/>
              <a:ext cx="959609" cy="521732"/>
              <a:chOff x="2769704" y="6255026"/>
              <a:chExt cx="959609" cy="521732"/>
            </a:xfrm>
          </p:grpSpPr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B95E112F-DCB1-5240-8426-900DEF3AD876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574D5B76-190C-BB47-BC1F-E64795FCF6E2}"/>
                  </a:ext>
                </a:extLst>
              </p:cNvPr>
              <p:cNvSpPr txBox="1"/>
              <p:nvPr/>
            </p:nvSpPr>
            <p:spPr>
              <a:xfrm>
                <a:off x="2922104" y="6407426"/>
                <a:ext cx="80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HSS-M</a:t>
                </a: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A784BD27-0487-2144-B8BE-4DCDF342A7CF}"/>
                </a:ext>
              </a:extLst>
            </p:cNvPr>
            <p:cNvGrpSpPr/>
            <p:nvPr/>
          </p:nvGrpSpPr>
          <p:grpSpPr>
            <a:xfrm>
              <a:off x="3737113" y="1507911"/>
              <a:ext cx="411911" cy="767924"/>
              <a:chOff x="6476205" y="1307523"/>
              <a:chExt cx="466245" cy="924931"/>
            </a:xfrm>
          </p:grpSpPr>
          <p:grpSp>
            <p:nvGrpSpPr>
              <p:cNvPr id="240" name="Group 817">
                <a:extLst>
                  <a:ext uri="{FF2B5EF4-FFF2-40B4-BE49-F238E27FC236}">
                    <a16:creationId xmlns:a16="http://schemas.microsoft.com/office/drawing/2014/main" id="{5E614722-D558-4A4E-A85C-EF2D955D7D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205" y="1307523"/>
                <a:ext cx="466245" cy="405864"/>
                <a:chOff x="2920" y="1445"/>
                <a:chExt cx="326" cy="299"/>
              </a:xfrm>
            </p:grpSpPr>
            <p:sp>
              <p:nvSpPr>
                <p:cNvPr id="257" name="Oval 818">
                  <a:extLst>
                    <a:ext uri="{FF2B5EF4-FFF2-40B4-BE49-F238E27FC236}">
                      <a16:creationId xmlns:a16="http://schemas.microsoft.com/office/drawing/2014/main" id="{6FFB8A4C-3309-B840-AD9F-F9A3623BF0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445"/>
                  <a:ext cx="326" cy="289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258" name="Group 819">
                  <a:extLst>
                    <a:ext uri="{FF2B5EF4-FFF2-40B4-BE49-F238E27FC236}">
                      <a16:creationId xmlns:a16="http://schemas.microsoft.com/office/drawing/2014/main" id="{57BDA8BE-6F0B-9741-B149-B2558AF047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" y="1476"/>
                  <a:ext cx="265" cy="228"/>
                  <a:chOff x="2949" y="1476"/>
                  <a:chExt cx="265" cy="228"/>
                </a:xfrm>
              </p:grpSpPr>
              <p:sp>
                <p:nvSpPr>
                  <p:cNvPr id="260" name="Oval 820">
                    <a:extLst>
                      <a:ext uri="{FF2B5EF4-FFF2-40B4-BE49-F238E27FC236}">
                        <a16:creationId xmlns:a16="http://schemas.microsoft.com/office/drawing/2014/main" id="{47764103-E2FA-AC47-86C8-8984E7AE65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1545"/>
                    <a:ext cx="107" cy="92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1" name="Oval 821">
                    <a:extLst>
                      <a:ext uri="{FF2B5EF4-FFF2-40B4-BE49-F238E27FC236}">
                        <a16:creationId xmlns:a16="http://schemas.microsoft.com/office/drawing/2014/main" id="{17039C36-0457-F542-81C6-3F81726D55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" y="1525"/>
                    <a:ext cx="154" cy="131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2" name="Oval 822">
                    <a:extLst>
                      <a:ext uri="{FF2B5EF4-FFF2-40B4-BE49-F238E27FC236}">
                        <a16:creationId xmlns:a16="http://schemas.microsoft.com/office/drawing/2014/main" id="{D1AB047A-D8DC-7C49-950F-90A28DE699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1501"/>
                    <a:ext cx="203" cy="179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3" name="Oval 823">
                    <a:extLst>
                      <a:ext uri="{FF2B5EF4-FFF2-40B4-BE49-F238E27FC236}">
                        <a16:creationId xmlns:a16="http://schemas.microsoft.com/office/drawing/2014/main" id="{912BC9DA-8F82-3E41-9CE3-1E23620BB8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1476"/>
                    <a:ext cx="265" cy="228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259" name="Freeform 825">
                  <a:extLst>
                    <a:ext uri="{FF2B5EF4-FFF2-40B4-BE49-F238E27FC236}">
                      <a16:creationId xmlns:a16="http://schemas.microsoft.com/office/drawing/2014/main" id="{4676822E-1692-7C4D-BE23-956A83CEB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615"/>
                  <a:ext cx="178" cy="129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rgbClr val="9CE0FA"/>
                </a:solidFill>
                <a:ln w="19050" cmpd="sng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41" name="Group 398">
                <a:extLst>
                  <a:ext uri="{FF2B5EF4-FFF2-40B4-BE49-F238E27FC236}">
                    <a16:creationId xmlns:a16="http://schemas.microsoft.com/office/drawing/2014/main" id="{136670D0-BF2B-A44B-90FC-AF6378CF67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27789" y="1518577"/>
                <a:ext cx="375668" cy="713877"/>
                <a:chOff x="3130" y="3288"/>
                <a:chExt cx="410" cy="742"/>
              </a:xfrm>
            </p:grpSpPr>
            <p:sp>
              <p:nvSpPr>
                <p:cNvPr id="242" name="Line 270">
                  <a:extLst>
                    <a:ext uri="{FF2B5EF4-FFF2-40B4-BE49-F238E27FC236}">
                      <a16:creationId xmlns:a16="http://schemas.microsoft.com/office/drawing/2014/main" id="{24FA6A60-763E-E345-A022-C38F0A65AD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3" name="Line 271">
                  <a:extLst>
                    <a:ext uri="{FF2B5EF4-FFF2-40B4-BE49-F238E27FC236}">
                      <a16:creationId xmlns:a16="http://schemas.microsoft.com/office/drawing/2014/main" id="{C204A8BA-D06A-014C-A96B-EE6C04D55A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4" name="Line 272">
                  <a:extLst>
                    <a:ext uri="{FF2B5EF4-FFF2-40B4-BE49-F238E27FC236}">
                      <a16:creationId xmlns:a16="http://schemas.microsoft.com/office/drawing/2014/main" id="{C71DB84B-8AD7-E54A-A3FC-2654EB150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5" name="Line 273">
                  <a:extLst>
                    <a:ext uri="{FF2B5EF4-FFF2-40B4-BE49-F238E27FC236}">
                      <a16:creationId xmlns:a16="http://schemas.microsoft.com/office/drawing/2014/main" id="{036AD39D-8E33-A746-8624-664B9FF755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6" name="Line 274">
                  <a:extLst>
                    <a:ext uri="{FF2B5EF4-FFF2-40B4-BE49-F238E27FC236}">
                      <a16:creationId xmlns:a16="http://schemas.microsoft.com/office/drawing/2014/main" id="{90F4B75A-1881-E849-B8EA-E5C21FC29D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7" name="Line 275">
                  <a:extLst>
                    <a:ext uri="{FF2B5EF4-FFF2-40B4-BE49-F238E27FC236}">
                      <a16:creationId xmlns:a16="http://schemas.microsoft.com/office/drawing/2014/main" id="{C033E886-1F9D-0742-A911-3D81C93CC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8" name="Line 276">
                  <a:extLst>
                    <a:ext uri="{FF2B5EF4-FFF2-40B4-BE49-F238E27FC236}">
                      <a16:creationId xmlns:a16="http://schemas.microsoft.com/office/drawing/2014/main" id="{15AA0977-5207-4F4C-9000-12E6201144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9" name="Line 277">
                  <a:extLst>
                    <a:ext uri="{FF2B5EF4-FFF2-40B4-BE49-F238E27FC236}">
                      <a16:creationId xmlns:a16="http://schemas.microsoft.com/office/drawing/2014/main" id="{834B5D5A-B74E-5D4A-8C19-59C6D6C6C2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0" name="Line 278">
                  <a:extLst>
                    <a:ext uri="{FF2B5EF4-FFF2-40B4-BE49-F238E27FC236}">
                      <a16:creationId xmlns:a16="http://schemas.microsoft.com/office/drawing/2014/main" id="{68CB6251-4A2C-D246-B082-43E033CF9E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1" name="Line 279">
                  <a:extLst>
                    <a:ext uri="{FF2B5EF4-FFF2-40B4-BE49-F238E27FC236}">
                      <a16:creationId xmlns:a16="http://schemas.microsoft.com/office/drawing/2014/main" id="{35982337-3011-314C-A914-C2BB1C3639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2" name="Line 280">
                  <a:extLst>
                    <a:ext uri="{FF2B5EF4-FFF2-40B4-BE49-F238E27FC236}">
                      <a16:creationId xmlns:a16="http://schemas.microsoft.com/office/drawing/2014/main" id="{FEB64759-3374-CA45-BFF1-84D1A1AD31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3" name="Line 281">
                  <a:extLst>
                    <a:ext uri="{FF2B5EF4-FFF2-40B4-BE49-F238E27FC236}">
                      <a16:creationId xmlns:a16="http://schemas.microsoft.com/office/drawing/2014/main" id="{08BAABC9-BDC7-E940-B4FB-232F091A10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4" name="Line 282">
                  <a:extLst>
                    <a:ext uri="{FF2B5EF4-FFF2-40B4-BE49-F238E27FC236}">
                      <a16:creationId xmlns:a16="http://schemas.microsoft.com/office/drawing/2014/main" id="{69AC78AC-3258-9240-BFF7-1708EDDEFF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5" name="Line 283">
                  <a:extLst>
                    <a:ext uri="{FF2B5EF4-FFF2-40B4-BE49-F238E27FC236}">
                      <a16:creationId xmlns:a16="http://schemas.microsoft.com/office/drawing/2014/main" id="{6877237D-10BE-204C-860D-823A64D79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6" name="Line 284">
                  <a:extLst>
                    <a:ext uri="{FF2B5EF4-FFF2-40B4-BE49-F238E27FC236}">
                      <a16:creationId xmlns:a16="http://schemas.microsoft.com/office/drawing/2014/main" id="{DB518C6A-CEDA-054D-9476-99C45ADE8F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0A092DA3-C42D-D944-A98D-3D9049F1F8F8}"/>
                </a:ext>
              </a:extLst>
            </p:cNvPr>
            <p:cNvGrpSpPr/>
            <p:nvPr/>
          </p:nvGrpSpPr>
          <p:grpSpPr>
            <a:xfrm>
              <a:off x="3893635" y="2162351"/>
              <a:ext cx="677748" cy="346462"/>
              <a:chOff x="1503784" y="3006600"/>
              <a:chExt cx="1771786" cy="957087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D9480CB9-E27B-6841-A748-CA6489238A45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238" name="Freeform 237">
                  <a:extLst>
                    <a:ext uri="{FF2B5EF4-FFF2-40B4-BE49-F238E27FC236}">
                      <a16:creationId xmlns:a16="http://schemas.microsoft.com/office/drawing/2014/main" id="{04EC806A-39A3-D74A-AAB2-F911EAB56A88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70DA0004-A618-7346-8210-4704D2A91F69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E579B6CC-1F14-4342-B43B-D2BBF4433F01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11B9ED1B-EB6D-914F-B396-DD0254C2EE19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36" name="Parallelogram 235">
                    <a:extLst>
                      <a:ext uri="{FF2B5EF4-FFF2-40B4-BE49-F238E27FC236}">
                        <a16:creationId xmlns:a16="http://schemas.microsoft.com/office/drawing/2014/main" id="{E7C35AD8-1DBE-4440-A225-BB3005A9F528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7" name="Parallelogram 236">
                    <a:extLst>
                      <a:ext uri="{FF2B5EF4-FFF2-40B4-BE49-F238E27FC236}">
                        <a16:creationId xmlns:a16="http://schemas.microsoft.com/office/drawing/2014/main" id="{0B9EDE51-DC89-4F4D-8862-90C14B2062CF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2919FAFE-224E-7C47-BC9B-5652AB5D573E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34" name="Parallelogram 233">
                    <a:extLst>
                      <a:ext uri="{FF2B5EF4-FFF2-40B4-BE49-F238E27FC236}">
                        <a16:creationId xmlns:a16="http://schemas.microsoft.com/office/drawing/2014/main" id="{54BF0DD8-4148-D045-86F9-640BE0D36492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5" name="Parallelogram 234">
                    <a:extLst>
                      <a:ext uri="{FF2B5EF4-FFF2-40B4-BE49-F238E27FC236}">
                        <a16:creationId xmlns:a16="http://schemas.microsoft.com/office/drawing/2014/main" id="{08E5B810-BD3C-6B44-A721-8C7689B0F662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1" name="Parallelogram 220">
                  <a:extLst>
                    <a:ext uri="{FF2B5EF4-FFF2-40B4-BE49-F238E27FC236}">
                      <a16:creationId xmlns:a16="http://schemas.microsoft.com/office/drawing/2014/main" id="{BF6FC034-54BD-0842-B8E8-4D9A22CAA503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Parallelogram 221">
                  <a:extLst>
                    <a:ext uri="{FF2B5EF4-FFF2-40B4-BE49-F238E27FC236}">
                      <a16:creationId xmlns:a16="http://schemas.microsoft.com/office/drawing/2014/main" id="{58B427DC-A8A9-CA44-8784-F6E725C31329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C89D51F0-BE6B-D742-8471-9F7867EF622D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4" name="Parallelogram 223">
                  <a:extLst>
                    <a:ext uri="{FF2B5EF4-FFF2-40B4-BE49-F238E27FC236}">
                      <a16:creationId xmlns:a16="http://schemas.microsoft.com/office/drawing/2014/main" id="{86B1E505-34DD-934C-BF2C-2689FBEAF91B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Parallelogram 224">
                  <a:extLst>
                    <a:ext uri="{FF2B5EF4-FFF2-40B4-BE49-F238E27FC236}">
                      <a16:creationId xmlns:a16="http://schemas.microsoft.com/office/drawing/2014/main" id="{809D5A8C-095B-7248-A7EB-12E10F47E203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Parallelogram 225">
                  <a:extLst>
                    <a:ext uri="{FF2B5EF4-FFF2-40B4-BE49-F238E27FC236}">
                      <a16:creationId xmlns:a16="http://schemas.microsoft.com/office/drawing/2014/main" id="{A1534CDD-071D-F240-A8AD-24848A2C1942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37470832-3231-D140-9B98-3B27AF911D51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230" name="Parallelogram 229">
                    <a:extLst>
                      <a:ext uri="{FF2B5EF4-FFF2-40B4-BE49-F238E27FC236}">
                        <a16:creationId xmlns:a16="http://schemas.microsoft.com/office/drawing/2014/main" id="{A0EEA72A-ECC2-9342-BDB2-19F25094E14C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Parallelogram 230">
                    <a:extLst>
                      <a:ext uri="{FF2B5EF4-FFF2-40B4-BE49-F238E27FC236}">
                        <a16:creationId xmlns:a16="http://schemas.microsoft.com/office/drawing/2014/main" id="{596486DE-414E-AB4F-AA4A-A202B442E6B2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2" name="Parallelogram 231">
                    <a:extLst>
                      <a:ext uri="{FF2B5EF4-FFF2-40B4-BE49-F238E27FC236}">
                        <a16:creationId xmlns:a16="http://schemas.microsoft.com/office/drawing/2014/main" id="{4DE1E6C4-9D7C-9E4A-85B4-591228128059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3" name="Parallelogram 232">
                    <a:extLst>
                      <a:ext uri="{FF2B5EF4-FFF2-40B4-BE49-F238E27FC236}">
                        <a16:creationId xmlns:a16="http://schemas.microsoft.com/office/drawing/2014/main" id="{6D7610CF-4344-7D41-A633-042DD0C229FA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8" name="Parallelogram 227">
                  <a:extLst>
                    <a:ext uri="{FF2B5EF4-FFF2-40B4-BE49-F238E27FC236}">
                      <a16:creationId xmlns:a16="http://schemas.microsoft.com/office/drawing/2014/main" id="{115F21F8-878A-E340-AD24-CB54563C4073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Parallelogram 228">
                  <a:extLst>
                    <a:ext uri="{FF2B5EF4-FFF2-40B4-BE49-F238E27FC236}">
                      <a16:creationId xmlns:a16="http://schemas.microsoft.com/office/drawing/2014/main" id="{DB878348-3D9E-A343-B0AB-4071FC8ED210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35FFE3-24B8-C140-BF08-8BB3DEA8FF21}"/>
              </a:ext>
            </a:extLst>
          </p:cNvPr>
          <p:cNvGrpSpPr/>
          <p:nvPr/>
        </p:nvGrpSpPr>
        <p:grpSpPr>
          <a:xfrm>
            <a:off x="1899298" y="3676811"/>
            <a:ext cx="3799395" cy="392848"/>
            <a:chOff x="1899298" y="3676811"/>
            <a:chExt cx="3799395" cy="392848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54F7DAB2-A0D7-7D4B-9136-696ABC9D5A82}"/>
                </a:ext>
              </a:extLst>
            </p:cNvPr>
            <p:cNvCxnSpPr/>
            <p:nvPr/>
          </p:nvCxnSpPr>
          <p:spPr>
            <a:xfrm>
              <a:off x="1899298" y="3910512"/>
              <a:ext cx="19655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E066074-447D-844F-892A-D7A2DAF88A77}"/>
                </a:ext>
              </a:extLst>
            </p:cNvPr>
            <p:cNvCxnSpPr/>
            <p:nvPr/>
          </p:nvCxnSpPr>
          <p:spPr>
            <a:xfrm>
              <a:off x="4050360" y="4008104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D13C86A-9E2D-6D4A-BCF7-547FAED55737}"/>
                </a:ext>
              </a:extLst>
            </p:cNvPr>
            <p:cNvSpPr txBox="1"/>
            <p:nvPr/>
          </p:nvSpPr>
          <p:spPr>
            <a:xfrm>
              <a:off x="4628187" y="3676811"/>
              <a:ext cx="509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</a:t>
              </a:r>
              <a:r>
                <a:rPr lang="en-US" sz="1400" baseline="-25000" dirty="0"/>
                <a:t>M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AA624CC-7FA8-E74C-906C-8C2C0899983D}"/>
                </a:ext>
              </a:extLst>
            </p:cNvPr>
            <p:cNvGrpSpPr/>
            <p:nvPr/>
          </p:nvGrpSpPr>
          <p:grpSpPr>
            <a:xfrm>
              <a:off x="2141216" y="3700327"/>
              <a:ext cx="291152" cy="369332"/>
              <a:chOff x="7031063" y="1728412"/>
              <a:chExt cx="291152" cy="369332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5E535200-2F47-3743-8504-24DA7CB1659E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5778882-8A28-FC40-8DE1-5DC6BD7A11E0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282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332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Authentication, encryption in 4G LTE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10D187-987A-2E48-BD33-8FD3635EDE47}"/>
              </a:ext>
            </a:extLst>
          </p:cNvPr>
          <p:cNvSpPr txBox="1"/>
          <p:nvPr/>
        </p:nvSpPr>
        <p:spPr>
          <a:xfrm>
            <a:off x="1126434" y="4797287"/>
            <a:ext cx="104957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mobile is authenticated by network:</a:t>
            </a:r>
          </a:p>
          <a:p>
            <a:pPr marL="522288" indent="-234950">
              <a:buClr>
                <a:srgbClr val="0012A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MMS compares mobile-computed value of </a:t>
            </a:r>
            <a:r>
              <a:rPr lang="en-US" sz="2400" i="1" dirty="0"/>
              <a:t>res</a:t>
            </a:r>
            <a:r>
              <a:rPr lang="en-US" sz="2400" i="1" baseline="-25000" dirty="0"/>
              <a:t>M</a:t>
            </a:r>
            <a:r>
              <a:rPr lang="en-US" sz="2400" i="1" dirty="0"/>
              <a:t> </a:t>
            </a:r>
            <a:r>
              <a:rPr lang="en-US" sz="2400" dirty="0"/>
              <a:t>with the HSS-computed value of </a:t>
            </a:r>
            <a:r>
              <a:rPr lang="en-US" sz="2400" i="1" dirty="0"/>
              <a:t>xres</a:t>
            </a:r>
            <a:r>
              <a:rPr lang="en-US" sz="2400" i="1" baseline="-25000" dirty="0"/>
              <a:t>HSS</a:t>
            </a:r>
            <a:r>
              <a:rPr lang="en-US" sz="2400" dirty="0"/>
              <a:t> . If they match, mobile is authenticated ! (why?)</a:t>
            </a:r>
          </a:p>
          <a:p>
            <a:pPr marL="522288" indent="-234950">
              <a:buClr>
                <a:srgbClr val="0012A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MMS informs BS that mobile is authenticated, generates keys for BS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59B293D-1764-4843-8A74-36EAD02B76F7}"/>
              </a:ext>
            </a:extLst>
          </p:cNvPr>
          <p:cNvGrpSpPr/>
          <p:nvPr/>
        </p:nvGrpSpPr>
        <p:grpSpPr>
          <a:xfrm>
            <a:off x="1028700" y="4867775"/>
            <a:ext cx="306494" cy="369332"/>
            <a:chOff x="7031063" y="1754916"/>
            <a:chExt cx="306494" cy="369332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8DBC537D-9564-BF47-9D69-A6797C5A8798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EE9BC70-3513-0449-BA20-F87211E08FEA}"/>
                </a:ext>
              </a:extLst>
            </p:cNvPr>
            <p:cNvSpPr txBox="1"/>
            <p:nvPr/>
          </p:nvSpPr>
          <p:spPr>
            <a:xfrm>
              <a:off x="7031063" y="17549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05477-DCA1-A64D-8914-24F067699142}"/>
              </a:ext>
            </a:extLst>
          </p:cNvPr>
          <p:cNvGrpSpPr/>
          <p:nvPr/>
        </p:nvGrpSpPr>
        <p:grpSpPr>
          <a:xfrm>
            <a:off x="1887538" y="3204530"/>
            <a:ext cx="7115215" cy="657471"/>
            <a:chOff x="1887538" y="3204530"/>
            <a:chExt cx="7115215" cy="657471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54E7A32-7EA6-8E43-8552-34C8D1579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792" y="3472072"/>
              <a:ext cx="2938408" cy="14051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073D512-38E0-9145-9A57-1733E30E432F}"/>
                </a:ext>
              </a:extLst>
            </p:cNvPr>
            <p:cNvGrpSpPr/>
            <p:nvPr/>
          </p:nvGrpSpPr>
          <p:grpSpPr>
            <a:xfrm>
              <a:off x="7167066" y="3277941"/>
              <a:ext cx="305943" cy="369332"/>
              <a:chOff x="7031063" y="1728412"/>
              <a:chExt cx="305943" cy="369332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0CE04E9A-ED82-6A46-84A4-0B8E123AC111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F330B63-F879-CC4D-A36C-47A2548CB411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EC19E2B-2077-CF4C-A373-903FBED2136B}"/>
                </a:ext>
              </a:extLst>
            </p:cNvPr>
            <p:cNvSpPr txBox="1"/>
            <p:nvPr/>
          </p:nvSpPr>
          <p:spPr>
            <a:xfrm>
              <a:off x="6016163" y="3554224"/>
              <a:ext cx="2986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AUTH_RESP (auth token,xres</a:t>
              </a:r>
              <a:r>
                <a:rPr lang="en-US" sz="1400" baseline="-25000" dirty="0"/>
                <a:t>HSS</a:t>
              </a:r>
              <a:r>
                <a:rPr lang="en-US" sz="1400" dirty="0"/>
                <a:t>,keys)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02FE67E-044D-1041-9BF9-4CEB75B81860}"/>
                </a:ext>
              </a:extLst>
            </p:cNvPr>
            <p:cNvCxnSpPr/>
            <p:nvPr/>
          </p:nvCxnSpPr>
          <p:spPr>
            <a:xfrm flipH="1">
              <a:off x="4038600" y="3536969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018B89E-6970-6140-BD4E-895D0B2A10D1}"/>
                </a:ext>
              </a:extLst>
            </p:cNvPr>
            <p:cNvCxnSpPr/>
            <p:nvPr/>
          </p:nvCxnSpPr>
          <p:spPr>
            <a:xfrm flipH="1">
              <a:off x="1887538" y="3587815"/>
              <a:ext cx="1965534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C085CA-0724-3F42-97E0-A9C7C6EDFA46}"/>
                </a:ext>
              </a:extLst>
            </p:cNvPr>
            <p:cNvSpPr txBox="1"/>
            <p:nvPr/>
          </p:nvSpPr>
          <p:spPr>
            <a:xfrm>
              <a:off x="3902614" y="3204530"/>
              <a:ext cx="1521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           auth token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C84D2A8-6B2D-BA4B-B892-447774E0A9D1}"/>
                </a:ext>
              </a:extLst>
            </p:cNvPr>
            <p:cNvSpPr txBox="1"/>
            <p:nvPr/>
          </p:nvSpPr>
          <p:spPr>
            <a:xfrm>
              <a:off x="1899298" y="3260751"/>
              <a:ext cx="14810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          auth token</a:t>
              </a:r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B9C8B86-9FC8-3A43-BB15-BAA0F529CF91}"/>
              </a:ext>
            </a:extLst>
          </p:cNvPr>
          <p:cNvCxnSpPr/>
          <p:nvPr/>
        </p:nvCxnSpPr>
        <p:spPr>
          <a:xfrm>
            <a:off x="1887538" y="3037340"/>
            <a:ext cx="19655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CD22C9F-ABF8-AB4C-952E-2303E6F383E8}"/>
              </a:ext>
            </a:extLst>
          </p:cNvPr>
          <p:cNvCxnSpPr/>
          <p:nvPr/>
        </p:nvCxnSpPr>
        <p:spPr>
          <a:xfrm>
            <a:off x="4038600" y="3068672"/>
            <a:ext cx="16483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CC43E1C-2232-9645-981A-0A38A91FBF6A}"/>
              </a:ext>
            </a:extLst>
          </p:cNvPr>
          <p:cNvCxnSpPr>
            <a:cxnSpLocks/>
          </p:cNvCxnSpPr>
          <p:nvPr/>
        </p:nvCxnSpPr>
        <p:spPr>
          <a:xfrm>
            <a:off x="5919866" y="3134513"/>
            <a:ext cx="2985595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92CD9E2-6543-D54A-9AD1-250C0050D1CE}"/>
              </a:ext>
            </a:extLst>
          </p:cNvPr>
          <p:cNvGrpSpPr/>
          <p:nvPr/>
        </p:nvGrpSpPr>
        <p:grpSpPr>
          <a:xfrm>
            <a:off x="7139101" y="2926333"/>
            <a:ext cx="305943" cy="369332"/>
            <a:chOff x="7031063" y="1728412"/>
            <a:chExt cx="305943" cy="369332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68A2B9F4-7A8B-4D4F-ACB9-F53FAEAFC3CC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C2573F8-9444-C24A-8D7C-A5693EE1A2C0}"/>
                </a:ext>
              </a:extLst>
            </p:cNvPr>
            <p:cNvSpPr txBox="1"/>
            <p:nvPr/>
          </p:nvSpPr>
          <p:spPr>
            <a:xfrm>
              <a:off x="7031063" y="1728412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DB739DC4-56AF-644A-A5E4-0CF8694996B9}"/>
              </a:ext>
            </a:extLst>
          </p:cNvPr>
          <p:cNvSpPr txBox="1"/>
          <p:nvPr/>
        </p:nvSpPr>
        <p:spPr>
          <a:xfrm>
            <a:off x="2465463" y="2736842"/>
            <a:ext cx="64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attach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7914EBF-11C0-4A46-BB6A-071A6299EB85}"/>
              </a:ext>
            </a:extLst>
          </p:cNvPr>
          <p:cNvSpPr txBox="1"/>
          <p:nvPr/>
        </p:nvSpPr>
        <p:spPr>
          <a:xfrm>
            <a:off x="4562472" y="2753114"/>
            <a:ext cx="64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attach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356AC14-5E8C-AF4C-9451-2167E8BC45FA}"/>
              </a:ext>
            </a:extLst>
          </p:cNvPr>
          <p:cNvSpPr txBox="1"/>
          <p:nvPr/>
        </p:nvSpPr>
        <p:spPr>
          <a:xfrm>
            <a:off x="6241127" y="2738790"/>
            <a:ext cx="2103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AUTH_REQ (IMSI, VN info)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5E40081-96E6-1745-AAC4-5F3148A259E9}"/>
              </a:ext>
            </a:extLst>
          </p:cNvPr>
          <p:cNvCxnSpPr>
            <a:cxnSpLocks/>
          </p:cNvCxnSpPr>
          <p:nvPr/>
        </p:nvCxnSpPr>
        <p:spPr>
          <a:xfrm>
            <a:off x="1781522" y="2738790"/>
            <a:ext cx="0" cy="194751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59ABA0F-2A03-564A-948B-667D9F4325D9}"/>
              </a:ext>
            </a:extLst>
          </p:cNvPr>
          <p:cNvCxnSpPr>
            <a:cxnSpLocks/>
          </p:cNvCxnSpPr>
          <p:nvPr/>
        </p:nvCxnSpPr>
        <p:spPr>
          <a:xfrm>
            <a:off x="3955634" y="2753114"/>
            <a:ext cx="0" cy="19331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37F8F2F-4E0C-C547-BE87-B002E37FA64B}"/>
              </a:ext>
            </a:extLst>
          </p:cNvPr>
          <p:cNvCxnSpPr>
            <a:cxnSpLocks/>
          </p:cNvCxnSpPr>
          <p:nvPr/>
        </p:nvCxnSpPr>
        <p:spPr>
          <a:xfrm>
            <a:off x="5797483" y="2767438"/>
            <a:ext cx="0" cy="19188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C7E0182-D7F0-D647-B822-8CEC05A37885}"/>
              </a:ext>
            </a:extLst>
          </p:cNvPr>
          <p:cNvCxnSpPr>
            <a:cxnSpLocks/>
            <a:endCxn id="106" idx="3"/>
          </p:cNvCxnSpPr>
          <p:nvPr/>
        </p:nvCxnSpPr>
        <p:spPr>
          <a:xfrm>
            <a:off x="8989635" y="2781762"/>
            <a:ext cx="13118" cy="9263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DEA18A43-1054-A443-88F8-FB39173ED372}"/>
              </a:ext>
            </a:extLst>
          </p:cNvPr>
          <p:cNvGrpSpPr/>
          <p:nvPr/>
        </p:nvGrpSpPr>
        <p:grpSpPr>
          <a:xfrm>
            <a:off x="783189" y="1394177"/>
            <a:ext cx="9713306" cy="1468172"/>
            <a:chOff x="783189" y="1473689"/>
            <a:chExt cx="9713306" cy="1468172"/>
          </a:xfrm>
        </p:grpSpPr>
        <p:sp>
          <p:nvSpPr>
            <p:cNvPr id="186" name="Hexagon 185">
              <a:extLst>
                <a:ext uri="{FF2B5EF4-FFF2-40B4-BE49-F238E27FC236}">
                  <a16:creationId xmlns:a16="http://schemas.microsoft.com/office/drawing/2014/main" id="{8DBEAEF7-4C5C-D447-AB1D-11A093287EEF}"/>
                </a:ext>
              </a:extLst>
            </p:cNvPr>
            <p:cNvSpPr/>
            <p:nvPr/>
          </p:nvSpPr>
          <p:spPr>
            <a:xfrm>
              <a:off x="3331269" y="1537253"/>
              <a:ext cx="1442882" cy="1232452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E371663-95EB-E647-8EE8-05BADA1FF1AB}"/>
                </a:ext>
              </a:extLst>
            </p:cNvPr>
            <p:cNvSpPr txBox="1"/>
            <p:nvPr/>
          </p:nvSpPr>
          <p:spPr>
            <a:xfrm>
              <a:off x="3304533" y="2516742"/>
              <a:ext cx="1574150" cy="294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Base station (BS)</a:t>
              </a:r>
              <a:endParaRPr lang="en-US" sz="12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8" name="Right Arrow 187">
              <a:extLst>
                <a:ext uri="{FF2B5EF4-FFF2-40B4-BE49-F238E27FC236}">
                  <a16:creationId xmlns:a16="http://schemas.microsoft.com/office/drawing/2014/main" id="{61D23690-4BBA-4F4D-A564-6275AA4F6AD9}"/>
                </a:ext>
              </a:extLst>
            </p:cNvPr>
            <p:cNvSpPr/>
            <p:nvPr/>
          </p:nvSpPr>
          <p:spPr>
            <a:xfrm>
              <a:off x="1686888" y="2059936"/>
              <a:ext cx="1215337" cy="34280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A8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Line 55">
              <a:extLst>
                <a:ext uri="{FF2B5EF4-FFF2-40B4-BE49-F238E27FC236}">
                  <a16:creationId xmlns:a16="http://schemas.microsoft.com/office/drawing/2014/main" id="{87A7F167-4622-7346-BC7E-AA2F66EAC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5004" y="2209458"/>
              <a:ext cx="3151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27">
              <a:extLst>
                <a:ext uri="{FF2B5EF4-FFF2-40B4-BE49-F238E27FC236}">
                  <a16:creationId xmlns:a16="http://schemas.microsoft.com/office/drawing/2014/main" id="{530C61E8-43F2-4245-8C62-B7671CEAA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045" y="1600323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8" name="Text Box 28">
              <a:extLst>
                <a:ext uri="{FF2B5EF4-FFF2-40B4-BE49-F238E27FC236}">
                  <a16:creationId xmlns:a16="http://schemas.microsoft.com/office/drawing/2014/main" id="{4CDF48DD-E16E-014F-97B7-B71AD6B70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8232" y="2408616"/>
              <a:ext cx="1495987" cy="338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Visited network</a:t>
              </a:r>
            </a:p>
          </p:txBody>
        </p:sp>
        <p:sp>
          <p:nvSpPr>
            <p:cNvPr id="199" name="Text Box 60">
              <a:extLst>
                <a:ext uri="{FF2B5EF4-FFF2-40B4-BE49-F238E27FC236}">
                  <a16:creationId xmlns:a16="http://schemas.microsoft.com/office/drawing/2014/main" id="{59CBDBDD-1809-3B40-9963-FE1FB6EBE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189" y="1752986"/>
              <a:ext cx="16208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mobile</a:t>
              </a:r>
              <a:endPara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00" name="Group 652">
              <a:extLst>
                <a:ext uri="{FF2B5EF4-FFF2-40B4-BE49-F238E27FC236}">
                  <a16:creationId xmlns:a16="http://schemas.microsoft.com/office/drawing/2014/main" id="{AE383968-5D9D-FA4B-9E7F-A29822663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2209" y="1537253"/>
              <a:ext cx="1060718" cy="1101004"/>
              <a:chOff x="2751" y="1851"/>
              <a:chExt cx="462" cy="478"/>
            </a:xfrm>
          </p:grpSpPr>
          <p:pic>
            <p:nvPicPr>
              <p:cNvPr id="270" name="Picture 653" descr="iphone_stylized_small">
                <a:extLst>
                  <a:ext uri="{FF2B5EF4-FFF2-40B4-BE49-F238E27FC236}">
                    <a16:creationId xmlns:a16="http://schemas.microsoft.com/office/drawing/2014/main" id="{8F840BAA-30FF-8B4C-8323-06B9ED114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1" name="Picture 654" descr="antenna_radiation_stylized">
                <a:extLst>
                  <a:ext uri="{FF2B5EF4-FFF2-40B4-BE49-F238E27FC236}">
                    <a16:creationId xmlns:a16="http://schemas.microsoft.com/office/drawing/2014/main" id="{84AEF364-B907-7540-965A-0AA860BB2D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3E2BA513-17BF-524E-AD52-CF0E3A3D4E23}"/>
                </a:ext>
              </a:extLst>
            </p:cNvPr>
            <p:cNvSpPr txBox="1"/>
            <p:nvPr/>
          </p:nvSpPr>
          <p:spPr>
            <a:xfrm>
              <a:off x="5654431" y="1615296"/>
              <a:ext cx="1806542" cy="722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Mobility Management Entity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MME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02" name="Picture 201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4F9EE169-4ADE-284D-8AAD-D6D4B0091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4364" y="1489054"/>
              <a:ext cx="476091" cy="888056"/>
            </a:xfrm>
            <a:prstGeom prst="rect">
              <a:avLst/>
            </a:prstGeom>
          </p:spPr>
        </p:pic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id="{397B704F-88E8-D44F-80DA-8F2FF10FAE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90453" y="1560567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4" name="Text Box 28">
              <a:extLst>
                <a:ext uri="{FF2B5EF4-FFF2-40B4-BE49-F238E27FC236}">
                  <a16:creationId xmlns:a16="http://schemas.microsoft.com/office/drawing/2014/main" id="{D934DB8C-A1B4-6B4B-AB36-0B66A82C1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6936" y="2375031"/>
              <a:ext cx="143199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Home network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AEBF84AF-150D-3240-9154-90511C4E3243}"/>
                </a:ext>
              </a:extLst>
            </p:cNvPr>
            <p:cNvSpPr txBox="1"/>
            <p:nvPr/>
          </p:nvSpPr>
          <p:spPr>
            <a:xfrm>
              <a:off x="8814217" y="1473689"/>
              <a:ext cx="1682278" cy="51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Home Subscriber Service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HSS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06" name="Picture 205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2CE0713A-DCCE-B641-8EC4-1069A32B1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1512" y="1508932"/>
              <a:ext cx="476091" cy="888056"/>
            </a:xfrm>
            <a:prstGeom prst="rect">
              <a:avLst/>
            </a:prstGeom>
          </p:spPr>
        </p:pic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97B1D7E8-FF46-064D-97E7-4A19D7613CDE}"/>
                </a:ext>
              </a:extLst>
            </p:cNvPr>
            <p:cNvSpPr/>
            <p:nvPr/>
          </p:nvSpPr>
          <p:spPr>
            <a:xfrm>
              <a:off x="7103166" y="1915378"/>
              <a:ext cx="910996" cy="58265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551784 w 1934789"/>
                <a:gd name="connsiteY0" fmla="*/ 540513 h 1886326"/>
                <a:gd name="connsiteX1" fmla="*/ 191432 w 1934789"/>
                <a:gd name="connsiteY1" fmla="*/ 946072 h 1886326"/>
                <a:gd name="connsiteX2" fmla="*/ 113085 w 1934789"/>
                <a:gd name="connsiteY2" fmla="*/ 1743684 h 1886326"/>
                <a:gd name="connsiteX3" fmla="*/ 1769169 w 1934789"/>
                <a:gd name="connsiteY3" fmla="*/ 1846509 h 1886326"/>
                <a:gd name="connsiteX4" fmla="*/ 1788297 w 1934789"/>
                <a:gd name="connsiteY4" fmla="*/ 1298227 h 1886326"/>
                <a:gd name="connsiteX5" fmla="*/ 1409514 w 1934789"/>
                <a:gd name="connsiteY5" fmla="*/ 1052213 h 1886326"/>
                <a:gd name="connsiteX6" fmla="*/ 1719730 w 1934789"/>
                <a:gd name="connsiteY6" fmla="*/ 532271 h 1886326"/>
                <a:gd name="connsiteX7" fmla="*/ 1588145 w 1934789"/>
                <a:gd name="connsiteY7" fmla="*/ 126690 h 1886326"/>
                <a:gd name="connsiteX8" fmla="*/ 1030516 w 1934789"/>
                <a:gd name="connsiteY8" fmla="*/ 27077 h 1886326"/>
                <a:gd name="connsiteX9" fmla="*/ 551784 w 1934789"/>
                <a:gd name="connsiteY9" fmla="*/ 540513 h 1886326"/>
                <a:gd name="connsiteX0" fmla="*/ 551784 w 1900403"/>
                <a:gd name="connsiteY0" fmla="*/ 540513 h 1886326"/>
                <a:gd name="connsiteX1" fmla="*/ 191432 w 1900403"/>
                <a:gd name="connsiteY1" fmla="*/ 946072 h 1886326"/>
                <a:gd name="connsiteX2" fmla="*/ 113085 w 1900403"/>
                <a:gd name="connsiteY2" fmla="*/ 1743684 h 1886326"/>
                <a:gd name="connsiteX3" fmla="*/ 1769169 w 1900403"/>
                <a:gd name="connsiteY3" fmla="*/ 1846509 h 1886326"/>
                <a:gd name="connsiteX4" fmla="*/ 1788297 w 1900403"/>
                <a:gd name="connsiteY4" fmla="*/ 1298227 h 1886326"/>
                <a:gd name="connsiteX5" fmla="*/ 1719730 w 1900403"/>
                <a:gd name="connsiteY5" fmla="*/ 532271 h 1886326"/>
                <a:gd name="connsiteX6" fmla="*/ 1588145 w 1900403"/>
                <a:gd name="connsiteY6" fmla="*/ 126690 h 1886326"/>
                <a:gd name="connsiteX7" fmla="*/ 1030516 w 1900403"/>
                <a:gd name="connsiteY7" fmla="*/ 27077 h 1886326"/>
                <a:gd name="connsiteX8" fmla="*/ 551784 w 1900403"/>
                <a:gd name="connsiteY8" fmla="*/ 540513 h 1886326"/>
                <a:gd name="connsiteX0" fmla="*/ 551784 w 2140248"/>
                <a:gd name="connsiteY0" fmla="*/ 540513 h 1886326"/>
                <a:gd name="connsiteX1" fmla="*/ 191432 w 2140248"/>
                <a:gd name="connsiteY1" fmla="*/ 946072 h 1886326"/>
                <a:gd name="connsiteX2" fmla="*/ 113085 w 2140248"/>
                <a:gd name="connsiteY2" fmla="*/ 1743684 h 1886326"/>
                <a:gd name="connsiteX3" fmla="*/ 1769169 w 2140248"/>
                <a:gd name="connsiteY3" fmla="*/ 1846509 h 1886326"/>
                <a:gd name="connsiteX4" fmla="*/ 1788297 w 2140248"/>
                <a:gd name="connsiteY4" fmla="*/ 1298227 h 1886326"/>
                <a:gd name="connsiteX5" fmla="*/ 2137828 w 2140248"/>
                <a:gd name="connsiteY5" fmla="*/ 516390 h 1886326"/>
                <a:gd name="connsiteX6" fmla="*/ 1588145 w 2140248"/>
                <a:gd name="connsiteY6" fmla="*/ 126690 h 1886326"/>
                <a:gd name="connsiteX7" fmla="*/ 1030516 w 2140248"/>
                <a:gd name="connsiteY7" fmla="*/ 27077 h 1886326"/>
                <a:gd name="connsiteX8" fmla="*/ 551784 w 2140248"/>
                <a:gd name="connsiteY8" fmla="*/ 540513 h 1886326"/>
                <a:gd name="connsiteX0" fmla="*/ 839 w 2332590"/>
                <a:gd name="connsiteY0" fmla="*/ 234577 h 1866234"/>
                <a:gd name="connsiteX1" fmla="*/ 383774 w 2332590"/>
                <a:gd name="connsiteY1" fmla="*/ 925980 h 1866234"/>
                <a:gd name="connsiteX2" fmla="*/ 305427 w 2332590"/>
                <a:gd name="connsiteY2" fmla="*/ 1723592 h 1866234"/>
                <a:gd name="connsiteX3" fmla="*/ 1961511 w 2332590"/>
                <a:gd name="connsiteY3" fmla="*/ 1826417 h 1866234"/>
                <a:gd name="connsiteX4" fmla="*/ 1980639 w 2332590"/>
                <a:gd name="connsiteY4" fmla="*/ 1278135 h 1866234"/>
                <a:gd name="connsiteX5" fmla="*/ 2330170 w 2332590"/>
                <a:gd name="connsiteY5" fmla="*/ 496298 h 1866234"/>
                <a:gd name="connsiteX6" fmla="*/ 1780487 w 2332590"/>
                <a:gd name="connsiteY6" fmla="*/ 106598 h 1866234"/>
                <a:gd name="connsiteX7" fmla="*/ 1222858 w 2332590"/>
                <a:gd name="connsiteY7" fmla="*/ 6985 h 1866234"/>
                <a:gd name="connsiteX8" fmla="*/ 839 w 2332590"/>
                <a:gd name="connsiteY8" fmla="*/ 234577 h 1866234"/>
                <a:gd name="connsiteX0" fmla="*/ 169859 w 2501610"/>
                <a:gd name="connsiteY0" fmla="*/ 234577 h 1866234"/>
                <a:gd name="connsiteX1" fmla="*/ 41784 w 2501610"/>
                <a:gd name="connsiteY1" fmla="*/ 925980 h 1866234"/>
                <a:gd name="connsiteX2" fmla="*/ 474447 w 2501610"/>
                <a:gd name="connsiteY2" fmla="*/ 1723592 h 1866234"/>
                <a:gd name="connsiteX3" fmla="*/ 2130531 w 2501610"/>
                <a:gd name="connsiteY3" fmla="*/ 1826417 h 1866234"/>
                <a:gd name="connsiteX4" fmla="*/ 2149659 w 2501610"/>
                <a:gd name="connsiteY4" fmla="*/ 1278135 h 1866234"/>
                <a:gd name="connsiteX5" fmla="*/ 2499190 w 2501610"/>
                <a:gd name="connsiteY5" fmla="*/ 496298 h 1866234"/>
                <a:gd name="connsiteX6" fmla="*/ 1949507 w 2501610"/>
                <a:gd name="connsiteY6" fmla="*/ 106598 h 1866234"/>
                <a:gd name="connsiteX7" fmla="*/ 1391878 w 2501610"/>
                <a:gd name="connsiteY7" fmla="*/ 6985 h 1866234"/>
                <a:gd name="connsiteX8" fmla="*/ 169859 w 2501610"/>
                <a:gd name="connsiteY8" fmla="*/ 234577 h 1866234"/>
                <a:gd name="connsiteX0" fmla="*/ 169859 w 2521114"/>
                <a:gd name="connsiteY0" fmla="*/ 234577 h 1866234"/>
                <a:gd name="connsiteX1" fmla="*/ 41784 w 2521114"/>
                <a:gd name="connsiteY1" fmla="*/ 925980 h 1866234"/>
                <a:gd name="connsiteX2" fmla="*/ 474447 w 2521114"/>
                <a:gd name="connsiteY2" fmla="*/ 1723592 h 1866234"/>
                <a:gd name="connsiteX3" fmla="*/ 2130531 w 2521114"/>
                <a:gd name="connsiteY3" fmla="*/ 1826417 h 1866234"/>
                <a:gd name="connsiteX4" fmla="*/ 2149659 w 2521114"/>
                <a:gd name="connsiteY4" fmla="*/ 1278135 h 1866234"/>
                <a:gd name="connsiteX5" fmla="*/ 2386606 w 2521114"/>
                <a:gd name="connsiteY5" fmla="*/ 1096675 h 1866234"/>
                <a:gd name="connsiteX6" fmla="*/ 2499190 w 2521114"/>
                <a:gd name="connsiteY6" fmla="*/ 496298 h 1866234"/>
                <a:gd name="connsiteX7" fmla="*/ 1949507 w 2521114"/>
                <a:gd name="connsiteY7" fmla="*/ 106598 h 1866234"/>
                <a:gd name="connsiteX8" fmla="*/ 1391878 w 2521114"/>
                <a:gd name="connsiteY8" fmla="*/ 6985 h 1866234"/>
                <a:gd name="connsiteX9" fmla="*/ 169859 w 2521114"/>
                <a:gd name="connsiteY9" fmla="*/ 234577 h 1866234"/>
                <a:gd name="connsiteX0" fmla="*/ 76021 w 2427276"/>
                <a:gd name="connsiteY0" fmla="*/ 234577 h 1866880"/>
                <a:gd name="connsiteX1" fmla="*/ 156994 w 2427276"/>
                <a:gd name="connsiteY1" fmla="*/ 910100 h 1866880"/>
                <a:gd name="connsiteX2" fmla="*/ 380609 w 2427276"/>
                <a:gd name="connsiteY2" fmla="*/ 1723592 h 1866880"/>
                <a:gd name="connsiteX3" fmla="*/ 2036693 w 2427276"/>
                <a:gd name="connsiteY3" fmla="*/ 1826417 h 1866880"/>
                <a:gd name="connsiteX4" fmla="*/ 2055821 w 2427276"/>
                <a:gd name="connsiteY4" fmla="*/ 1278135 h 1866880"/>
                <a:gd name="connsiteX5" fmla="*/ 2292768 w 2427276"/>
                <a:gd name="connsiteY5" fmla="*/ 1096675 h 1866880"/>
                <a:gd name="connsiteX6" fmla="*/ 2405352 w 2427276"/>
                <a:gd name="connsiteY6" fmla="*/ 496298 h 1866880"/>
                <a:gd name="connsiteX7" fmla="*/ 1855669 w 2427276"/>
                <a:gd name="connsiteY7" fmla="*/ 106598 h 1866880"/>
                <a:gd name="connsiteX8" fmla="*/ 1298040 w 2427276"/>
                <a:gd name="connsiteY8" fmla="*/ 6985 h 1866880"/>
                <a:gd name="connsiteX9" fmla="*/ 76021 w 2427276"/>
                <a:gd name="connsiteY9" fmla="*/ 234577 h 1866880"/>
                <a:gd name="connsiteX0" fmla="*/ 65838 w 2417093"/>
                <a:gd name="connsiteY0" fmla="*/ 146138 h 1778441"/>
                <a:gd name="connsiteX1" fmla="*/ 146811 w 2417093"/>
                <a:gd name="connsiteY1" fmla="*/ 821661 h 1778441"/>
                <a:gd name="connsiteX2" fmla="*/ 370426 w 2417093"/>
                <a:gd name="connsiteY2" fmla="*/ 1635153 h 1778441"/>
                <a:gd name="connsiteX3" fmla="*/ 2026510 w 2417093"/>
                <a:gd name="connsiteY3" fmla="*/ 1737978 h 1778441"/>
                <a:gd name="connsiteX4" fmla="*/ 2045638 w 2417093"/>
                <a:gd name="connsiteY4" fmla="*/ 1189696 h 1778441"/>
                <a:gd name="connsiteX5" fmla="*/ 2282585 w 2417093"/>
                <a:gd name="connsiteY5" fmla="*/ 1008236 h 1778441"/>
                <a:gd name="connsiteX6" fmla="*/ 2395169 w 2417093"/>
                <a:gd name="connsiteY6" fmla="*/ 407859 h 1778441"/>
                <a:gd name="connsiteX7" fmla="*/ 1845486 w 2417093"/>
                <a:gd name="connsiteY7" fmla="*/ 18159 h 1778441"/>
                <a:gd name="connsiteX8" fmla="*/ 1148491 w 2417093"/>
                <a:gd name="connsiteY8" fmla="*/ 252030 h 1778441"/>
                <a:gd name="connsiteX9" fmla="*/ 65838 w 2417093"/>
                <a:gd name="connsiteY9" fmla="*/ 146138 h 1778441"/>
                <a:gd name="connsiteX0" fmla="*/ 171178 w 2522433"/>
                <a:gd name="connsiteY0" fmla="*/ 146138 h 1778441"/>
                <a:gd name="connsiteX1" fmla="*/ 252151 w 2522433"/>
                <a:gd name="connsiteY1" fmla="*/ 821661 h 1778441"/>
                <a:gd name="connsiteX2" fmla="*/ 475766 w 2522433"/>
                <a:gd name="connsiteY2" fmla="*/ 1635153 h 1778441"/>
                <a:gd name="connsiteX3" fmla="*/ 2131850 w 2522433"/>
                <a:gd name="connsiteY3" fmla="*/ 1737978 h 1778441"/>
                <a:gd name="connsiteX4" fmla="*/ 2150978 w 2522433"/>
                <a:gd name="connsiteY4" fmla="*/ 1189696 h 1778441"/>
                <a:gd name="connsiteX5" fmla="*/ 2387925 w 2522433"/>
                <a:gd name="connsiteY5" fmla="*/ 1008236 h 1778441"/>
                <a:gd name="connsiteX6" fmla="*/ 2500509 w 2522433"/>
                <a:gd name="connsiteY6" fmla="*/ 407859 h 1778441"/>
                <a:gd name="connsiteX7" fmla="*/ 1950826 w 2522433"/>
                <a:gd name="connsiteY7" fmla="*/ 18159 h 1778441"/>
                <a:gd name="connsiteX8" fmla="*/ 1253831 w 2522433"/>
                <a:gd name="connsiteY8" fmla="*/ 252030 h 1778441"/>
                <a:gd name="connsiteX9" fmla="*/ 171178 w 2522433"/>
                <a:gd name="connsiteY9" fmla="*/ 146138 h 177844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02931"/>
                <a:gd name="connsiteY0" fmla="*/ 128058 h 1760361"/>
                <a:gd name="connsiteX1" fmla="*/ 252153 w 2502931"/>
                <a:gd name="connsiteY1" fmla="*/ 803581 h 1760361"/>
                <a:gd name="connsiteX2" fmla="*/ 475768 w 2502931"/>
                <a:gd name="connsiteY2" fmla="*/ 1617073 h 1760361"/>
                <a:gd name="connsiteX3" fmla="*/ 2131852 w 2502931"/>
                <a:gd name="connsiteY3" fmla="*/ 1719898 h 1760361"/>
                <a:gd name="connsiteX4" fmla="*/ 2150980 w 2502931"/>
                <a:gd name="connsiteY4" fmla="*/ 1171616 h 1760361"/>
                <a:gd name="connsiteX5" fmla="*/ 2500511 w 2502931"/>
                <a:gd name="connsiteY5" fmla="*/ 389779 h 1760361"/>
                <a:gd name="connsiteX6" fmla="*/ 1950828 w 2502931"/>
                <a:gd name="connsiteY6" fmla="*/ 79 h 1760361"/>
                <a:gd name="connsiteX7" fmla="*/ 1253833 w 2502931"/>
                <a:gd name="connsiteY7" fmla="*/ 233950 h 1760361"/>
                <a:gd name="connsiteX8" fmla="*/ 171180 w 2502931"/>
                <a:gd name="connsiteY8" fmla="*/ 128058 h 1760361"/>
                <a:gd name="connsiteX0" fmla="*/ 171180 w 2502931"/>
                <a:gd name="connsiteY0" fmla="*/ 137721 h 1770024"/>
                <a:gd name="connsiteX1" fmla="*/ 252153 w 2502931"/>
                <a:gd name="connsiteY1" fmla="*/ 813244 h 1770024"/>
                <a:gd name="connsiteX2" fmla="*/ 475768 w 2502931"/>
                <a:gd name="connsiteY2" fmla="*/ 1626736 h 1770024"/>
                <a:gd name="connsiteX3" fmla="*/ 2131852 w 2502931"/>
                <a:gd name="connsiteY3" fmla="*/ 1729561 h 1770024"/>
                <a:gd name="connsiteX4" fmla="*/ 2150980 w 2502931"/>
                <a:gd name="connsiteY4" fmla="*/ 1181279 h 1770024"/>
                <a:gd name="connsiteX5" fmla="*/ 2500511 w 2502931"/>
                <a:gd name="connsiteY5" fmla="*/ 631296 h 1770024"/>
                <a:gd name="connsiteX6" fmla="*/ 1950828 w 2502931"/>
                <a:gd name="connsiteY6" fmla="*/ 9742 h 1770024"/>
                <a:gd name="connsiteX7" fmla="*/ 1253833 w 2502931"/>
                <a:gd name="connsiteY7" fmla="*/ 243613 h 1770024"/>
                <a:gd name="connsiteX8" fmla="*/ 171180 w 2502931"/>
                <a:gd name="connsiteY8" fmla="*/ 137721 h 1770024"/>
                <a:gd name="connsiteX0" fmla="*/ 171180 w 2500973"/>
                <a:gd name="connsiteY0" fmla="*/ 137721 h 1770024"/>
                <a:gd name="connsiteX1" fmla="*/ 252153 w 2500973"/>
                <a:gd name="connsiteY1" fmla="*/ 813244 h 1770024"/>
                <a:gd name="connsiteX2" fmla="*/ 475768 w 2500973"/>
                <a:gd name="connsiteY2" fmla="*/ 1626736 h 1770024"/>
                <a:gd name="connsiteX3" fmla="*/ 2131852 w 2500973"/>
                <a:gd name="connsiteY3" fmla="*/ 1729561 h 1770024"/>
                <a:gd name="connsiteX4" fmla="*/ 2150980 w 2500973"/>
                <a:gd name="connsiteY4" fmla="*/ 1181279 h 1770024"/>
                <a:gd name="connsiteX5" fmla="*/ 2500511 w 2500973"/>
                <a:gd name="connsiteY5" fmla="*/ 631296 h 1770024"/>
                <a:gd name="connsiteX6" fmla="*/ 1950828 w 2500973"/>
                <a:gd name="connsiteY6" fmla="*/ 9742 h 1770024"/>
                <a:gd name="connsiteX7" fmla="*/ 1253833 w 2500973"/>
                <a:gd name="connsiteY7" fmla="*/ 243613 h 1770024"/>
                <a:gd name="connsiteX8" fmla="*/ 171180 w 2500973"/>
                <a:gd name="connsiteY8" fmla="*/ 137721 h 1770024"/>
                <a:gd name="connsiteX0" fmla="*/ 171180 w 2501811"/>
                <a:gd name="connsiteY0" fmla="*/ 130586 h 1762889"/>
                <a:gd name="connsiteX1" fmla="*/ 252153 w 2501811"/>
                <a:gd name="connsiteY1" fmla="*/ 806109 h 1762889"/>
                <a:gd name="connsiteX2" fmla="*/ 475768 w 2501811"/>
                <a:gd name="connsiteY2" fmla="*/ 1619601 h 1762889"/>
                <a:gd name="connsiteX3" fmla="*/ 2131852 w 2501811"/>
                <a:gd name="connsiteY3" fmla="*/ 1722426 h 1762889"/>
                <a:gd name="connsiteX4" fmla="*/ 2150980 w 2501811"/>
                <a:gd name="connsiteY4" fmla="*/ 1174144 h 1762889"/>
                <a:gd name="connsiteX5" fmla="*/ 2500511 w 2501811"/>
                <a:gd name="connsiteY5" fmla="*/ 624161 h 1762889"/>
                <a:gd name="connsiteX6" fmla="*/ 1950828 w 2501811"/>
                <a:gd name="connsiteY6" fmla="*/ 2607 h 1762889"/>
                <a:gd name="connsiteX7" fmla="*/ 1253833 w 2501811"/>
                <a:gd name="connsiteY7" fmla="*/ 236478 h 1762889"/>
                <a:gd name="connsiteX8" fmla="*/ 171180 w 2501811"/>
                <a:gd name="connsiteY8" fmla="*/ 130586 h 1762889"/>
                <a:gd name="connsiteX0" fmla="*/ 171180 w 2513555"/>
                <a:gd name="connsiteY0" fmla="*/ 130586 h 1760577"/>
                <a:gd name="connsiteX1" fmla="*/ 252153 w 2513555"/>
                <a:gd name="connsiteY1" fmla="*/ 806109 h 1760577"/>
                <a:gd name="connsiteX2" fmla="*/ 475768 w 2513555"/>
                <a:gd name="connsiteY2" fmla="*/ 1619601 h 1760577"/>
                <a:gd name="connsiteX3" fmla="*/ 2131852 w 2513555"/>
                <a:gd name="connsiteY3" fmla="*/ 1722426 h 1760577"/>
                <a:gd name="connsiteX4" fmla="*/ 2324097 w 2513555"/>
                <a:gd name="connsiteY4" fmla="*/ 1205471 h 1760577"/>
                <a:gd name="connsiteX5" fmla="*/ 2500511 w 2513555"/>
                <a:gd name="connsiteY5" fmla="*/ 624161 h 1760577"/>
                <a:gd name="connsiteX6" fmla="*/ 1950828 w 2513555"/>
                <a:gd name="connsiteY6" fmla="*/ 2607 h 1760577"/>
                <a:gd name="connsiteX7" fmla="*/ 1253833 w 2513555"/>
                <a:gd name="connsiteY7" fmla="*/ 236478 h 1760577"/>
                <a:gd name="connsiteX8" fmla="*/ 171180 w 2513555"/>
                <a:gd name="connsiteY8" fmla="*/ 130586 h 1760577"/>
                <a:gd name="connsiteX0" fmla="*/ 169093 w 2511468"/>
                <a:gd name="connsiteY0" fmla="*/ 130586 h 1731316"/>
                <a:gd name="connsiteX1" fmla="*/ 250066 w 2511468"/>
                <a:gd name="connsiteY1" fmla="*/ 806109 h 1731316"/>
                <a:gd name="connsiteX2" fmla="*/ 410729 w 2511468"/>
                <a:gd name="connsiteY2" fmla="*/ 1478627 h 1731316"/>
                <a:gd name="connsiteX3" fmla="*/ 2129765 w 2511468"/>
                <a:gd name="connsiteY3" fmla="*/ 1722426 h 1731316"/>
                <a:gd name="connsiteX4" fmla="*/ 2322010 w 2511468"/>
                <a:gd name="connsiteY4" fmla="*/ 1205471 h 1731316"/>
                <a:gd name="connsiteX5" fmla="*/ 2498424 w 2511468"/>
                <a:gd name="connsiteY5" fmla="*/ 624161 h 1731316"/>
                <a:gd name="connsiteX6" fmla="*/ 1948741 w 2511468"/>
                <a:gd name="connsiteY6" fmla="*/ 2607 h 1731316"/>
                <a:gd name="connsiteX7" fmla="*/ 1251746 w 2511468"/>
                <a:gd name="connsiteY7" fmla="*/ 236478 h 1731316"/>
                <a:gd name="connsiteX8" fmla="*/ 169093 w 2511468"/>
                <a:gd name="connsiteY8" fmla="*/ 130586 h 1731316"/>
                <a:gd name="connsiteX0" fmla="*/ 169092 w 2515686"/>
                <a:gd name="connsiteY0" fmla="*/ 130586 h 1580338"/>
                <a:gd name="connsiteX1" fmla="*/ 250065 w 2515686"/>
                <a:gd name="connsiteY1" fmla="*/ 806109 h 1580338"/>
                <a:gd name="connsiteX2" fmla="*/ 410728 w 2515686"/>
                <a:gd name="connsiteY2" fmla="*/ 1478627 h 1580338"/>
                <a:gd name="connsiteX3" fmla="*/ 1767791 w 2515686"/>
                <a:gd name="connsiteY3" fmla="*/ 1550126 h 1580338"/>
                <a:gd name="connsiteX4" fmla="*/ 2322009 w 2515686"/>
                <a:gd name="connsiteY4" fmla="*/ 1205471 h 1580338"/>
                <a:gd name="connsiteX5" fmla="*/ 2498423 w 2515686"/>
                <a:gd name="connsiteY5" fmla="*/ 624161 h 1580338"/>
                <a:gd name="connsiteX6" fmla="*/ 1948740 w 2515686"/>
                <a:gd name="connsiteY6" fmla="*/ 2607 h 1580338"/>
                <a:gd name="connsiteX7" fmla="*/ 1251745 w 2515686"/>
                <a:gd name="connsiteY7" fmla="*/ 236478 h 1580338"/>
                <a:gd name="connsiteX8" fmla="*/ 169092 w 2515686"/>
                <a:gd name="connsiteY8" fmla="*/ 130586 h 1580338"/>
                <a:gd name="connsiteX0" fmla="*/ 216909 w 2371233"/>
                <a:gd name="connsiteY0" fmla="*/ 97731 h 1580287"/>
                <a:gd name="connsiteX1" fmla="*/ 105612 w 2371233"/>
                <a:gd name="connsiteY1" fmla="*/ 806058 h 1580287"/>
                <a:gd name="connsiteX2" fmla="*/ 266275 w 2371233"/>
                <a:gd name="connsiteY2" fmla="*/ 1478576 h 1580287"/>
                <a:gd name="connsiteX3" fmla="*/ 1623338 w 2371233"/>
                <a:gd name="connsiteY3" fmla="*/ 1550075 h 1580287"/>
                <a:gd name="connsiteX4" fmla="*/ 2177556 w 2371233"/>
                <a:gd name="connsiteY4" fmla="*/ 1205420 h 1580287"/>
                <a:gd name="connsiteX5" fmla="*/ 2353970 w 2371233"/>
                <a:gd name="connsiteY5" fmla="*/ 624110 h 1580287"/>
                <a:gd name="connsiteX6" fmla="*/ 1804287 w 2371233"/>
                <a:gd name="connsiteY6" fmla="*/ 2556 h 1580287"/>
                <a:gd name="connsiteX7" fmla="*/ 1107292 w 2371233"/>
                <a:gd name="connsiteY7" fmla="*/ 236427 h 1580287"/>
                <a:gd name="connsiteX8" fmla="*/ 216909 w 2371233"/>
                <a:gd name="connsiteY8" fmla="*/ 97731 h 1580287"/>
                <a:gd name="connsiteX0" fmla="*/ 212838 w 2367162"/>
                <a:gd name="connsiteY0" fmla="*/ 97731 h 1599445"/>
                <a:gd name="connsiteX1" fmla="*/ 101541 w 2367162"/>
                <a:gd name="connsiteY1" fmla="*/ 806058 h 1599445"/>
                <a:gd name="connsiteX2" fmla="*/ 179803 w 2367162"/>
                <a:gd name="connsiteY2" fmla="*/ 1516849 h 1599445"/>
                <a:gd name="connsiteX3" fmla="*/ 1619267 w 2367162"/>
                <a:gd name="connsiteY3" fmla="*/ 1550075 h 1599445"/>
                <a:gd name="connsiteX4" fmla="*/ 2173485 w 2367162"/>
                <a:gd name="connsiteY4" fmla="*/ 1205420 h 1599445"/>
                <a:gd name="connsiteX5" fmla="*/ 2349899 w 2367162"/>
                <a:gd name="connsiteY5" fmla="*/ 624110 h 1599445"/>
                <a:gd name="connsiteX6" fmla="*/ 1800216 w 2367162"/>
                <a:gd name="connsiteY6" fmla="*/ 2556 h 1599445"/>
                <a:gd name="connsiteX7" fmla="*/ 1103221 w 2367162"/>
                <a:gd name="connsiteY7" fmla="*/ 236427 h 1599445"/>
                <a:gd name="connsiteX8" fmla="*/ 212838 w 2367162"/>
                <a:gd name="connsiteY8" fmla="*/ 97731 h 1599445"/>
                <a:gd name="connsiteX0" fmla="*/ 274217 w 2428541"/>
                <a:gd name="connsiteY0" fmla="*/ 97731 h 1563328"/>
                <a:gd name="connsiteX1" fmla="*/ 162920 w 2428541"/>
                <a:gd name="connsiteY1" fmla="*/ 806058 h 1563328"/>
                <a:gd name="connsiteX2" fmla="*/ 241182 w 2428541"/>
                <a:gd name="connsiteY2" fmla="*/ 1516849 h 1563328"/>
                <a:gd name="connsiteX3" fmla="*/ 1680646 w 2428541"/>
                <a:gd name="connsiteY3" fmla="*/ 1550075 h 1563328"/>
                <a:gd name="connsiteX4" fmla="*/ 2234864 w 2428541"/>
                <a:gd name="connsiteY4" fmla="*/ 1205420 h 1563328"/>
                <a:gd name="connsiteX5" fmla="*/ 2411278 w 2428541"/>
                <a:gd name="connsiteY5" fmla="*/ 624110 h 1563328"/>
                <a:gd name="connsiteX6" fmla="*/ 1861595 w 2428541"/>
                <a:gd name="connsiteY6" fmla="*/ 2556 h 1563328"/>
                <a:gd name="connsiteX7" fmla="*/ 1164600 w 2428541"/>
                <a:gd name="connsiteY7" fmla="*/ 236427 h 1563328"/>
                <a:gd name="connsiteX8" fmla="*/ 274217 w 2428541"/>
                <a:gd name="connsiteY8" fmla="*/ 97731 h 156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8541" h="1563328">
                  <a:moveTo>
                    <a:pt x="274217" y="97731"/>
                  </a:moveTo>
                  <a:cubicBezTo>
                    <a:pt x="-131398" y="291421"/>
                    <a:pt x="168426" y="569538"/>
                    <a:pt x="162920" y="806058"/>
                  </a:cubicBezTo>
                  <a:cubicBezTo>
                    <a:pt x="157414" y="1042578"/>
                    <a:pt x="-247990" y="1551404"/>
                    <a:pt x="241182" y="1516849"/>
                  </a:cubicBezTo>
                  <a:cubicBezTo>
                    <a:pt x="730354" y="1482294"/>
                    <a:pt x="1348366" y="1601980"/>
                    <a:pt x="1680646" y="1550075"/>
                  </a:cubicBezTo>
                  <a:cubicBezTo>
                    <a:pt x="2012926" y="1498170"/>
                    <a:pt x="2113092" y="1359748"/>
                    <a:pt x="2234864" y="1205420"/>
                  </a:cubicBezTo>
                  <a:cubicBezTo>
                    <a:pt x="2356636" y="1051093"/>
                    <a:pt x="2473489" y="824587"/>
                    <a:pt x="2411278" y="624110"/>
                  </a:cubicBezTo>
                  <a:cubicBezTo>
                    <a:pt x="2349067" y="423633"/>
                    <a:pt x="2314322" y="32821"/>
                    <a:pt x="1861595" y="2556"/>
                  </a:cubicBezTo>
                  <a:cubicBezTo>
                    <a:pt x="1408868" y="-27709"/>
                    <a:pt x="1429163" y="220565"/>
                    <a:pt x="1164600" y="236427"/>
                  </a:cubicBezTo>
                  <a:cubicBezTo>
                    <a:pt x="900037" y="252289"/>
                    <a:pt x="679832" y="-95959"/>
                    <a:pt x="274217" y="97731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pic>
          <p:nvPicPr>
            <p:cNvPr id="208" name="Picture 207" descr="A picture containing sitting, drawing, bus&#10;&#10;Description automatically generated">
              <a:extLst>
                <a:ext uri="{FF2B5EF4-FFF2-40B4-BE49-F238E27FC236}">
                  <a16:creationId xmlns:a16="http://schemas.microsoft.com/office/drawing/2014/main" id="{7A3EED20-E5FA-C843-A6B1-2A9ED00A2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7902" y="2080593"/>
              <a:ext cx="553011" cy="312708"/>
            </a:xfrm>
            <a:prstGeom prst="rect">
              <a:avLst/>
            </a:prstGeom>
          </p:spPr>
        </p:pic>
        <p:pic>
          <p:nvPicPr>
            <p:cNvPr id="209" name="Picture 58" descr="BS00768_[1]">
              <a:extLst>
                <a:ext uri="{FF2B5EF4-FFF2-40B4-BE49-F238E27FC236}">
                  <a16:creationId xmlns:a16="http://schemas.microsoft.com/office/drawing/2014/main" id="{1C7628E4-AE4B-2A44-8F00-A65DB7123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6729" y="2400439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" name="Picture 58" descr="BS00768_[1]">
              <a:extLst>
                <a:ext uri="{FF2B5EF4-FFF2-40B4-BE49-F238E27FC236}">
                  <a16:creationId xmlns:a16="http://schemas.microsoft.com/office/drawing/2014/main" id="{09729C37-0F9D-024E-B81C-EA9E3A9C6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0103" y="1876978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1" name="Picture 58" descr="BS00768_[1]">
              <a:extLst>
                <a:ext uri="{FF2B5EF4-FFF2-40B4-BE49-F238E27FC236}">
                  <a16:creationId xmlns:a16="http://schemas.microsoft.com/office/drawing/2014/main" id="{7364AD3E-551B-B945-9846-2E0BAC50D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8941355" y="2055883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17A7BE62-AF98-5A47-9E28-587BA6BF9586}"/>
                </a:ext>
              </a:extLst>
            </p:cNvPr>
            <p:cNvGrpSpPr/>
            <p:nvPr/>
          </p:nvGrpSpPr>
          <p:grpSpPr>
            <a:xfrm>
              <a:off x="2422862" y="2292629"/>
              <a:ext cx="864303" cy="490954"/>
              <a:chOff x="2769704" y="6255026"/>
              <a:chExt cx="864303" cy="490954"/>
            </a:xfrm>
          </p:grpSpPr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73721BA-F973-F646-9745-3505084CA5E8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653546FE-FB7A-E447-A253-E4E093E4EEF8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7384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HSS-M</a:t>
                </a: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13BF82B-2950-1944-9679-269CCA6B11B5}"/>
                </a:ext>
              </a:extLst>
            </p:cNvPr>
            <p:cNvGrpSpPr/>
            <p:nvPr/>
          </p:nvGrpSpPr>
          <p:grpSpPr>
            <a:xfrm>
              <a:off x="2378766" y="1653979"/>
              <a:ext cx="753697" cy="490954"/>
              <a:chOff x="2769704" y="6255026"/>
              <a:chExt cx="753697" cy="490954"/>
            </a:xfrm>
          </p:grpSpPr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E1953E42-BCC6-C54E-96F6-522C9EDB7C3C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BCC49BA4-1EB2-9B46-996B-3B7339811062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6278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BS-M</a:t>
                </a: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AEDFF392-3344-8F47-A915-A633E5BFEF58}"/>
                </a:ext>
              </a:extLst>
            </p:cNvPr>
            <p:cNvGrpSpPr/>
            <p:nvPr/>
          </p:nvGrpSpPr>
          <p:grpSpPr>
            <a:xfrm>
              <a:off x="9322903" y="1932274"/>
              <a:ext cx="959609" cy="521732"/>
              <a:chOff x="2769704" y="6255026"/>
              <a:chExt cx="959609" cy="521732"/>
            </a:xfrm>
          </p:grpSpPr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B95E112F-DCB1-5240-8426-900DEF3AD876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574D5B76-190C-BB47-BC1F-E64795FCF6E2}"/>
                  </a:ext>
                </a:extLst>
              </p:cNvPr>
              <p:cNvSpPr txBox="1"/>
              <p:nvPr/>
            </p:nvSpPr>
            <p:spPr>
              <a:xfrm>
                <a:off x="2922104" y="6407426"/>
                <a:ext cx="80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HSS-M</a:t>
                </a: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A784BD27-0487-2144-B8BE-4DCDF342A7CF}"/>
                </a:ext>
              </a:extLst>
            </p:cNvPr>
            <p:cNvGrpSpPr/>
            <p:nvPr/>
          </p:nvGrpSpPr>
          <p:grpSpPr>
            <a:xfrm>
              <a:off x="3737113" y="1507911"/>
              <a:ext cx="411911" cy="767924"/>
              <a:chOff x="6476205" y="1307523"/>
              <a:chExt cx="466245" cy="924931"/>
            </a:xfrm>
          </p:grpSpPr>
          <p:grpSp>
            <p:nvGrpSpPr>
              <p:cNvPr id="240" name="Group 817">
                <a:extLst>
                  <a:ext uri="{FF2B5EF4-FFF2-40B4-BE49-F238E27FC236}">
                    <a16:creationId xmlns:a16="http://schemas.microsoft.com/office/drawing/2014/main" id="{5E614722-D558-4A4E-A85C-EF2D955D7D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205" y="1307523"/>
                <a:ext cx="466245" cy="405864"/>
                <a:chOff x="2920" y="1445"/>
                <a:chExt cx="326" cy="299"/>
              </a:xfrm>
            </p:grpSpPr>
            <p:sp>
              <p:nvSpPr>
                <p:cNvPr id="257" name="Oval 818">
                  <a:extLst>
                    <a:ext uri="{FF2B5EF4-FFF2-40B4-BE49-F238E27FC236}">
                      <a16:creationId xmlns:a16="http://schemas.microsoft.com/office/drawing/2014/main" id="{6FFB8A4C-3309-B840-AD9F-F9A3623BF0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445"/>
                  <a:ext cx="326" cy="289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258" name="Group 819">
                  <a:extLst>
                    <a:ext uri="{FF2B5EF4-FFF2-40B4-BE49-F238E27FC236}">
                      <a16:creationId xmlns:a16="http://schemas.microsoft.com/office/drawing/2014/main" id="{57BDA8BE-6F0B-9741-B149-B2558AF047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" y="1476"/>
                  <a:ext cx="265" cy="228"/>
                  <a:chOff x="2949" y="1476"/>
                  <a:chExt cx="265" cy="228"/>
                </a:xfrm>
              </p:grpSpPr>
              <p:sp>
                <p:nvSpPr>
                  <p:cNvPr id="260" name="Oval 820">
                    <a:extLst>
                      <a:ext uri="{FF2B5EF4-FFF2-40B4-BE49-F238E27FC236}">
                        <a16:creationId xmlns:a16="http://schemas.microsoft.com/office/drawing/2014/main" id="{47764103-E2FA-AC47-86C8-8984E7AE65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1545"/>
                    <a:ext cx="107" cy="92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1" name="Oval 821">
                    <a:extLst>
                      <a:ext uri="{FF2B5EF4-FFF2-40B4-BE49-F238E27FC236}">
                        <a16:creationId xmlns:a16="http://schemas.microsoft.com/office/drawing/2014/main" id="{17039C36-0457-F542-81C6-3F81726D55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" y="1525"/>
                    <a:ext cx="154" cy="131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2" name="Oval 822">
                    <a:extLst>
                      <a:ext uri="{FF2B5EF4-FFF2-40B4-BE49-F238E27FC236}">
                        <a16:creationId xmlns:a16="http://schemas.microsoft.com/office/drawing/2014/main" id="{D1AB047A-D8DC-7C49-950F-90A28DE699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1501"/>
                    <a:ext cx="203" cy="179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3" name="Oval 823">
                    <a:extLst>
                      <a:ext uri="{FF2B5EF4-FFF2-40B4-BE49-F238E27FC236}">
                        <a16:creationId xmlns:a16="http://schemas.microsoft.com/office/drawing/2014/main" id="{912BC9DA-8F82-3E41-9CE3-1E23620BB8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1476"/>
                    <a:ext cx="265" cy="228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259" name="Freeform 825">
                  <a:extLst>
                    <a:ext uri="{FF2B5EF4-FFF2-40B4-BE49-F238E27FC236}">
                      <a16:creationId xmlns:a16="http://schemas.microsoft.com/office/drawing/2014/main" id="{4676822E-1692-7C4D-BE23-956A83CEB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615"/>
                  <a:ext cx="178" cy="129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rgbClr val="9CE0FA"/>
                </a:solidFill>
                <a:ln w="19050" cmpd="sng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41" name="Group 398">
                <a:extLst>
                  <a:ext uri="{FF2B5EF4-FFF2-40B4-BE49-F238E27FC236}">
                    <a16:creationId xmlns:a16="http://schemas.microsoft.com/office/drawing/2014/main" id="{136670D0-BF2B-A44B-90FC-AF6378CF67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27789" y="1518577"/>
                <a:ext cx="375668" cy="713877"/>
                <a:chOff x="3130" y="3288"/>
                <a:chExt cx="410" cy="742"/>
              </a:xfrm>
            </p:grpSpPr>
            <p:sp>
              <p:nvSpPr>
                <p:cNvPr id="242" name="Line 270">
                  <a:extLst>
                    <a:ext uri="{FF2B5EF4-FFF2-40B4-BE49-F238E27FC236}">
                      <a16:creationId xmlns:a16="http://schemas.microsoft.com/office/drawing/2014/main" id="{24FA6A60-763E-E345-A022-C38F0A65AD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3" name="Line 271">
                  <a:extLst>
                    <a:ext uri="{FF2B5EF4-FFF2-40B4-BE49-F238E27FC236}">
                      <a16:creationId xmlns:a16="http://schemas.microsoft.com/office/drawing/2014/main" id="{C204A8BA-D06A-014C-A96B-EE6C04D55A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4" name="Line 272">
                  <a:extLst>
                    <a:ext uri="{FF2B5EF4-FFF2-40B4-BE49-F238E27FC236}">
                      <a16:creationId xmlns:a16="http://schemas.microsoft.com/office/drawing/2014/main" id="{C71DB84B-8AD7-E54A-A3FC-2654EB150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5" name="Line 273">
                  <a:extLst>
                    <a:ext uri="{FF2B5EF4-FFF2-40B4-BE49-F238E27FC236}">
                      <a16:creationId xmlns:a16="http://schemas.microsoft.com/office/drawing/2014/main" id="{036AD39D-8E33-A746-8624-664B9FF755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6" name="Line 274">
                  <a:extLst>
                    <a:ext uri="{FF2B5EF4-FFF2-40B4-BE49-F238E27FC236}">
                      <a16:creationId xmlns:a16="http://schemas.microsoft.com/office/drawing/2014/main" id="{90F4B75A-1881-E849-B8EA-E5C21FC29D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7" name="Line 275">
                  <a:extLst>
                    <a:ext uri="{FF2B5EF4-FFF2-40B4-BE49-F238E27FC236}">
                      <a16:creationId xmlns:a16="http://schemas.microsoft.com/office/drawing/2014/main" id="{C033E886-1F9D-0742-A911-3D81C93CC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8" name="Line 276">
                  <a:extLst>
                    <a:ext uri="{FF2B5EF4-FFF2-40B4-BE49-F238E27FC236}">
                      <a16:creationId xmlns:a16="http://schemas.microsoft.com/office/drawing/2014/main" id="{15AA0977-5207-4F4C-9000-12E6201144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9" name="Line 277">
                  <a:extLst>
                    <a:ext uri="{FF2B5EF4-FFF2-40B4-BE49-F238E27FC236}">
                      <a16:creationId xmlns:a16="http://schemas.microsoft.com/office/drawing/2014/main" id="{834B5D5A-B74E-5D4A-8C19-59C6D6C6C2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0" name="Line 278">
                  <a:extLst>
                    <a:ext uri="{FF2B5EF4-FFF2-40B4-BE49-F238E27FC236}">
                      <a16:creationId xmlns:a16="http://schemas.microsoft.com/office/drawing/2014/main" id="{68CB6251-4A2C-D246-B082-43E033CF9E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1" name="Line 279">
                  <a:extLst>
                    <a:ext uri="{FF2B5EF4-FFF2-40B4-BE49-F238E27FC236}">
                      <a16:creationId xmlns:a16="http://schemas.microsoft.com/office/drawing/2014/main" id="{35982337-3011-314C-A914-C2BB1C3639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2" name="Line 280">
                  <a:extLst>
                    <a:ext uri="{FF2B5EF4-FFF2-40B4-BE49-F238E27FC236}">
                      <a16:creationId xmlns:a16="http://schemas.microsoft.com/office/drawing/2014/main" id="{FEB64759-3374-CA45-BFF1-84D1A1AD31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3" name="Line 281">
                  <a:extLst>
                    <a:ext uri="{FF2B5EF4-FFF2-40B4-BE49-F238E27FC236}">
                      <a16:creationId xmlns:a16="http://schemas.microsoft.com/office/drawing/2014/main" id="{08BAABC9-BDC7-E940-B4FB-232F091A10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4" name="Line 282">
                  <a:extLst>
                    <a:ext uri="{FF2B5EF4-FFF2-40B4-BE49-F238E27FC236}">
                      <a16:creationId xmlns:a16="http://schemas.microsoft.com/office/drawing/2014/main" id="{69AC78AC-3258-9240-BFF7-1708EDDEFF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5" name="Line 283">
                  <a:extLst>
                    <a:ext uri="{FF2B5EF4-FFF2-40B4-BE49-F238E27FC236}">
                      <a16:creationId xmlns:a16="http://schemas.microsoft.com/office/drawing/2014/main" id="{6877237D-10BE-204C-860D-823A64D79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6" name="Line 284">
                  <a:extLst>
                    <a:ext uri="{FF2B5EF4-FFF2-40B4-BE49-F238E27FC236}">
                      <a16:creationId xmlns:a16="http://schemas.microsoft.com/office/drawing/2014/main" id="{DB518C6A-CEDA-054D-9476-99C45ADE8F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0A092DA3-C42D-D944-A98D-3D9049F1F8F8}"/>
                </a:ext>
              </a:extLst>
            </p:cNvPr>
            <p:cNvGrpSpPr/>
            <p:nvPr/>
          </p:nvGrpSpPr>
          <p:grpSpPr>
            <a:xfrm>
              <a:off x="3893635" y="2162351"/>
              <a:ext cx="677748" cy="346462"/>
              <a:chOff x="1503784" y="3006600"/>
              <a:chExt cx="1771786" cy="957087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D9480CB9-E27B-6841-A748-CA6489238A45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238" name="Freeform 237">
                  <a:extLst>
                    <a:ext uri="{FF2B5EF4-FFF2-40B4-BE49-F238E27FC236}">
                      <a16:creationId xmlns:a16="http://schemas.microsoft.com/office/drawing/2014/main" id="{04EC806A-39A3-D74A-AAB2-F911EAB56A88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70DA0004-A618-7346-8210-4704D2A91F69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E579B6CC-1F14-4342-B43B-D2BBF4433F01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11B9ED1B-EB6D-914F-B396-DD0254C2EE19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36" name="Parallelogram 235">
                    <a:extLst>
                      <a:ext uri="{FF2B5EF4-FFF2-40B4-BE49-F238E27FC236}">
                        <a16:creationId xmlns:a16="http://schemas.microsoft.com/office/drawing/2014/main" id="{E7C35AD8-1DBE-4440-A225-BB3005A9F528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7" name="Parallelogram 236">
                    <a:extLst>
                      <a:ext uri="{FF2B5EF4-FFF2-40B4-BE49-F238E27FC236}">
                        <a16:creationId xmlns:a16="http://schemas.microsoft.com/office/drawing/2014/main" id="{0B9EDE51-DC89-4F4D-8862-90C14B2062CF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2919FAFE-224E-7C47-BC9B-5652AB5D573E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34" name="Parallelogram 233">
                    <a:extLst>
                      <a:ext uri="{FF2B5EF4-FFF2-40B4-BE49-F238E27FC236}">
                        <a16:creationId xmlns:a16="http://schemas.microsoft.com/office/drawing/2014/main" id="{54BF0DD8-4148-D045-86F9-640BE0D36492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5" name="Parallelogram 234">
                    <a:extLst>
                      <a:ext uri="{FF2B5EF4-FFF2-40B4-BE49-F238E27FC236}">
                        <a16:creationId xmlns:a16="http://schemas.microsoft.com/office/drawing/2014/main" id="{08E5B810-BD3C-6B44-A721-8C7689B0F662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1" name="Parallelogram 220">
                  <a:extLst>
                    <a:ext uri="{FF2B5EF4-FFF2-40B4-BE49-F238E27FC236}">
                      <a16:creationId xmlns:a16="http://schemas.microsoft.com/office/drawing/2014/main" id="{BF6FC034-54BD-0842-B8E8-4D9A22CAA503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Parallelogram 221">
                  <a:extLst>
                    <a:ext uri="{FF2B5EF4-FFF2-40B4-BE49-F238E27FC236}">
                      <a16:creationId xmlns:a16="http://schemas.microsoft.com/office/drawing/2014/main" id="{58B427DC-A8A9-CA44-8784-F6E725C31329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C89D51F0-BE6B-D742-8471-9F7867EF622D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4" name="Parallelogram 223">
                  <a:extLst>
                    <a:ext uri="{FF2B5EF4-FFF2-40B4-BE49-F238E27FC236}">
                      <a16:creationId xmlns:a16="http://schemas.microsoft.com/office/drawing/2014/main" id="{86B1E505-34DD-934C-BF2C-2689FBEAF91B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Parallelogram 224">
                  <a:extLst>
                    <a:ext uri="{FF2B5EF4-FFF2-40B4-BE49-F238E27FC236}">
                      <a16:creationId xmlns:a16="http://schemas.microsoft.com/office/drawing/2014/main" id="{809D5A8C-095B-7248-A7EB-12E10F47E203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Parallelogram 225">
                  <a:extLst>
                    <a:ext uri="{FF2B5EF4-FFF2-40B4-BE49-F238E27FC236}">
                      <a16:creationId xmlns:a16="http://schemas.microsoft.com/office/drawing/2014/main" id="{A1534CDD-071D-F240-A8AD-24848A2C1942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37470832-3231-D140-9B98-3B27AF911D51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230" name="Parallelogram 229">
                    <a:extLst>
                      <a:ext uri="{FF2B5EF4-FFF2-40B4-BE49-F238E27FC236}">
                        <a16:creationId xmlns:a16="http://schemas.microsoft.com/office/drawing/2014/main" id="{A0EEA72A-ECC2-9342-BDB2-19F25094E14C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Parallelogram 230">
                    <a:extLst>
                      <a:ext uri="{FF2B5EF4-FFF2-40B4-BE49-F238E27FC236}">
                        <a16:creationId xmlns:a16="http://schemas.microsoft.com/office/drawing/2014/main" id="{596486DE-414E-AB4F-AA4A-A202B442E6B2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2" name="Parallelogram 231">
                    <a:extLst>
                      <a:ext uri="{FF2B5EF4-FFF2-40B4-BE49-F238E27FC236}">
                        <a16:creationId xmlns:a16="http://schemas.microsoft.com/office/drawing/2014/main" id="{4DE1E6C4-9D7C-9E4A-85B4-591228128059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3" name="Parallelogram 232">
                    <a:extLst>
                      <a:ext uri="{FF2B5EF4-FFF2-40B4-BE49-F238E27FC236}">
                        <a16:creationId xmlns:a16="http://schemas.microsoft.com/office/drawing/2014/main" id="{6D7610CF-4344-7D41-A633-042DD0C229FA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8" name="Parallelogram 227">
                  <a:extLst>
                    <a:ext uri="{FF2B5EF4-FFF2-40B4-BE49-F238E27FC236}">
                      <a16:creationId xmlns:a16="http://schemas.microsoft.com/office/drawing/2014/main" id="{115F21F8-878A-E340-AD24-CB54563C4073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Parallelogram 228">
                  <a:extLst>
                    <a:ext uri="{FF2B5EF4-FFF2-40B4-BE49-F238E27FC236}">
                      <a16:creationId xmlns:a16="http://schemas.microsoft.com/office/drawing/2014/main" id="{DB878348-3D9E-A343-B0AB-4071FC8ED210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35FFE3-24B8-C140-BF08-8BB3DEA8FF21}"/>
              </a:ext>
            </a:extLst>
          </p:cNvPr>
          <p:cNvGrpSpPr/>
          <p:nvPr/>
        </p:nvGrpSpPr>
        <p:grpSpPr>
          <a:xfrm>
            <a:off x="1899298" y="3676811"/>
            <a:ext cx="3799395" cy="392848"/>
            <a:chOff x="1899298" y="3676811"/>
            <a:chExt cx="3799395" cy="392848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54F7DAB2-A0D7-7D4B-9136-696ABC9D5A82}"/>
                </a:ext>
              </a:extLst>
            </p:cNvPr>
            <p:cNvCxnSpPr/>
            <p:nvPr/>
          </p:nvCxnSpPr>
          <p:spPr>
            <a:xfrm>
              <a:off x="1899298" y="3910512"/>
              <a:ext cx="19655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E066074-447D-844F-892A-D7A2DAF88A77}"/>
                </a:ext>
              </a:extLst>
            </p:cNvPr>
            <p:cNvCxnSpPr/>
            <p:nvPr/>
          </p:nvCxnSpPr>
          <p:spPr>
            <a:xfrm>
              <a:off x="4050360" y="4008104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D13C86A-9E2D-6D4A-BCF7-547FAED55737}"/>
                </a:ext>
              </a:extLst>
            </p:cNvPr>
            <p:cNvSpPr txBox="1"/>
            <p:nvPr/>
          </p:nvSpPr>
          <p:spPr>
            <a:xfrm>
              <a:off x="4628187" y="3676811"/>
              <a:ext cx="509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</a:t>
              </a:r>
              <a:r>
                <a:rPr lang="en-US" sz="1400" baseline="-25000" dirty="0"/>
                <a:t>M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AA624CC-7FA8-E74C-906C-8C2C0899983D}"/>
                </a:ext>
              </a:extLst>
            </p:cNvPr>
            <p:cNvGrpSpPr/>
            <p:nvPr/>
          </p:nvGrpSpPr>
          <p:grpSpPr>
            <a:xfrm>
              <a:off x="2141216" y="3700327"/>
              <a:ext cx="291152" cy="369332"/>
              <a:chOff x="7031063" y="1728412"/>
              <a:chExt cx="291152" cy="369332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5E535200-2F47-3743-8504-24DA7CB1659E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5778882-8A28-FC40-8DE1-5DC6BD7A11E0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282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AA26197-74D9-CA41-9B8F-89ADFE668961}"/>
              </a:ext>
            </a:extLst>
          </p:cNvPr>
          <p:cNvGrpSpPr/>
          <p:nvPr/>
        </p:nvGrpSpPr>
        <p:grpSpPr>
          <a:xfrm>
            <a:off x="1939054" y="4066669"/>
            <a:ext cx="3799395" cy="567195"/>
            <a:chOff x="1939054" y="4066669"/>
            <a:chExt cx="3799395" cy="567195"/>
          </a:xfrm>
        </p:grpSpPr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FFB84DA-82E2-4D4A-A7C4-2E19B0090A77}"/>
                </a:ext>
              </a:extLst>
            </p:cNvPr>
            <p:cNvCxnSpPr/>
            <p:nvPr/>
          </p:nvCxnSpPr>
          <p:spPr>
            <a:xfrm flipH="1">
              <a:off x="4090116" y="4472714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739ED31-A787-FF47-BB59-7408E1084A07}"/>
                </a:ext>
              </a:extLst>
            </p:cNvPr>
            <p:cNvCxnSpPr/>
            <p:nvPr/>
          </p:nvCxnSpPr>
          <p:spPr>
            <a:xfrm flipH="1">
              <a:off x="1939054" y="4563316"/>
              <a:ext cx="1965534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7E6CE51-72A0-6743-B574-9C945D0CA778}"/>
                </a:ext>
              </a:extLst>
            </p:cNvPr>
            <p:cNvGrpSpPr/>
            <p:nvPr/>
          </p:nvGrpSpPr>
          <p:grpSpPr>
            <a:xfrm>
              <a:off x="4787193" y="4264532"/>
              <a:ext cx="305943" cy="369332"/>
              <a:chOff x="7031063" y="1728412"/>
              <a:chExt cx="305943" cy="369332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2A7565CB-C298-B445-8AA5-D60763860B3E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5E0453F-D644-4A44-89CB-E5ACE788784D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8DE3BA0-2E0C-224E-90CE-53AC3092DE04}"/>
                </a:ext>
              </a:extLst>
            </p:cNvPr>
            <p:cNvSpPr txBox="1"/>
            <p:nvPr/>
          </p:nvSpPr>
          <p:spPr>
            <a:xfrm>
              <a:off x="4553695" y="4066669"/>
              <a:ext cx="804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OK, keys</a:t>
              </a:r>
              <a:endParaRPr lang="en-US" sz="1400" baseline="-250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3C723C0-8CD6-DB4C-A3B1-1A08E33FED91}"/>
                </a:ext>
              </a:extLst>
            </p:cNvPr>
            <p:cNvSpPr txBox="1"/>
            <p:nvPr/>
          </p:nvSpPr>
          <p:spPr>
            <a:xfrm>
              <a:off x="2161442" y="4233327"/>
              <a:ext cx="3968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OK</a:t>
              </a:r>
              <a:endParaRPr lang="en-US" sz="1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256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Authentication, encryption in 4G LTE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05477-DCA1-A64D-8914-24F067699142}"/>
              </a:ext>
            </a:extLst>
          </p:cNvPr>
          <p:cNvGrpSpPr/>
          <p:nvPr/>
        </p:nvGrpSpPr>
        <p:grpSpPr>
          <a:xfrm>
            <a:off x="1887538" y="3204530"/>
            <a:ext cx="7115215" cy="657471"/>
            <a:chOff x="1887538" y="3204530"/>
            <a:chExt cx="7115215" cy="657471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54E7A32-7EA6-8E43-8552-34C8D1579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792" y="3472072"/>
              <a:ext cx="2938408" cy="14051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073D512-38E0-9145-9A57-1733E30E432F}"/>
                </a:ext>
              </a:extLst>
            </p:cNvPr>
            <p:cNvGrpSpPr/>
            <p:nvPr/>
          </p:nvGrpSpPr>
          <p:grpSpPr>
            <a:xfrm>
              <a:off x="7167066" y="3277941"/>
              <a:ext cx="305943" cy="369332"/>
              <a:chOff x="7031063" y="1728412"/>
              <a:chExt cx="305943" cy="369332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0CE04E9A-ED82-6A46-84A4-0B8E123AC111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F330B63-F879-CC4D-A36C-47A2548CB411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EC19E2B-2077-CF4C-A373-903FBED2136B}"/>
                </a:ext>
              </a:extLst>
            </p:cNvPr>
            <p:cNvSpPr txBox="1"/>
            <p:nvPr/>
          </p:nvSpPr>
          <p:spPr>
            <a:xfrm>
              <a:off x="6016163" y="3554224"/>
              <a:ext cx="2986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AUTH_RESP (auth token,xres</a:t>
              </a:r>
              <a:r>
                <a:rPr lang="en-US" sz="1400" baseline="-25000" dirty="0"/>
                <a:t>HSS</a:t>
              </a:r>
              <a:r>
                <a:rPr lang="en-US" sz="1400" dirty="0"/>
                <a:t>,keys)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02FE67E-044D-1041-9BF9-4CEB75B81860}"/>
                </a:ext>
              </a:extLst>
            </p:cNvPr>
            <p:cNvCxnSpPr/>
            <p:nvPr/>
          </p:nvCxnSpPr>
          <p:spPr>
            <a:xfrm flipH="1">
              <a:off x="4038600" y="3536969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018B89E-6970-6140-BD4E-895D0B2A10D1}"/>
                </a:ext>
              </a:extLst>
            </p:cNvPr>
            <p:cNvCxnSpPr/>
            <p:nvPr/>
          </p:nvCxnSpPr>
          <p:spPr>
            <a:xfrm flipH="1">
              <a:off x="1887538" y="3587815"/>
              <a:ext cx="1965534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C085CA-0724-3F42-97E0-A9C7C6EDFA46}"/>
                </a:ext>
              </a:extLst>
            </p:cNvPr>
            <p:cNvSpPr txBox="1"/>
            <p:nvPr/>
          </p:nvSpPr>
          <p:spPr>
            <a:xfrm>
              <a:off x="3902614" y="3204530"/>
              <a:ext cx="1521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           auth token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C84D2A8-6B2D-BA4B-B892-447774E0A9D1}"/>
                </a:ext>
              </a:extLst>
            </p:cNvPr>
            <p:cNvSpPr txBox="1"/>
            <p:nvPr/>
          </p:nvSpPr>
          <p:spPr>
            <a:xfrm>
              <a:off x="1899298" y="3260751"/>
              <a:ext cx="14810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          auth token</a:t>
              </a:r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B9C8B86-9FC8-3A43-BB15-BAA0F529CF91}"/>
              </a:ext>
            </a:extLst>
          </p:cNvPr>
          <p:cNvCxnSpPr/>
          <p:nvPr/>
        </p:nvCxnSpPr>
        <p:spPr>
          <a:xfrm>
            <a:off x="1887538" y="3037340"/>
            <a:ext cx="19655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CD22C9F-ABF8-AB4C-952E-2303E6F383E8}"/>
              </a:ext>
            </a:extLst>
          </p:cNvPr>
          <p:cNvCxnSpPr/>
          <p:nvPr/>
        </p:nvCxnSpPr>
        <p:spPr>
          <a:xfrm>
            <a:off x="4038600" y="3068672"/>
            <a:ext cx="16483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CC43E1C-2232-9645-981A-0A38A91FBF6A}"/>
              </a:ext>
            </a:extLst>
          </p:cNvPr>
          <p:cNvCxnSpPr>
            <a:cxnSpLocks/>
          </p:cNvCxnSpPr>
          <p:nvPr/>
        </p:nvCxnSpPr>
        <p:spPr>
          <a:xfrm>
            <a:off x="5919866" y="3134513"/>
            <a:ext cx="2985595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92CD9E2-6543-D54A-9AD1-250C0050D1CE}"/>
              </a:ext>
            </a:extLst>
          </p:cNvPr>
          <p:cNvGrpSpPr/>
          <p:nvPr/>
        </p:nvGrpSpPr>
        <p:grpSpPr>
          <a:xfrm>
            <a:off x="7139101" y="2926333"/>
            <a:ext cx="305943" cy="369332"/>
            <a:chOff x="7031063" y="1728412"/>
            <a:chExt cx="305943" cy="369332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68A2B9F4-7A8B-4D4F-ACB9-F53FAEAFC3CC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C2573F8-9444-C24A-8D7C-A5693EE1A2C0}"/>
                </a:ext>
              </a:extLst>
            </p:cNvPr>
            <p:cNvSpPr txBox="1"/>
            <p:nvPr/>
          </p:nvSpPr>
          <p:spPr>
            <a:xfrm>
              <a:off x="7031063" y="1728412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DB739DC4-56AF-644A-A5E4-0CF8694996B9}"/>
              </a:ext>
            </a:extLst>
          </p:cNvPr>
          <p:cNvSpPr txBox="1"/>
          <p:nvPr/>
        </p:nvSpPr>
        <p:spPr>
          <a:xfrm>
            <a:off x="2465463" y="2736842"/>
            <a:ext cx="64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attach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7914EBF-11C0-4A46-BB6A-071A6299EB85}"/>
              </a:ext>
            </a:extLst>
          </p:cNvPr>
          <p:cNvSpPr txBox="1"/>
          <p:nvPr/>
        </p:nvSpPr>
        <p:spPr>
          <a:xfrm>
            <a:off x="4562472" y="2753114"/>
            <a:ext cx="64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attach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356AC14-5E8C-AF4C-9451-2167E8BC45FA}"/>
              </a:ext>
            </a:extLst>
          </p:cNvPr>
          <p:cNvSpPr txBox="1"/>
          <p:nvPr/>
        </p:nvSpPr>
        <p:spPr>
          <a:xfrm>
            <a:off x="6241127" y="2738790"/>
            <a:ext cx="2103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AUTH_REQ (IMSI, VN info)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5E40081-96E6-1745-AAC4-5F3148A259E9}"/>
              </a:ext>
            </a:extLst>
          </p:cNvPr>
          <p:cNvCxnSpPr>
            <a:cxnSpLocks/>
          </p:cNvCxnSpPr>
          <p:nvPr/>
        </p:nvCxnSpPr>
        <p:spPr>
          <a:xfrm flipH="1">
            <a:off x="1775791" y="2738790"/>
            <a:ext cx="5731" cy="25488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59ABA0F-2A03-564A-948B-667D9F4325D9}"/>
              </a:ext>
            </a:extLst>
          </p:cNvPr>
          <p:cNvCxnSpPr>
            <a:cxnSpLocks/>
          </p:cNvCxnSpPr>
          <p:nvPr/>
        </p:nvCxnSpPr>
        <p:spPr>
          <a:xfrm>
            <a:off x="3955634" y="2753114"/>
            <a:ext cx="0" cy="25212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37F8F2F-4E0C-C547-BE87-B002E37FA64B}"/>
              </a:ext>
            </a:extLst>
          </p:cNvPr>
          <p:cNvCxnSpPr>
            <a:cxnSpLocks/>
          </p:cNvCxnSpPr>
          <p:nvPr/>
        </p:nvCxnSpPr>
        <p:spPr>
          <a:xfrm>
            <a:off x="5797483" y="2767438"/>
            <a:ext cx="0" cy="10044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C7E0182-D7F0-D647-B822-8CEC05A37885}"/>
              </a:ext>
            </a:extLst>
          </p:cNvPr>
          <p:cNvCxnSpPr>
            <a:cxnSpLocks/>
            <a:endCxn id="106" idx="3"/>
          </p:cNvCxnSpPr>
          <p:nvPr/>
        </p:nvCxnSpPr>
        <p:spPr>
          <a:xfrm>
            <a:off x="8989635" y="2781762"/>
            <a:ext cx="13118" cy="9263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DEA18A43-1054-A443-88F8-FB39173ED372}"/>
              </a:ext>
            </a:extLst>
          </p:cNvPr>
          <p:cNvGrpSpPr/>
          <p:nvPr/>
        </p:nvGrpSpPr>
        <p:grpSpPr>
          <a:xfrm>
            <a:off x="783189" y="1394177"/>
            <a:ext cx="9713306" cy="1468172"/>
            <a:chOff x="783189" y="1473689"/>
            <a:chExt cx="9713306" cy="1468172"/>
          </a:xfrm>
        </p:grpSpPr>
        <p:sp>
          <p:nvSpPr>
            <p:cNvPr id="186" name="Hexagon 185">
              <a:extLst>
                <a:ext uri="{FF2B5EF4-FFF2-40B4-BE49-F238E27FC236}">
                  <a16:creationId xmlns:a16="http://schemas.microsoft.com/office/drawing/2014/main" id="{8DBEAEF7-4C5C-D447-AB1D-11A093287EEF}"/>
                </a:ext>
              </a:extLst>
            </p:cNvPr>
            <p:cNvSpPr/>
            <p:nvPr/>
          </p:nvSpPr>
          <p:spPr>
            <a:xfrm>
              <a:off x="3331269" y="1537253"/>
              <a:ext cx="1442882" cy="1232452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E371663-95EB-E647-8EE8-05BADA1FF1AB}"/>
                </a:ext>
              </a:extLst>
            </p:cNvPr>
            <p:cNvSpPr txBox="1"/>
            <p:nvPr/>
          </p:nvSpPr>
          <p:spPr>
            <a:xfrm>
              <a:off x="3304533" y="2516742"/>
              <a:ext cx="1574150" cy="294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Base station (BS)</a:t>
              </a:r>
              <a:endParaRPr lang="en-US" sz="12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8" name="Right Arrow 187">
              <a:extLst>
                <a:ext uri="{FF2B5EF4-FFF2-40B4-BE49-F238E27FC236}">
                  <a16:creationId xmlns:a16="http://schemas.microsoft.com/office/drawing/2014/main" id="{61D23690-4BBA-4F4D-A564-6275AA4F6AD9}"/>
                </a:ext>
              </a:extLst>
            </p:cNvPr>
            <p:cNvSpPr/>
            <p:nvPr/>
          </p:nvSpPr>
          <p:spPr>
            <a:xfrm>
              <a:off x="1686888" y="2059936"/>
              <a:ext cx="1215337" cy="34280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A8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Line 55">
              <a:extLst>
                <a:ext uri="{FF2B5EF4-FFF2-40B4-BE49-F238E27FC236}">
                  <a16:creationId xmlns:a16="http://schemas.microsoft.com/office/drawing/2014/main" id="{87A7F167-4622-7346-BC7E-AA2F66EAC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5004" y="2209458"/>
              <a:ext cx="3151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27">
              <a:extLst>
                <a:ext uri="{FF2B5EF4-FFF2-40B4-BE49-F238E27FC236}">
                  <a16:creationId xmlns:a16="http://schemas.microsoft.com/office/drawing/2014/main" id="{530C61E8-43F2-4245-8C62-B7671CEAA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045" y="1600323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8" name="Text Box 28">
              <a:extLst>
                <a:ext uri="{FF2B5EF4-FFF2-40B4-BE49-F238E27FC236}">
                  <a16:creationId xmlns:a16="http://schemas.microsoft.com/office/drawing/2014/main" id="{4CDF48DD-E16E-014F-97B7-B71AD6B70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8232" y="2408616"/>
              <a:ext cx="1495987" cy="338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Visited network</a:t>
              </a:r>
            </a:p>
          </p:txBody>
        </p:sp>
        <p:sp>
          <p:nvSpPr>
            <p:cNvPr id="199" name="Text Box 60">
              <a:extLst>
                <a:ext uri="{FF2B5EF4-FFF2-40B4-BE49-F238E27FC236}">
                  <a16:creationId xmlns:a16="http://schemas.microsoft.com/office/drawing/2014/main" id="{59CBDBDD-1809-3B40-9963-FE1FB6EBE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189" y="1752986"/>
              <a:ext cx="16208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mobile</a:t>
              </a:r>
              <a:endPara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00" name="Group 652">
              <a:extLst>
                <a:ext uri="{FF2B5EF4-FFF2-40B4-BE49-F238E27FC236}">
                  <a16:creationId xmlns:a16="http://schemas.microsoft.com/office/drawing/2014/main" id="{AE383968-5D9D-FA4B-9E7F-A29822663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2209" y="1537253"/>
              <a:ext cx="1060718" cy="1101004"/>
              <a:chOff x="2751" y="1851"/>
              <a:chExt cx="462" cy="478"/>
            </a:xfrm>
          </p:grpSpPr>
          <p:pic>
            <p:nvPicPr>
              <p:cNvPr id="270" name="Picture 653" descr="iphone_stylized_small">
                <a:extLst>
                  <a:ext uri="{FF2B5EF4-FFF2-40B4-BE49-F238E27FC236}">
                    <a16:creationId xmlns:a16="http://schemas.microsoft.com/office/drawing/2014/main" id="{8F840BAA-30FF-8B4C-8323-06B9ED114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1" name="Picture 654" descr="antenna_radiation_stylized">
                <a:extLst>
                  <a:ext uri="{FF2B5EF4-FFF2-40B4-BE49-F238E27FC236}">
                    <a16:creationId xmlns:a16="http://schemas.microsoft.com/office/drawing/2014/main" id="{84AEF364-B907-7540-965A-0AA860BB2D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3E2BA513-17BF-524E-AD52-CF0E3A3D4E23}"/>
                </a:ext>
              </a:extLst>
            </p:cNvPr>
            <p:cNvSpPr txBox="1"/>
            <p:nvPr/>
          </p:nvSpPr>
          <p:spPr>
            <a:xfrm>
              <a:off x="5654431" y="1615296"/>
              <a:ext cx="1806542" cy="722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Mobility Management Entity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MME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02" name="Picture 201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4F9EE169-4ADE-284D-8AAD-D6D4B0091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4364" y="1489054"/>
              <a:ext cx="476091" cy="888056"/>
            </a:xfrm>
            <a:prstGeom prst="rect">
              <a:avLst/>
            </a:prstGeom>
          </p:spPr>
        </p:pic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id="{397B704F-88E8-D44F-80DA-8F2FF10FAE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90453" y="1560567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4" name="Text Box 28">
              <a:extLst>
                <a:ext uri="{FF2B5EF4-FFF2-40B4-BE49-F238E27FC236}">
                  <a16:creationId xmlns:a16="http://schemas.microsoft.com/office/drawing/2014/main" id="{D934DB8C-A1B4-6B4B-AB36-0B66A82C1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6936" y="2375031"/>
              <a:ext cx="143199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Home network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AEBF84AF-150D-3240-9154-90511C4E3243}"/>
                </a:ext>
              </a:extLst>
            </p:cNvPr>
            <p:cNvSpPr txBox="1"/>
            <p:nvPr/>
          </p:nvSpPr>
          <p:spPr>
            <a:xfrm>
              <a:off x="8814217" y="1473689"/>
              <a:ext cx="1682278" cy="51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Home Subscriber Service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HSS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06" name="Picture 205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2CE0713A-DCCE-B641-8EC4-1069A32B1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1512" y="1508932"/>
              <a:ext cx="476091" cy="888056"/>
            </a:xfrm>
            <a:prstGeom prst="rect">
              <a:avLst/>
            </a:prstGeom>
          </p:spPr>
        </p:pic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97B1D7E8-FF46-064D-97E7-4A19D7613CDE}"/>
                </a:ext>
              </a:extLst>
            </p:cNvPr>
            <p:cNvSpPr/>
            <p:nvPr/>
          </p:nvSpPr>
          <p:spPr>
            <a:xfrm>
              <a:off x="7103166" y="1915378"/>
              <a:ext cx="910996" cy="58265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551784 w 1934789"/>
                <a:gd name="connsiteY0" fmla="*/ 540513 h 1886326"/>
                <a:gd name="connsiteX1" fmla="*/ 191432 w 1934789"/>
                <a:gd name="connsiteY1" fmla="*/ 946072 h 1886326"/>
                <a:gd name="connsiteX2" fmla="*/ 113085 w 1934789"/>
                <a:gd name="connsiteY2" fmla="*/ 1743684 h 1886326"/>
                <a:gd name="connsiteX3" fmla="*/ 1769169 w 1934789"/>
                <a:gd name="connsiteY3" fmla="*/ 1846509 h 1886326"/>
                <a:gd name="connsiteX4" fmla="*/ 1788297 w 1934789"/>
                <a:gd name="connsiteY4" fmla="*/ 1298227 h 1886326"/>
                <a:gd name="connsiteX5" fmla="*/ 1409514 w 1934789"/>
                <a:gd name="connsiteY5" fmla="*/ 1052213 h 1886326"/>
                <a:gd name="connsiteX6" fmla="*/ 1719730 w 1934789"/>
                <a:gd name="connsiteY6" fmla="*/ 532271 h 1886326"/>
                <a:gd name="connsiteX7" fmla="*/ 1588145 w 1934789"/>
                <a:gd name="connsiteY7" fmla="*/ 126690 h 1886326"/>
                <a:gd name="connsiteX8" fmla="*/ 1030516 w 1934789"/>
                <a:gd name="connsiteY8" fmla="*/ 27077 h 1886326"/>
                <a:gd name="connsiteX9" fmla="*/ 551784 w 1934789"/>
                <a:gd name="connsiteY9" fmla="*/ 540513 h 1886326"/>
                <a:gd name="connsiteX0" fmla="*/ 551784 w 1900403"/>
                <a:gd name="connsiteY0" fmla="*/ 540513 h 1886326"/>
                <a:gd name="connsiteX1" fmla="*/ 191432 w 1900403"/>
                <a:gd name="connsiteY1" fmla="*/ 946072 h 1886326"/>
                <a:gd name="connsiteX2" fmla="*/ 113085 w 1900403"/>
                <a:gd name="connsiteY2" fmla="*/ 1743684 h 1886326"/>
                <a:gd name="connsiteX3" fmla="*/ 1769169 w 1900403"/>
                <a:gd name="connsiteY3" fmla="*/ 1846509 h 1886326"/>
                <a:gd name="connsiteX4" fmla="*/ 1788297 w 1900403"/>
                <a:gd name="connsiteY4" fmla="*/ 1298227 h 1886326"/>
                <a:gd name="connsiteX5" fmla="*/ 1719730 w 1900403"/>
                <a:gd name="connsiteY5" fmla="*/ 532271 h 1886326"/>
                <a:gd name="connsiteX6" fmla="*/ 1588145 w 1900403"/>
                <a:gd name="connsiteY6" fmla="*/ 126690 h 1886326"/>
                <a:gd name="connsiteX7" fmla="*/ 1030516 w 1900403"/>
                <a:gd name="connsiteY7" fmla="*/ 27077 h 1886326"/>
                <a:gd name="connsiteX8" fmla="*/ 551784 w 1900403"/>
                <a:gd name="connsiteY8" fmla="*/ 540513 h 1886326"/>
                <a:gd name="connsiteX0" fmla="*/ 551784 w 2140248"/>
                <a:gd name="connsiteY0" fmla="*/ 540513 h 1886326"/>
                <a:gd name="connsiteX1" fmla="*/ 191432 w 2140248"/>
                <a:gd name="connsiteY1" fmla="*/ 946072 h 1886326"/>
                <a:gd name="connsiteX2" fmla="*/ 113085 w 2140248"/>
                <a:gd name="connsiteY2" fmla="*/ 1743684 h 1886326"/>
                <a:gd name="connsiteX3" fmla="*/ 1769169 w 2140248"/>
                <a:gd name="connsiteY3" fmla="*/ 1846509 h 1886326"/>
                <a:gd name="connsiteX4" fmla="*/ 1788297 w 2140248"/>
                <a:gd name="connsiteY4" fmla="*/ 1298227 h 1886326"/>
                <a:gd name="connsiteX5" fmla="*/ 2137828 w 2140248"/>
                <a:gd name="connsiteY5" fmla="*/ 516390 h 1886326"/>
                <a:gd name="connsiteX6" fmla="*/ 1588145 w 2140248"/>
                <a:gd name="connsiteY6" fmla="*/ 126690 h 1886326"/>
                <a:gd name="connsiteX7" fmla="*/ 1030516 w 2140248"/>
                <a:gd name="connsiteY7" fmla="*/ 27077 h 1886326"/>
                <a:gd name="connsiteX8" fmla="*/ 551784 w 2140248"/>
                <a:gd name="connsiteY8" fmla="*/ 540513 h 1886326"/>
                <a:gd name="connsiteX0" fmla="*/ 839 w 2332590"/>
                <a:gd name="connsiteY0" fmla="*/ 234577 h 1866234"/>
                <a:gd name="connsiteX1" fmla="*/ 383774 w 2332590"/>
                <a:gd name="connsiteY1" fmla="*/ 925980 h 1866234"/>
                <a:gd name="connsiteX2" fmla="*/ 305427 w 2332590"/>
                <a:gd name="connsiteY2" fmla="*/ 1723592 h 1866234"/>
                <a:gd name="connsiteX3" fmla="*/ 1961511 w 2332590"/>
                <a:gd name="connsiteY3" fmla="*/ 1826417 h 1866234"/>
                <a:gd name="connsiteX4" fmla="*/ 1980639 w 2332590"/>
                <a:gd name="connsiteY4" fmla="*/ 1278135 h 1866234"/>
                <a:gd name="connsiteX5" fmla="*/ 2330170 w 2332590"/>
                <a:gd name="connsiteY5" fmla="*/ 496298 h 1866234"/>
                <a:gd name="connsiteX6" fmla="*/ 1780487 w 2332590"/>
                <a:gd name="connsiteY6" fmla="*/ 106598 h 1866234"/>
                <a:gd name="connsiteX7" fmla="*/ 1222858 w 2332590"/>
                <a:gd name="connsiteY7" fmla="*/ 6985 h 1866234"/>
                <a:gd name="connsiteX8" fmla="*/ 839 w 2332590"/>
                <a:gd name="connsiteY8" fmla="*/ 234577 h 1866234"/>
                <a:gd name="connsiteX0" fmla="*/ 169859 w 2501610"/>
                <a:gd name="connsiteY0" fmla="*/ 234577 h 1866234"/>
                <a:gd name="connsiteX1" fmla="*/ 41784 w 2501610"/>
                <a:gd name="connsiteY1" fmla="*/ 925980 h 1866234"/>
                <a:gd name="connsiteX2" fmla="*/ 474447 w 2501610"/>
                <a:gd name="connsiteY2" fmla="*/ 1723592 h 1866234"/>
                <a:gd name="connsiteX3" fmla="*/ 2130531 w 2501610"/>
                <a:gd name="connsiteY3" fmla="*/ 1826417 h 1866234"/>
                <a:gd name="connsiteX4" fmla="*/ 2149659 w 2501610"/>
                <a:gd name="connsiteY4" fmla="*/ 1278135 h 1866234"/>
                <a:gd name="connsiteX5" fmla="*/ 2499190 w 2501610"/>
                <a:gd name="connsiteY5" fmla="*/ 496298 h 1866234"/>
                <a:gd name="connsiteX6" fmla="*/ 1949507 w 2501610"/>
                <a:gd name="connsiteY6" fmla="*/ 106598 h 1866234"/>
                <a:gd name="connsiteX7" fmla="*/ 1391878 w 2501610"/>
                <a:gd name="connsiteY7" fmla="*/ 6985 h 1866234"/>
                <a:gd name="connsiteX8" fmla="*/ 169859 w 2501610"/>
                <a:gd name="connsiteY8" fmla="*/ 234577 h 1866234"/>
                <a:gd name="connsiteX0" fmla="*/ 169859 w 2521114"/>
                <a:gd name="connsiteY0" fmla="*/ 234577 h 1866234"/>
                <a:gd name="connsiteX1" fmla="*/ 41784 w 2521114"/>
                <a:gd name="connsiteY1" fmla="*/ 925980 h 1866234"/>
                <a:gd name="connsiteX2" fmla="*/ 474447 w 2521114"/>
                <a:gd name="connsiteY2" fmla="*/ 1723592 h 1866234"/>
                <a:gd name="connsiteX3" fmla="*/ 2130531 w 2521114"/>
                <a:gd name="connsiteY3" fmla="*/ 1826417 h 1866234"/>
                <a:gd name="connsiteX4" fmla="*/ 2149659 w 2521114"/>
                <a:gd name="connsiteY4" fmla="*/ 1278135 h 1866234"/>
                <a:gd name="connsiteX5" fmla="*/ 2386606 w 2521114"/>
                <a:gd name="connsiteY5" fmla="*/ 1096675 h 1866234"/>
                <a:gd name="connsiteX6" fmla="*/ 2499190 w 2521114"/>
                <a:gd name="connsiteY6" fmla="*/ 496298 h 1866234"/>
                <a:gd name="connsiteX7" fmla="*/ 1949507 w 2521114"/>
                <a:gd name="connsiteY7" fmla="*/ 106598 h 1866234"/>
                <a:gd name="connsiteX8" fmla="*/ 1391878 w 2521114"/>
                <a:gd name="connsiteY8" fmla="*/ 6985 h 1866234"/>
                <a:gd name="connsiteX9" fmla="*/ 169859 w 2521114"/>
                <a:gd name="connsiteY9" fmla="*/ 234577 h 1866234"/>
                <a:gd name="connsiteX0" fmla="*/ 76021 w 2427276"/>
                <a:gd name="connsiteY0" fmla="*/ 234577 h 1866880"/>
                <a:gd name="connsiteX1" fmla="*/ 156994 w 2427276"/>
                <a:gd name="connsiteY1" fmla="*/ 910100 h 1866880"/>
                <a:gd name="connsiteX2" fmla="*/ 380609 w 2427276"/>
                <a:gd name="connsiteY2" fmla="*/ 1723592 h 1866880"/>
                <a:gd name="connsiteX3" fmla="*/ 2036693 w 2427276"/>
                <a:gd name="connsiteY3" fmla="*/ 1826417 h 1866880"/>
                <a:gd name="connsiteX4" fmla="*/ 2055821 w 2427276"/>
                <a:gd name="connsiteY4" fmla="*/ 1278135 h 1866880"/>
                <a:gd name="connsiteX5" fmla="*/ 2292768 w 2427276"/>
                <a:gd name="connsiteY5" fmla="*/ 1096675 h 1866880"/>
                <a:gd name="connsiteX6" fmla="*/ 2405352 w 2427276"/>
                <a:gd name="connsiteY6" fmla="*/ 496298 h 1866880"/>
                <a:gd name="connsiteX7" fmla="*/ 1855669 w 2427276"/>
                <a:gd name="connsiteY7" fmla="*/ 106598 h 1866880"/>
                <a:gd name="connsiteX8" fmla="*/ 1298040 w 2427276"/>
                <a:gd name="connsiteY8" fmla="*/ 6985 h 1866880"/>
                <a:gd name="connsiteX9" fmla="*/ 76021 w 2427276"/>
                <a:gd name="connsiteY9" fmla="*/ 234577 h 1866880"/>
                <a:gd name="connsiteX0" fmla="*/ 65838 w 2417093"/>
                <a:gd name="connsiteY0" fmla="*/ 146138 h 1778441"/>
                <a:gd name="connsiteX1" fmla="*/ 146811 w 2417093"/>
                <a:gd name="connsiteY1" fmla="*/ 821661 h 1778441"/>
                <a:gd name="connsiteX2" fmla="*/ 370426 w 2417093"/>
                <a:gd name="connsiteY2" fmla="*/ 1635153 h 1778441"/>
                <a:gd name="connsiteX3" fmla="*/ 2026510 w 2417093"/>
                <a:gd name="connsiteY3" fmla="*/ 1737978 h 1778441"/>
                <a:gd name="connsiteX4" fmla="*/ 2045638 w 2417093"/>
                <a:gd name="connsiteY4" fmla="*/ 1189696 h 1778441"/>
                <a:gd name="connsiteX5" fmla="*/ 2282585 w 2417093"/>
                <a:gd name="connsiteY5" fmla="*/ 1008236 h 1778441"/>
                <a:gd name="connsiteX6" fmla="*/ 2395169 w 2417093"/>
                <a:gd name="connsiteY6" fmla="*/ 407859 h 1778441"/>
                <a:gd name="connsiteX7" fmla="*/ 1845486 w 2417093"/>
                <a:gd name="connsiteY7" fmla="*/ 18159 h 1778441"/>
                <a:gd name="connsiteX8" fmla="*/ 1148491 w 2417093"/>
                <a:gd name="connsiteY8" fmla="*/ 252030 h 1778441"/>
                <a:gd name="connsiteX9" fmla="*/ 65838 w 2417093"/>
                <a:gd name="connsiteY9" fmla="*/ 146138 h 1778441"/>
                <a:gd name="connsiteX0" fmla="*/ 171178 w 2522433"/>
                <a:gd name="connsiteY0" fmla="*/ 146138 h 1778441"/>
                <a:gd name="connsiteX1" fmla="*/ 252151 w 2522433"/>
                <a:gd name="connsiteY1" fmla="*/ 821661 h 1778441"/>
                <a:gd name="connsiteX2" fmla="*/ 475766 w 2522433"/>
                <a:gd name="connsiteY2" fmla="*/ 1635153 h 1778441"/>
                <a:gd name="connsiteX3" fmla="*/ 2131850 w 2522433"/>
                <a:gd name="connsiteY3" fmla="*/ 1737978 h 1778441"/>
                <a:gd name="connsiteX4" fmla="*/ 2150978 w 2522433"/>
                <a:gd name="connsiteY4" fmla="*/ 1189696 h 1778441"/>
                <a:gd name="connsiteX5" fmla="*/ 2387925 w 2522433"/>
                <a:gd name="connsiteY5" fmla="*/ 1008236 h 1778441"/>
                <a:gd name="connsiteX6" fmla="*/ 2500509 w 2522433"/>
                <a:gd name="connsiteY6" fmla="*/ 407859 h 1778441"/>
                <a:gd name="connsiteX7" fmla="*/ 1950826 w 2522433"/>
                <a:gd name="connsiteY7" fmla="*/ 18159 h 1778441"/>
                <a:gd name="connsiteX8" fmla="*/ 1253831 w 2522433"/>
                <a:gd name="connsiteY8" fmla="*/ 252030 h 1778441"/>
                <a:gd name="connsiteX9" fmla="*/ 171178 w 2522433"/>
                <a:gd name="connsiteY9" fmla="*/ 146138 h 177844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02931"/>
                <a:gd name="connsiteY0" fmla="*/ 128058 h 1760361"/>
                <a:gd name="connsiteX1" fmla="*/ 252153 w 2502931"/>
                <a:gd name="connsiteY1" fmla="*/ 803581 h 1760361"/>
                <a:gd name="connsiteX2" fmla="*/ 475768 w 2502931"/>
                <a:gd name="connsiteY2" fmla="*/ 1617073 h 1760361"/>
                <a:gd name="connsiteX3" fmla="*/ 2131852 w 2502931"/>
                <a:gd name="connsiteY3" fmla="*/ 1719898 h 1760361"/>
                <a:gd name="connsiteX4" fmla="*/ 2150980 w 2502931"/>
                <a:gd name="connsiteY4" fmla="*/ 1171616 h 1760361"/>
                <a:gd name="connsiteX5" fmla="*/ 2500511 w 2502931"/>
                <a:gd name="connsiteY5" fmla="*/ 389779 h 1760361"/>
                <a:gd name="connsiteX6" fmla="*/ 1950828 w 2502931"/>
                <a:gd name="connsiteY6" fmla="*/ 79 h 1760361"/>
                <a:gd name="connsiteX7" fmla="*/ 1253833 w 2502931"/>
                <a:gd name="connsiteY7" fmla="*/ 233950 h 1760361"/>
                <a:gd name="connsiteX8" fmla="*/ 171180 w 2502931"/>
                <a:gd name="connsiteY8" fmla="*/ 128058 h 1760361"/>
                <a:gd name="connsiteX0" fmla="*/ 171180 w 2502931"/>
                <a:gd name="connsiteY0" fmla="*/ 137721 h 1770024"/>
                <a:gd name="connsiteX1" fmla="*/ 252153 w 2502931"/>
                <a:gd name="connsiteY1" fmla="*/ 813244 h 1770024"/>
                <a:gd name="connsiteX2" fmla="*/ 475768 w 2502931"/>
                <a:gd name="connsiteY2" fmla="*/ 1626736 h 1770024"/>
                <a:gd name="connsiteX3" fmla="*/ 2131852 w 2502931"/>
                <a:gd name="connsiteY3" fmla="*/ 1729561 h 1770024"/>
                <a:gd name="connsiteX4" fmla="*/ 2150980 w 2502931"/>
                <a:gd name="connsiteY4" fmla="*/ 1181279 h 1770024"/>
                <a:gd name="connsiteX5" fmla="*/ 2500511 w 2502931"/>
                <a:gd name="connsiteY5" fmla="*/ 631296 h 1770024"/>
                <a:gd name="connsiteX6" fmla="*/ 1950828 w 2502931"/>
                <a:gd name="connsiteY6" fmla="*/ 9742 h 1770024"/>
                <a:gd name="connsiteX7" fmla="*/ 1253833 w 2502931"/>
                <a:gd name="connsiteY7" fmla="*/ 243613 h 1770024"/>
                <a:gd name="connsiteX8" fmla="*/ 171180 w 2502931"/>
                <a:gd name="connsiteY8" fmla="*/ 137721 h 1770024"/>
                <a:gd name="connsiteX0" fmla="*/ 171180 w 2500973"/>
                <a:gd name="connsiteY0" fmla="*/ 137721 h 1770024"/>
                <a:gd name="connsiteX1" fmla="*/ 252153 w 2500973"/>
                <a:gd name="connsiteY1" fmla="*/ 813244 h 1770024"/>
                <a:gd name="connsiteX2" fmla="*/ 475768 w 2500973"/>
                <a:gd name="connsiteY2" fmla="*/ 1626736 h 1770024"/>
                <a:gd name="connsiteX3" fmla="*/ 2131852 w 2500973"/>
                <a:gd name="connsiteY3" fmla="*/ 1729561 h 1770024"/>
                <a:gd name="connsiteX4" fmla="*/ 2150980 w 2500973"/>
                <a:gd name="connsiteY4" fmla="*/ 1181279 h 1770024"/>
                <a:gd name="connsiteX5" fmla="*/ 2500511 w 2500973"/>
                <a:gd name="connsiteY5" fmla="*/ 631296 h 1770024"/>
                <a:gd name="connsiteX6" fmla="*/ 1950828 w 2500973"/>
                <a:gd name="connsiteY6" fmla="*/ 9742 h 1770024"/>
                <a:gd name="connsiteX7" fmla="*/ 1253833 w 2500973"/>
                <a:gd name="connsiteY7" fmla="*/ 243613 h 1770024"/>
                <a:gd name="connsiteX8" fmla="*/ 171180 w 2500973"/>
                <a:gd name="connsiteY8" fmla="*/ 137721 h 1770024"/>
                <a:gd name="connsiteX0" fmla="*/ 171180 w 2501811"/>
                <a:gd name="connsiteY0" fmla="*/ 130586 h 1762889"/>
                <a:gd name="connsiteX1" fmla="*/ 252153 w 2501811"/>
                <a:gd name="connsiteY1" fmla="*/ 806109 h 1762889"/>
                <a:gd name="connsiteX2" fmla="*/ 475768 w 2501811"/>
                <a:gd name="connsiteY2" fmla="*/ 1619601 h 1762889"/>
                <a:gd name="connsiteX3" fmla="*/ 2131852 w 2501811"/>
                <a:gd name="connsiteY3" fmla="*/ 1722426 h 1762889"/>
                <a:gd name="connsiteX4" fmla="*/ 2150980 w 2501811"/>
                <a:gd name="connsiteY4" fmla="*/ 1174144 h 1762889"/>
                <a:gd name="connsiteX5" fmla="*/ 2500511 w 2501811"/>
                <a:gd name="connsiteY5" fmla="*/ 624161 h 1762889"/>
                <a:gd name="connsiteX6" fmla="*/ 1950828 w 2501811"/>
                <a:gd name="connsiteY6" fmla="*/ 2607 h 1762889"/>
                <a:gd name="connsiteX7" fmla="*/ 1253833 w 2501811"/>
                <a:gd name="connsiteY7" fmla="*/ 236478 h 1762889"/>
                <a:gd name="connsiteX8" fmla="*/ 171180 w 2501811"/>
                <a:gd name="connsiteY8" fmla="*/ 130586 h 1762889"/>
                <a:gd name="connsiteX0" fmla="*/ 171180 w 2513555"/>
                <a:gd name="connsiteY0" fmla="*/ 130586 h 1760577"/>
                <a:gd name="connsiteX1" fmla="*/ 252153 w 2513555"/>
                <a:gd name="connsiteY1" fmla="*/ 806109 h 1760577"/>
                <a:gd name="connsiteX2" fmla="*/ 475768 w 2513555"/>
                <a:gd name="connsiteY2" fmla="*/ 1619601 h 1760577"/>
                <a:gd name="connsiteX3" fmla="*/ 2131852 w 2513555"/>
                <a:gd name="connsiteY3" fmla="*/ 1722426 h 1760577"/>
                <a:gd name="connsiteX4" fmla="*/ 2324097 w 2513555"/>
                <a:gd name="connsiteY4" fmla="*/ 1205471 h 1760577"/>
                <a:gd name="connsiteX5" fmla="*/ 2500511 w 2513555"/>
                <a:gd name="connsiteY5" fmla="*/ 624161 h 1760577"/>
                <a:gd name="connsiteX6" fmla="*/ 1950828 w 2513555"/>
                <a:gd name="connsiteY6" fmla="*/ 2607 h 1760577"/>
                <a:gd name="connsiteX7" fmla="*/ 1253833 w 2513555"/>
                <a:gd name="connsiteY7" fmla="*/ 236478 h 1760577"/>
                <a:gd name="connsiteX8" fmla="*/ 171180 w 2513555"/>
                <a:gd name="connsiteY8" fmla="*/ 130586 h 1760577"/>
                <a:gd name="connsiteX0" fmla="*/ 169093 w 2511468"/>
                <a:gd name="connsiteY0" fmla="*/ 130586 h 1731316"/>
                <a:gd name="connsiteX1" fmla="*/ 250066 w 2511468"/>
                <a:gd name="connsiteY1" fmla="*/ 806109 h 1731316"/>
                <a:gd name="connsiteX2" fmla="*/ 410729 w 2511468"/>
                <a:gd name="connsiteY2" fmla="*/ 1478627 h 1731316"/>
                <a:gd name="connsiteX3" fmla="*/ 2129765 w 2511468"/>
                <a:gd name="connsiteY3" fmla="*/ 1722426 h 1731316"/>
                <a:gd name="connsiteX4" fmla="*/ 2322010 w 2511468"/>
                <a:gd name="connsiteY4" fmla="*/ 1205471 h 1731316"/>
                <a:gd name="connsiteX5" fmla="*/ 2498424 w 2511468"/>
                <a:gd name="connsiteY5" fmla="*/ 624161 h 1731316"/>
                <a:gd name="connsiteX6" fmla="*/ 1948741 w 2511468"/>
                <a:gd name="connsiteY6" fmla="*/ 2607 h 1731316"/>
                <a:gd name="connsiteX7" fmla="*/ 1251746 w 2511468"/>
                <a:gd name="connsiteY7" fmla="*/ 236478 h 1731316"/>
                <a:gd name="connsiteX8" fmla="*/ 169093 w 2511468"/>
                <a:gd name="connsiteY8" fmla="*/ 130586 h 1731316"/>
                <a:gd name="connsiteX0" fmla="*/ 169092 w 2515686"/>
                <a:gd name="connsiteY0" fmla="*/ 130586 h 1580338"/>
                <a:gd name="connsiteX1" fmla="*/ 250065 w 2515686"/>
                <a:gd name="connsiteY1" fmla="*/ 806109 h 1580338"/>
                <a:gd name="connsiteX2" fmla="*/ 410728 w 2515686"/>
                <a:gd name="connsiteY2" fmla="*/ 1478627 h 1580338"/>
                <a:gd name="connsiteX3" fmla="*/ 1767791 w 2515686"/>
                <a:gd name="connsiteY3" fmla="*/ 1550126 h 1580338"/>
                <a:gd name="connsiteX4" fmla="*/ 2322009 w 2515686"/>
                <a:gd name="connsiteY4" fmla="*/ 1205471 h 1580338"/>
                <a:gd name="connsiteX5" fmla="*/ 2498423 w 2515686"/>
                <a:gd name="connsiteY5" fmla="*/ 624161 h 1580338"/>
                <a:gd name="connsiteX6" fmla="*/ 1948740 w 2515686"/>
                <a:gd name="connsiteY6" fmla="*/ 2607 h 1580338"/>
                <a:gd name="connsiteX7" fmla="*/ 1251745 w 2515686"/>
                <a:gd name="connsiteY7" fmla="*/ 236478 h 1580338"/>
                <a:gd name="connsiteX8" fmla="*/ 169092 w 2515686"/>
                <a:gd name="connsiteY8" fmla="*/ 130586 h 1580338"/>
                <a:gd name="connsiteX0" fmla="*/ 216909 w 2371233"/>
                <a:gd name="connsiteY0" fmla="*/ 97731 h 1580287"/>
                <a:gd name="connsiteX1" fmla="*/ 105612 w 2371233"/>
                <a:gd name="connsiteY1" fmla="*/ 806058 h 1580287"/>
                <a:gd name="connsiteX2" fmla="*/ 266275 w 2371233"/>
                <a:gd name="connsiteY2" fmla="*/ 1478576 h 1580287"/>
                <a:gd name="connsiteX3" fmla="*/ 1623338 w 2371233"/>
                <a:gd name="connsiteY3" fmla="*/ 1550075 h 1580287"/>
                <a:gd name="connsiteX4" fmla="*/ 2177556 w 2371233"/>
                <a:gd name="connsiteY4" fmla="*/ 1205420 h 1580287"/>
                <a:gd name="connsiteX5" fmla="*/ 2353970 w 2371233"/>
                <a:gd name="connsiteY5" fmla="*/ 624110 h 1580287"/>
                <a:gd name="connsiteX6" fmla="*/ 1804287 w 2371233"/>
                <a:gd name="connsiteY6" fmla="*/ 2556 h 1580287"/>
                <a:gd name="connsiteX7" fmla="*/ 1107292 w 2371233"/>
                <a:gd name="connsiteY7" fmla="*/ 236427 h 1580287"/>
                <a:gd name="connsiteX8" fmla="*/ 216909 w 2371233"/>
                <a:gd name="connsiteY8" fmla="*/ 97731 h 1580287"/>
                <a:gd name="connsiteX0" fmla="*/ 212838 w 2367162"/>
                <a:gd name="connsiteY0" fmla="*/ 97731 h 1599445"/>
                <a:gd name="connsiteX1" fmla="*/ 101541 w 2367162"/>
                <a:gd name="connsiteY1" fmla="*/ 806058 h 1599445"/>
                <a:gd name="connsiteX2" fmla="*/ 179803 w 2367162"/>
                <a:gd name="connsiteY2" fmla="*/ 1516849 h 1599445"/>
                <a:gd name="connsiteX3" fmla="*/ 1619267 w 2367162"/>
                <a:gd name="connsiteY3" fmla="*/ 1550075 h 1599445"/>
                <a:gd name="connsiteX4" fmla="*/ 2173485 w 2367162"/>
                <a:gd name="connsiteY4" fmla="*/ 1205420 h 1599445"/>
                <a:gd name="connsiteX5" fmla="*/ 2349899 w 2367162"/>
                <a:gd name="connsiteY5" fmla="*/ 624110 h 1599445"/>
                <a:gd name="connsiteX6" fmla="*/ 1800216 w 2367162"/>
                <a:gd name="connsiteY6" fmla="*/ 2556 h 1599445"/>
                <a:gd name="connsiteX7" fmla="*/ 1103221 w 2367162"/>
                <a:gd name="connsiteY7" fmla="*/ 236427 h 1599445"/>
                <a:gd name="connsiteX8" fmla="*/ 212838 w 2367162"/>
                <a:gd name="connsiteY8" fmla="*/ 97731 h 1599445"/>
                <a:gd name="connsiteX0" fmla="*/ 274217 w 2428541"/>
                <a:gd name="connsiteY0" fmla="*/ 97731 h 1563328"/>
                <a:gd name="connsiteX1" fmla="*/ 162920 w 2428541"/>
                <a:gd name="connsiteY1" fmla="*/ 806058 h 1563328"/>
                <a:gd name="connsiteX2" fmla="*/ 241182 w 2428541"/>
                <a:gd name="connsiteY2" fmla="*/ 1516849 h 1563328"/>
                <a:gd name="connsiteX3" fmla="*/ 1680646 w 2428541"/>
                <a:gd name="connsiteY3" fmla="*/ 1550075 h 1563328"/>
                <a:gd name="connsiteX4" fmla="*/ 2234864 w 2428541"/>
                <a:gd name="connsiteY4" fmla="*/ 1205420 h 1563328"/>
                <a:gd name="connsiteX5" fmla="*/ 2411278 w 2428541"/>
                <a:gd name="connsiteY5" fmla="*/ 624110 h 1563328"/>
                <a:gd name="connsiteX6" fmla="*/ 1861595 w 2428541"/>
                <a:gd name="connsiteY6" fmla="*/ 2556 h 1563328"/>
                <a:gd name="connsiteX7" fmla="*/ 1164600 w 2428541"/>
                <a:gd name="connsiteY7" fmla="*/ 236427 h 1563328"/>
                <a:gd name="connsiteX8" fmla="*/ 274217 w 2428541"/>
                <a:gd name="connsiteY8" fmla="*/ 97731 h 156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8541" h="1563328">
                  <a:moveTo>
                    <a:pt x="274217" y="97731"/>
                  </a:moveTo>
                  <a:cubicBezTo>
                    <a:pt x="-131398" y="291421"/>
                    <a:pt x="168426" y="569538"/>
                    <a:pt x="162920" y="806058"/>
                  </a:cubicBezTo>
                  <a:cubicBezTo>
                    <a:pt x="157414" y="1042578"/>
                    <a:pt x="-247990" y="1551404"/>
                    <a:pt x="241182" y="1516849"/>
                  </a:cubicBezTo>
                  <a:cubicBezTo>
                    <a:pt x="730354" y="1482294"/>
                    <a:pt x="1348366" y="1601980"/>
                    <a:pt x="1680646" y="1550075"/>
                  </a:cubicBezTo>
                  <a:cubicBezTo>
                    <a:pt x="2012926" y="1498170"/>
                    <a:pt x="2113092" y="1359748"/>
                    <a:pt x="2234864" y="1205420"/>
                  </a:cubicBezTo>
                  <a:cubicBezTo>
                    <a:pt x="2356636" y="1051093"/>
                    <a:pt x="2473489" y="824587"/>
                    <a:pt x="2411278" y="624110"/>
                  </a:cubicBezTo>
                  <a:cubicBezTo>
                    <a:pt x="2349067" y="423633"/>
                    <a:pt x="2314322" y="32821"/>
                    <a:pt x="1861595" y="2556"/>
                  </a:cubicBezTo>
                  <a:cubicBezTo>
                    <a:pt x="1408868" y="-27709"/>
                    <a:pt x="1429163" y="220565"/>
                    <a:pt x="1164600" y="236427"/>
                  </a:cubicBezTo>
                  <a:cubicBezTo>
                    <a:pt x="900037" y="252289"/>
                    <a:pt x="679832" y="-95959"/>
                    <a:pt x="274217" y="97731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pic>
          <p:nvPicPr>
            <p:cNvPr id="208" name="Picture 207" descr="A picture containing sitting, drawing, bus&#10;&#10;Description automatically generated">
              <a:extLst>
                <a:ext uri="{FF2B5EF4-FFF2-40B4-BE49-F238E27FC236}">
                  <a16:creationId xmlns:a16="http://schemas.microsoft.com/office/drawing/2014/main" id="{7A3EED20-E5FA-C843-A6B1-2A9ED00A2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7902" y="2080593"/>
              <a:ext cx="553011" cy="312708"/>
            </a:xfrm>
            <a:prstGeom prst="rect">
              <a:avLst/>
            </a:prstGeom>
          </p:spPr>
        </p:pic>
        <p:pic>
          <p:nvPicPr>
            <p:cNvPr id="209" name="Picture 58" descr="BS00768_[1]">
              <a:extLst>
                <a:ext uri="{FF2B5EF4-FFF2-40B4-BE49-F238E27FC236}">
                  <a16:creationId xmlns:a16="http://schemas.microsoft.com/office/drawing/2014/main" id="{1C7628E4-AE4B-2A44-8F00-A65DB7123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6729" y="2400439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" name="Picture 58" descr="BS00768_[1]">
              <a:extLst>
                <a:ext uri="{FF2B5EF4-FFF2-40B4-BE49-F238E27FC236}">
                  <a16:creationId xmlns:a16="http://schemas.microsoft.com/office/drawing/2014/main" id="{09729C37-0F9D-024E-B81C-EA9E3A9C6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0103" y="1876978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1" name="Picture 58" descr="BS00768_[1]">
              <a:extLst>
                <a:ext uri="{FF2B5EF4-FFF2-40B4-BE49-F238E27FC236}">
                  <a16:creationId xmlns:a16="http://schemas.microsoft.com/office/drawing/2014/main" id="{7364AD3E-551B-B945-9846-2E0BAC50D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8941355" y="2055883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17A7BE62-AF98-5A47-9E28-587BA6BF9586}"/>
                </a:ext>
              </a:extLst>
            </p:cNvPr>
            <p:cNvGrpSpPr/>
            <p:nvPr/>
          </p:nvGrpSpPr>
          <p:grpSpPr>
            <a:xfrm>
              <a:off x="2422862" y="2292629"/>
              <a:ext cx="864303" cy="490954"/>
              <a:chOff x="2769704" y="6255026"/>
              <a:chExt cx="864303" cy="490954"/>
            </a:xfrm>
          </p:grpSpPr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73721BA-F973-F646-9745-3505084CA5E8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653546FE-FB7A-E447-A253-E4E093E4EEF8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7384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HSS-M</a:t>
                </a: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13BF82B-2950-1944-9679-269CCA6B11B5}"/>
                </a:ext>
              </a:extLst>
            </p:cNvPr>
            <p:cNvGrpSpPr/>
            <p:nvPr/>
          </p:nvGrpSpPr>
          <p:grpSpPr>
            <a:xfrm>
              <a:off x="2378766" y="1653979"/>
              <a:ext cx="753697" cy="490954"/>
              <a:chOff x="2769704" y="6255026"/>
              <a:chExt cx="753697" cy="490954"/>
            </a:xfrm>
          </p:grpSpPr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E1953E42-BCC6-C54E-96F6-522C9EDB7C3C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BCC49BA4-1EB2-9B46-996B-3B7339811062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6278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BS-M</a:t>
                </a: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AEDFF392-3344-8F47-A915-A633E5BFEF58}"/>
                </a:ext>
              </a:extLst>
            </p:cNvPr>
            <p:cNvGrpSpPr/>
            <p:nvPr/>
          </p:nvGrpSpPr>
          <p:grpSpPr>
            <a:xfrm>
              <a:off x="9322903" y="1932274"/>
              <a:ext cx="959609" cy="521732"/>
              <a:chOff x="2769704" y="6255026"/>
              <a:chExt cx="959609" cy="521732"/>
            </a:xfrm>
          </p:grpSpPr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B95E112F-DCB1-5240-8426-900DEF3AD876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574D5B76-190C-BB47-BC1F-E64795FCF6E2}"/>
                  </a:ext>
                </a:extLst>
              </p:cNvPr>
              <p:cNvSpPr txBox="1"/>
              <p:nvPr/>
            </p:nvSpPr>
            <p:spPr>
              <a:xfrm>
                <a:off x="2922104" y="6407426"/>
                <a:ext cx="80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HSS-M</a:t>
                </a: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A784BD27-0487-2144-B8BE-4DCDF342A7CF}"/>
                </a:ext>
              </a:extLst>
            </p:cNvPr>
            <p:cNvGrpSpPr/>
            <p:nvPr/>
          </p:nvGrpSpPr>
          <p:grpSpPr>
            <a:xfrm>
              <a:off x="3737113" y="1507911"/>
              <a:ext cx="411911" cy="767924"/>
              <a:chOff x="6476205" y="1307523"/>
              <a:chExt cx="466245" cy="924931"/>
            </a:xfrm>
          </p:grpSpPr>
          <p:grpSp>
            <p:nvGrpSpPr>
              <p:cNvPr id="240" name="Group 817">
                <a:extLst>
                  <a:ext uri="{FF2B5EF4-FFF2-40B4-BE49-F238E27FC236}">
                    <a16:creationId xmlns:a16="http://schemas.microsoft.com/office/drawing/2014/main" id="{5E614722-D558-4A4E-A85C-EF2D955D7D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205" y="1307523"/>
                <a:ext cx="466245" cy="405864"/>
                <a:chOff x="2920" y="1445"/>
                <a:chExt cx="326" cy="299"/>
              </a:xfrm>
            </p:grpSpPr>
            <p:sp>
              <p:nvSpPr>
                <p:cNvPr id="257" name="Oval 818">
                  <a:extLst>
                    <a:ext uri="{FF2B5EF4-FFF2-40B4-BE49-F238E27FC236}">
                      <a16:creationId xmlns:a16="http://schemas.microsoft.com/office/drawing/2014/main" id="{6FFB8A4C-3309-B840-AD9F-F9A3623BF0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445"/>
                  <a:ext cx="326" cy="289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258" name="Group 819">
                  <a:extLst>
                    <a:ext uri="{FF2B5EF4-FFF2-40B4-BE49-F238E27FC236}">
                      <a16:creationId xmlns:a16="http://schemas.microsoft.com/office/drawing/2014/main" id="{57BDA8BE-6F0B-9741-B149-B2558AF047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" y="1476"/>
                  <a:ext cx="265" cy="228"/>
                  <a:chOff x="2949" y="1476"/>
                  <a:chExt cx="265" cy="228"/>
                </a:xfrm>
              </p:grpSpPr>
              <p:sp>
                <p:nvSpPr>
                  <p:cNvPr id="260" name="Oval 820">
                    <a:extLst>
                      <a:ext uri="{FF2B5EF4-FFF2-40B4-BE49-F238E27FC236}">
                        <a16:creationId xmlns:a16="http://schemas.microsoft.com/office/drawing/2014/main" id="{47764103-E2FA-AC47-86C8-8984E7AE65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1545"/>
                    <a:ext cx="107" cy="92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1" name="Oval 821">
                    <a:extLst>
                      <a:ext uri="{FF2B5EF4-FFF2-40B4-BE49-F238E27FC236}">
                        <a16:creationId xmlns:a16="http://schemas.microsoft.com/office/drawing/2014/main" id="{17039C36-0457-F542-81C6-3F81726D55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" y="1525"/>
                    <a:ext cx="154" cy="131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2" name="Oval 822">
                    <a:extLst>
                      <a:ext uri="{FF2B5EF4-FFF2-40B4-BE49-F238E27FC236}">
                        <a16:creationId xmlns:a16="http://schemas.microsoft.com/office/drawing/2014/main" id="{D1AB047A-D8DC-7C49-950F-90A28DE699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1501"/>
                    <a:ext cx="203" cy="179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3" name="Oval 823">
                    <a:extLst>
                      <a:ext uri="{FF2B5EF4-FFF2-40B4-BE49-F238E27FC236}">
                        <a16:creationId xmlns:a16="http://schemas.microsoft.com/office/drawing/2014/main" id="{912BC9DA-8F82-3E41-9CE3-1E23620BB8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1476"/>
                    <a:ext cx="265" cy="228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259" name="Freeform 825">
                  <a:extLst>
                    <a:ext uri="{FF2B5EF4-FFF2-40B4-BE49-F238E27FC236}">
                      <a16:creationId xmlns:a16="http://schemas.microsoft.com/office/drawing/2014/main" id="{4676822E-1692-7C4D-BE23-956A83CEB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615"/>
                  <a:ext cx="178" cy="129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rgbClr val="9CE0FA"/>
                </a:solidFill>
                <a:ln w="19050" cmpd="sng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41" name="Group 398">
                <a:extLst>
                  <a:ext uri="{FF2B5EF4-FFF2-40B4-BE49-F238E27FC236}">
                    <a16:creationId xmlns:a16="http://schemas.microsoft.com/office/drawing/2014/main" id="{136670D0-BF2B-A44B-90FC-AF6378CF67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27789" y="1518577"/>
                <a:ext cx="375668" cy="713877"/>
                <a:chOff x="3130" y="3288"/>
                <a:chExt cx="410" cy="742"/>
              </a:xfrm>
            </p:grpSpPr>
            <p:sp>
              <p:nvSpPr>
                <p:cNvPr id="242" name="Line 270">
                  <a:extLst>
                    <a:ext uri="{FF2B5EF4-FFF2-40B4-BE49-F238E27FC236}">
                      <a16:creationId xmlns:a16="http://schemas.microsoft.com/office/drawing/2014/main" id="{24FA6A60-763E-E345-A022-C38F0A65AD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3" name="Line 271">
                  <a:extLst>
                    <a:ext uri="{FF2B5EF4-FFF2-40B4-BE49-F238E27FC236}">
                      <a16:creationId xmlns:a16="http://schemas.microsoft.com/office/drawing/2014/main" id="{C204A8BA-D06A-014C-A96B-EE6C04D55A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4" name="Line 272">
                  <a:extLst>
                    <a:ext uri="{FF2B5EF4-FFF2-40B4-BE49-F238E27FC236}">
                      <a16:creationId xmlns:a16="http://schemas.microsoft.com/office/drawing/2014/main" id="{C71DB84B-8AD7-E54A-A3FC-2654EB150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5" name="Line 273">
                  <a:extLst>
                    <a:ext uri="{FF2B5EF4-FFF2-40B4-BE49-F238E27FC236}">
                      <a16:creationId xmlns:a16="http://schemas.microsoft.com/office/drawing/2014/main" id="{036AD39D-8E33-A746-8624-664B9FF755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6" name="Line 274">
                  <a:extLst>
                    <a:ext uri="{FF2B5EF4-FFF2-40B4-BE49-F238E27FC236}">
                      <a16:creationId xmlns:a16="http://schemas.microsoft.com/office/drawing/2014/main" id="{90F4B75A-1881-E849-B8EA-E5C21FC29D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7" name="Line 275">
                  <a:extLst>
                    <a:ext uri="{FF2B5EF4-FFF2-40B4-BE49-F238E27FC236}">
                      <a16:creationId xmlns:a16="http://schemas.microsoft.com/office/drawing/2014/main" id="{C033E886-1F9D-0742-A911-3D81C93CC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8" name="Line 276">
                  <a:extLst>
                    <a:ext uri="{FF2B5EF4-FFF2-40B4-BE49-F238E27FC236}">
                      <a16:creationId xmlns:a16="http://schemas.microsoft.com/office/drawing/2014/main" id="{15AA0977-5207-4F4C-9000-12E6201144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9" name="Line 277">
                  <a:extLst>
                    <a:ext uri="{FF2B5EF4-FFF2-40B4-BE49-F238E27FC236}">
                      <a16:creationId xmlns:a16="http://schemas.microsoft.com/office/drawing/2014/main" id="{834B5D5A-B74E-5D4A-8C19-59C6D6C6C2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0" name="Line 278">
                  <a:extLst>
                    <a:ext uri="{FF2B5EF4-FFF2-40B4-BE49-F238E27FC236}">
                      <a16:creationId xmlns:a16="http://schemas.microsoft.com/office/drawing/2014/main" id="{68CB6251-4A2C-D246-B082-43E033CF9E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1" name="Line 279">
                  <a:extLst>
                    <a:ext uri="{FF2B5EF4-FFF2-40B4-BE49-F238E27FC236}">
                      <a16:creationId xmlns:a16="http://schemas.microsoft.com/office/drawing/2014/main" id="{35982337-3011-314C-A914-C2BB1C3639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2" name="Line 280">
                  <a:extLst>
                    <a:ext uri="{FF2B5EF4-FFF2-40B4-BE49-F238E27FC236}">
                      <a16:creationId xmlns:a16="http://schemas.microsoft.com/office/drawing/2014/main" id="{FEB64759-3374-CA45-BFF1-84D1A1AD31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3" name="Line 281">
                  <a:extLst>
                    <a:ext uri="{FF2B5EF4-FFF2-40B4-BE49-F238E27FC236}">
                      <a16:creationId xmlns:a16="http://schemas.microsoft.com/office/drawing/2014/main" id="{08BAABC9-BDC7-E940-B4FB-232F091A10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4" name="Line 282">
                  <a:extLst>
                    <a:ext uri="{FF2B5EF4-FFF2-40B4-BE49-F238E27FC236}">
                      <a16:creationId xmlns:a16="http://schemas.microsoft.com/office/drawing/2014/main" id="{69AC78AC-3258-9240-BFF7-1708EDDEFF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5" name="Line 283">
                  <a:extLst>
                    <a:ext uri="{FF2B5EF4-FFF2-40B4-BE49-F238E27FC236}">
                      <a16:creationId xmlns:a16="http://schemas.microsoft.com/office/drawing/2014/main" id="{6877237D-10BE-204C-860D-823A64D79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6" name="Line 284">
                  <a:extLst>
                    <a:ext uri="{FF2B5EF4-FFF2-40B4-BE49-F238E27FC236}">
                      <a16:creationId xmlns:a16="http://schemas.microsoft.com/office/drawing/2014/main" id="{DB518C6A-CEDA-054D-9476-99C45ADE8F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0A092DA3-C42D-D944-A98D-3D9049F1F8F8}"/>
                </a:ext>
              </a:extLst>
            </p:cNvPr>
            <p:cNvGrpSpPr/>
            <p:nvPr/>
          </p:nvGrpSpPr>
          <p:grpSpPr>
            <a:xfrm>
              <a:off x="3893635" y="2162351"/>
              <a:ext cx="677748" cy="346462"/>
              <a:chOff x="1503784" y="3006600"/>
              <a:chExt cx="1771786" cy="957087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D9480CB9-E27B-6841-A748-CA6489238A45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238" name="Freeform 237">
                  <a:extLst>
                    <a:ext uri="{FF2B5EF4-FFF2-40B4-BE49-F238E27FC236}">
                      <a16:creationId xmlns:a16="http://schemas.microsoft.com/office/drawing/2014/main" id="{04EC806A-39A3-D74A-AAB2-F911EAB56A88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70DA0004-A618-7346-8210-4704D2A91F69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E579B6CC-1F14-4342-B43B-D2BBF4433F01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11B9ED1B-EB6D-914F-B396-DD0254C2EE19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36" name="Parallelogram 235">
                    <a:extLst>
                      <a:ext uri="{FF2B5EF4-FFF2-40B4-BE49-F238E27FC236}">
                        <a16:creationId xmlns:a16="http://schemas.microsoft.com/office/drawing/2014/main" id="{E7C35AD8-1DBE-4440-A225-BB3005A9F528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7" name="Parallelogram 236">
                    <a:extLst>
                      <a:ext uri="{FF2B5EF4-FFF2-40B4-BE49-F238E27FC236}">
                        <a16:creationId xmlns:a16="http://schemas.microsoft.com/office/drawing/2014/main" id="{0B9EDE51-DC89-4F4D-8862-90C14B2062CF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2919FAFE-224E-7C47-BC9B-5652AB5D573E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34" name="Parallelogram 233">
                    <a:extLst>
                      <a:ext uri="{FF2B5EF4-FFF2-40B4-BE49-F238E27FC236}">
                        <a16:creationId xmlns:a16="http://schemas.microsoft.com/office/drawing/2014/main" id="{54BF0DD8-4148-D045-86F9-640BE0D36492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5" name="Parallelogram 234">
                    <a:extLst>
                      <a:ext uri="{FF2B5EF4-FFF2-40B4-BE49-F238E27FC236}">
                        <a16:creationId xmlns:a16="http://schemas.microsoft.com/office/drawing/2014/main" id="{08E5B810-BD3C-6B44-A721-8C7689B0F662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1" name="Parallelogram 220">
                  <a:extLst>
                    <a:ext uri="{FF2B5EF4-FFF2-40B4-BE49-F238E27FC236}">
                      <a16:creationId xmlns:a16="http://schemas.microsoft.com/office/drawing/2014/main" id="{BF6FC034-54BD-0842-B8E8-4D9A22CAA503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Parallelogram 221">
                  <a:extLst>
                    <a:ext uri="{FF2B5EF4-FFF2-40B4-BE49-F238E27FC236}">
                      <a16:creationId xmlns:a16="http://schemas.microsoft.com/office/drawing/2014/main" id="{58B427DC-A8A9-CA44-8784-F6E725C31329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C89D51F0-BE6B-D742-8471-9F7867EF622D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4" name="Parallelogram 223">
                  <a:extLst>
                    <a:ext uri="{FF2B5EF4-FFF2-40B4-BE49-F238E27FC236}">
                      <a16:creationId xmlns:a16="http://schemas.microsoft.com/office/drawing/2014/main" id="{86B1E505-34DD-934C-BF2C-2689FBEAF91B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Parallelogram 224">
                  <a:extLst>
                    <a:ext uri="{FF2B5EF4-FFF2-40B4-BE49-F238E27FC236}">
                      <a16:creationId xmlns:a16="http://schemas.microsoft.com/office/drawing/2014/main" id="{809D5A8C-095B-7248-A7EB-12E10F47E203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Parallelogram 225">
                  <a:extLst>
                    <a:ext uri="{FF2B5EF4-FFF2-40B4-BE49-F238E27FC236}">
                      <a16:creationId xmlns:a16="http://schemas.microsoft.com/office/drawing/2014/main" id="{A1534CDD-071D-F240-A8AD-24848A2C1942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37470832-3231-D140-9B98-3B27AF911D51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230" name="Parallelogram 229">
                    <a:extLst>
                      <a:ext uri="{FF2B5EF4-FFF2-40B4-BE49-F238E27FC236}">
                        <a16:creationId xmlns:a16="http://schemas.microsoft.com/office/drawing/2014/main" id="{A0EEA72A-ECC2-9342-BDB2-19F25094E14C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Parallelogram 230">
                    <a:extLst>
                      <a:ext uri="{FF2B5EF4-FFF2-40B4-BE49-F238E27FC236}">
                        <a16:creationId xmlns:a16="http://schemas.microsoft.com/office/drawing/2014/main" id="{596486DE-414E-AB4F-AA4A-A202B442E6B2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2" name="Parallelogram 231">
                    <a:extLst>
                      <a:ext uri="{FF2B5EF4-FFF2-40B4-BE49-F238E27FC236}">
                        <a16:creationId xmlns:a16="http://schemas.microsoft.com/office/drawing/2014/main" id="{4DE1E6C4-9D7C-9E4A-85B4-591228128059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3" name="Parallelogram 232">
                    <a:extLst>
                      <a:ext uri="{FF2B5EF4-FFF2-40B4-BE49-F238E27FC236}">
                        <a16:creationId xmlns:a16="http://schemas.microsoft.com/office/drawing/2014/main" id="{6D7610CF-4344-7D41-A633-042DD0C229FA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8" name="Parallelogram 227">
                  <a:extLst>
                    <a:ext uri="{FF2B5EF4-FFF2-40B4-BE49-F238E27FC236}">
                      <a16:creationId xmlns:a16="http://schemas.microsoft.com/office/drawing/2014/main" id="{115F21F8-878A-E340-AD24-CB54563C4073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Parallelogram 228">
                  <a:extLst>
                    <a:ext uri="{FF2B5EF4-FFF2-40B4-BE49-F238E27FC236}">
                      <a16:creationId xmlns:a16="http://schemas.microsoft.com/office/drawing/2014/main" id="{DB878348-3D9E-A343-B0AB-4071FC8ED210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35FFE3-24B8-C140-BF08-8BB3DEA8FF21}"/>
              </a:ext>
            </a:extLst>
          </p:cNvPr>
          <p:cNvGrpSpPr/>
          <p:nvPr/>
        </p:nvGrpSpPr>
        <p:grpSpPr>
          <a:xfrm>
            <a:off x="1899298" y="3676811"/>
            <a:ext cx="3799395" cy="392848"/>
            <a:chOff x="1899298" y="3676811"/>
            <a:chExt cx="3799395" cy="392848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54F7DAB2-A0D7-7D4B-9136-696ABC9D5A82}"/>
                </a:ext>
              </a:extLst>
            </p:cNvPr>
            <p:cNvCxnSpPr/>
            <p:nvPr/>
          </p:nvCxnSpPr>
          <p:spPr>
            <a:xfrm>
              <a:off x="1899298" y="3910512"/>
              <a:ext cx="19655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E066074-447D-844F-892A-D7A2DAF88A77}"/>
                </a:ext>
              </a:extLst>
            </p:cNvPr>
            <p:cNvCxnSpPr/>
            <p:nvPr/>
          </p:nvCxnSpPr>
          <p:spPr>
            <a:xfrm>
              <a:off x="4050360" y="4008104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D13C86A-9E2D-6D4A-BCF7-547FAED55737}"/>
                </a:ext>
              </a:extLst>
            </p:cNvPr>
            <p:cNvSpPr txBox="1"/>
            <p:nvPr/>
          </p:nvSpPr>
          <p:spPr>
            <a:xfrm>
              <a:off x="4628187" y="3676811"/>
              <a:ext cx="509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</a:t>
              </a:r>
              <a:r>
                <a:rPr lang="en-US" sz="1400" baseline="-25000" dirty="0"/>
                <a:t>M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AA624CC-7FA8-E74C-906C-8C2C0899983D}"/>
                </a:ext>
              </a:extLst>
            </p:cNvPr>
            <p:cNvGrpSpPr/>
            <p:nvPr/>
          </p:nvGrpSpPr>
          <p:grpSpPr>
            <a:xfrm>
              <a:off x="2141216" y="3700327"/>
              <a:ext cx="291152" cy="369332"/>
              <a:chOff x="7031063" y="1728412"/>
              <a:chExt cx="291152" cy="369332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5E535200-2F47-3743-8504-24DA7CB1659E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5778882-8A28-FC40-8DE1-5DC6BD7A11E0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282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FFB84DA-82E2-4D4A-A7C4-2E19B0090A77}"/>
              </a:ext>
            </a:extLst>
          </p:cNvPr>
          <p:cNvCxnSpPr/>
          <p:nvPr/>
        </p:nvCxnSpPr>
        <p:spPr>
          <a:xfrm flipH="1">
            <a:off x="4090116" y="4472714"/>
            <a:ext cx="16483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739ED31-A787-FF47-BB59-7408E1084A07}"/>
              </a:ext>
            </a:extLst>
          </p:cNvPr>
          <p:cNvCxnSpPr/>
          <p:nvPr/>
        </p:nvCxnSpPr>
        <p:spPr>
          <a:xfrm flipH="1">
            <a:off x="1939054" y="4563316"/>
            <a:ext cx="1965534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7E6CE51-72A0-6743-B574-9C945D0CA778}"/>
              </a:ext>
            </a:extLst>
          </p:cNvPr>
          <p:cNvGrpSpPr/>
          <p:nvPr/>
        </p:nvGrpSpPr>
        <p:grpSpPr>
          <a:xfrm>
            <a:off x="4787193" y="4264532"/>
            <a:ext cx="305943" cy="369332"/>
            <a:chOff x="7031063" y="1728412"/>
            <a:chExt cx="305943" cy="369332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A7565CB-C298-B445-8AA5-D60763860B3E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5E0453F-D644-4A44-89CB-E5ACE788784D}"/>
                </a:ext>
              </a:extLst>
            </p:cNvPr>
            <p:cNvSpPr txBox="1"/>
            <p:nvPr/>
          </p:nvSpPr>
          <p:spPr>
            <a:xfrm>
              <a:off x="7031063" y="1728412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18DE3BA0-2E0C-224E-90CE-53AC3092DE04}"/>
              </a:ext>
            </a:extLst>
          </p:cNvPr>
          <p:cNvSpPr txBox="1"/>
          <p:nvPr/>
        </p:nvSpPr>
        <p:spPr>
          <a:xfrm>
            <a:off x="4553695" y="4066669"/>
            <a:ext cx="804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OK, keys</a:t>
            </a:r>
            <a:endParaRPr lang="en-US" sz="1400" baseline="-250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3C723C0-8CD6-DB4C-A3B1-1A08E33FED91}"/>
              </a:ext>
            </a:extLst>
          </p:cNvPr>
          <p:cNvSpPr txBox="1"/>
          <p:nvPr/>
        </p:nvSpPr>
        <p:spPr>
          <a:xfrm>
            <a:off x="2161442" y="4233327"/>
            <a:ext cx="396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OK</a:t>
            </a:r>
            <a:endParaRPr lang="en-US" sz="1400" baseline="-25000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B3CE3A4-8755-6941-ADB5-904725C14D5E}"/>
              </a:ext>
            </a:extLst>
          </p:cNvPr>
          <p:cNvCxnSpPr/>
          <p:nvPr/>
        </p:nvCxnSpPr>
        <p:spPr>
          <a:xfrm flipH="1">
            <a:off x="1925802" y="5037477"/>
            <a:ext cx="1965534" cy="0"/>
          </a:xfrm>
          <a:prstGeom prst="straightConnector1">
            <a:avLst/>
          </a:prstGeom>
          <a:ln w="50800">
            <a:solidFill>
              <a:srgbClr val="00009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CFFB3E1-B9B5-1F46-8389-29CDE3D513A3}"/>
              </a:ext>
            </a:extLst>
          </p:cNvPr>
          <p:cNvGrpSpPr/>
          <p:nvPr/>
        </p:nvGrpSpPr>
        <p:grpSpPr>
          <a:xfrm>
            <a:off x="2744551" y="4829295"/>
            <a:ext cx="305943" cy="369332"/>
            <a:chOff x="7031063" y="1728412"/>
            <a:chExt cx="305943" cy="369332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DD4EB9A-4B24-574F-B757-8FC732F5F468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8057879-E823-2B4E-A1A3-2CF9FB5D3125}"/>
                </a:ext>
              </a:extLst>
            </p:cNvPr>
            <p:cNvSpPr txBox="1"/>
            <p:nvPr/>
          </p:nvSpPr>
          <p:spPr>
            <a:xfrm>
              <a:off x="7031063" y="1728412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16D617E1-7C22-8749-B2AD-C605C18D57C2}"/>
              </a:ext>
            </a:extLst>
          </p:cNvPr>
          <p:cNvSpPr txBox="1"/>
          <p:nvPr/>
        </p:nvSpPr>
        <p:spPr>
          <a:xfrm>
            <a:off x="2263483" y="4628374"/>
            <a:ext cx="122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key derivation</a:t>
            </a:r>
            <a:endParaRPr lang="en-US" sz="1400" baseline="-25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A4D6E2-BEF0-B24C-ADD8-4DAC593AA408}"/>
              </a:ext>
            </a:extLst>
          </p:cNvPr>
          <p:cNvGrpSpPr/>
          <p:nvPr/>
        </p:nvGrpSpPr>
        <p:grpSpPr>
          <a:xfrm>
            <a:off x="6660875" y="4471409"/>
            <a:ext cx="5173317" cy="1569660"/>
            <a:chOff x="6660875" y="4471409"/>
            <a:chExt cx="5173317" cy="1569660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D59B293D-1764-4843-8A74-36EAD02B76F7}"/>
                </a:ext>
              </a:extLst>
            </p:cNvPr>
            <p:cNvGrpSpPr/>
            <p:nvPr/>
          </p:nvGrpSpPr>
          <p:grpSpPr>
            <a:xfrm>
              <a:off x="6660875" y="4536471"/>
              <a:ext cx="306494" cy="369332"/>
              <a:chOff x="7031063" y="1754916"/>
              <a:chExt cx="306494" cy="369332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8DBC537D-9564-BF47-9D69-A6797C5A8798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FEE9BC70-3513-0449-BA20-F87211E08FEA}"/>
                  </a:ext>
                </a:extLst>
              </p:cNvPr>
              <p:cNvSpPr txBox="1"/>
              <p:nvPr/>
            </p:nvSpPr>
            <p:spPr>
              <a:xfrm>
                <a:off x="7031063" y="175491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234EC0B-159E-7C45-997C-DA44C1D21C8F}"/>
                </a:ext>
              </a:extLst>
            </p:cNvPr>
            <p:cNvSpPr txBox="1"/>
            <p:nvPr/>
          </p:nvSpPr>
          <p:spPr>
            <a:xfrm>
              <a:off x="7005431" y="4471409"/>
              <a:ext cx="482876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mobile, BS determine keys for encrypting data, control frames over 4G wireless channel</a:t>
              </a:r>
            </a:p>
            <a:p>
              <a:pPr marL="342900" indent="-277813"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AES can be used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327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17860-E357-3C44-B911-25998BEE8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14829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4G</a:t>
            </a:r>
            <a:r>
              <a:rPr lang="en-US" dirty="0"/>
              <a:t>: MME in visited network makes authentication decision</a:t>
            </a:r>
          </a:p>
          <a:p>
            <a:r>
              <a:rPr lang="en-US" dirty="0">
                <a:solidFill>
                  <a:srgbClr val="C00000"/>
                </a:solidFill>
              </a:rPr>
              <a:t>5G: </a:t>
            </a:r>
            <a:r>
              <a:rPr lang="en-US" dirty="0"/>
              <a:t>home network provides authentication decision</a:t>
            </a:r>
          </a:p>
          <a:p>
            <a:pPr lvl="1"/>
            <a:r>
              <a:rPr lang="en-US" dirty="0"/>
              <a:t>visited MME plays “middleman” role but can still reject</a:t>
            </a:r>
          </a:p>
          <a:p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Authentication, encryption: from 4G to 5G</a:t>
            </a:r>
          </a:p>
        </p:txBody>
      </p:sp>
      <p:sp>
        <p:nvSpPr>
          <p:cNvPr id="133" name="Content Placeholder 3">
            <a:extLst>
              <a:ext uri="{FF2B5EF4-FFF2-40B4-BE49-F238E27FC236}">
                <a16:creationId xmlns:a16="http://schemas.microsoft.com/office/drawing/2014/main" id="{8BA62E15-9067-CC4E-9809-836EE009AFCE}"/>
              </a:ext>
            </a:extLst>
          </p:cNvPr>
          <p:cNvSpPr txBox="1">
            <a:spLocks/>
          </p:cNvSpPr>
          <p:nvPr/>
        </p:nvSpPr>
        <p:spPr>
          <a:xfrm>
            <a:off x="818322" y="3506446"/>
            <a:ext cx="10515600" cy="11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4G: </a:t>
            </a:r>
            <a:r>
              <a:rPr lang="en-US" dirty="0"/>
              <a:t>uses shared-in-advance keys</a:t>
            </a:r>
          </a:p>
          <a:p>
            <a:r>
              <a:rPr lang="en-US" dirty="0">
                <a:solidFill>
                  <a:srgbClr val="C00000"/>
                </a:solidFill>
              </a:rPr>
              <a:t>5G: </a:t>
            </a:r>
            <a:r>
              <a:rPr lang="en-US" dirty="0"/>
              <a:t>keys not shared in advance for IoT</a:t>
            </a:r>
          </a:p>
        </p:txBody>
      </p:sp>
      <p:sp>
        <p:nvSpPr>
          <p:cNvPr id="134" name="Content Placeholder 3">
            <a:extLst>
              <a:ext uri="{FF2B5EF4-FFF2-40B4-BE49-F238E27FC236}">
                <a16:creationId xmlns:a16="http://schemas.microsoft.com/office/drawing/2014/main" id="{4D6D34A0-8735-4B40-846F-7F7B1606D4F7}"/>
              </a:ext>
            </a:extLst>
          </p:cNvPr>
          <p:cNvSpPr txBox="1">
            <a:spLocks/>
          </p:cNvSpPr>
          <p:nvPr/>
        </p:nvSpPr>
        <p:spPr>
          <a:xfrm>
            <a:off x="851452" y="4811785"/>
            <a:ext cx="10515600" cy="11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4G: </a:t>
            </a:r>
            <a:r>
              <a:rPr lang="en-US" dirty="0"/>
              <a:t>device IMSI transmitted in cleartext to BS</a:t>
            </a:r>
          </a:p>
          <a:p>
            <a:r>
              <a:rPr lang="en-US" dirty="0">
                <a:solidFill>
                  <a:srgbClr val="C00000"/>
                </a:solidFill>
              </a:rPr>
              <a:t>5G: </a:t>
            </a:r>
            <a:r>
              <a:rPr lang="en-US" dirty="0"/>
              <a:t>public key crypto used to encrypt IMSI</a:t>
            </a:r>
          </a:p>
        </p:txBody>
      </p:sp>
    </p:spTree>
    <p:extLst>
      <p:ext uri="{BB962C8B-B14F-4D97-AF65-F5344CB8AC3E}">
        <p14:creationId xmlns:p14="http://schemas.microsoft.com/office/powerpoint/2010/main" val="21111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31046</TotalTime>
  <Words>9200</Words>
  <Application>Microsoft Office PowerPoint</Application>
  <PresentationFormat>Widescreen</PresentationFormat>
  <Paragraphs>2082</Paragraphs>
  <Slides>113</Slides>
  <Notes>113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23" baseType="lpstr">
      <vt:lpstr>Arial Unicode MS</vt:lpstr>
      <vt:lpstr>ＭＳ Ｐゴシック</vt:lpstr>
      <vt:lpstr>ZapfDingbats</vt:lpstr>
      <vt:lpstr>Arial</vt:lpstr>
      <vt:lpstr>Calibri</vt:lpstr>
      <vt:lpstr>Calibri Light</vt:lpstr>
      <vt:lpstr>Courier New</vt:lpstr>
      <vt:lpstr>Gill Sans MT</vt:lpstr>
      <vt:lpstr>Wingdings</vt:lpstr>
      <vt:lpstr>Office Theme</vt:lpstr>
      <vt:lpstr>PowerPoint Presentation</vt:lpstr>
      <vt:lpstr>Security: overview</vt:lpstr>
      <vt:lpstr>Chapter 8 outline</vt:lpstr>
      <vt:lpstr>What is network security?</vt:lpstr>
      <vt:lpstr>Friends and enemies: Alice, Bob, Trudy</vt:lpstr>
      <vt:lpstr>Friends and enemies: Alice, Bob, Trudy</vt:lpstr>
      <vt:lpstr>There are bad guys (and girls) out there!</vt:lpstr>
      <vt:lpstr>Chapter 8 outline</vt:lpstr>
      <vt:lpstr>The language of cryptography</vt:lpstr>
      <vt:lpstr>Breaking an encryption scheme</vt:lpstr>
      <vt:lpstr>Symmetric key cryptography</vt:lpstr>
      <vt:lpstr>Simple encryption scheme</vt:lpstr>
      <vt:lpstr>A more sophisticated encryption approach</vt:lpstr>
      <vt:lpstr>Symmetric key crypto: DES</vt:lpstr>
      <vt:lpstr>AES: Advanced Encryption Standard</vt:lpstr>
      <vt:lpstr>Public Key Cryptography</vt:lpstr>
      <vt:lpstr>Public Key Cryptography</vt:lpstr>
      <vt:lpstr>Public key encryption algorithms</vt:lpstr>
      <vt:lpstr>Prerequisite: modular arithmetic</vt:lpstr>
      <vt:lpstr>RSA: getting ready</vt:lpstr>
      <vt:lpstr>RSA: Creating public/private key pair</vt:lpstr>
      <vt:lpstr>RSA: encryption, decryption</vt:lpstr>
      <vt:lpstr>RSA example:</vt:lpstr>
      <vt:lpstr>Why does RSA work?</vt:lpstr>
      <vt:lpstr>RSA: another important property</vt:lpstr>
      <vt:lpstr>PowerPoint Presentation</vt:lpstr>
      <vt:lpstr>Why is RSA secure?</vt:lpstr>
      <vt:lpstr>RSA in practice: session keys</vt:lpstr>
      <vt:lpstr>Chapter 8 outline</vt:lpstr>
      <vt:lpstr>Authentication</vt:lpstr>
      <vt:lpstr>Authentication</vt:lpstr>
      <vt:lpstr>Authentication: another try</vt:lpstr>
      <vt:lpstr>Authentication: another try</vt:lpstr>
      <vt:lpstr>Authentication: a third try</vt:lpstr>
      <vt:lpstr>Authentication: a third try</vt:lpstr>
      <vt:lpstr>Authentication: a modified third try</vt:lpstr>
      <vt:lpstr>Authentication: a modified third try</vt:lpstr>
      <vt:lpstr>Authentication: a fourth try</vt:lpstr>
      <vt:lpstr>Authentication: ap5.0</vt:lpstr>
      <vt:lpstr>Authentication: ap5.0 – there’s still a flaw!</vt:lpstr>
      <vt:lpstr>Chapter 8 outline</vt:lpstr>
      <vt:lpstr>Digital signatures </vt:lpstr>
      <vt:lpstr>Digital signatures </vt:lpstr>
      <vt:lpstr>Message digests</vt:lpstr>
      <vt:lpstr>Internet checksum: poor crypto hash function</vt:lpstr>
      <vt:lpstr>Digital signature = signed message digest</vt:lpstr>
      <vt:lpstr>Hash function algorithms</vt:lpstr>
      <vt:lpstr>Authentication: ap5.0 – let’s fix it!!</vt:lpstr>
      <vt:lpstr>Need for certified public keys</vt:lpstr>
      <vt:lpstr>Public key Certification Authorities (CA)</vt:lpstr>
      <vt:lpstr>Public key Certification Authorities (CA)</vt:lpstr>
      <vt:lpstr>Chapter 8 outline</vt:lpstr>
      <vt:lpstr>Secure e-mail: confidentiality </vt:lpstr>
      <vt:lpstr>Secure e-mail: confidentiality (more) </vt:lpstr>
      <vt:lpstr>Secure e-mail: integrity, authentication</vt:lpstr>
      <vt:lpstr>Secure e-mail: integrity, authentication</vt:lpstr>
      <vt:lpstr>Chapter 8 outline</vt:lpstr>
      <vt:lpstr>Transport-layer security (TLS)</vt:lpstr>
      <vt:lpstr>Transport-layer security (TLS)</vt:lpstr>
      <vt:lpstr>Transport-layer security: what’s needed?</vt:lpstr>
      <vt:lpstr>t-tls: initial handshake</vt:lpstr>
      <vt:lpstr>t-tls: cryptographic keys</vt:lpstr>
      <vt:lpstr>t-tls: encrypting data</vt:lpstr>
      <vt:lpstr>t-tls: encrypting data (more)</vt:lpstr>
      <vt:lpstr>t-tls: connection close</vt:lpstr>
      <vt:lpstr>Transport-layer security (TLS)</vt:lpstr>
      <vt:lpstr>TLS: 1.3 cipher suite</vt:lpstr>
      <vt:lpstr>TLS 1.3 handshake: 1 RTT</vt:lpstr>
      <vt:lpstr>TLS 1.3 handshake: 0 RTT</vt:lpstr>
      <vt:lpstr>Chapter 8 outline</vt:lpstr>
      <vt:lpstr>IP Sec</vt:lpstr>
      <vt:lpstr>Two IPsec protocols</vt:lpstr>
      <vt:lpstr>Security associations (SAs) </vt:lpstr>
      <vt:lpstr>IPsec datagram</vt:lpstr>
      <vt:lpstr>ESP tunnel mode: actions</vt:lpstr>
      <vt:lpstr>IPsec sequence numbers</vt:lpstr>
      <vt:lpstr>Security Policy Database (SPD)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8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8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8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1075</cp:revision>
  <dcterms:created xsi:type="dcterms:W3CDTF">2020-01-18T07:24:59Z</dcterms:created>
  <dcterms:modified xsi:type="dcterms:W3CDTF">2024-11-12T20:37:36Z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Theme:6</vt:lpwstr>
  </property>
  <property fmtid="{D5CDD505-2E9C-101B-9397-08002B2CF9AE}" pid="3" name="ClassificationContentMarkingHeaderText">
    <vt:lpwstr>Begränsad delning</vt:lpwstr>
  </property>
</Properties>
</file>