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799" r:id="rId2"/>
    <p:sldId id="1532" r:id="rId3"/>
    <p:sldId id="1534" r:id="rId4"/>
    <p:sldId id="1531" r:id="rId5"/>
    <p:sldId id="1535" r:id="rId6"/>
    <p:sldId id="1529" r:id="rId7"/>
    <p:sldId id="1536" r:id="rId8"/>
    <p:sldId id="812" r:id="rId9"/>
    <p:sldId id="816" r:id="rId10"/>
    <p:sldId id="817" r:id="rId11"/>
    <p:sldId id="818" r:id="rId12"/>
    <p:sldId id="819" r:id="rId13"/>
    <p:sldId id="820" r:id="rId14"/>
    <p:sldId id="822" r:id="rId1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1532"/>
            <p14:sldId id="1534"/>
            <p14:sldId id="1531"/>
            <p14:sldId id="1535"/>
            <p14:sldId id="1529"/>
            <p14:sldId id="1536"/>
            <p14:sldId id="812"/>
            <p14:sldId id="816"/>
            <p14:sldId id="817"/>
            <p14:sldId id="818"/>
            <p14:sldId id="819"/>
            <p14:sldId id="820"/>
            <p14:sldId id="8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6C857-DC45-4328-AD03-B5E0E0E15AFA}" v="3" dt="2025-09-12T02:15:17.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77" autoAdjust="0"/>
  </p:normalViewPr>
  <p:slideViewPr>
    <p:cSldViewPr snapToGrid="0">
      <p:cViewPr varScale="1">
        <p:scale>
          <a:sx n="65" d="100"/>
          <a:sy n="65" d="100"/>
        </p:scale>
        <p:origin x="133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delSld modSld modSection">
      <pc:chgData name="Zonghua Gu" userId="9a7e1853e1951ef5" providerId="LiveId" clId="{CF1FAA12-072C-4ED5-BA76-0FFFAEFDB88A}" dt="2025-09-12T02:15:46.189" v="11" actId="47"/>
      <pc:docMkLst>
        <pc:docMk/>
      </pc:docMkLst>
      <pc:sldChg chg="addSp modSp mod">
        <pc:chgData name="Zonghua Gu" userId="9a7e1853e1951ef5" providerId="LiveId" clId="{CF1FAA12-072C-4ED5-BA76-0FFFAEFDB88A}" dt="2025-09-12T02:15:07.097" v="6" actId="1076"/>
        <pc:sldMkLst>
          <pc:docMk/>
          <pc:sldMk cId="1467031795" sldId="820"/>
        </pc:sldMkLst>
        <pc:spChg chg="add mod">
          <ac:chgData name="Zonghua Gu" userId="9a7e1853e1951ef5" providerId="LiveId" clId="{CF1FAA12-072C-4ED5-BA76-0FFFAEFDB88A}" dt="2025-09-12T02:14:22.642" v="0"/>
          <ac:spMkLst>
            <pc:docMk/>
            <pc:sldMk cId="1467031795" sldId="820"/>
            <ac:spMk id="2" creationId="{5A63CB61-EB79-63B7-AC78-B00EFA0A682E}"/>
          </ac:spMkLst>
        </pc:spChg>
        <pc:spChg chg="mod">
          <ac:chgData name="Zonghua Gu" userId="9a7e1853e1951ef5" providerId="LiveId" clId="{CF1FAA12-072C-4ED5-BA76-0FFFAEFDB88A}" dt="2025-09-12T02:15:07.097" v="6" actId="1076"/>
          <ac:spMkLst>
            <pc:docMk/>
            <pc:sldMk cId="1467031795" sldId="820"/>
            <ac:spMk id="118" creationId="{B6563B98-BCF0-7DAC-D658-E2FAD6C2A9AC}"/>
          </ac:spMkLst>
        </pc:spChg>
      </pc:sldChg>
      <pc:sldChg chg="addSp modSp mod">
        <pc:chgData name="Zonghua Gu" userId="9a7e1853e1951ef5" providerId="LiveId" clId="{CF1FAA12-072C-4ED5-BA76-0FFFAEFDB88A}" dt="2025-09-12T02:14:59.332" v="5" actId="1076"/>
        <pc:sldMkLst>
          <pc:docMk/>
          <pc:sldMk cId="1438700461" sldId="822"/>
        </pc:sldMkLst>
        <pc:spChg chg="add mod">
          <ac:chgData name="Zonghua Gu" userId="9a7e1853e1951ef5" providerId="LiveId" clId="{CF1FAA12-072C-4ED5-BA76-0FFFAEFDB88A}" dt="2025-09-12T02:14:47.413" v="3"/>
          <ac:spMkLst>
            <pc:docMk/>
            <pc:sldMk cId="1438700461" sldId="822"/>
            <ac:spMk id="4" creationId="{0EA30BA8-1B05-71EA-29B3-BFA989CF407B}"/>
          </ac:spMkLst>
        </pc:spChg>
        <pc:spChg chg="mod">
          <ac:chgData name="Zonghua Gu" userId="9a7e1853e1951ef5" providerId="LiveId" clId="{CF1FAA12-072C-4ED5-BA76-0FFFAEFDB88A}" dt="2025-09-12T02:14:59.332" v="5" actId="1076"/>
          <ac:spMkLst>
            <pc:docMk/>
            <pc:sldMk cId="1438700461" sldId="822"/>
            <ac:spMk id="88" creationId="{632E99F7-BC27-2C03-2730-A3E9C7B2DB60}"/>
          </ac:spMkLst>
        </pc:spChg>
      </pc:sldChg>
      <pc:sldChg chg="addSp modSp del mod">
        <pc:chgData name="Zonghua Gu" userId="9a7e1853e1951ef5" providerId="LiveId" clId="{CF1FAA12-072C-4ED5-BA76-0FFFAEFDB88A}" dt="2025-09-12T02:15:46.189" v="11" actId="47"/>
        <pc:sldMkLst>
          <pc:docMk/>
          <pc:sldMk cId="49214421" sldId="823"/>
        </pc:sldMkLst>
        <pc:spChg chg="add mod">
          <ac:chgData name="Zonghua Gu" userId="9a7e1853e1951ef5" providerId="LiveId" clId="{CF1FAA12-072C-4ED5-BA76-0FFFAEFDB88A}" dt="2025-09-12T02:15:17.187" v="10"/>
          <ac:spMkLst>
            <pc:docMk/>
            <pc:sldMk cId="49214421" sldId="823"/>
            <ac:spMk id="4" creationId="{31C64465-3C6A-76D2-9293-0D9B67486679}"/>
          </ac:spMkLst>
        </pc:spChg>
        <pc:spChg chg="mod">
          <ac:chgData name="Zonghua Gu" userId="9a7e1853e1951ef5" providerId="LiveId" clId="{CF1FAA12-072C-4ED5-BA76-0FFFAEFDB88A}" dt="2025-09-12T02:15:16.923" v="9" actId="1076"/>
          <ac:spMkLst>
            <pc:docMk/>
            <pc:sldMk cId="49214421" sldId="823"/>
            <ac:spMk id="88" creationId="{37BD552E-39BC-5483-7F5E-8EE8CFB4286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rplexity.ai/search/pplx.ai/sha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DC54A-6BAE-23B9-FA66-48BDAEADA2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9C598-2D8A-C541-A318-499F4C028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86DCEE-E7A4-778B-948B-1160E992ED4C}"/>
              </a:ext>
            </a:extLst>
          </p:cNvPr>
          <p:cNvSpPr>
            <a:spLocks noGrp="1"/>
          </p:cNvSpPr>
          <p:nvPr>
            <p:ph type="body" idx="1"/>
          </p:nvPr>
        </p:nvSpPr>
        <p:spPr/>
        <p:txBody>
          <a:bodyPr/>
          <a:lstStyle/>
          <a:p>
            <a:pPr>
              <a:buNone/>
            </a:pPr>
            <a:r>
              <a:rPr lang="en-GB" dirty="0"/>
              <a:t>Let’s </a:t>
            </a:r>
            <a:r>
              <a:rPr lang="en-GB" dirty="0" err="1"/>
              <a:t>analyze</a:t>
            </a:r>
            <a:r>
              <a:rPr lang="en-GB" dirty="0"/>
              <a:t> the </a:t>
            </a:r>
            <a:r>
              <a:rPr lang="en-GB" dirty="0" err="1"/>
              <a:t>behavior</a:t>
            </a:r>
            <a:r>
              <a:rPr lang="en-GB" dirty="0"/>
              <a:t> of the given program and determine all possible outputs.</a:t>
            </a:r>
          </a:p>
          <a:p>
            <a:pPr>
              <a:buNone/>
            </a:pPr>
            <a:r>
              <a:rPr lang="en-GB" b="1" dirty="0"/>
              <a:t>Key Observations:</a:t>
            </a:r>
          </a:p>
          <a:p>
            <a:pPr>
              <a:buFont typeface="+mj-lt"/>
              <a:buAutoNum type="arabicPeriod"/>
            </a:pPr>
            <a:r>
              <a:rPr lang="en-GB" b="1" dirty="0"/>
              <a:t>fork() </a:t>
            </a:r>
            <a:r>
              <a:rPr lang="en-GB" b="1" dirty="0" err="1"/>
              <a:t>Behavior</a:t>
            </a:r>
            <a:r>
              <a:rPr lang="en-GB" b="1" dirty="0"/>
              <a:t>:</a:t>
            </a:r>
            <a:endParaRPr lang="en-GB" dirty="0"/>
          </a:p>
          <a:p>
            <a:pPr marL="742950" lvl="1" indent="-285750">
              <a:buFont typeface="+mj-lt"/>
              <a:buAutoNum type="arabicPeriod"/>
            </a:pPr>
            <a:r>
              <a:rPr lang="en-GB" dirty="0"/>
              <a:t>Each call to fork() creates a new child process.</a:t>
            </a:r>
          </a:p>
          <a:p>
            <a:pPr marL="742950" lvl="1" indent="-285750">
              <a:buFont typeface="+mj-lt"/>
              <a:buAutoNum type="arabicPeriod"/>
            </a:pPr>
            <a:r>
              <a:rPr lang="en-GB" dirty="0"/>
              <a:t>Both the parent and child processes execute concurrently from the point where fork() was called.</a:t>
            </a:r>
          </a:p>
          <a:p>
            <a:pPr marL="742950" lvl="1" indent="-285750">
              <a:buFont typeface="+mj-lt"/>
              <a:buAutoNum type="arabicPeriod"/>
            </a:pPr>
            <a:r>
              <a:rPr lang="en-GB" dirty="0"/>
              <a:t>The return value of fork() determines whether the process is the parent (</a:t>
            </a:r>
            <a:r>
              <a:rPr lang="en-GB" dirty="0" err="1"/>
              <a:t>pid</a:t>
            </a:r>
            <a:r>
              <a:rPr lang="en-GB" dirty="0"/>
              <a:t> &gt; 0) or the child (</a:t>
            </a:r>
            <a:r>
              <a:rPr lang="en-GB" dirty="0" err="1"/>
              <a:t>pid</a:t>
            </a:r>
            <a:r>
              <a:rPr lang="en-GB" dirty="0"/>
              <a:t> == 0).</a:t>
            </a:r>
          </a:p>
          <a:p>
            <a:pPr>
              <a:buFont typeface="+mj-lt"/>
              <a:buAutoNum type="arabicPeriod"/>
            </a:pPr>
            <a:r>
              <a:rPr lang="en-GB" b="1" dirty="0"/>
              <a:t>Parent-Child Execution Order:</a:t>
            </a:r>
            <a:endParaRPr lang="en-GB" dirty="0"/>
          </a:p>
          <a:p>
            <a:pPr marL="742950" lvl="1" indent="-285750">
              <a:buFont typeface="+mj-lt"/>
              <a:buAutoNum type="arabicPeriod"/>
            </a:pPr>
            <a:r>
              <a:rPr lang="en-GB" dirty="0"/>
              <a:t>The parent waits for its immediate child to terminate using wait(NULL) before proceeding to create the next child.</a:t>
            </a:r>
          </a:p>
          <a:p>
            <a:pPr marL="742950" lvl="1" indent="-285750">
              <a:buFont typeface="+mj-lt"/>
              <a:buAutoNum type="arabicPeriod"/>
            </a:pPr>
            <a:r>
              <a:rPr lang="en-GB" dirty="0"/>
              <a:t>This ensures that each child process completes fully before the parent continues to the next iteration of the loop.</a:t>
            </a:r>
          </a:p>
          <a:p>
            <a:pPr>
              <a:buFont typeface="+mj-lt"/>
              <a:buAutoNum type="arabicPeriod"/>
            </a:pPr>
            <a:r>
              <a:rPr lang="en-GB" b="1" dirty="0"/>
              <a:t>Number of Processes:</a:t>
            </a:r>
            <a:endParaRPr lang="en-GB" dirty="0"/>
          </a:p>
          <a:p>
            <a:pPr marL="742950" lvl="1" indent="-285750">
              <a:buFont typeface="+mj-lt"/>
              <a:buAutoNum type="arabicPeriod"/>
            </a:pPr>
            <a:r>
              <a:rPr lang="en-GB" dirty="0"/>
              <a:t>The loop runs twice (i = 0 and i = 1), so two child processes are created in total.</a:t>
            </a:r>
          </a:p>
          <a:p>
            <a:pPr>
              <a:buFont typeface="+mj-lt"/>
              <a:buAutoNum type="arabicPeriod"/>
            </a:pPr>
            <a:r>
              <a:rPr lang="en-GB" b="1" dirty="0"/>
              <a:t>Output Determinism:</a:t>
            </a:r>
            <a:endParaRPr lang="en-GB" dirty="0"/>
          </a:p>
          <a:p>
            <a:pPr marL="742950" lvl="1" indent="-285750">
              <a:buFont typeface="+mj-lt"/>
              <a:buAutoNum type="arabicPeriod"/>
            </a:pPr>
            <a:r>
              <a:rPr lang="en-GB" dirty="0"/>
              <a:t>Due to the use of wait(NULL), the parent waits for each child to complete before creating another child. This enforces sequential execution, meaning there is no interleaving between outputs from different iterations.</a:t>
            </a:r>
          </a:p>
          <a:p>
            <a:pPr>
              <a:buNone/>
            </a:pPr>
            <a:r>
              <a:rPr lang="en-GB" b="1" dirty="0"/>
              <a:t>Detailed Execution Flow:</a:t>
            </a:r>
          </a:p>
          <a:p>
            <a:pPr>
              <a:buNone/>
            </a:pPr>
            <a:r>
              <a:rPr lang="en-GB" b="1" dirty="0"/>
              <a:t>Iteration 1 (i = 0):</a:t>
            </a:r>
          </a:p>
          <a:p>
            <a:pPr>
              <a:buFont typeface="Arial" panose="020B0604020202020204" pitchFamily="34" charset="0"/>
              <a:buChar char="•"/>
            </a:pPr>
            <a:r>
              <a:rPr lang="en-GB" dirty="0"/>
              <a:t>The parent process creates a child process (</a:t>
            </a:r>
            <a:r>
              <a:rPr lang="en-GB" dirty="0" err="1"/>
              <a:t>pid</a:t>
            </a:r>
            <a:r>
              <a:rPr lang="en-GB" dirty="0"/>
              <a:t> = fork()).</a:t>
            </a:r>
          </a:p>
          <a:p>
            <a:pPr>
              <a:buFont typeface="Arial" panose="020B0604020202020204" pitchFamily="34" charset="0"/>
              <a:buChar char="•"/>
            </a:pPr>
            <a:r>
              <a:rPr lang="en-GB" dirty="0"/>
              <a:t>If </a:t>
            </a:r>
            <a:r>
              <a:rPr lang="en-GB" dirty="0" err="1"/>
              <a:t>pid</a:t>
            </a:r>
            <a:r>
              <a:rPr lang="en-GB" dirty="0"/>
              <a:t> == 0 (child process):</a:t>
            </a:r>
          </a:p>
          <a:p>
            <a:pPr marL="742950" lvl="1" indent="-285750">
              <a:buFont typeface="Arial" panose="020B0604020202020204" pitchFamily="34" charset="0"/>
              <a:buChar char="•"/>
            </a:pPr>
            <a:r>
              <a:rPr lang="en-GB" dirty="0"/>
              <a:t>Prints: Hello 0</a:t>
            </a:r>
          </a:p>
          <a:p>
            <a:pPr marL="742950" lvl="1" indent="-285750">
              <a:buFont typeface="Arial" panose="020B0604020202020204" pitchFamily="34" charset="0"/>
              <a:buChar char="•"/>
            </a:pPr>
            <a:r>
              <a:rPr lang="en-GB" dirty="0"/>
              <a:t>Exits with return 0.</a:t>
            </a:r>
          </a:p>
          <a:p>
            <a:pPr>
              <a:buFont typeface="Arial" panose="020B0604020202020204" pitchFamily="34" charset="0"/>
              <a:buChar char="•"/>
            </a:pPr>
            <a:r>
              <a:rPr lang="en-GB" dirty="0"/>
              <a:t>If </a:t>
            </a:r>
            <a:r>
              <a:rPr lang="en-GB" dirty="0" err="1"/>
              <a:t>pid</a:t>
            </a:r>
            <a:r>
              <a:rPr lang="en-GB" dirty="0"/>
              <a:t> &gt; 0 (parent process):</a:t>
            </a:r>
          </a:p>
          <a:p>
            <a:pPr marL="742950" lvl="1" indent="-285750">
              <a:buFont typeface="Arial" panose="020B0604020202020204" pitchFamily="34" charset="0"/>
              <a:buChar char="•"/>
            </a:pPr>
            <a:r>
              <a:rPr lang="en-GB" dirty="0"/>
              <a:t>Waits for the child to terminate (wait(NULL)).</a:t>
            </a:r>
          </a:p>
          <a:p>
            <a:pPr>
              <a:buNone/>
            </a:pPr>
            <a:r>
              <a:rPr lang="en-GB" b="1" dirty="0"/>
              <a:t>Iteration 2 (i = 1):</a:t>
            </a:r>
          </a:p>
          <a:p>
            <a:pPr>
              <a:buFont typeface="Arial" panose="020B0604020202020204" pitchFamily="34" charset="0"/>
              <a:buChar char="•"/>
            </a:pPr>
            <a:r>
              <a:rPr lang="en-GB" dirty="0"/>
              <a:t>The same logic applies as in iteration 1, but with i = 1.</a:t>
            </a:r>
          </a:p>
          <a:p>
            <a:pPr>
              <a:buNone/>
            </a:pPr>
            <a:r>
              <a:rPr lang="en-GB" dirty="0"/>
              <a:t>Finally, after both iterations, the parent prints Parent exiting before terminating.</a:t>
            </a:r>
          </a:p>
          <a:p>
            <a:pPr>
              <a:buNone/>
            </a:pPr>
            <a:r>
              <a:rPr lang="en-GB" b="1" dirty="0"/>
              <a:t>Possible Outputs:</a:t>
            </a:r>
          </a:p>
          <a:p>
            <a:pPr>
              <a:buNone/>
            </a:pPr>
            <a:r>
              <a:rPr lang="en-GB" dirty="0"/>
              <a:t>Since wait(NULL) ensures that each child process completes before the parent proceeds to create another child, there is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pPr>
              <a:buNone/>
            </a:pPr>
            <a:r>
              <a:rPr lang="en-GB" b="1" dirty="0"/>
              <a:t>Key Notes:</a:t>
            </a:r>
          </a:p>
          <a:p>
            <a:pPr>
              <a:buFont typeface="+mj-lt"/>
              <a:buAutoNum type="arabicPeriod"/>
            </a:pPr>
            <a:r>
              <a:rPr lang="en-GB" b="1" dirty="0"/>
              <a:t>Sequential Execution:</a:t>
            </a:r>
            <a:endParaRPr lang="en-GB" dirty="0"/>
          </a:p>
          <a:p>
            <a:pPr marL="742950" lvl="1" indent="-285750">
              <a:buFont typeface="+mj-lt"/>
              <a:buAutoNum type="arabicPeriod"/>
            </a:pPr>
            <a:r>
              <a:rPr lang="en-GB" dirty="0"/>
              <a:t>Due to wait(NULL), each child process completes fully before the parent proceeds to create another child. This eliminates variability in output order.</a:t>
            </a:r>
          </a:p>
          <a:p>
            <a:pPr>
              <a:buFont typeface="+mj-lt"/>
              <a:buAutoNum type="arabicPeriod"/>
            </a:pPr>
            <a:r>
              <a:rPr lang="en-GB" b="1" dirty="0"/>
              <a:t>Final Message ("Parent exiting")</a:t>
            </a:r>
            <a:endParaRPr lang="en-GB" dirty="0"/>
          </a:p>
          <a:p>
            <a:pPr marL="742950" lvl="1" indent="-285750">
              <a:buFont typeface="+mj-lt"/>
              <a:buAutoNum type="arabicPeriod"/>
            </a:pPr>
            <a:r>
              <a:rPr lang="en-GB" dirty="0"/>
              <a:t>This is printed only by the original parent process after both iterations are complete.</a:t>
            </a:r>
          </a:p>
          <a:p>
            <a:pPr>
              <a:buFont typeface="+mj-lt"/>
              <a:buAutoNum type="arabicPeriod"/>
            </a:pPr>
            <a:r>
              <a:rPr lang="en-GB" b="1" dirty="0"/>
              <a:t>Why No Variability?</a:t>
            </a:r>
            <a:endParaRPr lang="en-GB" dirty="0"/>
          </a:p>
          <a:p>
            <a:pPr marL="742950" lvl="1" indent="-285750">
              <a:buFont typeface="+mj-lt"/>
              <a:buAutoNum type="arabicPeriod"/>
            </a:pPr>
            <a:r>
              <a:rPr lang="en-GB" dirty="0"/>
              <a:t>The use of wait(NULL) enforces strict synchronization between parent and child processes, preventing concurrent execution or interleaving of outputs.</a:t>
            </a:r>
          </a:p>
          <a:p>
            <a:pPr>
              <a:buNone/>
            </a:pPr>
            <a:r>
              <a:rPr lang="en-GB" b="1" dirty="0"/>
              <a:t>Summary:</a:t>
            </a:r>
          </a:p>
          <a:p>
            <a:pPr>
              <a:buNone/>
            </a:pPr>
            <a:r>
              <a:rPr lang="en-GB" dirty="0"/>
              <a:t>The program has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r>
              <a:rPr lang="en-GB" dirty="0"/>
              <a:t>Answer from Perplexity: </a:t>
            </a:r>
            <a:r>
              <a:rPr lang="en-GB" dirty="0">
                <a:hlinkClick r:id="rId3"/>
              </a:rPr>
              <a:t>pplx.ai/share</a:t>
            </a:r>
            <a:endParaRPr lang="en-GB" dirty="0"/>
          </a:p>
          <a:p>
            <a:endParaRPr lang="en-SE" dirty="0"/>
          </a:p>
        </p:txBody>
      </p:sp>
    </p:spTree>
    <p:extLst>
      <p:ext uri="{BB962C8B-B14F-4D97-AF65-F5344CB8AC3E}">
        <p14:creationId xmlns:p14="http://schemas.microsoft.com/office/powerpoint/2010/main" val="2777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68585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513A-CA22-9249-60E4-7427D35E7B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7F6113-AEC9-F513-DFBA-833665ABDE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0644AF-5023-FC30-1443-C16CC5EEA4E8}"/>
              </a:ext>
            </a:extLst>
          </p:cNvPr>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88730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Let u, v be the values printed by the parent process, and x, y be the values printed by the child process. What is the output? </a:t>
            </a:r>
          </a:p>
          <a:p>
            <a:endParaRPr lang="en-GB" b="0" i="0" dirty="0">
              <a:solidFill>
                <a:srgbClr val="273239"/>
              </a:solidFill>
              <a:effectLst/>
              <a:latin typeface="Nunito" pitchFamily="2" charset="0"/>
            </a:endParaRPr>
          </a:p>
          <a:p>
            <a:r>
              <a:rPr lang="en-GB" b="0" kern="0" dirty="0"/>
              <a:t>ANS:</a:t>
            </a:r>
          </a:p>
          <a:p>
            <a:r>
              <a:rPr lang="en-GB" b="0" kern="0" dirty="0"/>
              <a:t>(A) u = x + 10 and v = y</a:t>
            </a:r>
          </a:p>
          <a:p>
            <a:r>
              <a:rPr lang="en-GB" b="0" kern="0" dirty="0"/>
              <a:t>(B) u = x + 10 and v != y</a:t>
            </a:r>
          </a:p>
          <a:p>
            <a:r>
              <a:rPr lang="en-GB" b="0" kern="0" dirty="0"/>
              <a:t>(C) u + 10 = x and v = y</a:t>
            </a:r>
          </a:p>
          <a:p>
            <a:r>
              <a:rPr lang="en-GB" b="0" kern="0" dirty="0"/>
              <a:t>(D) u + 10 = x and v != y </a:t>
            </a:r>
          </a:p>
          <a:p>
            <a:pPr marL="0" marR="1337310" indent="0" eaLnBrk="1" fontAlgn="auto" hangingPunct="1">
              <a:lnSpc>
                <a:spcPts val="1400"/>
              </a:lnSpc>
              <a:spcBef>
                <a:spcPts val="425"/>
              </a:spcBef>
              <a:spcAft>
                <a:spcPts val="0"/>
              </a:spcAft>
              <a:buNone/>
            </a:pPr>
            <a:endParaRPr lang="en-GB" altLang="zh-CN" sz="1200" dirty="0">
              <a:solidFill>
                <a:sysClr val="windowText" lastClr="000000"/>
              </a:solidFill>
              <a:latin typeface="Courier New"/>
              <a:cs typeface="Courier New"/>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223084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66734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703636"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 Exercises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pPr lvl="1"/>
            <a:r>
              <a:rPr lang="en-GB" sz="1400" b="0" kern="0" dirty="0"/>
              <a:t>Each of the 8 processes P0 to P7 prints a ”Hello”.</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6959898" y="-31885"/>
            <a:ext cx="5186203" cy="494484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This program will print 14 lines.</a:t>
            </a:r>
          </a:p>
          <a:p>
            <a:pPr lvl="1"/>
            <a:r>
              <a:rPr lang="en-GB" sz="1600" b="0" kern="0" dirty="0"/>
              <a:t>Main process: P0</a:t>
            </a:r>
          </a:p>
          <a:p>
            <a:pPr lvl="1"/>
            <a:r>
              <a:rPr lang="en-GB" sz="1600" b="0" kern="0" dirty="0"/>
              <a:t>P0 creates 1 child process by the 1st fork: P1. Then P0 and P1 each prints “Hello 0”</a:t>
            </a:r>
          </a:p>
          <a:p>
            <a:pPr lvl="1"/>
            <a:r>
              <a:rPr lang="en-GB" sz="1600" b="0" kern="0" dirty="0"/>
              <a:t>P0, P1 create 2 child processes by the 2nd fork: P2, P3. Then P0, P1, P2, P3 each prints “Hello 1”</a:t>
            </a:r>
          </a:p>
          <a:p>
            <a:pPr lvl="1"/>
            <a:r>
              <a:rPr lang="en-GB" sz="1600" b="0" kern="0" dirty="0"/>
              <a:t>P0, P1, P2, P3 create 4 child processes by the 3rd fork: P4, P5, P6, P7. Then P0 to P7 each prints “Hello 2”</a:t>
            </a:r>
          </a:p>
          <a:p>
            <a:r>
              <a:rPr lang="en-GB" sz="18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600" b="0" kern="0" dirty="0"/>
              <a:t>e.g., “Hello 1” printed by P1 or P3 must appear after “Hello 0” printed by P1, but it may appear before or after “Hello 0” printed by P0</a:t>
            </a:r>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328201"/>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a:t>
            </a: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10}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470905" y="772703"/>
            <a:ext cx="4703927" cy="485916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Q: How many processes are generated in total? </a:t>
            </a:r>
          </a:p>
          <a:p>
            <a:r>
              <a:rPr lang="en-GB" sz="1800" b="0" kern="0" dirty="0"/>
              <a:t>A: There are 6 processes in total. </a:t>
            </a:r>
          </a:p>
          <a:p>
            <a:r>
              <a:rPr lang="en-GB" sz="1800" b="0" kern="0" dirty="0"/>
              <a:t>The initial process P0 calls pid1=fork() to generate one child process P1. P0 and P1 each calls pid2=fork() to generate child processes P2 and P3. </a:t>
            </a:r>
          </a:p>
          <a:p>
            <a:r>
              <a:rPr lang="en-GB" sz="1800" b="0" kern="0" dirty="0"/>
              <a:t>The if condition (pid1 &gt; 0 &amp;&amp; pid2 == 0) is checked in all four processes P0 to P3, and it is true only in P2 created by the pid2=fork() in </a:t>
            </a:r>
            <a:r>
              <a:rPr lang="en-US" altLang="zh-CN" sz="1800" b="0" kern="0" dirty="0"/>
              <a:t>P0</a:t>
            </a:r>
            <a:r>
              <a:rPr lang="en-GB" altLang="zh-CN" sz="1800" b="0" kern="0" dirty="0"/>
              <a:t>, so </a:t>
            </a:r>
            <a:r>
              <a:rPr lang="en-GB" sz="1800" b="0" kern="0" dirty="0"/>
              <a:t>P2 calls pid3=fork() to generate child process P4. </a:t>
            </a:r>
          </a:p>
          <a:p>
            <a:r>
              <a:rPr lang="en-GB" sz="1800" b="0" kern="0" dirty="0"/>
              <a:t>The if condition (pid3&gt; 0) is checked in both P2 and P4. It is true in P2, so P2 calls pid4=fork() to generate child process P5. It is false in P4, so P4 stops here and does not call any more fork().</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473265"/>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440049"/>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539925"/>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977174"/>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710392"/>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30277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354981"/>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35071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39639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32306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36873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35071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39639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425091"/>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3071024"/>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42507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793604"/>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79360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71461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71821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77037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7478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33425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867307"/>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818155"/>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33425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379930"/>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7578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25845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791511"/>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742359"/>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25845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304134"/>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2258765" y="634235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643280" y="63308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76916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301730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94143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883659"/>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86401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675782" y="4609970"/>
            <a:ext cx="2004475" cy="777136"/>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pid2==0,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pid3=fork()</a:t>
            </a:r>
            <a:endParaRPr lang="en-GB" sz="1600"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883659"/>
            <a:ext cx="1290956" cy="751488"/>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pid2&gt;0, stop</a:t>
            </a:r>
            <a:endParaRPr sz="1600"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072873" y="4764216"/>
            <a:ext cx="1733838"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pid2&gt;0,stop</a:t>
            </a:r>
            <a:endParaRPr sz="1600"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225124" y="4873598"/>
            <a:ext cx="2004475"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54954" y="3506059"/>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087728" y="5631869"/>
            <a:ext cx="20354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pid4=fork()</a:t>
            </a:r>
            <a:endParaRPr sz="1600"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667736" y="5648631"/>
            <a:ext cx="129095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stop</a:t>
            </a:r>
            <a:endParaRPr lang="en-GB" sz="1600" b="0" kern="0" dirty="0">
              <a:latin typeface="Arial MT"/>
              <a:cs typeface="Arial MT"/>
            </a:endParaRPr>
          </a:p>
        </p:txBody>
      </p:sp>
      <p:sp>
        <p:nvSpPr>
          <p:cNvPr id="3" name="object 66">
            <a:extLst>
              <a:ext uri="{FF2B5EF4-FFF2-40B4-BE49-F238E27FC236}">
                <a16:creationId xmlns:a16="http://schemas.microsoft.com/office/drawing/2014/main" id="{CEBEC932-61B1-B770-3FAE-3F9CEC9ECD59}"/>
              </a:ext>
            </a:extLst>
          </p:cNvPr>
          <p:cNvSpPr txBox="1"/>
          <p:nvPr/>
        </p:nvSpPr>
        <p:spPr>
          <a:xfrm>
            <a:off x="1959251" y="2524720"/>
            <a:ext cx="212085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10" name="object 66">
            <a:extLst>
              <a:ext uri="{FF2B5EF4-FFF2-40B4-BE49-F238E27FC236}">
                <a16:creationId xmlns:a16="http://schemas.microsoft.com/office/drawing/2014/main" id="{B65AA43B-65EF-1511-68A8-713AAFBE38EF}"/>
              </a:ext>
            </a:extLst>
          </p:cNvPr>
          <p:cNvSpPr txBox="1"/>
          <p:nvPr/>
        </p:nvSpPr>
        <p:spPr>
          <a:xfrm>
            <a:off x="3408895" y="3813490"/>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2" name="TextBox 1">
            <a:extLst>
              <a:ext uri="{FF2B5EF4-FFF2-40B4-BE49-F238E27FC236}">
                <a16:creationId xmlns:a16="http://schemas.microsoft.com/office/drawing/2014/main" id="{5A63CB61-EB79-63B7-AC78-B00EFA0A682E}"/>
              </a:ext>
            </a:extLst>
          </p:cNvPr>
          <p:cNvSpPr txBox="1"/>
          <p:nvPr/>
        </p:nvSpPr>
        <p:spPr>
          <a:xfrm>
            <a:off x="10347342" y="76200"/>
            <a:ext cx="1701107"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latin typeface="Calibri" panose="020F0502020204030204"/>
                <a:ea typeface="+mn-ea"/>
                <a:cs typeface="+mn-cs"/>
              </a:rPr>
              <a:t>OPTIONAL</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703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dirty="0"/>
              <a:t>Quiz: Fork</a:t>
            </a:r>
            <a:endParaRPr lang="en-SE" dirty="0"/>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690198" cy="1404872"/>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394969" marR="1337310" indent="-342900" eaLnBrk="1" fontAlgn="auto" hangingPunct="1">
              <a:lnSpc>
                <a:spcPts val="1400"/>
              </a:lnSpc>
              <a:spcBef>
                <a:spcPts val="425"/>
              </a:spcBef>
              <a:spcAft>
                <a:spcPts val="0"/>
              </a:spcAft>
              <a:buAutoNum type="arabicPlain" startAt="4"/>
            </a:pPr>
            <a:r>
              <a:rPr lang="en-GB" sz="1600" b="0" kern="0" dirty="0">
                <a:solidFill>
                  <a:sysClr val="windowText" lastClr="000000"/>
                </a:solidFill>
                <a:latin typeface="Courier New"/>
                <a:cs typeface="Courier New"/>
              </a:rPr>
              <a:t>{pid3=fork();}</a:t>
            </a:r>
          </a:p>
          <a:p>
            <a:pPr marL="394969" marR="1337310" indent="-342900" eaLnBrk="1" fontAlgn="auto" hangingPunct="1">
              <a:lnSpc>
                <a:spcPts val="1400"/>
              </a:lnSpc>
              <a:spcBef>
                <a:spcPts val="425"/>
              </a:spcBef>
              <a:spcAft>
                <a:spcPts val="0"/>
              </a:spcAft>
              <a:buAutoNum type="arabicPlain" startAt="4"/>
            </a:pP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96096" y="729983"/>
            <a:ext cx="4647291" cy="561026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BDD5E8E5-833E-624B-8371-A2F03BF0E7F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4" name="TextBox 3">
            <a:extLst>
              <a:ext uri="{FF2B5EF4-FFF2-40B4-BE49-F238E27FC236}">
                <a16:creationId xmlns:a16="http://schemas.microsoft.com/office/drawing/2014/main" id="{0EA30BA8-1B05-71EA-29B3-BFA989CF407B}"/>
              </a:ext>
            </a:extLst>
          </p:cNvPr>
          <p:cNvSpPr txBox="1"/>
          <p:nvPr/>
        </p:nvSpPr>
        <p:spPr>
          <a:xfrm>
            <a:off x="10347342" y="76200"/>
            <a:ext cx="1701107"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latin typeface="Calibri" panose="020F0502020204030204"/>
                <a:ea typeface="+mn-ea"/>
                <a:cs typeface="+mn-cs"/>
              </a:rPr>
              <a:t>OPTIONAL</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870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F516D-1BE3-FBB6-5F3D-5606462C7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EF0F1-9100-743C-9EA8-345369FE60E6}"/>
              </a:ext>
            </a:extLst>
          </p:cNvPr>
          <p:cNvSpPr>
            <a:spLocks noGrp="1"/>
          </p:cNvSpPr>
          <p:nvPr>
            <p:ph type="title"/>
          </p:nvPr>
        </p:nvSpPr>
        <p:spPr/>
        <p:txBody>
          <a:bodyPr/>
          <a:lstStyle/>
          <a:p>
            <a:r>
              <a:rPr lang="en-GB" dirty="0"/>
              <a:t>Wait() I</a:t>
            </a:r>
            <a:endParaRPr lang="en-SE" dirty="0"/>
          </a:p>
        </p:txBody>
      </p:sp>
      <p:sp>
        <p:nvSpPr>
          <p:cNvPr id="3" name="Content Placeholder 2">
            <a:extLst>
              <a:ext uri="{FF2B5EF4-FFF2-40B4-BE49-F238E27FC236}">
                <a16:creationId xmlns:a16="http://schemas.microsoft.com/office/drawing/2014/main" id="{D8A53E56-D151-FA29-4466-1649AF0349B0}"/>
              </a:ext>
            </a:extLst>
          </p:cNvPr>
          <p:cNvSpPr>
            <a:spLocks noGrp="1"/>
          </p:cNvSpPr>
          <p:nvPr>
            <p:ph idx="1"/>
          </p:nvPr>
        </p:nvSpPr>
        <p:spPr>
          <a:xfrm>
            <a:off x="6246606" y="914400"/>
            <a:ext cx="5132594" cy="5105400"/>
          </a:xfrm>
        </p:spPr>
        <p:txBody>
          <a:bodyPr>
            <a:normAutofit lnSpcReduction="10000"/>
          </a:bodyPr>
          <a:lstStyle/>
          <a:p>
            <a:r>
              <a:rPr lang="en-GB" dirty="0"/>
              <a:t>Due to the use of wait(NULL), the parent waits for each child to complete before creating another child. This enforces sequential execution, meaning there is no interleaving between outputs from different iterations.</a:t>
            </a:r>
          </a:p>
          <a:p>
            <a:pPr lvl="1"/>
            <a:r>
              <a:rPr lang="nb-NO" dirty="0"/>
              <a:t>Hello 0</a:t>
            </a:r>
          </a:p>
          <a:p>
            <a:pPr lvl="1"/>
            <a:r>
              <a:rPr lang="nb-NO" dirty="0"/>
              <a:t>Hello 1</a:t>
            </a:r>
          </a:p>
          <a:p>
            <a:pPr lvl="1"/>
            <a:r>
              <a:rPr lang="nb-NO" dirty="0"/>
              <a:t>Parent exiting</a:t>
            </a:r>
          </a:p>
          <a:p>
            <a:r>
              <a:rPr lang="en-GB" dirty="0"/>
              <a:t>“return 0”</a:t>
            </a:r>
            <a:r>
              <a:rPr lang="nb-NO" dirty="0"/>
              <a:t> here is the same as </a:t>
            </a:r>
            <a:r>
              <a:rPr lang="en-GB"/>
              <a:t>“</a:t>
            </a:r>
            <a:r>
              <a:rPr lang="nb-NO"/>
              <a:t>exit</a:t>
            </a:r>
            <a:r>
              <a:rPr lang="nb-NO" dirty="0"/>
              <a:t>()</a:t>
            </a:r>
            <a:r>
              <a:rPr lang="en-GB" dirty="0"/>
              <a:t>”</a:t>
            </a:r>
            <a:endParaRPr lang="en-SE" dirty="0"/>
          </a:p>
        </p:txBody>
      </p:sp>
      <p:sp>
        <p:nvSpPr>
          <p:cNvPr id="5" name="TextBox 4">
            <a:extLst>
              <a:ext uri="{FF2B5EF4-FFF2-40B4-BE49-F238E27FC236}">
                <a16:creationId xmlns:a16="http://schemas.microsoft.com/office/drawing/2014/main" id="{B56B300D-12FF-12C2-55A4-CBAEC65B06E8}"/>
              </a:ext>
            </a:extLst>
          </p:cNvPr>
          <p:cNvSpPr txBox="1"/>
          <p:nvPr/>
        </p:nvSpPr>
        <p:spPr>
          <a:xfrm>
            <a:off x="152400" y="1066800"/>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53440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6A94-1000-C007-514A-2CBB2CC2EF6E}"/>
              </a:ext>
            </a:extLst>
          </p:cNvPr>
          <p:cNvSpPr>
            <a:spLocks noGrp="1"/>
          </p:cNvSpPr>
          <p:nvPr>
            <p:ph type="title"/>
          </p:nvPr>
        </p:nvSpPr>
        <p:spPr/>
        <p:txBody>
          <a:bodyPr/>
          <a:lstStyle/>
          <a:p>
            <a:r>
              <a:rPr lang="en-GB" dirty="0"/>
              <a:t>Wait() I</a:t>
            </a:r>
            <a:endParaRPr lang="en-SE" dirty="0"/>
          </a:p>
        </p:txBody>
      </p:sp>
      <p:sp>
        <p:nvSpPr>
          <p:cNvPr id="4" name="object 5">
            <a:extLst>
              <a:ext uri="{FF2B5EF4-FFF2-40B4-BE49-F238E27FC236}">
                <a16:creationId xmlns:a16="http://schemas.microsoft.com/office/drawing/2014/main" id="{2C8A2BFC-B76F-C266-F9F4-9FBEF8AC0D01}"/>
              </a:ext>
            </a:extLst>
          </p:cNvPr>
          <p:cNvSpPr/>
          <p:nvPr/>
        </p:nvSpPr>
        <p:spPr>
          <a:xfrm>
            <a:off x="7378108" y="11384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7">
            <a:extLst>
              <a:ext uri="{FF2B5EF4-FFF2-40B4-BE49-F238E27FC236}">
                <a16:creationId xmlns:a16="http://schemas.microsoft.com/office/drawing/2014/main" id="{4350217E-95B1-FD79-9C1F-F27ADB5EA422}"/>
              </a:ext>
            </a:extLst>
          </p:cNvPr>
          <p:cNvSpPr/>
          <p:nvPr/>
        </p:nvSpPr>
        <p:spPr>
          <a:xfrm>
            <a:off x="9754150" y="204689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8">
            <a:extLst>
              <a:ext uri="{FF2B5EF4-FFF2-40B4-BE49-F238E27FC236}">
                <a16:creationId xmlns:a16="http://schemas.microsoft.com/office/drawing/2014/main" id="{D93D0C70-5FF8-A520-1913-80A46693E902}"/>
              </a:ext>
            </a:extLst>
          </p:cNvPr>
          <p:cNvSpPr txBox="1"/>
          <p:nvPr/>
        </p:nvSpPr>
        <p:spPr>
          <a:xfrm>
            <a:off x="9884929" y="209256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7" name="object 10">
            <a:extLst>
              <a:ext uri="{FF2B5EF4-FFF2-40B4-BE49-F238E27FC236}">
                <a16:creationId xmlns:a16="http://schemas.microsoft.com/office/drawing/2014/main" id="{36DA71AD-C2AB-71ED-9105-5FBCAC477675}"/>
              </a:ext>
            </a:extLst>
          </p:cNvPr>
          <p:cNvSpPr txBox="1"/>
          <p:nvPr/>
        </p:nvSpPr>
        <p:spPr>
          <a:xfrm>
            <a:off x="7244457" y="81502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0" name="object 67">
            <a:extLst>
              <a:ext uri="{FF2B5EF4-FFF2-40B4-BE49-F238E27FC236}">
                <a16:creationId xmlns:a16="http://schemas.microsoft.com/office/drawing/2014/main" id="{D59FF7CE-ABBA-2F1A-0671-27E76276D567}"/>
              </a:ext>
            </a:extLst>
          </p:cNvPr>
          <p:cNvSpPr txBox="1"/>
          <p:nvPr/>
        </p:nvSpPr>
        <p:spPr>
          <a:xfrm>
            <a:off x="7508887" y="107760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1" name="object 93">
            <a:extLst>
              <a:ext uri="{FF2B5EF4-FFF2-40B4-BE49-F238E27FC236}">
                <a16:creationId xmlns:a16="http://schemas.microsoft.com/office/drawing/2014/main" id="{17420654-6BBA-B851-473C-41D06D95781B}"/>
              </a:ext>
            </a:extLst>
          </p:cNvPr>
          <p:cNvSpPr txBox="1"/>
          <p:nvPr/>
        </p:nvSpPr>
        <p:spPr>
          <a:xfrm>
            <a:off x="9570286" y="137443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2" name="object 91">
            <a:extLst>
              <a:ext uri="{FF2B5EF4-FFF2-40B4-BE49-F238E27FC236}">
                <a16:creationId xmlns:a16="http://schemas.microsoft.com/office/drawing/2014/main" id="{BFB04C8B-E774-16A3-C294-312F0BC31B7D}"/>
              </a:ext>
            </a:extLst>
          </p:cNvPr>
          <p:cNvSpPr/>
          <p:nvPr/>
        </p:nvSpPr>
        <p:spPr>
          <a:xfrm>
            <a:off x="7841340" y="782106"/>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92">
            <a:extLst>
              <a:ext uri="{FF2B5EF4-FFF2-40B4-BE49-F238E27FC236}">
                <a16:creationId xmlns:a16="http://schemas.microsoft.com/office/drawing/2014/main" id="{F4C2AD53-801E-6790-4502-D94776432A65}"/>
              </a:ext>
            </a:extLst>
          </p:cNvPr>
          <p:cNvSpPr/>
          <p:nvPr/>
        </p:nvSpPr>
        <p:spPr>
          <a:xfrm>
            <a:off x="7780380" y="1010848"/>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9E127831-5B40-281F-5A08-565EF420909B}"/>
              </a:ext>
            </a:extLst>
          </p:cNvPr>
          <p:cNvSpPr txBox="1"/>
          <p:nvPr/>
        </p:nvSpPr>
        <p:spPr>
          <a:xfrm>
            <a:off x="8520408" y="1164596"/>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 name="object 66">
            <a:extLst>
              <a:ext uri="{FF2B5EF4-FFF2-40B4-BE49-F238E27FC236}">
                <a16:creationId xmlns:a16="http://schemas.microsoft.com/office/drawing/2014/main" id="{E6CDF415-0584-A5E1-0EF5-C76C9D765875}"/>
              </a:ext>
            </a:extLst>
          </p:cNvPr>
          <p:cNvSpPr txBox="1"/>
          <p:nvPr/>
        </p:nvSpPr>
        <p:spPr>
          <a:xfrm>
            <a:off x="7271128" y="3278937"/>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7" name="object 19">
            <a:extLst>
              <a:ext uri="{FF2B5EF4-FFF2-40B4-BE49-F238E27FC236}">
                <a16:creationId xmlns:a16="http://schemas.microsoft.com/office/drawing/2014/main" id="{60D9537D-CB26-8F71-0B7C-224552834A89}"/>
              </a:ext>
            </a:extLst>
          </p:cNvPr>
          <p:cNvSpPr/>
          <p:nvPr/>
        </p:nvSpPr>
        <p:spPr>
          <a:xfrm rot="4764502">
            <a:off x="7022115" y="2271075"/>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66">
            <a:extLst>
              <a:ext uri="{FF2B5EF4-FFF2-40B4-BE49-F238E27FC236}">
                <a16:creationId xmlns:a16="http://schemas.microsoft.com/office/drawing/2014/main" id="{952D1381-EF11-391E-1E6C-FB33DAD6A1B3}"/>
              </a:ext>
            </a:extLst>
          </p:cNvPr>
          <p:cNvSpPr txBox="1"/>
          <p:nvPr/>
        </p:nvSpPr>
        <p:spPr>
          <a:xfrm>
            <a:off x="9907167" y="320558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21" name="object 19">
            <a:extLst>
              <a:ext uri="{FF2B5EF4-FFF2-40B4-BE49-F238E27FC236}">
                <a16:creationId xmlns:a16="http://schemas.microsoft.com/office/drawing/2014/main" id="{7A04DF44-CB0A-8956-5F7F-E0AE8AB68221}"/>
              </a:ext>
            </a:extLst>
          </p:cNvPr>
          <p:cNvSpPr/>
          <p:nvPr/>
        </p:nvSpPr>
        <p:spPr>
          <a:xfrm rot="4819045">
            <a:off x="9861123" y="2803608"/>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TextBox 22">
            <a:extLst>
              <a:ext uri="{FF2B5EF4-FFF2-40B4-BE49-F238E27FC236}">
                <a16:creationId xmlns:a16="http://schemas.microsoft.com/office/drawing/2014/main" id="{980DAFFA-D044-41B2-E223-4A35419C1FAD}"/>
              </a:ext>
            </a:extLst>
          </p:cNvPr>
          <p:cNvSpPr txBox="1"/>
          <p:nvPr/>
        </p:nvSpPr>
        <p:spPr>
          <a:xfrm>
            <a:off x="361295" y="1071808"/>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cxnSp>
        <p:nvCxnSpPr>
          <p:cNvPr id="25" name="Straight Arrow Connector 24">
            <a:extLst>
              <a:ext uri="{FF2B5EF4-FFF2-40B4-BE49-F238E27FC236}">
                <a16:creationId xmlns:a16="http://schemas.microsoft.com/office/drawing/2014/main" id="{12E06975-7BB5-8AA0-17D2-42CC7EC0401C}"/>
              </a:ext>
            </a:extLst>
          </p:cNvPr>
          <p:cNvCxnSpPr>
            <a:cxnSpLocks/>
          </p:cNvCxnSpPr>
          <p:nvPr/>
        </p:nvCxnSpPr>
        <p:spPr bwMode="auto">
          <a:xfrm>
            <a:off x="8292240" y="1348254"/>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9" name="object 66">
            <a:extLst>
              <a:ext uri="{FF2B5EF4-FFF2-40B4-BE49-F238E27FC236}">
                <a16:creationId xmlns:a16="http://schemas.microsoft.com/office/drawing/2014/main" id="{D09B439E-E121-77BB-BF73-FA0A8DA0A48D}"/>
              </a:ext>
            </a:extLst>
          </p:cNvPr>
          <p:cNvSpPr txBox="1"/>
          <p:nvPr/>
        </p:nvSpPr>
        <p:spPr>
          <a:xfrm>
            <a:off x="10254323" y="259657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30" name="object 7">
            <a:extLst>
              <a:ext uri="{FF2B5EF4-FFF2-40B4-BE49-F238E27FC236}">
                <a16:creationId xmlns:a16="http://schemas.microsoft.com/office/drawing/2014/main" id="{E390AAEC-6B80-E73B-14D9-49ECAD13A4AA}"/>
              </a:ext>
            </a:extLst>
          </p:cNvPr>
          <p:cNvSpPr/>
          <p:nvPr/>
        </p:nvSpPr>
        <p:spPr>
          <a:xfrm>
            <a:off x="9754150" y="428180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8">
            <a:extLst>
              <a:ext uri="{FF2B5EF4-FFF2-40B4-BE49-F238E27FC236}">
                <a16:creationId xmlns:a16="http://schemas.microsoft.com/office/drawing/2014/main" id="{D6BD13A8-0EDD-1220-CDA7-ACFC773B19FA}"/>
              </a:ext>
            </a:extLst>
          </p:cNvPr>
          <p:cNvSpPr txBox="1"/>
          <p:nvPr/>
        </p:nvSpPr>
        <p:spPr>
          <a:xfrm>
            <a:off x="9884929" y="432748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32" name="object 93">
            <a:extLst>
              <a:ext uri="{FF2B5EF4-FFF2-40B4-BE49-F238E27FC236}">
                <a16:creationId xmlns:a16="http://schemas.microsoft.com/office/drawing/2014/main" id="{9584BD6D-124A-AE48-BDA7-FDC3C9B9B212}"/>
              </a:ext>
            </a:extLst>
          </p:cNvPr>
          <p:cNvSpPr txBox="1"/>
          <p:nvPr/>
        </p:nvSpPr>
        <p:spPr>
          <a:xfrm>
            <a:off x="9570286" y="3609348"/>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3" name="object 66">
            <a:extLst>
              <a:ext uri="{FF2B5EF4-FFF2-40B4-BE49-F238E27FC236}">
                <a16:creationId xmlns:a16="http://schemas.microsoft.com/office/drawing/2014/main" id="{64D435A6-993C-BD2C-519B-2FCAB18CFCD6}"/>
              </a:ext>
            </a:extLst>
          </p:cNvPr>
          <p:cNvSpPr txBox="1"/>
          <p:nvPr/>
        </p:nvSpPr>
        <p:spPr>
          <a:xfrm>
            <a:off x="8184521" y="3909152"/>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34" name="object 66">
            <a:extLst>
              <a:ext uri="{FF2B5EF4-FFF2-40B4-BE49-F238E27FC236}">
                <a16:creationId xmlns:a16="http://schemas.microsoft.com/office/drawing/2014/main" id="{E8DF30A6-47BC-60A4-C281-F8C758A69548}"/>
              </a:ext>
            </a:extLst>
          </p:cNvPr>
          <p:cNvSpPr txBox="1"/>
          <p:nvPr/>
        </p:nvSpPr>
        <p:spPr>
          <a:xfrm>
            <a:off x="7271128" y="551385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35" name="object 19">
            <a:extLst>
              <a:ext uri="{FF2B5EF4-FFF2-40B4-BE49-F238E27FC236}">
                <a16:creationId xmlns:a16="http://schemas.microsoft.com/office/drawing/2014/main" id="{2F98CC61-BCDE-A5C1-E819-854F7704F7E0}"/>
              </a:ext>
            </a:extLst>
          </p:cNvPr>
          <p:cNvSpPr/>
          <p:nvPr/>
        </p:nvSpPr>
        <p:spPr>
          <a:xfrm rot="4702640">
            <a:off x="6895722" y="4331555"/>
            <a:ext cx="1891238" cy="390277"/>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19">
            <a:extLst>
              <a:ext uri="{FF2B5EF4-FFF2-40B4-BE49-F238E27FC236}">
                <a16:creationId xmlns:a16="http://schemas.microsoft.com/office/drawing/2014/main" id="{C41C9637-C92F-BC83-ABC9-3F54887837DB}"/>
              </a:ext>
            </a:extLst>
          </p:cNvPr>
          <p:cNvSpPr/>
          <p:nvPr/>
        </p:nvSpPr>
        <p:spPr>
          <a:xfrm rot="4819045">
            <a:off x="9861123" y="503852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8" name="Straight Arrow Connector 37">
            <a:extLst>
              <a:ext uri="{FF2B5EF4-FFF2-40B4-BE49-F238E27FC236}">
                <a16:creationId xmlns:a16="http://schemas.microsoft.com/office/drawing/2014/main" id="{6C524748-50F4-9C0E-120F-B0C917E8A4D2}"/>
              </a:ext>
            </a:extLst>
          </p:cNvPr>
          <p:cNvCxnSpPr>
            <a:cxnSpLocks/>
          </p:cNvCxnSpPr>
          <p:nvPr/>
        </p:nvCxnSpPr>
        <p:spPr bwMode="auto">
          <a:xfrm>
            <a:off x="8292240" y="3583167"/>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41485750-08B4-9E33-14FA-EF4672FFA755}"/>
              </a:ext>
            </a:extLst>
          </p:cNvPr>
          <p:cNvCxnSpPr>
            <a:cxnSpLocks/>
          </p:cNvCxnSpPr>
          <p:nvPr/>
        </p:nvCxnSpPr>
        <p:spPr bwMode="auto">
          <a:xfrm flipH="1" flipV="1">
            <a:off x="8493081" y="5655557"/>
            <a:ext cx="1351768" cy="624"/>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 name="object 66">
            <a:extLst>
              <a:ext uri="{FF2B5EF4-FFF2-40B4-BE49-F238E27FC236}">
                <a16:creationId xmlns:a16="http://schemas.microsoft.com/office/drawing/2014/main" id="{82A811F6-DF91-ACE2-388F-413C7E9C9ECB}"/>
              </a:ext>
            </a:extLst>
          </p:cNvPr>
          <p:cNvSpPr txBox="1"/>
          <p:nvPr/>
        </p:nvSpPr>
        <p:spPr>
          <a:xfrm>
            <a:off x="10254323" y="483148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41" name="object 19">
            <a:extLst>
              <a:ext uri="{FF2B5EF4-FFF2-40B4-BE49-F238E27FC236}">
                <a16:creationId xmlns:a16="http://schemas.microsoft.com/office/drawing/2014/main" id="{AFDC7579-9830-E242-F637-91987B8A6A77}"/>
              </a:ext>
            </a:extLst>
          </p:cNvPr>
          <p:cNvSpPr/>
          <p:nvPr/>
        </p:nvSpPr>
        <p:spPr>
          <a:xfrm rot="4819045">
            <a:off x="7505015" y="6032095"/>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66">
            <a:extLst>
              <a:ext uri="{FF2B5EF4-FFF2-40B4-BE49-F238E27FC236}">
                <a16:creationId xmlns:a16="http://schemas.microsoft.com/office/drawing/2014/main" id="{C039B27F-3DD6-2BB5-E6C5-66032B22E5C9}"/>
              </a:ext>
            </a:extLst>
          </p:cNvPr>
          <p:cNvSpPr txBox="1"/>
          <p:nvPr/>
        </p:nvSpPr>
        <p:spPr>
          <a:xfrm>
            <a:off x="7902300" y="5923473"/>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cxnSp>
        <p:nvCxnSpPr>
          <p:cNvPr id="43" name="Straight Arrow Connector 42">
            <a:extLst>
              <a:ext uri="{FF2B5EF4-FFF2-40B4-BE49-F238E27FC236}">
                <a16:creationId xmlns:a16="http://schemas.microsoft.com/office/drawing/2014/main" id="{0242085D-B86D-D4CE-25E6-1CC5868D6C0B}"/>
              </a:ext>
            </a:extLst>
          </p:cNvPr>
          <p:cNvCxnSpPr>
            <a:cxnSpLocks/>
          </p:cNvCxnSpPr>
          <p:nvPr/>
        </p:nvCxnSpPr>
        <p:spPr bwMode="auto">
          <a:xfrm flipH="1" flipV="1">
            <a:off x="8503596" y="3389211"/>
            <a:ext cx="1351768" cy="624"/>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4" name="object 66">
            <a:extLst>
              <a:ext uri="{FF2B5EF4-FFF2-40B4-BE49-F238E27FC236}">
                <a16:creationId xmlns:a16="http://schemas.microsoft.com/office/drawing/2014/main" id="{F239C0C9-6D00-0984-87F0-E438FA0EDDDE}"/>
              </a:ext>
            </a:extLst>
          </p:cNvPr>
          <p:cNvSpPr txBox="1"/>
          <p:nvPr/>
        </p:nvSpPr>
        <p:spPr>
          <a:xfrm>
            <a:off x="9884929" y="5492237"/>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Tree>
    <p:extLst>
      <p:ext uri="{BB962C8B-B14F-4D97-AF65-F5344CB8AC3E}">
        <p14:creationId xmlns:p14="http://schemas.microsoft.com/office/powerpoint/2010/main" val="26813639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8537F-6A12-5546-5D49-39C4B2ACB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6AAFB-AE72-8463-B55C-091CB7A5EFB0}"/>
              </a:ext>
            </a:extLst>
          </p:cNvPr>
          <p:cNvSpPr>
            <a:spLocks noGrp="1"/>
          </p:cNvSpPr>
          <p:nvPr>
            <p:ph type="title"/>
          </p:nvPr>
        </p:nvSpPr>
        <p:spPr/>
        <p:txBody>
          <a:bodyPr/>
          <a:lstStyle/>
          <a:p>
            <a:r>
              <a:rPr lang="en-GB" dirty="0"/>
              <a:t>Wait() I with exec()</a:t>
            </a:r>
            <a:endParaRPr lang="en-SE" dirty="0"/>
          </a:p>
        </p:txBody>
      </p:sp>
      <p:sp>
        <p:nvSpPr>
          <p:cNvPr id="3" name="Content Placeholder 2">
            <a:extLst>
              <a:ext uri="{FF2B5EF4-FFF2-40B4-BE49-F238E27FC236}">
                <a16:creationId xmlns:a16="http://schemas.microsoft.com/office/drawing/2014/main" id="{5DA447D1-4A4B-CEFA-E387-1C1055099D17}"/>
              </a:ext>
            </a:extLst>
          </p:cNvPr>
          <p:cNvSpPr>
            <a:spLocks noGrp="1"/>
          </p:cNvSpPr>
          <p:nvPr>
            <p:ph idx="1"/>
          </p:nvPr>
        </p:nvSpPr>
        <p:spPr>
          <a:xfrm>
            <a:off x="6246606" y="914399"/>
            <a:ext cx="5132594" cy="5498123"/>
          </a:xfrm>
        </p:spPr>
        <p:txBody>
          <a:bodyPr/>
          <a:lstStyle/>
          <a:p>
            <a:r>
              <a:rPr lang="en-GB" sz="2400" dirty="0"/>
              <a:t>In Child process: exec() replaces the current process image with a new program called SOME_COMMAND. The child process will execute the command and terminate. The code following it (e.g., </a:t>
            </a:r>
            <a:r>
              <a:rPr lang="en-GB" sz="2400" dirty="0" err="1"/>
              <a:t>printf</a:t>
            </a:r>
            <a:r>
              <a:rPr lang="en-GB" sz="2400" dirty="0"/>
              <a:t>("Child\n")) will not be executed because it is now running SOME_COMMAND, not the code shown in the text box.</a:t>
            </a:r>
          </a:p>
          <a:p>
            <a:r>
              <a:rPr lang="en-GB" sz="2400" dirty="0"/>
              <a:t>Output:</a:t>
            </a:r>
          </a:p>
          <a:p>
            <a:pPr lvl="1"/>
            <a:r>
              <a:rPr lang="en-GB" sz="2000" dirty="0"/>
              <a:t>Hello 0</a:t>
            </a:r>
          </a:p>
          <a:p>
            <a:pPr lvl="1"/>
            <a:r>
              <a:rPr lang="en-GB" sz="2000" dirty="0"/>
              <a:t>Hello 1</a:t>
            </a:r>
          </a:p>
          <a:p>
            <a:pPr lvl="1"/>
            <a:r>
              <a:rPr lang="en-GB" sz="2000" dirty="0"/>
              <a:t>Parent exiting</a:t>
            </a:r>
            <a:endParaRPr lang="en-SE" sz="2000" dirty="0"/>
          </a:p>
        </p:txBody>
      </p:sp>
      <p:sp>
        <p:nvSpPr>
          <p:cNvPr id="5" name="TextBox 4">
            <a:extLst>
              <a:ext uri="{FF2B5EF4-FFF2-40B4-BE49-F238E27FC236}">
                <a16:creationId xmlns:a16="http://schemas.microsoft.com/office/drawing/2014/main" id="{453639CC-23E8-49C4-E740-6614EFC5CFB4}"/>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28577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F68C6-6E59-E645-DB4E-501AE3A46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947F5-4471-4BCA-4CAC-5B3709BC8A3A}"/>
              </a:ext>
            </a:extLst>
          </p:cNvPr>
          <p:cNvSpPr>
            <a:spLocks noGrp="1"/>
          </p:cNvSpPr>
          <p:nvPr>
            <p:ph type="title"/>
          </p:nvPr>
        </p:nvSpPr>
        <p:spPr/>
        <p:txBody>
          <a:bodyPr/>
          <a:lstStyle/>
          <a:p>
            <a:r>
              <a:rPr lang="en-GB" dirty="0"/>
              <a:t>Wait() I with exec()</a:t>
            </a:r>
            <a:endParaRPr lang="en-SE" dirty="0"/>
          </a:p>
        </p:txBody>
      </p:sp>
      <p:sp>
        <p:nvSpPr>
          <p:cNvPr id="5" name="TextBox 4">
            <a:extLst>
              <a:ext uri="{FF2B5EF4-FFF2-40B4-BE49-F238E27FC236}">
                <a16:creationId xmlns:a16="http://schemas.microsoft.com/office/drawing/2014/main" id="{38DF7EF5-91E2-01E1-4FE8-BF5ED23ABDC6}"/>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
        <p:nvSpPr>
          <p:cNvPr id="7" name="object 5">
            <a:extLst>
              <a:ext uri="{FF2B5EF4-FFF2-40B4-BE49-F238E27FC236}">
                <a16:creationId xmlns:a16="http://schemas.microsoft.com/office/drawing/2014/main" id="{3281DCC1-4B57-1AA2-F367-BFC76E28C402}"/>
              </a:ext>
            </a:extLst>
          </p:cNvPr>
          <p:cNvSpPr/>
          <p:nvPr/>
        </p:nvSpPr>
        <p:spPr>
          <a:xfrm>
            <a:off x="7378108" y="11384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F6080C92-B689-13D5-F41E-20E43E37589B}"/>
              </a:ext>
            </a:extLst>
          </p:cNvPr>
          <p:cNvSpPr/>
          <p:nvPr/>
        </p:nvSpPr>
        <p:spPr>
          <a:xfrm>
            <a:off x="9754150" y="204689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524D5F6A-E884-D8C8-F716-A088F854D4AB}"/>
              </a:ext>
            </a:extLst>
          </p:cNvPr>
          <p:cNvSpPr txBox="1"/>
          <p:nvPr/>
        </p:nvSpPr>
        <p:spPr>
          <a:xfrm>
            <a:off x="9884929" y="209256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0" name="object 10">
            <a:extLst>
              <a:ext uri="{FF2B5EF4-FFF2-40B4-BE49-F238E27FC236}">
                <a16:creationId xmlns:a16="http://schemas.microsoft.com/office/drawing/2014/main" id="{C6432DB2-C2C5-521E-ECC8-7740435A0B8F}"/>
              </a:ext>
            </a:extLst>
          </p:cNvPr>
          <p:cNvSpPr txBox="1"/>
          <p:nvPr/>
        </p:nvSpPr>
        <p:spPr>
          <a:xfrm>
            <a:off x="7244457" y="81502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1" name="object 67">
            <a:extLst>
              <a:ext uri="{FF2B5EF4-FFF2-40B4-BE49-F238E27FC236}">
                <a16:creationId xmlns:a16="http://schemas.microsoft.com/office/drawing/2014/main" id="{66D23006-ABDC-6062-76C9-ED3946F579A4}"/>
              </a:ext>
            </a:extLst>
          </p:cNvPr>
          <p:cNvSpPr txBox="1"/>
          <p:nvPr/>
        </p:nvSpPr>
        <p:spPr>
          <a:xfrm>
            <a:off x="7508887" y="107760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2" name="object 93">
            <a:extLst>
              <a:ext uri="{FF2B5EF4-FFF2-40B4-BE49-F238E27FC236}">
                <a16:creationId xmlns:a16="http://schemas.microsoft.com/office/drawing/2014/main" id="{B6F8A353-C419-93E2-76D6-0A06B08A5944}"/>
              </a:ext>
            </a:extLst>
          </p:cNvPr>
          <p:cNvSpPr txBox="1"/>
          <p:nvPr/>
        </p:nvSpPr>
        <p:spPr>
          <a:xfrm>
            <a:off x="9570286" y="137443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3" name="object 91">
            <a:extLst>
              <a:ext uri="{FF2B5EF4-FFF2-40B4-BE49-F238E27FC236}">
                <a16:creationId xmlns:a16="http://schemas.microsoft.com/office/drawing/2014/main" id="{4E64AAE1-FC16-E449-FC72-34C8708F9219}"/>
              </a:ext>
            </a:extLst>
          </p:cNvPr>
          <p:cNvSpPr/>
          <p:nvPr/>
        </p:nvSpPr>
        <p:spPr>
          <a:xfrm>
            <a:off x="7841340" y="782106"/>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92">
            <a:extLst>
              <a:ext uri="{FF2B5EF4-FFF2-40B4-BE49-F238E27FC236}">
                <a16:creationId xmlns:a16="http://schemas.microsoft.com/office/drawing/2014/main" id="{A8CEB89D-C7A4-9442-9D61-605471140A12}"/>
              </a:ext>
            </a:extLst>
          </p:cNvPr>
          <p:cNvSpPr/>
          <p:nvPr/>
        </p:nvSpPr>
        <p:spPr>
          <a:xfrm>
            <a:off x="7780380" y="1010848"/>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BBEA8B84-1EFA-E0ED-D8EC-0BC1E85C7B52}"/>
              </a:ext>
            </a:extLst>
          </p:cNvPr>
          <p:cNvSpPr txBox="1"/>
          <p:nvPr/>
        </p:nvSpPr>
        <p:spPr>
          <a:xfrm>
            <a:off x="8520408" y="1164596"/>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 name="object 66">
            <a:extLst>
              <a:ext uri="{FF2B5EF4-FFF2-40B4-BE49-F238E27FC236}">
                <a16:creationId xmlns:a16="http://schemas.microsoft.com/office/drawing/2014/main" id="{3FBFE1F6-F4DB-6853-E144-F346C3169A74}"/>
              </a:ext>
            </a:extLst>
          </p:cNvPr>
          <p:cNvSpPr txBox="1"/>
          <p:nvPr/>
        </p:nvSpPr>
        <p:spPr>
          <a:xfrm>
            <a:off x="7271128" y="3278937"/>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7" name="object 19">
            <a:extLst>
              <a:ext uri="{FF2B5EF4-FFF2-40B4-BE49-F238E27FC236}">
                <a16:creationId xmlns:a16="http://schemas.microsoft.com/office/drawing/2014/main" id="{FC58F803-4A95-C73D-5D1F-845334B38167}"/>
              </a:ext>
            </a:extLst>
          </p:cNvPr>
          <p:cNvSpPr/>
          <p:nvPr/>
        </p:nvSpPr>
        <p:spPr>
          <a:xfrm rot="4764502">
            <a:off x="7022115" y="2271075"/>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9">
            <a:extLst>
              <a:ext uri="{FF2B5EF4-FFF2-40B4-BE49-F238E27FC236}">
                <a16:creationId xmlns:a16="http://schemas.microsoft.com/office/drawing/2014/main" id="{E87C9F8B-24F0-7A34-1C9E-7217C64E162F}"/>
              </a:ext>
            </a:extLst>
          </p:cNvPr>
          <p:cNvSpPr/>
          <p:nvPr/>
        </p:nvSpPr>
        <p:spPr>
          <a:xfrm rot="4819045">
            <a:off x="9861123" y="2803608"/>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20" name="Straight Arrow Connector 19">
            <a:extLst>
              <a:ext uri="{FF2B5EF4-FFF2-40B4-BE49-F238E27FC236}">
                <a16:creationId xmlns:a16="http://schemas.microsoft.com/office/drawing/2014/main" id="{F49B50BB-48DF-BA71-EB96-A65A1E0E0A62}"/>
              </a:ext>
            </a:extLst>
          </p:cNvPr>
          <p:cNvCxnSpPr>
            <a:cxnSpLocks/>
          </p:cNvCxnSpPr>
          <p:nvPr/>
        </p:nvCxnSpPr>
        <p:spPr bwMode="auto">
          <a:xfrm>
            <a:off x="8292240" y="1348254"/>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object 66">
            <a:extLst>
              <a:ext uri="{FF2B5EF4-FFF2-40B4-BE49-F238E27FC236}">
                <a16:creationId xmlns:a16="http://schemas.microsoft.com/office/drawing/2014/main" id="{322C0C23-D675-8797-B1CA-4A87BC7828C4}"/>
              </a:ext>
            </a:extLst>
          </p:cNvPr>
          <p:cNvSpPr txBox="1"/>
          <p:nvPr/>
        </p:nvSpPr>
        <p:spPr>
          <a:xfrm>
            <a:off x="10254323" y="25010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22" name="object 7">
            <a:extLst>
              <a:ext uri="{FF2B5EF4-FFF2-40B4-BE49-F238E27FC236}">
                <a16:creationId xmlns:a16="http://schemas.microsoft.com/office/drawing/2014/main" id="{9BAA820E-C787-73A1-9434-E261764322A9}"/>
              </a:ext>
            </a:extLst>
          </p:cNvPr>
          <p:cNvSpPr/>
          <p:nvPr/>
        </p:nvSpPr>
        <p:spPr>
          <a:xfrm>
            <a:off x="9754150" y="428180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8">
            <a:extLst>
              <a:ext uri="{FF2B5EF4-FFF2-40B4-BE49-F238E27FC236}">
                <a16:creationId xmlns:a16="http://schemas.microsoft.com/office/drawing/2014/main" id="{D629E21B-9562-11D9-69E6-0AB638D37D54}"/>
              </a:ext>
            </a:extLst>
          </p:cNvPr>
          <p:cNvSpPr txBox="1"/>
          <p:nvPr/>
        </p:nvSpPr>
        <p:spPr>
          <a:xfrm>
            <a:off x="9884929" y="432748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24" name="object 93">
            <a:extLst>
              <a:ext uri="{FF2B5EF4-FFF2-40B4-BE49-F238E27FC236}">
                <a16:creationId xmlns:a16="http://schemas.microsoft.com/office/drawing/2014/main" id="{86A40C29-E2F7-309B-F50A-8C92FC9B6016}"/>
              </a:ext>
            </a:extLst>
          </p:cNvPr>
          <p:cNvSpPr txBox="1"/>
          <p:nvPr/>
        </p:nvSpPr>
        <p:spPr>
          <a:xfrm>
            <a:off x="9570286" y="3609348"/>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25" name="object 66">
            <a:extLst>
              <a:ext uri="{FF2B5EF4-FFF2-40B4-BE49-F238E27FC236}">
                <a16:creationId xmlns:a16="http://schemas.microsoft.com/office/drawing/2014/main" id="{4431C690-FA60-768F-53DE-BE7F7BCE1B85}"/>
              </a:ext>
            </a:extLst>
          </p:cNvPr>
          <p:cNvSpPr txBox="1"/>
          <p:nvPr/>
        </p:nvSpPr>
        <p:spPr>
          <a:xfrm>
            <a:off x="8184521" y="3909152"/>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6" name="object 66">
            <a:extLst>
              <a:ext uri="{FF2B5EF4-FFF2-40B4-BE49-F238E27FC236}">
                <a16:creationId xmlns:a16="http://schemas.microsoft.com/office/drawing/2014/main" id="{85893392-D6D0-5B93-D1A7-3942721D5B78}"/>
              </a:ext>
            </a:extLst>
          </p:cNvPr>
          <p:cNvSpPr txBox="1"/>
          <p:nvPr/>
        </p:nvSpPr>
        <p:spPr>
          <a:xfrm>
            <a:off x="7271128" y="551385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27" name="object 19">
            <a:extLst>
              <a:ext uri="{FF2B5EF4-FFF2-40B4-BE49-F238E27FC236}">
                <a16:creationId xmlns:a16="http://schemas.microsoft.com/office/drawing/2014/main" id="{C7252DF5-E172-2646-33B1-FC1266265D5B}"/>
              </a:ext>
            </a:extLst>
          </p:cNvPr>
          <p:cNvSpPr/>
          <p:nvPr/>
        </p:nvSpPr>
        <p:spPr>
          <a:xfrm rot="4702640">
            <a:off x="6895722" y="4331555"/>
            <a:ext cx="1891238" cy="390277"/>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9">
            <a:extLst>
              <a:ext uri="{FF2B5EF4-FFF2-40B4-BE49-F238E27FC236}">
                <a16:creationId xmlns:a16="http://schemas.microsoft.com/office/drawing/2014/main" id="{A5854262-3772-0AF4-6B44-2E20435A8D0F}"/>
              </a:ext>
            </a:extLst>
          </p:cNvPr>
          <p:cNvSpPr/>
          <p:nvPr/>
        </p:nvSpPr>
        <p:spPr>
          <a:xfrm rot="4819045">
            <a:off x="9861123" y="503852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Straight Arrow Connector 29">
            <a:extLst>
              <a:ext uri="{FF2B5EF4-FFF2-40B4-BE49-F238E27FC236}">
                <a16:creationId xmlns:a16="http://schemas.microsoft.com/office/drawing/2014/main" id="{9E618ABE-3C59-4C9C-C547-95EF95B3B668}"/>
              </a:ext>
            </a:extLst>
          </p:cNvPr>
          <p:cNvCxnSpPr>
            <a:cxnSpLocks/>
          </p:cNvCxnSpPr>
          <p:nvPr/>
        </p:nvCxnSpPr>
        <p:spPr bwMode="auto">
          <a:xfrm>
            <a:off x="8292240" y="3583167"/>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D2E88BD6-7A44-0119-3F74-4AA31820B5DA}"/>
              </a:ext>
            </a:extLst>
          </p:cNvPr>
          <p:cNvCxnSpPr>
            <a:cxnSpLocks/>
          </p:cNvCxnSpPr>
          <p:nvPr/>
        </p:nvCxnSpPr>
        <p:spPr bwMode="auto">
          <a:xfrm flipH="1" flipV="1">
            <a:off x="8493081" y="5655557"/>
            <a:ext cx="1351768" cy="624"/>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object 66">
            <a:extLst>
              <a:ext uri="{FF2B5EF4-FFF2-40B4-BE49-F238E27FC236}">
                <a16:creationId xmlns:a16="http://schemas.microsoft.com/office/drawing/2014/main" id="{8F33559A-68D5-DA54-861A-F31CEAA9BB55}"/>
              </a:ext>
            </a:extLst>
          </p:cNvPr>
          <p:cNvSpPr txBox="1"/>
          <p:nvPr/>
        </p:nvSpPr>
        <p:spPr>
          <a:xfrm>
            <a:off x="10254323" y="472767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33" name="object 19">
            <a:extLst>
              <a:ext uri="{FF2B5EF4-FFF2-40B4-BE49-F238E27FC236}">
                <a16:creationId xmlns:a16="http://schemas.microsoft.com/office/drawing/2014/main" id="{D2F7EA2E-22DC-42BA-2582-19808EEBD3BF}"/>
              </a:ext>
            </a:extLst>
          </p:cNvPr>
          <p:cNvSpPr/>
          <p:nvPr/>
        </p:nvSpPr>
        <p:spPr>
          <a:xfrm rot="4819045">
            <a:off x="7505015" y="6032095"/>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66">
            <a:extLst>
              <a:ext uri="{FF2B5EF4-FFF2-40B4-BE49-F238E27FC236}">
                <a16:creationId xmlns:a16="http://schemas.microsoft.com/office/drawing/2014/main" id="{4342451E-E88D-47E3-CDBF-376005749CBA}"/>
              </a:ext>
            </a:extLst>
          </p:cNvPr>
          <p:cNvSpPr txBox="1"/>
          <p:nvPr/>
        </p:nvSpPr>
        <p:spPr>
          <a:xfrm>
            <a:off x="7902300" y="5923473"/>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cxnSp>
        <p:nvCxnSpPr>
          <p:cNvPr id="35" name="Straight Arrow Connector 34">
            <a:extLst>
              <a:ext uri="{FF2B5EF4-FFF2-40B4-BE49-F238E27FC236}">
                <a16:creationId xmlns:a16="http://schemas.microsoft.com/office/drawing/2014/main" id="{06639355-8588-26E0-7AC3-F6DD04397FCA}"/>
              </a:ext>
            </a:extLst>
          </p:cNvPr>
          <p:cNvCxnSpPr>
            <a:cxnSpLocks/>
          </p:cNvCxnSpPr>
          <p:nvPr/>
        </p:nvCxnSpPr>
        <p:spPr bwMode="auto">
          <a:xfrm flipH="1" flipV="1">
            <a:off x="8503596" y="3389211"/>
            <a:ext cx="1351768" cy="624"/>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object 66">
            <a:extLst>
              <a:ext uri="{FF2B5EF4-FFF2-40B4-BE49-F238E27FC236}">
                <a16:creationId xmlns:a16="http://schemas.microsoft.com/office/drawing/2014/main" id="{CC8C8C3F-0F87-BCD9-A0F2-6B419B70F0F5}"/>
              </a:ext>
            </a:extLst>
          </p:cNvPr>
          <p:cNvSpPr txBox="1"/>
          <p:nvPr/>
        </p:nvSpPr>
        <p:spPr>
          <a:xfrm>
            <a:off x="9868295" y="2736911"/>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7" name="object 66">
            <a:extLst>
              <a:ext uri="{FF2B5EF4-FFF2-40B4-BE49-F238E27FC236}">
                <a16:creationId xmlns:a16="http://schemas.microsoft.com/office/drawing/2014/main" id="{6B63B35B-C065-40EA-E7FE-4EA5527AA55C}"/>
              </a:ext>
            </a:extLst>
          </p:cNvPr>
          <p:cNvSpPr txBox="1"/>
          <p:nvPr/>
        </p:nvSpPr>
        <p:spPr>
          <a:xfrm>
            <a:off x="9868295" y="4966872"/>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8" name="object 66">
            <a:extLst>
              <a:ext uri="{FF2B5EF4-FFF2-40B4-BE49-F238E27FC236}">
                <a16:creationId xmlns:a16="http://schemas.microsoft.com/office/drawing/2014/main" id="{FA4E8390-420C-46EF-8F9A-6B459CA468CE}"/>
              </a:ext>
            </a:extLst>
          </p:cNvPr>
          <p:cNvSpPr txBox="1"/>
          <p:nvPr/>
        </p:nvSpPr>
        <p:spPr>
          <a:xfrm>
            <a:off x="9907167" y="320558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39" name="object 66">
            <a:extLst>
              <a:ext uri="{FF2B5EF4-FFF2-40B4-BE49-F238E27FC236}">
                <a16:creationId xmlns:a16="http://schemas.microsoft.com/office/drawing/2014/main" id="{FFB3E9AE-B869-4162-7482-1CBAC8E7C133}"/>
              </a:ext>
            </a:extLst>
          </p:cNvPr>
          <p:cNvSpPr txBox="1"/>
          <p:nvPr/>
        </p:nvSpPr>
        <p:spPr>
          <a:xfrm>
            <a:off x="9884929" y="5492237"/>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Tree>
    <p:extLst>
      <p:ext uri="{BB962C8B-B14F-4D97-AF65-F5344CB8AC3E}">
        <p14:creationId xmlns:p14="http://schemas.microsoft.com/office/powerpoint/2010/main" val="18207939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6725-6789-BA43-0234-422C0F62F6B0}"/>
              </a:ext>
            </a:extLst>
          </p:cNvPr>
          <p:cNvSpPr>
            <a:spLocks noGrp="1"/>
          </p:cNvSpPr>
          <p:nvPr>
            <p:ph type="title"/>
          </p:nvPr>
        </p:nvSpPr>
        <p:spPr/>
        <p:txBody>
          <a:bodyPr/>
          <a:lstStyle/>
          <a:p>
            <a:r>
              <a:rPr lang="en-GB" dirty="0"/>
              <a:t>Wait() II</a:t>
            </a:r>
            <a:endParaRPr lang="en-SE" dirty="0"/>
          </a:p>
        </p:txBody>
      </p:sp>
      <p:sp>
        <p:nvSpPr>
          <p:cNvPr id="3" name="Content Placeholder 2">
            <a:extLst>
              <a:ext uri="{FF2B5EF4-FFF2-40B4-BE49-F238E27FC236}">
                <a16:creationId xmlns:a16="http://schemas.microsoft.com/office/drawing/2014/main" id="{2C4010BA-E45E-7A50-ACB5-6DC3CA1D31E3}"/>
              </a:ext>
            </a:extLst>
          </p:cNvPr>
          <p:cNvSpPr>
            <a:spLocks noGrp="1"/>
          </p:cNvSpPr>
          <p:nvPr>
            <p:ph idx="1"/>
          </p:nvPr>
        </p:nvSpPr>
        <p:spPr>
          <a:xfrm>
            <a:off x="6246606" y="914400"/>
            <a:ext cx="5132594" cy="5105400"/>
          </a:xfrm>
        </p:spPr>
        <p:txBody>
          <a:bodyPr>
            <a:normAutofit fontScale="85000" lnSpcReduction="10000"/>
          </a:bodyPr>
          <a:lstStyle/>
          <a:p>
            <a:r>
              <a:rPr lang="en-GB" dirty="0"/>
              <a:t>Since the parent does not wait immediately after creating each child, the outputs of "Hello" messages from children can interleave. However, due to the final waiting loop (wait(NULL)), "Parent exiting" is always printed last.</a:t>
            </a:r>
          </a:p>
          <a:p>
            <a:r>
              <a:rPr lang="en-GB" dirty="0"/>
              <a:t>Two possible outputs:</a:t>
            </a:r>
          </a:p>
          <a:p>
            <a:pPr lvl="1"/>
            <a:r>
              <a:rPr lang="en-GB" dirty="0"/>
              <a:t>Hello 0</a:t>
            </a:r>
          </a:p>
          <a:p>
            <a:pPr lvl="1"/>
            <a:r>
              <a:rPr lang="en-GB" dirty="0"/>
              <a:t>Hello 1</a:t>
            </a:r>
          </a:p>
          <a:p>
            <a:pPr lvl="1"/>
            <a:r>
              <a:rPr lang="en-GB" dirty="0"/>
              <a:t>Parent exiting</a:t>
            </a:r>
          </a:p>
          <a:p>
            <a:r>
              <a:rPr lang="en-GB" dirty="0"/>
              <a:t>Or</a:t>
            </a:r>
          </a:p>
          <a:p>
            <a:pPr lvl="1"/>
            <a:r>
              <a:rPr lang="en-GB" dirty="0"/>
              <a:t>Hello 1</a:t>
            </a:r>
          </a:p>
          <a:p>
            <a:pPr lvl="1"/>
            <a:r>
              <a:rPr lang="en-GB" dirty="0"/>
              <a:t>Hello 0</a:t>
            </a:r>
          </a:p>
          <a:p>
            <a:pPr lvl="1"/>
            <a:r>
              <a:rPr lang="en-GB" dirty="0"/>
              <a:t>Parent exiting</a:t>
            </a:r>
          </a:p>
          <a:p>
            <a:endParaRPr lang="en-SE" dirty="0"/>
          </a:p>
        </p:txBody>
      </p:sp>
      <p:sp>
        <p:nvSpPr>
          <p:cNvPr id="5" name="TextBox 4">
            <a:extLst>
              <a:ext uri="{FF2B5EF4-FFF2-40B4-BE49-F238E27FC236}">
                <a16:creationId xmlns:a16="http://schemas.microsoft.com/office/drawing/2014/main" id="{517FB17F-95F2-0AD8-AB0B-E1272F1124D2}"/>
              </a:ext>
            </a:extLst>
          </p:cNvPr>
          <p:cNvSpPr txBox="1"/>
          <p:nvPr/>
        </p:nvSpPr>
        <p:spPr>
          <a:xfrm>
            <a:off x="152400" y="796290"/>
            <a:ext cx="6094206" cy="6124754"/>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a:latin typeface="Courier New" panose="02070309020205020404" pitchFamily="49" charset="0"/>
                <a:cs typeface="Courier New" panose="02070309020205020404" pitchFamily="49" charset="0"/>
              </a:rPr>
              <a:t>}</a:t>
            </a:r>
            <a:endParaRPr lang="en-GB"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98888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B2C3A-A063-A141-6E4B-5D7EBB7AF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FEF18-CF7D-85A4-9867-5C1BBAA2C5A3}"/>
              </a:ext>
            </a:extLst>
          </p:cNvPr>
          <p:cNvSpPr>
            <a:spLocks noGrp="1"/>
          </p:cNvSpPr>
          <p:nvPr>
            <p:ph type="title"/>
          </p:nvPr>
        </p:nvSpPr>
        <p:spPr/>
        <p:txBody>
          <a:bodyPr/>
          <a:lstStyle/>
          <a:p>
            <a:r>
              <a:rPr lang="en-GB" dirty="0"/>
              <a:t>Wait() II</a:t>
            </a:r>
            <a:endParaRPr lang="en-SE" dirty="0"/>
          </a:p>
        </p:txBody>
      </p:sp>
      <p:sp>
        <p:nvSpPr>
          <p:cNvPr id="5" name="TextBox 4">
            <a:extLst>
              <a:ext uri="{FF2B5EF4-FFF2-40B4-BE49-F238E27FC236}">
                <a16:creationId xmlns:a16="http://schemas.microsoft.com/office/drawing/2014/main" id="{D11C007C-D545-D59F-09F7-E68E70D374EE}"/>
              </a:ext>
            </a:extLst>
          </p:cNvPr>
          <p:cNvSpPr txBox="1"/>
          <p:nvPr/>
        </p:nvSpPr>
        <p:spPr>
          <a:xfrm>
            <a:off x="152400" y="796290"/>
            <a:ext cx="6094206" cy="6124754"/>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
        <p:nvSpPr>
          <p:cNvPr id="7" name="object 5">
            <a:extLst>
              <a:ext uri="{FF2B5EF4-FFF2-40B4-BE49-F238E27FC236}">
                <a16:creationId xmlns:a16="http://schemas.microsoft.com/office/drawing/2014/main" id="{D070CFE1-BFEC-63BB-EBDD-8495B6ED8C2F}"/>
              </a:ext>
            </a:extLst>
          </p:cNvPr>
          <p:cNvSpPr/>
          <p:nvPr/>
        </p:nvSpPr>
        <p:spPr>
          <a:xfrm>
            <a:off x="7378108" y="136122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07E568C1-3D85-67A9-39A7-556CD25FBB14}"/>
              </a:ext>
            </a:extLst>
          </p:cNvPr>
          <p:cNvSpPr/>
          <p:nvPr/>
        </p:nvSpPr>
        <p:spPr>
          <a:xfrm>
            <a:off x="9754150" y="226962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3054022D-80B9-C1A4-80DD-BBA6A5540372}"/>
              </a:ext>
            </a:extLst>
          </p:cNvPr>
          <p:cNvSpPr txBox="1"/>
          <p:nvPr/>
        </p:nvSpPr>
        <p:spPr>
          <a:xfrm>
            <a:off x="9884929" y="231530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0" name="object 10">
            <a:extLst>
              <a:ext uri="{FF2B5EF4-FFF2-40B4-BE49-F238E27FC236}">
                <a16:creationId xmlns:a16="http://schemas.microsoft.com/office/drawing/2014/main" id="{D699CE50-01CE-EB8E-9DD8-C2038186DB00}"/>
              </a:ext>
            </a:extLst>
          </p:cNvPr>
          <p:cNvSpPr txBox="1"/>
          <p:nvPr/>
        </p:nvSpPr>
        <p:spPr>
          <a:xfrm>
            <a:off x="7244457" y="103776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1" name="object 67">
            <a:extLst>
              <a:ext uri="{FF2B5EF4-FFF2-40B4-BE49-F238E27FC236}">
                <a16:creationId xmlns:a16="http://schemas.microsoft.com/office/drawing/2014/main" id="{7118D60B-AC85-9C8E-059E-ABB2FA433FB5}"/>
              </a:ext>
            </a:extLst>
          </p:cNvPr>
          <p:cNvSpPr txBox="1"/>
          <p:nvPr/>
        </p:nvSpPr>
        <p:spPr>
          <a:xfrm>
            <a:off x="7508887" y="130034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2" name="object 93">
            <a:extLst>
              <a:ext uri="{FF2B5EF4-FFF2-40B4-BE49-F238E27FC236}">
                <a16:creationId xmlns:a16="http://schemas.microsoft.com/office/drawing/2014/main" id="{522DDA31-D258-44D2-70CD-E4331C333D12}"/>
              </a:ext>
            </a:extLst>
          </p:cNvPr>
          <p:cNvSpPr txBox="1"/>
          <p:nvPr/>
        </p:nvSpPr>
        <p:spPr>
          <a:xfrm>
            <a:off x="9570286" y="159717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3" name="object 91">
            <a:extLst>
              <a:ext uri="{FF2B5EF4-FFF2-40B4-BE49-F238E27FC236}">
                <a16:creationId xmlns:a16="http://schemas.microsoft.com/office/drawing/2014/main" id="{8B5740B0-E1D1-11B4-5E87-E5B69EF34EA9}"/>
              </a:ext>
            </a:extLst>
          </p:cNvPr>
          <p:cNvSpPr/>
          <p:nvPr/>
        </p:nvSpPr>
        <p:spPr>
          <a:xfrm>
            <a:off x="7841340" y="100484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92">
            <a:extLst>
              <a:ext uri="{FF2B5EF4-FFF2-40B4-BE49-F238E27FC236}">
                <a16:creationId xmlns:a16="http://schemas.microsoft.com/office/drawing/2014/main" id="{498D42EE-454B-4331-EE77-9ABE4BAC5B0C}"/>
              </a:ext>
            </a:extLst>
          </p:cNvPr>
          <p:cNvSpPr/>
          <p:nvPr/>
        </p:nvSpPr>
        <p:spPr>
          <a:xfrm>
            <a:off x="7780380" y="123358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EC3969C7-6B16-D2EB-837F-112583A2AA90}"/>
              </a:ext>
            </a:extLst>
          </p:cNvPr>
          <p:cNvSpPr txBox="1"/>
          <p:nvPr/>
        </p:nvSpPr>
        <p:spPr>
          <a:xfrm>
            <a:off x="8520408" y="1387333"/>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cxnSp>
        <p:nvCxnSpPr>
          <p:cNvPr id="20" name="Straight Arrow Connector 19">
            <a:extLst>
              <a:ext uri="{FF2B5EF4-FFF2-40B4-BE49-F238E27FC236}">
                <a16:creationId xmlns:a16="http://schemas.microsoft.com/office/drawing/2014/main" id="{22C2C13F-F199-3DC9-19ED-315E748362EE}"/>
              </a:ext>
            </a:extLst>
          </p:cNvPr>
          <p:cNvCxnSpPr>
            <a:cxnSpLocks/>
          </p:cNvCxnSpPr>
          <p:nvPr/>
        </p:nvCxnSpPr>
        <p:spPr bwMode="auto">
          <a:xfrm>
            <a:off x="8297366" y="1582567"/>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object 66">
            <a:extLst>
              <a:ext uri="{FF2B5EF4-FFF2-40B4-BE49-F238E27FC236}">
                <a16:creationId xmlns:a16="http://schemas.microsoft.com/office/drawing/2014/main" id="{DDB73AFD-DE9C-BF1B-BBB8-15D1E6A95035}"/>
              </a:ext>
            </a:extLst>
          </p:cNvPr>
          <p:cNvSpPr txBox="1"/>
          <p:nvPr/>
        </p:nvSpPr>
        <p:spPr>
          <a:xfrm>
            <a:off x="10331099" y="314032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22" name="object 7">
            <a:extLst>
              <a:ext uri="{FF2B5EF4-FFF2-40B4-BE49-F238E27FC236}">
                <a16:creationId xmlns:a16="http://schemas.microsoft.com/office/drawing/2014/main" id="{772D91AF-C1DC-D785-6C7E-F072C42B3EF5}"/>
              </a:ext>
            </a:extLst>
          </p:cNvPr>
          <p:cNvSpPr/>
          <p:nvPr/>
        </p:nvSpPr>
        <p:spPr>
          <a:xfrm>
            <a:off x="9071428" y="3447285"/>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8">
            <a:extLst>
              <a:ext uri="{FF2B5EF4-FFF2-40B4-BE49-F238E27FC236}">
                <a16:creationId xmlns:a16="http://schemas.microsoft.com/office/drawing/2014/main" id="{925A9617-B137-A74E-C72D-223B0CA16D57}"/>
              </a:ext>
            </a:extLst>
          </p:cNvPr>
          <p:cNvSpPr txBox="1"/>
          <p:nvPr/>
        </p:nvSpPr>
        <p:spPr>
          <a:xfrm>
            <a:off x="9202207" y="3492962"/>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US" b="0" kern="0" spc="-10" dirty="0">
                <a:solidFill>
                  <a:sysClr val="windowText" lastClr="000000"/>
                </a:solidFill>
                <a:latin typeface="Arial MT"/>
                <a:cs typeface="Arial MT"/>
              </a:rPr>
              <a:t>3</a:t>
            </a:r>
            <a:endParaRPr b="0" kern="0" dirty="0">
              <a:solidFill>
                <a:sysClr val="windowText" lastClr="000000"/>
              </a:solidFill>
              <a:latin typeface="Arial MT"/>
              <a:cs typeface="Arial MT"/>
            </a:endParaRPr>
          </a:p>
        </p:txBody>
      </p:sp>
      <p:sp>
        <p:nvSpPr>
          <p:cNvPr id="24" name="object 93">
            <a:extLst>
              <a:ext uri="{FF2B5EF4-FFF2-40B4-BE49-F238E27FC236}">
                <a16:creationId xmlns:a16="http://schemas.microsoft.com/office/drawing/2014/main" id="{BBD1A757-8172-FF16-609A-CE6BE905E8D7}"/>
              </a:ext>
            </a:extLst>
          </p:cNvPr>
          <p:cNvSpPr txBox="1"/>
          <p:nvPr/>
        </p:nvSpPr>
        <p:spPr>
          <a:xfrm>
            <a:off x="7958312" y="2986636"/>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25" name="object 66">
            <a:extLst>
              <a:ext uri="{FF2B5EF4-FFF2-40B4-BE49-F238E27FC236}">
                <a16:creationId xmlns:a16="http://schemas.microsoft.com/office/drawing/2014/main" id="{7C9F4D93-5FC6-7232-507E-6E233054B19A}"/>
              </a:ext>
            </a:extLst>
          </p:cNvPr>
          <p:cNvSpPr txBox="1"/>
          <p:nvPr/>
        </p:nvSpPr>
        <p:spPr>
          <a:xfrm>
            <a:off x="8297366" y="2577576"/>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7" name="object 19">
            <a:extLst>
              <a:ext uri="{FF2B5EF4-FFF2-40B4-BE49-F238E27FC236}">
                <a16:creationId xmlns:a16="http://schemas.microsoft.com/office/drawing/2014/main" id="{9C4DFB86-2C56-0E9F-B522-261A838730BE}"/>
              </a:ext>
            </a:extLst>
          </p:cNvPr>
          <p:cNvSpPr/>
          <p:nvPr/>
        </p:nvSpPr>
        <p:spPr>
          <a:xfrm rot="4702640">
            <a:off x="5887698" y="3339512"/>
            <a:ext cx="3889613" cy="78326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9">
            <a:extLst>
              <a:ext uri="{FF2B5EF4-FFF2-40B4-BE49-F238E27FC236}">
                <a16:creationId xmlns:a16="http://schemas.microsoft.com/office/drawing/2014/main" id="{5E8DE2F6-0855-AAFF-0E2A-AF854938C5B1}"/>
              </a:ext>
            </a:extLst>
          </p:cNvPr>
          <p:cNvSpPr/>
          <p:nvPr/>
        </p:nvSpPr>
        <p:spPr>
          <a:xfrm rot="4819045">
            <a:off x="9178401" y="4204003"/>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Straight Arrow Connector 29">
            <a:extLst>
              <a:ext uri="{FF2B5EF4-FFF2-40B4-BE49-F238E27FC236}">
                <a16:creationId xmlns:a16="http://schemas.microsoft.com/office/drawing/2014/main" id="{5BC67C79-F519-A0EA-0759-645BCD598C7E}"/>
              </a:ext>
            </a:extLst>
          </p:cNvPr>
          <p:cNvCxnSpPr>
            <a:cxnSpLocks/>
          </p:cNvCxnSpPr>
          <p:nvPr/>
        </p:nvCxnSpPr>
        <p:spPr bwMode="auto">
          <a:xfrm>
            <a:off x="7850972" y="2597158"/>
            <a:ext cx="1663303" cy="802897"/>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9EBC4226-F924-BAE0-16BB-F2BA96AB556D}"/>
              </a:ext>
            </a:extLst>
          </p:cNvPr>
          <p:cNvCxnSpPr>
            <a:cxnSpLocks/>
            <a:endCxn id="26" idx="3"/>
          </p:cNvCxnSpPr>
          <p:nvPr/>
        </p:nvCxnSpPr>
        <p:spPr bwMode="auto">
          <a:xfrm flipH="1">
            <a:off x="8369259" y="4747552"/>
            <a:ext cx="649950" cy="1"/>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object 66">
            <a:extLst>
              <a:ext uri="{FF2B5EF4-FFF2-40B4-BE49-F238E27FC236}">
                <a16:creationId xmlns:a16="http://schemas.microsoft.com/office/drawing/2014/main" id="{0DFFAC9A-7C83-F3A6-F6B3-39F533C62C42}"/>
              </a:ext>
            </a:extLst>
          </p:cNvPr>
          <p:cNvSpPr txBox="1"/>
          <p:nvPr/>
        </p:nvSpPr>
        <p:spPr>
          <a:xfrm>
            <a:off x="8646280" y="396128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34" name="object 66">
            <a:extLst>
              <a:ext uri="{FF2B5EF4-FFF2-40B4-BE49-F238E27FC236}">
                <a16:creationId xmlns:a16="http://schemas.microsoft.com/office/drawing/2014/main" id="{2F3CA20E-BBA6-AAF4-8C9F-C8DD99FBE44A}"/>
              </a:ext>
            </a:extLst>
          </p:cNvPr>
          <p:cNvSpPr txBox="1"/>
          <p:nvPr/>
        </p:nvSpPr>
        <p:spPr>
          <a:xfrm>
            <a:off x="7059884" y="5713305"/>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sp>
        <p:nvSpPr>
          <p:cNvPr id="41" name="object 66">
            <a:extLst>
              <a:ext uri="{FF2B5EF4-FFF2-40B4-BE49-F238E27FC236}">
                <a16:creationId xmlns:a16="http://schemas.microsoft.com/office/drawing/2014/main" id="{23BA111F-EFC9-C0DC-E349-1A89B76C55E4}"/>
              </a:ext>
            </a:extLst>
          </p:cNvPr>
          <p:cNvSpPr txBox="1"/>
          <p:nvPr/>
        </p:nvSpPr>
        <p:spPr>
          <a:xfrm>
            <a:off x="9144398" y="4593264"/>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42" name="object 66">
            <a:extLst>
              <a:ext uri="{FF2B5EF4-FFF2-40B4-BE49-F238E27FC236}">
                <a16:creationId xmlns:a16="http://schemas.microsoft.com/office/drawing/2014/main" id="{B96A7759-9349-82A7-634D-C26D06F87F2F}"/>
              </a:ext>
            </a:extLst>
          </p:cNvPr>
          <p:cNvSpPr txBox="1"/>
          <p:nvPr/>
        </p:nvSpPr>
        <p:spPr>
          <a:xfrm>
            <a:off x="9970105" y="489974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cxnSp>
        <p:nvCxnSpPr>
          <p:cNvPr id="45" name="Straight Arrow Connector 44">
            <a:extLst>
              <a:ext uri="{FF2B5EF4-FFF2-40B4-BE49-F238E27FC236}">
                <a16:creationId xmlns:a16="http://schemas.microsoft.com/office/drawing/2014/main" id="{C71F6706-85CB-CBF8-67C9-F6B9D276961B}"/>
              </a:ext>
            </a:extLst>
          </p:cNvPr>
          <p:cNvCxnSpPr>
            <a:cxnSpLocks/>
          </p:cNvCxnSpPr>
          <p:nvPr/>
        </p:nvCxnSpPr>
        <p:spPr bwMode="auto">
          <a:xfrm>
            <a:off x="10310496" y="2685378"/>
            <a:ext cx="20603" cy="2166931"/>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6" name="object 66">
            <a:extLst>
              <a:ext uri="{FF2B5EF4-FFF2-40B4-BE49-F238E27FC236}">
                <a16:creationId xmlns:a16="http://schemas.microsoft.com/office/drawing/2014/main" id="{70F22F7F-3BD0-966A-2190-2FC05E62CB68}"/>
              </a:ext>
            </a:extLst>
          </p:cNvPr>
          <p:cNvSpPr txBox="1"/>
          <p:nvPr/>
        </p:nvSpPr>
        <p:spPr>
          <a:xfrm>
            <a:off x="7024759" y="4613283"/>
            <a:ext cx="1344500" cy="268539"/>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cxnSp>
        <p:nvCxnSpPr>
          <p:cNvPr id="53" name="Straight Arrow Connector 52">
            <a:extLst>
              <a:ext uri="{FF2B5EF4-FFF2-40B4-BE49-F238E27FC236}">
                <a16:creationId xmlns:a16="http://schemas.microsoft.com/office/drawing/2014/main" id="{9A17E909-23B1-E6B6-6866-76E9DF1E7F90}"/>
              </a:ext>
            </a:extLst>
          </p:cNvPr>
          <p:cNvCxnSpPr>
            <a:cxnSpLocks/>
            <a:endCxn id="54" idx="3"/>
          </p:cNvCxnSpPr>
          <p:nvPr/>
        </p:nvCxnSpPr>
        <p:spPr bwMode="auto">
          <a:xfrm flipH="1">
            <a:off x="8369259" y="5095690"/>
            <a:ext cx="1454575" cy="0"/>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 name="object 66">
            <a:extLst>
              <a:ext uri="{FF2B5EF4-FFF2-40B4-BE49-F238E27FC236}">
                <a16:creationId xmlns:a16="http://schemas.microsoft.com/office/drawing/2014/main" id="{1C203C2E-3D2B-8E92-27C3-1C6B4E388F7A}"/>
              </a:ext>
            </a:extLst>
          </p:cNvPr>
          <p:cNvSpPr txBox="1"/>
          <p:nvPr/>
        </p:nvSpPr>
        <p:spPr>
          <a:xfrm>
            <a:off x="7024759" y="4961420"/>
            <a:ext cx="1344500" cy="268539"/>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3" name="Content Placeholder 2">
            <a:extLst>
              <a:ext uri="{FF2B5EF4-FFF2-40B4-BE49-F238E27FC236}">
                <a16:creationId xmlns:a16="http://schemas.microsoft.com/office/drawing/2014/main" id="{C84CFF34-620F-E3AB-D7FB-04A501066D23}"/>
              </a:ext>
            </a:extLst>
          </p:cNvPr>
          <p:cNvSpPr>
            <a:spLocks noGrp="1"/>
          </p:cNvSpPr>
          <p:nvPr>
            <p:ph idx="1"/>
          </p:nvPr>
        </p:nvSpPr>
        <p:spPr>
          <a:xfrm>
            <a:off x="6769019" y="6057133"/>
            <a:ext cx="5268957" cy="687999"/>
          </a:xfrm>
        </p:spPr>
        <p:style>
          <a:lnRef idx="1">
            <a:schemeClr val="dk1"/>
          </a:lnRef>
          <a:fillRef idx="2">
            <a:schemeClr val="dk1"/>
          </a:fillRef>
          <a:effectRef idx="1">
            <a:schemeClr val="dk1"/>
          </a:effectRef>
          <a:fontRef idx="minor">
            <a:schemeClr val="dk1"/>
          </a:fontRef>
        </p:style>
        <p:txBody>
          <a:bodyPr>
            <a:normAutofit fontScale="92500"/>
          </a:bodyPr>
          <a:lstStyle/>
          <a:p>
            <a:pPr marL="0" indent="0">
              <a:buNone/>
            </a:pPr>
            <a:r>
              <a:rPr lang="en-GB" sz="2000" dirty="0"/>
              <a:t>Either child process may finish first, and Parent uses wait(NULL) to wait for ANY child process to finish.</a:t>
            </a:r>
            <a:endParaRPr lang="en-SE" sz="2000" dirty="0"/>
          </a:p>
        </p:txBody>
      </p:sp>
    </p:spTree>
    <p:extLst>
      <p:ext uri="{BB962C8B-B14F-4D97-AF65-F5344CB8AC3E}">
        <p14:creationId xmlns:p14="http://schemas.microsoft.com/office/powerpoint/2010/main" val="19115286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r>
              <a:rPr lang="en-GB" sz="2600" b="0" kern="0" dirty="0"/>
              <a:t>In the following examples, we omit the check for p&lt;0 and assume fork() calls are always successful.</a:t>
            </a:r>
            <a:endParaRPr lang="en-US" sz="2600" b="0" kern="0" dirty="0"/>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21564" y="897172"/>
            <a:ext cx="5905573"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child,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parent,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In Child (x), a = a + 5 = 10; In Parent (u), a = a – 5 = 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(0x1234 is just an example address.)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
        <p:nvSpPr>
          <p:cNvPr id="8" name="TextBox 7">
            <a:extLst>
              <a:ext uri="{FF2B5EF4-FFF2-40B4-BE49-F238E27FC236}">
                <a16:creationId xmlns:a16="http://schemas.microsoft.com/office/drawing/2014/main" id="{F8CBC3FB-D605-58F7-3446-564005756318}"/>
              </a:ext>
            </a:extLst>
          </p:cNvPr>
          <p:cNvSpPr txBox="1"/>
          <p:nvPr/>
        </p:nvSpPr>
        <p:spPr>
          <a:xfrm>
            <a:off x="830619" y="3872613"/>
            <a:ext cx="48059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en-GB" altLang="zh-CN" sz="2000" b="0" kern="0" dirty="0"/>
              <a:t>In parent, a = 0, a memory address=0x1234</a:t>
            </a:r>
          </a:p>
          <a:p>
            <a:r>
              <a:rPr lang="en-GB" altLang="zh-CN" sz="2000" b="0" kern="0" dirty="0"/>
              <a:t>In child, a=10, a memory address=0x1234</a:t>
            </a:r>
          </a:p>
          <a:p>
            <a:r>
              <a:rPr lang="en-GB" altLang="zh-CN" sz="2000" b="0" kern="0" dirty="0"/>
              <a:t>Or,</a:t>
            </a:r>
          </a:p>
          <a:p>
            <a:r>
              <a:rPr lang="en-GB" altLang="zh-CN" sz="2000" b="0" kern="0" dirty="0"/>
              <a:t>In child, a=10, a memory address=0x1234</a:t>
            </a:r>
          </a:p>
          <a:p>
            <a:r>
              <a:rPr lang="en-GB" altLang="zh-CN" sz="2000" b="0" kern="0" dirty="0"/>
              <a:t>In parent, a = 0, a memory address=0x1234</a:t>
            </a:r>
          </a:p>
        </p:txBody>
      </p:sp>
    </p:spTree>
    <p:extLst>
      <p:ext uri="{BB962C8B-B14F-4D97-AF65-F5344CB8AC3E}">
        <p14:creationId xmlns:p14="http://schemas.microsoft.com/office/powerpoint/2010/main" val="2206814595"/>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197</TotalTime>
  <Words>4423</Words>
  <Application>Microsoft Office PowerPoint</Application>
  <PresentationFormat>Widescreen</PresentationFormat>
  <Paragraphs>591</Paragraphs>
  <Slides>14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MT</vt:lpstr>
      <vt:lpstr>Gill Sans</vt:lpstr>
      <vt:lpstr>Gill Sans Light</vt:lpstr>
      <vt:lpstr>inherit</vt:lpstr>
      <vt:lpstr>Arial</vt:lpstr>
      <vt:lpstr>Calibri</vt:lpstr>
      <vt:lpstr>Comic Sans MS</vt:lpstr>
      <vt:lpstr>Courier New</vt:lpstr>
      <vt:lpstr>Nunito</vt:lpstr>
      <vt:lpstr>Office</vt:lpstr>
      <vt:lpstr>CSC 112: Computer Operating Systems Lecture 2  Processes and Threads Exercises</vt:lpstr>
      <vt:lpstr>Wait() I</vt:lpstr>
      <vt:lpstr>Wait() I</vt:lpstr>
      <vt:lpstr>Wait() I with exec()</vt:lpstr>
      <vt:lpstr>Wait() I with exec()</vt:lpstr>
      <vt:lpstr>Wait() II</vt:lpstr>
      <vt:lpstr>Wait() II</vt:lpstr>
      <vt:lpstr>Quiz: Fork</vt:lpstr>
      <vt:lpstr>Quiz: Fork</vt:lpstr>
      <vt:lpstr>Quiz: Fork</vt:lpstr>
      <vt:lpstr>Quiz: Fork</vt:lpstr>
      <vt:lpstr>Quiz: Fork</vt:lpstr>
      <vt:lpstr>PowerPoint Presentation</vt:lpstr>
      <vt:lpstr>Quiz: Fork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11</cp:revision>
  <dcterms:created xsi:type="dcterms:W3CDTF">2025-01-23T14:58:16Z</dcterms:created>
  <dcterms:modified xsi:type="dcterms:W3CDTF">2025-09-12T02:15:53Z</dcterms:modified>
</cp:coreProperties>
</file>