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ink/ink2.xml" ContentType="application/inkml+xml"/>
  <Override PartName="/ppt/tags/tag3.xml" ContentType="application/vnd.openxmlformats-officedocument.presentationml.tags+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1510" r:id="rId5"/>
    <p:sldId id="259" r:id="rId6"/>
    <p:sldId id="817" r:id="rId7"/>
    <p:sldId id="820" r:id="rId8"/>
    <p:sldId id="819" r:id="rId9"/>
    <p:sldId id="821" r:id="rId10"/>
    <p:sldId id="822" r:id="rId11"/>
    <p:sldId id="830" r:id="rId12"/>
    <p:sldId id="829" r:id="rId13"/>
    <p:sldId id="828" r:id="rId14"/>
    <p:sldId id="827" r:id="rId15"/>
    <p:sldId id="1509" r:id="rId16"/>
    <p:sldId id="824" r:id="rId17"/>
    <p:sldId id="333" r:id="rId18"/>
    <p:sldId id="334" r:id="rId19"/>
    <p:sldId id="826" r:id="rId20"/>
    <p:sldId id="825" r:id="rId21"/>
    <p:sldId id="1508" r:id="rId22"/>
    <p:sldId id="1507" r:id="rId23"/>
    <p:sldId id="1506" r:id="rId24"/>
  </p:sldIdLst>
  <p:sldSz cx="12192000" cy="6858000"/>
  <p:notesSz cx="9296400"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89150" autoAdjust="0"/>
  </p:normalViewPr>
  <p:slideViewPr>
    <p:cSldViewPr>
      <p:cViewPr varScale="1">
        <p:scale>
          <a:sx n="73" d="100"/>
          <a:sy n="73" d="100"/>
        </p:scale>
        <p:origin x="80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8260" y="6666576"/>
            <a:ext cx="721426" cy="2723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884005">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31T16:05:36.540"/>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31T16:05:37.532"/>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31T16:30:47.502"/>
    </inkml:context>
    <inkml:brush xml:id="br0">
      <inkml:brushProperty name="width" value="0.05" units="cm"/>
      <inkml:brushProperty name="height" value="0.05" units="cm"/>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24140" y="6666576"/>
            <a:ext cx="849666" cy="2714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t>Page </a:t>
            </a:r>
            <a:fld id="{6D259941-7246-4245-A40C-55C6F952DF9E}" type="slidenum">
              <a:rPr lang="en-US" sz="1300" b="0"/>
              <a:pPr algn="ctr" defTabSz="884005">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09813" y="525463"/>
            <a:ext cx="4676775" cy="26304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40445" y="3330250"/>
            <a:ext cx="6815515" cy="31552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170" tIns="45279" rIns="92170" bIns="4527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09813" y="525463"/>
            <a:ext cx="4676775" cy="26304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endParaRPr lang="en-US" altLang="zh-CN" dirty="0"/>
          </a:p>
          <a:p>
            <a:r>
              <a:rPr lang="en-US" altLang="zh-CN" dirty="0"/>
              <a:t>#include &lt;</a:t>
            </a:r>
            <a:r>
              <a:rPr lang="en-US" altLang="zh-CN" dirty="0" err="1"/>
              <a:t>stdio.h</a:t>
            </a:r>
            <a:r>
              <a:rPr lang="en-US" altLang="zh-CN" dirty="0"/>
              <a:t>&gt;</a:t>
            </a:r>
          </a:p>
          <a:p>
            <a:r>
              <a:rPr lang="en-US" altLang="zh-CN" dirty="0"/>
              <a:t>#include &lt;sys/</a:t>
            </a:r>
            <a:r>
              <a:rPr lang="en-US" altLang="zh-CN" dirty="0" err="1"/>
              <a:t>types.h</a:t>
            </a:r>
            <a:r>
              <a:rPr lang="en-US" altLang="zh-CN" dirty="0"/>
              <a:t>&gt;</a:t>
            </a:r>
          </a:p>
          <a:p>
            <a:r>
              <a:rPr lang="en-US" altLang="zh-CN" dirty="0"/>
              <a:t>#include &lt;</a:t>
            </a:r>
            <a:r>
              <a:rPr lang="en-US" altLang="zh-CN" dirty="0" err="1"/>
              <a:t>unistd.h</a:t>
            </a:r>
            <a:r>
              <a:rPr lang="en-US" altLang="zh-CN" dirty="0"/>
              <a:t>&gt;</a:t>
            </a:r>
          </a:p>
          <a:p>
            <a:r>
              <a:rPr lang="en-US" altLang="zh-CN" dirty="0"/>
              <a:t>int main()</a:t>
            </a:r>
          </a:p>
          <a:p>
            <a:r>
              <a:rPr lang="en-US" altLang="zh-CN" dirty="0"/>
              <a:t>{</a:t>
            </a:r>
          </a:p>
          <a:p>
            <a:r>
              <a:rPr lang="en-US" altLang="zh-CN" dirty="0"/>
              <a:t>    fork();</a:t>
            </a:r>
            <a:r>
              <a:rPr lang="en-GB" kern="0" dirty="0"/>
              <a:t> // Line 1</a:t>
            </a:r>
          </a:p>
          <a:p>
            <a:r>
              <a:rPr lang="en-US" altLang="zh-CN" dirty="0"/>
              <a:t>    fork();</a:t>
            </a:r>
            <a:r>
              <a:rPr lang="en-GB" kern="0" dirty="0"/>
              <a:t> // Line 2</a:t>
            </a:r>
          </a:p>
          <a:p>
            <a:r>
              <a:rPr lang="en-US" altLang="zh-CN" dirty="0"/>
              <a:t>    fork(); </a:t>
            </a:r>
            <a:r>
              <a:rPr lang="en-GB" kern="0" dirty="0"/>
              <a:t>// Line 3</a:t>
            </a:r>
            <a:endParaRPr lang="en-US" altLang="zh-CN" dirty="0"/>
          </a:p>
          <a:p>
            <a:r>
              <a:rPr lang="en-US" altLang="zh-CN" dirty="0"/>
              <a:t>    </a:t>
            </a:r>
            <a:r>
              <a:rPr lang="en-US" altLang="zh-CN" dirty="0" err="1"/>
              <a:t>printf</a:t>
            </a:r>
            <a:r>
              <a:rPr lang="en-US" altLang="zh-CN" dirty="0"/>
              <a:t>("hello\n");</a:t>
            </a:r>
          </a:p>
          <a:p>
            <a:r>
              <a:rPr lang="en-US" altLang="zh-CN" dirty="0"/>
              <a:t>    return 0;</a:t>
            </a:r>
          </a:p>
          <a:p>
            <a:r>
              <a:rPr lang="en-US" altLang="zh-CN" dirty="0"/>
              <a:t>}</a:t>
            </a:r>
            <a:endParaRPr lang="en-US" altLang="zh-CN" sz="15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9F670-EB9F-3099-C3EB-C270255ECF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8415FE-46A8-0334-7DED-8149DF2A9E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86E04F-0B03-F910-3554-EBE7AE75E528}"/>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endParaRPr lang="en-US" altLang="zh-CN" dirty="0"/>
          </a:p>
          <a:p>
            <a:r>
              <a:rPr lang="en-US" altLang="zh-CN" dirty="0"/>
              <a:t>#include &lt;</a:t>
            </a:r>
            <a:r>
              <a:rPr lang="en-US" altLang="zh-CN" dirty="0" err="1"/>
              <a:t>stdio.h</a:t>
            </a:r>
            <a:r>
              <a:rPr lang="en-US" altLang="zh-CN" dirty="0"/>
              <a:t>&gt;</a:t>
            </a:r>
          </a:p>
          <a:p>
            <a:r>
              <a:rPr lang="en-US" altLang="zh-CN" dirty="0"/>
              <a:t>#include &lt;sys/</a:t>
            </a:r>
            <a:r>
              <a:rPr lang="en-US" altLang="zh-CN" dirty="0" err="1"/>
              <a:t>types.h</a:t>
            </a:r>
            <a:r>
              <a:rPr lang="en-US" altLang="zh-CN" dirty="0"/>
              <a:t>&gt;</a:t>
            </a:r>
          </a:p>
          <a:p>
            <a:r>
              <a:rPr lang="en-US" altLang="zh-CN" dirty="0"/>
              <a:t>#include &lt;</a:t>
            </a:r>
            <a:r>
              <a:rPr lang="en-US" altLang="zh-CN" dirty="0" err="1"/>
              <a:t>unistd.h</a:t>
            </a:r>
            <a:r>
              <a:rPr lang="en-US" altLang="zh-CN" dirty="0"/>
              <a:t>&gt;</a:t>
            </a:r>
          </a:p>
          <a:p>
            <a:r>
              <a:rPr lang="en-US" altLang="zh-CN" dirty="0"/>
              <a:t>int main()</a:t>
            </a:r>
          </a:p>
          <a:p>
            <a:r>
              <a:rPr lang="en-US" altLang="zh-CN" dirty="0"/>
              <a:t>{</a:t>
            </a:r>
          </a:p>
          <a:p>
            <a:r>
              <a:rPr lang="en-US" altLang="zh-CN" dirty="0"/>
              <a:t>    fork();</a:t>
            </a:r>
            <a:r>
              <a:rPr lang="en-GB" kern="0" dirty="0"/>
              <a:t> // Line 1</a:t>
            </a:r>
          </a:p>
          <a:p>
            <a:r>
              <a:rPr lang="en-US" altLang="zh-CN" dirty="0"/>
              <a:t>    fork();</a:t>
            </a:r>
            <a:r>
              <a:rPr lang="en-GB" kern="0" dirty="0"/>
              <a:t> // Line 2</a:t>
            </a:r>
          </a:p>
          <a:p>
            <a:r>
              <a:rPr lang="en-US" altLang="zh-CN" dirty="0"/>
              <a:t>    fork(); </a:t>
            </a:r>
            <a:r>
              <a:rPr lang="en-GB" kern="0" dirty="0"/>
              <a:t>// Line 3</a:t>
            </a:r>
            <a:endParaRPr lang="en-US" altLang="zh-CN" dirty="0"/>
          </a:p>
          <a:p>
            <a:r>
              <a:rPr lang="en-US" altLang="zh-CN" dirty="0"/>
              <a:t>    </a:t>
            </a:r>
            <a:r>
              <a:rPr lang="en-US" altLang="zh-CN" dirty="0" err="1"/>
              <a:t>printf</a:t>
            </a:r>
            <a:r>
              <a:rPr lang="en-US" altLang="zh-CN" dirty="0"/>
              <a:t>("hello\n");</a:t>
            </a:r>
          </a:p>
          <a:p>
            <a:r>
              <a:rPr lang="en-US" altLang="zh-CN" dirty="0"/>
              <a:t>    return 0;</a:t>
            </a:r>
          </a:p>
          <a:p>
            <a:r>
              <a:rPr lang="en-US" altLang="zh-CN" dirty="0"/>
              <a:t>}</a:t>
            </a:r>
            <a:endParaRPr lang="en-US" altLang="zh-CN" sz="1500" dirty="0"/>
          </a:p>
          <a:p>
            <a:endParaRPr lang="en-SE" dirty="0"/>
          </a:p>
        </p:txBody>
      </p:sp>
    </p:spTree>
    <p:extLst>
      <p:ext uri="{BB962C8B-B14F-4D97-AF65-F5344CB8AC3E}">
        <p14:creationId xmlns:p14="http://schemas.microsoft.com/office/powerpoint/2010/main" val="391724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34FE9-0929-FF51-ACD9-4DDB2A834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9487A-AC5C-7F7F-9BAA-3414154202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5AA327-4278-DA49-57BF-A1EB7018AE3F}"/>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endParaRPr lang="en-US" altLang="zh-CN" dirty="0"/>
          </a:p>
          <a:p>
            <a:r>
              <a:rPr lang="en-US" altLang="zh-CN" dirty="0"/>
              <a:t>#include &lt;</a:t>
            </a:r>
            <a:r>
              <a:rPr lang="en-US" altLang="zh-CN" dirty="0" err="1"/>
              <a:t>stdio.h</a:t>
            </a:r>
            <a:r>
              <a:rPr lang="en-US" altLang="zh-CN" dirty="0"/>
              <a:t>&gt;</a:t>
            </a:r>
          </a:p>
          <a:p>
            <a:r>
              <a:rPr lang="en-US" altLang="zh-CN" dirty="0"/>
              <a:t>#include &lt;sys/</a:t>
            </a:r>
            <a:r>
              <a:rPr lang="en-US" altLang="zh-CN" dirty="0" err="1"/>
              <a:t>types.h</a:t>
            </a:r>
            <a:r>
              <a:rPr lang="en-US" altLang="zh-CN" dirty="0"/>
              <a:t>&gt;</a:t>
            </a:r>
          </a:p>
          <a:p>
            <a:r>
              <a:rPr lang="en-US" altLang="zh-CN" dirty="0"/>
              <a:t>#include &lt;</a:t>
            </a:r>
            <a:r>
              <a:rPr lang="en-US" altLang="zh-CN" dirty="0" err="1"/>
              <a:t>unistd.h</a:t>
            </a:r>
            <a:r>
              <a:rPr lang="en-US" altLang="zh-CN" dirty="0"/>
              <a:t>&gt;</a:t>
            </a:r>
          </a:p>
          <a:p>
            <a:r>
              <a:rPr lang="en-US" altLang="zh-CN" dirty="0"/>
              <a:t>int main()</a:t>
            </a:r>
          </a:p>
          <a:p>
            <a:r>
              <a:rPr lang="en-US" altLang="zh-CN" dirty="0"/>
              <a:t>{</a:t>
            </a:r>
          </a:p>
          <a:p>
            <a:r>
              <a:rPr lang="en-US" altLang="zh-CN" dirty="0"/>
              <a:t>    fork();</a:t>
            </a:r>
            <a:r>
              <a:rPr lang="en-GB" kern="0" dirty="0"/>
              <a:t> // Line 1</a:t>
            </a:r>
          </a:p>
          <a:p>
            <a:r>
              <a:rPr lang="en-US" altLang="zh-CN" dirty="0"/>
              <a:t>    fork();</a:t>
            </a:r>
            <a:r>
              <a:rPr lang="en-GB" kern="0" dirty="0"/>
              <a:t> // Line 2</a:t>
            </a:r>
          </a:p>
          <a:p>
            <a:r>
              <a:rPr lang="en-US" altLang="zh-CN" dirty="0"/>
              <a:t>    fork(); </a:t>
            </a:r>
            <a:r>
              <a:rPr lang="en-GB" kern="0" dirty="0"/>
              <a:t>// Line 3</a:t>
            </a:r>
            <a:endParaRPr lang="en-US" altLang="zh-CN" dirty="0"/>
          </a:p>
          <a:p>
            <a:r>
              <a:rPr lang="en-US" altLang="zh-CN" dirty="0"/>
              <a:t>    </a:t>
            </a:r>
            <a:r>
              <a:rPr lang="en-US" altLang="zh-CN" dirty="0" err="1"/>
              <a:t>printf</a:t>
            </a:r>
            <a:r>
              <a:rPr lang="en-US" altLang="zh-CN" dirty="0"/>
              <a:t>("hello\n");</a:t>
            </a:r>
          </a:p>
          <a:p>
            <a:r>
              <a:rPr lang="en-US" altLang="zh-CN" dirty="0"/>
              <a:t>    return 0;</a:t>
            </a:r>
          </a:p>
          <a:p>
            <a:r>
              <a:rPr lang="en-US" altLang="zh-CN" dirty="0"/>
              <a:t>}</a:t>
            </a:r>
            <a:endParaRPr lang="en-US" altLang="zh-CN" sz="1500" dirty="0"/>
          </a:p>
          <a:p>
            <a:endParaRPr lang="en-SE" dirty="0"/>
          </a:p>
        </p:txBody>
      </p:sp>
    </p:spTree>
    <p:extLst>
      <p:ext uri="{BB962C8B-B14F-4D97-AF65-F5344CB8AC3E}">
        <p14:creationId xmlns:p14="http://schemas.microsoft.com/office/powerpoint/2010/main" val="1573668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ED074-7610-5F24-D828-C2071EBF12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E7CE3E-6B25-47B6-6416-1D0EF499FA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B31348-A640-6BBA-C865-0EE834039520}"/>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endParaRPr lang="en-US" altLang="zh-CN" dirty="0"/>
          </a:p>
          <a:p>
            <a:r>
              <a:rPr lang="en-US" altLang="zh-CN" dirty="0"/>
              <a:t>#include &lt;</a:t>
            </a:r>
            <a:r>
              <a:rPr lang="en-US" altLang="zh-CN" dirty="0" err="1"/>
              <a:t>stdio.h</a:t>
            </a:r>
            <a:r>
              <a:rPr lang="en-US" altLang="zh-CN" dirty="0"/>
              <a:t>&gt;</a:t>
            </a:r>
          </a:p>
          <a:p>
            <a:r>
              <a:rPr lang="en-US" altLang="zh-CN" dirty="0"/>
              <a:t>#include &lt;sys/</a:t>
            </a:r>
            <a:r>
              <a:rPr lang="en-US" altLang="zh-CN" dirty="0" err="1"/>
              <a:t>types.h</a:t>
            </a:r>
            <a:r>
              <a:rPr lang="en-US" altLang="zh-CN" dirty="0"/>
              <a:t>&gt;</a:t>
            </a:r>
          </a:p>
          <a:p>
            <a:r>
              <a:rPr lang="en-US" altLang="zh-CN" dirty="0"/>
              <a:t>#include &lt;</a:t>
            </a:r>
            <a:r>
              <a:rPr lang="en-US" altLang="zh-CN" dirty="0" err="1"/>
              <a:t>unistd.h</a:t>
            </a:r>
            <a:r>
              <a:rPr lang="en-US" altLang="zh-CN" dirty="0"/>
              <a:t>&gt;</a:t>
            </a:r>
          </a:p>
          <a:p>
            <a:r>
              <a:rPr lang="en-US" altLang="zh-CN" dirty="0"/>
              <a:t>int main()</a:t>
            </a:r>
          </a:p>
          <a:p>
            <a:r>
              <a:rPr lang="en-US" altLang="zh-CN" dirty="0"/>
              <a:t>{</a:t>
            </a:r>
          </a:p>
          <a:p>
            <a:r>
              <a:rPr lang="en-US" altLang="zh-CN" dirty="0"/>
              <a:t>    fork();</a:t>
            </a:r>
            <a:r>
              <a:rPr lang="en-GB" kern="0" dirty="0"/>
              <a:t> // Line 1</a:t>
            </a:r>
          </a:p>
          <a:p>
            <a:r>
              <a:rPr lang="en-US" altLang="zh-CN" dirty="0"/>
              <a:t>    fork();</a:t>
            </a:r>
            <a:r>
              <a:rPr lang="en-GB" kern="0" dirty="0"/>
              <a:t> // Line 2</a:t>
            </a:r>
          </a:p>
          <a:p>
            <a:r>
              <a:rPr lang="en-US" altLang="zh-CN" dirty="0"/>
              <a:t>    fork(); </a:t>
            </a:r>
            <a:r>
              <a:rPr lang="en-GB" kern="0" dirty="0"/>
              <a:t>// Line 3</a:t>
            </a:r>
            <a:endParaRPr lang="en-US" altLang="zh-CN" dirty="0"/>
          </a:p>
          <a:p>
            <a:r>
              <a:rPr lang="en-US" altLang="zh-CN" dirty="0"/>
              <a:t>    </a:t>
            </a:r>
            <a:r>
              <a:rPr lang="en-US" altLang="zh-CN" dirty="0" err="1"/>
              <a:t>printf</a:t>
            </a:r>
            <a:r>
              <a:rPr lang="en-US" altLang="zh-CN" dirty="0"/>
              <a:t>("hello\n");</a:t>
            </a:r>
          </a:p>
          <a:p>
            <a:r>
              <a:rPr lang="en-US" altLang="zh-CN" dirty="0"/>
              <a:t>    return 0;</a:t>
            </a:r>
          </a:p>
          <a:p>
            <a:r>
              <a:rPr lang="en-US" altLang="zh-CN" dirty="0"/>
              <a:t>}</a:t>
            </a:r>
            <a:endParaRPr lang="en-US" altLang="zh-CN" sz="1500" dirty="0"/>
          </a:p>
          <a:p>
            <a:endParaRPr lang="en-SE" dirty="0"/>
          </a:p>
        </p:txBody>
      </p:sp>
    </p:spTree>
    <p:extLst>
      <p:ext uri="{BB962C8B-B14F-4D97-AF65-F5344CB8AC3E}">
        <p14:creationId xmlns:p14="http://schemas.microsoft.com/office/powerpoint/2010/main" val="9820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T1 ➔ T2 ➔ T3 : (0+1=1) → (1-1=0) → (0×2=0) → Final x=0</a:t>
            </a:r>
          </a:p>
          <a:p>
            <a:r>
              <a:rPr lang="en-GB" dirty="0"/>
              <a:t>T3 ➔ T2 ➔ T1 : (0×2=0) → (0-1=-1) → (-1+1=0) → Final x=0</a:t>
            </a:r>
          </a:p>
          <a:p>
            <a:r>
              <a:rPr lang="en-GB" dirty="0"/>
              <a:t>T1 ➔ T3 ➔ T2 : (0+1=1) → (1×2=2) → (2-1=1) → Final x=1</a:t>
            </a:r>
          </a:p>
          <a:p>
            <a:r>
              <a:rPr lang="en-GB" dirty="0"/>
              <a:t>T2 ➔ T1 ➔ T3 : (0-1=-1) → (-1+1=0) → (0×2=0) → Final x=0</a:t>
            </a:r>
          </a:p>
          <a:p>
            <a:r>
              <a:rPr lang="en-GB" dirty="0"/>
              <a:t>T2 ➔ T3 ➔ T1 : (0-1=-1) → (-1×2=-2) → (-2+1=-1) → Final x=-1</a:t>
            </a:r>
          </a:p>
          <a:p>
            <a:endParaRPr lang="en-GB" dirty="0"/>
          </a:p>
          <a:p>
            <a:endParaRPr lang="en-SE" dirty="0"/>
          </a:p>
        </p:txBody>
      </p:sp>
    </p:spTree>
    <p:extLst>
      <p:ext uri="{BB962C8B-B14F-4D97-AF65-F5344CB8AC3E}">
        <p14:creationId xmlns:p14="http://schemas.microsoft.com/office/powerpoint/2010/main" val="162261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85505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257D3-3817-E0A1-4EC7-4DB513C39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A1A55B-28C8-66E9-85DC-91691ECC3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983BE-2C70-DC33-066E-BFDDDB8C0F4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684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06146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1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customXml" Target="../ink/ink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78A4-7BA0-0249-2A79-D7E0669EAFE8}"/>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ECAC0AA6-EB8B-789F-51D9-C3D6D63F2F64}"/>
              </a:ext>
            </a:extLst>
          </p:cNvPr>
          <p:cNvSpPr>
            <a:spLocks noGrp="1"/>
          </p:cNvSpPr>
          <p:nvPr>
            <p:ph idx="1"/>
          </p:nvPr>
        </p:nvSpPr>
        <p:spPr/>
        <p:txBody>
          <a:bodyPr/>
          <a:lstStyle/>
          <a:p>
            <a:r>
              <a:rPr lang="en-GB" dirty="0"/>
              <a:t>b) (5 pts) Consider the following concurrent program, where three threads access a shared variable x within critical sections protected by mutex locks. What are the possible final values of x after all threads finish execution? Explain why.</a:t>
            </a:r>
            <a:endParaRPr lang="en-SE" dirty="0"/>
          </a:p>
        </p:txBody>
      </p:sp>
      <p:sp>
        <p:nvSpPr>
          <p:cNvPr id="4" name="object 3">
            <a:extLst>
              <a:ext uri="{FF2B5EF4-FFF2-40B4-BE49-F238E27FC236}">
                <a16:creationId xmlns:a16="http://schemas.microsoft.com/office/drawing/2014/main" id="{CCAAB1C4-6545-2856-2CC6-BFCC8C06906C}"/>
              </a:ext>
            </a:extLst>
          </p:cNvPr>
          <p:cNvSpPr txBox="1"/>
          <p:nvPr/>
        </p:nvSpPr>
        <p:spPr>
          <a:xfrm>
            <a:off x="3429000" y="2729594"/>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47092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96CE8-8A7E-3FAD-8624-945B46707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50DBC-4ED0-50FA-5BD1-0B9EFE602668}"/>
              </a:ext>
            </a:extLst>
          </p:cNvPr>
          <p:cNvSpPr>
            <a:spLocks noGrp="1"/>
          </p:cNvSpPr>
          <p:nvPr>
            <p:ph type="title"/>
          </p:nvPr>
        </p:nvSpPr>
        <p:spPr>
          <a:xfrm>
            <a:off x="419449" y="228600"/>
            <a:ext cx="11336392" cy="532956"/>
          </a:xfrm>
        </p:spPr>
        <p:txBody>
          <a:bodyPr/>
          <a:lstStyle/>
          <a:p>
            <a:r>
              <a:rPr lang="en-GB" dirty="0"/>
              <a:t>Q3 Synchronization b) ANS</a:t>
            </a:r>
            <a:endParaRPr lang="en-SE" dirty="0"/>
          </a:p>
        </p:txBody>
      </p:sp>
      <p:sp>
        <p:nvSpPr>
          <p:cNvPr id="3" name="Content Placeholder 2">
            <a:extLst>
              <a:ext uri="{FF2B5EF4-FFF2-40B4-BE49-F238E27FC236}">
                <a16:creationId xmlns:a16="http://schemas.microsoft.com/office/drawing/2014/main" id="{3664BC46-97B6-3F77-7FBB-D4ECDEBFB397}"/>
              </a:ext>
            </a:extLst>
          </p:cNvPr>
          <p:cNvSpPr>
            <a:spLocks noGrp="1"/>
          </p:cNvSpPr>
          <p:nvPr>
            <p:ph idx="1"/>
          </p:nvPr>
        </p:nvSpPr>
        <p:spPr>
          <a:xfrm>
            <a:off x="436159" y="761556"/>
            <a:ext cx="11336392" cy="2355573"/>
          </a:xfrm>
        </p:spPr>
        <p:txBody>
          <a:bodyPr/>
          <a:lstStyle/>
          <a:p>
            <a:r>
              <a:rPr lang="en-GB" sz="2000" dirty="0"/>
              <a:t>ANS: 0, 1, and -1</a:t>
            </a:r>
          </a:p>
          <a:p>
            <a:r>
              <a:rPr lang="en-GB" sz="2000" dirty="0"/>
              <a:t>With mutex protection, no update to x will be erased. We consider all possible </a:t>
            </a:r>
            <a:r>
              <a:rPr lang="en-GB" sz="2000" dirty="0" err="1"/>
              <a:t>interleavings</a:t>
            </a:r>
            <a:r>
              <a:rPr lang="en-GB" sz="2000" dirty="0"/>
              <a:t> of the three threads.</a:t>
            </a:r>
          </a:p>
          <a:p>
            <a:r>
              <a:rPr lang="en-GB" sz="2000" dirty="0"/>
              <a:t>Case 1: if T1 and T2 both run before T3, then x=0</a:t>
            </a:r>
          </a:p>
          <a:p>
            <a:r>
              <a:rPr lang="en-GB" sz="2000" dirty="0"/>
              <a:t>Case 2: if T1 and T2 both run after T3, then x=0</a:t>
            </a:r>
          </a:p>
          <a:p>
            <a:r>
              <a:rPr lang="en-GB" sz="2000" dirty="0"/>
              <a:t>Case 3: if T1 before T3 before T2, then x=1</a:t>
            </a:r>
          </a:p>
          <a:p>
            <a:r>
              <a:rPr lang="en-GB" sz="2000" dirty="0"/>
              <a:t>Case 4: if T2 before T3 before T1, then x=-1</a:t>
            </a:r>
          </a:p>
        </p:txBody>
      </p:sp>
      <p:sp>
        <p:nvSpPr>
          <p:cNvPr id="4" name="object 3">
            <a:extLst>
              <a:ext uri="{FF2B5EF4-FFF2-40B4-BE49-F238E27FC236}">
                <a16:creationId xmlns:a16="http://schemas.microsoft.com/office/drawing/2014/main" id="{7BE8059A-8327-8EE8-F938-549DF99723F4}"/>
              </a:ext>
            </a:extLst>
          </p:cNvPr>
          <p:cNvSpPr txBox="1"/>
          <p:nvPr/>
        </p:nvSpPr>
        <p:spPr>
          <a:xfrm>
            <a:off x="3276600" y="3276600"/>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07853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ED7F2-A190-51EC-18B0-CA90C2E9D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7898F-EFA9-F0FE-3429-E6B5D8A86B92}"/>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36C99DED-746B-9F69-512F-AABD2C70B608}"/>
              </a:ext>
            </a:extLst>
          </p:cNvPr>
          <p:cNvSpPr>
            <a:spLocks noGrp="1"/>
          </p:cNvSpPr>
          <p:nvPr>
            <p:ph idx="1"/>
          </p:nvPr>
        </p:nvSpPr>
        <p:spPr/>
        <p:txBody>
          <a:bodyPr/>
          <a:lstStyle/>
          <a:p>
            <a:r>
              <a:rPr lang="en-GB" dirty="0"/>
              <a:t>a) (5 pts) Consider the following concurrent program, where three threads access a shared variable x without mutex locks. What are the possible final values of x after all threads finish execution? Explain why. </a:t>
            </a:r>
          </a:p>
          <a:p>
            <a:endParaRPr lang="en-SE" dirty="0"/>
          </a:p>
        </p:txBody>
      </p:sp>
      <p:sp>
        <p:nvSpPr>
          <p:cNvPr id="4" name="object 3">
            <a:extLst>
              <a:ext uri="{FF2B5EF4-FFF2-40B4-BE49-F238E27FC236}">
                <a16:creationId xmlns:a16="http://schemas.microsoft.com/office/drawing/2014/main" id="{E10B9B01-F547-C665-93F6-42F7228A5B89}"/>
              </a:ext>
            </a:extLst>
          </p:cNvPr>
          <p:cNvSpPr txBox="1"/>
          <p:nvPr/>
        </p:nvSpPr>
        <p:spPr>
          <a:xfrm>
            <a:off x="2514600" y="32004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52544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69147-D8A5-744A-22F3-73C159A85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772A3-9ECC-F465-C8FC-D24AA32D9BC6}"/>
              </a:ext>
            </a:extLst>
          </p:cNvPr>
          <p:cNvSpPr>
            <a:spLocks noGrp="1"/>
          </p:cNvSpPr>
          <p:nvPr>
            <p:ph type="title"/>
          </p:nvPr>
        </p:nvSpPr>
        <p:spPr>
          <a:xfrm>
            <a:off x="419449" y="228600"/>
            <a:ext cx="11336392" cy="532956"/>
          </a:xfrm>
        </p:spPr>
        <p:txBody>
          <a:bodyPr/>
          <a:lstStyle/>
          <a:p>
            <a:r>
              <a:rPr lang="en-GB" dirty="0"/>
              <a:t>Q3 Synchronization a) ANS</a:t>
            </a:r>
            <a:endParaRPr lang="en-SE" dirty="0"/>
          </a:p>
        </p:txBody>
      </p:sp>
      <p:sp>
        <p:nvSpPr>
          <p:cNvPr id="3" name="Content Placeholder 2">
            <a:extLst>
              <a:ext uri="{FF2B5EF4-FFF2-40B4-BE49-F238E27FC236}">
                <a16:creationId xmlns:a16="http://schemas.microsoft.com/office/drawing/2014/main" id="{9BAD4A21-F929-CC23-D968-3DA8ADD1DDCB}"/>
              </a:ext>
            </a:extLst>
          </p:cNvPr>
          <p:cNvSpPr>
            <a:spLocks noGrp="1"/>
          </p:cNvSpPr>
          <p:nvPr>
            <p:ph idx="1"/>
          </p:nvPr>
        </p:nvSpPr>
        <p:spPr>
          <a:xfrm>
            <a:off x="419449" y="761557"/>
            <a:ext cx="11336392" cy="4039044"/>
          </a:xfrm>
        </p:spPr>
        <p:txBody>
          <a:bodyPr>
            <a:normAutofit fontScale="77500" lnSpcReduction="20000"/>
          </a:bodyPr>
          <a:lstStyle/>
          <a:p>
            <a:r>
              <a:rPr lang="en-GB" dirty="0"/>
              <a:t>ANS: -2,-1,0,1, or 2.</a:t>
            </a:r>
          </a:p>
          <a:p>
            <a:r>
              <a:rPr lang="en-GB" dirty="0"/>
              <a:t>Each update x statement to x can be “erased” by “sneaking in between” the load and store of another update x statement. The x=x+1 statement can either do nothing (if erased) or increase x by 1. The x=x-1 statement can either do nothing (if erased) or decrease x by 1. The x=x*2 statement can either do nothing (if erased) or multiply x by 2.</a:t>
            </a:r>
          </a:p>
          <a:p>
            <a:r>
              <a:rPr lang="en-GB" dirty="0"/>
              <a:t>Case 1: none of the update statements are erased, so we have 3 possible outputs 0, 1, and -1 as in part b)</a:t>
            </a:r>
          </a:p>
          <a:p>
            <a:r>
              <a:rPr lang="en-GB" dirty="0"/>
              <a:t>Case 2: x=x+1 in T1 is erased, and T2 runs before T3, then x=-2. This is the minimum possible value of x.</a:t>
            </a:r>
          </a:p>
          <a:p>
            <a:r>
              <a:rPr lang="en-GB" dirty="0"/>
              <a:t>Case 3: x=x-1 in T2 is erased, and T1 runs before T3, then x=2. This is the maximum possible value of x.</a:t>
            </a:r>
          </a:p>
          <a:p>
            <a:r>
              <a:rPr lang="en-GB" dirty="0"/>
              <a:t>You may think of other cases, e.g., x=x*2 in T3 is erased, and T1, T2 run, then x=0. But it is not necessary to enumerate all these cases, as we already have the possible outputs 0, 1, and -1 from part b), so these cases do not </a:t>
            </a:r>
            <a:r>
              <a:rPr lang="en-US" altLang="zh-CN"/>
              <a:t>result in</a:t>
            </a:r>
            <a:r>
              <a:rPr lang="en-GB"/>
              <a:t> </a:t>
            </a:r>
            <a:r>
              <a:rPr lang="en-GB" dirty="0"/>
              <a:t>any new values.</a:t>
            </a:r>
            <a:endParaRPr lang="en-SE" dirty="0"/>
          </a:p>
        </p:txBody>
      </p:sp>
      <p:sp>
        <p:nvSpPr>
          <p:cNvPr id="4" name="object 3">
            <a:extLst>
              <a:ext uri="{FF2B5EF4-FFF2-40B4-BE49-F238E27FC236}">
                <a16:creationId xmlns:a16="http://schemas.microsoft.com/office/drawing/2014/main" id="{85964E4B-9DF5-705F-1CFC-E59F6568B6B7}"/>
              </a:ext>
            </a:extLst>
          </p:cNvPr>
          <p:cNvSpPr txBox="1"/>
          <p:nvPr/>
        </p:nvSpPr>
        <p:spPr>
          <a:xfrm>
            <a:off x="2743200" y="46482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979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BBCA7-D4F9-69F5-7F34-9DF8D237C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75F08-5CAC-4412-085C-4D05EE74D084}"/>
              </a:ext>
            </a:extLst>
          </p:cNvPr>
          <p:cNvSpPr>
            <a:spLocks noGrp="1"/>
          </p:cNvSpPr>
          <p:nvPr>
            <p:ph type="title"/>
          </p:nvPr>
        </p:nvSpPr>
        <p:spPr/>
        <p:txBody>
          <a:bodyPr/>
          <a:lstStyle/>
          <a:p>
            <a:r>
              <a:rPr lang="en-GB" dirty="0"/>
              <a:t>Q4 Deadlocks (20 pts) Morning Section</a:t>
            </a:r>
            <a:endParaRPr lang="en-SE" dirty="0"/>
          </a:p>
        </p:txBody>
      </p:sp>
      <p:sp>
        <p:nvSpPr>
          <p:cNvPr id="3" name="Content Placeholder 2">
            <a:extLst>
              <a:ext uri="{FF2B5EF4-FFF2-40B4-BE49-F238E27FC236}">
                <a16:creationId xmlns:a16="http://schemas.microsoft.com/office/drawing/2014/main" id="{2F5BB3A0-71D2-47D6-3D37-197191B62A0D}"/>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a:extLst>
              <a:ext uri="{FF2B5EF4-FFF2-40B4-BE49-F238E27FC236}">
                <a16:creationId xmlns:a16="http://schemas.microsoft.com/office/drawing/2014/main" id="{50D5126F-9C6A-9A00-38D0-B77FBA06F1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848778" y="1909101"/>
            <a:ext cx="2957640" cy="4047296"/>
          </a:xfrm>
          <a:prstGeom prst="rect">
            <a:avLst/>
          </a:prstGeom>
          <a:noFill/>
        </p:spPr>
      </p:pic>
    </p:spTree>
    <p:extLst>
      <p:ext uri="{BB962C8B-B14F-4D97-AF65-F5344CB8AC3E}">
        <p14:creationId xmlns:p14="http://schemas.microsoft.com/office/powerpoint/2010/main" val="782738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19FA5-2B9D-F58F-C009-4A269E43E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97517-EBD6-6477-5C68-EAD6155B7CD1}"/>
              </a:ext>
            </a:extLst>
          </p:cNvPr>
          <p:cNvSpPr>
            <a:spLocks noGrp="1"/>
          </p:cNvSpPr>
          <p:nvPr>
            <p:ph type="title"/>
          </p:nvPr>
        </p:nvSpPr>
        <p:spPr/>
        <p:txBody>
          <a:bodyPr/>
          <a:lstStyle/>
          <a:p>
            <a:r>
              <a:rPr lang="en-GB" dirty="0"/>
              <a:t>Q4 Deadlocks (20 pts) Morning Section ANS</a:t>
            </a:r>
            <a:endParaRPr lang="en-SE" dirty="0"/>
          </a:p>
        </p:txBody>
      </p:sp>
      <p:graphicFrame>
        <p:nvGraphicFramePr>
          <p:cNvPr id="6" name="Content Placeholder 5">
            <a:extLst>
              <a:ext uri="{FF2B5EF4-FFF2-40B4-BE49-F238E27FC236}">
                <a16:creationId xmlns:a16="http://schemas.microsoft.com/office/drawing/2014/main" id="{CE6860D6-003F-999E-2061-DF2F3B929BA2}"/>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0A8A3F25-C142-649A-6BD4-57DAEF75474E}"/>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1D921B2D-0554-7F28-E615-514E9B8C5463}"/>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FF284D1D-BB2E-739F-1CBA-B8C5AC354746}"/>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31501233-C2E0-7E04-784D-FEF55D8EA986}"/>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73C4FB28-3D8A-9F7C-EECA-C3FE7F4083CC}"/>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6FDE4ACB-26A1-B0A9-929D-5F0800E4D00A}"/>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7" name="Content Placeholder 5">
            <a:extLst>
              <a:ext uri="{FF2B5EF4-FFF2-40B4-BE49-F238E27FC236}">
                <a16:creationId xmlns:a16="http://schemas.microsoft.com/office/drawing/2014/main" id="{7715612E-A4A9-82B5-8221-243B94CBE0F2}"/>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a:t>3</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DC9BEF68-47F1-E6A8-FB2F-1FA240B93C50}"/>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A8D63088-9F28-ED59-BE90-ADA4B791C11A}"/>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4" name="Group 259">
            <a:extLst>
              <a:ext uri="{FF2B5EF4-FFF2-40B4-BE49-F238E27FC236}">
                <a16:creationId xmlns:a16="http://schemas.microsoft.com/office/drawing/2014/main" id="{F57F685C-CBD5-9B5B-358D-C80424AFADA9}"/>
              </a:ext>
            </a:extLst>
          </p:cNvPr>
          <p:cNvGrpSpPr>
            <a:grpSpLocks/>
          </p:cNvGrpSpPr>
          <p:nvPr/>
        </p:nvGrpSpPr>
        <p:grpSpPr bwMode="auto">
          <a:xfrm>
            <a:off x="8929690" y="1717181"/>
            <a:ext cx="2782885" cy="3810000"/>
            <a:chOff x="1920" y="624"/>
            <a:chExt cx="1753" cy="2400"/>
          </a:xfrm>
        </p:grpSpPr>
        <p:sp>
          <p:nvSpPr>
            <p:cNvPr id="8" name="Rectangle 199">
              <a:extLst>
                <a:ext uri="{FF2B5EF4-FFF2-40B4-BE49-F238E27FC236}">
                  <a16:creationId xmlns:a16="http://schemas.microsoft.com/office/drawing/2014/main" id="{C48E7052-1864-7168-E81C-8B91224190D8}"/>
                </a:ext>
              </a:extLst>
            </p:cNvPr>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0" name="Group 197">
              <a:extLst>
                <a:ext uri="{FF2B5EF4-FFF2-40B4-BE49-F238E27FC236}">
                  <a16:creationId xmlns:a16="http://schemas.microsoft.com/office/drawing/2014/main" id="{BF593A6C-3869-6E01-4649-8E3FEBE971B6}"/>
                </a:ext>
              </a:extLst>
            </p:cNvPr>
            <p:cNvGrpSpPr>
              <a:grpSpLocks/>
            </p:cNvGrpSpPr>
            <p:nvPr/>
          </p:nvGrpSpPr>
          <p:grpSpPr bwMode="auto">
            <a:xfrm>
              <a:off x="2024" y="720"/>
              <a:ext cx="1546" cy="2232"/>
              <a:chOff x="2304" y="816"/>
              <a:chExt cx="1546" cy="2232"/>
            </a:xfrm>
          </p:grpSpPr>
          <p:sp>
            <p:nvSpPr>
              <p:cNvPr id="18" name="Oval 129">
                <a:extLst>
                  <a:ext uri="{FF2B5EF4-FFF2-40B4-BE49-F238E27FC236}">
                    <a16:creationId xmlns:a16="http://schemas.microsoft.com/office/drawing/2014/main" id="{78BE5CF1-54E8-D6DC-0C3F-55D06CE0F056}"/>
                  </a:ext>
                </a:extLst>
              </p:cNvPr>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1" name="Oval 130">
                <a:extLst>
                  <a:ext uri="{FF2B5EF4-FFF2-40B4-BE49-F238E27FC236}">
                    <a16:creationId xmlns:a16="http://schemas.microsoft.com/office/drawing/2014/main" id="{1428425F-59F7-46A5-F194-DD4546E8EA95}"/>
                  </a:ext>
                </a:extLst>
              </p:cNvPr>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22" name="Oval 131">
                <a:extLst>
                  <a:ext uri="{FF2B5EF4-FFF2-40B4-BE49-F238E27FC236}">
                    <a16:creationId xmlns:a16="http://schemas.microsoft.com/office/drawing/2014/main" id="{44EE0A46-91CE-9D1C-26C4-9FDA89480707}"/>
                  </a:ext>
                </a:extLst>
              </p:cNvPr>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3" name="Group 132">
                <a:extLst>
                  <a:ext uri="{FF2B5EF4-FFF2-40B4-BE49-F238E27FC236}">
                    <a16:creationId xmlns:a16="http://schemas.microsoft.com/office/drawing/2014/main" id="{F6835B6B-2233-2DE1-1BA3-E2E64CCB8ED5}"/>
                  </a:ext>
                </a:extLst>
              </p:cNvPr>
              <p:cNvGrpSpPr>
                <a:grpSpLocks/>
              </p:cNvGrpSpPr>
              <p:nvPr/>
            </p:nvGrpSpPr>
            <p:grpSpPr bwMode="auto">
              <a:xfrm>
                <a:off x="2491" y="816"/>
                <a:ext cx="375" cy="555"/>
                <a:chOff x="576" y="432"/>
                <a:chExt cx="384" cy="569"/>
              </a:xfrm>
            </p:grpSpPr>
            <p:grpSp>
              <p:nvGrpSpPr>
                <p:cNvPr id="49" name="Group 133">
                  <a:extLst>
                    <a:ext uri="{FF2B5EF4-FFF2-40B4-BE49-F238E27FC236}">
                      <a16:creationId xmlns:a16="http://schemas.microsoft.com/office/drawing/2014/main" id="{2B87CD32-91D9-903A-490A-A34FB9100355}"/>
                    </a:ext>
                  </a:extLst>
                </p:cNvPr>
                <p:cNvGrpSpPr>
                  <a:grpSpLocks/>
                </p:cNvGrpSpPr>
                <p:nvPr/>
              </p:nvGrpSpPr>
              <p:grpSpPr bwMode="auto">
                <a:xfrm>
                  <a:off x="576" y="665"/>
                  <a:ext cx="384" cy="336"/>
                  <a:chOff x="1680" y="816"/>
                  <a:chExt cx="384" cy="336"/>
                </a:xfrm>
              </p:grpSpPr>
              <p:sp>
                <p:nvSpPr>
                  <p:cNvPr id="51" name="Rectangle 134">
                    <a:extLst>
                      <a:ext uri="{FF2B5EF4-FFF2-40B4-BE49-F238E27FC236}">
                        <a16:creationId xmlns:a16="http://schemas.microsoft.com/office/drawing/2014/main" id="{D2511213-CD92-1AE0-13ED-8A5F6775B6E4}"/>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 name="Oval 135">
                    <a:extLst>
                      <a:ext uri="{FF2B5EF4-FFF2-40B4-BE49-F238E27FC236}">
                        <a16:creationId xmlns:a16="http://schemas.microsoft.com/office/drawing/2014/main" id="{BDB7CE31-31B1-FC57-2E48-CD9C6006748B}"/>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0" name="Text Box 136">
                  <a:extLst>
                    <a:ext uri="{FF2B5EF4-FFF2-40B4-BE49-F238E27FC236}">
                      <a16:creationId xmlns:a16="http://schemas.microsoft.com/office/drawing/2014/main" id="{A1D23B87-00E8-B4D6-5963-4BC191050315}"/>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24" name="Group 137">
                <a:extLst>
                  <a:ext uri="{FF2B5EF4-FFF2-40B4-BE49-F238E27FC236}">
                    <a16:creationId xmlns:a16="http://schemas.microsoft.com/office/drawing/2014/main" id="{E76B84D1-4A2B-382F-9BBF-A67322261A98}"/>
                  </a:ext>
                </a:extLst>
              </p:cNvPr>
              <p:cNvGrpSpPr>
                <a:grpSpLocks/>
              </p:cNvGrpSpPr>
              <p:nvPr/>
            </p:nvGrpSpPr>
            <p:grpSpPr bwMode="auto">
              <a:xfrm>
                <a:off x="3194" y="816"/>
                <a:ext cx="375" cy="562"/>
                <a:chOff x="1392" y="432"/>
                <a:chExt cx="384" cy="576"/>
              </a:xfrm>
            </p:grpSpPr>
            <p:grpSp>
              <p:nvGrpSpPr>
                <p:cNvPr id="45" name="Group 138">
                  <a:extLst>
                    <a:ext uri="{FF2B5EF4-FFF2-40B4-BE49-F238E27FC236}">
                      <a16:creationId xmlns:a16="http://schemas.microsoft.com/office/drawing/2014/main" id="{A6BA7978-8BA3-2775-F4D0-5B14D00C207B}"/>
                    </a:ext>
                  </a:extLst>
                </p:cNvPr>
                <p:cNvGrpSpPr>
                  <a:grpSpLocks/>
                </p:cNvGrpSpPr>
                <p:nvPr/>
              </p:nvGrpSpPr>
              <p:grpSpPr bwMode="auto">
                <a:xfrm>
                  <a:off x="1392" y="672"/>
                  <a:ext cx="384" cy="336"/>
                  <a:chOff x="1680" y="816"/>
                  <a:chExt cx="384" cy="336"/>
                </a:xfrm>
              </p:grpSpPr>
              <p:sp>
                <p:nvSpPr>
                  <p:cNvPr id="47" name="Rectangle 139">
                    <a:extLst>
                      <a:ext uri="{FF2B5EF4-FFF2-40B4-BE49-F238E27FC236}">
                        <a16:creationId xmlns:a16="http://schemas.microsoft.com/office/drawing/2014/main" id="{F552656E-37BF-77E0-EE3A-F90FF5305862}"/>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8" name="Oval 140">
                    <a:extLst>
                      <a:ext uri="{FF2B5EF4-FFF2-40B4-BE49-F238E27FC236}">
                        <a16:creationId xmlns:a16="http://schemas.microsoft.com/office/drawing/2014/main" id="{86ECB73B-1F14-1956-ACED-AA4DA0544092}"/>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6" name="Text Box 141">
                  <a:extLst>
                    <a:ext uri="{FF2B5EF4-FFF2-40B4-BE49-F238E27FC236}">
                      <a16:creationId xmlns:a16="http://schemas.microsoft.com/office/drawing/2014/main" id="{D71442A9-DCAA-1BC8-FB66-90361E20AC7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5" name="Group 142">
                <a:extLst>
                  <a:ext uri="{FF2B5EF4-FFF2-40B4-BE49-F238E27FC236}">
                    <a16:creationId xmlns:a16="http://schemas.microsoft.com/office/drawing/2014/main" id="{06CB78C0-2CD9-7507-28E5-785DB467F641}"/>
                  </a:ext>
                </a:extLst>
              </p:cNvPr>
              <p:cNvGrpSpPr>
                <a:grpSpLocks/>
              </p:cNvGrpSpPr>
              <p:nvPr/>
            </p:nvGrpSpPr>
            <p:grpSpPr bwMode="auto">
              <a:xfrm>
                <a:off x="2632" y="2221"/>
                <a:ext cx="375" cy="654"/>
                <a:chOff x="672" y="2112"/>
                <a:chExt cx="384" cy="670"/>
              </a:xfrm>
            </p:grpSpPr>
            <p:grpSp>
              <p:nvGrpSpPr>
                <p:cNvPr id="40" name="Group 143">
                  <a:extLst>
                    <a:ext uri="{FF2B5EF4-FFF2-40B4-BE49-F238E27FC236}">
                      <a16:creationId xmlns:a16="http://schemas.microsoft.com/office/drawing/2014/main" id="{167C15D1-DB9A-4112-AA32-00B3DC09A8BA}"/>
                    </a:ext>
                  </a:extLst>
                </p:cNvPr>
                <p:cNvGrpSpPr>
                  <a:grpSpLocks/>
                </p:cNvGrpSpPr>
                <p:nvPr/>
              </p:nvGrpSpPr>
              <p:grpSpPr bwMode="auto">
                <a:xfrm>
                  <a:off x="672" y="2112"/>
                  <a:ext cx="384" cy="432"/>
                  <a:chOff x="672" y="2064"/>
                  <a:chExt cx="384" cy="432"/>
                </a:xfrm>
              </p:grpSpPr>
              <p:sp>
                <p:nvSpPr>
                  <p:cNvPr id="42" name="Rectangle 144">
                    <a:extLst>
                      <a:ext uri="{FF2B5EF4-FFF2-40B4-BE49-F238E27FC236}">
                        <a16:creationId xmlns:a16="http://schemas.microsoft.com/office/drawing/2014/main" id="{44C804EC-8A03-296B-D5E5-432339B6334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145">
                    <a:extLst>
                      <a:ext uri="{FF2B5EF4-FFF2-40B4-BE49-F238E27FC236}">
                        <a16:creationId xmlns:a16="http://schemas.microsoft.com/office/drawing/2014/main" id="{95915F65-531F-D081-25DE-4540EFB53E6E}"/>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146">
                    <a:extLst>
                      <a:ext uri="{FF2B5EF4-FFF2-40B4-BE49-F238E27FC236}">
                        <a16:creationId xmlns:a16="http://schemas.microsoft.com/office/drawing/2014/main" id="{2885E4A3-7CFB-C431-2364-2FB7983D5F9F}"/>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147">
                  <a:extLst>
                    <a:ext uri="{FF2B5EF4-FFF2-40B4-BE49-F238E27FC236}">
                      <a16:creationId xmlns:a16="http://schemas.microsoft.com/office/drawing/2014/main" id="{29837A71-23C8-F868-01EF-424AF3F3E79A}"/>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6" name="Group 148">
                <a:extLst>
                  <a:ext uri="{FF2B5EF4-FFF2-40B4-BE49-F238E27FC236}">
                    <a16:creationId xmlns:a16="http://schemas.microsoft.com/office/drawing/2014/main" id="{1C39AA05-0AF3-E88A-7B49-7A6B47AB6460}"/>
                  </a:ext>
                </a:extLst>
              </p:cNvPr>
              <p:cNvGrpSpPr>
                <a:grpSpLocks/>
              </p:cNvGrpSpPr>
              <p:nvPr/>
            </p:nvGrpSpPr>
            <p:grpSpPr bwMode="auto">
              <a:xfrm>
                <a:off x="3428" y="2221"/>
                <a:ext cx="375" cy="827"/>
                <a:chOff x="1584" y="2064"/>
                <a:chExt cx="384" cy="847"/>
              </a:xfrm>
            </p:grpSpPr>
            <p:grpSp>
              <p:nvGrpSpPr>
                <p:cNvPr id="34" name="Group 149">
                  <a:extLst>
                    <a:ext uri="{FF2B5EF4-FFF2-40B4-BE49-F238E27FC236}">
                      <a16:creationId xmlns:a16="http://schemas.microsoft.com/office/drawing/2014/main" id="{9BA5B34C-D0E9-82A9-6CF5-3EDC7D85F47E}"/>
                    </a:ext>
                  </a:extLst>
                </p:cNvPr>
                <p:cNvGrpSpPr>
                  <a:grpSpLocks/>
                </p:cNvGrpSpPr>
                <p:nvPr/>
              </p:nvGrpSpPr>
              <p:grpSpPr bwMode="auto">
                <a:xfrm>
                  <a:off x="1584" y="2064"/>
                  <a:ext cx="384" cy="576"/>
                  <a:chOff x="1584" y="2064"/>
                  <a:chExt cx="384" cy="576"/>
                </a:xfrm>
              </p:grpSpPr>
              <p:sp>
                <p:nvSpPr>
                  <p:cNvPr id="36" name="Rectangle 150">
                    <a:extLst>
                      <a:ext uri="{FF2B5EF4-FFF2-40B4-BE49-F238E27FC236}">
                        <a16:creationId xmlns:a16="http://schemas.microsoft.com/office/drawing/2014/main" id="{B52D58E1-73C9-3B2B-D1F2-8278F31B594A}"/>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Oval 151">
                    <a:extLst>
                      <a:ext uri="{FF2B5EF4-FFF2-40B4-BE49-F238E27FC236}">
                        <a16:creationId xmlns:a16="http://schemas.microsoft.com/office/drawing/2014/main" id="{F6B7CD25-E508-79E7-7A77-1A6D4B585355}"/>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Oval 152">
                    <a:extLst>
                      <a:ext uri="{FF2B5EF4-FFF2-40B4-BE49-F238E27FC236}">
                        <a16:creationId xmlns:a16="http://schemas.microsoft.com/office/drawing/2014/main" id="{3F0C922D-FCF0-4E5E-BB14-C06B19576591}"/>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Oval 153">
                    <a:extLst>
                      <a:ext uri="{FF2B5EF4-FFF2-40B4-BE49-F238E27FC236}">
                        <a16:creationId xmlns:a16="http://schemas.microsoft.com/office/drawing/2014/main" id="{31B4338D-9669-AC31-E73F-33CAC763F5A3}"/>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35" name="Text Box 154">
                  <a:extLst>
                    <a:ext uri="{FF2B5EF4-FFF2-40B4-BE49-F238E27FC236}">
                      <a16:creationId xmlns:a16="http://schemas.microsoft.com/office/drawing/2014/main" id="{C0951046-D759-2A4E-B43C-062810EAA5F2}"/>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27" name="Line 155">
                <a:extLst>
                  <a:ext uri="{FF2B5EF4-FFF2-40B4-BE49-F238E27FC236}">
                    <a16:creationId xmlns:a16="http://schemas.microsoft.com/office/drawing/2014/main" id="{7E8EEB5A-DCC4-ED46-1E1F-2DD24D024B4F}"/>
                  </a:ext>
                </a:extLst>
              </p:cNvPr>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8" name="Line 156">
                <a:extLst>
                  <a:ext uri="{FF2B5EF4-FFF2-40B4-BE49-F238E27FC236}">
                    <a16:creationId xmlns:a16="http://schemas.microsoft.com/office/drawing/2014/main" id="{F5C6E1C3-0223-BC41-676F-3D67460EF291}"/>
                  </a:ext>
                </a:extLst>
              </p:cNvPr>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0" name="Line 158">
                <a:extLst>
                  <a:ext uri="{FF2B5EF4-FFF2-40B4-BE49-F238E27FC236}">
                    <a16:creationId xmlns:a16="http://schemas.microsoft.com/office/drawing/2014/main" id="{41A6B7B8-0CE7-D279-0B99-1F9C6A922DD7}"/>
                  </a:ext>
                </a:extLst>
              </p:cNvPr>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1" name="Line 159">
                <a:extLst>
                  <a:ext uri="{FF2B5EF4-FFF2-40B4-BE49-F238E27FC236}">
                    <a16:creationId xmlns:a16="http://schemas.microsoft.com/office/drawing/2014/main" id="{CA22B69B-E54D-1D5B-7AEF-78873C499988}"/>
                  </a:ext>
                </a:extLst>
              </p:cNvPr>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2" name="Line 160">
                <a:extLst>
                  <a:ext uri="{FF2B5EF4-FFF2-40B4-BE49-F238E27FC236}">
                    <a16:creationId xmlns:a16="http://schemas.microsoft.com/office/drawing/2014/main" id="{01BC125E-A261-D503-E930-2F51BC613AF1}"/>
                  </a:ext>
                </a:extLst>
              </p:cNvPr>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3" name="Line 195">
                <a:extLst>
                  <a:ext uri="{FF2B5EF4-FFF2-40B4-BE49-F238E27FC236}">
                    <a16:creationId xmlns:a16="http://schemas.microsoft.com/office/drawing/2014/main" id="{401F6455-50AF-E0B4-5D2C-857B7016B35A}"/>
                  </a:ext>
                </a:extLst>
              </p:cNvPr>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grpSp>
        <p:nvGrpSpPr>
          <p:cNvPr id="16" name="Group 15">
            <a:extLst>
              <a:ext uri="{FF2B5EF4-FFF2-40B4-BE49-F238E27FC236}">
                <a16:creationId xmlns:a16="http://schemas.microsoft.com/office/drawing/2014/main" id="{A2E3E0F8-8E09-4221-815C-48FE677A89E8}"/>
              </a:ext>
            </a:extLst>
          </p:cNvPr>
          <p:cNvGrpSpPr/>
          <p:nvPr/>
        </p:nvGrpSpPr>
        <p:grpSpPr>
          <a:xfrm>
            <a:off x="10654960" y="2882580"/>
            <a:ext cx="25920" cy="360"/>
            <a:chOff x="10654960" y="2882580"/>
            <a:chExt cx="25920" cy="36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E149F11-F730-4AE7-914B-6EF88A0780A9}"/>
                    </a:ext>
                  </a:extLst>
                </p14:cNvPr>
                <p14:cNvContentPartPr/>
                <p14:nvPr/>
              </p14:nvContentPartPr>
              <p14:xfrm>
                <a:off x="10654960" y="2882580"/>
                <a:ext cx="360" cy="360"/>
              </p14:xfrm>
            </p:contentPart>
          </mc:Choice>
          <mc:Fallback xmlns="">
            <p:pic>
              <p:nvPicPr>
                <p:cNvPr id="3" name="Ink 2">
                  <a:extLst>
                    <a:ext uri="{FF2B5EF4-FFF2-40B4-BE49-F238E27FC236}">
                      <a16:creationId xmlns:a16="http://schemas.microsoft.com/office/drawing/2014/main" id="{5E149F11-F730-4AE7-914B-6EF88A0780A9}"/>
                    </a:ext>
                  </a:extLst>
                </p:cNvPr>
                <p:cNvPicPr/>
                <p:nvPr/>
              </p:nvPicPr>
              <p:blipFill>
                <a:blip r:embed="rId5"/>
                <a:stretch>
                  <a:fillRect/>
                </a:stretch>
              </p:blipFill>
              <p:spPr>
                <a:xfrm>
                  <a:off x="10646320" y="28739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FD03C36-24DE-4FDB-A28A-4C8F36FC388C}"/>
                    </a:ext>
                  </a:extLst>
                </p14:cNvPr>
                <p14:cNvContentPartPr/>
                <p14:nvPr/>
              </p14:nvContentPartPr>
              <p14:xfrm>
                <a:off x="10680520" y="2882580"/>
                <a:ext cx="360" cy="360"/>
              </p14:xfrm>
            </p:contentPart>
          </mc:Choice>
          <mc:Fallback xmlns="">
            <p:pic>
              <p:nvPicPr>
                <p:cNvPr id="7" name="Ink 6">
                  <a:extLst>
                    <a:ext uri="{FF2B5EF4-FFF2-40B4-BE49-F238E27FC236}">
                      <a16:creationId xmlns:a16="http://schemas.microsoft.com/office/drawing/2014/main" id="{7FD03C36-24DE-4FDB-A28A-4C8F36FC388C}"/>
                    </a:ext>
                  </a:extLst>
                </p:cNvPr>
                <p:cNvPicPr/>
                <p:nvPr/>
              </p:nvPicPr>
              <p:blipFill>
                <a:blip r:embed="rId5"/>
                <a:stretch>
                  <a:fillRect/>
                </a:stretch>
              </p:blipFill>
              <p:spPr>
                <a:xfrm>
                  <a:off x="10671520" y="2873940"/>
                  <a:ext cx="18000" cy="18000"/>
                </a:xfrm>
                <a:prstGeom prst="rect">
                  <a:avLst/>
                </a:prstGeom>
              </p:spPr>
            </p:pic>
          </mc:Fallback>
        </mc:AlternateContent>
      </p:grpSp>
      <p:sp>
        <p:nvSpPr>
          <p:cNvPr id="53" name="SMARTInkShape-482">
            <a:extLst>
              <a:ext uri="{FF2B5EF4-FFF2-40B4-BE49-F238E27FC236}">
                <a16:creationId xmlns:a16="http://schemas.microsoft.com/office/drawing/2014/main" id="{C710118F-25CB-4E5B-A911-CF63BCAA11EB}"/>
              </a:ext>
            </a:extLst>
          </p:cNvPr>
          <p:cNvSpPr/>
          <p:nvPr>
            <p:custDataLst>
              <p:tags r:id="rId1"/>
            </p:custDataLst>
          </p:nvPr>
        </p:nvSpPr>
        <p:spPr bwMode="auto">
          <a:xfrm>
            <a:off x="747153" y="2160984"/>
            <a:ext cx="348223" cy="212511"/>
          </a:xfrm>
          <a:custGeom>
            <a:avLst/>
            <a:gdLst/>
            <a:ahLst/>
            <a:cxnLst/>
            <a:rect l="0" t="0" r="0" b="0"/>
            <a:pathLst>
              <a:path w="348223" h="212511">
                <a:moveTo>
                  <a:pt x="17824" y="44649"/>
                </a:moveTo>
                <a:lnTo>
                  <a:pt x="17824" y="44649"/>
                </a:lnTo>
                <a:lnTo>
                  <a:pt x="83" y="44649"/>
                </a:lnTo>
                <a:lnTo>
                  <a:pt x="0" y="49389"/>
                </a:lnTo>
                <a:lnTo>
                  <a:pt x="980" y="50786"/>
                </a:lnTo>
                <a:lnTo>
                  <a:pt x="2626" y="51717"/>
                </a:lnTo>
                <a:lnTo>
                  <a:pt x="8527" y="53469"/>
                </a:lnTo>
                <a:lnTo>
                  <a:pt x="33720" y="95596"/>
                </a:lnTo>
                <a:lnTo>
                  <a:pt x="56719" y="133426"/>
                </a:lnTo>
                <a:lnTo>
                  <a:pt x="80371" y="169562"/>
                </a:lnTo>
                <a:lnTo>
                  <a:pt x="112525" y="210257"/>
                </a:lnTo>
                <a:lnTo>
                  <a:pt x="122421" y="212510"/>
                </a:lnTo>
                <a:lnTo>
                  <a:pt x="150019" y="211133"/>
                </a:lnTo>
                <a:lnTo>
                  <a:pt x="162508" y="209216"/>
                </a:lnTo>
                <a:lnTo>
                  <a:pt x="181678" y="199149"/>
                </a:lnTo>
                <a:lnTo>
                  <a:pt x="222696" y="158325"/>
                </a:lnTo>
                <a:lnTo>
                  <a:pt x="258050" y="116761"/>
                </a:lnTo>
                <a:lnTo>
                  <a:pt x="283602" y="79085"/>
                </a:lnTo>
                <a:lnTo>
                  <a:pt x="318532" y="39106"/>
                </a:lnTo>
                <a:lnTo>
                  <a:pt x="348222" y="0"/>
                </a:lnTo>
              </a:path>
            </a:pathLst>
          </a:cu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54" name="SMARTInkShape-483">
            <a:extLst>
              <a:ext uri="{FF2B5EF4-FFF2-40B4-BE49-F238E27FC236}">
                <a16:creationId xmlns:a16="http://schemas.microsoft.com/office/drawing/2014/main" id="{ED71C69C-2E79-47D5-A785-6CCAF8F17BFC}"/>
              </a:ext>
            </a:extLst>
          </p:cNvPr>
          <p:cNvSpPr/>
          <p:nvPr>
            <p:custDataLst>
              <p:tags r:id="rId2"/>
            </p:custDataLst>
          </p:nvPr>
        </p:nvSpPr>
        <p:spPr bwMode="auto">
          <a:xfrm>
            <a:off x="1800821" y="2223492"/>
            <a:ext cx="321469" cy="152317"/>
          </a:xfrm>
          <a:custGeom>
            <a:avLst/>
            <a:gdLst/>
            <a:ahLst/>
            <a:cxnLst/>
            <a:rect l="0" t="0" r="0" b="0"/>
            <a:pathLst>
              <a:path w="321469" h="152317">
                <a:moveTo>
                  <a:pt x="0" y="62508"/>
                </a:moveTo>
                <a:lnTo>
                  <a:pt x="0" y="62508"/>
                </a:lnTo>
                <a:lnTo>
                  <a:pt x="0" y="83834"/>
                </a:lnTo>
                <a:lnTo>
                  <a:pt x="2645" y="89515"/>
                </a:lnTo>
                <a:lnTo>
                  <a:pt x="25731" y="127315"/>
                </a:lnTo>
                <a:lnTo>
                  <a:pt x="51721" y="147746"/>
                </a:lnTo>
                <a:lnTo>
                  <a:pt x="78549" y="152316"/>
                </a:lnTo>
                <a:lnTo>
                  <a:pt x="108332" y="150048"/>
                </a:lnTo>
                <a:lnTo>
                  <a:pt x="145428" y="138606"/>
                </a:lnTo>
                <a:lnTo>
                  <a:pt x="169869" y="127499"/>
                </a:lnTo>
                <a:lnTo>
                  <a:pt x="211521" y="96006"/>
                </a:lnTo>
                <a:lnTo>
                  <a:pt x="255947" y="62999"/>
                </a:lnTo>
                <a:lnTo>
                  <a:pt x="321468" y="0"/>
                </a:lnTo>
              </a:path>
            </a:pathLst>
          </a:cu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9" name="TextBox 28">
            <a:extLst>
              <a:ext uri="{FF2B5EF4-FFF2-40B4-BE49-F238E27FC236}">
                <a16:creationId xmlns:a16="http://schemas.microsoft.com/office/drawing/2014/main" id="{0AAE93F3-D5F5-D2AC-28DB-167EF865814A}"/>
              </a:ext>
            </a:extLst>
          </p:cNvPr>
          <p:cNvSpPr txBox="1"/>
          <p:nvPr/>
        </p:nvSpPr>
        <p:spPr>
          <a:xfrm>
            <a:off x="2831147" y="5457226"/>
            <a:ext cx="3645853" cy="707886"/>
          </a:xfrm>
          <a:prstGeom prst="rect">
            <a:avLst/>
          </a:prstGeom>
          <a:noFill/>
        </p:spPr>
        <p:txBody>
          <a:bodyPr wrap="square" rtlCol="0">
            <a:spAutoFit/>
          </a:bodyPr>
          <a:lstStyle/>
          <a:p>
            <a:r>
              <a:rPr lang="en-US" altLang="zh-CN" sz="2000" b="0" dirty="0">
                <a:solidFill>
                  <a:schemeClr val="dk1"/>
                </a:solidFill>
                <a:latin typeface="+mn-lt"/>
                <a:ea typeface="+mn-ea"/>
                <a:cs typeface="+mn-cs"/>
              </a:rPr>
              <a:t>Safe Sequence: </a:t>
            </a:r>
            <a:r>
              <a:rPr lang="fr-FR" altLang="zh-CN" sz="2000" b="0" dirty="0">
                <a:solidFill>
                  <a:schemeClr val="dk1"/>
                </a:solidFill>
                <a:latin typeface="+mn-lt"/>
                <a:ea typeface="+mn-ea"/>
                <a:cs typeface="+mn-cs"/>
              </a:rPr>
              <a:t>T2, T3, T1 or T2, T1, T3</a:t>
            </a:r>
            <a:endParaRPr lang="en-GB" sz="2000" b="0" dirty="0">
              <a:solidFill>
                <a:schemeClr val="dk1"/>
              </a:solidFill>
              <a:latin typeface="+mn-lt"/>
              <a:ea typeface="+mn-ea"/>
              <a:cs typeface="+mn-cs"/>
            </a:endParaRPr>
          </a:p>
        </p:txBody>
      </p:sp>
      <p:graphicFrame>
        <p:nvGraphicFramePr>
          <p:cNvPr id="55" name="Content Placeholder 5">
            <a:extLst>
              <a:ext uri="{FF2B5EF4-FFF2-40B4-BE49-F238E27FC236}">
                <a16:creationId xmlns:a16="http://schemas.microsoft.com/office/drawing/2014/main" id="{5D97BB6F-374D-C004-A9FA-37A35643AE95}"/>
              </a:ext>
            </a:extLst>
          </p:cNvPr>
          <p:cNvGraphicFramePr>
            <a:graphicFrameLocks/>
          </p:cNvGraphicFramePr>
          <p:nvPr>
            <p:extLst>
              <p:ext uri="{D42A27DB-BD31-4B8C-83A1-F6EECF244321}">
                <p14:modId xmlns:p14="http://schemas.microsoft.com/office/powerpoint/2010/main" val="1932914273"/>
              </p:ext>
            </p:extLst>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56" name="TextBox 55">
            <a:extLst>
              <a:ext uri="{FF2B5EF4-FFF2-40B4-BE49-F238E27FC236}">
                <a16:creationId xmlns:a16="http://schemas.microsoft.com/office/drawing/2014/main" id="{AEB28D33-D218-7558-C21C-AED799F9F775}"/>
              </a:ext>
            </a:extLst>
          </p:cNvPr>
          <p:cNvSpPr txBox="1"/>
          <p:nvPr/>
        </p:nvSpPr>
        <p:spPr>
          <a:xfrm>
            <a:off x="6808472" y="368967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23964882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519F-B202-63C6-62D4-DEAC9DD81E61}"/>
              </a:ext>
            </a:extLst>
          </p:cNvPr>
          <p:cNvSpPr>
            <a:spLocks noGrp="1"/>
          </p:cNvSpPr>
          <p:nvPr>
            <p:ph type="title"/>
          </p:nvPr>
        </p:nvSpPr>
        <p:spPr/>
        <p:txBody>
          <a:bodyPr/>
          <a:lstStyle/>
          <a:p>
            <a:r>
              <a:rPr lang="en-GB" dirty="0"/>
              <a:t>Q4 Deadlocks (20 pts) Evening Section</a:t>
            </a:r>
            <a:endParaRPr lang="en-SE" dirty="0"/>
          </a:p>
        </p:txBody>
      </p:sp>
      <p:sp>
        <p:nvSpPr>
          <p:cNvPr id="3" name="Content Placeholder 2">
            <a:extLst>
              <a:ext uri="{FF2B5EF4-FFF2-40B4-BE49-F238E27FC236}">
                <a16:creationId xmlns:a16="http://schemas.microsoft.com/office/drawing/2014/main" id="{35BBB2B8-F552-9AC6-5A16-C5A94E89C88F}"/>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descr="A diagram of a diagram&#10;&#10;AI-generated content may be incorrect.">
            <a:extLst>
              <a:ext uri="{FF2B5EF4-FFF2-40B4-BE49-F238E27FC236}">
                <a16:creationId xmlns:a16="http://schemas.microsoft.com/office/drawing/2014/main" id="{9D6CE241-7F72-8FEF-830C-159745BF79C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848778" y="1905000"/>
            <a:ext cx="2957640" cy="4055498"/>
          </a:xfrm>
          <a:prstGeom prst="rect">
            <a:avLst/>
          </a:prstGeom>
          <a:noFill/>
        </p:spPr>
      </p:pic>
    </p:spTree>
    <p:extLst>
      <p:ext uri="{BB962C8B-B14F-4D97-AF65-F5344CB8AC3E}">
        <p14:creationId xmlns:p14="http://schemas.microsoft.com/office/powerpoint/2010/main" val="66654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F8B5-6578-D253-5E4F-41B850311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DADC-3DCA-1338-D3EB-45125726F10C}"/>
              </a:ext>
            </a:extLst>
          </p:cNvPr>
          <p:cNvSpPr>
            <a:spLocks noGrp="1"/>
          </p:cNvSpPr>
          <p:nvPr>
            <p:ph type="title"/>
          </p:nvPr>
        </p:nvSpPr>
        <p:spPr/>
        <p:txBody>
          <a:bodyPr/>
          <a:lstStyle/>
          <a:p>
            <a:r>
              <a:rPr lang="en-GB" dirty="0"/>
              <a:t>Q4 Deadlocks (20 pts) Evening Section ANS </a:t>
            </a:r>
            <a:endParaRPr lang="en-SE" dirty="0"/>
          </a:p>
        </p:txBody>
      </p:sp>
      <p:graphicFrame>
        <p:nvGraphicFramePr>
          <p:cNvPr id="6" name="Content Placeholder 5">
            <a:extLst>
              <a:ext uri="{FF2B5EF4-FFF2-40B4-BE49-F238E27FC236}">
                <a16:creationId xmlns:a16="http://schemas.microsoft.com/office/drawing/2014/main" id="{A2A19FF2-1DA1-92D8-EA48-D5EB242F62E9}"/>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F7BEB3D7-83F5-5ADF-9D4F-E1FEE0C7AA60}"/>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64022BDF-1C1A-B5D5-AB98-C9EB5A72FB44}"/>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CE92B319-0586-5F45-51BD-F546AB3FC137}"/>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EB56816D-C3DE-FA89-E23E-FE58229DE848}"/>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987AC1E4-3331-6E73-F2D0-30944BBAA416}"/>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92758FF1-CF71-2E9C-636D-2EDEF52E47F9}"/>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16" name="TextBox 15">
            <a:extLst>
              <a:ext uri="{FF2B5EF4-FFF2-40B4-BE49-F238E27FC236}">
                <a16:creationId xmlns:a16="http://schemas.microsoft.com/office/drawing/2014/main" id="{CE2E270C-D98F-7787-8879-89BF91836E93}"/>
              </a:ext>
            </a:extLst>
          </p:cNvPr>
          <p:cNvSpPr txBox="1"/>
          <p:nvPr/>
        </p:nvSpPr>
        <p:spPr>
          <a:xfrm>
            <a:off x="2831147" y="5457226"/>
            <a:ext cx="3377848" cy="400110"/>
          </a:xfrm>
          <a:prstGeom prst="rect">
            <a:avLst/>
          </a:prstGeom>
          <a:noFill/>
        </p:spPr>
        <p:txBody>
          <a:bodyPr wrap="none" rtlCol="0">
            <a:spAutoFit/>
          </a:bodyPr>
          <a:lstStyle/>
          <a:p>
            <a:r>
              <a:rPr lang="en-US" altLang="zh-CN" sz="2000" b="0" dirty="0">
                <a:solidFill>
                  <a:schemeClr val="dk1"/>
                </a:solidFill>
                <a:latin typeface="+mn-lt"/>
                <a:ea typeface="+mn-ea"/>
                <a:cs typeface="+mn-cs"/>
              </a:rPr>
              <a:t>Safe Sequence: T3, T2, T1</a:t>
            </a:r>
            <a:endParaRPr lang="en-GB" sz="2000" b="0" dirty="0">
              <a:solidFill>
                <a:schemeClr val="dk1"/>
              </a:solidFill>
              <a:latin typeface="+mn-lt"/>
              <a:ea typeface="+mn-ea"/>
              <a:cs typeface="+mn-cs"/>
            </a:endParaRPr>
          </a:p>
        </p:txBody>
      </p:sp>
      <p:graphicFrame>
        <p:nvGraphicFramePr>
          <p:cNvPr id="17" name="Content Placeholder 5">
            <a:extLst>
              <a:ext uri="{FF2B5EF4-FFF2-40B4-BE49-F238E27FC236}">
                <a16:creationId xmlns:a16="http://schemas.microsoft.com/office/drawing/2014/main" id="{C911E7B5-59D8-E4FE-0556-4BAD12916F60}"/>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4A9F75A4-A8E3-8A57-C685-1D6D66C901F7}"/>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8CB0CF7D-151E-4D43-2793-880F56FA1DE9}"/>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22" name="Group 256">
            <a:extLst>
              <a:ext uri="{FF2B5EF4-FFF2-40B4-BE49-F238E27FC236}">
                <a16:creationId xmlns:a16="http://schemas.microsoft.com/office/drawing/2014/main" id="{502A7E65-1115-8306-D3EE-9266087F6504}"/>
              </a:ext>
            </a:extLst>
          </p:cNvPr>
          <p:cNvGrpSpPr>
            <a:grpSpLocks/>
          </p:cNvGrpSpPr>
          <p:nvPr/>
        </p:nvGrpSpPr>
        <p:grpSpPr bwMode="auto">
          <a:xfrm>
            <a:off x="9225509" y="1519084"/>
            <a:ext cx="2782887" cy="3810000"/>
            <a:chOff x="39" y="624"/>
            <a:chExt cx="1753" cy="2400"/>
          </a:xfrm>
        </p:grpSpPr>
        <p:sp>
          <p:nvSpPr>
            <p:cNvPr id="24" name="Rectangle 198">
              <a:extLst>
                <a:ext uri="{FF2B5EF4-FFF2-40B4-BE49-F238E27FC236}">
                  <a16:creationId xmlns:a16="http://schemas.microsoft.com/office/drawing/2014/main" id="{36C36437-765C-35BF-27D1-787DD760CA1D}"/>
                </a:ext>
              </a:extLst>
            </p:cNvPr>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5" name="Group 255">
              <a:extLst>
                <a:ext uri="{FF2B5EF4-FFF2-40B4-BE49-F238E27FC236}">
                  <a16:creationId xmlns:a16="http://schemas.microsoft.com/office/drawing/2014/main" id="{2B8244FF-FB0E-58F8-899B-8C1B482D71A0}"/>
                </a:ext>
              </a:extLst>
            </p:cNvPr>
            <p:cNvGrpSpPr>
              <a:grpSpLocks/>
            </p:cNvGrpSpPr>
            <p:nvPr/>
          </p:nvGrpSpPr>
          <p:grpSpPr bwMode="auto">
            <a:xfrm>
              <a:off x="143" y="624"/>
              <a:ext cx="1546" cy="2232"/>
              <a:chOff x="143" y="624"/>
              <a:chExt cx="1546" cy="2232"/>
            </a:xfrm>
          </p:grpSpPr>
          <p:sp>
            <p:nvSpPr>
              <p:cNvPr id="26" name="Oval 6">
                <a:extLst>
                  <a:ext uri="{FF2B5EF4-FFF2-40B4-BE49-F238E27FC236}">
                    <a16:creationId xmlns:a16="http://schemas.microsoft.com/office/drawing/2014/main" id="{8E86E360-BDC9-E322-E08A-5A5C8CACF556}"/>
                  </a:ext>
                </a:extLst>
              </p:cNvPr>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7" name="Oval 7">
                <a:extLst>
                  <a:ext uri="{FF2B5EF4-FFF2-40B4-BE49-F238E27FC236}">
                    <a16:creationId xmlns:a16="http://schemas.microsoft.com/office/drawing/2014/main" id="{1EDC7918-9C8E-03AD-5420-626B64DBBBB4}"/>
                  </a:ext>
                </a:extLst>
              </p:cNvPr>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28" name="Oval 8">
                <a:extLst>
                  <a:ext uri="{FF2B5EF4-FFF2-40B4-BE49-F238E27FC236}">
                    <a16:creationId xmlns:a16="http://schemas.microsoft.com/office/drawing/2014/main" id="{EE3F91ED-8292-9269-C9A4-CA4C991762AD}"/>
                  </a:ext>
                </a:extLst>
              </p:cNvPr>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9" name="Group 47">
                <a:extLst>
                  <a:ext uri="{FF2B5EF4-FFF2-40B4-BE49-F238E27FC236}">
                    <a16:creationId xmlns:a16="http://schemas.microsoft.com/office/drawing/2014/main" id="{A6A7248E-02CD-4B06-9140-B3F8548FB003}"/>
                  </a:ext>
                </a:extLst>
              </p:cNvPr>
              <p:cNvGrpSpPr>
                <a:grpSpLocks/>
              </p:cNvGrpSpPr>
              <p:nvPr/>
            </p:nvGrpSpPr>
            <p:grpSpPr bwMode="auto">
              <a:xfrm>
                <a:off x="330" y="624"/>
                <a:ext cx="375" cy="555"/>
                <a:chOff x="576" y="432"/>
                <a:chExt cx="384" cy="569"/>
              </a:xfrm>
            </p:grpSpPr>
            <p:grpSp>
              <p:nvGrpSpPr>
                <p:cNvPr id="55" name="Group 37">
                  <a:extLst>
                    <a:ext uri="{FF2B5EF4-FFF2-40B4-BE49-F238E27FC236}">
                      <a16:creationId xmlns:a16="http://schemas.microsoft.com/office/drawing/2014/main" id="{8C878654-7F01-431C-0FC8-0401D3F3754F}"/>
                    </a:ext>
                  </a:extLst>
                </p:cNvPr>
                <p:cNvGrpSpPr>
                  <a:grpSpLocks/>
                </p:cNvGrpSpPr>
                <p:nvPr/>
              </p:nvGrpSpPr>
              <p:grpSpPr bwMode="auto">
                <a:xfrm>
                  <a:off x="576" y="665"/>
                  <a:ext cx="384" cy="336"/>
                  <a:chOff x="1680" y="816"/>
                  <a:chExt cx="384" cy="336"/>
                </a:xfrm>
              </p:grpSpPr>
              <p:sp>
                <p:nvSpPr>
                  <p:cNvPr id="57" name="Rectangle 38">
                    <a:extLst>
                      <a:ext uri="{FF2B5EF4-FFF2-40B4-BE49-F238E27FC236}">
                        <a16:creationId xmlns:a16="http://schemas.microsoft.com/office/drawing/2014/main" id="{8A77BCE4-34F2-F76B-87BB-FF51571F04F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8" name="Oval 39">
                    <a:extLst>
                      <a:ext uri="{FF2B5EF4-FFF2-40B4-BE49-F238E27FC236}">
                        <a16:creationId xmlns:a16="http://schemas.microsoft.com/office/drawing/2014/main" id="{819970A9-E2C0-9D1F-B0D7-6613C51683AA}"/>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6" name="Text Box 40">
                  <a:extLst>
                    <a:ext uri="{FF2B5EF4-FFF2-40B4-BE49-F238E27FC236}">
                      <a16:creationId xmlns:a16="http://schemas.microsoft.com/office/drawing/2014/main" id="{B1B0F546-3A67-2035-52C2-813B5F35A70D}"/>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30" name="Group 48">
                <a:extLst>
                  <a:ext uri="{FF2B5EF4-FFF2-40B4-BE49-F238E27FC236}">
                    <a16:creationId xmlns:a16="http://schemas.microsoft.com/office/drawing/2014/main" id="{D1FE104F-C335-9AC7-AA9A-F1CB122D5FCE}"/>
                  </a:ext>
                </a:extLst>
              </p:cNvPr>
              <p:cNvGrpSpPr>
                <a:grpSpLocks/>
              </p:cNvGrpSpPr>
              <p:nvPr/>
            </p:nvGrpSpPr>
            <p:grpSpPr bwMode="auto">
              <a:xfrm>
                <a:off x="1033" y="624"/>
                <a:ext cx="375" cy="562"/>
                <a:chOff x="1392" y="432"/>
                <a:chExt cx="384" cy="576"/>
              </a:xfrm>
            </p:grpSpPr>
            <p:grpSp>
              <p:nvGrpSpPr>
                <p:cNvPr id="51" name="Group 36">
                  <a:extLst>
                    <a:ext uri="{FF2B5EF4-FFF2-40B4-BE49-F238E27FC236}">
                      <a16:creationId xmlns:a16="http://schemas.microsoft.com/office/drawing/2014/main" id="{4751325D-B98F-6A5D-4E6D-FB19FE52CD5D}"/>
                    </a:ext>
                  </a:extLst>
                </p:cNvPr>
                <p:cNvGrpSpPr>
                  <a:grpSpLocks/>
                </p:cNvGrpSpPr>
                <p:nvPr/>
              </p:nvGrpSpPr>
              <p:grpSpPr bwMode="auto">
                <a:xfrm>
                  <a:off x="1392" y="672"/>
                  <a:ext cx="384" cy="336"/>
                  <a:chOff x="1680" y="816"/>
                  <a:chExt cx="384" cy="336"/>
                </a:xfrm>
              </p:grpSpPr>
              <p:sp>
                <p:nvSpPr>
                  <p:cNvPr id="53" name="Rectangle 24">
                    <a:extLst>
                      <a:ext uri="{FF2B5EF4-FFF2-40B4-BE49-F238E27FC236}">
                        <a16:creationId xmlns:a16="http://schemas.microsoft.com/office/drawing/2014/main" id="{06E59691-CE3D-D199-56F8-51974A5CD1A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4" name="Oval 34">
                    <a:extLst>
                      <a:ext uri="{FF2B5EF4-FFF2-40B4-BE49-F238E27FC236}">
                        <a16:creationId xmlns:a16="http://schemas.microsoft.com/office/drawing/2014/main" id="{24897B62-9374-160C-861B-E47177E741E4}"/>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 name="Text Box 41">
                  <a:extLst>
                    <a:ext uri="{FF2B5EF4-FFF2-40B4-BE49-F238E27FC236}">
                      <a16:creationId xmlns:a16="http://schemas.microsoft.com/office/drawing/2014/main" id="{59FE8C04-D0FA-8E3D-0750-790ABAE0D7D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31" name="Group 46">
                <a:extLst>
                  <a:ext uri="{FF2B5EF4-FFF2-40B4-BE49-F238E27FC236}">
                    <a16:creationId xmlns:a16="http://schemas.microsoft.com/office/drawing/2014/main" id="{CD5D9A7B-1E17-769F-66C8-C2174274F29C}"/>
                  </a:ext>
                </a:extLst>
              </p:cNvPr>
              <p:cNvGrpSpPr>
                <a:grpSpLocks/>
              </p:cNvGrpSpPr>
              <p:nvPr/>
            </p:nvGrpSpPr>
            <p:grpSpPr bwMode="auto">
              <a:xfrm>
                <a:off x="471" y="2029"/>
                <a:ext cx="375" cy="654"/>
                <a:chOff x="672" y="2112"/>
                <a:chExt cx="384" cy="670"/>
              </a:xfrm>
            </p:grpSpPr>
            <p:grpSp>
              <p:nvGrpSpPr>
                <p:cNvPr id="46" name="Group 30">
                  <a:extLst>
                    <a:ext uri="{FF2B5EF4-FFF2-40B4-BE49-F238E27FC236}">
                      <a16:creationId xmlns:a16="http://schemas.microsoft.com/office/drawing/2014/main" id="{92E00D01-E0C2-07E2-E758-1F21CD5FF023}"/>
                    </a:ext>
                  </a:extLst>
                </p:cNvPr>
                <p:cNvGrpSpPr>
                  <a:grpSpLocks/>
                </p:cNvGrpSpPr>
                <p:nvPr/>
              </p:nvGrpSpPr>
              <p:grpSpPr bwMode="auto">
                <a:xfrm>
                  <a:off x="672" y="2112"/>
                  <a:ext cx="384" cy="432"/>
                  <a:chOff x="672" y="2064"/>
                  <a:chExt cx="384" cy="432"/>
                </a:xfrm>
              </p:grpSpPr>
              <p:sp>
                <p:nvSpPr>
                  <p:cNvPr id="48" name="Rectangle 9">
                    <a:extLst>
                      <a:ext uri="{FF2B5EF4-FFF2-40B4-BE49-F238E27FC236}">
                        <a16:creationId xmlns:a16="http://schemas.microsoft.com/office/drawing/2014/main" id="{55D3DE44-8B0B-E572-A2D1-D0B11550865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9" name="Oval 12">
                    <a:extLst>
                      <a:ext uri="{FF2B5EF4-FFF2-40B4-BE49-F238E27FC236}">
                        <a16:creationId xmlns:a16="http://schemas.microsoft.com/office/drawing/2014/main" id="{1D037662-B81B-9CF1-67A4-9B90D518A411}"/>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0" name="Oval 26">
                    <a:extLst>
                      <a:ext uri="{FF2B5EF4-FFF2-40B4-BE49-F238E27FC236}">
                        <a16:creationId xmlns:a16="http://schemas.microsoft.com/office/drawing/2014/main" id="{92B710C7-D7A1-FAD1-4972-B52C4DB5B261}"/>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7" name="Text Box 42">
                  <a:extLst>
                    <a:ext uri="{FF2B5EF4-FFF2-40B4-BE49-F238E27FC236}">
                      <a16:creationId xmlns:a16="http://schemas.microsoft.com/office/drawing/2014/main" id="{C3840BCE-F920-EC7A-3FE6-454E6B9FA414}"/>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32" name="Group 45">
                <a:extLst>
                  <a:ext uri="{FF2B5EF4-FFF2-40B4-BE49-F238E27FC236}">
                    <a16:creationId xmlns:a16="http://schemas.microsoft.com/office/drawing/2014/main" id="{6C2A1A1E-DC2C-ED8F-22D8-496E6083AB1E}"/>
                  </a:ext>
                </a:extLst>
              </p:cNvPr>
              <p:cNvGrpSpPr>
                <a:grpSpLocks/>
              </p:cNvGrpSpPr>
              <p:nvPr/>
            </p:nvGrpSpPr>
            <p:grpSpPr bwMode="auto">
              <a:xfrm>
                <a:off x="1267" y="2029"/>
                <a:ext cx="375" cy="827"/>
                <a:chOff x="1584" y="2064"/>
                <a:chExt cx="384" cy="847"/>
              </a:xfrm>
            </p:grpSpPr>
            <p:grpSp>
              <p:nvGrpSpPr>
                <p:cNvPr id="40" name="Group 35">
                  <a:extLst>
                    <a:ext uri="{FF2B5EF4-FFF2-40B4-BE49-F238E27FC236}">
                      <a16:creationId xmlns:a16="http://schemas.microsoft.com/office/drawing/2014/main" id="{178E3CE4-15E8-C871-7F1A-A9B0A3AEE1DD}"/>
                    </a:ext>
                  </a:extLst>
                </p:cNvPr>
                <p:cNvGrpSpPr>
                  <a:grpSpLocks/>
                </p:cNvGrpSpPr>
                <p:nvPr/>
              </p:nvGrpSpPr>
              <p:grpSpPr bwMode="auto">
                <a:xfrm>
                  <a:off x="1584" y="2064"/>
                  <a:ext cx="384" cy="576"/>
                  <a:chOff x="1584" y="2064"/>
                  <a:chExt cx="384" cy="576"/>
                </a:xfrm>
              </p:grpSpPr>
              <p:sp>
                <p:nvSpPr>
                  <p:cNvPr id="42" name="Rectangle 10">
                    <a:extLst>
                      <a:ext uri="{FF2B5EF4-FFF2-40B4-BE49-F238E27FC236}">
                        <a16:creationId xmlns:a16="http://schemas.microsoft.com/office/drawing/2014/main" id="{9B79F82B-2935-8132-B5D3-6A7B214D6593}"/>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29">
                    <a:extLst>
                      <a:ext uri="{FF2B5EF4-FFF2-40B4-BE49-F238E27FC236}">
                        <a16:creationId xmlns:a16="http://schemas.microsoft.com/office/drawing/2014/main" id="{A227A023-689E-5FD1-B776-55548DAFCBB0}"/>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31">
                    <a:extLst>
                      <a:ext uri="{FF2B5EF4-FFF2-40B4-BE49-F238E27FC236}">
                        <a16:creationId xmlns:a16="http://schemas.microsoft.com/office/drawing/2014/main" id="{265128B8-1296-35D2-D145-3455DA86CDEF}"/>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5" name="Oval 32">
                    <a:extLst>
                      <a:ext uri="{FF2B5EF4-FFF2-40B4-BE49-F238E27FC236}">
                        <a16:creationId xmlns:a16="http://schemas.microsoft.com/office/drawing/2014/main" id="{CE4BC3F0-7A5E-D25B-D35C-6C36180D2204}"/>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43">
                  <a:extLst>
                    <a:ext uri="{FF2B5EF4-FFF2-40B4-BE49-F238E27FC236}">
                      <a16:creationId xmlns:a16="http://schemas.microsoft.com/office/drawing/2014/main" id="{725C80E7-D0F4-83AC-44CA-10940AC81D26}"/>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33" name="Line 49">
                <a:extLst>
                  <a:ext uri="{FF2B5EF4-FFF2-40B4-BE49-F238E27FC236}">
                    <a16:creationId xmlns:a16="http://schemas.microsoft.com/office/drawing/2014/main" id="{15608ECD-FF19-EAF4-426E-586CF5197D61}"/>
                  </a:ext>
                </a:extLst>
              </p:cNvPr>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4" name="Line 50">
                <a:extLst>
                  <a:ext uri="{FF2B5EF4-FFF2-40B4-BE49-F238E27FC236}">
                    <a16:creationId xmlns:a16="http://schemas.microsoft.com/office/drawing/2014/main" id="{E96A8B6F-ED45-009A-7EA3-DE6A71D040DD}"/>
                  </a:ext>
                </a:extLst>
              </p:cNvPr>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5" name="Line 51">
                <a:extLst>
                  <a:ext uri="{FF2B5EF4-FFF2-40B4-BE49-F238E27FC236}">
                    <a16:creationId xmlns:a16="http://schemas.microsoft.com/office/drawing/2014/main" id="{C005FD05-D167-8CF9-4BCA-6052CD0B78F7}"/>
                  </a:ext>
                </a:extLst>
              </p:cNvPr>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6" name="Line 58">
                <a:extLst>
                  <a:ext uri="{FF2B5EF4-FFF2-40B4-BE49-F238E27FC236}">
                    <a16:creationId xmlns:a16="http://schemas.microsoft.com/office/drawing/2014/main" id="{A634B1C6-3B12-8F6C-8968-6DB89D9E10C6}"/>
                  </a:ext>
                </a:extLst>
              </p:cNvPr>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Line 59">
                <a:extLst>
                  <a:ext uri="{FF2B5EF4-FFF2-40B4-BE49-F238E27FC236}">
                    <a16:creationId xmlns:a16="http://schemas.microsoft.com/office/drawing/2014/main" id="{FDFFDDB2-F9D3-0828-8628-55C5F7AFEA88}"/>
                  </a:ext>
                </a:extLst>
              </p:cNvPr>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Line 60">
                <a:extLst>
                  <a:ext uri="{FF2B5EF4-FFF2-40B4-BE49-F238E27FC236}">
                    <a16:creationId xmlns:a16="http://schemas.microsoft.com/office/drawing/2014/main" id="{E879363F-2E5B-B384-8027-BCFDC0BC95A5}"/>
                  </a:ext>
                </a:extLst>
              </p:cNvPr>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Line 250">
                <a:extLst>
                  <a:ext uri="{FF2B5EF4-FFF2-40B4-BE49-F238E27FC236}">
                    <a16:creationId xmlns:a16="http://schemas.microsoft.com/office/drawing/2014/main" id="{C2EBE246-A51C-7B6F-4C6A-1080DF67E910}"/>
                  </a:ext>
                </a:extLst>
              </p:cNvPr>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graphicFrame>
        <p:nvGraphicFramePr>
          <p:cNvPr id="3" name="Content Placeholder 5">
            <a:extLst>
              <a:ext uri="{FF2B5EF4-FFF2-40B4-BE49-F238E27FC236}">
                <a16:creationId xmlns:a16="http://schemas.microsoft.com/office/drawing/2014/main" id="{6D328820-49E3-C3FC-CCC6-3BAC32D490AC}"/>
              </a:ext>
            </a:extLst>
          </p:cNvPr>
          <p:cNvGraphicFramePr>
            <a:graphicFrameLocks/>
          </p:cNvGraphicFramePr>
          <p:nvPr>
            <p:extLst>
              <p:ext uri="{D42A27DB-BD31-4B8C-83A1-F6EECF244321}">
                <p14:modId xmlns:p14="http://schemas.microsoft.com/office/powerpoint/2010/main" val="3255195105"/>
              </p:ext>
            </p:extLst>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7" name="TextBox 6">
            <a:extLst>
              <a:ext uri="{FF2B5EF4-FFF2-40B4-BE49-F238E27FC236}">
                <a16:creationId xmlns:a16="http://schemas.microsoft.com/office/drawing/2014/main" id="{DAEBDBC6-4FA8-FE20-F780-F5BEB4B2C332}"/>
              </a:ext>
            </a:extLst>
          </p:cNvPr>
          <p:cNvSpPr txBox="1"/>
          <p:nvPr/>
        </p:nvSpPr>
        <p:spPr>
          <a:xfrm>
            <a:off x="6808472" y="368967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179799264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19FA5-2B9D-F58F-C009-4A269E43E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97517-EBD6-6477-5C68-EAD6155B7CD1}"/>
              </a:ext>
            </a:extLst>
          </p:cNvPr>
          <p:cNvSpPr>
            <a:spLocks noGrp="1"/>
          </p:cNvSpPr>
          <p:nvPr>
            <p:ph type="title"/>
          </p:nvPr>
        </p:nvSpPr>
        <p:spPr/>
        <p:txBody>
          <a:bodyPr/>
          <a:lstStyle/>
          <a:p>
            <a:r>
              <a:rPr lang="en-US" altLang="zh-CN" dirty="0"/>
              <a:t>Extra Exercise</a:t>
            </a:r>
            <a:r>
              <a:rPr lang="en-GB" altLang="zh-CN" dirty="0"/>
              <a:t> (Not in Exam)</a:t>
            </a:r>
            <a:endParaRPr lang="en-SE" dirty="0"/>
          </a:p>
        </p:txBody>
      </p:sp>
      <p:graphicFrame>
        <p:nvGraphicFramePr>
          <p:cNvPr id="6" name="Content Placeholder 5">
            <a:extLst>
              <a:ext uri="{FF2B5EF4-FFF2-40B4-BE49-F238E27FC236}">
                <a16:creationId xmlns:a16="http://schemas.microsoft.com/office/drawing/2014/main" id="{CE6860D6-003F-999E-2061-DF2F3B929BA2}"/>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0A8A3F25-C142-649A-6BD4-57DAEF75474E}"/>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1D921B2D-0554-7F28-E615-514E9B8C5463}"/>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FF284D1D-BB2E-739F-1CBA-B8C5AC354746}"/>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31501233-C2E0-7E04-784D-FEF55D8EA986}"/>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73C4FB28-3D8A-9F7C-EECA-C3FE7F4083CC}"/>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6FDE4ACB-26A1-B0A9-929D-5F0800E4D00A}"/>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7" name="Content Placeholder 5">
            <a:extLst>
              <a:ext uri="{FF2B5EF4-FFF2-40B4-BE49-F238E27FC236}">
                <a16:creationId xmlns:a16="http://schemas.microsoft.com/office/drawing/2014/main" id="{7715612E-A4A9-82B5-8221-243B94CBE0F2}"/>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a:t>3</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DC9BEF68-47F1-E6A8-FB2F-1FA240B93C50}"/>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A8D63088-9F28-ED59-BE90-ADA4B791C11A}"/>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4" name="Group 259">
            <a:extLst>
              <a:ext uri="{FF2B5EF4-FFF2-40B4-BE49-F238E27FC236}">
                <a16:creationId xmlns:a16="http://schemas.microsoft.com/office/drawing/2014/main" id="{F57F685C-CBD5-9B5B-358D-C80424AFADA9}"/>
              </a:ext>
            </a:extLst>
          </p:cNvPr>
          <p:cNvGrpSpPr>
            <a:grpSpLocks/>
          </p:cNvGrpSpPr>
          <p:nvPr/>
        </p:nvGrpSpPr>
        <p:grpSpPr bwMode="auto">
          <a:xfrm>
            <a:off x="8929690" y="1717181"/>
            <a:ext cx="2782885" cy="3810000"/>
            <a:chOff x="1920" y="624"/>
            <a:chExt cx="1753" cy="2400"/>
          </a:xfrm>
        </p:grpSpPr>
        <p:sp>
          <p:nvSpPr>
            <p:cNvPr id="8" name="Rectangle 199">
              <a:extLst>
                <a:ext uri="{FF2B5EF4-FFF2-40B4-BE49-F238E27FC236}">
                  <a16:creationId xmlns:a16="http://schemas.microsoft.com/office/drawing/2014/main" id="{C48E7052-1864-7168-E81C-8B91224190D8}"/>
                </a:ext>
              </a:extLst>
            </p:cNvPr>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0" name="Group 197">
              <a:extLst>
                <a:ext uri="{FF2B5EF4-FFF2-40B4-BE49-F238E27FC236}">
                  <a16:creationId xmlns:a16="http://schemas.microsoft.com/office/drawing/2014/main" id="{BF593A6C-3869-6E01-4649-8E3FEBE971B6}"/>
                </a:ext>
              </a:extLst>
            </p:cNvPr>
            <p:cNvGrpSpPr>
              <a:grpSpLocks/>
            </p:cNvGrpSpPr>
            <p:nvPr/>
          </p:nvGrpSpPr>
          <p:grpSpPr bwMode="auto">
            <a:xfrm>
              <a:off x="2024" y="720"/>
              <a:ext cx="1546" cy="2232"/>
              <a:chOff x="2304" y="816"/>
              <a:chExt cx="1546" cy="2232"/>
            </a:xfrm>
          </p:grpSpPr>
          <p:sp>
            <p:nvSpPr>
              <p:cNvPr id="18" name="Oval 129">
                <a:extLst>
                  <a:ext uri="{FF2B5EF4-FFF2-40B4-BE49-F238E27FC236}">
                    <a16:creationId xmlns:a16="http://schemas.microsoft.com/office/drawing/2014/main" id="{78BE5CF1-54E8-D6DC-0C3F-55D06CE0F056}"/>
                  </a:ext>
                </a:extLst>
              </p:cNvPr>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1" name="Oval 130">
                <a:extLst>
                  <a:ext uri="{FF2B5EF4-FFF2-40B4-BE49-F238E27FC236}">
                    <a16:creationId xmlns:a16="http://schemas.microsoft.com/office/drawing/2014/main" id="{1428425F-59F7-46A5-F194-DD4546E8EA95}"/>
                  </a:ext>
                </a:extLst>
              </p:cNvPr>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22" name="Oval 131">
                <a:extLst>
                  <a:ext uri="{FF2B5EF4-FFF2-40B4-BE49-F238E27FC236}">
                    <a16:creationId xmlns:a16="http://schemas.microsoft.com/office/drawing/2014/main" id="{44EE0A46-91CE-9D1C-26C4-9FDA89480707}"/>
                  </a:ext>
                </a:extLst>
              </p:cNvPr>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3" name="Group 132">
                <a:extLst>
                  <a:ext uri="{FF2B5EF4-FFF2-40B4-BE49-F238E27FC236}">
                    <a16:creationId xmlns:a16="http://schemas.microsoft.com/office/drawing/2014/main" id="{F6835B6B-2233-2DE1-1BA3-E2E64CCB8ED5}"/>
                  </a:ext>
                </a:extLst>
              </p:cNvPr>
              <p:cNvGrpSpPr>
                <a:grpSpLocks/>
              </p:cNvGrpSpPr>
              <p:nvPr/>
            </p:nvGrpSpPr>
            <p:grpSpPr bwMode="auto">
              <a:xfrm>
                <a:off x="2491" y="816"/>
                <a:ext cx="375" cy="555"/>
                <a:chOff x="576" y="432"/>
                <a:chExt cx="384" cy="569"/>
              </a:xfrm>
            </p:grpSpPr>
            <p:grpSp>
              <p:nvGrpSpPr>
                <p:cNvPr id="49" name="Group 133">
                  <a:extLst>
                    <a:ext uri="{FF2B5EF4-FFF2-40B4-BE49-F238E27FC236}">
                      <a16:creationId xmlns:a16="http://schemas.microsoft.com/office/drawing/2014/main" id="{2B87CD32-91D9-903A-490A-A34FB9100355}"/>
                    </a:ext>
                  </a:extLst>
                </p:cNvPr>
                <p:cNvGrpSpPr>
                  <a:grpSpLocks/>
                </p:cNvGrpSpPr>
                <p:nvPr/>
              </p:nvGrpSpPr>
              <p:grpSpPr bwMode="auto">
                <a:xfrm>
                  <a:off x="576" y="665"/>
                  <a:ext cx="384" cy="336"/>
                  <a:chOff x="1680" y="816"/>
                  <a:chExt cx="384" cy="336"/>
                </a:xfrm>
              </p:grpSpPr>
              <p:sp>
                <p:nvSpPr>
                  <p:cNvPr id="51" name="Rectangle 134">
                    <a:extLst>
                      <a:ext uri="{FF2B5EF4-FFF2-40B4-BE49-F238E27FC236}">
                        <a16:creationId xmlns:a16="http://schemas.microsoft.com/office/drawing/2014/main" id="{D2511213-CD92-1AE0-13ED-8A5F6775B6E4}"/>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 name="Oval 135">
                    <a:extLst>
                      <a:ext uri="{FF2B5EF4-FFF2-40B4-BE49-F238E27FC236}">
                        <a16:creationId xmlns:a16="http://schemas.microsoft.com/office/drawing/2014/main" id="{BDB7CE31-31B1-FC57-2E48-CD9C6006748B}"/>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0" name="Text Box 136">
                  <a:extLst>
                    <a:ext uri="{FF2B5EF4-FFF2-40B4-BE49-F238E27FC236}">
                      <a16:creationId xmlns:a16="http://schemas.microsoft.com/office/drawing/2014/main" id="{A1D23B87-00E8-B4D6-5963-4BC191050315}"/>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24" name="Group 137">
                <a:extLst>
                  <a:ext uri="{FF2B5EF4-FFF2-40B4-BE49-F238E27FC236}">
                    <a16:creationId xmlns:a16="http://schemas.microsoft.com/office/drawing/2014/main" id="{E76B84D1-4A2B-382F-9BBF-A67322261A98}"/>
                  </a:ext>
                </a:extLst>
              </p:cNvPr>
              <p:cNvGrpSpPr>
                <a:grpSpLocks/>
              </p:cNvGrpSpPr>
              <p:nvPr/>
            </p:nvGrpSpPr>
            <p:grpSpPr bwMode="auto">
              <a:xfrm>
                <a:off x="3194" y="816"/>
                <a:ext cx="375" cy="562"/>
                <a:chOff x="1392" y="432"/>
                <a:chExt cx="384" cy="576"/>
              </a:xfrm>
            </p:grpSpPr>
            <p:grpSp>
              <p:nvGrpSpPr>
                <p:cNvPr id="45" name="Group 138">
                  <a:extLst>
                    <a:ext uri="{FF2B5EF4-FFF2-40B4-BE49-F238E27FC236}">
                      <a16:creationId xmlns:a16="http://schemas.microsoft.com/office/drawing/2014/main" id="{A6BA7978-8BA3-2775-F4D0-5B14D00C207B}"/>
                    </a:ext>
                  </a:extLst>
                </p:cNvPr>
                <p:cNvGrpSpPr>
                  <a:grpSpLocks/>
                </p:cNvGrpSpPr>
                <p:nvPr/>
              </p:nvGrpSpPr>
              <p:grpSpPr bwMode="auto">
                <a:xfrm>
                  <a:off x="1392" y="672"/>
                  <a:ext cx="384" cy="336"/>
                  <a:chOff x="1680" y="816"/>
                  <a:chExt cx="384" cy="336"/>
                </a:xfrm>
              </p:grpSpPr>
              <p:sp>
                <p:nvSpPr>
                  <p:cNvPr id="47" name="Rectangle 139">
                    <a:extLst>
                      <a:ext uri="{FF2B5EF4-FFF2-40B4-BE49-F238E27FC236}">
                        <a16:creationId xmlns:a16="http://schemas.microsoft.com/office/drawing/2014/main" id="{F552656E-37BF-77E0-EE3A-F90FF5305862}"/>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8" name="Oval 140">
                    <a:extLst>
                      <a:ext uri="{FF2B5EF4-FFF2-40B4-BE49-F238E27FC236}">
                        <a16:creationId xmlns:a16="http://schemas.microsoft.com/office/drawing/2014/main" id="{86ECB73B-1F14-1956-ACED-AA4DA0544092}"/>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6" name="Text Box 141">
                  <a:extLst>
                    <a:ext uri="{FF2B5EF4-FFF2-40B4-BE49-F238E27FC236}">
                      <a16:creationId xmlns:a16="http://schemas.microsoft.com/office/drawing/2014/main" id="{D71442A9-DCAA-1BC8-FB66-90361E20AC7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5" name="Group 142">
                <a:extLst>
                  <a:ext uri="{FF2B5EF4-FFF2-40B4-BE49-F238E27FC236}">
                    <a16:creationId xmlns:a16="http://schemas.microsoft.com/office/drawing/2014/main" id="{06CB78C0-2CD9-7507-28E5-785DB467F641}"/>
                  </a:ext>
                </a:extLst>
              </p:cNvPr>
              <p:cNvGrpSpPr>
                <a:grpSpLocks/>
              </p:cNvGrpSpPr>
              <p:nvPr/>
            </p:nvGrpSpPr>
            <p:grpSpPr bwMode="auto">
              <a:xfrm>
                <a:off x="2632" y="2221"/>
                <a:ext cx="375" cy="654"/>
                <a:chOff x="672" y="2112"/>
                <a:chExt cx="384" cy="670"/>
              </a:xfrm>
            </p:grpSpPr>
            <p:grpSp>
              <p:nvGrpSpPr>
                <p:cNvPr id="40" name="Group 143">
                  <a:extLst>
                    <a:ext uri="{FF2B5EF4-FFF2-40B4-BE49-F238E27FC236}">
                      <a16:creationId xmlns:a16="http://schemas.microsoft.com/office/drawing/2014/main" id="{167C15D1-DB9A-4112-AA32-00B3DC09A8BA}"/>
                    </a:ext>
                  </a:extLst>
                </p:cNvPr>
                <p:cNvGrpSpPr>
                  <a:grpSpLocks/>
                </p:cNvGrpSpPr>
                <p:nvPr/>
              </p:nvGrpSpPr>
              <p:grpSpPr bwMode="auto">
                <a:xfrm>
                  <a:off x="672" y="2112"/>
                  <a:ext cx="384" cy="432"/>
                  <a:chOff x="672" y="2064"/>
                  <a:chExt cx="384" cy="432"/>
                </a:xfrm>
              </p:grpSpPr>
              <p:sp>
                <p:nvSpPr>
                  <p:cNvPr id="42" name="Rectangle 144">
                    <a:extLst>
                      <a:ext uri="{FF2B5EF4-FFF2-40B4-BE49-F238E27FC236}">
                        <a16:creationId xmlns:a16="http://schemas.microsoft.com/office/drawing/2014/main" id="{44C804EC-8A03-296B-D5E5-432339B6334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145">
                    <a:extLst>
                      <a:ext uri="{FF2B5EF4-FFF2-40B4-BE49-F238E27FC236}">
                        <a16:creationId xmlns:a16="http://schemas.microsoft.com/office/drawing/2014/main" id="{95915F65-531F-D081-25DE-4540EFB53E6E}"/>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146">
                    <a:extLst>
                      <a:ext uri="{FF2B5EF4-FFF2-40B4-BE49-F238E27FC236}">
                        <a16:creationId xmlns:a16="http://schemas.microsoft.com/office/drawing/2014/main" id="{2885E4A3-7CFB-C431-2364-2FB7983D5F9F}"/>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147">
                  <a:extLst>
                    <a:ext uri="{FF2B5EF4-FFF2-40B4-BE49-F238E27FC236}">
                      <a16:creationId xmlns:a16="http://schemas.microsoft.com/office/drawing/2014/main" id="{29837A71-23C8-F868-01EF-424AF3F3E79A}"/>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6" name="Group 148">
                <a:extLst>
                  <a:ext uri="{FF2B5EF4-FFF2-40B4-BE49-F238E27FC236}">
                    <a16:creationId xmlns:a16="http://schemas.microsoft.com/office/drawing/2014/main" id="{1C39AA05-0AF3-E88A-7B49-7A6B47AB6460}"/>
                  </a:ext>
                </a:extLst>
              </p:cNvPr>
              <p:cNvGrpSpPr>
                <a:grpSpLocks/>
              </p:cNvGrpSpPr>
              <p:nvPr/>
            </p:nvGrpSpPr>
            <p:grpSpPr bwMode="auto">
              <a:xfrm>
                <a:off x="3428" y="2221"/>
                <a:ext cx="375" cy="827"/>
                <a:chOff x="1584" y="2064"/>
                <a:chExt cx="384" cy="847"/>
              </a:xfrm>
            </p:grpSpPr>
            <p:grpSp>
              <p:nvGrpSpPr>
                <p:cNvPr id="34" name="Group 149">
                  <a:extLst>
                    <a:ext uri="{FF2B5EF4-FFF2-40B4-BE49-F238E27FC236}">
                      <a16:creationId xmlns:a16="http://schemas.microsoft.com/office/drawing/2014/main" id="{9BA5B34C-D0E9-82A9-6CF5-3EDC7D85F47E}"/>
                    </a:ext>
                  </a:extLst>
                </p:cNvPr>
                <p:cNvGrpSpPr>
                  <a:grpSpLocks/>
                </p:cNvGrpSpPr>
                <p:nvPr/>
              </p:nvGrpSpPr>
              <p:grpSpPr bwMode="auto">
                <a:xfrm>
                  <a:off x="1584" y="2064"/>
                  <a:ext cx="384" cy="576"/>
                  <a:chOff x="1584" y="2064"/>
                  <a:chExt cx="384" cy="576"/>
                </a:xfrm>
              </p:grpSpPr>
              <p:sp>
                <p:nvSpPr>
                  <p:cNvPr id="36" name="Rectangle 150">
                    <a:extLst>
                      <a:ext uri="{FF2B5EF4-FFF2-40B4-BE49-F238E27FC236}">
                        <a16:creationId xmlns:a16="http://schemas.microsoft.com/office/drawing/2014/main" id="{B52D58E1-73C9-3B2B-D1F2-8278F31B594A}"/>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Oval 151">
                    <a:extLst>
                      <a:ext uri="{FF2B5EF4-FFF2-40B4-BE49-F238E27FC236}">
                        <a16:creationId xmlns:a16="http://schemas.microsoft.com/office/drawing/2014/main" id="{F6B7CD25-E508-79E7-7A77-1A6D4B585355}"/>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Oval 152">
                    <a:extLst>
                      <a:ext uri="{FF2B5EF4-FFF2-40B4-BE49-F238E27FC236}">
                        <a16:creationId xmlns:a16="http://schemas.microsoft.com/office/drawing/2014/main" id="{3F0C922D-FCF0-4E5E-BB14-C06B19576591}"/>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Oval 153">
                    <a:extLst>
                      <a:ext uri="{FF2B5EF4-FFF2-40B4-BE49-F238E27FC236}">
                        <a16:creationId xmlns:a16="http://schemas.microsoft.com/office/drawing/2014/main" id="{31B4338D-9669-AC31-E73F-33CAC763F5A3}"/>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35" name="Text Box 154">
                  <a:extLst>
                    <a:ext uri="{FF2B5EF4-FFF2-40B4-BE49-F238E27FC236}">
                      <a16:creationId xmlns:a16="http://schemas.microsoft.com/office/drawing/2014/main" id="{C0951046-D759-2A4E-B43C-062810EAA5F2}"/>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27" name="Line 155">
                <a:extLst>
                  <a:ext uri="{FF2B5EF4-FFF2-40B4-BE49-F238E27FC236}">
                    <a16:creationId xmlns:a16="http://schemas.microsoft.com/office/drawing/2014/main" id="{7E8EEB5A-DCC4-ED46-1E1F-2DD24D024B4F}"/>
                  </a:ext>
                </a:extLst>
              </p:cNvPr>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8" name="Line 156">
                <a:extLst>
                  <a:ext uri="{FF2B5EF4-FFF2-40B4-BE49-F238E27FC236}">
                    <a16:creationId xmlns:a16="http://schemas.microsoft.com/office/drawing/2014/main" id="{F5C6E1C3-0223-BC41-676F-3D67460EF291}"/>
                  </a:ext>
                </a:extLst>
              </p:cNvPr>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9" name="Line 157">
                <a:extLst>
                  <a:ext uri="{FF2B5EF4-FFF2-40B4-BE49-F238E27FC236}">
                    <a16:creationId xmlns:a16="http://schemas.microsoft.com/office/drawing/2014/main" id="{48E04AB9-99A2-A7CF-CEAF-3D948781984C}"/>
                  </a:ext>
                </a:extLst>
              </p:cNvPr>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0" name="Line 158">
                <a:extLst>
                  <a:ext uri="{FF2B5EF4-FFF2-40B4-BE49-F238E27FC236}">
                    <a16:creationId xmlns:a16="http://schemas.microsoft.com/office/drawing/2014/main" id="{41A6B7B8-0CE7-D279-0B99-1F9C6A922DD7}"/>
                  </a:ext>
                </a:extLst>
              </p:cNvPr>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1" name="Line 159">
                <a:extLst>
                  <a:ext uri="{FF2B5EF4-FFF2-40B4-BE49-F238E27FC236}">
                    <a16:creationId xmlns:a16="http://schemas.microsoft.com/office/drawing/2014/main" id="{CA22B69B-E54D-1D5B-7AEF-78873C499988}"/>
                  </a:ext>
                </a:extLst>
              </p:cNvPr>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2" name="Line 160">
                <a:extLst>
                  <a:ext uri="{FF2B5EF4-FFF2-40B4-BE49-F238E27FC236}">
                    <a16:creationId xmlns:a16="http://schemas.microsoft.com/office/drawing/2014/main" id="{01BC125E-A261-D503-E930-2F51BC613AF1}"/>
                  </a:ext>
                </a:extLst>
              </p:cNvPr>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3" name="Line 195">
                <a:extLst>
                  <a:ext uri="{FF2B5EF4-FFF2-40B4-BE49-F238E27FC236}">
                    <a16:creationId xmlns:a16="http://schemas.microsoft.com/office/drawing/2014/main" id="{401F6455-50AF-E0B4-5D2C-857B7016B35A}"/>
                  </a:ext>
                </a:extLst>
              </p:cNvPr>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 name="TextBox 4">
            <a:extLst>
              <a:ext uri="{FF2B5EF4-FFF2-40B4-BE49-F238E27FC236}">
                <a16:creationId xmlns:a16="http://schemas.microsoft.com/office/drawing/2014/main" id="{9067EA2B-8C7C-D9D2-ADD9-D3F2D9D033FC}"/>
              </a:ext>
            </a:extLst>
          </p:cNvPr>
          <p:cNvSpPr txBox="1"/>
          <p:nvPr/>
        </p:nvSpPr>
        <p:spPr>
          <a:xfrm>
            <a:off x="35887" y="4787747"/>
            <a:ext cx="4307513" cy="461665"/>
          </a:xfrm>
          <a:prstGeom prst="rect">
            <a:avLst/>
          </a:prstGeom>
          <a:noFill/>
        </p:spPr>
        <p:txBody>
          <a:bodyPr wrap="square" rtlCol="0">
            <a:spAutoFit/>
          </a:bodyPr>
          <a:lstStyle/>
          <a:p>
            <a:r>
              <a:rPr lang="en-GB" altLang="zh-CN" sz="2400" b="0" dirty="0">
                <a:solidFill>
                  <a:schemeClr val="dk1"/>
                </a:solidFill>
                <a:latin typeface="Gill Sans" panose="020B0502020104020203"/>
                <a:ea typeface="+mn-ea"/>
                <a:cs typeface="+mn-cs"/>
              </a:rPr>
              <a:t>Deadlock, no safe sequence</a:t>
            </a:r>
            <a:endParaRPr lang="en-GB" sz="2400" b="0" dirty="0">
              <a:solidFill>
                <a:schemeClr val="dk1"/>
              </a:solidFill>
              <a:latin typeface="Gill Sans" panose="020B0502020104020203"/>
              <a:ea typeface="+mn-ea"/>
              <a:cs typeface="+mn-cs"/>
            </a:endParaRPr>
          </a:p>
        </p:txBody>
      </p:sp>
    </p:spTree>
    <p:extLst>
      <p:ext uri="{BB962C8B-B14F-4D97-AF65-F5344CB8AC3E}">
        <p14:creationId xmlns:p14="http://schemas.microsoft.com/office/powerpoint/2010/main" val="378956143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FE93-9149-92AE-D148-8B611DD836F0}"/>
              </a:ext>
            </a:extLst>
          </p:cNvPr>
          <p:cNvSpPr>
            <a:spLocks noGrp="1"/>
          </p:cNvSpPr>
          <p:nvPr>
            <p:ph type="title"/>
          </p:nvPr>
        </p:nvSpPr>
        <p:spPr/>
        <p:txBody>
          <a:bodyPr/>
          <a:lstStyle/>
          <a:p>
            <a:r>
              <a:rPr lang="en-GB" dirty="0"/>
              <a:t>Q5 Scheduling (30 pts)</a:t>
            </a:r>
            <a:endParaRPr lang="en-SE" dirty="0"/>
          </a:p>
        </p:txBody>
      </p:sp>
      <p:sp>
        <p:nvSpPr>
          <p:cNvPr id="3" name="Content Placeholder 2">
            <a:extLst>
              <a:ext uri="{FF2B5EF4-FFF2-40B4-BE49-F238E27FC236}">
                <a16:creationId xmlns:a16="http://schemas.microsoft.com/office/drawing/2014/main" id="{49781846-D55A-1F28-A078-01396BEBA91F}"/>
              </a:ext>
            </a:extLst>
          </p:cNvPr>
          <p:cNvSpPr>
            <a:spLocks noGrp="1"/>
          </p:cNvSpPr>
          <p:nvPr>
            <p:ph idx="1"/>
          </p:nvPr>
        </p:nvSpPr>
        <p:spPr>
          <a:xfrm>
            <a:off x="419449" y="990601"/>
            <a:ext cx="11336392" cy="5221358"/>
          </a:xfrm>
        </p:spPr>
        <p:txBody>
          <a:bodyPr>
            <a:normAutofit fontScale="85000" lnSpcReduction="10000"/>
          </a:bodyPr>
          <a:lstStyle/>
          <a:p>
            <a:r>
              <a:rPr lang="en-GB" dirty="0"/>
              <a:t>a) (10 pts) Consider the sequence of processes with CPU burst time in parentheses: P1(10ms), P2(2ms), P3(2ms) arriving at time 0 in the order of P1, P2, P3. Calculate the average response time under 1) First Come, First Served (FCFS). 2) Shortest Job First (SJF). 3) Shortest Remaining Time First (SRTF). 4) Round-Robin (RR) with time quantum 2. 5) Fixed-Priority scheduling with the priority ordering P3&gt;P2&gt;P1. (There is no need to draw the Gantt chart, but please show the response time of each process R1, R2, R3 and calculate R=(R1+R2+R3)/3.)</a:t>
            </a:r>
          </a:p>
          <a:p>
            <a:r>
              <a:rPr lang="en-GB" dirty="0"/>
              <a:t>ANS: </a:t>
            </a:r>
          </a:p>
          <a:p>
            <a:r>
              <a:rPr lang="en-GB" dirty="0"/>
              <a:t>FCFS: P1-&gt;P2-&gt;P3, R=(10+12+14)/3=12</a:t>
            </a:r>
          </a:p>
          <a:p>
            <a:r>
              <a:rPr lang="en-GB" dirty="0"/>
              <a:t>SJF: P1-&gt;P2-&gt;P3, R=(10+12+14)/3=12</a:t>
            </a:r>
          </a:p>
          <a:p>
            <a:pPr lvl="1"/>
            <a:r>
              <a:rPr lang="en-GB" dirty="0"/>
              <a:t>Due to ambiguity in problem specification (all processes arrive at time 0 in the order of P1, P2, P3 ), this answer is also graded as correct: P2-&gt;P3-&gt;P1 or P3-&gt;P2-&gt;P1, R=(14+2+4)/3=6.7</a:t>
            </a:r>
          </a:p>
          <a:p>
            <a:r>
              <a:rPr lang="en-GB" dirty="0"/>
              <a:t>SRTF: P2-&gt;P3-&gt;P1 or P3-&gt;P2-&gt;P1, R=(14+2+4)/3=6.7 </a:t>
            </a:r>
          </a:p>
          <a:p>
            <a:r>
              <a:rPr lang="en-GB" dirty="0"/>
              <a:t>RR: P1(2)-&gt;P2-&gt;P3-&gt;P1(8): R=(14+4+6)/3=8 </a:t>
            </a:r>
          </a:p>
          <a:p>
            <a:r>
              <a:rPr lang="en-GB" dirty="0"/>
              <a:t>FP: P3-&gt;P2-&gt;P1, R=(14+2+4)/3=6.7</a:t>
            </a:r>
            <a:endParaRPr lang="en-SE" dirty="0"/>
          </a:p>
        </p:txBody>
      </p:sp>
    </p:spTree>
    <p:extLst>
      <p:ext uri="{BB962C8B-B14F-4D97-AF65-F5344CB8AC3E}">
        <p14:creationId xmlns:p14="http://schemas.microsoft.com/office/powerpoint/2010/main" val="364787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62500" lnSpcReduction="20000"/>
          </a:bodyPr>
          <a:lstStyle/>
          <a:p>
            <a:pPr>
              <a:buNone/>
            </a:pPr>
            <a:r>
              <a:rPr lang="en-SE" sz="1800" dirty="0">
                <a:effectLst/>
                <a:latin typeface="Times New Roman" panose="02020603050405020304" pitchFamily="18" charset="0"/>
                <a:ea typeface="SimSun" panose="02010600030101010101" pitchFamily="2" charset="-122"/>
              </a:rPr>
              <a:t>1. What is a process in an operating system?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A static program stored on disk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An active entity with a program counter and stack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A thread of execution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A section of memory</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2. What is dual-mode operation in an operating system?</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Running two operating systems simultaneously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Providing two modes: kernel mode and user mode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Allowing two users to access the same process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Switching between two CPUs dynamically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3. What does "protection" in an operating system ensure?</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That processes cannot interfere with each other or the OS itself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That all applications run in kernel mode for efficiency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That users have unrestricted access to hardware resources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That only one application can run at a time on the machine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4. Which of the following is NOT typically included in a process control block (PCB)?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 ID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Program counter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Source code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Open file descriptors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5. What is the purpose of the fork()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To create a new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To make a duplicate copy of the calling process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To execute a new program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To terminate a process</a:t>
            </a:r>
            <a:endParaRPr lang="en-SE" sz="1800" dirty="0">
              <a:effectLst/>
              <a:latin typeface="Times New Roman" panose="02020603050405020304" pitchFamily="18" charset="0"/>
              <a:ea typeface="Times New Roman" panose="02020603050405020304" pitchFamily="18" charset="0"/>
            </a:endParaRPr>
          </a:p>
          <a:p>
            <a:pPr marL="0" indent="0">
              <a:buNone/>
            </a:pPr>
            <a:r>
              <a:rPr lang="en-SE" sz="1800" dirty="0">
                <a:effectLst/>
                <a:latin typeface="Times New Roman" panose="02020603050405020304" pitchFamily="18" charset="0"/>
                <a:ea typeface="SimSun" panose="02010600030101010101" pitchFamily="2" charset="-122"/>
              </a:rPr>
              <a:t>Answer: B</a:t>
            </a:r>
            <a:endParaRPr lang="en-SE" dirty="0"/>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SE" sz="1800" dirty="0">
                <a:effectLst/>
                <a:latin typeface="Times New Roman" panose="02020603050405020304" pitchFamily="18" charset="0"/>
                <a:ea typeface="SimSun" panose="02010600030101010101" pitchFamily="2" charset="-122"/>
              </a:rPr>
              <a:t>6. What is the purpose of the wait()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Puts the calling process to sleep</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Waits for any child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Waits for any parent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Waits for available CPU time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7. What is the main difference between a process and a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Processes are in the kernel space, and threads are in the user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Threads cannot have multiple instances, but processes can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Processes have their own address spaces, while threads can share an address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Threads are managed by the kernel, while processes are managed by the user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8. What prevents starvation in the ticket lock implementation?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Random backoff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FIFO queue based on ticket numbers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Priority inheritance</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Timeout mechanisms</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9. What ensures fairness in ticket locks?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Test-and-Set instruction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Fetch-and-Add atomic operation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Compare-and-Swap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Disabling interrupts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10. What happens when </a:t>
            </a:r>
            <a:r>
              <a:rPr lang="en-GB" sz="1800" dirty="0" err="1">
                <a:effectLst/>
                <a:latin typeface="Times New Roman" panose="02020603050405020304" pitchFamily="18" charset="0"/>
                <a:ea typeface="SimSun" panose="02010600030101010101" pitchFamily="2" charset="-122"/>
              </a:rPr>
              <a:t>sem_wait</a:t>
            </a:r>
            <a:r>
              <a:rPr lang="en-GB" sz="1800" dirty="0">
                <a:effectLst/>
                <a:latin typeface="Times New Roman" panose="02020603050405020304" pitchFamily="18" charset="0"/>
                <a:ea typeface="SimSun" panose="02010600030101010101" pitchFamily="2" charset="-122"/>
              </a:rPr>
              <a:t>() is called on a semaphore with value 1?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Decrements the value to 0 and does not block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Increments the value to 2 and does not block</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Blocks until </a:t>
            </a:r>
            <a:r>
              <a:rPr lang="en-GB" sz="1800" dirty="0" err="1">
                <a:effectLst/>
                <a:latin typeface="Times New Roman" panose="02020603050405020304" pitchFamily="18" charset="0"/>
                <a:ea typeface="SimSun" panose="02010600030101010101" pitchFamily="2" charset="-122"/>
              </a:rPr>
              <a:t>sem_post</a:t>
            </a:r>
            <a:r>
              <a:rPr lang="en-GB" sz="1800" dirty="0">
                <a:effectLst/>
                <a:latin typeface="Times New Roman" panose="02020603050405020304" pitchFamily="18" charset="0"/>
                <a:ea typeface="SimSun" panose="02010600030101010101" pitchFamily="2" charset="-122"/>
              </a:rPr>
              <a:t>() is called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It does not modify the value and does not block</a:t>
            </a:r>
            <a:endParaRPr lang="en-SE" sz="1800" dirty="0">
              <a:effectLst/>
              <a:latin typeface="Times New Roman" panose="02020603050405020304" pitchFamily="18" charset="0"/>
              <a:ea typeface="SimSun" panose="02010600030101010101" pitchFamily="2" charset="-122"/>
            </a:endParaRPr>
          </a:p>
          <a:p>
            <a:pPr marL="0" indent="0">
              <a:buNone/>
            </a:pPr>
            <a:r>
              <a:rPr lang="en-GB"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E1AB-C87A-2313-2E11-B7685DDA73FC}"/>
              </a:ext>
            </a:extLst>
          </p:cNvPr>
          <p:cNvSpPr>
            <a:spLocks noGrp="1"/>
          </p:cNvSpPr>
          <p:nvPr>
            <p:ph type="title"/>
          </p:nvPr>
        </p:nvSpPr>
        <p:spPr/>
        <p:txBody>
          <a:bodyPr/>
          <a:lstStyle/>
          <a:p>
            <a:r>
              <a:rPr lang="en-GB" dirty="0"/>
              <a:t>Q5 Scheduling (30 pts) Morning Section</a:t>
            </a:r>
            <a:endParaRPr lang="en-SE" dirty="0"/>
          </a:p>
        </p:txBody>
      </p:sp>
      <p:sp>
        <p:nvSpPr>
          <p:cNvPr id="3" name="Content Placeholder 2">
            <a:extLst>
              <a:ext uri="{FF2B5EF4-FFF2-40B4-BE49-F238E27FC236}">
                <a16:creationId xmlns:a16="http://schemas.microsoft.com/office/drawing/2014/main" id="{A1FD238B-FB4B-8B61-540B-5586589EE7AD}"/>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4" name="表格 6">
            <a:extLst>
              <a:ext uri="{FF2B5EF4-FFF2-40B4-BE49-F238E27FC236}">
                <a16:creationId xmlns:a16="http://schemas.microsoft.com/office/drawing/2014/main" id="{AC72AD58-1CD9-7CAF-9CA5-739E444C958A}"/>
              </a:ext>
            </a:extLst>
          </p:cNvPr>
          <p:cNvGraphicFramePr>
            <a:graphicFrameLocks noGrp="1"/>
          </p:cNvGraphicFramePr>
          <p:nvPr>
            <p:extLst>
              <p:ext uri="{D42A27DB-BD31-4B8C-83A1-F6EECF244321}">
                <p14:modId xmlns:p14="http://schemas.microsoft.com/office/powerpoint/2010/main" val="60793654"/>
              </p:ext>
            </p:extLst>
          </p:nvPr>
        </p:nvGraphicFramePr>
        <p:xfrm>
          <a:off x="812800" y="4236720"/>
          <a:ext cx="10696101" cy="2011680"/>
        </p:xfrm>
        <a:graphic>
          <a:graphicData uri="http://schemas.openxmlformats.org/drawingml/2006/table">
            <a:tbl>
              <a:tblPr firstRow="1" bandRow="1">
                <a:tableStyleId>{5940675A-B579-460E-94D1-54222C63F5DA}</a:tableStyleId>
              </a:tblPr>
              <a:tblGrid>
                <a:gridCol w="725174">
                  <a:extLst>
                    <a:ext uri="{9D8B030D-6E8A-4147-A177-3AD203B41FA5}">
                      <a16:colId xmlns:a16="http://schemas.microsoft.com/office/drawing/2014/main" val="3897766631"/>
                    </a:ext>
                  </a:extLst>
                </a:gridCol>
                <a:gridCol w="873393">
                  <a:extLst>
                    <a:ext uri="{9D8B030D-6E8A-4147-A177-3AD203B41FA5}">
                      <a16:colId xmlns:a16="http://schemas.microsoft.com/office/drawing/2014/main" val="3306942541"/>
                    </a:ext>
                  </a:extLst>
                </a:gridCol>
                <a:gridCol w="873393">
                  <a:extLst>
                    <a:ext uri="{9D8B030D-6E8A-4147-A177-3AD203B41FA5}">
                      <a16:colId xmlns:a16="http://schemas.microsoft.com/office/drawing/2014/main" val="3517187588"/>
                    </a:ext>
                  </a:extLst>
                </a:gridCol>
                <a:gridCol w="873393">
                  <a:extLst>
                    <a:ext uri="{9D8B030D-6E8A-4147-A177-3AD203B41FA5}">
                      <a16:colId xmlns:a16="http://schemas.microsoft.com/office/drawing/2014/main" val="2248621"/>
                    </a:ext>
                  </a:extLst>
                </a:gridCol>
                <a:gridCol w="873393">
                  <a:extLst>
                    <a:ext uri="{9D8B030D-6E8A-4147-A177-3AD203B41FA5}">
                      <a16:colId xmlns:a16="http://schemas.microsoft.com/office/drawing/2014/main" val="2712044097"/>
                    </a:ext>
                  </a:extLst>
                </a:gridCol>
                <a:gridCol w="1295471">
                  <a:extLst>
                    <a:ext uri="{9D8B030D-6E8A-4147-A177-3AD203B41FA5}">
                      <a16:colId xmlns:a16="http://schemas.microsoft.com/office/drawing/2014/main" val="3323698870"/>
                    </a:ext>
                  </a:extLst>
                </a:gridCol>
                <a:gridCol w="1295471">
                  <a:extLst>
                    <a:ext uri="{9D8B030D-6E8A-4147-A177-3AD203B41FA5}">
                      <a16:colId xmlns:a16="http://schemas.microsoft.com/office/drawing/2014/main" val="3121262138"/>
                    </a:ext>
                  </a:extLst>
                </a:gridCol>
                <a:gridCol w="1295471">
                  <a:extLst>
                    <a:ext uri="{9D8B030D-6E8A-4147-A177-3AD203B41FA5}">
                      <a16:colId xmlns:a16="http://schemas.microsoft.com/office/drawing/2014/main" val="2066430354"/>
                    </a:ext>
                  </a:extLst>
                </a:gridCol>
                <a:gridCol w="1295471">
                  <a:extLst>
                    <a:ext uri="{9D8B030D-6E8A-4147-A177-3AD203B41FA5}">
                      <a16:colId xmlns:a16="http://schemas.microsoft.com/office/drawing/2014/main" val="2713544356"/>
                    </a:ext>
                  </a:extLst>
                </a:gridCol>
                <a:gridCol w="1295471">
                  <a:extLst>
                    <a:ext uri="{9D8B030D-6E8A-4147-A177-3AD203B41FA5}">
                      <a16:colId xmlns:a16="http://schemas.microsoft.com/office/drawing/2014/main" val="2313460819"/>
                    </a:ext>
                  </a:extLst>
                </a:gridCol>
              </a:tblGrid>
              <a:tr h="32441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2434307852"/>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169143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1B59-79DC-106C-228B-EBE81B0F2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0F62E-1AB9-3B3E-5F25-073059F42A49}"/>
              </a:ext>
            </a:extLst>
          </p:cNvPr>
          <p:cNvSpPr>
            <a:spLocks noGrp="1"/>
          </p:cNvSpPr>
          <p:nvPr>
            <p:ph type="title"/>
          </p:nvPr>
        </p:nvSpPr>
        <p:spPr/>
        <p:txBody>
          <a:bodyPr/>
          <a:lstStyle/>
          <a:p>
            <a:r>
              <a:rPr lang="en-GB" dirty="0"/>
              <a:t>Q5 Scheduling (30 pts) </a:t>
            </a:r>
            <a:r>
              <a:rPr lang="en-GB"/>
              <a:t>Morning Section ANS</a:t>
            </a:r>
            <a:endParaRPr lang="en-SE" dirty="0"/>
          </a:p>
        </p:txBody>
      </p:sp>
      <p:graphicFrame>
        <p:nvGraphicFramePr>
          <p:cNvPr id="11" name="Table 10">
            <a:extLst>
              <a:ext uri="{FF2B5EF4-FFF2-40B4-BE49-F238E27FC236}">
                <a16:creationId xmlns:a16="http://schemas.microsoft.com/office/drawing/2014/main" id="{08A073DF-4025-206A-D5DC-C709D3ED570D}"/>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US"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CE3DD9EB-FD58-16F2-EAEA-34E94188869C}"/>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140245B2-C716-41B6-DE74-93781D131C08}"/>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AC2421C8-7F16-690E-6F33-C5FB694F87C4}"/>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A1F66878-48C8-438C-CFA8-D5ECC1A05865}"/>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A7119005-B892-66A9-947F-A2095F9034B6}"/>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DD15438E-48C8-8E01-7B75-8D9ECCD520CF}"/>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9E00F880-4332-0527-B781-69CC86C21BC5}"/>
              </a:ext>
            </a:extLst>
          </p:cNvPr>
          <p:cNvGraphicFramePr>
            <a:graphicFrameLocks noGrp="1"/>
          </p:cNvGraphicFramePr>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5</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7.5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7.5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7.5</a:t>
                      </a:r>
                    </a:p>
                  </a:txBody>
                  <a:tcPr/>
                </a:tc>
                <a:extLst>
                  <a:ext uri="{0D108BD9-81ED-4DB2-BD59-A6C34878D82A}">
                    <a16:rowId xmlns:a16="http://schemas.microsoft.com/office/drawing/2014/main" val="2879113726"/>
                  </a:ext>
                </a:extLst>
              </a:tr>
            </a:tbl>
          </a:graphicData>
        </a:graphic>
      </p:graphicFrame>
      <mc:AlternateContent xmlns:mc="http://schemas.openxmlformats.org/markup-compatibility/2006" xmlns:p14="http://schemas.microsoft.com/office/powerpoint/2010/main">
        <mc:Choice Requires="p14">
          <p:contentPart p14:bwMode="auto" r:id="rId4">
            <p14:nvContentPartPr>
              <p14:cNvPr id="43" name="Ink 42">
                <a:extLst>
                  <a:ext uri="{FF2B5EF4-FFF2-40B4-BE49-F238E27FC236}">
                    <a16:creationId xmlns:a16="http://schemas.microsoft.com/office/drawing/2014/main" id="{9C2C5244-CF6F-47D0-A8A7-3D4F4F40D817}"/>
                  </a:ext>
                </a:extLst>
              </p14:cNvPr>
              <p14:cNvContentPartPr/>
              <p14:nvPr/>
            </p14:nvContentPartPr>
            <p14:xfrm>
              <a:off x="9042160" y="2196780"/>
              <a:ext cx="360" cy="360"/>
            </p14:xfrm>
          </p:contentPart>
        </mc:Choice>
        <mc:Fallback xmlns="">
          <p:pic>
            <p:nvPicPr>
              <p:cNvPr id="43" name="Ink 42">
                <a:extLst>
                  <a:ext uri="{FF2B5EF4-FFF2-40B4-BE49-F238E27FC236}">
                    <a16:creationId xmlns:a16="http://schemas.microsoft.com/office/drawing/2014/main" id="{9C2C5244-CF6F-47D0-A8A7-3D4F4F40D817}"/>
                  </a:ext>
                </a:extLst>
              </p:cNvPr>
              <p:cNvPicPr/>
              <p:nvPr/>
            </p:nvPicPr>
            <p:blipFill>
              <a:blip r:embed="rId17"/>
              <a:stretch>
                <a:fillRect/>
              </a:stretch>
            </p:blipFill>
            <p:spPr>
              <a:xfrm>
                <a:off x="9033520" y="2188140"/>
                <a:ext cx="18000" cy="18000"/>
              </a:xfrm>
              <a:prstGeom prst="rect">
                <a:avLst/>
              </a:prstGeom>
            </p:spPr>
          </p:pic>
        </mc:Fallback>
      </mc:AlternateContent>
      <p:sp>
        <p:nvSpPr>
          <p:cNvPr id="59" name="SMARTInkShape-571">
            <a:extLst>
              <a:ext uri="{FF2B5EF4-FFF2-40B4-BE49-F238E27FC236}">
                <a16:creationId xmlns:a16="http://schemas.microsoft.com/office/drawing/2014/main" id="{6B451916-5406-4BDB-A635-344FC26B5671}"/>
              </a:ext>
            </a:extLst>
          </p:cNvPr>
          <p:cNvSpPr/>
          <p:nvPr>
            <p:custDataLst>
              <p:tags r:id="rId1"/>
            </p:custDataLst>
          </p:nvPr>
        </p:nvSpPr>
        <p:spPr bwMode="auto">
          <a:xfrm>
            <a:off x="9069585" y="3384351"/>
            <a:ext cx="1" cy="8931"/>
          </a:xfrm>
          <a:custGeom>
            <a:avLst/>
            <a:gdLst/>
            <a:ahLst/>
            <a:cxnLst/>
            <a:rect l="0" t="0" r="0" b="0"/>
            <a:pathLst>
              <a:path w="1" h="8931">
                <a:moveTo>
                  <a:pt x="0" y="8930"/>
                </a:moveTo>
                <a:lnTo>
                  <a:pt x="0" y="8930"/>
                </a:lnTo>
                <a:lnTo>
                  <a:pt x="0" y="0"/>
                </a:lnTo>
              </a:path>
            </a:pathLst>
          </a:cu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197519309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97C06-3F58-8B6A-977E-772CB8FB87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BF734-872C-7558-86F9-65C5080CA5D6}"/>
              </a:ext>
            </a:extLst>
          </p:cNvPr>
          <p:cNvSpPr>
            <a:spLocks noGrp="1"/>
          </p:cNvSpPr>
          <p:nvPr>
            <p:ph type="title"/>
          </p:nvPr>
        </p:nvSpPr>
        <p:spPr/>
        <p:txBody>
          <a:bodyPr/>
          <a:lstStyle/>
          <a:p>
            <a:r>
              <a:rPr lang="en-GB" dirty="0"/>
              <a:t>Q5 Scheduling (30 pts) Evening Section</a:t>
            </a:r>
            <a:endParaRPr lang="en-SE" dirty="0"/>
          </a:p>
        </p:txBody>
      </p:sp>
      <p:sp>
        <p:nvSpPr>
          <p:cNvPr id="3" name="Content Placeholder 2">
            <a:extLst>
              <a:ext uri="{FF2B5EF4-FFF2-40B4-BE49-F238E27FC236}">
                <a16:creationId xmlns:a16="http://schemas.microsoft.com/office/drawing/2014/main" id="{444B6272-E3BC-E229-F4D0-C1F2156A815F}"/>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5" name="表格 6">
            <a:extLst>
              <a:ext uri="{FF2B5EF4-FFF2-40B4-BE49-F238E27FC236}">
                <a16:creationId xmlns:a16="http://schemas.microsoft.com/office/drawing/2014/main" id="{FE581428-CD10-3AFB-1BAC-F34640337382}"/>
              </a:ext>
            </a:extLst>
          </p:cNvPr>
          <p:cNvGraphicFramePr>
            <a:graphicFrameLocks noGrp="1"/>
          </p:cNvGraphicFramePr>
          <p:nvPr>
            <p:extLst>
              <p:ext uri="{D42A27DB-BD31-4B8C-83A1-F6EECF244321}">
                <p14:modId xmlns:p14="http://schemas.microsoft.com/office/powerpoint/2010/main" val="2395967683"/>
              </p:ext>
            </p:extLst>
          </p:nvPr>
        </p:nvGraphicFramePr>
        <p:xfrm>
          <a:off x="683099" y="4038600"/>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4255828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90209-7C76-334D-A1F1-A46BA406E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C79D-1005-E6BF-C62F-27FB28A2F64B}"/>
              </a:ext>
            </a:extLst>
          </p:cNvPr>
          <p:cNvSpPr>
            <a:spLocks noGrp="1"/>
          </p:cNvSpPr>
          <p:nvPr>
            <p:ph type="title"/>
          </p:nvPr>
        </p:nvSpPr>
        <p:spPr/>
        <p:txBody>
          <a:bodyPr/>
          <a:lstStyle/>
          <a:p>
            <a:r>
              <a:rPr lang="en-GB" dirty="0"/>
              <a:t>Q5 Scheduling (30 pts) Evening Section ANS</a:t>
            </a:r>
            <a:endParaRPr lang="en-SE" dirty="0"/>
          </a:p>
        </p:txBody>
      </p:sp>
      <p:graphicFrame>
        <p:nvGraphicFramePr>
          <p:cNvPr id="11" name="Table 10">
            <a:extLst>
              <a:ext uri="{FF2B5EF4-FFF2-40B4-BE49-F238E27FC236}">
                <a16:creationId xmlns:a16="http://schemas.microsoft.com/office/drawing/2014/main" id="{8CBE2520-DD4D-5745-C735-6CADD48672F2}"/>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9F09EC4B-F636-DFFE-6382-E0D355C93E64}"/>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5E284B91-4A9B-71F9-E068-64E25DA8B863}"/>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5B03AA19-7C1E-2368-F872-B71A9680472B}"/>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C53B0BC3-6EA1-7F06-1262-21110EB0CB38}"/>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C4F4179A-0C56-7CD9-7068-CA7DE5CBB660}"/>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4A93B2A8-98A1-F6E0-0D4A-CF9AC9B36CCE}"/>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4744B363-7A9D-0DDE-FA4C-6D7591515CBA}"/>
              </a:ext>
            </a:extLst>
          </p:cNvPr>
          <p:cNvGraphicFramePr>
            <a:graphicFrameLocks noGrp="1"/>
          </p:cNvGraphicFramePr>
          <p:nvPr>
            <p:extLst>
              <p:ext uri="{D42A27DB-BD31-4B8C-83A1-F6EECF244321}">
                <p14:modId xmlns:p14="http://schemas.microsoft.com/office/powerpoint/2010/main" val="2026567110"/>
              </p:ext>
            </p:extLst>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12</a:t>
                      </a:r>
                    </a:p>
                  </a:txBody>
                  <a:tcPr/>
                </a:tc>
                <a:tc>
                  <a:txBody>
                    <a:bodyPr/>
                    <a:lstStyle/>
                    <a:p>
                      <a:pPr algn="r"/>
                      <a:r>
                        <a:rPr lang="en-US" strike="noStrike" dirty="0">
                          <a:solidFill>
                            <a:schemeClr val="tx1"/>
                          </a:solidFill>
                        </a:rPr>
                        <a:t>12</a:t>
                      </a:r>
                    </a:p>
                  </a:txBody>
                  <a:tcPr/>
                </a:tc>
                <a:tc>
                  <a:txBody>
                    <a:bodyPr/>
                    <a:lstStyle/>
                    <a:p>
                      <a:pPr algn="r"/>
                      <a:r>
                        <a:rPr lang="en-US" strike="noStrike" dirty="0">
                          <a:solidFill>
                            <a:schemeClr val="tx1"/>
                          </a:solidFill>
                        </a:rPr>
                        <a:t>12</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rgbClr val="FF0000"/>
                          </a:solidFill>
                        </a:rPr>
                        <a:t>3</a:t>
                      </a:r>
                    </a:p>
                  </a:txBody>
                  <a:tcPr/>
                </a:tc>
                <a:tc>
                  <a:txBody>
                    <a:bodyPr/>
                    <a:lstStyle/>
                    <a:p>
                      <a:pPr algn="r"/>
                      <a:r>
                        <a:rPr lang="en-US" altLang="zh-CN" dirty="0">
                          <a:solidFill>
                            <a:srgbClr val="FF0000"/>
                          </a:solidFill>
                        </a:rPr>
                        <a:t>3</a:t>
                      </a:r>
                      <a:endParaRPr lang="en-US" dirty="0">
                        <a:solidFill>
                          <a:srgbClr val="FF0000"/>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9.5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10.5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9.5</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4811347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92500" lnSpcReduction="10000"/>
          </a:bodyPr>
          <a:lstStyle/>
          <a:p>
            <a:pPr>
              <a:buNone/>
            </a:pPr>
            <a:r>
              <a:rPr lang="en-US" sz="1050" dirty="0">
                <a:latin typeface="Times New Roman" panose="02020603050405020304" pitchFamily="18" charset="0"/>
                <a:cs typeface="Times New Roman" panose="02020603050405020304" pitchFamily="18" charset="0"/>
              </a:rPr>
              <a:t>11. Which of the following is NOT a necessary condition for deadlock?</a:t>
            </a:r>
          </a:p>
          <a:p>
            <a:pPr>
              <a:buNone/>
            </a:pPr>
            <a:r>
              <a:rPr lang="en-US" sz="1050" dirty="0">
                <a:latin typeface="Times New Roman" panose="02020603050405020304" pitchFamily="18" charset="0"/>
                <a:cs typeface="Times New Roman" panose="02020603050405020304" pitchFamily="18" charset="0"/>
              </a:rPr>
              <a:t>A) Mutual exclusion</a:t>
            </a:r>
          </a:p>
          <a:p>
            <a:pPr>
              <a:buNone/>
            </a:pPr>
            <a:r>
              <a:rPr lang="en-US" sz="1050" dirty="0">
                <a:latin typeface="Times New Roman" panose="02020603050405020304" pitchFamily="18" charset="0"/>
                <a:cs typeface="Times New Roman" panose="02020603050405020304" pitchFamily="18" charset="0"/>
              </a:rPr>
              <a:t>B) Hold and wait</a:t>
            </a:r>
          </a:p>
          <a:p>
            <a:pPr>
              <a:buNone/>
            </a:pPr>
            <a:r>
              <a:rPr lang="en-US" sz="1050" dirty="0">
                <a:latin typeface="Times New Roman" panose="02020603050405020304" pitchFamily="18" charset="0"/>
                <a:cs typeface="Times New Roman" panose="02020603050405020304" pitchFamily="18" charset="0"/>
              </a:rPr>
              <a:t>C) No preemption</a:t>
            </a:r>
          </a:p>
          <a:p>
            <a:pPr>
              <a:buNone/>
            </a:pPr>
            <a:r>
              <a:rPr lang="en-US" sz="1050" dirty="0">
                <a:latin typeface="Times New Roman" panose="02020603050405020304" pitchFamily="18" charset="0"/>
                <a:cs typeface="Times New Roman" panose="02020603050405020304" pitchFamily="18" charset="0"/>
              </a:rPr>
              <a:t>D) Fair Scheduling</a:t>
            </a:r>
          </a:p>
          <a:p>
            <a:pPr>
              <a:buNone/>
            </a:pPr>
            <a:r>
              <a:rPr lang="en-US" sz="1050" dirty="0">
                <a:latin typeface="Times New Roman" panose="02020603050405020304" pitchFamily="18" charset="0"/>
                <a:cs typeface="Times New Roman" panose="02020603050405020304" pitchFamily="18" charset="0"/>
              </a:rPr>
              <a:t>Answer: D</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12. In a Resource-Allocation Graph (RAG), a deadlock is certain if: </a:t>
            </a:r>
          </a:p>
          <a:p>
            <a:pPr>
              <a:buNone/>
            </a:pPr>
            <a:r>
              <a:rPr lang="en-US" sz="1050" dirty="0">
                <a:latin typeface="Times New Roman" panose="02020603050405020304" pitchFamily="18" charset="0"/>
                <a:cs typeface="Times New Roman" panose="02020603050405020304" pitchFamily="18" charset="0"/>
              </a:rPr>
              <a:t>A) There is a cycle and each resource has multiple instances </a:t>
            </a:r>
          </a:p>
          <a:p>
            <a:pPr>
              <a:buNone/>
            </a:pPr>
            <a:r>
              <a:rPr lang="en-US" sz="1050" dirty="0">
                <a:latin typeface="Times New Roman" panose="02020603050405020304" pitchFamily="18" charset="0"/>
                <a:cs typeface="Times New Roman" panose="02020603050405020304" pitchFamily="18" charset="0"/>
              </a:rPr>
              <a:t>B) There is no cycle</a:t>
            </a:r>
          </a:p>
          <a:p>
            <a:pPr>
              <a:buNone/>
            </a:pPr>
            <a:r>
              <a:rPr lang="en-US" sz="1050" dirty="0">
                <a:latin typeface="Times New Roman" panose="02020603050405020304" pitchFamily="18" charset="0"/>
                <a:cs typeface="Times New Roman" panose="02020603050405020304" pitchFamily="18" charset="0"/>
              </a:rPr>
              <a:t>C) There is a cycle and all resources have single instances</a:t>
            </a:r>
          </a:p>
          <a:p>
            <a:pPr>
              <a:buNone/>
            </a:pPr>
            <a:r>
              <a:rPr lang="en-US" sz="1050" dirty="0">
                <a:latin typeface="Times New Roman" panose="02020603050405020304" pitchFamily="18" charset="0"/>
                <a:cs typeface="Times New Roman" panose="02020603050405020304" pitchFamily="18" charset="0"/>
              </a:rPr>
              <a:t>D) A thread requests two resources simultaneously</a:t>
            </a:r>
          </a:p>
          <a:p>
            <a:pPr>
              <a:buNone/>
            </a:pPr>
            <a:r>
              <a:rPr lang="en-US" sz="1050" dirty="0">
                <a:latin typeface="Times New Roman" panose="02020603050405020304" pitchFamily="18" charset="0"/>
                <a:cs typeface="Times New Roman" panose="02020603050405020304" pitchFamily="18" charset="0"/>
              </a:rPr>
              <a:t>Answer: C</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13. In the context of the Dining Philosophers problem, which solution can prevent deadlock?</a:t>
            </a:r>
          </a:p>
          <a:p>
            <a:pPr>
              <a:buNone/>
            </a:pPr>
            <a:r>
              <a:rPr lang="en-US" sz="1050" dirty="0">
                <a:latin typeface="Times New Roman" panose="02020603050405020304" pitchFamily="18" charset="0"/>
                <a:cs typeface="Times New Roman" panose="02020603050405020304" pitchFamily="18" charset="0"/>
              </a:rPr>
              <a:t>A) Allowing each philosopher to pick up forks in any order</a:t>
            </a:r>
          </a:p>
          <a:p>
            <a:pPr>
              <a:buNone/>
            </a:pPr>
            <a:r>
              <a:rPr lang="en-US" sz="1050" dirty="0">
                <a:latin typeface="Times New Roman" panose="02020603050405020304" pitchFamily="18" charset="0"/>
                <a:cs typeface="Times New Roman" panose="02020603050405020304" pitchFamily="18" charset="0"/>
              </a:rPr>
              <a:t>B) Requiring each philosopher to pick up both forks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philosopher to pick up his left fork before his right fork </a:t>
            </a:r>
          </a:p>
          <a:p>
            <a:pPr>
              <a:buNone/>
            </a:pPr>
            <a:r>
              <a:rPr lang="en-US" sz="1050" dirty="0">
                <a:latin typeface="Times New Roman" panose="02020603050405020304" pitchFamily="18" charset="0"/>
                <a:cs typeface="Times New Roman" panose="02020603050405020304" pitchFamily="18" charset="0"/>
              </a:rPr>
              <a:t>D) Removing all forks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14. In the context of the two-armed lawyers problem, where there is a pile of chopsticks at the center of the table, </a:t>
            </a:r>
            <a:r>
              <a:rPr lang="en-US" sz="1050" dirty="0" err="1">
                <a:latin typeface="Times New Roman" panose="02020603050405020304" pitchFamily="18" charset="0"/>
                <a:cs typeface="Times New Roman" panose="02020603050405020304" pitchFamily="18" charset="0"/>
              </a:rPr>
              <a:t>wher</a:t>
            </a:r>
            <a:r>
              <a:rPr lang="en-US" sz="1050" dirty="0">
                <a:latin typeface="Times New Roman" panose="02020603050405020304" pitchFamily="18" charset="0"/>
                <a:cs typeface="Times New Roman" panose="02020603050405020304" pitchFamily="18" charset="0"/>
              </a:rPr>
              <a:t> which solution can prevent deadlock?</a:t>
            </a:r>
          </a:p>
          <a:p>
            <a:pPr>
              <a:buNone/>
            </a:pPr>
            <a:r>
              <a:rPr lang="en-US" sz="1050" dirty="0">
                <a:latin typeface="Times New Roman" panose="02020603050405020304" pitchFamily="18" charset="0"/>
                <a:cs typeface="Times New Roman" panose="02020603050405020304" pitchFamily="18" charset="0"/>
              </a:rPr>
              <a:t>A) Allowing each lawyer to pick up chopsticks in any order</a:t>
            </a:r>
          </a:p>
          <a:p>
            <a:pPr>
              <a:buNone/>
            </a:pPr>
            <a:r>
              <a:rPr lang="en-US" sz="1050" dirty="0">
                <a:latin typeface="Times New Roman" panose="02020603050405020304" pitchFamily="18" charset="0"/>
                <a:cs typeface="Times New Roman" panose="02020603050405020304" pitchFamily="18" charset="0"/>
              </a:rPr>
              <a:t>B) Requiring each lawyer to pick up both chopsticks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lawyer to pick up his left chopstick before his right chopstick</a:t>
            </a:r>
          </a:p>
          <a:p>
            <a:pPr>
              <a:buNone/>
            </a:pPr>
            <a:r>
              <a:rPr lang="en-US" sz="1050" dirty="0">
                <a:latin typeface="Times New Roman" panose="02020603050405020304" pitchFamily="18" charset="0"/>
                <a:cs typeface="Times New Roman" panose="02020603050405020304" pitchFamily="18" charset="0"/>
              </a:rPr>
              <a:t>D) Removing all chopsticks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15. In the producer-consumer problem, why must the mutex be acquired after </a:t>
            </a:r>
            <a:r>
              <a:rPr lang="en-US" sz="1050" dirty="0" err="1">
                <a:latin typeface="Times New Roman" panose="02020603050405020304" pitchFamily="18" charset="0"/>
                <a:cs typeface="Times New Roman" panose="02020603050405020304" pitchFamily="18" charset="0"/>
              </a:rPr>
              <a:t>sem_wait</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emptySlots</a:t>
            </a:r>
            <a:r>
              <a:rPr lang="en-US" sz="1050" dirty="0">
                <a:latin typeface="Times New Roman" panose="02020603050405020304" pitchFamily="18" charset="0"/>
                <a:cs typeface="Times New Roman" panose="02020603050405020304" pitchFamily="18" charset="0"/>
              </a:rPr>
              <a:t>)?</a:t>
            </a:r>
          </a:p>
          <a:p>
            <a:pPr>
              <a:buNone/>
            </a:pPr>
            <a:r>
              <a:rPr lang="en-US" sz="1050" dirty="0">
                <a:latin typeface="Times New Roman" panose="02020603050405020304" pitchFamily="18" charset="0"/>
                <a:cs typeface="Times New Roman" panose="02020603050405020304" pitchFamily="18" charset="0"/>
              </a:rPr>
              <a:t>A) To prevent buffer overflow</a:t>
            </a:r>
          </a:p>
          <a:p>
            <a:pPr>
              <a:buNone/>
            </a:pPr>
            <a:r>
              <a:rPr lang="en-US" sz="1050" dirty="0">
                <a:latin typeface="Times New Roman" panose="02020603050405020304" pitchFamily="18" charset="0"/>
                <a:cs typeface="Times New Roman" panose="02020603050405020304" pitchFamily="18" charset="0"/>
              </a:rPr>
              <a:t>B) To avoid deadlock</a:t>
            </a:r>
          </a:p>
          <a:p>
            <a:pPr>
              <a:buNone/>
            </a:pPr>
            <a:r>
              <a:rPr lang="en-US" sz="1050" dirty="0">
                <a:latin typeface="Times New Roman" panose="02020603050405020304" pitchFamily="18" charset="0"/>
                <a:cs typeface="Times New Roman" panose="02020603050405020304" pitchFamily="18" charset="0"/>
              </a:rPr>
              <a:t>C) To ensure proper scheduling</a:t>
            </a:r>
          </a:p>
          <a:p>
            <a:pPr>
              <a:buNone/>
            </a:pPr>
            <a:r>
              <a:rPr lang="en-US" sz="1050" dirty="0">
                <a:latin typeface="Times New Roman" panose="02020603050405020304" pitchFamily="18" charset="0"/>
                <a:cs typeface="Times New Roman" panose="02020603050405020304" pitchFamily="18" charset="0"/>
              </a:rPr>
              <a:t>D) To maintain thread priority</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SE" sz="105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US" sz="1100" dirty="0">
                <a:effectLst/>
                <a:latin typeface="Times New Roman" panose="02020603050405020304" pitchFamily="18" charset="0"/>
                <a:ea typeface="SimSun" panose="02010600030101010101" pitchFamily="2" charset="-122"/>
              </a:rPr>
              <a:t>16. What is the main difference between spinlocks and semaphores?</a:t>
            </a:r>
          </a:p>
          <a:p>
            <a:pPr>
              <a:buNone/>
            </a:pPr>
            <a:r>
              <a:rPr lang="en-US" sz="1100" dirty="0">
                <a:effectLst/>
                <a:latin typeface="Times New Roman" panose="02020603050405020304" pitchFamily="18" charset="0"/>
                <a:ea typeface="SimSun" panose="02010600030101010101" pitchFamily="2" charset="-122"/>
              </a:rPr>
              <a:t>A) Spinlocks use busy waiting, while semaphores allow threads to sleep</a:t>
            </a:r>
          </a:p>
          <a:p>
            <a:pPr>
              <a:buNone/>
            </a:pPr>
            <a:r>
              <a:rPr lang="en-US" sz="1100" dirty="0">
                <a:effectLst/>
                <a:latin typeface="Times New Roman" panose="02020603050405020304" pitchFamily="18" charset="0"/>
                <a:ea typeface="SimSun" panose="02010600030101010101" pitchFamily="2" charset="-122"/>
              </a:rPr>
              <a:t>B) Spinlocks are faster in all scenarios</a:t>
            </a:r>
          </a:p>
          <a:p>
            <a:pPr>
              <a:buNone/>
            </a:pPr>
            <a:r>
              <a:rPr lang="en-US" sz="1100" dirty="0">
                <a:effectLst/>
                <a:latin typeface="Times New Roman" panose="02020603050405020304" pitchFamily="18" charset="0"/>
                <a:ea typeface="SimSun" panose="02010600030101010101" pitchFamily="2" charset="-122"/>
              </a:rPr>
              <a:t>C) Semaphores can only be used for mutual exclusion</a:t>
            </a:r>
          </a:p>
          <a:p>
            <a:pPr>
              <a:buNone/>
            </a:pPr>
            <a:r>
              <a:rPr lang="en-US" sz="1100" dirty="0">
                <a:effectLst/>
                <a:latin typeface="Times New Roman" panose="02020603050405020304" pitchFamily="18" charset="0"/>
                <a:ea typeface="SimSun" panose="02010600030101010101" pitchFamily="2" charset="-122"/>
              </a:rPr>
              <a:t>D) Spinlocks can only be used on single-core systems</a:t>
            </a:r>
          </a:p>
          <a:p>
            <a:pPr>
              <a:buNone/>
            </a:pPr>
            <a:r>
              <a:rPr lang="en-US" sz="1100" dirty="0">
                <a:effectLst/>
                <a:latin typeface="Times New Roman" panose="02020603050405020304" pitchFamily="18" charset="0"/>
                <a:ea typeface="SimSun" panose="02010600030101010101" pitchFamily="2" charset="-122"/>
              </a:rPr>
              <a:t>Answer: A</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17. What is the purpose of using a "while" loop instead of an "if" statement when checking a condition variable in a monitor?</a:t>
            </a:r>
          </a:p>
          <a:p>
            <a:pPr>
              <a:buNone/>
            </a:pPr>
            <a:r>
              <a:rPr lang="en-US" sz="1100" dirty="0">
                <a:effectLst/>
                <a:latin typeface="Times New Roman" panose="02020603050405020304" pitchFamily="18" charset="0"/>
                <a:ea typeface="SimSun" panose="02010600030101010101" pitchFamily="2" charset="-122"/>
              </a:rPr>
              <a:t>A) To improve performance</a:t>
            </a:r>
          </a:p>
          <a:p>
            <a:pPr>
              <a:buNone/>
            </a:pPr>
            <a:r>
              <a:rPr lang="en-US" sz="1100" dirty="0">
                <a:effectLst/>
                <a:latin typeface="Times New Roman" panose="02020603050405020304" pitchFamily="18" charset="0"/>
                <a:ea typeface="SimSun" panose="02010600030101010101" pitchFamily="2" charset="-122"/>
              </a:rPr>
              <a:t>B) To handle spurious wakeups</a:t>
            </a:r>
          </a:p>
          <a:p>
            <a:pPr>
              <a:buNone/>
            </a:pPr>
            <a:r>
              <a:rPr lang="en-US" sz="1100" dirty="0">
                <a:effectLst/>
                <a:latin typeface="Times New Roman" panose="02020603050405020304" pitchFamily="18" charset="0"/>
                <a:ea typeface="SimSun" panose="02010600030101010101" pitchFamily="2" charset="-122"/>
              </a:rPr>
              <a:t>C) To reduce code complexity</a:t>
            </a:r>
          </a:p>
          <a:p>
            <a:pPr>
              <a:buNone/>
            </a:pPr>
            <a:r>
              <a:rPr lang="en-US" sz="1100" dirty="0">
                <a:effectLst/>
                <a:latin typeface="Times New Roman" panose="02020603050405020304" pitchFamily="18" charset="0"/>
                <a:ea typeface="SimSun" panose="02010600030101010101" pitchFamily="2" charset="-122"/>
              </a:rPr>
              <a:t>D) To allow more threads to enter the critical section</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18. Only in preemptive scheduling (not in non-preemptive scheduling), a process can transition directly from:</a:t>
            </a:r>
          </a:p>
          <a:p>
            <a:pPr>
              <a:buNone/>
            </a:pPr>
            <a:r>
              <a:rPr lang="en-US" sz="1100" dirty="0">
                <a:effectLst/>
                <a:latin typeface="Times New Roman" panose="02020603050405020304" pitchFamily="18" charset="0"/>
                <a:ea typeface="SimSun" panose="02010600030101010101" pitchFamily="2" charset="-122"/>
              </a:rPr>
              <a:t>A) Running → Waiting</a:t>
            </a:r>
          </a:p>
          <a:p>
            <a:pPr>
              <a:buNone/>
            </a:pPr>
            <a:r>
              <a:rPr lang="en-US" sz="1100" dirty="0">
                <a:effectLst/>
                <a:latin typeface="Times New Roman" panose="02020603050405020304" pitchFamily="18" charset="0"/>
                <a:ea typeface="SimSun" panose="02010600030101010101" pitchFamily="2" charset="-122"/>
              </a:rPr>
              <a:t>B) Running → Ready</a:t>
            </a:r>
          </a:p>
          <a:p>
            <a:pPr>
              <a:buNone/>
            </a:pPr>
            <a:r>
              <a:rPr lang="en-US" sz="1100" dirty="0">
                <a:effectLst/>
                <a:latin typeface="Times New Roman" panose="02020603050405020304" pitchFamily="18" charset="0"/>
                <a:ea typeface="SimSun" panose="02010600030101010101" pitchFamily="2" charset="-122"/>
              </a:rPr>
              <a:t>C) Ready → Terminated</a:t>
            </a:r>
          </a:p>
          <a:p>
            <a:pPr>
              <a:buNone/>
            </a:pPr>
            <a:r>
              <a:rPr lang="en-US" sz="1100" dirty="0">
                <a:effectLst/>
                <a:latin typeface="Times New Roman" panose="02020603050405020304" pitchFamily="18" charset="0"/>
                <a:ea typeface="SimSun" panose="02010600030101010101" pitchFamily="2" charset="-122"/>
              </a:rPr>
              <a:t>D) Waiting → Ready</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19. Which of the following scheduling algorithm suffers from the Convoy effect, where short jobs are stuck behind long jobs?</a:t>
            </a:r>
          </a:p>
          <a:p>
            <a:pPr>
              <a:buNone/>
            </a:pPr>
            <a:r>
              <a:rPr lang="en-US" sz="1100" dirty="0">
                <a:effectLst/>
                <a:latin typeface="Times New Roman" panose="02020603050405020304" pitchFamily="18" charset="0"/>
                <a:ea typeface="SimSun" panose="02010600030101010101" pitchFamily="2" charset="-122"/>
              </a:rPr>
              <a:t>A) SJF</a:t>
            </a:r>
          </a:p>
          <a:p>
            <a:pPr>
              <a:buNone/>
            </a:pPr>
            <a:r>
              <a:rPr lang="en-US" sz="1100" dirty="0">
                <a:effectLst/>
                <a:latin typeface="Times New Roman" panose="02020603050405020304" pitchFamily="18" charset="0"/>
                <a:ea typeface="SimSun" panose="02010600030101010101" pitchFamily="2" charset="-122"/>
              </a:rPr>
              <a:t>B) SRTF</a:t>
            </a:r>
          </a:p>
          <a:p>
            <a:pPr>
              <a:buNone/>
            </a:pPr>
            <a:r>
              <a:rPr lang="en-US" sz="1100" dirty="0">
                <a:effectLst/>
                <a:latin typeface="Times New Roman" panose="02020603050405020304" pitchFamily="18" charset="0"/>
                <a:ea typeface="SimSun" panose="02010600030101010101" pitchFamily="2" charset="-122"/>
              </a:rPr>
              <a:t>C) RR</a:t>
            </a:r>
          </a:p>
          <a:p>
            <a:pPr>
              <a:buNone/>
            </a:pPr>
            <a:r>
              <a:rPr lang="en-US" sz="1100" dirty="0">
                <a:effectLst/>
                <a:latin typeface="Times New Roman" panose="02020603050405020304" pitchFamily="18" charset="0"/>
                <a:ea typeface="SimSun" panose="02010600030101010101" pitchFamily="2" charset="-122"/>
              </a:rPr>
              <a:t>D) FP</a:t>
            </a:r>
          </a:p>
          <a:p>
            <a:pPr>
              <a:buNone/>
            </a:pPr>
            <a:r>
              <a:rPr lang="en-US" sz="1100" dirty="0">
                <a:effectLst/>
                <a:latin typeface="Times New Roman" panose="02020603050405020304" pitchFamily="18" charset="0"/>
                <a:ea typeface="SimSun" panose="02010600030101010101" pitchFamily="2" charset="-122"/>
              </a:rPr>
              <a:t>Answer: A, or D</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20. In Round Robin scheduling, if there are 10 jobs in the ready queue and time quantum=10ms, what's the maximum wait time for any job?</a:t>
            </a:r>
          </a:p>
          <a:p>
            <a:pPr>
              <a:buNone/>
            </a:pPr>
            <a:r>
              <a:rPr lang="en-US" sz="1100" dirty="0">
                <a:effectLst/>
                <a:latin typeface="Times New Roman" panose="02020603050405020304" pitchFamily="18" charset="0"/>
                <a:ea typeface="SimSun" panose="02010600030101010101" pitchFamily="2" charset="-122"/>
              </a:rPr>
              <a:t>A) 40ms</a:t>
            </a:r>
          </a:p>
          <a:p>
            <a:pPr>
              <a:buNone/>
            </a:pPr>
            <a:r>
              <a:rPr lang="en-US" sz="1100" dirty="0">
                <a:effectLst/>
                <a:latin typeface="Times New Roman" panose="02020603050405020304" pitchFamily="18" charset="0"/>
                <a:ea typeface="SimSun" panose="02010600030101010101" pitchFamily="2" charset="-122"/>
              </a:rPr>
              <a:t>B) 80ms</a:t>
            </a:r>
          </a:p>
          <a:p>
            <a:pPr>
              <a:buNone/>
            </a:pPr>
            <a:r>
              <a:rPr lang="en-US" sz="1100" dirty="0">
                <a:effectLst/>
                <a:latin typeface="Times New Roman" panose="02020603050405020304" pitchFamily="18" charset="0"/>
                <a:ea typeface="SimSun" panose="02010600030101010101" pitchFamily="2" charset="-122"/>
              </a:rPr>
              <a:t>C) 90ms</a:t>
            </a:r>
          </a:p>
          <a:p>
            <a:pPr>
              <a:buNone/>
            </a:pPr>
            <a:r>
              <a:rPr lang="en-US" sz="1100" dirty="0">
                <a:effectLst/>
                <a:latin typeface="Times New Roman" panose="02020603050405020304" pitchFamily="18" charset="0"/>
                <a:ea typeface="SimSun" panose="02010600030101010101" pitchFamily="2" charset="-122"/>
              </a:rPr>
              <a:t>D) 100ms</a:t>
            </a:r>
          </a:p>
          <a:p>
            <a:pPr>
              <a:buNone/>
            </a:pPr>
            <a:r>
              <a:rPr lang="en-US" sz="1100" dirty="0">
                <a:effectLst/>
                <a:latin typeface="Times New Roman" panose="02020603050405020304" pitchFamily="18" charset="0"/>
                <a:ea typeface="SimSun" panose="02010600030101010101" pitchFamily="2" charset="-122"/>
              </a:rPr>
              <a:t>Answer: C</a:t>
            </a: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C1CB-087D-7B65-0719-F213DEED7CA9}"/>
              </a:ext>
            </a:extLst>
          </p:cNvPr>
          <p:cNvSpPr>
            <a:spLocks noGrp="1"/>
          </p:cNvSpPr>
          <p:nvPr>
            <p:ph type="title"/>
          </p:nvPr>
        </p:nvSpPr>
        <p:spPr>
          <a:xfrm>
            <a:off x="762000" y="152400"/>
            <a:ext cx="10591800" cy="533400"/>
          </a:xfrm>
        </p:spPr>
        <p:txBody>
          <a:bodyPr/>
          <a:lstStyle/>
          <a:p>
            <a:r>
              <a:rPr lang="en-GB" dirty="0"/>
              <a:t>Q1 Multiple-choice questions: enter your answer keys here</a:t>
            </a:r>
            <a:endParaRPr lang="en-SE" dirty="0"/>
          </a:p>
        </p:txBody>
      </p:sp>
      <p:graphicFrame>
        <p:nvGraphicFramePr>
          <p:cNvPr id="6" name="Content Placeholder 5">
            <a:extLst>
              <a:ext uri="{FF2B5EF4-FFF2-40B4-BE49-F238E27FC236}">
                <a16:creationId xmlns:a16="http://schemas.microsoft.com/office/drawing/2014/main" id="{801D9557-6E36-D48F-63C9-9C64A62525DE}"/>
              </a:ext>
            </a:extLst>
          </p:cNvPr>
          <p:cNvGraphicFramePr>
            <a:graphicFrameLocks noGrp="1"/>
          </p:cNvGraphicFramePr>
          <p:nvPr>
            <p:ph idx="1"/>
            <p:extLst>
              <p:ext uri="{D42A27DB-BD31-4B8C-83A1-F6EECF244321}">
                <p14:modId xmlns:p14="http://schemas.microsoft.com/office/powerpoint/2010/main" val="61654421"/>
              </p:ext>
            </p:extLst>
          </p:nvPr>
        </p:nvGraphicFramePr>
        <p:xfrm>
          <a:off x="3255010" y="1219200"/>
          <a:ext cx="5681980" cy="2306574"/>
        </p:xfrm>
        <a:graphic>
          <a:graphicData uri="http://schemas.openxmlformats.org/drawingml/2006/table">
            <a:tbl>
              <a:tblPr firstRow="1" firstCol="1" bandRow="1"/>
              <a:tblGrid>
                <a:gridCol w="567787">
                  <a:extLst>
                    <a:ext uri="{9D8B030D-6E8A-4147-A177-3AD203B41FA5}">
                      <a16:colId xmlns:a16="http://schemas.microsoft.com/office/drawing/2014/main" val="2074993323"/>
                    </a:ext>
                  </a:extLst>
                </a:gridCol>
                <a:gridCol w="567787">
                  <a:extLst>
                    <a:ext uri="{9D8B030D-6E8A-4147-A177-3AD203B41FA5}">
                      <a16:colId xmlns:a16="http://schemas.microsoft.com/office/drawing/2014/main" val="1782331709"/>
                    </a:ext>
                  </a:extLst>
                </a:gridCol>
                <a:gridCol w="567787">
                  <a:extLst>
                    <a:ext uri="{9D8B030D-6E8A-4147-A177-3AD203B41FA5}">
                      <a16:colId xmlns:a16="http://schemas.microsoft.com/office/drawing/2014/main" val="1818219313"/>
                    </a:ext>
                  </a:extLst>
                </a:gridCol>
                <a:gridCol w="567787">
                  <a:extLst>
                    <a:ext uri="{9D8B030D-6E8A-4147-A177-3AD203B41FA5}">
                      <a16:colId xmlns:a16="http://schemas.microsoft.com/office/drawing/2014/main" val="1170299318"/>
                    </a:ext>
                  </a:extLst>
                </a:gridCol>
                <a:gridCol w="568472">
                  <a:extLst>
                    <a:ext uri="{9D8B030D-6E8A-4147-A177-3AD203B41FA5}">
                      <a16:colId xmlns:a16="http://schemas.microsoft.com/office/drawing/2014/main" val="1822928501"/>
                    </a:ext>
                  </a:extLst>
                </a:gridCol>
                <a:gridCol w="568472">
                  <a:extLst>
                    <a:ext uri="{9D8B030D-6E8A-4147-A177-3AD203B41FA5}">
                      <a16:colId xmlns:a16="http://schemas.microsoft.com/office/drawing/2014/main" val="3311085552"/>
                    </a:ext>
                  </a:extLst>
                </a:gridCol>
                <a:gridCol w="568472">
                  <a:extLst>
                    <a:ext uri="{9D8B030D-6E8A-4147-A177-3AD203B41FA5}">
                      <a16:colId xmlns:a16="http://schemas.microsoft.com/office/drawing/2014/main" val="942710800"/>
                    </a:ext>
                  </a:extLst>
                </a:gridCol>
                <a:gridCol w="568472">
                  <a:extLst>
                    <a:ext uri="{9D8B030D-6E8A-4147-A177-3AD203B41FA5}">
                      <a16:colId xmlns:a16="http://schemas.microsoft.com/office/drawing/2014/main" val="4134446424"/>
                    </a:ext>
                  </a:extLst>
                </a:gridCol>
                <a:gridCol w="568472">
                  <a:extLst>
                    <a:ext uri="{9D8B030D-6E8A-4147-A177-3AD203B41FA5}">
                      <a16:colId xmlns:a16="http://schemas.microsoft.com/office/drawing/2014/main" val="37735225"/>
                    </a:ext>
                  </a:extLst>
                </a:gridCol>
                <a:gridCol w="568472">
                  <a:extLst>
                    <a:ext uri="{9D8B030D-6E8A-4147-A177-3AD203B41FA5}">
                      <a16:colId xmlns:a16="http://schemas.microsoft.com/office/drawing/2014/main" val="1536162119"/>
                    </a:ext>
                  </a:extLst>
                </a:gridCol>
              </a:tblGrid>
              <a:tr h="530733">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2</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3</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4</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5</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6</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7</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8</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9</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10</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6134867"/>
                  </a:ext>
                </a:extLst>
              </a:tr>
              <a:tr h="530733">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A </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C</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B </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C</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B </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A</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77899721"/>
                  </a:ext>
                </a:extLst>
              </a:tr>
              <a:tr h="530733">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11</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12</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13</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14</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15</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16</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17</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18</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19</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b="1">
                          <a:effectLst/>
                          <a:latin typeface="Times New Roman" panose="02020603050405020304" pitchFamily="18" charset="0"/>
                          <a:ea typeface="SimSun" panose="02010600030101010101" pitchFamily="2" charset="-122"/>
                        </a:rPr>
                        <a:t>20</a:t>
                      </a:r>
                      <a:endParaRPr lang="en-SE" sz="24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1041872"/>
                  </a:ext>
                </a:extLst>
              </a:tr>
              <a:tr h="530733">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D</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C</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A</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B </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B</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 </a:t>
                      </a:r>
                      <a:r>
                        <a:rPr lang="en-US" sz="1400" dirty="0">
                          <a:effectLst/>
                          <a:latin typeface="Times New Roman" panose="02020603050405020304" pitchFamily="18" charset="0"/>
                          <a:ea typeface="SimSun" panose="02010600030101010101" pitchFamily="2" charset="-122"/>
                        </a:rPr>
                        <a:t>A </a:t>
                      </a:r>
                      <a:r>
                        <a:rPr lang="en-GB" sz="1600" dirty="0">
                          <a:effectLst/>
                          <a:latin typeface="Times New Roman" panose="02020603050405020304" pitchFamily="18" charset="0"/>
                          <a:ea typeface="SimSun" panose="02010600030101010101" pitchFamily="2" charset="-122"/>
                        </a:rPr>
                        <a:t>or D</a:t>
                      </a:r>
                      <a:endParaRPr lang="en-US" sz="2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000" dirty="0">
                          <a:effectLst/>
                          <a:latin typeface="Times New Roman" panose="02020603050405020304" pitchFamily="18" charset="0"/>
                          <a:ea typeface="SimSun" panose="02010600030101010101" pitchFamily="2" charset="-122"/>
                        </a:rPr>
                        <a:t>C </a:t>
                      </a:r>
                      <a:endParaRPr lang="en-SE" sz="2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7633158"/>
                  </a:ext>
                </a:extLst>
              </a:tr>
            </a:tbl>
          </a:graphicData>
        </a:graphic>
      </p:graphicFrame>
      <p:sp>
        <p:nvSpPr>
          <p:cNvPr id="7" name="Rectangle 2">
            <a:extLst>
              <a:ext uri="{FF2B5EF4-FFF2-40B4-BE49-F238E27FC236}">
                <a16:creationId xmlns:a16="http://schemas.microsoft.com/office/drawing/2014/main" id="{0759EAD4-30EB-8420-9D58-DE8ECB4072D7}"/>
              </a:ext>
            </a:extLst>
          </p:cNvPr>
          <p:cNvSpPr>
            <a:spLocks noChangeArrowheads="1"/>
          </p:cNvSpPr>
          <p:nvPr/>
        </p:nvSpPr>
        <p:spPr bwMode="auto">
          <a:xfrm>
            <a:off x="3255010" y="702541"/>
            <a:ext cx="55295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SE"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79588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GB" dirty="0"/>
              <a:t>Q2 Processes and Threads (20 pts)</a:t>
            </a:r>
            <a:endParaRPr lang="en-US" dirty="0"/>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GB" dirty="0"/>
              <a:t>For these questions, assume there is no error, i.e., the return value of fork() is never negative.</a:t>
            </a:r>
          </a:p>
          <a:p>
            <a:r>
              <a:rPr lang="en-GB" dirty="0"/>
              <a:t>What is the output of the program below? If there may be multiple possible outputs, list ALL possible outputs, and explain why.</a:t>
            </a:r>
          </a:p>
          <a:p>
            <a:r>
              <a:rPr lang="en-US" dirty="0"/>
              <a:t>(You just need to provide the possible outputs and explain why. You do not need to draw the figures in the next slides to show the parent child relationships.)</a:t>
            </a:r>
          </a:p>
        </p:txBody>
      </p:sp>
    </p:spTree>
    <p:extLst>
      <p:ext uri="{BB962C8B-B14F-4D97-AF65-F5344CB8AC3E}">
        <p14:creationId xmlns:p14="http://schemas.microsoft.com/office/powerpoint/2010/main" val="20373961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a:xfrm>
            <a:off x="448883" y="182430"/>
            <a:ext cx="11336392" cy="532956"/>
          </a:xfrm>
        </p:spPr>
        <p:txBody>
          <a:bodyPr/>
          <a:lstStyle/>
          <a:p>
            <a:r>
              <a:rPr lang="en-GB" dirty="0"/>
              <a:t>Q2 a) (5 pts)</a:t>
            </a:r>
            <a:endParaRPr lang="en-SE" dirty="0"/>
          </a:p>
        </p:txBody>
      </p:sp>
      <p:sp>
        <p:nvSpPr>
          <p:cNvPr id="94" name="TextBox 93">
            <a:extLst>
              <a:ext uri="{FF2B5EF4-FFF2-40B4-BE49-F238E27FC236}">
                <a16:creationId xmlns:a16="http://schemas.microsoft.com/office/drawing/2014/main" id="{B9EB8F5B-E967-788C-AD7E-32B723353066}"/>
              </a:ext>
            </a:extLst>
          </p:cNvPr>
          <p:cNvSpPr txBox="1"/>
          <p:nvPr/>
        </p:nvSpPr>
        <p:spPr>
          <a:xfrm>
            <a:off x="5169889" y="2709517"/>
            <a:ext cx="114550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Parent</a:t>
            </a:r>
            <a:endParaRPr lang="en-GB" altLang="zh-CN" sz="2000" b="0" kern="0" dirty="0"/>
          </a:p>
        </p:txBody>
      </p:sp>
      <p:sp>
        <p:nvSpPr>
          <p:cNvPr id="141" name="Content Placeholder 2">
            <a:extLst>
              <a:ext uri="{FF2B5EF4-FFF2-40B4-BE49-F238E27FC236}">
                <a16:creationId xmlns:a16="http://schemas.microsoft.com/office/drawing/2014/main" id="{7D1D0834-8B04-BA5B-A82B-74A78DB84104}"/>
              </a:ext>
            </a:extLst>
          </p:cNvPr>
          <p:cNvSpPr>
            <a:spLocks noGrp="1"/>
          </p:cNvSpPr>
          <p:nvPr>
            <p:ph idx="1"/>
          </p:nvPr>
        </p:nvSpPr>
        <p:spPr>
          <a:xfrm>
            <a:off x="6254271" y="879370"/>
            <a:ext cx="5746050" cy="5859251"/>
          </a:xfrm>
        </p:spPr>
        <p:txBody>
          <a:bodyPr>
            <a:normAutofit fontScale="77500" lnSpcReduction="20000"/>
          </a:bodyPr>
          <a:lstStyle/>
          <a:p>
            <a:r>
              <a:rPr lang="en-GB" dirty="0"/>
              <a:t>ANS: Parent\n</a:t>
            </a:r>
          </a:p>
          <a:p>
            <a:r>
              <a:rPr lang="en-GB" dirty="0"/>
              <a:t>Code inside if(ret == 0){} block is executed by Child process; code inside if(ret &gt; 0){} block is executed by Parent process; code outside of if-then-else blocks is executed by both Child and Parent</a:t>
            </a:r>
          </a:p>
          <a:p>
            <a:r>
              <a:rPr lang="en-GB" dirty="0"/>
              <a:t>In Child process: exec() replaces the current process image with a new program called SOME_COMMAND. The child process will execute the command and terminate. The code following it (e.g., </a:t>
            </a:r>
            <a:r>
              <a:rPr lang="en-GB" dirty="0" err="1"/>
              <a:t>printf</a:t>
            </a:r>
            <a:r>
              <a:rPr lang="en-GB" dirty="0"/>
              <a:t>("Child\n")) will not be executed because it is now running</a:t>
            </a:r>
            <a:r>
              <a:rPr lang="en-US" altLang="zh-CN" dirty="0"/>
              <a:t> </a:t>
            </a:r>
            <a:r>
              <a:rPr lang="en-GB" dirty="0"/>
              <a:t>SOME_COMMAND, not the code shown in the text box.</a:t>
            </a:r>
          </a:p>
          <a:p>
            <a:r>
              <a:rPr lang="en-GB" dirty="0"/>
              <a:t>In Parent process: wait for the child to finish using wait(NULL) and then prints "Parent\n“</a:t>
            </a:r>
          </a:p>
          <a:p>
            <a:pPr lvl="1"/>
            <a:r>
              <a:rPr lang="en-GB" dirty="0"/>
              <a:t>wait(NULL) waits for any child process to terminate, not a specific one. it returns PID of the terminated child process</a:t>
            </a:r>
          </a:p>
          <a:p>
            <a:pPr lvl="1"/>
            <a:r>
              <a:rPr lang="en-US" altLang="zh-CN" dirty="0"/>
              <a:t>It works as a </a:t>
            </a:r>
            <a:r>
              <a:rPr lang="en-GB" altLang="zh-CN" dirty="0"/>
              <a:t>“synchronization barrier” between two processes</a:t>
            </a:r>
            <a:endParaRPr lang="en-SE" dirty="0"/>
          </a:p>
        </p:txBody>
      </p:sp>
      <p:sp>
        <p:nvSpPr>
          <p:cNvPr id="142" name="object 3">
            <a:extLst>
              <a:ext uri="{FF2B5EF4-FFF2-40B4-BE49-F238E27FC236}">
                <a16:creationId xmlns:a16="http://schemas.microsoft.com/office/drawing/2014/main" id="{699459E3-484D-2F9A-7B2A-4B79CE96C683}"/>
              </a:ext>
            </a:extLst>
          </p:cNvPr>
          <p:cNvSpPr txBox="1"/>
          <p:nvPr/>
        </p:nvSpPr>
        <p:spPr>
          <a:xfrm>
            <a:off x="180792" y="777171"/>
            <a:ext cx="6143808" cy="1866024"/>
          </a:xfrm>
          <a:prstGeom prst="rect">
            <a:avLst/>
          </a:prstGeom>
          <a:ln w="12700">
            <a:solidFill>
              <a:srgbClr val="000000"/>
            </a:solidFill>
          </a:ln>
        </p:spPr>
        <p:txBody>
          <a:bodyPr vert="horz" wrap="square" lIns="0" tIns="53975" rIns="0" bIns="0" rtlCol="0">
            <a:spAutoFit/>
          </a:bodyPr>
          <a:lstStyle/>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int ret = fork();</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if(ret == 0)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exec(</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is a Linux command that </a:t>
            </a:r>
            <a:r>
              <a:rPr lang="en-SE" sz="1600" b="0" spc="-50" dirty="0">
                <a:solidFill>
                  <a:srgbClr val="000000"/>
                </a:solidFill>
                <a:effectLst/>
                <a:latin typeface="Courier New" panose="02070309020205020404" pitchFamily="49" charset="0"/>
                <a:ea typeface="MS PGothic" panose="020B0600070205080204" pitchFamily="34" charset="-128"/>
              </a:rPr>
              <a:t>does not print anything</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("Child\n");</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else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wait(NULL);</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("Parent\n")</a:t>
            </a:r>
            <a:endParaRPr lang="en-SE" sz="1600" b="0" dirty="0">
              <a:effectLst/>
              <a:latin typeface="Times New Roman" panose="02020603050405020304" pitchFamily="18" charset="0"/>
              <a:ea typeface="SimSun" panose="02010600030101010101" pitchFamily="2" charset="-122"/>
            </a:endParaRPr>
          </a:p>
          <a:p>
            <a:pPr marL="54610">
              <a:lnSpc>
                <a:spcPts val="1420"/>
              </a:lnSpc>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p:txBody>
      </p:sp>
      <p:sp>
        <p:nvSpPr>
          <p:cNvPr id="144" name="object 5">
            <a:extLst>
              <a:ext uri="{FF2B5EF4-FFF2-40B4-BE49-F238E27FC236}">
                <a16:creationId xmlns:a16="http://schemas.microsoft.com/office/drawing/2014/main" id="{6E49AFF4-B09A-0140-A1A8-EA2CD11777FA}"/>
              </a:ext>
            </a:extLst>
          </p:cNvPr>
          <p:cNvSpPr/>
          <p:nvPr/>
        </p:nvSpPr>
        <p:spPr>
          <a:xfrm>
            <a:off x="778019" y="33893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1DF58D34-4337-B722-FD77-CE4D3FCF6187}"/>
              </a:ext>
            </a:extLst>
          </p:cNvPr>
          <p:cNvSpPr/>
          <p:nvPr/>
        </p:nvSpPr>
        <p:spPr>
          <a:xfrm>
            <a:off x="5111812" y="42977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74E11ECA-32ED-A78D-5815-87A1C68F9E50}"/>
              </a:ext>
            </a:extLst>
          </p:cNvPr>
          <p:cNvSpPr txBox="1"/>
          <p:nvPr/>
        </p:nvSpPr>
        <p:spPr>
          <a:xfrm>
            <a:off x="5242591" y="43434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0BFC210A-ADD7-14AD-DBD9-050F6029D72F}"/>
              </a:ext>
            </a:extLst>
          </p:cNvPr>
          <p:cNvSpPr txBox="1"/>
          <p:nvPr/>
        </p:nvSpPr>
        <p:spPr>
          <a:xfrm>
            <a:off x="563336" y="30755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8C016A22-4219-C1C9-87E9-F73A6A127D71}"/>
              </a:ext>
            </a:extLst>
          </p:cNvPr>
          <p:cNvSpPr/>
          <p:nvPr/>
        </p:nvSpPr>
        <p:spPr>
          <a:xfrm>
            <a:off x="1722066" y="36137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8B2A1459-F11F-E4C6-1F88-4A54365E83C4}"/>
              </a:ext>
            </a:extLst>
          </p:cNvPr>
          <p:cNvSpPr/>
          <p:nvPr/>
        </p:nvSpPr>
        <p:spPr>
          <a:xfrm>
            <a:off x="4964405" y="42850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DCCCFEDB-A5DA-FD08-856F-C5402A83B6AE}"/>
              </a:ext>
            </a:extLst>
          </p:cNvPr>
          <p:cNvSpPr txBox="1"/>
          <p:nvPr/>
        </p:nvSpPr>
        <p:spPr>
          <a:xfrm>
            <a:off x="908798" y="33284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6DE2C720-2BE4-102C-A4FB-FF467E3637AD}"/>
              </a:ext>
            </a:extLst>
          </p:cNvPr>
          <p:cNvSpPr txBox="1"/>
          <p:nvPr/>
        </p:nvSpPr>
        <p:spPr>
          <a:xfrm>
            <a:off x="2898357" y="39743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0882E03C-B635-896C-FEFD-57305CE7B556}"/>
              </a:ext>
            </a:extLst>
          </p:cNvPr>
          <p:cNvSpPr/>
          <p:nvPr/>
        </p:nvSpPr>
        <p:spPr>
          <a:xfrm>
            <a:off x="1241251" y="30329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AC2E1F0E-B8DC-9F99-2566-9FA0F8F09C2E}"/>
              </a:ext>
            </a:extLst>
          </p:cNvPr>
          <p:cNvSpPr/>
          <p:nvPr/>
        </p:nvSpPr>
        <p:spPr>
          <a:xfrm>
            <a:off x="1180291" y="32616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object 19">
            <a:extLst>
              <a:ext uri="{FF2B5EF4-FFF2-40B4-BE49-F238E27FC236}">
                <a16:creationId xmlns:a16="http://schemas.microsoft.com/office/drawing/2014/main" id="{74830FAF-4F08-8E77-73AB-23B34732A03C}"/>
              </a:ext>
            </a:extLst>
          </p:cNvPr>
          <p:cNvSpPr/>
          <p:nvPr/>
        </p:nvSpPr>
        <p:spPr>
          <a:xfrm rot="10232969">
            <a:off x="1912799" y="5347167"/>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067A25EF-BC4C-A3AF-1B0E-432BEACE00E7}"/>
              </a:ext>
            </a:extLst>
          </p:cNvPr>
          <p:cNvSpPr txBox="1"/>
          <p:nvPr/>
        </p:nvSpPr>
        <p:spPr>
          <a:xfrm>
            <a:off x="1939473" y="33574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2" name="object 66">
            <a:extLst>
              <a:ext uri="{FF2B5EF4-FFF2-40B4-BE49-F238E27FC236}">
                <a16:creationId xmlns:a16="http://schemas.microsoft.com/office/drawing/2014/main" id="{FADF5F65-0A9B-ABFC-D591-892A8A83EFB8}"/>
              </a:ext>
            </a:extLst>
          </p:cNvPr>
          <p:cNvSpPr txBox="1"/>
          <p:nvPr/>
        </p:nvSpPr>
        <p:spPr>
          <a:xfrm>
            <a:off x="671039" y="552977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63" name="object 19">
            <a:extLst>
              <a:ext uri="{FF2B5EF4-FFF2-40B4-BE49-F238E27FC236}">
                <a16:creationId xmlns:a16="http://schemas.microsoft.com/office/drawing/2014/main" id="{E563D48A-D8BF-3247-EB07-678B2D66ED9B}"/>
              </a:ext>
            </a:extLst>
          </p:cNvPr>
          <p:cNvSpPr/>
          <p:nvPr/>
        </p:nvSpPr>
        <p:spPr>
          <a:xfrm rot="4764502">
            <a:off x="422026" y="4521908"/>
            <a:ext cx="1657715" cy="32639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object 19">
            <a:extLst>
              <a:ext uri="{FF2B5EF4-FFF2-40B4-BE49-F238E27FC236}">
                <a16:creationId xmlns:a16="http://schemas.microsoft.com/office/drawing/2014/main" id="{71C6DC33-8BEC-4BE6-D907-C449B9F06886}"/>
              </a:ext>
            </a:extLst>
          </p:cNvPr>
          <p:cNvSpPr/>
          <p:nvPr/>
        </p:nvSpPr>
        <p:spPr>
          <a:xfrm rot="4726402">
            <a:off x="933873" y="6047650"/>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66">
            <a:extLst>
              <a:ext uri="{FF2B5EF4-FFF2-40B4-BE49-F238E27FC236}">
                <a16:creationId xmlns:a16="http://schemas.microsoft.com/office/drawing/2014/main" id="{A8E0FED4-928A-BB48-3DD5-BF6E2D647B4F}"/>
              </a:ext>
            </a:extLst>
          </p:cNvPr>
          <p:cNvSpPr txBox="1"/>
          <p:nvPr/>
        </p:nvSpPr>
        <p:spPr>
          <a:xfrm>
            <a:off x="1347398" y="5918478"/>
            <a:ext cx="85349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a:t>
            </a:r>
            <a:endParaRPr b="0" kern="0" dirty="0">
              <a:latin typeface="Arial MT"/>
              <a:cs typeface="Arial MT"/>
            </a:endParaRPr>
          </a:p>
        </p:txBody>
      </p:sp>
      <p:sp>
        <p:nvSpPr>
          <p:cNvPr id="166" name="object 66">
            <a:extLst>
              <a:ext uri="{FF2B5EF4-FFF2-40B4-BE49-F238E27FC236}">
                <a16:creationId xmlns:a16="http://schemas.microsoft.com/office/drawing/2014/main" id="{08CE89C3-A79F-B0E2-66CA-064860DEE90F}"/>
              </a:ext>
            </a:extLst>
          </p:cNvPr>
          <p:cNvSpPr txBox="1"/>
          <p:nvPr/>
        </p:nvSpPr>
        <p:spPr>
          <a:xfrm>
            <a:off x="5264829" y="5456413"/>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168" name="object 19">
            <a:extLst>
              <a:ext uri="{FF2B5EF4-FFF2-40B4-BE49-F238E27FC236}">
                <a16:creationId xmlns:a16="http://schemas.microsoft.com/office/drawing/2014/main" id="{3ADA26AA-C2C7-866C-D9E1-531DD99CA4E5}"/>
              </a:ext>
            </a:extLst>
          </p:cNvPr>
          <p:cNvSpPr/>
          <p:nvPr/>
        </p:nvSpPr>
        <p:spPr>
          <a:xfrm rot="4819045">
            <a:off x="5218785" y="50544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579D549B-9D16-6D35-4D52-CC2671998889}"/>
              </a:ext>
            </a:extLst>
          </p:cNvPr>
          <p:cNvSpPr txBox="1"/>
          <p:nvPr/>
        </p:nvSpPr>
        <p:spPr>
          <a:xfrm>
            <a:off x="5219752" y="4953000"/>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Tree>
    <p:extLst>
      <p:ext uri="{BB962C8B-B14F-4D97-AF65-F5344CB8AC3E}">
        <p14:creationId xmlns:p14="http://schemas.microsoft.com/office/powerpoint/2010/main" val="63712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759A4-B4C4-03FA-84B3-DECE75D4AB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77936-7326-7F65-71CD-C7535E7B86EE}"/>
              </a:ext>
            </a:extLst>
          </p:cNvPr>
          <p:cNvSpPr>
            <a:spLocks noGrp="1"/>
          </p:cNvSpPr>
          <p:nvPr>
            <p:ph type="title"/>
          </p:nvPr>
        </p:nvSpPr>
        <p:spPr>
          <a:xfrm>
            <a:off x="448883" y="182430"/>
            <a:ext cx="11336392" cy="532956"/>
          </a:xfrm>
        </p:spPr>
        <p:txBody>
          <a:bodyPr/>
          <a:lstStyle/>
          <a:p>
            <a:r>
              <a:rPr lang="en-GB" dirty="0"/>
              <a:t>Q2 b) (5 pts)</a:t>
            </a:r>
            <a:endParaRPr lang="en-SE" dirty="0"/>
          </a:p>
        </p:txBody>
      </p:sp>
      <p:sp>
        <p:nvSpPr>
          <p:cNvPr id="94" name="TextBox 93">
            <a:extLst>
              <a:ext uri="{FF2B5EF4-FFF2-40B4-BE49-F238E27FC236}">
                <a16:creationId xmlns:a16="http://schemas.microsoft.com/office/drawing/2014/main" id="{A5426144-E739-5B91-F26D-2791C5B7F594}"/>
              </a:ext>
            </a:extLst>
          </p:cNvPr>
          <p:cNvSpPr txBox="1"/>
          <p:nvPr/>
        </p:nvSpPr>
        <p:spPr>
          <a:xfrm>
            <a:off x="5169889" y="2709517"/>
            <a:ext cx="1145502"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123</a:t>
            </a:r>
          </a:p>
          <a:p>
            <a:r>
              <a:rPr lang="nn-NO" altLang="zh-CN" sz="2000" b="0" kern="0" dirty="0"/>
              <a:t>213</a:t>
            </a:r>
          </a:p>
          <a:p>
            <a:r>
              <a:rPr lang="nn-NO" altLang="zh-CN" sz="2000" b="0" kern="0" dirty="0"/>
              <a:t>231</a:t>
            </a:r>
            <a:endParaRPr lang="en-GB" altLang="zh-CN" sz="2000" b="0" kern="0" dirty="0"/>
          </a:p>
        </p:txBody>
      </p:sp>
      <p:sp>
        <p:nvSpPr>
          <p:cNvPr id="141" name="Content Placeholder 2">
            <a:extLst>
              <a:ext uri="{FF2B5EF4-FFF2-40B4-BE49-F238E27FC236}">
                <a16:creationId xmlns:a16="http://schemas.microsoft.com/office/drawing/2014/main" id="{A81010F8-3902-E2E7-95FA-1CFFAE8D6D04}"/>
              </a:ext>
            </a:extLst>
          </p:cNvPr>
          <p:cNvSpPr>
            <a:spLocks noGrp="1"/>
          </p:cNvSpPr>
          <p:nvPr>
            <p:ph idx="1"/>
          </p:nvPr>
        </p:nvSpPr>
        <p:spPr>
          <a:xfrm>
            <a:off x="6247830" y="807595"/>
            <a:ext cx="5746050" cy="5775765"/>
          </a:xfrm>
        </p:spPr>
        <p:txBody>
          <a:bodyPr>
            <a:normAutofit/>
          </a:bodyPr>
          <a:lstStyle/>
          <a:p>
            <a:r>
              <a:rPr lang="en-GB" dirty="0"/>
              <a:t>ANS: 123 or 213 or 231</a:t>
            </a:r>
          </a:p>
          <a:p>
            <a:r>
              <a:rPr lang="en-GB" dirty="0"/>
              <a:t>In Child process: </a:t>
            </a:r>
            <a:r>
              <a:rPr lang="en-GB" dirty="0" err="1"/>
              <a:t>printf</a:t>
            </a:r>
            <a:r>
              <a:rPr lang="en-GB" dirty="0"/>
              <a:t>("1") → exec(SOME_COMMAND). </a:t>
            </a:r>
            <a:r>
              <a:rPr lang="en-GB" dirty="0" err="1"/>
              <a:t>printf</a:t>
            </a:r>
            <a:r>
              <a:rPr lang="en-GB" dirty="0"/>
              <a:t>("3") in child will not be executed</a:t>
            </a:r>
          </a:p>
          <a:p>
            <a:r>
              <a:rPr lang="en-GB" dirty="0"/>
              <a:t>In Parent process: </a:t>
            </a:r>
            <a:r>
              <a:rPr lang="en-GB" dirty="0" err="1"/>
              <a:t>printf</a:t>
            </a:r>
            <a:r>
              <a:rPr lang="en-GB" dirty="0"/>
              <a:t>("2") → </a:t>
            </a:r>
            <a:r>
              <a:rPr lang="en-GB" dirty="0" err="1"/>
              <a:t>printf</a:t>
            </a:r>
            <a:r>
              <a:rPr lang="en-GB" dirty="0"/>
              <a:t>("3"), output 23</a:t>
            </a:r>
          </a:p>
          <a:p>
            <a:r>
              <a:rPr lang="en-GB" dirty="0"/>
              <a:t>The end result is any interleaving of 23 and 1, which has 3 alternatives</a:t>
            </a:r>
          </a:p>
          <a:p>
            <a:endParaRPr lang="en-GB" dirty="0"/>
          </a:p>
        </p:txBody>
      </p:sp>
      <p:sp>
        <p:nvSpPr>
          <p:cNvPr id="142" name="object 3">
            <a:extLst>
              <a:ext uri="{FF2B5EF4-FFF2-40B4-BE49-F238E27FC236}">
                <a16:creationId xmlns:a16="http://schemas.microsoft.com/office/drawing/2014/main" id="{43E827FF-64A2-1A61-5E14-97AFD7EE1658}"/>
              </a:ext>
            </a:extLst>
          </p:cNvPr>
          <p:cNvSpPr txBox="1"/>
          <p:nvPr/>
        </p:nvSpPr>
        <p:spPr>
          <a:xfrm>
            <a:off x="180792" y="777171"/>
            <a:ext cx="6143808" cy="1687000"/>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int ret = fork();</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if(ret==0)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("1");</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exec(SOME_COMMAND); //SOME_COMMAND is a Linux command that does not print anything</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else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("2");</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a:t>
            </a:r>
          </a:p>
          <a:p>
            <a:pPr marL="54610">
              <a:lnSpc>
                <a:spcPts val="1420"/>
              </a:lnSpc>
            </a:pP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("3");</a:t>
            </a:r>
          </a:p>
        </p:txBody>
      </p:sp>
      <p:sp>
        <p:nvSpPr>
          <p:cNvPr id="144" name="object 5">
            <a:extLst>
              <a:ext uri="{FF2B5EF4-FFF2-40B4-BE49-F238E27FC236}">
                <a16:creationId xmlns:a16="http://schemas.microsoft.com/office/drawing/2014/main" id="{D10FB49E-9C84-89C4-B912-62CEDFE3A6C7}"/>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A93B5357-78C0-A79A-6684-B9CA1FD8233B}"/>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04C2FFBC-B256-5C33-282F-4729742109D3}"/>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127446FA-802C-1004-403B-61E46E3F7634}"/>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4A95C7A6-51B2-70DF-DDFF-425505647038}"/>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9113A93C-A8E5-7BF2-2DEA-B93DA5C55055}"/>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A09B75ED-50A3-F131-2FD3-2078FA574BA8}"/>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7ACABB7D-E518-F224-CACC-8E57A221E924}"/>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CCCA96EA-D4BF-3681-15DC-033341BEA240}"/>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80EEC686-78FC-9998-EBFF-86D0E07A9E13}"/>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13C3B3A0-5FB2-6683-1D24-C896C82DFACE}"/>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3" name="object 19">
            <a:extLst>
              <a:ext uri="{FF2B5EF4-FFF2-40B4-BE49-F238E27FC236}">
                <a16:creationId xmlns:a16="http://schemas.microsoft.com/office/drawing/2014/main" id="{E26B7C72-7622-6AC6-AC9A-2B1EAC1BE12A}"/>
              </a:ext>
            </a:extLst>
          </p:cNvPr>
          <p:cNvSpPr/>
          <p:nvPr/>
        </p:nvSpPr>
        <p:spPr>
          <a:xfrm rot="4694224">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object 19">
            <a:extLst>
              <a:ext uri="{FF2B5EF4-FFF2-40B4-BE49-F238E27FC236}">
                <a16:creationId xmlns:a16="http://schemas.microsoft.com/office/drawing/2014/main" id="{F9D3F063-EE5B-FB9A-758B-72CD68A08B97}"/>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CE8F729B-15F6-8604-23AC-EECFC3D9FAC3}"/>
              </a:ext>
            </a:extLst>
          </p:cNvPr>
          <p:cNvSpPr txBox="1"/>
          <p:nvPr/>
        </p:nvSpPr>
        <p:spPr>
          <a:xfrm>
            <a:off x="4910575" y="5019284"/>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 name="object 66">
            <a:extLst>
              <a:ext uri="{FF2B5EF4-FFF2-40B4-BE49-F238E27FC236}">
                <a16:creationId xmlns:a16="http://schemas.microsoft.com/office/drawing/2014/main" id="{CC8BB7D9-5E52-E3C6-4B75-94286FF7E8A5}"/>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4" name="object 66">
            <a:extLst>
              <a:ext uri="{FF2B5EF4-FFF2-40B4-BE49-F238E27FC236}">
                <a16:creationId xmlns:a16="http://schemas.microsoft.com/office/drawing/2014/main" id="{4E088349-3198-4E1D-D508-10276778A644}"/>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5" name="object 66">
            <a:extLst>
              <a:ext uri="{FF2B5EF4-FFF2-40B4-BE49-F238E27FC236}">
                <a16:creationId xmlns:a16="http://schemas.microsoft.com/office/drawing/2014/main" id="{72BB94A0-BD09-F648-ECBE-FAFEB261C62B}"/>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4185058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9398E-064A-8A6D-9799-60AE28AC9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7D65B-3942-FE72-77F6-0029AC8F1131}"/>
              </a:ext>
            </a:extLst>
          </p:cNvPr>
          <p:cNvSpPr>
            <a:spLocks noGrp="1"/>
          </p:cNvSpPr>
          <p:nvPr>
            <p:ph type="title"/>
          </p:nvPr>
        </p:nvSpPr>
        <p:spPr>
          <a:xfrm>
            <a:off x="448883" y="182430"/>
            <a:ext cx="11336392" cy="532956"/>
          </a:xfrm>
        </p:spPr>
        <p:txBody>
          <a:bodyPr/>
          <a:lstStyle/>
          <a:p>
            <a:r>
              <a:rPr lang="en-GB" dirty="0"/>
              <a:t>Q2 c) (5 pts)</a:t>
            </a:r>
            <a:endParaRPr lang="en-SE" dirty="0"/>
          </a:p>
        </p:txBody>
      </p:sp>
      <p:sp>
        <p:nvSpPr>
          <p:cNvPr id="4" name="object 3">
            <a:extLst>
              <a:ext uri="{FF2B5EF4-FFF2-40B4-BE49-F238E27FC236}">
                <a16:creationId xmlns:a16="http://schemas.microsoft.com/office/drawing/2014/main" id="{8EE7BAC2-0DC2-8A5D-D41B-E10CA6CA6914}"/>
              </a:ext>
            </a:extLst>
          </p:cNvPr>
          <p:cNvSpPr txBox="1"/>
          <p:nvPr/>
        </p:nvSpPr>
        <p:spPr>
          <a:xfrm>
            <a:off x="69498" y="837966"/>
            <a:ext cx="4365341" cy="209736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i;</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ret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if(ret==0)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("2");</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("3");</a:t>
            </a:r>
          </a:p>
          <a:p>
            <a:pPr marL="52069" marR="1337310" eaLnBrk="1" fontAlgn="auto" hangingPunct="1">
              <a:lnSpc>
                <a:spcPts val="1400"/>
              </a:lnSpc>
              <a:spcBef>
                <a:spcPts val="425"/>
              </a:spcBef>
              <a:spcAft>
                <a:spcPts val="0"/>
              </a:spcAft>
            </a:pPr>
            <a:endParaRPr lang="en-GB"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F67BB45-2C2B-7165-10C4-1E77FE1272E8}"/>
              </a:ext>
            </a:extLst>
          </p:cNvPr>
          <p:cNvSpPr txBox="1"/>
          <p:nvPr/>
        </p:nvSpPr>
        <p:spPr>
          <a:xfrm>
            <a:off x="4934636" y="877896"/>
            <a:ext cx="1145502"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1323</a:t>
            </a:r>
          </a:p>
          <a:p>
            <a:r>
              <a:rPr lang="nn-NO" altLang="zh-CN" sz="2000" b="0" kern="0" dirty="0"/>
              <a:t>2313</a:t>
            </a:r>
          </a:p>
          <a:p>
            <a:r>
              <a:rPr lang="nn-NO" altLang="zh-CN" sz="2000" b="0" kern="0" dirty="0"/>
              <a:t>1233</a:t>
            </a:r>
          </a:p>
          <a:p>
            <a:r>
              <a:rPr lang="nn-NO" altLang="zh-CN" sz="2000" b="0" kern="0" dirty="0"/>
              <a:t>2133</a:t>
            </a:r>
            <a:endParaRPr lang="en-GB" altLang="zh-CN" sz="2000" b="0" kern="0" dirty="0"/>
          </a:p>
        </p:txBody>
      </p:sp>
      <p:sp>
        <p:nvSpPr>
          <p:cNvPr id="141" name="Content Placeholder 2">
            <a:extLst>
              <a:ext uri="{FF2B5EF4-FFF2-40B4-BE49-F238E27FC236}">
                <a16:creationId xmlns:a16="http://schemas.microsoft.com/office/drawing/2014/main" id="{A60601B5-1E16-AF34-AF7E-D11CEC63BB3A}"/>
              </a:ext>
            </a:extLst>
          </p:cNvPr>
          <p:cNvSpPr>
            <a:spLocks noGrp="1"/>
          </p:cNvSpPr>
          <p:nvPr>
            <p:ph idx="1"/>
          </p:nvPr>
        </p:nvSpPr>
        <p:spPr>
          <a:xfrm>
            <a:off x="6247830" y="807595"/>
            <a:ext cx="5746050" cy="5775765"/>
          </a:xfrm>
        </p:spPr>
        <p:txBody>
          <a:bodyPr>
            <a:normAutofit/>
          </a:bodyPr>
          <a:lstStyle/>
          <a:p>
            <a:r>
              <a:rPr lang="en-GB" dirty="0"/>
              <a:t>ANS: 1323 or 2313 or 1233 or 2133</a:t>
            </a:r>
          </a:p>
          <a:p>
            <a:r>
              <a:rPr lang="en-GB" dirty="0"/>
              <a:t>In Child process: </a:t>
            </a:r>
            <a:r>
              <a:rPr lang="en-GB" dirty="0" err="1"/>
              <a:t>printf</a:t>
            </a:r>
            <a:r>
              <a:rPr lang="en-GB" dirty="0"/>
              <a:t>("1") → </a:t>
            </a:r>
            <a:r>
              <a:rPr lang="en-GB" dirty="0" err="1"/>
              <a:t>printf</a:t>
            </a:r>
            <a:r>
              <a:rPr lang="en-GB" dirty="0"/>
              <a:t>("3"), output 13</a:t>
            </a:r>
          </a:p>
          <a:p>
            <a:r>
              <a:rPr lang="en-GB" dirty="0"/>
              <a:t>In Parent process: </a:t>
            </a:r>
            <a:r>
              <a:rPr lang="en-GB" dirty="0" err="1"/>
              <a:t>printf</a:t>
            </a:r>
            <a:r>
              <a:rPr lang="en-GB" dirty="0"/>
              <a:t>("2") → </a:t>
            </a:r>
            <a:r>
              <a:rPr lang="en-GB" dirty="0" err="1"/>
              <a:t>printf</a:t>
            </a:r>
            <a:r>
              <a:rPr lang="en-GB" dirty="0"/>
              <a:t>("3"), output 23</a:t>
            </a:r>
          </a:p>
          <a:p>
            <a:r>
              <a:rPr lang="en-GB" dirty="0"/>
              <a:t>The end result is any interleaving of 23 and 13, which has 4 alternatives</a:t>
            </a:r>
          </a:p>
        </p:txBody>
      </p:sp>
      <p:sp>
        <p:nvSpPr>
          <p:cNvPr id="5" name="object 5">
            <a:extLst>
              <a:ext uri="{FF2B5EF4-FFF2-40B4-BE49-F238E27FC236}">
                <a16:creationId xmlns:a16="http://schemas.microsoft.com/office/drawing/2014/main" id="{2E9C7A77-1A7E-3808-6876-69B93D5D8F95}"/>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a:extLst>
              <a:ext uri="{FF2B5EF4-FFF2-40B4-BE49-F238E27FC236}">
                <a16:creationId xmlns:a16="http://schemas.microsoft.com/office/drawing/2014/main" id="{078E8A25-8A33-895B-9EBB-22C14D9A0368}"/>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8">
            <a:extLst>
              <a:ext uri="{FF2B5EF4-FFF2-40B4-BE49-F238E27FC236}">
                <a16:creationId xmlns:a16="http://schemas.microsoft.com/office/drawing/2014/main" id="{658BBD39-87C4-5922-CD8C-548C7839F0CA}"/>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2" name="object 10">
            <a:extLst>
              <a:ext uri="{FF2B5EF4-FFF2-40B4-BE49-F238E27FC236}">
                <a16:creationId xmlns:a16="http://schemas.microsoft.com/office/drawing/2014/main" id="{6A73CEE0-18D4-B50F-435F-A8294E287CAE}"/>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3" name="object 19">
            <a:extLst>
              <a:ext uri="{FF2B5EF4-FFF2-40B4-BE49-F238E27FC236}">
                <a16:creationId xmlns:a16="http://schemas.microsoft.com/office/drawing/2014/main" id="{4B37CE97-9CBD-7D73-919F-73692653D290}"/>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20">
            <a:extLst>
              <a:ext uri="{FF2B5EF4-FFF2-40B4-BE49-F238E27FC236}">
                <a16:creationId xmlns:a16="http://schemas.microsoft.com/office/drawing/2014/main" id="{B3A500F1-927D-1905-017E-8BDCCBA81D00}"/>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7">
            <a:extLst>
              <a:ext uri="{FF2B5EF4-FFF2-40B4-BE49-F238E27FC236}">
                <a16:creationId xmlns:a16="http://schemas.microsoft.com/office/drawing/2014/main" id="{493892D0-4553-9EB1-F90D-4497B029C26F}"/>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6" name="object 93">
            <a:extLst>
              <a:ext uri="{FF2B5EF4-FFF2-40B4-BE49-F238E27FC236}">
                <a16:creationId xmlns:a16="http://schemas.microsoft.com/office/drawing/2014/main" id="{470955B2-AD1B-0F49-529F-8AD6BC8CC9B3}"/>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7" name="object 91">
            <a:extLst>
              <a:ext uri="{FF2B5EF4-FFF2-40B4-BE49-F238E27FC236}">
                <a16:creationId xmlns:a16="http://schemas.microsoft.com/office/drawing/2014/main" id="{D667A92C-AF7B-DAF6-5812-2A32E0916E56}"/>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92">
            <a:extLst>
              <a:ext uri="{FF2B5EF4-FFF2-40B4-BE49-F238E27FC236}">
                <a16:creationId xmlns:a16="http://schemas.microsoft.com/office/drawing/2014/main" id="{01F3B046-59E8-7856-3EBC-4492DD6A48C0}"/>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66">
            <a:extLst>
              <a:ext uri="{FF2B5EF4-FFF2-40B4-BE49-F238E27FC236}">
                <a16:creationId xmlns:a16="http://schemas.microsoft.com/office/drawing/2014/main" id="{5A813599-39D4-A1A8-6BFD-9106FC0CE036}"/>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2" name="object 19">
            <a:extLst>
              <a:ext uri="{FF2B5EF4-FFF2-40B4-BE49-F238E27FC236}">
                <a16:creationId xmlns:a16="http://schemas.microsoft.com/office/drawing/2014/main" id="{F6A98AD9-6F62-7299-9079-F4AA8EB045C7}"/>
              </a:ext>
            </a:extLst>
          </p:cNvPr>
          <p:cNvSpPr/>
          <p:nvPr/>
        </p:nvSpPr>
        <p:spPr>
          <a:xfrm rot="4634873">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
            <a:extLst>
              <a:ext uri="{FF2B5EF4-FFF2-40B4-BE49-F238E27FC236}">
                <a16:creationId xmlns:a16="http://schemas.microsoft.com/office/drawing/2014/main" id="{3F12304B-7F26-57DE-0599-BF0DDEB2AEEC}"/>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66">
            <a:extLst>
              <a:ext uri="{FF2B5EF4-FFF2-40B4-BE49-F238E27FC236}">
                <a16:creationId xmlns:a16="http://schemas.microsoft.com/office/drawing/2014/main" id="{4F07557E-D64E-03F0-3FBD-B32557AB650F}"/>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28" name="object 66">
            <a:extLst>
              <a:ext uri="{FF2B5EF4-FFF2-40B4-BE49-F238E27FC236}">
                <a16:creationId xmlns:a16="http://schemas.microsoft.com/office/drawing/2014/main" id="{307DF1B8-F579-04D1-D6ED-69D90C4209FD}"/>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29" name="object 66">
            <a:extLst>
              <a:ext uri="{FF2B5EF4-FFF2-40B4-BE49-F238E27FC236}">
                <a16:creationId xmlns:a16="http://schemas.microsoft.com/office/drawing/2014/main" id="{A9DDF8A3-9CE0-F222-2D66-B1CA38631765}"/>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
        <p:nvSpPr>
          <p:cNvPr id="30" name="object 66">
            <a:extLst>
              <a:ext uri="{FF2B5EF4-FFF2-40B4-BE49-F238E27FC236}">
                <a16:creationId xmlns:a16="http://schemas.microsoft.com/office/drawing/2014/main" id="{983E7283-D9C0-360D-DFBA-3BFDACA926BB}"/>
              </a:ext>
            </a:extLst>
          </p:cNvPr>
          <p:cNvSpPr txBox="1"/>
          <p:nvPr/>
        </p:nvSpPr>
        <p:spPr>
          <a:xfrm>
            <a:off x="5298529" y="510747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371883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ADC2B-4B83-5F73-E45D-236FBF7B9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EF6A8-96E0-6A1D-55D7-2EE2BECD48EA}"/>
              </a:ext>
            </a:extLst>
          </p:cNvPr>
          <p:cNvSpPr>
            <a:spLocks noGrp="1"/>
          </p:cNvSpPr>
          <p:nvPr>
            <p:ph type="title"/>
          </p:nvPr>
        </p:nvSpPr>
        <p:spPr>
          <a:xfrm>
            <a:off x="448883" y="182430"/>
            <a:ext cx="11336392" cy="532956"/>
          </a:xfrm>
        </p:spPr>
        <p:txBody>
          <a:bodyPr/>
          <a:lstStyle/>
          <a:p>
            <a:r>
              <a:rPr lang="en-GB" dirty="0"/>
              <a:t>Q2 d) (5 pts)</a:t>
            </a:r>
            <a:endParaRPr lang="en-SE" dirty="0"/>
          </a:p>
        </p:txBody>
      </p:sp>
      <p:sp>
        <p:nvSpPr>
          <p:cNvPr id="4" name="object 3">
            <a:extLst>
              <a:ext uri="{FF2B5EF4-FFF2-40B4-BE49-F238E27FC236}">
                <a16:creationId xmlns:a16="http://schemas.microsoft.com/office/drawing/2014/main" id="{441BB9F1-59E1-8E4B-7DA4-4FFCFF12AF7F}"/>
              </a:ext>
            </a:extLst>
          </p:cNvPr>
          <p:cNvSpPr txBox="1"/>
          <p:nvPr/>
        </p:nvSpPr>
        <p:spPr>
          <a:xfrm>
            <a:off x="69498" y="837966"/>
            <a:ext cx="4365341" cy="1635704"/>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(“A”);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int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(“B”);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&gt;0) wait(NULL);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(“C”);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p:txBody>
      </p:sp>
      <p:sp>
        <p:nvSpPr>
          <p:cNvPr id="94" name="TextBox 93">
            <a:extLst>
              <a:ext uri="{FF2B5EF4-FFF2-40B4-BE49-F238E27FC236}">
                <a16:creationId xmlns:a16="http://schemas.microsoft.com/office/drawing/2014/main" id="{ED3C4B2B-79E0-F5D8-1344-4B5BA3517617}"/>
              </a:ext>
            </a:extLst>
          </p:cNvPr>
          <p:cNvSpPr txBox="1"/>
          <p:nvPr/>
        </p:nvSpPr>
        <p:spPr>
          <a:xfrm>
            <a:off x="4934636" y="877896"/>
            <a:ext cx="1145502"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ABBCC</a:t>
            </a:r>
          </a:p>
          <a:p>
            <a:r>
              <a:rPr lang="nn-NO" altLang="zh-CN" sz="2000" b="0" kern="0" dirty="0"/>
              <a:t>ABCBC</a:t>
            </a:r>
            <a:endParaRPr lang="en-GB" altLang="zh-CN" sz="2000" b="0" kern="0" dirty="0"/>
          </a:p>
        </p:txBody>
      </p:sp>
      <p:sp>
        <p:nvSpPr>
          <p:cNvPr id="6" name="object 5">
            <a:extLst>
              <a:ext uri="{FF2B5EF4-FFF2-40B4-BE49-F238E27FC236}">
                <a16:creationId xmlns:a16="http://schemas.microsoft.com/office/drawing/2014/main" id="{BAF33F9F-F188-A847-AFE1-13BC636C2767}"/>
              </a:ext>
            </a:extLst>
          </p:cNvPr>
          <p:cNvSpPr/>
          <p:nvPr/>
        </p:nvSpPr>
        <p:spPr>
          <a:xfrm>
            <a:off x="819880" y="317250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E8D4B99C-695D-7820-9A3F-97D768FA0E77}"/>
              </a:ext>
            </a:extLst>
          </p:cNvPr>
          <p:cNvSpPr/>
          <p:nvPr/>
        </p:nvSpPr>
        <p:spPr>
          <a:xfrm>
            <a:off x="5153673" y="408090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9A9B216B-DBFC-4878-1A90-6D5013CCE8CE}"/>
              </a:ext>
            </a:extLst>
          </p:cNvPr>
          <p:cNvSpPr txBox="1"/>
          <p:nvPr/>
        </p:nvSpPr>
        <p:spPr>
          <a:xfrm>
            <a:off x="5284452" y="412658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21637E01-D8D6-5D13-F17E-6EDDD5356503}"/>
              </a:ext>
            </a:extLst>
          </p:cNvPr>
          <p:cNvSpPr txBox="1"/>
          <p:nvPr/>
        </p:nvSpPr>
        <p:spPr>
          <a:xfrm>
            <a:off x="605197" y="285876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20" name="object 19">
            <a:extLst>
              <a:ext uri="{FF2B5EF4-FFF2-40B4-BE49-F238E27FC236}">
                <a16:creationId xmlns:a16="http://schemas.microsoft.com/office/drawing/2014/main" id="{453FCC87-48E5-3BD3-A973-9DA20E16D96D}"/>
              </a:ext>
            </a:extLst>
          </p:cNvPr>
          <p:cNvSpPr/>
          <p:nvPr/>
        </p:nvSpPr>
        <p:spPr>
          <a:xfrm>
            <a:off x="1763927" y="3396927"/>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0F76355-24FC-3110-C9DA-C5F5CB4DC47E}"/>
              </a:ext>
            </a:extLst>
          </p:cNvPr>
          <p:cNvSpPr/>
          <p:nvPr/>
        </p:nvSpPr>
        <p:spPr>
          <a:xfrm>
            <a:off x="5006266" y="4068248"/>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BCA04DC2-390E-D525-06E9-D3C875E17054}"/>
              </a:ext>
            </a:extLst>
          </p:cNvPr>
          <p:cNvSpPr txBox="1"/>
          <p:nvPr/>
        </p:nvSpPr>
        <p:spPr>
          <a:xfrm>
            <a:off x="950659" y="3111626"/>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1F6F7E4A-D534-EEA2-7A07-0EC595AD5414}"/>
              </a:ext>
            </a:extLst>
          </p:cNvPr>
          <p:cNvSpPr txBox="1"/>
          <p:nvPr/>
        </p:nvSpPr>
        <p:spPr>
          <a:xfrm>
            <a:off x="2940218" y="3757559"/>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 name="object 66">
            <a:extLst>
              <a:ext uri="{FF2B5EF4-FFF2-40B4-BE49-F238E27FC236}">
                <a16:creationId xmlns:a16="http://schemas.microsoft.com/office/drawing/2014/main" id="{C54F12B7-B64C-DC1F-364B-2A9F0078EF8A}"/>
              </a:ext>
            </a:extLst>
          </p:cNvPr>
          <p:cNvSpPr txBox="1"/>
          <p:nvPr/>
        </p:nvSpPr>
        <p:spPr>
          <a:xfrm>
            <a:off x="1338882" y="279004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a:t>
            </a:r>
            <a:endParaRPr b="0" kern="0" dirty="0">
              <a:latin typeface="Arial MT"/>
              <a:cs typeface="Arial MT"/>
            </a:endParaRPr>
          </a:p>
        </p:txBody>
      </p:sp>
      <p:sp>
        <p:nvSpPr>
          <p:cNvPr id="99" name="object 91">
            <a:extLst>
              <a:ext uri="{FF2B5EF4-FFF2-40B4-BE49-F238E27FC236}">
                <a16:creationId xmlns:a16="http://schemas.microsoft.com/office/drawing/2014/main" id="{577709E9-66AF-B882-53BE-A3C7F36786A9}"/>
              </a:ext>
            </a:extLst>
          </p:cNvPr>
          <p:cNvSpPr/>
          <p:nvPr/>
        </p:nvSpPr>
        <p:spPr>
          <a:xfrm>
            <a:off x="1283112" y="2816123"/>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object 92">
            <a:extLst>
              <a:ext uri="{FF2B5EF4-FFF2-40B4-BE49-F238E27FC236}">
                <a16:creationId xmlns:a16="http://schemas.microsoft.com/office/drawing/2014/main" id="{27015724-D00F-AB58-8A34-8F62C8C9F2EF}"/>
              </a:ext>
            </a:extLst>
          </p:cNvPr>
          <p:cNvSpPr/>
          <p:nvPr/>
        </p:nvSpPr>
        <p:spPr>
          <a:xfrm>
            <a:off x="1222152" y="3044865"/>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object 66">
            <a:extLst>
              <a:ext uri="{FF2B5EF4-FFF2-40B4-BE49-F238E27FC236}">
                <a16:creationId xmlns:a16="http://schemas.microsoft.com/office/drawing/2014/main" id="{8B324823-14CB-436B-1E1E-C0A7D12047DA}"/>
              </a:ext>
            </a:extLst>
          </p:cNvPr>
          <p:cNvSpPr txBox="1"/>
          <p:nvPr/>
        </p:nvSpPr>
        <p:spPr>
          <a:xfrm>
            <a:off x="1293881" y="432475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02" name="object 66">
            <a:extLst>
              <a:ext uri="{FF2B5EF4-FFF2-40B4-BE49-F238E27FC236}">
                <a16:creationId xmlns:a16="http://schemas.microsoft.com/office/drawing/2014/main" id="{12C05B84-E7A3-95B3-7FE8-56579AEE8C42}"/>
              </a:ext>
            </a:extLst>
          </p:cNvPr>
          <p:cNvSpPr txBox="1"/>
          <p:nvPr/>
        </p:nvSpPr>
        <p:spPr>
          <a:xfrm>
            <a:off x="5677825" y="461841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10" name="object 66">
            <a:extLst>
              <a:ext uri="{FF2B5EF4-FFF2-40B4-BE49-F238E27FC236}">
                <a16:creationId xmlns:a16="http://schemas.microsoft.com/office/drawing/2014/main" id="{B5E4472B-90CF-9186-8E6A-839AD9A79112}"/>
              </a:ext>
            </a:extLst>
          </p:cNvPr>
          <p:cNvSpPr txBox="1"/>
          <p:nvPr/>
        </p:nvSpPr>
        <p:spPr>
          <a:xfrm>
            <a:off x="5677825" y="4896775"/>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“C”</a:t>
            </a:r>
            <a:endParaRPr b="0" kern="0" dirty="0">
              <a:latin typeface="Arial MT"/>
              <a:cs typeface="Arial MT"/>
            </a:endParaRPr>
          </a:p>
        </p:txBody>
      </p:sp>
      <p:sp>
        <p:nvSpPr>
          <p:cNvPr id="135" name="object 66">
            <a:extLst>
              <a:ext uri="{FF2B5EF4-FFF2-40B4-BE49-F238E27FC236}">
                <a16:creationId xmlns:a16="http://schemas.microsoft.com/office/drawing/2014/main" id="{8B53FD93-4D85-6ECF-FF3B-57BAA632B488}"/>
              </a:ext>
            </a:extLst>
          </p:cNvPr>
          <p:cNvSpPr txBox="1"/>
          <p:nvPr/>
        </p:nvSpPr>
        <p:spPr>
          <a:xfrm>
            <a:off x="1981334" y="3140631"/>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37" name="object 19">
            <a:extLst>
              <a:ext uri="{FF2B5EF4-FFF2-40B4-BE49-F238E27FC236}">
                <a16:creationId xmlns:a16="http://schemas.microsoft.com/office/drawing/2014/main" id="{FBF09B64-0861-22CD-3BC5-FF2D931072CA}"/>
              </a:ext>
            </a:extLst>
          </p:cNvPr>
          <p:cNvSpPr/>
          <p:nvPr/>
        </p:nvSpPr>
        <p:spPr>
          <a:xfrm rot="4673019">
            <a:off x="423035" y="4298120"/>
            <a:ext cx="1694892" cy="390353"/>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Content Placeholder 2">
            <a:extLst>
              <a:ext uri="{FF2B5EF4-FFF2-40B4-BE49-F238E27FC236}">
                <a16:creationId xmlns:a16="http://schemas.microsoft.com/office/drawing/2014/main" id="{CC3CFD75-694E-AD7F-8A30-653E5176E559}"/>
              </a:ext>
            </a:extLst>
          </p:cNvPr>
          <p:cNvSpPr>
            <a:spLocks noGrp="1"/>
          </p:cNvSpPr>
          <p:nvPr>
            <p:ph idx="1"/>
          </p:nvPr>
        </p:nvSpPr>
        <p:spPr>
          <a:xfrm>
            <a:off x="6247830" y="807595"/>
            <a:ext cx="5746050" cy="5775765"/>
          </a:xfrm>
        </p:spPr>
        <p:txBody>
          <a:bodyPr>
            <a:normAutofit fontScale="92500" lnSpcReduction="10000"/>
          </a:bodyPr>
          <a:lstStyle/>
          <a:p>
            <a:r>
              <a:rPr lang="en-GB" dirty="0"/>
              <a:t>ANS: ABBCC or ABCBC</a:t>
            </a:r>
          </a:p>
          <a:p>
            <a:r>
              <a:rPr lang="en-GB" dirty="0"/>
              <a:t>Parent prints A</a:t>
            </a:r>
          </a:p>
          <a:p>
            <a:r>
              <a:rPr lang="en-GB" dirty="0"/>
              <a:t>fork() is called. Concurrently:</a:t>
            </a:r>
          </a:p>
          <a:p>
            <a:pPr lvl="1"/>
            <a:r>
              <a:rPr lang="en-GB" dirty="0"/>
              <a:t>Parent prints B, then waits for child to finish</a:t>
            </a:r>
          </a:p>
          <a:p>
            <a:pPr lvl="1"/>
            <a:r>
              <a:rPr lang="en-GB" dirty="0"/>
              <a:t>Child prints B, then prints C</a:t>
            </a:r>
          </a:p>
          <a:p>
            <a:r>
              <a:rPr lang="en-GB" dirty="0"/>
              <a:t>Parent continues after child finishes execution, and prints C.</a:t>
            </a:r>
          </a:p>
          <a:p>
            <a:r>
              <a:rPr lang="en-GB" dirty="0"/>
              <a:t>Output sequence can be either ABBCC and ABCBC</a:t>
            </a:r>
          </a:p>
          <a:p>
            <a:pPr lvl="1"/>
            <a:r>
              <a:rPr lang="en-GB" dirty="0"/>
              <a:t>Initially parent prints A first</a:t>
            </a:r>
          </a:p>
          <a:p>
            <a:pPr lvl="1"/>
            <a:r>
              <a:rPr lang="en-GB" dirty="0"/>
              <a:t>Parent’s printing of B and child’s printing of B, C can interleave in arbitrary order, with two possible outputs BBC or BCB</a:t>
            </a:r>
          </a:p>
          <a:p>
            <a:pPr lvl="1"/>
            <a:r>
              <a:rPr lang="en-GB" dirty="0"/>
              <a:t>The parent’s wait(NULL) ensures that parent prints C last.</a:t>
            </a:r>
            <a:endParaRPr lang="en-SE" dirty="0"/>
          </a:p>
        </p:txBody>
      </p:sp>
      <p:sp>
        <p:nvSpPr>
          <p:cNvPr id="17" name="object 19">
            <a:extLst>
              <a:ext uri="{FF2B5EF4-FFF2-40B4-BE49-F238E27FC236}">
                <a16:creationId xmlns:a16="http://schemas.microsoft.com/office/drawing/2014/main" id="{2FDC8D90-8C8E-B954-EE70-BEA7A8A06999}"/>
              </a:ext>
            </a:extLst>
          </p:cNvPr>
          <p:cNvSpPr/>
          <p:nvPr/>
        </p:nvSpPr>
        <p:spPr>
          <a:xfrm rot="10203268">
            <a:off x="1912799" y="5203769"/>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66">
            <a:extLst>
              <a:ext uri="{FF2B5EF4-FFF2-40B4-BE49-F238E27FC236}">
                <a16:creationId xmlns:a16="http://schemas.microsoft.com/office/drawing/2014/main" id="{B6BF453F-9FAF-90F9-3054-FBB72805368D}"/>
              </a:ext>
            </a:extLst>
          </p:cNvPr>
          <p:cNvSpPr txBox="1"/>
          <p:nvPr/>
        </p:nvSpPr>
        <p:spPr>
          <a:xfrm>
            <a:off x="671039" y="5369205"/>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9" name="object 19">
            <a:extLst>
              <a:ext uri="{FF2B5EF4-FFF2-40B4-BE49-F238E27FC236}">
                <a16:creationId xmlns:a16="http://schemas.microsoft.com/office/drawing/2014/main" id="{9551382B-EF7F-5EC8-C47B-A94B7AACB232}"/>
              </a:ext>
            </a:extLst>
          </p:cNvPr>
          <p:cNvSpPr/>
          <p:nvPr/>
        </p:nvSpPr>
        <p:spPr>
          <a:xfrm rot="4711894">
            <a:off x="949255" y="5887085"/>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66">
            <a:extLst>
              <a:ext uri="{FF2B5EF4-FFF2-40B4-BE49-F238E27FC236}">
                <a16:creationId xmlns:a16="http://schemas.microsoft.com/office/drawing/2014/main" id="{9BE65BEA-E189-B481-859E-90F6C5645AB3}"/>
              </a:ext>
            </a:extLst>
          </p:cNvPr>
          <p:cNvSpPr txBox="1"/>
          <p:nvPr/>
        </p:nvSpPr>
        <p:spPr>
          <a:xfrm>
            <a:off x="1347398" y="5757913"/>
            <a:ext cx="85349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C</a:t>
            </a:r>
            <a:r>
              <a:rPr lang="en-GB" b="0" kern="0" dirty="0">
                <a:latin typeface="Arial MT"/>
                <a:cs typeface="Arial MT"/>
              </a:rPr>
              <a:t>”</a:t>
            </a:r>
            <a:endParaRPr b="0" kern="0" dirty="0">
              <a:latin typeface="Arial MT"/>
              <a:cs typeface="Arial MT"/>
            </a:endParaRPr>
          </a:p>
        </p:txBody>
      </p:sp>
      <p:sp>
        <p:nvSpPr>
          <p:cNvPr id="23" name="object 66">
            <a:extLst>
              <a:ext uri="{FF2B5EF4-FFF2-40B4-BE49-F238E27FC236}">
                <a16:creationId xmlns:a16="http://schemas.microsoft.com/office/drawing/2014/main" id="{8FA2ABA8-23A8-0C07-4DCF-2F1DBDB1724D}"/>
              </a:ext>
            </a:extLst>
          </p:cNvPr>
          <p:cNvSpPr txBox="1"/>
          <p:nvPr/>
        </p:nvSpPr>
        <p:spPr>
          <a:xfrm>
            <a:off x="5264829" y="5376040"/>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26" name="object 19">
            <a:extLst>
              <a:ext uri="{FF2B5EF4-FFF2-40B4-BE49-F238E27FC236}">
                <a16:creationId xmlns:a16="http://schemas.microsoft.com/office/drawing/2014/main" id="{5598DDCD-E51F-1A51-7AE4-15FB013C17AF}"/>
              </a:ext>
            </a:extLst>
          </p:cNvPr>
          <p:cNvSpPr/>
          <p:nvPr/>
        </p:nvSpPr>
        <p:spPr>
          <a:xfrm rot="4619132">
            <a:off x="5269354" y="4862414"/>
            <a:ext cx="726256" cy="16362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391417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99775</TotalTime>
  <Pages>60</Pages>
  <Words>5232</Words>
  <Application>Microsoft Office PowerPoint</Application>
  <PresentationFormat>Widescreen</PresentationFormat>
  <Paragraphs>1083</Paragraphs>
  <Slides>23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 MT</vt:lpstr>
      <vt:lpstr>Gill Sans</vt:lpstr>
      <vt:lpstr>Gill Sans Light</vt:lpstr>
      <vt:lpstr>Arial</vt:lpstr>
      <vt:lpstr>Comic Sans MS</vt:lpstr>
      <vt:lpstr>Courier New</vt:lpstr>
      <vt:lpstr>Helvetica</vt:lpstr>
      <vt:lpstr>Times New Roman</vt:lpstr>
      <vt:lpstr>Office</vt:lpstr>
      <vt:lpstr>CSC 112: Computer Operating Systems   Midterm Exam Spring 2025</vt:lpstr>
      <vt:lpstr>Q1. Multiple-choice. (20 pts)</vt:lpstr>
      <vt:lpstr>Q1. Multiple-choice. (20 pts)</vt:lpstr>
      <vt:lpstr>Q1 Multiple-choice questions: enter your answer keys here</vt:lpstr>
      <vt:lpstr>Q2 Processes and Threads (20 pts)</vt:lpstr>
      <vt:lpstr>Q2 a) (5 pts)</vt:lpstr>
      <vt:lpstr>Q2 b) (5 pts)</vt:lpstr>
      <vt:lpstr>Q2 c) (5 pts)</vt:lpstr>
      <vt:lpstr>Q2 d) (5 pts)</vt:lpstr>
      <vt:lpstr>Q3 Synchronization (10 pts)</vt:lpstr>
      <vt:lpstr>Q3 Synchronization b) ANS</vt:lpstr>
      <vt:lpstr>Q3 Synchronization (10 pts)</vt:lpstr>
      <vt:lpstr>Q3 Synchronization a) ANS</vt:lpstr>
      <vt:lpstr>Q4 Deadlocks (20 pts) Morning Section</vt:lpstr>
      <vt:lpstr>Q4 Deadlocks (20 pts) Morning Section ANS</vt:lpstr>
      <vt:lpstr>Q4 Deadlocks (20 pts) Evening Section</vt:lpstr>
      <vt:lpstr>Q4 Deadlocks (20 pts) Evening Section ANS </vt:lpstr>
      <vt:lpstr>Extra Exercise (Not in Exam)</vt:lpstr>
      <vt:lpstr>Q5 Scheduling (30 pts)</vt:lpstr>
      <vt:lpstr>Q5 Scheduling (30 pts) Morning Section</vt:lpstr>
      <vt:lpstr>Q5 Scheduling (30 pts) Morning Section ANS</vt:lpstr>
      <vt:lpstr>Q5 Scheduling (30 pts) Evening Section</vt:lpstr>
      <vt:lpstr>Q5 Scheduling (30 pts) Evening Section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1117</cp:revision>
  <cp:lastPrinted>2025-04-04T01:48:03Z</cp:lastPrinted>
  <dcterms:created xsi:type="dcterms:W3CDTF">1995-08-12T11:37:26Z</dcterms:created>
  <dcterms:modified xsi:type="dcterms:W3CDTF">2025-04-04T19:24:18Z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