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799" r:id="rId2"/>
    <p:sldId id="1532" r:id="rId3"/>
    <p:sldId id="1534" r:id="rId4"/>
    <p:sldId id="1531" r:id="rId5"/>
    <p:sldId id="1535" r:id="rId6"/>
    <p:sldId id="1529" r:id="rId7"/>
    <p:sldId id="1536" r:id="rId8"/>
    <p:sldId id="812" r:id="rId9"/>
    <p:sldId id="816" r:id="rId10"/>
    <p:sldId id="817" r:id="rId11"/>
    <p:sldId id="818" r:id="rId12"/>
    <p:sldId id="819" r:id="rId13"/>
    <p:sldId id="820" r:id="rId14"/>
    <p:sldId id="822" r:id="rId15"/>
    <p:sldId id="823" r:id="rId1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1532"/>
            <p14:sldId id="1534"/>
            <p14:sldId id="1531"/>
            <p14:sldId id="1535"/>
            <p14:sldId id="1529"/>
            <p14:sldId id="1536"/>
            <p14:sldId id="812"/>
            <p14:sldId id="816"/>
            <p14:sldId id="817"/>
            <p14:sldId id="818"/>
            <p14:sldId id="819"/>
            <p14:sldId id="820"/>
            <p14:sldId id="822"/>
            <p14:sldId id="8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9477" autoAdjust="0"/>
  </p:normalViewPr>
  <p:slideViewPr>
    <p:cSldViewPr snapToGrid="0">
      <p:cViewPr varScale="1">
        <p:scale>
          <a:sx n="65" d="100"/>
          <a:sy n="65" d="100"/>
        </p:scale>
        <p:origin x="1330" y="58"/>
      </p:cViewPr>
      <p:guideLst>
        <p:guide orient="horz" pos="2160"/>
        <p:guide pos="3840"/>
      </p:guideLst>
    </p:cSldViewPr>
  </p:slideViewPr>
  <p:notesTextViewPr>
    <p:cViewPr>
      <p:scale>
        <a:sx n="1" d="1"/>
        <a:sy n="1" d="1"/>
      </p:scale>
      <p:origin x="0" y="0"/>
    </p:cViewPr>
  </p:notesTextViewPr>
  <p:sorterViewPr>
    <p:cViewPr varScale="1">
      <p:scale>
        <a:sx n="1" d="1"/>
        <a:sy n="1" d="1"/>
      </p:scale>
      <p:origin x="0" y="-1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C54A-6BAE-23B9-FA66-48BDAEADA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9C598-2D8A-C541-A318-499F4C028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6DCEE-E7A4-778B-948B-1160E992ED4C}"/>
              </a:ext>
            </a:extLst>
          </p:cNvPr>
          <p:cNvSpPr>
            <a:spLocks noGrp="1"/>
          </p:cNvSpPr>
          <p:nvPr>
            <p:ph type="body" idx="1"/>
          </p:nvPr>
        </p:nvSpPr>
        <p:spPr/>
        <p:txBody>
          <a:bodyPr/>
          <a:lstStyle/>
          <a:p>
            <a:pPr>
              <a:buNone/>
            </a:pPr>
            <a:r>
              <a:rPr lang="en-GB" dirty="0"/>
              <a:t>Let’s </a:t>
            </a:r>
            <a:r>
              <a:rPr lang="en-GB" dirty="0" err="1"/>
              <a:t>analyze</a:t>
            </a:r>
            <a:r>
              <a:rPr lang="en-GB" dirty="0"/>
              <a:t> the </a:t>
            </a:r>
            <a:r>
              <a:rPr lang="en-GB" dirty="0" err="1"/>
              <a:t>behavior</a:t>
            </a:r>
            <a:r>
              <a:rPr lang="en-GB" dirty="0"/>
              <a:t> of the given program and determine all possible outputs.</a:t>
            </a:r>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waits for its immediate child to terminate using wait(NULL) before proceeding to create the next child.</a:t>
            </a:r>
          </a:p>
          <a:p>
            <a:pPr marL="742950" lvl="1" indent="-285750">
              <a:buFont typeface="+mj-lt"/>
              <a:buAutoNum type="arabicPeriod"/>
            </a:pPr>
            <a:r>
              <a:rPr lang="en-GB" dirty="0"/>
              <a:t>This ensures that each child process completes fully before the parent continues to the next iteration of the loop.</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Output Determinism:</a:t>
            </a:r>
            <a:endParaRPr lang="en-GB" dirty="0"/>
          </a:p>
          <a:p>
            <a:pPr marL="742950" lvl="1" indent="-285750">
              <a:buFont typeface="+mj-lt"/>
              <a:buAutoNum type="arabicPeriod"/>
            </a:pPr>
            <a:r>
              <a:rPr lang="en-GB" dirty="0"/>
              <a:t>Due to the use of wait(NULL), the parent waits for each child to complete before creating another child. This enforces sequential execution, meaning there is no interleaving between outputs from different iterations.</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Waits for the child to terminate (wait(NULL)).</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Finally, after both iterations, the parent prints Parent exiting before terminating.</a:t>
            </a:r>
          </a:p>
          <a:p>
            <a:pPr>
              <a:buNone/>
            </a:pPr>
            <a:r>
              <a:rPr lang="en-GB" b="1" dirty="0"/>
              <a:t>Possible Outputs:</a:t>
            </a:r>
          </a:p>
          <a:p>
            <a:pPr>
              <a:buNone/>
            </a:pPr>
            <a:r>
              <a:rPr lang="en-GB" dirty="0"/>
              <a:t>Since wait(NULL) ensures that each child process completes before the parent proceeds to create another child, there is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pPr>
              <a:buNone/>
            </a:pPr>
            <a:r>
              <a:rPr lang="en-GB" b="1" dirty="0"/>
              <a:t>Key Notes:</a:t>
            </a:r>
          </a:p>
          <a:p>
            <a:pPr>
              <a:buFont typeface="+mj-lt"/>
              <a:buAutoNum type="arabicPeriod"/>
            </a:pPr>
            <a:r>
              <a:rPr lang="en-GB" b="1" dirty="0"/>
              <a:t>Sequential Execution:</a:t>
            </a:r>
            <a:endParaRPr lang="en-GB" dirty="0"/>
          </a:p>
          <a:p>
            <a:pPr marL="742950" lvl="1" indent="-285750">
              <a:buFont typeface="+mj-lt"/>
              <a:buAutoNum type="arabicPeriod"/>
            </a:pPr>
            <a:r>
              <a:rPr lang="en-GB" dirty="0"/>
              <a:t>Due to wait(NULL), each child process completes fully before the parent proceeds to create another child. This eliminates variability in output order.</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both iterations are complete.</a:t>
            </a:r>
          </a:p>
          <a:p>
            <a:pPr>
              <a:buFont typeface="+mj-lt"/>
              <a:buAutoNum type="arabicPeriod"/>
            </a:pPr>
            <a:r>
              <a:rPr lang="en-GB" b="1" dirty="0"/>
              <a:t>Why No Variability?</a:t>
            </a:r>
            <a:endParaRPr lang="en-GB" dirty="0"/>
          </a:p>
          <a:p>
            <a:pPr marL="742950" lvl="1" indent="-285750">
              <a:buFont typeface="+mj-lt"/>
              <a:buAutoNum type="arabicPeriod"/>
            </a:pPr>
            <a:r>
              <a:rPr lang="en-GB" dirty="0"/>
              <a:t>The use of wait(NULL) enforces strict synchronization between parent and child processes, preventing concurrent execution or interleaving of outputs.</a:t>
            </a:r>
          </a:p>
          <a:p>
            <a:pPr>
              <a:buNone/>
            </a:pPr>
            <a:r>
              <a:rPr lang="en-GB" b="1" dirty="0"/>
              <a:t>Summary:</a:t>
            </a:r>
          </a:p>
          <a:p>
            <a:pPr>
              <a:buNone/>
            </a:pPr>
            <a:r>
              <a:rPr lang="en-GB" dirty="0"/>
              <a:t>The program has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7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68585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513A-CA22-9249-60E4-7427D35E7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F6113-AEC9-F513-DFBA-833665ABD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644AF-5023-FC30-1443-C16CC5EEA4E8}"/>
              </a:ext>
            </a:extLst>
          </p:cNvPr>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88730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66734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703636"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 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6959898" y="-31885"/>
            <a:ext cx="5186203" cy="494484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This program will print 14 lines.</a:t>
            </a:r>
          </a:p>
          <a:p>
            <a:pPr lvl="1"/>
            <a:r>
              <a:rPr lang="en-GB" sz="1600" b="0" kern="0" dirty="0"/>
              <a:t>Main process: P0</a:t>
            </a:r>
          </a:p>
          <a:p>
            <a:pPr lvl="1"/>
            <a:r>
              <a:rPr lang="en-GB" sz="1600" b="0" kern="0" dirty="0"/>
              <a:t>P0 creates 1 child process by the 1st fork: P1. Then P0 and P1 each prints “Hello 0”</a:t>
            </a:r>
          </a:p>
          <a:p>
            <a:pPr lvl="1"/>
            <a:r>
              <a:rPr lang="en-GB" sz="1600" b="0" kern="0" dirty="0"/>
              <a:t>P0, P1 create 2 child processes by the 2nd fork: P2, P3. Then P0, P1, P2, P3 each prints “Hello 1”</a:t>
            </a:r>
          </a:p>
          <a:p>
            <a:pPr lvl="1"/>
            <a:r>
              <a:rPr lang="en-GB" sz="1600" b="0" kern="0" dirty="0"/>
              <a:t>P0, P1, P2, P3 create 4 child processes by the 3rd fork: P4, P5, P6, P7. Then P0 to P7 each prints “Hello 2”</a:t>
            </a:r>
          </a:p>
          <a:p>
            <a:r>
              <a:rPr lang="en-GB" sz="18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600" b="0" kern="0" dirty="0"/>
              <a:t>e.g., “Hello 1” printed by P1 or P3 must appear after “Hello 0” printed by P1, but it may appear before or after “Hello 0” printed by P0</a:t>
            </a:r>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473265"/>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440049"/>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539925"/>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977174"/>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710392"/>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30277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354981"/>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32306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36873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425091"/>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3071024"/>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42507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793604"/>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79360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71461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71821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77037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7478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33425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867307"/>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818155"/>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33425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379930"/>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7578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25845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791511"/>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742359"/>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25845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304134"/>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2258765" y="634235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643280" y="63308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76916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301730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94143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883659"/>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86401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609970"/>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883659"/>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764216"/>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873598"/>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506059"/>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631869"/>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648631"/>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524720"/>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813490"/>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516D-1BE3-FBB6-5F3D-5606462C7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F0F1-9100-743C-9EA8-345369FE60E6}"/>
              </a:ext>
            </a:extLst>
          </p:cNvPr>
          <p:cNvSpPr>
            <a:spLocks noGrp="1"/>
          </p:cNvSpPr>
          <p:nvPr>
            <p:ph type="title"/>
          </p:nvPr>
        </p:nvSpPr>
        <p:spPr/>
        <p:txBody>
          <a:bodyPr/>
          <a:lstStyle/>
          <a:p>
            <a:r>
              <a:rPr lang="en-GB" dirty="0"/>
              <a:t>Wait() I</a:t>
            </a:r>
            <a:endParaRPr lang="en-SE" dirty="0"/>
          </a:p>
        </p:txBody>
      </p:sp>
      <p:sp>
        <p:nvSpPr>
          <p:cNvPr id="3" name="Content Placeholder 2">
            <a:extLst>
              <a:ext uri="{FF2B5EF4-FFF2-40B4-BE49-F238E27FC236}">
                <a16:creationId xmlns:a16="http://schemas.microsoft.com/office/drawing/2014/main" id="{D8A53E56-D151-FA29-4466-1649AF0349B0}"/>
              </a:ext>
            </a:extLst>
          </p:cNvPr>
          <p:cNvSpPr>
            <a:spLocks noGrp="1"/>
          </p:cNvSpPr>
          <p:nvPr>
            <p:ph idx="1"/>
          </p:nvPr>
        </p:nvSpPr>
        <p:spPr>
          <a:xfrm>
            <a:off x="6246606" y="914400"/>
            <a:ext cx="5132594" cy="5105400"/>
          </a:xfrm>
        </p:spPr>
        <p:txBody>
          <a:bodyPr>
            <a:normAutofit lnSpcReduction="10000"/>
          </a:bodyPr>
          <a:lstStyle/>
          <a:p>
            <a:r>
              <a:rPr lang="en-GB" dirty="0"/>
              <a:t>Due to the use of wait(NULL), the parent waits for each child to complete before creating another child. This enforces sequential execution, meaning there is no interleaving between outputs from different iterations.</a:t>
            </a:r>
          </a:p>
          <a:p>
            <a:pPr lvl="1"/>
            <a:r>
              <a:rPr lang="nb-NO" dirty="0"/>
              <a:t>Hello 0</a:t>
            </a:r>
          </a:p>
          <a:p>
            <a:pPr lvl="1"/>
            <a:r>
              <a:rPr lang="nb-NO" dirty="0"/>
              <a:t>Hello 1</a:t>
            </a:r>
          </a:p>
          <a:p>
            <a:pPr lvl="1"/>
            <a:r>
              <a:rPr lang="nb-NO" dirty="0"/>
              <a:t>Parent exiting</a:t>
            </a:r>
          </a:p>
          <a:p>
            <a:r>
              <a:rPr lang="en-GB" dirty="0"/>
              <a:t>“return 0”</a:t>
            </a:r>
            <a:r>
              <a:rPr lang="nb-NO" dirty="0"/>
              <a:t> here is the same as </a:t>
            </a:r>
            <a:r>
              <a:rPr lang="en-GB"/>
              <a:t>“</a:t>
            </a:r>
            <a:r>
              <a:rPr lang="nb-NO"/>
              <a:t>exit</a:t>
            </a:r>
            <a:r>
              <a:rPr lang="nb-NO" dirty="0"/>
              <a:t>()</a:t>
            </a:r>
            <a:r>
              <a:rPr lang="en-GB" dirty="0"/>
              <a:t>”</a:t>
            </a:r>
            <a:endParaRPr lang="en-SE" dirty="0"/>
          </a:p>
        </p:txBody>
      </p:sp>
      <p:sp>
        <p:nvSpPr>
          <p:cNvPr id="5" name="TextBox 4">
            <a:extLst>
              <a:ext uri="{FF2B5EF4-FFF2-40B4-BE49-F238E27FC236}">
                <a16:creationId xmlns:a16="http://schemas.microsoft.com/office/drawing/2014/main" id="{B56B300D-12FF-12C2-55A4-CBAEC65B06E8}"/>
              </a:ext>
            </a:extLst>
          </p:cNvPr>
          <p:cNvSpPr txBox="1"/>
          <p:nvPr/>
        </p:nvSpPr>
        <p:spPr>
          <a:xfrm>
            <a:off x="152400" y="1066800"/>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5344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A94-1000-C007-514A-2CBB2CC2EF6E}"/>
              </a:ext>
            </a:extLst>
          </p:cNvPr>
          <p:cNvSpPr>
            <a:spLocks noGrp="1"/>
          </p:cNvSpPr>
          <p:nvPr>
            <p:ph type="title"/>
          </p:nvPr>
        </p:nvSpPr>
        <p:spPr/>
        <p:txBody>
          <a:bodyPr/>
          <a:lstStyle/>
          <a:p>
            <a:r>
              <a:rPr lang="en-GB" dirty="0"/>
              <a:t>Wait() I</a:t>
            </a:r>
            <a:endParaRPr lang="en-SE" dirty="0"/>
          </a:p>
        </p:txBody>
      </p:sp>
      <p:sp>
        <p:nvSpPr>
          <p:cNvPr id="4" name="object 5">
            <a:extLst>
              <a:ext uri="{FF2B5EF4-FFF2-40B4-BE49-F238E27FC236}">
                <a16:creationId xmlns:a16="http://schemas.microsoft.com/office/drawing/2014/main" id="{2C8A2BFC-B76F-C266-F9F4-9FBEF8AC0D01}"/>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7">
            <a:extLst>
              <a:ext uri="{FF2B5EF4-FFF2-40B4-BE49-F238E27FC236}">
                <a16:creationId xmlns:a16="http://schemas.microsoft.com/office/drawing/2014/main" id="{4350217E-95B1-FD79-9C1F-F27ADB5EA422}"/>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8">
            <a:extLst>
              <a:ext uri="{FF2B5EF4-FFF2-40B4-BE49-F238E27FC236}">
                <a16:creationId xmlns:a16="http://schemas.microsoft.com/office/drawing/2014/main" id="{D93D0C70-5FF8-A520-1913-80A46693E902}"/>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7" name="object 10">
            <a:extLst>
              <a:ext uri="{FF2B5EF4-FFF2-40B4-BE49-F238E27FC236}">
                <a16:creationId xmlns:a16="http://schemas.microsoft.com/office/drawing/2014/main" id="{36DA71AD-C2AB-71ED-9105-5FBCAC477675}"/>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0" name="object 67">
            <a:extLst>
              <a:ext uri="{FF2B5EF4-FFF2-40B4-BE49-F238E27FC236}">
                <a16:creationId xmlns:a16="http://schemas.microsoft.com/office/drawing/2014/main" id="{D59FF7CE-ABBA-2F1A-0671-27E76276D567}"/>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1" name="object 93">
            <a:extLst>
              <a:ext uri="{FF2B5EF4-FFF2-40B4-BE49-F238E27FC236}">
                <a16:creationId xmlns:a16="http://schemas.microsoft.com/office/drawing/2014/main" id="{17420654-6BBA-B851-473C-41D06D95781B}"/>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2" name="object 91">
            <a:extLst>
              <a:ext uri="{FF2B5EF4-FFF2-40B4-BE49-F238E27FC236}">
                <a16:creationId xmlns:a16="http://schemas.microsoft.com/office/drawing/2014/main" id="{BFB04C8B-E774-16A3-C294-312F0BC31B7D}"/>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92">
            <a:extLst>
              <a:ext uri="{FF2B5EF4-FFF2-40B4-BE49-F238E27FC236}">
                <a16:creationId xmlns:a16="http://schemas.microsoft.com/office/drawing/2014/main" id="{F4C2AD53-801E-6790-4502-D94776432A65}"/>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9E127831-5B40-281F-5A08-565EF420909B}"/>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E6CDF415-0584-A5E1-0EF5-C76C9D765875}"/>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60D9537D-CB26-8F71-0B7C-224552834A89}"/>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66">
            <a:extLst>
              <a:ext uri="{FF2B5EF4-FFF2-40B4-BE49-F238E27FC236}">
                <a16:creationId xmlns:a16="http://schemas.microsoft.com/office/drawing/2014/main" id="{952D1381-EF11-391E-1E6C-FB33DAD6A1B3}"/>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21" name="object 19">
            <a:extLst>
              <a:ext uri="{FF2B5EF4-FFF2-40B4-BE49-F238E27FC236}">
                <a16:creationId xmlns:a16="http://schemas.microsoft.com/office/drawing/2014/main" id="{7A04DF44-CB0A-8956-5F7F-E0AE8AB68221}"/>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TextBox 22">
            <a:extLst>
              <a:ext uri="{FF2B5EF4-FFF2-40B4-BE49-F238E27FC236}">
                <a16:creationId xmlns:a16="http://schemas.microsoft.com/office/drawing/2014/main" id="{980DAFFA-D044-41B2-E223-4A35419C1FAD}"/>
              </a:ext>
            </a:extLst>
          </p:cNvPr>
          <p:cNvSpPr txBox="1"/>
          <p:nvPr/>
        </p:nvSpPr>
        <p:spPr>
          <a:xfrm>
            <a:off x="361295" y="1071808"/>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cxnSp>
        <p:nvCxnSpPr>
          <p:cNvPr id="25" name="Straight Arrow Connector 24">
            <a:extLst>
              <a:ext uri="{FF2B5EF4-FFF2-40B4-BE49-F238E27FC236}">
                <a16:creationId xmlns:a16="http://schemas.microsoft.com/office/drawing/2014/main" id="{12E06975-7BB5-8AA0-17D2-42CC7EC0401C}"/>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9" name="object 66">
            <a:extLst>
              <a:ext uri="{FF2B5EF4-FFF2-40B4-BE49-F238E27FC236}">
                <a16:creationId xmlns:a16="http://schemas.microsoft.com/office/drawing/2014/main" id="{D09B439E-E121-77BB-BF73-FA0A8DA0A48D}"/>
              </a:ext>
            </a:extLst>
          </p:cNvPr>
          <p:cNvSpPr txBox="1"/>
          <p:nvPr/>
        </p:nvSpPr>
        <p:spPr>
          <a:xfrm>
            <a:off x="10254323" y="259657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30" name="object 7">
            <a:extLst>
              <a:ext uri="{FF2B5EF4-FFF2-40B4-BE49-F238E27FC236}">
                <a16:creationId xmlns:a16="http://schemas.microsoft.com/office/drawing/2014/main" id="{E390AAEC-6B80-E73B-14D9-49ECAD13A4AA}"/>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D6BD13A8-0EDD-1220-CDA7-ACFC773B19FA}"/>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32" name="object 93">
            <a:extLst>
              <a:ext uri="{FF2B5EF4-FFF2-40B4-BE49-F238E27FC236}">
                <a16:creationId xmlns:a16="http://schemas.microsoft.com/office/drawing/2014/main" id="{9584BD6D-124A-AE48-BDA7-FDC3C9B9B212}"/>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3" name="object 66">
            <a:extLst>
              <a:ext uri="{FF2B5EF4-FFF2-40B4-BE49-F238E27FC236}">
                <a16:creationId xmlns:a16="http://schemas.microsoft.com/office/drawing/2014/main" id="{64D435A6-993C-BD2C-519B-2FCAB18CFCD6}"/>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34" name="object 66">
            <a:extLst>
              <a:ext uri="{FF2B5EF4-FFF2-40B4-BE49-F238E27FC236}">
                <a16:creationId xmlns:a16="http://schemas.microsoft.com/office/drawing/2014/main" id="{E8DF30A6-47BC-60A4-C281-F8C758A6954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5" name="object 19">
            <a:extLst>
              <a:ext uri="{FF2B5EF4-FFF2-40B4-BE49-F238E27FC236}">
                <a16:creationId xmlns:a16="http://schemas.microsoft.com/office/drawing/2014/main" id="{2F98CC61-BCDE-A5C1-E819-854F7704F7E0}"/>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19">
            <a:extLst>
              <a:ext uri="{FF2B5EF4-FFF2-40B4-BE49-F238E27FC236}">
                <a16:creationId xmlns:a16="http://schemas.microsoft.com/office/drawing/2014/main" id="{C41C9637-C92F-BC83-ABC9-3F54887837DB}"/>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8" name="Straight Arrow Connector 37">
            <a:extLst>
              <a:ext uri="{FF2B5EF4-FFF2-40B4-BE49-F238E27FC236}">
                <a16:creationId xmlns:a16="http://schemas.microsoft.com/office/drawing/2014/main" id="{6C524748-50F4-9C0E-120F-B0C917E8A4D2}"/>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41485750-08B4-9E33-14FA-EF4672FFA755}"/>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object 66">
            <a:extLst>
              <a:ext uri="{FF2B5EF4-FFF2-40B4-BE49-F238E27FC236}">
                <a16:creationId xmlns:a16="http://schemas.microsoft.com/office/drawing/2014/main" id="{82A811F6-DF91-ACE2-388F-413C7E9C9ECB}"/>
              </a:ext>
            </a:extLst>
          </p:cNvPr>
          <p:cNvSpPr txBox="1"/>
          <p:nvPr/>
        </p:nvSpPr>
        <p:spPr>
          <a:xfrm>
            <a:off x="10254323" y="48314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41" name="object 19">
            <a:extLst>
              <a:ext uri="{FF2B5EF4-FFF2-40B4-BE49-F238E27FC236}">
                <a16:creationId xmlns:a16="http://schemas.microsoft.com/office/drawing/2014/main" id="{AFDC7579-9830-E242-F637-91987B8A6A77}"/>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66">
            <a:extLst>
              <a:ext uri="{FF2B5EF4-FFF2-40B4-BE49-F238E27FC236}">
                <a16:creationId xmlns:a16="http://schemas.microsoft.com/office/drawing/2014/main" id="{C039B27F-3DD6-2BB5-E6C5-66032B22E5C9}"/>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43" name="Straight Arrow Connector 42">
            <a:extLst>
              <a:ext uri="{FF2B5EF4-FFF2-40B4-BE49-F238E27FC236}">
                <a16:creationId xmlns:a16="http://schemas.microsoft.com/office/drawing/2014/main" id="{0242085D-B86D-D4CE-25E6-1CC5868D6C0B}"/>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object 66">
            <a:extLst>
              <a:ext uri="{FF2B5EF4-FFF2-40B4-BE49-F238E27FC236}">
                <a16:creationId xmlns:a16="http://schemas.microsoft.com/office/drawing/2014/main" id="{F239C0C9-6D00-0984-87F0-E438FA0EDDDE}"/>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2681363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537F-6A12-5546-5D49-39C4B2AC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6AAFB-AE72-8463-B55C-091CB7A5EFB0}"/>
              </a:ext>
            </a:extLst>
          </p:cNvPr>
          <p:cNvSpPr>
            <a:spLocks noGrp="1"/>
          </p:cNvSpPr>
          <p:nvPr>
            <p:ph type="title"/>
          </p:nvPr>
        </p:nvSpPr>
        <p:spPr/>
        <p:txBody>
          <a:bodyPr/>
          <a:lstStyle/>
          <a:p>
            <a:r>
              <a:rPr lang="en-GB" dirty="0"/>
              <a:t>Wait() I with exec()</a:t>
            </a:r>
            <a:endParaRPr lang="en-SE" dirty="0"/>
          </a:p>
        </p:txBody>
      </p:sp>
      <p:sp>
        <p:nvSpPr>
          <p:cNvPr id="3" name="Content Placeholder 2">
            <a:extLst>
              <a:ext uri="{FF2B5EF4-FFF2-40B4-BE49-F238E27FC236}">
                <a16:creationId xmlns:a16="http://schemas.microsoft.com/office/drawing/2014/main" id="{5DA447D1-4A4B-CEFA-E387-1C1055099D17}"/>
              </a:ext>
            </a:extLst>
          </p:cNvPr>
          <p:cNvSpPr>
            <a:spLocks noGrp="1"/>
          </p:cNvSpPr>
          <p:nvPr>
            <p:ph idx="1"/>
          </p:nvPr>
        </p:nvSpPr>
        <p:spPr>
          <a:xfrm>
            <a:off x="6246606" y="914399"/>
            <a:ext cx="5132594" cy="5498123"/>
          </a:xfrm>
        </p:spPr>
        <p:txBody>
          <a:bodyPr/>
          <a:lstStyle/>
          <a:p>
            <a:r>
              <a:rPr lang="en-GB" sz="2400" dirty="0"/>
              <a:t>In Child process: exec() replaces the current process image with a new program called SOME_COMMAND. The child process will execute the command and terminate. The code following it (e.g., </a:t>
            </a:r>
            <a:r>
              <a:rPr lang="en-GB" sz="2400" dirty="0" err="1"/>
              <a:t>printf</a:t>
            </a:r>
            <a:r>
              <a:rPr lang="en-GB" sz="2400" dirty="0"/>
              <a:t>("Child\n")) will not be executed because it is now running SOME_COMMAND, not the code shown in the text box.</a:t>
            </a:r>
          </a:p>
          <a:p>
            <a:r>
              <a:rPr lang="en-GB" sz="2400" dirty="0"/>
              <a:t>Output:</a:t>
            </a:r>
          </a:p>
          <a:p>
            <a:pPr lvl="1"/>
            <a:r>
              <a:rPr lang="en-GB" sz="2000" dirty="0"/>
              <a:t>Hello 0</a:t>
            </a:r>
          </a:p>
          <a:p>
            <a:pPr lvl="1"/>
            <a:r>
              <a:rPr lang="en-GB" sz="2000" dirty="0"/>
              <a:t>Hello 1</a:t>
            </a:r>
          </a:p>
          <a:p>
            <a:pPr lvl="1"/>
            <a:r>
              <a:rPr lang="en-GB" sz="2000" dirty="0"/>
              <a:t>Parent exiting</a:t>
            </a:r>
            <a:endParaRPr lang="en-SE" sz="2000" dirty="0"/>
          </a:p>
        </p:txBody>
      </p:sp>
      <p:sp>
        <p:nvSpPr>
          <p:cNvPr id="5" name="TextBox 4">
            <a:extLst>
              <a:ext uri="{FF2B5EF4-FFF2-40B4-BE49-F238E27FC236}">
                <a16:creationId xmlns:a16="http://schemas.microsoft.com/office/drawing/2014/main" id="{453639CC-23E8-49C4-E740-6614EFC5CFB4}"/>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28577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68C6-6E59-E645-DB4E-501AE3A46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47F5-4471-4BCA-4CAC-5B3709BC8A3A}"/>
              </a:ext>
            </a:extLst>
          </p:cNvPr>
          <p:cNvSpPr>
            <a:spLocks noGrp="1"/>
          </p:cNvSpPr>
          <p:nvPr>
            <p:ph type="title"/>
          </p:nvPr>
        </p:nvSpPr>
        <p:spPr/>
        <p:txBody>
          <a:bodyPr/>
          <a:lstStyle/>
          <a:p>
            <a:r>
              <a:rPr lang="en-GB" dirty="0"/>
              <a:t>Wait() I with exec()</a:t>
            </a:r>
            <a:endParaRPr lang="en-SE" dirty="0"/>
          </a:p>
        </p:txBody>
      </p:sp>
      <p:sp>
        <p:nvSpPr>
          <p:cNvPr id="5" name="TextBox 4">
            <a:extLst>
              <a:ext uri="{FF2B5EF4-FFF2-40B4-BE49-F238E27FC236}">
                <a16:creationId xmlns:a16="http://schemas.microsoft.com/office/drawing/2014/main" id="{38DF7EF5-91E2-01E1-4FE8-BF5ED23ABDC6}"/>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3281DCC1-4B57-1AA2-F367-BFC76E28C402}"/>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F6080C92-B689-13D5-F41E-20E43E37589B}"/>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524D5F6A-E884-D8C8-F716-A088F854D4AB}"/>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C6432DB2-C2C5-521E-ECC8-7740435A0B8F}"/>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66D23006-ABDC-6062-76C9-ED3946F579A4}"/>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B6F8A353-C419-93E2-76D6-0A06B08A5944}"/>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4E64AAE1-FC16-E449-FC72-34C8708F9219}"/>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A8CEB89D-C7A4-9442-9D61-605471140A12}"/>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BBEA8B84-1EFA-E0ED-D8EC-0BC1E85C7B52}"/>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3FBFE1F6-F4DB-6853-E144-F346C3169A74}"/>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FC58F803-4A95-C73D-5D1F-845334B38167}"/>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9">
            <a:extLst>
              <a:ext uri="{FF2B5EF4-FFF2-40B4-BE49-F238E27FC236}">
                <a16:creationId xmlns:a16="http://schemas.microsoft.com/office/drawing/2014/main" id="{E87C9F8B-24F0-7A34-1C9E-7217C64E162F}"/>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0" name="Straight Arrow Connector 19">
            <a:extLst>
              <a:ext uri="{FF2B5EF4-FFF2-40B4-BE49-F238E27FC236}">
                <a16:creationId xmlns:a16="http://schemas.microsoft.com/office/drawing/2014/main" id="{F49B50BB-48DF-BA71-EB96-A65A1E0E0A62}"/>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322C0C23-D675-8797-B1CA-4A87BC7828C4}"/>
              </a:ext>
            </a:extLst>
          </p:cNvPr>
          <p:cNvSpPr txBox="1"/>
          <p:nvPr/>
        </p:nvSpPr>
        <p:spPr>
          <a:xfrm>
            <a:off x="10254323" y="25010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9BAA820E-C787-73A1-9434-E261764322A9}"/>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D629E21B-9562-11D9-69E6-0AB638D37D54}"/>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86A40C29-E2F7-309B-F50A-8C92FC9B6016}"/>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4431C690-FA60-768F-53DE-BE7F7BCE1B85}"/>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6" name="object 66">
            <a:extLst>
              <a:ext uri="{FF2B5EF4-FFF2-40B4-BE49-F238E27FC236}">
                <a16:creationId xmlns:a16="http://schemas.microsoft.com/office/drawing/2014/main" id="{85893392-D6D0-5B93-D1A7-3942721D5B7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27" name="object 19">
            <a:extLst>
              <a:ext uri="{FF2B5EF4-FFF2-40B4-BE49-F238E27FC236}">
                <a16:creationId xmlns:a16="http://schemas.microsoft.com/office/drawing/2014/main" id="{C7252DF5-E172-2646-33B1-FC1266265D5B}"/>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A5854262-3772-0AF4-6B44-2E20435A8D0F}"/>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9E618ABE-3C59-4C9C-C547-95EF95B3B668}"/>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D2E88BD6-7A44-0119-3F74-4AA31820B5DA}"/>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8F33559A-68D5-DA54-861A-F31CEAA9BB55}"/>
              </a:ext>
            </a:extLst>
          </p:cNvPr>
          <p:cNvSpPr txBox="1"/>
          <p:nvPr/>
        </p:nvSpPr>
        <p:spPr>
          <a:xfrm>
            <a:off x="10254323" y="472767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3" name="object 19">
            <a:extLst>
              <a:ext uri="{FF2B5EF4-FFF2-40B4-BE49-F238E27FC236}">
                <a16:creationId xmlns:a16="http://schemas.microsoft.com/office/drawing/2014/main" id="{D2F7EA2E-22DC-42BA-2582-19808EEBD3BF}"/>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66">
            <a:extLst>
              <a:ext uri="{FF2B5EF4-FFF2-40B4-BE49-F238E27FC236}">
                <a16:creationId xmlns:a16="http://schemas.microsoft.com/office/drawing/2014/main" id="{4342451E-E88D-47E3-CDBF-376005749CBA}"/>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35" name="Straight Arrow Connector 34">
            <a:extLst>
              <a:ext uri="{FF2B5EF4-FFF2-40B4-BE49-F238E27FC236}">
                <a16:creationId xmlns:a16="http://schemas.microsoft.com/office/drawing/2014/main" id="{06639355-8588-26E0-7AC3-F6DD04397FCA}"/>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object 66">
            <a:extLst>
              <a:ext uri="{FF2B5EF4-FFF2-40B4-BE49-F238E27FC236}">
                <a16:creationId xmlns:a16="http://schemas.microsoft.com/office/drawing/2014/main" id="{CC8C8C3F-0F87-BCD9-A0F2-6B419B70F0F5}"/>
              </a:ext>
            </a:extLst>
          </p:cNvPr>
          <p:cNvSpPr txBox="1"/>
          <p:nvPr/>
        </p:nvSpPr>
        <p:spPr>
          <a:xfrm>
            <a:off x="9868295" y="2736911"/>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7" name="object 66">
            <a:extLst>
              <a:ext uri="{FF2B5EF4-FFF2-40B4-BE49-F238E27FC236}">
                <a16:creationId xmlns:a16="http://schemas.microsoft.com/office/drawing/2014/main" id="{6B63B35B-C065-40EA-E7FE-4EA5527AA55C}"/>
              </a:ext>
            </a:extLst>
          </p:cNvPr>
          <p:cNvSpPr txBox="1"/>
          <p:nvPr/>
        </p:nvSpPr>
        <p:spPr>
          <a:xfrm>
            <a:off x="9868295" y="4966872"/>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8" name="object 66">
            <a:extLst>
              <a:ext uri="{FF2B5EF4-FFF2-40B4-BE49-F238E27FC236}">
                <a16:creationId xmlns:a16="http://schemas.microsoft.com/office/drawing/2014/main" id="{FA4E8390-420C-46EF-8F9A-6B459CA468CE}"/>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39" name="object 66">
            <a:extLst>
              <a:ext uri="{FF2B5EF4-FFF2-40B4-BE49-F238E27FC236}">
                <a16:creationId xmlns:a16="http://schemas.microsoft.com/office/drawing/2014/main" id="{FFB3E9AE-B869-4162-7482-1CBAC8E7C133}"/>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1820793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6725-6789-BA43-0234-422C0F62F6B0}"/>
              </a:ext>
            </a:extLst>
          </p:cNvPr>
          <p:cNvSpPr>
            <a:spLocks noGrp="1"/>
          </p:cNvSpPr>
          <p:nvPr>
            <p:ph type="title"/>
          </p:nvPr>
        </p:nvSpPr>
        <p:spPr/>
        <p:txBody>
          <a:bodyPr/>
          <a:lstStyle/>
          <a:p>
            <a:r>
              <a:rPr lang="en-GB" dirty="0"/>
              <a:t>Wait() II</a:t>
            </a:r>
            <a:endParaRPr lang="en-SE" dirty="0"/>
          </a:p>
        </p:txBody>
      </p:sp>
      <p:sp>
        <p:nvSpPr>
          <p:cNvPr id="3" name="Content Placeholder 2">
            <a:extLst>
              <a:ext uri="{FF2B5EF4-FFF2-40B4-BE49-F238E27FC236}">
                <a16:creationId xmlns:a16="http://schemas.microsoft.com/office/drawing/2014/main" id="{2C4010BA-E45E-7A50-ACB5-6DC3CA1D31E3}"/>
              </a:ext>
            </a:extLst>
          </p:cNvPr>
          <p:cNvSpPr>
            <a:spLocks noGrp="1"/>
          </p:cNvSpPr>
          <p:nvPr>
            <p:ph idx="1"/>
          </p:nvPr>
        </p:nvSpPr>
        <p:spPr>
          <a:xfrm>
            <a:off x="6246606" y="914400"/>
            <a:ext cx="5132594" cy="5105400"/>
          </a:xfrm>
        </p:spPr>
        <p:txBody>
          <a:bodyPr>
            <a:normAutofit fontScale="85000" lnSpcReduction="10000"/>
          </a:bodyPr>
          <a:lstStyle/>
          <a:p>
            <a:r>
              <a:rPr lang="en-GB" dirty="0"/>
              <a:t>Since the parent does not wait immediately after creating each child, the outputs of "Hello" messages from children can interleave. However, due to the final waiting loop (wait(NULL)), "Parent exiting" is always printed last.</a:t>
            </a:r>
          </a:p>
          <a:p>
            <a:r>
              <a:rPr lang="en-GB" dirty="0"/>
              <a:t>Two possible outputs:</a:t>
            </a:r>
          </a:p>
          <a:p>
            <a:pPr lvl="1"/>
            <a:r>
              <a:rPr lang="en-GB" dirty="0"/>
              <a:t>Hello 0</a:t>
            </a:r>
          </a:p>
          <a:p>
            <a:pPr lvl="1"/>
            <a:r>
              <a:rPr lang="en-GB" dirty="0"/>
              <a:t>Hello 1</a:t>
            </a:r>
          </a:p>
          <a:p>
            <a:pPr lvl="1"/>
            <a:r>
              <a:rPr lang="en-GB" dirty="0"/>
              <a:t>Parent exiting</a:t>
            </a:r>
          </a:p>
          <a:p>
            <a:r>
              <a:rPr lang="en-GB" dirty="0"/>
              <a:t>Or</a:t>
            </a:r>
          </a:p>
          <a:p>
            <a:pPr lvl="1"/>
            <a:r>
              <a:rPr lang="en-GB" dirty="0"/>
              <a:t>Hello 1</a:t>
            </a:r>
          </a:p>
          <a:p>
            <a:pPr lvl="1"/>
            <a:r>
              <a:rPr lang="en-GB" dirty="0"/>
              <a:t>Hello 0</a:t>
            </a:r>
          </a:p>
          <a:p>
            <a:pPr lvl="1"/>
            <a:r>
              <a:rPr lang="en-GB" dirty="0"/>
              <a:t>Parent exiting</a:t>
            </a:r>
          </a:p>
          <a:p>
            <a:endParaRPr lang="en-SE" dirty="0"/>
          </a:p>
        </p:txBody>
      </p:sp>
      <p:sp>
        <p:nvSpPr>
          <p:cNvPr id="5" name="TextBox 4">
            <a:extLst>
              <a:ext uri="{FF2B5EF4-FFF2-40B4-BE49-F238E27FC236}">
                <a16:creationId xmlns:a16="http://schemas.microsoft.com/office/drawing/2014/main" id="{517FB17F-95F2-0AD8-AB0B-E1272F1124D2}"/>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a:latin typeface="Courier New" panose="02070309020205020404" pitchFamily="49" charset="0"/>
                <a:cs typeface="Courier New" panose="02070309020205020404" pitchFamily="49" charset="0"/>
              </a:rPr>
              <a:t>}</a:t>
            </a:r>
            <a:endParaRPr lang="en-GB"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9888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B2C3A-A063-A141-6E4B-5D7EBB7AF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FEF18-CF7D-85A4-9867-5C1BBAA2C5A3}"/>
              </a:ext>
            </a:extLst>
          </p:cNvPr>
          <p:cNvSpPr>
            <a:spLocks noGrp="1"/>
          </p:cNvSpPr>
          <p:nvPr>
            <p:ph type="title"/>
          </p:nvPr>
        </p:nvSpPr>
        <p:spPr/>
        <p:txBody>
          <a:bodyPr/>
          <a:lstStyle/>
          <a:p>
            <a:r>
              <a:rPr lang="en-GB" dirty="0"/>
              <a:t>Wait() II</a:t>
            </a:r>
            <a:endParaRPr lang="en-SE" dirty="0"/>
          </a:p>
        </p:txBody>
      </p:sp>
      <p:sp>
        <p:nvSpPr>
          <p:cNvPr id="5" name="TextBox 4">
            <a:extLst>
              <a:ext uri="{FF2B5EF4-FFF2-40B4-BE49-F238E27FC236}">
                <a16:creationId xmlns:a16="http://schemas.microsoft.com/office/drawing/2014/main" id="{D11C007C-D545-D59F-09F7-E68E70D374EE}"/>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D070CFE1-BFEC-63BB-EBDD-8495B6ED8C2F}"/>
              </a:ext>
            </a:extLst>
          </p:cNvPr>
          <p:cNvSpPr/>
          <p:nvPr/>
        </p:nvSpPr>
        <p:spPr>
          <a:xfrm>
            <a:off x="7378108" y="136122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07E568C1-3D85-67A9-39A7-556CD25FBB14}"/>
              </a:ext>
            </a:extLst>
          </p:cNvPr>
          <p:cNvSpPr/>
          <p:nvPr/>
        </p:nvSpPr>
        <p:spPr>
          <a:xfrm>
            <a:off x="9754150" y="226962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3054022D-80B9-C1A4-80DD-BBA6A5540372}"/>
              </a:ext>
            </a:extLst>
          </p:cNvPr>
          <p:cNvSpPr txBox="1"/>
          <p:nvPr/>
        </p:nvSpPr>
        <p:spPr>
          <a:xfrm>
            <a:off x="9884929" y="231530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D699CE50-01CE-EB8E-9DD8-C2038186DB00}"/>
              </a:ext>
            </a:extLst>
          </p:cNvPr>
          <p:cNvSpPr txBox="1"/>
          <p:nvPr/>
        </p:nvSpPr>
        <p:spPr>
          <a:xfrm>
            <a:off x="7244457" y="103776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7118D60B-AC85-9C8E-059E-ABB2FA433FB5}"/>
              </a:ext>
            </a:extLst>
          </p:cNvPr>
          <p:cNvSpPr txBox="1"/>
          <p:nvPr/>
        </p:nvSpPr>
        <p:spPr>
          <a:xfrm>
            <a:off x="7508887" y="130034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522DDA31-D258-44D2-70CD-E4331C333D12}"/>
              </a:ext>
            </a:extLst>
          </p:cNvPr>
          <p:cNvSpPr txBox="1"/>
          <p:nvPr/>
        </p:nvSpPr>
        <p:spPr>
          <a:xfrm>
            <a:off x="9570286" y="159717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8B5740B0-E1D1-11B4-5E87-E5B69EF34EA9}"/>
              </a:ext>
            </a:extLst>
          </p:cNvPr>
          <p:cNvSpPr/>
          <p:nvPr/>
        </p:nvSpPr>
        <p:spPr>
          <a:xfrm>
            <a:off x="7841340" y="100484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498D42EE-454B-4331-EE77-9ABE4BAC5B0C}"/>
              </a:ext>
            </a:extLst>
          </p:cNvPr>
          <p:cNvSpPr/>
          <p:nvPr/>
        </p:nvSpPr>
        <p:spPr>
          <a:xfrm>
            <a:off x="7780380" y="123358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EC3969C7-6B16-D2EB-837F-112583A2AA90}"/>
              </a:ext>
            </a:extLst>
          </p:cNvPr>
          <p:cNvSpPr txBox="1"/>
          <p:nvPr/>
        </p:nvSpPr>
        <p:spPr>
          <a:xfrm>
            <a:off x="8520408" y="1387333"/>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cxnSp>
        <p:nvCxnSpPr>
          <p:cNvPr id="20" name="Straight Arrow Connector 19">
            <a:extLst>
              <a:ext uri="{FF2B5EF4-FFF2-40B4-BE49-F238E27FC236}">
                <a16:creationId xmlns:a16="http://schemas.microsoft.com/office/drawing/2014/main" id="{22C2C13F-F199-3DC9-19ED-315E748362EE}"/>
              </a:ext>
            </a:extLst>
          </p:cNvPr>
          <p:cNvCxnSpPr>
            <a:cxnSpLocks/>
          </p:cNvCxnSpPr>
          <p:nvPr/>
        </p:nvCxnSpPr>
        <p:spPr bwMode="auto">
          <a:xfrm>
            <a:off x="8297366" y="15825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DDB73AFD-DE9C-BF1B-BBB8-15D1E6A95035}"/>
              </a:ext>
            </a:extLst>
          </p:cNvPr>
          <p:cNvSpPr txBox="1"/>
          <p:nvPr/>
        </p:nvSpPr>
        <p:spPr>
          <a:xfrm>
            <a:off x="10331099" y="314032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772D91AF-C1DC-D785-6C7E-F072C42B3EF5}"/>
              </a:ext>
            </a:extLst>
          </p:cNvPr>
          <p:cNvSpPr/>
          <p:nvPr/>
        </p:nvSpPr>
        <p:spPr>
          <a:xfrm>
            <a:off x="9071428" y="3447285"/>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925A9617-B137-A74E-C72D-223B0CA16D57}"/>
              </a:ext>
            </a:extLst>
          </p:cNvPr>
          <p:cNvSpPr txBox="1"/>
          <p:nvPr/>
        </p:nvSpPr>
        <p:spPr>
          <a:xfrm>
            <a:off x="9202207" y="3492962"/>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US" b="0" kern="0" spc="-10" dirty="0">
                <a:solidFill>
                  <a:sysClr val="windowText" lastClr="000000"/>
                </a:solidFill>
                <a:latin typeface="Arial MT"/>
                <a:cs typeface="Arial MT"/>
              </a:rPr>
              <a:t>3</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BBD1A757-8172-FF16-609A-CE6BE905E8D7}"/>
              </a:ext>
            </a:extLst>
          </p:cNvPr>
          <p:cNvSpPr txBox="1"/>
          <p:nvPr/>
        </p:nvSpPr>
        <p:spPr>
          <a:xfrm>
            <a:off x="7958312" y="2986636"/>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7C9F4D93-5FC6-7232-507E-6E233054B19A}"/>
              </a:ext>
            </a:extLst>
          </p:cNvPr>
          <p:cNvSpPr txBox="1"/>
          <p:nvPr/>
        </p:nvSpPr>
        <p:spPr>
          <a:xfrm>
            <a:off x="8297366" y="2577576"/>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7" name="object 19">
            <a:extLst>
              <a:ext uri="{FF2B5EF4-FFF2-40B4-BE49-F238E27FC236}">
                <a16:creationId xmlns:a16="http://schemas.microsoft.com/office/drawing/2014/main" id="{9C4DFB86-2C56-0E9F-B522-261A838730BE}"/>
              </a:ext>
            </a:extLst>
          </p:cNvPr>
          <p:cNvSpPr/>
          <p:nvPr/>
        </p:nvSpPr>
        <p:spPr>
          <a:xfrm rot="4702640">
            <a:off x="5887698" y="3339512"/>
            <a:ext cx="3889613" cy="78326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5E8DE2F6-0855-AAFF-0E2A-AF854938C5B1}"/>
              </a:ext>
            </a:extLst>
          </p:cNvPr>
          <p:cNvSpPr/>
          <p:nvPr/>
        </p:nvSpPr>
        <p:spPr>
          <a:xfrm rot="4819045">
            <a:off x="9178401" y="4204003"/>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5BC67C79-F519-A0EA-0759-645BCD598C7E}"/>
              </a:ext>
            </a:extLst>
          </p:cNvPr>
          <p:cNvCxnSpPr>
            <a:cxnSpLocks/>
          </p:cNvCxnSpPr>
          <p:nvPr/>
        </p:nvCxnSpPr>
        <p:spPr bwMode="auto">
          <a:xfrm>
            <a:off x="7850972" y="2597158"/>
            <a:ext cx="1663303" cy="802897"/>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9EBC4226-F924-BAE0-16BB-F2BA96AB556D}"/>
              </a:ext>
            </a:extLst>
          </p:cNvPr>
          <p:cNvCxnSpPr>
            <a:cxnSpLocks/>
            <a:endCxn id="26" idx="3"/>
          </p:cNvCxnSpPr>
          <p:nvPr/>
        </p:nvCxnSpPr>
        <p:spPr bwMode="auto">
          <a:xfrm flipH="1">
            <a:off x="8369259" y="4747552"/>
            <a:ext cx="649950" cy="1"/>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0DFFAC9A-7C83-F3A6-F6B3-39F533C62C42}"/>
              </a:ext>
            </a:extLst>
          </p:cNvPr>
          <p:cNvSpPr txBox="1"/>
          <p:nvPr/>
        </p:nvSpPr>
        <p:spPr>
          <a:xfrm>
            <a:off x="8646280" y="39612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4" name="object 66">
            <a:extLst>
              <a:ext uri="{FF2B5EF4-FFF2-40B4-BE49-F238E27FC236}">
                <a16:creationId xmlns:a16="http://schemas.microsoft.com/office/drawing/2014/main" id="{2F3CA20E-BBA6-AAF4-8C9F-C8DD99FBE44A}"/>
              </a:ext>
            </a:extLst>
          </p:cNvPr>
          <p:cNvSpPr txBox="1"/>
          <p:nvPr/>
        </p:nvSpPr>
        <p:spPr>
          <a:xfrm>
            <a:off x="7059884" y="5713305"/>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sp>
        <p:nvSpPr>
          <p:cNvPr id="41" name="object 66">
            <a:extLst>
              <a:ext uri="{FF2B5EF4-FFF2-40B4-BE49-F238E27FC236}">
                <a16:creationId xmlns:a16="http://schemas.microsoft.com/office/drawing/2014/main" id="{23BA111F-EFC9-C0DC-E349-1A89B76C55E4}"/>
              </a:ext>
            </a:extLst>
          </p:cNvPr>
          <p:cNvSpPr txBox="1"/>
          <p:nvPr/>
        </p:nvSpPr>
        <p:spPr>
          <a:xfrm>
            <a:off x="9144398" y="4593264"/>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42" name="object 66">
            <a:extLst>
              <a:ext uri="{FF2B5EF4-FFF2-40B4-BE49-F238E27FC236}">
                <a16:creationId xmlns:a16="http://schemas.microsoft.com/office/drawing/2014/main" id="{B96A7759-9349-82A7-634D-C26D06F87F2F}"/>
              </a:ext>
            </a:extLst>
          </p:cNvPr>
          <p:cNvSpPr txBox="1"/>
          <p:nvPr/>
        </p:nvSpPr>
        <p:spPr>
          <a:xfrm>
            <a:off x="9970105" y="489974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cxnSp>
        <p:nvCxnSpPr>
          <p:cNvPr id="45" name="Straight Arrow Connector 44">
            <a:extLst>
              <a:ext uri="{FF2B5EF4-FFF2-40B4-BE49-F238E27FC236}">
                <a16:creationId xmlns:a16="http://schemas.microsoft.com/office/drawing/2014/main" id="{C71F6706-85CB-CBF8-67C9-F6B9D276961B}"/>
              </a:ext>
            </a:extLst>
          </p:cNvPr>
          <p:cNvCxnSpPr>
            <a:cxnSpLocks/>
          </p:cNvCxnSpPr>
          <p:nvPr/>
        </p:nvCxnSpPr>
        <p:spPr bwMode="auto">
          <a:xfrm>
            <a:off x="10310496" y="2685378"/>
            <a:ext cx="20603" cy="2166931"/>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object 66">
            <a:extLst>
              <a:ext uri="{FF2B5EF4-FFF2-40B4-BE49-F238E27FC236}">
                <a16:creationId xmlns:a16="http://schemas.microsoft.com/office/drawing/2014/main" id="{70F22F7F-3BD0-966A-2190-2FC05E62CB68}"/>
              </a:ext>
            </a:extLst>
          </p:cNvPr>
          <p:cNvSpPr txBox="1"/>
          <p:nvPr/>
        </p:nvSpPr>
        <p:spPr>
          <a:xfrm>
            <a:off x="7024759" y="4613283"/>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cxnSp>
        <p:nvCxnSpPr>
          <p:cNvPr id="53" name="Straight Arrow Connector 52">
            <a:extLst>
              <a:ext uri="{FF2B5EF4-FFF2-40B4-BE49-F238E27FC236}">
                <a16:creationId xmlns:a16="http://schemas.microsoft.com/office/drawing/2014/main" id="{9A17E909-23B1-E6B6-6866-76E9DF1E7F90}"/>
              </a:ext>
            </a:extLst>
          </p:cNvPr>
          <p:cNvCxnSpPr>
            <a:cxnSpLocks/>
            <a:endCxn id="54" idx="3"/>
          </p:cNvCxnSpPr>
          <p:nvPr/>
        </p:nvCxnSpPr>
        <p:spPr bwMode="auto">
          <a:xfrm flipH="1">
            <a:off x="8369259" y="5095690"/>
            <a:ext cx="1454575" cy="0"/>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object 66">
            <a:extLst>
              <a:ext uri="{FF2B5EF4-FFF2-40B4-BE49-F238E27FC236}">
                <a16:creationId xmlns:a16="http://schemas.microsoft.com/office/drawing/2014/main" id="{1C203C2E-3D2B-8E92-27C3-1C6B4E388F7A}"/>
              </a:ext>
            </a:extLst>
          </p:cNvPr>
          <p:cNvSpPr txBox="1"/>
          <p:nvPr/>
        </p:nvSpPr>
        <p:spPr>
          <a:xfrm>
            <a:off x="7024759" y="4961420"/>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 name="Content Placeholder 2">
            <a:extLst>
              <a:ext uri="{FF2B5EF4-FFF2-40B4-BE49-F238E27FC236}">
                <a16:creationId xmlns:a16="http://schemas.microsoft.com/office/drawing/2014/main" id="{C84CFF34-620F-E3AB-D7FB-04A501066D23}"/>
              </a:ext>
            </a:extLst>
          </p:cNvPr>
          <p:cNvSpPr>
            <a:spLocks noGrp="1"/>
          </p:cNvSpPr>
          <p:nvPr>
            <p:ph idx="1"/>
          </p:nvPr>
        </p:nvSpPr>
        <p:spPr>
          <a:xfrm>
            <a:off x="6769019" y="6057133"/>
            <a:ext cx="5268957" cy="687999"/>
          </a:xfrm>
        </p:spPr>
        <p:style>
          <a:lnRef idx="1">
            <a:schemeClr val="dk1"/>
          </a:lnRef>
          <a:fillRef idx="2">
            <a:schemeClr val="dk1"/>
          </a:fillRef>
          <a:effectRef idx="1">
            <a:schemeClr val="dk1"/>
          </a:effectRef>
          <a:fontRef idx="minor">
            <a:schemeClr val="dk1"/>
          </a:fontRef>
        </p:style>
        <p:txBody>
          <a:bodyPr>
            <a:normAutofit fontScale="92500"/>
          </a:bodyPr>
          <a:lstStyle/>
          <a:p>
            <a:pPr marL="0" indent="0">
              <a:buNone/>
            </a:pPr>
            <a:r>
              <a:rPr lang="en-GB" sz="2000" dirty="0"/>
              <a:t>Either child process may finish first, and Parent uses wait(NULL) to wait for ANY child process to finish.</a:t>
            </a:r>
            <a:endParaRPr lang="en-SE" sz="2000" dirty="0"/>
          </a:p>
        </p:txBody>
      </p:sp>
    </p:spTree>
    <p:extLst>
      <p:ext uri="{BB962C8B-B14F-4D97-AF65-F5344CB8AC3E}">
        <p14:creationId xmlns:p14="http://schemas.microsoft.com/office/powerpoint/2010/main" val="19115286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195</TotalTime>
  <Words>4976</Words>
  <Application>Microsoft Office PowerPoint</Application>
  <PresentationFormat>Widescreen</PresentationFormat>
  <Paragraphs>633</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MT</vt:lpstr>
      <vt:lpstr>Gill Sans</vt:lpstr>
      <vt:lpstr>Gill Sans Light</vt:lpstr>
      <vt:lpstr>inherit</vt:lpstr>
      <vt:lpstr>Arial</vt:lpstr>
      <vt:lpstr>Comic Sans MS</vt:lpstr>
      <vt:lpstr>Courier New</vt:lpstr>
      <vt:lpstr>Nunito</vt:lpstr>
      <vt:lpstr>Office</vt:lpstr>
      <vt:lpstr>CSC 112: Computer Operating Systems Lecture 2  Processes and Threads Exercises</vt:lpstr>
      <vt:lpstr>Wait() I</vt:lpstr>
      <vt:lpstr>Wait() I</vt:lpstr>
      <vt:lpstr>Wait() I with exec()</vt:lpstr>
      <vt:lpstr>Wait() I with exec()</vt:lpstr>
      <vt:lpstr>Wait() II</vt:lpstr>
      <vt:lpstr>Wait() II</vt:lpstr>
      <vt:lpstr>Quiz: Fork</vt:lpstr>
      <vt:lpstr>Quiz: Fork</vt:lpstr>
      <vt:lpstr>Quiz: Fork</vt:lpstr>
      <vt:lpstr>Quiz: Fork</vt:lpstr>
      <vt:lpstr>Quiz: Fork</vt:lpstr>
      <vt:lpstr>PowerPoint Presentation</vt:lpstr>
      <vt:lpstr>Quiz: Fork</vt:lpstr>
      <vt:lpstr>TODO Quiz: Fork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11</cp:revision>
  <dcterms:created xsi:type="dcterms:W3CDTF">2025-01-23T14:58:16Z</dcterms:created>
  <dcterms:modified xsi:type="dcterms:W3CDTF">2025-04-07T12:12:20Z</dcterms:modified>
</cp:coreProperties>
</file>