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handoutMasterIdLst>
    <p:handoutMasterId r:id="rId21"/>
  </p:handoutMasterIdLst>
  <p:sldIdLst>
    <p:sldId id="256" r:id="rId2"/>
    <p:sldId id="1398" r:id="rId3"/>
    <p:sldId id="1400" r:id="rId4"/>
    <p:sldId id="348" r:id="rId5"/>
    <p:sldId id="1381" r:id="rId6"/>
    <p:sldId id="1388" r:id="rId7"/>
    <p:sldId id="1384" r:id="rId8"/>
    <p:sldId id="1389" r:id="rId9"/>
    <p:sldId id="1401" r:id="rId10"/>
    <p:sldId id="257" r:id="rId11"/>
    <p:sldId id="258" r:id="rId12"/>
    <p:sldId id="259" r:id="rId13"/>
    <p:sldId id="260" r:id="rId14"/>
    <p:sldId id="1379" r:id="rId15"/>
    <p:sldId id="1380" r:id="rId16"/>
    <p:sldId id="262" r:id="rId17"/>
    <p:sldId id="264" r:id="rId18"/>
    <p:sldId id="421" r:id="rId19"/>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13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r>
              <a:rPr lang="en-GB" sz="1200" b="0" spc="-75" baseline="1291" dirty="0">
                <a:latin typeface="Gill Sans" panose="020B0502020104020203"/>
                <a:cs typeface="Arial MT"/>
              </a:rPr>
              <a:t>You can remove all other statements and only leave the lock wait() instructions and get into this deadlock.)</a:t>
            </a:r>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44520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282144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2D16-3AD3-4012-9D72-69459300C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74D5B-6419-DB7E-9633-49EDCA1C9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C596-4871-BB0D-2BC3-BAEEBB3A97F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3371676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FB93F-D85E-340F-C5B2-139C08273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06A92-3314-AE2C-0222-AC29ACDBB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9270E-6176-A5D1-3996-17D51BAF7234}"/>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3796317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EE6A-EA47-0F19-EB5F-2EEC8BC50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6795E-BB01-AB9B-0700-DE496F6C8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9E49-9A60-A3E1-513C-C77A61DA383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1028389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79990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5CC94D3F-3FC5-C1FD-220C-E7592F7E4D81}"/>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a:latin typeface="Courier New"/>
                          <a:cs typeface="Courier New"/>
                        </a:rPr>
                        <a:t>int</a:t>
                      </a:r>
                      <a:r>
                        <a:rPr sz="1800">
                          <a:latin typeface="Courier New"/>
                          <a:cs typeface="Courier New"/>
                        </a:rPr>
                        <a:t>	</a:t>
                      </a:r>
                      <a:r>
                        <a:rPr sz="1800" spc="-25">
                          <a:latin typeface="Courier New"/>
                          <a:cs typeface="Courier New"/>
                        </a:rPr>
                        <a:t>x</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a:latin typeface="Courier New"/>
                          <a:cs typeface="Courier New"/>
                        </a:rPr>
                        <a:t>y</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1</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a:latin typeface="Courier New"/>
                          <a:cs typeface="Courier New"/>
                        </a:rPr>
                        <a:t>x</a:t>
                      </a:r>
                      <a:r>
                        <a:rPr sz="1800">
                          <a:latin typeface="Courier New"/>
                          <a:cs typeface="Courier New"/>
                        </a:rPr>
                        <a:t>	</a:t>
                      </a:r>
                      <a:r>
                        <a:rPr sz="1800" spc="-50">
                          <a:latin typeface="Courier New"/>
                          <a:cs typeface="Courier New"/>
                        </a:rPr>
                        <a:t>=</a:t>
                      </a:r>
                      <a:r>
                        <a:rPr sz="1800">
                          <a:latin typeface="Courier New"/>
                          <a:cs typeface="Courier New"/>
                        </a:rPr>
                        <a:t>	</a:t>
                      </a:r>
                      <a:r>
                        <a:rPr sz="1800" spc="-50">
                          <a:latin typeface="Courier New"/>
                          <a:cs typeface="Courier New"/>
                        </a:rPr>
                        <a:t>y</a:t>
                      </a:r>
                      <a:r>
                        <a:rPr sz="1800">
                          <a:latin typeface="Courier New"/>
                          <a:cs typeface="Courier New"/>
                        </a:rPr>
                        <a:t>	</a:t>
                      </a:r>
                      <a:r>
                        <a:rPr sz="1800" spc="-60">
                          <a:latin typeface="Courier New"/>
                          <a:cs typeface="Courier New"/>
                        </a:rPr>
                        <a:t>+</a:t>
                      </a:r>
                      <a:r>
                        <a:rPr sz="1800">
                          <a:latin typeface="Courier New"/>
                          <a:cs typeface="Courier New"/>
                        </a:rPr>
                        <a:t>	</a:t>
                      </a:r>
                      <a:r>
                        <a:rPr sz="1800" spc="-25">
                          <a:latin typeface="Courier New"/>
                          <a:cs typeface="Courier New"/>
                        </a:rPr>
                        <a:t>z</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a:latin typeface="Courier New"/>
                          <a:cs typeface="Courier New"/>
                        </a:rPr>
                        <a:t>z</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2</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10</a:t>
            </a:fld>
            <a:endParaRPr lang="nb-NO" sz="1400" b="0" i="0" dirty="0">
              <a:solidFill>
                <a:schemeClr val="tx1"/>
              </a:solidFill>
              <a:latin typeface="Arial"/>
              <a:cs typeface="Aria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83451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a:latin typeface="Courier New"/>
                          <a:cs typeface="Courier New"/>
                        </a:rPr>
                        <a:t>int</a:t>
                      </a:r>
                      <a:r>
                        <a:rPr sz="1800">
                          <a:latin typeface="Courier New"/>
                          <a:cs typeface="Courier New"/>
                        </a:rPr>
                        <a:t>	</a:t>
                      </a:r>
                      <a:r>
                        <a:rPr sz="1800" spc="-25">
                          <a:latin typeface="Courier New"/>
                          <a:cs typeface="Courier New"/>
                        </a:rPr>
                        <a:t>x</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a:latin typeface="Courier New"/>
                          <a:cs typeface="Courier New"/>
                        </a:rPr>
                        <a:t>y</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1</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a:latin typeface="Courier New"/>
                          <a:cs typeface="Courier New"/>
                        </a:rPr>
                        <a:t>x</a:t>
                      </a:r>
                      <a:r>
                        <a:rPr sz="1800">
                          <a:latin typeface="Courier New"/>
                          <a:cs typeface="Courier New"/>
                        </a:rPr>
                        <a:t>	</a:t>
                      </a:r>
                      <a:r>
                        <a:rPr sz="1800" spc="-50">
                          <a:latin typeface="Courier New"/>
                          <a:cs typeface="Courier New"/>
                        </a:rPr>
                        <a:t>=</a:t>
                      </a:r>
                      <a:r>
                        <a:rPr sz="1800">
                          <a:latin typeface="Courier New"/>
                          <a:cs typeface="Courier New"/>
                        </a:rPr>
                        <a:t>	</a:t>
                      </a:r>
                      <a:r>
                        <a:rPr sz="1800" spc="-50">
                          <a:latin typeface="Courier New"/>
                          <a:cs typeface="Courier New"/>
                        </a:rPr>
                        <a:t>y</a:t>
                      </a:r>
                      <a:r>
                        <a:rPr sz="1800">
                          <a:latin typeface="Courier New"/>
                          <a:cs typeface="Courier New"/>
                        </a:rPr>
                        <a:t>	</a:t>
                      </a:r>
                      <a:r>
                        <a:rPr sz="1800" spc="-60">
                          <a:latin typeface="Courier New"/>
                          <a:cs typeface="Courier New"/>
                        </a:rPr>
                        <a:t>+</a:t>
                      </a:r>
                      <a:r>
                        <a:rPr sz="1800">
                          <a:latin typeface="Courier New"/>
                          <a:cs typeface="Courier New"/>
                        </a:rPr>
                        <a:t>	</a:t>
                      </a:r>
                      <a:r>
                        <a:rPr sz="1800" spc="-25">
                          <a:latin typeface="Courier New"/>
                          <a:cs typeface="Courier New"/>
                        </a:rPr>
                        <a:t>z</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a:latin typeface="Courier New"/>
                          <a:cs typeface="Courier New"/>
                        </a:rPr>
                        <a:t>z</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2</a:t>
                      </a:r>
                      <a:r>
                        <a:rPr sz="1800" spc="-25" dirty="0">
                          <a:latin typeface="Courier New"/>
                          <a:cs typeface="Courier New"/>
                        </a:rPr>
                        <a:t>;</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11</a:t>
            </a:fld>
            <a:endParaRPr lang="nb-NO" sz="1400" b="0" i="0" dirty="0">
              <a:solidFill>
                <a:schemeClr val="tx1"/>
              </a:solidFill>
              <a:latin typeface="Arial"/>
              <a:cs typeface="Aria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845945"/>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a:latin typeface="Courier New"/>
                          <a:cs typeface="Courier New"/>
                        </a:rPr>
                        <a:t>t1()</a:t>
                      </a:r>
                      <a:r>
                        <a:rPr sz="1800">
                          <a:latin typeface="Courier New"/>
                          <a:cs typeface="Courier New"/>
                        </a:rPr>
                        <a:t>	</a:t>
                      </a:r>
                      <a:r>
                        <a:rPr sz="1800" spc="-5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a:latin typeface="Courier New"/>
                          <a:cs typeface="Courier New"/>
                        </a:rPr>
                        <a:t>t2()</a:t>
                      </a:r>
                      <a:r>
                        <a:rPr sz="1800">
                          <a:latin typeface="Courier New"/>
                          <a:cs typeface="Courier New"/>
                        </a:rPr>
                        <a:t>	</a:t>
                      </a:r>
                      <a:r>
                        <a:rPr sz="1800" spc="-5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a:latin typeface="Courier New"/>
                          <a:cs typeface="Courier New"/>
                        </a:rPr>
                        <a:t>int</a:t>
                      </a:r>
                      <a:r>
                        <a:rPr sz="1800">
                          <a:latin typeface="Courier New"/>
                          <a:cs typeface="Courier New"/>
                        </a:rPr>
                        <a:t>	</a:t>
                      </a:r>
                      <a:r>
                        <a:rPr sz="1800" spc="-25">
                          <a:latin typeface="Courier New"/>
                          <a:cs typeface="Courier New"/>
                        </a:rPr>
                        <a:t>x</a:t>
                      </a:r>
                      <a:r>
                        <a:rPr sz="1800" spc="-25" dirty="0">
                          <a:latin typeface="Courier New"/>
                          <a:cs typeface="Courier New"/>
                        </a:rPr>
                        <a:t>;</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a:latin typeface="Courier New"/>
                          <a:cs typeface="Courier New"/>
                        </a:rPr>
                        <a:t>2</a:t>
                      </a:r>
                      <a:r>
                        <a:rPr sz="1800" baseline="-6944">
                          <a:latin typeface="Courier New"/>
                          <a:cs typeface="Courier New"/>
                        </a:rPr>
                        <a:t>	</a:t>
                      </a:r>
                      <a:r>
                        <a:rPr sz="1800" spc="-10">
                          <a:solidFill>
                            <a:srgbClr val="0365C0"/>
                          </a:solidFill>
                          <a:latin typeface="Courier New"/>
                          <a:cs typeface="Courier New"/>
                        </a:rPr>
                        <a:t>s</a:t>
                      </a:r>
                      <a:r>
                        <a:rPr sz="1800" spc="-10" dirty="0" err="1">
                          <a:solidFill>
                            <a:srgbClr val="0365C0"/>
                          </a:solidFill>
                          <a:latin typeface="Courier New"/>
                          <a:cs typeface="Courier New"/>
                        </a:rPr>
                        <a:t>.wait</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a:latin typeface="Courier New"/>
                          <a:cs typeface="Courier New"/>
                        </a:rPr>
                        <a:t>3</a:t>
                      </a:r>
                      <a:r>
                        <a:rPr sz="1800" baseline="-6944">
                          <a:latin typeface="Courier New"/>
                          <a:cs typeface="Courier New"/>
                        </a:rPr>
                        <a:t>	</a:t>
                      </a:r>
                      <a:r>
                        <a:rPr sz="1800" spc="-50">
                          <a:latin typeface="Courier New"/>
                          <a:cs typeface="Courier New"/>
                        </a:rPr>
                        <a:t>y</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1</a:t>
                      </a:r>
                      <a:r>
                        <a:rPr sz="1800" spc="-25" dirty="0">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a:latin typeface="Courier New"/>
                          <a:cs typeface="Courier New"/>
                        </a:rPr>
                        <a:t>x</a:t>
                      </a:r>
                      <a:r>
                        <a:rPr sz="1800">
                          <a:latin typeface="Courier New"/>
                          <a:cs typeface="Courier New"/>
                        </a:rPr>
                        <a:t>	</a:t>
                      </a:r>
                      <a:r>
                        <a:rPr sz="1800" spc="-50">
                          <a:latin typeface="Courier New"/>
                          <a:cs typeface="Courier New"/>
                        </a:rPr>
                        <a:t>=</a:t>
                      </a:r>
                      <a:r>
                        <a:rPr sz="1800">
                          <a:latin typeface="Courier New"/>
                          <a:cs typeface="Courier New"/>
                        </a:rPr>
                        <a:t>	</a:t>
                      </a:r>
                      <a:r>
                        <a:rPr sz="1800" spc="-50">
                          <a:latin typeface="Courier New"/>
                          <a:cs typeface="Courier New"/>
                        </a:rPr>
                        <a:t>y</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z</a:t>
                      </a:r>
                      <a:r>
                        <a:rPr sz="1800" spc="-25" dirty="0">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a:latin typeface="Courier New"/>
                          <a:cs typeface="Courier New"/>
                        </a:rPr>
                        <a:t>4</a:t>
                      </a:r>
                      <a:r>
                        <a:rPr sz="1800" baseline="-6944">
                          <a:latin typeface="Courier New"/>
                          <a:cs typeface="Courier New"/>
                        </a:rPr>
                        <a:t>	</a:t>
                      </a:r>
                      <a:r>
                        <a:rPr sz="1800" spc="-50">
                          <a:latin typeface="Courier New"/>
                          <a:cs typeface="Courier New"/>
                        </a:rPr>
                        <a:t>z</a:t>
                      </a:r>
                      <a:r>
                        <a:rPr sz="1800">
                          <a:latin typeface="Courier New"/>
                          <a:cs typeface="Courier New"/>
                        </a:rPr>
                        <a:t>	</a:t>
                      </a:r>
                      <a:r>
                        <a:rPr sz="1800" spc="-50">
                          <a:latin typeface="Courier New"/>
                          <a:cs typeface="Courier New"/>
                        </a:rPr>
                        <a:t>=</a:t>
                      </a:r>
                      <a:r>
                        <a:rPr sz="1800">
                          <a:latin typeface="Courier New"/>
                          <a:cs typeface="Courier New"/>
                        </a:rPr>
                        <a:t>	</a:t>
                      </a:r>
                      <a:r>
                        <a:rPr sz="1800" spc="-25">
                          <a:latin typeface="Courier New"/>
                          <a:cs typeface="Courier New"/>
                        </a:rPr>
                        <a:t>2</a:t>
                      </a:r>
                      <a:r>
                        <a:rPr sz="1800" spc="-25" dirty="0">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a:latin typeface="Courier New"/>
                          <a:cs typeface="Courier New"/>
                        </a:rPr>
                        <a:t>5</a:t>
                      </a:r>
                      <a:r>
                        <a:rPr sz="1800" baseline="-6944">
                          <a:latin typeface="Courier New"/>
                          <a:cs typeface="Courier New"/>
                        </a:rPr>
                        <a:t>	</a:t>
                      </a:r>
                      <a:r>
                        <a:rPr sz="1800" spc="-1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12</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885950"/>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a:latin typeface="Courier New"/>
                          <a:cs typeface="Courier New"/>
                        </a:rPr>
                        <a:t>1</a:t>
                      </a:r>
                      <a:r>
                        <a:rPr sz="1800" spc="-15" baseline="-6944">
                          <a:latin typeface="Courier New"/>
                          <a:cs typeface="Courier New"/>
                        </a:rPr>
                        <a:t> </a:t>
                      </a:r>
                      <a:r>
                        <a:rPr sz="1800" spc="-25">
                          <a:latin typeface="Courier New"/>
                          <a:cs typeface="Courier New"/>
                        </a:rPr>
                        <a:t>int</a:t>
                      </a:r>
                      <a:r>
                        <a:rPr sz="1800">
                          <a:latin typeface="Courier New"/>
                          <a:cs typeface="Courier New"/>
                        </a:rPr>
                        <a:t>	</a:t>
                      </a:r>
                      <a:r>
                        <a:rPr sz="1800" spc="-20">
                          <a:latin typeface="Courier New"/>
                          <a:cs typeface="Courier New"/>
                        </a:rPr>
                        <a:t>t1()</a:t>
                      </a:r>
                      <a:r>
                        <a:rPr sz="1800">
                          <a:latin typeface="Courier New"/>
                          <a:cs typeface="Courier New"/>
                        </a:rPr>
                        <a:t>	</a:t>
                      </a:r>
                      <a:r>
                        <a:rPr sz="1800" spc="-50">
                          <a:latin typeface="Courier New"/>
                          <a:cs typeface="Courier New"/>
                        </a:rPr>
                        <a:t>{</a:t>
                      </a:r>
                      <a:endParaRPr sz="1800" dirty="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a:latin typeface="Courier New"/>
                          <a:cs typeface="Courier New"/>
                        </a:rPr>
                        <a:t>1</a:t>
                      </a:r>
                      <a:r>
                        <a:rPr sz="1800" spc="-15" baseline="-6944">
                          <a:latin typeface="Courier New"/>
                          <a:cs typeface="Courier New"/>
                        </a:rPr>
                        <a:t> </a:t>
                      </a:r>
                      <a:r>
                        <a:rPr sz="1800" spc="-25">
                          <a:latin typeface="Courier New"/>
                          <a:cs typeface="Courier New"/>
                        </a:rPr>
                        <a:t>int</a:t>
                      </a:r>
                      <a:r>
                        <a:rPr sz="1800">
                          <a:latin typeface="Courier New"/>
                          <a:cs typeface="Courier New"/>
                        </a:rPr>
                        <a:t>	</a:t>
                      </a:r>
                      <a:r>
                        <a:rPr sz="1800" spc="-20">
                          <a:latin typeface="Courier New"/>
                          <a:cs typeface="Courier New"/>
                        </a:rPr>
                        <a:t>t2()</a:t>
                      </a:r>
                      <a:r>
                        <a:rPr sz="1800">
                          <a:latin typeface="Courier New"/>
                          <a:cs typeface="Courier New"/>
                        </a:rPr>
                        <a:t>	</a:t>
                      </a:r>
                      <a:r>
                        <a:rPr sz="1800" spc="-5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a:latin typeface="Courier New"/>
                <a:cs typeface="Courier New"/>
              </a:rPr>
              <a:t>1</a:t>
            </a:r>
            <a:r>
              <a:rPr sz="1800" b="0" spc="-15" baseline="-6944">
                <a:latin typeface="Courier New"/>
                <a:cs typeface="Courier New"/>
              </a:rPr>
              <a:t> </a:t>
            </a:r>
            <a:r>
              <a:rPr sz="1800" b="0" spc="-25">
                <a:latin typeface="Courier New"/>
                <a:cs typeface="Courier New"/>
              </a:rPr>
              <a:t>int</a:t>
            </a:r>
            <a:r>
              <a:rPr sz="1800" b="0">
                <a:latin typeface="Courier New"/>
                <a:cs typeface="Courier New"/>
              </a:rPr>
              <a:t>	</a:t>
            </a:r>
            <a:r>
              <a:rPr sz="1800" b="0" spc="-20">
                <a:latin typeface="Courier New"/>
                <a:cs typeface="Courier New"/>
              </a:rPr>
              <a:t>t1</a:t>
            </a:r>
            <a:r>
              <a:rPr sz="1800" b="0" spc="-20" dirty="0">
                <a:latin typeface="Courier New"/>
                <a:cs typeface="Courier New"/>
              </a:rPr>
              <a:t>()</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a:latin typeface="Courier New"/>
                <a:cs typeface="Courier New"/>
              </a:rPr>
              <a:t>	</a:t>
            </a:r>
            <a:r>
              <a:rPr sz="1800" b="0" baseline="-6944">
                <a:latin typeface="Courier New"/>
                <a:cs typeface="Courier New"/>
              </a:rPr>
              <a:t>1</a:t>
            </a:r>
            <a:r>
              <a:rPr sz="1800" b="0" spc="-15" baseline="-6944">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13</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a:latin typeface="Courier New"/>
                <a:cs typeface="Courier New"/>
              </a:rPr>
              <a:t>int</a:t>
            </a:r>
            <a:r>
              <a:rPr b="0">
                <a:latin typeface="Courier New"/>
                <a:cs typeface="Courier New"/>
              </a:rPr>
              <a:t>	</a:t>
            </a:r>
            <a:r>
              <a:rPr b="0" spc="-20">
                <a:latin typeface="Courier New"/>
                <a:cs typeface="Courier New"/>
              </a:rPr>
              <a:t>t1()</a:t>
            </a:r>
            <a:r>
              <a:rPr b="0">
                <a:latin typeface="Courier New"/>
                <a:cs typeface="Courier New"/>
              </a:rPr>
              <a:t>	</a:t>
            </a:r>
            <a:r>
              <a:rPr b="0" spc="-5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a:t>
            </a:r>
            <a:r>
              <a:rPr b="0" spc="-10">
                <a:latin typeface="Courier New"/>
                <a:cs typeface="Courier New"/>
              </a:rPr>
              <a:t>1)</a:t>
            </a:r>
            <a:r>
              <a:rPr b="0">
                <a:latin typeface="Courier New"/>
                <a:cs typeface="Courier New"/>
              </a:rPr>
              <a:t>	</a:t>
            </a:r>
            <a:r>
              <a:rPr b="0" spc="-5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a:latin typeface="Courier New"/>
                <a:cs typeface="Courier New"/>
              </a:rPr>
              <a:t>6</a:t>
            </a:r>
            <a:r>
              <a:rPr b="0" baseline="-6944">
                <a:latin typeface="Courier New"/>
                <a:cs typeface="Courier New"/>
              </a:rPr>
              <a:t>	</a:t>
            </a:r>
            <a:r>
              <a:rPr b="0" spc="-5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a:latin typeface="Courier New"/>
                <a:cs typeface="Courier New"/>
              </a:rPr>
              <a:t>int</a:t>
            </a:r>
            <a:r>
              <a:rPr b="0">
                <a:latin typeface="Courier New"/>
                <a:cs typeface="Courier New"/>
              </a:rPr>
              <a:t>	</a:t>
            </a:r>
            <a:r>
              <a:rPr b="0" spc="-20">
                <a:latin typeface="Courier New"/>
                <a:cs typeface="Courier New"/>
              </a:rPr>
              <a:t>t2()</a:t>
            </a:r>
            <a:r>
              <a:rPr b="0">
                <a:latin typeface="Courier New"/>
                <a:cs typeface="Courier New"/>
              </a:rPr>
              <a:t>	</a:t>
            </a:r>
            <a:r>
              <a:rPr b="0" spc="-5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a:t>
            </a:r>
            <a:r>
              <a:rPr b="0" spc="-10">
                <a:latin typeface="Courier New"/>
                <a:cs typeface="Courier New"/>
              </a:rPr>
              <a:t>1)</a:t>
            </a:r>
            <a:r>
              <a:rPr b="0">
                <a:latin typeface="Courier New"/>
                <a:cs typeface="Courier New"/>
              </a:rPr>
              <a:t>	</a:t>
            </a:r>
            <a:r>
              <a:rPr b="0" spc="-5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a:latin typeface="Courier New"/>
                <a:cs typeface="Courier New"/>
              </a:rPr>
              <a:t>6</a:t>
            </a:r>
            <a:r>
              <a:rPr b="0" baseline="-6944">
                <a:latin typeface="Courier New"/>
                <a:cs typeface="Courier New"/>
              </a:rPr>
              <a:t>	</a:t>
            </a:r>
            <a:r>
              <a:rPr b="0" spc="-5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a:latin typeface="Courier New"/>
                <a:cs typeface="Courier New"/>
              </a:rPr>
              <a:t>int</a:t>
            </a:r>
            <a:r>
              <a:rPr b="0">
                <a:latin typeface="Courier New"/>
                <a:cs typeface="Courier New"/>
              </a:rPr>
              <a:t>	</a:t>
            </a:r>
            <a:r>
              <a:rPr b="0" spc="-20">
                <a:latin typeface="Courier New"/>
                <a:cs typeface="Courier New"/>
              </a:rPr>
              <a:t>t3()</a:t>
            </a:r>
            <a:r>
              <a:rPr b="0">
                <a:latin typeface="Courier New"/>
                <a:cs typeface="Courier New"/>
              </a:rPr>
              <a:t>	</a:t>
            </a:r>
            <a:r>
              <a:rPr b="0" spc="-5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a:t>
            </a:r>
            <a:r>
              <a:rPr b="0" spc="-10">
                <a:latin typeface="Courier New"/>
                <a:cs typeface="Courier New"/>
              </a:rPr>
              <a:t>1)</a:t>
            </a:r>
            <a:r>
              <a:rPr b="0">
                <a:latin typeface="Courier New"/>
                <a:cs typeface="Courier New"/>
              </a:rPr>
              <a:t>	</a:t>
            </a:r>
            <a:r>
              <a:rPr b="0" spc="-5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a:latin typeface="Courier New"/>
                <a:cs typeface="Courier New"/>
              </a:rPr>
              <a:t>8</a:t>
            </a:r>
            <a:r>
              <a:rPr b="0" baseline="-6944">
                <a:latin typeface="Courier New"/>
                <a:cs typeface="Courier New"/>
              </a:rPr>
              <a:t>	</a:t>
            </a:r>
            <a:r>
              <a:rPr b="0" spc="-5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a:latin typeface="Courier New"/>
                <a:cs typeface="Courier New"/>
              </a:rPr>
              <a:t>semaphore</a:t>
            </a:r>
            <a:r>
              <a:rPr b="0">
                <a:latin typeface="Courier New"/>
                <a:cs typeface="Courier New"/>
              </a:rPr>
              <a:t>	</a:t>
            </a:r>
            <a:r>
              <a:rPr b="0" spc="-10">
                <a:latin typeface="Courier New"/>
                <a:cs typeface="Courier New"/>
              </a:rPr>
              <a:t>s</a:t>
            </a:r>
            <a:r>
              <a:rPr b="0" spc="-10" dirty="0" err="1">
                <a:latin typeface="Courier New"/>
                <a:cs typeface="Courier New"/>
              </a:rPr>
              <a:t>_a</a:t>
            </a:r>
            <a:r>
              <a:rPr b="0" spc="-10" dirty="0">
                <a:latin typeface="Courier New"/>
                <a:cs typeface="Courier New"/>
              </a:rPr>
              <a:t>=</a:t>
            </a:r>
            <a:r>
              <a:rPr b="0" spc="-10">
                <a:latin typeface="Courier New"/>
                <a:cs typeface="Courier New"/>
              </a:rPr>
              <a:t>0,</a:t>
            </a:r>
            <a:r>
              <a:rPr b="0">
                <a:latin typeface="Courier New"/>
                <a:cs typeface="Courier New"/>
              </a:rPr>
              <a:t>	</a:t>
            </a:r>
            <a:r>
              <a:rPr b="0" spc="-10">
                <a:latin typeface="Courier New"/>
                <a:cs typeface="Courier New"/>
              </a:rPr>
              <a:t>s</a:t>
            </a:r>
            <a:r>
              <a:rPr b="0" spc="-10" dirty="0" err="1">
                <a:latin typeface="Courier New"/>
                <a:cs typeface="Courier New"/>
              </a:rPr>
              <a:t>_b</a:t>
            </a:r>
            <a:r>
              <a:rPr b="0" spc="-10" dirty="0">
                <a:latin typeface="Courier New"/>
                <a:cs typeface="Courier New"/>
              </a:rPr>
              <a:t>=</a:t>
            </a:r>
            <a:r>
              <a:rPr b="0" spc="-10">
                <a:latin typeface="Courier New"/>
                <a:cs typeface="Courier New"/>
              </a:rPr>
              <a:t>0,</a:t>
            </a:r>
            <a:r>
              <a:rPr b="0">
                <a:latin typeface="Courier New"/>
                <a:cs typeface="Courier New"/>
              </a:rPr>
              <a:t>	</a:t>
            </a:r>
            <a:r>
              <a:rPr b="0" spc="-10">
                <a:latin typeface="Courier New"/>
                <a:cs typeface="Courier New"/>
              </a:rPr>
              <a:t>s</a:t>
            </a:r>
            <a:r>
              <a:rPr b="0" spc="-10" dirty="0" err="1">
                <a:latin typeface="Courier New"/>
                <a:cs typeface="Courier New"/>
              </a:rPr>
              <a:t>_c</a:t>
            </a:r>
            <a:r>
              <a:rPr b="0" spc="-10" dirty="0">
                <a:latin typeface="Courier New"/>
                <a:cs typeface="Courier New"/>
              </a:rPr>
              <a:t>=0;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16</a:t>
            </a:fld>
            <a:endParaRPr lang="nb-NO" sz="1400" b="0" i="0" dirty="0">
              <a:solidFill>
                <a:schemeClr val="tx1"/>
              </a:solidFill>
              <a:latin typeface="Arial"/>
              <a:cs typeface="Aria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340" y="3942820"/>
            <a:ext cx="5808285" cy="2769348"/>
          </a:xfrm>
          <a:prstGeom prst="rect">
            <a:avLst/>
          </a:prstGeom>
        </p:spPr>
        <p:txBody>
          <a:bodyPr vert="horz" wrap="square" lIns="0" tIns="80645" rIns="0" bIns="0" rtlCol="0">
            <a:spAutoFit/>
          </a:bodyPr>
          <a:lstStyle/>
          <a:p>
            <a:pPr marL="12700">
              <a:spcBef>
                <a:spcPts val="635"/>
              </a:spcBef>
            </a:pPr>
            <a:r>
              <a:rPr lang="en-GB" sz="2400" b="0" dirty="0">
                <a:latin typeface="Gill Sans" panose="020B0502020104020203"/>
                <a:cs typeface="Arial MT"/>
              </a:rPr>
              <a:t>Deadlock scenario 1:</a:t>
            </a:r>
            <a:endParaRPr sz="2400" b="0" dirty="0">
              <a:latin typeface="Gill Sans" panose="020B0502020104020203"/>
              <a:cs typeface="Arial MT"/>
            </a:endParaRPr>
          </a:p>
          <a:p>
            <a:pPr marL="231140" indent="-218440">
              <a:spcBef>
                <a:spcPts val="570"/>
              </a:spcBef>
              <a:buChar char="•"/>
              <a:tabLst>
                <a:tab pos="231140" algn="l"/>
              </a:tabLst>
            </a:pPr>
            <a:r>
              <a:rPr sz="2800" b="0" baseline="1291" dirty="0">
                <a:latin typeface="Gill Sans" panose="020B0502020104020203"/>
                <a:cs typeface="Arial MT"/>
              </a:rPr>
              <a:t>t2</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first</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2</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lock2=0,</a:t>
            </a:r>
            <a:r>
              <a:rPr sz="2800" b="0" spc="60" baseline="1291" dirty="0">
                <a:latin typeface="Gill Sans" panose="020B0502020104020203"/>
                <a:cs typeface="Arial MT"/>
              </a:rPr>
              <a:t> </a:t>
            </a:r>
            <a:r>
              <a:rPr sz="2800" b="0" baseline="1291" dirty="0">
                <a:latin typeface="Gill Sans" panose="020B0502020104020203"/>
                <a:cs typeface="Arial MT"/>
              </a:rPr>
              <a:t>lock1=1)</a:t>
            </a:r>
            <a:r>
              <a:rPr lang="en-GB" sz="2800" b="0" spc="60" baseline="1291" dirty="0">
                <a:latin typeface="Gill Sans" panose="020B0502020104020203"/>
                <a:cs typeface="Arial MT"/>
              </a:rPr>
              <a:t>; </a:t>
            </a:r>
            <a:r>
              <a:rPr sz="2800" b="0" baseline="1291" dirty="0">
                <a:latin typeface="Gill Sans" panose="020B0502020104020203"/>
                <a:cs typeface="Arial MT"/>
              </a:rPr>
              <a:t>switch</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spc="-37" baseline="1291" dirty="0">
                <a:latin typeface="Gill Sans" panose="020B0502020104020203"/>
                <a:cs typeface="Arial MT"/>
              </a:rPr>
              <a:t>t1</a:t>
            </a:r>
            <a:endParaRPr sz="2800" b="0" baseline="1291" dirty="0">
              <a:latin typeface="Gill Sans" panose="020B0502020104020203"/>
              <a:cs typeface="Arial MT"/>
            </a:endParaRPr>
          </a:p>
          <a:p>
            <a:pPr marL="231140" indent="-218440">
              <a:spcBef>
                <a:spcPts val="595"/>
              </a:spcBef>
              <a:buChar char="•"/>
              <a:tabLst>
                <a:tab pos="231140" algn="l"/>
              </a:tabLst>
            </a:pPr>
            <a:r>
              <a:rPr sz="2800" b="0" baseline="1291" dirty="0">
                <a:latin typeface="Gill Sans" panose="020B0502020104020203"/>
                <a:cs typeface="Arial MT"/>
              </a:rPr>
              <a:t>t1</a:t>
            </a:r>
            <a:r>
              <a:rPr sz="2800" b="0" spc="44" baseline="1291" dirty="0">
                <a:latin typeface="Gill Sans" panose="020B0502020104020203"/>
                <a:cs typeface="Arial MT"/>
              </a:rPr>
              <a:t> </a:t>
            </a:r>
            <a:r>
              <a:rPr sz="2800" b="0" baseline="1291" dirty="0">
                <a:latin typeface="Gill Sans" panose="020B0502020104020203"/>
                <a:cs typeface="Arial MT"/>
              </a:rPr>
              <a:t>starts</a:t>
            </a:r>
            <a:r>
              <a:rPr sz="2800" b="0" spc="60" baseline="1291" dirty="0">
                <a:latin typeface="Gill Sans" panose="020B0502020104020203"/>
                <a:cs typeface="Arial MT"/>
              </a:rPr>
              <a:t> </a:t>
            </a:r>
            <a:r>
              <a:rPr sz="2800" b="0" baseline="1291" dirty="0">
                <a:latin typeface="Gill Sans" panose="020B0502020104020203"/>
                <a:cs typeface="Arial MT"/>
              </a:rPr>
              <a:t>and</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3</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lock1=0,</a:t>
            </a:r>
            <a:r>
              <a:rPr sz="2800" b="0" spc="60" baseline="1291" dirty="0">
                <a:latin typeface="Gill Sans" panose="020B0502020104020203"/>
                <a:cs typeface="Arial MT"/>
              </a:rPr>
              <a:t> </a:t>
            </a:r>
            <a:r>
              <a:rPr sz="2800" b="0" baseline="1291" dirty="0">
                <a:latin typeface="Gill Sans" panose="020B0502020104020203"/>
                <a:cs typeface="Arial MT"/>
              </a:rPr>
              <a:t>lock2=0)</a:t>
            </a:r>
            <a:r>
              <a:rPr lang="en-GB" sz="2800" b="0" spc="67" baseline="1291" dirty="0">
                <a:latin typeface="Gill Sans" panose="020B0502020104020203"/>
                <a:cs typeface="Arial MT"/>
              </a:rPr>
              <a:t>; </a:t>
            </a:r>
            <a:r>
              <a:rPr sz="2800" b="0" baseline="1291" dirty="0">
                <a:latin typeface="Gill Sans" panose="020B0502020104020203"/>
                <a:cs typeface="Arial MT"/>
              </a:rPr>
              <a:t>back</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67" baseline="1291" dirty="0">
                <a:latin typeface="Gill Sans" panose="020B0502020104020203"/>
                <a:cs typeface="Arial MT"/>
              </a:rPr>
              <a:t> </a:t>
            </a:r>
            <a:r>
              <a:rPr sz="2800" b="0" spc="-37" baseline="1291" dirty="0">
                <a:latin typeface="Gill Sans" panose="020B0502020104020203"/>
                <a:cs typeface="Arial MT"/>
              </a:rPr>
              <a:t>t2</a:t>
            </a:r>
            <a:endParaRPr sz="2800" b="0" baseline="1291" dirty="0">
              <a:latin typeface="Gill Sans" panose="020B0502020104020203"/>
              <a:cs typeface="Arial MT"/>
            </a:endParaRPr>
          </a:p>
          <a:p>
            <a:pPr marL="231140" indent="-218440">
              <a:spcBef>
                <a:spcPts val="600"/>
              </a:spcBef>
              <a:buChar char="•"/>
              <a:tabLst>
                <a:tab pos="231140" algn="l"/>
              </a:tabLst>
            </a:pPr>
            <a:r>
              <a:rPr sz="2800" b="0" baseline="1291" dirty="0">
                <a:latin typeface="Gill Sans" panose="020B0502020104020203"/>
                <a:cs typeface="Arial MT"/>
              </a:rPr>
              <a:t>t2</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lock2</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baseline="1291" dirty="0">
                <a:latin typeface="Gill Sans" panose="020B0502020104020203"/>
                <a:cs typeface="Arial MT"/>
              </a:rPr>
              <a:t>4</a:t>
            </a:r>
            <a:r>
              <a:rPr lang="en-GB" sz="2800" b="0" spc="52" baseline="1291" dirty="0">
                <a:latin typeface="Gill Sans" panose="020B0502020104020203"/>
                <a:cs typeface="Arial MT"/>
              </a:rPr>
              <a:t>;</a:t>
            </a:r>
            <a:r>
              <a:rPr sz="2800" b="0" spc="240" baseline="1291" dirty="0">
                <a:latin typeface="Gill Sans" panose="020B0502020104020203"/>
                <a:cs typeface="Cambria"/>
              </a:rPr>
              <a:t> </a:t>
            </a:r>
            <a:r>
              <a:rPr sz="2800" b="0" baseline="1291" dirty="0">
                <a:latin typeface="Gill Sans" panose="020B0502020104020203"/>
                <a:cs typeface="Arial MT"/>
              </a:rPr>
              <a:t>switch</a:t>
            </a:r>
            <a:r>
              <a:rPr sz="2800" b="0" spc="52"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baseline="1291" dirty="0">
                <a:latin typeface="Gill Sans" panose="020B0502020104020203"/>
                <a:cs typeface="Arial MT"/>
              </a:rPr>
              <a:t>t1,</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lock1</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spc="-75" baseline="1291" dirty="0">
                <a:latin typeface="Gill Sans" panose="020B0502020104020203"/>
                <a:cs typeface="Arial MT"/>
              </a:rPr>
              <a:t>5</a:t>
            </a:r>
            <a:endParaRPr lang="en-GB" sz="2800" b="0" spc="-75" baseline="1291" dirty="0">
              <a:latin typeface="Gill Sans" panose="020B0502020104020203"/>
              <a:cs typeface="Arial MT"/>
            </a:endParaRPr>
          </a:p>
          <a:p>
            <a:pPr marL="231140" indent="-218440">
              <a:spcBef>
                <a:spcPts val="600"/>
              </a:spcBef>
              <a:buChar char="•"/>
              <a:tabLst>
                <a:tab pos="231140" algn="l"/>
              </a:tabLst>
            </a:pPr>
            <a:r>
              <a:rPr lang="en-GB" sz="2800" b="0" spc="-75" baseline="1291" dirty="0">
                <a:latin typeface="Gill Sans" panose="020B0502020104020203"/>
                <a:cs typeface="Arial MT"/>
              </a:rPr>
              <a:t>This results in a circular waiting condition, where each thread grabs one lock and requests the other. </a:t>
            </a:r>
          </a:p>
        </p:txBody>
      </p:sp>
      <p:sp>
        <p:nvSpPr>
          <p:cNvPr id="4" name="object 4"/>
          <p:cNvSpPr/>
          <p:nvPr/>
        </p:nvSpPr>
        <p:spPr>
          <a:xfrm>
            <a:off x="54540"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5490" y="1647229"/>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a:latin typeface="Courier New"/>
                <a:cs typeface="Courier New"/>
              </a:rPr>
              <a:t>1</a:t>
            </a:r>
            <a:r>
              <a:rPr b="0" spc="-15" baseline="-6944">
                <a:latin typeface="Courier New"/>
                <a:cs typeface="Courier New"/>
              </a:rPr>
              <a:t> </a:t>
            </a:r>
            <a:r>
              <a:rPr b="0" spc="-25">
                <a:latin typeface="Courier New"/>
                <a:cs typeface="Courier New"/>
              </a:rPr>
              <a:t>int</a:t>
            </a:r>
            <a:r>
              <a:rPr b="0">
                <a:latin typeface="Courier New"/>
                <a:cs typeface="Courier New"/>
              </a:rPr>
              <a:t>	</a:t>
            </a:r>
            <a:r>
              <a:rPr b="0" spc="-20">
                <a:latin typeface="Courier New"/>
                <a:cs typeface="Courier New"/>
              </a:rPr>
              <a:t>t1()</a:t>
            </a:r>
            <a:r>
              <a:rPr b="0">
                <a:latin typeface="Courier New"/>
                <a:cs typeface="Courier New"/>
              </a:rPr>
              <a:t>	</a:t>
            </a:r>
            <a:r>
              <a:rPr b="0" spc="-5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a:latin typeface="Courier New"/>
                <a:cs typeface="Courier New"/>
              </a:rPr>
              <a:t>2</a:t>
            </a:r>
            <a:r>
              <a:rPr b="0" baseline="-6944">
                <a:latin typeface="Courier New"/>
                <a:cs typeface="Courier New"/>
              </a:rPr>
              <a:t>	</a:t>
            </a:r>
            <a:r>
              <a:rPr b="0" spc="-50">
                <a:latin typeface="Courier New"/>
                <a:cs typeface="Courier New"/>
              </a:rPr>
              <a:t>z</a:t>
            </a:r>
            <a:r>
              <a:rPr b="0">
                <a:latin typeface="Courier New"/>
                <a:cs typeface="Courier New"/>
              </a:rPr>
              <a:t>	</a:t>
            </a:r>
            <a:r>
              <a:rPr b="0" spc="-50">
                <a:latin typeface="Courier New"/>
                <a:cs typeface="Courier New"/>
              </a:rPr>
              <a:t>=</a:t>
            </a:r>
            <a:r>
              <a:rPr b="0">
                <a:latin typeface="Courier New"/>
                <a:cs typeface="Courier New"/>
              </a:rPr>
              <a:t>	</a:t>
            </a:r>
            <a:r>
              <a:rPr b="0" spc="-50">
                <a:latin typeface="Courier New"/>
                <a:cs typeface="Courier New"/>
              </a:rPr>
              <a:t>z</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2</a:t>
            </a:r>
            <a:r>
              <a:rPr b="0" spc="-25"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a:latin typeface="Courier New"/>
                <a:cs typeface="Courier New"/>
              </a:rPr>
              <a:t>x</a:t>
            </a:r>
            <a:r>
              <a:rPr b="0">
                <a:latin typeface="Courier New"/>
                <a:cs typeface="Courier New"/>
              </a:rPr>
              <a:t>	</a:t>
            </a:r>
            <a:r>
              <a:rPr b="0" spc="-50">
                <a:latin typeface="Courier New"/>
                <a:cs typeface="Courier New"/>
              </a:rPr>
              <a:t>=</a:t>
            </a:r>
            <a:r>
              <a:rPr b="0">
                <a:latin typeface="Courier New"/>
                <a:cs typeface="Courier New"/>
              </a:rPr>
              <a:t>	</a:t>
            </a:r>
            <a:r>
              <a:rPr b="0" spc="-50">
                <a:latin typeface="Courier New"/>
                <a:cs typeface="Courier New"/>
              </a:rPr>
              <a:t>x</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2</a:t>
            </a:r>
            <a:r>
              <a:rPr b="0" spc="-25"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a:latin typeface="Courier New"/>
                <a:cs typeface="Courier New"/>
              </a:rPr>
              <a:t>y</a:t>
            </a:r>
            <a:r>
              <a:rPr b="0">
                <a:latin typeface="Courier New"/>
                <a:cs typeface="Courier New"/>
              </a:rPr>
              <a:t>	</a:t>
            </a:r>
            <a:r>
              <a:rPr b="0" spc="-50">
                <a:latin typeface="Courier New"/>
                <a:cs typeface="Courier New"/>
              </a:rPr>
              <a:t>=</a:t>
            </a:r>
            <a:r>
              <a:rPr b="0">
                <a:latin typeface="Courier New"/>
                <a:cs typeface="Courier New"/>
              </a:rPr>
              <a:t>	</a:t>
            </a:r>
            <a:r>
              <a:rPr b="0" spc="-50">
                <a:latin typeface="Courier New"/>
                <a:cs typeface="Courier New"/>
              </a:rPr>
              <a:t>y</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2</a:t>
            </a:r>
            <a:r>
              <a:rPr b="0" spc="-25"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2918352"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2932321" y="1647229"/>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a:latin typeface="Courier New"/>
                <a:cs typeface="Courier New"/>
              </a:rPr>
              <a:t>1</a:t>
            </a:r>
            <a:r>
              <a:rPr b="0" spc="-15" baseline="-6944">
                <a:latin typeface="Courier New"/>
                <a:cs typeface="Courier New"/>
              </a:rPr>
              <a:t> </a:t>
            </a:r>
            <a:r>
              <a:rPr b="0" spc="-25">
                <a:latin typeface="Courier New"/>
                <a:cs typeface="Courier New"/>
              </a:rPr>
              <a:t>int</a:t>
            </a:r>
            <a:r>
              <a:rPr b="0">
                <a:latin typeface="Courier New"/>
                <a:cs typeface="Courier New"/>
              </a:rPr>
              <a:t>	</a:t>
            </a:r>
            <a:r>
              <a:rPr b="0" spc="-20">
                <a:latin typeface="Courier New"/>
                <a:cs typeface="Courier New"/>
              </a:rPr>
              <a:t>t2()</a:t>
            </a:r>
            <a:r>
              <a:rPr b="0">
                <a:latin typeface="Courier New"/>
                <a:cs typeface="Courier New"/>
              </a:rPr>
              <a:t>	</a:t>
            </a:r>
            <a:r>
              <a:rPr b="0" spc="-50">
                <a:latin typeface="Courier New"/>
                <a:cs typeface="Courier New"/>
              </a:rPr>
              <a:t>{</a:t>
            </a:r>
            <a:endParaRPr b="0" dirty="0">
              <a:latin typeface="Courier New"/>
              <a:cs typeface="Courier New"/>
            </a:endParaRPr>
          </a:p>
        </p:txBody>
      </p:sp>
      <p:sp>
        <p:nvSpPr>
          <p:cNvPr id="9" name="object 9"/>
          <p:cNvSpPr txBox="1"/>
          <p:nvPr/>
        </p:nvSpPr>
        <p:spPr>
          <a:xfrm>
            <a:off x="3460724" y="1901229"/>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2957722" y="1922904"/>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3460723" y="2155229"/>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a:latin typeface="Courier New"/>
                <a:cs typeface="Courier New"/>
              </a:rPr>
              <a:t>y</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y</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1</a:t>
            </a:r>
            <a:r>
              <a:rPr b="0" spc="-25" dirty="0">
                <a:latin typeface="Courier New"/>
                <a:cs typeface="Courier New"/>
              </a:rPr>
              <a:t>; </a:t>
            </a:r>
            <a:r>
              <a:rPr b="0" spc="-10" dirty="0">
                <a:solidFill>
                  <a:srgbClr val="FF2600"/>
                </a:solidFill>
                <a:latin typeface="Courier New"/>
                <a:cs typeface="Courier New"/>
              </a:rPr>
              <a:t>lock1.wait</a:t>
            </a:r>
            <a:r>
              <a:rPr b="0" spc="-10">
                <a:solidFill>
                  <a:srgbClr val="FF2600"/>
                </a:solidFill>
                <a:latin typeface="Courier New"/>
                <a:cs typeface="Courier New"/>
              </a:rPr>
              <a:t>(); </a:t>
            </a:r>
            <a:r>
              <a:rPr b="0" spc="-50">
                <a:latin typeface="Courier New"/>
                <a:cs typeface="Courier New"/>
              </a:rPr>
              <a:t>x</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x</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1</a:t>
            </a:r>
            <a:r>
              <a:rPr b="0" spc="-25" dirty="0">
                <a:latin typeface="Courier New"/>
                <a:cs typeface="Courier New"/>
              </a:rPr>
              <a:t>;</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2932322" y="2430905"/>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2412437" y="1731396"/>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17</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1241952" y="718564"/>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a:latin typeface="Courier New"/>
                <a:cs typeface="Courier New"/>
              </a:rPr>
              <a:t>int</a:t>
            </a:r>
            <a:r>
              <a:rPr b="0">
                <a:latin typeface="Courier New"/>
                <a:cs typeface="Courier New"/>
              </a:rPr>
              <a:t>	</a:t>
            </a:r>
            <a:r>
              <a:rPr b="0" spc="-20">
                <a:latin typeface="Courier New"/>
                <a:cs typeface="Courier New"/>
              </a:rPr>
              <a:t>x</a:t>
            </a:r>
            <a:r>
              <a:rPr b="0" spc="-20" dirty="0">
                <a:latin typeface="Courier New"/>
                <a:cs typeface="Courier New"/>
              </a:rPr>
              <a:t>=</a:t>
            </a:r>
            <a:r>
              <a:rPr b="0" spc="-20">
                <a:latin typeface="Courier New"/>
                <a:cs typeface="Courier New"/>
              </a:rPr>
              <a:t>0,</a:t>
            </a:r>
            <a:r>
              <a:rPr b="0">
                <a:latin typeface="Courier New"/>
                <a:cs typeface="Courier New"/>
              </a:rPr>
              <a:t>	</a:t>
            </a:r>
            <a:r>
              <a:rPr b="0" spc="-20">
                <a:latin typeface="Courier New"/>
                <a:cs typeface="Courier New"/>
              </a:rPr>
              <a:t>y</a:t>
            </a:r>
            <a:r>
              <a:rPr b="0" spc="-20" dirty="0">
                <a:latin typeface="Courier New"/>
                <a:cs typeface="Courier New"/>
              </a:rPr>
              <a:t>=</a:t>
            </a:r>
            <a:r>
              <a:rPr b="0" spc="-20">
                <a:latin typeface="Courier New"/>
                <a:cs typeface="Courier New"/>
              </a:rPr>
              <a:t>0,</a:t>
            </a:r>
            <a:r>
              <a:rPr b="0">
                <a:latin typeface="Courier New"/>
                <a:cs typeface="Courier New"/>
              </a:rPr>
              <a:t>	</a:t>
            </a:r>
            <a:r>
              <a:rPr b="0" spc="-20">
                <a:latin typeface="Courier New"/>
                <a:cs typeface="Courier New"/>
              </a:rPr>
              <a:t>z</a:t>
            </a:r>
            <a:r>
              <a:rPr b="0" spc="-20" dirty="0">
                <a:latin typeface="Courier New"/>
                <a:cs typeface="Courier New"/>
              </a:rPr>
              <a:t>=0</a:t>
            </a:r>
            <a:r>
              <a:rPr b="0" spc="-20">
                <a:latin typeface="Courier New"/>
                <a:cs typeface="Courier New"/>
              </a:rPr>
              <a:t>; </a:t>
            </a:r>
            <a:r>
              <a:rPr b="0" spc="-10">
                <a:latin typeface="Courier New"/>
                <a:cs typeface="Courier New"/>
              </a:rPr>
              <a:t>semaphore</a:t>
            </a:r>
            <a:r>
              <a:rPr b="0">
                <a:latin typeface="Courier New"/>
                <a:cs typeface="Courier New"/>
              </a:rPr>
              <a:t>		</a:t>
            </a:r>
            <a:r>
              <a:rPr b="0" spc="-10">
                <a:latin typeface="Courier New"/>
                <a:cs typeface="Courier New"/>
              </a:rPr>
              <a:t>lock1=1,</a:t>
            </a:r>
            <a:r>
              <a:rPr b="0">
                <a:latin typeface="Courier New"/>
                <a:cs typeface="Courier New"/>
              </a:rPr>
              <a:t>	</a:t>
            </a:r>
            <a:r>
              <a:rPr b="0" spc="-10">
                <a:latin typeface="Courier New"/>
                <a:cs typeface="Courier New"/>
              </a:rPr>
              <a:t>lock2=1</a:t>
            </a:r>
            <a:r>
              <a:rPr b="0" spc="-10" dirty="0">
                <a:latin typeface="Courier New"/>
                <a:cs typeface="Courier New"/>
              </a:rPr>
              <a:t>;</a:t>
            </a:r>
            <a:endParaRPr b="0" dirty="0">
              <a:latin typeface="Courier New"/>
              <a:cs typeface="Courier New"/>
            </a:endParaRPr>
          </a:p>
        </p:txBody>
      </p:sp>
      <p:sp>
        <p:nvSpPr>
          <p:cNvPr id="6" name="object 4"/>
          <p:cNvSpPr/>
          <p:nvPr/>
        </p:nvSpPr>
        <p:spPr>
          <a:xfrm>
            <a:off x="6217345"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27" name="object 5"/>
          <p:cNvSpPr txBox="1"/>
          <p:nvPr/>
        </p:nvSpPr>
        <p:spPr>
          <a:xfrm>
            <a:off x="6759718" y="1899503"/>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a:latin typeface="Courier New"/>
                <a:cs typeface="Courier New"/>
              </a:rPr>
              <a:t>z</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z</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2</a:t>
            </a:r>
            <a:r>
              <a:rPr b="0" spc="-25" dirty="0">
                <a:latin typeface="Courier New"/>
                <a:cs typeface="Courier New"/>
              </a:rPr>
              <a:t>; </a:t>
            </a:r>
            <a:r>
              <a:rPr b="0" spc="-10" dirty="0">
                <a:latin typeface="Courier New"/>
                <a:cs typeface="Courier New"/>
              </a:rPr>
              <a:t>lock1.wait</a:t>
            </a:r>
            <a:r>
              <a:rPr b="0" spc="-10">
                <a:latin typeface="Courier New"/>
                <a:cs typeface="Courier New"/>
              </a:rPr>
              <a:t>(); </a:t>
            </a:r>
            <a:r>
              <a:rPr b="0" spc="-50">
                <a:latin typeface="Courier New"/>
                <a:cs typeface="Courier New"/>
              </a:rPr>
              <a:t>x</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x</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2</a:t>
            </a:r>
            <a:r>
              <a:rPr b="0" spc="-25" dirty="0">
                <a:latin typeface="Courier New"/>
                <a:cs typeface="Courier New"/>
              </a:rPr>
              <a:t>;</a:t>
            </a:r>
            <a:endParaRPr b="0" dirty="0">
              <a:latin typeface="Courier New"/>
              <a:cs typeface="Courier New"/>
            </a:endParaRPr>
          </a:p>
        </p:txBody>
      </p:sp>
      <p:sp>
        <p:nvSpPr>
          <p:cNvPr id="28" name="object 6"/>
          <p:cNvSpPr txBox="1"/>
          <p:nvPr/>
        </p:nvSpPr>
        <p:spPr>
          <a:xfrm>
            <a:off x="6759719" y="2661503"/>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a:latin typeface="Courier New"/>
                <a:cs typeface="Courier New"/>
              </a:rPr>
              <a:t>; </a:t>
            </a:r>
            <a:r>
              <a:rPr b="0" spc="-50">
                <a:latin typeface="Courier New"/>
                <a:cs typeface="Courier New"/>
              </a:rPr>
              <a:t>y</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y</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2</a:t>
            </a:r>
            <a:r>
              <a:rPr b="0" spc="-25" dirty="0">
                <a:latin typeface="Courier New"/>
                <a:cs typeface="Courier New"/>
              </a:rPr>
              <a:t>;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29" name="object 7"/>
          <p:cNvSpPr txBox="1"/>
          <p:nvPr/>
        </p:nvSpPr>
        <p:spPr>
          <a:xfrm>
            <a:off x="6231315"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1" name="object 8"/>
          <p:cNvSpPr txBox="1"/>
          <p:nvPr/>
        </p:nvSpPr>
        <p:spPr>
          <a:xfrm>
            <a:off x="7176157" y="675230"/>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a:latin typeface="Courier New"/>
                <a:cs typeface="Courier New"/>
              </a:rPr>
              <a:t>int</a:t>
            </a:r>
            <a:r>
              <a:rPr b="0">
                <a:latin typeface="Courier New"/>
                <a:cs typeface="Courier New"/>
              </a:rPr>
              <a:t>	</a:t>
            </a:r>
            <a:r>
              <a:rPr b="0" spc="-20">
                <a:latin typeface="Courier New"/>
                <a:cs typeface="Courier New"/>
              </a:rPr>
              <a:t>x</a:t>
            </a:r>
            <a:r>
              <a:rPr b="0" spc="-20" dirty="0">
                <a:latin typeface="Courier New"/>
                <a:cs typeface="Courier New"/>
              </a:rPr>
              <a:t>=</a:t>
            </a:r>
            <a:r>
              <a:rPr b="0" spc="-20">
                <a:latin typeface="Courier New"/>
                <a:cs typeface="Courier New"/>
              </a:rPr>
              <a:t>0,</a:t>
            </a:r>
            <a:r>
              <a:rPr b="0">
                <a:latin typeface="Courier New"/>
                <a:cs typeface="Courier New"/>
              </a:rPr>
              <a:t>	</a:t>
            </a:r>
            <a:r>
              <a:rPr b="0" spc="-20">
                <a:latin typeface="Courier New"/>
                <a:cs typeface="Courier New"/>
              </a:rPr>
              <a:t>y</a:t>
            </a:r>
            <a:r>
              <a:rPr b="0" spc="-20" dirty="0">
                <a:latin typeface="Courier New"/>
                <a:cs typeface="Courier New"/>
              </a:rPr>
              <a:t>=</a:t>
            </a:r>
            <a:r>
              <a:rPr b="0" spc="-20">
                <a:latin typeface="Courier New"/>
                <a:cs typeface="Courier New"/>
              </a:rPr>
              <a:t>0,</a:t>
            </a:r>
            <a:r>
              <a:rPr b="0">
                <a:latin typeface="Courier New"/>
                <a:cs typeface="Courier New"/>
              </a:rPr>
              <a:t>	</a:t>
            </a:r>
            <a:r>
              <a:rPr b="0" spc="-20">
                <a:latin typeface="Courier New"/>
                <a:cs typeface="Courier New"/>
              </a:rPr>
              <a:t>z</a:t>
            </a:r>
            <a:r>
              <a:rPr b="0" spc="-20" dirty="0">
                <a:latin typeface="Courier New"/>
                <a:cs typeface="Courier New"/>
              </a:rPr>
              <a:t>=0</a:t>
            </a:r>
            <a:r>
              <a:rPr b="0" spc="-20">
                <a:latin typeface="Courier New"/>
                <a:cs typeface="Courier New"/>
              </a:rPr>
              <a:t>; </a:t>
            </a:r>
            <a:r>
              <a:rPr b="0" spc="-10">
                <a:latin typeface="Courier New"/>
                <a:cs typeface="Courier New"/>
              </a:rPr>
              <a:t>semaphore</a:t>
            </a:r>
            <a:r>
              <a:rPr b="0">
                <a:latin typeface="Courier New"/>
                <a:cs typeface="Courier New"/>
              </a:rPr>
              <a:t>		</a:t>
            </a:r>
            <a:r>
              <a:rPr b="0" spc="-10">
                <a:latin typeface="Courier New"/>
                <a:cs typeface="Courier New"/>
              </a:rPr>
              <a:t>lock1=1,</a:t>
            </a:r>
            <a:r>
              <a:rPr b="0">
                <a:latin typeface="Courier New"/>
                <a:cs typeface="Courier New"/>
              </a:rPr>
              <a:t>	</a:t>
            </a:r>
            <a:r>
              <a:rPr b="0" spc="-10">
                <a:latin typeface="Courier New"/>
                <a:cs typeface="Courier New"/>
              </a:rPr>
              <a:t>lock2=1</a:t>
            </a:r>
            <a:r>
              <a:rPr b="0" spc="-10" dirty="0">
                <a:latin typeface="Courier New"/>
                <a:cs typeface="Courier New"/>
              </a:rPr>
              <a:t>;</a:t>
            </a:r>
            <a:endParaRPr b="0" dirty="0">
              <a:latin typeface="Courier New"/>
              <a:cs typeface="Courier New"/>
            </a:endParaRPr>
          </a:p>
        </p:txBody>
      </p:sp>
      <p:sp>
        <p:nvSpPr>
          <p:cNvPr id="32" name="object 9"/>
          <p:cNvSpPr/>
          <p:nvPr/>
        </p:nvSpPr>
        <p:spPr>
          <a:xfrm>
            <a:off x="9081157"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33" name="object 10"/>
          <p:cNvSpPr txBox="1"/>
          <p:nvPr/>
        </p:nvSpPr>
        <p:spPr>
          <a:xfrm>
            <a:off x="6218615" y="1645503"/>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a:latin typeface="Courier New"/>
                <a:cs typeface="Courier New"/>
              </a:rPr>
              <a:t>1</a:t>
            </a:r>
            <a:r>
              <a:rPr b="0" spc="-15" baseline="-6944">
                <a:latin typeface="Courier New"/>
                <a:cs typeface="Courier New"/>
              </a:rPr>
              <a:t> </a:t>
            </a:r>
            <a:r>
              <a:rPr b="0" spc="-25">
                <a:latin typeface="Courier New"/>
                <a:cs typeface="Courier New"/>
              </a:rPr>
              <a:t>int</a:t>
            </a:r>
            <a:r>
              <a:rPr b="0">
                <a:latin typeface="Courier New"/>
                <a:cs typeface="Courier New"/>
              </a:rPr>
              <a:t>	</a:t>
            </a:r>
            <a:r>
              <a:rPr b="0" spc="-20">
                <a:latin typeface="Courier New"/>
                <a:cs typeface="Courier New"/>
              </a:rPr>
              <a:t>t1()</a:t>
            </a:r>
            <a:r>
              <a:rPr b="0">
                <a:latin typeface="Courier New"/>
                <a:cs typeface="Courier New"/>
              </a:rPr>
              <a:t>	</a:t>
            </a:r>
            <a:r>
              <a:rPr b="0" spc="-50">
                <a:latin typeface="Courier New"/>
                <a:cs typeface="Courier New"/>
              </a:rPr>
              <a:t>{</a:t>
            </a:r>
            <a:r>
              <a:rPr b="0">
                <a:latin typeface="Courier New"/>
                <a:cs typeface="Courier New"/>
              </a:rPr>
              <a:t>	</a:t>
            </a:r>
            <a:r>
              <a:rPr b="0" baseline="-6944">
                <a:latin typeface="Courier New"/>
                <a:cs typeface="Courier New"/>
              </a:rPr>
              <a:t>1</a:t>
            </a:r>
            <a:r>
              <a:rPr b="0" spc="-15" baseline="-6944">
                <a:latin typeface="Courier New"/>
                <a:cs typeface="Courier New"/>
              </a:rPr>
              <a:t> </a:t>
            </a:r>
            <a:r>
              <a:rPr b="0" spc="-25">
                <a:latin typeface="Courier New"/>
                <a:cs typeface="Courier New"/>
              </a:rPr>
              <a:t>int</a:t>
            </a:r>
            <a:r>
              <a:rPr b="0">
                <a:latin typeface="Courier New"/>
                <a:cs typeface="Courier New"/>
              </a:rPr>
              <a:t>	</a:t>
            </a:r>
            <a:r>
              <a:rPr b="0" spc="-20">
                <a:latin typeface="Courier New"/>
                <a:cs typeface="Courier New"/>
              </a:rPr>
              <a:t>t2()</a:t>
            </a:r>
            <a:r>
              <a:rPr b="0">
                <a:latin typeface="Courier New"/>
                <a:cs typeface="Courier New"/>
              </a:rPr>
              <a:t>	</a:t>
            </a:r>
            <a:r>
              <a:rPr b="0" spc="-50">
                <a:latin typeface="Courier New"/>
                <a:cs typeface="Courier New"/>
              </a:rPr>
              <a:t>{</a:t>
            </a:r>
            <a:endParaRPr b="0" dirty="0">
              <a:latin typeface="Courier New"/>
              <a:cs typeface="Courier New"/>
            </a:endParaRPr>
          </a:p>
        </p:txBody>
      </p:sp>
      <p:sp>
        <p:nvSpPr>
          <p:cNvPr id="34" name="object 11"/>
          <p:cNvSpPr txBox="1"/>
          <p:nvPr/>
        </p:nvSpPr>
        <p:spPr>
          <a:xfrm>
            <a:off x="9623529" y="1899503"/>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35" name="object 12"/>
          <p:cNvSpPr txBox="1"/>
          <p:nvPr/>
        </p:nvSpPr>
        <p:spPr>
          <a:xfrm>
            <a:off x="9623528" y="2153503"/>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a:latin typeface="Courier New"/>
                <a:cs typeface="Courier New"/>
              </a:rPr>
              <a:t>y</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y</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1</a:t>
            </a:r>
            <a:r>
              <a:rPr b="0" spc="-25" dirty="0">
                <a:latin typeface="Courier New"/>
                <a:cs typeface="Courier New"/>
              </a:rPr>
              <a:t>; </a:t>
            </a:r>
            <a:r>
              <a:rPr b="0" spc="-10" dirty="0">
                <a:solidFill>
                  <a:srgbClr val="FF2600"/>
                </a:solidFill>
                <a:latin typeface="Courier New"/>
                <a:cs typeface="Courier New"/>
              </a:rPr>
              <a:t>lock1.wait</a:t>
            </a:r>
            <a:r>
              <a:rPr b="0" spc="-10">
                <a:solidFill>
                  <a:srgbClr val="FF2600"/>
                </a:solidFill>
                <a:latin typeface="Courier New"/>
                <a:cs typeface="Courier New"/>
              </a:rPr>
              <a:t>(); </a:t>
            </a:r>
            <a:r>
              <a:rPr b="0" spc="-50">
                <a:latin typeface="Courier New"/>
                <a:cs typeface="Courier New"/>
              </a:rPr>
              <a:t>x</a:t>
            </a:r>
            <a:r>
              <a:rPr b="0">
                <a:latin typeface="Courier New"/>
                <a:cs typeface="Courier New"/>
              </a:rPr>
              <a:t>	</a:t>
            </a:r>
            <a:r>
              <a:rPr b="0" spc="-60">
                <a:latin typeface="Courier New"/>
                <a:cs typeface="Courier New"/>
              </a:rPr>
              <a:t>=</a:t>
            </a:r>
            <a:r>
              <a:rPr b="0">
                <a:latin typeface="Courier New"/>
                <a:cs typeface="Courier New"/>
              </a:rPr>
              <a:t>	</a:t>
            </a:r>
            <a:r>
              <a:rPr b="0" spc="-50">
                <a:latin typeface="Courier New"/>
                <a:cs typeface="Courier New"/>
              </a:rPr>
              <a:t>x</a:t>
            </a:r>
            <a:r>
              <a:rPr b="0">
                <a:latin typeface="Courier New"/>
                <a:cs typeface="Courier New"/>
              </a:rPr>
              <a:t>	</a:t>
            </a:r>
            <a:r>
              <a:rPr b="0" spc="-50">
                <a:latin typeface="Courier New"/>
                <a:cs typeface="Courier New"/>
              </a:rPr>
              <a:t>+</a:t>
            </a:r>
            <a:r>
              <a:rPr b="0">
                <a:latin typeface="Courier New"/>
                <a:cs typeface="Courier New"/>
              </a:rPr>
              <a:t>	</a:t>
            </a:r>
            <a:r>
              <a:rPr b="0" spc="-25">
                <a:latin typeface="Courier New"/>
                <a:cs typeface="Courier New"/>
              </a:rPr>
              <a:t>1</a:t>
            </a:r>
            <a:r>
              <a:rPr b="0" spc="-25" dirty="0">
                <a:latin typeface="Courier New"/>
                <a:cs typeface="Courier New"/>
              </a:rPr>
              <a:t>;</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36" name="object 13"/>
          <p:cNvSpPr txBox="1"/>
          <p:nvPr/>
        </p:nvSpPr>
        <p:spPr>
          <a:xfrm>
            <a:off x="9095127"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37" name="object 14"/>
          <p:cNvGrpSpPr/>
          <p:nvPr/>
        </p:nvGrpSpPr>
        <p:grpSpPr>
          <a:xfrm>
            <a:off x="8554030" y="1823314"/>
            <a:ext cx="1076325" cy="1101090"/>
            <a:chOff x="2802343" y="1984822"/>
            <a:chExt cx="1076325" cy="1101090"/>
          </a:xfrm>
        </p:grpSpPr>
        <p:sp>
          <p:nvSpPr>
            <p:cNvPr id="38"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39"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40"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41"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42"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43"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44"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45"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46"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47"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48" name="object 3">
            <a:extLst>
              <a:ext uri="{FF2B5EF4-FFF2-40B4-BE49-F238E27FC236}">
                <a16:creationId xmlns:a16="http://schemas.microsoft.com/office/drawing/2014/main" id="{48796EA2-DD42-AF72-EC14-AE97D7CE4F11}"/>
              </a:ext>
            </a:extLst>
          </p:cNvPr>
          <p:cNvSpPr txBox="1"/>
          <p:nvPr/>
        </p:nvSpPr>
        <p:spPr>
          <a:xfrm>
            <a:off x="6231315" y="3970592"/>
            <a:ext cx="5808285" cy="2743700"/>
          </a:xfrm>
          <a:prstGeom prst="rect">
            <a:avLst/>
          </a:prstGeom>
        </p:spPr>
        <p:txBody>
          <a:bodyPr vert="horz" wrap="square" lIns="0" tIns="80645" rIns="0" bIns="0" rtlCol="0">
            <a:spAutoFit/>
          </a:bodyPr>
          <a:lstStyle/>
          <a:p>
            <a:pPr marL="12700">
              <a:spcBef>
                <a:spcPts val="635"/>
              </a:spcBef>
            </a:pPr>
            <a:r>
              <a:rPr lang="en-GB" sz="2000" b="0" dirty="0">
                <a:latin typeface="Gill Sans" panose="020B0502020104020203"/>
                <a:cs typeface="Arial MT"/>
              </a:rPr>
              <a:t>Deadlock scenario 2:</a:t>
            </a:r>
            <a:endParaRPr sz="2000" b="0" dirty="0">
              <a:latin typeface="Gill Sans" panose="020B0502020104020203"/>
              <a:cs typeface="Arial MT"/>
            </a:endParaRPr>
          </a:p>
          <a:p>
            <a:pPr marL="231140" indent="-218440">
              <a:spcBef>
                <a:spcPts val="600"/>
              </a:spcBef>
              <a:buChar char="•"/>
              <a:tabLst>
                <a:tab pos="231140" algn="l"/>
              </a:tabLst>
            </a:pPr>
            <a:r>
              <a:rPr lang="en-GB" sz="2400" b="0" spc="-75" baseline="1291" dirty="0">
                <a:latin typeface="Gill Sans" panose="020B0502020104020203"/>
                <a:cs typeface="Arial MT"/>
              </a:rPr>
              <a:t>t1 runs first until line 4 (so lock1=0, lock2=1); switch to t2</a:t>
            </a:r>
          </a:p>
          <a:p>
            <a:pPr marL="231140" indent="-218440">
              <a:spcBef>
                <a:spcPts val="600"/>
              </a:spcBef>
              <a:buChar char="•"/>
              <a:tabLst>
                <a:tab pos="231140" algn="l"/>
              </a:tabLst>
            </a:pPr>
            <a:r>
              <a:rPr lang="en-GB" sz="2400" b="0" spc="-75" baseline="1291" dirty="0">
                <a:latin typeface="Gill Sans" panose="020B0502020104020203"/>
                <a:cs typeface="Arial MT"/>
              </a:rPr>
              <a:t>t2 starts and runs until line 3 (so lock1=0, lock2=0); back to t1</a:t>
            </a:r>
          </a:p>
          <a:p>
            <a:pPr marL="231140" indent="-218440">
              <a:spcBef>
                <a:spcPts val="600"/>
              </a:spcBef>
              <a:buChar char="•"/>
              <a:tabLst>
                <a:tab pos="231140" algn="l"/>
              </a:tabLst>
            </a:pPr>
            <a:r>
              <a:rPr lang="en-GB" sz="2400" b="0" spc="-75" baseline="1291" dirty="0">
                <a:latin typeface="Gill Sans" panose="020B0502020104020203"/>
                <a:cs typeface="Arial MT"/>
              </a:rPr>
              <a:t>t1 waits for lock2 in line 5; switch to t2, waits for lock1 in line 4</a:t>
            </a:r>
          </a:p>
          <a:p>
            <a:pPr marL="231140" indent="-218440">
              <a:spcBef>
                <a:spcPts val="600"/>
              </a:spcBef>
              <a:buChar char="•"/>
              <a:tabLst>
                <a:tab pos="231140" algn="l"/>
              </a:tabLst>
            </a:pPr>
            <a:r>
              <a:rPr lang="en-GB" sz="2400" b="0" spc="-75" baseline="1291" dirty="0">
                <a:latin typeface="Gill Sans" panose="020B0502020104020203"/>
                <a:cs typeface="Arial MT"/>
              </a:rPr>
              <a:t>(Other </a:t>
            </a:r>
            <a:r>
              <a:rPr lang="en-GB" sz="2400" b="0" spc="-75" baseline="1291" dirty="0" err="1">
                <a:latin typeface="Gill Sans" panose="020B0502020104020203"/>
                <a:cs typeface="Arial MT"/>
              </a:rPr>
              <a:t>interleavings</a:t>
            </a:r>
            <a:r>
              <a:rPr lang="en-GB" sz="2400" b="0" spc="-75" baseline="1291" dirty="0">
                <a:latin typeface="Gill Sans" panose="020B0502020104020203"/>
                <a:cs typeface="Arial MT"/>
              </a:rPr>
              <a:t> are possible, e.g., t1 grabs lock1, t2 grabs lock2 requests lock 1, t1 requests lock 2)</a:t>
            </a:r>
          </a:p>
          <a:p>
            <a:pPr marL="231140" indent="-218440">
              <a:spcBef>
                <a:spcPts val="600"/>
              </a:spcBef>
              <a:buChar char="•"/>
              <a:tabLst>
                <a:tab pos="231140" algn="l"/>
              </a:tabLst>
            </a:pPr>
            <a:r>
              <a:rPr lang="en-GB" sz="2400" b="0" spc="-75" baseline="1291" dirty="0">
                <a:latin typeface="Gill Sans" panose="020B0502020104020203"/>
                <a:cs typeface="Arial MT"/>
              </a:rPr>
              <a:t>To prevent deadlocks, every thread should acquire locks in the same order, e.g. both acquire lock1 before lock2, or both acquire lock2 before lock1</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685800" y="914400"/>
            <a:ext cx="7391400" cy="5334000"/>
          </a:xfrm>
        </p:spPr>
        <p:txBody>
          <a:bodyPr>
            <a:normAutofit fontScale="850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II</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288D-85B6-6CC3-1FB2-3B04FD5CDA2E}"/>
              </a:ext>
            </a:extLst>
          </p:cNvPr>
          <p:cNvSpPr>
            <a:spLocks noGrp="1"/>
          </p:cNvSpPr>
          <p:nvPr>
            <p:ph type="title"/>
          </p:nvPr>
        </p:nvSpPr>
        <p:spPr/>
        <p:txBody>
          <a:bodyPr/>
          <a:lstStyle/>
          <a:p>
            <a:r>
              <a:rPr lang="en-GB" dirty="0"/>
              <a:t>Concurrency I</a:t>
            </a:r>
            <a:endParaRPr lang="en-SE" dirty="0"/>
          </a:p>
        </p:txBody>
      </p:sp>
      <p:sp>
        <p:nvSpPr>
          <p:cNvPr id="3" name="Content Placeholder 2">
            <a:extLst>
              <a:ext uri="{FF2B5EF4-FFF2-40B4-BE49-F238E27FC236}">
                <a16:creationId xmlns:a16="http://schemas.microsoft.com/office/drawing/2014/main" id="{F457968C-088E-2EEC-6B87-D73D14EA4986}"/>
              </a:ext>
            </a:extLst>
          </p:cNvPr>
          <p:cNvSpPr>
            <a:spLocks noGrp="1"/>
          </p:cNvSpPr>
          <p:nvPr>
            <p:ph idx="1"/>
          </p:nvPr>
        </p:nvSpPr>
        <p:spPr>
          <a:xfrm>
            <a:off x="812800" y="2695986"/>
            <a:ext cx="10566400" cy="3323814"/>
          </a:xfrm>
        </p:spPr>
        <p:txBody>
          <a:bodyPr>
            <a:normAutofit fontScale="92500" lnSpcReduction="10000"/>
          </a:bodyPr>
          <a:lstStyle/>
          <a:p>
            <a:r>
              <a:rPr lang="en-GB" dirty="0"/>
              <a:t>Consider two concurrent threads T0, T1, which access a shared variable x that has been initialized to 0. There is no mutex protection. </a:t>
            </a:r>
          </a:p>
          <a:p>
            <a:r>
              <a:rPr lang="en-GB" dirty="0"/>
              <a:t>Q1: What are the minimum, maximum, and all possible values of x after the two threads have completed execution?</a:t>
            </a:r>
          </a:p>
          <a:p>
            <a:r>
              <a:rPr lang="en-GB" dirty="0"/>
              <a:t>Q2: Suppose we protect statement ‘x = x+2’ in Thread B within a critical section using a mutex lock. What are all the minimum, maximum, and all possible final values of x? </a:t>
            </a:r>
            <a:endParaRPr lang="en-SE" dirty="0"/>
          </a:p>
        </p:txBody>
      </p:sp>
      <p:sp>
        <p:nvSpPr>
          <p:cNvPr id="4" name="Plassholder for innhold 2">
            <a:extLst>
              <a:ext uri="{FF2B5EF4-FFF2-40B4-BE49-F238E27FC236}">
                <a16:creationId xmlns:a16="http://schemas.microsoft.com/office/drawing/2014/main" id="{758290D7-B791-5228-8CF4-A4FA620CB43A}"/>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9D5B75F7-DF91-87EF-42D7-37808B097603}"/>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2D37079E-C01B-98FE-3AB3-789AD906045B}"/>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14765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 II</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99855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Recall: 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 I</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333122" y="3902416"/>
            <a:ext cx="11831738" cy="2519820"/>
          </a:xfrm>
        </p:spPr>
        <p:txBody>
          <a:bodyPr>
            <a:normAutofit fontScale="70000" lnSpcReduction="2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Does it need the </a:t>
            </a:r>
            <a:r>
              <a:rPr lang="en-GB" dirty="0" err="1"/>
              <a:t>TestAndSet</a:t>
            </a:r>
            <a:r>
              <a:rPr lang="en-GB" dirty="0"/>
              <a:t>() instruction for atomic execution like the previous slide “Locks: Loads/Stores”?</a:t>
            </a:r>
          </a:p>
          <a:p>
            <a:r>
              <a:rPr lang="en-GB" dirty="0"/>
              <a:t>What is its major flaw?</a:t>
            </a:r>
          </a:p>
          <a:p>
            <a:r>
              <a:rPr lang="en-GB" dirty="0"/>
              <a:t>ANS:</a:t>
            </a:r>
            <a:endParaRPr lang="en-SE" dirty="0"/>
          </a:p>
        </p:txBody>
      </p:sp>
      <p:sp>
        <p:nvSpPr>
          <p:cNvPr id="5" name="Plassholder for innhold 2">
            <a:extLst>
              <a:ext uri="{FF2B5EF4-FFF2-40B4-BE49-F238E27FC236}">
                <a16:creationId xmlns:a16="http://schemas.microsoft.com/office/drawing/2014/main" id="{23EFCDD2-32FA-E89F-78B7-E5AB744871F4}"/>
              </a:ext>
            </a:extLst>
          </p:cNvPr>
          <p:cNvSpPr txBox="1">
            <a:spLocks/>
          </p:cNvSpPr>
          <p:nvPr/>
        </p:nvSpPr>
        <p:spPr bwMode="auto">
          <a:xfrm>
            <a:off x="2514600" y="1695674"/>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A5D08CE5-EA94-6F44-280E-95A1DBF77737}"/>
              </a:ext>
            </a:extLst>
          </p:cNvPr>
          <p:cNvSpPr txBox="1">
            <a:spLocks/>
          </p:cNvSpPr>
          <p:nvPr/>
        </p:nvSpPr>
        <p:spPr bwMode="auto">
          <a:xfrm>
            <a:off x="6324600" y="1695673"/>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8E1C9EF2-7EA7-38C7-6B2A-B462D2F4CF83}"/>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98587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312D-0933-220A-5147-C4E39DC28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B62DD-2B4A-CA2A-D7D3-1B3AB405F2BB}"/>
              </a:ext>
            </a:extLst>
          </p:cNvPr>
          <p:cNvSpPr>
            <a:spLocks noGrp="1"/>
          </p:cNvSpPr>
          <p:nvPr>
            <p:ph type="title"/>
          </p:nvPr>
        </p:nvSpPr>
        <p:spPr/>
        <p:txBody>
          <a:bodyPr/>
          <a:lstStyle/>
          <a:p>
            <a:r>
              <a:rPr lang="en-GB" dirty="0"/>
              <a:t>Mutual Exclusion II</a:t>
            </a:r>
            <a:endParaRPr lang="en-SE" dirty="0"/>
          </a:p>
        </p:txBody>
      </p:sp>
      <p:sp>
        <p:nvSpPr>
          <p:cNvPr id="3" name="Content Placeholder 2">
            <a:extLst>
              <a:ext uri="{FF2B5EF4-FFF2-40B4-BE49-F238E27FC236}">
                <a16:creationId xmlns:a16="http://schemas.microsoft.com/office/drawing/2014/main" id="{75EB4A81-ABF6-9F50-1701-6EF390BC6ED4}"/>
              </a:ext>
            </a:extLst>
          </p:cNvPr>
          <p:cNvSpPr>
            <a:spLocks noGrp="1"/>
          </p:cNvSpPr>
          <p:nvPr>
            <p:ph idx="1"/>
          </p:nvPr>
        </p:nvSpPr>
        <p:spPr>
          <a:xfrm>
            <a:off x="408731" y="4183692"/>
            <a:ext cx="11831738" cy="2519820"/>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
        <p:nvSpPr>
          <p:cNvPr id="7" name="Plassholder for innhold 2">
            <a:extLst>
              <a:ext uri="{FF2B5EF4-FFF2-40B4-BE49-F238E27FC236}">
                <a16:creationId xmlns:a16="http://schemas.microsoft.com/office/drawing/2014/main" id="{9B3405A0-8D7D-DBB4-68AC-03A5D3969407}"/>
              </a:ext>
            </a:extLst>
          </p:cNvPr>
          <p:cNvSpPr txBox="1">
            <a:spLocks/>
          </p:cNvSpPr>
          <p:nvPr/>
        </p:nvSpPr>
        <p:spPr bwMode="auto">
          <a:xfrm>
            <a:off x="2514600" y="1695674"/>
            <a:ext cx="3699076" cy="2190526"/>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91D851A7-E7D1-3CED-C333-1FF5CD089764}"/>
              </a:ext>
            </a:extLst>
          </p:cNvPr>
          <p:cNvSpPr txBox="1">
            <a:spLocks/>
          </p:cNvSpPr>
          <p:nvPr/>
        </p:nvSpPr>
        <p:spPr bwMode="auto">
          <a:xfrm>
            <a:off x="6324600" y="1695673"/>
            <a:ext cx="3699076" cy="21905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65EC573B-9136-537E-31BB-084176A4FE27}"/>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69219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A0F4-963A-5258-8D18-90475E035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01CE-422E-F858-93DC-D1DD178C6FFD}"/>
              </a:ext>
            </a:extLst>
          </p:cNvPr>
          <p:cNvSpPr>
            <a:spLocks noGrp="1"/>
          </p:cNvSpPr>
          <p:nvPr>
            <p:ph type="title"/>
          </p:nvPr>
        </p:nvSpPr>
        <p:spPr/>
        <p:txBody>
          <a:bodyPr/>
          <a:lstStyle/>
          <a:p>
            <a:r>
              <a:rPr lang="en-GB" dirty="0"/>
              <a:t>Mutual Exclusion III (Peterson’s Solution)</a:t>
            </a:r>
            <a:endParaRPr lang="en-SE" dirty="0"/>
          </a:p>
        </p:txBody>
      </p:sp>
      <p:sp>
        <p:nvSpPr>
          <p:cNvPr id="7" name="Plassholder for innhold 2">
            <a:extLst>
              <a:ext uri="{FF2B5EF4-FFF2-40B4-BE49-F238E27FC236}">
                <a16:creationId xmlns:a16="http://schemas.microsoft.com/office/drawing/2014/main" id="{E61CA6AA-CB48-F530-30E8-D68863FCC911}"/>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1;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57EA47E9-FA4B-D5E0-A0A2-28CDB2D9964C}"/>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8E262DED-32E2-E857-4B82-765EFF6AD418}"/>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4C3B1708-918F-BFDE-9658-30A4E1039EBE}"/>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25091576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09D14-6076-CB2F-CDB8-3713C83D2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B5CBC-0487-413C-D5A5-A2DBE6F6392C}"/>
              </a:ext>
            </a:extLst>
          </p:cNvPr>
          <p:cNvSpPr>
            <a:spLocks noGrp="1"/>
          </p:cNvSpPr>
          <p:nvPr>
            <p:ph type="title"/>
          </p:nvPr>
        </p:nvSpPr>
        <p:spPr/>
        <p:txBody>
          <a:bodyPr/>
          <a:lstStyle/>
          <a:p>
            <a:r>
              <a:rPr lang="en-GB" dirty="0"/>
              <a:t>Mutual Exclusion III (Peterson’s Solution Variation)</a:t>
            </a:r>
            <a:endParaRPr lang="en-SE" dirty="0"/>
          </a:p>
        </p:txBody>
      </p:sp>
      <p:sp>
        <p:nvSpPr>
          <p:cNvPr id="7" name="Plassholder for innhold 2">
            <a:extLst>
              <a:ext uri="{FF2B5EF4-FFF2-40B4-BE49-F238E27FC236}">
                <a16:creationId xmlns:a16="http://schemas.microsoft.com/office/drawing/2014/main" id="{201F94FF-D7B9-12C1-1694-6E94CAE2A2AE}"/>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3428306D-C053-E061-F4D5-7858C57DFF17}"/>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FAEB97AA-2EB9-57C7-B243-3E9A7A4E94C4}"/>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a:t>
            </a:r>
            <a:r>
              <a:rPr lang="en-GB" altLang="zh-CN" sz="1700" b="0" kern="0">
                <a:latin typeface="Courier New" panose="02070309020205020404" pitchFamily="49" charset="0"/>
                <a:cs typeface="Courier New" panose="02070309020205020404" pitchFamily="49" charset="0"/>
              </a:rPr>
              <a:t>= 1; </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22E3FB9A-13D5-F531-624B-C3A9610ECFFB}"/>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386076386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a:extLst>
              <a:ext uri="{FF2B5EF4-FFF2-40B4-BE49-F238E27FC236}">
                <a16:creationId xmlns:a16="http://schemas.microsoft.com/office/drawing/2014/main" id="{CABD4052-E574-DF5B-571C-1AAA85411826}"/>
              </a:ext>
            </a:extLst>
          </p:cNvPr>
          <p:cNvSpPr txBox="1"/>
          <p:nvPr/>
        </p:nvSpPr>
        <p:spPr>
          <a:xfrm>
            <a:off x="76200" y="1826446"/>
            <a:ext cx="5989528" cy="4485843"/>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while ((AW + WW) &gt; 0) {</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Writers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active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567075F4-9A86-0AC6-389F-629528934883}"/>
              </a:ext>
            </a:extLst>
          </p:cNvPr>
          <p:cNvSpPr txBox="1"/>
          <p:nvPr/>
        </p:nvSpPr>
        <p:spPr>
          <a:xfrm>
            <a:off x="6096000" y="1826446"/>
            <a:ext cx="6019800" cy="4498154"/>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 {</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Active users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(WW &gt; 0){</a:t>
            </a:r>
            <a:r>
              <a:rPr lang="en-US" altLang="ko-KR" sz="1600" b="0" dirty="0">
                <a:solidFill>
                  <a:schemeClr val="accent2"/>
                </a:solidFill>
                <a:latin typeface="Courier New" charset="0"/>
                <a:ea typeface="굴림" charset="0"/>
                <a:cs typeface="굴림" charset="0"/>
              </a:rPr>
              <a:t>//Give priority to writers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else if (WR &gt; 0) {</a:t>
            </a:r>
            <a:r>
              <a:rPr lang="en-US" altLang="ko-KR" sz="1600" b="0" dirty="0">
                <a:solidFill>
                  <a:schemeClr val="accent2"/>
                </a:solidFill>
                <a:latin typeface="Courier New" charset="0"/>
                <a:ea typeface="굴림" charset="0"/>
                <a:cs typeface="굴림" charset="0"/>
              </a:rPr>
              <a:t>//Otherwise, wake reader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all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E82051B-5A5C-6984-9677-483F0EEA7C87}"/>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A31AC08-C217-90AD-4A6F-9B75580ED788}"/>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E14857AD-0B6F-B8BF-1665-69A773A353CC}"/>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9</a:t>
            </a:fld>
            <a:endParaRPr lang="nb-NO" sz="1400" b="0" i="0" dirty="0">
              <a:solidFill>
                <a:schemeClr val="tx1"/>
              </a:solidFill>
              <a:latin typeface="Arial"/>
              <a:cs typeface="Arial"/>
            </a:endParaRPr>
          </a:p>
        </p:txBody>
      </p:sp>
      <p:sp>
        <p:nvSpPr>
          <p:cNvPr id="2" name="Title 1">
            <a:extLst>
              <a:ext uri="{FF2B5EF4-FFF2-40B4-BE49-F238E27FC236}">
                <a16:creationId xmlns:a16="http://schemas.microsoft.com/office/drawing/2014/main" id="{7D0406C5-8EDE-7DC9-AC9F-4DEACE93A16E}"/>
              </a:ext>
            </a:extLst>
          </p:cNvPr>
          <p:cNvSpPr txBox="1">
            <a:spLocks/>
          </p:cNvSpPr>
          <p:nvPr/>
        </p:nvSpPr>
        <p:spPr bwMode="auto">
          <a:xfrm>
            <a:off x="-152400" y="1066800"/>
            <a:ext cx="3962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a:lstStyle>
          <a:p>
            <a:r>
              <a:rPr lang="en-GB" sz="2000" kern="0" dirty="0"/>
              <a:t>Q: Rewrite it to prefer readers</a:t>
            </a:r>
          </a:p>
          <a:p>
            <a:r>
              <a:rPr lang="en-GB" sz="2000" kern="0" dirty="0"/>
              <a:t>(See </a:t>
            </a:r>
            <a:r>
              <a:rPr lang="en-GB" sz="2000" kern="0"/>
              <a:t>lecture slides)</a:t>
            </a:r>
            <a:endParaRPr lang="en-SE" sz="2000" kern="0" dirty="0"/>
          </a:p>
        </p:txBody>
      </p:sp>
    </p:spTree>
    <p:extLst>
      <p:ext uri="{BB962C8B-B14F-4D97-AF65-F5344CB8AC3E}">
        <p14:creationId xmlns:p14="http://schemas.microsoft.com/office/powerpoint/2010/main" val="4099170120"/>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95614</TotalTime>
  <Pages>60</Pages>
  <Words>4132</Words>
  <Application>Microsoft Office PowerPoint</Application>
  <PresentationFormat>Widescreen</PresentationFormat>
  <Paragraphs>522</Paragraphs>
  <Slides>18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MT</vt:lpstr>
      <vt:lpstr>Gill Sans</vt:lpstr>
      <vt:lpstr>Gill Sans Light</vt:lpstr>
      <vt:lpstr>Arial</vt:lpstr>
      <vt:lpstr>Comic Sans MS</vt:lpstr>
      <vt:lpstr>Courier New</vt:lpstr>
      <vt:lpstr>Times New Roman</vt:lpstr>
      <vt:lpstr>Office</vt:lpstr>
      <vt:lpstr>CSC 112: Computer Operating Systems Lecture 3  Synchronization</vt:lpstr>
      <vt:lpstr>Concurrency I</vt:lpstr>
      <vt:lpstr>Concurrency II</vt:lpstr>
      <vt:lpstr>Recall: Locks: Loads/Stores</vt:lpstr>
      <vt:lpstr>Mutual Exclusion I</vt:lpstr>
      <vt:lpstr>Mutual Exclusion II</vt:lpstr>
      <vt:lpstr>Mutual Exclusion III (Peterson’s Solution)</vt:lpstr>
      <vt:lpstr>Mutual Exclusion III (Peterson’s Solution Variation)</vt:lpstr>
      <vt:lpstr>Readers/Writers Solution using Monitors, Prefers Writers</vt:lpstr>
      <vt:lpstr>Race Conditions</vt:lpstr>
      <vt:lpstr>Race Conditions</vt:lpstr>
      <vt:lpstr>Race Conditions</vt:lpstr>
      <vt:lpstr>Semaphores I</vt:lpstr>
      <vt:lpstr>Semaphores II</vt:lpstr>
      <vt:lpstr>Semaphores II Solution</vt:lpstr>
      <vt:lpstr>Semaphores III</vt:lpstr>
      <vt:lpstr>Deadlocks I</vt:lpstr>
      <vt:lpstr>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1359</cp:revision>
  <cp:lastPrinted>2022-03-10T08:20:00Z</cp:lastPrinted>
  <dcterms:created xsi:type="dcterms:W3CDTF">1995-08-12T11:37:26Z</dcterms:created>
  <dcterms:modified xsi:type="dcterms:W3CDTF">2025-02-25T02:30:15Z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