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7" r:id="rId2"/>
    <p:sldId id="413" r:id="rId3"/>
    <p:sldId id="319" r:id="rId4"/>
    <p:sldId id="320" r:id="rId5"/>
    <p:sldId id="358" r:id="rId6"/>
    <p:sldId id="344" r:id="rId7"/>
    <p:sldId id="346" r:id="rId8"/>
    <p:sldId id="347" r:id="rId9"/>
    <p:sldId id="348" r:id="rId10"/>
    <p:sldId id="349" r:id="rId11"/>
    <p:sldId id="352" r:id="rId12"/>
    <p:sldId id="353" r:id="rId13"/>
    <p:sldId id="332" r:id="rId14"/>
    <p:sldId id="262" r:id="rId15"/>
    <p:sldId id="342" r:id="rId16"/>
    <p:sldId id="343" r:id="rId17"/>
    <p:sldId id="329" r:id="rId18"/>
    <p:sldId id="283" r:id="rId19"/>
    <p:sldId id="284" r:id="rId20"/>
    <p:sldId id="354" r:id="rId21"/>
    <p:sldId id="289" r:id="rId22"/>
    <p:sldId id="360" r:id="rId23"/>
    <p:sldId id="297" r:id="rId24"/>
    <p:sldId id="355" r:id="rId25"/>
    <p:sldId id="293" r:id="rId26"/>
    <p:sldId id="294" r:id="rId27"/>
    <p:sldId id="295" r:id="rId28"/>
    <p:sldId id="296" r:id="rId29"/>
    <p:sldId id="299" r:id="rId30"/>
    <p:sldId id="300" r:id="rId31"/>
    <p:sldId id="301" r:id="rId32"/>
    <p:sldId id="302" r:id="rId33"/>
    <p:sldId id="303" r:id="rId34"/>
    <p:sldId id="304" r:id="rId35"/>
    <p:sldId id="306" r:id="rId36"/>
    <p:sldId id="307" r:id="rId37"/>
    <p:sldId id="308" r:id="rId38"/>
    <p:sldId id="418" r:id="rId39"/>
    <p:sldId id="359" r:id="rId40"/>
    <p:sldId id="370" r:id="rId41"/>
    <p:sldId id="369" r:id="rId42"/>
    <p:sldId id="379" r:id="rId43"/>
    <p:sldId id="377" r:id="rId44"/>
    <p:sldId id="367" r:id="rId45"/>
    <p:sldId id="356"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2" autoAdjust="0"/>
    <p:restoredTop sz="83268" autoAdjust="0"/>
  </p:normalViewPr>
  <p:slideViewPr>
    <p:cSldViewPr>
      <p:cViewPr varScale="1">
        <p:scale>
          <a:sx n="68" d="100"/>
          <a:sy n="68" d="100"/>
        </p:scale>
        <p:origin x="49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(more later)</a:t>
            </a:r>
            <a:endParaRPr lang="en-SE" dirty="0"/>
          </a:p>
        </p:txBody>
      </p:sp>
    </p:spTree>
    <p:extLst>
      <p:ext uri="{BB962C8B-B14F-4D97-AF65-F5344CB8AC3E}">
        <p14:creationId xmlns:p14="http://schemas.microsoft.com/office/powerpoint/2010/main" val="867406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a:ea typeface="宋体" charset="-122"/>
              </a:rPr>
              <a:t>The algorithm was developed by </a:t>
            </a:r>
            <a:r>
              <a:rPr lang="en-GB" altLang="zh-CN" dirty="0" err="1">
                <a:ea typeface="宋体" charset="-122"/>
              </a:rPr>
              <a:t>Edsger</a:t>
            </a:r>
            <a:r>
              <a:rPr lang="en-GB" altLang="zh-CN" dirty="0">
                <a:ea typeface="宋体" charset="-122"/>
              </a:rPr>
              <a:t> Dijkstra and is primarily used in operating systems for deadlock avoidance and safe resource allocation.</a:t>
            </a:r>
          </a:p>
          <a:p>
            <a:endParaRPr lang="en-SE" dirty="0"/>
          </a:p>
        </p:txBody>
      </p:sp>
    </p:spTree>
    <p:extLst>
      <p:ext uri="{BB962C8B-B14F-4D97-AF65-F5344CB8AC3E}">
        <p14:creationId xmlns:p14="http://schemas.microsoft.com/office/powerpoint/2010/main" val="216550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process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process can claim more than the total amount of resources in the system; No process is allocated more resources of any type than the process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process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processes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t>Each time a resource is requested, determine the state of the system after the resource is allocated, and if that state is safe or unsafe (will potentially deadlock). If the state will be unsafe, we deny the requested resources.</a:t>
            </a:r>
            <a:endParaRPr lang="en-US" altLang="zh-CN" dirty="0">
              <a:ea typeface="宋体" charset="-122"/>
            </a:endParaRP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([R</a:t>
            </a:r>
            <a:r>
              <a:rPr lang="en-US" baseline="-25000" dirty="0">
                <a:solidFill>
                  <a:schemeClr val="hlink"/>
                </a:solidFill>
              </a:rPr>
              <a:t>i</a:t>
            </a:r>
            <a:r>
              <a:rPr lang="en-US" dirty="0">
                <a:solidFill>
                  <a:schemeClr val="hlink"/>
                </a:solidFill>
              </a:rPr>
              <a:t>]-[C</a:t>
            </a:r>
            <a:r>
              <a:rPr lang="en-US" baseline="-25000" dirty="0">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process,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process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process</a:t>
            </a:r>
          </a:p>
          <a:p>
            <a:endParaRPr lang="en-US" dirty="0"/>
          </a:p>
        </p:txBody>
      </p:sp>
    </p:spTree>
    <p:extLst>
      <p:ext uri="{BB962C8B-B14F-4D97-AF65-F5344CB8AC3E}">
        <p14:creationId xmlns:p14="http://schemas.microsoft.com/office/powerpoint/2010/main" val="28187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process,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process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process as completed, and go back to step 1.</a:t>
            </a:r>
          </a:p>
          <a:p>
            <a:pPr>
              <a:buFontTx/>
              <a:buAutoNum type="arabicPeriod"/>
            </a:pPr>
            <a:r>
              <a:rPr lang="en-US" dirty="0"/>
              <a:t>If no such process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process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dirty="0"/>
              <a:t>Equivalently: do not let a philosopher take the last fork if no one will have 2 forks afterwards.</a:t>
            </a:r>
          </a:p>
          <a:p>
            <a:pPr>
              <a:lnSpc>
                <a:spcPct val="80000"/>
              </a:lnSpc>
              <a:spcBef>
                <a:spcPct val="20000"/>
              </a:spcBef>
            </a:pPr>
            <a:endParaRPr lang="en-US" altLang="ko-KR" dirty="0">
              <a:latin typeface="Helvetica" pitchFamily="34" charset="0"/>
              <a:ea typeface="굴림" charset="-127"/>
            </a:endParaRPr>
          </a:p>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a:p>
            <a:endParaRPr lang="en-SE" dirty="0"/>
          </a:p>
        </p:txBody>
      </p:sp>
    </p:spTree>
    <p:extLst>
      <p:ext uri="{BB962C8B-B14F-4D97-AF65-F5344CB8AC3E}">
        <p14:creationId xmlns:p14="http://schemas.microsoft.com/office/powerpoint/2010/main" val="3383703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process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3518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p>
          <a:p>
            <a:r>
              <a:rPr lang="en-US" altLang="zh-CN" dirty="0">
                <a:ea typeface="宋体" charset="-122"/>
              </a:rPr>
              <a:t>Example: no deadlock (Order resources numerically)</a:t>
            </a:r>
          </a:p>
          <a:p>
            <a:endParaRPr lang="en-US"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if process L has resource 1 and process J has resource 3, the process L can request resource 3, but process J cannot request resource I and cause deadlock</a:t>
            </a:r>
          </a:p>
          <a:p>
            <a:endParaRPr lang="en-SE" dirty="0"/>
          </a:p>
        </p:txBody>
      </p:sp>
    </p:spTree>
    <p:extLst>
      <p:ext uri="{BB962C8B-B14F-4D97-AF65-F5344CB8AC3E}">
        <p14:creationId xmlns:p14="http://schemas.microsoft.com/office/powerpoint/2010/main" val="388627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637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1666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23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1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14.xml"/><Relationship Id="rId6" Type="http://schemas.openxmlformats.org/officeDocument/2006/relationships/oleObject" Target="../embeddings/oleObject1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5.wmf"/><Relationship Id="rId7" Type="http://schemas.openxmlformats.org/officeDocument/2006/relationships/image" Target="../media/image26.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6.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2.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2.wmf"/></Relationships>
</file>

<file path=ppt/slides/_rels/slide3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8.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5.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9.wmf"/><Relationship Id="rId7" Type="http://schemas.openxmlformats.org/officeDocument/2006/relationships/image" Target="../media/image50.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14.xml"/><Relationship Id="rId6" Type="http://schemas.openxmlformats.org/officeDocument/2006/relationships/oleObject" Target="../embeddings/oleObject45.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youtube.com/watch?v=T0FXvTHcYi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48.bin"/><Relationship Id="rId1" Type="http://schemas.openxmlformats.org/officeDocument/2006/relationships/slideLayout" Target="../slideLayouts/slideLayout14.xml"/><Relationship Id="rId6" Type="http://schemas.openxmlformats.org/officeDocument/2006/relationships/oleObject" Target="../embeddings/oleObject50.bin"/><Relationship Id="rId5" Type="http://schemas.openxmlformats.org/officeDocument/2006/relationships/image" Target="../media/image61.wmf"/><Relationship Id="rId10" Type="http://schemas.openxmlformats.org/officeDocument/2006/relationships/image" Target="../media/image63.wmf"/><Relationship Id="rId4" Type="http://schemas.openxmlformats.org/officeDocument/2006/relationships/oleObject" Target="../embeddings/oleObject49.bin"/><Relationship Id="rId9" Type="http://schemas.openxmlformats.org/officeDocument/2006/relationships/oleObject" Target="../embeddings/oleObject5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0.wmf"/><Relationship Id="rId7" Type="http://schemas.openxmlformats.org/officeDocument/2006/relationships/image" Target="../media/image65.wmf"/><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oleObject" Target="../embeddings/oleObject54.bin"/><Relationship Id="rId11" Type="http://schemas.openxmlformats.org/officeDocument/2006/relationships/image" Target="../media/image62.wmf"/><Relationship Id="rId5" Type="http://schemas.openxmlformats.org/officeDocument/2006/relationships/image" Target="../media/image64.wmf"/><Relationship Id="rId10" Type="http://schemas.openxmlformats.org/officeDocument/2006/relationships/oleObject" Target="../embeddings/oleObject50.bin"/><Relationship Id="rId4" Type="http://schemas.openxmlformats.org/officeDocument/2006/relationships/oleObject" Target="../embeddings/oleObject53.bin"/><Relationship Id="rId9" Type="http://schemas.openxmlformats.org/officeDocument/2006/relationships/image" Target="../media/image6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a:t>(3) </a:t>
            </a:r>
            <a:r>
              <a:rPr lang="en-US" altLang="zh-CN" dirty="0">
                <a:ea typeface="宋体" charset="-122"/>
              </a:rPr>
              <a:t>Order resources numerically</a:t>
            </a:r>
          </a:p>
        </p:txBody>
      </p:sp>
      <p:sp>
        <p:nvSpPr>
          <p:cNvPr id="18437" name="Rectangle 3"/>
          <p:cNvSpPr>
            <a:spLocks noGrp="1" noChangeArrowheads="1"/>
          </p:cNvSpPr>
          <p:nvPr>
            <p:ph type="body" idx="1"/>
          </p:nvPr>
        </p:nvSpPr>
        <p:spPr>
          <a:xfrm>
            <a:off x="152400" y="838200"/>
            <a:ext cx="4572000" cy="5867400"/>
          </a:xfrm>
        </p:spPr>
        <p:txBody>
          <a:bodyPr>
            <a:normAutofit/>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process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process from requesting a resource that might cause a circular wait. </a:t>
            </a:r>
          </a:p>
          <a:p>
            <a:pPr lvl="2">
              <a:lnSpc>
                <a:spcPct val="80000"/>
              </a:lnSpc>
            </a:pPr>
            <a:r>
              <a:rPr lang="en-US" altLang="zh-CN" sz="2000" dirty="0">
                <a:ea typeface="宋体" charset="-122"/>
              </a:rPr>
              <a:t>Example; all processes requests sem1 before sem2</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
        <p:nvSpPr>
          <p:cNvPr id="2" name="Plassholder for innhold 2">
            <a:extLst>
              <a:ext uri="{FF2B5EF4-FFF2-40B4-BE49-F238E27FC236}">
                <a16:creationId xmlns:a16="http://schemas.microsoft.com/office/drawing/2014/main" id="{5FC460AB-55E0-DE00-2A2F-E56708C8C4A3}"/>
              </a:ext>
            </a:extLst>
          </p:cNvPr>
          <p:cNvSpPr txBox="1">
            <a:spLocks/>
          </p:cNvSpPr>
          <p:nvPr/>
        </p:nvSpPr>
        <p:spPr bwMode="auto">
          <a:xfrm>
            <a:off x="8534400" y="838200"/>
            <a:ext cx="3505200" cy="546664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3" name="Plassholder for innhold 2">
            <a:extLst>
              <a:ext uri="{FF2B5EF4-FFF2-40B4-BE49-F238E27FC236}">
                <a16:creationId xmlns:a16="http://schemas.microsoft.com/office/drawing/2014/main" id="{1FAAC844-BFFC-2171-4F3E-54C0D32604C9}"/>
              </a:ext>
            </a:extLst>
          </p:cNvPr>
          <p:cNvSpPr txBox="1">
            <a:spLocks/>
          </p:cNvSpPr>
          <p:nvPr/>
        </p:nvSpPr>
        <p:spPr bwMode="auto">
          <a:xfrm>
            <a:off x="4953000" y="838200"/>
            <a:ext cx="3505200" cy="546664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a:solidFill>
                  <a:srgbClr val="FF0000"/>
                </a:solidFill>
                <a:latin typeface="Courier New" panose="02070309020205020404" pitchFamily="49" charset="0"/>
                <a:cs typeface="Courier New" panose="02070309020205020404" pitchFamily="49" charset="0"/>
              </a:rPr>
              <a:t>sem2.wait();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1D34C519-DBDE-BD19-C5C6-C123A912D812}"/>
              </a:ext>
            </a:extLst>
          </p:cNvPr>
          <p:cNvSpPr txBox="1"/>
          <p:nvPr/>
        </p:nvSpPr>
        <p:spPr>
          <a:xfrm>
            <a:off x="5661085" y="6249579"/>
            <a:ext cx="2258823" cy="461665"/>
          </a:xfrm>
          <a:prstGeom prst="rect">
            <a:avLst/>
          </a:prstGeom>
          <a:noFill/>
        </p:spPr>
        <p:txBody>
          <a:bodyPr wrap="none" rtlCol="0">
            <a:spAutoFit/>
          </a:bodyPr>
          <a:lstStyle/>
          <a:p>
            <a:r>
              <a:rPr lang="en-GB" sz="2400" dirty="0">
                <a:latin typeface="Gill Sans Light"/>
              </a:rPr>
              <a:t>Possible deadlock</a:t>
            </a:r>
            <a:endParaRPr lang="en-SE" sz="2400" dirty="0">
              <a:latin typeface="Gill Sans Light"/>
            </a:endParaRPr>
          </a:p>
        </p:txBody>
      </p:sp>
      <p:sp>
        <p:nvSpPr>
          <p:cNvPr id="5" name="TextBox 4">
            <a:extLst>
              <a:ext uri="{FF2B5EF4-FFF2-40B4-BE49-F238E27FC236}">
                <a16:creationId xmlns:a16="http://schemas.microsoft.com/office/drawing/2014/main" id="{31E73A95-3CB5-5463-2F95-1C309062BD9D}"/>
              </a:ext>
            </a:extLst>
          </p:cNvPr>
          <p:cNvSpPr txBox="1"/>
          <p:nvPr/>
        </p:nvSpPr>
        <p:spPr>
          <a:xfrm>
            <a:off x="9394885" y="6249579"/>
            <a:ext cx="1718932" cy="461665"/>
          </a:xfrm>
          <a:prstGeom prst="rect">
            <a:avLst/>
          </a:prstGeom>
          <a:noFill/>
        </p:spPr>
        <p:txBody>
          <a:bodyPr wrap="none" rtlCol="0">
            <a:spAutoFit/>
          </a:bodyPr>
          <a:lstStyle/>
          <a:p>
            <a:r>
              <a:rPr lang="en-GB" sz="2400" dirty="0">
                <a:latin typeface="Gill Sans Light"/>
              </a:rPr>
              <a:t>No deadlock</a:t>
            </a:r>
            <a:endParaRPr lang="en-SE" sz="2400" dirty="0">
              <a:latin typeface="Gill Sans Ligh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95462" y="-152400"/>
            <a:ext cx="8601075" cy="1143000"/>
          </a:xfrm>
        </p:spPr>
        <p:txBody>
          <a:bodyPr/>
          <a:lstStyle/>
          <a:p>
            <a:r>
              <a:rPr lang="en-US" dirty="0"/>
              <a:t>(4) </a:t>
            </a:r>
            <a:r>
              <a:rPr lang="en-US" altLang="zh-CN" dirty="0">
                <a:ea typeface="宋体" charset="-122"/>
              </a:rPr>
              <a:t>Take resources away</a:t>
            </a:r>
          </a:p>
        </p:txBody>
      </p:sp>
      <p:sp>
        <p:nvSpPr>
          <p:cNvPr id="17413" name="Rectangle 3"/>
          <p:cNvSpPr>
            <a:spLocks noGrp="1" noChangeArrowheads="1"/>
          </p:cNvSpPr>
          <p:nvPr>
            <p:ph type="body" idx="1"/>
          </p:nvPr>
        </p:nvSpPr>
        <p:spPr>
          <a:xfrm>
            <a:off x="914400" y="914400"/>
            <a:ext cx="10744199" cy="5486400"/>
          </a:xfrm>
        </p:spPr>
        <p:txBody>
          <a:bodyPr>
            <a:normAutofit/>
          </a:bodyPr>
          <a:lstStyle/>
          <a:p>
            <a:pPr eaLnBrk="1" hangingPunct="1">
              <a:lnSpc>
                <a:spcPct val="90000"/>
              </a:lnSpc>
            </a:pPr>
            <a:r>
              <a:rPr lang="en-US" altLang="zh-CN" dirty="0">
                <a:ea typeface="宋体" charset="-122"/>
              </a:rPr>
              <a:t>Allow preemption. Can be implemented in different ways</a:t>
            </a:r>
          </a:p>
          <a:p>
            <a:pPr lvl="1">
              <a:lnSpc>
                <a:spcPct val="90000"/>
              </a:lnSpc>
            </a:pPr>
            <a:r>
              <a:rPr lang="en-GB" altLang="zh-CN" dirty="0">
                <a:ea typeface="宋体" charset="-122"/>
              </a:rPr>
              <a:t>Abort all deadlocked processes: most common solution implemented in OSs.</a:t>
            </a:r>
          </a:p>
          <a:p>
            <a:pPr lvl="1">
              <a:lnSpc>
                <a:spcPct val="90000"/>
              </a:lnSpc>
            </a:pPr>
            <a:r>
              <a:rPr lang="en-US" altLang="zh-CN" dirty="0">
                <a:ea typeface="宋体" charset="-122"/>
              </a:rPr>
              <a:t>If a process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process requests a resource that is in use (usually by a lower priority process), the process using the resource will be preempted and the resource will be supplied to the requesting process.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Used for deadlock recovery, not prevention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381000" y="838199"/>
            <a:ext cx="8458200" cy="5715001"/>
          </a:xfrm>
        </p:spPr>
        <p:txBody>
          <a:bodyPr>
            <a:normAutofit/>
          </a:bodyPr>
          <a:lstStyle/>
          <a:p>
            <a:pPr eaLnBrk="1" hangingPunct="1">
              <a:lnSpc>
                <a:spcPct val="90000"/>
              </a:lnSpc>
            </a:pPr>
            <a:r>
              <a:rPr lang="en-US" altLang="zh-CN" dirty="0">
                <a:ea typeface="宋体" charset="-122"/>
              </a:rPr>
              <a:t>Ignore the possibility of deadlock, maybe it won’t happen</a:t>
            </a:r>
          </a:p>
          <a:p>
            <a:pPr lvl="1" eaLnBrk="1" hangingPunct="1">
              <a:lnSpc>
                <a:spcPct val="90000"/>
              </a:lnSpc>
            </a:pPr>
            <a:r>
              <a:rPr lang="en-US" altLang="zh-CN" dirty="0">
                <a:ea typeface="宋体" charset="-122"/>
              </a:rPr>
              <a:t>In some situations this may even be reasonable, but not in all</a:t>
            </a:r>
          </a:p>
          <a:p>
            <a:pPr lvl="1" eaLnBrk="1" hangingPunct="1">
              <a:lnSpc>
                <a:spcPct val="90000"/>
              </a:lnSpc>
            </a:pPr>
            <a:r>
              <a:rPr lang="en-US" altLang="zh-CN" dirty="0">
                <a:ea typeface="宋体" charset="-122"/>
              </a:rPr>
              <a:t>If a deadlock in a process will happen only once in 100 years of continuous operation we may not want to make changes that will likely decrease efficiency to avoid that rare event.</a:t>
            </a:r>
          </a:p>
          <a:p>
            <a:pPr>
              <a:lnSpc>
                <a:spcPct val="90000"/>
              </a:lnSpc>
            </a:pPr>
            <a:r>
              <a:rPr lang="en-US" altLang="zh-CN"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838200"/>
            <a:ext cx="10058400" cy="5562600"/>
          </a:xfrm>
        </p:spPr>
        <p:txBody>
          <a:bodyPr>
            <a:normAutofit lnSpcReduction="10000"/>
          </a:bodyPr>
          <a:lstStyle/>
          <a:p>
            <a:r>
              <a:rPr lang="en-US" dirty="0"/>
              <a:t>System Model				</a:t>
            </a:r>
            <a:endParaRPr lang="en-US" u="sng" dirty="0"/>
          </a:p>
          <a:p>
            <a:pPr lvl="1"/>
            <a:r>
              <a:rPr lang="en-US" dirty="0"/>
              <a:t>A set of processes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I/O devices, memory space…</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process utilizes a resource as follows:</a:t>
            </a:r>
          </a:p>
          <a:p>
            <a:pPr lvl="2"/>
            <a:r>
              <a:rPr lang="en-US" sz="2000"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processes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189706" y="914401"/>
            <a:ext cx="6385719" cy="5558320"/>
          </a:xfrm>
        </p:spPr>
        <p:txBody>
          <a:bodyPr>
            <a:normAutofit/>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9963944" y="4394203"/>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held by process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requested by process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
        <p:nvSpPr>
          <p:cNvPr id="2" name="Text Box 12">
            <a:extLst>
              <a:ext uri="{FF2B5EF4-FFF2-40B4-BE49-F238E27FC236}">
                <a16:creationId xmlns:a16="http://schemas.microsoft.com/office/drawing/2014/main" id="{C398F60C-3328-957F-106A-492FDE7C7CB9}"/>
              </a:ext>
            </a:extLst>
          </p:cNvPr>
          <p:cNvSpPr txBox="1">
            <a:spLocks noChangeArrowheads="1"/>
          </p:cNvSpPr>
          <p:nvPr/>
        </p:nvSpPr>
        <p:spPr bwMode="auto">
          <a:xfrm>
            <a:off x="6403976" y="4411136"/>
            <a:ext cx="218440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requested by process 2</a:t>
            </a:r>
          </a:p>
        </p:txBody>
      </p:sp>
      <p:sp>
        <p:nvSpPr>
          <p:cNvPr id="4" name="Text Box 14">
            <a:extLst>
              <a:ext uri="{FF2B5EF4-FFF2-40B4-BE49-F238E27FC236}">
                <a16:creationId xmlns:a16="http://schemas.microsoft.com/office/drawing/2014/main" id="{B1E71E88-4B7D-CEBE-0A27-882FFC35C115}"/>
              </a:ext>
            </a:extLst>
          </p:cNvPr>
          <p:cNvSpPr txBox="1">
            <a:spLocks noChangeArrowheads="1"/>
          </p:cNvSpPr>
          <p:nvPr/>
        </p:nvSpPr>
        <p:spPr bwMode="auto">
          <a:xfrm>
            <a:off x="6263482" y="2683933"/>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held by process 2</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deadlock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15</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209800" y="722313"/>
            <a:ext cx="7314668" cy="60991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1191686" y="838200"/>
            <a:ext cx="9311219" cy="5647267"/>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1701" y="129471"/>
            <a:ext cx="8267700" cy="512763"/>
          </a:xfrm>
        </p:spPr>
        <p:txBody>
          <a:bodyPr/>
          <a:lstStyle/>
          <a:p>
            <a:r>
              <a:rPr lang="en-US" dirty="0"/>
              <a:t>Resource Allocation Graph Examples</a:t>
            </a:r>
          </a:p>
        </p:txBody>
      </p:sp>
      <p:grpSp>
        <p:nvGrpSpPr>
          <p:cNvPr id="2" name="Group 263"/>
          <p:cNvGrpSpPr>
            <a:grpSpLocks/>
          </p:cNvGrpSpPr>
          <p:nvPr/>
        </p:nvGrpSpPr>
        <p:grpSpPr bwMode="auto">
          <a:xfrm>
            <a:off x="1600200" y="1066800"/>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017962" y="1066800"/>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7822363" y="1066799"/>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a:xfrm>
            <a:off x="812800" y="914400"/>
            <a:ext cx="10566400" cy="5562600"/>
          </a:xfrm>
        </p:spPr>
        <p:txBody>
          <a:bodyPr>
            <a:normAutofit fontScale="92500"/>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process if this allocation </a:t>
            </a:r>
            <a:r>
              <a:rPr lang="en-US" altLang="zh-CN" sz="2400" i="1" dirty="0">
                <a:ea typeface="宋体" charset="-122"/>
              </a:rPr>
              <a:t>might</a:t>
            </a:r>
            <a:r>
              <a:rPr lang="en-US" altLang="zh-CN" sz="2400" dirty="0">
                <a:ea typeface="宋体" charset="-122"/>
              </a:rPr>
              <a:t> lead to a deadlock</a:t>
            </a:r>
          </a:p>
          <a:p>
            <a:pPr>
              <a:lnSpc>
                <a:spcPct val="80000"/>
              </a:lnSpc>
            </a:pPr>
            <a:r>
              <a:rPr lang="en-GB" altLang="zh-CN" dirty="0">
                <a:ea typeface="宋体" charset="-122"/>
              </a:rPr>
              <a:t>Banker's Algorithm was developed by </a:t>
            </a:r>
            <a:r>
              <a:rPr lang="en-GB" altLang="zh-CN" dirty="0" err="1">
                <a:ea typeface="宋体" charset="-122"/>
              </a:rPr>
              <a:t>Edsger</a:t>
            </a:r>
            <a:r>
              <a:rPr lang="en-GB" altLang="zh-CN" dirty="0">
                <a:ea typeface="宋体" charset="-122"/>
              </a:rPr>
              <a:t> Dijkstra, inspired by the way banks manage loans to ensure they do not run out of resources. </a:t>
            </a:r>
          </a:p>
          <a:p>
            <a:pPr lvl="1">
              <a:lnSpc>
                <a:spcPct val="80000"/>
              </a:lnSpc>
            </a:pPr>
            <a:r>
              <a:rPr lang="en-GB" altLang="zh-CN" dirty="0">
                <a:ea typeface="宋体" charset="-122"/>
              </a:rPr>
              <a:t>It ensures that loans are only granted if the bank can still meet the withdrawal needs of all its account holders, even in the worst-case scenario where everyone withdraws their funds simultaneously. Similarly, in computing, the algorithm ensures that resources are allocated to processes in a way that avoids unsafe states or deadlocks</a:t>
            </a:r>
            <a:endParaRPr lang="en-US" altLang="zh-CN" dirty="0">
              <a:ea typeface="宋体"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95300" y="-276383"/>
            <a:ext cx="10972800" cy="1143000"/>
          </a:xfrm>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381000" y="866617"/>
                <a:ext cx="11430000" cy="5696266"/>
              </a:xfrm>
            </p:spPr>
            <p:txBody>
              <a:bodyPr>
                <a:noAutofit/>
              </a:bodyPr>
              <a:lstStyle/>
              <a:p>
                <a:pPr eaLnBrk="1" hangingPunct="1"/>
                <a:r>
                  <a:rPr lang="en-US" altLang="zh-CN" dirty="0">
                    <a:ea typeface="宋体" charset="-122"/>
                  </a:rPr>
                  <a:t>Consider a system with </a:t>
                </a:r>
                <a:r>
                  <a:rPr lang="en-US" altLang="zh-CN" i="1" dirty="0">
                    <a:ea typeface="宋体" charset="-122"/>
                  </a:rPr>
                  <a:t>n</a:t>
                </a:r>
                <a:r>
                  <a:rPr lang="en-US" altLang="zh-CN" dirty="0">
                    <a:ea typeface="宋体" charset="-122"/>
                  </a:rPr>
                  <a:t> processes and </a:t>
                </a:r>
                <a:r>
                  <a:rPr lang="en-US" altLang="zh-CN" i="1" dirty="0">
                    <a:ea typeface="宋体" charset="-122"/>
                  </a:rPr>
                  <a:t>m </a:t>
                </a:r>
                <a:r>
                  <a:rPr lang="en-US" altLang="zh-CN" dirty="0">
                    <a:ea typeface="宋体" charset="-122"/>
                  </a:rPr>
                  <a:t>different types of resources.</a:t>
                </a:r>
                <a:endParaRPr lang="en-US" altLang="zh-CN" i="1" dirty="0">
                  <a:solidFill>
                    <a:srgbClr val="FF0000"/>
                  </a:solidFill>
                  <a:ea typeface="宋体" charset="-122"/>
                </a:endParaRPr>
              </a:p>
              <a:p>
                <a:pPr eaLnBrk="1" hangingPunct="1"/>
                <a:r>
                  <a:rPr lang="en-US" altLang="zh-CN" i="1" dirty="0">
                    <a:solidFill>
                      <a:srgbClr val="FF0000"/>
                    </a:solidFill>
                    <a:ea typeface="宋体" charset="-122"/>
                  </a:rPr>
                  <a:t>Total</a:t>
                </a:r>
                <a:r>
                  <a:rPr lang="en-US" altLang="zh-CN" i="1" dirty="0">
                    <a:ea typeface="宋体" charset="-122"/>
                  </a:rPr>
                  <a:t> resource vector</a:t>
                </a:r>
                <a:r>
                  <a:rPr lang="en-US" altLang="zh-CN" dirty="0">
                    <a:ea typeface="宋体" charset="-122"/>
                  </a:rPr>
                  <a:t> </a:t>
                </a:r>
                <a14:m>
                  <m:oMath xmlns:m="http://schemas.openxmlformats.org/officeDocument/2006/math">
                    <m:r>
                      <a:rPr lang="en-GB" altLang="zh-CN" i="1">
                        <a:latin typeface="Cambria Math" panose="02040503050406030204" pitchFamily="18" charset="0"/>
                        <a:ea typeface="宋体" charset="-122"/>
                      </a:rPr>
                      <m:t>𝐸</m:t>
                    </m:r>
                    <m:r>
                      <a:rPr lang="en-GB" altLang="zh-CN" i="1">
                        <a:latin typeface="Cambria Math" panose="02040503050406030204" pitchFamily="18" charset="0"/>
                        <a:ea typeface="宋体" charset="-122"/>
                      </a:rPr>
                      <m:t>=</m:t>
                    </m:r>
                    <m:d>
                      <m:dPr>
                        <m:ctrlPr>
                          <a:rPr lang="en-GB" altLang="zh-CN" i="1">
                            <a:latin typeface="Cambria Math" panose="02040503050406030204" pitchFamily="18" charset="0"/>
                            <a:ea typeface="宋体" charset="-122"/>
                          </a:rPr>
                        </m:ctrlPr>
                      </m:dPr>
                      <m:e>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2</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𝑚</m:t>
                            </m:r>
                          </m:sub>
                        </m:sSub>
                      </m:e>
                    </m:d>
                  </m:oMath>
                </a14:m>
                <a:endParaRPr lang="en-US" altLang="zh-CN" dirty="0">
                  <a:ea typeface="宋体" charset="-122"/>
                </a:endParaRPr>
              </a:p>
              <a:p>
                <a:pPr lvl="1">
                  <a:lnSpc>
                    <a:spcPct val="90000"/>
                  </a:lnSpc>
                </a:pPr>
                <a:r>
                  <a:rPr lang="en-US" altLang="zh-CN" sz="2000" dirty="0">
                    <a:ea typeface="宋体" charset="-122"/>
                  </a:rPr>
                  <a:t>Each resource type may have multiple instances, so the value of </a:t>
                </a:r>
                <a:r>
                  <a:rPr lang="en-US" altLang="zh-CN" sz="2000" i="1" dirty="0">
                    <a:ea typeface="宋体" charset="-122"/>
                  </a:rPr>
                  <a:t>E</a:t>
                </a:r>
                <a:r>
                  <a:rPr lang="en-US" altLang="zh-CN" sz="2000" i="1" baseline="-25000" dirty="0">
                    <a:ea typeface="宋体" charset="-122"/>
                  </a:rPr>
                  <a:t>i</a:t>
                </a:r>
                <a:r>
                  <a:rPr lang="en-US" altLang="zh-CN" sz="2000" baseline="-25000" dirty="0">
                    <a:ea typeface="宋体" charset="-122"/>
                  </a:rPr>
                  <a:t> </a:t>
                </a:r>
                <a:r>
                  <a:rPr lang="en-US" altLang="zh-CN" sz="2000" dirty="0">
                    <a:ea typeface="宋体" charset="-122"/>
                  </a:rPr>
                  <a:t>is the number of instances of resource type i.</a:t>
                </a:r>
              </a:p>
              <a:p>
                <a:pPr eaLnBrk="1" hangingPunct="1"/>
                <a:r>
                  <a:rPr lang="en-US" altLang="zh-CN" i="1" dirty="0">
                    <a:solidFill>
                      <a:srgbClr val="FF0000"/>
                    </a:solidFill>
                    <a:ea typeface="宋体" charset="-122"/>
                  </a:rPr>
                  <a:t>Available</a:t>
                </a:r>
                <a:r>
                  <a:rPr lang="en-US" altLang="zh-CN" i="1" dirty="0">
                    <a:ea typeface="宋体" charset="-122"/>
                  </a:rPr>
                  <a:t> resource vector </a:t>
                </a:r>
                <a14:m>
                  <m:oMath xmlns:m="http://schemas.openxmlformats.org/officeDocument/2006/math">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𝑚</m:t>
                        </m:r>
                      </m:sub>
                    </m:sSub>
                    <m:r>
                      <a:rPr lang="en-GB" altLang="zh-CN" b="0" i="1" smtClean="0">
                        <a:latin typeface="Cambria Math" panose="02040503050406030204" pitchFamily="18" charset="0"/>
                        <a:ea typeface="宋体" charset="-122"/>
                      </a:rPr>
                      <m:t>)</m:t>
                    </m:r>
                  </m:oMath>
                </a14:m>
                <a:endParaRPr lang="en-US" altLang="zh-CN" i="1" dirty="0">
                  <a:ea typeface="宋体" charset="-122"/>
                </a:endParaRPr>
              </a:p>
              <a:p>
                <a:pPr lvl="1" eaLnBrk="1" hangingPunct="1"/>
                <a:r>
                  <a:rPr lang="en-US" altLang="zh-CN" dirty="0">
                    <a:ea typeface="宋体" charset="-122"/>
                  </a:rPr>
                  <a:t>It keeps track of how many instances of each resource type are currently available (not in-use).</a:t>
                </a:r>
              </a:p>
              <a:p>
                <a:pPr eaLnBrk="1" hangingPunct="1"/>
                <a:r>
                  <a:rPr lang="en-US" altLang="zh-CN" i="1" dirty="0">
                    <a:solidFill>
                      <a:srgbClr val="FF0000"/>
                    </a:solidFill>
                    <a:ea typeface="宋体" charset="-122"/>
                  </a:rPr>
                  <a:t>Allocation</a:t>
                </a:r>
                <a:r>
                  <a:rPr lang="en-US" altLang="zh-CN" i="1" dirty="0">
                    <a:ea typeface="宋体" charset="-122"/>
                  </a:rPr>
                  <a:t> matrix</a:t>
                </a:r>
                <a:r>
                  <a:rPr lang="en-US" altLang="zh-CN" dirty="0">
                    <a:ea typeface="宋体" charset="-122"/>
                  </a:rPr>
                  <a:t> </a:t>
                </a:r>
                <a:r>
                  <a:rPr lang="en-US" altLang="zh-CN" i="1" dirty="0">
                    <a:ea typeface="宋体" charset="-122"/>
                  </a:rPr>
                  <a:t>C</a:t>
                </a:r>
                <a:r>
                  <a:rPr lang="en-US" altLang="zh-CN" dirty="0">
                    <a:ea typeface="宋体" charset="-122"/>
                  </a:rPr>
                  <a:t> denotes which processes are using which resources. </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is using 2 resources of type </a:t>
                </a:r>
                <a:r>
                  <a:rPr lang="en-US" altLang="zh-CN" sz="2000" i="1" dirty="0">
                    <a:ea typeface="宋体" charset="-122"/>
                  </a:rPr>
                  <a:t>j</a:t>
                </a:r>
                <a:r>
                  <a:rPr lang="en-US" altLang="zh-CN" sz="2000" dirty="0">
                    <a:ea typeface="宋体" charset="-122"/>
                  </a:rPr>
                  <a:t> then </a:t>
                </a:r>
                <a:r>
                  <a:rPr lang="en-US" altLang="zh-CN" sz="2000" i="1" dirty="0" err="1">
                    <a:ea typeface="宋体" charset="-122"/>
                  </a:rPr>
                  <a:t>C</a:t>
                </a:r>
                <a:r>
                  <a:rPr lang="en-US" altLang="zh-CN" sz="2000" i="1" baseline="-25000" dirty="0" err="1">
                    <a:ea typeface="宋体" charset="-122"/>
                  </a:rPr>
                  <a:t>ij</a:t>
                </a:r>
                <a:r>
                  <a:rPr lang="en-US" altLang="zh-CN" sz="2000" i="1" dirty="0">
                    <a:ea typeface="宋体" charset="-122"/>
                  </a:rPr>
                  <a:t> = 2.</a:t>
                </a:r>
                <a:endParaRPr lang="en-US" altLang="zh-CN" sz="2000" dirty="0">
                  <a:ea typeface="宋体" charset="-122"/>
                </a:endParaRPr>
              </a:p>
              <a:p>
                <a:r>
                  <a:rPr lang="en-US" altLang="zh-CN" i="1" dirty="0">
                    <a:solidFill>
                      <a:srgbClr val="FF0000"/>
                    </a:solidFill>
                    <a:ea typeface="宋体" charset="-122"/>
                  </a:rPr>
                  <a:t>Max</a:t>
                </a:r>
                <a:r>
                  <a:rPr lang="en-US" altLang="zh-CN" i="1" dirty="0">
                    <a:ea typeface="宋体" charset="-122"/>
                  </a:rPr>
                  <a:t> matrix R </a:t>
                </a:r>
                <a:r>
                  <a:rPr lang="en-US" altLang="zh-CN" dirty="0">
                    <a:ea typeface="宋体" charset="-122"/>
                  </a:rPr>
                  <a:t>denotes the maximum number of instances of each resource that each process needs during its execution.</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needs maximum 4 instances of resource type </a:t>
                </a:r>
                <a:r>
                  <a:rPr lang="en-US" altLang="zh-CN" sz="2000" i="1" dirty="0">
                    <a:ea typeface="宋体" charset="-122"/>
                  </a:rPr>
                  <a:t>j</a:t>
                </a:r>
                <a:r>
                  <a:rPr lang="en-US" altLang="zh-CN" sz="2000" dirty="0">
                    <a:ea typeface="宋体" charset="-122"/>
                  </a:rPr>
                  <a:t> during its execution, then </a:t>
                </a:r>
                <a:r>
                  <a:rPr lang="en-US" altLang="zh-CN" sz="2000" i="1" dirty="0" err="1">
                    <a:ea typeface="宋体" charset="-122"/>
                  </a:rPr>
                  <a:t>R</a:t>
                </a:r>
                <a:r>
                  <a:rPr lang="en-US" altLang="zh-CN" sz="2000" i="1" baseline="-25000" dirty="0" err="1">
                    <a:ea typeface="宋体" charset="-122"/>
                  </a:rPr>
                  <a:t>ij</a:t>
                </a:r>
                <a:r>
                  <a:rPr lang="en-US" altLang="zh-CN" sz="2000" i="1" dirty="0">
                    <a:ea typeface="宋体" charset="-122"/>
                  </a:rPr>
                  <a:t> = 4.</a:t>
                </a:r>
              </a:p>
              <a:p>
                <a:r>
                  <a:rPr lang="en-US" altLang="zh-CN" sz="2200" i="1" dirty="0">
                    <a:solidFill>
                      <a:srgbClr val="FF0000"/>
                    </a:solidFill>
                    <a:ea typeface="宋体" charset="-122"/>
                  </a:rPr>
                  <a:t>Need = Max – Allocation</a:t>
                </a:r>
                <a:r>
                  <a:rPr lang="en-US" altLang="zh-CN" sz="2200" i="1" dirty="0">
                    <a:ea typeface="宋体" charset="-122"/>
                  </a:rPr>
                  <a:t>: </a:t>
                </a:r>
                <a:r>
                  <a:rPr lang="en-US" altLang="zh-CN" sz="2000" dirty="0">
                    <a:ea typeface="宋体" charset="-122"/>
                  </a:rPr>
                  <a:t>denotes the additional number of instances of each resource that each process needs to finish its execution.</a:t>
                </a:r>
                <a:endParaRPr lang="en-US" altLang="zh-CN" sz="2200" dirty="0">
                  <a:ea typeface="宋体" charset="-122"/>
                </a:endParaRPr>
              </a:p>
              <a:p>
                <a:pPr eaLnBrk="1" hangingPunct="1"/>
                <a:r>
                  <a:rPr lang="en-US" altLang="zh-CN" dirty="0">
                    <a:ea typeface="宋体" charset="-122"/>
                  </a:rPr>
                  <a:t>For each process </a:t>
                </a:r>
                <a:r>
                  <a:rPr lang="en-US" altLang="zh-CN" i="1" dirty="0">
                    <a:ea typeface="宋体" charset="-122"/>
                  </a:rPr>
                  <a:t>i</a:t>
                </a:r>
                <a:r>
                  <a:rPr lang="en-US" altLang="zh-CN" dirty="0">
                    <a:ea typeface="宋体" charset="-122"/>
                  </a:rPr>
                  <a:t> and resource </a:t>
                </a:r>
                <a:r>
                  <a:rPr lang="en-US" altLang="zh-CN" i="1" dirty="0">
                    <a:ea typeface="宋体" charset="-122"/>
                  </a:rPr>
                  <a:t>j</a:t>
                </a:r>
                <a:r>
                  <a:rPr lang="en-US"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𝑅</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𝑗</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𝑖</m:t>
                    </m:r>
                    <m:r>
                      <a:rPr lang="en-GB" altLang="zh-CN" b="0" i="1" smtClean="0">
                        <a:latin typeface="Cambria Math" panose="02040503050406030204" pitchFamily="18" charset="0"/>
                        <a:ea typeface="宋体" charset="-122"/>
                      </a:rPr>
                      <m:t>, </m:t>
                    </m:r>
                    <m:r>
                      <a:rPr lang="en-GB" altLang="zh-CN" b="0" i="1" smtClean="0">
                        <a:latin typeface="Cambria Math" panose="02040503050406030204" pitchFamily="18" charset="0"/>
                        <a:ea typeface="宋体" charset="-122"/>
                      </a:rPr>
                      <m:t>𝑗</m:t>
                    </m:r>
                  </m:oMath>
                </a14:m>
                <a:endParaRPr lang="en-US" altLang="zh-CN"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381000" y="866617"/>
                <a:ext cx="11430000" cy="5696266"/>
              </a:xfrm>
              <a:blipFill>
                <a:blip r:embed="rId3"/>
                <a:stretch>
                  <a:fillRect l="-907" t="-1604" b="-2781"/>
                </a:stretch>
              </a:blipFill>
            </p:spPr>
            <p:txBody>
              <a:bodyPr/>
              <a:lstStyle/>
              <a:p>
                <a:r>
                  <a:rPr lang="en-SE">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0"/>
              <a:ext cx="1700982" cy="1573162"/>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dirty="0"/>
                <a:t>1</a:t>
              </a:r>
              <a:endParaRPr lang="en-US" sz="16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a:t>2</a:t>
              </a:r>
              <a:endParaRPr lang="en-US" altLang="zh-CN" sz="1600" dirty="0"/>
            </a:p>
          </p:txBody>
        </p:sp>
        <p:cxnSp>
          <p:nvCxnSpPr>
            <p:cNvPr id="10" name="曲线连接符 9">
              <a:extLst>
                <a:ext uri="{FF2B5EF4-FFF2-40B4-BE49-F238E27FC236}">
                  <a16:creationId xmlns:a16="http://schemas.microsoft.com/office/drawing/2014/main" id="{FE176D05-338C-AF67-D401-CD7057E28ED5}"/>
                </a:ext>
              </a:extLst>
            </p:cNvPr>
            <p:cNvCxnSpPr>
              <a:cxnSpLocks/>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processes are said to be in a deadlock state when every process in the set is waiting for an event that can be caused only by another process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process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processes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processes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processes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process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
        <p:nvSpPr>
          <p:cNvPr id="16" name="TextBox 15">
            <a:extLst>
              <a:ext uri="{FF2B5EF4-FFF2-40B4-BE49-F238E27FC236}">
                <a16:creationId xmlns:a16="http://schemas.microsoft.com/office/drawing/2014/main" id="{986F804C-1C5B-A4DC-621A-94C12A1E1C15}"/>
              </a:ext>
            </a:extLst>
          </p:cNvPr>
          <p:cNvSpPr txBox="1"/>
          <p:nvPr/>
        </p:nvSpPr>
        <p:spPr>
          <a:xfrm>
            <a:off x="7103585" y="1825701"/>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1</a:t>
            </a:r>
            <a:endParaRPr lang="en-US" sz="1800" dirty="0"/>
          </a:p>
        </p:txBody>
      </p:sp>
      <p:sp>
        <p:nvSpPr>
          <p:cNvPr id="19" name="TextBox 18">
            <a:extLst>
              <a:ext uri="{FF2B5EF4-FFF2-40B4-BE49-F238E27FC236}">
                <a16:creationId xmlns:a16="http://schemas.microsoft.com/office/drawing/2014/main" id="{28DE870A-E644-73BE-5AE9-F059D2187BCB}"/>
              </a:ext>
            </a:extLst>
          </p:cNvPr>
          <p:cNvSpPr txBox="1"/>
          <p:nvPr/>
        </p:nvSpPr>
        <p:spPr>
          <a:xfrm>
            <a:off x="10776171" y="1756995"/>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2</a:t>
            </a:r>
            <a:endParaRPr lang="en-US" sz="1800" dirty="0"/>
          </a:p>
        </p:txBody>
      </p:sp>
    </p:spTree>
    <p:extLst>
      <p:ext uri="{BB962C8B-B14F-4D97-AF65-F5344CB8AC3E}">
        <p14:creationId xmlns:p14="http://schemas.microsoft.com/office/powerpoint/2010/main" val="7217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525000" cy="1143000"/>
          </a:xfrm>
        </p:spPr>
        <p:txBody>
          <a:bodyPr/>
          <a:lstStyle/>
          <a:p>
            <a:r>
              <a:rPr lang="en-US" dirty="0"/>
              <a:t>Four data structures encode current </a:t>
            </a:r>
            <a:r>
              <a:rPr lang="en-US" altLang="zh-CN"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73801" y="12954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924800" y="2819400"/>
            <a:ext cx="2474199"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
        <p:nvSpPr>
          <p:cNvPr id="4" name="TextBox 3">
            <a:extLst>
              <a:ext uri="{FF2B5EF4-FFF2-40B4-BE49-F238E27FC236}">
                <a16:creationId xmlns:a16="http://schemas.microsoft.com/office/drawing/2014/main" id="{B36A4B85-85EC-1B39-34F9-2F4E8D574C3B}"/>
              </a:ext>
            </a:extLst>
          </p:cNvPr>
          <p:cNvSpPr txBox="1"/>
          <p:nvPr/>
        </p:nvSpPr>
        <p:spPr>
          <a:xfrm>
            <a:off x="1793001" y="28194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5" name="TextBox 4">
            <a:extLst>
              <a:ext uri="{FF2B5EF4-FFF2-40B4-BE49-F238E27FC236}">
                <a16:creationId xmlns:a16="http://schemas.microsoft.com/office/drawing/2014/main" id="{DF23AD69-3615-D365-A313-6DA9404EB78E}"/>
              </a:ext>
            </a:extLst>
          </p:cNvPr>
          <p:cNvSpPr txBox="1"/>
          <p:nvPr/>
        </p:nvSpPr>
        <p:spPr>
          <a:xfrm>
            <a:off x="7848600" y="1600200"/>
            <a:ext cx="274320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6" name="TextBox 5">
            <a:extLst>
              <a:ext uri="{FF2B5EF4-FFF2-40B4-BE49-F238E27FC236}">
                <a16:creationId xmlns:a16="http://schemas.microsoft.com/office/drawing/2014/main" id="{76D9DD16-670F-F92D-3997-A0F0D211285E}"/>
              </a:ext>
            </a:extLst>
          </p:cNvPr>
          <p:cNvSpPr txBox="1"/>
          <p:nvPr/>
        </p:nvSpPr>
        <p:spPr>
          <a:xfrm>
            <a:off x="1716801" y="16002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processes in the system to complete without deadlock, i.e., </a:t>
            </a:r>
            <a:r>
              <a:rPr lang="en-GB" altLang="zh-CN" dirty="0">
                <a:ea typeface="宋体" charset="-122"/>
              </a:rPr>
              <a:t>there exists a sequence of process executions {Pi, </a:t>
            </a:r>
            <a:r>
              <a:rPr lang="en-GB" altLang="zh-CN" dirty="0" err="1">
                <a:ea typeface="宋体" charset="-122"/>
              </a:rPr>
              <a:t>Pj</a:t>
            </a:r>
            <a:r>
              <a:rPr lang="en-GB" altLang="zh-CN" dirty="0">
                <a:ea typeface="宋体" charset="-122"/>
              </a:rPr>
              <a:t>, … Pk} with Pi requesting all remaining resources, finishing, then </a:t>
            </a:r>
            <a:r>
              <a:rPr lang="en-GB" altLang="zh-CN" dirty="0" err="1">
                <a:ea typeface="宋体" charset="-122"/>
              </a:rPr>
              <a:t>Pj</a:t>
            </a:r>
            <a:r>
              <a:rPr lang="en-GB" altLang="zh-CN" dirty="0">
                <a:ea typeface="宋体" charset="-122"/>
              </a:rPr>
              <a:t> requesting all remaining resources, ..., until all processes </a:t>
            </a:r>
            <a:r>
              <a:rPr lang="en-GB" altLang="zh-CN">
                <a:ea typeface="宋体" charset="-122"/>
              </a:rPr>
              <a:t>complete successfully.</a:t>
            </a:r>
            <a:endParaRPr lang="en-GB" altLang="zh-CN" dirty="0">
              <a:ea typeface="宋体" charset="-122"/>
            </a:endParaRP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allocations </a:t>
            </a:r>
            <a:r>
              <a:rPr lang="en-US" altLang="zh-CN" dirty="0">
                <a:ea typeface="宋体" charset="-122"/>
              </a:rPr>
              <a:t>that will allow all processes in the system to complete without deadlock.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965200"/>
            <a:ext cx="11125200" cy="4927600"/>
          </a:xfrm>
        </p:spPr>
        <p:txBody>
          <a:bodyPr>
            <a:normAutofit/>
          </a:bodyPr>
          <a:lstStyle/>
          <a:p>
            <a:pPr>
              <a:lnSpc>
                <a:spcPct val="85000"/>
              </a:lnSpc>
            </a:pPr>
            <a:r>
              <a:rPr lang="en-US" dirty="0"/>
              <a:t>Look one step ahead: upon receiving a request from a process, assume the request is granted hypothetically, run deadlock detection algorithm to evaluate if the system is in a safe state. </a:t>
            </a:r>
          </a:p>
          <a:p>
            <a:pPr>
              <a:lnSpc>
                <a:spcPct val="85000"/>
              </a:lnSpc>
            </a:pPr>
            <a:r>
              <a:rPr lang="en-US" dirty="0"/>
              <a:t>Grant the request if next state is safe.</a:t>
            </a:r>
          </a:p>
          <a:p>
            <a:r>
              <a:rPr lang="en-US" dirty="0"/>
              <a:t>Algorithm allocates resources dynamically, and allows the sum of maximum resource needs of all current processes to be greater than total resources</a:t>
            </a:r>
          </a:p>
          <a:p>
            <a:r>
              <a:rPr lang="en-US" dirty="0"/>
              <a:t>It is a conservative algorithm, since each process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Banker’s algorithm</a:t>
            </a:r>
          </a:p>
        </p:txBody>
      </p:sp>
    </p:spTree>
    <p:extLst>
      <p:ext uri="{BB962C8B-B14F-4D97-AF65-F5344CB8AC3E}">
        <p14:creationId xmlns:p14="http://schemas.microsoft.com/office/powerpoint/2010/main" val="298473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0675">
                                            <p:txEl>
                                              <p:pRg st="1" end="1"/>
                                            </p:txEl>
                                          </p:spTgt>
                                        </p:tgtEl>
                                        <p:attrNameLst>
                                          <p:attrName>style.visibility</p:attrName>
                                        </p:attrNameLst>
                                      </p:cBhvr>
                                      <p:to>
                                        <p:strVal val="visible"/>
                                      </p:to>
                                    </p:set>
                                    <p:anim calcmode="lin" valueType="num">
                                      <p:cBhvr additive="base">
                                        <p:cTn id="13"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0675">
                                            <p:txEl>
                                              <p:pRg st="2" end="2"/>
                                            </p:txEl>
                                          </p:spTgt>
                                        </p:tgtEl>
                                        <p:attrNameLst>
                                          <p:attrName>style.visibility</p:attrName>
                                        </p:attrNameLst>
                                      </p:cBhvr>
                                      <p:to>
                                        <p:strVal val="visible"/>
                                      </p:to>
                                    </p:set>
                                    <p:anim calcmode="lin" valueType="num">
                                      <p:cBhvr additive="base">
                                        <p:cTn id="19"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0675">
                                            <p:txEl>
                                              <p:pRg st="3" end="3"/>
                                            </p:txEl>
                                          </p:spTgt>
                                        </p:tgtEl>
                                        <p:attrNameLst>
                                          <p:attrName>style.visibility</p:attrName>
                                        </p:attrNameLst>
                                      </p:cBhvr>
                                      <p:to>
                                        <p:strVal val="visible"/>
                                      </p:to>
                                    </p:set>
                                    <p:anim calcmode="lin" valueType="num">
                                      <p:cBhvr additive="base">
                                        <p:cTn id="25"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43100" y="-228600"/>
            <a:ext cx="8305800" cy="1143000"/>
          </a:xfrm>
        </p:spPr>
        <p:txBody>
          <a:bodyPr/>
          <a:lstStyle/>
          <a:p>
            <a:pPr eaLnBrk="1" hangingPunct="1"/>
            <a:r>
              <a:rPr lang="en-US" altLang="zh-CN" sz="4000" dirty="0">
                <a:ea typeface="宋体" charset="-122"/>
              </a:rPr>
              <a:t>Banker's algorithm: preliminaries</a:t>
            </a:r>
          </a:p>
        </p:txBody>
      </p:sp>
      <p:sp>
        <p:nvSpPr>
          <p:cNvPr id="18437" name="Rectangle 3"/>
          <p:cNvSpPr>
            <a:spLocks noGrp="1" noChangeArrowheads="1"/>
          </p:cNvSpPr>
          <p:nvPr>
            <p:ph type="body" idx="1"/>
          </p:nvPr>
        </p:nvSpPr>
        <p:spPr>
          <a:xfrm>
            <a:off x="914400" y="934156"/>
            <a:ext cx="10363200" cy="4302125"/>
          </a:xfrm>
        </p:spPr>
        <p:txBody>
          <a:bodyPr/>
          <a:lstStyle/>
          <a:p>
            <a:r>
              <a:rPr lang="en-US" altLang="zh-CN" sz="2800" dirty="0"/>
              <a:t>Compute </a:t>
            </a:r>
            <a:r>
              <a:rPr lang="en-US" altLang="zh-CN" sz="2800" i="1" dirty="0">
                <a:ea typeface="宋体" charset="-122"/>
              </a:rPr>
              <a:t>Need = Max – Allocation</a:t>
            </a:r>
            <a:endParaRPr lang="en-US" sz="2800" dirty="0"/>
          </a:p>
          <a:p>
            <a:pPr eaLnBrk="1" hangingPunct="1"/>
            <a:r>
              <a:rPr lang="en-US" altLang="zh-CN" sz="2800" dirty="0">
                <a:ea typeface="宋体" charset="-122"/>
              </a:rPr>
              <a:t>To determine if a process </a:t>
            </a:r>
            <a:r>
              <a:rPr lang="en-US" altLang="zh-CN" sz="2800" i="1" dirty="0">
                <a:ea typeface="宋体" charset="-122"/>
              </a:rPr>
              <a:t>i </a:t>
            </a:r>
            <a:r>
              <a:rPr lang="en-US" altLang="zh-CN" sz="2800" dirty="0">
                <a:ea typeface="宋体" charset="-122"/>
              </a:rPr>
              <a:t>can run to completion, compare two vectors:</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Need Matrix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i="1" dirty="0" err="1">
                <a:ea typeface="宋体" charset="-122"/>
              </a:rPr>
              <a:t>Need</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types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pPr>
              <a:buNone/>
            </a:pPr>
            <a:r>
              <a:rPr lang="en-US" dirty="0"/>
              <a:t>Algorithm </a:t>
            </a:r>
            <a:r>
              <a:rPr lang="en-US" dirty="0" err="1"/>
              <a:t>CheckSafety</a:t>
            </a:r>
            <a:r>
              <a:rPr lang="en-US" dirty="0"/>
              <a:t>() for checking to see if a state is safe:</a:t>
            </a:r>
          </a:p>
          <a:p>
            <a:pPr>
              <a:buFontTx/>
              <a:buAutoNum type="arabicPeriod"/>
            </a:pPr>
            <a:r>
              <a:rPr lang="en-US" altLang="zh-CN" sz="2800" dirty="0"/>
              <a:t> Compute </a:t>
            </a:r>
            <a:r>
              <a:rPr lang="en-US" altLang="zh-CN" sz="2800" i="1" dirty="0">
                <a:ea typeface="宋体" charset="-122"/>
              </a:rPr>
              <a:t>Need = Max – Allocation</a:t>
            </a:r>
            <a:endParaRPr lang="en-US" sz="2800" dirty="0"/>
          </a:p>
          <a:p>
            <a:pPr>
              <a:buFontTx/>
              <a:buAutoNum type="arabicPeriod"/>
            </a:pPr>
            <a:r>
              <a:rPr lang="en-US" dirty="0"/>
              <a:t> Look for a </a:t>
            </a:r>
            <a:r>
              <a:rPr lang="en-US" altLang="zh-CN" dirty="0">
                <a:ea typeface="宋体" charset="-122"/>
              </a:rPr>
              <a:t>process </a:t>
            </a:r>
            <a:r>
              <a:rPr lang="en-US" altLang="zh-CN" i="1" dirty="0">
                <a:ea typeface="宋体" charset="-122"/>
              </a:rPr>
              <a:t>i</a:t>
            </a:r>
            <a:r>
              <a:rPr lang="en-US" altLang="zh-CN"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(Need)</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process can run to completion</a:t>
            </a:r>
          </a:p>
          <a:p>
            <a:pPr>
              <a:buFontTx/>
              <a:buAutoNum type="arabicPeriod"/>
            </a:pPr>
            <a:r>
              <a:rPr lang="en-US" dirty="0"/>
              <a:t> Assume process </a:t>
            </a:r>
            <a:r>
              <a:rPr lang="en-US" i="1" dirty="0"/>
              <a:t>i</a:t>
            </a:r>
            <a:r>
              <a:rPr lang="en-US" dirty="0"/>
              <a:t> requests all resources it needs and finishes. Mark process </a:t>
            </a:r>
            <a:r>
              <a:rPr lang="en-US" i="1" dirty="0"/>
              <a:t>i</a:t>
            </a:r>
            <a:r>
              <a:rPr lang="en-US" dirty="0"/>
              <a:t> as completed, free all its resources and add the </a:t>
            </a:r>
            <a:r>
              <a:rPr lang="en-US" i="1" dirty="0"/>
              <a:t>i-</a:t>
            </a:r>
            <a:r>
              <a:rPr lang="en-US" i="1" dirty="0" err="1"/>
              <a:t>th</a:t>
            </a:r>
            <a:r>
              <a:rPr lang="en-US" dirty="0"/>
              <a:t> row of </a:t>
            </a:r>
            <a:r>
              <a:rPr lang="en-US" i="1" dirty="0"/>
              <a:t>Allocation</a:t>
            </a:r>
            <a:r>
              <a:rPr lang="en-US" dirty="0"/>
              <a:t> to the </a:t>
            </a:r>
            <a:r>
              <a:rPr lang="en-US" i="1" dirty="0"/>
              <a:t>Available</a:t>
            </a:r>
            <a:r>
              <a:rPr lang="en-US" dirty="0"/>
              <a:t> vector</a:t>
            </a:r>
          </a:p>
          <a:p>
            <a:pPr>
              <a:buFontTx/>
              <a:buAutoNum type="arabicPeriod"/>
            </a:pPr>
            <a:r>
              <a:rPr lang="en-US" dirty="0"/>
              <a:t> Repeat steps 1 and 2 until either all processes are marked as completed (initial state is safe), or no process is left whose resource needs can be met (there is a deadlock, so initial state is unsafe).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10067"/>
            <a:ext cx="8229600" cy="948267"/>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process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deny the process request until it is safe to grant 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95400" y="-127734"/>
            <a:ext cx="9525000" cy="1143000"/>
          </a:xfrm>
        </p:spPr>
        <p:txBody>
          <a:bodyPr/>
          <a:lstStyle/>
          <a:p>
            <a:pPr eaLnBrk="1" hangingPunct="1"/>
            <a:r>
              <a:rPr lang="en-US" altLang="zh-CN" dirty="0">
                <a:ea typeface="宋体" charset="-122"/>
              </a:rPr>
              <a:t>An example system: 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2335472774"/>
              </p:ext>
            </p:extLst>
          </p:nvPr>
        </p:nvGraphicFramePr>
        <p:xfrm>
          <a:off x="5334000" y="1685925"/>
          <a:ext cx="2444750" cy="1912938"/>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85925"/>
                        <a:ext cx="2444750" cy="191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1922464102"/>
              </p:ext>
            </p:extLst>
          </p:nvPr>
        </p:nvGraphicFramePr>
        <p:xfrm>
          <a:off x="8732598" y="1685131"/>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598" y="1685131"/>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187600759"/>
              </p:ext>
            </p:extLst>
          </p:nvPr>
        </p:nvGraphicFramePr>
        <p:xfrm>
          <a:off x="5371859" y="4182269"/>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859" y="4182269"/>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2717932465"/>
              </p:ext>
            </p:extLst>
          </p:nvPr>
        </p:nvGraphicFramePr>
        <p:xfrm>
          <a:off x="8743709" y="4129882"/>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709" y="4129882"/>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774651" y="4647406"/>
            <a:ext cx="3960149" cy="163121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Available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31805" y="1245393"/>
            <a:ext cx="5100637" cy="4367213"/>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800" b="0" i="0">
                <a:latin typeface="Gill Sans" panose="020B0502020104020203"/>
                <a:ea typeface="宋体" charset="-122"/>
                <a:cs typeface="Gill Sans" panose="020B0502020104020203"/>
              </a:defRPr>
            </a:lvl1pPr>
            <a:lvl2pPr marL="685800" lvl="1" indent="-228600" eaLnBrk="1" hangingPunct="1">
              <a:lnSpc>
                <a:spcPct val="90000"/>
              </a:lnSpc>
              <a:spcBef>
                <a:spcPct val="30000"/>
              </a:spcBef>
              <a:buSzPct val="100000"/>
              <a:buChar char="–"/>
              <a:defRPr sz="2400" b="0" i="0">
                <a:latin typeface="Gill Sans" panose="020B0502020104020203"/>
                <a:ea typeface="宋体" charset="-122"/>
                <a:cs typeface="Gill Sans" panose="020B0502020104020203"/>
              </a:defRPr>
            </a:lvl2pPr>
            <a:lvl3pPr marL="1143000" indent="-22860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3pPr>
            <a:lvl4pPr marL="15430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4pPr>
            <a:lvl5pPr marL="20002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altLang="zh-CN" dirty="0"/>
              <a:t>4 processes P1 through P4; 4 resource types with 10, 5, 6, 5 instances each.</a:t>
            </a:r>
          </a:p>
          <a:p>
            <a:r>
              <a:rPr lang="en-GB" altLang="zh-CN" dirty="0"/>
              <a:t>Current system state  encoded in matrices R, C and vectors E, A.</a:t>
            </a:r>
          </a:p>
          <a:p>
            <a:endParaRPr lang="en-US" altLang="zh-CN" dirty="0"/>
          </a:p>
        </p:txBody>
      </p:sp>
      <p:sp>
        <p:nvSpPr>
          <p:cNvPr id="8" name="TextBox 7">
            <a:extLst>
              <a:ext uri="{FF2B5EF4-FFF2-40B4-BE49-F238E27FC236}">
                <a16:creationId xmlns:a16="http://schemas.microsoft.com/office/drawing/2014/main" id="{F56AAF51-CFD9-9F88-F6E4-FD2D8E51D68F}"/>
              </a:ext>
            </a:extLst>
          </p:cNvPr>
          <p:cNvSpPr txBox="1"/>
          <p:nvPr/>
        </p:nvSpPr>
        <p:spPr>
          <a:xfrm>
            <a:off x="6214668" y="3720604"/>
            <a:ext cx="9632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
        <p:nvSpPr>
          <p:cNvPr id="9" name="TextBox 8">
            <a:extLst>
              <a:ext uri="{FF2B5EF4-FFF2-40B4-BE49-F238E27FC236}">
                <a16:creationId xmlns:a16="http://schemas.microsoft.com/office/drawing/2014/main" id="{A5300FC9-9722-0142-C3F3-FE57A86ACFA7}"/>
              </a:ext>
            </a:extLst>
          </p:cNvPr>
          <p:cNvSpPr txBox="1"/>
          <p:nvPr/>
        </p:nvSpPr>
        <p:spPr>
          <a:xfrm>
            <a:off x="9446361" y="1290935"/>
            <a:ext cx="145042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10" name="TextBox 9">
            <a:extLst>
              <a:ext uri="{FF2B5EF4-FFF2-40B4-BE49-F238E27FC236}">
                <a16:creationId xmlns:a16="http://schemas.microsoft.com/office/drawing/2014/main" id="{3B04FA58-8DDC-40BB-8956-97FA17C68D21}"/>
              </a:ext>
            </a:extLst>
          </p:cNvPr>
          <p:cNvSpPr txBox="1"/>
          <p:nvPr/>
        </p:nvSpPr>
        <p:spPr>
          <a:xfrm>
            <a:off x="9428668" y="3720604"/>
            <a:ext cx="13606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11" name="TextBox 10">
            <a:extLst>
              <a:ext uri="{FF2B5EF4-FFF2-40B4-BE49-F238E27FC236}">
                <a16:creationId xmlns:a16="http://schemas.microsoft.com/office/drawing/2014/main" id="{922B8CF1-EAB4-6E5D-9BDB-6D22742DD69D}"/>
              </a:ext>
            </a:extLst>
          </p:cNvPr>
          <p:cNvSpPr txBox="1"/>
          <p:nvPr/>
        </p:nvSpPr>
        <p:spPr>
          <a:xfrm>
            <a:off x="6096000" y="1290935"/>
            <a:ext cx="1200625"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dirty="0">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a:t>
            </a:r>
            <a:r>
              <a:rPr lang="en-US" altLang="zh-CN" dirty="0">
                <a:ea typeface="宋体" charset="-122"/>
              </a:rPr>
              <a:t>instances </a:t>
            </a:r>
            <a:r>
              <a:rPr lang="en-US" altLang="zh-CN" sz="2800" dirty="0">
                <a:ea typeface="宋体" charset="-122"/>
              </a:rPr>
              <a:t>of Resource 1 and 1 more instance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fulfilled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a:xfrm>
            <a:off x="609600" y="-257849"/>
            <a:ext cx="10972800" cy="1143000"/>
          </a:xfrm>
        </p:spPr>
        <p:txBody>
          <a:bodyPr/>
          <a:lstStyle/>
          <a:p>
            <a:pPr eaLnBrk="1" hangingPunct="1"/>
            <a:r>
              <a:rPr lang="en-US" altLang="zh-CN" dirty="0">
                <a:ea typeface="宋体" charset="-122"/>
              </a:rPr>
              <a:t>An example: new state</a:t>
            </a:r>
          </a:p>
        </p:txBody>
      </p:sp>
      <p:graphicFrame>
        <p:nvGraphicFramePr>
          <p:cNvPr id="2050" name="Object 3"/>
          <p:cNvGraphicFramePr>
            <a:graphicFrameLocks noGrp="1" noChangeAspect="1"/>
          </p:cNvGraphicFramePr>
          <p:nvPr>
            <p:ph sz="quarter" idx="1"/>
            <p:extLst>
              <p:ext uri="{D42A27DB-BD31-4B8C-83A1-F6EECF244321}">
                <p14:modId xmlns:p14="http://schemas.microsoft.com/office/powerpoint/2010/main" val="3149586927"/>
              </p:ext>
            </p:extLst>
          </p:nvPr>
        </p:nvGraphicFramePr>
        <p:xfrm>
          <a:off x="1773176" y="1563748"/>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76" y="156374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2423853551"/>
              </p:ext>
            </p:extLst>
          </p:nvPr>
        </p:nvGraphicFramePr>
        <p:xfrm>
          <a:off x="4338577" y="1563747"/>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577" y="156374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810162242"/>
              </p:ext>
            </p:extLst>
          </p:nvPr>
        </p:nvGraphicFramePr>
        <p:xfrm>
          <a:off x="3233676" y="4060885"/>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676" y="406088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3311632357"/>
              </p:ext>
            </p:extLst>
          </p:nvPr>
        </p:nvGraphicFramePr>
        <p:xfrm>
          <a:off x="6634101" y="3984685"/>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01" y="398468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544818682"/>
              </p:ext>
            </p:extLst>
          </p:nvPr>
        </p:nvGraphicFramePr>
        <p:xfrm>
          <a:off x="6911914" y="1584384"/>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1914" y="158438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072128" y="4510148"/>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3015307" y="120009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D024445B-5073-AD5D-F4D4-C49A13C32EDC}"/>
              </a:ext>
            </a:extLst>
          </p:cNvPr>
          <p:cNvSpPr txBox="1"/>
          <p:nvPr/>
        </p:nvSpPr>
        <p:spPr>
          <a:xfrm>
            <a:off x="5050918" y="120009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1147A1EE-D46C-189D-3C52-D27CE691C31E}"/>
              </a:ext>
            </a:extLst>
          </p:cNvPr>
          <p:cNvSpPr txBox="1"/>
          <p:nvPr/>
        </p:nvSpPr>
        <p:spPr>
          <a:xfrm>
            <a:off x="4161127"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77C13E62-3326-CA30-6D57-BFE7FAF5504C}"/>
              </a:ext>
            </a:extLst>
          </p:cNvPr>
          <p:cNvSpPr txBox="1"/>
          <p:nvPr/>
        </p:nvSpPr>
        <p:spPr>
          <a:xfrm>
            <a:off x="7361809" y="37146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460909" y="1200090"/>
            <a:ext cx="3071675"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 = Max – Allocation</a:t>
            </a:r>
            <a:endParaRPr lang="en-GB" sz="2000" b="0" dirty="0">
              <a:solidFill>
                <a:schemeClr val="dk1"/>
              </a:solidFill>
              <a:latin typeface="+mn-lt"/>
              <a:ea typeface="+mn-ea"/>
              <a:cs typeface="+mn-cs"/>
            </a:endParaRPr>
          </a:p>
        </p:txBody>
      </p:sp>
      <p:sp>
        <p:nvSpPr>
          <p:cNvPr id="8" name="Rectangle 7">
            <a:extLst>
              <a:ext uri="{FF2B5EF4-FFF2-40B4-BE49-F238E27FC236}">
                <a16:creationId xmlns:a16="http://schemas.microsoft.com/office/drawing/2014/main" id="{5A535F0D-E325-BD42-6082-FADA385A6D4C}"/>
              </a:ext>
            </a:extLst>
          </p:cNvPr>
          <p:cNvSpPr/>
          <p:nvPr/>
        </p:nvSpPr>
        <p:spPr bwMode="auto">
          <a:xfrm>
            <a:off x="4974420"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Rectangle 10">
            <a:extLst>
              <a:ext uri="{FF2B5EF4-FFF2-40B4-BE49-F238E27FC236}">
                <a16:creationId xmlns:a16="http://schemas.microsoft.com/office/drawing/2014/main" id="{A9F2F097-7678-DE8A-339C-AB2D0C60B106}"/>
              </a:ext>
            </a:extLst>
          </p:cNvPr>
          <p:cNvSpPr/>
          <p:nvPr/>
        </p:nvSpPr>
        <p:spPr bwMode="auto">
          <a:xfrm>
            <a:off x="5897982"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70869" y="896408"/>
            <a:ext cx="8450262" cy="4970992"/>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a:t>
            </a:r>
            <a:endParaRPr lang="en-US" altLang="zh-CN" sz="2400" b="0" i="1"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(Need)</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not &lt;= A</a:t>
            </a: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a:xfrm>
            <a:off x="609600" y="-246592"/>
            <a:ext cx="10972800" cy="1143000"/>
          </a:xfrm>
        </p:spPr>
        <p:txBody>
          <a:bodyPr/>
          <a:lstStyle/>
          <a:p>
            <a:pPr eaLnBrk="1" hangingPunct="1"/>
            <a:r>
              <a:rPr lang="en-US" altLang="zh-CN" dirty="0">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909573636"/>
              </p:ext>
            </p:extLst>
          </p:nvPr>
        </p:nvGraphicFramePr>
        <p:xfrm>
          <a:off x="2047081" y="172243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81" y="172243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2977031644"/>
              </p:ext>
            </p:extLst>
          </p:nvPr>
        </p:nvGraphicFramePr>
        <p:xfrm>
          <a:off x="4612482" y="172243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482" y="172243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extLst>
              <p:ext uri="{D42A27DB-BD31-4B8C-83A1-F6EECF244321}">
                <p14:modId xmlns:p14="http://schemas.microsoft.com/office/powerpoint/2010/main" val="1434059796"/>
              </p:ext>
            </p:extLst>
          </p:nvPr>
        </p:nvGraphicFramePr>
        <p:xfrm>
          <a:off x="3507581" y="4064000"/>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7581" y="4064000"/>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3184031029"/>
              </p:ext>
            </p:extLst>
          </p:nvPr>
        </p:nvGraphicFramePr>
        <p:xfrm>
          <a:off x="6908006" y="4010025"/>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006" y="401002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2555450049"/>
              </p:ext>
            </p:extLst>
          </p:nvPr>
        </p:nvGraphicFramePr>
        <p:xfrm>
          <a:off x="7185819" y="174307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819" y="174307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E903A4D-4648-082A-DA03-577B05EA6175}"/>
              </a:ext>
            </a:extLst>
          </p:cNvPr>
          <p:cNvSpPr txBox="1"/>
          <p:nvPr/>
        </p:nvSpPr>
        <p:spPr>
          <a:xfrm>
            <a:off x="8814425" y="13716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377C9189-09EE-8C17-EE81-2182D5F33E97}"/>
              </a:ext>
            </a:extLst>
          </p:cNvPr>
          <p:cNvSpPr txBox="1"/>
          <p:nvPr/>
        </p:nvSpPr>
        <p:spPr>
          <a:xfrm>
            <a:off x="3015307" y="13716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E8303F51-C5B7-27E2-61B1-40CC7A49FC10}"/>
              </a:ext>
            </a:extLst>
          </p:cNvPr>
          <p:cNvSpPr txBox="1"/>
          <p:nvPr/>
        </p:nvSpPr>
        <p:spPr>
          <a:xfrm>
            <a:off x="5437438" y="13716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B534680E-D08D-03DD-0369-7646392B62C9}"/>
              </a:ext>
            </a:extLst>
          </p:cNvPr>
          <p:cNvSpPr txBox="1"/>
          <p:nvPr/>
        </p:nvSpPr>
        <p:spPr>
          <a:xfrm>
            <a:off x="4302781"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42C5F734-FC63-17C4-2802-8CCC98F7DA26}"/>
              </a:ext>
            </a:extLst>
          </p:cNvPr>
          <p:cNvSpPr txBox="1"/>
          <p:nvPr/>
        </p:nvSpPr>
        <p:spPr>
          <a:xfrm>
            <a:off x="7703207" y="37040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38200" y="990600"/>
            <a:ext cx="10591800" cy="3699627"/>
          </a:xfrm>
        </p:spPr>
        <p:txBody>
          <a:bodyPr>
            <a:normAutofit/>
          </a:bodyPr>
          <a:lstStyle/>
          <a:p>
            <a:pPr>
              <a:lnSpc>
                <a:spcPct val="80000"/>
              </a:lnSpc>
            </a:pPr>
            <a:r>
              <a:rPr lang="en-US" altLang="ko-KR" dirty="0">
                <a:latin typeface="Helvetica" pitchFamily="34" charset="0"/>
                <a:ea typeface="굴림" charset="-127"/>
              </a:rPr>
              <a:t>Starvation: process waits indefinitely</a:t>
            </a:r>
          </a:p>
          <a:p>
            <a:pPr lvl="1">
              <a:lnSpc>
                <a:spcPct val="80000"/>
              </a:lnSpc>
            </a:pPr>
            <a:r>
              <a:rPr lang="en-US" altLang="ko-KR" dirty="0">
                <a:latin typeface="Helvetica" pitchFamily="34" charset="0"/>
                <a:ea typeface="굴림" charset="-127"/>
              </a:rPr>
              <a:t>Example, low-priority process waiting for resources constantly in use by high-priority process</a:t>
            </a:r>
          </a:p>
          <a:p>
            <a:pPr>
              <a:lnSpc>
                <a:spcPct val="80000"/>
              </a:lnSpc>
            </a:pPr>
            <a:r>
              <a:rPr lang="en-US" altLang="ko-KR" dirty="0">
                <a:latin typeface="Helvetica" pitchFamily="34" charset="0"/>
                <a:ea typeface="굴림" charset="-127"/>
              </a:rPr>
              <a:t>Deadlock: circular dependency waiting for resources</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cannot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18147">
                                            <p:txEl>
                                              <p:pRg st="3" end="3"/>
                                            </p:txEl>
                                          </p:spTgt>
                                        </p:tgtEl>
                                        <p:attrNameLst>
                                          <p:attrName>style.visibility</p:attrName>
                                        </p:attrNameLst>
                                      </p:cBhvr>
                                      <p:to>
                                        <p:strVal val="visible"/>
                                      </p:to>
                                    </p:set>
                                    <p:anim calcmode="lin" valueType="num">
                                      <p:cBhvr additive="base">
                                        <p:cTn id="21"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18147">
                                            <p:txEl>
                                              <p:pRg st="4" end="4"/>
                                            </p:txEl>
                                          </p:spTgt>
                                        </p:tgtEl>
                                        <p:attrNameLst>
                                          <p:attrName>style.visibility</p:attrName>
                                        </p:attrNameLst>
                                      </p:cBhvr>
                                      <p:to>
                                        <p:strVal val="visible"/>
                                      </p:to>
                                    </p:set>
                                    <p:anim calcmode="lin" valueType="num">
                                      <p:cBhvr additive="base">
                                        <p:cTn id="25"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81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031" y="212342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2133600" y="879475"/>
            <a:ext cx="8450262" cy="51403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2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a:xfrm>
            <a:off x="381000" y="-182910"/>
            <a:ext cx="10972800" cy="1143000"/>
          </a:xfrm>
        </p:spPr>
        <p:txBody>
          <a:bodyPr/>
          <a:lstStyle/>
          <a:p>
            <a:pPr eaLnBrk="1" hangingPunct="1"/>
            <a:r>
              <a:rPr lang="en-US" altLang="zh-CN" dirty="0">
                <a:ea typeface="宋体" charset="-122"/>
              </a:rPr>
              <a:t>An example: is new state safe</a:t>
            </a:r>
          </a:p>
        </p:txBody>
      </p:sp>
      <p:grpSp>
        <p:nvGrpSpPr>
          <p:cNvPr id="2" name="Group 9"/>
          <p:cNvGrpSpPr>
            <a:grpSpLocks/>
          </p:cNvGrpSpPr>
          <p:nvPr/>
        </p:nvGrpSpPr>
        <p:grpSpPr bwMode="auto">
          <a:xfrm>
            <a:off x="2286000" y="1676400"/>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TextBox 3">
            <a:extLst>
              <a:ext uri="{FF2B5EF4-FFF2-40B4-BE49-F238E27FC236}">
                <a16:creationId xmlns:a16="http://schemas.microsoft.com/office/drawing/2014/main" id="{8F8DBE78-E2F5-7C8A-C469-DB3CEC428380}"/>
              </a:ext>
            </a:extLst>
          </p:cNvPr>
          <p:cNvSpPr txBox="1"/>
          <p:nvPr/>
        </p:nvSpPr>
        <p:spPr>
          <a:xfrm>
            <a:off x="9074872"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5" name="TextBox 4">
            <a:extLst>
              <a:ext uri="{FF2B5EF4-FFF2-40B4-BE49-F238E27FC236}">
                <a16:creationId xmlns:a16="http://schemas.microsoft.com/office/drawing/2014/main" id="{D550D9B2-6938-FD68-D1F6-93A4710C2028}"/>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6" name="TextBox 5">
            <a:extLst>
              <a:ext uri="{FF2B5EF4-FFF2-40B4-BE49-F238E27FC236}">
                <a16:creationId xmlns:a16="http://schemas.microsoft.com/office/drawing/2014/main" id="{93BE1DA1-98B2-563E-B268-93CCB5D714C3}"/>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7" name="TextBox 6">
            <a:extLst>
              <a:ext uri="{FF2B5EF4-FFF2-40B4-BE49-F238E27FC236}">
                <a16:creationId xmlns:a16="http://schemas.microsoft.com/office/drawing/2014/main" id="{4DA71E69-1C7C-34F2-0F9F-1CFB7138B022}"/>
              </a:ext>
            </a:extLst>
          </p:cNvPr>
          <p:cNvSpPr txBox="1"/>
          <p:nvPr/>
        </p:nvSpPr>
        <p:spPr>
          <a:xfrm>
            <a:off x="4505324" y="322200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8" name="TextBox 7">
            <a:extLst>
              <a:ext uri="{FF2B5EF4-FFF2-40B4-BE49-F238E27FC236}">
                <a16:creationId xmlns:a16="http://schemas.microsoft.com/office/drawing/2014/main" id="{21725BF2-E952-6791-608C-FCD0B05DB80D}"/>
              </a:ext>
            </a:extLst>
          </p:cNvPr>
          <p:cNvSpPr txBox="1"/>
          <p:nvPr/>
        </p:nvSpPr>
        <p:spPr>
          <a:xfrm>
            <a:off x="7905750" y="321136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86567" y="193428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474843" y="230440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752600" y="1066800"/>
            <a:ext cx="8450262" cy="49530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 again</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a:xfrm>
            <a:off x="575469" y="-200025"/>
            <a:ext cx="10972800" cy="1143000"/>
          </a:xfrm>
        </p:spPr>
        <p:txBody>
          <a:bodyPr/>
          <a:lstStyle/>
          <a:p>
            <a:pPr eaLnBrk="1" hangingPunct="1"/>
            <a:r>
              <a:rPr lang="en-US" altLang="zh-CN" dirty="0">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1159348694"/>
              </p:ext>
            </p:extLst>
          </p:nvPr>
        </p:nvGraphicFramePr>
        <p:xfrm>
          <a:off x="1928812" y="1868486"/>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868486"/>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839308528"/>
              </p:ext>
            </p:extLst>
          </p:nvPr>
        </p:nvGraphicFramePr>
        <p:xfrm>
          <a:off x="4494213" y="1857374"/>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857374"/>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77719569"/>
              </p:ext>
            </p:extLst>
          </p:nvPr>
        </p:nvGraphicFramePr>
        <p:xfrm>
          <a:off x="3389312" y="3724274"/>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2" y="3724274"/>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extLst>
              <p:ext uri="{D42A27DB-BD31-4B8C-83A1-F6EECF244321}">
                <p14:modId xmlns:p14="http://schemas.microsoft.com/office/powerpoint/2010/main" val="2499140573"/>
              </p:ext>
            </p:extLst>
          </p:nvPr>
        </p:nvGraphicFramePr>
        <p:xfrm>
          <a:off x="7554912" y="3729037"/>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2" y="3729037"/>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1294410212"/>
              </p:ext>
            </p:extLst>
          </p:nvPr>
        </p:nvGraphicFramePr>
        <p:xfrm>
          <a:off x="7067550" y="1874836"/>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7550" y="1874836"/>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069262" y="1660572"/>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7030861" y="1256298"/>
            <a:ext cx="3436938"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Process 2 marked as completed</a:t>
            </a:r>
          </a:p>
        </p:txBody>
      </p:sp>
      <p:sp>
        <p:nvSpPr>
          <p:cNvPr id="3" name="TextBox 2">
            <a:extLst>
              <a:ext uri="{FF2B5EF4-FFF2-40B4-BE49-F238E27FC236}">
                <a16:creationId xmlns:a16="http://schemas.microsoft.com/office/drawing/2014/main" id="{D9502938-8DA5-012A-C3E9-50104AC8DCD3}"/>
              </a:ext>
            </a:extLst>
          </p:cNvPr>
          <p:cNvSpPr txBox="1"/>
          <p:nvPr/>
        </p:nvSpPr>
        <p:spPr>
          <a:xfrm>
            <a:off x="8670755" y="15801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0B568ADA-459C-EAA0-D2D9-1511DB177F26}"/>
              </a:ext>
            </a:extLst>
          </p:cNvPr>
          <p:cNvSpPr txBox="1"/>
          <p:nvPr/>
        </p:nvSpPr>
        <p:spPr>
          <a:xfrm>
            <a:off x="3048000" y="1568508"/>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934F51E6-4403-9FC7-065D-214B4D83C45A}"/>
              </a:ext>
            </a:extLst>
          </p:cNvPr>
          <p:cNvSpPr txBox="1"/>
          <p:nvPr/>
        </p:nvSpPr>
        <p:spPr>
          <a:xfrm>
            <a:off x="5470131" y="1568508"/>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7C479191-39DD-5A32-4021-22A42E84BFA8}"/>
              </a:ext>
            </a:extLst>
          </p:cNvPr>
          <p:cNvSpPr txBox="1"/>
          <p:nvPr/>
        </p:nvSpPr>
        <p:spPr>
          <a:xfrm>
            <a:off x="4277570" y="345152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EB87E558-8EC6-A7FF-94F5-612B51CF865F}"/>
              </a:ext>
            </a:extLst>
          </p:cNvPr>
          <p:cNvSpPr txBox="1"/>
          <p:nvPr/>
        </p:nvSpPr>
        <p:spPr>
          <a:xfrm>
            <a:off x="7724489" y="34290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6745" y="236292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715167" y="159757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703443" y="196768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981200" y="838200"/>
            <a:ext cx="8450262" cy="50292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3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a:xfrm>
            <a:off x="575469" y="-201779"/>
            <a:ext cx="10972800" cy="1143000"/>
          </a:xfrm>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4100257720"/>
              </p:ext>
            </p:extLst>
          </p:nvPr>
        </p:nvGraphicFramePr>
        <p:xfrm>
          <a:off x="2157412" y="150954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50954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2107094634"/>
              </p:ext>
            </p:extLst>
          </p:nvPr>
        </p:nvGraphicFramePr>
        <p:xfrm>
          <a:off x="4722813" y="152065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52065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613950374"/>
              </p:ext>
            </p:extLst>
          </p:nvPr>
        </p:nvGraphicFramePr>
        <p:xfrm>
          <a:off x="3617912" y="324309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324309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extLst>
              <p:ext uri="{D42A27DB-BD31-4B8C-83A1-F6EECF244321}">
                <p14:modId xmlns:p14="http://schemas.microsoft.com/office/powerpoint/2010/main" val="2577540576"/>
              </p:ext>
            </p:extLst>
          </p:nvPr>
        </p:nvGraphicFramePr>
        <p:xfrm>
          <a:off x="7783512" y="324627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3512" y="324627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727439550"/>
              </p:ext>
            </p:extLst>
          </p:nvPr>
        </p:nvGraphicFramePr>
        <p:xfrm>
          <a:off x="7296150" y="153812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0" y="153812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F3DD9879-B38B-C63E-9F6B-5161237A1D1A}"/>
              </a:ext>
            </a:extLst>
          </p:cNvPr>
          <p:cNvSpPr txBox="1"/>
          <p:nvPr/>
        </p:nvSpPr>
        <p:spPr>
          <a:xfrm>
            <a:off x="8878961" y="12192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A61B10A3-0336-5FB7-2D8E-68FCA484DFB5}"/>
              </a:ext>
            </a:extLst>
          </p:cNvPr>
          <p:cNvSpPr txBox="1"/>
          <p:nvPr/>
        </p:nvSpPr>
        <p:spPr>
          <a:xfrm>
            <a:off x="3275754" y="1219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E769947D-63AB-5EEF-2278-4C7774F9C334}"/>
              </a:ext>
            </a:extLst>
          </p:cNvPr>
          <p:cNvSpPr txBox="1"/>
          <p:nvPr/>
        </p:nvSpPr>
        <p:spPr>
          <a:xfrm>
            <a:off x="5697885" y="1219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3" name="TextBox 12">
            <a:extLst>
              <a:ext uri="{FF2B5EF4-FFF2-40B4-BE49-F238E27FC236}">
                <a16:creationId xmlns:a16="http://schemas.microsoft.com/office/drawing/2014/main" id="{1DAB69DC-FA36-4F1B-14D9-483A27438C34}"/>
              </a:ext>
            </a:extLst>
          </p:cNvPr>
          <p:cNvSpPr txBox="1"/>
          <p:nvPr/>
        </p:nvSpPr>
        <p:spPr>
          <a:xfrm>
            <a:off x="4487726" y="300197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C99972CD-5AA1-3D56-0CF1-22982C52039C}"/>
              </a:ext>
            </a:extLst>
          </p:cNvPr>
          <p:cNvSpPr txBox="1"/>
          <p:nvPr/>
        </p:nvSpPr>
        <p:spPr>
          <a:xfrm>
            <a:off x="8219509" y="2999258"/>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90800" y="243972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90800" y="167437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90800" y="2044491"/>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90800" y="279309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70869" y="78773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4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a:xfrm>
            <a:off x="609600" y="-153197"/>
            <a:ext cx="10972800" cy="1143000"/>
          </a:xfrm>
        </p:spPr>
        <p:txBody>
          <a:bodyPr/>
          <a:lstStyle/>
          <a:p>
            <a:pPr eaLnBrk="1" hangingPunct="1"/>
            <a:r>
              <a:rPr lang="en-US" altLang="zh-CN" dirty="0">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727376508"/>
              </p:ext>
            </p:extLst>
          </p:nvPr>
        </p:nvGraphicFramePr>
        <p:xfrm>
          <a:off x="2271869" y="1603813"/>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869" y="1603813"/>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503874632"/>
              </p:ext>
            </p:extLst>
          </p:nvPr>
        </p:nvGraphicFramePr>
        <p:xfrm>
          <a:off x="4611844" y="1626037"/>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844" y="1626037"/>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2605209571"/>
              </p:ext>
            </p:extLst>
          </p:nvPr>
        </p:nvGraphicFramePr>
        <p:xfrm>
          <a:off x="3506943" y="3364349"/>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43" y="3364349"/>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extLst>
              <p:ext uri="{D42A27DB-BD31-4B8C-83A1-F6EECF244321}">
                <p14:modId xmlns:p14="http://schemas.microsoft.com/office/powerpoint/2010/main" val="3452542824"/>
              </p:ext>
            </p:extLst>
          </p:nvPr>
        </p:nvGraphicFramePr>
        <p:xfrm>
          <a:off x="7672543" y="3378638"/>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543" y="3378638"/>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1078035373"/>
              </p:ext>
            </p:extLst>
          </p:nvPr>
        </p:nvGraphicFramePr>
        <p:xfrm>
          <a:off x="7185181" y="1614924"/>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181" y="1614924"/>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7BC0E02D-91A4-6AE8-6C15-A15FD22AA884}"/>
              </a:ext>
            </a:extLst>
          </p:cNvPr>
          <p:cNvSpPr txBox="1"/>
          <p:nvPr/>
        </p:nvSpPr>
        <p:spPr>
          <a:xfrm>
            <a:off x="8818172" y="12827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166ECE03-D643-64AE-A3BA-7A1312E2E247}"/>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43BF1EF9-E639-2DE4-CC84-78257554980C}"/>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5" name="TextBox 14">
            <a:extLst>
              <a:ext uri="{FF2B5EF4-FFF2-40B4-BE49-F238E27FC236}">
                <a16:creationId xmlns:a16="http://schemas.microsoft.com/office/drawing/2014/main" id="{29EC5BE0-B12A-6D3D-F996-05ED9DE5DD91}"/>
              </a:ext>
            </a:extLst>
          </p:cNvPr>
          <p:cNvSpPr txBox="1"/>
          <p:nvPr/>
        </p:nvSpPr>
        <p:spPr>
          <a:xfrm>
            <a:off x="4419600" y="305864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299127CF-DF19-F02C-BC3E-14B01890BB70}"/>
              </a:ext>
            </a:extLst>
          </p:cNvPr>
          <p:cNvSpPr txBox="1"/>
          <p:nvPr/>
        </p:nvSpPr>
        <p:spPr>
          <a:xfrm>
            <a:off x="8077200" y="3058643"/>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19400" y="244174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819400" y="1676400"/>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819400" y="2046514"/>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819400" y="279511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62293" y="1020048"/>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 process can complete successfully. Therefore, the starting state is a safe state</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instances of resource 1 and 1 more instance of resource 3</a:t>
            </a:r>
            <a:r>
              <a:rPr lang="en-US" altLang="zh-CN" sz="2000" b="0" dirty="0">
                <a:solidFill>
                  <a:srgbClr val="000000"/>
                </a:solidFill>
                <a:latin typeface="Helvetica" pitchFamily="2" charset="0"/>
                <a:ea typeface="宋体" charset="-122"/>
                <a:cs typeface="+mn-cs"/>
              </a:rPr>
              <a:t>) to P2, and proceed with execution of all processes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a:xfrm>
            <a:off x="609600" y="-293685"/>
            <a:ext cx="10972800" cy="1143000"/>
          </a:xfrm>
        </p:spPr>
        <p:txBody>
          <a:bodyPr/>
          <a:lstStyle/>
          <a:p>
            <a:pPr eaLnBrk="1" hangingPunct="1"/>
            <a:r>
              <a:rPr lang="en-US" altLang="zh-CN" dirty="0">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3570942068"/>
              </p:ext>
            </p:extLst>
          </p:nvPr>
        </p:nvGraphicFramePr>
        <p:xfrm>
          <a:off x="2578257" y="1666161"/>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257" y="1666161"/>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2015149607"/>
              </p:ext>
            </p:extLst>
          </p:nvPr>
        </p:nvGraphicFramePr>
        <p:xfrm>
          <a:off x="5173818" y="1669335"/>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818" y="1669335"/>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3644377253"/>
              </p:ext>
            </p:extLst>
          </p:nvPr>
        </p:nvGraphicFramePr>
        <p:xfrm>
          <a:off x="3735543" y="3466385"/>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543" y="346638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extLst>
              <p:ext uri="{D42A27DB-BD31-4B8C-83A1-F6EECF244321}">
                <p14:modId xmlns:p14="http://schemas.microsoft.com/office/powerpoint/2010/main" val="1911027359"/>
              </p:ext>
            </p:extLst>
          </p:nvPr>
        </p:nvGraphicFramePr>
        <p:xfrm>
          <a:off x="7901143" y="3479085"/>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1143" y="3479085"/>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856215731"/>
              </p:ext>
            </p:extLst>
          </p:nvPr>
        </p:nvGraphicFramePr>
        <p:xfrm>
          <a:off x="7412193" y="1616947"/>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2193" y="1616947"/>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958C6939-D091-64E1-9005-D97F4E70494F}"/>
              </a:ext>
            </a:extLst>
          </p:cNvPr>
          <p:cNvSpPr txBox="1"/>
          <p:nvPr/>
        </p:nvSpPr>
        <p:spPr>
          <a:xfrm>
            <a:off x="8992634"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60645D2B-EA43-32DB-435B-A6DA45207F4B}"/>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F3A0395-61A8-C92D-45F7-BB63FD0CC662}"/>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818353C-1897-BE1F-6B9F-638EA47291A2}"/>
              </a:ext>
            </a:extLst>
          </p:cNvPr>
          <p:cNvSpPr txBox="1"/>
          <p:nvPr/>
        </p:nvSpPr>
        <p:spPr>
          <a:xfrm>
            <a:off x="4779808" y="31496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C01E6549-51F5-F0D6-BEEC-F6CD0023A9D6}"/>
              </a:ext>
            </a:extLst>
          </p:cNvPr>
          <p:cNvSpPr txBox="1"/>
          <p:nvPr/>
        </p:nvSpPr>
        <p:spPr>
          <a:xfrm>
            <a:off x="8241280" y="317037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ea typeface="宋体" charset="-122"/>
              </a:rPr>
              <a:t>Next Request to Check for Safety</a:t>
            </a:r>
          </a:p>
        </p:txBody>
      </p:sp>
      <p:sp>
        <p:nvSpPr>
          <p:cNvPr id="20485" name="Rectangle 3"/>
          <p:cNvSpPr>
            <a:spLocks noGrp="1" noChangeArrowheads="1"/>
          </p:cNvSpPr>
          <p:nvPr>
            <p:ph type="body" idx="1"/>
          </p:nvPr>
        </p:nvSpPr>
        <p:spPr>
          <a:xfrm>
            <a:off x="762000" y="796925"/>
            <a:ext cx="11074400" cy="2173004"/>
          </a:xfrm>
        </p:spPr>
        <p:txBody>
          <a:bodyPr>
            <a:normAutofit lnSpcReduction="10000"/>
          </a:bodyPr>
          <a:lstStyle/>
          <a:p>
            <a:pPr eaLnBrk="1" hangingPunct="1">
              <a:lnSpc>
                <a:spcPct val="90000"/>
              </a:lnSpc>
            </a:pPr>
            <a:r>
              <a:rPr lang="en-US" altLang="zh-CN" sz="2800" dirty="0">
                <a:ea typeface="宋体" charset="-122"/>
              </a:rPr>
              <a:t>Now start from this new safe state, and consider the next request for resources</a:t>
            </a:r>
            <a:r>
              <a:rPr lang="en-US" altLang="zh-CN" dirty="0">
                <a:ea typeface="宋体" charset="-122"/>
              </a:rPr>
              <a:t>: P</a:t>
            </a:r>
            <a:r>
              <a:rPr lang="en-US" altLang="zh-CN" sz="2800" dirty="0">
                <a:ea typeface="宋体" charset="-122"/>
              </a:rPr>
              <a:t>rocess 1 is now requesting 1 more </a:t>
            </a:r>
            <a:r>
              <a:rPr lang="en-US" altLang="zh-CN" dirty="0">
                <a:ea typeface="宋体" charset="-122"/>
              </a:rPr>
              <a:t>instance </a:t>
            </a:r>
            <a:r>
              <a:rPr lang="en-US" altLang="zh-CN" sz="2800" dirty="0">
                <a:ea typeface="宋体" charset="-122"/>
              </a:rPr>
              <a:t>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3375584263"/>
              </p:ext>
            </p:extLst>
          </p:nvPr>
        </p:nvGraphicFramePr>
        <p:xfrm>
          <a:off x="2024062" y="314296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2" y="314296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152632024"/>
              </p:ext>
            </p:extLst>
          </p:nvPr>
        </p:nvGraphicFramePr>
        <p:xfrm>
          <a:off x="4589463" y="314296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314296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4256225579"/>
              </p:ext>
            </p:extLst>
          </p:nvPr>
        </p:nvGraphicFramePr>
        <p:xfrm>
          <a:off x="3484562" y="5646737"/>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562" y="5646737"/>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1280302050"/>
              </p:ext>
            </p:extLst>
          </p:nvPr>
        </p:nvGraphicFramePr>
        <p:xfrm>
          <a:off x="6884987" y="5592762"/>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4987" y="5592762"/>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996703456"/>
              </p:ext>
            </p:extLst>
          </p:nvPr>
        </p:nvGraphicFramePr>
        <p:xfrm>
          <a:off x="7162800" y="316360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16360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69D12C28-95EC-002A-E5BF-5FCC08D18A95}"/>
              </a:ext>
            </a:extLst>
          </p:cNvPr>
          <p:cNvSpPr txBox="1"/>
          <p:nvPr/>
        </p:nvSpPr>
        <p:spPr>
          <a:xfrm>
            <a:off x="8791406" y="2841595"/>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9566D17B-32CF-9338-299E-118E74482DCF}"/>
              </a:ext>
            </a:extLst>
          </p:cNvPr>
          <p:cNvSpPr txBox="1"/>
          <p:nvPr/>
        </p:nvSpPr>
        <p:spPr>
          <a:xfrm>
            <a:off x="3074526" y="2841595"/>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05D51D-497B-71A5-D8DD-EC402D5A0675}"/>
              </a:ext>
            </a:extLst>
          </p:cNvPr>
          <p:cNvSpPr txBox="1"/>
          <p:nvPr/>
        </p:nvSpPr>
        <p:spPr>
          <a:xfrm>
            <a:off x="5496657" y="2841595"/>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2E53C1FB-D47E-EF56-D4C9-6EE4A3F9E2E4}"/>
              </a:ext>
            </a:extLst>
          </p:cNvPr>
          <p:cNvSpPr txBox="1"/>
          <p:nvPr/>
        </p:nvSpPr>
        <p:spPr>
          <a:xfrm>
            <a:off x="4343400" y="524107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869C98E5-674A-2E71-258E-053BC37822EE}"/>
              </a:ext>
            </a:extLst>
          </p:cNvPr>
          <p:cNvSpPr txBox="1"/>
          <p:nvPr/>
        </p:nvSpPr>
        <p:spPr>
          <a:xfrm>
            <a:off x="7620000" y="524107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902618" y="879475"/>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not &lt;= A</a:t>
            </a:r>
          </a:p>
        </p:txBody>
      </p:sp>
      <p:sp>
        <p:nvSpPr>
          <p:cNvPr id="10250" name="Rectangle 2"/>
          <p:cNvSpPr>
            <a:spLocks noGrp="1" noChangeArrowheads="1"/>
          </p:cNvSpPr>
          <p:nvPr>
            <p:ph type="title" sz="quarter"/>
          </p:nvPr>
        </p:nvSpPr>
        <p:spPr>
          <a:xfrm>
            <a:off x="-292497" y="-196850"/>
            <a:ext cx="12538869" cy="1143000"/>
          </a:xfrm>
        </p:spPr>
        <p:txBody>
          <a:bodyPr/>
          <a:lstStyle/>
          <a:p>
            <a:pPr eaLnBrk="1" hangingPunct="1"/>
            <a:r>
              <a:rPr lang="en-US" altLang="zh-CN" dirty="0">
                <a:ea typeface="宋体" charset="-122"/>
              </a:rPr>
              <a:t>New starting state: next request, 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3270410771"/>
              </p:ext>
            </p:extLst>
          </p:nvPr>
        </p:nvGraphicFramePr>
        <p:xfrm>
          <a:off x="2078830" y="1608696"/>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0" y="1608696"/>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346357565"/>
              </p:ext>
            </p:extLst>
          </p:nvPr>
        </p:nvGraphicFramePr>
        <p:xfrm>
          <a:off x="4644231" y="1588058"/>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231" y="1588058"/>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294439838"/>
              </p:ext>
            </p:extLst>
          </p:nvPr>
        </p:nvGraphicFramePr>
        <p:xfrm>
          <a:off x="3539330" y="3554412"/>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0" y="3554412"/>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1968505060"/>
              </p:ext>
            </p:extLst>
          </p:nvPr>
        </p:nvGraphicFramePr>
        <p:xfrm>
          <a:off x="7252494" y="3554412"/>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494" y="3554412"/>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313251075"/>
              </p:ext>
            </p:extLst>
          </p:nvPr>
        </p:nvGraphicFramePr>
        <p:xfrm>
          <a:off x="7217568" y="1588058"/>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7568" y="1588058"/>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400800" y="4114800"/>
            <a:ext cx="5029200" cy="1569660"/>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process can run to completion. The state is unsafe, so we deny </a:t>
            </a:r>
            <a:r>
              <a:rPr lang="en-GB" altLang="zh-CN" sz="2400" b="0" dirty="0">
                <a:solidFill>
                  <a:srgbClr val="000000"/>
                </a:solidFill>
                <a:latin typeface="Times New Roman" pitchFamily="18" charset="0"/>
                <a:ea typeface="宋体" charset="-122"/>
                <a:cs typeface="+mn-cs"/>
              </a:rPr>
              <a:t>Process 1’s request for 1 more instance of resource 3.</a:t>
            </a:r>
            <a:endParaRPr lang="en-US" altLang="zh-CN" sz="2400" b="0" dirty="0">
              <a:solidFill>
                <a:srgbClr val="000000"/>
              </a:solidFill>
              <a:latin typeface="Times New Roman" pitchFamily="18" charset="0"/>
              <a:ea typeface="宋体" charset="-122"/>
              <a:cs typeface="+mn-cs"/>
            </a:endParaRPr>
          </a:p>
        </p:txBody>
      </p:sp>
      <p:sp>
        <p:nvSpPr>
          <p:cNvPr id="2" name="Rectangle 1">
            <a:extLst>
              <a:ext uri="{FF2B5EF4-FFF2-40B4-BE49-F238E27FC236}">
                <a16:creationId xmlns:a16="http://schemas.microsoft.com/office/drawing/2014/main" id="{C8C89C10-AD6E-44E7-CD89-51D161DE18C1}"/>
              </a:ext>
            </a:extLst>
          </p:cNvPr>
          <p:cNvSpPr/>
          <p:nvPr/>
        </p:nvSpPr>
        <p:spPr bwMode="auto">
          <a:xfrm>
            <a:off x="6202086" y="1619985"/>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3" name="TextBox 2">
            <a:extLst>
              <a:ext uri="{FF2B5EF4-FFF2-40B4-BE49-F238E27FC236}">
                <a16:creationId xmlns:a16="http://schemas.microsoft.com/office/drawing/2014/main" id="{B47842CC-6351-FF51-CEB1-588533A32060}"/>
              </a:ext>
            </a:extLst>
          </p:cNvPr>
          <p:cNvSpPr txBox="1"/>
          <p:nvPr/>
        </p:nvSpPr>
        <p:spPr>
          <a:xfrm>
            <a:off x="8909801" y="1292959"/>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7AC6CA96-E81B-5B8C-C0F3-7EDE19AA90A9}"/>
              </a:ext>
            </a:extLst>
          </p:cNvPr>
          <p:cNvSpPr txBox="1"/>
          <p:nvPr/>
        </p:nvSpPr>
        <p:spPr>
          <a:xfrm>
            <a:off x="3192921" y="129295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57201B3-5393-EB3D-D845-7B6094029113}"/>
              </a:ext>
            </a:extLst>
          </p:cNvPr>
          <p:cNvSpPr txBox="1"/>
          <p:nvPr/>
        </p:nvSpPr>
        <p:spPr>
          <a:xfrm>
            <a:off x="5615052" y="129295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FACF5C03-D84F-1601-94B7-B4B605D62B9C}"/>
              </a:ext>
            </a:extLst>
          </p:cNvPr>
          <p:cNvSpPr txBox="1"/>
          <p:nvPr/>
        </p:nvSpPr>
        <p:spPr>
          <a:xfrm>
            <a:off x="4495800" y="32004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6505BED9-E845-702A-5720-A02A36EE9FBD}"/>
              </a:ext>
            </a:extLst>
          </p:cNvPr>
          <p:cNvSpPr txBox="1"/>
          <p:nvPr/>
        </p:nvSpPr>
        <p:spPr>
          <a:xfrm>
            <a:off x="7726197" y="32004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Banker's algorithm I</a:t>
            </a:r>
          </a:p>
        </p:txBody>
      </p:sp>
      <p:sp>
        <p:nvSpPr>
          <p:cNvPr id="21509" name="Rectangle 3"/>
          <p:cNvSpPr>
            <a:spLocks noGrp="1" noChangeArrowheads="1"/>
          </p:cNvSpPr>
          <p:nvPr>
            <p:ph type="body" idx="1"/>
          </p:nvPr>
        </p:nvSpPr>
        <p:spPr/>
        <p:txBody>
          <a:bodyPr>
            <a:normAutofit/>
          </a:bodyPr>
          <a:lstStyle/>
          <a:p>
            <a:pPr eaLnBrk="1" hangingPunct="1">
              <a:lnSpc>
                <a:spcPct val="90000"/>
              </a:lnSpc>
            </a:pPr>
            <a:r>
              <a:rPr lang="en-US" altLang="zh-CN" sz="2400" dirty="0">
                <a:ea typeface="宋体" charset="-122"/>
              </a:rPr>
              <a:t>Deadlock avoidance </a:t>
            </a:r>
            <a:r>
              <a:rPr lang="en-US" altLang="zh-CN" sz="2400" dirty="0">
                <a:ea typeface="宋体" charset="-122"/>
                <a:hlinkClick r:id="rId2"/>
              </a:rPr>
              <a:t>https://www.youtube.com/watch?v=AvPjOyeJbBM</a:t>
            </a:r>
            <a:endParaRPr lang="en-US" altLang="zh-CN" sz="2400" dirty="0">
              <a:ea typeface="宋体" charset="-122"/>
            </a:endParaRPr>
          </a:p>
          <a:p>
            <a:pPr eaLnBrk="1" hangingPunct="1">
              <a:lnSpc>
                <a:spcPct val="90000"/>
              </a:lnSpc>
            </a:pPr>
            <a:r>
              <a:rPr lang="en-US" altLang="zh-CN" sz="2400" dirty="0">
                <a:ea typeface="宋体" charset="-122"/>
              </a:rPr>
              <a:t>Total resources: [8, 5, 9, 8]</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209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209801"/>
            <a:ext cx="5719588" cy="386401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1974-FE61-3F0B-36EB-67211C8C28F0}"/>
              </a:ext>
            </a:extLst>
          </p:cNvPr>
          <p:cNvSpPr>
            <a:spLocks noGrp="1"/>
          </p:cNvSpPr>
          <p:nvPr>
            <p:ph type="title"/>
          </p:nvPr>
        </p:nvSpPr>
        <p:spPr/>
        <p:txBody>
          <a:bodyPr/>
          <a:lstStyle/>
          <a:p>
            <a:r>
              <a:rPr lang="en-US" altLang="zh-CN" dirty="0">
                <a:ea typeface="宋体" charset="-122"/>
              </a:rPr>
              <a:t>Video tutorial of Banker's algorithm II</a:t>
            </a:r>
            <a:endParaRPr lang="en-SE" dirty="0"/>
          </a:p>
        </p:txBody>
      </p:sp>
      <p:sp>
        <p:nvSpPr>
          <p:cNvPr id="3" name="Content Placeholder 2">
            <a:extLst>
              <a:ext uri="{FF2B5EF4-FFF2-40B4-BE49-F238E27FC236}">
                <a16:creationId xmlns:a16="http://schemas.microsoft.com/office/drawing/2014/main" id="{FA24AB66-9D59-F8A6-CD2C-1F6D4B545A37}"/>
              </a:ext>
            </a:extLst>
          </p:cNvPr>
          <p:cNvSpPr>
            <a:spLocks noGrp="1"/>
          </p:cNvSpPr>
          <p:nvPr>
            <p:ph idx="1"/>
          </p:nvPr>
        </p:nvSpPr>
        <p:spPr>
          <a:xfrm>
            <a:off x="711200" y="685800"/>
            <a:ext cx="10769600" cy="5105400"/>
          </a:xfrm>
        </p:spPr>
        <p:txBody>
          <a:bodyPr/>
          <a:lstStyle/>
          <a:p>
            <a:r>
              <a:rPr lang="en-GB" sz="2400" dirty="0"/>
              <a:t>Banker's Algorithm explained </a:t>
            </a:r>
            <a:r>
              <a:rPr lang="en-GB" sz="2400" dirty="0">
                <a:hlinkClick r:id="rId2"/>
              </a:rPr>
              <a:t>https://www.youtube.com/watch?v=T0FXvTHcYi4</a:t>
            </a:r>
            <a:endParaRPr lang="en-GB" sz="2400" dirty="0"/>
          </a:p>
          <a:p>
            <a:r>
              <a:rPr lang="en-US" altLang="zh-CN" sz="2400" dirty="0">
                <a:ea typeface="宋体" charset="-122"/>
              </a:rPr>
              <a:t>Total resources: [3, 14, 12, 12]</a:t>
            </a:r>
            <a:endParaRPr lang="en-US" altLang="zh-CN" sz="2400" dirty="0"/>
          </a:p>
          <a:p>
            <a:endParaRPr lang="en-SE" dirty="0"/>
          </a:p>
        </p:txBody>
      </p:sp>
      <p:pic>
        <p:nvPicPr>
          <p:cNvPr id="5" name="Picture 4">
            <a:extLst>
              <a:ext uri="{FF2B5EF4-FFF2-40B4-BE49-F238E27FC236}">
                <a16:creationId xmlns:a16="http://schemas.microsoft.com/office/drawing/2014/main" id="{3E19F06C-085C-6484-E247-9244C33A93BC}"/>
              </a:ext>
            </a:extLst>
          </p:cNvPr>
          <p:cNvPicPr>
            <a:picLocks noChangeAspect="1"/>
          </p:cNvPicPr>
          <p:nvPr/>
        </p:nvPicPr>
        <p:blipFill>
          <a:blip r:embed="rId3"/>
          <a:stretch>
            <a:fillRect/>
          </a:stretch>
        </p:blipFill>
        <p:spPr>
          <a:xfrm>
            <a:off x="228600" y="1881770"/>
            <a:ext cx="11534423" cy="4823830"/>
          </a:xfrm>
          <a:prstGeom prst="rect">
            <a:avLst/>
          </a:prstGeom>
        </p:spPr>
      </p:pic>
    </p:spTree>
    <p:extLst>
      <p:ext uri="{BB962C8B-B14F-4D97-AF65-F5344CB8AC3E}">
        <p14:creationId xmlns:p14="http://schemas.microsoft.com/office/powerpoint/2010/main" val="5712744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 applied to Dining Philosophers</a:t>
            </a:r>
          </a:p>
        </p:txBody>
      </p:sp>
      <p:sp>
        <p:nvSpPr>
          <p:cNvPr id="3" name="Content Placeholder 2"/>
          <p:cNvSpPr>
            <a:spLocks noGrp="1"/>
          </p:cNvSpPr>
          <p:nvPr>
            <p:ph idx="1"/>
          </p:nvPr>
        </p:nvSpPr>
        <p:spPr>
          <a:xfrm>
            <a:off x="838200" y="914400"/>
            <a:ext cx="10820400" cy="4572000"/>
          </a:xfrm>
        </p:spPr>
        <p:txBody>
          <a:bodyPr>
            <a:normAutofit/>
          </a:bodyPr>
          <a:lstStyle/>
          <a:p>
            <a:r>
              <a:rPr lang="en-US" dirty="0"/>
              <a:t>Consider N philosophers and N forks.</a:t>
            </a:r>
          </a:p>
          <a:p>
            <a:pPr lvl="1"/>
            <a:r>
              <a:rPr lang="en-US" dirty="0"/>
              <a:t>(1) If each of the N-1 philosophers holds his left fork, then the N</a:t>
            </a:r>
            <a:r>
              <a:rPr lang="en-US" baseline="30000" dirty="0"/>
              <a:t>th</a:t>
            </a:r>
            <a:r>
              <a:rPr lang="en-US" dirty="0"/>
              <a:t> philosopher will be prevented from taking the last fork.</a:t>
            </a:r>
          </a:p>
          <a:p>
            <a:pPr lvl="1"/>
            <a:r>
              <a:rPr lang="en-US" dirty="0"/>
              <a:t>(2) If a philosopher is holding one fork, he can safely pick up the other fork.</a:t>
            </a:r>
          </a:p>
          <a:p>
            <a:pPr lvl="1"/>
            <a:r>
              <a:rPr lang="en-US" dirty="0"/>
              <a:t>(3) If one or more philosophers are holding 2 forks and eating, then any remaining forks can be picked up safely by any other philosopher.</a:t>
            </a:r>
          </a:p>
          <a:p>
            <a:r>
              <a:rPr lang="en-US" dirty="0"/>
              <a:t>Banker’s algorithm can be used to verify each of these scenarios. Let’s focus on scenario (1) next.</a:t>
            </a:r>
          </a:p>
          <a:p>
            <a:pPr lvl="2"/>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935450" y="946774"/>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 (Here indices start from 1 instead of 0 in Lecture 3.)</a:t>
            </a:r>
          </a:p>
        </p:txBody>
      </p:sp>
      <p:pic>
        <p:nvPicPr>
          <p:cNvPr id="6" name="Picture 2"/>
          <p:cNvPicPr>
            <a:picLocks noChangeAspect="1" noChangeArrowheads="1"/>
          </p:cNvPicPr>
          <p:nvPr/>
        </p:nvPicPr>
        <p:blipFill>
          <a:blip r:embed="rId2" cstate="print"/>
          <a:srcRect/>
          <a:stretch>
            <a:fillRect/>
          </a:stretch>
        </p:blipFill>
        <p:spPr bwMode="auto">
          <a:xfrm>
            <a:off x="6857999" y="1355027"/>
            <a:ext cx="4114800" cy="4248150"/>
          </a:xfrm>
          <a:prstGeom prst="rect">
            <a:avLst/>
          </a:prstGeom>
          <a:noFill/>
          <a:ln w="9525">
            <a:noFill/>
            <a:miter lim="800000"/>
            <a:headEnd/>
            <a:tailEnd/>
          </a:ln>
        </p:spPr>
      </p:pic>
      <p:sp>
        <p:nvSpPr>
          <p:cNvPr id="7" name="TextBox 6"/>
          <p:cNvSpPr txBox="1"/>
          <p:nvPr/>
        </p:nvSpPr>
        <p:spPr>
          <a:xfrm>
            <a:off x="7225588" y="349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774988" y="4597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10248188" y="3505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689388" y="1651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809788" y="16891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416088" y="46863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10057688" y="4648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634245" y="222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635288" y="914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755688" y="2159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114300"/>
            <a:ext cx="8229600" cy="1143000"/>
          </a:xfrm>
        </p:spPr>
        <p:txBody>
          <a:bodyPr/>
          <a:lstStyle/>
          <a:p>
            <a:pPr eaLnBrk="1" hangingPunct="1"/>
            <a:r>
              <a:rPr lang="en-US" altLang="zh-CN" dirty="0">
                <a:ea typeface="宋体" charset="-122"/>
              </a:rPr>
              <a:t>Four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3376601908"/>
              </p:ext>
            </p:extLst>
          </p:nvPr>
        </p:nvGraphicFramePr>
        <p:xfrm>
          <a:off x="2641599" y="4474608"/>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599" y="4474608"/>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30708443"/>
              </p:ext>
            </p:extLst>
          </p:nvPr>
        </p:nvGraphicFramePr>
        <p:xfrm>
          <a:off x="6092825" y="4474608"/>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825" y="4474608"/>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218543" y="5166756"/>
            <a:ext cx="10210800" cy="1405875"/>
          </a:xfrm>
        </p:spPr>
        <p:txBody>
          <a:bodyPr>
            <a:normAutofit/>
          </a:bodyPr>
          <a:lstStyle/>
          <a:p>
            <a:pPr marL="0" lvl="1" indent="0">
              <a:buClr>
                <a:schemeClr val="bg2"/>
              </a:buClr>
              <a:buSzPct val="90000"/>
              <a:buNone/>
            </a:pPr>
            <a:r>
              <a:rPr lang="en-US" dirty="0"/>
              <a:t>Philosophers 1-4 each is holding his left fork. We can use Banker’s algorithm to check that the current state is safe, e.g., with execution sequence of P4, P3, P2, P1, P5.</a:t>
            </a:r>
          </a:p>
          <a:p>
            <a:pPr marL="0" lvl="1" indent="0">
              <a:buClr>
                <a:schemeClr val="bg2"/>
              </a:buClr>
              <a:buSzPct val="90000"/>
              <a:buNone/>
            </a:pPr>
            <a:r>
              <a:rPr lang="en-US" dirty="0"/>
              <a:t> Now, if philosopher 5 makes a request for his left fork, should we grant it?</a:t>
            </a: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10258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3935275" y="41718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7061993" y="41718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2106663860"/>
              </p:ext>
            </p:extLst>
          </p:nvPr>
        </p:nvGraphicFramePr>
        <p:xfrm>
          <a:off x="7804943" y="142766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42766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41058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41058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887639"/>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887639"/>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39138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39138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858912"/>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858912"/>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373784"/>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373784"/>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1818934096"/>
              </p:ext>
            </p:extLst>
          </p:nvPr>
        </p:nvGraphicFramePr>
        <p:xfrm>
          <a:off x="1003299" y="1524210"/>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52421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003668656"/>
              </p:ext>
            </p:extLst>
          </p:nvPr>
        </p:nvGraphicFramePr>
        <p:xfrm>
          <a:off x="4179887" y="152421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52421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105416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105416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790700" y="-209993"/>
            <a:ext cx="8610600" cy="1143000"/>
          </a:xfrm>
        </p:spPr>
        <p:txBody>
          <a:bodyPr/>
          <a:lstStyle/>
          <a:p>
            <a:pPr eaLnBrk="1" hangingPunct="1"/>
            <a:r>
              <a:rPr lang="en-US" altLang="zh-CN">
                <a:ea typeface="宋体" charset="-122"/>
              </a:rPr>
              <a:t>Five </a:t>
            </a:r>
            <a:r>
              <a:rPr lang="en-US" altLang="zh-CN" dirty="0">
                <a:ea typeface="宋体" charset="-122"/>
              </a:rPr>
              <a:t>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404923829"/>
              </p:ext>
            </p:extLst>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3436210816"/>
              </p:ext>
            </p:extLst>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808471106"/>
              </p:ext>
            </p:extLst>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083037053"/>
              </p:ext>
            </p:extLst>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133600" y="5715000"/>
            <a:ext cx="8991600" cy="711200"/>
          </a:xfrm>
        </p:spPr>
        <p:txBody>
          <a:bodyPr>
            <a:normAutofit/>
          </a:bodyPr>
          <a:lstStyle/>
          <a:p>
            <a:pPr marL="0" lvl="1" indent="0">
              <a:buClr>
                <a:schemeClr val="bg2"/>
              </a:buClr>
              <a:buSzPct val="90000"/>
              <a:buNone/>
            </a:pPr>
            <a:r>
              <a:rPr lang="en-US" dirty="0"/>
              <a:t>No. Here is the deadlock state reached if the request is granted.</a:t>
            </a:r>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extLst>
              <p:ext uri="{D42A27DB-BD31-4B8C-83A1-F6EECF244321}">
                <p14:modId xmlns:p14="http://schemas.microsoft.com/office/powerpoint/2010/main" val="2047802621"/>
              </p:ext>
            </p:extLst>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2" name="Rectangle 1">
            <a:extLst>
              <a:ext uri="{FF2B5EF4-FFF2-40B4-BE49-F238E27FC236}">
                <a16:creationId xmlns:a16="http://schemas.microsoft.com/office/drawing/2014/main" id="{0FE35FAA-A6E0-0C30-0DE5-AEE41FC02213}"/>
              </a:ext>
            </a:extLst>
          </p:cNvPr>
          <p:cNvSpPr/>
          <p:nvPr/>
        </p:nvSpPr>
        <p:spPr bwMode="auto">
          <a:xfrm>
            <a:off x="7531101" y="2142643"/>
            <a:ext cx="546099" cy="1052429"/>
          </a:xfrm>
          <a:prstGeom prst="rect">
            <a:avLst/>
          </a:prstGeom>
          <a:solidFill>
            <a:schemeClr val="bg1"/>
          </a:solidFill>
          <a:ln w="127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solidFill>
                <a:schemeClr val="tx1"/>
              </a:solidFill>
              <a:effectLst/>
              <a:latin typeface="Gill Sans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process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endParaRPr lang="en-US" altLang="zh-CN" dirty="0">
              <a:ea typeface="宋体"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process A sends a request message to process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but due to message communication.</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a:t>Train Example (Wormhole-Routing for Network-on-Chip)</a:t>
            </a:r>
          </a:p>
        </p:txBody>
      </p:sp>
      <p:sp>
        <p:nvSpPr>
          <p:cNvPr id="555150" name="Rectangle 142"/>
          <p:cNvSpPr>
            <a:spLocks noGrp="1" noChangeArrowheads="1"/>
          </p:cNvSpPr>
          <p:nvPr>
            <p:ph type="body" idx="1"/>
          </p:nvPr>
        </p:nvSpPr>
        <p:spPr>
          <a:xfrm>
            <a:off x="813657" y="777001"/>
            <a:ext cx="10787605" cy="2714995"/>
          </a:xfrm>
        </p:spPr>
        <p:txBody>
          <a:bodyPr>
            <a:normAutofit/>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32" name="Group 31">
            <a:extLst>
              <a:ext uri="{FF2B5EF4-FFF2-40B4-BE49-F238E27FC236}">
                <a16:creationId xmlns:a16="http://schemas.microsoft.com/office/drawing/2014/main" id="{7EFD1A9D-2CDA-7165-0E82-C0EB8A214B9B}"/>
              </a:ext>
            </a:extLst>
          </p:cNvPr>
          <p:cNvGrpSpPr/>
          <p:nvPr/>
        </p:nvGrpSpPr>
        <p:grpSpPr>
          <a:xfrm>
            <a:off x="700454" y="3429000"/>
            <a:ext cx="10649257" cy="3429000"/>
            <a:chOff x="700454" y="3429000"/>
            <a:chExt cx="10649257" cy="3429000"/>
          </a:xfrm>
        </p:grpSpPr>
        <p:grpSp>
          <p:nvGrpSpPr>
            <p:cNvPr id="33" name="Group 192">
              <a:extLst>
                <a:ext uri="{FF2B5EF4-FFF2-40B4-BE49-F238E27FC236}">
                  <a16:creationId xmlns:a16="http://schemas.microsoft.com/office/drawing/2014/main" id="{8DACF6CF-78AA-9B39-7855-6630FCB3A88B}"/>
                </a:ext>
              </a:extLst>
            </p:cNvPr>
            <p:cNvGrpSpPr>
              <a:grpSpLocks/>
            </p:cNvGrpSpPr>
            <p:nvPr/>
          </p:nvGrpSpPr>
          <p:grpSpPr bwMode="auto">
            <a:xfrm>
              <a:off x="5334001" y="3962400"/>
              <a:ext cx="1431925" cy="334963"/>
              <a:chOff x="460" y="3583"/>
              <a:chExt cx="902" cy="211"/>
            </a:xfrm>
          </p:grpSpPr>
          <p:sp>
            <p:nvSpPr>
              <p:cNvPr id="555230" name="Arc 193">
                <a:extLst>
                  <a:ext uri="{FF2B5EF4-FFF2-40B4-BE49-F238E27FC236}">
                    <a16:creationId xmlns:a16="http://schemas.microsoft.com/office/drawing/2014/main" id="{A316FB05-D6ED-C3A4-5E74-FC64D8E6C1FB}"/>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33" name="Arc 194">
                <a:extLst>
                  <a:ext uri="{FF2B5EF4-FFF2-40B4-BE49-F238E27FC236}">
                    <a16:creationId xmlns:a16="http://schemas.microsoft.com/office/drawing/2014/main" id="{8A61D712-5540-CBF5-D7C9-37ED0AC7B1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4" name="Group 195">
              <a:extLst>
                <a:ext uri="{FF2B5EF4-FFF2-40B4-BE49-F238E27FC236}">
                  <a16:creationId xmlns:a16="http://schemas.microsoft.com/office/drawing/2014/main" id="{BBA66EA1-0C53-7B17-6F43-57F1D24DD5F5}"/>
                </a:ext>
              </a:extLst>
            </p:cNvPr>
            <p:cNvGrpSpPr>
              <a:grpSpLocks/>
            </p:cNvGrpSpPr>
            <p:nvPr/>
          </p:nvGrpSpPr>
          <p:grpSpPr bwMode="auto">
            <a:xfrm>
              <a:off x="3763964" y="3962400"/>
              <a:ext cx="1431925" cy="334963"/>
              <a:chOff x="460" y="3583"/>
              <a:chExt cx="902" cy="211"/>
            </a:xfrm>
          </p:grpSpPr>
          <p:sp>
            <p:nvSpPr>
              <p:cNvPr id="555222" name="Arc 196">
                <a:extLst>
                  <a:ext uri="{FF2B5EF4-FFF2-40B4-BE49-F238E27FC236}">
                    <a16:creationId xmlns:a16="http://schemas.microsoft.com/office/drawing/2014/main" id="{A8CF83FA-7E38-6162-86F7-D48E5FBDD1B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27" name="Arc 197">
                <a:extLst>
                  <a:ext uri="{FF2B5EF4-FFF2-40B4-BE49-F238E27FC236}">
                    <a16:creationId xmlns:a16="http://schemas.microsoft.com/office/drawing/2014/main" id="{DC386695-78CE-C42C-3815-D798908CFCB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5" name="Group 198">
              <a:extLst>
                <a:ext uri="{FF2B5EF4-FFF2-40B4-BE49-F238E27FC236}">
                  <a16:creationId xmlns:a16="http://schemas.microsoft.com/office/drawing/2014/main" id="{C392CDE7-5A9C-DF07-A7E7-AFD2DB61009C}"/>
                </a:ext>
              </a:extLst>
            </p:cNvPr>
            <p:cNvGrpSpPr>
              <a:grpSpLocks/>
            </p:cNvGrpSpPr>
            <p:nvPr/>
          </p:nvGrpSpPr>
          <p:grpSpPr bwMode="auto">
            <a:xfrm>
              <a:off x="3763964" y="4419600"/>
              <a:ext cx="1431925" cy="1603375"/>
              <a:chOff x="4381" y="2784"/>
              <a:chExt cx="902" cy="1010"/>
            </a:xfrm>
          </p:grpSpPr>
          <p:sp>
            <p:nvSpPr>
              <p:cNvPr id="555206" name="Arc 199">
                <a:extLst>
                  <a:ext uri="{FF2B5EF4-FFF2-40B4-BE49-F238E27FC236}">
                    <a16:creationId xmlns:a16="http://schemas.microsoft.com/office/drawing/2014/main" id="{E374B775-ABDF-9E00-C679-5B0A53030AC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1" name="Arc 200">
                <a:extLst>
                  <a:ext uri="{FF2B5EF4-FFF2-40B4-BE49-F238E27FC236}">
                    <a16:creationId xmlns:a16="http://schemas.microsoft.com/office/drawing/2014/main" id="{D2406269-F03A-E08E-240E-1E0DD40651B6}"/>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6" name="Arc 201">
                <a:extLst>
                  <a:ext uri="{FF2B5EF4-FFF2-40B4-BE49-F238E27FC236}">
                    <a16:creationId xmlns:a16="http://schemas.microsoft.com/office/drawing/2014/main" id="{F66A063C-FD07-8E80-6B98-D004BE74DF11}"/>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9" name="Arc 202">
                <a:extLst>
                  <a:ext uri="{FF2B5EF4-FFF2-40B4-BE49-F238E27FC236}">
                    <a16:creationId xmlns:a16="http://schemas.microsoft.com/office/drawing/2014/main" id="{0B855053-CF95-700B-73A1-D1EBE7616C19}"/>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6" name="Group 203">
              <a:extLst>
                <a:ext uri="{FF2B5EF4-FFF2-40B4-BE49-F238E27FC236}">
                  <a16:creationId xmlns:a16="http://schemas.microsoft.com/office/drawing/2014/main" id="{6C81B515-B84B-8094-9AA0-4F3B1A8FC947}"/>
                </a:ext>
              </a:extLst>
            </p:cNvPr>
            <p:cNvGrpSpPr>
              <a:grpSpLocks/>
            </p:cNvGrpSpPr>
            <p:nvPr/>
          </p:nvGrpSpPr>
          <p:grpSpPr bwMode="auto">
            <a:xfrm>
              <a:off x="6858001" y="4419600"/>
              <a:ext cx="1431925" cy="1603375"/>
              <a:chOff x="4381" y="2784"/>
              <a:chExt cx="902" cy="1010"/>
            </a:xfrm>
          </p:grpSpPr>
          <p:sp>
            <p:nvSpPr>
              <p:cNvPr id="555198" name="Arc 204">
                <a:extLst>
                  <a:ext uri="{FF2B5EF4-FFF2-40B4-BE49-F238E27FC236}">
                    <a16:creationId xmlns:a16="http://schemas.microsoft.com/office/drawing/2014/main" id="{7F7F4DAA-4317-6E73-3A89-0F0DDB339BC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9" name="Arc 205">
                <a:extLst>
                  <a:ext uri="{FF2B5EF4-FFF2-40B4-BE49-F238E27FC236}">
                    <a16:creationId xmlns:a16="http://schemas.microsoft.com/office/drawing/2014/main" id="{4A3FE8DE-1D57-189D-3F08-795EFF5083A2}"/>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00" name="Arc 206">
                <a:extLst>
                  <a:ext uri="{FF2B5EF4-FFF2-40B4-BE49-F238E27FC236}">
                    <a16:creationId xmlns:a16="http://schemas.microsoft.com/office/drawing/2014/main" id="{C8EF2C46-5CD0-93AA-4DBE-6D51DD7D9E84}"/>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03" name="Arc 207">
                <a:extLst>
                  <a:ext uri="{FF2B5EF4-FFF2-40B4-BE49-F238E27FC236}">
                    <a16:creationId xmlns:a16="http://schemas.microsoft.com/office/drawing/2014/main" id="{C336160C-6BF3-026C-C273-9AE264AE3260}"/>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7" name="Group 208">
              <a:extLst>
                <a:ext uri="{FF2B5EF4-FFF2-40B4-BE49-F238E27FC236}">
                  <a16:creationId xmlns:a16="http://schemas.microsoft.com/office/drawing/2014/main" id="{0C39C9D4-71A9-0E3E-E004-367FF3215594}"/>
                </a:ext>
              </a:extLst>
            </p:cNvPr>
            <p:cNvGrpSpPr>
              <a:grpSpLocks/>
            </p:cNvGrpSpPr>
            <p:nvPr/>
          </p:nvGrpSpPr>
          <p:grpSpPr bwMode="auto">
            <a:xfrm>
              <a:off x="2209801" y="3429000"/>
              <a:ext cx="1500188" cy="3429000"/>
              <a:chOff x="2374" y="2068"/>
              <a:chExt cx="945" cy="2252"/>
            </a:xfrm>
          </p:grpSpPr>
          <p:sp>
            <p:nvSpPr>
              <p:cNvPr id="555193" name="Line 209">
                <a:extLst>
                  <a:ext uri="{FF2B5EF4-FFF2-40B4-BE49-F238E27FC236}">
                    <a16:creationId xmlns:a16="http://schemas.microsoft.com/office/drawing/2014/main" id="{0C46365D-8505-87CF-2914-4F9549D797B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6" name="Line 210">
                <a:extLst>
                  <a:ext uri="{FF2B5EF4-FFF2-40B4-BE49-F238E27FC236}">
                    <a16:creationId xmlns:a16="http://schemas.microsoft.com/office/drawing/2014/main" id="{312B70F8-96E5-0C29-33DF-4361338B6517}"/>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8" name="Group 211">
              <a:extLst>
                <a:ext uri="{FF2B5EF4-FFF2-40B4-BE49-F238E27FC236}">
                  <a16:creationId xmlns:a16="http://schemas.microsoft.com/office/drawing/2014/main" id="{51EF3220-C550-E14C-C41C-35E7736CDA09}"/>
                </a:ext>
              </a:extLst>
            </p:cNvPr>
            <p:cNvGrpSpPr>
              <a:grpSpLocks/>
            </p:cNvGrpSpPr>
            <p:nvPr/>
          </p:nvGrpSpPr>
          <p:grpSpPr bwMode="auto">
            <a:xfrm>
              <a:off x="8345489" y="3429000"/>
              <a:ext cx="1500188" cy="3429000"/>
              <a:chOff x="2374" y="2068"/>
              <a:chExt cx="945" cy="2252"/>
            </a:xfrm>
          </p:grpSpPr>
          <p:sp>
            <p:nvSpPr>
              <p:cNvPr id="555191" name="Line 212">
                <a:extLst>
                  <a:ext uri="{FF2B5EF4-FFF2-40B4-BE49-F238E27FC236}">
                    <a16:creationId xmlns:a16="http://schemas.microsoft.com/office/drawing/2014/main" id="{C8550DF9-59A3-454A-B000-97791EB5F58F}"/>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2" name="Line 213">
                <a:extLst>
                  <a:ext uri="{FF2B5EF4-FFF2-40B4-BE49-F238E27FC236}">
                    <a16:creationId xmlns:a16="http://schemas.microsoft.com/office/drawing/2014/main" id="{0E79CCE0-29A6-B736-9B5B-57661E91539C}"/>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9" name="Group 214">
              <a:extLst>
                <a:ext uri="{FF2B5EF4-FFF2-40B4-BE49-F238E27FC236}">
                  <a16:creationId xmlns:a16="http://schemas.microsoft.com/office/drawing/2014/main" id="{9AA6D214-529B-5152-A323-500430117255}"/>
                </a:ext>
              </a:extLst>
            </p:cNvPr>
            <p:cNvGrpSpPr>
              <a:grpSpLocks/>
            </p:cNvGrpSpPr>
            <p:nvPr/>
          </p:nvGrpSpPr>
          <p:grpSpPr bwMode="auto">
            <a:xfrm>
              <a:off x="8398670" y="4419600"/>
              <a:ext cx="1431925" cy="1603375"/>
              <a:chOff x="4381" y="2784"/>
              <a:chExt cx="902" cy="1010"/>
            </a:xfrm>
          </p:grpSpPr>
          <p:sp>
            <p:nvSpPr>
              <p:cNvPr id="555187" name="Arc 215">
                <a:extLst>
                  <a:ext uri="{FF2B5EF4-FFF2-40B4-BE49-F238E27FC236}">
                    <a16:creationId xmlns:a16="http://schemas.microsoft.com/office/drawing/2014/main" id="{EC8F4F41-6342-2B6E-7DFF-22248EE8A0E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8" name="Arc 216">
                <a:extLst>
                  <a:ext uri="{FF2B5EF4-FFF2-40B4-BE49-F238E27FC236}">
                    <a16:creationId xmlns:a16="http://schemas.microsoft.com/office/drawing/2014/main" id="{A215A608-76E8-5C39-6402-0F35F7F4BC35}"/>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9" name="Arc 217">
                <a:extLst>
                  <a:ext uri="{FF2B5EF4-FFF2-40B4-BE49-F238E27FC236}">
                    <a16:creationId xmlns:a16="http://schemas.microsoft.com/office/drawing/2014/main" id="{CE47DAC2-C5AB-A25D-6EB0-60B26D22A8EF}"/>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0" name="Arc 218">
                <a:extLst>
                  <a:ext uri="{FF2B5EF4-FFF2-40B4-BE49-F238E27FC236}">
                    <a16:creationId xmlns:a16="http://schemas.microsoft.com/office/drawing/2014/main" id="{9E89A04F-80F2-835B-89B8-421EC8C0CA92}"/>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0" name="Group 219">
              <a:extLst>
                <a:ext uri="{FF2B5EF4-FFF2-40B4-BE49-F238E27FC236}">
                  <a16:creationId xmlns:a16="http://schemas.microsoft.com/office/drawing/2014/main" id="{FAC85DA2-79A0-C9CC-420D-39DAEB03723A}"/>
                </a:ext>
              </a:extLst>
            </p:cNvPr>
            <p:cNvGrpSpPr>
              <a:grpSpLocks/>
            </p:cNvGrpSpPr>
            <p:nvPr/>
          </p:nvGrpSpPr>
          <p:grpSpPr bwMode="auto">
            <a:xfrm>
              <a:off x="2254251" y="4419600"/>
              <a:ext cx="1431925" cy="333375"/>
              <a:chOff x="460" y="2784"/>
              <a:chExt cx="902" cy="210"/>
            </a:xfrm>
          </p:grpSpPr>
          <p:sp>
            <p:nvSpPr>
              <p:cNvPr id="555185" name="Arc 220">
                <a:extLst>
                  <a:ext uri="{FF2B5EF4-FFF2-40B4-BE49-F238E27FC236}">
                    <a16:creationId xmlns:a16="http://schemas.microsoft.com/office/drawing/2014/main" id="{1AC9412C-291B-642E-FC84-57DA5BC794A6}"/>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6" name="Arc 221">
                <a:extLst>
                  <a:ext uri="{FF2B5EF4-FFF2-40B4-BE49-F238E27FC236}">
                    <a16:creationId xmlns:a16="http://schemas.microsoft.com/office/drawing/2014/main" id="{FA78A264-9125-E33A-D66D-1929FEECD962}"/>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1" name="Group 222">
              <a:extLst>
                <a:ext uri="{FF2B5EF4-FFF2-40B4-BE49-F238E27FC236}">
                  <a16:creationId xmlns:a16="http://schemas.microsoft.com/office/drawing/2014/main" id="{AF554E13-FC29-88CC-8F76-537085FF2093}"/>
                </a:ext>
              </a:extLst>
            </p:cNvPr>
            <p:cNvGrpSpPr>
              <a:grpSpLocks/>
            </p:cNvGrpSpPr>
            <p:nvPr/>
          </p:nvGrpSpPr>
          <p:grpSpPr bwMode="auto">
            <a:xfrm>
              <a:off x="2254251" y="5688013"/>
              <a:ext cx="1431925" cy="334963"/>
              <a:chOff x="460" y="3583"/>
              <a:chExt cx="902" cy="211"/>
            </a:xfrm>
          </p:grpSpPr>
          <p:sp>
            <p:nvSpPr>
              <p:cNvPr id="555183" name="Arc 223">
                <a:extLst>
                  <a:ext uri="{FF2B5EF4-FFF2-40B4-BE49-F238E27FC236}">
                    <a16:creationId xmlns:a16="http://schemas.microsoft.com/office/drawing/2014/main" id="{CB39C3E9-5E00-B824-ED61-D5ACD7DD4638}"/>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4" name="Arc 224">
                <a:extLst>
                  <a:ext uri="{FF2B5EF4-FFF2-40B4-BE49-F238E27FC236}">
                    <a16:creationId xmlns:a16="http://schemas.microsoft.com/office/drawing/2014/main" id="{2652E4AE-153F-9A6F-34E7-6063068F828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2" name="Group 225">
              <a:extLst>
                <a:ext uri="{FF2B5EF4-FFF2-40B4-BE49-F238E27FC236}">
                  <a16:creationId xmlns:a16="http://schemas.microsoft.com/office/drawing/2014/main" id="{0A95808A-A33F-37EA-B165-8443DB651657}"/>
                </a:ext>
              </a:extLst>
            </p:cNvPr>
            <p:cNvGrpSpPr>
              <a:grpSpLocks/>
            </p:cNvGrpSpPr>
            <p:nvPr/>
          </p:nvGrpSpPr>
          <p:grpSpPr bwMode="auto">
            <a:xfrm>
              <a:off x="2209801" y="3962400"/>
              <a:ext cx="1431925" cy="334963"/>
              <a:chOff x="460" y="3583"/>
              <a:chExt cx="902" cy="211"/>
            </a:xfrm>
          </p:grpSpPr>
          <p:sp>
            <p:nvSpPr>
              <p:cNvPr id="555181" name="Arc 226">
                <a:extLst>
                  <a:ext uri="{FF2B5EF4-FFF2-40B4-BE49-F238E27FC236}">
                    <a16:creationId xmlns:a16="http://schemas.microsoft.com/office/drawing/2014/main" id="{60F5F55C-8DFC-319E-2FBE-B67CF32909E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2" name="Arc 227">
                <a:extLst>
                  <a:ext uri="{FF2B5EF4-FFF2-40B4-BE49-F238E27FC236}">
                    <a16:creationId xmlns:a16="http://schemas.microsoft.com/office/drawing/2014/main" id="{B2185AF2-CE50-C486-CD93-275C5C00C15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3" name="Group 228">
              <a:extLst>
                <a:ext uri="{FF2B5EF4-FFF2-40B4-BE49-F238E27FC236}">
                  <a16:creationId xmlns:a16="http://schemas.microsoft.com/office/drawing/2014/main" id="{2CA276A5-E835-BDB9-69E6-C5D3A15612BA}"/>
                </a:ext>
              </a:extLst>
            </p:cNvPr>
            <p:cNvGrpSpPr>
              <a:grpSpLocks/>
            </p:cNvGrpSpPr>
            <p:nvPr/>
          </p:nvGrpSpPr>
          <p:grpSpPr bwMode="auto">
            <a:xfrm>
              <a:off x="6858001" y="3962400"/>
              <a:ext cx="1431925" cy="334963"/>
              <a:chOff x="460" y="3583"/>
              <a:chExt cx="902" cy="211"/>
            </a:xfrm>
          </p:grpSpPr>
          <p:sp>
            <p:nvSpPr>
              <p:cNvPr id="555179" name="Arc 229">
                <a:extLst>
                  <a:ext uri="{FF2B5EF4-FFF2-40B4-BE49-F238E27FC236}">
                    <a16:creationId xmlns:a16="http://schemas.microsoft.com/office/drawing/2014/main" id="{2B361D92-A8A2-A53D-B0E4-DFBD3088B0D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0" name="Arc 230">
                <a:extLst>
                  <a:ext uri="{FF2B5EF4-FFF2-40B4-BE49-F238E27FC236}">
                    <a16:creationId xmlns:a16="http://schemas.microsoft.com/office/drawing/2014/main" id="{F9603254-84F0-879F-D3DB-85EEAF686957}"/>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4" name="Group 231">
              <a:extLst>
                <a:ext uri="{FF2B5EF4-FFF2-40B4-BE49-F238E27FC236}">
                  <a16:creationId xmlns:a16="http://schemas.microsoft.com/office/drawing/2014/main" id="{D2683947-377F-8D8F-1EFB-0100757C9587}"/>
                </a:ext>
              </a:extLst>
            </p:cNvPr>
            <p:cNvGrpSpPr>
              <a:grpSpLocks/>
            </p:cNvGrpSpPr>
            <p:nvPr/>
          </p:nvGrpSpPr>
          <p:grpSpPr bwMode="auto">
            <a:xfrm>
              <a:off x="8382795" y="3962400"/>
              <a:ext cx="1431925" cy="334963"/>
              <a:chOff x="460" y="3583"/>
              <a:chExt cx="902" cy="211"/>
            </a:xfrm>
          </p:grpSpPr>
          <p:sp>
            <p:nvSpPr>
              <p:cNvPr id="555177" name="Arc 232">
                <a:extLst>
                  <a:ext uri="{FF2B5EF4-FFF2-40B4-BE49-F238E27FC236}">
                    <a16:creationId xmlns:a16="http://schemas.microsoft.com/office/drawing/2014/main" id="{72784CD4-8673-7265-ED66-BC791D864292}"/>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8" name="Arc 233">
                <a:extLst>
                  <a:ext uri="{FF2B5EF4-FFF2-40B4-BE49-F238E27FC236}">
                    <a16:creationId xmlns:a16="http://schemas.microsoft.com/office/drawing/2014/main" id="{DB157CA4-6B42-9A70-82D9-79570C87A3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5" name="Group 234">
              <a:extLst>
                <a:ext uri="{FF2B5EF4-FFF2-40B4-BE49-F238E27FC236}">
                  <a16:creationId xmlns:a16="http://schemas.microsoft.com/office/drawing/2014/main" id="{2723CE00-7137-4D7A-A6F3-FB1A3C39B859}"/>
                </a:ext>
              </a:extLst>
            </p:cNvPr>
            <p:cNvGrpSpPr>
              <a:grpSpLocks/>
            </p:cNvGrpSpPr>
            <p:nvPr/>
          </p:nvGrpSpPr>
          <p:grpSpPr bwMode="auto">
            <a:xfrm>
              <a:off x="2271714" y="6096000"/>
              <a:ext cx="1431925" cy="333375"/>
              <a:chOff x="460" y="2784"/>
              <a:chExt cx="902" cy="210"/>
            </a:xfrm>
          </p:grpSpPr>
          <p:sp>
            <p:nvSpPr>
              <p:cNvPr id="555175" name="Arc 235">
                <a:extLst>
                  <a:ext uri="{FF2B5EF4-FFF2-40B4-BE49-F238E27FC236}">
                    <a16:creationId xmlns:a16="http://schemas.microsoft.com/office/drawing/2014/main" id="{8E1512B5-9365-A715-797C-72EC8DD92833}"/>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6" name="Arc 236">
                <a:extLst>
                  <a:ext uri="{FF2B5EF4-FFF2-40B4-BE49-F238E27FC236}">
                    <a16:creationId xmlns:a16="http://schemas.microsoft.com/office/drawing/2014/main" id="{76C95AD7-3F58-FB6F-74AE-59C7A62E7DDC}"/>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6" name="Group 237">
              <a:extLst>
                <a:ext uri="{FF2B5EF4-FFF2-40B4-BE49-F238E27FC236}">
                  <a16:creationId xmlns:a16="http://schemas.microsoft.com/office/drawing/2014/main" id="{A8EF2CCE-8386-5776-C5C4-63FCAF48E155}"/>
                </a:ext>
              </a:extLst>
            </p:cNvPr>
            <p:cNvGrpSpPr>
              <a:grpSpLocks/>
            </p:cNvGrpSpPr>
            <p:nvPr/>
          </p:nvGrpSpPr>
          <p:grpSpPr bwMode="auto">
            <a:xfrm>
              <a:off x="3733801" y="6096000"/>
              <a:ext cx="1431925" cy="333375"/>
              <a:chOff x="460" y="2784"/>
              <a:chExt cx="902" cy="210"/>
            </a:xfrm>
          </p:grpSpPr>
          <p:sp>
            <p:nvSpPr>
              <p:cNvPr id="555173" name="Arc 238">
                <a:extLst>
                  <a:ext uri="{FF2B5EF4-FFF2-40B4-BE49-F238E27FC236}">
                    <a16:creationId xmlns:a16="http://schemas.microsoft.com/office/drawing/2014/main" id="{AC792B3B-D1DF-CE59-8687-55B743A998B7}"/>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4" name="Arc 239">
                <a:extLst>
                  <a:ext uri="{FF2B5EF4-FFF2-40B4-BE49-F238E27FC236}">
                    <a16:creationId xmlns:a16="http://schemas.microsoft.com/office/drawing/2014/main" id="{3157D8DA-D284-5F40-BDE7-91B9475D58B8}"/>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7" name="Group 240">
              <a:extLst>
                <a:ext uri="{FF2B5EF4-FFF2-40B4-BE49-F238E27FC236}">
                  <a16:creationId xmlns:a16="http://schemas.microsoft.com/office/drawing/2014/main" id="{17B4F719-A4F8-1D29-2A6E-41F60C2DCD7C}"/>
                </a:ext>
              </a:extLst>
            </p:cNvPr>
            <p:cNvGrpSpPr>
              <a:grpSpLocks/>
            </p:cNvGrpSpPr>
            <p:nvPr/>
          </p:nvGrpSpPr>
          <p:grpSpPr bwMode="auto">
            <a:xfrm>
              <a:off x="5334001" y="6096000"/>
              <a:ext cx="1431925" cy="333375"/>
              <a:chOff x="460" y="2784"/>
              <a:chExt cx="902" cy="210"/>
            </a:xfrm>
          </p:grpSpPr>
          <p:sp>
            <p:nvSpPr>
              <p:cNvPr id="555171" name="Arc 241">
                <a:extLst>
                  <a:ext uri="{FF2B5EF4-FFF2-40B4-BE49-F238E27FC236}">
                    <a16:creationId xmlns:a16="http://schemas.microsoft.com/office/drawing/2014/main" id="{3F44F125-2B2E-1204-C08A-8261AB6C301D}"/>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2" name="Arc 242">
                <a:extLst>
                  <a:ext uri="{FF2B5EF4-FFF2-40B4-BE49-F238E27FC236}">
                    <a16:creationId xmlns:a16="http://schemas.microsoft.com/office/drawing/2014/main" id="{E0966E65-AEF1-72E4-C464-3151B71D64CE}"/>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8" name="Group 243">
              <a:extLst>
                <a:ext uri="{FF2B5EF4-FFF2-40B4-BE49-F238E27FC236}">
                  <a16:creationId xmlns:a16="http://schemas.microsoft.com/office/drawing/2014/main" id="{802466ED-2149-9347-E009-C898C1A276F5}"/>
                </a:ext>
              </a:extLst>
            </p:cNvPr>
            <p:cNvGrpSpPr>
              <a:grpSpLocks/>
            </p:cNvGrpSpPr>
            <p:nvPr/>
          </p:nvGrpSpPr>
          <p:grpSpPr bwMode="auto">
            <a:xfrm>
              <a:off x="6858001" y="6096000"/>
              <a:ext cx="1431925" cy="333375"/>
              <a:chOff x="460" y="2784"/>
              <a:chExt cx="902" cy="210"/>
            </a:xfrm>
          </p:grpSpPr>
          <p:sp>
            <p:nvSpPr>
              <p:cNvPr id="555169" name="Arc 244">
                <a:extLst>
                  <a:ext uri="{FF2B5EF4-FFF2-40B4-BE49-F238E27FC236}">
                    <a16:creationId xmlns:a16="http://schemas.microsoft.com/office/drawing/2014/main" id="{BE6B324F-8608-C702-BC53-20B5DC6F014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0" name="Arc 245">
                <a:extLst>
                  <a:ext uri="{FF2B5EF4-FFF2-40B4-BE49-F238E27FC236}">
                    <a16:creationId xmlns:a16="http://schemas.microsoft.com/office/drawing/2014/main" id="{CD6EE3F8-5534-2211-E849-2D81B2A93A16}"/>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9" name="Group 246">
              <a:extLst>
                <a:ext uri="{FF2B5EF4-FFF2-40B4-BE49-F238E27FC236}">
                  <a16:creationId xmlns:a16="http://schemas.microsoft.com/office/drawing/2014/main" id="{52771FDC-F58E-67C4-4F42-B18F7D61C86D}"/>
                </a:ext>
              </a:extLst>
            </p:cNvPr>
            <p:cNvGrpSpPr>
              <a:grpSpLocks/>
            </p:cNvGrpSpPr>
            <p:nvPr/>
          </p:nvGrpSpPr>
          <p:grpSpPr bwMode="auto">
            <a:xfrm>
              <a:off x="8382795" y="6096000"/>
              <a:ext cx="1431925" cy="333375"/>
              <a:chOff x="460" y="2784"/>
              <a:chExt cx="902" cy="210"/>
            </a:xfrm>
          </p:grpSpPr>
          <p:sp>
            <p:nvSpPr>
              <p:cNvPr id="555167" name="Arc 247">
                <a:extLst>
                  <a:ext uri="{FF2B5EF4-FFF2-40B4-BE49-F238E27FC236}">
                    <a16:creationId xmlns:a16="http://schemas.microsoft.com/office/drawing/2014/main" id="{70C94CFE-9165-8FE2-2C8E-907C97F9980A}"/>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8" name="Arc 248">
                <a:extLst>
                  <a:ext uri="{FF2B5EF4-FFF2-40B4-BE49-F238E27FC236}">
                    <a16:creationId xmlns:a16="http://schemas.microsoft.com/office/drawing/2014/main" id="{12794D6D-1589-1420-7CA4-9FA556197B17}"/>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0" name="Group 208">
              <a:extLst>
                <a:ext uri="{FF2B5EF4-FFF2-40B4-BE49-F238E27FC236}">
                  <a16:creationId xmlns:a16="http://schemas.microsoft.com/office/drawing/2014/main" id="{5F0B1307-0C25-1DFB-9711-A41C9775AF18}"/>
                </a:ext>
              </a:extLst>
            </p:cNvPr>
            <p:cNvGrpSpPr>
              <a:grpSpLocks/>
            </p:cNvGrpSpPr>
            <p:nvPr/>
          </p:nvGrpSpPr>
          <p:grpSpPr bwMode="auto">
            <a:xfrm>
              <a:off x="705065" y="3429000"/>
              <a:ext cx="1500188" cy="3429000"/>
              <a:chOff x="2374" y="2068"/>
              <a:chExt cx="945" cy="2252"/>
            </a:xfrm>
          </p:grpSpPr>
          <p:sp>
            <p:nvSpPr>
              <p:cNvPr id="555161" name="Line 209">
                <a:extLst>
                  <a:ext uri="{FF2B5EF4-FFF2-40B4-BE49-F238E27FC236}">
                    <a16:creationId xmlns:a16="http://schemas.microsoft.com/office/drawing/2014/main" id="{45FAFB2F-0C7E-0791-8C79-5AA3058D3F2C}"/>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6" name="Line 210">
                <a:extLst>
                  <a:ext uri="{FF2B5EF4-FFF2-40B4-BE49-F238E27FC236}">
                    <a16:creationId xmlns:a16="http://schemas.microsoft.com/office/drawing/2014/main" id="{9262DC50-ECA8-6877-41A4-829ED97D852D}"/>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1" name="Group 208">
              <a:extLst>
                <a:ext uri="{FF2B5EF4-FFF2-40B4-BE49-F238E27FC236}">
                  <a16:creationId xmlns:a16="http://schemas.microsoft.com/office/drawing/2014/main" id="{9C219FAD-EA4C-6AFE-0109-03EC32E1679A}"/>
                </a:ext>
              </a:extLst>
            </p:cNvPr>
            <p:cNvGrpSpPr>
              <a:grpSpLocks/>
            </p:cNvGrpSpPr>
            <p:nvPr/>
          </p:nvGrpSpPr>
          <p:grpSpPr bwMode="auto">
            <a:xfrm>
              <a:off x="9849523" y="3429000"/>
              <a:ext cx="1500188" cy="3429000"/>
              <a:chOff x="2374" y="2068"/>
              <a:chExt cx="945" cy="2252"/>
            </a:xfrm>
          </p:grpSpPr>
          <p:sp>
            <p:nvSpPr>
              <p:cNvPr id="555158" name="Line 209">
                <a:extLst>
                  <a:ext uri="{FF2B5EF4-FFF2-40B4-BE49-F238E27FC236}">
                    <a16:creationId xmlns:a16="http://schemas.microsoft.com/office/drawing/2014/main" id="{CA17D58C-74A1-DF64-2B6A-53951C777E2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0" name="Line 210">
                <a:extLst>
                  <a:ext uri="{FF2B5EF4-FFF2-40B4-BE49-F238E27FC236}">
                    <a16:creationId xmlns:a16="http://schemas.microsoft.com/office/drawing/2014/main" id="{E359DA0F-1964-9BC3-4544-5582009080D8}"/>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2" name="Group 219">
              <a:extLst>
                <a:ext uri="{FF2B5EF4-FFF2-40B4-BE49-F238E27FC236}">
                  <a16:creationId xmlns:a16="http://schemas.microsoft.com/office/drawing/2014/main" id="{CCCB33D2-6C4F-EA48-4213-2C621852AF68}"/>
                </a:ext>
              </a:extLst>
            </p:cNvPr>
            <p:cNvGrpSpPr>
              <a:grpSpLocks/>
            </p:cNvGrpSpPr>
            <p:nvPr/>
          </p:nvGrpSpPr>
          <p:grpSpPr bwMode="auto">
            <a:xfrm>
              <a:off x="744904" y="4454770"/>
              <a:ext cx="1431925" cy="333375"/>
              <a:chOff x="460" y="2784"/>
              <a:chExt cx="902" cy="210"/>
            </a:xfrm>
          </p:grpSpPr>
          <p:sp>
            <p:nvSpPr>
              <p:cNvPr id="555152" name="Arc 220">
                <a:extLst>
                  <a:ext uri="{FF2B5EF4-FFF2-40B4-BE49-F238E27FC236}">
                    <a16:creationId xmlns:a16="http://schemas.microsoft.com/office/drawing/2014/main" id="{03AE5C1B-65D0-3BC0-D387-B525CF56953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57" name="Arc 221">
                <a:extLst>
                  <a:ext uri="{FF2B5EF4-FFF2-40B4-BE49-F238E27FC236}">
                    <a16:creationId xmlns:a16="http://schemas.microsoft.com/office/drawing/2014/main" id="{FD1144CD-6FCA-2203-A367-B7361191FD7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3" name="Group 222">
              <a:extLst>
                <a:ext uri="{FF2B5EF4-FFF2-40B4-BE49-F238E27FC236}">
                  <a16:creationId xmlns:a16="http://schemas.microsoft.com/office/drawing/2014/main" id="{740BC338-1231-DB61-6F03-9782626489EE}"/>
                </a:ext>
              </a:extLst>
            </p:cNvPr>
            <p:cNvGrpSpPr>
              <a:grpSpLocks/>
            </p:cNvGrpSpPr>
            <p:nvPr/>
          </p:nvGrpSpPr>
          <p:grpSpPr bwMode="auto">
            <a:xfrm>
              <a:off x="744904" y="5723183"/>
              <a:ext cx="1431925" cy="334963"/>
              <a:chOff x="460" y="3583"/>
              <a:chExt cx="902" cy="211"/>
            </a:xfrm>
          </p:grpSpPr>
          <p:sp>
            <p:nvSpPr>
              <p:cNvPr id="555149" name="Arc 223">
                <a:extLst>
                  <a:ext uri="{FF2B5EF4-FFF2-40B4-BE49-F238E27FC236}">
                    <a16:creationId xmlns:a16="http://schemas.microsoft.com/office/drawing/2014/main" id="{A4868B5C-28A1-4B56-6B5F-920EC5A127CC}"/>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51" name="Arc 224">
                <a:extLst>
                  <a:ext uri="{FF2B5EF4-FFF2-40B4-BE49-F238E27FC236}">
                    <a16:creationId xmlns:a16="http://schemas.microsoft.com/office/drawing/2014/main" id="{C369515B-7E29-82F0-F4D0-8C8F6655347D}"/>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4" name="Group 225">
              <a:extLst>
                <a:ext uri="{FF2B5EF4-FFF2-40B4-BE49-F238E27FC236}">
                  <a16:creationId xmlns:a16="http://schemas.microsoft.com/office/drawing/2014/main" id="{EFF374A6-69C5-FAED-95B0-CB140BDF364C}"/>
                </a:ext>
              </a:extLst>
            </p:cNvPr>
            <p:cNvGrpSpPr>
              <a:grpSpLocks/>
            </p:cNvGrpSpPr>
            <p:nvPr/>
          </p:nvGrpSpPr>
          <p:grpSpPr bwMode="auto">
            <a:xfrm>
              <a:off x="700454" y="3997570"/>
              <a:ext cx="1431925" cy="334963"/>
              <a:chOff x="460" y="3583"/>
              <a:chExt cx="902" cy="211"/>
            </a:xfrm>
          </p:grpSpPr>
          <p:sp>
            <p:nvSpPr>
              <p:cNvPr id="555147" name="Arc 226">
                <a:extLst>
                  <a:ext uri="{FF2B5EF4-FFF2-40B4-BE49-F238E27FC236}">
                    <a16:creationId xmlns:a16="http://schemas.microsoft.com/office/drawing/2014/main" id="{7B712814-742B-231D-D813-A6919190F9BF}"/>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48" name="Arc 227">
                <a:extLst>
                  <a:ext uri="{FF2B5EF4-FFF2-40B4-BE49-F238E27FC236}">
                    <a16:creationId xmlns:a16="http://schemas.microsoft.com/office/drawing/2014/main" id="{D798783C-263B-43C8-6ABF-B73797DAA16A}"/>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5" name="Group 234">
              <a:extLst>
                <a:ext uri="{FF2B5EF4-FFF2-40B4-BE49-F238E27FC236}">
                  <a16:creationId xmlns:a16="http://schemas.microsoft.com/office/drawing/2014/main" id="{CAA0F091-17DD-8038-0424-77DE1CB78915}"/>
                </a:ext>
              </a:extLst>
            </p:cNvPr>
            <p:cNvGrpSpPr>
              <a:grpSpLocks/>
            </p:cNvGrpSpPr>
            <p:nvPr/>
          </p:nvGrpSpPr>
          <p:grpSpPr bwMode="auto">
            <a:xfrm>
              <a:off x="762367" y="6131170"/>
              <a:ext cx="1431925" cy="333375"/>
              <a:chOff x="460" y="2784"/>
              <a:chExt cx="902" cy="210"/>
            </a:xfrm>
          </p:grpSpPr>
          <p:sp>
            <p:nvSpPr>
              <p:cNvPr id="555140" name="Arc 235">
                <a:extLst>
                  <a:ext uri="{FF2B5EF4-FFF2-40B4-BE49-F238E27FC236}">
                    <a16:creationId xmlns:a16="http://schemas.microsoft.com/office/drawing/2014/main" id="{56F3FEDC-0683-BA95-210A-ABC564D7EC0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46" name="Arc 236">
                <a:extLst>
                  <a:ext uri="{FF2B5EF4-FFF2-40B4-BE49-F238E27FC236}">
                    <a16:creationId xmlns:a16="http://schemas.microsoft.com/office/drawing/2014/main" id="{465D358C-CCC2-F1D1-BDD5-148726C159D5}"/>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6" name="Group 214">
              <a:extLst>
                <a:ext uri="{FF2B5EF4-FFF2-40B4-BE49-F238E27FC236}">
                  <a16:creationId xmlns:a16="http://schemas.microsoft.com/office/drawing/2014/main" id="{45834556-ED31-A3FF-507B-60361B7FB9DB}"/>
                </a:ext>
              </a:extLst>
            </p:cNvPr>
            <p:cNvGrpSpPr>
              <a:grpSpLocks/>
            </p:cNvGrpSpPr>
            <p:nvPr/>
          </p:nvGrpSpPr>
          <p:grpSpPr bwMode="auto">
            <a:xfrm>
              <a:off x="9895498" y="4419600"/>
              <a:ext cx="1431925" cy="1603375"/>
              <a:chOff x="4381" y="2784"/>
              <a:chExt cx="902" cy="1010"/>
            </a:xfrm>
          </p:grpSpPr>
          <p:sp>
            <p:nvSpPr>
              <p:cNvPr id="63" name="Arc 215">
                <a:extLst>
                  <a:ext uri="{FF2B5EF4-FFF2-40B4-BE49-F238E27FC236}">
                    <a16:creationId xmlns:a16="http://schemas.microsoft.com/office/drawing/2014/main" id="{FDF5DD4A-614A-C657-CD4A-29C73B30E3D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23" name="Arc 216">
                <a:extLst>
                  <a:ext uri="{FF2B5EF4-FFF2-40B4-BE49-F238E27FC236}">
                    <a16:creationId xmlns:a16="http://schemas.microsoft.com/office/drawing/2014/main" id="{0E05E160-DE08-85BD-4835-C00227CDFB93}"/>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28" name="Arc 217">
                <a:extLst>
                  <a:ext uri="{FF2B5EF4-FFF2-40B4-BE49-F238E27FC236}">
                    <a16:creationId xmlns:a16="http://schemas.microsoft.com/office/drawing/2014/main" id="{07B088AC-92A1-3E44-F5B1-123CB9282D22}"/>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39" name="Arc 218">
                <a:extLst>
                  <a:ext uri="{FF2B5EF4-FFF2-40B4-BE49-F238E27FC236}">
                    <a16:creationId xmlns:a16="http://schemas.microsoft.com/office/drawing/2014/main" id="{00251D10-AA23-23D4-C826-1A863D8CFDCC}"/>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7" name="Group 231">
              <a:extLst>
                <a:ext uri="{FF2B5EF4-FFF2-40B4-BE49-F238E27FC236}">
                  <a16:creationId xmlns:a16="http://schemas.microsoft.com/office/drawing/2014/main" id="{96D2A4DA-9471-92D3-4B3A-909A49473CC8}"/>
                </a:ext>
              </a:extLst>
            </p:cNvPr>
            <p:cNvGrpSpPr>
              <a:grpSpLocks/>
            </p:cNvGrpSpPr>
            <p:nvPr/>
          </p:nvGrpSpPr>
          <p:grpSpPr bwMode="auto">
            <a:xfrm>
              <a:off x="9879623" y="3962400"/>
              <a:ext cx="1431925" cy="334963"/>
              <a:chOff x="460" y="3583"/>
              <a:chExt cx="902" cy="211"/>
            </a:xfrm>
          </p:grpSpPr>
          <p:sp>
            <p:nvSpPr>
              <p:cNvPr id="61" name="Arc 232">
                <a:extLst>
                  <a:ext uri="{FF2B5EF4-FFF2-40B4-BE49-F238E27FC236}">
                    <a16:creationId xmlns:a16="http://schemas.microsoft.com/office/drawing/2014/main" id="{5D998280-1238-C9E7-8738-7F597FF03E9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62" name="Arc 233">
                <a:extLst>
                  <a:ext uri="{FF2B5EF4-FFF2-40B4-BE49-F238E27FC236}">
                    <a16:creationId xmlns:a16="http://schemas.microsoft.com/office/drawing/2014/main" id="{310AF41F-D586-7A77-FF7E-6D233A56E99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8" name="Group 246">
              <a:extLst>
                <a:ext uri="{FF2B5EF4-FFF2-40B4-BE49-F238E27FC236}">
                  <a16:creationId xmlns:a16="http://schemas.microsoft.com/office/drawing/2014/main" id="{B38B004E-FF63-5C16-27AF-3EC9877B0321}"/>
                </a:ext>
              </a:extLst>
            </p:cNvPr>
            <p:cNvGrpSpPr>
              <a:grpSpLocks/>
            </p:cNvGrpSpPr>
            <p:nvPr/>
          </p:nvGrpSpPr>
          <p:grpSpPr bwMode="auto">
            <a:xfrm>
              <a:off x="9879623" y="6096000"/>
              <a:ext cx="1431925" cy="333375"/>
              <a:chOff x="460" y="2784"/>
              <a:chExt cx="902" cy="210"/>
            </a:xfrm>
          </p:grpSpPr>
          <p:sp>
            <p:nvSpPr>
              <p:cNvPr id="59" name="Arc 247">
                <a:extLst>
                  <a:ext uri="{FF2B5EF4-FFF2-40B4-BE49-F238E27FC236}">
                    <a16:creationId xmlns:a16="http://schemas.microsoft.com/office/drawing/2014/main" id="{17D8CCE9-5457-5BEC-C2C6-63624C18D5C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60" name="Arc 248">
                <a:extLst>
                  <a:ext uri="{FF2B5EF4-FFF2-40B4-BE49-F238E27FC236}">
                    <a16:creationId xmlns:a16="http://schemas.microsoft.com/office/drawing/2014/main" id="{6CA87EF6-68B2-D99D-8881-7825DA24393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grpSp>
        <p:nvGrpSpPr>
          <p:cNvPr id="555236" name="Group 139">
            <a:extLst>
              <a:ext uri="{FF2B5EF4-FFF2-40B4-BE49-F238E27FC236}">
                <a16:creationId xmlns:a16="http://schemas.microsoft.com/office/drawing/2014/main" id="{F9379F51-B5D8-AD20-3177-4F14F15A8895}"/>
              </a:ext>
            </a:extLst>
          </p:cNvPr>
          <p:cNvGrpSpPr>
            <a:grpSpLocks/>
          </p:cNvGrpSpPr>
          <p:nvPr/>
        </p:nvGrpSpPr>
        <p:grpSpPr bwMode="auto">
          <a:xfrm>
            <a:off x="0" y="4370388"/>
            <a:ext cx="12192000" cy="1670050"/>
            <a:chOff x="1104" y="1564"/>
            <a:chExt cx="3312" cy="1592"/>
          </a:xfrm>
        </p:grpSpPr>
        <p:sp>
          <p:nvSpPr>
            <p:cNvPr id="555239" name="Line 129">
              <a:extLst>
                <a:ext uri="{FF2B5EF4-FFF2-40B4-BE49-F238E27FC236}">
                  <a16:creationId xmlns:a16="http://schemas.microsoft.com/office/drawing/2014/main" id="{10FFEFEC-8460-9FC5-5E5C-B773ED8E7AFE}"/>
                </a:ext>
              </a:extLst>
            </p:cNvPr>
            <p:cNvSpPr>
              <a:spLocks noChangeShapeType="1"/>
            </p:cNvSpPr>
            <p:nvPr/>
          </p:nvSpPr>
          <p:spPr bwMode="auto">
            <a:xfrm>
              <a:off x="1104" y="1564"/>
              <a:ext cx="33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42" name="Line 130">
              <a:extLst>
                <a:ext uri="{FF2B5EF4-FFF2-40B4-BE49-F238E27FC236}">
                  <a16:creationId xmlns:a16="http://schemas.microsoft.com/office/drawing/2014/main" id="{0574B505-748E-6881-05D5-D3B834C6BB9F}"/>
                </a:ext>
              </a:extLst>
            </p:cNvPr>
            <p:cNvSpPr>
              <a:spLocks noChangeShapeType="1"/>
            </p:cNvSpPr>
            <p:nvPr/>
          </p:nvSpPr>
          <p:spPr bwMode="auto">
            <a:xfrm>
              <a:off x="1104" y="3156"/>
              <a:ext cx="33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55245" name="Group 149">
            <a:extLst>
              <a:ext uri="{FF2B5EF4-FFF2-40B4-BE49-F238E27FC236}">
                <a16:creationId xmlns:a16="http://schemas.microsoft.com/office/drawing/2014/main" id="{44284A5B-6236-7D5B-46FB-C294BCF1B461}"/>
              </a:ext>
            </a:extLst>
          </p:cNvPr>
          <p:cNvGrpSpPr>
            <a:grpSpLocks/>
          </p:cNvGrpSpPr>
          <p:nvPr/>
        </p:nvGrpSpPr>
        <p:grpSpPr bwMode="auto">
          <a:xfrm>
            <a:off x="5292725" y="3429000"/>
            <a:ext cx="1500188" cy="3429000"/>
            <a:chOff x="2374" y="2068"/>
            <a:chExt cx="945" cy="2252"/>
          </a:xfrm>
        </p:grpSpPr>
        <p:sp>
          <p:nvSpPr>
            <p:cNvPr id="555248" name="Line 128">
              <a:extLst>
                <a:ext uri="{FF2B5EF4-FFF2-40B4-BE49-F238E27FC236}">
                  <a16:creationId xmlns:a16="http://schemas.microsoft.com/office/drawing/2014/main" id="{3C6631D0-6CF5-A504-B4EE-F4D5D0B9C993}"/>
                </a:ext>
              </a:extLst>
            </p:cNvPr>
            <p:cNvSpPr>
              <a:spLocks noChangeShapeType="1"/>
            </p:cNvSpPr>
            <p:nvPr/>
          </p:nvSpPr>
          <p:spPr bwMode="auto">
            <a:xfrm>
              <a:off x="3319" y="2068"/>
              <a:ext cx="0" cy="225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1" name="Line 133">
              <a:extLst>
                <a:ext uri="{FF2B5EF4-FFF2-40B4-BE49-F238E27FC236}">
                  <a16:creationId xmlns:a16="http://schemas.microsoft.com/office/drawing/2014/main" id="{1784C06B-FBC6-E605-D0BA-48353786CB08}"/>
                </a:ext>
              </a:extLst>
            </p:cNvPr>
            <p:cNvSpPr>
              <a:spLocks noChangeShapeType="1"/>
            </p:cNvSpPr>
            <p:nvPr/>
          </p:nvSpPr>
          <p:spPr bwMode="auto">
            <a:xfrm>
              <a:off x="2374" y="2068"/>
              <a:ext cx="0" cy="225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sp>
        <p:nvSpPr>
          <p:cNvPr id="555254" name="Arc 134">
            <a:extLst>
              <a:ext uri="{FF2B5EF4-FFF2-40B4-BE49-F238E27FC236}">
                <a16:creationId xmlns:a16="http://schemas.microsoft.com/office/drawing/2014/main" id="{82AE029C-1FC1-C321-ED4E-02908256A81F}"/>
              </a:ext>
            </a:extLst>
          </p:cNvPr>
          <p:cNvSpPr>
            <a:spLocks/>
          </p:cNvSpPr>
          <p:nvPr/>
        </p:nvSpPr>
        <p:spPr bwMode="auto">
          <a:xfrm>
            <a:off x="6408738" y="4403726"/>
            <a:ext cx="349250" cy="333375"/>
          </a:xfrm>
          <a:custGeom>
            <a:avLst/>
            <a:gdLst>
              <a:gd name="T0" fmla="*/ 0 w 21600"/>
              <a:gd name="T1" fmla="*/ 0 h 21600"/>
              <a:gd name="T2" fmla="*/ 5647017 w 21600"/>
              <a:gd name="T3" fmla="*/ 5145319 h 21600"/>
              <a:gd name="T4" fmla="*/ 0 w 21600"/>
              <a:gd name="T5" fmla="*/ 51453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7" name="Arc 135">
            <a:extLst>
              <a:ext uri="{FF2B5EF4-FFF2-40B4-BE49-F238E27FC236}">
                <a16:creationId xmlns:a16="http://schemas.microsoft.com/office/drawing/2014/main" id="{66E767ED-4F5F-639C-D1CF-37C85466942E}"/>
              </a:ext>
            </a:extLst>
          </p:cNvPr>
          <p:cNvSpPr>
            <a:spLocks/>
          </p:cNvSpPr>
          <p:nvPr/>
        </p:nvSpPr>
        <p:spPr bwMode="auto">
          <a:xfrm rot="-5400000">
            <a:off x="5334001" y="4395788"/>
            <a:ext cx="333375" cy="349250"/>
          </a:xfrm>
          <a:custGeom>
            <a:avLst/>
            <a:gdLst>
              <a:gd name="T0" fmla="*/ 0 w 21600"/>
              <a:gd name="T1" fmla="*/ 0 h 21600"/>
              <a:gd name="T2" fmla="*/ 5145319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8" name="Arc 136">
            <a:extLst>
              <a:ext uri="{FF2B5EF4-FFF2-40B4-BE49-F238E27FC236}">
                <a16:creationId xmlns:a16="http://schemas.microsoft.com/office/drawing/2014/main" id="{6EB10474-212D-D97E-C536-BF6340544B14}"/>
              </a:ext>
            </a:extLst>
          </p:cNvPr>
          <p:cNvSpPr>
            <a:spLocks/>
          </p:cNvSpPr>
          <p:nvPr/>
        </p:nvSpPr>
        <p:spPr bwMode="auto">
          <a:xfrm rot="5400000">
            <a:off x="6415882" y="5664994"/>
            <a:ext cx="334962" cy="349250"/>
          </a:xfrm>
          <a:custGeom>
            <a:avLst/>
            <a:gdLst>
              <a:gd name="T0" fmla="*/ 0 w 21600"/>
              <a:gd name="T1" fmla="*/ 0 h 21600"/>
              <a:gd name="T2" fmla="*/ 5194423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9" name="Arc 137">
            <a:extLst>
              <a:ext uri="{FF2B5EF4-FFF2-40B4-BE49-F238E27FC236}">
                <a16:creationId xmlns:a16="http://schemas.microsoft.com/office/drawing/2014/main" id="{541EA885-71D6-304A-3C9F-4161C8DCC629}"/>
              </a:ext>
            </a:extLst>
          </p:cNvPr>
          <p:cNvSpPr>
            <a:spLocks/>
          </p:cNvSpPr>
          <p:nvPr/>
        </p:nvSpPr>
        <p:spPr bwMode="auto">
          <a:xfrm rot="10800000">
            <a:off x="5326063" y="5672138"/>
            <a:ext cx="349250" cy="334962"/>
          </a:xfrm>
          <a:custGeom>
            <a:avLst/>
            <a:gdLst>
              <a:gd name="T0" fmla="*/ 0 w 21600"/>
              <a:gd name="T1" fmla="*/ 0 h 21600"/>
              <a:gd name="T2" fmla="*/ 5647017 w 21600"/>
              <a:gd name="T3" fmla="*/ 5194423 h 21600"/>
              <a:gd name="T4" fmla="*/ 0 w 21600"/>
              <a:gd name="T5" fmla="*/ 519442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nvGrpSpPr>
          <p:cNvPr id="555260" name="Group 84">
            <a:extLst>
              <a:ext uri="{FF2B5EF4-FFF2-40B4-BE49-F238E27FC236}">
                <a16:creationId xmlns:a16="http://schemas.microsoft.com/office/drawing/2014/main" id="{23A1CCAD-9374-D4E5-9550-EA2990F2B7F1}"/>
              </a:ext>
            </a:extLst>
          </p:cNvPr>
          <p:cNvGrpSpPr>
            <a:grpSpLocks/>
          </p:cNvGrpSpPr>
          <p:nvPr/>
        </p:nvGrpSpPr>
        <p:grpSpPr bwMode="auto">
          <a:xfrm rot="5400000">
            <a:off x="5951539" y="4411664"/>
            <a:ext cx="2103437" cy="350837"/>
            <a:chOff x="624" y="960"/>
            <a:chExt cx="3325" cy="531"/>
          </a:xfrm>
        </p:grpSpPr>
        <p:grpSp>
          <p:nvGrpSpPr>
            <p:cNvPr id="555261" name="Group 85">
              <a:extLst>
                <a:ext uri="{FF2B5EF4-FFF2-40B4-BE49-F238E27FC236}">
                  <a16:creationId xmlns:a16="http://schemas.microsoft.com/office/drawing/2014/main" id="{43EAB350-E21A-B9DD-58BE-EEFAB1744CA5}"/>
                </a:ext>
              </a:extLst>
            </p:cNvPr>
            <p:cNvGrpSpPr>
              <a:grpSpLocks/>
            </p:cNvGrpSpPr>
            <p:nvPr/>
          </p:nvGrpSpPr>
          <p:grpSpPr bwMode="auto">
            <a:xfrm>
              <a:off x="624" y="1008"/>
              <a:ext cx="1073" cy="483"/>
              <a:chOff x="2375" y="2170"/>
              <a:chExt cx="1073" cy="483"/>
            </a:xfrm>
          </p:grpSpPr>
          <p:sp>
            <p:nvSpPr>
              <p:cNvPr id="555020" name="Freeform 86">
                <a:extLst>
                  <a:ext uri="{FF2B5EF4-FFF2-40B4-BE49-F238E27FC236}">
                    <a16:creationId xmlns:a16="http://schemas.microsoft.com/office/drawing/2014/main" id="{43CD1380-51BB-B0B1-8507-681084F6949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1" name="Freeform 87">
                <a:extLst>
                  <a:ext uri="{FF2B5EF4-FFF2-40B4-BE49-F238E27FC236}">
                    <a16:creationId xmlns:a16="http://schemas.microsoft.com/office/drawing/2014/main" id="{EF994434-F760-2E71-DD98-03710C4688E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2" name="Freeform 88">
                <a:extLst>
                  <a:ext uri="{FF2B5EF4-FFF2-40B4-BE49-F238E27FC236}">
                    <a16:creationId xmlns:a16="http://schemas.microsoft.com/office/drawing/2014/main" id="{BF8F8A50-9390-9E6C-D0C4-2099EEA264D8}"/>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3" name="Freeform 89">
                <a:extLst>
                  <a:ext uri="{FF2B5EF4-FFF2-40B4-BE49-F238E27FC236}">
                    <a16:creationId xmlns:a16="http://schemas.microsoft.com/office/drawing/2014/main" id="{39F7C79A-E00B-4C74-F02A-5B7A7FCCB41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4" name="Freeform 90">
                <a:extLst>
                  <a:ext uri="{FF2B5EF4-FFF2-40B4-BE49-F238E27FC236}">
                    <a16:creationId xmlns:a16="http://schemas.microsoft.com/office/drawing/2014/main" id="{7B5B7E4B-553A-4F79-EFF7-06778FB285D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5" name="Freeform 91">
                <a:extLst>
                  <a:ext uri="{FF2B5EF4-FFF2-40B4-BE49-F238E27FC236}">
                    <a16:creationId xmlns:a16="http://schemas.microsoft.com/office/drawing/2014/main" id="{A12BE29D-E067-980C-53C1-3A0F8F9241F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6" name="Freeform 92">
                <a:extLst>
                  <a:ext uri="{FF2B5EF4-FFF2-40B4-BE49-F238E27FC236}">
                    <a16:creationId xmlns:a16="http://schemas.microsoft.com/office/drawing/2014/main" id="{A994918E-0A41-E5E7-306B-38B7A228434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62" name="Group 93">
              <a:extLst>
                <a:ext uri="{FF2B5EF4-FFF2-40B4-BE49-F238E27FC236}">
                  <a16:creationId xmlns:a16="http://schemas.microsoft.com/office/drawing/2014/main" id="{B40A98B7-30DD-6A60-9941-12C82792E498}"/>
                </a:ext>
              </a:extLst>
            </p:cNvPr>
            <p:cNvGrpSpPr>
              <a:grpSpLocks/>
            </p:cNvGrpSpPr>
            <p:nvPr/>
          </p:nvGrpSpPr>
          <p:grpSpPr bwMode="auto">
            <a:xfrm>
              <a:off x="2832" y="960"/>
              <a:ext cx="1117" cy="518"/>
              <a:chOff x="3847" y="1511"/>
              <a:chExt cx="1117" cy="518"/>
            </a:xfrm>
          </p:grpSpPr>
          <p:sp>
            <p:nvSpPr>
              <p:cNvPr id="555016" name="Freeform 94">
                <a:extLst>
                  <a:ext uri="{FF2B5EF4-FFF2-40B4-BE49-F238E27FC236}">
                    <a16:creationId xmlns:a16="http://schemas.microsoft.com/office/drawing/2014/main" id="{EF654FD4-237C-ECE0-D256-64C98028006A}"/>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7" name="Freeform 95">
                <a:extLst>
                  <a:ext uri="{FF2B5EF4-FFF2-40B4-BE49-F238E27FC236}">
                    <a16:creationId xmlns:a16="http://schemas.microsoft.com/office/drawing/2014/main" id="{0E328622-DEEF-5DDE-7E79-223497EF162A}"/>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8" name="Freeform 96">
                <a:extLst>
                  <a:ext uri="{FF2B5EF4-FFF2-40B4-BE49-F238E27FC236}">
                    <a16:creationId xmlns:a16="http://schemas.microsoft.com/office/drawing/2014/main" id="{80D4F3D7-0C16-926A-CE40-AA4B69C6335B}"/>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9" name="Freeform 97">
                <a:extLst>
                  <a:ext uri="{FF2B5EF4-FFF2-40B4-BE49-F238E27FC236}">
                    <a16:creationId xmlns:a16="http://schemas.microsoft.com/office/drawing/2014/main" id="{29DA3F55-1D4E-6F15-AC97-AF8728D01061}"/>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63" name="Group 98">
              <a:extLst>
                <a:ext uri="{FF2B5EF4-FFF2-40B4-BE49-F238E27FC236}">
                  <a16:creationId xmlns:a16="http://schemas.microsoft.com/office/drawing/2014/main" id="{B4EE8CEC-C5EA-0B4D-EA02-E9F3CAA74FF1}"/>
                </a:ext>
              </a:extLst>
            </p:cNvPr>
            <p:cNvGrpSpPr>
              <a:grpSpLocks/>
            </p:cNvGrpSpPr>
            <p:nvPr/>
          </p:nvGrpSpPr>
          <p:grpSpPr bwMode="auto">
            <a:xfrm>
              <a:off x="1728" y="1008"/>
              <a:ext cx="1073" cy="483"/>
              <a:chOff x="2375" y="2170"/>
              <a:chExt cx="1073" cy="483"/>
            </a:xfrm>
          </p:grpSpPr>
          <p:sp>
            <p:nvSpPr>
              <p:cNvPr id="555008" name="Freeform 99">
                <a:extLst>
                  <a:ext uri="{FF2B5EF4-FFF2-40B4-BE49-F238E27FC236}">
                    <a16:creationId xmlns:a16="http://schemas.microsoft.com/office/drawing/2014/main" id="{160198E4-21F6-8E1C-9145-2B2FE15B9AF4}"/>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09" name="Freeform 100">
                <a:extLst>
                  <a:ext uri="{FF2B5EF4-FFF2-40B4-BE49-F238E27FC236}">
                    <a16:creationId xmlns:a16="http://schemas.microsoft.com/office/drawing/2014/main" id="{2C007E2C-312C-8A38-49A2-4B540AAC276A}"/>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1" name="Freeform 101">
                <a:extLst>
                  <a:ext uri="{FF2B5EF4-FFF2-40B4-BE49-F238E27FC236}">
                    <a16:creationId xmlns:a16="http://schemas.microsoft.com/office/drawing/2014/main" id="{9A0CB1A6-381C-FB2C-3795-6107EEE31CCC}"/>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2" name="Freeform 102">
                <a:extLst>
                  <a:ext uri="{FF2B5EF4-FFF2-40B4-BE49-F238E27FC236}">
                    <a16:creationId xmlns:a16="http://schemas.microsoft.com/office/drawing/2014/main" id="{0834D982-22DF-1520-0C6F-1A5C42C9548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3" name="Freeform 103">
                <a:extLst>
                  <a:ext uri="{FF2B5EF4-FFF2-40B4-BE49-F238E27FC236}">
                    <a16:creationId xmlns:a16="http://schemas.microsoft.com/office/drawing/2014/main" id="{2AC78063-BAAE-1265-ECB4-BCAB94BE3E9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4" name="Freeform 104">
                <a:extLst>
                  <a:ext uri="{FF2B5EF4-FFF2-40B4-BE49-F238E27FC236}">
                    <a16:creationId xmlns:a16="http://schemas.microsoft.com/office/drawing/2014/main" id="{DD2E6195-3828-248E-3059-907CE882A785}"/>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5" name="Freeform 105">
                <a:extLst>
                  <a:ext uri="{FF2B5EF4-FFF2-40B4-BE49-F238E27FC236}">
                    <a16:creationId xmlns:a16="http://schemas.microsoft.com/office/drawing/2014/main" id="{1D7D63CA-6DCA-B0F7-5270-4E8B6F2BE491}"/>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027" name="Group 106">
            <a:extLst>
              <a:ext uri="{FF2B5EF4-FFF2-40B4-BE49-F238E27FC236}">
                <a16:creationId xmlns:a16="http://schemas.microsoft.com/office/drawing/2014/main" id="{6901B967-697F-B256-8276-570E213D0EC8}"/>
              </a:ext>
            </a:extLst>
          </p:cNvPr>
          <p:cNvGrpSpPr>
            <a:grpSpLocks/>
          </p:cNvGrpSpPr>
          <p:nvPr/>
        </p:nvGrpSpPr>
        <p:grpSpPr bwMode="auto">
          <a:xfrm rot="-5400000">
            <a:off x="4017964" y="5580064"/>
            <a:ext cx="2103437" cy="350837"/>
            <a:chOff x="624" y="960"/>
            <a:chExt cx="3325" cy="531"/>
          </a:xfrm>
        </p:grpSpPr>
        <p:grpSp>
          <p:nvGrpSpPr>
            <p:cNvPr id="555028" name="Group 107">
              <a:extLst>
                <a:ext uri="{FF2B5EF4-FFF2-40B4-BE49-F238E27FC236}">
                  <a16:creationId xmlns:a16="http://schemas.microsoft.com/office/drawing/2014/main" id="{F720874A-6719-1DEA-F864-5D46BAB5F9F5}"/>
                </a:ext>
              </a:extLst>
            </p:cNvPr>
            <p:cNvGrpSpPr>
              <a:grpSpLocks/>
            </p:cNvGrpSpPr>
            <p:nvPr/>
          </p:nvGrpSpPr>
          <p:grpSpPr bwMode="auto">
            <a:xfrm>
              <a:off x="624" y="1008"/>
              <a:ext cx="1073" cy="483"/>
              <a:chOff x="2375" y="2170"/>
              <a:chExt cx="1073" cy="483"/>
            </a:xfrm>
          </p:grpSpPr>
          <p:sp>
            <p:nvSpPr>
              <p:cNvPr id="555060" name="Freeform 108">
                <a:extLst>
                  <a:ext uri="{FF2B5EF4-FFF2-40B4-BE49-F238E27FC236}">
                    <a16:creationId xmlns:a16="http://schemas.microsoft.com/office/drawing/2014/main" id="{81AC872F-1BE4-EDF6-BEBD-6810585D4319}"/>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1" name="Freeform 109">
                <a:extLst>
                  <a:ext uri="{FF2B5EF4-FFF2-40B4-BE49-F238E27FC236}">
                    <a16:creationId xmlns:a16="http://schemas.microsoft.com/office/drawing/2014/main" id="{9B598D4D-DE2A-5F66-B2DB-E723E3EA2C9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2" name="Freeform 110">
                <a:extLst>
                  <a:ext uri="{FF2B5EF4-FFF2-40B4-BE49-F238E27FC236}">
                    <a16:creationId xmlns:a16="http://schemas.microsoft.com/office/drawing/2014/main" id="{30FE1CF9-EE64-F759-4343-0EA45568EC93}"/>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3" name="Freeform 111">
                <a:extLst>
                  <a:ext uri="{FF2B5EF4-FFF2-40B4-BE49-F238E27FC236}">
                    <a16:creationId xmlns:a16="http://schemas.microsoft.com/office/drawing/2014/main" id="{216E3951-A51C-246B-8378-32DC40DBAFA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4" name="Freeform 112">
                <a:extLst>
                  <a:ext uri="{FF2B5EF4-FFF2-40B4-BE49-F238E27FC236}">
                    <a16:creationId xmlns:a16="http://schemas.microsoft.com/office/drawing/2014/main" id="{EB11A0BF-57C5-3109-A857-045CD416143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5" name="Freeform 113">
                <a:extLst>
                  <a:ext uri="{FF2B5EF4-FFF2-40B4-BE49-F238E27FC236}">
                    <a16:creationId xmlns:a16="http://schemas.microsoft.com/office/drawing/2014/main" id="{E7DA512F-B93D-956F-EED6-B05A3C4CE931}"/>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6" name="Freeform 114">
                <a:extLst>
                  <a:ext uri="{FF2B5EF4-FFF2-40B4-BE49-F238E27FC236}">
                    <a16:creationId xmlns:a16="http://schemas.microsoft.com/office/drawing/2014/main" id="{E60EE1BA-55DD-E69B-7533-9D4F3C9E85B4}"/>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29" name="Group 115">
              <a:extLst>
                <a:ext uri="{FF2B5EF4-FFF2-40B4-BE49-F238E27FC236}">
                  <a16:creationId xmlns:a16="http://schemas.microsoft.com/office/drawing/2014/main" id="{5CFACF6D-694B-5CA4-90A8-D637D401CB63}"/>
                </a:ext>
              </a:extLst>
            </p:cNvPr>
            <p:cNvGrpSpPr>
              <a:grpSpLocks/>
            </p:cNvGrpSpPr>
            <p:nvPr/>
          </p:nvGrpSpPr>
          <p:grpSpPr bwMode="auto">
            <a:xfrm>
              <a:off x="2832" y="960"/>
              <a:ext cx="1117" cy="518"/>
              <a:chOff x="3847" y="1511"/>
              <a:chExt cx="1117" cy="518"/>
            </a:xfrm>
          </p:grpSpPr>
          <p:sp>
            <p:nvSpPr>
              <p:cNvPr id="555056" name="Freeform 116">
                <a:extLst>
                  <a:ext uri="{FF2B5EF4-FFF2-40B4-BE49-F238E27FC236}">
                    <a16:creationId xmlns:a16="http://schemas.microsoft.com/office/drawing/2014/main" id="{49407C84-C6AC-4C4B-40D2-DF17F3E7AB96}"/>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7" name="Freeform 117">
                <a:extLst>
                  <a:ext uri="{FF2B5EF4-FFF2-40B4-BE49-F238E27FC236}">
                    <a16:creationId xmlns:a16="http://schemas.microsoft.com/office/drawing/2014/main" id="{110E9FD2-BD6C-D841-AAC9-F657CFE18E78}"/>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8" name="Freeform 118">
                <a:extLst>
                  <a:ext uri="{FF2B5EF4-FFF2-40B4-BE49-F238E27FC236}">
                    <a16:creationId xmlns:a16="http://schemas.microsoft.com/office/drawing/2014/main" id="{85E9432D-C99B-5745-CDD6-58BB5F0A5CC1}"/>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9" name="Freeform 119">
                <a:extLst>
                  <a:ext uri="{FF2B5EF4-FFF2-40B4-BE49-F238E27FC236}">
                    <a16:creationId xmlns:a16="http://schemas.microsoft.com/office/drawing/2014/main" id="{380DFEDC-76F0-F4CC-07A5-95A7E1F78FC8}"/>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33" name="Group 120">
              <a:extLst>
                <a:ext uri="{FF2B5EF4-FFF2-40B4-BE49-F238E27FC236}">
                  <a16:creationId xmlns:a16="http://schemas.microsoft.com/office/drawing/2014/main" id="{E807A23B-9BDC-963D-BA92-4C0C58A36D89}"/>
                </a:ext>
              </a:extLst>
            </p:cNvPr>
            <p:cNvGrpSpPr>
              <a:grpSpLocks/>
            </p:cNvGrpSpPr>
            <p:nvPr/>
          </p:nvGrpSpPr>
          <p:grpSpPr bwMode="auto">
            <a:xfrm>
              <a:off x="1728" y="1008"/>
              <a:ext cx="1073" cy="483"/>
              <a:chOff x="2375" y="2170"/>
              <a:chExt cx="1073" cy="483"/>
            </a:xfrm>
          </p:grpSpPr>
          <p:sp>
            <p:nvSpPr>
              <p:cNvPr id="555034" name="Freeform 121">
                <a:extLst>
                  <a:ext uri="{FF2B5EF4-FFF2-40B4-BE49-F238E27FC236}">
                    <a16:creationId xmlns:a16="http://schemas.microsoft.com/office/drawing/2014/main" id="{91A142D2-7ECA-3164-3476-ECAEAC7A2466}"/>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3" name="Freeform 122">
                <a:extLst>
                  <a:ext uri="{FF2B5EF4-FFF2-40B4-BE49-F238E27FC236}">
                    <a16:creationId xmlns:a16="http://schemas.microsoft.com/office/drawing/2014/main" id="{701337D8-5FA1-11FD-638B-6F498F2A8C41}"/>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4" name="Freeform 123">
                <a:extLst>
                  <a:ext uri="{FF2B5EF4-FFF2-40B4-BE49-F238E27FC236}">
                    <a16:creationId xmlns:a16="http://schemas.microsoft.com/office/drawing/2014/main" id="{4FB297FB-C052-52FE-A878-01E4A3523642}"/>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5" name="Freeform 124">
                <a:extLst>
                  <a:ext uri="{FF2B5EF4-FFF2-40B4-BE49-F238E27FC236}">
                    <a16:creationId xmlns:a16="http://schemas.microsoft.com/office/drawing/2014/main" id="{25E0A93E-DE94-D505-E989-87AB6AED316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3" name="Freeform 125">
                <a:extLst>
                  <a:ext uri="{FF2B5EF4-FFF2-40B4-BE49-F238E27FC236}">
                    <a16:creationId xmlns:a16="http://schemas.microsoft.com/office/drawing/2014/main" id="{8699D07D-9017-37A5-8E32-503C6051B647}"/>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4" name="Freeform 126">
                <a:extLst>
                  <a:ext uri="{FF2B5EF4-FFF2-40B4-BE49-F238E27FC236}">
                    <a16:creationId xmlns:a16="http://schemas.microsoft.com/office/drawing/2014/main" id="{62F432E4-8475-3AD5-407C-9FDEC04B5D0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5" name="Freeform 127">
                <a:extLst>
                  <a:ext uri="{FF2B5EF4-FFF2-40B4-BE49-F238E27FC236}">
                    <a16:creationId xmlns:a16="http://schemas.microsoft.com/office/drawing/2014/main" id="{A8159AD8-21A2-1DFD-80A7-B4F45F63B712}"/>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067" name="Group 61">
            <a:extLst>
              <a:ext uri="{FF2B5EF4-FFF2-40B4-BE49-F238E27FC236}">
                <a16:creationId xmlns:a16="http://schemas.microsoft.com/office/drawing/2014/main" id="{B09E2A9F-FBEE-E56F-3DC3-4C1849E5348C}"/>
              </a:ext>
            </a:extLst>
          </p:cNvPr>
          <p:cNvGrpSpPr>
            <a:grpSpLocks/>
          </p:cNvGrpSpPr>
          <p:nvPr/>
        </p:nvGrpSpPr>
        <p:grpSpPr bwMode="auto">
          <a:xfrm>
            <a:off x="4194175" y="3987800"/>
            <a:ext cx="2197100" cy="336550"/>
            <a:chOff x="624" y="960"/>
            <a:chExt cx="3325" cy="531"/>
          </a:xfrm>
        </p:grpSpPr>
        <p:grpSp>
          <p:nvGrpSpPr>
            <p:cNvPr id="555068" name="Group 36">
              <a:extLst>
                <a:ext uri="{FF2B5EF4-FFF2-40B4-BE49-F238E27FC236}">
                  <a16:creationId xmlns:a16="http://schemas.microsoft.com/office/drawing/2014/main" id="{AC96AC15-23EB-15CE-30CA-90E55D81F297}"/>
                </a:ext>
              </a:extLst>
            </p:cNvPr>
            <p:cNvGrpSpPr>
              <a:grpSpLocks/>
            </p:cNvGrpSpPr>
            <p:nvPr/>
          </p:nvGrpSpPr>
          <p:grpSpPr bwMode="auto">
            <a:xfrm>
              <a:off x="624" y="1008"/>
              <a:ext cx="1073" cy="483"/>
              <a:chOff x="2375" y="2170"/>
              <a:chExt cx="1073" cy="483"/>
            </a:xfrm>
          </p:grpSpPr>
          <p:sp>
            <p:nvSpPr>
              <p:cNvPr id="555274" name="Freeform 27">
                <a:extLst>
                  <a:ext uri="{FF2B5EF4-FFF2-40B4-BE49-F238E27FC236}">
                    <a16:creationId xmlns:a16="http://schemas.microsoft.com/office/drawing/2014/main" id="{6834BA97-3CCD-817F-6EC7-A6A449D8E510}"/>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5" name="Freeform 28">
                <a:extLst>
                  <a:ext uri="{FF2B5EF4-FFF2-40B4-BE49-F238E27FC236}">
                    <a16:creationId xmlns:a16="http://schemas.microsoft.com/office/drawing/2014/main" id="{11866C07-C5E3-3E02-ED17-B0D2227B47F6}"/>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6" name="Freeform 29">
                <a:extLst>
                  <a:ext uri="{FF2B5EF4-FFF2-40B4-BE49-F238E27FC236}">
                    <a16:creationId xmlns:a16="http://schemas.microsoft.com/office/drawing/2014/main" id="{89508A68-21B7-86E5-AF06-1FC93F72CC1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7" name="Freeform 30">
                <a:extLst>
                  <a:ext uri="{FF2B5EF4-FFF2-40B4-BE49-F238E27FC236}">
                    <a16:creationId xmlns:a16="http://schemas.microsoft.com/office/drawing/2014/main" id="{8B2D0E90-9A56-292D-0F2C-164AE6D84089}"/>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8" name="Freeform 31">
                <a:extLst>
                  <a:ext uri="{FF2B5EF4-FFF2-40B4-BE49-F238E27FC236}">
                    <a16:creationId xmlns:a16="http://schemas.microsoft.com/office/drawing/2014/main" id="{6B581585-A853-E0D3-958F-095DD99A52BF}"/>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9" name="Freeform 32">
                <a:extLst>
                  <a:ext uri="{FF2B5EF4-FFF2-40B4-BE49-F238E27FC236}">
                    <a16:creationId xmlns:a16="http://schemas.microsoft.com/office/drawing/2014/main" id="{63079833-44D7-E1D8-F962-56D6199C7C9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0" name="Freeform 33">
                <a:extLst>
                  <a:ext uri="{FF2B5EF4-FFF2-40B4-BE49-F238E27FC236}">
                    <a16:creationId xmlns:a16="http://schemas.microsoft.com/office/drawing/2014/main" id="{A1EB0F82-0850-AE42-BB67-6E9C5DA1C66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69" name="Group 35">
              <a:extLst>
                <a:ext uri="{FF2B5EF4-FFF2-40B4-BE49-F238E27FC236}">
                  <a16:creationId xmlns:a16="http://schemas.microsoft.com/office/drawing/2014/main" id="{EE65B9C3-1651-136D-332F-847F67DB434B}"/>
                </a:ext>
              </a:extLst>
            </p:cNvPr>
            <p:cNvGrpSpPr>
              <a:grpSpLocks/>
            </p:cNvGrpSpPr>
            <p:nvPr/>
          </p:nvGrpSpPr>
          <p:grpSpPr bwMode="auto">
            <a:xfrm>
              <a:off x="2832" y="960"/>
              <a:ext cx="1117" cy="518"/>
              <a:chOff x="3847" y="1511"/>
              <a:chExt cx="1117" cy="518"/>
            </a:xfrm>
          </p:grpSpPr>
          <p:sp>
            <p:nvSpPr>
              <p:cNvPr id="555270" name="Freeform 22">
                <a:extLst>
                  <a:ext uri="{FF2B5EF4-FFF2-40B4-BE49-F238E27FC236}">
                    <a16:creationId xmlns:a16="http://schemas.microsoft.com/office/drawing/2014/main" id="{00D419B2-30EC-E678-A05D-C5EFCD840665}"/>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1" name="Freeform 23">
                <a:extLst>
                  <a:ext uri="{FF2B5EF4-FFF2-40B4-BE49-F238E27FC236}">
                    <a16:creationId xmlns:a16="http://schemas.microsoft.com/office/drawing/2014/main" id="{B951726A-DCB9-390F-46F2-52C15BEA2175}"/>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2" name="Freeform 24">
                <a:extLst>
                  <a:ext uri="{FF2B5EF4-FFF2-40B4-BE49-F238E27FC236}">
                    <a16:creationId xmlns:a16="http://schemas.microsoft.com/office/drawing/2014/main" id="{5B2CD263-1708-14C3-3325-9B09D6D2F014}"/>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3" name="Freeform 34">
                <a:extLst>
                  <a:ext uri="{FF2B5EF4-FFF2-40B4-BE49-F238E27FC236}">
                    <a16:creationId xmlns:a16="http://schemas.microsoft.com/office/drawing/2014/main" id="{5DC72137-6A5D-CF5D-5DDA-FEE542E7788E}"/>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70" name="Group 37">
              <a:extLst>
                <a:ext uri="{FF2B5EF4-FFF2-40B4-BE49-F238E27FC236}">
                  <a16:creationId xmlns:a16="http://schemas.microsoft.com/office/drawing/2014/main" id="{C07EE792-C419-D66E-A1D3-097F46EC56E8}"/>
                </a:ext>
              </a:extLst>
            </p:cNvPr>
            <p:cNvGrpSpPr>
              <a:grpSpLocks/>
            </p:cNvGrpSpPr>
            <p:nvPr/>
          </p:nvGrpSpPr>
          <p:grpSpPr bwMode="auto">
            <a:xfrm>
              <a:off x="1728" y="1008"/>
              <a:ext cx="1073" cy="483"/>
              <a:chOff x="2375" y="2170"/>
              <a:chExt cx="1073" cy="483"/>
            </a:xfrm>
          </p:grpSpPr>
          <p:sp>
            <p:nvSpPr>
              <p:cNvPr id="555071" name="Freeform 38">
                <a:extLst>
                  <a:ext uri="{FF2B5EF4-FFF2-40B4-BE49-F238E27FC236}">
                    <a16:creationId xmlns:a16="http://schemas.microsoft.com/office/drawing/2014/main" id="{4BBE1E50-86CB-2696-177B-5DC5D7C0902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4" name="Freeform 39">
                <a:extLst>
                  <a:ext uri="{FF2B5EF4-FFF2-40B4-BE49-F238E27FC236}">
                    <a16:creationId xmlns:a16="http://schemas.microsoft.com/office/drawing/2014/main" id="{54410889-A795-A413-31A4-0F74B444D21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5" name="Freeform 40">
                <a:extLst>
                  <a:ext uri="{FF2B5EF4-FFF2-40B4-BE49-F238E27FC236}">
                    <a16:creationId xmlns:a16="http://schemas.microsoft.com/office/drawing/2014/main" id="{FFF4EE28-5DA4-2724-0FB8-F2006420ACB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6" name="Freeform 41">
                <a:extLst>
                  <a:ext uri="{FF2B5EF4-FFF2-40B4-BE49-F238E27FC236}">
                    <a16:creationId xmlns:a16="http://schemas.microsoft.com/office/drawing/2014/main" id="{88816EA2-3873-D2C8-6F3C-73B27618146F}"/>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7" name="Freeform 42">
                <a:extLst>
                  <a:ext uri="{FF2B5EF4-FFF2-40B4-BE49-F238E27FC236}">
                    <a16:creationId xmlns:a16="http://schemas.microsoft.com/office/drawing/2014/main" id="{46FD3CA5-1BF3-11DF-41B5-5BBDE1203002}"/>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8" name="Freeform 43">
                <a:extLst>
                  <a:ext uri="{FF2B5EF4-FFF2-40B4-BE49-F238E27FC236}">
                    <a16:creationId xmlns:a16="http://schemas.microsoft.com/office/drawing/2014/main" id="{8B54F2F7-5EC6-69A6-3E86-8C58074D5DA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9" name="Freeform 44">
                <a:extLst>
                  <a:ext uri="{FF2B5EF4-FFF2-40B4-BE49-F238E27FC236}">
                    <a16:creationId xmlns:a16="http://schemas.microsoft.com/office/drawing/2014/main" id="{4A65D44E-A25A-3FAB-BE5D-74F08931B43D}"/>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281" name="Group 62">
            <a:extLst>
              <a:ext uri="{FF2B5EF4-FFF2-40B4-BE49-F238E27FC236}">
                <a16:creationId xmlns:a16="http://schemas.microsoft.com/office/drawing/2014/main" id="{FE868B74-DCD7-A84A-DDC8-D6AA6D0F924E}"/>
              </a:ext>
            </a:extLst>
          </p:cNvPr>
          <p:cNvGrpSpPr>
            <a:grpSpLocks/>
          </p:cNvGrpSpPr>
          <p:nvPr/>
        </p:nvGrpSpPr>
        <p:grpSpPr bwMode="auto">
          <a:xfrm flipH="1" flipV="1">
            <a:off x="5613400" y="6067425"/>
            <a:ext cx="2198688" cy="338138"/>
            <a:chOff x="624" y="960"/>
            <a:chExt cx="3325" cy="531"/>
          </a:xfrm>
        </p:grpSpPr>
        <p:grpSp>
          <p:nvGrpSpPr>
            <p:cNvPr id="555282" name="Group 63">
              <a:extLst>
                <a:ext uri="{FF2B5EF4-FFF2-40B4-BE49-F238E27FC236}">
                  <a16:creationId xmlns:a16="http://schemas.microsoft.com/office/drawing/2014/main" id="{E80DC8D1-170B-F4C6-20A0-F6D031E80735}"/>
                </a:ext>
              </a:extLst>
            </p:cNvPr>
            <p:cNvGrpSpPr>
              <a:grpSpLocks/>
            </p:cNvGrpSpPr>
            <p:nvPr/>
          </p:nvGrpSpPr>
          <p:grpSpPr bwMode="auto">
            <a:xfrm>
              <a:off x="624" y="1008"/>
              <a:ext cx="1073" cy="483"/>
              <a:chOff x="2375" y="2170"/>
              <a:chExt cx="1073" cy="483"/>
            </a:xfrm>
          </p:grpSpPr>
          <p:sp>
            <p:nvSpPr>
              <p:cNvPr id="555296" name="Freeform 64">
                <a:extLst>
                  <a:ext uri="{FF2B5EF4-FFF2-40B4-BE49-F238E27FC236}">
                    <a16:creationId xmlns:a16="http://schemas.microsoft.com/office/drawing/2014/main" id="{4A3A9B79-5A41-C375-FA72-9C4799BADE0D}"/>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7" name="Freeform 65">
                <a:extLst>
                  <a:ext uri="{FF2B5EF4-FFF2-40B4-BE49-F238E27FC236}">
                    <a16:creationId xmlns:a16="http://schemas.microsoft.com/office/drawing/2014/main" id="{F0738BA4-EB9D-B3CC-8687-6619D5BDB41F}"/>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8" name="Freeform 66">
                <a:extLst>
                  <a:ext uri="{FF2B5EF4-FFF2-40B4-BE49-F238E27FC236}">
                    <a16:creationId xmlns:a16="http://schemas.microsoft.com/office/drawing/2014/main" id="{75585B41-D31E-2B9F-C457-B2DB5F10F08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9" name="Freeform 67">
                <a:extLst>
                  <a:ext uri="{FF2B5EF4-FFF2-40B4-BE49-F238E27FC236}">
                    <a16:creationId xmlns:a16="http://schemas.microsoft.com/office/drawing/2014/main" id="{6E7B275B-5689-BC1D-F473-0CEB639A13A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0" name="Freeform 68">
                <a:extLst>
                  <a:ext uri="{FF2B5EF4-FFF2-40B4-BE49-F238E27FC236}">
                    <a16:creationId xmlns:a16="http://schemas.microsoft.com/office/drawing/2014/main" id="{4898D674-CD4A-7370-4159-067B0412BCB6}"/>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1" name="Freeform 69">
                <a:extLst>
                  <a:ext uri="{FF2B5EF4-FFF2-40B4-BE49-F238E27FC236}">
                    <a16:creationId xmlns:a16="http://schemas.microsoft.com/office/drawing/2014/main" id="{01494FCB-9AB8-CDB6-0593-0232DE461BDD}"/>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2" name="Freeform 70">
                <a:extLst>
                  <a:ext uri="{FF2B5EF4-FFF2-40B4-BE49-F238E27FC236}">
                    <a16:creationId xmlns:a16="http://schemas.microsoft.com/office/drawing/2014/main" id="{F1579C27-5EEF-9252-6F4F-048CB58F14A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83" name="Group 71">
              <a:extLst>
                <a:ext uri="{FF2B5EF4-FFF2-40B4-BE49-F238E27FC236}">
                  <a16:creationId xmlns:a16="http://schemas.microsoft.com/office/drawing/2014/main" id="{F82BB85E-EF65-0C1D-2CFE-0F8FA12D317B}"/>
                </a:ext>
              </a:extLst>
            </p:cNvPr>
            <p:cNvGrpSpPr>
              <a:grpSpLocks/>
            </p:cNvGrpSpPr>
            <p:nvPr/>
          </p:nvGrpSpPr>
          <p:grpSpPr bwMode="auto">
            <a:xfrm>
              <a:off x="2832" y="960"/>
              <a:ext cx="1117" cy="518"/>
              <a:chOff x="3847" y="1511"/>
              <a:chExt cx="1117" cy="518"/>
            </a:xfrm>
          </p:grpSpPr>
          <p:sp>
            <p:nvSpPr>
              <p:cNvPr id="555292" name="Freeform 72">
                <a:extLst>
                  <a:ext uri="{FF2B5EF4-FFF2-40B4-BE49-F238E27FC236}">
                    <a16:creationId xmlns:a16="http://schemas.microsoft.com/office/drawing/2014/main" id="{C807F5F5-C55D-3155-C241-53E0CEEC4423}"/>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3" name="Freeform 73">
                <a:extLst>
                  <a:ext uri="{FF2B5EF4-FFF2-40B4-BE49-F238E27FC236}">
                    <a16:creationId xmlns:a16="http://schemas.microsoft.com/office/drawing/2014/main" id="{E8328021-2416-53B9-48B0-30D3C0A2067B}"/>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4" name="Freeform 74">
                <a:extLst>
                  <a:ext uri="{FF2B5EF4-FFF2-40B4-BE49-F238E27FC236}">
                    <a16:creationId xmlns:a16="http://schemas.microsoft.com/office/drawing/2014/main" id="{2732B4FD-4BF5-0158-D5B2-C9CAFACAED18}"/>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5" name="Freeform 75">
                <a:extLst>
                  <a:ext uri="{FF2B5EF4-FFF2-40B4-BE49-F238E27FC236}">
                    <a16:creationId xmlns:a16="http://schemas.microsoft.com/office/drawing/2014/main" id="{7F8FB773-8D5B-D849-4906-0501ECCD0AD6}"/>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84" name="Group 76">
              <a:extLst>
                <a:ext uri="{FF2B5EF4-FFF2-40B4-BE49-F238E27FC236}">
                  <a16:creationId xmlns:a16="http://schemas.microsoft.com/office/drawing/2014/main" id="{80D7AB57-0824-367F-B6EC-80CDE0C17CAE}"/>
                </a:ext>
              </a:extLst>
            </p:cNvPr>
            <p:cNvGrpSpPr>
              <a:grpSpLocks/>
            </p:cNvGrpSpPr>
            <p:nvPr/>
          </p:nvGrpSpPr>
          <p:grpSpPr bwMode="auto">
            <a:xfrm>
              <a:off x="1728" y="1008"/>
              <a:ext cx="1073" cy="483"/>
              <a:chOff x="2375" y="2170"/>
              <a:chExt cx="1073" cy="483"/>
            </a:xfrm>
          </p:grpSpPr>
          <p:sp>
            <p:nvSpPr>
              <p:cNvPr id="555285" name="Freeform 77">
                <a:extLst>
                  <a:ext uri="{FF2B5EF4-FFF2-40B4-BE49-F238E27FC236}">
                    <a16:creationId xmlns:a16="http://schemas.microsoft.com/office/drawing/2014/main" id="{FFC9AAF0-C55D-4081-ECBD-32ACFA11076B}"/>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6" name="Freeform 78">
                <a:extLst>
                  <a:ext uri="{FF2B5EF4-FFF2-40B4-BE49-F238E27FC236}">
                    <a16:creationId xmlns:a16="http://schemas.microsoft.com/office/drawing/2014/main" id="{81A7AE38-FE88-C2AF-C30F-AD98BB117158}"/>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7" name="Freeform 79">
                <a:extLst>
                  <a:ext uri="{FF2B5EF4-FFF2-40B4-BE49-F238E27FC236}">
                    <a16:creationId xmlns:a16="http://schemas.microsoft.com/office/drawing/2014/main" id="{3D748EE2-25F4-9342-3722-68270E94424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8" name="Freeform 80">
                <a:extLst>
                  <a:ext uri="{FF2B5EF4-FFF2-40B4-BE49-F238E27FC236}">
                    <a16:creationId xmlns:a16="http://schemas.microsoft.com/office/drawing/2014/main" id="{BC427385-073E-1D51-85DD-0A821C06C7F1}"/>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9" name="Freeform 81">
                <a:extLst>
                  <a:ext uri="{FF2B5EF4-FFF2-40B4-BE49-F238E27FC236}">
                    <a16:creationId xmlns:a16="http://schemas.microsoft.com/office/drawing/2014/main" id="{90A45A14-F853-AD74-E11B-67E61D053AC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0" name="Freeform 82">
                <a:extLst>
                  <a:ext uri="{FF2B5EF4-FFF2-40B4-BE49-F238E27FC236}">
                    <a16:creationId xmlns:a16="http://schemas.microsoft.com/office/drawing/2014/main" id="{4E73E3FB-043C-BF04-0C39-4EFC5FEA00EC}"/>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1" name="Freeform 83">
                <a:extLst>
                  <a:ext uri="{FF2B5EF4-FFF2-40B4-BE49-F238E27FC236}">
                    <a16:creationId xmlns:a16="http://schemas.microsoft.com/office/drawing/2014/main" id="{9C28413B-25DE-9B3E-A46A-EB1E1AD35D75}"/>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pic>
        <p:nvPicPr>
          <p:cNvPr id="555303" name="Picture 145">
            <a:extLst>
              <a:ext uri="{FF2B5EF4-FFF2-40B4-BE49-F238E27FC236}">
                <a16:creationId xmlns:a16="http://schemas.microsoft.com/office/drawing/2014/main" id="{DD41F0CC-E5BF-4368-C48D-E435B04091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62800" y="53340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4" name="Picture 146">
            <a:extLst>
              <a:ext uri="{FF2B5EF4-FFF2-40B4-BE49-F238E27FC236}">
                <a16:creationId xmlns:a16="http://schemas.microsoft.com/office/drawing/2014/main" id="{3AF9F194-5A60-7A70-D944-ED67683CB7A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0200" y="52578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5" name="Picture 147">
            <a:extLst>
              <a:ext uri="{FF2B5EF4-FFF2-40B4-BE49-F238E27FC236}">
                <a16:creationId xmlns:a16="http://schemas.microsoft.com/office/drawing/2014/main" id="{88E6954A-A3BD-B6CF-B1AB-90480099E6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44958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6" name="Picture 148">
            <a:extLst>
              <a:ext uri="{FF2B5EF4-FFF2-40B4-BE49-F238E27FC236}">
                <a16:creationId xmlns:a16="http://schemas.microsoft.com/office/drawing/2014/main" id="{B7085EA7-25A3-3C81-7A43-E01BCA698AD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4600" y="35814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55307" name="Group 158">
            <a:extLst>
              <a:ext uri="{FF2B5EF4-FFF2-40B4-BE49-F238E27FC236}">
                <a16:creationId xmlns:a16="http://schemas.microsoft.com/office/drawing/2014/main" id="{F73BE9EB-D117-0646-F6B5-11FE09A0CA6A}"/>
              </a:ext>
            </a:extLst>
          </p:cNvPr>
          <p:cNvGrpSpPr>
            <a:grpSpLocks/>
          </p:cNvGrpSpPr>
          <p:nvPr/>
        </p:nvGrpSpPr>
        <p:grpSpPr bwMode="auto">
          <a:xfrm>
            <a:off x="5029201" y="4038600"/>
            <a:ext cx="2017713" cy="2260600"/>
            <a:chOff x="2208" y="2544"/>
            <a:chExt cx="1271" cy="1424"/>
          </a:xfrm>
        </p:grpSpPr>
        <p:sp>
          <p:nvSpPr>
            <p:cNvPr id="555308" name="AutoShape 154">
              <a:extLst>
                <a:ext uri="{FF2B5EF4-FFF2-40B4-BE49-F238E27FC236}">
                  <a16:creationId xmlns:a16="http://schemas.microsoft.com/office/drawing/2014/main" id="{0001B1CB-B719-E80B-30AA-4E22514B824B}"/>
                </a:ext>
              </a:extLst>
            </p:cNvPr>
            <p:cNvSpPr>
              <a:spLocks noChangeArrowheads="1"/>
            </p:cNvSpPr>
            <p:nvPr/>
          </p:nvSpPr>
          <p:spPr bwMode="auto">
            <a:xfrm>
              <a:off x="2208" y="268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09" name="AutoShape 155">
              <a:extLst>
                <a:ext uri="{FF2B5EF4-FFF2-40B4-BE49-F238E27FC236}">
                  <a16:creationId xmlns:a16="http://schemas.microsoft.com/office/drawing/2014/main" id="{217FF119-633B-4BB5-D97B-93E320A75700}"/>
                </a:ext>
              </a:extLst>
            </p:cNvPr>
            <p:cNvSpPr>
              <a:spLocks noChangeArrowheads="1"/>
            </p:cNvSpPr>
            <p:nvPr/>
          </p:nvSpPr>
          <p:spPr bwMode="auto">
            <a:xfrm rot="5400000">
              <a:off x="3120" y="254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10" name="AutoShape 156">
              <a:extLst>
                <a:ext uri="{FF2B5EF4-FFF2-40B4-BE49-F238E27FC236}">
                  <a16:creationId xmlns:a16="http://schemas.microsoft.com/office/drawing/2014/main" id="{70F0FFC5-7E1E-27F9-C287-98BE298CBEED}"/>
                </a:ext>
              </a:extLst>
            </p:cNvPr>
            <p:cNvSpPr>
              <a:spLocks noChangeArrowheads="1"/>
            </p:cNvSpPr>
            <p:nvPr/>
          </p:nvSpPr>
          <p:spPr bwMode="auto">
            <a:xfrm rot="-5400000">
              <a:off x="2308" y="372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11" name="AutoShape 157">
              <a:extLst>
                <a:ext uri="{FF2B5EF4-FFF2-40B4-BE49-F238E27FC236}">
                  <a16:creationId xmlns:a16="http://schemas.microsoft.com/office/drawing/2014/main" id="{ED07EB8F-704E-549A-3649-3BCE9C5A4B57}"/>
                </a:ext>
              </a:extLst>
            </p:cNvPr>
            <p:cNvSpPr>
              <a:spLocks noChangeArrowheads="1"/>
            </p:cNvSpPr>
            <p:nvPr/>
          </p:nvSpPr>
          <p:spPr bwMode="auto">
            <a:xfrm rot="10800000">
              <a:off x="3239" y="358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pic>
        <p:nvPicPr>
          <p:cNvPr id="555312" name="Picture 151" descr="MCj03073580000[1]">
            <a:extLst>
              <a:ext uri="{FF2B5EF4-FFF2-40B4-BE49-F238E27FC236}">
                <a16:creationId xmlns:a16="http://schemas.microsoft.com/office/drawing/2014/main" id="{7607FF68-AD38-F1E9-F414-3AB3155FAEA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3886200"/>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3" name="Picture 177" descr="MCj03073580000[1]">
            <a:extLst>
              <a:ext uri="{FF2B5EF4-FFF2-40B4-BE49-F238E27FC236}">
                <a16:creationId xmlns:a16="http://schemas.microsoft.com/office/drawing/2014/main" id="{E609EA76-F7B4-44B8-E316-59CCC49AACA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42963" y="3866624"/>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4" name="Picture 180" descr="MCj03073580000[1]">
            <a:extLst>
              <a:ext uri="{FF2B5EF4-FFF2-40B4-BE49-F238E27FC236}">
                <a16:creationId xmlns:a16="http://schemas.microsoft.com/office/drawing/2014/main" id="{2E54079C-72F7-6671-D588-2D79242A698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5400000">
            <a:off x="-714375" y="4600575"/>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5" name="Picture 181" descr="MCj03073580000[1]">
            <a:extLst>
              <a:ext uri="{FF2B5EF4-FFF2-40B4-BE49-F238E27FC236}">
                <a16:creationId xmlns:a16="http://schemas.microsoft.com/office/drawing/2014/main" id="{5D5A19BC-4488-112F-C921-4D646C3AC6C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2752538">
            <a:off x="-790575" y="4600575"/>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55316" name="Group 190">
            <a:extLst>
              <a:ext uri="{FF2B5EF4-FFF2-40B4-BE49-F238E27FC236}">
                <a16:creationId xmlns:a16="http://schemas.microsoft.com/office/drawing/2014/main" id="{FC2D7A8F-1DF5-B11A-54CD-B6EFD6CB4DC3}"/>
              </a:ext>
            </a:extLst>
          </p:cNvPr>
          <p:cNvGrpSpPr>
            <a:grpSpLocks/>
          </p:cNvGrpSpPr>
          <p:nvPr/>
        </p:nvGrpSpPr>
        <p:grpSpPr bwMode="auto">
          <a:xfrm>
            <a:off x="5257800" y="4419600"/>
            <a:ext cx="1524000" cy="1511300"/>
            <a:chOff x="2352" y="2784"/>
            <a:chExt cx="960" cy="952"/>
          </a:xfrm>
        </p:grpSpPr>
        <p:sp>
          <p:nvSpPr>
            <p:cNvPr id="555317" name="AutoShape 187">
              <a:extLst>
                <a:ext uri="{FF2B5EF4-FFF2-40B4-BE49-F238E27FC236}">
                  <a16:creationId xmlns:a16="http://schemas.microsoft.com/office/drawing/2014/main" id="{2285D2F4-45C3-14C2-66E5-C3ED78CBDA72}"/>
                </a:ext>
              </a:extLst>
            </p:cNvPr>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8" name="AutoShape 189">
              <a:extLst>
                <a:ext uri="{FF2B5EF4-FFF2-40B4-BE49-F238E27FC236}">
                  <a16:creationId xmlns:a16="http://schemas.microsoft.com/office/drawing/2014/main" id="{74CB498C-1C7C-FE9A-7AB7-B05C80C53F10}"/>
                </a:ext>
              </a:extLst>
            </p:cNvPr>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9" name="Text Box 186">
              <a:extLst>
                <a:ext uri="{FF2B5EF4-FFF2-40B4-BE49-F238E27FC236}">
                  <a16:creationId xmlns:a16="http://schemas.microsoft.com/office/drawing/2014/main" id="{B2BFA583-26D0-34EC-EEBB-8221C3ED96B9}"/>
                </a:ext>
              </a:extLst>
            </p:cNvPr>
            <p:cNvSpPr txBox="1">
              <a:spLocks noChangeArrowheads="1"/>
            </p:cNvSpPr>
            <p:nvPr/>
          </p:nvSpPr>
          <p:spPr bwMode="auto">
            <a:xfrm rot="2700000">
              <a:off x="2384" y="3033"/>
              <a:ext cx="900" cy="446"/>
            </a:xfrm>
            <a:prstGeom prst="rect">
              <a:avLst/>
            </a:prstGeom>
            <a:solidFill>
              <a:schemeClr val="accent1">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a:latin typeface="Gill Sans" charset="0"/>
                  <a:ea typeface="Gill Sans" charset="0"/>
                  <a:cs typeface="Gill Sans" charset="0"/>
                </a:rPr>
                <a:t>Disallowed</a:t>
              </a:r>
            </a:p>
            <a:p>
              <a:r>
                <a:rPr lang="en-US" altLang="en-US" sz="2000" b="0">
                  <a:latin typeface="Gill Sans" charset="0"/>
                  <a:ea typeface="Gill Sans" charset="0"/>
                  <a:cs typeface="Gill Sans" charset="0"/>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55307"/>
                                        </p:tgtEl>
                                        <p:attrNameLst>
                                          <p:attrName>style.visibility</p:attrName>
                                        </p:attrNameLst>
                                      </p:cBhvr>
                                      <p:to>
                                        <p:strVal val="visible"/>
                                      </p:to>
                                    </p:set>
                                    <p:anim calcmode="lin" valueType="num">
                                      <p:cBhvr>
                                        <p:cTn id="7" dur="500" fill="hold"/>
                                        <p:tgtEl>
                                          <p:spTgt spid="555307"/>
                                        </p:tgtEl>
                                        <p:attrNameLst>
                                          <p:attrName>ppt_w</p:attrName>
                                        </p:attrNameLst>
                                      </p:cBhvr>
                                      <p:tavLst>
                                        <p:tav tm="0">
                                          <p:val>
                                            <p:fltVal val="0"/>
                                          </p:val>
                                        </p:tav>
                                        <p:tav tm="100000">
                                          <p:val>
                                            <p:strVal val="#ppt_w"/>
                                          </p:val>
                                        </p:tav>
                                      </p:tavLst>
                                    </p:anim>
                                    <p:anim calcmode="lin" valueType="num">
                                      <p:cBhvr>
                                        <p:cTn id="8" dur="500" fill="hold"/>
                                        <p:tgtEl>
                                          <p:spTgt spid="55530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63" presetClass="path" presetSubtype="0" accel="50000" decel="50000" fill="hold" nodeType="withEffect">
                                  <p:stCondLst>
                                    <p:cond delay="0"/>
                                  </p:stCondLst>
                                  <p:childTnLst>
                                    <p:animMotion origin="layout" path="M 0.05 0.00371 L 0.3875 0.00371 " pathEditMode="relative" rAng="0" ptsTypes="AA">
                                      <p:cBhvr>
                                        <p:cTn id="14" dur="500" fill="hold"/>
                                        <p:tgtEl>
                                          <p:spTgt spid="555312"/>
                                        </p:tgtEl>
                                        <p:attrNameLst>
                                          <p:attrName>ppt_x</p:attrName>
                                          <p:attrName>ppt_y</p:attrName>
                                        </p:attrNameLst>
                                      </p:cBhvr>
                                      <p:rCtr x="16875" y="0"/>
                                    </p:animMotion>
                                  </p:childTnLst>
                                </p:cTn>
                              </p:par>
                              <p:par>
                                <p:cTn id="15" presetID="4" presetClass="entr" presetSubtype="32" fill="hold" nodeType="withEffect">
                                  <p:stCondLst>
                                    <p:cond delay="0"/>
                                  </p:stCondLst>
                                  <p:childTnLst>
                                    <p:set>
                                      <p:cBhvr>
                                        <p:cTn id="16" dur="1" fill="hold">
                                          <p:stCondLst>
                                            <p:cond delay="0"/>
                                          </p:stCondLst>
                                        </p:cTn>
                                        <p:tgtEl>
                                          <p:spTgt spid="555316"/>
                                        </p:tgtEl>
                                        <p:attrNameLst>
                                          <p:attrName>style.visibility</p:attrName>
                                        </p:attrNameLst>
                                      </p:cBhvr>
                                      <p:to>
                                        <p:strVal val="visible"/>
                                      </p:to>
                                    </p:set>
                                    <p:animEffect transition="in" filter="box(out)">
                                      <p:cBhvr>
                                        <p:cTn id="17" dur="500"/>
                                        <p:tgtEl>
                                          <p:spTgt spid="555316"/>
                                        </p:tgtEl>
                                      </p:cBhvr>
                                    </p:animEffect>
                                  </p:childTnLst>
                                </p:cTn>
                              </p:par>
                              <p:par>
                                <p:cTn id="18" presetID="63" presetClass="path" presetSubtype="0" decel="50000" fill="hold" nodeType="withEffect">
                                  <p:stCondLst>
                                    <p:cond delay="0"/>
                                  </p:stCondLst>
                                  <p:childTnLst>
                                    <p:animMotion origin="layout" path="M 0.07734 0.00694 L 0.32734 0.00694 " pathEditMode="relative" rAng="0" ptsTypes="AA">
                                      <p:cBhvr>
                                        <p:cTn id="19" dur="1000" fill="hold"/>
                                        <p:tgtEl>
                                          <p:spTgt spid="555313"/>
                                        </p:tgtEl>
                                        <p:attrNameLst>
                                          <p:attrName>ppt_x</p:attrName>
                                          <p:attrName>ppt_y</p:attrName>
                                        </p:attrNameLst>
                                      </p:cBhvr>
                                      <p:rCtr x="12500" y="0"/>
                                    </p:animMotion>
                                  </p:childTnLst>
                                  <p:subTnLst>
                                    <p:set>
                                      <p:cBhvr override="childStyle">
                                        <p:cTn dur="1" fill="hold" display="0" masterRel="sameClick" afterEffect="1">
                                          <p:stCondLst>
                                            <p:cond evt="end" delay="0">
                                              <p:tn val="18"/>
                                            </p:cond>
                                          </p:stCondLst>
                                        </p:cTn>
                                        <p:tgtEl>
                                          <p:spTgt spid="555313"/>
                                        </p:tgtEl>
                                        <p:attrNameLst>
                                          <p:attrName>style.visibility</p:attrName>
                                        </p:attrNameLst>
                                      </p:cBhvr>
                                      <p:to>
                                        <p:strVal val="hidden"/>
                                      </p:to>
                                    </p:set>
                                  </p:subTnLst>
                                </p:cTn>
                              </p:par>
                            </p:childTnLst>
                          </p:cTn>
                        </p:par>
                        <p:par>
                          <p:cTn id="20" fill="hold">
                            <p:stCondLst>
                              <p:cond delay="1500"/>
                            </p:stCondLst>
                            <p:childTnLst>
                              <p:par>
                                <p:cTn id="21" presetID="49" presetClass="path" presetSubtype="0" accel="50000" decel="50000" fill="hold" nodeType="afterEffect">
                                  <p:stCondLst>
                                    <p:cond delay="0"/>
                                  </p:stCondLst>
                                  <p:childTnLst>
                                    <p:animMotion origin="layout" path="M 0.33359 -0.09306 L 0.35338 -0.06667 " pathEditMode="fixed" rAng="0" ptsTypes="AA">
                                      <p:cBhvr>
                                        <p:cTn id="22" dur="1000" fill="hold"/>
                                        <p:tgtEl>
                                          <p:spTgt spid="555315"/>
                                        </p:tgtEl>
                                        <p:attrNameLst>
                                          <p:attrName>ppt_x</p:attrName>
                                          <p:attrName>ppt_y</p:attrName>
                                        </p:attrNameLst>
                                      </p:cBhvr>
                                      <p:rCtr x="990" y="1319"/>
                                    </p:animMotion>
                                  </p:childTnLst>
                                  <p:subTnLst>
                                    <p:set>
                                      <p:cBhvr override="childStyle">
                                        <p:cTn dur="1" fill="hold" display="0" masterRel="sameClick" afterEffect="1">
                                          <p:stCondLst>
                                            <p:cond evt="end" delay="0">
                                              <p:tn val="21"/>
                                            </p:cond>
                                          </p:stCondLst>
                                        </p:cTn>
                                        <p:tgtEl>
                                          <p:spTgt spid="555315"/>
                                        </p:tgtEl>
                                        <p:attrNameLst>
                                          <p:attrName>style.visibility</p:attrName>
                                        </p:attrNameLst>
                                      </p:cBhvr>
                                      <p:to>
                                        <p:strVal val="hidden"/>
                                      </p:to>
                                    </p:set>
                                  </p:sub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35234 -0.05394 L 0.35234 0.37778 " pathEditMode="relative" rAng="0" ptsTypes="AA">
                                      <p:cBhvr>
                                        <p:cTn id="25" dur="500" fill="hold"/>
                                        <p:tgtEl>
                                          <p:spTgt spid="555314"/>
                                        </p:tgtEl>
                                        <p:attrNameLst>
                                          <p:attrName>ppt_x</p:attrName>
                                          <p:attrName>ppt_y</p:attrName>
                                        </p:attrNameLst>
                                      </p:cBhvr>
                                      <p:rCtr x="0" y="2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6</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52600" y="11112"/>
            <a:ext cx="8686800" cy="767468"/>
          </a:xfrm>
        </p:spPr>
        <p:txBody>
          <a:bodyPr/>
          <a:lstStyle/>
          <a:p>
            <a:pPr eaLnBrk="1" hangingPunct="1"/>
            <a:r>
              <a:rPr lang="en-US" altLang="zh-CN" dirty="0">
                <a:ea typeface="宋体" charset="-122"/>
              </a:rPr>
              <a:t>Handling Deadlocks</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Prevention/Recovery Techniques</a:t>
            </a:r>
          </a:p>
        </p:txBody>
      </p:sp>
      <p:sp>
        <p:nvSpPr>
          <p:cNvPr id="3" name="Content Placeholder 2"/>
          <p:cNvSpPr>
            <a:spLocks noGrp="1"/>
          </p:cNvSpPr>
          <p:nvPr>
            <p:ph idx="1"/>
          </p:nvPr>
        </p:nvSpPr>
        <p:spPr>
          <a:xfrm>
            <a:off x="680156" y="838200"/>
            <a:ext cx="11074400" cy="4038600"/>
          </a:xfrm>
        </p:spPr>
        <p:txBody>
          <a:bodyPr>
            <a:normAutofit fontScale="77500" lnSpcReduction="20000"/>
          </a:bodyPr>
          <a:lstStyle/>
          <a:p>
            <a:pPr marL="514350" indent="-514350">
              <a:buFont typeface="+mj-lt"/>
              <a:buAutoNum type="arabicParenR"/>
            </a:pPr>
            <a:r>
              <a:rPr lang="en-US" altLang="zh-CN" dirty="0">
                <a:ea typeface="宋体" charset="-122"/>
              </a:rPr>
              <a:t>Break “mutual exclusion” by spooling resources</a:t>
            </a:r>
            <a:endParaRPr lang="en-US" dirty="0"/>
          </a:p>
          <a:p>
            <a:pPr marL="514350" indent="-514350">
              <a:buFont typeface="+mj-lt"/>
              <a:buAutoNum type="arabicParenR"/>
            </a:pPr>
            <a:r>
              <a:rPr lang="en-US" dirty="0"/>
              <a:t>Break “</a:t>
            </a:r>
            <a:r>
              <a:rPr lang="en-US" altLang="zh-CN" dirty="0">
                <a:ea typeface="宋体" charset="-122"/>
              </a:rPr>
              <a:t>hold and wait” condition: </a:t>
            </a:r>
            <a:r>
              <a:rPr lang="en-US" dirty="0"/>
              <a:t>Make all processes request everything they’ll need at the beginning. </a:t>
            </a:r>
          </a:p>
          <a:p>
            <a:pPr marL="914400" lvl="1" indent="-457200">
              <a:buFont typeface="+mj-lt"/>
              <a:buAutoNum type="arabicParenR"/>
            </a:pPr>
            <a:r>
              <a:rPr lang="en-US" dirty="0"/>
              <a:t>Problem: Predicting future is hard, tend to over-estimate resources</a:t>
            </a:r>
          </a:p>
          <a:p>
            <a:pPr marL="914400" lvl="1" indent="-457200">
              <a:buFont typeface="+mj-lt"/>
              <a:buAutoNum type="arabicParenR"/>
            </a:pPr>
            <a:r>
              <a:rPr lang="en-GB" dirty="0"/>
              <a:t>Let each philosopher pick up both left and right forks atomically within a critical section (L3, “Semaphore-based Solution I”)</a:t>
            </a:r>
            <a:endParaRPr lang="en-US" dirty="0"/>
          </a:p>
          <a:p>
            <a:pPr marL="514350" indent="-514350">
              <a:buFont typeface="+mj-lt"/>
              <a:buAutoNum type="arabicParenR"/>
            </a:pPr>
            <a:r>
              <a:rPr lang="en-US" dirty="0"/>
              <a:t>Break “circular wait” condition: </a:t>
            </a:r>
          </a:p>
          <a:p>
            <a:pPr marL="914400" lvl="1" indent="-457200">
              <a:buFont typeface="+mj-lt"/>
              <a:buAutoNum type="arabicParenR"/>
            </a:pPr>
            <a:r>
              <a:rPr lang="en-US" dirty="0"/>
              <a:t>Force all processes to request resources in a particular order. </a:t>
            </a:r>
          </a:p>
          <a:p>
            <a:pPr marL="1371600" lvl="2" indent="-457200">
              <a:buFont typeface="+mj-lt"/>
              <a:buAutoNum type="arabicParenR"/>
            </a:pPr>
            <a:r>
              <a:rPr lang="en-US" dirty="0"/>
              <a:t>May not be practical, since runtime resource usage pattern is generally unknown</a:t>
            </a:r>
          </a:p>
          <a:p>
            <a:pPr marL="914400" lvl="1" indent="-457200">
              <a:buFont typeface="+mj-lt"/>
              <a:buAutoNum type="arabicParenR"/>
            </a:pPr>
            <a:r>
              <a:rPr lang="en-GB" dirty="0"/>
              <a:t>Let each philosopher pick up lower-numbered fork before higher-numbered fork (modulo N) (L3, “Semaphore-based Solution III”)</a:t>
            </a:r>
            <a:endParaRPr lang="en-US" dirty="0"/>
          </a:p>
          <a:p>
            <a:pPr marL="914400" lvl="1" indent="-457200">
              <a:buFont typeface="+mj-lt"/>
              <a:buAutoNum type="arabicParenR"/>
            </a:pPr>
            <a:r>
              <a:rPr lang="en-US" dirty="0"/>
              <a:t>Banker’s algorithm can prevent future “circular wait” conditions by detecting </a:t>
            </a:r>
            <a:r>
              <a:rPr lang="en-US" i="1" dirty="0"/>
              <a:t>potential</a:t>
            </a:r>
            <a:r>
              <a:rPr lang="en-US" dirty="0"/>
              <a:t> deadlocks</a:t>
            </a:r>
          </a:p>
          <a:p>
            <a:pPr marL="514350" indent="-514350">
              <a:buFont typeface="+mj-lt"/>
              <a:buAutoNum type="arabicParenR"/>
            </a:pPr>
            <a:r>
              <a:rPr lang="en-US" dirty="0"/>
              <a:t>Break “no preemption” condition:</a:t>
            </a:r>
          </a:p>
          <a:p>
            <a:pPr marL="914400" lvl="1" indent="-457200">
              <a:buFont typeface="+mj-lt"/>
              <a:buAutoNum type="arabicParenR"/>
            </a:pPr>
            <a:r>
              <a:rPr lang="en-GB" dirty="0"/>
              <a:t>Forcibly remove resources from process</a:t>
            </a:r>
            <a:endParaRPr lang="en-US" dirty="0"/>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1991748559"/>
              </p:ext>
            </p:extLst>
          </p:nvPr>
        </p:nvGraphicFramePr>
        <p:xfrm>
          <a:off x="6121400" y="4419600"/>
          <a:ext cx="5384800" cy="228600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sz="2000" dirty="0">
                          <a:latin typeface="Gill Sans" panose="020B0502020104020203"/>
                        </a:rPr>
                        <a:t>Condition</a:t>
                      </a:r>
                      <a:endParaRPr lang="en-SE" sz="2000" dirty="0">
                        <a:latin typeface="Gill Sans" panose="020B0502020104020203"/>
                      </a:endParaRPr>
                    </a:p>
                  </a:txBody>
                  <a:tcPr/>
                </a:tc>
                <a:tc>
                  <a:txBody>
                    <a:bodyPr/>
                    <a:lstStyle/>
                    <a:p>
                      <a:r>
                        <a:rPr lang="en-GB" sz="2000" dirty="0">
                          <a:latin typeface="Gill Sans" panose="020B0502020104020203"/>
                        </a:rPr>
                        <a:t>Approach</a:t>
                      </a:r>
                      <a:endParaRPr lang="en-SE" sz="2000" dirty="0">
                        <a:latin typeface="Gill Sans" panose="020B0502020104020203"/>
                      </a:endParaRPr>
                    </a:p>
                  </a:txBody>
                  <a:tcPr/>
                </a:tc>
                <a:extLst>
                  <a:ext uri="{0D108BD9-81ED-4DB2-BD59-A6C34878D82A}">
                    <a16:rowId xmlns:a16="http://schemas.microsoft.com/office/drawing/2014/main" val="1023768533"/>
                  </a:ext>
                </a:extLst>
              </a:tr>
              <a:tr h="370840">
                <a:tc>
                  <a:txBody>
                    <a:bodyPr/>
                    <a:lstStyle/>
                    <a:p>
                      <a:r>
                        <a:rPr lang="en-US" altLang="zh-CN" sz="2000" dirty="0">
                          <a:latin typeface="Gill Sans" panose="020B0502020104020203"/>
                          <a:ea typeface="宋体" charset="-122"/>
                        </a:rPr>
                        <a:t>Mutual exclusion</a:t>
                      </a:r>
                      <a:endParaRPr lang="en-SE" sz="2000" dirty="0">
                        <a:latin typeface="Gill Sans" panose="020B0502020104020203"/>
                      </a:endParaRPr>
                    </a:p>
                  </a:txBody>
                  <a:tcPr/>
                </a:tc>
                <a:tc>
                  <a:txBody>
                    <a:bodyPr/>
                    <a:lstStyle/>
                    <a:p>
                      <a:r>
                        <a:rPr lang="en-US" altLang="zh-CN" sz="2000" dirty="0">
                          <a:latin typeface="Gill Sans" panose="020B0502020104020203"/>
                          <a:ea typeface="宋体" charset="-122"/>
                        </a:rPr>
                        <a:t>Spooling</a:t>
                      </a:r>
                      <a:endParaRPr lang="en-SE" sz="2000" dirty="0">
                        <a:latin typeface="Gill Sans" panose="020B0502020104020203"/>
                      </a:endParaRPr>
                    </a:p>
                  </a:txBody>
                  <a:tcPr/>
                </a:tc>
                <a:extLst>
                  <a:ext uri="{0D108BD9-81ED-4DB2-BD59-A6C34878D82A}">
                    <a16:rowId xmlns:a16="http://schemas.microsoft.com/office/drawing/2014/main" val="1417115252"/>
                  </a:ext>
                </a:extLst>
              </a:tr>
              <a:tr h="370840">
                <a:tc>
                  <a:txBody>
                    <a:bodyPr/>
                    <a:lstStyle/>
                    <a:p>
                      <a:r>
                        <a:rPr lang="en-US" altLang="zh-CN" sz="2000" dirty="0">
                          <a:latin typeface="Gill Sans" panose="020B0502020104020203"/>
                          <a:ea typeface="宋体" charset="-122"/>
                        </a:rPr>
                        <a:t>Hold and wait</a:t>
                      </a:r>
                      <a:endParaRPr lang="en-SE" sz="2000" dirty="0">
                        <a:latin typeface="Gill Sans" panose="020B0502020104020203"/>
                      </a:endParaRPr>
                    </a:p>
                  </a:txBody>
                  <a:tcPr/>
                </a:tc>
                <a:tc>
                  <a:txBody>
                    <a:bodyPr/>
                    <a:lstStyle/>
                    <a:p>
                      <a:r>
                        <a:rPr lang="en-US" sz="2000" dirty="0">
                          <a:latin typeface="Gill Sans" panose="020B0502020104020203"/>
                        </a:rPr>
                        <a:t>request all resources initially </a:t>
                      </a:r>
                      <a:endParaRPr lang="en-SE" sz="2000" dirty="0">
                        <a:latin typeface="Gill Sans" panose="020B0502020104020203"/>
                      </a:endParaRPr>
                    </a:p>
                  </a:txBody>
                  <a:tcPr/>
                </a:tc>
                <a:extLst>
                  <a:ext uri="{0D108BD9-81ED-4DB2-BD59-A6C34878D82A}">
                    <a16:rowId xmlns:a16="http://schemas.microsoft.com/office/drawing/2014/main" val="735702344"/>
                  </a:ext>
                </a:extLst>
              </a:tr>
              <a:tr h="370840">
                <a:tc>
                  <a:txBody>
                    <a:bodyPr/>
                    <a:lstStyle/>
                    <a:p>
                      <a:r>
                        <a:rPr lang="en-US" sz="2000" dirty="0">
                          <a:latin typeface="Gill Sans" panose="020B0502020104020203"/>
                        </a:rPr>
                        <a:t>Circular wait</a:t>
                      </a:r>
                      <a:endParaRPr lang="en-SE" sz="2000" dirty="0">
                        <a:latin typeface="Gill Sans" panose="020B0502020104020203"/>
                      </a:endParaRPr>
                    </a:p>
                  </a:txBody>
                  <a:tcPr/>
                </a:tc>
                <a:tc>
                  <a:txBody>
                    <a:bodyPr/>
                    <a:lstStyle/>
                    <a:p>
                      <a:r>
                        <a:rPr lang="en-US" sz="2000" dirty="0">
                          <a:latin typeface="Gill Sans" panose="020B0502020104020203"/>
                        </a:rPr>
                        <a:t>Request resources in a particular order </a:t>
                      </a:r>
                      <a:endParaRPr lang="en-SE" sz="2000" dirty="0">
                        <a:latin typeface="Gill Sans" panose="020B0502020104020203"/>
                      </a:endParaRPr>
                    </a:p>
                  </a:txBody>
                  <a:tcPr/>
                </a:tc>
                <a:extLst>
                  <a:ext uri="{0D108BD9-81ED-4DB2-BD59-A6C34878D82A}">
                    <a16:rowId xmlns:a16="http://schemas.microsoft.com/office/drawing/2014/main" val="889953231"/>
                  </a:ext>
                </a:extLst>
              </a:tr>
              <a:tr h="370840">
                <a:tc>
                  <a:txBody>
                    <a:bodyPr/>
                    <a:lstStyle/>
                    <a:p>
                      <a:r>
                        <a:rPr lang="en-US" sz="2000" dirty="0">
                          <a:latin typeface="Gill Sans" panose="020B0502020104020203"/>
                        </a:rPr>
                        <a:t>No preemption</a:t>
                      </a:r>
                      <a:endParaRPr lang="en-SE" sz="2000" dirty="0">
                        <a:latin typeface="Gill Sans" panose="020B0502020104020203"/>
                      </a:endParaRPr>
                    </a:p>
                  </a:txBody>
                  <a:tcPr/>
                </a:tc>
                <a:tc>
                  <a:txBody>
                    <a:bodyPr/>
                    <a:lstStyle/>
                    <a:p>
                      <a:r>
                        <a:rPr lang="en-GB" sz="2000" dirty="0">
                          <a:latin typeface="Gill Sans" panose="020B0502020104020203"/>
                        </a:rPr>
                        <a:t>Take resources away</a:t>
                      </a:r>
                      <a:endParaRPr lang="en-SE" sz="2000" dirty="0">
                        <a:latin typeface="Gill Sans" panose="020B0502020104020203"/>
                      </a:endParaRPr>
                    </a:p>
                  </a:txBody>
                  <a:tcPr/>
                </a:tc>
                <a:extLst>
                  <a:ext uri="{0D108BD9-81ED-4DB2-BD59-A6C34878D82A}">
                    <a16:rowId xmlns:a16="http://schemas.microsoft.com/office/drawing/2014/main" val="3423692099"/>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Spooling</a:t>
            </a:r>
          </a:p>
        </p:txBody>
      </p:sp>
      <p:sp>
        <p:nvSpPr>
          <p:cNvPr id="3" name="Content Placeholder 2"/>
          <p:cNvSpPr>
            <a:spLocks noGrp="1"/>
          </p:cNvSpPr>
          <p:nvPr>
            <p:ph idx="1"/>
          </p:nvPr>
        </p:nvSpPr>
        <p:spPr/>
        <p:txBody>
          <a:bodyPr>
            <a:normAutofit/>
          </a:bodyPr>
          <a:lstStyle/>
          <a:p>
            <a:r>
              <a:rPr lang="en-US" dirty="0"/>
              <a:t>A single daemon process directly uses the resource; other processes send their requests to the daemon, e.g.:</a:t>
            </a:r>
          </a:p>
          <a:p>
            <a:r>
              <a:rPr lang="en-US" dirty="0"/>
              <a:t>The resource is no longer directly shared by multiple processes</a:t>
            </a: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200" b="0" dirty="0">
                <a:solidFill>
                  <a:srgbClr val="000000"/>
                </a:solidFill>
                <a:latin typeface="Times New Roman" pitchFamily="18" charset="0"/>
                <a:ea typeface="+mn-ea"/>
                <a:cs typeface="+mn-cs"/>
              </a:rPr>
              <a:t>Printing </a:t>
            </a:r>
          </a:p>
          <a:p>
            <a:pPr algn="ctr"/>
            <a:r>
              <a:rPr lang="en-US" sz="22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52600" y="0"/>
            <a:ext cx="8461375" cy="798512"/>
          </a:xfrm>
        </p:spPr>
        <p:txBody>
          <a:bodyPr/>
          <a:lstStyle/>
          <a:p>
            <a:pPr eaLnBrk="1" hangingPunct="1"/>
            <a:r>
              <a:rPr lang="en-US" dirty="0"/>
              <a:t>(2) </a:t>
            </a:r>
            <a:r>
              <a:rPr lang="en-US" altLang="zh-CN"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process request all resources at the same time, and block until all resources are available to be granted simultaneously</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Process may have to wait a long time to get all its resources when it could have proceeded and completed a significant portion of it work with currently granted resources</a:t>
            </a:r>
          </a:p>
          <a:p>
            <a:pPr lvl="2" eaLnBrk="1" hangingPunct="1">
              <a:lnSpc>
                <a:spcPct val="80000"/>
              </a:lnSpc>
            </a:pPr>
            <a:r>
              <a:rPr lang="en-US" altLang="zh-CN" sz="2000" dirty="0">
                <a:ea typeface="宋体" charset="-122"/>
              </a:rPr>
              <a:t>Resources allocated to a process may remain unused for long periods of time, blocking other processes</a:t>
            </a:r>
          </a:p>
          <a:p>
            <a:pPr lvl="2" eaLnBrk="1" hangingPunct="1">
              <a:lnSpc>
                <a:spcPct val="80000"/>
              </a:lnSpc>
            </a:pPr>
            <a:r>
              <a:rPr lang="en-US" altLang="zh-CN" sz="2000" dirty="0">
                <a:ea typeface="宋体" charset="-122"/>
              </a:rPr>
              <a:t>processes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98993</TotalTime>
  <Pages>60</Pages>
  <Words>4688</Words>
  <Application>Microsoft Office PowerPoint</Application>
  <PresentationFormat>Widescreen</PresentationFormat>
  <Paragraphs>619</Paragraphs>
  <Slides>45</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0" baseType="lpstr">
      <vt:lpstr>Gill Sans</vt:lpstr>
      <vt:lpstr>Gill Sans Light</vt:lpstr>
      <vt:lpstr>SimSun</vt:lpstr>
      <vt:lpstr>Arial</vt:lpstr>
      <vt:lpstr>Arial Black</vt:lpstr>
      <vt:lpstr>Cambria Math</vt:lpstr>
      <vt:lpstr>Comic Sans MS</vt:lpstr>
      <vt:lpstr>Courier New</vt:lpstr>
      <vt:lpstr>Helvetica</vt:lpstr>
      <vt:lpstr>Symbol</vt:lpstr>
      <vt:lpstr>Times New Roman</vt:lpstr>
      <vt:lpstr>Wingdings</vt:lpstr>
      <vt:lpstr>Office</vt:lpstr>
      <vt:lpstr>Equation</vt:lpstr>
      <vt:lpstr>公式</vt:lpstr>
      <vt:lpstr>CSC 112: Computer Operating Systems Lecture 4   Deadlocks</vt:lpstr>
      <vt:lpstr>Deadlock</vt:lpstr>
      <vt:lpstr>Starvation vs Deadlock</vt:lpstr>
      <vt:lpstr>Bridge Crossing Analogy</vt:lpstr>
      <vt:lpstr>Train Example (Wormhole-Routing for Network-on-Chip)</vt:lpstr>
      <vt:lpstr>Handling Deadlocks</vt:lpstr>
      <vt:lpstr>Deadlock Prevention/Recovery Techniques</vt:lpstr>
      <vt:lpstr>(1) Spooling</vt:lpstr>
      <vt:lpstr>(2) Request all resources initially</vt:lpstr>
      <vt:lpstr>(3) Order resources numerically</vt:lpstr>
      <vt:lpstr>(4) Take resources away</vt:lpstr>
      <vt:lpstr>Ostrich algorithm</vt:lpstr>
      <vt:lpstr>Resource-allocation graph (RAG)</vt:lpstr>
      <vt:lpstr>RAG for deadlock detection</vt:lpstr>
      <vt:lpstr>A deadlock example</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vt:lpstr>
      <vt:lpstr>Banker's algorithm: preliminaries</vt:lpstr>
      <vt:lpstr>Banker’s algorithm</vt:lpstr>
      <vt:lpstr>Banker’s algorithm cont’</vt:lpstr>
      <vt:lpstr>An example system: starting state</vt:lpstr>
      <vt:lpstr>Request to check for safety</vt:lpstr>
      <vt:lpstr>An example: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 I</vt:lpstr>
      <vt:lpstr>Video tutorial of Banker's algorithm II</vt:lpstr>
      <vt:lpstr>Banker’s algo applied to Dining Philosophers</vt:lpstr>
      <vt:lpstr>Banker’s algo applied to Dinning Philosophers cont’</vt:lpstr>
      <vt:lpstr>Four philosophers each holding his left fork</vt:lpstr>
      <vt:lpstr>Five philosophers each holding his left fork</vt:lpstr>
      <vt:lpstr>Minimum Resource Constraint</vt:lpstr>
      <vt:lpstr>When to run Banker’s algorithm?</vt:lpstr>
      <vt:lpstr>Communication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1074</cp:revision>
  <cp:lastPrinted>2022-03-15T20:14:46Z</cp:lastPrinted>
  <dcterms:created xsi:type="dcterms:W3CDTF">1995-08-12T11:37:26Z</dcterms:created>
  <dcterms:modified xsi:type="dcterms:W3CDTF">2025-03-25T20:29:00Z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