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4"/>
  </p:notesMasterIdLst>
  <p:handoutMasterIdLst>
    <p:handoutMasterId r:id="rId25"/>
  </p:handoutMasterIdLst>
  <p:sldIdLst>
    <p:sldId id="257" r:id="rId2"/>
    <p:sldId id="1383" r:id="rId3"/>
    <p:sldId id="381" r:id="rId4"/>
    <p:sldId id="383" r:id="rId5"/>
    <p:sldId id="1393" r:id="rId6"/>
    <p:sldId id="1394" r:id="rId7"/>
    <p:sldId id="1395" r:id="rId8"/>
    <p:sldId id="1396" r:id="rId9"/>
    <p:sldId id="369" r:id="rId10"/>
    <p:sldId id="1391" r:id="rId11"/>
    <p:sldId id="1392" r:id="rId12"/>
    <p:sldId id="414" r:id="rId13"/>
    <p:sldId id="420" r:id="rId14"/>
    <p:sldId id="1397" r:id="rId15"/>
    <p:sldId id="417" r:id="rId16"/>
    <p:sldId id="1384" r:id="rId17"/>
    <p:sldId id="1385" r:id="rId18"/>
    <p:sldId id="1386" r:id="rId19"/>
    <p:sldId id="1387" r:id="rId20"/>
    <p:sldId id="1388" r:id="rId21"/>
    <p:sldId id="1389" r:id="rId22"/>
    <p:sldId id="1398" r:id="rId2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2745" autoAdjust="0"/>
  </p:normalViewPr>
  <p:slideViewPr>
    <p:cSldViewPr>
      <p:cViewPr varScale="1">
        <p:scale>
          <a:sx n="68" d="100"/>
          <a:sy n="68" d="100"/>
        </p:scale>
        <p:origin x="1109"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80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B2149-A777-25A5-D38E-156C70D5C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4EFBC-2343-0773-053C-21FFA97E1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8B86D-CBE1-3C17-D1BF-40EED3D21004}"/>
              </a:ext>
            </a:extLst>
          </p:cNvPr>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304142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Assume there are at least 2 chopsticks, so at least one lawyer can eat. </a:t>
            </a:r>
            <a:endParaRPr lang="en-SE" dirty="0"/>
          </a:p>
        </p:txBody>
      </p:sp>
    </p:spTree>
    <p:extLst>
      <p:ext uri="{BB962C8B-B14F-4D97-AF65-F5344CB8AC3E}">
        <p14:creationId xmlns:p14="http://schemas.microsoft.com/office/powerpoint/2010/main" val="33995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7557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effectLst/>
                <a:latin typeface="gg sans"/>
              </a:rPr>
              <a:t>there </a:t>
            </a:r>
            <a:r>
              <a:rPr lang="en-GB" b="0" i="0" dirty="0">
                <a:effectLst/>
                <a:latin typeface="gg sans"/>
              </a:rPr>
              <a:t>is only deadlock when you hold a fork and waits for a fork. No deadlock if you hold a fork and waits for a knife as no cycle is formed.</a:t>
            </a:r>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Q2: Each lawyer grabs 1 knife</a:t>
            </a:r>
            <a:r>
              <a:rPr lang="en-US" altLang="zh-CN" b="0" kern="0" dirty="0"/>
              <a:t>. Is the current state safe? Check it using Banker’s algorithm.</a:t>
            </a:r>
          </a:p>
          <a:p>
            <a:endParaRPr lang="en-SE" dirty="0"/>
          </a:p>
        </p:txBody>
      </p:sp>
    </p:spTree>
    <p:extLst>
      <p:ext uri="{BB962C8B-B14F-4D97-AF65-F5344CB8AC3E}">
        <p14:creationId xmlns:p14="http://schemas.microsoft.com/office/powerpoint/2010/main" val="3062674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4.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1.wmf"/><Relationship Id="rId7" Type="http://schemas.openxmlformats.org/officeDocument/2006/relationships/image" Target="../media/image23.wmf"/><Relationship Id="rId2" Type="http://schemas.openxmlformats.org/officeDocument/2006/relationships/oleObject" Target="../embeddings/oleObject5.bin"/><Relationship Id="rId1" Type="http://schemas.openxmlformats.org/officeDocument/2006/relationships/slideLayout" Target="../slideLayouts/slideLayout13.xml"/><Relationship Id="rId6" Type="http://schemas.openxmlformats.org/officeDocument/2006/relationships/oleObject" Target="../embeddings/oleObject7.bin"/><Relationship Id="rId11" Type="http://schemas.openxmlformats.org/officeDocument/2006/relationships/image" Target="../media/image4.wmf"/><Relationship Id="rId5" Type="http://schemas.openxmlformats.org/officeDocument/2006/relationships/image" Target="../media/image22.wmf"/><Relationship Id="rId10" Type="http://schemas.openxmlformats.org/officeDocument/2006/relationships/oleObject" Target="../embeddings/oleObject4.bin"/><Relationship Id="rId4" Type="http://schemas.openxmlformats.org/officeDocument/2006/relationships/oleObject" Target="../embeddings/oleObject6.bin"/><Relationship Id="rId9" Type="http://schemas.openxmlformats.org/officeDocument/2006/relationships/image" Target="../media/image24.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3.xml"/><Relationship Id="rId6" Type="http://schemas.openxmlformats.org/officeDocument/2006/relationships/oleObject" Target="../embeddings/oleObject3.bin"/><Relationship Id="rId5" Type="http://schemas.openxmlformats.org/officeDocument/2006/relationships/image" Target="../media/image2.wmf"/><Relationship Id="rId10" Type="http://schemas.openxmlformats.org/officeDocument/2006/relationships/image" Target="../media/image20.png"/><Relationship Id="rId4" Type="http://schemas.openxmlformats.org/officeDocument/2006/relationships/oleObject" Target="../embeddings/oleObject2.bin"/><Relationship Id="rId9"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 Solution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770B9-E520-DB7A-E036-C34F55C9C4A8}"/>
            </a:ext>
          </a:extLst>
        </p:cNvPr>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7C359BD2-1700-A3A4-A878-C975CB89EDB7}"/>
              </a:ext>
            </a:extLst>
          </p:cNvPr>
          <p:cNvSpPr>
            <a:spLocks noGrp="1"/>
          </p:cNvSpPr>
          <p:nvPr>
            <p:ph idx="1"/>
          </p:nvPr>
        </p:nvSpPr>
        <p:spPr>
          <a:xfrm>
            <a:off x="812799" y="914400"/>
            <a:ext cx="7455229" cy="913902"/>
          </a:xfrm>
        </p:spPr>
        <p:txBody>
          <a:bodyPr/>
          <a:lstStyle/>
          <a:p>
            <a:r>
              <a:rPr lang="en-GB" dirty="0"/>
              <a:t>Yes, current state is safe, and the only safe sequence is P4, P3, P2, P1, P5</a:t>
            </a:r>
            <a:endParaRPr lang="en-SE" dirty="0"/>
          </a:p>
        </p:txBody>
      </p:sp>
      <p:sp>
        <p:nvSpPr>
          <p:cNvPr id="26" name="Rectangle 2">
            <a:extLst>
              <a:ext uri="{FF2B5EF4-FFF2-40B4-BE49-F238E27FC236}">
                <a16:creationId xmlns:a16="http://schemas.microsoft.com/office/drawing/2014/main" id="{250381A6-406E-919C-2F5B-093231665E45}"/>
              </a:ext>
            </a:extLst>
          </p:cNvPr>
          <p:cNvSpPr>
            <a:spLocks noGrp="1" noChangeArrowheads="1"/>
          </p:cNvSpPr>
          <p:nvPr>
            <p:ph type="title" sz="quarter"/>
          </p:nvPr>
        </p:nvSpPr>
        <p:spPr>
          <a:xfrm>
            <a:off x="917827" y="-205136"/>
            <a:ext cx="10363200" cy="1143000"/>
          </a:xfrm>
        </p:spPr>
        <p:txBody>
          <a:bodyPr/>
          <a:lstStyle/>
          <a:p>
            <a:pPr eaLnBrk="1" hangingPunct="1"/>
            <a:r>
              <a:rPr lang="en-US" altLang="zh-CN" dirty="0">
                <a:ea typeface="宋体" charset="-122"/>
              </a:rPr>
              <a:t>Banker’s Algorithm: 4 philosophers each holding his left fork ANS</a:t>
            </a:r>
          </a:p>
        </p:txBody>
      </p:sp>
      <p:pic>
        <p:nvPicPr>
          <p:cNvPr id="2" name="Picture 2">
            <a:extLst>
              <a:ext uri="{FF2B5EF4-FFF2-40B4-BE49-F238E27FC236}">
                <a16:creationId xmlns:a16="http://schemas.microsoft.com/office/drawing/2014/main" id="{79A3FC04-2BEF-BAB4-51C4-F6627A20ECFD}"/>
              </a:ext>
            </a:extLst>
          </p:cNvPr>
          <p:cNvPicPr>
            <a:picLocks noChangeAspect="1" noChangeArrowheads="1"/>
          </p:cNvPicPr>
          <p:nvPr/>
        </p:nvPicPr>
        <p:blipFill>
          <a:blip r:embed="rId3" cstate="print"/>
          <a:srcRect/>
          <a:stretch>
            <a:fillRect/>
          </a:stretch>
        </p:blipFill>
        <p:spPr bwMode="auto">
          <a:xfrm>
            <a:off x="917827" y="2271057"/>
            <a:ext cx="4114800" cy="4248150"/>
          </a:xfrm>
          <a:prstGeom prst="rect">
            <a:avLst/>
          </a:prstGeom>
          <a:noFill/>
          <a:ln w="9525">
            <a:noFill/>
            <a:miter lim="800000"/>
            <a:headEnd/>
            <a:tailEnd/>
          </a:ln>
        </p:spPr>
      </p:pic>
      <p:sp>
        <p:nvSpPr>
          <p:cNvPr id="3" name="TextBox 2">
            <a:extLst>
              <a:ext uri="{FF2B5EF4-FFF2-40B4-BE49-F238E27FC236}">
                <a16:creationId xmlns:a16="http://schemas.microsoft.com/office/drawing/2014/main" id="{8513CC4B-7087-C31B-50D8-B2732D62C2AA}"/>
              </a:ext>
            </a:extLst>
          </p:cNvPr>
          <p:cNvSpPr txBox="1"/>
          <p:nvPr/>
        </p:nvSpPr>
        <p:spPr>
          <a:xfrm>
            <a:off x="1179942" y="4397785"/>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R1</a:t>
            </a:r>
          </a:p>
        </p:txBody>
      </p:sp>
      <p:sp>
        <p:nvSpPr>
          <p:cNvPr id="4" name="TextBox 3">
            <a:extLst>
              <a:ext uri="{FF2B5EF4-FFF2-40B4-BE49-F238E27FC236}">
                <a16:creationId xmlns:a16="http://schemas.microsoft.com/office/drawing/2014/main" id="{7D8242B9-8263-60E9-BA94-A77C97321F2A}"/>
              </a:ext>
            </a:extLst>
          </p:cNvPr>
          <p:cNvSpPr txBox="1"/>
          <p:nvPr/>
        </p:nvSpPr>
        <p:spPr>
          <a:xfrm>
            <a:off x="2663260" y="5491876"/>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R2</a:t>
            </a:r>
          </a:p>
        </p:txBody>
      </p:sp>
      <p:sp>
        <p:nvSpPr>
          <p:cNvPr id="5" name="TextBox 4">
            <a:extLst>
              <a:ext uri="{FF2B5EF4-FFF2-40B4-BE49-F238E27FC236}">
                <a16:creationId xmlns:a16="http://schemas.microsoft.com/office/drawing/2014/main" id="{CAB4FC53-53E8-7224-755D-9B6E26A0A1C5}"/>
              </a:ext>
            </a:extLst>
          </p:cNvPr>
          <p:cNvSpPr txBox="1"/>
          <p:nvPr/>
        </p:nvSpPr>
        <p:spPr>
          <a:xfrm>
            <a:off x="4211300" y="4408530"/>
            <a:ext cx="636067"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R3</a:t>
            </a:r>
          </a:p>
        </p:txBody>
      </p:sp>
      <p:sp>
        <p:nvSpPr>
          <p:cNvPr id="7" name="TextBox 6">
            <a:extLst>
              <a:ext uri="{FF2B5EF4-FFF2-40B4-BE49-F238E27FC236}">
                <a16:creationId xmlns:a16="http://schemas.microsoft.com/office/drawing/2014/main" id="{9FC176AE-CF62-CF17-E14C-7DCB491E9485}"/>
              </a:ext>
            </a:extLst>
          </p:cNvPr>
          <p:cNvSpPr txBox="1"/>
          <p:nvPr/>
        </p:nvSpPr>
        <p:spPr>
          <a:xfrm>
            <a:off x="1725465" y="2600133"/>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5</a:t>
            </a:r>
          </a:p>
        </p:txBody>
      </p:sp>
      <p:sp>
        <p:nvSpPr>
          <p:cNvPr id="8" name="TextBox 7">
            <a:extLst>
              <a:ext uri="{FF2B5EF4-FFF2-40B4-BE49-F238E27FC236}">
                <a16:creationId xmlns:a16="http://schemas.microsoft.com/office/drawing/2014/main" id="{8132C375-7740-E614-5BA6-22175B8AABF2}"/>
              </a:ext>
            </a:extLst>
          </p:cNvPr>
          <p:cNvSpPr txBox="1"/>
          <p:nvPr/>
        </p:nvSpPr>
        <p:spPr>
          <a:xfrm>
            <a:off x="1475916" y="56023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P1</a:t>
            </a:r>
          </a:p>
        </p:txBody>
      </p:sp>
      <p:sp>
        <p:nvSpPr>
          <p:cNvPr id="9" name="TextBox 8">
            <a:extLst>
              <a:ext uri="{FF2B5EF4-FFF2-40B4-BE49-F238E27FC236}">
                <a16:creationId xmlns:a16="http://schemas.microsoft.com/office/drawing/2014/main" id="{F8025E46-40CE-B438-9215-0CE5FB7925CE}"/>
              </a:ext>
            </a:extLst>
          </p:cNvPr>
          <p:cNvSpPr txBox="1"/>
          <p:nvPr/>
        </p:nvSpPr>
        <p:spPr>
          <a:xfrm>
            <a:off x="4117516" y="5564230"/>
            <a:ext cx="60546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P2</a:t>
            </a:r>
          </a:p>
        </p:txBody>
      </p:sp>
      <p:sp>
        <p:nvSpPr>
          <p:cNvPr id="23" name="TextBox 22">
            <a:extLst>
              <a:ext uri="{FF2B5EF4-FFF2-40B4-BE49-F238E27FC236}">
                <a16:creationId xmlns:a16="http://schemas.microsoft.com/office/drawing/2014/main" id="{3835B186-918E-43EF-3AE5-50DAF9866DF4}"/>
              </a:ext>
            </a:extLst>
          </p:cNvPr>
          <p:cNvSpPr txBox="1"/>
          <p:nvPr/>
        </p:nvSpPr>
        <p:spPr>
          <a:xfrm>
            <a:off x="4694073" y="3138530"/>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P3</a:t>
            </a:r>
          </a:p>
        </p:txBody>
      </p:sp>
      <p:sp>
        <p:nvSpPr>
          <p:cNvPr id="24" name="TextBox 23">
            <a:extLst>
              <a:ext uri="{FF2B5EF4-FFF2-40B4-BE49-F238E27FC236}">
                <a16:creationId xmlns:a16="http://schemas.microsoft.com/office/drawing/2014/main" id="{BA91CBE6-BD51-03A2-FD84-1249E7B6DAEA}"/>
              </a:ext>
            </a:extLst>
          </p:cNvPr>
          <p:cNvSpPr txBox="1"/>
          <p:nvPr/>
        </p:nvSpPr>
        <p:spPr>
          <a:xfrm>
            <a:off x="2695116" y="1830430"/>
            <a:ext cx="708116"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P4</a:t>
            </a:r>
          </a:p>
        </p:txBody>
      </p:sp>
      <p:sp>
        <p:nvSpPr>
          <p:cNvPr id="25" name="TextBox 24">
            <a:extLst>
              <a:ext uri="{FF2B5EF4-FFF2-40B4-BE49-F238E27FC236}">
                <a16:creationId xmlns:a16="http://schemas.microsoft.com/office/drawing/2014/main" id="{E2858296-FF22-84DB-FD6E-28960609935C}"/>
              </a:ext>
            </a:extLst>
          </p:cNvPr>
          <p:cNvSpPr txBox="1"/>
          <p:nvPr/>
        </p:nvSpPr>
        <p:spPr>
          <a:xfrm>
            <a:off x="754816" y="3130753"/>
            <a:ext cx="586830"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P5</a:t>
            </a:r>
          </a:p>
        </p:txBody>
      </p:sp>
      <p:sp>
        <p:nvSpPr>
          <p:cNvPr id="27" name="TextBox 26">
            <a:extLst>
              <a:ext uri="{FF2B5EF4-FFF2-40B4-BE49-F238E27FC236}">
                <a16:creationId xmlns:a16="http://schemas.microsoft.com/office/drawing/2014/main" id="{5CAC85A1-B8C9-BEE7-310E-FFA228687231}"/>
              </a:ext>
            </a:extLst>
          </p:cNvPr>
          <p:cNvSpPr txBox="1"/>
          <p:nvPr/>
        </p:nvSpPr>
        <p:spPr>
          <a:xfrm>
            <a:off x="3503184" y="2615310"/>
            <a:ext cx="708116" cy="523220"/>
          </a:xfrm>
          <a:prstGeom prst="rect">
            <a:avLst/>
          </a:prstGeom>
          <a:noFill/>
        </p:spPr>
        <p:txBody>
          <a:bodyPr wrap="square" rtlCol="0">
            <a:spAutoFit/>
          </a:bodyPr>
          <a:lstStyle/>
          <a:p>
            <a:pPr algn="ctr"/>
            <a:r>
              <a:rPr lang="en-US" altLang="zh-CN" sz="2800" b="0" dirty="0">
                <a:solidFill>
                  <a:srgbClr val="000000"/>
                </a:solidFill>
                <a:latin typeface="Times New Roman" pitchFamily="18" charset="0"/>
                <a:ea typeface="+mn-ea"/>
                <a:cs typeface="+mn-cs"/>
              </a:rPr>
              <a:t>R</a:t>
            </a:r>
            <a:r>
              <a:rPr lang="en-US" sz="2800" b="0" dirty="0">
                <a:solidFill>
                  <a:srgbClr val="000000"/>
                </a:solidFill>
                <a:latin typeface="Times New Roman" pitchFamily="18" charset="0"/>
                <a:ea typeface="+mn-ea"/>
                <a:cs typeface="+mn-cs"/>
              </a:rPr>
              <a:t>4</a:t>
            </a:r>
          </a:p>
        </p:txBody>
      </p:sp>
      <p:sp>
        <p:nvSpPr>
          <p:cNvPr id="44" name="TextBox 43">
            <a:extLst>
              <a:ext uri="{FF2B5EF4-FFF2-40B4-BE49-F238E27FC236}">
                <a16:creationId xmlns:a16="http://schemas.microsoft.com/office/drawing/2014/main" id="{D74398FB-A916-AA91-B8F6-1FE63F92E47A}"/>
              </a:ext>
            </a:extLst>
          </p:cNvPr>
          <p:cNvSpPr txBox="1"/>
          <p:nvPr/>
        </p:nvSpPr>
        <p:spPr>
          <a:xfrm>
            <a:off x="9521115" y="480396"/>
            <a:ext cx="822661" cy="400110"/>
          </a:xfrm>
          <a:prstGeom prst="rect">
            <a:avLst/>
          </a:prstGeom>
          <a:solidFill>
            <a:schemeClr val="bg1"/>
          </a:solid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CA0B226B-6F5F-5E38-0647-CFF2C788024B}"/>
              </a:ext>
            </a:extLst>
          </p:cNvPr>
          <p:cNvGraphicFramePr>
            <a:graphicFrameLocks noChangeAspect="1"/>
          </p:cNvGraphicFramePr>
          <p:nvPr>
            <p:extLst>
              <p:ext uri="{D42A27DB-BD31-4B8C-83A1-F6EECF244321}">
                <p14:modId xmlns:p14="http://schemas.microsoft.com/office/powerpoint/2010/main" val="651554146"/>
              </p:ext>
            </p:extLst>
          </p:nvPr>
        </p:nvGraphicFramePr>
        <p:xfrm>
          <a:off x="8240109" y="882185"/>
          <a:ext cx="2982913" cy="2874963"/>
        </p:xfrm>
        <a:graphic>
          <a:graphicData uri="http://schemas.openxmlformats.org/presentationml/2006/ole">
            <mc:AlternateContent xmlns:mc="http://schemas.openxmlformats.org/markup-compatibility/2006">
              <mc:Choice xmlns:v="urn:schemas-microsoft-com:vml" Requires="v">
                <p:oleObj name="Equation" r:id="rId4" imgW="1396800" imgH="1346040" progId="Equation.3">
                  <p:embed/>
                </p:oleObj>
              </mc:Choice>
              <mc:Fallback>
                <p:oleObj name="Equation" r:id="rId4" imgW="1396800" imgH="1346040" progId="Equation.3">
                  <p:embed/>
                  <p:pic>
                    <p:nvPicPr>
                      <p:cNvPr id="23"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40109" y="882185"/>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6658DBAB-D15B-CD54-B5BA-3D70901A228A}"/>
              </a:ext>
            </a:extLst>
          </p:cNvPr>
          <p:cNvSpPr txBox="1"/>
          <p:nvPr/>
        </p:nvSpPr>
        <p:spPr>
          <a:xfrm>
            <a:off x="8888789" y="86510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D7441492-30FC-DE32-3D6E-47332E5AAD14}"/>
              </a:ext>
            </a:extLst>
          </p:cNvPr>
          <p:cNvSpPr txBox="1"/>
          <p:nvPr/>
        </p:nvSpPr>
        <p:spPr>
          <a:xfrm>
            <a:off x="9378050" y="86510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10BC31F0-EC4B-FBDB-8F9E-ED2FF9FDAAAB}"/>
              </a:ext>
            </a:extLst>
          </p:cNvPr>
          <p:cNvSpPr txBox="1"/>
          <p:nvPr/>
        </p:nvSpPr>
        <p:spPr>
          <a:xfrm>
            <a:off x="9350566" y="1342157"/>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8ACDEE6A-C85A-A90A-D689-05B258C63878}"/>
              </a:ext>
            </a:extLst>
          </p:cNvPr>
          <p:cNvSpPr txBox="1"/>
          <p:nvPr/>
        </p:nvSpPr>
        <p:spPr>
          <a:xfrm>
            <a:off x="9839827" y="1342157"/>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F842358B-0706-5223-681B-D8C74675592D}"/>
              </a:ext>
            </a:extLst>
          </p:cNvPr>
          <p:cNvSpPr txBox="1"/>
          <p:nvPr/>
        </p:nvSpPr>
        <p:spPr>
          <a:xfrm>
            <a:off x="9830344" y="184590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7DA76983-3A98-117B-988F-8F93F2C82E03}"/>
              </a:ext>
            </a:extLst>
          </p:cNvPr>
          <p:cNvSpPr txBox="1"/>
          <p:nvPr/>
        </p:nvSpPr>
        <p:spPr>
          <a:xfrm>
            <a:off x="10319605" y="184590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ED6ADD59-8ECC-E3D9-02AF-66E94F82F314}"/>
              </a:ext>
            </a:extLst>
          </p:cNvPr>
          <p:cNvSpPr txBox="1"/>
          <p:nvPr/>
        </p:nvSpPr>
        <p:spPr>
          <a:xfrm>
            <a:off x="10345139" y="2313430"/>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D50047A4-E7CB-A960-D0E9-7DEA91A841D5}"/>
              </a:ext>
            </a:extLst>
          </p:cNvPr>
          <p:cNvSpPr txBox="1"/>
          <p:nvPr/>
        </p:nvSpPr>
        <p:spPr>
          <a:xfrm>
            <a:off x="10744744" y="2313430"/>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532EBDA7-C2F3-8579-F72C-6CF39061CE6F}"/>
              </a:ext>
            </a:extLst>
          </p:cNvPr>
          <p:cNvSpPr txBox="1"/>
          <p:nvPr/>
        </p:nvSpPr>
        <p:spPr>
          <a:xfrm>
            <a:off x="8891995"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2951432-1E7C-BF60-B4F9-7FF1022A80CE}"/>
                  </a:ext>
                </a:extLst>
              </p:cNvPr>
              <p:cNvSpPr txBox="1"/>
              <p:nvPr/>
            </p:nvSpPr>
            <p:spPr>
              <a:xfrm>
                <a:off x="7391113" y="1828302"/>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55" name="TextBox 54">
                <a:extLst>
                  <a:ext uri="{FF2B5EF4-FFF2-40B4-BE49-F238E27FC236}">
                    <a16:creationId xmlns:a16="http://schemas.microsoft.com/office/drawing/2014/main" id="{C2951432-1E7C-BF60-B4F9-7FF1022A80CE}"/>
                  </a:ext>
                </a:extLst>
              </p:cNvPr>
              <p:cNvSpPr txBox="1">
                <a:spLocks noRot="1" noChangeAspect="1" noMove="1" noResize="1" noEditPoints="1" noAdjustHandles="1" noChangeArrowheads="1" noChangeShapeType="1" noTextEdit="1"/>
              </p:cNvSpPr>
              <p:nvPr/>
            </p:nvSpPr>
            <p:spPr>
              <a:xfrm>
                <a:off x="7391113" y="1828302"/>
                <a:ext cx="1181606" cy="523220"/>
              </a:xfrm>
              <a:prstGeom prst="rect">
                <a:avLst/>
              </a:prstGeom>
              <a:blipFill>
                <a:blip r:embed="rId6"/>
                <a:stretch>
                  <a:fillRect/>
                </a:stretch>
              </a:blipFill>
            </p:spPr>
            <p:txBody>
              <a:bodyPr/>
              <a:lstStyle/>
              <a:p>
                <a:r>
                  <a:rPr lang="en-SE">
                    <a:noFill/>
                  </a:rPr>
                  <a:t> </a:t>
                </a:r>
              </a:p>
            </p:txBody>
          </p:sp>
        </mc:Fallback>
      </mc:AlternateContent>
      <p:sp>
        <p:nvSpPr>
          <p:cNvPr id="56" name="TextBox 55">
            <a:extLst>
              <a:ext uri="{FF2B5EF4-FFF2-40B4-BE49-F238E27FC236}">
                <a16:creationId xmlns:a16="http://schemas.microsoft.com/office/drawing/2014/main" id="{D4C9A3C8-1F5A-5117-2F60-E4DD09CFB284}"/>
              </a:ext>
            </a:extLst>
          </p:cNvPr>
          <p:cNvSpPr txBox="1"/>
          <p:nvPr/>
        </p:nvSpPr>
        <p:spPr>
          <a:xfrm>
            <a:off x="10753669" y="280587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59" name="Content Placeholder 5">
            <a:extLst>
              <a:ext uri="{FF2B5EF4-FFF2-40B4-BE49-F238E27FC236}">
                <a16:creationId xmlns:a16="http://schemas.microsoft.com/office/drawing/2014/main" id="{CC1055CE-5202-A35C-6493-AD1B95582EBB}"/>
              </a:ext>
            </a:extLst>
          </p:cNvPr>
          <p:cNvGraphicFramePr>
            <a:graphicFrameLocks/>
          </p:cNvGraphicFramePr>
          <p:nvPr>
            <p:extLst>
              <p:ext uri="{D42A27DB-BD31-4B8C-83A1-F6EECF244321}">
                <p14:modId xmlns:p14="http://schemas.microsoft.com/office/powerpoint/2010/main" val="3931728396"/>
              </p:ext>
            </p:extLst>
          </p:nvPr>
        </p:nvGraphicFramePr>
        <p:xfrm>
          <a:off x="8318665" y="3878265"/>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263484799"/>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1117599685"/>
                  </a:ext>
                </a:extLst>
              </a:tr>
              <a:tr h="370840">
                <a:tc>
                  <a:txBody>
                    <a:bodyPr/>
                    <a:lstStyle/>
                    <a:p>
                      <a:pPr algn="ctr"/>
                      <a:r>
                        <a:rPr lang="en-GB" sz="2000" dirty="0"/>
                        <a:t>P5</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349827769"/>
                  </a:ext>
                </a:extLst>
              </a:tr>
            </a:tbl>
          </a:graphicData>
        </a:graphic>
      </p:graphicFrame>
      <p:sp>
        <p:nvSpPr>
          <p:cNvPr id="60" name="TextBox 59">
            <a:extLst>
              <a:ext uri="{FF2B5EF4-FFF2-40B4-BE49-F238E27FC236}">
                <a16:creationId xmlns:a16="http://schemas.microsoft.com/office/drawing/2014/main" id="{F8D4BFBC-E1E3-33C5-683B-C39B2FFBE669}"/>
              </a:ext>
            </a:extLst>
          </p:cNvPr>
          <p:cNvSpPr txBox="1"/>
          <p:nvPr/>
        </p:nvSpPr>
        <p:spPr>
          <a:xfrm>
            <a:off x="8459271" y="3200400"/>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401048514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219200" y="-209993"/>
            <a:ext cx="9829800" cy="1143000"/>
          </a:xfrm>
        </p:spPr>
        <p:txBody>
          <a:bodyPr/>
          <a:lstStyle/>
          <a:p>
            <a:pPr eaLnBrk="1" hangingPunct="1"/>
            <a:r>
              <a:rPr lang="en-US" altLang="zh-CN" dirty="0">
                <a:ea typeface="宋体" charset="-122"/>
              </a:rPr>
              <a:t>Banker’s Algorithm: 5 philosophers each holding his left fork</a:t>
            </a:r>
          </a:p>
        </p:txBody>
      </p:sp>
      <p:graphicFrame>
        <p:nvGraphicFramePr>
          <p:cNvPr id="1028" name="Object 8"/>
          <p:cNvGraphicFramePr>
            <a:graphicFrameLocks noGrp="1" noChangeAspect="1"/>
          </p:cNvGraphicFramePr>
          <p:nvPr>
            <p:ph sz="quarter" idx="3"/>
          </p:nvPr>
        </p:nvGraphicFramePr>
        <p:xfrm>
          <a:off x="2403475" y="4715357"/>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3475" y="4715357"/>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1371600" y="1544636"/>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1544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4548188" y="1544637"/>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48188" y="1544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838824" y="4715357"/>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38824" y="4715357"/>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1321909" y="5376029"/>
            <a:ext cx="10457932" cy="1224442"/>
          </a:xfrm>
        </p:spPr>
        <p:txBody>
          <a:bodyPr>
            <a:normAutofit/>
          </a:bodyPr>
          <a:lstStyle/>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a:t>
            </a:r>
          </a:p>
          <a:p>
            <a:pPr marL="0" lvl="1" indent="0">
              <a:buClr>
                <a:schemeClr val="bg2"/>
              </a:buClr>
              <a:buSzPct val="90000"/>
              <a:buNone/>
            </a:pPr>
            <a:r>
              <a:rPr lang="en-US" sz="2400" dirty="0">
                <a:solidFill>
                  <a:schemeClr val="dk1"/>
                </a:solidFill>
                <a:latin typeface="Gill Sans" panose="020B0502020104020203"/>
                <a:ea typeface="+mn-ea"/>
                <a:cs typeface="+mn-cs"/>
              </a:rPr>
              <a:t>ANS: It is not safe, as no process can run to completion based on Need matrix and Available vector.</a:t>
            </a:r>
            <a:endParaRPr lang="en-US" sz="2400" dirty="0"/>
          </a:p>
        </p:txBody>
      </p:sp>
      <p:sp>
        <p:nvSpPr>
          <p:cNvPr id="7" name="TextBox 6">
            <a:extLst>
              <a:ext uri="{FF2B5EF4-FFF2-40B4-BE49-F238E27FC236}">
                <a16:creationId xmlns:a16="http://schemas.microsoft.com/office/drawing/2014/main" id="{7205C012-CA7E-C9A9-AA64-C1E2CDD589FB}"/>
              </a:ext>
            </a:extLst>
          </p:cNvPr>
          <p:cNvSpPr txBox="1"/>
          <p:nvPr/>
        </p:nvSpPr>
        <p:spPr>
          <a:xfrm>
            <a:off x="2726479" y="114452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8" name="TextBox 7">
            <a:extLst>
              <a:ext uri="{FF2B5EF4-FFF2-40B4-BE49-F238E27FC236}">
                <a16:creationId xmlns:a16="http://schemas.microsoft.com/office/drawing/2014/main" id="{66F9FF2F-7FCC-5B71-EFA1-B57C67FD154C}"/>
              </a:ext>
            </a:extLst>
          </p:cNvPr>
          <p:cNvSpPr txBox="1"/>
          <p:nvPr/>
        </p:nvSpPr>
        <p:spPr>
          <a:xfrm>
            <a:off x="5459413" y="114452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9" name="TextBox 8">
            <a:extLst>
              <a:ext uri="{FF2B5EF4-FFF2-40B4-BE49-F238E27FC236}">
                <a16:creationId xmlns:a16="http://schemas.microsoft.com/office/drawing/2014/main" id="{F86289A1-022A-BA62-1AB2-C125E6162875}"/>
              </a:ext>
            </a:extLst>
          </p:cNvPr>
          <p:cNvSpPr txBox="1"/>
          <p:nvPr/>
        </p:nvSpPr>
        <p:spPr>
          <a:xfrm>
            <a:off x="3682351" y="431100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0" name="TextBox 9">
            <a:extLst>
              <a:ext uri="{FF2B5EF4-FFF2-40B4-BE49-F238E27FC236}">
                <a16:creationId xmlns:a16="http://schemas.microsoft.com/office/drawing/2014/main" id="{B3095F85-3B1D-7B29-5F54-F7F70385A7D7}"/>
              </a:ext>
            </a:extLst>
          </p:cNvPr>
          <p:cNvSpPr txBox="1"/>
          <p:nvPr/>
        </p:nvSpPr>
        <p:spPr>
          <a:xfrm>
            <a:off x="6958951" y="431100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44" name="TextBox 43">
            <a:extLst>
              <a:ext uri="{FF2B5EF4-FFF2-40B4-BE49-F238E27FC236}">
                <a16:creationId xmlns:a16="http://schemas.microsoft.com/office/drawing/2014/main" id="{220DB13F-1C88-A101-E8AB-F7FD26D325C5}"/>
              </a:ext>
            </a:extLst>
          </p:cNvPr>
          <p:cNvSpPr txBox="1"/>
          <p:nvPr/>
        </p:nvSpPr>
        <p:spPr>
          <a:xfrm>
            <a:off x="8812107" y="1142847"/>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45" name="Object 3">
            <a:extLst>
              <a:ext uri="{FF2B5EF4-FFF2-40B4-BE49-F238E27FC236}">
                <a16:creationId xmlns:a16="http://schemas.microsoft.com/office/drawing/2014/main" id="{83675655-3214-DED5-CA62-51470C1B86E1}"/>
              </a:ext>
            </a:extLst>
          </p:cNvPr>
          <p:cNvGraphicFramePr>
            <a:graphicFrameLocks noChangeAspect="1"/>
          </p:cNvGraphicFramePr>
          <p:nvPr/>
        </p:nvGraphicFramePr>
        <p:xfrm>
          <a:off x="7531101" y="1544636"/>
          <a:ext cx="2982913" cy="2874963"/>
        </p:xfrm>
        <a:graphic>
          <a:graphicData uri="http://schemas.openxmlformats.org/presentationml/2006/ole">
            <mc:AlternateContent xmlns:mc="http://schemas.openxmlformats.org/markup-compatibility/2006">
              <mc:Choice xmlns:v="urn:schemas-microsoft-com:vml" Requires="v">
                <p:oleObj name="Equation" r:id="rId10" imgW="1396800" imgH="1346040" progId="Equation.3">
                  <p:embed/>
                </p:oleObj>
              </mc:Choice>
              <mc:Fallback>
                <p:oleObj name="Equation" r:id="rId10" imgW="1396800" imgH="1346040" progId="Equation.3">
                  <p:embed/>
                  <p:pic>
                    <p:nvPicPr>
                      <p:cNvPr id="45" name="Object 3">
                        <a:extLst>
                          <a:ext uri="{FF2B5EF4-FFF2-40B4-BE49-F238E27FC236}">
                            <a16:creationId xmlns:a16="http://schemas.microsoft.com/office/drawing/2014/main" id="{83675655-3214-DED5-CA62-51470C1B86E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31101" y="1544636"/>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TextBox 45">
            <a:extLst>
              <a:ext uri="{FF2B5EF4-FFF2-40B4-BE49-F238E27FC236}">
                <a16:creationId xmlns:a16="http://schemas.microsoft.com/office/drawing/2014/main" id="{ED042D38-CEC2-3FFF-AEB5-185DD78ED7B2}"/>
              </a:ext>
            </a:extLst>
          </p:cNvPr>
          <p:cNvSpPr txBox="1"/>
          <p:nvPr/>
        </p:nvSpPr>
        <p:spPr>
          <a:xfrm>
            <a:off x="8179781" y="1527554"/>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7" name="TextBox 46">
            <a:extLst>
              <a:ext uri="{FF2B5EF4-FFF2-40B4-BE49-F238E27FC236}">
                <a16:creationId xmlns:a16="http://schemas.microsoft.com/office/drawing/2014/main" id="{AFD0EF05-2D9B-B66D-8B81-C0870858FC78}"/>
              </a:ext>
            </a:extLst>
          </p:cNvPr>
          <p:cNvSpPr txBox="1"/>
          <p:nvPr/>
        </p:nvSpPr>
        <p:spPr>
          <a:xfrm>
            <a:off x="8669042" y="152755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48" name="TextBox 47">
            <a:extLst>
              <a:ext uri="{FF2B5EF4-FFF2-40B4-BE49-F238E27FC236}">
                <a16:creationId xmlns:a16="http://schemas.microsoft.com/office/drawing/2014/main" id="{2A689739-BF0F-AF81-94DA-D651DAA8C6B0}"/>
              </a:ext>
            </a:extLst>
          </p:cNvPr>
          <p:cNvSpPr txBox="1"/>
          <p:nvPr/>
        </p:nvSpPr>
        <p:spPr>
          <a:xfrm>
            <a:off x="8641558" y="200460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49" name="TextBox 48">
            <a:extLst>
              <a:ext uri="{FF2B5EF4-FFF2-40B4-BE49-F238E27FC236}">
                <a16:creationId xmlns:a16="http://schemas.microsoft.com/office/drawing/2014/main" id="{0E149D23-3959-6F94-4EE1-6D37D9CE281D}"/>
              </a:ext>
            </a:extLst>
          </p:cNvPr>
          <p:cNvSpPr txBox="1"/>
          <p:nvPr/>
        </p:nvSpPr>
        <p:spPr>
          <a:xfrm>
            <a:off x="9130819" y="200460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0" name="TextBox 49">
            <a:extLst>
              <a:ext uri="{FF2B5EF4-FFF2-40B4-BE49-F238E27FC236}">
                <a16:creationId xmlns:a16="http://schemas.microsoft.com/office/drawing/2014/main" id="{2C7EDF96-712C-D718-A559-5F666762BC8A}"/>
              </a:ext>
            </a:extLst>
          </p:cNvPr>
          <p:cNvSpPr txBox="1"/>
          <p:nvPr/>
        </p:nvSpPr>
        <p:spPr>
          <a:xfrm>
            <a:off x="9121336" y="2508356"/>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1" name="TextBox 50">
            <a:extLst>
              <a:ext uri="{FF2B5EF4-FFF2-40B4-BE49-F238E27FC236}">
                <a16:creationId xmlns:a16="http://schemas.microsoft.com/office/drawing/2014/main" id="{127973D0-B53A-CC89-C65C-7B174201910A}"/>
              </a:ext>
            </a:extLst>
          </p:cNvPr>
          <p:cNvSpPr txBox="1"/>
          <p:nvPr/>
        </p:nvSpPr>
        <p:spPr>
          <a:xfrm>
            <a:off x="9610597" y="2508356"/>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2" name="TextBox 51">
            <a:extLst>
              <a:ext uri="{FF2B5EF4-FFF2-40B4-BE49-F238E27FC236}">
                <a16:creationId xmlns:a16="http://schemas.microsoft.com/office/drawing/2014/main" id="{2752F51E-92AF-9DF7-E84B-4CD0A73FBB5C}"/>
              </a:ext>
            </a:extLst>
          </p:cNvPr>
          <p:cNvSpPr txBox="1"/>
          <p:nvPr/>
        </p:nvSpPr>
        <p:spPr>
          <a:xfrm>
            <a:off x="9636131" y="297588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53" name="TextBox 52">
            <a:extLst>
              <a:ext uri="{FF2B5EF4-FFF2-40B4-BE49-F238E27FC236}">
                <a16:creationId xmlns:a16="http://schemas.microsoft.com/office/drawing/2014/main" id="{3A40971D-2C7A-37B9-DA9B-8A90B1CEDCFF}"/>
              </a:ext>
            </a:extLst>
          </p:cNvPr>
          <p:cNvSpPr txBox="1"/>
          <p:nvPr/>
        </p:nvSpPr>
        <p:spPr>
          <a:xfrm>
            <a:off x="10035736" y="29758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4" name="TextBox 53">
            <a:extLst>
              <a:ext uri="{FF2B5EF4-FFF2-40B4-BE49-F238E27FC236}">
                <a16:creationId xmlns:a16="http://schemas.microsoft.com/office/drawing/2014/main" id="{B278EE78-1672-0FE6-2F33-01752630DC17}"/>
              </a:ext>
            </a:extLst>
          </p:cNvPr>
          <p:cNvSpPr txBox="1"/>
          <p:nvPr/>
        </p:nvSpPr>
        <p:spPr>
          <a:xfrm>
            <a:off x="8182987" y="3468324"/>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55" name="Rectangle 54">
            <a:extLst>
              <a:ext uri="{FF2B5EF4-FFF2-40B4-BE49-F238E27FC236}">
                <a16:creationId xmlns:a16="http://schemas.microsoft.com/office/drawing/2014/main" id="{A687204D-5150-548B-F280-C100B957FD26}"/>
              </a:ext>
            </a:extLst>
          </p:cNvPr>
          <p:cNvSpPr/>
          <p:nvPr/>
        </p:nvSpPr>
        <p:spPr bwMode="auto">
          <a:xfrm>
            <a:off x="7051575" y="3546977"/>
            <a:ext cx="348291" cy="304800"/>
          </a:xfrm>
          <a:prstGeom prst="rect">
            <a:avLst/>
          </a:prstGeom>
          <a:noFill/>
          <a:ln w="190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lnSpcReduction="10000"/>
          </a:bodyPr>
          <a:lstStyle/>
          <a:p>
            <a:r>
              <a:rPr lang="en-GB" dirty="0"/>
              <a:t>If each lawyer has 2 arms, and there is a pile of 5 chopsticks at the </a:t>
            </a:r>
            <a:r>
              <a:rPr lang="en-GB" dirty="0" err="1"/>
              <a:t>center</a:t>
            </a:r>
            <a:r>
              <a:rPr lang="en-GB" dirty="0"/>
              <a:t> of the table.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Q0: Can the system be deadlocked?</a:t>
            </a:r>
          </a:p>
          <a:p>
            <a:r>
              <a:rPr lang="en-GB" dirty="0"/>
              <a:t>Q1: Two lawyers each grab two chopsticks and start eating. One lawyer grabs one chopstick. Is the current state safe? Check it using Banker’s algorithm.</a:t>
            </a:r>
          </a:p>
          <a:p>
            <a:r>
              <a:rPr lang="en-GB" dirty="0"/>
              <a:t>Q2: Each lawyer grabs 1 chopstick. Is the current state safe? Check it using Banker’s algorithm. Check it using Banker’s algorithm.</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F8A7C-14EA-37B0-EC5E-81DDA3131D8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4A1EEE7A-AFF3-62A0-6C96-71F28AAE198E}"/>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AEA40B10-F067-AE17-586D-BEB3EE6C71E3}"/>
              </a:ext>
            </a:extLst>
          </p:cNvPr>
          <p:cNvSpPr>
            <a:spLocks noGrp="1"/>
          </p:cNvSpPr>
          <p:nvPr>
            <p:ph idx="1"/>
          </p:nvPr>
        </p:nvSpPr>
        <p:spPr>
          <a:xfrm>
            <a:off x="246280" y="1358634"/>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8DB4AF6B-C159-CA7D-D09D-A2845A2333CE}"/>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1B7094CE-CCCF-3DED-B9CA-C1B1CF2DC940}"/>
              </a:ext>
            </a:extLst>
          </p:cNvPr>
          <p:cNvGraphicFramePr>
            <a:graphicFrameLocks noGrp="1"/>
          </p:cNvGraphicFramePr>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A5C3BC73-EF4F-83BD-BECE-B1754C40669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2EC4656B-2F55-8A8B-0E51-F71FBD8B16C7}"/>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402085F0-B607-33A2-8C88-89A1A2C47D47}"/>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3BD10C88-B011-33C7-D786-BD781D4B2105}"/>
              </a:ext>
            </a:extLst>
          </p:cNvPr>
          <p:cNvGraphicFramePr>
            <a:graphicFrameLocks noGrp="1"/>
          </p:cNvGraphicFramePr>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06A73B2B-8912-821F-0571-70BB59B03910}"/>
              </a:ext>
            </a:extLst>
          </p:cNvPr>
          <p:cNvGraphicFramePr>
            <a:graphicFrameLocks noGrp="1"/>
          </p:cNvGraphicFramePr>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8B0E8504-9C4F-BC23-3681-AD5E286F0656}"/>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8909B93B-4B08-68C1-97AE-D1C8E731DE82}"/>
              </a:ext>
            </a:extLst>
          </p:cNvPr>
          <p:cNvGraphicFramePr>
            <a:graphicFrameLocks noGrp="1"/>
          </p:cNvGraphicFramePr>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DDFE3AF9-37DD-D081-187F-03A58D508F9D}"/>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33AE2E1F-25A5-9AF2-013E-36E28FB8D0A4}"/>
              </a:ext>
            </a:extLst>
          </p:cNvPr>
          <p:cNvGraphicFramePr>
            <a:graphicFrameLocks noGrp="1"/>
          </p:cNvGraphicFramePr>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006FDD3-54C5-2F43-BA0D-577D4B2B793D}"/>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72BFCE16-26B1-B6D3-F0AF-3318425DB2C2}"/>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83848285-193F-DE0B-D127-BFDE35982612}"/>
              </a:ext>
            </a:extLst>
          </p:cNvPr>
          <p:cNvGraphicFramePr>
            <a:graphicFrameLocks noGrp="1"/>
          </p:cNvGraphicFramePr>
          <p:nvPr>
            <p:extLst>
              <p:ext uri="{D42A27DB-BD31-4B8C-83A1-F6EECF244321}">
                <p14:modId xmlns:p14="http://schemas.microsoft.com/office/powerpoint/2010/main" val="340773109"/>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C81144A7-B5AC-C49C-CE8C-8B4715A6F143}"/>
              </a:ext>
            </a:extLst>
          </p:cNvPr>
          <p:cNvGraphicFramePr>
            <a:graphicFrameLocks noGrp="1"/>
          </p:cNvGraphicFramePr>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5EEEAC16-E666-851C-8433-10A9517F3833}"/>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DDB30E7A-5A44-2D8D-1BB0-EA7F4CA9E008}"/>
              </a:ext>
            </a:extLst>
          </p:cNvPr>
          <p:cNvGraphicFramePr>
            <a:graphicFrameLocks noGrp="1"/>
          </p:cNvGraphicFramePr>
          <p:nvPr>
            <p:extLst>
              <p:ext uri="{D42A27DB-BD31-4B8C-83A1-F6EECF244321}">
                <p14:modId xmlns:p14="http://schemas.microsoft.com/office/powerpoint/2010/main" val="1443084220"/>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67C6DFF-22FA-74D0-CE68-6D3E43DCDC2B}"/>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0942C083-7636-58F8-E77A-207AB3B4D02A}"/>
              </a:ext>
            </a:extLst>
          </p:cNvPr>
          <p:cNvSpPr txBox="1">
            <a:spLocks/>
          </p:cNvSpPr>
          <p:nvPr/>
        </p:nvSpPr>
        <p:spPr bwMode="auto">
          <a:xfrm>
            <a:off x="4307963" y="1139934"/>
            <a:ext cx="2511429" cy="22096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Q1: Two lawyers each grab two chopsticks and start eating. </a:t>
            </a:r>
            <a:r>
              <a:rPr lang="en-US" altLang="zh-CN" b="0" kern="0" dirty="0"/>
              <a:t>Is the current state safe? Check it using Banker’s algorithm.</a:t>
            </a:r>
          </a:p>
        </p:txBody>
      </p:sp>
      <p:graphicFrame>
        <p:nvGraphicFramePr>
          <p:cNvPr id="23" name="Table 22">
            <a:extLst>
              <a:ext uri="{FF2B5EF4-FFF2-40B4-BE49-F238E27FC236}">
                <a16:creationId xmlns:a16="http://schemas.microsoft.com/office/drawing/2014/main" id="{F3800D2D-4CED-0AF5-6BB3-A160D6B5E26D}"/>
              </a:ext>
            </a:extLst>
          </p:cNvPr>
          <p:cNvGraphicFramePr>
            <a:graphicFrameLocks noGrp="1"/>
          </p:cNvGraphicFramePr>
          <p:nvPr>
            <p:extLst>
              <p:ext uri="{D42A27DB-BD31-4B8C-83A1-F6EECF244321}">
                <p14:modId xmlns:p14="http://schemas.microsoft.com/office/powerpoint/2010/main" val="2109153934"/>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02A3EF08-F2E5-06DD-F75B-E35A7DCD3151}"/>
              </a:ext>
            </a:extLst>
          </p:cNvPr>
          <p:cNvGraphicFramePr>
            <a:graphicFrameLocks/>
          </p:cNvGraphicFramePr>
          <p:nvPr>
            <p:extLst>
              <p:ext uri="{D42A27DB-BD31-4B8C-83A1-F6EECF244321}">
                <p14:modId xmlns:p14="http://schemas.microsoft.com/office/powerpoint/2010/main" val="480033298"/>
              </p:ext>
            </p:extLst>
          </p:nvPr>
        </p:nvGraphicFramePr>
        <p:xfrm>
          <a:off x="9153107" y="3911387"/>
          <a:ext cx="1301842"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US" altLang="zh-CN"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extLst>
                  <a:ext uri="{0D108BD9-81ED-4DB2-BD59-A6C34878D82A}">
                    <a16:rowId xmlns:a16="http://schemas.microsoft.com/office/drawing/2014/main" val="3030728590"/>
                  </a:ext>
                </a:extLst>
              </a:tr>
              <a:tr h="370840">
                <a:tc>
                  <a:txBody>
                    <a:bodyPr/>
                    <a:lstStyle/>
                    <a:p>
                      <a:pPr algn="ctr"/>
                      <a:r>
                        <a:rPr lang="en-US" sz="2000" dirty="0"/>
                        <a:t>P3</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75896377"/>
                  </a:ext>
                </a:extLst>
              </a:tr>
              <a:tr h="370840">
                <a:tc>
                  <a:txBody>
                    <a:bodyPr/>
                    <a:lstStyle/>
                    <a:p>
                      <a:pPr algn="ctr"/>
                      <a:r>
                        <a:rPr lang="en-US" sz="2000" dirty="0"/>
                        <a:t>P4</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74450686"/>
                  </a:ext>
                </a:extLst>
              </a:tr>
              <a:tr h="370840">
                <a:tc>
                  <a:txBody>
                    <a:bodyPr/>
                    <a:lstStyle/>
                    <a:p>
                      <a:pPr algn="ctr"/>
                      <a:r>
                        <a:rPr lang="en-US" sz="2000" dirty="0"/>
                        <a:t>P5</a:t>
                      </a:r>
                      <a:endParaRPr lang="en-SE" sz="2000" dirty="0"/>
                    </a:p>
                  </a:txBody>
                  <a:tcPr>
                    <a:solidFill>
                      <a:schemeClr val="bg1">
                        <a:lumMod val="95000"/>
                      </a:schemeClr>
                    </a:solidFill>
                  </a:tcPr>
                </a:tc>
                <a:tc>
                  <a:txBody>
                    <a:bodyPr/>
                    <a:lstStyle/>
                    <a:p>
                      <a:pPr algn="ctr"/>
                      <a:r>
                        <a:rPr lang="en-US" sz="2000" dirty="0"/>
                        <a:t>5</a:t>
                      </a:r>
                      <a:endParaRPr lang="en-SE" sz="2000" dirty="0"/>
                    </a:p>
                  </a:txBody>
                  <a:tcPr/>
                </a:tc>
                <a:extLst>
                  <a:ext uri="{0D108BD9-81ED-4DB2-BD59-A6C34878D82A}">
                    <a16:rowId xmlns:a16="http://schemas.microsoft.com/office/drawing/2014/main" val="4107443360"/>
                  </a:ext>
                </a:extLst>
              </a:tr>
            </a:tbl>
          </a:graphicData>
        </a:graphic>
      </p:graphicFrame>
      <p:sp>
        <p:nvSpPr>
          <p:cNvPr id="25" name="TextBox 24">
            <a:extLst>
              <a:ext uri="{FF2B5EF4-FFF2-40B4-BE49-F238E27FC236}">
                <a16:creationId xmlns:a16="http://schemas.microsoft.com/office/drawing/2014/main" id="{7298E434-C564-0A77-CCB2-BE88B0D453A6}"/>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646CF467-03B4-597C-6D8A-1B30E84F27DC}"/>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a:t>Q1: </a:t>
            </a:r>
            <a:r>
              <a:rPr lang="en-US" b="0" kern="0" dirty="0"/>
              <a:t>ANS</a:t>
            </a:r>
            <a:r>
              <a:rPr lang="en-GB" b="0" kern="0" dirty="0"/>
              <a:t>: Yes, current state is safe. You can run P1 first, then the remaining lawyers in any order.  </a:t>
            </a:r>
            <a:endParaRPr lang="en-US" altLang="zh-CN" b="0" kern="0" dirty="0"/>
          </a:p>
        </p:txBody>
      </p:sp>
    </p:spTree>
    <p:extLst>
      <p:ext uri="{BB962C8B-B14F-4D97-AF65-F5344CB8AC3E}">
        <p14:creationId xmlns:p14="http://schemas.microsoft.com/office/powerpoint/2010/main" val="292161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235313" y="1219328"/>
            <a:ext cx="1940024" cy="1143000"/>
          </a:xfrm>
        </p:spPr>
        <p:txBody>
          <a:bodyPr>
            <a:normAutofit/>
          </a:bodyPr>
          <a:lstStyle/>
          <a:p>
            <a:pPr marL="0" indent="0">
              <a:buNone/>
            </a:pPr>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B9D892B5-58C4-806B-B7EF-D199C9E1F5BB}"/>
              </a:ext>
            </a:extLst>
          </p:cNvPr>
          <p:cNvGraphicFramePr>
            <a:graphicFrameLocks noGrp="1"/>
          </p:cNvGraphicFramePr>
          <p:nvPr>
            <p:extLst>
              <p:ext uri="{D42A27DB-BD31-4B8C-83A1-F6EECF244321}">
                <p14:modId xmlns:p14="http://schemas.microsoft.com/office/powerpoint/2010/main" val="3745573574"/>
              </p:ext>
            </p:extLst>
          </p:nvPr>
        </p:nvGraphicFramePr>
        <p:xfrm>
          <a:off x="246908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4" name="TextBox 3">
            <a:extLst>
              <a:ext uri="{FF2B5EF4-FFF2-40B4-BE49-F238E27FC236}">
                <a16:creationId xmlns:a16="http://schemas.microsoft.com/office/drawing/2014/main" id="{9A2F85CE-5424-2861-D748-564FA4318447}"/>
              </a:ext>
            </a:extLst>
          </p:cNvPr>
          <p:cNvSpPr txBox="1"/>
          <p:nvPr/>
        </p:nvSpPr>
        <p:spPr>
          <a:xfrm>
            <a:off x="2351444"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458E86CD-D1FD-8DCB-ED38-D3A7CA79FDFF}"/>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355A486F-0CA9-FF3D-FD8C-2631770448B9}"/>
              </a:ext>
            </a:extLst>
          </p:cNvPr>
          <p:cNvSpPr txBox="1"/>
          <p:nvPr/>
        </p:nvSpPr>
        <p:spPr>
          <a:xfrm>
            <a:off x="8801196" y="66412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7" name="Table 6">
            <a:extLst>
              <a:ext uri="{FF2B5EF4-FFF2-40B4-BE49-F238E27FC236}">
                <a16:creationId xmlns:a16="http://schemas.microsoft.com/office/drawing/2014/main" id="{C7AAAE97-FCC1-E4F3-B94A-04C5C84D044C}"/>
              </a:ext>
            </a:extLst>
          </p:cNvPr>
          <p:cNvGraphicFramePr>
            <a:graphicFrameLocks noGrp="1"/>
          </p:cNvGraphicFramePr>
          <p:nvPr>
            <p:extLst>
              <p:ext uri="{D42A27DB-BD31-4B8C-83A1-F6EECF244321}">
                <p14:modId xmlns:p14="http://schemas.microsoft.com/office/powerpoint/2010/main" val="2908677250"/>
              </p:ext>
            </p:extLst>
          </p:nvPr>
        </p:nvGraphicFramePr>
        <p:xfrm>
          <a:off x="3480165" y="1076053"/>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0</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8" name="Table 7">
            <a:extLst>
              <a:ext uri="{FF2B5EF4-FFF2-40B4-BE49-F238E27FC236}">
                <a16:creationId xmlns:a16="http://schemas.microsoft.com/office/drawing/2014/main" id="{3DCEC414-BD7D-5EAD-4819-8639B5662A74}"/>
              </a:ext>
            </a:extLst>
          </p:cNvPr>
          <p:cNvGraphicFramePr>
            <a:graphicFrameLocks noGrp="1"/>
          </p:cNvGraphicFramePr>
          <p:nvPr>
            <p:extLst>
              <p:ext uri="{D42A27DB-BD31-4B8C-83A1-F6EECF244321}">
                <p14:modId xmlns:p14="http://schemas.microsoft.com/office/powerpoint/2010/main" val="3641928148"/>
              </p:ext>
            </p:extLst>
          </p:nvPr>
        </p:nvGraphicFramePr>
        <p:xfrm>
          <a:off x="2456987" y="355701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9" name="TextBox 8">
            <a:extLst>
              <a:ext uri="{FF2B5EF4-FFF2-40B4-BE49-F238E27FC236}">
                <a16:creationId xmlns:a16="http://schemas.microsoft.com/office/drawing/2014/main" id="{FDB46065-9BEF-9686-7841-6DB6FA9A3DC4}"/>
              </a:ext>
            </a:extLst>
          </p:cNvPr>
          <p:cNvSpPr txBox="1"/>
          <p:nvPr/>
        </p:nvSpPr>
        <p:spPr>
          <a:xfrm>
            <a:off x="2263085" y="3162323"/>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10" name="Table 9">
            <a:extLst>
              <a:ext uri="{FF2B5EF4-FFF2-40B4-BE49-F238E27FC236}">
                <a16:creationId xmlns:a16="http://schemas.microsoft.com/office/drawing/2014/main" id="{1D2E30EF-F22B-312D-05F6-97670DDFF740}"/>
              </a:ext>
            </a:extLst>
          </p:cNvPr>
          <p:cNvGraphicFramePr>
            <a:graphicFrameLocks noGrp="1"/>
          </p:cNvGraphicFramePr>
          <p:nvPr>
            <p:extLst>
              <p:ext uri="{D42A27DB-BD31-4B8C-83A1-F6EECF244321}">
                <p14:modId xmlns:p14="http://schemas.microsoft.com/office/powerpoint/2010/main" val="1749472065"/>
              </p:ext>
            </p:extLst>
          </p:nvPr>
        </p:nvGraphicFramePr>
        <p:xfrm>
          <a:off x="3467138" y="3568306"/>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1" name="TextBox 10">
            <a:extLst>
              <a:ext uri="{FF2B5EF4-FFF2-40B4-BE49-F238E27FC236}">
                <a16:creationId xmlns:a16="http://schemas.microsoft.com/office/drawing/2014/main" id="{B0C497BB-CD38-D748-66CC-AEB6BB678D6A}"/>
              </a:ext>
            </a:extLst>
          </p:cNvPr>
          <p:cNvSpPr txBox="1"/>
          <p:nvPr/>
        </p:nvSpPr>
        <p:spPr>
          <a:xfrm>
            <a:off x="3099090" y="3149551"/>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12" name="Table 11">
            <a:extLst>
              <a:ext uri="{FF2B5EF4-FFF2-40B4-BE49-F238E27FC236}">
                <a16:creationId xmlns:a16="http://schemas.microsoft.com/office/drawing/2014/main" id="{D9A0D013-2DD2-41B5-3DC8-A439DB848BD2}"/>
              </a:ext>
            </a:extLst>
          </p:cNvPr>
          <p:cNvGraphicFramePr>
            <a:graphicFrameLocks noGrp="1"/>
          </p:cNvGraphicFramePr>
          <p:nvPr>
            <p:extLst>
              <p:ext uri="{D42A27DB-BD31-4B8C-83A1-F6EECF244321}">
                <p14:modId xmlns:p14="http://schemas.microsoft.com/office/powerpoint/2010/main" val="1844341242"/>
              </p:ext>
            </p:extLst>
          </p:nvPr>
        </p:nvGraphicFramePr>
        <p:xfrm>
          <a:off x="686462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2</a:t>
                      </a:r>
                      <a:endParaRPr lang="en-SE" sz="1800" dirty="0"/>
                    </a:p>
                  </a:txBody>
                  <a:tcPr/>
                </a:tc>
                <a:extLst>
                  <a:ext uri="{0D108BD9-81ED-4DB2-BD59-A6C34878D82A}">
                    <a16:rowId xmlns:a16="http://schemas.microsoft.com/office/drawing/2014/main" val="3776598000"/>
                  </a:ext>
                </a:extLst>
              </a:tr>
            </a:tbl>
          </a:graphicData>
        </a:graphic>
      </p:graphicFrame>
      <p:sp>
        <p:nvSpPr>
          <p:cNvPr id="13" name="TextBox 12">
            <a:extLst>
              <a:ext uri="{FF2B5EF4-FFF2-40B4-BE49-F238E27FC236}">
                <a16:creationId xmlns:a16="http://schemas.microsoft.com/office/drawing/2014/main" id="{3C5504D2-BB26-0EB7-D077-C4D07D2F14D9}"/>
              </a:ext>
            </a:extLst>
          </p:cNvPr>
          <p:cNvSpPr txBox="1"/>
          <p:nvPr/>
        </p:nvSpPr>
        <p:spPr>
          <a:xfrm>
            <a:off x="6746982" y="675943"/>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6" name="TextBox 15">
            <a:extLst>
              <a:ext uri="{FF2B5EF4-FFF2-40B4-BE49-F238E27FC236}">
                <a16:creationId xmlns:a16="http://schemas.microsoft.com/office/drawing/2014/main" id="{E9C404DB-5999-03AE-A93F-0BD06ABBEFB3}"/>
              </a:ext>
            </a:extLst>
          </p:cNvPr>
          <p:cNvSpPr txBox="1"/>
          <p:nvPr/>
        </p:nvSpPr>
        <p:spPr>
          <a:xfrm>
            <a:off x="7494628" y="67594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graphicFrame>
        <p:nvGraphicFramePr>
          <p:cNvPr id="17" name="Table 16">
            <a:extLst>
              <a:ext uri="{FF2B5EF4-FFF2-40B4-BE49-F238E27FC236}">
                <a16:creationId xmlns:a16="http://schemas.microsoft.com/office/drawing/2014/main" id="{20FB3A4B-4656-478C-4830-B44881D9B838}"/>
              </a:ext>
            </a:extLst>
          </p:cNvPr>
          <p:cNvGraphicFramePr>
            <a:graphicFrameLocks noGrp="1"/>
          </p:cNvGraphicFramePr>
          <p:nvPr>
            <p:extLst>
              <p:ext uri="{D42A27DB-BD31-4B8C-83A1-F6EECF244321}">
                <p14:modId xmlns:p14="http://schemas.microsoft.com/office/powerpoint/2010/main" val="18492781"/>
              </p:ext>
            </p:extLst>
          </p:nvPr>
        </p:nvGraphicFramePr>
        <p:xfrm>
          <a:off x="7875703"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18" name="Table 17">
            <a:extLst>
              <a:ext uri="{FF2B5EF4-FFF2-40B4-BE49-F238E27FC236}">
                <a16:creationId xmlns:a16="http://schemas.microsoft.com/office/drawing/2014/main" id="{7CD883B1-2C51-26C1-6B44-FD3A68875FEF}"/>
              </a:ext>
            </a:extLst>
          </p:cNvPr>
          <p:cNvGraphicFramePr>
            <a:graphicFrameLocks noGrp="1"/>
          </p:cNvGraphicFramePr>
          <p:nvPr>
            <p:extLst>
              <p:ext uri="{D42A27DB-BD31-4B8C-83A1-F6EECF244321}">
                <p14:modId xmlns:p14="http://schemas.microsoft.com/office/powerpoint/2010/main" val="712319663"/>
              </p:ext>
            </p:extLst>
          </p:nvPr>
        </p:nvGraphicFramePr>
        <p:xfrm>
          <a:off x="6852525" y="3545198"/>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5</a:t>
                      </a:r>
                      <a:endParaRPr lang="en-SE" sz="1800" dirty="0"/>
                    </a:p>
                  </a:txBody>
                  <a:tcPr/>
                </a:tc>
                <a:extLst>
                  <a:ext uri="{0D108BD9-81ED-4DB2-BD59-A6C34878D82A}">
                    <a16:rowId xmlns:a16="http://schemas.microsoft.com/office/drawing/2014/main" val="511353736"/>
                  </a:ext>
                </a:extLst>
              </a:tr>
            </a:tbl>
          </a:graphicData>
        </a:graphic>
      </p:graphicFrame>
      <p:sp>
        <p:nvSpPr>
          <p:cNvPr id="19" name="TextBox 18">
            <a:extLst>
              <a:ext uri="{FF2B5EF4-FFF2-40B4-BE49-F238E27FC236}">
                <a16:creationId xmlns:a16="http://schemas.microsoft.com/office/drawing/2014/main" id="{F7B60051-3D2A-4B8A-2F72-637C47DDDD0A}"/>
              </a:ext>
            </a:extLst>
          </p:cNvPr>
          <p:cNvSpPr txBox="1"/>
          <p:nvPr/>
        </p:nvSpPr>
        <p:spPr>
          <a:xfrm>
            <a:off x="6658623" y="3150504"/>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graphicFrame>
        <p:nvGraphicFramePr>
          <p:cNvPr id="20" name="Table 19">
            <a:extLst>
              <a:ext uri="{FF2B5EF4-FFF2-40B4-BE49-F238E27FC236}">
                <a16:creationId xmlns:a16="http://schemas.microsoft.com/office/drawing/2014/main" id="{ACA017E9-245C-6500-218A-34D04FA981E3}"/>
              </a:ext>
            </a:extLst>
          </p:cNvPr>
          <p:cNvGraphicFramePr>
            <a:graphicFrameLocks noGrp="1"/>
          </p:cNvGraphicFramePr>
          <p:nvPr>
            <p:extLst>
              <p:ext uri="{D42A27DB-BD31-4B8C-83A1-F6EECF244321}">
                <p14:modId xmlns:p14="http://schemas.microsoft.com/office/powerpoint/2010/main" val="318948737"/>
              </p:ext>
            </p:extLst>
          </p:nvPr>
        </p:nvGraphicFramePr>
        <p:xfrm>
          <a:off x="7862676" y="3556487"/>
          <a:ext cx="478497" cy="37084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0</a:t>
                      </a:r>
                      <a:endParaRPr lang="en-SE" sz="1800" dirty="0"/>
                    </a:p>
                  </a:txBody>
                  <a:tcPr/>
                </a:tc>
                <a:extLst>
                  <a:ext uri="{0D108BD9-81ED-4DB2-BD59-A6C34878D82A}">
                    <a16:rowId xmlns:a16="http://schemas.microsoft.com/office/drawing/2014/main" val="511353736"/>
                  </a:ext>
                </a:extLst>
              </a:tr>
            </a:tbl>
          </a:graphicData>
        </a:graphic>
      </p:graphicFrame>
      <p:sp>
        <p:nvSpPr>
          <p:cNvPr id="21" name="TextBox 20">
            <a:extLst>
              <a:ext uri="{FF2B5EF4-FFF2-40B4-BE49-F238E27FC236}">
                <a16:creationId xmlns:a16="http://schemas.microsoft.com/office/drawing/2014/main" id="{AD6CE544-5B7C-ACA0-50E9-B68D72871C42}"/>
              </a:ext>
            </a:extLst>
          </p:cNvPr>
          <p:cNvSpPr txBox="1"/>
          <p:nvPr/>
        </p:nvSpPr>
        <p:spPr>
          <a:xfrm>
            <a:off x="7494628" y="3137732"/>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AC63467C-2C34-6F66-2D50-DDF360347393}"/>
              </a:ext>
            </a:extLst>
          </p:cNvPr>
          <p:cNvSpPr txBox="1">
            <a:spLocks/>
          </p:cNvSpPr>
          <p:nvPr/>
        </p:nvSpPr>
        <p:spPr bwMode="auto">
          <a:xfrm>
            <a:off x="4321342" y="1219328"/>
            <a:ext cx="2531183" cy="22096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Each lawyer grabs 1 chopstick</a:t>
            </a:r>
            <a:r>
              <a:rPr lang="en-US" altLang="zh-CN" b="0" kern="0" dirty="0"/>
              <a:t>. Is the current state safe? Check it using Banker’s algorithm.</a:t>
            </a:r>
          </a:p>
        </p:txBody>
      </p:sp>
      <p:graphicFrame>
        <p:nvGraphicFramePr>
          <p:cNvPr id="23" name="Table 22">
            <a:extLst>
              <a:ext uri="{FF2B5EF4-FFF2-40B4-BE49-F238E27FC236}">
                <a16:creationId xmlns:a16="http://schemas.microsoft.com/office/drawing/2014/main" id="{AD904414-0099-B6C7-E636-F89914AF340A}"/>
              </a:ext>
            </a:extLst>
          </p:cNvPr>
          <p:cNvGraphicFramePr>
            <a:graphicFrameLocks noGrp="1"/>
          </p:cNvGraphicFramePr>
          <p:nvPr>
            <p:extLst>
              <p:ext uri="{D42A27DB-BD31-4B8C-83A1-F6EECF244321}">
                <p14:modId xmlns:p14="http://schemas.microsoft.com/office/powerpoint/2010/main" val="3938407600"/>
              </p:ext>
            </p:extLst>
          </p:nvPr>
        </p:nvGraphicFramePr>
        <p:xfrm>
          <a:off x="8927350" y="1064234"/>
          <a:ext cx="478497" cy="1854200"/>
        </p:xfrm>
        <a:graphic>
          <a:graphicData uri="http://schemas.openxmlformats.org/drawingml/2006/table">
            <a:tbl>
              <a:tblPr firstRow="1" bandRow="1">
                <a:tableStyleId>{5940675A-B579-460E-94D1-54222C63F5DA}</a:tableStyleId>
              </a:tblPr>
              <a:tblGrid>
                <a:gridCol w="478497">
                  <a:extLst>
                    <a:ext uri="{9D8B030D-6E8A-4147-A177-3AD203B41FA5}">
                      <a16:colId xmlns:a16="http://schemas.microsoft.com/office/drawing/2014/main" val="301508297"/>
                    </a:ext>
                  </a:extLst>
                </a:gridCol>
              </a:tblGrid>
              <a:tr h="370840">
                <a:tc>
                  <a:txBody>
                    <a:bodyPr/>
                    <a:lstStyle/>
                    <a:p>
                      <a:pPr algn="ctr"/>
                      <a:r>
                        <a:rPr lang="en-US" sz="1800" dirty="0"/>
                        <a:t>1</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1929623496"/>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2761282773"/>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793670792"/>
                  </a:ext>
                </a:extLst>
              </a:tr>
              <a:tr h="370840">
                <a:tc>
                  <a:txBody>
                    <a:bodyPr/>
                    <a:lstStyle/>
                    <a:p>
                      <a:pPr algn="ctr"/>
                      <a:r>
                        <a:rPr lang="en-US" sz="1800" dirty="0"/>
                        <a:t>1</a:t>
                      </a:r>
                      <a:endParaRPr lang="en-SE" sz="1800" dirty="0"/>
                    </a:p>
                  </a:txBody>
                  <a:tcPr/>
                </a:tc>
                <a:extLst>
                  <a:ext uri="{0D108BD9-81ED-4DB2-BD59-A6C34878D82A}">
                    <a16:rowId xmlns:a16="http://schemas.microsoft.com/office/drawing/2014/main" val="3776598000"/>
                  </a:ext>
                </a:extLst>
              </a:tr>
            </a:tbl>
          </a:graphicData>
        </a:graphic>
      </p:graphicFrame>
      <p:graphicFrame>
        <p:nvGraphicFramePr>
          <p:cNvPr id="24" name="Content Placeholder 5">
            <a:extLst>
              <a:ext uri="{FF2B5EF4-FFF2-40B4-BE49-F238E27FC236}">
                <a16:creationId xmlns:a16="http://schemas.microsoft.com/office/drawing/2014/main" id="{B329EECB-834E-7E47-4D1B-CD7F49CF9853}"/>
              </a:ext>
            </a:extLst>
          </p:cNvPr>
          <p:cNvGraphicFramePr>
            <a:graphicFrameLocks/>
          </p:cNvGraphicFramePr>
          <p:nvPr>
            <p:extLst>
              <p:ext uri="{D42A27DB-BD31-4B8C-83A1-F6EECF244321}">
                <p14:modId xmlns:p14="http://schemas.microsoft.com/office/powerpoint/2010/main" val="1786800150"/>
              </p:ext>
            </p:extLst>
          </p:nvPr>
        </p:nvGraphicFramePr>
        <p:xfrm>
          <a:off x="9153107" y="3911387"/>
          <a:ext cx="1301842" cy="118872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gridSpan="2">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F212A02E-D5E0-F9B9-571E-CC5E403B9DCD}"/>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45FCDA98-BAE4-41E7-FE33-F5A61D288BDD}"/>
              </a:ext>
            </a:extLst>
          </p:cNvPr>
          <p:cNvSpPr txBox="1">
            <a:spLocks/>
          </p:cNvSpPr>
          <p:nvPr/>
        </p:nvSpPr>
        <p:spPr bwMode="auto">
          <a:xfrm>
            <a:off x="4532950" y="4513758"/>
            <a:ext cx="3537808" cy="1526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Q2 </a:t>
            </a:r>
            <a:r>
              <a:rPr lang="en-US" b="0" kern="0" dirty="0"/>
              <a:t>ANS</a:t>
            </a:r>
            <a:r>
              <a:rPr lang="en-GB" b="0" kern="0" dirty="0"/>
              <a:t>: No, current state is a deadlock.  </a:t>
            </a:r>
            <a:endParaRPr lang="en-US" altLang="zh-CN" b="0" kern="0" dirty="0"/>
          </a:p>
        </p:txBody>
      </p:sp>
    </p:spTree>
    <p:extLst>
      <p:ext uri="{BB962C8B-B14F-4D97-AF65-F5344CB8AC3E}">
        <p14:creationId xmlns:p14="http://schemas.microsoft.com/office/powerpoint/2010/main" val="1898889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835900" y="4639449"/>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9575800" cy="533400"/>
          </a:xfrm>
        </p:spPr>
        <p:txBody>
          <a:bodyPr/>
          <a:lstStyle/>
          <a:p>
            <a:r>
              <a:rPr lang="en-GB" dirty="0"/>
              <a:t>Quiz: Deadlocks </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a:t>
            </a:r>
            <a:r>
              <a:rPr lang="en-US" altLang="zh-CN" dirty="0"/>
              <a:t>executes</a:t>
            </a:r>
            <a:r>
              <a:rPr lang="en-GB" dirty="0"/>
              <a:t> L1.wait(); no blocking</a:t>
            </a:r>
          </a:p>
          <a:p>
            <a:pPr lvl="1"/>
            <a:r>
              <a:rPr lang="en-GB" dirty="0"/>
              <a:t>thread 2 </a:t>
            </a:r>
            <a:r>
              <a:rPr lang="en-US" altLang="zh-CN" dirty="0"/>
              <a:t>executes</a:t>
            </a:r>
            <a:r>
              <a:rPr lang="en-GB" dirty="0"/>
              <a:t> L3.wait(); no blocking</a:t>
            </a:r>
          </a:p>
          <a:p>
            <a:pPr lvl="1"/>
            <a:r>
              <a:rPr lang="en-GB" dirty="0"/>
              <a:t>thread 3 </a:t>
            </a:r>
            <a:r>
              <a:rPr lang="en-US" altLang="zh-CN" dirty="0"/>
              <a:t>executes</a:t>
            </a:r>
            <a:r>
              <a:rPr lang="en-GB" dirty="0"/>
              <a:t> L2.</a:t>
            </a:r>
            <a:r>
              <a:rPr lang="en-GB"/>
              <a:t>wait(); no blocking</a:t>
            </a:r>
            <a:endParaRPr lang="en-GB" dirty="0"/>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68964802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IV</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IV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Q1 ANS: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Q2 ANS: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ADE2-7E98-9EDC-5779-6CBF8027667E}"/>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A4913595-ABCA-C474-A50D-64E06B5221ED}"/>
              </a:ext>
            </a:extLst>
          </p:cNvPr>
          <p:cNvSpPr>
            <a:spLocks noGrp="1" noChangeArrowheads="1"/>
          </p:cNvSpPr>
          <p:nvPr>
            <p:ph type="title" sz="quarter"/>
          </p:nvPr>
        </p:nvSpPr>
        <p:spPr>
          <a:xfrm>
            <a:off x="876300" y="-203966"/>
            <a:ext cx="10439400" cy="1143000"/>
          </a:xfrm>
        </p:spPr>
        <p:txBody>
          <a:bodyPr/>
          <a:lstStyle/>
          <a:p>
            <a:pPr eaLnBrk="1" hangingPunct="1"/>
            <a:r>
              <a:rPr lang="en-US" altLang="zh-CN" dirty="0">
                <a:ea typeface="宋体" charset="-122"/>
              </a:rPr>
              <a:t>Example: 2 lawyers, each with 4 arms, </a:t>
            </a:r>
            <a:r>
              <a:rPr lang="en-GB" altLang="zh-CN" dirty="0">
                <a:ea typeface="宋体" charset="-122"/>
              </a:rPr>
              <a:t>2 knives and 2 forks</a:t>
            </a:r>
            <a:endParaRPr lang="en-US" altLang="zh-CN" dirty="0">
              <a:ea typeface="宋体" charset="-122"/>
            </a:endParaRPr>
          </a:p>
        </p:txBody>
      </p:sp>
      <p:sp>
        <p:nvSpPr>
          <p:cNvPr id="14" name="Content Placeholder 2">
            <a:extLst>
              <a:ext uri="{FF2B5EF4-FFF2-40B4-BE49-F238E27FC236}">
                <a16:creationId xmlns:a16="http://schemas.microsoft.com/office/drawing/2014/main" id="{BF8E9F66-6828-4BD8-4ACE-F98E1A8ABD8A}"/>
              </a:ext>
            </a:extLst>
          </p:cNvPr>
          <p:cNvSpPr>
            <a:spLocks noGrp="1"/>
          </p:cNvSpPr>
          <p:nvPr>
            <p:ph idx="1"/>
          </p:nvPr>
        </p:nvSpPr>
        <p:spPr>
          <a:xfrm>
            <a:off x="166727" y="1181164"/>
            <a:ext cx="1940024" cy="1143000"/>
          </a:xfrm>
        </p:spPr>
        <p:txBody>
          <a:bodyPr>
            <a:normAutofit/>
          </a:bodyPr>
          <a:lstStyle/>
          <a:p>
            <a:pPr marL="0" indent="0">
              <a:buNone/>
            </a:pPr>
            <a:r>
              <a:rPr lang="en-GB" dirty="0"/>
              <a:t>Initially, all knives and forks are free.</a:t>
            </a:r>
          </a:p>
        </p:txBody>
      </p:sp>
      <p:sp>
        <p:nvSpPr>
          <p:cNvPr id="15" name="Content Placeholder 2">
            <a:extLst>
              <a:ext uri="{FF2B5EF4-FFF2-40B4-BE49-F238E27FC236}">
                <a16:creationId xmlns:a16="http://schemas.microsoft.com/office/drawing/2014/main" id="{ADC0FC7F-E039-80A6-ADB8-B17ED2B6DAF3}"/>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p:graphicFrame>
        <p:nvGraphicFramePr>
          <p:cNvPr id="2" name="Table 1">
            <a:extLst>
              <a:ext uri="{FF2B5EF4-FFF2-40B4-BE49-F238E27FC236}">
                <a16:creationId xmlns:a16="http://schemas.microsoft.com/office/drawing/2014/main" id="{62CF4C7E-FA25-6B53-BE7D-F7F1F5255295}"/>
              </a:ext>
            </a:extLst>
          </p:cNvPr>
          <p:cNvGraphicFramePr>
            <a:graphicFrameLocks noGrp="1"/>
          </p:cNvGraphicFramePr>
          <p:nvPr>
            <p:extLst>
              <p:ext uri="{D42A27DB-BD31-4B8C-83A1-F6EECF244321}">
                <p14:modId xmlns:p14="http://schemas.microsoft.com/office/powerpoint/2010/main" val="1434211109"/>
              </p:ext>
            </p:extLst>
          </p:nvPr>
        </p:nvGraphicFramePr>
        <p:xfrm>
          <a:off x="2175337"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4" name="TextBox 3">
            <a:extLst>
              <a:ext uri="{FF2B5EF4-FFF2-40B4-BE49-F238E27FC236}">
                <a16:creationId xmlns:a16="http://schemas.microsoft.com/office/drawing/2014/main" id="{2D306851-A881-4386-C6AB-8E1BC67FFB4D}"/>
              </a:ext>
            </a:extLst>
          </p:cNvPr>
          <p:cNvSpPr txBox="1"/>
          <p:nvPr/>
        </p:nvSpPr>
        <p:spPr>
          <a:xfrm>
            <a:off x="2284426" y="687762"/>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5" name="TextBox 4">
            <a:extLst>
              <a:ext uri="{FF2B5EF4-FFF2-40B4-BE49-F238E27FC236}">
                <a16:creationId xmlns:a16="http://schemas.microsoft.com/office/drawing/2014/main" id="{BE7D1B85-47A6-B32C-0D00-9B11BD06B233}"/>
              </a:ext>
            </a:extLst>
          </p:cNvPr>
          <p:cNvSpPr txBox="1"/>
          <p:nvPr/>
        </p:nvSpPr>
        <p:spPr>
          <a:xfrm>
            <a:off x="3099090" y="687762"/>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6" name="TextBox 5">
            <a:extLst>
              <a:ext uri="{FF2B5EF4-FFF2-40B4-BE49-F238E27FC236}">
                <a16:creationId xmlns:a16="http://schemas.microsoft.com/office/drawing/2014/main" id="{67F01809-F79A-1C66-824E-268238B1C9D8}"/>
              </a:ext>
            </a:extLst>
          </p:cNvPr>
          <p:cNvSpPr txBox="1"/>
          <p:nvPr/>
        </p:nvSpPr>
        <p:spPr>
          <a:xfrm>
            <a:off x="9569930" y="664856"/>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sp>
        <p:nvSpPr>
          <p:cNvPr id="9" name="TextBox 8">
            <a:extLst>
              <a:ext uri="{FF2B5EF4-FFF2-40B4-BE49-F238E27FC236}">
                <a16:creationId xmlns:a16="http://schemas.microsoft.com/office/drawing/2014/main" id="{E1C25849-3E78-753C-8223-2D912013B87C}"/>
              </a:ext>
            </a:extLst>
          </p:cNvPr>
          <p:cNvSpPr txBox="1"/>
          <p:nvPr/>
        </p:nvSpPr>
        <p:spPr>
          <a:xfrm>
            <a:off x="2231751" y="2361539"/>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11" name="TextBox 10">
            <a:extLst>
              <a:ext uri="{FF2B5EF4-FFF2-40B4-BE49-F238E27FC236}">
                <a16:creationId xmlns:a16="http://schemas.microsoft.com/office/drawing/2014/main" id="{EDE66B8E-50F4-943B-4D18-AADE93CA7589}"/>
              </a:ext>
            </a:extLst>
          </p:cNvPr>
          <p:cNvSpPr txBox="1"/>
          <p:nvPr/>
        </p:nvSpPr>
        <p:spPr>
          <a:xfrm>
            <a:off x="3134774" y="2348767"/>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sp>
        <p:nvSpPr>
          <p:cNvPr id="22" name="Content Placeholder 2">
            <a:extLst>
              <a:ext uri="{FF2B5EF4-FFF2-40B4-BE49-F238E27FC236}">
                <a16:creationId xmlns:a16="http://schemas.microsoft.com/office/drawing/2014/main" id="{9671A6FC-2498-B371-D374-F04E4C11B581}"/>
              </a:ext>
            </a:extLst>
          </p:cNvPr>
          <p:cNvSpPr txBox="1">
            <a:spLocks/>
          </p:cNvSpPr>
          <p:nvPr/>
        </p:nvSpPr>
        <p:spPr bwMode="auto">
          <a:xfrm>
            <a:off x="509417" y="3908026"/>
            <a:ext cx="2531183" cy="220967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endParaRPr lang="en-US" altLang="zh-CN" b="0" kern="0" dirty="0"/>
          </a:p>
        </p:txBody>
      </p:sp>
      <p:graphicFrame>
        <p:nvGraphicFramePr>
          <p:cNvPr id="24" name="Content Placeholder 5">
            <a:extLst>
              <a:ext uri="{FF2B5EF4-FFF2-40B4-BE49-F238E27FC236}">
                <a16:creationId xmlns:a16="http://schemas.microsoft.com/office/drawing/2014/main" id="{EEAE0F36-E3B8-5DA2-B4E6-1854617624F5}"/>
              </a:ext>
            </a:extLst>
          </p:cNvPr>
          <p:cNvGraphicFramePr>
            <a:graphicFrameLocks/>
          </p:cNvGraphicFramePr>
          <p:nvPr>
            <p:extLst>
              <p:ext uri="{D42A27DB-BD31-4B8C-83A1-F6EECF244321}">
                <p14:modId xmlns:p14="http://schemas.microsoft.com/office/powerpoint/2010/main" val="1000112570"/>
              </p:ext>
            </p:extLst>
          </p:nvPr>
        </p:nvGraphicFramePr>
        <p:xfrm>
          <a:off x="9153106" y="3911387"/>
          <a:ext cx="2048292" cy="1188720"/>
        </p:xfrm>
        <a:graphic>
          <a:graphicData uri="http://schemas.openxmlformats.org/drawingml/2006/table">
            <a:tbl>
              <a:tblPr firstRow="1" bandRow="1">
                <a:tableStyleId>{5940675A-B579-460E-94D1-54222C63F5DA}</a:tableStyleId>
              </a:tblPr>
              <a:tblGrid>
                <a:gridCol w="682764">
                  <a:extLst>
                    <a:ext uri="{9D8B030D-6E8A-4147-A177-3AD203B41FA5}">
                      <a16:colId xmlns:a16="http://schemas.microsoft.com/office/drawing/2014/main" val="1619986141"/>
                    </a:ext>
                  </a:extLst>
                </a:gridCol>
                <a:gridCol w="682764">
                  <a:extLst>
                    <a:ext uri="{9D8B030D-6E8A-4147-A177-3AD203B41FA5}">
                      <a16:colId xmlns:a16="http://schemas.microsoft.com/office/drawing/2014/main" val="3558990718"/>
                    </a:ext>
                  </a:extLst>
                </a:gridCol>
                <a:gridCol w="682764">
                  <a:extLst>
                    <a:ext uri="{9D8B030D-6E8A-4147-A177-3AD203B41FA5}">
                      <a16:colId xmlns:a16="http://schemas.microsoft.com/office/drawing/2014/main" val="1303732078"/>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K</a:t>
                      </a:r>
                      <a:endParaRPr lang="en-SE" sz="2000" dirty="0"/>
                    </a:p>
                  </a:txBody>
                  <a:tcPr>
                    <a:solidFill>
                      <a:schemeClr val="bg1">
                        <a:lumMod val="95000"/>
                      </a:schemeClr>
                    </a:solidFill>
                  </a:tcPr>
                </a:tc>
                <a:tc>
                  <a:txBody>
                    <a:bodyPr/>
                    <a:lstStyle/>
                    <a:p>
                      <a:pPr algn="ctr"/>
                      <a:r>
                        <a:rPr lang="en-GB" sz="2000" dirty="0"/>
                        <a:t>F</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gridSpan="3">
                  <a:txBody>
                    <a:bodyPr/>
                    <a:lstStyle/>
                    <a:p>
                      <a:pPr algn="ctr"/>
                      <a:r>
                        <a:rPr lang="en-GB" sz="2000" dirty="0"/>
                        <a:t>Deadlock</a:t>
                      </a:r>
                      <a:endParaRPr lang="en-SE" sz="2000" dirty="0"/>
                    </a:p>
                  </a:txBody>
                  <a:tcPr>
                    <a:solidFill>
                      <a:schemeClr val="bg1">
                        <a:lumMod val="95000"/>
                      </a:schemeClr>
                    </a:solidFill>
                  </a:tcPr>
                </a:tc>
                <a:tc hMerge="1">
                  <a:txBody>
                    <a:bodyPr/>
                    <a:lstStyle/>
                    <a:p>
                      <a:endParaRPr dirty="0"/>
                    </a:p>
                  </a:txBody>
                  <a:tcPr/>
                </a:tc>
                <a:tc hMerge="1">
                  <a:txBody>
                    <a:bodyPr/>
                    <a:lstStyle/>
                    <a:p>
                      <a:pPr algn="ctr"/>
                      <a:endParaRPr lang="en-SE" sz="2000" dirty="0"/>
                    </a:p>
                  </a:txBody>
                  <a:tcPr>
                    <a:solidFill>
                      <a:schemeClr val="bg1">
                        <a:lumMod val="95000"/>
                      </a:schemeClr>
                    </a:solidFill>
                  </a:tcPr>
                </a:tc>
                <a:extLst>
                  <a:ext uri="{0D108BD9-81ED-4DB2-BD59-A6C34878D82A}">
                    <a16:rowId xmlns:a16="http://schemas.microsoft.com/office/drawing/2014/main" val="1884641263"/>
                  </a:ext>
                </a:extLst>
              </a:tr>
            </a:tbl>
          </a:graphicData>
        </a:graphic>
      </p:graphicFrame>
      <p:sp>
        <p:nvSpPr>
          <p:cNvPr id="25" name="TextBox 24">
            <a:extLst>
              <a:ext uri="{FF2B5EF4-FFF2-40B4-BE49-F238E27FC236}">
                <a16:creationId xmlns:a16="http://schemas.microsoft.com/office/drawing/2014/main" id="{93F89707-540D-18A4-A4FE-7AB50F56DDEB}"/>
              </a:ext>
            </a:extLst>
          </p:cNvPr>
          <p:cNvSpPr txBox="1"/>
          <p:nvPr/>
        </p:nvSpPr>
        <p:spPr>
          <a:xfrm>
            <a:off x="8728977" y="3202544"/>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26" name="Content Placeholder 2">
            <a:extLst>
              <a:ext uri="{FF2B5EF4-FFF2-40B4-BE49-F238E27FC236}">
                <a16:creationId xmlns:a16="http://schemas.microsoft.com/office/drawing/2014/main" id="{0A61EE65-36C3-E14A-6764-E63D086B29A1}"/>
              </a:ext>
            </a:extLst>
          </p:cNvPr>
          <p:cNvSpPr txBox="1">
            <a:spLocks/>
          </p:cNvSpPr>
          <p:nvPr/>
        </p:nvSpPr>
        <p:spPr bwMode="auto">
          <a:xfrm>
            <a:off x="4484389" y="4513758"/>
            <a:ext cx="3537808" cy="15264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b="0" kern="0" dirty="0"/>
              <a:t>The result is a deadlock state, as no process can run to completion based on Need matrix and Available vector. </a:t>
            </a:r>
            <a:endParaRPr lang="en-US" altLang="zh-CN" b="0" kern="0" dirty="0"/>
          </a:p>
        </p:txBody>
      </p:sp>
      <p:graphicFrame>
        <p:nvGraphicFramePr>
          <p:cNvPr id="3" name="Table 2">
            <a:extLst>
              <a:ext uri="{FF2B5EF4-FFF2-40B4-BE49-F238E27FC236}">
                <a16:creationId xmlns:a16="http://schemas.microsoft.com/office/drawing/2014/main" id="{2BC81D1D-64DA-4D5A-0AFB-3196E2F693D2}"/>
              </a:ext>
            </a:extLst>
          </p:cNvPr>
          <p:cNvGraphicFramePr>
            <a:graphicFrameLocks noGrp="1"/>
          </p:cNvGraphicFramePr>
          <p:nvPr>
            <p:extLst>
              <p:ext uri="{D42A27DB-BD31-4B8C-83A1-F6EECF244321}">
                <p14:modId xmlns:p14="http://schemas.microsoft.com/office/powerpoint/2010/main" val="473095614"/>
              </p:ext>
            </p:extLst>
          </p:nvPr>
        </p:nvGraphicFramePr>
        <p:xfrm>
          <a:off x="3376779" y="1216796"/>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0</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27" name="Table 26">
            <a:extLst>
              <a:ext uri="{FF2B5EF4-FFF2-40B4-BE49-F238E27FC236}">
                <a16:creationId xmlns:a16="http://schemas.microsoft.com/office/drawing/2014/main" id="{A9CB2783-27D8-60D9-7AA0-D36BD104ED24}"/>
              </a:ext>
            </a:extLst>
          </p:cNvPr>
          <p:cNvGraphicFramePr>
            <a:graphicFrameLocks noGrp="1"/>
          </p:cNvGraphicFramePr>
          <p:nvPr>
            <p:extLst>
              <p:ext uri="{D42A27DB-BD31-4B8C-83A1-F6EECF244321}">
                <p14:modId xmlns:p14="http://schemas.microsoft.com/office/powerpoint/2010/main" val="1853633718"/>
              </p:ext>
            </p:extLst>
          </p:nvPr>
        </p:nvGraphicFramePr>
        <p:xfrm>
          <a:off x="2175337"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8" name="Table 27">
            <a:extLst>
              <a:ext uri="{FF2B5EF4-FFF2-40B4-BE49-F238E27FC236}">
                <a16:creationId xmlns:a16="http://schemas.microsoft.com/office/drawing/2014/main" id="{88A8AA9E-3837-B79D-87C1-48458CCD5482}"/>
              </a:ext>
            </a:extLst>
          </p:cNvPr>
          <p:cNvGraphicFramePr>
            <a:graphicFrameLocks noGrp="1"/>
          </p:cNvGraphicFramePr>
          <p:nvPr>
            <p:extLst>
              <p:ext uri="{D42A27DB-BD31-4B8C-83A1-F6EECF244321}">
                <p14:modId xmlns:p14="http://schemas.microsoft.com/office/powerpoint/2010/main" val="1155015334"/>
              </p:ext>
            </p:extLst>
          </p:nvPr>
        </p:nvGraphicFramePr>
        <p:xfrm>
          <a:off x="3376779" y="2814807"/>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29" name="Table 28">
            <a:extLst>
              <a:ext uri="{FF2B5EF4-FFF2-40B4-BE49-F238E27FC236}">
                <a16:creationId xmlns:a16="http://schemas.microsoft.com/office/drawing/2014/main" id="{99FD9941-A705-9748-DFF8-70BD94E0231D}"/>
              </a:ext>
            </a:extLst>
          </p:cNvPr>
          <p:cNvGraphicFramePr>
            <a:graphicFrameLocks noGrp="1"/>
          </p:cNvGraphicFramePr>
          <p:nvPr>
            <p:extLst>
              <p:ext uri="{D42A27DB-BD31-4B8C-83A1-F6EECF244321}">
                <p14:modId xmlns:p14="http://schemas.microsoft.com/office/powerpoint/2010/main" val="434183949"/>
              </p:ext>
            </p:extLst>
          </p:nvPr>
        </p:nvGraphicFramePr>
        <p:xfrm>
          <a:off x="7051975"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30" name="TextBox 29">
            <a:extLst>
              <a:ext uri="{FF2B5EF4-FFF2-40B4-BE49-F238E27FC236}">
                <a16:creationId xmlns:a16="http://schemas.microsoft.com/office/drawing/2014/main" id="{E05E3098-4CE4-F757-621C-8C2A917831F5}"/>
              </a:ext>
            </a:extLst>
          </p:cNvPr>
          <p:cNvSpPr txBox="1"/>
          <p:nvPr/>
        </p:nvSpPr>
        <p:spPr>
          <a:xfrm>
            <a:off x="7161064" y="657169"/>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31" name="TextBox 30">
            <a:extLst>
              <a:ext uri="{FF2B5EF4-FFF2-40B4-BE49-F238E27FC236}">
                <a16:creationId xmlns:a16="http://schemas.microsoft.com/office/drawing/2014/main" id="{64D983EE-A7AE-9A22-874D-D63F6FE1CA05}"/>
              </a:ext>
            </a:extLst>
          </p:cNvPr>
          <p:cNvSpPr txBox="1"/>
          <p:nvPr/>
        </p:nvSpPr>
        <p:spPr>
          <a:xfrm>
            <a:off x="7975728" y="657169"/>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32" name="TextBox 31">
            <a:extLst>
              <a:ext uri="{FF2B5EF4-FFF2-40B4-BE49-F238E27FC236}">
                <a16:creationId xmlns:a16="http://schemas.microsoft.com/office/drawing/2014/main" id="{D9CAD6AA-59ED-8302-EC36-487CCC891411}"/>
              </a:ext>
            </a:extLst>
          </p:cNvPr>
          <p:cNvSpPr txBox="1"/>
          <p:nvPr/>
        </p:nvSpPr>
        <p:spPr>
          <a:xfrm>
            <a:off x="7108389" y="2330946"/>
            <a:ext cx="816249" cy="400110"/>
          </a:xfrm>
          <a:prstGeom prst="rect">
            <a:avLst/>
          </a:prstGeom>
          <a:noFill/>
        </p:spPr>
        <p:txBody>
          <a:bodyPr wrap="none" rtlCol="0">
            <a:spAutoFit/>
          </a:bodyPr>
          <a:lstStyle/>
          <a:p>
            <a:r>
              <a:rPr lang="en-US" altLang="zh-CN" sz="2000" b="0" dirty="0">
                <a:solidFill>
                  <a:schemeClr val="dk1"/>
                </a:solidFill>
                <a:latin typeface="+mn-lt"/>
                <a:ea typeface="+mn-ea"/>
                <a:cs typeface="+mn-cs"/>
              </a:rPr>
              <a:t>Total</a:t>
            </a:r>
            <a:endParaRPr lang="en-GB" sz="2000" b="0" dirty="0">
              <a:solidFill>
                <a:schemeClr val="dk1"/>
              </a:solidFill>
              <a:latin typeface="+mn-lt"/>
              <a:ea typeface="+mn-ea"/>
              <a:cs typeface="+mn-cs"/>
            </a:endParaRPr>
          </a:p>
        </p:txBody>
      </p:sp>
      <p:sp>
        <p:nvSpPr>
          <p:cNvPr id="33" name="TextBox 32">
            <a:extLst>
              <a:ext uri="{FF2B5EF4-FFF2-40B4-BE49-F238E27FC236}">
                <a16:creationId xmlns:a16="http://schemas.microsoft.com/office/drawing/2014/main" id="{82A3239F-D15A-7B9F-EF29-5FDEE9EA51DD}"/>
              </a:ext>
            </a:extLst>
          </p:cNvPr>
          <p:cNvSpPr txBox="1"/>
          <p:nvPr/>
        </p:nvSpPr>
        <p:spPr>
          <a:xfrm>
            <a:off x="8011412" y="2318174"/>
            <a:ext cx="1266693" cy="400110"/>
          </a:xfrm>
          <a:prstGeom prst="rect">
            <a:avLst/>
          </a:prstGeom>
          <a:noFill/>
        </p:spPr>
        <p:txBody>
          <a:bodyPr wrap="none" rtlCol="0">
            <a:spAutoFit/>
          </a:bodyPr>
          <a:lstStyle/>
          <a:p>
            <a:r>
              <a:rPr lang="en-US" altLang="zh-CN" sz="2000" b="0" dirty="0">
                <a:solidFill>
                  <a:schemeClr val="dk1"/>
                </a:solidFill>
                <a:latin typeface="+mn-lt"/>
                <a:ea typeface="+mn-ea"/>
                <a:cs typeface="+mn-cs"/>
              </a:rPr>
              <a:t>Available</a:t>
            </a:r>
            <a:endParaRPr lang="en-GB" sz="2000" b="0" dirty="0">
              <a:solidFill>
                <a:schemeClr val="dk1"/>
              </a:solidFill>
              <a:latin typeface="+mn-lt"/>
              <a:ea typeface="+mn-ea"/>
              <a:cs typeface="+mn-cs"/>
            </a:endParaRPr>
          </a:p>
        </p:txBody>
      </p:sp>
      <p:graphicFrame>
        <p:nvGraphicFramePr>
          <p:cNvPr id="34" name="Table 33">
            <a:extLst>
              <a:ext uri="{FF2B5EF4-FFF2-40B4-BE49-F238E27FC236}">
                <a16:creationId xmlns:a16="http://schemas.microsoft.com/office/drawing/2014/main" id="{19E9E615-DD02-0F14-59CE-0E0817BEF1EE}"/>
              </a:ext>
            </a:extLst>
          </p:cNvPr>
          <p:cNvGraphicFramePr>
            <a:graphicFrameLocks noGrp="1"/>
          </p:cNvGraphicFramePr>
          <p:nvPr>
            <p:extLst>
              <p:ext uri="{D42A27DB-BD31-4B8C-83A1-F6EECF244321}">
                <p14:modId xmlns:p14="http://schemas.microsoft.com/office/powerpoint/2010/main" val="3071018325"/>
              </p:ext>
            </p:extLst>
          </p:nvPr>
        </p:nvGraphicFramePr>
        <p:xfrm>
          <a:off x="8253417" y="1186203"/>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0</a:t>
                      </a:r>
                      <a:endParaRPr lang="en-SE" sz="1800" dirty="0"/>
                    </a:p>
                  </a:txBody>
                  <a:tcPr/>
                </a:tc>
                <a:extLst>
                  <a:ext uri="{0D108BD9-81ED-4DB2-BD59-A6C34878D82A}">
                    <a16:rowId xmlns:a16="http://schemas.microsoft.com/office/drawing/2014/main" val="1929623496"/>
                  </a:ext>
                </a:extLst>
              </a:tr>
            </a:tbl>
          </a:graphicData>
        </a:graphic>
      </p:graphicFrame>
      <p:graphicFrame>
        <p:nvGraphicFramePr>
          <p:cNvPr id="35" name="Table 34">
            <a:extLst>
              <a:ext uri="{FF2B5EF4-FFF2-40B4-BE49-F238E27FC236}">
                <a16:creationId xmlns:a16="http://schemas.microsoft.com/office/drawing/2014/main" id="{E98E40B1-A44F-A35C-619B-F5240B88E197}"/>
              </a:ext>
            </a:extLst>
          </p:cNvPr>
          <p:cNvGraphicFramePr>
            <a:graphicFrameLocks noGrp="1"/>
          </p:cNvGraphicFramePr>
          <p:nvPr>
            <p:extLst>
              <p:ext uri="{D42A27DB-BD31-4B8C-83A1-F6EECF244321}">
                <p14:modId xmlns:p14="http://schemas.microsoft.com/office/powerpoint/2010/main" val="3306987117"/>
              </p:ext>
            </p:extLst>
          </p:nvPr>
        </p:nvGraphicFramePr>
        <p:xfrm>
          <a:off x="7051975"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2</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6" name="Table 35">
            <a:extLst>
              <a:ext uri="{FF2B5EF4-FFF2-40B4-BE49-F238E27FC236}">
                <a16:creationId xmlns:a16="http://schemas.microsoft.com/office/drawing/2014/main" id="{8F696D97-3976-F53F-015D-0A31C990DB6D}"/>
              </a:ext>
            </a:extLst>
          </p:cNvPr>
          <p:cNvGraphicFramePr>
            <a:graphicFrameLocks noGrp="1"/>
          </p:cNvGraphicFramePr>
          <p:nvPr>
            <p:extLst>
              <p:ext uri="{D42A27DB-BD31-4B8C-83A1-F6EECF244321}">
                <p14:modId xmlns:p14="http://schemas.microsoft.com/office/powerpoint/2010/main" val="4198341806"/>
              </p:ext>
            </p:extLst>
          </p:nvPr>
        </p:nvGraphicFramePr>
        <p:xfrm>
          <a:off x="8253417" y="2784214"/>
          <a:ext cx="914448" cy="37084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0</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bl>
          </a:graphicData>
        </a:graphic>
      </p:graphicFrame>
      <p:graphicFrame>
        <p:nvGraphicFramePr>
          <p:cNvPr id="37" name="Table 36">
            <a:extLst>
              <a:ext uri="{FF2B5EF4-FFF2-40B4-BE49-F238E27FC236}">
                <a16:creationId xmlns:a16="http://schemas.microsoft.com/office/drawing/2014/main" id="{048DE477-4C2E-BDC4-6D60-0CE845F3F704}"/>
              </a:ext>
            </a:extLst>
          </p:cNvPr>
          <p:cNvGraphicFramePr>
            <a:graphicFrameLocks noGrp="1"/>
          </p:cNvGraphicFramePr>
          <p:nvPr>
            <p:extLst>
              <p:ext uri="{D42A27DB-BD31-4B8C-83A1-F6EECF244321}">
                <p14:modId xmlns:p14="http://schemas.microsoft.com/office/powerpoint/2010/main" val="442897953"/>
              </p:ext>
            </p:extLst>
          </p:nvPr>
        </p:nvGraphicFramePr>
        <p:xfrm>
          <a:off x="9559439" y="1176995"/>
          <a:ext cx="914448" cy="741680"/>
        </p:xfrm>
        <a:graphic>
          <a:graphicData uri="http://schemas.openxmlformats.org/drawingml/2006/table">
            <a:tbl>
              <a:tblPr firstRow="1" bandRow="1">
                <a:tableStyleId>{5940675A-B579-460E-94D1-54222C63F5DA}</a:tableStyleId>
              </a:tblPr>
              <a:tblGrid>
                <a:gridCol w="457224">
                  <a:extLst>
                    <a:ext uri="{9D8B030D-6E8A-4147-A177-3AD203B41FA5}">
                      <a16:colId xmlns:a16="http://schemas.microsoft.com/office/drawing/2014/main" val="301508297"/>
                    </a:ext>
                  </a:extLst>
                </a:gridCol>
                <a:gridCol w="457224">
                  <a:extLst>
                    <a:ext uri="{9D8B030D-6E8A-4147-A177-3AD203B41FA5}">
                      <a16:colId xmlns:a16="http://schemas.microsoft.com/office/drawing/2014/main" val="1091070965"/>
                    </a:ext>
                  </a:extLst>
                </a:gridCol>
              </a:tblGrid>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511353736"/>
                  </a:ext>
                </a:extLst>
              </a:tr>
              <a:tr h="370840">
                <a:tc>
                  <a:txBody>
                    <a:bodyPr/>
                    <a:lstStyle/>
                    <a:p>
                      <a:pPr algn="ctr"/>
                      <a:r>
                        <a:rPr lang="en-US" sz="1800" dirty="0"/>
                        <a:t>1</a:t>
                      </a:r>
                      <a:endParaRPr lang="en-SE" sz="1800" dirty="0"/>
                    </a:p>
                  </a:txBody>
                  <a:tcPr/>
                </a:tc>
                <a:tc>
                  <a:txBody>
                    <a:bodyPr/>
                    <a:lstStyle/>
                    <a:p>
                      <a:pPr algn="ctr"/>
                      <a:r>
                        <a:rPr lang="en-GB" sz="1800" dirty="0"/>
                        <a:t>2</a:t>
                      </a:r>
                      <a:endParaRPr lang="en-SE" sz="1800" dirty="0"/>
                    </a:p>
                  </a:txBody>
                  <a:tcPr/>
                </a:tc>
                <a:extLst>
                  <a:ext uri="{0D108BD9-81ED-4DB2-BD59-A6C34878D82A}">
                    <a16:rowId xmlns:a16="http://schemas.microsoft.com/office/drawing/2014/main" val="1929623496"/>
                  </a:ext>
                </a:extLst>
              </a:tr>
            </a:tbl>
          </a:graphicData>
        </a:graphic>
      </p:graphicFrame>
      <p:sp>
        <p:nvSpPr>
          <p:cNvPr id="7" name="Content Placeholder 2">
            <a:extLst>
              <a:ext uri="{FF2B5EF4-FFF2-40B4-BE49-F238E27FC236}">
                <a16:creationId xmlns:a16="http://schemas.microsoft.com/office/drawing/2014/main" id="{E880F725-7D6C-F23A-60D4-255DF304A81A}"/>
              </a:ext>
            </a:extLst>
          </p:cNvPr>
          <p:cNvSpPr txBox="1">
            <a:spLocks/>
          </p:cNvSpPr>
          <p:nvPr/>
        </p:nvSpPr>
        <p:spPr bwMode="auto">
          <a:xfrm>
            <a:off x="4385370" y="1016010"/>
            <a:ext cx="2707769" cy="11430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b="0" kern="0" dirty="0"/>
              <a:t>Each lawyer grabs 1 knife.</a:t>
            </a:r>
            <a:endParaRPr lang="en-GB" sz="3600" kern="0" dirty="0"/>
          </a:p>
        </p:txBody>
      </p:sp>
      <p:cxnSp>
        <p:nvCxnSpPr>
          <p:cNvPr id="8" name="Straight Arrow Connector 7">
            <a:extLst>
              <a:ext uri="{FF2B5EF4-FFF2-40B4-BE49-F238E27FC236}">
                <a16:creationId xmlns:a16="http://schemas.microsoft.com/office/drawing/2014/main" id="{E19AB4EC-6345-2620-6F88-D58AD80AFF3C}"/>
              </a:ext>
            </a:extLst>
          </p:cNvPr>
          <p:cNvCxnSpPr>
            <a:cxnSpLocks/>
          </p:cNvCxnSpPr>
          <p:nvPr/>
        </p:nvCxnSpPr>
        <p:spPr bwMode="auto">
          <a:xfrm>
            <a:off x="4572000" y="1752600"/>
            <a:ext cx="2209800" cy="0"/>
          </a:xfrm>
          <a:prstGeom prst="straightConnector1">
            <a:avLst/>
          </a:prstGeom>
          <a:solidFill>
            <a:schemeClr val="bg1"/>
          </a:solidFill>
          <a:ln w="2857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026219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14782" y="111131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14782" y="1111310"/>
                <a:ext cx="2506222" cy="2430207"/>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P1 through P5; 3 resource types R1, R2, R3 with 7, 3, 6 instances each.</a:t>
            </a:r>
          </a:p>
          <a:p>
            <a:pPr>
              <a:lnSpc>
                <a:spcPct val="90000"/>
              </a:lnSpc>
            </a:pPr>
            <a:r>
              <a:rPr lang="en-GB" altLang="zh-CN" sz="2800" b="0" kern="0" dirty="0">
                <a:latin typeface="Gill Sans" panose="020B0502020104020203"/>
                <a:ea typeface="宋体" charset="-122"/>
              </a:rPr>
              <a:t>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800" b="0" kern="0" dirty="0">
                <a:latin typeface="Gill Sans" panose="020B0502020104020203"/>
                <a:ea typeface="宋体" charset="-122"/>
              </a:rPr>
              <a:t>(You will be graded on “Need matrix”, and “Available resources after completion of each process”.)</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839200" y="107066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839200" y="1070667"/>
                <a:ext cx="2506222" cy="2430207"/>
              </a:xfrm>
              <a:prstGeom prst="rect">
                <a:avLst/>
              </a:prstGeom>
              <a:blipFill>
                <a:blip r:embed="rId3"/>
                <a:stretch>
                  <a:fillRect/>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462080" y="71120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358730" y="317312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7D5EB56B-6F10-01A7-35F2-6D7624912969}"/>
              </a:ext>
            </a:extLst>
          </p:cNvPr>
          <p:cNvGraphicFramePr>
            <a:graphicFrameLocks/>
          </p:cNvGraphicFramePr>
          <p:nvPr>
            <p:extLst>
              <p:ext uri="{D42A27DB-BD31-4B8C-83A1-F6EECF244321}">
                <p14:modId xmlns:p14="http://schemas.microsoft.com/office/powerpoint/2010/main" val="1998937547"/>
              </p:ext>
            </p:extLst>
          </p:nvPr>
        </p:nvGraphicFramePr>
        <p:xfrm>
          <a:off x="8839200" y="3860341"/>
          <a:ext cx="2603684" cy="277368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76359812"/>
                  </a:ext>
                </a:extLst>
              </a:tr>
            </a:tbl>
          </a:graphicData>
        </a:graphic>
      </p:graphicFrame>
      <p:sp>
        <p:nvSpPr>
          <p:cNvPr id="13" name="TextBox 12">
            <a:extLst>
              <a:ext uri="{FF2B5EF4-FFF2-40B4-BE49-F238E27FC236}">
                <a16:creationId xmlns:a16="http://schemas.microsoft.com/office/drawing/2014/main" id="{D24D3D70-7FE5-6B08-F66E-BF00FC19447F}"/>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72913A9F-063E-EE33-E6EA-FD97BDFC4E2E}"/>
                  </a:ext>
                </a:extLst>
              </p:cNvPr>
              <p:cNvSpPr txBox="1"/>
              <p:nvPr/>
            </p:nvSpPr>
            <p:spPr bwMode="auto">
              <a:xfrm>
                <a:off x="5610690" y="3562963"/>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14" name="Object 8">
                <a:extLst>
                  <a:ext uri="{FF2B5EF4-FFF2-40B4-BE49-F238E27FC236}">
                    <a16:creationId xmlns:a16="http://schemas.microsoft.com/office/drawing/2014/main" id="{72913A9F-063E-EE33-E6EA-FD97BDFC4E2E}"/>
                  </a:ext>
                </a:extLst>
              </p:cNvPr>
              <p:cNvSpPr txBox="1">
                <a:spLocks noRot="1" noChangeAspect="1" noMove="1" noResize="1" noEditPoints="1" noAdjustHandles="1" noChangeArrowheads="1" noChangeShapeType="1" noTextEdit="1"/>
              </p:cNvSpPr>
              <p:nvPr/>
            </p:nvSpPr>
            <p:spPr bwMode="auto">
              <a:xfrm>
                <a:off x="5610690" y="3562963"/>
                <a:ext cx="2310314" cy="449263"/>
              </a:xfrm>
              <a:prstGeom prst="rect">
                <a:avLst/>
              </a:prstGeom>
              <a:blipFill>
                <a:blip r:embed="rId4"/>
                <a:stretch>
                  <a:fillRect l="-528"/>
                </a:stretch>
              </a:blipFill>
            </p:spPr>
            <p:txBody>
              <a:bodyPr/>
              <a:lstStyle/>
              <a:p>
                <a:r>
                  <a:rPr lang="en-SE">
                    <a:noFill/>
                  </a:rPr>
                  <a:t> </a:t>
                </a:r>
              </a:p>
            </p:txBody>
          </p:sp>
        </mc:Fallback>
      </mc:AlternateContent>
    </p:spTree>
    <p:extLst>
      <p:ext uri="{BB962C8B-B14F-4D97-AF65-F5344CB8AC3E}">
        <p14:creationId xmlns:p14="http://schemas.microsoft.com/office/powerpoint/2010/main" val="31984021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 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33387" y="379479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33387" y="3794790"/>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414114" y="5902668"/>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7</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6</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414114" y="5902668"/>
                <a:ext cx="2310314" cy="449263"/>
              </a:xfrm>
              <a:prstGeom prst="rect">
                <a:avLst/>
              </a:prstGeom>
              <a:blipFill>
                <a:blip r:embed="rId3"/>
                <a:stretch>
                  <a:fillRect l="-7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2608565" y="3767159"/>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2608565" y="3767159"/>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2804944" y="5915680"/>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0</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2804944" y="5915680"/>
                <a:ext cx="2225495" cy="449263"/>
              </a:xfrm>
              <a:prstGeom prst="rect">
                <a:avLst/>
              </a:prstGeom>
              <a:blipFill>
                <a:blip r:embed="rId5"/>
                <a:stretch>
                  <a:fillRect l="-548" b="-135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4799281" y="385961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xmlns="">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4799281" y="385961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6167975" y="341485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a:bodyPr>
          <a:lstStyle/>
          <a:p>
            <a:r>
              <a:rPr lang="en-GB" dirty="0"/>
              <a:t>First compute the Need matrix as</a:t>
            </a:r>
            <a:r>
              <a:rPr lang="en-GB" i="1" dirty="0"/>
              <a:t> Max – Allocation, </a:t>
            </a:r>
            <a:r>
              <a:rPr lang="en-GB" dirty="0"/>
              <a:t>and Available vector </a:t>
            </a:r>
            <a:r>
              <a:rPr lang="en-GB" i="1" dirty="0"/>
              <a:t>A.</a:t>
            </a:r>
          </a:p>
          <a:p>
            <a:r>
              <a:rPr lang="en-GB" dirty="0"/>
              <a:t>The state is not safe, the execution sequence P4, P2 leads to a deadlock state, where none of the remaining processes P1, P3, P5 can finish.</a:t>
            </a:r>
          </a:p>
        </p:txBody>
      </p:sp>
      <p:sp>
        <p:nvSpPr>
          <p:cNvPr id="3" name="TextBox 2">
            <a:extLst>
              <a:ext uri="{FF2B5EF4-FFF2-40B4-BE49-F238E27FC236}">
                <a16:creationId xmlns:a16="http://schemas.microsoft.com/office/drawing/2014/main" id="{7E09B359-210E-4ADB-3DB7-AB9987F13964}"/>
              </a:ext>
            </a:extLst>
          </p:cNvPr>
          <p:cNvSpPr txBox="1"/>
          <p:nvPr/>
        </p:nvSpPr>
        <p:spPr>
          <a:xfrm>
            <a:off x="1090667" y="341771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3277657" y="3430723"/>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1123547" y="5663963"/>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3374989" y="5676975"/>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8" name="Content Placeholder 5">
            <a:extLst>
              <a:ext uri="{FF2B5EF4-FFF2-40B4-BE49-F238E27FC236}">
                <a16:creationId xmlns:a16="http://schemas.microsoft.com/office/drawing/2014/main" id="{204507D1-C3BE-2B11-F5F6-4E1FC59BDBD9}"/>
              </a:ext>
            </a:extLst>
          </p:cNvPr>
          <p:cNvGraphicFramePr>
            <a:graphicFrameLocks/>
          </p:cNvGraphicFramePr>
          <p:nvPr>
            <p:extLst>
              <p:ext uri="{D42A27DB-BD31-4B8C-83A1-F6EECF244321}">
                <p14:modId xmlns:p14="http://schemas.microsoft.com/office/powerpoint/2010/main" val="3709572033"/>
              </p:ext>
            </p:extLst>
          </p:nvPr>
        </p:nvGraphicFramePr>
        <p:xfrm>
          <a:off x="8689715" y="3859613"/>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P4</a:t>
                      </a:r>
                      <a:endParaRPr lang="en-SE" sz="2000" dirty="0"/>
                    </a:p>
                  </a:txBody>
                  <a:tcPr>
                    <a:solidFill>
                      <a:schemeClr val="bg1">
                        <a:lumMod val="95000"/>
                      </a:schemeClr>
                    </a:solidFill>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a:t>
                      </a:r>
                      <a:endParaRPr lang="en-SE" sz="2000" dirty="0"/>
                    </a:p>
                  </a:txBody>
                  <a:tcPr/>
                </a:tc>
                <a:tc hMerge="1">
                  <a:txBody>
                    <a:bodyPr/>
                    <a:lstStyle/>
                    <a:p>
                      <a:pPr algn="ctr"/>
                      <a:endParaRPr lang="en-SE" sz="2000" dirty="0"/>
                    </a:p>
                  </a:txBody>
                  <a:tcPr/>
                </a:tc>
                <a:tc hMerge="1">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9" name="TextBox 8">
            <a:extLst>
              <a:ext uri="{FF2B5EF4-FFF2-40B4-BE49-F238E27FC236}">
                <a16:creationId xmlns:a16="http://schemas.microsoft.com/office/drawing/2014/main" id="{4788D6D2-D35D-6644-13FA-CDC965E84BA2}"/>
              </a:ext>
            </a:extLst>
          </p:cNvPr>
          <p:cNvSpPr txBox="1"/>
          <p:nvPr/>
        </p:nvSpPr>
        <p:spPr>
          <a:xfrm>
            <a:off x="8265585" y="3150770"/>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2" name="Rectangle 11">
            <a:extLst>
              <a:ext uri="{FF2B5EF4-FFF2-40B4-BE49-F238E27FC236}">
                <a16:creationId xmlns:a16="http://schemas.microsoft.com/office/drawing/2014/main" id="{484C5C0E-45D7-10FB-B815-4D9F6D681B1D}"/>
              </a:ext>
            </a:extLst>
          </p:cNvPr>
          <p:cNvSpPr/>
          <p:nvPr/>
        </p:nvSpPr>
        <p:spPr bwMode="auto">
          <a:xfrm>
            <a:off x="4799281" y="3090841"/>
            <a:ext cx="6978605" cy="2824838"/>
          </a:xfrm>
          <a:prstGeom prst="rect">
            <a:avLst/>
          </a:prstGeom>
          <a:noFill/>
          <a:ln>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2000" b="1" i="0" u="none" strike="noStrike" cap="none" normalizeH="0" baseline="0" dirty="0">
              <a:ln>
                <a:noFill/>
              </a:ln>
              <a:solidFill>
                <a:schemeClr val="tx1"/>
              </a:solidFill>
              <a:effectLst/>
              <a:latin typeface="Gill Sans Light"/>
            </a:endParaRPr>
          </a:p>
        </p:txBody>
      </p:sp>
      <p:sp>
        <p:nvSpPr>
          <p:cNvPr id="13" name="TextBox 12">
            <a:extLst>
              <a:ext uri="{FF2B5EF4-FFF2-40B4-BE49-F238E27FC236}">
                <a16:creationId xmlns:a16="http://schemas.microsoft.com/office/drawing/2014/main" id="{7CC17193-306F-3B74-C080-F88FDA21C9F3}"/>
              </a:ext>
            </a:extLst>
          </p:cNvPr>
          <p:cNvSpPr txBox="1"/>
          <p:nvPr/>
        </p:nvSpPr>
        <p:spPr>
          <a:xfrm>
            <a:off x="7684155" y="5963387"/>
            <a:ext cx="1524363" cy="523220"/>
          </a:xfrm>
          <a:prstGeom prst="rect">
            <a:avLst/>
          </a:prstGeom>
          <a:noFill/>
        </p:spPr>
        <p:txBody>
          <a:bodyPr wrap="square" rtlCol="0">
            <a:spAutoFit/>
          </a:bodyPr>
          <a:lstStyle/>
          <a:p>
            <a:r>
              <a:rPr lang="en-GB" sz="2800" dirty="0">
                <a:solidFill>
                  <a:srgbClr val="FF0000"/>
                </a:solidFill>
                <a:latin typeface="Gill Sans Light"/>
              </a:rPr>
              <a:t>Your task</a:t>
            </a:r>
            <a:endParaRPr lang="en-SE" sz="2800" dirty="0">
              <a:solidFill>
                <a:srgbClr val="FF0000"/>
              </a:solidFill>
              <a:latin typeface="Gill Sans Light"/>
            </a:endParaRPr>
          </a:p>
        </p:txBody>
      </p:sp>
    </p:spTree>
    <p:extLst>
      <p:ext uri="{BB962C8B-B14F-4D97-AF65-F5344CB8AC3E}">
        <p14:creationId xmlns:p14="http://schemas.microsoft.com/office/powerpoint/2010/main" val="260470378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C59AE-EA0D-7D49-7B1F-88F31D5FF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04F4A-F7E0-CB6A-A433-EDF6B7644C40}"/>
              </a:ext>
            </a:extLst>
          </p:cNvPr>
          <p:cNvSpPr>
            <a:spLocks noGrp="1"/>
          </p:cNvSpPr>
          <p:nvPr>
            <p:ph type="title"/>
          </p:nvPr>
        </p:nvSpPr>
        <p:spPr/>
        <p:txBody>
          <a:bodyPr/>
          <a:lstStyle/>
          <a:p>
            <a:r>
              <a:rPr lang="en-GB" dirty="0"/>
              <a:t>Quiz: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9A3DEC09-D6BC-E84D-F9C5-E957D4467EA1}"/>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9A3DEC09-D6BC-E84D-F9C5-E957D4467EA1}"/>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5ECC5533-E893-A100-E49C-FE6EC3608D65}"/>
              </a:ext>
            </a:extLst>
          </p:cNvPr>
          <p:cNvSpPr txBox="1">
            <a:spLocks noChangeArrowheads="1"/>
          </p:cNvSpPr>
          <p:nvPr/>
        </p:nvSpPr>
        <p:spPr bwMode="auto">
          <a:xfrm>
            <a:off x="76200" y="711200"/>
            <a:ext cx="5409959" cy="629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400" b="0" kern="0" dirty="0">
                <a:latin typeface="Gill Sans" panose="020B0502020104020203"/>
                <a:ea typeface="宋体" charset="-122"/>
              </a:rPr>
              <a:t>4 processes P1, P2, P3; 3 resource types R1, R2, R3 with 8, 6, 4 instances each.</a:t>
            </a:r>
          </a:p>
          <a:p>
            <a:pPr>
              <a:lnSpc>
                <a:spcPct val="90000"/>
              </a:lnSpc>
            </a:pPr>
            <a:r>
              <a:rPr lang="en-GB" altLang="zh-CN" sz="2400" b="0" kern="0" dirty="0">
                <a:latin typeface="Gill Sans" panose="020B0502020104020203"/>
                <a:ea typeface="宋体" charset="-122"/>
              </a:rPr>
              <a:t>1) Run Banker’s algorithm to check if the current state is safe. If yes, give a safe sequence of process completions and fill in the table with the sequence of process completions without deadlock, and available resources after the completion of each process. </a:t>
            </a:r>
          </a:p>
          <a:p>
            <a:pPr>
              <a:lnSpc>
                <a:spcPct val="90000"/>
              </a:lnSpc>
            </a:pPr>
            <a:r>
              <a:rPr lang="en-GB" altLang="zh-CN" sz="2400" b="0" kern="0" dirty="0">
                <a:latin typeface="Gill Sans" panose="020B0502020104020203"/>
                <a:ea typeface="宋体" charset="-122"/>
              </a:rPr>
              <a:t>2) Starting from the initial state, if P1 makes request for 2 more instances of resource 3, should we grant it?</a:t>
            </a:r>
          </a:p>
          <a:p>
            <a:pPr>
              <a:lnSpc>
                <a:spcPct val="90000"/>
              </a:lnSpc>
            </a:pPr>
            <a:r>
              <a:rPr lang="en-GB" altLang="zh-CN" sz="2400" b="0" kern="0" dirty="0">
                <a:latin typeface="Gill Sans" panose="020B0502020104020203"/>
                <a:ea typeface="宋体" charset="-122"/>
              </a:rPr>
              <a:t>3) Starting from the initial state, if P2 makes request for 2 more instances of resource 1, should we grant it?</a:t>
            </a:r>
          </a:p>
        </p:txBody>
      </p:sp>
      <p:sp>
        <p:nvSpPr>
          <p:cNvPr id="3" name="TextBox 2">
            <a:extLst>
              <a:ext uri="{FF2B5EF4-FFF2-40B4-BE49-F238E27FC236}">
                <a16:creationId xmlns:a16="http://schemas.microsoft.com/office/drawing/2014/main" id="{12724183-831A-68FF-E9DE-EC9ADD4A2567}"/>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15E445BA-C3F2-6BAD-4AA9-EC009521B738}"/>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4C07C95-5190-3B41-4EB5-36518CC96F8D}"/>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A4E1DC9B-71E6-9958-F686-AC688BB6182D}"/>
              </a:ext>
            </a:extLst>
          </p:cNvPr>
          <p:cNvGraphicFramePr>
            <a:graphicFrameLocks/>
          </p:cNvGraphicFramePr>
          <p:nvPr/>
        </p:nvGraphicFramePr>
        <p:xfrm>
          <a:off x="8839200" y="38603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6D4A79E8-7362-DF03-ECE8-AAA6A9AB3A41}"/>
              </a:ext>
            </a:extLst>
          </p:cNvPr>
          <p:cNvSpPr txBox="1"/>
          <p:nvPr/>
        </p:nvSpPr>
        <p:spPr>
          <a:xfrm>
            <a:off x="8415070" y="31514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0F58D521-2FD6-506C-8AE9-BEA409F8958E}"/>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0F58D521-2FD6-506C-8AE9-BEA409F8958E}"/>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A35B87-63F0-BA64-83B9-053580FAC480}"/>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A35B87-63F0-BA64-83B9-053580FAC480}"/>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27786334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45A93-60F0-2213-7C92-632B12A13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1EB88-1B01-D698-F1E8-891B07187DD3}"/>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5053031C-2468-6912-66A3-A83F66C3843B}"/>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5053031C-2468-6912-66A3-A83F66C3843B}"/>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443E798-CD4A-806D-AF08-DC111B749838}"/>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1) The initial state is safe, with safe sequences of P2, P3, P1 or </a:t>
            </a:r>
            <a:r>
              <a:rPr lang="en-GB" altLang="zh-CN" sz="2400" b="0" kern="0" dirty="0">
                <a:latin typeface="Gill Sans" panose="020B0502020104020203"/>
                <a:ea typeface="宋体" charset="-122"/>
              </a:rPr>
              <a:t>P2, P2, P1 </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4E1E011-44DB-38E5-C37F-55B7CF0ED063}"/>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BC8A42F6-84B6-8EC7-AB17-F727735BDBC2}"/>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F97ECB73-27E5-9D4B-A02D-6AE78A2ABF27}"/>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2" name="Content Placeholder 5">
            <a:extLst>
              <a:ext uri="{FF2B5EF4-FFF2-40B4-BE49-F238E27FC236}">
                <a16:creationId xmlns:a16="http://schemas.microsoft.com/office/drawing/2014/main" id="{E50483ED-DFAC-C6C8-4951-D15892990B94}"/>
              </a:ext>
            </a:extLst>
          </p:cNvPr>
          <p:cNvGraphicFramePr>
            <a:graphicFrameLocks/>
          </p:cNvGraphicFramePr>
          <p:nvPr>
            <p:extLst>
              <p:ext uri="{D42A27DB-BD31-4B8C-83A1-F6EECF244321}">
                <p14:modId xmlns:p14="http://schemas.microsoft.com/office/powerpoint/2010/main" val="3718801358"/>
              </p:ext>
            </p:extLst>
          </p:nvPr>
        </p:nvGraphicFramePr>
        <p:xfrm>
          <a:off x="5486159"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3" name="TextBox 12">
            <a:extLst>
              <a:ext uri="{FF2B5EF4-FFF2-40B4-BE49-F238E27FC236}">
                <a16:creationId xmlns:a16="http://schemas.microsoft.com/office/drawing/2014/main" id="{3FA0EF05-717F-275F-4597-5F78A90FF71A}"/>
              </a:ext>
            </a:extLst>
          </p:cNvPr>
          <p:cNvSpPr txBox="1"/>
          <p:nvPr/>
        </p:nvSpPr>
        <p:spPr>
          <a:xfrm>
            <a:off x="5062029"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CC43BCB-E35B-8812-28A1-5242B017126A}"/>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CC43BCB-E35B-8812-28A1-5242B017126A}"/>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E1EA3E4C-740B-47F4-7F78-53FA67539C7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E1EA3E4C-740B-47F4-7F78-53FA67539C7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DBD1ABF9-BE7D-831B-1B2D-32E696C3244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BD0E0B4-1524-6339-8145-4445092FB71C}"/>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BD0E0B4-1524-6339-8145-4445092FB71C}"/>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DC3F1385-A52A-9E90-7E7B-400E30A29DFD}"/>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BDDCB325-79A6-42E2-9680-1C9E5BA7695C}"/>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5" name="Object 8">
                <a:extLst>
                  <a:ext uri="{FF2B5EF4-FFF2-40B4-BE49-F238E27FC236}">
                    <a16:creationId xmlns:a16="http://schemas.microsoft.com/office/drawing/2014/main" id="{BDDCB325-79A6-42E2-9680-1C9E5BA7695C}"/>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AD3FAC9C-B70F-B936-0DE1-06DCFD7B0029}"/>
              </a:ext>
            </a:extLst>
          </p:cNvPr>
          <p:cNvGraphicFramePr>
            <a:graphicFrameLocks/>
          </p:cNvGraphicFramePr>
          <p:nvPr>
            <p:extLst>
              <p:ext uri="{D42A27DB-BD31-4B8C-83A1-F6EECF244321}">
                <p14:modId xmlns:p14="http://schemas.microsoft.com/office/powerpoint/2010/main" val="1147504224"/>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5</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17" name="TextBox 16">
            <a:extLst>
              <a:ext uri="{FF2B5EF4-FFF2-40B4-BE49-F238E27FC236}">
                <a16:creationId xmlns:a16="http://schemas.microsoft.com/office/drawing/2014/main" id="{A1BA45E0-4B1A-058F-E246-3ED35D8F0A78}"/>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18" name="TextBox 17">
            <a:extLst>
              <a:ext uri="{FF2B5EF4-FFF2-40B4-BE49-F238E27FC236}">
                <a16:creationId xmlns:a16="http://schemas.microsoft.com/office/drawing/2014/main" id="{4371A21D-C90B-1E28-E672-A6080DEC3C51}"/>
              </a:ext>
            </a:extLst>
          </p:cNvPr>
          <p:cNvSpPr txBox="1"/>
          <p:nvPr/>
        </p:nvSpPr>
        <p:spPr>
          <a:xfrm>
            <a:off x="8336171"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211216834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CDA4-C4F3-A0AF-491B-166172A2F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DEC78-098D-FFE4-8BC5-92CBB55F3416}"/>
              </a:ext>
            </a:extLst>
          </p:cNvPr>
          <p:cNvSpPr>
            <a:spLocks noGrp="1"/>
          </p:cNvSpPr>
          <p:nvPr>
            <p:ph type="title"/>
          </p:nvPr>
        </p:nvSpPr>
        <p:spPr/>
        <p:txBody>
          <a:bodyPr/>
          <a:lstStyle/>
          <a:p>
            <a:r>
              <a:rPr lang="en-GB" dirty="0"/>
              <a:t>Quiz Solution: Banker’s algorithm II</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633FCFF-82E7-6DAB-AC93-D7A70ACA5C66}"/>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633FCFF-82E7-6DAB-AC93-D7A70ACA5C66}"/>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C5AD6905-2F6E-5BED-EF8F-2587C54E2A45}"/>
              </a:ext>
            </a:extLst>
          </p:cNvPr>
          <p:cNvSpPr txBox="1">
            <a:spLocks noChangeArrowheads="1"/>
          </p:cNvSpPr>
          <p:nvPr/>
        </p:nvSpPr>
        <p:spPr bwMode="auto">
          <a:xfrm>
            <a:off x="76200" y="711200"/>
            <a:ext cx="5409959"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2) Starting from the initial state, if P1 makes request for 2 more instances of resource 3,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unsafe, so we deny this request.</a:t>
            </a:r>
            <a:endParaRPr lang="en-US" altLang="zh-CN" sz="2400" b="0" kern="0" dirty="0">
              <a:latin typeface="Gill Sans" panose="020B0502020104020203"/>
              <a:ea typeface="宋体" charset="-122"/>
            </a:endParaRPr>
          </a:p>
        </p:txBody>
      </p:sp>
      <p:sp>
        <p:nvSpPr>
          <p:cNvPr id="3" name="TextBox 2">
            <a:extLst>
              <a:ext uri="{FF2B5EF4-FFF2-40B4-BE49-F238E27FC236}">
                <a16:creationId xmlns:a16="http://schemas.microsoft.com/office/drawing/2014/main" id="{05759C2B-2E88-5A58-2050-95588A730FC4}"/>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7D33E62C-1CF0-C248-833C-0034F4733E7B}"/>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C02CB0C-2F76-E7BB-C01A-3DAD7422D26A}"/>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mc:AlternateContent xmlns:mc="http://schemas.openxmlformats.org/markup-compatibility/2006" xmlns:a14="http://schemas.microsoft.com/office/drawing/2010/main">
        <mc:Choice Requires="a14">
          <p:sp>
            <p:nvSpPr>
              <p:cNvPr id="14" name="Object 8">
                <a:extLst>
                  <a:ext uri="{FF2B5EF4-FFF2-40B4-BE49-F238E27FC236}">
                    <a16:creationId xmlns:a16="http://schemas.microsoft.com/office/drawing/2014/main" id="{607BBB34-B221-2990-3B13-5CA30A034480}"/>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14" name="Object 8">
                <a:extLst>
                  <a:ext uri="{FF2B5EF4-FFF2-40B4-BE49-F238E27FC236}">
                    <a16:creationId xmlns:a16="http://schemas.microsoft.com/office/drawing/2014/main" id="{607BBB34-B221-2990-3B13-5CA30A034480}"/>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Object 4">
                <a:extLst>
                  <a:ext uri="{FF2B5EF4-FFF2-40B4-BE49-F238E27FC236}">
                    <a16:creationId xmlns:a16="http://schemas.microsoft.com/office/drawing/2014/main" id="{779F4701-28D3-A2C2-8A97-9004FF2F5301}"/>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FF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9" name="Object 4">
                <a:extLst>
                  <a:ext uri="{FF2B5EF4-FFF2-40B4-BE49-F238E27FC236}">
                    <a16:creationId xmlns:a16="http://schemas.microsoft.com/office/drawing/2014/main" id="{779F4701-28D3-A2C2-8A97-9004FF2F5301}"/>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8A03B173-9565-1F8C-24D7-60D608B6CD2D}"/>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C2439B1C-FFA4-3FEB-D8E8-459E3398ECC1}"/>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C2439B1C-FFA4-3FEB-D8E8-459E3398ECC1}"/>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11" name="TextBox 10">
            <a:extLst>
              <a:ext uri="{FF2B5EF4-FFF2-40B4-BE49-F238E27FC236}">
                <a16:creationId xmlns:a16="http://schemas.microsoft.com/office/drawing/2014/main" id="{214B8581-F9AF-28B9-3B5A-E4BBDEF13A6C}"/>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15" name="Object 8">
                <a:extLst>
                  <a:ext uri="{FF2B5EF4-FFF2-40B4-BE49-F238E27FC236}">
                    <a16:creationId xmlns:a16="http://schemas.microsoft.com/office/drawing/2014/main" id="{12374D15-BF32-5EAC-42F5-EA10B6ACC1F4}"/>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3</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
                        </m:e>
                      </m:d>
                    </m:oMath>
                  </m:oMathPara>
                </a14:m>
                <a:endParaRPr lang="en-SE" sz="2400" b="0" dirty="0"/>
              </a:p>
            </p:txBody>
          </p:sp>
        </mc:Choice>
        <mc:Fallback xmlns="">
          <p:sp>
            <p:nvSpPr>
              <p:cNvPr id="15" name="Object 8">
                <a:extLst>
                  <a:ext uri="{FF2B5EF4-FFF2-40B4-BE49-F238E27FC236}">
                    <a16:creationId xmlns:a16="http://schemas.microsoft.com/office/drawing/2014/main" id="{12374D15-BF32-5EAC-42F5-EA10B6ACC1F4}"/>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1370"/>
                </a:stretch>
              </a:blipFill>
            </p:spPr>
            <p:txBody>
              <a:bodyPr/>
              <a:lstStyle/>
              <a:p>
                <a:r>
                  <a:rPr lang="en-SE">
                    <a:noFill/>
                  </a:rPr>
                  <a:t> </a:t>
                </a:r>
              </a:p>
            </p:txBody>
          </p:sp>
        </mc:Fallback>
      </mc:AlternateContent>
      <p:graphicFrame>
        <p:nvGraphicFramePr>
          <p:cNvPr id="16" name="Content Placeholder 5">
            <a:extLst>
              <a:ext uri="{FF2B5EF4-FFF2-40B4-BE49-F238E27FC236}">
                <a16:creationId xmlns:a16="http://schemas.microsoft.com/office/drawing/2014/main" id="{3A5EBBCC-1D27-EEFF-3BC7-9A97EB226F40}"/>
              </a:ext>
            </a:extLst>
          </p:cNvPr>
          <p:cNvGraphicFramePr>
            <a:graphicFrameLocks/>
          </p:cNvGraphicFramePr>
          <p:nvPr>
            <p:extLst>
              <p:ext uri="{D42A27DB-BD31-4B8C-83A1-F6EECF244321}">
                <p14:modId xmlns:p14="http://schemas.microsoft.com/office/powerpoint/2010/main" val="37333828"/>
              </p:ext>
            </p:extLst>
          </p:nvPr>
        </p:nvGraphicFramePr>
        <p:xfrm>
          <a:off x="9170146" y="3969141"/>
          <a:ext cx="2603684" cy="158496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gridSpan="3">
                  <a:txBody>
                    <a:bodyPr/>
                    <a:lstStyle/>
                    <a:p>
                      <a:pPr algn="ctr"/>
                      <a:r>
                        <a:rPr lang="en-GB" sz="2000" dirty="0"/>
                        <a:t>Deadlocked</a:t>
                      </a:r>
                      <a:endParaRPr lang="en-SE" sz="2000" dirty="0"/>
                    </a:p>
                  </a:txBody>
                  <a:tcPr/>
                </a:tc>
                <a:tc hMerge="1">
                  <a:txBody>
                    <a:bodyPr/>
                    <a:lstStyle/>
                    <a:p>
                      <a:endParaRPr/>
                    </a:p>
                  </a:txBody>
                  <a:tcPr/>
                </a:tc>
                <a:tc hMerge="1">
                  <a:txBody>
                    <a:bodyPr/>
                    <a:lstStyle/>
                    <a:p>
                      <a:endParaRPr dirty="0"/>
                    </a:p>
                  </a:txBody>
                  <a:tcPr/>
                </a:tc>
                <a:extLst>
                  <a:ext uri="{0D108BD9-81ED-4DB2-BD59-A6C34878D82A}">
                    <a16:rowId xmlns:a16="http://schemas.microsoft.com/office/drawing/2014/main" val="3030728590"/>
                  </a:ext>
                </a:extLst>
              </a:tr>
            </a:tbl>
          </a:graphicData>
        </a:graphic>
      </p:graphicFrame>
      <p:sp>
        <p:nvSpPr>
          <p:cNvPr id="17" name="TextBox 16">
            <a:extLst>
              <a:ext uri="{FF2B5EF4-FFF2-40B4-BE49-F238E27FC236}">
                <a16:creationId xmlns:a16="http://schemas.microsoft.com/office/drawing/2014/main" id="{D7ADEC80-1930-714E-065B-D88D97048799}"/>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Tree>
    <p:extLst>
      <p:ext uri="{BB962C8B-B14F-4D97-AF65-F5344CB8AC3E}">
        <p14:creationId xmlns:p14="http://schemas.microsoft.com/office/powerpoint/2010/main" val="192372844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8191D-5A7E-33ED-1268-C5DFAE4F26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F9A3C-C99F-D215-97EA-8A25FE4D85D7}"/>
              </a:ext>
            </a:extLst>
          </p:cNvPr>
          <p:cNvSpPr>
            <a:spLocks noGrp="1"/>
          </p:cNvSpPr>
          <p:nvPr>
            <p:ph type="title"/>
          </p:nvPr>
        </p:nvSpPr>
        <p:spPr/>
        <p:txBody>
          <a:bodyPr/>
          <a:lstStyle/>
          <a:p>
            <a:r>
              <a:rPr lang="en-GB" dirty="0"/>
              <a:t>Quiz Solution: Banker’s algorithm II</a:t>
            </a:r>
            <a:endParaRPr lang="en-SE" dirty="0"/>
          </a:p>
        </p:txBody>
      </p:sp>
      <p:sp>
        <p:nvSpPr>
          <p:cNvPr id="22" name="Rectangle 3">
            <a:extLst>
              <a:ext uri="{FF2B5EF4-FFF2-40B4-BE49-F238E27FC236}">
                <a16:creationId xmlns:a16="http://schemas.microsoft.com/office/drawing/2014/main" id="{44F40168-310D-D7CD-B0CC-E7AD09DA3D97}"/>
              </a:ext>
            </a:extLst>
          </p:cNvPr>
          <p:cNvSpPr txBox="1">
            <a:spLocks noChangeArrowheads="1"/>
          </p:cNvSpPr>
          <p:nvPr/>
        </p:nvSpPr>
        <p:spPr bwMode="auto">
          <a:xfrm>
            <a:off x="76201" y="711200"/>
            <a:ext cx="5335658" cy="614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marL="0" indent="0">
              <a:lnSpc>
                <a:spcPct val="90000"/>
              </a:lnSpc>
              <a:buNone/>
            </a:pPr>
            <a:r>
              <a:rPr lang="en-GB" altLang="zh-CN" sz="2800" b="0" kern="0" dirty="0">
                <a:latin typeface="Gill Sans" panose="020B0502020104020203"/>
                <a:ea typeface="宋体" charset="-122"/>
              </a:rPr>
              <a:t>3) Starting from the initial state, if P2 makes request for 2 more instances of resource 1, then we calculate the state of the system if this request is fulfilled.</a:t>
            </a:r>
          </a:p>
          <a:p>
            <a:pPr marL="0" indent="0">
              <a:lnSpc>
                <a:spcPct val="90000"/>
              </a:lnSpc>
              <a:buNone/>
            </a:pPr>
            <a:r>
              <a:rPr lang="en-GB" altLang="zh-CN" sz="2800" b="0" kern="0" dirty="0">
                <a:latin typeface="Gill Sans" panose="020B0502020104020203"/>
                <a:ea typeface="宋体" charset="-122"/>
              </a:rPr>
              <a:t>The state is safe, with safe sequences of P2, P3, P1 or P2, P2, P1, so we can grant this request.</a:t>
            </a:r>
            <a:endParaRPr lang="en-US" altLang="zh-CN" sz="2800" b="0" kern="0" dirty="0">
              <a:latin typeface="Gill Sans" panose="020B0502020104020203"/>
              <a:ea typeface="宋体" charset="-122"/>
            </a:endParaRPr>
          </a:p>
        </p:txBody>
      </p:sp>
      <mc:AlternateContent xmlns:mc="http://schemas.openxmlformats.org/markup-compatibility/2006" xmlns:a14="http://schemas.microsoft.com/office/drawing/2010/main">
        <mc:Choice Requires="a14">
          <p:sp>
            <p:nvSpPr>
              <p:cNvPr id="8" name="Object 4">
                <a:extLst>
                  <a:ext uri="{FF2B5EF4-FFF2-40B4-BE49-F238E27FC236}">
                    <a16:creationId xmlns:a16="http://schemas.microsoft.com/office/drawing/2014/main" id="{6447E1A1-3FE9-CB88-1B54-A42FC935B024}"/>
                  </a:ext>
                </a:extLst>
              </p:cNvPr>
              <p:cNvSpPr txBox="1"/>
              <p:nvPr/>
            </p:nvSpPr>
            <p:spPr bwMode="auto">
              <a:xfrm>
                <a:off x="5963904" y="112032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8" name="Object 4">
                <a:extLst>
                  <a:ext uri="{FF2B5EF4-FFF2-40B4-BE49-F238E27FC236}">
                    <a16:creationId xmlns:a16="http://schemas.microsoft.com/office/drawing/2014/main" id="{6447E1A1-3FE9-CB88-1B54-A42FC935B024}"/>
                  </a:ext>
                </a:extLst>
              </p:cNvPr>
              <p:cNvSpPr txBox="1">
                <a:spLocks noRot="1" noChangeAspect="1" noMove="1" noResize="1" noEditPoints="1" noAdjustHandles="1" noChangeArrowheads="1" noChangeShapeType="1" noTextEdit="1"/>
              </p:cNvSpPr>
              <p:nvPr/>
            </p:nvSpPr>
            <p:spPr bwMode="auto">
              <a:xfrm>
                <a:off x="5963904" y="1120320"/>
                <a:ext cx="1603886" cy="1165450"/>
              </a:xfrm>
              <a:prstGeom prst="rect">
                <a:avLst/>
              </a:prstGeom>
              <a:blipFill>
                <a:blip r:embed="rId2"/>
                <a:stretch>
                  <a:fillRect/>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C2401755-5B21-371B-C80F-84F6A5534231}"/>
              </a:ext>
            </a:extLst>
          </p:cNvPr>
          <p:cNvSpPr txBox="1"/>
          <p:nvPr/>
        </p:nvSpPr>
        <p:spPr>
          <a:xfrm>
            <a:off x="6325850" y="711200"/>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DBEC130C-BDB2-FB94-DD36-F5B698285496}"/>
              </a:ext>
            </a:extLst>
          </p:cNvPr>
          <p:cNvSpPr txBox="1"/>
          <p:nvPr/>
        </p:nvSpPr>
        <p:spPr>
          <a:xfrm>
            <a:off x="8048357" y="720210"/>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8" name="TextBox 17">
            <a:extLst>
              <a:ext uri="{FF2B5EF4-FFF2-40B4-BE49-F238E27FC236}">
                <a16:creationId xmlns:a16="http://schemas.microsoft.com/office/drawing/2014/main" id="{79066BAB-EE14-1B81-C79B-01199BF9BDA2}"/>
              </a:ext>
            </a:extLst>
          </p:cNvPr>
          <p:cNvSpPr txBox="1"/>
          <p:nvPr/>
        </p:nvSpPr>
        <p:spPr>
          <a:xfrm>
            <a:off x="6334886" y="2278024"/>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graphicFrame>
        <p:nvGraphicFramePr>
          <p:cNvPr id="19" name="Content Placeholder 5">
            <a:extLst>
              <a:ext uri="{FF2B5EF4-FFF2-40B4-BE49-F238E27FC236}">
                <a16:creationId xmlns:a16="http://schemas.microsoft.com/office/drawing/2014/main" id="{61E0BEC1-0718-3700-B38D-236D5F96B0D3}"/>
              </a:ext>
            </a:extLst>
          </p:cNvPr>
          <p:cNvGraphicFramePr>
            <a:graphicFrameLocks/>
          </p:cNvGraphicFramePr>
          <p:nvPr>
            <p:extLst>
              <p:ext uri="{D42A27DB-BD31-4B8C-83A1-F6EECF244321}">
                <p14:modId xmlns:p14="http://schemas.microsoft.com/office/powerpoint/2010/main" val="4137076815"/>
              </p:ext>
            </p:extLst>
          </p:nvPr>
        </p:nvGraphicFramePr>
        <p:xfrm>
          <a:off x="5677255"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0" name="TextBox 19">
            <a:extLst>
              <a:ext uri="{FF2B5EF4-FFF2-40B4-BE49-F238E27FC236}">
                <a16:creationId xmlns:a16="http://schemas.microsoft.com/office/drawing/2014/main" id="{C723CCFD-7038-EA86-E7B9-785E0161954F}"/>
              </a:ext>
            </a:extLst>
          </p:cNvPr>
          <p:cNvSpPr txBox="1"/>
          <p:nvPr/>
        </p:nvSpPr>
        <p:spPr>
          <a:xfrm>
            <a:off x="5253125"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mc:AlternateContent xmlns:mc="http://schemas.openxmlformats.org/markup-compatibility/2006" xmlns:a14="http://schemas.microsoft.com/office/drawing/2010/main">
        <mc:Choice Requires="a14">
          <p:sp>
            <p:nvSpPr>
              <p:cNvPr id="21" name="Object 8">
                <a:extLst>
                  <a:ext uri="{FF2B5EF4-FFF2-40B4-BE49-F238E27FC236}">
                    <a16:creationId xmlns:a16="http://schemas.microsoft.com/office/drawing/2014/main" id="{E049E6E9-2959-1B3C-C0F4-C9AF2AC4439F}"/>
                  </a:ext>
                </a:extLst>
              </p:cNvPr>
              <p:cNvSpPr txBox="1"/>
              <p:nvPr/>
            </p:nvSpPr>
            <p:spPr bwMode="auto">
              <a:xfrm>
                <a:off x="5586846"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8</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4</m:t>
                                </m:r>
                              </m:e>
                            </m:mr>
                          </m:m>
                        </m:e>
                      </m:d>
                    </m:oMath>
                  </m:oMathPara>
                </a14:m>
                <a:endParaRPr lang="en-SE" sz="2400" b="0" dirty="0"/>
              </a:p>
            </p:txBody>
          </p:sp>
        </mc:Choice>
        <mc:Fallback xmlns="">
          <p:sp>
            <p:nvSpPr>
              <p:cNvPr id="21" name="Object 8">
                <a:extLst>
                  <a:ext uri="{FF2B5EF4-FFF2-40B4-BE49-F238E27FC236}">
                    <a16:creationId xmlns:a16="http://schemas.microsoft.com/office/drawing/2014/main" id="{E049E6E9-2959-1B3C-C0F4-C9AF2AC4439F}"/>
                  </a:ext>
                </a:extLst>
              </p:cNvPr>
              <p:cNvSpPr txBox="1">
                <a:spLocks noRot="1" noChangeAspect="1" noMove="1" noResize="1" noEditPoints="1" noAdjustHandles="1" noChangeArrowheads="1" noChangeShapeType="1" noTextEdit="1"/>
              </p:cNvSpPr>
              <p:nvPr/>
            </p:nvSpPr>
            <p:spPr bwMode="auto">
              <a:xfrm>
                <a:off x="5586846" y="2667860"/>
                <a:ext cx="2310314" cy="449263"/>
              </a:xfrm>
              <a:prstGeom prst="rect">
                <a:avLst/>
              </a:prstGeom>
              <a:blipFill>
                <a:blip r:embed="rId3"/>
                <a:stretch>
                  <a:fillRect l="-528" b="-137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Object 4">
                <a:extLst>
                  <a:ext uri="{FF2B5EF4-FFF2-40B4-BE49-F238E27FC236}">
                    <a16:creationId xmlns:a16="http://schemas.microsoft.com/office/drawing/2014/main" id="{BDB2F26C-5C5A-FF81-DB98-DA2A4760356A}"/>
                  </a:ext>
                </a:extLst>
              </p:cNvPr>
              <p:cNvSpPr txBox="1"/>
              <p:nvPr/>
            </p:nvSpPr>
            <p:spPr bwMode="auto">
              <a:xfrm>
                <a:off x="7932660"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mr>
                            <m:mr>
                              <m:e>
                                <m:r>
                                  <a:rPr lang="en-GB" sz="2400" b="0" i="0" smtClean="0">
                                    <a:solidFill>
                                      <a:srgbClr val="FF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mr>
                          </m:m>
                        </m:e>
                      </m:d>
                    </m:oMath>
                  </m:oMathPara>
                </a14:m>
                <a:endParaRPr lang="en-SE" sz="2000" dirty="0"/>
              </a:p>
            </p:txBody>
          </p:sp>
        </mc:Choice>
        <mc:Fallback xmlns="">
          <p:sp>
            <p:nvSpPr>
              <p:cNvPr id="23" name="Object 4">
                <a:extLst>
                  <a:ext uri="{FF2B5EF4-FFF2-40B4-BE49-F238E27FC236}">
                    <a16:creationId xmlns:a16="http://schemas.microsoft.com/office/drawing/2014/main" id="{BDB2F26C-5C5A-FF81-DB98-DA2A4760356A}"/>
                  </a:ext>
                </a:extLst>
              </p:cNvPr>
              <p:cNvSpPr txBox="1">
                <a:spLocks noRot="1" noChangeAspect="1" noMove="1" noResize="1" noEditPoints="1" noAdjustHandles="1" noChangeArrowheads="1" noChangeShapeType="1" noTextEdit="1"/>
              </p:cNvSpPr>
              <p:nvPr/>
            </p:nvSpPr>
            <p:spPr bwMode="auto">
              <a:xfrm>
                <a:off x="7932660" y="1111310"/>
                <a:ext cx="1603886" cy="1165450"/>
              </a:xfrm>
              <a:prstGeom prst="rect">
                <a:avLst/>
              </a:prstGeom>
              <a:blipFill>
                <a:blip r:embed="rId4"/>
                <a:stretch>
                  <a:fillRect/>
                </a:stretch>
              </a:blipFill>
            </p:spPr>
            <p:txBody>
              <a:bodyPr/>
              <a:lstStyle/>
              <a:p>
                <a:r>
                  <a:rPr lang="en-SE">
                    <a:noFill/>
                  </a:rPr>
                  <a:t> </a:t>
                </a:r>
              </a:p>
            </p:txBody>
          </p:sp>
        </mc:Fallback>
      </mc:AlternateContent>
      <p:sp>
        <p:nvSpPr>
          <p:cNvPr id="24" name="TextBox 23">
            <a:extLst>
              <a:ext uri="{FF2B5EF4-FFF2-40B4-BE49-F238E27FC236}">
                <a16:creationId xmlns:a16="http://schemas.microsoft.com/office/drawing/2014/main" id="{CB1F1722-0DCC-DE17-B27B-9D05CEBED37B}"/>
              </a:ext>
            </a:extLst>
          </p:cNvPr>
          <p:cNvSpPr txBox="1"/>
          <p:nvPr/>
        </p:nvSpPr>
        <p:spPr>
          <a:xfrm>
            <a:off x="10292028" y="720210"/>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mc:AlternateContent xmlns:mc="http://schemas.openxmlformats.org/markup-compatibility/2006" xmlns:a14="http://schemas.microsoft.com/office/drawing/2010/main">
        <mc:Choice Requires="a14">
          <p:sp>
            <p:nvSpPr>
              <p:cNvPr id="25" name="Object 4">
                <a:extLst>
                  <a:ext uri="{FF2B5EF4-FFF2-40B4-BE49-F238E27FC236}">
                    <a16:creationId xmlns:a16="http://schemas.microsoft.com/office/drawing/2014/main" id="{0E00298D-2694-50C5-971D-E1A70777DEA2}"/>
                  </a:ext>
                </a:extLst>
              </p:cNvPr>
              <p:cNvSpPr txBox="1"/>
              <p:nvPr/>
            </p:nvSpPr>
            <p:spPr bwMode="auto">
              <a:xfrm>
                <a:off x="9901416" y="1111310"/>
                <a:ext cx="1603886" cy="116545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d>
                        <m:dPr>
                          <m:begChr m:val="["/>
                          <m:endChr m:val="]"/>
                          <m:ctrlPr>
                            <a:rPr lang="en-SE" sz="2400" i="1" smtClean="0">
                              <a:solidFill>
                                <a:srgbClr val="000000"/>
                              </a:solidFill>
                              <a:latin typeface="Cambria Math" panose="02040503050406030204" pitchFamily="18" charset="0"/>
                            </a:rPr>
                          </m:ctrlPr>
                        </m:dPr>
                        <m:e>
                          <m:m>
                            <m:mPr>
                              <m:mcs>
                                <m:mc>
                                  <m:mcPr>
                                    <m:count m:val="3"/>
                                    <m:mcJc m:val="center"/>
                                  </m:mcPr>
                                </m:mc>
                              </m:mcs>
                              <m:ctrlPr>
                                <a:rPr lang="en-SE" sz="2400" b="0" i="1" smtClean="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8</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25" name="Object 4">
                <a:extLst>
                  <a:ext uri="{FF2B5EF4-FFF2-40B4-BE49-F238E27FC236}">
                    <a16:creationId xmlns:a16="http://schemas.microsoft.com/office/drawing/2014/main" id="{0E00298D-2694-50C5-971D-E1A70777DEA2}"/>
                  </a:ext>
                </a:extLst>
              </p:cNvPr>
              <p:cNvSpPr txBox="1">
                <a:spLocks noRot="1" noChangeAspect="1" noMove="1" noResize="1" noEditPoints="1" noAdjustHandles="1" noChangeArrowheads="1" noChangeShapeType="1" noTextEdit="1"/>
              </p:cNvSpPr>
              <p:nvPr/>
            </p:nvSpPr>
            <p:spPr bwMode="auto">
              <a:xfrm>
                <a:off x="9901416" y="1111310"/>
                <a:ext cx="1603886" cy="1165450"/>
              </a:xfrm>
              <a:prstGeom prst="rect">
                <a:avLst/>
              </a:prstGeom>
              <a:blipFill>
                <a:blip r:embed="rId5"/>
                <a:stretch>
                  <a:fillRect/>
                </a:stretch>
              </a:blipFill>
            </p:spPr>
            <p:txBody>
              <a:bodyPr/>
              <a:lstStyle/>
              <a:p>
                <a:r>
                  <a:rPr lang="en-SE">
                    <a:noFill/>
                  </a:rPr>
                  <a:t> </a:t>
                </a:r>
              </a:p>
            </p:txBody>
          </p:sp>
        </mc:Fallback>
      </mc:AlternateContent>
      <p:sp>
        <p:nvSpPr>
          <p:cNvPr id="26" name="TextBox 25">
            <a:extLst>
              <a:ext uri="{FF2B5EF4-FFF2-40B4-BE49-F238E27FC236}">
                <a16:creationId xmlns:a16="http://schemas.microsoft.com/office/drawing/2014/main" id="{2444D9C1-122C-31A1-C1CF-D8BE28B2CA91}"/>
              </a:ext>
            </a:extLst>
          </p:cNvPr>
          <p:cNvSpPr txBox="1"/>
          <p:nvPr/>
        </p:nvSpPr>
        <p:spPr>
          <a:xfrm>
            <a:off x="8606438" y="2278024"/>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mc:AlternateContent xmlns:mc="http://schemas.openxmlformats.org/markup-compatibility/2006" xmlns:a14="http://schemas.microsoft.com/office/drawing/2010/main">
        <mc:Choice Requires="a14">
          <p:sp>
            <p:nvSpPr>
              <p:cNvPr id="27" name="Object 8">
                <a:extLst>
                  <a:ext uri="{FF2B5EF4-FFF2-40B4-BE49-F238E27FC236}">
                    <a16:creationId xmlns:a16="http://schemas.microsoft.com/office/drawing/2014/main" id="{FDD1C5D2-51A4-BAD0-08E8-ED0171BA7D72}"/>
                  </a:ext>
                </a:extLst>
              </p:cNvPr>
              <p:cNvSpPr txBox="1"/>
              <p:nvPr/>
            </p:nvSpPr>
            <p:spPr bwMode="auto">
              <a:xfrm>
                <a:off x="7858398" y="2667860"/>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r>
                            <a:rPr lang="en-GB" sz="2400" b="0" i="0" smtClean="0">
                              <a:solidFill>
                                <a:srgbClr val="000000"/>
                              </a:solidFill>
                              <a:latin typeface="Cambria Math" panose="02040503050406030204" pitchFamily="18" charset="0"/>
                            </a:rPr>
                            <m:t>1</m:t>
                          </m:r>
                          <m:m>
                            <m:mPr>
                              <m:plcHide m:val="on"/>
                              <m:mcs>
                                <m:mc>
                                  <m:mcPr>
                                    <m:count m:val="3"/>
                                    <m:mcJc m:val="center"/>
                                  </m:mcPr>
                                </m:mc>
                              </m:mcs>
                              <m:ctrlPr>
                                <a:rPr lang="en-SE" sz="2400" b="0" i="1">
                                  <a:solidFill>
                                    <a:srgbClr val="000000"/>
                                  </a:solidFill>
                                  <a:latin typeface="Cambria Math" panose="02040503050406030204" pitchFamily="18" charset="0"/>
                                </a:rPr>
                              </m:ctrlPr>
                            </m:mPr>
                            <m: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27" name="Object 8">
                <a:extLst>
                  <a:ext uri="{FF2B5EF4-FFF2-40B4-BE49-F238E27FC236}">
                    <a16:creationId xmlns:a16="http://schemas.microsoft.com/office/drawing/2014/main" id="{FDD1C5D2-51A4-BAD0-08E8-ED0171BA7D72}"/>
                  </a:ext>
                </a:extLst>
              </p:cNvPr>
              <p:cNvSpPr txBox="1">
                <a:spLocks noRot="1" noChangeAspect="1" noMove="1" noResize="1" noEditPoints="1" noAdjustHandles="1" noChangeArrowheads="1" noChangeShapeType="1" noTextEdit="1"/>
              </p:cNvSpPr>
              <p:nvPr/>
            </p:nvSpPr>
            <p:spPr bwMode="auto">
              <a:xfrm>
                <a:off x="7858398" y="2667860"/>
                <a:ext cx="2310314" cy="449263"/>
              </a:xfrm>
              <a:prstGeom prst="rect">
                <a:avLst/>
              </a:prstGeom>
              <a:blipFill>
                <a:blip r:embed="rId6"/>
                <a:stretch>
                  <a:fillRect l="-528" b="-2740"/>
                </a:stretch>
              </a:blipFill>
            </p:spPr>
            <p:txBody>
              <a:bodyPr/>
              <a:lstStyle/>
              <a:p>
                <a:r>
                  <a:rPr lang="en-SE">
                    <a:noFill/>
                  </a:rPr>
                  <a:t> </a:t>
                </a:r>
              </a:p>
            </p:txBody>
          </p:sp>
        </mc:Fallback>
      </mc:AlternateContent>
      <p:graphicFrame>
        <p:nvGraphicFramePr>
          <p:cNvPr id="28" name="Content Placeholder 5">
            <a:extLst>
              <a:ext uri="{FF2B5EF4-FFF2-40B4-BE49-F238E27FC236}">
                <a16:creationId xmlns:a16="http://schemas.microsoft.com/office/drawing/2014/main" id="{FFEF9B77-AC64-5465-06E8-725F2D06C530}"/>
              </a:ext>
            </a:extLst>
          </p:cNvPr>
          <p:cNvGraphicFramePr>
            <a:graphicFrameLocks/>
          </p:cNvGraphicFramePr>
          <p:nvPr>
            <p:extLst>
              <p:ext uri="{D42A27DB-BD31-4B8C-83A1-F6EECF244321}">
                <p14:modId xmlns:p14="http://schemas.microsoft.com/office/powerpoint/2010/main" val="794994767"/>
              </p:ext>
            </p:extLst>
          </p:nvPr>
        </p:nvGraphicFramePr>
        <p:xfrm>
          <a:off x="9170146" y="3969141"/>
          <a:ext cx="2603684" cy="1981200"/>
        </p:xfrm>
        <a:graphic>
          <a:graphicData uri="http://schemas.openxmlformats.org/drawingml/2006/table">
            <a:tbl>
              <a:tblPr firstRow="1" bandRow="1">
                <a:tableStyleId>{5940675A-B579-460E-94D1-54222C63F5DA}</a:tableStyleId>
              </a:tblPr>
              <a:tblGrid>
                <a:gridCol w="650921">
                  <a:extLst>
                    <a:ext uri="{9D8B030D-6E8A-4147-A177-3AD203B41FA5}">
                      <a16:colId xmlns:a16="http://schemas.microsoft.com/office/drawing/2014/main" val="1619986141"/>
                    </a:ext>
                  </a:extLst>
                </a:gridCol>
                <a:gridCol w="650921">
                  <a:extLst>
                    <a:ext uri="{9D8B030D-6E8A-4147-A177-3AD203B41FA5}">
                      <a16:colId xmlns:a16="http://schemas.microsoft.com/office/drawing/2014/main" val="3558990718"/>
                    </a:ext>
                  </a:extLst>
                </a:gridCol>
                <a:gridCol w="650921">
                  <a:extLst>
                    <a:ext uri="{9D8B030D-6E8A-4147-A177-3AD203B41FA5}">
                      <a16:colId xmlns:a16="http://schemas.microsoft.com/office/drawing/2014/main" val="2817522056"/>
                    </a:ext>
                  </a:extLst>
                </a:gridCol>
                <a:gridCol w="650921">
                  <a:extLst>
                    <a:ext uri="{9D8B030D-6E8A-4147-A177-3AD203B41FA5}">
                      <a16:colId xmlns:a16="http://schemas.microsoft.com/office/drawing/2014/main" val="27933147"/>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r>
                        <a:rPr lang="en-GB" sz="2000" dirty="0"/>
                        <a:t>Init</a:t>
                      </a:r>
                      <a:endParaRPr lang="en-SE" sz="2000" dirty="0"/>
                    </a:p>
                  </a:txBody>
                  <a:tcPr>
                    <a:solidFill>
                      <a:schemeClr val="bg1">
                        <a:lumMod val="95000"/>
                      </a:schemeClr>
                    </a:solidFill>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P3</a:t>
                      </a:r>
                      <a:endParaRPr lang="en-SE" sz="2000" dirty="0"/>
                    </a:p>
                  </a:txBody>
                  <a:tcPr>
                    <a:solidFill>
                      <a:schemeClr val="bg1">
                        <a:lumMod val="95000"/>
                      </a:schemeClr>
                    </a:solidFill>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P2</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P1</a:t>
                      </a:r>
                      <a:endParaRPr lang="en-SE" sz="2000" dirty="0"/>
                    </a:p>
                  </a:txBody>
                  <a:tcPr>
                    <a:solidFill>
                      <a:schemeClr val="bg1">
                        <a:lumMod val="95000"/>
                      </a:schemeClr>
                    </a:solidFill>
                  </a:tcPr>
                </a:tc>
                <a:tc>
                  <a:txBody>
                    <a:bodyPr/>
                    <a:lstStyle/>
                    <a:p>
                      <a:pPr algn="ctr"/>
                      <a:r>
                        <a:rPr lang="en-GB" sz="2000" dirty="0"/>
                        <a:t>8</a:t>
                      </a:r>
                      <a:endParaRPr lang="en-SE" sz="2000" dirty="0"/>
                    </a:p>
                  </a:txBody>
                  <a:tcPr/>
                </a:tc>
                <a:tc>
                  <a:txBody>
                    <a:bodyPr/>
                    <a:lstStyle/>
                    <a:p>
                      <a:pPr algn="ctr"/>
                      <a:r>
                        <a:rPr lang="en-GB" sz="2000" dirty="0"/>
                        <a:t>6</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263484799"/>
                  </a:ext>
                </a:extLst>
              </a:tr>
            </a:tbl>
          </a:graphicData>
        </a:graphic>
      </p:graphicFrame>
      <p:sp>
        <p:nvSpPr>
          <p:cNvPr id="29" name="TextBox 28">
            <a:extLst>
              <a:ext uri="{FF2B5EF4-FFF2-40B4-BE49-F238E27FC236}">
                <a16:creationId xmlns:a16="http://schemas.microsoft.com/office/drawing/2014/main" id="{28A1FADA-3077-D2F9-206C-A2B711FFAD35}"/>
              </a:ext>
            </a:extLst>
          </p:cNvPr>
          <p:cNvSpPr txBox="1"/>
          <p:nvPr/>
        </p:nvSpPr>
        <p:spPr>
          <a:xfrm>
            <a:off x="8746016" y="3260298"/>
            <a:ext cx="3466512" cy="707886"/>
          </a:xfrm>
          <a:prstGeom prst="rect">
            <a:avLst/>
          </a:prstGeom>
          <a:noFill/>
        </p:spPr>
        <p:txBody>
          <a:bodyPr wrap="square" rtlCol="0">
            <a:spAutoFit/>
          </a:bodyPr>
          <a:lstStyle/>
          <a:p>
            <a:r>
              <a:rPr lang="en-GB" sz="2000" b="0" dirty="0">
                <a:solidFill>
                  <a:schemeClr val="dk1"/>
                </a:solidFill>
                <a:latin typeface="+mn-lt"/>
                <a:ea typeface="+mn-ea"/>
                <a:cs typeface="+mn-cs"/>
              </a:rPr>
              <a:t>Available resources after completion of each process</a:t>
            </a:r>
          </a:p>
        </p:txBody>
      </p:sp>
      <p:sp>
        <p:nvSpPr>
          <p:cNvPr id="30" name="TextBox 29">
            <a:extLst>
              <a:ext uri="{FF2B5EF4-FFF2-40B4-BE49-F238E27FC236}">
                <a16:creationId xmlns:a16="http://schemas.microsoft.com/office/drawing/2014/main" id="{47349DA0-E30A-F22C-D7D5-8D2A077EA023}"/>
              </a:ext>
            </a:extLst>
          </p:cNvPr>
          <p:cNvSpPr txBox="1"/>
          <p:nvPr/>
        </p:nvSpPr>
        <p:spPr>
          <a:xfrm>
            <a:off x="8527267" y="4694621"/>
            <a:ext cx="540533" cy="461665"/>
          </a:xfrm>
          <a:prstGeom prst="rect">
            <a:avLst/>
          </a:prstGeom>
          <a:noFill/>
        </p:spPr>
        <p:txBody>
          <a:bodyPr wrap="none" rtlCol="0">
            <a:spAutoFit/>
          </a:bodyPr>
          <a:lstStyle/>
          <a:p>
            <a:r>
              <a:rPr lang="en-GB" sz="2400" dirty="0">
                <a:latin typeface="Gill Sans Light"/>
              </a:rPr>
              <a:t>Or</a:t>
            </a:r>
            <a:endParaRPr lang="en-SE" sz="2400" dirty="0">
              <a:latin typeface="Gill Sans Light"/>
            </a:endParaRPr>
          </a:p>
        </p:txBody>
      </p:sp>
    </p:spTree>
    <p:extLst>
      <p:ext uri="{BB962C8B-B14F-4D97-AF65-F5344CB8AC3E}">
        <p14:creationId xmlns:p14="http://schemas.microsoft.com/office/powerpoint/2010/main" val="9166858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914400" y="-114300"/>
            <a:ext cx="10363200" cy="1143000"/>
          </a:xfrm>
        </p:spPr>
        <p:txBody>
          <a:bodyPr/>
          <a:lstStyle/>
          <a:p>
            <a:pPr eaLnBrk="1" hangingPunct="1"/>
            <a:r>
              <a:rPr lang="en-US" altLang="zh-CN" dirty="0">
                <a:ea typeface="宋体" charset="-122"/>
              </a:rPr>
              <a:t>Banker’s Algorithm: 4 philosophers each holding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965973773"/>
              </p:ext>
            </p:extLst>
          </p:nvPr>
        </p:nvGraphicFramePr>
        <p:xfrm>
          <a:off x="351725" y="3994116"/>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725" y="3994116"/>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3519167537"/>
              </p:ext>
            </p:extLst>
          </p:nvPr>
        </p:nvGraphicFramePr>
        <p:xfrm>
          <a:off x="3802951" y="3994116"/>
          <a:ext cx="3192463" cy="503237"/>
        </p:xfrm>
        <a:graphic>
          <a:graphicData uri="http://schemas.openxmlformats.org/presentationml/2006/ole">
            <mc:AlternateContent xmlns:mc="http://schemas.openxmlformats.org/markup-compatibility/2006">
              <mc:Choice xmlns:v="urn:schemas-microsoft-com:vml" Requires="v">
                <p:oleObj name="Equation" r:id="rId4" imgW="1371600" imgH="215640" progId="Equation.3">
                  <p:embed/>
                </p:oleObj>
              </mc:Choice>
              <mc:Fallback>
                <p:oleObj name="Equation" r:id="rId4" imgW="1371600" imgH="215640" progId="Equation.3">
                  <p:embed/>
                  <p:pic>
                    <p:nvPicPr>
                      <p:cNvPr id="128009"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951" y="3994116"/>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36889" y="4572491"/>
            <a:ext cx="7498644" cy="2305490"/>
          </a:xfrm>
        </p:spPr>
        <p:txBody>
          <a:bodyPr>
            <a:normAutofit fontScale="92500" lnSpcReduction="20000"/>
          </a:bodyPr>
          <a:lstStyle/>
          <a:p>
            <a:pPr marL="0" lvl="1" indent="0">
              <a:buClr>
                <a:schemeClr val="bg2"/>
              </a:buClr>
              <a:buSzPct val="90000"/>
              <a:buNone/>
            </a:pPr>
            <a:r>
              <a:rPr lang="en-GB" sz="2400" dirty="0">
                <a:solidFill>
                  <a:schemeClr val="dk1"/>
                </a:solidFill>
                <a:latin typeface="Gill Sans" panose="020B0502020104020203"/>
                <a:ea typeface="+mn-ea"/>
                <a:cs typeface="+mn-cs"/>
              </a:rPr>
              <a:t>Suppose we have 5 philosophers P1-P5, and 5 forks R1-R5; philosopher Pi has left fork Ri, and right fork R(i+1)%5. </a:t>
            </a:r>
            <a:r>
              <a:rPr lang="en-US" sz="2400" dirty="0">
                <a:solidFill>
                  <a:schemeClr val="dk1"/>
                </a:solidFill>
                <a:latin typeface="Gill Sans" panose="020B0502020104020203"/>
                <a:ea typeface="+mn-ea"/>
                <a:cs typeface="+mn-cs"/>
              </a:rPr>
              <a:t>Philosophers P1-P4 each is holding his left fork. </a:t>
            </a:r>
          </a:p>
          <a:p>
            <a:pPr marL="0" lvl="1" indent="0">
              <a:buClr>
                <a:schemeClr val="bg2"/>
              </a:buClr>
              <a:buSzPct val="90000"/>
              <a:buNone/>
            </a:pPr>
            <a:r>
              <a:rPr lang="en-US" altLang="zh-CN" sz="2400" b="0" dirty="0">
                <a:solidFill>
                  <a:schemeClr val="dk1"/>
                </a:solidFill>
                <a:latin typeface="Gill Sans" panose="020B0502020104020203"/>
                <a:ea typeface="+mn-ea"/>
                <a:cs typeface="+mn-cs"/>
              </a:rPr>
              <a:t>Run Banker’s algorithm to check if the current state is safe. If yes, give a safe sequence of process completions and fill in the table with </a:t>
            </a:r>
            <a:r>
              <a:rPr lang="en-GB" altLang="zh-CN" sz="2400" b="0" dirty="0">
                <a:solidFill>
                  <a:schemeClr val="dk1"/>
                </a:solidFill>
                <a:latin typeface="Gill Sans" panose="020B0502020104020203"/>
                <a:ea typeface="+mn-ea"/>
                <a:cs typeface="+mn-cs"/>
              </a:rPr>
              <a:t>the sequence of process completions without deadlock, and available resources after the completion of each process. </a:t>
            </a:r>
            <a:endParaRPr lang="en-GB" sz="2400" b="0" dirty="0">
              <a:solidFill>
                <a:schemeClr val="dk1"/>
              </a:solidFill>
              <a:latin typeface="Gill Sans" panose="020B0502020104020203"/>
              <a:ea typeface="+mn-ea"/>
              <a:cs typeface="+mn-cs"/>
            </a:endParaRPr>
          </a:p>
        </p:txBody>
      </p:sp>
      <p:sp>
        <p:nvSpPr>
          <p:cNvPr id="15" name="TextBox 14">
            <a:extLst>
              <a:ext uri="{FF2B5EF4-FFF2-40B4-BE49-F238E27FC236}">
                <a16:creationId xmlns:a16="http://schemas.microsoft.com/office/drawing/2014/main" id="{0A85F48E-4D2B-DAF1-28CE-BA931F96745F}"/>
              </a:ext>
            </a:extLst>
          </p:cNvPr>
          <p:cNvSpPr txBox="1"/>
          <p:nvPr/>
        </p:nvSpPr>
        <p:spPr>
          <a:xfrm>
            <a:off x="1468526" y="3610647"/>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6" name="TextBox 15">
            <a:extLst>
              <a:ext uri="{FF2B5EF4-FFF2-40B4-BE49-F238E27FC236}">
                <a16:creationId xmlns:a16="http://schemas.microsoft.com/office/drawing/2014/main" id="{E70D9D62-8211-1F1E-F49C-EBA3C58E3070}"/>
              </a:ext>
            </a:extLst>
          </p:cNvPr>
          <p:cNvSpPr txBox="1"/>
          <p:nvPr/>
        </p:nvSpPr>
        <p:spPr>
          <a:xfrm>
            <a:off x="4595244" y="361064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28006" name="Object 3"/>
          <p:cNvGraphicFramePr>
            <a:graphicFrameLocks noChangeAspect="1"/>
          </p:cNvGraphicFramePr>
          <p:nvPr>
            <p:extLst>
              <p:ext uri="{D42A27DB-BD31-4B8C-83A1-F6EECF244321}">
                <p14:modId xmlns:p14="http://schemas.microsoft.com/office/powerpoint/2010/main" val="3444450384"/>
              </p:ext>
            </p:extLst>
          </p:nvPr>
        </p:nvGraphicFramePr>
        <p:xfrm>
          <a:off x="1003299" y="1163636"/>
          <a:ext cx="2982912" cy="2387600"/>
        </p:xfrm>
        <a:graphic>
          <a:graphicData uri="http://schemas.openxmlformats.org/presentationml/2006/ole">
            <mc:AlternateContent xmlns:mc="http://schemas.openxmlformats.org/markup-compatibility/2006">
              <mc:Choice xmlns:v="urn:schemas-microsoft-com:vml" Requires="v">
                <p:oleObj name="Equation" r:id="rId6" imgW="1396800" imgH="1117440" progId="Equation.3">
                  <p:embed/>
                </p:oleObj>
              </mc:Choice>
              <mc:Fallback>
                <p:oleObj name="Equation" r:id="rId6" imgW="1396800" imgH="1117440" progId="Equation.3">
                  <p:embed/>
                  <p:pic>
                    <p:nvPicPr>
                      <p:cNvPr id="128006"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299" y="1163636"/>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2236425810"/>
              </p:ext>
            </p:extLst>
          </p:nvPr>
        </p:nvGraphicFramePr>
        <p:xfrm>
          <a:off x="4179887" y="1163637"/>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128007"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79887" y="1163637"/>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a:extLst>
              <a:ext uri="{FF2B5EF4-FFF2-40B4-BE49-F238E27FC236}">
                <a16:creationId xmlns:a16="http://schemas.microsoft.com/office/drawing/2014/main" id="{72DBE40B-C37E-C8D3-9D0B-8C48393558F5}"/>
              </a:ext>
            </a:extLst>
          </p:cNvPr>
          <p:cNvSpPr txBox="1"/>
          <p:nvPr/>
        </p:nvSpPr>
        <p:spPr>
          <a:xfrm>
            <a:off x="2385678" y="693586"/>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4" name="TextBox 13">
            <a:extLst>
              <a:ext uri="{FF2B5EF4-FFF2-40B4-BE49-F238E27FC236}">
                <a16:creationId xmlns:a16="http://schemas.microsoft.com/office/drawing/2014/main" id="{5F63CBFE-61EF-B700-4D81-5BDE32A5AFDE}"/>
              </a:ext>
            </a:extLst>
          </p:cNvPr>
          <p:cNvSpPr txBox="1"/>
          <p:nvPr/>
        </p:nvSpPr>
        <p:spPr>
          <a:xfrm>
            <a:off x="5094287" y="693586"/>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22" name="TextBox 21">
            <a:extLst>
              <a:ext uri="{FF2B5EF4-FFF2-40B4-BE49-F238E27FC236}">
                <a16:creationId xmlns:a16="http://schemas.microsoft.com/office/drawing/2014/main" id="{4B648F32-7105-F523-4EAE-5327C48CD8D2}"/>
              </a:ext>
            </a:extLst>
          </p:cNvPr>
          <p:cNvSpPr txBox="1"/>
          <p:nvPr/>
        </p:nvSpPr>
        <p:spPr>
          <a:xfrm>
            <a:off x="9085949" y="665304"/>
            <a:ext cx="822661" cy="400110"/>
          </a:xfrm>
          <a:prstGeom prst="rect">
            <a:avLst/>
          </a:prstGeom>
          <a:noFill/>
        </p:spPr>
        <p:txBody>
          <a:bodyPr wrap="none" rtlCol="0">
            <a:spAutoFit/>
          </a:bodyPr>
          <a:lstStyle/>
          <a:p>
            <a:r>
              <a:rPr lang="en-US" altLang="zh-CN" sz="2000" b="0" dirty="0">
                <a:solidFill>
                  <a:schemeClr val="dk1"/>
                </a:solidFill>
                <a:latin typeface="+mn-lt"/>
                <a:ea typeface="+mn-ea"/>
                <a:cs typeface="+mn-cs"/>
              </a:rPr>
              <a:t>Need</a:t>
            </a:r>
            <a:endParaRPr lang="en-GB" sz="2000" b="0" dirty="0">
              <a:solidFill>
                <a:schemeClr val="dk1"/>
              </a:solidFill>
              <a:latin typeface="+mn-lt"/>
              <a:ea typeface="+mn-ea"/>
              <a:cs typeface="+mn-cs"/>
            </a:endParaRPr>
          </a:p>
        </p:txBody>
      </p:sp>
      <p:graphicFrame>
        <p:nvGraphicFramePr>
          <p:cNvPr id="23" name="Object 3">
            <a:extLst>
              <a:ext uri="{FF2B5EF4-FFF2-40B4-BE49-F238E27FC236}">
                <a16:creationId xmlns:a16="http://schemas.microsoft.com/office/drawing/2014/main" id="{06E861FC-D68E-CD7A-71ED-F7EE3565A007}"/>
              </a:ext>
            </a:extLst>
          </p:cNvPr>
          <p:cNvGraphicFramePr>
            <a:graphicFrameLocks noChangeAspect="1"/>
          </p:cNvGraphicFramePr>
          <p:nvPr>
            <p:extLst>
              <p:ext uri="{D42A27DB-BD31-4B8C-83A1-F6EECF244321}">
                <p14:modId xmlns:p14="http://schemas.microsoft.com/office/powerpoint/2010/main" val="127866474"/>
              </p:ext>
            </p:extLst>
          </p:nvPr>
        </p:nvGraphicFramePr>
        <p:xfrm>
          <a:off x="7804943" y="1067093"/>
          <a:ext cx="2982913" cy="2874963"/>
        </p:xfrm>
        <a:graphic>
          <a:graphicData uri="http://schemas.openxmlformats.org/presentationml/2006/ole">
            <mc:AlternateContent xmlns:mc="http://schemas.openxmlformats.org/markup-compatibility/2006">
              <mc:Choice xmlns:v="urn:schemas-microsoft-com:vml" Requires="v">
                <p:oleObj name="Equation" r:id="rId8" imgW="1396800" imgH="1346040" progId="Equation.3">
                  <p:embed/>
                </p:oleObj>
              </mc:Choice>
              <mc:Fallback>
                <p:oleObj name="Equation" r:id="rId8" imgW="1396800" imgH="1346040" progId="Equation.3">
                  <p:embed/>
                  <p:pic>
                    <p:nvPicPr>
                      <p:cNvPr id="2" name="Object 3">
                        <a:extLst>
                          <a:ext uri="{FF2B5EF4-FFF2-40B4-BE49-F238E27FC236}">
                            <a16:creationId xmlns:a16="http://schemas.microsoft.com/office/drawing/2014/main" id="{06E861FC-D68E-CD7A-71ED-F7EE3565A00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04943" y="1067093"/>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TextBox 23">
            <a:extLst>
              <a:ext uri="{FF2B5EF4-FFF2-40B4-BE49-F238E27FC236}">
                <a16:creationId xmlns:a16="http://schemas.microsoft.com/office/drawing/2014/main" id="{1C3B234D-8EEF-69B8-F734-88CCB6B9D4FA}"/>
              </a:ext>
            </a:extLst>
          </p:cNvPr>
          <p:cNvSpPr txBox="1"/>
          <p:nvPr/>
        </p:nvSpPr>
        <p:spPr>
          <a:xfrm>
            <a:off x="8453623" y="1050011"/>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5" name="TextBox 24">
            <a:extLst>
              <a:ext uri="{FF2B5EF4-FFF2-40B4-BE49-F238E27FC236}">
                <a16:creationId xmlns:a16="http://schemas.microsoft.com/office/drawing/2014/main" id="{72E01D1F-5A27-8335-31EE-5669FD06E7E6}"/>
              </a:ext>
            </a:extLst>
          </p:cNvPr>
          <p:cNvSpPr txBox="1"/>
          <p:nvPr/>
        </p:nvSpPr>
        <p:spPr>
          <a:xfrm>
            <a:off x="8942884" y="105001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6" name="TextBox 25">
            <a:extLst>
              <a:ext uri="{FF2B5EF4-FFF2-40B4-BE49-F238E27FC236}">
                <a16:creationId xmlns:a16="http://schemas.microsoft.com/office/drawing/2014/main" id="{DA8E8214-3FB5-91B2-80F8-17484AD63877}"/>
              </a:ext>
            </a:extLst>
          </p:cNvPr>
          <p:cNvSpPr txBox="1"/>
          <p:nvPr/>
        </p:nvSpPr>
        <p:spPr>
          <a:xfrm>
            <a:off x="8915400" y="1527065"/>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7" name="TextBox 26">
            <a:extLst>
              <a:ext uri="{FF2B5EF4-FFF2-40B4-BE49-F238E27FC236}">
                <a16:creationId xmlns:a16="http://schemas.microsoft.com/office/drawing/2014/main" id="{2CF4D9F6-2C29-49FE-7478-9A969ED09A4D}"/>
              </a:ext>
            </a:extLst>
          </p:cNvPr>
          <p:cNvSpPr txBox="1"/>
          <p:nvPr/>
        </p:nvSpPr>
        <p:spPr>
          <a:xfrm>
            <a:off x="9404661" y="1527065"/>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28" name="TextBox 27">
            <a:extLst>
              <a:ext uri="{FF2B5EF4-FFF2-40B4-BE49-F238E27FC236}">
                <a16:creationId xmlns:a16="http://schemas.microsoft.com/office/drawing/2014/main" id="{FE8F3498-9404-66C7-7A8C-A363B3A1D1C4}"/>
              </a:ext>
            </a:extLst>
          </p:cNvPr>
          <p:cNvSpPr txBox="1"/>
          <p:nvPr/>
        </p:nvSpPr>
        <p:spPr>
          <a:xfrm>
            <a:off x="9395178" y="2030813"/>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29" name="TextBox 28">
            <a:extLst>
              <a:ext uri="{FF2B5EF4-FFF2-40B4-BE49-F238E27FC236}">
                <a16:creationId xmlns:a16="http://schemas.microsoft.com/office/drawing/2014/main" id="{27B164E4-6F67-B54A-0C81-6B60DEA49553}"/>
              </a:ext>
            </a:extLst>
          </p:cNvPr>
          <p:cNvSpPr txBox="1"/>
          <p:nvPr/>
        </p:nvSpPr>
        <p:spPr>
          <a:xfrm>
            <a:off x="9884439" y="2030813"/>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0" name="TextBox 29">
            <a:extLst>
              <a:ext uri="{FF2B5EF4-FFF2-40B4-BE49-F238E27FC236}">
                <a16:creationId xmlns:a16="http://schemas.microsoft.com/office/drawing/2014/main" id="{16D58D34-74BD-42DF-3A70-43B8633A4CD7}"/>
              </a:ext>
            </a:extLst>
          </p:cNvPr>
          <p:cNvSpPr txBox="1"/>
          <p:nvPr/>
        </p:nvSpPr>
        <p:spPr>
          <a:xfrm>
            <a:off x="9909973" y="2498338"/>
            <a:ext cx="351378" cy="492443"/>
          </a:xfrm>
          <a:prstGeom prst="rect">
            <a:avLst/>
          </a:prstGeom>
          <a:solidFill>
            <a:schemeClr val="bg1"/>
          </a:solidFill>
        </p:spPr>
        <p:txBody>
          <a:bodyPr wrap="none" rtlCol="0">
            <a:spAutoFit/>
          </a:bodyPr>
          <a:lstStyle/>
          <a:p>
            <a:r>
              <a:rPr lang="en-US" sz="2500" dirty="0">
                <a:latin typeface="Gill Sans Light"/>
              </a:rPr>
              <a:t>0</a:t>
            </a:r>
            <a:endParaRPr lang="en-SE" sz="2500" dirty="0">
              <a:latin typeface="Gill Sans Light"/>
            </a:endParaRPr>
          </a:p>
        </p:txBody>
      </p:sp>
      <p:sp>
        <p:nvSpPr>
          <p:cNvPr id="31" name="TextBox 30">
            <a:extLst>
              <a:ext uri="{FF2B5EF4-FFF2-40B4-BE49-F238E27FC236}">
                <a16:creationId xmlns:a16="http://schemas.microsoft.com/office/drawing/2014/main" id="{0E492909-AC0F-0BD3-E533-A97C8A3E879C}"/>
              </a:ext>
            </a:extLst>
          </p:cNvPr>
          <p:cNvSpPr txBox="1"/>
          <p:nvPr/>
        </p:nvSpPr>
        <p:spPr>
          <a:xfrm>
            <a:off x="10309578" y="2498338"/>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sp>
        <p:nvSpPr>
          <p:cNvPr id="32" name="TextBox 31">
            <a:extLst>
              <a:ext uri="{FF2B5EF4-FFF2-40B4-BE49-F238E27FC236}">
                <a16:creationId xmlns:a16="http://schemas.microsoft.com/office/drawing/2014/main" id="{85C8CC8B-4443-B8A2-86A7-4BFFCC5566BD}"/>
              </a:ext>
            </a:extLst>
          </p:cNvPr>
          <p:cNvSpPr txBox="1"/>
          <p:nvPr/>
        </p:nvSpPr>
        <p:spPr>
          <a:xfrm>
            <a:off x="8456829"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5D4E9EC-CABB-0565-2361-B3660D3C53F7}"/>
                  </a:ext>
                </a:extLst>
              </p:cNvPr>
              <p:cNvSpPr txBox="1"/>
              <p:nvPr/>
            </p:nvSpPr>
            <p:spPr>
              <a:xfrm>
                <a:off x="6955947" y="2013210"/>
                <a:ext cx="1181606" cy="52322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𝑅</m:t>
                      </m:r>
                      <m:r>
                        <a:rPr lang="en-GB" sz="2800" i="1" dirty="0" smtClean="0">
                          <a:latin typeface="Cambria Math" panose="02040503050406030204" pitchFamily="18" charset="0"/>
                        </a:rPr>
                        <m:t>−</m:t>
                      </m:r>
                      <m:r>
                        <a:rPr lang="en-GB" sz="2800" i="1" dirty="0" smtClean="0">
                          <a:latin typeface="Cambria Math" panose="02040503050406030204" pitchFamily="18" charset="0"/>
                        </a:rPr>
                        <m:t>𝐶</m:t>
                      </m:r>
                    </m:oMath>
                  </m:oMathPara>
                </a14:m>
                <a:endParaRPr lang="en-SE" sz="2800" dirty="0">
                  <a:latin typeface="Gill Sans Light"/>
                </a:endParaRPr>
              </a:p>
            </p:txBody>
          </p:sp>
        </mc:Choice>
        <mc:Fallback xmlns="">
          <p:sp>
            <p:nvSpPr>
              <p:cNvPr id="33" name="TextBox 32">
                <a:extLst>
                  <a:ext uri="{FF2B5EF4-FFF2-40B4-BE49-F238E27FC236}">
                    <a16:creationId xmlns:a16="http://schemas.microsoft.com/office/drawing/2014/main" id="{45D4E9EC-CABB-0565-2361-B3660D3C53F7}"/>
                  </a:ext>
                </a:extLst>
              </p:cNvPr>
              <p:cNvSpPr txBox="1">
                <a:spLocks noRot="1" noChangeAspect="1" noMove="1" noResize="1" noEditPoints="1" noAdjustHandles="1" noChangeArrowheads="1" noChangeShapeType="1" noTextEdit="1"/>
              </p:cNvSpPr>
              <p:nvPr/>
            </p:nvSpPr>
            <p:spPr>
              <a:xfrm>
                <a:off x="6955947" y="2013210"/>
                <a:ext cx="1181606" cy="523220"/>
              </a:xfrm>
              <a:prstGeom prst="rect">
                <a:avLst/>
              </a:prstGeom>
              <a:blipFill>
                <a:blip r:embed="rId1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07A88EC0-AFB4-5912-5848-75A0D718DF59}"/>
              </a:ext>
            </a:extLst>
          </p:cNvPr>
          <p:cNvSpPr txBox="1"/>
          <p:nvPr/>
        </p:nvSpPr>
        <p:spPr>
          <a:xfrm>
            <a:off x="10318503" y="2990781"/>
            <a:ext cx="344966" cy="477054"/>
          </a:xfrm>
          <a:prstGeom prst="rect">
            <a:avLst/>
          </a:prstGeom>
          <a:solidFill>
            <a:schemeClr val="bg1"/>
          </a:solidFill>
        </p:spPr>
        <p:txBody>
          <a:bodyPr wrap="none" rtlCol="0">
            <a:spAutoFit/>
          </a:bodyPr>
          <a:lstStyle/>
          <a:p>
            <a:r>
              <a:rPr lang="en-US" sz="2500" dirty="0">
                <a:latin typeface="Gill Sans Light"/>
              </a:rPr>
              <a:t>1</a:t>
            </a:r>
            <a:endParaRPr lang="en-SE" sz="2500" dirty="0">
              <a:latin typeface="Gill Sans Light"/>
            </a:endParaRPr>
          </a:p>
        </p:txBody>
      </p:sp>
      <p:graphicFrame>
        <p:nvGraphicFramePr>
          <p:cNvPr id="35" name="Content Placeholder 5">
            <a:extLst>
              <a:ext uri="{FF2B5EF4-FFF2-40B4-BE49-F238E27FC236}">
                <a16:creationId xmlns:a16="http://schemas.microsoft.com/office/drawing/2014/main" id="{AA265A89-5866-B501-86D7-8D41859F0403}"/>
              </a:ext>
            </a:extLst>
          </p:cNvPr>
          <p:cNvGraphicFramePr>
            <a:graphicFrameLocks/>
          </p:cNvGraphicFramePr>
          <p:nvPr>
            <p:extLst>
              <p:ext uri="{D42A27DB-BD31-4B8C-83A1-F6EECF244321}">
                <p14:modId xmlns:p14="http://schemas.microsoft.com/office/powerpoint/2010/main" val="1680646417"/>
              </p:ext>
            </p:extLst>
          </p:nvPr>
        </p:nvGraphicFramePr>
        <p:xfrm>
          <a:off x="8091273" y="4084320"/>
          <a:ext cx="3310566" cy="2773680"/>
        </p:xfrm>
        <a:graphic>
          <a:graphicData uri="http://schemas.openxmlformats.org/drawingml/2006/table">
            <a:tbl>
              <a:tblPr firstRow="1" bandRow="1">
                <a:tableStyleId>{5940675A-B579-460E-94D1-54222C63F5DA}</a:tableStyleId>
              </a:tblPr>
              <a:tblGrid>
                <a:gridCol w="551761">
                  <a:extLst>
                    <a:ext uri="{9D8B030D-6E8A-4147-A177-3AD203B41FA5}">
                      <a16:colId xmlns:a16="http://schemas.microsoft.com/office/drawing/2014/main" val="1619986141"/>
                    </a:ext>
                  </a:extLst>
                </a:gridCol>
                <a:gridCol w="551761">
                  <a:extLst>
                    <a:ext uri="{9D8B030D-6E8A-4147-A177-3AD203B41FA5}">
                      <a16:colId xmlns:a16="http://schemas.microsoft.com/office/drawing/2014/main" val="3558990718"/>
                    </a:ext>
                  </a:extLst>
                </a:gridCol>
                <a:gridCol w="551761">
                  <a:extLst>
                    <a:ext uri="{9D8B030D-6E8A-4147-A177-3AD203B41FA5}">
                      <a16:colId xmlns:a16="http://schemas.microsoft.com/office/drawing/2014/main" val="2817522056"/>
                    </a:ext>
                  </a:extLst>
                </a:gridCol>
                <a:gridCol w="551761">
                  <a:extLst>
                    <a:ext uri="{9D8B030D-6E8A-4147-A177-3AD203B41FA5}">
                      <a16:colId xmlns:a16="http://schemas.microsoft.com/office/drawing/2014/main" val="27933147"/>
                    </a:ext>
                  </a:extLst>
                </a:gridCol>
                <a:gridCol w="551761">
                  <a:extLst>
                    <a:ext uri="{9D8B030D-6E8A-4147-A177-3AD203B41FA5}">
                      <a16:colId xmlns:a16="http://schemas.microsoft.com/office/drawing/2014/main" val="2599289334"/>
                    </a:ext>
                  </a:extLst>
                </a:gridCol>
                <a:gridCol w="551761">
                  <a:extLst>
                    <a:ext uri="{9D8B030D-6E8A-4147-A177-3AD203B41FA5}">
                      <a16:colId xmlns:a16="http://schemas.microsoft.com/office/drawing/2014/main" val="3771836003"/>
                    </a:ext>
                  </a:extLst>
                </a:gridCol>
              </a:tblGrid>
              <a:tr h="370840">
                <a:tc>
                  <a:txBody>
                    <a:bodyPr/>
                    <a:lstStyle/>
                    <a:p>
                      <a:pPr algn="ctr"/>
                      <a:endParaRPr lang="en-SE" sz="2000" dirty="0"/>
                    </a:p>
                  </a:txBody>
                  <a:tcPr>
                    <a:solidFill>
                      <a:schemeClr val="bg1">
                        <a:lumMod val="95000"/>
                      </a:schemeClr>
                    </a:solidFill>
                  </a:tcPr>
                </a:tc>
                <a:tc>
                  <a:txBody>
                    <a:bodyPr/>
                    <a:lstStyle/>
                    <a:p>
                      <a:pPr algn="ctr"/>
                      <a:r>
                        <a:rPr lang="en-GB" sz="2000" dirty="0"/>
                        <a:t>R1</a:t>
                      </a:r>
                      <a:endParaRPr lang="en-SE" sz="2000" dirty="0"/>
                    </a:p>
                  </a:txBody>
                  <a:tcPr>
                    <a:solidFill>
                      <a:schemeClr val="bg1">
                        <a:lumMod val="95000"/>
                      </a:schemeClr>
                    </a:solidFill>
                  </a:tcPr>
                </a:tc>
                <a:tc>
                  <a:txBody>
                    <a:bodyPr/>
                    <a:lstStyle/>
                    <a:p>
                      <a:pPr algn="ctr"/>
                      <a:r>
                        <a:rPr lang="en-GB" sz="2000" dirty="0"/>
                        <a:t>R2</a:t>
                      </a:r>
                      <a:endParaRPr lang="en-SE" sz="2000" dirty="0"/>
                    </a:p>
                  </a:txBody>
                  <a:tcPr>
                    <a:solidFill>
                      <a:schemeClr val="bg1">
                        <a:lumMod val="95000"/>
                      </a:schemeClr>
                    </a:solidFill>
                  </a:tcPr>
                </a:tc>
                <a:tc>
                  <a:txBody>
                    <a:bodyPr/>
                    <a:lstStyle/>
                    <a:p>
                      <a:pPr algn="ctr"/>
                      <a:r>
                        <a:rPr lang="en-GB" sz="2000" dirty="0"/>
                        <a:t>R3</a:t>
                      </a:r>
                      <a:endParaRPr lang="en-SE" sz="2000" dirty="0"/>
                    </a:p>
                  </a:txBody>
                  <a:tcPr>
                    <a:solidFill>
                      <a:schemeClr val="bg1">
                        <a:lumMod val="95000"/>
                      </a:schemeClr>
                    </a:solidFill>
                  </a:tcPr>
                </a:tc>
                <a:tc>
                  <a:txBody>
                    <a:bodyPr/>
                    <a:lstStyle/>
                    <a:p>
                      <a:pPr algn="ctr"/>
                      <a:r>
                        <a:rPr lang="en-GB" sz="2000" dirty="0"/>
                        <a:t>R4</a:t>
                      </a:r>
                      <a:endParaRPr lang="en-SE" sz="2000" dirty="0"/>
                    </a:p>
                  </a:txBody>
                  <a:tcPr>
                    <a:solidFill>
                      <a:schemeClr val="bg1">
                        <a:lumMod val="95000"/>
                      </a:schemeClr>
                    </a:solidFill>
                  </a:tcPr>
                </a:tc>
                <a:tc>
                  <a:txBody>
                    <a:bodyPr/>
                    <a:lstStyle/>
                    <a:p>
                      <a:pPr algn="ctr"/>
                      <a:r>
                        <a:rPr lang="en-GB" sz="2000" dirty="0"/>
                        <a:t>R5</a:t>
                      </a:r>
                      <a:endParaRPr lang="en-SE" sz="2000" dirty="0"/>
                    </a:p>
                  </a:txBody>
                  <a:tcPr>
                    <a:solidFill>
                      <a:schemeClr val="bg1">
                        <a:lumMod val="95000"/>
                      </a:schemeClr>
                    </a:solidFill>
                  </a:tcPr>
                </a:tc>
                <a:extLst>
                  <a:ext uri="{0D108BD9-81ED-4DB2-BD59-A6C34878D82A}">
                    <a16:rowId xmlns:a16="http://schemas.microsoft.com/office/drawing/2014/main" val="117063772"/>
                  </a:ext>
                </a:extLst>
              </a:tr>
              <a:tr h="370840">
                <a:tc>
                  <a:txBody>
                    <a:bodyPr/>
                    <a:lstStyle/>
                    <a:p>
                      <a:pPr algn="ctr"/>
                      <a:endParaRPr lang="en-SE" sz="2000" dirty="0"/>
                    </a:p>
                  </a:txBody>
                  <a:tcPr>
                    <a:solidFill>
                      <a:schemeClr val="bg1">
                        <a:lumMod val="95000"/>
                      </a:schemeClr>
                    </a:solidFill>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282324365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884641263"/>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030728590"/>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263484799"/>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1117599685"/>
                  </a:ext>
                </a:extLst>
              </a:tr>
              <a:tr h="370840">
                <a:tc>
                  <a:txBody>
                    <a:bodyPr/>
                    <a:lstStyle/>
                    <a:p>
                      <a:pPr algn="ctr"/>
                      <a:endParaRPr lang="en-SE" sz="2000" dirty="0"/>
                    </a:p>
                  </a:txBody>
                  <a:tcPr>
                    <a:solidFill>
                      <a:schemeClr val="bg1">
                        <a:lumMod val="95000"/>
                      </a:schemeClr>
                    </a:solidFill>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tc>
                  <a:txBody>
                    <a:bodyPr/>
                    <a:lstStyle/>
                    <a:p>
                      <a:pPr algn="ctr"/>
                      <a:endParaRPr lang="en-SE" sz="2000" dirty="0"/>
                    </a:p>
                  </a:txBody>
                  <a:tcPr/>
                </a:tc>
                <a:extLst>
                  <a:ext uri="{0D108BD9-81ED-4DB2-BD59-A6C34878D82A}">
                    <a16:rowId xmlns:a16="http://schemas.microsoft.com/office/drawing/2014/main" val="3349827769"/>
                  </a:ext>
                </a:extLst>
              </a:tr>
            </a:tbl>
          </a:graphicData>
        </a:graphic>
      </p:graphicFrame>
      <p:sp>
        <p:nvSpPr>
          <p:cNvPr id="36" name="TextBox 35">
            <a:extLst>
              <a:ext uri="{FF2B5EF4-FFF2-40B4-BE49-F238E27FC236}">
                <a16:creationId xmlns:a16="http://schemas.microsoft.com/office/drawing/2014/main" id="{17F2632B-010E-7595-9FB6-99BB3A75B80A}"/>
              </a:ext>
            </a:extLst>
          </p:cNvPr>
          <p:cNvSpPr txBox="1"/>
          <p:nvPr/>
        </p:nvSpPr>
        <p:spPr>
          <a:xfrm>
            <a:off x="8231879" y="3406455"/>
            <a:ext cx="3169960" cy="646331"/>
          </a:xfrm>
          <a:prstGeom prst="rect">
            <a:avLst/>
          </a:prstGeom>
          <a:noFill/>
        </p:spPr>
        <p:txBody>
          <a:bodyPr wrap="square" rtlCol="0">
            <a:spAutoFit/>
          </a:bodyPr>
          <a:lstStyle/>
          <a:p>
            <a:r>
              <a:rPr lang="en-GB" b="0" dirty="0">
                <a:solidFill>
                  <a:schemeClr val="dk1"/>
                </a:solidFill>
                <a:latin typeface="+mn-lt"/>
                <a:ea typeface="+mn-ea"/>
                <a:cs typeface="+mn-cs"/>
              </a:rPr>
              <a:t>Available resources after completion of each process</a:t>
            </a: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98982</TotalTime>
  <Pages>60</Pages>
  <Words>2902</Words>
  <Application>Microsoft Office PowerPoint</Application>
  <PresentationFormat>Widescreen</PresentationFormat>
  <Paragraphs>591</Paragraphs>
  <Slides>22</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4" baseType="lpstr">
      <vt:lpstr>Arial MT</vt:lpstr>
      <vt:lpstr>gg sans</vt:lpstr>
      <vt:lpstr>Gill Sans</vt:lpstr>
      <vt:lpstr>Gill Sans Light</vt:lpstr>
      <vt:lpstr>宋体</vt:lpstr>
      <vt:lpstr>Arial</vt:lpstr>
      <vt:lpstr>Cambria Math</vt:lpstr>
      <vt:lpstr>Comic Sans MS</vt:lpstr>
      <vt:lpstr>Courier New</vt:lpstr>
      <vt:lpstr>Times New Roman</vt:lpstr>
      <vt:lpstr>Office</vt:lpstr>
      <vt:lpstr>Equation</vt:lpstr>
      <vt:lpstr>CSC 112: Computer Operating Systems Lecture 4   Deadlocks Exercises Solution</vt:lpstr>
      <vt:lpstr>Quiz: Deadlocks </vt:lpstr>
      <vt:lpstr>Quiz: Banker’s Algorithm I</vt:lpstr>
      <vt:lpstr>Quiz Solution: Banker’s Algorithm I</vt:lpstr>
      <vt:lpstr>Quiz: Banker’s algorithm II</vt:lpstr>
      <vt:lpstr>Quiz Solution: Banker’s algorithm II</vt:lpstr>
      <vt:lpstr>Quiz Solution: Banker’s algorithm II</vt:lpstr>
      <vt:lpstr>Quiz Solution: Banker’s algorithm II</vt:lpstr>
      <vt:lpstr>Banker’s Algorithm: 4 philosophers each holding his left fork</vt:lpstr>
      <vt:lpstr>Banker’s Algorithm: 4 philosophers each holding his left fork ANS</vt:lpstr>
      <vt:lpstr>Banker’s Algorithm: 5 philosophers each holding his left fork</vt:lpstr>
      <vt:lpstr>Multi-Armed Lawyers</vt:lpstr>
      <vt:lpstr>Quiz: Dining Lawyers I</vt:lpstr>
      <vt:lpstr>Example: 5 Lawyers, each with 2 arms, 5 chopsticks</vt:lpstr>
      <vt:lpstr>Example: 5 Lawyers, each with 2 arms, 5 chopsticks</vt:lpstr>
      <vt:lpstr>Quiz: Dining Lawyers II </vt:lpstr>
      <vt:lpstr>Quiz: Dining Lawyers II Answer</vt:lpstr>
      <vt:lpstr>Quiz: Dining Lawyers III</vt:lpstr>
      <vt:lpstr>Quiz: Dining Lawyers III Answer</vt:lpstr>
      <vt:lpstr>Quiz: Dining Lawyers IV</vt:lpstr>
      <vt:lpstr>Quiz: Dining Lawyers IV Answer</vt:lpstr>
      <vt:lpstr>Example: 2 lawyers, each with 4 arms, 2 knives and 2 forks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1065</cp:revision>
  <cp:lastPrinted>2022-03-15T20:14:46Z</cp:lastPrinted>
  <dcterms:created xsi:type="dcterms:W3CDTF">1995-08-12T11:37:26Z</dcterms:created>
  <dcterms:modified xsi:type="dcterms:W3CDTF">2025-05-13T18:24:11Z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