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1383" r:id="rId3"/>
    <p:sldId id="381" r:id="rId4"/>
    <p:sldId id="1393" r:id="rId5"/>
    <p:sldId id="369" r:id="rId6"/>
    <p:sldId id="1392" r:id="rId7"/>
    <p:sldId id="414" r:id="rId8"/>
    <p:sldId id="420" r:id="rId9"/>
    <p:sldId id="1384" r:id="rId10"/>
    <p:sldId id="1386" r:id="rId11"/>
    <p:sldId id="1388" r:id="rId1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1" autoAdjust="0"/>
    <p:restoredTop sz="82745" autoAdjust="0"/>
  </p:normalViewPr>
  <p:slideViewPr>
    <p:cSldViewPr>
      <p:cViewPr varScale="1">
        <p:scale>
          <a:sx n="68" d="100"/>
          <a:sy n="68" d="100"/>
        </p:scale>
        <p:origin x="1109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1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</a:p>
          <a:p>
            <a:r>
              <a:rPr lang="en-GB" dirty="0"/>
              <a:t>The lawyers are so busy talking that they can only grab one chopstick at a time. Design a deadlock-free algorithm using monitors and Bankers algorithm.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0937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there are at least 2 chopsticks, so at least one lawyer can eat.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95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755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9129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2 knives atomically</a:t>
            </a:r>
          </a:p>
          <a:p>
            <a:pPr lvl="1"/>
            <a:r>
              <a:rPr lang="en-GB" dirty="0"/>
              <a:t>(2) Pick up 2 forks atomically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another knife</a:t>
            </a:r>
          </a:p>
          <a:p>
            <a:pPr lvl="1"/>
            <a:r>
              <a:rPr lang="en-GB" dirty="0"/>
              <a:t>(3) Pick up a fork </a:t>
            </a:r>
          </a:p>
          <a:p>
            <a:pPr lvl="1"/>
            <a:r>
              <a:rPr lang="en-GB" dirty="0"/>
              <a:t>(4) Pick up another fork</a:t>
            </a:r>
          </a:p>
          <a:p>
            <a:pPr lvl="1"/>
            <a:r>
              <a:rPr lang="en-GB" dirty="0"/>
              <a:t>(5) Eat</a:t>
            </a:r>
          </a:p>
          <a:p>
            <a:pPr lvl="1"/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75800" cy="533400"/>
          </a:xfrm>
        </p:spPr>
        <p:txBody>
          <a:bodyPr/>
          <a:lstStyle/>
          <a:p>
            <a:r>
              <a:rPr lang="en-GB" dirty="0"/>
              <a:t>Quiz: Deadlocks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deadlock?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9648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processes P1 through P5; 3 resource types R1, R2, R3 with 7, 3, 6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(You will be graded on “Need matrix”, and “Available resources after completion of each process”.)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5F76B2-BEDF-C8B9-87B6-041FA03BECF8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AE84D-4AB2-7599-CFFF-56C948A18EA1}"/>
              </a:ext>
            </a:extLst>
          </p:cNvPr>
          <p:cNvSpPr txBox="1"/>
          <p:nvPr/>
        </p:nvSpPr>
        <p:spPr>
          <a:xfrm>
            <a:off x="9462080" y="7112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1D54-1C06-B2D6-EAA8-E71A928FC5F5}"/>
              </a:ext>
            </a:extLst>
          </p:cNvPr>
          <p:cNvSpPr txBox="1"/>
          <p:nvPr/>
        </p:nvSpPr>
        <p:spPr>
          <a:xfrm>
            <a:off x="6358730" y="31731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D5EB56B-6F10-01A7-35F2-6D7624912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937547"/>
              </p:ext>
            </p:extLst>
          </p:nvPr>
        </p:nvGraphicFramePr>
        <p:xfrm>
          <a:off x="8839200" y="3860341"/>
          <a:ext cx="260368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9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4D3D70-7FE5-6B08-F66E-BF00FC19447F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/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02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59AE-EA0D-7D49-7B1F-88F31D5F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F4A-F7E0-CB6A-A433-EDF6B764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5ECC5533-E893-A100-E49C-FE6EC360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4 processes P1, P2, P3; 3 resource types R1, R2, R3 with 8, 6, 4 instances each.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1) 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2) Starting from the initial state, if P1 makes request for 2 more instances of resource 3, should we grant it?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3) Starting from the initial state, if P2 makes request for 2 more instances of resource 1, should we grant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4183-831A-68FF-E9DE-EC9ADD4A2567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45BA-C3F2-6BAD-4AA9-EC009521B738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7C95-5190-3B41-4EB5-36518CC96F8D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4E1DC9B-71E6-9958-F686-AC688BB6182D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4A79E8-7362-DF03-ECE8-AAA6A9AB3A41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334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65973773"/>
              </p:ext>
            </p:extLst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67537"/>
              </p:ext>
            </p:extLst>
          </p:nvPr>
        </p:nvGraphicFramePr>
        <p:xfrm>
          <a:off x="3802951" y="3994116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3">
                  <p:embed/>
                </p:oleObj>
              </mc:Choice>
              <mc:Fallback>
                <p:oleObj name="Equation" r:id="rId4" imgW="13716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51" y="3994116"/>
                        <a:ext cx="3192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D9D62-8211-1F1E-F49C-EBA3C58E3070}"/>
              </a:ext>
            </a:extLst>
          </p:cNvPr>
          <p:cNvSpPr txBox="1"/>
          <p:nvPr/>
        </p:nvSpPr>
        <p:spPr>
          <a:xfrm>
            <a:off x="4595244" y="361064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1280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50384"/>
              </p:ext>
            </p:extLst>
          </p:nvPr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117440" progId="Equation.3">
                  <p:embed/>
                </p:oleObj>
              </mc:Choice>
              <mc:Fallback>
                <p:oleObj name="Equation" r:id="rId6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5810"/>
              </p:ext>
            </p:extLst>
          </p:nvPr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1346040" progId="Equation.3">
                  <p:embed/>
                </p:oleObj>
              </mc:Choice>
              <mc:Fallback>
                <p:oleObj name="Equation" r:id="rId8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48F32-7105-F523-4EAE-5327C48CD8D2}"/>
              </a:ext>
            </a:extLst>
          </p:cNvPr>
          <p:cNvSpPr txBox="1"/>
          <p:nvPr/>
        </p:nvSpPr>
        <p:spPr>
          <a:xfrm>
            <a:off x="9085949" y="66530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06E861FC-D68E-CD7A-71ED-F7EE3565A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6474"/>
              </p:ext>
            </p:extLst>
          </p:nvPr>
        </p:nvGraphicFramePr>
        <p:xfrm>
          <a:off x="7804943" y="1067093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1346040" progId="Equation.3">
                  <p:embed/>
                </p:oleObj>
              </mc:Choice>
              <mc:Fallback>
                <p:oleObj name="Equation" r:id="rId8" imgW="1396800" imgH="13460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6E861FC-D68E-CD7A-71ED-F7EE356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43" y="1067093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C3B234D-8EEF-69B8-F734-88CCB6B9D4FA}"/>
              </a:ext>
            </a:extLst>
          </p:cNvPr>
          <p:cNvSpPr txBox="1"/>
          <p:nvPr/>
        </p:nvSpPr>
        <p:spPr>
          <a:xfrm>
            <a:off x="8453623" y="105001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01D1F-5A27-8335-31EE-5669FD06E7E6}"/>
              </a:ext>
            </a:extLst>
          </p:cNvPr>
          <p:cNvSpPr txBox="1"/>
          <p:nvPr/>
        </p:nvSpPr>
        <p:spPr>
          <a:xfrm>
            <a:off x="8942884" y="105001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E8214-3FB5-91B2-80F8-17484AD63877}"/>
              </a:ext>
            </a:extLst>
          </p:cNvPr>
          <p:cNvSpPr txBox="1"/>
          <p:nvPr/>
        </p:nvSpPr>
        <p:spPr>
          <a:xfrm>
            <a:off x="8915400" y="152706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4D9F6-2C29-49FE-7478-9A969ED09A4D}"/>
              </a:ext>
            </a:extLst>
          </p:cNvPr>
          <p:cNvSpPr txBox="1"/>
          <p:nvPr/>
        </p:nvSpPr>
        <p:spPr>
          <a:xfrm>
            <a:off x="9404661" y="152706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F3498-9404-66C7-7A8C-A363B3A1D1C4}"/>
              </a:ext>
            </a:extLst>
          </p:cNvPr>
          <p:cNvSpPr txBox="1"/>
          <p:nvPr/>
        </p:nvSpPr>
        <p:spPr>
          <a:xfrm>
            <a:off x="9395178" y="2030813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164E4-6F67-B54A-0C81-6B60DEA49553}"/>
              </a:ext>
            </a:extLst>
          </p:cNvPr>
          <p:cNvSpPr txBox="1"/>
          <p:nvPr/>
        </p:nvSpPr>
        <p:spPr>
          <a:xfrm>
            <a:off x="9884439" y="2030813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58D34-74BD-42DF-3A70-43B8633A4CD7}"/>
              </a:ext>
            </a:extLst>
          </p:cNvPr>
          <p:cNvSpPr txBox="1"/>
          <p:nvPr/>
        </p:nvSpPr>
        <p:spPr>
          <a:xfrm>
            <a:off x="9909973" y="249833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92909-AC0F-0BD3-E533-A97C8A3E879C}"/>
              </a:ext>
            </a:extLst>
          </p:cNvPr>
          <p:cNvSpPr txBox="1"/>
          <p:nvPr/>
        </p:nvSpPr>
        <p:spPr>
          <a:xfrm>
            <a:off x="10309578" y="249833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8CC8B-4443-B8A2-86A7-4BFFCC5566BD}"/>
              </a:ext>
            </a:extLst>
          </p:cNvPr>
          <p:cNvSpPr txBox="1"/>
          <p:nvPr/>
        </p:nvSpPr>
        <p:spPr>
          <a:xfrm>
            <a:off x="8456829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/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E" sz="2800" dirty="0">
                  <a:latin typeface="Gill Sans Ligh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7A88EC0-AFB4-5912-5848-75A0D718DF59}"/>
              </a:ext>
            </a:extLst>
          </p:cNvPr>
          <p:cNvSpPr txBox="1"/>
          <p:nvPr/>
        </p:nvSpPr>
        <p:spPr>
          <a:xfrm>
            <a:off x="10318503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46417"/>
              </p:ext>
            </p:extLst>
          </p:nvPr>
        </p:nvGraphicFramePr>
        <p:xfrm>
          <a:off x="8091273" y="40843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19200" y="-209993"/>
            <a:ext cx="98298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5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03475" y="4715357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715357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371600" y="1544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44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548188" y="1544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1544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/>
        </p:nvGraphicFramePr>
        <p:xfrm>
          <a:off x="5838824" y="4715357"/>
          <a:ext cx="325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215640" progId="Equation.3">
                  <p:embed/>
                </p:oleObj>
              </mc:Choice>
              <mc:Fallback>
                <p:oleObj name="Equation" r:id="rId8" imgW="13968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4" y="4715357"/>
                        <a:ext cx="325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21909" y="5376029"/>
            <a:ext cx="10457932" cy="1224442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C012-CA7E-C9A9-AA64-C1E2CDD589FB}"/>
              </a:ext>
            </a:extLst>
          </p:cNvPr>
          <p:cNvSpPr txBox="1"/>
          <p:nvPr/>
        </p:nvSpPr>
        <p:spPr>
          <a:xfrm>
            <a:off x="2726479" y="114452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9FF2F-7FCC-5B71-EFA1-B57C67FD154C}"/>
              </a:ext>
            </a:extLst>
          </p:cNvPr>
          <p:cNvSpPr txBox="1"/>
          <p:nvPr/>
        </p:nvSpPr>
        <p:spPr>
          <a:xfrm>
            <a:off x="5459413" y="114452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289A1-022A-BA62-1AB2-C125E6162875}"/>
              </a:ext>
            </a:extLst>
          </p:cNvPr>
          <p:cNvSpPr txBox="1"/>
          <p:nvPr/>
        </p:nvSpPr>
        <p:spPr>
          <a:xfrm>
            <a:off x="3682351" y="431100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95F85-3B1D-7B29-5F54-F7F70385A7D7}"/>
              </a:ext>
            </a:extLst>
          </p:cNvPr>
          <p:cNvSpPr txBox="1"/>
          <p:nvPr/>
        </p:nvSpPr>
        <p:spPr>
          <a:xfrm>
            <a:off x="6958951" y="431100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DB13F-1C88-A101-E8AB-F7FD26D325C5}"/>
              </a:ext>
            </a:extLst>
          </p:cNvPr>
          <p:cNvSpPr txBox="1"/>
          <p:nvPr/>
        </p:nvSpPr>
        <p:spPr>
          <a:xfrm>
            <a:off x="8812107" y="114284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83675655-3214-DED5-CA62-51470C1B8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1101" y="1544636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1346040" progId="Equation.3">
                  <p:embed/>
                </p:oleObj>
              </mc:Choice>
              <mc:Fallback>
                <p:oleObj name="Equation" r:id="rId10" imgW="1396800" imgH="1346040" progId="Equation.3">
                  <p:embed/>
                  <p:pic>
                    <p:nvPicPr>
                      <p:cNvPr id="45" name="Object 3">
                        <a:extLst>
                          <a:ext uri="{FF2B5EF4-FFF2-40B4-BE49-F238E27FC236}">
                            <a16:creationId xmlns:a16="http://schemas.microsoft.com/office/drawing/2014/main" id="{83675655-3214-DED5-CA62-51470C1B8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1" y="1544636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D042D38-CEC2-3FFF-AEB5-185DD78ED7B2}"/>
              </a:ext>
            </a:extLst>
          </p:cNvPr>
          <p:cNvSpPr txBox="1"/>
          <p:nvPr/>
        </p:nvSpPr>
        <p:spPr>
          <a:xfrm>
            <a:off x="8179781" y="1527554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0EF05-2D9B-B66D-8B81-C0870858FC78}"/>
              </a:ext>
            </a:extLst>
          </p:cNvPr>
          <p:cNvSpPr txBox="1"/>
          <p:nvPr/>
        </p:nvSpPr>
        <p:spPr>
          <a:xfrm>
            <a:off x="8669042" y="152755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689739-BF0F-AF81-94DA-D651DAA8C6B0}"/>
              </a:ext>
            </a:extLst>
          </p:cNvPr>
          <p:cNvSpPr txBox="1"/>
          <p:nvPr/>
        </p:nvSpPr>
        <p:spPr>
          <a:xfrm>
            <a:off x="8641558" y="200460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49D23-3959-6F94-4EE1-6D37D9CE281D}"/>
              </a:ext>
            </a:extLst>
          </p:cNvPr>
          <p:cNvSpPr txBox="1"/>
          <p:nvPr/>
        </p:nvSpPr>
        <p:spPr>
          <a:xfrm>
            <a:off x="9130819" y="200460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7EDF96-712C-D718-A559-5F666762BC8A}"/>
              </a:ext>
            </a:extLst>
          </p:cNvPr>
          <p:cNvSpPr txBox="1"/>
          <p:nvPr/>
        </p:nvSpPr>
        <p:spPr>
          <a:xfrm>
            <a:off x="9121336" y="2508356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973D0-B53A-CC89-C65C-7B174201910A}"/>
              </a:ext>
            </a:extLst>
          </p:cNvPr>
          <p:cNvSpPr txBox="1"/>
          <p:nvPr/>
        </p:nvSpPr>
        <p:spPr>
          <a:xfrm>
            <a:off x="9610597" y="2508356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52F51E-92AF-9DF7-E84B-4CD0A73FBB5C}"/>
              </a:ext>
            </a:extLst>
          </p:cNvPr>
          <p:cNvSpPr txBox="1"/>
          <p:nvPr/>
        </p:nvSpPr>
        <p:spPr>
          <a:xfrm>
            <a:off x="9636131" y="297588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0971D-2C7A-37B9-DA9B-8A90B1CEDCFF}"/>
              </a:ext>
            </a:extLst>
          </p:cNvPr>
          <p:cNvSpPr txBox="1"/>
          <p:nvPr/>
        </p:nvSpPr>
        <p:spPr>
          <a:xfrm>
            <a:off x="10035736" y="29758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8EE78-1672-0FE6-2F33-01752630DC17}"/>
              </a:ext>
            </a:extLst>
          </p:cNvPr>
          <p:cNvSpPr txBox="1"/>
          <p:nvPr/>
        </p:nvSpPr>
        <p:spPr>
          <a:xfrm>
            <a:off x="8182987" y="346832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7204D-5150-548B-F280-C100B957FD26}"/>
              </a:ext>
            </a:extLst>
          </p:cNvPr>
          <p:cNvSpPr/>
          <p:nvPr/>
        </p:nvSpPr>
        <p:spPr bwMode="auto">
          <a:xfrm>
            <a:off x="7051575" y="3546977"/>
            <a:ext cx="348291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6-6D53-DD91-2D8E-422B727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Lawyers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6A1-3E13-A94F-063A-2C32586C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GB" dirty="0"/>
              <a:t>Consider a large table with identical multi-armed alien lawyers. There is a pile of chopsticks at the </a:t>
            </a:r>
            <a:r>
              <a:rPr lang="en-GB" dirty="0" err="1"/>
              <a:t>center</a:t>
            </a:r>
            <a:r>
              <a:rPr lang="en-GB" dirty="0"/>
              <a:t> of the table. In order to eat, a lawyer must have one chopstick in each hand. Assume total number of chopsticks &gt;= number of hands of each lawyer, so at least one lawyer can eat.</a:t>
            </a:r>
          </a:p>
          <a:p>
            <a:r>
              <a:rPr lang="en-GB" dirty="0"/>
              <a:t>It is not a generalization of the 2-armed Dining Philosophers problem. Since the chopsticks are in a pile at </a:t>
            </a:r>
            <a:r>
              <a:rPr lang="en-GB" dirty="0" err="1"/>
              <a:t>center</a:t>
            </a:r>
            <a:r>
              <a:rPr lang="en-GB" dirty="0"/>
              <a:t> of the table, we should model them as a single resource with multiple instances, instead of multiple resources for the Dining Philosophers, where each fork (chopstick) has a fixed position in-between two philosophers. Hence the R and C matrices have a single column.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E381C-BBBB-E844-A692-437444C89492}"/>
              </a:ext>
            </a:extLst>
          </p:cNvPr>
          <p:cNvSpPr/>
          <p:nvPr/>
        </p:nvSpPr>
        <p:spPr bwMode="auto">
          <a:xfrm>
            <a:off x="4267200" y="6477000"/>
            <a:ext cx="4419600" cy="304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Gill Sans" panose="020B0502020104020203"/>
              </a:rPr>
              <a:t>Ack: this example is taken from UC Berkeley CS162 course.</a:t>
            </a:r>
            <a:endParaRPr kumimoji="0" 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125345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AE9-0C56-1BC7-737D-9D60B38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</a:t>
            </a:r>
            <a:endParaRPr lang="en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DE5981-C58E-1D2C-A988-FFF28496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GB" dirty="0"/>
              <a:t>If each lawyer has 2 arms, and there is a pile of 5 chopsticks at the </a:t>
            </a:r>
            <a:r>
              <a:rPr lang="en-GB" dirty="0" err="1"/>
              <a:t>center</a:t>
            </a:r>
            <a:r>
              <a:rPr lang="en-GB" dirty="0"/>
              <a:t> of the table. Each lawyer follows the following steps:</a:t>
            </a:r>
          </a:p>
          <a:p>
            <a:pPr lvl="1"/>
            <a:r>
              <a:rPr lang="en-GB" dirty="0"/>
              <a:t>(1) Pick up a chopstick </a:t>
            </a:r>
          </a:p>
          <a:p>
            <a:pPr lvl="1"/>
            <a:r>
              <a:rPr lang="en-GB" dirty="0"/>
              <a:t>(2) Pick up another chopstick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both chopsticks to the pile </a:t>
            </a:r>
          </a:p>
          <a:p>
            <a:r>
              <a:rPr lang="en-GB" dirty="0"/>
              <a:t>Q0: Can the system be deadlocked?</a:t>
            </a:r>
          </a:p>
          <a:p>
            <a:r>
              <a:rPr lang="en-GB" dirty="0"/>
              <a:t>Q1: Two lawyers each grab two chopsticks and start eating. Is the current state safe? Check it using Banker’s algorithm.</a:t>
            </a:r>
          </a:p>
          <a:p>
            <a:r>
              <a:rPr lang="en-GB" dirty="0"/>
              <a:t>Q2: Each lawyer grabs 1 chopstick. Is the current state safe? Check it using Banker’s algorithm. Check it using Banker’s algorithm.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80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 fork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98757</TotalTime>
  <Pages>60</Pages>
  <Words>1226</Words>
  <Application>Microsoft Office PowerPoint</Application>
  <PresentationFormat>Widescreen</PresentationFormat>
  <Paragraphs>150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Office</vt:lpstr>
      <vt:lpstr>Equation</vt:lpstr>
      <vt:lpstr>CSC 112: Computer Operating Systems Lecture 4   Deadlocks Exercises</vt:lpstr>
      <vt:lpstr>Quiz: Deadlocks </vt:lpstr>
      <vt:lpstr>Quiz: Banker’s Algorithm I</vt:lpstr>
      <vt:lpstr>Quiz: Banker’s algorithm II</vt:lpstr>
      <vt:lpstr>Banker’s Algorithm: 4 philosophers each holding his left fork</vt:lpstr>
      <vt:lpstr>Banker’s Algorithm: 5 philosophers each holding his left fork</vt:lpstr>
      <vt:lpstr>Multi-Armed Lawyers</vt:lpstr>
      <vt:lpstr>Quiz: Dining Lawyers I</vt:lpstr>
      <vt:lpstr>Quiz: Dining Lawyers II </vt:lpstr>
      <vt:lpstr>Quiz: Dining Lawyers III</vt:lpstr>
      <vt:lpstr>Quiz: Dining Lawyers IV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1058</cp:revision>
  <cp:lastPrinted>2022-03-15T20:14:46Z</cp:lastPrinted>
  <dcterms:created xsi:type="dcterms:W3CDTF">1995-08-12T11:37:26Z</dcterms:created>
  <dcterms:modified xsi:type="dcterms:W3CDTF">2025-03-05T21:13:37Z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