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7"/>
  </p:notesMasterIdLst>
  <p:handoutMasterIdLst>
    <p:handoutMasterId r:id="rId18"/>
  </p:handoutMasterIdLst>
  <p:sldIdLst>
    <p:sldId id="256" r:id="rId2"/>
    <p:sldId id="1500" r:id="rId3"/>
    <p:sldId id="1501" r:id="rId4"/>
    <p:sldId id="1493" r:id="rId5"/>
    <p:sldId id="1488" r:id="rId6"/>
    <p:sldId id="1494" r:id="rId7"/>
    <p:sldId id="1497" r:id="rId8"/>
    <p:sldId id="1499" r:id="rId9"/>
    <p:sldId id="1508" r:id="rId10"/>
    <p:sldId id="1507" r:id="rId11"/>
    <p:sldId id="1506" r:id="rId12"/>
    <p:sldId id="1502" r:id="rId13"/>
    <p:sldId id="1505" r:id="rId14"/>
    <p:sldId id="1504" r:id="rId15"/>
    <p:sldId id="1503" r:id="rId1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78" autoAdjust="0"/>
    <p:restoredTop sz="78431" autoAdjust="0"/>
  </p:normalViewPr>
  <p:slideViewPr>
    <p:cSldViewPr>
      <p:cViewPr varScale="1">
        <p:scale>
          <a:sx n="64" d="100"/>
          <a:sy n="64" d="100"/>
        </p:scale>
        <p:origin x="115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31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fkGroteskNeue"/>
              </a:rPr>
              <a:t>So, the average of 2, 7, 5, 6, and 8 is 5.6.</a:t>
            </a:r>
          </a:p>
          <a:p>
            <a:r>
              <a:rPr lang="en-GB" b="0" i="0" dirty="0">
                <a:effectLst/>
                <a:latin typeface="fkGroteskNeue"/>
              </a:rPr>
              <a:t>The average of the numbers 2, 7, 5, 9, and 4 is 5.4.</a:t>
            </a:r>
          </a:p>
          <a:p>
            <a:r>
              <a:rPr lang="en-GB" b="0" i="0" dirty="0">
                <a:effectLst/>
                <a:latin typeface="fkGroteskNeue"/>
              </a:rPr>
              <a:t>The average of the numbers 2, 8, 1, 9, and 4 is 4.8.</a:t>
            </a:r>
          </a:p>
          <a:p>
            <a:r>
              <a:rPr lang="en-GB" b="0" i="0" dirty="0">
                <a:effectLst/>
                <a:latin typeface="fkGroteskNeue"/>
              </a:rPr>
              <a:t>The average of the numbers 3, 12, 1, 9, and 7 is 6.4.</a:t>
            </a:r>
            <a:endParaRPr lang="en-SE" dirty="0"/>
          </a:p>
        </p:txBody>
      </p:sp>
    </p:spTree>
    <p:extLst>
      <p:ext uri="{BB962C8B-B14F-4D97-AF65-F5344CB8AC3E}">
        <p14:creationId xmlns:p14="http://schemas.microsoft.com/office/powerpoint/2010/main" val="900687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8C160-40DD-F6BF-A956-D5A195FCB2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B8ED0F-38C7-C548-9D73-3C69D85AAB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14CFB0-ED51-C926-662D-81D547C60941}"/>
              </a:ext>
            </a:extLst>
          </p:cNvPr>
          <p:cNvSpPr>
            <a:spLocks noGrp="1"/>
          </p:cNvSpPr>
          <p:nvPr>
            <p:ph type="body" idx="1"/>
          </p:nvPr>
        </p:nvSpPr>
        <p:spPr/>
        <p:txBody>
          <a:bodyPr/>
          <a:lstStyle/>
          <a:p>
            <a:r>
              <a:rPr lang="en-GB" b="0" i="0" dirty="0">
                <a:effectLst/>
                <a:latin typeface="fkGroteskNeue"/>
              </a:rPr>
              <a:t>So, the average of 2, 7, 5, 6, and 8 is 5.6.</a:t>
            </a:r>
          </a:p>
          <a:p>
            <a:r>
              <a:rPr lang="en-GB" b="0" i="0" dirty="0">
                <a:effectLst/>
                <a:latin typeface="fkGroteskNeue"/>
              </a:rPr>
              <a:t>The average of the numbers 2, 7, 5, 9, and 4 is 5.4.</a:t>
            </a:r>
          </a:p>
          <a:p>
            <a:r>
              <a:rPr lang="en-GB" b="0" i="0" dirty="0">
                <a:effectLst/>
                <a:latin typeface="fkGroteskNeue"/>
              </a:rPr>
              <a:t>The average of the numbers 2, 8, 1, 9, and 4 is 4.8.</a:t>
            </a:r>
          </a:p>
          <a:p>
            <a:r>
              <a:rPr lang="en-GB" b="0" i="0" dirty="0">
                <a:effectLst/>
                <a:latin typeface="fkGroteskNeue"/>
              </a:rPr>
              <a:t>The average of the numbers 3, 12, 1, 9, and 7 is 6.4.</a:t>
            </a:r>
            <a:endParaRPr lang="en-SE" dirty="0"/>
          </a:p>
        </p:txBody>
      </p:sp>
    </p:spTree>
    <p:extLst>
      <p:ext uri="{BB962C8B-B14F-4D97-AF65-F5344CB8AC3E}">
        <p14:creationId xmlns:p14="http://schemas.microsoft.com/office/powerpoint/2010/main" val="2497137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BD56A-182F-D88E-0234-D71A91B8F1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ABCA10-BF0C-940C-9041-BD6F749CBA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8B8278-3395-5B05-3ADC-3909FE407DDF}"/>
              </a:ext>
            </a:extLst>
          </p:cNvPr>
          <p:cNvSpPr>
            <a:spLocks noGrp="1"/>
          </p:cNvSpPr>
          <p:nvPr>
            <p:ph type="body" idx="1"/>
          </p:nvPr>
        </p:nvSpPr>
        <p:spPr/>
        <p:txBody>
          <a:bodyPr/>
          <a:lstStyle/>
          <a:p>
            <a:r>
              <a:rPr lang="en-GB" b="0" i="0" dirty="0">
                <a:effectLst/>
                <a:latin typeface="fkGroteskNeue"/>
              </a:rPr>
              <a:t>So, the average of 2, 7, 5, 6, and 8 is 5.6.</a:t>
            </a:r>
          </a:p>
          <a:p>
            <a:r>
              <a:rPr lang="en-GB" b="0" i="0" dirty="0">
                <a:effectLst/>
                <a:latin typeface="fkGroteskNeue"/>
              </a:rPr>
              <a:t>The average of the numbers 2, 7, 5, 9, and 4 is 5.4.</a:t>
            </a:r>
          </a:p>
          <a:p>
            <a:r>
              <a:rPr lang="en-GB" b="0" i="0" dirty="0">
                <a:effectLst/>
                <a:latin typeface="fkGroteskNeue"/>
              </a:rPr>
              <a:t>The average of the numbers 2, 8, 1, 9, and 4 is 4.8.</a:t>
            </a:r>
          </a:p>
          <a:p>
            <a:r>
              <a:rPr lang="en-GB" b="0" i="0" dirty="0">
                <a:effectLst/>
                <a:latin typeface="fkGroteskNeue"/>
              </a:rPr>
              <a:t>The average of the numbers 3, 12, 1, 9, and 7 is 6.4.</a:t>
            </a:r>
            <a:endParaRPr lang="en-SE" dirty="0"/>
          </a:p>
        </p:txBody>
      </p:sp>
    </p:spTree>
    <p:extLst>
      <p:ext uri="{BB962C8B-B14F-4D97-AF65-F5344CB8AC3E}">
        <p14:creationId xmlns:p14="http://schemas.microsoft.com/office/powerpoint/2010/main" val="2885661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4D5F9-BD45-03CC-B159-031F0DE2EF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6AD611-C0F7-C90A-4E41-3CF30E6A1F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96E9EF-A53D-7846-B44B-A635BB899328}"/>
              </a:ext>
            </a:extLst>
          </p:cNvPr>
          <p:cNvSpPr>
            <a:spLocks noGrp="1"/>
          </p:cNvSpPr>
          <p:nvPr>
            <p:ph type="body" idx="1"/>
          </p:nvPr>
        </p:nvSpPr>
        <p:spPr/>
        <p:txBody>
          <a:bodyPr/>
          <a:lstStyle/>
          <a:p>
            <a:r>
              <a:rPr lang="en-GB" b="0" i="0" dirty="0">
                <a:effectLst/>
                <a:latin typeface="fkGroteskNeue"/>
              </a:rPr>
              <a:t>So, the average of 2, 7, 5, 6, and 8 is 5.6.</a:t>
            </a:r>
          </a:p>
          <a:p>
            <a:r>
              <a:rPr lang="en-GB" b="0" i="0" dirty="0">
                <a:effectLst/>
                <a:latin typeface="fkGroteskNeue"/>
              </a:rPr>
              <a:t>The average of the numbers 2, 7, 5, 9, and 4 is 5.4.</a:t>
            </a:r>
          </a:p>
          <a:p>
            <a:r>
              <a:rPr lang="en-GB" b="0" i="0" dirty="0">
                <a:effectLst/>
                <a:latin typeface="fkGroteskNeue"/>
              </a:rPr>
              <a:t>The average of the numbers 2, 8, 1, 9, and 4 is 4.8.</a:t>
            </a:r>
          </a:p>
          <a:p>
            <a:r>
              <a:rPr lang="en-GB" b="0" i="0" dirty="0">
                <a:effectLst/>
                <a:latin typeface="fkGroteskNeue"/>
              </a:rPr>
              <a:t>The average of the numbers 3, 12, 1, 9, and 7 is 6.4.</a:t>
            </a:r>
            <a:endParaRPr lang="en-SE" dirty="0"/>
          </a:p>
        </p:txBody>
      </p:sp>
    </p:spTree>
    <p:extLst>
      <p:ext uri="{BB962C8B-B14F-4D97-AF65-F5344CB8AC3E}">
        <p14:creationId xmlns:p14="http://schemas.microsoft.com/office/powerpoint/2010/main" val="1447493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35218-8966-C389-E7BB-A4FEF9082B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6BC890-B3F9-D1AB-1E9F-EAA5FD6490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2A7B3E-48D6-CFC3-7F4E-CEA3EA6BB883}"/>
              </a:ext>
            </a:extLst>
          </p:cNvPr>
          <p:cNvSpPr>
            <a:spLocks noGrp="1"/>
          </p:cNvSpPr>
          <p:nvPr>
            <p:ph type="body" idx="1"/>
          </p:nvPr>
        </p:nvSpPr>
        <p:spPr/>
        <p:txBody>
          <a:bodyPr/>
          <a:lstStyle/>
          <a:p>
            <a:r>
              <a:rPr lang="en-GB" b="0" i="0" dirty="0">
                <a:effectLst/>
                <a:latin typeface="fkGroteskNeue"/>
              </a:rPr>
              <a:t>So, the average of 2, 7, 5, 6, and 8 is 5.6.</a:t>
            </a:r>
          </a:p>
          <a:p>
            <a:r>
              <a:rPr lang="en-GB" b="0" i="0" dirty="0">
                <a:effectLst/>
                <a:latin typeface="fkGroteskNeue"/>
              </a:rPr>
              <a:t>The average of the numbers 2, 7, 5, 9, and 4 is 5.4.</a:t>
            </a:r>
          </a:p>
          <a:p>
            <a:r>
              <a:rPr lang="en-GB" b="0" i="0" dirty="0">
                <a:effectLst/>
                <a:latin typeface="fkGroteskNeue"/>
              </a:rPr>
              <a:t>The average of the numbers 2, 8, 1, 9, and 4 is 4.8.</a:t>
            </a:r>
          </a:p>
          <a:p>
            <a:r>
              <a:rPr lang="en-GB" b="0" i="0" dirty="0">
                <a:effectLst/>
                <a:latin typeface="fkGroteskNeue"/>
              </a:rPr>
              <a:t>The average of the numbers 3, 12, 1, 9, and 7 is 6.4.</a:t>
            </a:r>
            <a:endParaRPr lang="en-SE" dirty="0"/>
          </a:p>
        </p:txBody>
      </p:sp>
    </p:spTree>
    <p:extLst>
      <p:ext uri="{BB962C8B-B14F-4D97-AF65-F5344CB8AC3E}">
        <p14:creationId xmlns:p14="http://schemas.microsoft.com/office/powerpoint/2010/main" val="3628953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3533C-E2AD-25EA-00B7-41D9FE77D9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25607D-E3B8-CC56-56AC-ACC137B070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ED66BF-E316-F722-68A1-DF1EF21FA9F2}"/>
              </a:ext>
            </a:extLst>
          </p:cNvPr>
          <p:cNvSpPr>
            <a:spLocks noGrp="1"/>
          </p:cNvSpPr>
          <p:nvPr>
            <p:ph type="body" idx="1"/>
          </p:nvPr>
        </p:nvSpPr>
        <p:spPr/>
        <p:txBody>
          <a:bodyPr/>
          <a:lstStyle/>
          <a:p>
            <a:r>
              <a:rPr lang="en-GB" b="0" i="0" dirty="0">
                <a:effectLst/>
                <a:latin typeface="fkGroteskNeue"/>
              </a:rPr>
              <a:t>So, the average of 2, 7, 5, 6, and 8 is 5.6.</a:t>
            </a:r>
          </a:p>
          <a:p>
            <a:r>
              <a:rPr lang="en-GB" b="0" i="0" dirty="0">
                <a:effectLst/>
                <a:latin typeface="fkGroteskNeue"/>
              </a:rPr>
              <a:t>The average of the numbers 2, 7, 5, 9, and 4 is 5.4.</a:t>
            </a:r>
          </a:p>
          <a:p>
            <a:r>
              <a:rPr lang="en-GB" b="0" i="0" dirty="0">
                <a:effectLst/>
                <a:latin typeface="fkGroteskNeue"/>
              </a:rPr>
              <a:t>The average of the numbers 2, 8, 1, 9, and 4 is 4.8.</a:t>
            </a:r>
          </a:p>
          <a:p>
            <a:r>
              <a:rPr lang="en-GB" b="0" i="0" dirty="0">
                <a:effectLst/>
                <a:latin typeface="fkGroteskNeue"/>
              </a:rPr>
              <a:t>The average of the numbers 3, 12, 1, 9, and 7 is 6.4.</a:t>
            </a:r>
            <a:endParaRPr lang="en-SE" dirty="0"/>
          </a:p>
        </p:txBody>
      </p:sp>
    </p:spTree>
    <p:extLst>
      <p:ext uri="{BB962C8B-B14F-4D97-AF65-F5344CB8AC3E}">
        <p14:creationId xmlns:p14="http://schemas.microsoft.com/office/powerpoint/2010/main" val="1586170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855054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5</a:t>
            </a:r>
            <a:br>
              <a:rPr lang="en-US" sz="3000" dirty="0"/>
            </a:br>
            <a:br>
              <a:rPr lang="en-US" sz="3000" dirty="0"/>
            </a:br>
            <a:br>
              <a:rPr lang="en-US" sz="3000"/>
            </a:br>
            <a:r>
              <a:rPr lang="en-US" sz="3000"/>
              <a:t>Scheduling</a:t>
            </a:r>
            <a:br>
              <a:rPr lang="en-US" sz="3000"/>
            </a:br>
            <a:r>
              <a:rPr lang="en-US" sz="3000"/>
              <a:t>Exercises </a:t>
            </a:r>
            <a:r>
              <a:rPr lang="en-US" sz="3000" dirty="0"/>
              <a:t>Solution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18C39-8001-A5C8-A334-B92A4C4C6AC3}"/>
              </a:ext>
            </a:extLst>
          </p:cNvPr>
          <p:cNvSpPr>
            <a:spLocks noGrp="1"/>
          </p:cNvSpPr>
          <p:nvPr>
            <p:ph type="title"/>
          </p:nvPr>
        </p:nvSpPr>
        <p:spPr/>
        <p:txBody>
          <a:bodyPr/>
          <a:lstStyle/>
          <a:p>
            <a:r>
              <a:rPr lang="en-US" dirty="0"/>
              <a:t>Scheduling III</a:t>
            </a:r>
            <a:endParaRPr lang="en-SE" dirty="0"/>
          </a:p>
        </p:txBody>
      </p:sp>
      <p:sp>
        <p:nvSpPr>
          <p:cNvPr id="4" name="Content Placeholder 2">
            <a:extLst>
              <a:ext uri="{FF2B5EF4-FFF2-40B4-BE49-F238E27FC236}">
                <a16:creationId xmlns:a16="http://schemas.microsoft.com/office/drawing/2014/main" id="{0FEE6DBB-E87F-2753-724E-EFAE1A33AED2}"/>
              </a:ext>
            </a:extLst>
          </p:cNvPr>
          <p:cNvSpPr>
            <a:spLocks noGrp="1"/>
          </p:cNvSpPr>
          <p:nvPr>
            <p:ph idx="1"/>
          </p:nvPr>
        </p:nvSpPr>
        <p:spPr>
          <a:xfrm>
            <a:off x="812800" y="914400"/>
            <a:ext cx="10566400" cy="5105400"/>
          </a:xfrm>
        </p:spPr>
        <p:txBody>
          <a:bodyPr/>
          <a:lstStyle/>
          <a:p>
            <a:r>
              <a:rPr lang="en-GB" dirty="0"/>
              <a:t>Consider the set of 3 processes whose arrival time and CPU burst times are given below. If the CPU scheduling policy is </a:t>
            </a:r>
            <a:r>
              <a:rPr lang="en-GB" b="1" dirty="0"/>
              <a:t>FCFS</a:t>
            </a:r>
            <a:r>
              <a:rPr lang="en-GB" dirty="0"/>
              <a:t>, draw the Gantt chart and calculate the average response time. </a:t>
            </a:r>
            <a:endParaRPr lang="en-SE" dirty="0"/>
          </a:p>
        </p:txBody>
      </p:sp>
      <p:graphicFrame>
        <p:nvGraphicFramePr>
          <p:cNvPr id="5" name="表格 6">
            <a:extLst>
              <a:ext uri="{FF2B5EF4-FFF2-40B4-BE49-F238E27FC236}">
                <a16:creationId xmlns:a16="http://schemas.microsoft.com/office/drawing/2014/main" id="{AC95CE60-07E0-6F78-BBA8-98CD8A3140D2}"/>
              </a:ext>
            </a:extLst>
          </p:cNvPr>
          <p:cNvGraphicFramePr>
            <a:graphicFrameLocks noGrp="1"/>
          </p:cNvGraphicFramePr>
          <p:nvPr/>
        </p:nvGraphicFramePr>
        <p:xfrm>
          <a:off x="4191000" y="2362200"/>
          <a:ext cx="4057622" cy="237744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778832">
                  <a:extLst>
                    <a:ext uri="{9D8B030D-6E8A-4147-A177-3AD203B41FA5}">
                      <a16:colId xmlns:a16="http://schemas.microsoft.com/office/drawing/2014/main" val="383908676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tblGrid>
              <a:tr h="875830">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Finish</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Response</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marL="45720" marR="45720"/>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2</a:t>
                      </a:r>
                      <a:endParaRPr lang="en-US" strike="noStrike"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3</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5</a:t>
                      </a:r>
                      <a:endParaRPr lang="en-US" baseline="30000" dirty="0">
                        <a:solidFill>
                          <a:schemeClr val="tx1"/>
                        </a:solidFill>
                      </a:endParaRPr>
                    </a:p>
                  </a:txBody>
                  <a:tcPr/>
                </a:tc>
                <a:tc>
                  <a:txBody>
                    <a:bodyPr/>
                    <a:lstStyle/>
                    <a:p>
                      <a:pPr algn="r"/>
                      <a:r>
                        <a:rPr lang="en-US" altLang="zh-CN" dirty="0">
                          <a:solidFill>
                            <a:schemeClr val="tx1"/>
                          </a:solidFill>
                        </a:rPr>
                        <a:t>6</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359749060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73E50E-F9BD-83CE-AE30-089D7101D3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3A0D3E-606B-0FFA-AA6F-11621DA7F6AB}"/>
              </a:ext>
            </a:extLst>
          </p:cNvPr>
          <p:cNvSpPr>
            <a:spLocks noGrp="1"/>
          </p:cNvSpPr>
          <p:nvPr>
            <p:ph type="title"/>
          </p:nvPr>
        </p:nvSpPr>
        <p:spPr/>
        <p:txBody>
          <a:bodyPr/>
          <a:lstStyle/>
          <a:p>
            <a:r>
              <a:rPr lang="en-US"/>
              <a:t>Scheduling III ANS</a:t>
            </a:r>
            <a:endParaRPr lang="en-SE" dirty="0"/>
          </a:p>
        </p:txBody>
      </p:sp>
      <p:graphicFrame>
        <p:nvGraphicFramePr>
          <p:cNvPr id="6" name="表格 6">
            <a:extLst>
              <a:ext uri="{FF2B5EF4-FFF2-40B4-BE49-F238E27FC236}">
                <a16:creationId xmlns:a16="http://schemas.microsoft.com/office/drawing/2014/main" id="{7EA41273-D802-3241-E78F-2C25FB07640B}"/>
              </a:ext>
            </a:extLst>
          </p:cNvPr>
          <p:cNvGraphicFramePr>
            <a:graphicFrameLocks noGrp="1"/>
          </p:cNvGraphicFramePr>
          <p:nvPr>
            <p:extLst>
              <p:ext uri="{D42A27DB-BD31-4B8C-83A1-F6EECF244321}">
                <p14:modId xmlns:p14="http://schemas.microsoft.com/office/powerpoint/2010/main" val="3327710084"/>
              </p:ext>
            </p:extLst>
          </p:nvPr>
        </p:nvGraphicFramePr>
        <p:xfrm>
          <a:off x="4269322" y="872701"/>
          <a:ext cx="4057622" cy="265176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778832">
                  <a:extLst>
                    <a:ext uri="{9D8B030D-6E8A-4147-A177-3AD203B41FA5}">
                      <a16:colId xmlns:a16="http://schemas.microsoft.com/office/drawing/2014/main" val="383908676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tblGrid>
              <a:tr h="875830">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Finish</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Response</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marL="45720" marR="45720"/>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2</a:t>
                      </a:r>
                      <a:endParaRPr lang="en-US" strike="noStrike" dirty="0">
                        <a:solidFill>
                          <a:schemeClr val="tx1"/>
                        </a:solidFill>
                      </a:endParaRP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2</a:t>
                      </a: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3</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4</a:t>
                      </a:r>
                      <a:endParaRPr lang="en-US" dirty="0">
                        <a:solidFill>
                          <a:schemeClr val="tx1"/>
                        </a:solidFill>
                      </a:endParaRP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5</a:t>
                      </a:r>
                      <a:endParaRPr lang="en-US" baseline="30000" dirty="0">
                        <a:solidFill>
                          <a:schemeClr val="tx1"/>
                        </a:solidFill>
                      </a:endParaRPr>
                    </a:p>
                  </a:txBody>
                  <a:tcPr/>
                </a:tc>
                <a:tc>
                  <a:txBody>
                    <a:bodyPr/>
                    <a:lstStyle/>
                    <a:p>
                      <a:pPr algn="r"/>
                      <a:r>
                        <a:rPr lang="en-US" altLang="zh-CN" dirty="0">
                          <a:solidFill>
                            <a:schemeClr val="tx1"/>
                          </a:solidFill>
                        </a:rPr>
                        <a:t>6</a:t>
                      </a:r>
                      <a:endParaRPr lang="en-US" dirty="0">
                        <a:solidFill>
                          <a:schemeClr val="tx1"/>
                        </a:solidFill>
                      </a:endParaRPr>
                    </a:p>
                  </a:txBody>
                  <a:tcPr/>
                </a:tc>
                <a:tc>
                  <a:txBody>
                    <a:bodyPr/>
                    <a:lstStyle/>
                    <a:p>
                      <a:pPr algn="r"/>
                      <a:r>
                        <a:rPr lang="en-US" altLang="zh-CN" dirty="0">
                          <a:solidFill>
                            <a:schemeClr val="tx1"/>
                          </a:solidFill>
                        </a:rPr>
                        <a:t>11</a:t>
                      </a:r>
                      <a:endParaRPr lang="en-US" dirty="0">
                        <a:solidFill>
                          <a:schemeClr val="tx1"/>
                        </a:solidFill>
                      </a:endParaRPr>
                    </a:p>
                  </a:txBody>
                  <a:tcPr/>
                </a:tc>
                <a:tc>
                  <a:txBody>
                    <a:bodyPr/>
                    <a:lstStyle/>
                    <a:p>
                      <a:pPr algn="r"/>
                      <a:r>
                        <a:rPr lang="en-US" dirty="0">
                          <a:solidFill>
                            <a:schemeClr val="tx1"/>
                          </a:solidFill>
                        </a:rPr>
                        <a:t>6</a:t>
                      </a: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3</a:t>
                      </a:r>
                    </a:p>
                  </a:txBody>
                  <a:tcPr/>
                </a:tc>
                <a:extLst>
                  <a:ext uri="{0D108BD9-81ED-4DB2-BD59-A6C34878D82A}">
                    <a16:rowId xmlns:a16="http://schemas.microsoft.com/office/drawing/2014/main" val="2879113726"/>
                  </a:ext>
                </a:extLst>
              </a:tr>
            </a:tbl>
          </a:graphicData>
        </a:graphic>
      </p:graphicFrame>
      <p:sp>
        <p:nvSpPr>
          <p:cNvPr id="36" name="Content Placeholder 2">
            <a:extLst>
              <a:ext uri="{FF2B5EF4-FFF2-40B4-BE49-F238E27FC236}">
                <a16:creationId xmlns:a16="http://schemas.microsoft.com/office/drawing/2014/main" id="{55A98081-1BEB-15A2-FE3F-D8B9D548D58A}"/>
              </a:ext>
            </a:extLst>
          </p:cNvPr>
          <p:cNvSpPr>
            <a:spLocks noGrp="1"/>
          </p:cNvSpPr>
          <p:nvPr>
            <p:ph idx="1"/>
          </p:nvPr>
        </p:nvSpPr>
        <p:spPr>
          <a:xfrm>
            <a:off x="5775901" y="6121400"/>
            <a:ext cx="1676400" cy="395575"/>
          </a:xfrm>
        </p:spPr>
        <p:txBody>
          <a:bodyPr>
            <a:normAutofit lnSpcReduction="10000"/>
          </a:bodyPr>
          <a:lstStyle/>
          <a:p>
            <a:pPr marL="0" indent="0">
              <a:buNone/>
            </a:pPr>
            <a:r>
              <a:rPr lang="en-GB" sz="2400" dirty="0"/>
              <a:t>Gantt Chart</a:t>
            </a:r>
            <a:endParaRPr lang="en-SE" sz="2400" dirty="0"/>
          </a:p>
        </p:txBody>
      </p:sp>
      <p:pic>
        <p:nvPicPr>
          <p:cNvPr id="16" name="Picture 15">
            <a:extLst>
              <a:ext uri="{FF2B5EF4-FFF2-40B4-BE49-F238E27FC236}">
                <a16:creationId xmlns:a16="http://schemas.microsoft.com/office/drawing/2014/main" id="{36A896CB-5DD2-C680-B1C7-78CD59673291}"/>
              </a:ext>
            </a:extLst>
          </p:cNvPr>
          <p:cNvPicPr>
            <a:picLocks noChangeAspect="1"/>
          </p:cNvPicPr>
          <p:nvPr/>
        </p:nvPicPr>
        <p:blipFill>
          <a:blip r:embed="rId3"/>
          <a:stretch>
            <a:fillRect/>
          </a:stretch>
        </p:blipFill>
        <p:spPr>
          <a:xfrm>
            <a:off x="3292365" y="4001901"/>
            <a:ext cx="6260626" cy="1873830"/>
          </a:xfrm>
          <a:prstGeom prst="rect">
            <a:avLst/>
          </a:prstGeom>
        </p:spPr>
      </p:pic>
      <p:cxnSp>
        <p:nvCxnSpPr>
          <p:cNvPr id="5" name="Straight Arrow Connector 4">
            <a:extLst>
              <a:ext uri="{FF2B5EF4-FFF2-40B4-BE49-F238E27FC236}">
                <a16:creationId xmlns:a16="http://schemas.microsoft.com/office/drawing/2014/main" id="{296B1FF5-8908-C1F1-3825-E3A11BB75B14}"/>
              </a:ext>
            </a:extLst>
          </p:cNvPr>
          <p:cNvCxnSpPr>
            <a:cxnSpLocks/>
          </p:cNvCxnSpPr>
          <p:nvPr/>
        </p:nvCxnSpPr>
        <p:spPr bwMode="auto">
          <a:xfrm flipV="1">
            <a:off x="3433009" y="5170196"/>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2BF7F21A-509E-A1A1-7A8E-B5E8CD570EF3}"/>
              </a:ext>
            </a:extLst>
          </p:cNvPr>
          <p:cNvSpPr txBox="1"/>
          <p:nvPr/>
        </p:nvSpPr>
        <p:spPr>
          <a:xfrm>
            <a:off x="2895600" y="5554219"/>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10" name="Straight Arrow Connector 9">
            <a:extLst>
              <a:ext uri="{FF2B5EF4-FFF2-40B4-BE49-F238E27FC236}">
                <a16:creationId xmlns:a16="http://schemas.microsoft.com/office/drawing/2014/main" id="{41CB4D02-B01F-3309-23BB-DB6A1412A332}"/>
              </a:ext>
            </a:extLst>
          </p:cNvPr>
          <p:cNvCxnSpPr>
            <a:cxnSpLocks/>
          </p:cNvCxnSpPr>
          <p:nvPr/>
        </p:nvCxnSpPr>
        <p:spPr bwMode="auto">
          <a:xfrm flipV="1">
            <a:off x="5791200" y="5116584"/>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83CD8C37-AF18-7991-3FD0-EC4CD78F30B3}"/>
              </a:ext>
            </a:extLst>
          </p:cNvPr>
          <p:cNvSpPr txBox="1"/>
          <p:nvPr/>
        </p:nvSpPr>
        <p:spPr>
          <a:xfrm>
            <a:off x="5284266" y="5256617"/>
            <a:ext cx="1013867" cy="369332"/>
          </a:xfrm>
          <a:prstGeom prst="rect">
            <a:avLst/>
          </a:prstGeom>
          <a:solidFill>
            <a:schemeClr val="bg1"/>
          </a:solid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cxnSp>
        <p:nvCxnSpPr>
          <p:cNvPr id="13" name="Straight Arrow Connector 12">
            <a:extLst>
              <a:ext uri="{FF2B5EF4-FFF2-40B4-BE49-F238E27FC236}">
                <a16:creationId xmlns:a16="http://schemas.microsoft.com/office/drawing/2014/main" id="{9EC07BAB-CA65-8856-7B45-64FC250AB29B}"/>
              </a:ext>
            </a:extLst>
          </p:cNvPr>
          <p:cNvCxnSpPr>
            <a:cxnSpLocks/>
          </p:cNvCxnSpPr>
          <p:nvPr/>
        </p:nvCxnSpPr>
        <p:spPr bwMode="auto">
          <a:xfrm flipV="1">
            <a:off x="8081209" y="5122376"/>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993DD6CA-202E-9A30-4606-90B46344B976}"/>
              </a:ext>
            </a:extLst>
          </p:cNvPr>
          <p:cNvSpPr txBox="1"/>
          <p:nvPr/>
        </p:nvSpPr>
        <p:spPr>
          <a:xfrm>
            <a:off x="7543800" y="5554219"/>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P3 arrival</a:t>
            </a:r>
            <a:endParaRPr lang="en-SE" dirty="0">
              <a:solidFill>
                <a:schemeClr val="accent1">
                  <a:lumMod val="75000"/>
                </a:schemeClr>
              </a:solidFill>
              <a:latin typeface="Gill Sans Light"/>
            </a:endParaRPr>
          </a:p>
        </p:txBody>
      </p:sp>
    </p:spTree>
    <p:extLst>
      <p:ext uri="{BB962C8B-B14F-4D97-AF65-F5344CB8AC3E}">
        <p14:creationId xmlns:p14="http://schemas.microsoft.com/office/powerpoint/2010/main" val="379210418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56AF0-7370-4F9A-34DD-3972859D43C7}"/>
              </a:ext>
            </a:extLst>
          </p:cNvPr>
          <p:cNvSpPr>
            <a:spLocks noGrp="1"/>
          </p:cNvSpPr>
          <p:nvPr>
            <p:ph type="title"/>
          </p:nvPr>
        </p:nvSpPr>
        <p:spPr/>
        <p:txBody>
          <a:bodyPr/>
          <a:lstStyle/>
          <a:p>
            <a:r>
              <a:rPr lang="en-GB" dirty="0"/>
              <a:t>Scheduling with Bursts I</a:t>
            </a:r>
            <a:endParaRPr lang="en-SE" dirty="0"/>
          </a:p>
        </p:txBody>
      </p:sp>
      <p:sp>
        <p:nvSpPr>
          <p:cNvPr id="3" name="Content Placeholder 2">
            <a:extLst>
              <a:ext uri="{FF2B5EF4-FFF2-40B4-BE49-F238E27FC236}">
                <a16:creationId xmlns:a16="http://schemas.microsoft.com/office/drawing/2014/main" id="{3AADDD39-2EEB-BA36-450E-0A833D923877}"/>
              </a:ext>
            </a:extLst>
          </p:cNvPr>
          <p:cNvSpPr>
            <a:spLocks noGrp="1"/>
          </p:cNvSpPr>
          <p:nvPr>
            <p:ph idx="1"/>
          </p:nvPr>
        </p:nvSpPr>
        <p:spPr/>
        <p:txBody>
          <a:bodyPr/>
          <a:lstStyle/>
          <a:p>
            <a:r>
              <a:rPr lang="en-GB" dirty="0"/>
              <a:t>Consider the set of 3 processes whose arrival time and CPU/IO burst times are given below. If the CPU scheduling policy is </a:t>
            </a:r>
            <a:r>
              <a:rPr lang="en-GB" b="1" dirty="0"/>
              <a:t>Shortest Remaining Time First (SRTF)</a:t>
            </a:r>
            <a:r>
              <a:rPr lang="en-GB" dirty="0"/>
              <a:t>, draw the Gantt chart and calculate the average response time. (Note: consider the overlap of computation and IO busts of different processes)</a:t>
            </a:r>
            <a:endParaRPr lang="en-SE" dirty="0"/>
          </a:p>
        </p:txBody>
      </p:sp>
      <p:graphicFrame>
        <p:nvGraphicFramePr>
          <p:cNvPr id="8" name="表格 6">
            <a:extLst>
              <a:ext uri="{FF2B5EF4-FFF2-40B4-BE49-F238E27FC236}">
                <a16:creationId xmlns:a16="http://schemas.microsoft.com/office/drawing/2014/main" id="{C5347911-4750-2155-2129-F0DAED0F0058}"/>
              </a:ext>
            </a:extLst>
          </p:cNvPr>
          <p:cNvGraphicFramePr>
            <a:graphicFrameLocks noGrp="1"/>
          </p:cNvGraphicFramePr>
          <p:nvPr>
            <p:extLst>
              <p:ext uri="{D42A27DB-BD31-4B8C-83A1-F6EECF244321}">
                <p14:modId xmlns:p14="http://schemas.microsoft.com/office/powerpoint/2010/main" val="2054541497"/>
              </p:ext>
            </p:extLst>
          </p:nvPr>
        </p:nvGraphicFramePr>
        <p:xfrm>
          <a:off x="3920556" y="3276600"/>
          <a:ext cx="4350887" cy="237744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1072097">
                  <a:extLst>
                    <a:ext uri="{9D8B030D-6E8A-4147-A177-3AD203B41FA5}">
                      <a16:colId xmlns:a16="http://schemas.microsoft.com/office/drawing/2014/main" val="3517187588"/>
                    </a:ext>
                  </a:extLst>
                </a:gridCol>
                <a:gridCol w="1072097">
                  <a:extLst>
                    <a:ext uri="{9D8B030D-6E8A-4147-A177-3AD203B41FA5}">
                      <a16:colId xmlns:a16="http://schemas.microsoft.com/office/drawing/2014/main" val="2248621"/>
                    </a:ext>
                  </a:extLst>
                </a:gridCol>
                <a:gridCol w="1072097">
                  <a:extLst>
                    <a:ext uri="{9D8B030D-6E8A-4147-A177-3AD203B41FA5}">
                      <a16:colId xmlns:a16="http://schemas.microsoft.com/office/drawing/2014/main" val="2712044097"/>
                    </a:ext>
                  </a:extLst>
                </a:gridCol>
              </a:tblGrid>
              <a:tr h="769572">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CPU Burst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marL="45720" marR="45720"/>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2</a:t>
                      </a:r>
                      <a:endParaRPr lang="en-US" strike="noStrike"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altLang="zh-CN" strike="noStrike" dirty="0">
                          <a:solidFill>
                            <a:schemeClr val="tx1"/>
                          </a:solidFill>
                        </a:rPr>
                        <a:t>1</a:t>
                      </a:r>
                      <a:endParaRPr lang="en-US" strike="noStrike" dirty="0">
                        <a:solidFill>
                          <a:schemeClr val="tx1"/>
                        </a:solidFill>
                      </a:endParaRP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0</a:t>
                      </a:r>
                      <a:endParaRPr lang="en-US" baseline="0" dirty="0">
                        <a:solidFill>
                          <a:schemeClr val="tx1"/>
                        </a:solidFill>
                      </a:endParaRPr>
                    </a:p>
                  </a:txBody>
                  <a:tcPr/>
                </a:tc>
                <a:tc>
                  <a:txBody>
                    <a:bodyPr/>
                    <a:lstStyle/>
                    <a:p>
                      <a:pPr algn="r"/>
                      <a:r>
                        <a:rPr lang="en-US" altLang="zh-CN" dirty="0">
                          <a:solidFill>
                            <a:schemeClr val="tx1"/>
                          </a:solidFill>
                        </a:rPr>
                        <a:t>4</a:t>
                      </a:r>
                      <a:endParaRPr lang="en-US" dirty="0">
                        <a:solidFill>
                          <a:schemeClr val="tx1"/>
                        </a:solidFill>
                      </a:endParaRPr>
                    </a:p>
                  </a:txBody>
                  <a:tcPr/>
                </a:tc>
                <a:tc>
                  <a:txBody>
                    <a:bodyPr/>
                    <a:lstStyle/>
                    <a:p>
                      <a:pPr algn="r"/>
                      <a:r>
                        <a:rPr lang="en-US" dirty="0">
                          <a:solidFill>
                            <a:schemeClr val="tx1"/>
                          </a:solidFill>
                        </a:rPr>
                        <a:t>14</a:t>
                      </a:r>
                    </a:p>
                  </a:txBody>
                  <a:tcPr/>
                </a:tc>
                <a:tc>
                  <a:txBody>
                    <a:bodyPr/>
                    <a:lstStyle/>
                    <a:p>
                      <a:pPr algn="r"/>
                      <a:r>
                        <a:rPr lang="en-US" altLang="zh-CN" dirty="0">
                          <a:solidFill>
                            <a:schemeClr val="tx1"/>
                          </a:solidFill>
                        </a:rPr>
                        <a:t>2</a:t>
                      </a:r>
                      <a:endParaRPr lang="en-US" dirty="0">
                        <a:solidFill>
                          <a:schemeClr val="tx1"/>
                        </a:solidFill>
                      </a:endParaRP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0</a:t>
                      </a:r>
                      <a:endParaRPr lang="en-US" baseline="30000" dirty="0">
                        <a:solidFill>
                          <a:schemeClr val="tx1"/>
                        </a:solidFill>
                      </a:endParaRPr>
                    </a:p>
                  </a:txBody>
                  <a:tcPr/>
                </a:tc>
                <a:tc>
                  <a:txBody>
                    <a:bodyPr/>
                    <a:lstStyle/>
                    <a:p>
                      <a:pPr algn="r"/>
                      <a:r>
                        <a:rPr lang="en-US" altLang="zh-CN" dirty="0">
                          <a:solidFill>
                            <a:schemeClr val="tx1"/>
                          </a:solidFill>
                        </a:rPr>
                        <a:t>6</a:t>
                      </a:r>
                      <a:endParaRPr lang="en-US" dirty="0">
                        <a:solidFill>
                          <a:schemeClr val="tx1"/>
                        </a:solidFill>
                      </a:endParaRPr>
                    </a:p>
                  </a:txBody>
                  <a:tcPr/>
                </a:tc>
                <a:tc>
                  <a:txBody>
                    <a:bodyPr/>
                    <a:lstStyle/>
                    <a:p>
                      <a:pPr algn="r"/>
                      <a:r>
                        <a:rPr lang="en-US" dirty="0">
                          <a:solidFill>
                            <a:schemeClr val="tx1"/>
                          </a:solidFill>
                        </a:rPr>
                        <a:t>21</a:t>
                      </a:r>
                    </a:p>
                  </a:txBody>
                  <a:tcPr/>
                </a:tc>
                <a:tc>
                  <a:txBody>
                    <a:bodyPr/>
                    <a:lstStyle/>
                    <a:p>
                      <a:pPr algn="r"/>
                      <a:r>
                        <a:rPr lang="en-US" altLang="zh-CN" dirty="0">
                          <a:solidFill>
                            <a:schemeClr val="tx1"/>
                          </a:solidFill>
                        </a:rPr>
                        <a:t>3</a:t>
                      </a:r>
                      <a:endParaRPr lang="en-US" dirty="0">
                        <a:solidFill>
                          <a:schemeClr val="tx1"/>
                        </a:solidFill>
                      </a:endParaRP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208760841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5CC07-F3B6-04E8-B4EB-9CF9F48DC5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CA6576-C415-5FE8-27A3-075448AAE703}"/>
              </a:ext>
            </a:extLst>
          </p:cNvPr>
          <p:cNvSpPr>
            <a:spLocks noGrp="1"/>
          </p:cNvSpPr>
          <p:nvPr>
            <p:ph type="title"/>
          </p:nvPr>
        </p:nvSpPr>
        <p:spPr/>
        <p:txBody>
          <a:bodyPr/>
          <a:lstStyle/>
          <a:p>
            <a:r>
              <a:rPr lang="en-GB" dirty="0"/>
              <a:t>Scheduling with Bursts I ANS</a:t>
            </a:r>
            <a:endParaRPr lang="en-SE" dirty="0"/>
          </a:p>
        </p:txBody>
      </p:sp>
      <p:graphicFrame>
        <p:nvGraphicFramePr>
          <p:cNvPr id="8" name="表格 6">
            <a:extLst>
              <a:ext uri="{FF2B5EF4-FFF2-40B4-BE49-F238E27FC236}">
                <a16:creationId xmlns:a16="http://schemas.microsoft.com/office/drawing/2014/main" id="{645EE26D-01F6-37BB-34ED-7BFA54544EA8}"/>
              </a:ext>
            </a:extLst>
          </p:cNvPr>
          <p:cNvGraphicFramePr>
            <a:graphicFrameLocks noGrp="1"/>
          </p:cNvGraphicFramePr>
          <p:nvPr>
            <p:extLst>
              <p:ext uri="{D42A27DB-BD31-4B8C-83A1-F6EECF244321}">
                <p14:modId xmlns:p14="http://schemas.microsoft.com/office/powerpoint/2010/main" val="2483179076"/>
              </p:ext>
            </p:extLst>
          </p:nvPr>
        </p:nvGraphicFramePr>
        <p:xfrm>
          <a:off x="4038600" y="757989"/>
          <a:ext cx="5791203" cy="2377440"/>
        </p:xfrm>
        <a:graphic>
          <a:graphicData uri="http://schemas.openxmlformats.org/drawingml/2006/table">
            <a:tbl>
              <a:tblPr firstRow="1" bandRow="1">
                <a:tableStyleId>{5C22544A-7EE6-4342-B048-85BDC9FD1C3A}</a:tableStyleId>
              </a:tblPr>
              <a:tblGrid>
                <a:gridCol w="285577">
                  <a:extLst>
                    <a:ext uri="{9D8B030D-6E8A-4147-A177-3AD203B41FA5}">
                      <a16:colId xmlns:a16="http://schemas.microsoft.com/office/drawing/2014/main" val="3897766631"/>
                    </a:ext>
                  </a:extLst>
                </a:gridCol>
                <a:gridCol w="726061">
                  <a:extLst>
                    <a:ext uri="{9D8B030D-6E8A-4147-A177-3AD203B41FA5}">
                      <a16:colId xmlns:a16="http://schemas.microsoft.com/office/drawing/2014/main" val="3850674632"/>
                    </a:ext>
                  </a:extLst>
                </a:gridCol>
                <a:gridCol w="955913">
                  <a:extLst>
                    <a:ext uri="{9D8B030D-6E8A-4147-A177-3AD203B41FA5}">
                      <a16:colId xmlns:a16="http://schemas.microsoft.com/office/drawing/2014/main" val="3517187588"/>
                    </a:ext>
                  </a:extLst>
                </a:gridCol>
                <a:gridCol w="955913">
                  <a:extLst>
                    <a:ext uri="{9D8B030D-6E8A-4147-A177-3AD203B41FA5}">
                      <a16:colId xmlns:a16="http://schemas.microsoft.com/office/drawing/2014/main" val="2248621"/>
                    </a:ext>
                  </a:extLst>
                </a:gridCol>
                <a:gridCol w="955913">
                  <a:extLst>
                    <a:ext uri="{9D8B030D-6E8A-4147-A177-3AD203B41FA5}">
                      <a16:colId xmlns:a16="http://schemas.microsoft.com/office/drawing/2014/main" val="2712044097"/>
                    </a:ext>
                  </a:extLst>
                </a:gridCol>
                <a:gridCol w="955913">
                  <a:extLst>
                    <a:ext uri="{9D8B030D-6E8A-4147-A177-3AD203B41FA5}">
                      <a16:colId xmlns:a16="http://schemas.microsoft.com/office/drawing/2014/main" val="2350337837"/>
                    </a:ext>
                  </a:extLst>
                </a:gridCol>
                <a:gridCol w="955913">
                  <a:extLst>
                    <a:ext uri="{9D8B030D-6E8A-4147-A177-3AD203B41FA5}">
                      <a16:colId xmlns:a16="http://schemas.microsoft.com/office/drawing/2014/main" val="2014823287"/>
                    </a:ext>
                  </a:extLst>
                </a:gridCol>
              </a:tblGrid>
              <a:tr h="769572">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CPU Burst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Finish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2</a:t>
                      </a:r>
                      <a:endParaRPr lang="en-US" strike="noStrike"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altLang="zh-CN" strike="noStrike" dirty="0">
                          <a:solidFill>
                            <a:schemeClr val="tx1"/>
                          </a:solidFill>
                        </a:rPr>
                        <a:t>1</a:t>
                      </a:r>
                      <a:endParaRPr lang="en-US" strike="noStrike" dirty="0">
                        <a:solidFill>
                          <a:schemeClr val="tx1"/>
                        </a:solidFill>
                      </a:endParaRP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0</a:t>
                      </a:r>
                      <a:endParaRPr lang="en-US" baseline="0" dirty="0">
                        <a:solidFill>
                          <a:schemeClr val="tx1"/>
                        </a:solidFill>
                      </a:endParaRPr>
                    </a:p>
                  </a:txBody>
                  <a:tcPr/>
                </a:tc>
                <a:tc>
                  <a:txBody>
                    <a:bodyPr/>
                    <a:lstStyle/>
                    <a:p>
                      <a:pPr algn="r"/>
                      <a:r>
                        <a:rPr lang="en-US" altLang="zh-CN" dirty="0">
                          <a:solidFill>
                            <a:schemeClr val="tx1"/>
                          </a:solidFill>
                        </a:rPr>
                        <a:t>4</a:t>
                      </a:r>
                      <a:endParaRPr lang="en-US" dirty="0">
                        <a:solidFill>
                          <a:schemeClr val="tx1"/>
                        </a:solidFill>
                      </a:endParaRPr>
                    </a:p>
                  </a:txBody>
                  <a:tcPr/>
                </a:tc>
                <a:tc>
                  <a:txBody>
                    <a:bodyPr/>
                    <a:lstStyle/>
                    <a:p>
                      <a:pPr algn="r"/>
                      <a:r>
                        <a:rPr lang="en-US" dirty="0">
                          <a:solidFill>
                            <a:schemeClr val="tx1"/>
                          </a:solidFill>
                        </a:rPr>
                        <a:t>14</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25</a:t>
                      </a:r>
                    </a:p>
                  </a:txBody>
                  <a:tcPr/>
                </a:tc>
                <a:tc>
                  <a:txBody>
                    <a:bodyPr/>
                    <a:lstStyle/>
                    <a:p>
                      <a:pPr algn="r"/>
                      <a:r>
                        <a:rPr lang="en-US" dirty="0">
                          <a:solidFill>
                            <a:schemeClr val="tx1"/>
                          </a:solidFill>
                        </a:rPr>
                        <a:t>25</a:t>
                      </a: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0</a:t>
                      </a:r>
                      <a:endParaRPr lang="en-US" baseline="30000" dirty="0">
                        <a:solidFill>
                          <a:schemeClr val="tx1"/>
                        </a:solidFill>
                      </a:endParaRPr>
                    </a:p>
                  </a:txBody>
                  <a:tcPr/>
                </a:tc>
                <a:tc>
                  <a:txBody>
                    <a:bodyPr/>
                    <a:lstStyle/>
                    <a:p>
                      <a:pPr algn="r"/>
                      <a:r>
                        <a:rPr lang="en-US" altLang="zh-CN" dirty="0">
                          <a:solidFill>
                            <a:schemeClr val="tx1"/>
                          </a:solidFill>
                        </a:rPr>
                        <a:t>6</a:t>
                      </a:r>
                      <a:endParaRPr lang="en-US" dirty="0">
                        <a:solidFill>
                          <a:schemeClr val="tx1"/>
                        </a:solidFill>
                      </a:endParaRPr>
                    </a:p>
                  </a:txBody>
                  <a:tcPr/>
                </a:tc>
                <a:tc>
                  <a:txBody>
                    <a:bodyPr/>
                    <a:lstStyle/>
                    <a:p>
                      <a:pPr algn="r"/>
                      <a:r>
                        <a:rPr lang="en-US" dirty="0">
                          <a:solidFill>
                            <a:schemeClr val="tx1"/>
                          </a:solidFill>
                        </a:rPr>
                        <a:t>21</a:t>
                      </a:r>
                    </a:p>
                  </a:txBody>
                  <a:tcPr/>
                </a:tc>
                <a:tc>
                  <a:txBody>
                    <a:bodyPr/>
                    <a:lstStyle/>
                    <a:p>
                      <a:pPr algn="r"/>
                      <a:r>
                        <a:rPr lang="en-US" altLang="zh-CN" dirty="0">
                          <a:solidFill>
                            <a:schemeClr val="tx1"/>
                          </a:solidFill>
                        </a:rPr>
                        <a:t>3</a:t>
                      </a:r>
                      <a:endParaRPr lang="en-US" dirty="0">
                        <a:solidFill>
                          <a:schemeClr val="tx1"/>
                        </a:solidFill>
                      </a:endParaRPr>
                    </a:p>
                  </a:txBody>
                  <a:tcPr/>
                </a:tc>
                <a:tc>
                  <a:txBody>
                    <a:bodyPr/>
                    <a:lstStyle/>
                    <a:p>
                      <a:pPr algn="r"/>
                      <a:r>
                        <a:rPr lang="en-US" dirty="0">
                          <a:solidFill>
                            <a:schemeClr val="tx1"/>
                          </a:solidFill>
                        </a:rPr>
                        <a:t>47</a:t>
                      </a:r>
                    </a:p>
                  </a:txBody>
                  <a:tcPr/>
                </a:tc>
                <a:tc>
                  <a:txBody>
                    <a:bodyPr/>
                    <a:lstStyle/>
                    <a:p>
                      <a:pPr algn="r"/>
                      <a:r>
                        <a:rPr lang="en-US" dirty="0">
                          <a:solidFill>
                            <a:schemeClr val="tx1"/>
                          </a:solidFill>
                        </a:rPr>
                        <a:t>47</a:t>
                      </a: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algn="r"/>
                      <a:r>
                        <a:rPr lang="en-US" dirty="0">
                          <a:solidFill>
                            <a:schemeClr val="tx1"/>
                          </a:solidFill>
                        </a:rPr>
                        <a:t>27.3</a:t>
                      </a:r>
                    </a:p>
                  </a:txBody>
                  <a:tcPr/>
                </a:tc>
                <a:extLst>
                  <a:ext uri="{0D108BD9-81ED-4DB2-BD59-A6C34878D82A}">
                    <a16:rowId xmlns:a16="http://schemas.microsoft.com/office/drawing/2014/main" val="2879113726"/>
                  </a:ext>
                </a:extLst>
              </a:tr>
            </a:tbl>
          </a:graphicData>
        </a:graphic>
      </p:graphicFrame>
      <p:pic>
        <p:nvPicPr>
          <p:cNvPr id="7" name="Picture 6">
            <a:extLst>
              <a:ext uri="{FF2B5EF4-FFF2-40B4-BE49-F238E27FC236}">
                <a16:creationId xmlns:a16="http://schemas.microsoft.com/office/drawing/2014/main" id="{7B211E08-18A4-0B53-A853-D44C622D5577}"/>
              </a:ext>
            </a:extLst>
          </p:cNvPr>
          <p:cNvPicPr>
            <a:picLocks noChangeAspect="1"/>
          </p:cNvPicPr>
          <p:nvPr/>
        </p:nvPicPr>
        <p:blipFill>
          <a:blip r:embed="rId2"/>
          <a:stretch>
            <a:fillRect/>
          </a:stretch>
        </p:blipFill>
        <p:spPr>
          <a:xfrm>
            <a:off x="1308768" y="3429000"/>
            <a:ext cx="9821955" cy="3256547"/>
          </a:xfrm>
          <a:prstGeom prst="rect">
            <a:avLst/>
          </a:prstGeom>
        </p:spPr>
      </p:pic>
      <p:sp>
        <p:nvSpPr>
          <p:cNvPr id="9" name="TextBox 8">
            <a:extLst>
              <a:ext uri="{FF2B5EF4-FFF2-40B4-BE49-F238E27FC236}">
                <a16:creationId xmlns:a16="http://schemas.microsoft.com/office/drawing/2014/main" id="{53D9FB4D-71DC-9670-0457-FF52A713A203}"/>
              </a:ext>
            </a:extLst>
          </p:cNvPr>
          <p:cNvSpPr txBox="1"/>
          <p:nvPr/>
        </p:nvSpPr>
        <p:spPr>
          <a:xfrm>
            <a:off x="2133600" y="4739289"/>
            <a:ext cx="495649" cy="558615"/>
          </a:xfrm>
          <a:prstGeom prst="rect">
            <a:avLst/>
          </a:prstGeom>
          <a:noFill/>
        </p:spPr>
        <p:txBody>
          <a:bodyPr wrap="none" rtlCol="0">
            <a:spAutoFit/>
          </a:bodyPr>
          <a:lstStyle/>
          <a:p>
            <a:r>
              <a:rPr lang="en-GB" sz="2400" dirty="0">
                <a:solidFill>
                  <a:srgbClr val="C00000"/>
                </a:solidFill>
                <a:latin typeface="Gill Sans Light"/>
              </a:rPr>
              <a:t>IO</a:t>
            </a:r>
            <a:endParaRPr lang="en-SE" sz="2400" dirty="0">
              <a:solidFill>
                <a:srgbClr val="C00000"/>
              </a:solidFill>
              <a:latin typeface="Gill Sans Light"/>
            </a:endParaRPr>
          </a:p>
        </p:txBody>
      </p:sp>
      <p:sp>
        <p:nvSpPr>
          <p:cNvPr id="10" name="TextBox 9">
            <a:extLst>
              <a:ext uri="{FF2B5EF4-FFF2-40B4-BE49-F238E27FC236}">
                <a16:creationId xmlns:a16="http://schemas.microsoft.com/office/drawing/2014/main" id="{F3171692-EFA5-CFE4-4CF5-CF2C4418DF45}"/>
              </a:ext>
            </a:extLst>
          </p:cNvPr>
          <p:cNvSpPr txBox="1"/>
          <p:nvPr/>
        </p:nvSpPr>
        <p:spPr>
          <a:xfrm>
            <a:off x="6286151" y="4739289"/>
            <a:ext cx="495649" cy="558615"/>
          </a:xfrm>
          <a:prstGeom prst="rect">
            <a:avLst/>
          </a:prstGeom>
          <a:noFill/>
        </p:spPr>
        <p:txBody>
          <a:bodyPr wrap="none" rtlCol="0">
            <a:spAutoFit/>
          </a:bodyPr>
          <a:lstStyle/>
          <a:p>
            <a:r>
              <a:rPr lang="en-GB" sz="2400" dirty="0">
                <a:solidFill>
                  <a:srgbClr val="C00000"/>
                </a:solidFill>
                <a:latin typeface="Gill Sans Light"/>
              </a:rPr>
              <a:t>IO</a:t>
            </a:r>
            <a:endParaRPr lang="en-SE" sz="2400" dirty="0">
              <a:solidFill>
                <a:srgbClr val="C00000"/>
              </a:solidFill>
              <a:latin typeface="Gill Sans Light"/>
            </a:endParaRPr>
          </a:p>
        </p:txBody>
      </p:sp>
      <p:sp>
        <p:nvSpPr>
          <p:cNvPr id="11" name="TextBox 10">
            <a:extLst>
              <a:ext uri="{FF2B5EF4-FFF2-40B4-BE49-F238E27FC236}">
                <a16:creationId xmlns:a16="http://schemas.microsoft.com/office/drawing/2014/main" id="{76DE50C5-903D-4D23-21EF-EBB55CE240B5}"/>
              </a:ext>
            </a:extLst>
          </p:cNvPr>
          <p:cNvSpPr txBox="1"/>
          <p:nvPr/>
        </p:nvSpPr>
        <p:spPr>
          <a:xfrm>
            <a:off x="8419751" y="4739289"/>
            <a:ext cx="495649" cy="558615"/>
          </a:xfrm>
          <a:prstGeom prst="rect">
            <a:avLst/>
          </a:prstGeom>
          <a:noFill/>
        </p:spPr>
        <p:txBody>
          <a:bodyPr wrap="none" rtlCol="0">
            <a:spAutoFit/>
          </a:bodyPr>
          <a:lstStyle/>
          <a:p>
            <a:r>
              <a:rPr lang="en-GB" sz="2400" dirty="0">
                <a:solidFill>
                  <a:srgbClr val="C00000"/>
                </a:solidFill>
                <a:latin typeface="Gill Sans Light"/>
              </a:rPr>
              <a:t>IO</a:t>
            </a:r>
            <a:endParaRPr lang="en-SE" sz="2400" dirty="0">
              <a:solidFill>
                <a:srgbClr val="C00000"/>
              </a:solidFill>
              <a:latin typeface="Gill Sans Light"/>
            </a:endParaRPr>
          </a:p>
        </p:txBody>
      </p:sp>
      <p:sp>
        <p:nvSpPr>
          <p:cNvPr id="12" name="TextBox 11">
            <a:extLst>
              <a:ext uri="{FF2B5EF4-FFF2-40B4-BE49-F238E27FC236}">
                <a16:creationId xmlns:a16="http://schemas.microsoft.com/office/drawing/2014/main" id="{7608CC1D-A3E7-BE0E-CAF3-96BEBCB4E3E8}"/>
              </a:ext>
            </a:extLst>
          </p:cNvPr>
          <p:cNvSpPr txBox="1"/>
          <p:nvPr/>
        </p:nvSpPr>
        <p:spPr>
          <a:xfrm>
            <a:off x="10521267" y="4648200"/>
            <a:ext cx="495649" cy="558615"/>
          </a:xfrm>
          <a:prstGeom prst="rect">
            <a:avLst/>
          </a:prstGeom>
          <a:noFill/>
        </p:spPr>
        <p:txBody>
          <a:bodyPr wrap="none" rtlCol="0">
            <a:spAutoFit/>
          </a:bodyPr>
          <a:lstStyle/>
          <a:p>
            <a:r>
              <a:rPr lang="en-GB" sz="2400" dirty="0">
                <a:solidFill>
                  <a:srgbClr val="C00000"/>
                </a:solidFill>
                <a:latin typeface="Gill Sans Light"/>
              </a:rPr>
              <a:t>IO</a:t>
            </a:r>
            <a:endParaRPr lang="en-SE" sz="2400" dirty="0">
              <a:solidFill>
                <a:srgbClr val="C00000"/>
              </a:solidFill>
              <a:latin typeface="Gill Sans Light"/>
            </a:endParaRPr>
          </a:p>
        </p:txBody>
      </p:sp>
      <p:sp>
        <p:nvSpPr>
          <p:cNvPr id="13" name="TextBox 12">
            <a:extLst>
              <a:ext uri="{FF2B5EF4-FFF2-40B4-BE49-F238E27FC236}">
                <a16:creationId xmlns:a16="http://schemas.microsoft.com/office/drawing/2014/main" id="{0845DE8D-CC0E-117A-8D00-6CF38CD9A132}"/>
              </a:ext>
            </a:extLst>
          </p:cNvPr>
          <p:cNvSpPr txBox="1"/>
          <p:nvPr/>
        </p:nvSpPr>
        <p:spPr>
          <a:xfrm>
            <a:off x="2743200" y="5437121"/>
            <a:ext cx="495649" cy="558615"/>
          </a:xfrm>
          <a:prstGeom prst="rect">
            <a:avLst/>
          </a:prstGeom>
          <a:noFill/>
        </p:spPr>
        <p:txBody>
          <a:bodyPr wrap="none" rtlCol="0">
            <a:spAutoFit/>
          </a:bodyPr>
          <a:lstStyle/>
          <a:p>
            <a:r>
              <a:rPr lang="en-GB" sz="2400" dirty="0">
                <a:solidFill>
                  <a:srgbClr val="C00000"/>
                </a:solidFill>
                <a:latin typeface="Gill Sans Light"/>
              </a:rPr>
              <a:t>IO</a:t>
            </a:r>
            <a:endParaRPr lang="en-SE" sz="2400" dirty="0">
              <a:solidFill>
                <a:srgbClr val="C00000"/>
              </a:solidFill>
              <a:latin typeface="Gill Sans Light"/>
            </a:endParaRPr>
          </a:p>
        </p:txBody>
      </p:sp>
      <p:sp>
        <p:nvSpPr>
          <p:cNvPr id="14" name="TextBox 13">
            <a:extLst>
              <a:ext uri="{FF2B5EF4-FFF2-40B4-BE49-F238E27FC236}">
                <a16:creationId xmlns:a16="http://schemas.microsoft.com/office/drawing/2014/main" id="{41536FF2-CA6F-0D44-E8FF-57BF3E908801}"/>
              </a:ext>
            </a:extLst>
          </p:cNvPr>
          <p:cNvSpPr txBox="1"/>
          <p:nvPr/>
        </p:nvSpPr>
        <p:spPr>
          <a:xfrm>
            <a:off x="3124200" y="6096000"/>
            <a:ext cx="495649" cy="558615"/>
          </a:xfrm>
          <a:prstGeom prst="rect">
            <a:avLst/>
          </a:prstGeom>
          <a:noFill/>
        </p:spPr>
        <p:txBody>
          <a:bodyPr wrap="none" rtlCol="0">
            <a:spAutoFit/>
          </a:bodyPr>
          <a:lstStyle/>
          <a:p>
            <a:r>
              <a:rPr lang="en-GB" sz="2400" dirty="0">
                <a:solidFill>
                  <a:srgbClr val="C00000"/>
                </a:solidFill>
                <a:latin typeface="Gill Sans Light"/>
              </a:rPr>
              <a:t>IO</a:t>
            </a:r>
            <a:endParaRPr lang="en-SE" sz="2400" dirty="0">
              <a:solidFill>
                <a:srgbClr val="C00000"/>
              </a:solidFill>
              <a:latin typeface="Gill Sans Light"/>
            </a:endParaRPr>
          </a:p>
        </p:txBody>
      </p:sp>
      <p:cxnSp>
        <p:nvCxnSpPr>
          <p:cNvPr id="17" name="Straight Arrow Connector 16">
            <a:extLst>
              <a:ext uri="{FF2B5EF4-FFF2-40B4-BE49-F238E27FC236}">
                <a16:creationId xmlns:a16="http://schemas.microsoft.com/office/drawing/2014/main" id="{2FF0BD6F-0234-4008-71A8-EF8636D9A871}"/>
              </a:ext>
            </a:extLst>
          </p:cNvPr>
          <p:cNvCxnSpPr>
            <a:cxnSpLocks/>
          </p:cNvCxnSpPr>
          <p:nvPr/>
        </p:nvCxnSpPr>
        <p:spPr bwMode="auto">
          <a:xfrm flipV="1">
            <a:off x="1467135" y="4496729"/>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5002EA4D-95EF-7455-DE42-02F716EBEBB1}"/>
              </a:ext>
            </a:extLst>
          </p:cNvPr>
          <p:cNvSpPr txBox="1"/>
          <p:nvPr/>
        </p:nvSpPr>
        <p:spPr>
          <a:xfrm>
            <a:off x="335870" y="4988775"/>
            <a:ext cx="1683923" cy="369332"/>
          </a:xfrm>
          <a:prstGeom prst="rect">
            <a:avLst/>
          </a:prstGeom>
          <a:noFill/>
        </p:spPr>
        <p:txBody>
          <a:bodyPr wrap="none" rtlCol="0">
            <a:spAutoFit/>
          </a:bodyPr>
          <a:lstStyle/>
          <a:p>
            <a:r>
              <a:rPr lang="en-GB" dirty="0">
                <a:solidFill>
                  <a:schemeClr val="accent1">
                    <a:lumMod val="75000"/>
                  </a:schemeClr>
                </a:solidFill>
                <a:latin typeface="Gill Sans Light"/>
              </a:rPr>
              <a:t>P1, P2, P3 arrival</a:t>
            </a:r>
            <a:endParaRPr lang="en-SE" dirty="0">
              <a:solidFill>
                <a:schemeClr val="accent1">
                  <a:lumMod val="75000"/>
                </a:schemeClr>
              </a:solidFill>
              <a:latin typeface="Gill Sans Light"/>
            </a:endParaRPr>
          </a:p>
        </p:txBody>
      </p:sp>
    </p:spTree>
    <p:extLst>
      <p:ext uri="{BB962C8B-B14F-4D97-AF65-F5344CB8AC3E}">
        <p14:creationId xmlns:p14="http://schemas.microsoft.com/office/powerpoint/2010/main" val="400461248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D07C2-AF29-B03A-E6A6-9CAE5F5E03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22C23E-586F-DDDF-60F8-BAB18B89FB33}"/>
              </a:ext>
            </a:extLst>
          </p:cNvPr>
          <p:cNvSpPr>
            <a:spLocks noGrp="1"/>
          </p:cNvSpPr>
          <p:nvPr>
            <p:ph type="title"/>
          </p:nvPr>
        </p:nvSpPr>
        <p:spPr/>
        <p:txBody>
          <a:bodyPr/>
          <a:lstStyle/>
          <a:p>
            <a:r>
              <a:rPr lang="en-GB" dirty="0"/>
              <a:t>Scheduling with Bursts II</a:t>
            </a:r>
            <a:endParaRPr lang="en-SE" dirty="0"/>
          </a:p>
        </p:txBody>
      </p:sp>
      <p:sp>
        <p:nvSpPr>
          <p:cNvPr id="3" name="Content Placeholder 2">
            <a:extLst>
              <a:ext uri="{FF2B5EF4-FFF2-40B4-BE49-F238E27FC236}">
                <a16:creationId xmlns:a16="http://schemas.microsoft.com/office/drawing/2014/main" id="{A8E39957-29B2-6ADC-3302-9BAC7F0D973A}"/>
              </a:ext>
            </a:extLst>
          </p:cNvPr>
          <p:cNvSpPr>
            <a:spLocks noGrp="1"/>
          </p:cNvSpPr>
          <p:nvPr>
            <p:ph idx="1"/>
          </p:nvPr>
        </p:nvSpPr>
        <p:spPr/>
        <p:txBody>
          <a:bodyPr/>
          <a:lstStyle/>
          <a:p>
            <a:r>
              <a:rPr lang="en-GB" dirty="0"/>
              <a:t>Consider the set of 3 processes whose arrival time and CPU/IO burst times are given below. If the CPU scheduling policy is </a:t>
            </a:r>
            <a:r>
              <a:rPr lang="en-GB" b="1" dirty="0"/>
              <a:t>Fixed-Priority Scheduling</a:t>
            </a:r>
            <a:r>
              <a:rPr lang="en-GB" dirty="0"/>
              <a:t> (larger number denotes higher priority), draw the Gantt chart and calculate the average response time. </a:t>
            </a:r>
            <a:endParaRPr lang="en-SE" dirty="0"/>
          </a:p>
        </p:txBody>
      </p:sp>
      <p:graphicFrame>
        <p:nvGraphicFramePr>
          <p:cNvPr id="8" name="表格 6">
            <a:extLst>
              <a:ext uri="{FF2B5EF4-FFF2-40B4-BE49-F238E27FC236}">
                <a16:creationId xmlns:a16="http://schemas.microsoft.com/office/drawing/2014/main" id="{E9333747-37E8-1778-C12B-BF88C5D4145D}"/>
              </a:ext>
            </a:extLst>
          </p:cNvPr>
          <p:cNvGraphicFramePr>
            <a:graphicFrameLocks noGrp="1"/>
          </p:cNvGraphicFramePr>
          <p:nvPr/>
        </p:nvGraphicFramePr>
        <p:xfrm>
          <a:off x="3384508" y="2667000"/>
          <a:ext cx="5422984" cy="237744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gridCol w="1072097">
                  <a:extLst>
                    <a:ext uri="{9D8B030D-6E8A-4147-A177-3AD203B41FA5}">
                      <a16:colId xmlns:a16="http://schemas.microsoft.com/office/drawing/2014/main" val="2248621"/>
                    </a:ext>
                  </a:extLst>
                </a:gridCol>
                <a:gridCol w="1072097">
                  <a:extLst>
                    <a:ext uri="{9D8B030D-6E8A-4147-A177-3AD203B41FA5}">
                      <a16:colId xmlns:a16="http://schemas.microsoft.com/office/drawing/2014/main" val="2712044097"/>
                    </a:ext>
                  </a:extLst>
                </a:gridCol>
              </a:tblGrid>
              <a:tr h="769572">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Priority</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1</a:t>
                      </a:r>
                      <a:endParaRPr lang="en-US" strike="noStrike" dirty="0">
                        <a:solidFill>
                          <a:schemeClr val="tx1"/>
                        </a:solidFill>
                      </a:endParaRPr>
                    </a:p>
                  </a:txBody>
                  <a:tcPr/>
                </a:tc>
                <a:tc>
                  <a:txBody>
                    <a:bodyPr/>
                    <a:lstStyle/>
                    <a:p>
                      <a:pPr algn="r"/>
                      <a:r>
                        <a:rPr lang="en-US" dirty="0">
                          <a:solidFill>
                            <a:schemeClr val="tx1"/>
                          </a:solidFill>
                        </a:rPr>
                        <a:t>5</a:t>
                      </a: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2</a:t>
                      </a:r>
                      <a:endParaRPr lang="en-US" baseline="0" dirty="0">
                        <a:solidFill>
                          <a:schemeClr val="tx1"/>
                        </a:solidFill>
                      </a:endParaRPr>
                    </a:p>
                  </a:txBody>
                  <a:tcPr/>
                </a:tc>
                <a:tc>
                  <a:txBody>
                    <a:bodyPr/>
                    <a:lstStyle/>
                    <a:p>
                      <a:pPr algn="r"/>
                      <a:r>
                        <a:rPr lang="en-US" dirty="0">
                          <a:solidFill>
                            <a:schemeClr val="tx1"/>
                          </a:solidFill>
                        </a:rPr>
                        <a:t>1</a:t>
                      </a:r>
                    </a:p>
                  </a:txBody>
                  <a:tcPr/>
                </a:tc>
                <a:tc>
                  <a:txBody>
                    <a:bodyPr/>
                    <a:lstStyle/>
                    <a:p>
                      <a:pPr algn="r"/>
                      <a:r>
                        <a:rPr lang="en-US" altLang="zh-CN" dirty="0">
                          <a:solidFill>
                            <a:schemeClr val="tx1"/>
                          </a:solidFill>
                        </a:rPr>
                        <a:t>3</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1</a:t>
                      </a:r>
                      <a:endParaRPr lang="en-US" dirty="0">
                        <a:solidFill>
                          <a:schemeClr val="tx1"/>
                        </a:solidFill>
                      </a:endParaRP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3</a:t>
                      </a:r>
                      <a:endParaRPr lang="en-US" baseline="30000"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1</a:t>
                      </a:r>
                      <a:endParaRPr lang="en-US" dirty="0">
                        <a:solidFill>
                          <a:schemeClr val="tx1"/>
                        </a:solidFill>
                      </a:endParaRP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339989529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F1B59-79DC-106C-228B-EBE81B0F2B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0F62E-1AB9-3B3E-5F25-073059F42A49}"/>
              </a:ext>
            </a:extLst>
          </p:cNvPr>
          <p:cNvSpPr>
            <a:spLocks noGrp="1"/>
          </p:cNvSpPr>
          <p:nvPr>
            <p:ph type="title"/>
          </p:nvPr>
        </p:nvSpPr>
        <p:spPr/>
        <p:txBody>
          <a:bodyPr/>
          <a:lstStyle/>
          <a:p>
            <a:r>
              <a:rPr lang="en-GB" dirty="0"/>
              <a:t>Scheduling with Bursts ANS</a:t>
            </a:r>
            <a:endParaRPr lang="en-SE" dirty="0"/>
          </a:p>
        </p:txBody>
      </p:sp>
      <p:graphicFrame>
        <p:nvGraphicFramePr>
          <p:cNvPr id="8" name="表格 6">
            <a:extLst>
              <a:ext uri="{FF2B5EF4-FFF2-40B4-BE49-F238E27FC236}">
                <a16:creationId xmlns:a16="http://schemas.microsoft.com/office/drawing/2014/main" id="{968E9BB6-E529-9B2B-2A75-0498D438F58D}"/>
              </a:ext>
            </a:extLst>
          </p:cNvPr>
          <p:cNvGraphicFramePr>
            <a:graphicFrameLocks noGrp="1"/>
          </p:cNvGraphicFramePr>
          <p:nvPr>
            <p:extLst>
              <p:ext uri="{D42A27DB-BD31-4B8C-83A1-F6EECF244321}">
                <p14:modId xmlns:p14="http://schemas.microsoft.com/office/powerpoint/2010/main" val="693476059"/>
              </p:ext>
            </p:extLst>
          </p:nvPr>
        </p:nvGraphicFramePr>
        <p:xfrm>
          <a:off x="3200401" y="729069"/>
          <a:ext cx="6934197" cy="2377440"/>
        </p:xfrm>
        <a:graphic>
          <a:graphicData uri="http://schemas.openxmlformats.org/drawingml/2006/table">
            <a:tbl>
              <a:tblPr firstRow="1" bandRow="1">
                <a:tableStyleId>{5C22544A-7EE6-4342-B048-85BDC9FD1C3A}</a:tableStyleId>
              </a:tblPr>
              <a:tblGrid>
                <a:gridCol w="293496">
                  <a:extLst>
                    <a:ext uri="{9D8B030D-6E8A-4147-A177-3AD203B41FA5}">
                      <a16:colId xmlns:a16="http://schemas.microsoft.com/office/drawing/2014/main" val="3897766631"/>
                    </a:ext>
                  </a:extLst>
                </a:gridCol>
                <a:gridCol w="746193">
                  <a:extLst>
                    <a:ext uri="{9D8B030D-6E8A-4147-A177-3AD203B41FA5}">
                      <a16:colId xmlns:a16="http://schemas.microsoft.com/office/drawing/2014/main" val="3850674632"/>
                    </a:ext>
                  </a:extLst>
                </a:gridCol>
                <a:gridCol w="982418">
                  <a:extLst>
                    <a:ext uri="{9D8B030D-6E8A-4147-A177-3AD203B41FA5}">
                      <a16:colId xmlns:a16="http://schemas.microsoft.com/office/drawing/2014/main" val="3306942541"/>
                    </a:ext>
                  </a:extLst>
                </a:gridCol>
                <a:gridCol w="982418">
                  <a:extLst>
                    <a:ext uri="{9D8B030D-6E8A-4147-A177-3AD203B41FA5}">
                      <a16:colId xmlns:a16="http://schemas.microsoft.com/office/drawing/2014/main" val="3517187588"/>
                    </a:ext>
                  </a:extLst>
                </a:gridCol>
                <a:gridCol w="982418">
                  <a:extLst>
                    <a:ext uri="{9D8B030D-6E8A-4147-A177-3AD203B41FA5}">
                      <a16:colId xmlns:a16="http://schemas.microsoft.com/office/drawing/2014/main" val="2248621"/>
                    </a:ext>
                  </a:extLst>
                </a:gridCol>
                <a:gridCol w="982418">
                  <a:extLst>
                    <a:ext uri="{9D8B030D-6E8A-4147-A177-3AD203B41FA5}">
                      <a16:colId xmlns:a16="http://schemas.microsoft.com/office/drawing/2014/main" val="2712044097"/>
                    </a:ext>
                  </a:extLst>
                </a:gridCol>
                <a:gridCol w="982418">
                  <a:extLst>
                    <a:ext uri="{9D8B030D-6E8A-4147-A177-3AD203B41FA5}">
                      <a16:colId xmlns:a16="http://schemas.microsoft.com/office/drawing/2014/main" val="3323698870"/>
                    </a:ext>
                  </a:extLst>
                </a:gridCol>
                <a:gridCol w="982418">
                  <a:extLst>
                    <a:ext uri="{9D8B030D-6E8A-4147-A177-3AD203B41FA5}">
                      <a16:colId xmlns:a16="http://schemas.microsoft.com/office/drawing/2014/main" val="3121262138"/>
                    </a:ext>
                  </a:extLst>
                </a:gridCol>
              </a:tblGrid>
              <a:tr h="769572">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Priority</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Finish Time</a:t>
                      </a:r>
                      <a:endParaRPr lang="en-US" b="0" dirty="0">
                        <a:solidFill>
                          <a:schemeClr val="tx1"/>
                        </a:solidFill>
                      </a:endParaRPr>
                    </a:p>
                    <a:p>
                      <a:pPr algn="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Resp.  Time</a:t>
                      </a:r>
                      <a:endParaRPr lang="en-US" b="0" dirty="0">
                        <a:solidFill>
                          <a:schemeClr val="tx1"/>
                        </a:solidFill>
                      </a:endParaRPr>
                    </a:p>
                    <a:p>
                      <a:pPr algn="r"/>
                      <a:endParaRPr lang="en-US" b="0" dirty="0">
                        <a:solidFill>
                          <a:schemeClr val="tx1"/>
                        </a:solidFill>
                      </a:endParaRPr>
                    </a:p>
                  </a:txBody>
                  <a:tcPr marL="45720" marR="45720"/>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1</a:t>
                      </a:r>
                      <a:endParaRPr lang="en-US" strike="noStrike" dirty="0">
                        <a:solidFill>
                          <a:schemeClr val="tx1"/>
                        </a:solidFill>
                      </a:endParaRPr>
                    </a:p>
                  </a:txBody>
                  <a:tcPr/>
                </a:tc>
                <a:tc>
                  <a:txBody>
                    <a:bodyPr/>
                    <a:lstStyle/>
                    <a:p>
                      <a:pPr algn="r"/>
                      <a:r>
                        <a:rPr lang="en-US" dirty="0">
                          <a:solidFill>
                            <a:schemeClr val="tx1"/>
                          </a:solidFill>
                        </a:rPr>
                        <a:t>5</a:t>
                      </a: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2</a:t>
                      </a:r>
                      <a:endParaRPr lang="en-US" baseline="0" dirty="0">
                        <a:solidFill>
                          <a:schemeClr val="tx1"/>
                        </a:solidFill>
                      </a:endParaRPr>
                    </a:p>
                  </a:txBody>
                  <a:tcPr/>
                </a:tc>
                <a:tc>
                  <a:txBody>
                    <a:bodyPr/>
                    <a:lstStyle/>
                    <a:p>
                      <a:pPr algn="r"/>
                      <a:r>
                        <a:rPr lang="en-US" dirty="0">
                          <a:solidFill>
                            <a:schemeClr val="tx1"/>
                          </a:solidFill>
                        </a:rPr>
                        <a:t>1</a:t>
                      </a:r>
                    </a:p>
                  </a:txBody>
                  <a:tcPr/>
                </a:tc>
                <a:tc>
                  <a:txBody>
                    <a:bodyPr/>
                    <a:lstStyle/>
                    <a:p>
                      <a:pPr algn="r"/>
                      <a:r>
                        <a:rPr lang="en-US" altLang="zh-CN" dirty="0">
                          <a:solidFill>
                            <a:schemeClr val="tx1"/>
                          </a:solidFill>
                        </a:rPr>
                        <a:t>3</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15</a:t>
                      </a:r>
                    </a:p>
                  </a:txBody>
                  <a:tcPr/>
                </a:tc>
                <a:tc>
                  <a:txBody>
                    <a:bodyPr/>
                    <a:lstStyle/>
                    <a:p>
                      <a:pPr algn="r"/>
                      <a:r>
                        <a:rPr lang="en-US" dirty="0">
                          <a:solidFill>
                            <a:schemeClr val="tx1"/>
                          </a:solidFill>
                        </a:rPr>
                        <a:t>13</a:t>
                      </a: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3</a:t>
                      </a:r>
                      <a:endParaRPr lang="en-US" baseline="30000"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9</a:t>
                      </a:r>
                    </a:p>
                  </a:txBody>
                  <a:tcPr/>
                </a:tc>
                <a:tc>
                  <a:txBody>
                    <a:bodyPr/>
                    <a:lstStyle/>
                    <a:p>
                      <a:pPr algn="r"/>
                      <a:r>
                        <a:rPr lang="en-US" dirty="0">
                          <a:solidFill>
                            <a:schemeClr val="tx1"/>
                          </a:solidFill>
                        </a:rPr>
                        <a:t>6</a:t>
                      </a: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algn="r"/>
                      <a:r>
                        <a:rPr lang="en-US" dirty="0">
                          <a:solidFill>
                            <a:schemeClr val="tx1"/>
                          </a:solidFill>
                        </a:rPr>
                        <a:t>9.67</a:t>
                      </a:r>
                    </a:p>
                  </a:txBody>
                  <a:tcPr/>
                </a:tc>
                <a:extLst>
                  <a:ext uri="{0D108BD9-81ED-4DB2-BD59-A6C34878D82A}">
                    <a16:rowId xmlns:a16="http://schemas.microsoft.com/office/drawing/2014/main" val="2879113726"/>
                  </a:ext>
                </a:extLst>
              </a:tr>
            </a:tbl>
          </a:graphicData>
        </a:graphic>
      </p:graphicFrame>
      <p:pic>
        <p:nvPicPr>
          <p:cNvPr id="5" name="Picture 4">
            <a:extLst>
              <a:ext uri="{FF2B5EF4-FFF2-40B4-BE49-F238E27FC236}">
                <a16:creationId xmlns:a16="http://schemas.microsoft.com/office/drawing/2014/main" id="{5292D9CA-3F46-7480-1917-67323BB07F35}"/>
              </a:ext>
            </a:extLst>
          </p:cNvPr>
          <p:cNvPicPr>
            <a:picLocks noChangeAspect="1"/>
          </p:cNvPicPr>
          <p:nvPr/>
        </p:nvPicPr>
        <p:blipFill>
          <a:blip r:embed="rId3"/>
          <a:stretch>
            <a:fillRect/>
          </a:stretch>
        </p:blipFill>
        <p:spPr>
          <a:xfrm>
            <a:off x="368967" y="3106509"/>
            <a:ext cx="7757310" cy="3708222"/>
          </a:xfrm>
          <a:prstGeom prst="rect">
            <a:avLst/>
          </a:prstGeom>
        </p:spPr>
      </p:pic>
      <p:sp>
        <p:nvSpPr>
          <p:cNvPr id="9" name="TextBox 8">
            <a:extLst>
              <a:ext uri="{FF2B5EF4-FFF2-40B4-BE49-F238E27FC236}">
                <a16:creationId xmlns:a16="http://schemas.microsoft.com/office/drawing/2014/main" id="{79B54355-4DCE-7321-DDD8-CADA9D68D457}"/>
              </a:ext>
            </a:extLst>
          </p:cNvPr>
          <p:cNvSpPr txBox="1"/>
          <p:nvPr/>
        </p:nvSpPr>
        <p:spPr>
          <a:xfrm>
            <a:off x="3493167" y="4087472"/>
            <a:ext cx="417102" cy="369332"/>
          </a:xfrm>
          <a:prstGeom prst="rect">
            <a:avLst/>
          </a:prstGeom>
          <a:noFill/>
        </p:spPr>
        <p:txBody>
          <a:bodyPr wrap="none" rtlCol="0">
            <a:spAutoFit/>
          </a:bodyPr>
          <a:lstStyle/>
          <a:p>
            <a:r>
              <a:rPr lang="en-GB" dirty="0">
                <a:solidFill>
                  <a:srgbClr val="C00000"/>
                </a:solidFill>
                <a:latin typeface="Gill Sans Light"/>
              </a:rPr>
              <a:t>IO</a:t>
            </a:r>
            <a:endParaRPr lang="en-SE" dirty="0">
              <a:solidFill>
                <a:srgbClr val="C00000"/>
              </a:solidFill>
              <a:latin typeface="Gill Sans Light"/>
            </a:endParaRPr>
          </a:p>
        </p:txBody>
      </p:sp>
      <p:sp>
        <p:nvSpPr>
          <p:cNvPr id="10" name="TextBox 9">
            <a:extLst>
              <a:ext uri="{FF2B5EF4-FFF2-40B4-BE49-F238E27FC236}">
                <a16:creationId xmlns:a16="http://schemas.microsoft.com/office/drawing/2014/main" id="{4877B267-5D1C-BD8A-C029-3FCF0B267CA2}"/>
              </a:ext>
            </a:extLst>
          </p:cNvPr>
          <p:cNvSpPr txBox="1"/>
          <p:nvPr/>
        </p:nvSpPr>
        <p:spPr>
          <a:xfrm>
            <a:off x="5967663" y="4403192"/>
            <a:ext cx="417102" cy="369332"/>
          </a:xfrm>
          <a:prstGeom prst="rect">
            <a:avLst/>
          </a:prstGeom>
          <a:noFill/>
        </p:spPr>
        <p:txBody>
          <a:bodyPr wrap="none" rtlCol="0">
            <a:spAutoFit/>
          </a:bodyPr>
          <a:lstStyle/>
          <a:p>
            <a:r>
              <a:rPr lang="en-GB" dirty="0">
                <a:solidFill>
                  <a:srgbClr val="C00000"/>
                </a:solidFill>
                <a:latin typeface="Gill Sans Light"/>
              </a:rPr>
              <a:t>IO</a:t>
            </a:r>
            <a:endParaRPr lang="en-SE" dirty="0">
              <a:solidFill>
                <a:srgbClr val="C00000"/>
              </a:solidFill>
              <a:latin typeface="Gill Sans Light"/>
            </a:endParaRPr>
          </a:p>
        </p:txBody>
      </p:sp>
      <p:sp>
        <p:nvSpPr>
          <p:cNvPr id="13" name="TextBox 12">
            <a:extLst>
              <a:ext uri="{FF2B5EF4-FFF2-40B4-BE49-F238E27FC236}">
                <a16:creationId xmlns:a16="http://schemas.microsoft.com/office/drawing/2014/main" id="{B48045AB-DEC0-D726-91DD-6210B113E1A5}"/>
              </a:ext>
            </a:extLst>
          </p:cNvPr>
          <p:cNvSpPr txBox="1"/>
          <p:nvPr/>
        </p:nvSpPr>
        <p:spPr>
          <a:xfrm>
            <a:off x="4852735" y="6039852"/>
            <a:ext cx="417102" cy="369332"/>
          </a:xfrm>
          <a:prstGeom prst="rect">
            <a:avLst/>
          </a:prstGeom>
          <a:noFill/>
        </p:spPr>
        <p:txBody>
          <a:bodyPr wrap="none" rtlCol="0">
            <a:spAutoFit/>
          </a:bodyPr>
          <a:lstStyle/>
          <a:p>
            <a:r>
              <a:rPr lang="en-GB" dirty="0">
                <a:solidFill>
                  <a:srgbClr val="C00000"/>
                </a:solidFill>
                <a:latin typeface="Gill Sans Light"/>
              </a:rPr>
              <a:t>IO</a:t>
            </a:r>
            <a:endParaRPr lang="en-SE" dirty="0">
              <a:solidFill>
                <a:srgbClr val="C00000"/>
              </a:solidFill>
              <a:latin typeface="Gill Sans Light"/>
            </a:endParaRPr>
          </a:p>
        </p:txBody>
      </p:sp>
      <p:cxnSp>
        <p:nvCxnSpPr>
          <p:cNvPr id="15" name="Straight Arrow Connector 14">
            <a:extLst>
              <a:ext uri="{FF2B5EF4-FFF2-40B4-BE49-F238E27FC236}">
                <a16:creationId xmlns:a16="http://schemas.microsoft.com/office/drawing/2014/main" id="{1C7317A9-87F8-388A-FE67-6BBBF47F8873}"/>
              </a:ext>
            </a:extLst>
          </p:cNvPr>
          <p:cNvCxnSpPr>
            <a:cxnSpLocks/>
          </p:cNvCxnSpPr>
          <p:nvPr/>
        </p:nvCxnSpPr>
        <p:spPr bwMode="auto">
          <a:xfrm flipV="1">
            <a:off x="521367" y="3971349"/>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4ACC4C2C-A5C5-6247-F70A-B4ABB7CBC6D7}"/>
              </a:ext>
            </a:extLst>
          </p:cNvPr>
          <p:cNvSpPr txBox="1"/>
          <p:nvPr/>
        </p:nvSpPr>
        <p:spPr>
          <a:xfrm>
            <a:off x="-16042" y="4403192"/>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22" name="Straight Arrow Connector 21">
            <a:extLst>
              <a:ext uri="{FF2B5EF4-FFF2-40B4-BE49-F238E27FC236}">
                <a16:creationId xmlns:a16="http://schemas.microsoft.com/office/drawing/2014/main" id="{E4C6931C-1B28-18B1-6CDE-25362E697EE4}"/>
              </a:ext>
            </a:extLst>
          </p:cNvPr>
          <p:cNvCxnSpPr>
            <a:cxnSpLocks/>
          </p:cNvCxnSpPr>
          <p:nvPr/>
        </p:nvCxnSpPr>
        <p:spPr bwMode="auto">
          <a:xfrm flipV="1">
            <a:off x="2221072" y="3960681"/>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EB06616C-E11C-8C5E-807D-F38530638942}"/>
              </a:ext>
            </a:extLst>
          </p:cNvPr>
          <p:cNvSpPr txBox="1"/>
          <p:nvPr/>
        </p:nvSpPr>
        <p:spPr>
          <a:xfrm>
            <a:off x="1683663" y="4392524"/>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cxnSp>
        <p:nvCxnSpPr>
          <p:cNvPr id="24" name="Straight Arrow Connector 23">
            <a:extLst>
              <a:ext uri="{FF2B5EF4-FFF2-40B4-BE49-F238E27FC236}">
                <a16:creationId xmlns:a16="http://schemas.microsoft.com/office/drawing/2014/main" id="{FF7722BC-D0CB-EFCA-8C92-822654AA12C6}"/>
              </a:ext>
            </a:extLst>
          </p:cNvPr>
          <p:cNvCxnSpPr>
            <a:cxnSpLocks/>
          </p:cNvCxnSpPr>
          <p:nvPr/>
        </p:nvCxnSpPr>
        <p:spPr bwMode="auto">
          <a:xfrm flipV="1">
            <a:off x="3030729" y="4029970"/>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25" name="TextBox 24">
            <a:extLst>
              <a:ext uri="{FF2B5EF4-FFF2-40B4-BE49-F238E27FC236}">
                <a16:creationId xmlns:a16="http://schemas.microsoft.com/office/drawing/2014/main" id="{BE718C5C-8DCF-62FE-2355-FFE78D3E3A9F}"/>
              </a:ext>
            </a:extLst>
          </p:cNvPr>
          <p:cNvSpPr txBox="1"/>
          <p:nvPr/>
        </p:nvSpPr>
        <p:spPr>
          <a:xfrm>
            <a:off x="2473811" y="459529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P3 arrival</a:t>
            </a:r>
            <a:endParaRPr lang="en-SE" dirty="0">
              <a:solidFill>
                <a:schemeClr val="accent1">
                  <a:lumMod val="75000"/>
                </a:schemeClr>
              </a:solidFill>
              <a:latin typeface="Gill Sans Light"/>
            </a:endParaRPr>
          </a:p>
        </p:txBody>
      </p:sp>
      <p:sp>
        <p:nvSpPr>
          <p:cNvPr id="3" name="Content Placeholder 2">
            <a:extLst>
              <a:ext uri="{FF2B5EF4-FFF2-40B4-BE49-F238E27FC236}">
                <a16:creationId xmlns:a16="http://schemas.microsoft.com/office/drawing/2014/main" id="{2E0BCE77-CEF0-E37B-CD3F-9F0F08413A90}"/>
              </a:ext>
            </a:extLst>
          </p:cNvPr>
          <p:cNvSpPr>
            <a:spLocks noGrp="1"/>
          </p:cNvSpPr>
          <p:nvPr>
            <p:ph idx="1"/>
          </p:nvPr>
        </p:nvSpPr>
        <p:spPr>
          <a:xfrm>
            <a:off x="8394038" y="3306775"/>
            <a:ext cx="3654568" cy="3322625"/>
          </a:xfrm>
        </p:spPr>
        <p:style>
          <a:lnRef idx="1">
            <a:schemeClr val="dk1"/>
          </a:lnRef>
          <a:fillRef idx="2">
            <a:schemeClr val="dk1"/>
          </a:fillRef>
          <a:effectRef idx="1">
            <a:schemeClr val="dk1"/>
          </a:effectRef>
          <a:fontRef idx="minor">
            <a:schemeClr val="dk1"/>
          </a:fontRef>
        </p:style>
        <p:txBody>
          <a:bodyPr>
            <a:normAutofit lnSpcReduction="10000"/>
          </a:bodyPr>
          <a:lstStyle/>
          <a:p>
            <a:pPr marL="0" indent="0">
              <a:buNone/>
            </a:pPr>
            <a:r>
              <a:rPr lang="en-GB" sz="2400" dirty="0"/>
              <a:t>For fixed-priority scheduling, draw the Gantt chart starting from highest priority process and go down to the lowest priority (first P3, then P1, then P2). Schedule CPU bursts of lower priority processes in the remaining time slots that are left over by higher priority processes.</a:t>
            </a:r>
            <a:endParaRPr lang="en-SE" sz="2400" dirty="0"/>
          </a:p>
        </p:txBody>
      </p:sp>
    </p:spTree>
    <p:extLst>
      <p:ext uri="{BB962C8B-B14F-4D97-AF65-F5344CB8AC3E}">
        <p14:creationId xmlns:p14="http://schemas.microsoft.com/office/powerpoint/2010/main" val="57047745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8165B-77B3-A766-647F-94728AAE698E}"/>
              </a:ext>
            </a:extLst>
          </p:cNvPr>
          <p:cNvSpPr>
            <a:spLocks noGrp="1"/>
          </p:cNvSpPr>
          <p:nvPr>
            <p:ph type="title"/>
          </p:nvPr>
        </p:nvSpPr>
        <p:spPr/>
        <p:txBody>
          <a:bodyPr/>
          <a:lstStyle/>
          <a:p>
            <a:r>
              <a:rPr lang="en-GB" dirty="0"/>
              <a:t>Predicting Burst Time</a:t>
            </a:r>
            <a:endParaRPr lang="en-SE" dirty="0"/>
          </a:p>
        </p:txBody>
      </p:sp>
      <p:sp>
        <p:nvSpPr>
          <p:cNvPr id="3" name="Content Placeholder 2">
            <a:extLst>
              <a:ext uri="{FF2B5EF4-FFF2-40B4-BE49-F238E27FC236}">
                <a16:creationId xmlns:a16="http://schemas.microsoft.com/office/drawing/2014/main" id="{A568D32D-8A26-D01F-B9B1-DC028CCAB513}"/>
              </a:ext>
            </a:extLst>
          </p:cNvPr>
          <p:cNvSpPr>
            <a:spLocks noGrp="1"/>
          </p:cNvSpPr>
          <p:nvPr>
            <p:ph idx="1"/>
          </p:nvPr>
        </p:nvSpPr>
        <p:spPr/>
        <p:txBody>
          <a:bodyPr>
            <a:normAutofit/>
          </a:bodyPr>
          <a:lstStyle/>
          <a:p>
            <a:r>
              <a:rPr lang="en-US" altLang="ko-KR" dirty="0"/>
              <a:t>Use </a:t>
            </a:r>
            <a:r>
              <a:rPr lang="en-US" altLang="ko-KR" sz="2800" dirty="0"/>
              <a:t>exponential averaging  </a:t>
            </a:r>
            <a:r>
              <a:rPr lang="en-US" altLang="ko-KR" sz="2800" dirty="0">
                <a:sym typeface="Symbol" panose="05050102010706020507" pitchFamily="18" charset="2"/>
              </a:rPr>
              <a:t></a:t>
            </a:r>
            <a:r>
              <a:rPr lang="en-US" altLang="ko-KR" sz="2800" baseline="-25000" dirty="0">
                <a:sym typeface="Symbol" panose="05050102010706020507" pitchFamily="18" charset="2"/>
              </a:rPr>
              <a:t>n</a:t>
            </a:r>
            <a:r>
              <a:rPr lang="en-US" altLang="ko-KR" sz="2800" dirty="0">
                <a:sym typeface="Symbol" panose="05050102010706020507" pitchFamily="18" charset="2"/>
              </a:rPr>
              <a:t> = t</a:t>
            </a:r>
            <a:r>
              <a:rPr lang="en-US" altLang="ko-KR" sz="2800" baseline="-25000" dirty="0">
                <a:sym typeface="Symbol" panose="05050102010706020507" pitchFamily="18" charset="2"/>
              </a:rPr>
              <a:t>n-1</a:t>
            </a:r>
            <a:r>
              <a:rPr lang="en-US" altLang="ko-KR" sz="2800" dirty="0">
                <a:sym typeface="Symbol" panose="05050102010706020507" pitchFamily="18" charset="2"/>
              </a:rPr>
              <a:t>+(1-)</a:t>
            </a:r>
            <a:r>
              <a:rPr lang="en-US" altLang="ko-KR" sz="2800" baseline="-25000" dirty="0">
                <a:sym typeface="Symbol" panose="05050102010706020507" pitchFamily="18" charset="2"/>
              </a:rPr>
              <a:t>n-1</a:t>
            </a:r>
            <a:r>
              <a:rPr lang="en-US" altLang="ko-KR" sz="2800" dirty="0">
                <a:sym typeface="Symbol" panose="05050102010706020507" pitchFamily="18" charset="2"/>
              </a:rPr>
              <a:t> to predict the next burst time. Assume initial estimate </a:t>
            </a:r>
            <a:r>
              <a:rPr lang="en-US" altLang="ko-KR" sz="2800" baseline="-25000" dirty="0">
                <a:sym typeface="Symbol" panose="05050102010706020507" pitchFamily="18" charset="2"/>
              </a:rPr>
              <a:t>0</a:t>
            </a:r>
            <a:r>
              <a:rPr lang="en-US" altLang="ko-KR" sz="2800" dirty="0">
                <a:sym typeface="Symbol" panose="05050102010706020507" pitchFamily="18" charset="2"/>
              </a:rPr>
              <a:t> = 10, and the </a:t>
            </a:r>
            <a:r>
              <a:rPr lang="en-GB" dirty="0"/>
              <a:t>actual burst times of the first four processes </a:t>
            </a:r>
            <a:r>
              <a:rPr lang="en-US" altLang="ko-KR" sz="2800" dirty="0">
                <a:sym typeface="Symbol" panose="05050102010706020507" pitchFamily="18" charset="2"/>
              </a:rPr>
              <a:t>t</a:t>
            </a:r>
            <a:r>
              <a:rPr lang="en-US" altLang="ko-KR" sz="2800" baseline="-25000" dirty="0">
                <a:sym typeface="Symbol" panose="05050102010706020507" pitchFamily="18" charset="2"/>
              </a:rPr>
              <a:t>0</a:t>
            </a:r>
            <a:r>
              <a:rPr lang="en-GB" dirty="0"/>
              <a:t>, </a:t>
            </a:r>
            <a:r>
              <a:rPr lang="en-US" altLang="ko-KR" sz="2800" dirty="0">
                <a:sym typeface="Symbol" panose="05050102010706020507" pitchFamily="18" charset="2"/>
              </a:rPr>
              <a:t>t</a:t>
            </a:r>
            <a:r>
              <a:rPr lang="en-US" altLang="ko-KR" sz="2800" baseline="-25000" dirty="0">
                <a:sym typeface="Symbol" panose="05050102010706020507" pitchFamily="18" charset="2"/>
              </a:rPr>
              <a:t>1</a:t>
            </a:r>
            <a:r>
              <a:rPr lang="en-GB" dirty="0"/>
              <a:t>, </a:t>
            </a:r>
            <a:r>
              <a:rPr lang="en-US" altLang="ko-KR" sz="2800" dirty="0">
                <a:sym typeface="Symbol" panose="05050102010706020507" pitchFamily="18" charset="2"/>
              </a:rPr>
              <a:t>t</a:t>
            </a:r>
            <a:r>
              <a:rPr lang="en-US" altLang="ko-KR" sz="2800" baseline="-25000" dirty="0">
                <a:sym typeface="Symbol" panose="05050102010706020507" pitchFamily="18" charset="2"/>
              </a:rPr>
              <a:t>2</a:t>
            </a:r>
            <a:r>
              <a:rPr lang="en-GB" dirty="0"/>
              <a:t>, </a:t>
            </a:r>
            <a:r>
              <a:rPr lang="en-US" altLang="ko-KR" sz="2800" dirty="0">
                <a:sym typeface="Symbol" panose="05050102010706020507" pitchFamily="18" charset="2"/>
              </a:rPr>
              <a:t>t</a:t>
            </a:r>
            <a:r>
              <a:rPr lang="en-US" altLang="ko-KR" sz="2800" baseline="-25000" dirty="0">
                <a:sym typeface="Symbol" panose="05050102010706020507" pitchFamily="18" charset="2"/>
              </a:rPr>
              <a:t>3</a:t>
            </a:r>
            <a:r>
              <a:rPr lang="en-GB" dirty="0"/>
              <a:t> are 4, 8, 6 and 7, respectively. Given α = 0.5. Compute the predicted burst times </a:t>
            </a:r>
            <a:r>
              <a:rPr lang="en-US" altLang="ko-KR" sz="2800" dirty="0">
                <a:sym typeface="Symbol" panose="05050102010706020507" pitchFamily="18" charset="2"/>
              </a:rPr>
              <a:t></a:t>
            </a:r>
            <a:r>
              <a:rPr lang="en-US" altLang="ko-KR" sz="2800" baseline="-25000" dirty="0">
                <a:sym typeface="Symbol" panose="05050102010706020507" pitchFamily="18" charset="2"/>
              </a:rPr>
              <a:t>1</a:t>
            </a:r>
            <a:r>
              <a:rPr lang="en-US" altLang="ko-KR" sz="2800" dirty="0">
                <a:sym typeface="Symbol" panose="05050102010706020507" pitchFamily="18" charset="2"/>
              </a:rPr>
              <a:t>, </a:t>
            </a:r>
            <a:r>
              <a:rPr lang="en-US" altLang="ko-KR" sz="2800" baseline="-25000" dirty="0">
                <a:sym typeface="Symbol" panose="05050102010706020507" pitchFamily="18" charset="2"/>
              </a:rPr>
              <a:t>2</a:t>
            </a:r>
            <a:r>
              <a:rPr lang="en-US" altLang="ko-KR" sz="2800" dirty="0">
                <a:sym typeface="Symbol" panose="05050102010706020507" pitchFamily="18" charset="2"/>
              </a:rPr>
              <a:t>, </a:t>
            </a:r>
            <a:r>
              <a:rPr lang="en-US" altLang="ko-KR" sz="2800" baseline="-25000" dirty="0">
                <a:sym typeface="Symbol" panose="05050102010706020507" pitchFamily="18" charset="2"/>
              </a:rPr>
              <a:t>3</a:t>
            </a:r>
            <a:r>
              <a:rPr lang="en-US" altLang="ko-KR" sz="2800" dirty="0">
                <a:sym typeface="Symbol" panose="05050102010706020507" pitchFamily="18" charset="2"/>
              </a:rPr>
              <a:t>, </a:t>
            </a:r>
            <a:r>
              <a:rPr lang="en-US" altLang="ko-KR" sz="2800" baseline="-25000" dirty="0">
                <a:sym typeface="Symbol" panose="05050102010706020507" pitchFamily="18" charset="2"/>
              </a:rPr>
              <a:t>4. </a:t>
            </a:r>
            <a:endParaRPr lang="en-GB" dirty="0"/>
          </a:p>
        </p:txBody>
      </p:sp>
    </p:spTree>
    <p:extLst>
      <p:ext uri="{BB962C8B-B14F-4D97-AF65-F5344CB8AC3E}">
        <p14:creationId xmlns:p14="http://schemas.microsoft.com/office/powerpoint/2010/main" val="183060587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1AD51-C722-ED23-27FF-56338D8A07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47E7B-32F3-3735-987C-876AF2264A2B}"/>
              </a:ext>
            </a:extLst>
          </p:cNvPr>
          <p:cNvSpPr>
            <a:spLocks noGrp="1"/>
          </p:cNvSpPr>
          <p:nvPr>
            <p:ph type="title"/>
          </p:nvPr>
        </p:nvSpPr>
        <p:spPr/>
        <p:txBody>
          <a:bodyPr/>
          <a:lstStyle/>
          <a:p>
            <a:r>
              <a:rPr lang="en-GB" dirty="0"/>
              <a:t>Predicting Burst Time ANS</a:t>
            </a:r>
            <a:endParaRPr lang="en-SE" dirty="0"/>
          </a:p>
        </p:txBody>
      </p:sp>
      <p:sp>
        <p:nvSpPr>
          <p:cNvPr id="3" name="Content Placeholder 2">
            <a:extLst>
              <a:ext uri="{FF2B5EF4-FFF2-40B4-BE49-F238E27FC236}">
                <a16:creationId xmlns:a16="http://schemas.microsoft.com/office/drawing/2014/main" id="{C96E4FFE-F627-F544-AB84-D0B202D11C76}"/>
              </a:ext>
            </a:extLst>
          </p:cNvPr>
          <p:cNvSpPr>
            <a:spLocks noGrp="1"/>
          </p:cNvSpPr>
          <p:nvPr>
            <p:ph idx="1"/>
          </p:nvPr>
        </p:nvSpPr>
        <p:spPr/>
        <p:txBody>
          <a:bodyPr>
            <a:normAutofit/>
          </a:bodyPr>
          <a:lstStyle/>
          <a:p>
            <a:r>
              <a:rPr lang="en-US" altLang="ko-KR" dirty="0"/>
              <a:t>Use </a:t>
            </a:r>
            <a:r>
              <a:rPr lang="en-US" altLang="ko-KR" sz="2800" dirty="0"/>
              <a:t>exponential averaging  </a:t>
            </a:r>
            <a:r>
              <a:rPr lang="en-US" altLang="ko-KR" sz="2800" dirty="0">
                <a:sym typeface="Symbol" panose="05050102010706020507" pitchFamily="18" charset="2"/>
              </a:rPr>
              <a:t></a:t>
            </a:r>
            <a:r>
              <a:rPr lang="en-US" altLang="ko-KR" sz="2800" baseline="-25000" dirty="0">
                <a:sym typeface="Symbol" panose="05050102010706020507" pitchFamily="18" charset="2"/>
              </a:rPr>
              <a:t>n</a:t>
            </a:r>
            <a:r>
              <a:rPr lang="en-US" altLang="ko-KR" sz="2800" dirty="0">
                <a:sym typeface="Symbol" panose="05050102010706020507" pitchFamily="18" charset="2"/>
              </a:rPr>
              <a:t> = t</a:t>
            </a:r>
            <a:r>
              <a:rPr lang="en-US" altLang="ko-KR" sz="2800" baseline="-25000" dirty="0">
                <a:sym typeface="Symbol" panose="05050102010706020507" pitchFamily="18" charset="2"/>
              </a:rPr>
              <a:t>n-1</a:t>
            </a:r>
            <a:r>
              <a:rPr lang="en-US" altLang="ko-KR" sz="2800" dirty="0">
                <a:sym typeface="Symbol" panose="05050102010706020507" pitchFamily="18" charset="2"/>
              </a:rPr>
              <a:t>+(1-)</a:t>
            </a:r>
            <a:r>
              <a:rPr lang="en-US" altLang="ko-KR" sz="2800" baseline="-25000" dirty="0">
                <a:sym typeface="Symbol" panose="05050102010706020507" pitchFamily="18" charset="2"/>
              </a:rPr>
              <a:t>n-1</a:t>
            </a:r>
            <a:r>
              <a:rPr lang="en-US" altLang="ko-KR" sz="2800" dirty="0">
                <a:sym typeface="Symbol" panose="05050102010706020507" pitchFamily="18" charset="2"/>
              </a:rPr>
              <a:t> to predict the next burst time. Assume initial estimate </a:t>
            </a:r>
            <a:r>
              <a:rPr lang="en-US" altLang="ko-KR" sz="2800" baseline="-25000" dirty="0">
                <a:sym typeface="Symbol" panose="05050102010706020507" pitchFamily="18" charset="2"/>
              </a:rPr>
              <a:t>0</a:t>
            </a:r>
            <a:r>
              <a:rPr lang="en-US" altLang="ko-KR" sz="2800" dirty="0">
                <a:sym typeface="Symbol" panose="05050102010706020507" pitchFamily="18" charset="2"/>
              </a:rPr>
              <a:t> = 10, and the </a:t>
            </a:r>
            <a:r>
              <a:rPr lang="en-GB" dirty="0"/>
              <a:t>actual burst times of the first four processes </a:t>
            </a:r>
            <a:r>
              <a:rPr lang="en-US" altLang="ko-KR" sz="2800" dirty="0">
                <a:sym typeface="Symbol" panose="05050102010706020507" pitchFamily="18" charset="2"/>
              </a:rPr>
              <a:t>t</a:t>
            </a:r>
            <a:r>
              <a:rPr lang="en-US" altLang="ko-KR" sz="2800" baseline="-25000" dirty="0">
                <a:sym typeface="Symbol" panose="05050102010706020507" pitchFamily="18" charset="2"/>
              </a:rPr>
              <a:t>0</a:t>
            </a:r>
            <a:r>
              <a:rPr lang="en-GB" dirty="0"/>
              <a:t>, </a:t>
            </a:r>
            <a:r>
              <a:rPr lang="en-US" altLang="ko-KR" sz="2800" dirty="0">
                <a:sym typeface="Symbol" panose="05050102010706020507" pitchFamily="18" charset="2"/>
              </a:rPr>
              <a:t>t</a:t>
            </a:r>
            <a:r>
              <a:rPr lang="en-US" altLang="ko-KR" sz="2800" baseline="-25000" dirty="0">
                <a:sym typeface="Symbol" panose="05050102010706020507" pitchFamily="18" charset="2"/>
              </a:rPr>
              <a:t>1</a:t>
            </a:r>
            <a:r>
              <a:rPr lang="en-GB" dirty="0"/>
              <a:t>, </a:t>
            </a:r>
            <a:r>
              <a:rPr lang="en-US" altLang="ko-KR" sz="2800" dirty="0">
                <a:sym typeface="Symbol" panose="05050102010706020507" pitchFamily="18" charset="2"/>
              </a:rPr>
              <a:t>t</a:t>
            </a:r>
            <a:r>
              <a:rPr lang="en-US" altLang="ko-KR" sz="2800" baseline="-25000" dirty="0">
                <a:sym typeface="Symbol" panose="05050102010706020507" pitchFamily="18" charset="2"/>
              </a:rPr>
              <a:t>2</a:t>
            </a:r>
            <a:r>
              <a:rPr lang="en-GB" dirty="0"/>
              <a:t>, </a:t>
            </a:r>
            <a:r>
              <a:rPr lang="en-US" altLang="ko-KR" sz="2800" dirty="0">
                <a:sym typeface="Symbol" panose="05050102010706020507" pitchFamily="18" charset="2"/>
              </a:rPr>
              <a:t>t</a:t>
            </a:r>
            <a:r>
              <a:rPr lang="en-US" altLang="ko-KR" sz="2800" baseline="-25000" dirty="0">
                <a:sym typeface="Symbol" panose="05050102010706020507" pitchFamily="18" charset="2"/>
              </a:rPr>
              <a:t>3</a:t>
            </a:r>
            <a:r>
              <a:rPr lang="en-GB" dirty="0"/>
              <a:t> are 4, 8, 6 and 7, respectively. Given α = 0.5. Compute the predicted burst times </a:t>
            </a:r>
            <a:r>
              <a:rPr lang="en-US" altLang="ko-KR" sz="2800" dirty="0">
                <a:sym typeface="Symbol" panose="05050102010706020507" pitchFamily="18" charset="2"/>
              </a:rPr>
              <a:t></a:t>
            </a:r>
            <a:r>
              <a:rPr lang="en-US" altLang="ko-KR" sz="2800" baseline="-25000" dirty="0">
                <a:sym typeface="Symbol" panose="05050102010706020507" pitchFamily="18" charset="2"/>
              </a:rPr>
              <a:t>1</a:t>
            </a:r>
            <a:r>
              <a:rPr lang="en-US" altLang="ko-KR" sz="2800" dirty="0">
                <a:sym typeface="Symbol" panose="05050102010706020507" pitchFamily="18" charset="2"/>
              </a:rPr>
              <a:t>, </a:t>
            </a:r>
            <a:r>
              <a:rPr lang="en-US" altLang="ko-KR" sz="2800" baseline="-25000" dirty="0">
                <a:sym typeface="Symbol" panose="05050102010706020507" pitchFamily="18" charset="2"/>
              </a:rPr>
              <a:t>2</a:t>
            </a:r>
            <a:r>
              <a:rPr lang="en-US" altLang="ko-KR" sz="2800" dirty="0">
                <a:sym typeface="Symbol" panose="05050102010706020507" pitchFamily="18" charset="2"/>
              </a:rPr>
              <a:t>, </a:t>
            </a:r>
            <a:r>
              <a:rPr lang="en-US" altLang="ko-KR" sz="2800" baseline="-25000" dirty="0">
                <a:sym typeface="Symbol" panose="05050102010706020507" pitchFamily="18" charset="2"/>
              </a:rPr>
              <a:t>3</a:t>
            </a:r>
            <a:r>
              <a:rPr lang="en-US" altLang="ko-KR" sz="2800" dirty="0">
                <a:sym typeface="Symbol" panose="05050102010706020507" pitchFamily="18" charset="2"/>
              </a:rPr>
              <a:t>, </a:t>
            </a:r>
            <a:r>
              <a:rPr lang="en-US" altLang="ko-KR" sz="2800" baseline="-25000" dirty="0">
                <a:sym typeface="Symbol" panose="05050102010706020507" pitchFamily="18" charset="2"/>
              </a:rPr>
              <a:t>4. </a:t>
            </a:r>
            <a:r>
              <a:rPr lang="en-US" altLang="ko-KR" sz="2800" dirty="0">
                <a:sym typeface="Symbol" panose="05050102010706020507" pitchFamily="18" charset="2"/>
              </a:rPr>
              <a:t>(It is best if you can bring a calculator. But if you do not have one, just writing out the following formulas is OK.)</a:t>
            </a:r>
            <a:endParaRPr lang="en-US" altLang="ko-KR" sz="2800" baseline="-25000" dirty="0">
              <a:sym typeface="Symbol" panose="05050102010706020507" pitchFamily="18" charset="2"/>
            </a:endParaRPr>
          </a:p>
          <a:p>
            <a:pPr marL="0" indent="0">
              <a:buNone/>
            </a:pPr>
            <a:endParaRPr lang="en-US" altLang="ko-KR" sz="2800" baseline="-25000" dirty="0">
              <a:sym typeface="Symbol" panose="05050102010706020507" pitchFamily="18" charset="2"/>
            </a:endParaRPr>
          </a:p>
          <a:p>
            <a:r>
              <a:rPr lang="en-US" altLang="ko-KR" sz="2800" dirty="0">
                <a:sym typeface="Symbol" panose="05050102010706020507" pitchFamily="18" charset="2"/>
              </a:rPr>
              <a:t></a:t>
            </a:r>
            <a:r>
              <a:rPr lang="en-US" altLang="ko-KR" sz="2800" baseline="-25000" dirty="0">
                <a:sym typeface="Symbol" panose="05050102010706020507" pitchFamily="18" charset="2"/>
              </a:rPr>
              <a:t>1  </a:t>
            </a:r>
            <a:r>
              <a:rPr lang="en-GB" dirty="0"/>
              <a:t>= 0.5 x 4 + 0.5 x 10 = 7</a:t>
            </a:r>
          </a:p>
          <a:p>
            <a:r>
              <a:rPr lang="en-US" altLang="ko-KR" sz="2800" dirty="0">
                <a:sym typeface="Symbol" panose="05050102010706020507" pitchFamily="18" charset="2"/>
              </a:rPr>
              <a:t></a:t>
            </a:r>
            <a:r>
              <a:rPr lang="en-US" altLang="ko-KR" sz="2800" baseline="-25000" dirty="0">
                <a:sym typeface="Symbol" panose="05050102010706020507" pitchFamily="18" charset="2"/>
              </a:rPr>
              <a:t>2  </a:t>
            </a:r>
            <a:r>
              <a:rPr lang="en-GB" dirty="0"/>
              <a:t>= 0.5 x 8 + 0.5 x 7 = 7.5</a:t>
            </a:r>
          </a:p>
          <a:p>
            <a:r>
              <a:rPr lang="en-US" altLang="ko-KR" sz="2800" dirty="0">
                <a:sym typeface="Symbol" panose="05050102010706020507" pitchFamily="18" charset="2"/>
              </a:rPr>
              <a:t></a:t>
            </a:r>
            <a:r>
              <a:rPr lang="en-US" altLang="ko-KR" sz="2800" baseline="-25000" dirty="0">
                <a:sym typeface="Symbol" panose="05050102010706020507" pitchFamily="18" charset="2"/>
              </a:rPr>
              <a:t>3  </a:t>
            </a:r>
            <a:r>
              <a:rPr lang="en-GB" dirty="0"/>
              <a:t>= 0.5 x 6 + 0.5 x 7.5 = 6.75</a:t>
            </a:r>
          </a:p>
          <a:p>
            <a:r>
              <a:rPr lang="en-US" altLang="ko-KR" sz="2800" dirty="0">
                <a:sym typeface="Symbol" panose="05050102010706020507" pitchFamily="18" charset="2"/>
              </a:rPr>
              <a:t></a:t>
            </a:r>
            <a:r>
              <a:rPr lang="en-US" altLang="ko-KR" sz="2800" baseline="-25000" dirty="0">
                <a:sym typeface="Symbol" panose="05050102010706020507" pitchFamily="18" charset="2"/>
              </a:rPr>
              <a:t>4  </a:t>
            </a:r>
            <a:r>
              <a:rPr lang="en-GB" dirty="0"/>
              <a:t>= 0.5 x 7 + 0.5 x 6.75 = 6.875</a:t>
            </a:r>
          </a:p>
        </p:txBody>
      </p:sp>
    </p:spTree>
    <p:extLst>
      <p:ext uri="{BB962C8B-B14F-4D97-AF65-F5344CB8AC3E}">
        <p14:creationId xmlns:p14="http://schemas.microsoft.com/office/powerpoint/2010/main" val="276671657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BE6B-0C65-5110-8483-EE9E77544F77}"/>
              </a:ext>
            </a:extLst>
          </p:cNvPr>
          <p:cNvSpPr>
            <a:spLocks noGrp="1"/>
          </p:cNvSpPr>
          <p:nvPr>
            <p:ph type="title"/>
          </p:nvPr>
        </p:nvSpPr>
        <p:spPr/>
        <p:txBody>
          <a:bodyPr/>
          <a:lstStyle/>
          <a:p>
            <a:r>
              <a:rPr lang="en-US" dirty="0"/>
              <a:t>Scheduling</a:t>
            </a:r>
            <a:endParaRPr lang="en-SE" dirty="0"/>
          </a:p>
        </p:txBody>
      </p:sp>
      <p:sp>
        <p:nvSpPr>
          <p:cNvPr id="3" name="Content Placeholder 2">
            <a:extLst>
              <a:ext uri="{FF2B5EF4-FFF2-40B4-BE49-F238E27FC236}">
                <a16:creationId xmlns:a16="http://schemas.microsoft.com/office/drawing/2014/main" id="{EB56F1D9-966C-5F42-C49B-BBC015FF1F6D}"/>
              </a:ext>
            </a:extLst>
          </p:cNvPr>
          <p:cNvSpPr>
            <a:spLocks noGrp="1"/>
          </p:cNvSpPr>
          <p:nvPr>
            <p:ph idx="1"/>
          </p:nvPr>
        </p:nvSpPr>
        <p:spPr/>
        <p:txBody>
          <a:bodyPr>
            <a:normAutofit/>
          </a:bodyPr>
          <a:lstStyle/>
          <a:p>
            <a:r>
              <a:rPr lang="en-GB" dirty="0"/>
              <a:t>Here is a table of processes and their arrival and execution times.</a:t>
            </a:r>
          </a:p>
          <a:p>
            <a:r>
              <a:rPr lang="en-GB" dirty="0"/>
              <a:t>1) </a:t>
            </a:r>
            <a:r>
              <a:rPr lang="en-US" altLang="zh-CN" dirty="0"/>
              <a:t>Draw the Gantt chart </a:t>
            </a:r>
            <a:r>
              <a:rPr lang="en-GB" dirty="0"/>
              <a:t>under 4 policies: First Come First Serve (FCFS), Shortest Job First (SJF), Shortest-Remaining-Time-First (SRTF), Round-Robin (RR) with time quantum = 1. Assume that context switch overhead is 0. For RR, assume that an arriving process is scheduled to run at the beginning of its arrival time, i.e., it is added to the head of the queue upon arrival. </a:t>
            </a:r>
          </a:p>
          <a:p>
            <a:r>
              <a:rPr lang="en-GB" dirty="0"/>
              <a:t>2) Compute the finish times and response times for all 5 processes, and the average response time. (If the division is hard, write a fraction like 28/5 instead of 5.6)</a:t>
            </a:r>
          </a:p>
        </p:txBody>
      </p:sp>
    </p:spTree>
    <p:extLst>
      <p:ext uri="{BB962C8B-B14F-4D97-AF65-F5344CB8AC3E}">
        <p14:creationId xmlns:p14="http://schemas.microsoft.com/office/powerpoint/2010/main" val="105798708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8027-5F46-AE07-1A33-4FEF2B5E971C}"/>
              </a:ext>
            </a:extLst>
          </p:cNvPr>
          <p:cNvSpPr>
            <a:spLocks noGrp="1"/>
          </p:cNvSpPr>
          <p:nvPr>
            <p:ph type="title"/>
          </p:nvPr>
        </p:nvSpPr>
        <p:spPr/>
        <p:txBody>
          <a:bodyPr/>
          <a:lstStyle/>
          <a:p>
            <a:r>
              <a:rPr lang="en-US" dirty="0"/>
              <a:t>Scheduling I</a:t>
            </a:r>
            <a:endParaRPr lang="en-SE" dirty="0"/>
          </a:p>
        </p:txBody>
      </p:sp>
      <p:graphicFrame>
        <p:nvGraphicFramePr>
          <p:cNvPr id="6" name="表格 6">
            <a:extLst>
              <a:ext uri="{FF2B5EF4-FFF2-40B4-BE49-F238E27FC236}">
                <a16:creationId xmlns:a16="http://schemas.microsoft.com/office/drawing/2014/main" id="{F56D55BF-D2CA-CC53-ED25-ACF1ECCD8AEA}"/>
              </a:ext>
            </a:extLst>
          </p:cNvPr>
          <p:cNvGraphicFramePr>
            <a:graphicFrameLocks noGrp="1"/>
          </p:cNvGraphicFramePr>
          <p:nvPr>
            <p:extLst>
              <p:ext uri="{D42A27DB-BD31-4B8C-83A1-F6EECF244321}">
                <p14:modId xmlns:p14="http://schemas.microsoft.com/office/powerpoint/2010/main" val="3612067224"/>
              </p:ext>
            </p:extLst>
          </p:nvPr>
        </p:nvGraphicFramePr>
        <p:xfrm>
          <a:off x="850898" y="1240518"/>
          <a:ext cx="10490204" cy="265176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778832">
                  <a:extLst>
                    <a:ext uri="{9D8B030D-6E8A-4147-A177-3AD203B41FA5}">
                      <a16:colId xmlns:a16="http://schemas.microsoft.com/office/drawing/2014/main" val="383908676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gridCol w="1072097">
                  <a:extLst>
                    <a:ext uri="{9D8B030D-6E8A-4147-A177-3AD203B41FA5}">
                      <a16:colId xmlns:a16="http://schemas.microsoft.com/office/drawing/2014/main" val="2248621"/>
                    </a:ext>
                  </a:extLst>
                </a:gridCol>
                <a:gridCol w="1072097">
                  <a:extLst>
                    <a:ext uri="{9D8B030D-6E8A-4147-A177-3AD203B41FA5}">
                      <a16:colId xmlns:a16="http://schemas.microsoft.com/office/drawing/2014/main" val="2712044097"/>
                    </a:ext>
                  </a:extLst>
                </a:gridCol>
                <a:gridCol w="1072097">
                  <a:extLst>
                    <a:ext uri="{9D8B030D-6E8A-4147-A177-3AD203B41FA5}">
                      <a16:colId xmlns:a16="http://schemas.microsoft.com/office/drawing/2014/main" val="4072710305"/>
                    </a:ext>
                  </a:extLst>
                </a:gridCol>
                <a:gridCol w="1072097">
                  <a:extLst>
                    <a:ext uri="{9D8B030D-6E8A-4147-A177-3AD203B41FA5}">
                      <a16:colId xmlns:a16="http://schemas.microsoft.com/office/drawing/2014/main" val="3685768401"/>
                    </a:ext>
                  </a:extLst>
                </a:gridCol>
                <a:gridCol w="1072097">
                  <a:extLst>
                    <a:ext uri="{9D8B030D-6E8A-4147-A177-3AD203B41FA5}">
                      <a16:colId xmlns:a16="http://schemas.microsoft.com/office/drawing/2014/main" val="3601507115"/>
                    </a:ext>
                  </a:extLst>
                </a:gridCol>
                <a:gridCol w="1072097">
                  <a:extLst>
                    <a:ext uri="{9D8B030D-6E8A-4147-A177-3AD203B41FA5}">
                      <a16:colId xmlns:a16="http://schemas.microsoft.com/office/drawing/2014/main" val="2233393087"/>
                    </a:ext>
                  </a:extLst>
                </a:gridCol>
              </a:tblGrid>
              <a:tr h="731472">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Finish</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Response</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Response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Response Time</a:t>
                      </a:r>
                    </a:p>
                  </a:txBody>
                  <a:tcPr/>
                </a:tc>
                <a:tc>
                  <a:txBody>
                    <a:bodyPr/>
                    <a:lstStyle/>
                    <a:p>
                      <a:pPr algn="r"/>
                      <a:r>
                        <a:rPr lang="en-US" b="0" dirty="0">
                          <a:solidFill>
                            <a:schemeClr val="tx1"/>
                          </a:solidFill>
                        </a:rPr>
                        <a:t>RR</a:t>
                      </a:r>
                    </a:p>
                    <a:p>
                      <a:pPr algn="r"/>
                      <a:r>
                        <a:rPr lang="en-US" b="0" dirty="0">
                          <a:solidFill>
                            <a:schemeClr val="tx1"/>
                          </a:solidFill>
                        </a:rPr>
                        <a:t>Finish Time</a:t>
                      </a:r>
                    </a:p>
                  </a:txBody>
                  <a:tcPr/>
                </a:tc>
                <a:tc>
                  <a:txBody>
                    <a:bodyPr/>
                    <a:lstStyle/>
                    <a:p>
                      <a:pPr algn="r"/>
                      <a:r>
                        <a:rPr lang="en-US" b="0" dirty="0">
                          <a:solidFill>
                            <a:schemeClr val="tx1"/>
                          </a:solidFill>
                        </a:rPr>
                        <a:t>RR</a:t>
                      </a:r>
                    </a:p>
                    <a:p>
                      <a:pPr algn="r"/>
                      <a:r>
                        <a:rPr lang="en-US" b="0" dirty="0">
                          <a:solidFill>
                            <a:schemeClr val="tx1"/>
                          </a:solidFill>
                        </a:rPr>
                        <a:t>Response Time</a:t>
                      </a:r>
                    </a:p>
                  </a:txBody>
                  <a:tcPr/>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2</a:t>
                      </a:r>
                      <a:endParaRPr lang="en-US" strike="noStrike"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6</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4</a:t>
                      </a:r>
                      <a:endParaRPr lang="en-US" baseline="30000" dirty="0">
                        <a:solidFill>
                          <a:schemeClr val="tx1"/>
                        </a:solidFill>
                      </a:endParaRP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2879113726"/>
                  </a:ext>
                </a:extLst>
              </a:tr>
            </a:tbl>
          </a:graphicData>
        </a:graphic>
      </p:graphicFrame>
      <p:graphicFrame>
        <p:nvGraphicFramePr>
          <p:cNvPr id="32" name="Table 31">
            <a:extLst>
              <a:ext uri="{FF2B5EF4-FFF2-40B4-BE49-F238E27FC236}">
                <a16:creationId xmlns:a16="http://schemas.microsoft.com/office/drawing/2014/main" id="{57975AA6-80FA-7BF1-4E89-648A2FFB6619}"/>
              </a:ext>
            </a:extLst>
          </p:cNvPr>
          <p:cNvGraphicFramePr>
            <a:graphicFrameLocks noGrp="1"/>
          </p:cNvGraphicFramePr>
          <p:nvPr>
            <p:extLst>
              <p:ext uri="{D42A27DB-BD31-4B8C-83A1-F6EECF244321}">
                <p14:modId xmlns:p14="http://schemas.microsoft.com/office/powerpoint/2010/main" val="3731690118"/>
              </p:ext>
            </p:extLst>
          </p:nvPr>
        </p:nvGraphicFramePr>
        <p:xfrm>
          <a:off x="3276600" y="4038600"/>
          <a:ext cx="5939140" cy="148336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FCFS</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bl>
          </a:graphicData>
        </a:graphic>
      </p:graphicFrame>
      <p:graphicFrame>
        <p:nvGraphicFramePr>
          <p:cNvPr id="33" name="Table 32">
            <a:extLst>
              <a:ext uri="{FF2B5EF4-FFF2-40B4-BE49-F238E27FC236}">
                <a16:creationId xmlns:a16="http://schemas.microsoft.com/office/drawing/2014/main" id="{8A8433EE-5FDA-45B0-C06A-8C9691339AAA}"/>
              </a:ext>
            </a:extLst>
          </p:cNvPr>
          <p:cNvGraphicFramePr>
            <a:graphicFrameLocks noGrp="1"/>
          </p:cNvGraphicFramePr>
          <p:nvPr>
            <p:extLst>
              <p:ext uri="{D42A27DB-BD31-4B8C-83A1-F6EECF244321}">
                <p14:modId xmlns:p14="http://schemas.microsoft.com/office/powerpoint/2010/main" val="1732515516"/>
              </p:ext>
            </p:extLst>
          </p:nvPr>
        </p:nvGraphicFramePr>
        <p:xfrm>
          <a:off x="3037242" y="5521960"/>
          <a:ext cx="6459539"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510909">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36" name="Content Placeholder 2">
            <a:extLst>
              <a:ext uri="{FF2B5EF4-FFF2-40B4-BE49-F238E27FC236}">
                <a16:creationId xmlns:a16="http://schemas.microsoft.com/office/drawing/2014/main" id="{5DDDDC17-1B53-D0C6-AC2C-40B2632F153E}"/>
              </a:ext>
            </a:extLst>
          </p:cNvPr>
          <p:cNvSpPr>
            <a:spLocks noGrp="1"/>
          </p:cNvSpPr>
          <p:nvPr>
            <p:ph idx="1"/>
          </p:nvPr>
        </p:nvSpPr>
        <p:spPr>
          <a:xfrm>
            <a:off x="5490212" y="5892800"/>
            <a:ext cx="1676400" cy="395575"/>
          </a:xfrm>
        </p:spPr>
        <p:txBody>
          <a:bodyPr>
            <a:normAutofit lnSpcReduction="10000"/>
          </a:bodyPr>
          <a:lstStyle/>
          <a:p>
            <a:pPr marL="0" indent="0">
              <a:buNone/>
            </a:pPr>
            <a:r>
              <a:rPr lang="en-GB" sz="2400" dirty="0"/>
              <a:t>Gantt Chart</a:t>
            </a:r>
            <a:endParaRPr lang="en-SE" sz="2400" dirty="0"/>
          </a:p>
        </p:txBody>
      </p:sp>
    </p:spTree>
    <p:extLst>
      <p:ext uri="{BB962C8B-B14F-4D97-AF65-F5344CB8AC3E}">
        <p14:creationId xmlns:p14="http://schemas.microsoft.com/office/powerpoint/2010/main" val="8207681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C1DC6-65FD-902D-179B-2081EE4B53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418E9A-71B3-4EE2-668D-B117E5DAAF73}"/>
              </a:ext>
            </a:extLst>
          </p:cNvPr>
          <p:cNvSpPr>
            <a:spLocks noGrp="1"/>
          </p:cNvSpPr>
          <p:nvPr>
            <p:ph type="title"/>
          </p:nvPr>
        </p:nvSpPr>
        <p:spPr/>
        <p:txBody>
          <a:bodyPr/>
          <a:lstStyle/>
          <a:p>
            <a:r>
              <a:rPr lang="en-US" dirty="0"/>
              <a:t>Scheduling I ANS</a:t>
            </a:r>
            <a:endParaRPr lang="en-SE" dirty="0"/>
          </a:p>
        </p:txBody>
      </p:sp>
      <p:graphicFrame>
        <p:nvGraphicFramePr>
          <p:cNvPr id="6" name="表格 6">
            <a:extLst>
              <a:ext uri="{FF2B5EF4-FFF2-40B4-BE49-F238E27FC236}">
                <a16:creationId xmlns:a16="http://schemas.microsoft.com/office/drawing/2014/main" id="{554771CD-BFB6-6462-29E4-2DE6E213704D}"/>
              </a:ext>
            </a:extLst>
          </p:cNvPr>
          <p:cNvGraphicFramePr>
            <a:graphicFrameLocks noGrp="1"/>
          </p:cNvGraphicFramePr>
          <p:nvPr>
            <p:extLst>
              <p:ext uri="{D42A27DB-BD31-4B8C-83A1-F6EECF244321}">
                <p14:modId xmlns:p14="http://schemas.microsoft.com/office/powerpoint/2010/main" val="473350421"/>
              </p:ext>
            </p:extLst>
          </p:nvPr>
        </p:nvGraphicFramePr>
        <p:xfrm>
          <a:off x="850898" y="1240518"/>
          <a:ext cx="10490204" cy="265176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778832">
                  <a:extLst>
                    <a:ext uri="{9D8B030D-6E8A-4147-A177-3AD203B41FA5}">
                      <a16:colId xmlns:a16="http://schemas.microsoft.com/office/drawing/2014/main" val="383908676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gridCol w="1072097">
                  <a:extLst>
                    <a:ext uri="{9D8B030D-6E8A-4147-A177-3AD203B41FA5}">
                      <a16:colId xmlns:a16="http://schemas.microsoft.com/office/drawing/2014/main" val="2248621"/>
                    </a:ext>
                  </a:extLst>
                </a:gridCol>
                <a:gridCol w="1072097">
                  <a:extLst>
                    <a:ext uri="{9D8B030D-6E8A-4147-A177-3AD203B41FA5}">
                      <a16:colId xmlns:a16="http://schemas.microsoft.com/office/drawing/2014/main" val="2712044097"/>
                    </a:ext>
                  </a:extLst>
                </a:gridCol>
                <a:gridCol w="1072097">
                  <a:extLst>
                    <a:ext uri="{9D8B030D-6E8A-4147-A177-3AD203B41FA5}">
                      <a16:colId xmlns:a16="http://schemas.microsoft.com/office/drawing/2014/main" val="4072710305"/>
                    </a:ext>
                  </a:extLst>
                </a:gridCol>
                <a:gridCol w="1072097">
                  <a:extLst>
                    <a:ext uri="{9D8B030D-6E8A-4147-A177-3AD203B41FA5}">
                      <a16:colId xmlns:a16="http://schemas.microsoft.com/office/drawing/2014/main" val="3685768401"/>
                    </a:ext>
                  </a:extLst>
                </a:gridCol>
                <a:gridCol w="1072097">
                  <a:extLst>
                    <a:ext uri="{9D8B030D-6E8A-4147-A177-3AD203B41FA5}">
                      <a16:colId xmlns:a16="http://schemas.microsoft.com/office/drawing/2014/main" val="3601507115"/>
                    </a:ext>
                  </a:extLst>
                </a:gridCol>
                <a:gridCol w="1072097">
                  <a:extLst>
                    <a:ext uri="{9D8B030D-6E8A-4147-A177-3AD203B41FA5}">
                      <a16:colId xmlns:a16="http://schemas.microsoft.com/office/drawing/2014/main" val="2233393087"/>
                    </a:ext>
                  </a:extLst>
                </a:gridCol>
              </a:tblGrid>
              <a:tr h="731472">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Finish</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Response</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Response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Response Time</a:t>
                      </a:r>
                    </a:p>
                  </a:txBody>
                  <a:tcPr/>
                </a:tc>
                <a:tc>
                  <a:txBody>
                    <a:bodyPr/>
                    <a:lstStyle/>
                    <a:p>
                      <a:pPr algn="r"/>
                      <a:r>
                        <a:rPr lang="en-US" b="0" dirty="0">
                          <a:solidFill>
                            <a:schemeClr val="tx1"/>
                          </a:solidFill>
                        </a:rPr>
                        <a:t>RR</a:t>
                      </a:r>
                    </a:p>
                    <a:p>
                      <a:pPr algn="r"/>
                      <a:r>
                        <a:rPr lang="en-US" b="0" dirty="0">
                          <a:solidFill>
                            <a:schemeClr val="tx1"/>
                          </a:solidFill>
                        </a:rPr>
                        <a:t>Finish Time</a:t>
                      </a:r>
                    </a:p>
                  </a:txBody>
                  <a:tcPr/>
                </a:tc>
                <a:tc>
                  <a:txBody>
                    <a:bodyPr/>
                    <a:lstStyle/>
                    <a:p>
                      <a:pPr algn="r"/>
                      <a:r>
                        <a:rPr lang="en-US" b="0" dirty="0">
                          <a:solidFill>
                            <a:schemeClr val="tx1"/>
                          </a:solidFill>
                        </a:rPr>
                        <a:t>RR</a:t>
                      </a:r>
                    </a:p>
                    <a:p>
                      <a:pPr algn="r"/>
                      <a:r>
                        <a:rPr lang="en-US" b="0" dirty="0">
                          <a:solidFill>
                            <a:schemeClr val="tx1"/>
                          </a:solidFill>
                        </a:rPr>
                        <a:t>Response Time</a:t>
                      </a:r>
                    </a:p>
                  </a:txBody>
                  <a:tcPr/>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2</a:t>
                      </a:r>
                      <a:endParaRPr lang="en-US" strike="noStrike" dirty="0">
                        <a:solidFill>
                          <a:schemeClr val="tx1"/>
                        </a:solidFill>
                      </a:endParaRP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3</a:t>
                      </a: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6</a:t>
                      </a:r>
                      <a:endParaRPr lang="en-US" dirty="0">
                        <a:solidFill>
                          <a:schemeClr val="tx1"/>
                        </a:solidFill>
                      </a:endParaRPr>
                    </a:p>
                  </a:txBody>
                  <a:tcPr/>
                </a:tc>
                <a:tc>
                  <a:txBody>
                    <a:bodyPr/>
                    <a:lstStyle/>
                    <a:p>
                      <a:pPr algn="r"/>
                      <a:r>
                        <a:rPr lang="en-US" altLang="zh-CN" dirty="0">
                          <a:solidFill>
                            <a:schemeClr val="tx1"/>
                          </a:solidFill>
                        </a:rPr>
                        <a:t>8</a:t>
                      </a:r>
                      <a:endParaRPr lang="en-US"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altLang="zh-CN" dirty="0">
                          <a:solidFill>
                            <a:schemeClr val="tx1"/>
                          </a:solidFill>
                        </a:rPr>
                        <a:t>8</a:t>
                      </a:r>
                      <a:endParaRPr lang="en-US"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10</a:t>
                      </a:r>
                    </a:p>
                  </a:txBody>
                  <a:tcPr/>
                </a:tc>
                <a:tc>
                  <a:txBody>
                    <a:bodyPr/>
                    <a:lstStyle/>
                    <a:p>
                      <a:pPr algn="r"/>
                      <a:r>
                        <a:rPr lang="en-US" dirty="0">
                          <a:solidFill>
                            <a:schemeClr val="tx1"/>
                          </a:solidFill>
                        </a:rPr>
                        <a:t>9</a:t>
                      </a:r>
                    </a:p>
                  </a:txBody>
                  <a:tcPr/>
                </a:tc>
                <a:tc>
                  <a:txBody>
                    <a:bodyPr/>
                    <a:lstStyle/>
                    <a:p>
                      <a:pPr algn="r"/>
                      <a:r>
                        <a:rPr lang="en-US" dirty="0">
                          <a:solidFill>
                            <a:schemeClr val="tx1"/>
                          </a:solidFill>
                        </a:rPr>
                        <a:t>10</a:t>
                      </a:r>
                    </a:p>
                  </a:txBody>
                  <a:tcPr/>
                </a:tc>
                <a:tc>
                  <a:txBody>
                    <a:bodyPr/>
                    <a:lstStyle/>
                    <a:p>
                      <a:pPr algn="r"/>
                      <a:r>
                        <a:rPr lang="en-US" dirty="0">
                          <a:solidFill>
                            <a:schemeClr val="tx1"/>
                          </a:solidFill>
                        </a:rPr>
                        <a:t>9</a:t>
                      </a: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4</a:t>
                      </a:r>
                      <a:endParaRPr lang="en-US" baseline="30000" dirty="0">
                        <a:solidFill>
                          <a:schemeClr val="tx1"/>
                        </a:solidFill>
                      </a:endParaRP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dirty="0">
                          <a:solidFill>
                            <a:schemeClr val="tx1"/>
                          </a:solidFill>
                        </a:rPr>
                        <a:t>6</a:t>
                      </a: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dirty="0">
                          <a:solidFill>
                            <a:schemeClr val="tx1"/>
                          </a:solidFill>
                        </a:rPr>
                        <a:t>6</a:t>
                      </a:r>
                    </a:p>
                  </a:txBody>
                  <a:tcPr/>
                </a:tc>
                <a:tc>
                  <a:txBody>
                    <a:bodyPr/>
                    <a:lstStyle/>
                    <a:p>
                      <a:pPr algn="r"/>
                      <a:r>
                        <a:rPr lang="en-US" dirty="0">
                          <a:solidFill>
                            <a:schemeClr val="tx1"/>
                          </a:solidFill>
                        </a:rPr>
                        <a:t>6</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3</a:t>
                      </a: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5</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a:t>
                      </a:r>
                      <a:r>
                        <a:rPr lang="en-US">
                          <a:solidFill>
                            <a:schemeClr val="tx1"/>
                          </a:solidFill>
                        </a:rPr>
                        <a:t>RT 5</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4.3</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5</a:t>
                      </a:r>
                    </a:p>
                  </a:txBody>
                  <a:tcPr/>
                </a:tc>
                <a:extLst>
                  <a:ext uri="{0D108BD9-81ED-4DB2-BD59-A6C34878D82A}">
                    <a16:rowId xmlns:a16="http://schemas.microsoft.com/office/drawing/2014/main" val="2879113726"/>
                  </a:ext>
                </a:extLst>
              </a:tr>
            </a:tbl>
          </a:graphicData>
        </a:graphic>
      </p:graphicFrame>
      <p:graphicFrame>
        <p:nvGraphicFramePr>
          <p:cNvPr id="32" name="Table 31">
            <a:extLst>
              <a:ext uri="{FF2B5EF4-FFF2-40B4-BE49-F238E27FC236}">
                <a16:creationId xmlns:a16="http://schemas.microsoft.com/office/drawing/2014/main" id="{00EAADDA-ADD5-1E2E-0833-84BA339292D7}"/>
              </a:ext>
            </a:extLst>
          </p:cNvPr>
          <p:cNvGraphicFramePr>
            <a:graphicFrameLocks noGrp="1"/>
          </p:cNvGraphicFramePr>
          <p:nvPr/>
        </p:nvGraphicFramePr>
        <p:xfrm>
          <a:off x="3276600" y="4038600"/>
          <a:ext cx="5939140" cy="148336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FCFS</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362492301"/>
                  </a:ext>
                </a:extLst>
              </a:tr>
            </a:tbl>
          </a:graphicData>
        </a:graphic>
      </p:graphicFrame>
      <p:graphicFrame>
        <p:nvGraphicFramePr>
          <p:cNvPr id="33" name="Table 32">
            <a:extLst>
              <a:ext uri="{FF2B5EF4-FFF2-40B4-BE49-F238E27FC236}">
                <a16:creationId xmlns:a16="http://schemas.microsoft.com/office/drawing/2014/main" id="{F0D2A11F-4806-F819-4EEB-729763B52ADF}"/>
              </a:ext>
            </a:extLst>
          </p:cNvPr>
          <p:cNvGraphicFramePr>
            <a:graphicFrameLocks noGrp="1"/>
          </p:cNvGraphicFramePr>
          <p:nvPr/>
        </p:nvGraphicFramePr>
        <p:xfrm>
          <a:off x="3037242" y="5521960"/>
          <a:ext cx="6459539"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510909">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36" name="Content Placeholder 2">
            <a:extLst>
              <a:ext uri="{FF2B5EF4-FFF2-40B4-BE49-F238E27FC236}">
                <a16:creationId xmlns:a16="http://schemas.microsoft.com/office/drawing/2014/main" id="{BEEF5EE8-C76E-AA34-5994-C3A4EB7F41C8}"/>
              </a:ext>
            </a:extLst>
          </p:cNvPr>
          <p:cNvSpPr>
            <a:spLocks noGrp="1"/>
          </p:cNvSpPr>
          <p:nvPr>
            <p:ph idx="1"/>
          </p:nvPr>
        </p:nvSpPr>
        <p:spPr>
          <a:xfrm>
            <a:off x="7317541" y="5796883"/>
            <a:ext cx="1676400" cy="395575"/>
          </a:xfrm>
        </p:spPr>
        <p:txBody>
          <a:bodyPr>
            <a:normAutofit lnSpcReduction="10000"/>
          </a:bodyPr>
          <a:lstStyle/>
          <a:p>
            <a:pPr marL="0" indent="0">
              <a:buNone/>
            </a:pPr>
            <a:r>
              <a:rPr lang="en-GB" sz="2400" dirty="0"/>
              <a:t>Gantt Chart</a:t>
            </a:r>
            <a:endParaRPr lang="en-SE" sz="2400" dirty="0"/>
          </a:p>
        </p:txBody>
      </p:sp>
      <p:cxnSp>
        <p:nvCxnSpPr>
          <p:cNvPr id="3" name="Straight Arrow Connector 2">
            <a:extLst>
              <a:ext uri="{FF2B5EF4-FFF2-40B4-BE49-F238E27FC236}">
                <a16:creationId xmlns:a16="http://schemas.microsoft.com/office/drawing/2014/main" id="{41F14D9E-E168-7744-EA27-8404019A8882}"/>
              </a:ext>
            </a:extLst>
          </p:cNvPr>
          <p:cNvCxnSpPr>
            <a:cxnSpLocks/>
          </p:cNvCxnSpPr>
          <p:nvPr/>
        </p:nvCxnSpPr>
        <p:spPr bwMode="auto">
          <a:xfrm flipV="1">
            <a:off x="4118809" y="5856532"/>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4" name="TextBox 3">
            <a:extLst>
              <a:ext uri="{FF2B5EF4-FFF2-40B4-BE49-F238E27FC236}">
                <a16:creationId xmlns:a16="http://schemas.microsoft.com/office/drawing/2014/main" id="{85948B47-53BC-0BB0-6EF8-0BF47B631131}"/>
              </a:ext>
            </a:extLst>
          </p:cNvPr>
          <p:cNvSpPr txBox="1"/>
          <p:nvPr/>
        </p:nvSpPr>
        <p:spPr>
          <a:xfrm>
            <a:off x="3581400" y="6288375"/>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5" name="Straight Arrow Connector 4">
            <a:extLst>
              <a:ext uri="{FF2B5EF4-FFF2-40B4-BE49-F238E27FC236}">
                <a16:creationId xmlns:a16="http://schemas.microsoft.com/office/drawing/2014/main" id="{C1266E1A-B691-83B0-19BE-5310A9B6B11D}"/>
              </a:ext>
            </a:extLst>
          </p:cNvPr>
          <p:cNvCxnSpPr>
            <a:cxnSpLocks/>
          </p:cNvCxnSpPr>
          <p:nvPr/>
        </p:nvCxnSpPr>
        <p:spPr bwMode="auto">
          <a:xfrm flipV="1">
            <a:off x="4636165" y="5879197"/>
            <a:ext cx="0" cy="259272"/>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22EB69F8-9E00-3584-8C2B-5ECB456610EA}"/>
              </a:ext>
            </a:extLst>
          </p:cNvPr>
          <p:cNvSpPr txBox="1"/>
          <p:nvPr/>
        </p:nvSpPr>
        <p:spPr>
          <a:xfrm>
            <a:off x="4118809" y="6042706"/>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cxnSp>
        <p:nvCxnSpPr>
          <p:cNvPr id="10" name="Straight Arrow Connector 9">
            <a:extLst>
              <a:ext uri="{FF2B5EF4-FFF2-40B4-BE49-F238E27FC236}">
                <a16:creationId xmlns:a16="http://schemas.microsoft.com/office/drawing/2014/main" id="{2DCB0EB2-C85B-55BA-BC34-8DE06AB9249B}"/>
              </a:ext>
            </a:extLst>
          </p:cNvPr>
          <p:cNvCxnSpPr>
            <a:cxnSpLocks/>
          </p:cNvCxnSpPr>
          <p:nvPr/>
        </p:nvCxnSpPr>
        <p:spPr bwMode="auto">
          <a:xfrm flipV="1">
            <a:off x="6152942" y="5864752"/>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EAC50148-17AB-2B4C-A8AB-9C2A8969E968}"/>
              </a:ext>
            </a:extLst>
          </p:cNvPr>
          <p:cNvSpPr txBox="1"/>
          <p:nvPr/>
        </p:nvSpPr>
        <p:spPr>
          <a:xfrm>
            <a:off x="5615533" y="6296595"/>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P3 arrival</a:t>
            </a:r>
            <a:endParaRPr lang="en-SE" dirty="0">
              <a:solidFill>
                <a:schemeClr val="accent1">
                  <a:lumMod val="75000"/>
                </a:schemeClr>
              </a:solidFill>
              <a:latin typeface="Gill Sans Light"/>
            </a:endParaRPr>
          </a:p>
        </p:txBody>
      </p:sp>
    </p:spTree>
    <p:extLst>
      <p:ext uri="{BB962C8B-B14F-4D97-AF65-F5344CB8AC3E}">
        <p14:creationId xmlns:p14="http://schemas.microsoft.com/office/powerpoint/2010/main" val="33967400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7EFE7-1570-81CA-8C67-68E86B556B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6ABFB-C171-2319-5443-055F7FA74FE1}"/>
              </a:ext>
            </a:extLst>
          </p:cNvPr>
          <p:cNvSpPr>
            <a:spLocks noGrp="1"/>
          </p:cNvSpPr>
          <p:nvPr>
            <p:ph type="title"/>
          </p:nvPr>
        </p:nvSpPr>
        <p:spPr/>
        <p:txBody>
          <a:bodyPr/>
          <a:lstStyle/>
          <a:p>
            <a:r>
              <a:rPr lang="en-US" dirty="0"/>
              <a:t>Scheduling II</a:t>
            </a:r>
            <a:endParaRPr lang="en-SE" dirty="0"/>
          </a:p>
        </p:txBody>
      </p:sp>
      <p:graphicFrame>
        <p:nvGraphicFramePr>
          <p:cNvPr id="6" name="表格 6">
            <a:extLst>
              <a:ext uri="{FF2B5EF4-FFF2-40B4-BE49-F238E27FC236}">
                <a16:creationId xmlns:a16="http://schemas.microsoft.com/office/drawing/2014/main" id="{9E59607C-9FBA-0525-178B-8C1B758047D8}"/>
              </a:ext>
            </a:extLst>
          </p:cNvPr>
          <p:cNvGraphicFramePr>
            <a:graphicFrameLocks noGrp="1"/>
          </p:cNvGraphicFramePr>
          <p:nvPr/>
        </p:nvGraphicFramePr>
        <p:xfrm>
          <a:off x="530799" y="889000"/>
          <a:ext cx="10490204" cy="274320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778832">
                  <a:extLst>
                    <a:ext uri="{9D8B030D-6E8A-4147-A177-3AD203B41FA5}">
                      <a16:colId xmlns:a16="http://schemas.microsoft.com/office/drawing/2014/main" val="383908676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gridCol w="1072097">
                  <a:extLst>
                    <a:ext uri="{9D8B030D-6E8A-4147-A177-3AD203B41FA5}">
                      <a16:colId xmlns:a16="http://schemas.microsoft.com/office/drawing/2014/main" val="2248621"/>
                    </a:ext>
                  </a:extLst>
                </a:gridCol>
                <a:gridCol w="1072097">
                  <a:extLst>
                    <a:ext uri="{9D8B030D-6E8A-4147-A177-3AD203B41FA5}">
                      <a16:colId xmlns:a16="http://schemas.microsoft.com/office/drawing/2014/main" val="2712044097"/>
                    </a:ext>
                  </a:extLst>
                </a:gridCol>
                <a:gridCol w="1072097">
                  <a:extLst>
                    <a:ext uri="{9D8B030D-6E8A-4147-A177-3AD203B41FA5}">
                      <a16:colId xmlns:a16="http://schemas.microsoft.com/office/drawing/2014/main" val="4072710305"/>
                    </a:ext>
                  </a:extLst>
                </a:gridCol>
                <a:gridCol w="1072097">
                  <a:extLst>
                    <a:ext uri="{9D8B030D-6E8A-4147-A177-3AD203B41FA5}">
                      <a16:colId xmlns:a16="http://schemas.microsoft.com/office/drawing/2014/main" val="3685768401"/>
                    </a:ext>
                  </a:extLst>
                </a:gridCol>
                <a:gridCol w="1072097">
                  <a:extLst>
                    <a:ext uri="{9D8B030D-6E8A-4147-A177-3AD203B41FA5}">
                      <a16:colId xmlns:a16="http://schemas.microsoft.com/office/drawing/2014/main" val="3601507115"/>
                    </a:ext>
                  </a:extLst>
                </a:gridCol>
                <a:gridCol w="1072097">
                  <a:extLst>
                    <a:ext uri="{9D8B030D-6E8A-4147-A177-3AD203B41FA5}">
                      <a16:colId xmlns:a16="http://schemas.microsoft.com/office/drawing/2014/main" val="2233393087"/>
                    </a:ext>
                  </a:extLst>
                </a:gridCol>
              </a:tblGrid>
              <a:tr h="875830">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Finish</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Response</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Response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Response Time</a:t>
                      </a:r>
                    </a:p>
                  </a:txBody>
                  <a:tcPr/>
                </a:tc>
                <a:tc>
                  <a:txBody>
                    <a:bodyPr/>
                    <a:lstStyle/>
                    <a:p>
                      <a:pPr algn="r"/>
                      <a:r>
                        <a:rPr lang="en-US" b="0" dirty="0">
                          <a:solidFill>
                            <a:schemeClr val="tx1"/>
                          </a:solidFill>
                        </a:rPr>
                        <a:t>RR</a:t>
                      </a:r>
                    </a:p>
                    <a:p>
                      <a:pPr algn="r"/>
                      <a:r>
                        <a:rPr lang="en-US" b="0" dirty="0">
                          <a:solidFill>
                            <a:schemeClr val="tx1"/>
                          </a:solidFill>
                        </a:rPr>
                        <a:t>Finish Time</a:t>
                      </a:r>
                    </a:p>
                  </a:txBody>
                  <a:tcPr/>
                </a:tc>
                <a:tc>
                  <a:txBody>
                    <a:bodyPr/>
                    <a:lstStyle/>
                    <a:p>
                      <a:pPr algn="r"/>
                      <a:r>
                        <a:rPr lang="en-US" b="0" dirty="0">
                          <a:solidFill>
                            <a:schemeClr val="tx1"/>
                          </a:solidFill>
                        </a:rPr>
                        <a:t>RR</a:t>
                      </a:r>
                    </a:p>
                    <a:p>
                      <a:pPr algn="r"/>
                      <a:r>
                        <a:rPr lang="en-US" b="0" dirty="0">
                          <a:solidFill>
                            <a:schemeClr val="tx1"/>
                          </a:solidFill>
                        </a:rPr>
                        <a:t>Response Time</a:t>
                      </a:r>
                    </a:p>
                  </a:txBody>
                  <a:tcPr/>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5</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3</a:t>
                      </a:r>
                      <a:endParaRPr lang="en-US" baseline="30000" dirty="0">
                        <a:solidFill>
                          <a:schemeClr val="tx1"/>
                        </a:solidFill>
                      </a:endParaRP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23394570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4</a:t>
                      </a:r>
                    </a:p>
                  </a:txBody>
                  <a:tcPr/>
                </a:tc>
                <a:tc>
                  <a:txBody>
                    <a:bodyPr/>
                    <a:lstStyle/>
                    <a:p>
                      <a:pPr algn="r"/>
                      <a:r>
                        <a:rPr lang="en-US" baseline="0" dirty="0">
                          <a:solidFill>
                            <a:schemeClr val="tx1"/>
                          </a:solidFill>
                        </a:rPr>
                        <a:t>9</a:t>
                      </a:r>
                    </a:p>
                  </a:txBody>
                  <a:tcPr/>
                </a:tc>
                <a:tc>
                  <a:txBody>
                    <a:bodyPr/>
                    <a:lstStyle/>
                    <a:p>
                      <a:pPr algn="r"/>
                      <a:r>
                        <a:rPr lang="en-US" dirty="0">
                          <a:solidFill>
                            <a:schemeClr val="tx1"/>
                          </a:solidFill>
                        </a:rPr>
                        <a:t>2</a:t>
                      </a: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2284253600"/>
                  </a:ext>
                </a:extLst>
              </a:tr>
              <a:tr h="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a:t>
                      </a:r>
                    </a:p>
                  </a:txBody>
                  <a:tcPr/>
                </a:tc>
                <a:extLst>
                  <a:ext uri="{0D108BD9-81ED-4DB2-BD59-A6C34878D82A}">
                    <a16:rowId xmlns:a16="http://schemas.microsoft.com/office/drawing/2014/main" val="2879113726"/>
                  </a:ext>
                </a:extLst>
              </a:tr>
            </a:tbl>
          </a:graphicData>
        </a:graphic>
      </p:graphicFrame>
      <p:graphicFrame>
        <p:nvGraphicFramePr>
          <p:cNvPr id="32" name="Table 31">
            <a:extLst>
              <a:ext uri="{FF2B5EF4-FFF2-40B4-BE49-F238E27FC236}">
                <a16:creationId xmlns:a16="http://schemas.microsoft.com/office/drawing/2014/main" id="{B8F9F04B-E9FD-D7AF-3C0F-6872766CB875}"/>
              </a:ext>
            </a:extLst>
          </p:cNvPr>
          <p:cNvGraphicFramePr>
            <a:graphicFrameLocks noGrp="1"/>
          </p:cNvGraphicFramePr>
          <p:nvPr>
            <p:extLst>
              <p:ext uri="{D42A27DB-BD31-4B8C-83A1-F6EECF244321}">
                <p14:modId xmlns:p14="http://schemas.microsoft.com/office/powerpoint/2010/main" val="2366394037"/>
              </p:ext>
            </p:extLst>
          </p:nvPr>
        </p:nvGraphicFramePr>
        <p:xfrm>
          <a:off x="2895600" y="4038600"/>
          <a:ext cx="6959328" cy="148336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bl>
          </a:graphicData>
        </a:graphic>
      </p:graphicFrame>
      <p:graphicFrame>
        <p:nvGraphicFramePr>
          <p:cNvPr id="33" name="Table 32">
            <a:extLst>
              <a:ext uri="{FF2B5EF4-FFF2-40B4-BE49-F238E27FC236}">
                <a16:creationId xmlns:a16="http://schemas.microsoft.com/office/drawing/2014/main" id="{8477DA40-32A4-696E-A951-47FE7E32C149}"/>
              </a:ext>
            </a:extLst>
          </p:cNvPr>
          <p:cNvGraphicFramePr>
            <a:graphicFrameLocks noGrp="1"/>
          </p:cNvGraphicFramePr>
          <p:nvPr>
            <p:extLst>
              <p:ext uri="{D42A27DB-BD31-4B8C-83A1-F6EECF244321}">
                <p14:modId xmlns:p14="http://schemas.microsoft.com/office/powerpoint/2010/main" val="1963474267"/>
              </p:ext>
            </p:extLst>
          </p:nvPr>
        </p:nvGraphicFramePr>
        <p:xfrm>
          <a:off x="2656242" y="5521960"/>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36" name="Content Placeholder 2">
            <a:extLst>
              <a:ext uri="{FF2B5EF4-FFF2-40B4-BE49-F238E27FC236}">
                <a16:creationId xmlns:a16="http://schemas.microsoft.com/office/drawing/2014/main" id="{A3E78703-1E7E-8610-9A1F-E93CA60B988D}"/>
              </a:ext>
            </a:extLst>
          </p:cNvPr>
          <p:cNvSpPr>
            <a:spLocks noGrp="1"/>
          </p:cNvSpPr>
          <p:nvPr>
            <p:ph idx="1"/>
          </p:nvPr>
        </p:nvSpPr>
        <p:spPr>
          <a:xfrm>
            <a:off x="5537064" y="5959172"/>
            <a:ext cx="1676400" cy="395575"/>
          </a:xfrm>
        </p:spPr>
        <p:txBody>
          <a:bodyPr>
            <a:normAutofit lnSpcReduction="10000"/>
          </a:bodyPr>
          <a:lstStyle/>
          <a:p>
            <a:pPr marL="0" indent="0">
              <a:buNone/>
            </a:pPr>
            <a:r>
              <a:rPr lang="en-GB" sz="2400" dirty="0"/>
              <a:t>Gantt Chart</a:t>
            </a:r>
            <a:endParaRPr lang="en-SE" sz="2400" dirty="0"/>
          </a:p>
        </p:txBody>
      </p:sp>
    </p:spTree>
    <p:extLst>
      <p:ext uri="{BB962C8B-B14F-4D97-AF65-F5344CB8AC3E}">
        <p14:creationId xmlns:p14="http://schemas.microsoft.com/office/powerpoint/2010/main" val="340810180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E224D-CE2B-C9BC-14EB-B815184D8C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2315A7-63E7-58ED-769B-C1B9FBE22BC2}"/>
              </a:ext>
            </a:extLst>
          </p:cNvPr>
          <p:cNvSpPr>
            <a:spLocks noGrp="1"/>
          </p:cNvSpPr>
          <p:nvPr>
            <p:ph type="title"/>
          </p:nvPr>
        </p:nvSpPr>
        <p:spPr/>
        <p:txBody>
          <a:bodyPr/>
          <a:lstStyle/>
          <a:p>
            <a:r>
              <a:rPr lang="en-US"/>
              <a:t>Scheduling II ANS</a:t>
            </a:r>
            <a:endParaRPr lang="en-SE" dirty="0"/>
          </a:p>
        </p:txBody>
      </p:sp>
      <p:graphicFrame>
        <p:nvGraphicFramePr>
          <p:cNvPr id="6" name="表格 6">
            <a:extLst>
              <a:ext uri="{FF2B5EF4-FFF2-40B4-BE49-F238E27FC236}">
                <a16:creationId xmlns:a16="http://schemas.microsoft.com/office/drawing/2014/main" id="{0C5C220C-57BB-4A26-90EF-1B4C9D9A49FD}"/>
              </a:ext>
            </a:extLst>
          </p:cNvPr>
          <p:cNvGraphicFramePr>
            <a:graphicFrameLocks noGrp="1"/>
          </p:cNvGraphicFramePr>
          <p:nvPr>
            <p:extLst>
              <p:ext uri="{D42A27DB-BD31-4B8C-83A1-F6EECF244321}">
                <p14:modId xmlns:p14="http://schemas.microsoft.com/office/powerpoint/2010/main" val="969077823"/>
              </p:ext>
            </p:extLst>
          </p:nvPr>
        </p:nvGraphicFramePr>
        <p:xfrm>
          <a:off x="990600" y="854105"/>
          <a:ext cx="10490204" cy="301752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778832">
                  <a:extLst>
                    <a:ext uri="{9D8B030D-6E8A-4147-A177-3AD203B41FA5}">
                      <a16:colId xmlns:a16="http://schemas.microsoft.com/office/drawing/2014/main" val="383908676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gridCol w="1072097">
                  <a:extLst>
                    <a:ext uri="{9D8B030D-6E8A-4147-A177-3AD203B41FA5}">
                      <a16:colId xmlns:a16="http://schemas.microsoft.com/office/drawing/2014/main" val="2248621"/>
                    </a:ext>
                  </a:extLst>
                </a:gridCol>
                <a:gridCol w="1072097">
                  <a:extLst>
                    <a:ext uri="{9D8B030D-6E8A-4147-A177-3AD203B41FA5}">
                      <a16:colId xmlns:a16="http://schemas.microsoft.com/office/drawing/2014/main" val="2712044097"/>
                    </a:ext>
                  </a:extLst>
                </a:gridCol>
                <a:gridCol w="1072097">
                  <a:extLst>
                    <a:ext uri="{9D8B030D-6E8A-4147-A177-3AD203B41FA5}">
                      <a16:colId xmlns:a16="http://schemas.microsoft.com/office/drawing/2014/main" val="4072710305"/>
                    </a:ext>
                  </a:extLst>
                </a:gridCol>
                <a:gridCol w="1072097">
                  <a:extLst>
                    <a:ext uri="{9D8B030D-6E8A-4147-A177-3AD203B41FA5}">
                      <a16:colId xmlns:a16="http://schemas.microsoft.com/office/drawing/2014/main" val="3685768401"/>
                    </a:ext>
                  </a:extLst>
                </a:gridCol>
                <a:gridCol w="1072097">
                  <a:extLst>
                    <a:ext uri="{9D8B030D-6E8A-4147-A177-3AD203B41FA5}">
                      <a16:colId xmlns:a16="http://schemas.microsoft.com/office/drawing/2014/main" val="3601507115"/>
                    </a:ext>
                  </a:extLst>
                </a:gridCol>
                <a:gridCol w="1072097">
                  <a:extLst>
                    <a:ext uri="{9D8B030D-6E8A-4147-A177-3AD203B41FA5}">
                      <a16:colId xmlns:a16="http://schemas.microsoft.com/office/drawing/2014/main" val="2233393087"/>
                    </a:ext>
                  </a:extLst>
                </a:gridCol>
              </a:tblGrid>
              <a:tr h="875830">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Finish</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Response</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Response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Response Time</a:t>
                      </a:r>
                    </a:p>
                  </a:txBody>
                  <a:tcPr/>
                </a:tc>
                <a:tc>
                  <a:txBody>
                    <a:bodyPr/>
                    <a:lstStyle/>
                    <a:p>
                      <a:pPr algn="r"/>
                      <a:r>
                        <a:rPr lang="en-US" b="0" dirty="0">
                          <a:solidFill>
                            <a:schemeClr val="tx1"/>
                          </a:solidFill>
                        </a:rPr>
                        <a:t>RR</a:t>
                      </a:r>
                    </a:p>
                    <a:p>
                      <a:pPr algn="r"/>
                      <a:r>
                        <a:rPr lang="en-US" b="0" dirty="0">
                          <a:solidFill>
                            <a:schemeClr val="tx1"/>
                          </a:solidFill>
                        </a:rPr>
                        <a:t>Finish Time</a:t>
                      </a:r>
                    </a:p>
                  </a:txBody>
                  <a:tcPr/>
                </a:tc>
                <a:tc>
                  <a:txBody>
                    <a:bodyPr/>
                    <a:lstStyle/>
                    <a:p>
                      <a:pPr algn="r"/>
                      <a:r>
                        <a:rPr lang="en-US" b="0" dirty="0">
                          <a:solidFill>
                            <a:schemeClr val="tx1"/>
                          </a:solidFill>
                        </a:rPr>
                        <a:t>RR</a:t>
                      </a:r>
                    </a:p>
                    <a:p>
                      <a:pPr algn="r"/>
                      <a:r>
                        <a:rPr lang="en-US" b="0" dirty="0">
                          <a:solidFill>
                            <a:schemeClr val="tx1"/>
                          </a:solidFill>
                        </a:rPr>
                        <a:t>Response Time</a:t>
                      </a:r>
                    </a:p>
                  </a:txBody>
                  <a:tcPr/>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altLang="zh-CN" dirty="0">
                          <a:solidFill>
                            <a:schemeClr val="tx1"/>
                          </a:solidFill>
                        </a:rPr>
                        <a:t>3</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6</a:t>
                      </a:r>
                    </a:p>
                  </a:txBody>
                  <a:tcPr/>
                </a:tc>
                <a:tc>
                  <a:txBody>
                    <a:bodyPr/>
                    <a:lstStyle/>
                    <a:p>
                      <a:pPr algn="r"/>
                      <a:r>
                        <a:rPr lang="en-US" dirty="0">
                          <a:solidFill>
                            <a:schemeClr val="tx1"/>
                          </a:solidFill>
                        </a:rPr>
                        <a:t>6</a:t>
                      </a: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5</a:t>
                      </a:r>
                      <a:endParaRPr lang="en-US" dirty="0">
                        <a:solidFill>
                          <a:schemeClr val="tx1"/>
                        </a:solidFill>
                      </a:endParaRPr>
                    </a:p>
                  </a:txBody>
                  <a:tcPr/>
                </a:tc>
                <a:tc>
                  <a:txBody>
                    <a:bodyPr/>
                    <a:lstStyle/>
                    <a:p>
                      <a:pPr algn="r"/>
                      <a:r>
                        <a:rPr lang="en-US" altLang="zh-CN" dirty="0">
                          <a:solidFill>
                            <a:schemeClr val="tx1"/>
                          </a:solidFill>
                        </a:rPr>
                        <a:t>8</a:t>
                      </a:r>
                      <a:endParaRPr lang="en-US"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10</a:t>
                      </a:r>
                    </a:p>
                  </a:txBody>
                  <a:tcPr/>
                </a:tc>
                <a:tc>
                  <a:txBody>
                    <a:bodyPr/>
                    <a:lstStyle/>
                    <a:p>
                      <a:pPr algn="r"/>
                      <a:r>
                        <a:rPr lang="en-US" dirty="0">
                          <a:solidFill>
                            <a:schemeClr val="tx1"/>
                          </a:solidFill>
                        </a:rPr>
                        <a:t>9</a:t>
                      </a:r>
                    </a:p>
                  </a:txBody>
                  <a:tcPr/>
                </a:tc>
                <a:tc>
                  <a:txBody>
                    <a:bodyPr/>
                    <a:lstStyle/>
                    <a:p>
                      <a:pPr algn="r"/>
                      <a:r>
                        <a:rPr lang="en-US" dirty="0">
                          <a:solidFill>
                            <a:schemeClr val="tx1"/>
                          </a:solidFill>
                        </a:rPr>
                        <a:t>10</a:t>
                      </a:r>
                    </a:p>
                  </a:txBody>
                  <a:tcPr/>
                </a:tc>
                <a:tc>
                  <a:txBody>
                    <a:bodyPr/>
                    <a:lstStyle/>
                    <a:p>
                      <a:pPr algn="r"/>
                      <a:r>
                        <a:rPr lang="en-US" dirty="0">
                          <a:solidFill>
                            <a:schemeClr val="tx1"/>
                          </a:solidFill>
                        </a:rPr>
                        <a:t>9</a:t>
                      </a: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10</a:t>
                      </a: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3</a:t>
                      </a:r>
                      <a:endParaRPr lang="en-US" baseline="30000" dirty="0">
                        <a:solidFill>
                          <a:schemeClr val="tx1"/>
                        </a:solidFill>
                      </a:endParaRP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5</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5</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4</a:t>
                      </a:r>
                    </a:p>
                  </a:txBody>
                  <a:tcPr/>
                </a:tc>
                <a:extLst>
                  <a:ext uri="{0D108BD9-81ED-4DB2-BD59-A6C34878D82A}">
                    <a16:rowId xmlns:a16="http://schemas.microsoft.com/office/drawing/2014/main" val="123394570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4</a:t>
                      </a:r>
                    </a:p>
                  </a:txBody>
                  <a:tcPr/>
                </a:tc>
                <a:tc>
                  <a:txBody>
                    <a:bodyPr/>
                    <a:lstStyle/>
                    <a:p>
                      <a:pPr algn="r"/>
                      <a:r>
                        <a:rPr lang="en-US" baseline="0" dirty="0">
                          <a:solidFill>
                            <a:schemeClr val="tx1"/>
                          </a:solidFill>
                        </a:rPr>
                        <a:t>9</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12</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12</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12</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12</a:t>
                      </a:r>
                    </a:p>
                  </a:txBody>
                  <a:tcPr/>
                </a:tc>
                <a:tc>
                  <a:txBody>
                    <a:bodyPr/>
                    <a:lstStyle/>
                    <a:p>
                      <a:pPr algn="r"/>
                      <a:r>
                        <a:rPr lang="en-US" dirty="0">
                          <a:solidFill>
                            <a:schemeClr val="tx1"/>
                          </a:solidFill>
                        </a:rPr>
                        <a:t>3</a:t>
                      </a:r>
                    </a:p>
                  </a:txBody>
                  <a:tcPr/>
                </a:tc>
                <a:extLst>
                  <a:ext uri="{0D108BD9-81ED-4DB2-BD59-A6C34878D82A}">
                    <a16:rowId xmlns:a16="http://schemas.microsoft.com/office/drawing/2014/main" val="2284253600"/>
                  </a:ext>
                </a:extLst>
              </a:tr>
              <a:tr h="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5</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4.25</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4.25</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5.75</a:t>
                      </a:r>
                    </a:p>
                  </a:txBody>
                  <a:tcPr/>
                </a:tc>
                <a:extLst>
                  <a:ext uri="{0D108BD9-81ED-4DB2-BD59-A6C34878D82A}">
                    <a16:rowId xmlns:a16="http://schemas.microsoft.com/office/drawing/2014/main" val="2879113726"/>
                  </a:ext>
                </a:extLst>
              </a:tr>
            </a:tbl>
          </a:graphicData>
        </a:graphic>
      </p:graphicFrame>
      <p:graphicFrame>
        <p:nvGraphicFramePr>
          <p:cNvPr id="32" name="Table 31">
            <a:extLst>
              <a:ext uri="{FF2B5EF4-FFF2-40B4-BE49-F238E27FC236}">
                <a16:creationId xmlns:a16="http://schemas.microsoft.com/office/drawing/2014/main" id="{AB5AE1BC-0B4D-8B67-7214-84933EF44092}"/>
              </a:ext>
            </a:extLst>
          </p:cNvPr>
          <p:cNvGraphicFramePr>
            <a:graphicFrameLocks noGrp="1"/>
          </p:cNvGraphicFramePr>
          <p:nvPr>
            <p:extLst>
              <p:ext uri="{D42A27DB-BD31-4B8C-83A1-F6EECF244321}">
                <p14:modId xmlns:p14="http://schemas.microsoft.com/office/powerpoint/2010/main" val="2250945967"/>
              </p:ext>
            </p:extLst>
          </p:nvPr>
        </p:nvGraphicFramePr>
        <p:xfrm>
          <a:off x="2971800" y="4003774"/>
          <a:ext cx="6959328" cy="148336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4</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4</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4</a:t>
                      </a:r>
                      <a:endParaRPr lang="en-SE" dirty="0"/>
                    </a:p>
                  </a:txBody>
                  <a:tcPr/>
                </a:tc>
                <a:tc>
                  <a:txBody>
                    <a:bodyPr/>
                    <a:lstStyle/>
                    <a:p>
                      <a:pPr algn="ctr"/>
                      <a:r>
                        <a:rPr lang="en-GB" dirty="0"/>
                        <a:t>2</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362492301"/>
                  </a:ext>
                </a:extLst>
              </a:tr>
            </a:tbl>
          </a:graphicData>
        </a:graphic>
      </p:graphicFrame>
      <p:graphicFrame>
        <p:nvGraphicFramePr>
          <p:cNvPr id="33" name="Table 32">
            <a:extLst>
              <a:ext uri="{FF2B5EF4-FFF2-40B4-BE49-F238E27FC236}">
                <a16:creationId xmlns:a16="http://schemas.microsoft.com/office/drawing/2014/main" id="{62412147-C408-2D0D-0D2F-A1AE959E9821}"/>
              </a:ext>
            </a:extLst>
          </p:cNvPr>
          <p:cNvGraphicFramePr>
            <a:graphicFrameLocks noGrp="1"/>
          </p:cNvGraphicFramePr>
          <p:nvPr>
            <p:extLst>
              <p:ext uri="{D42A27DB-BD31-4B8C-83A1-F6EECF244321}">
                <p14:modId xmlns:p14="http://schemas.microsoft.com/office/powerpoint/2010/main" val="1768773012"/>
              </p:ext>
            </p:extLst>
          </p:nvPr>
        </p:nvGraphicFramePr>
        <p:xfrm>
          <a:off x="2732442" y="5487134"/>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36" name="Content Placeholder 2">
            <a:extLst>
              <a:ext uri="{FF2B5EF4-FFF2-40B4-BE49-F238E27FC236}">
                <a16:creationId xmlns:a16="http://schemas.microsoft.com/office/drawing/2014/main" id="{A35A2B42-7B3B-159C-1D86-853A7CA206BD}"/>
              </a:ext>
            </a:extLst>
          </p:cNvPr>
          <p:cNvSpPr>
            <a:spLocks noGrp="1"/>
          </p:cNvSpPr>
          <p:nvPr>
            <p:ph idx="1"/>
          </p:nvPr>
        </p:nvSpPr>
        <p:spPr>
          <a:xfrm>
            <a:off x="5775901" y="5857974"/>
            <a:ext cx="1676400" cy="395575"/>
          </a:xfrm>
        </p:spPr>
        <p:txBody>
          <a:bodyPr>
            <a:normAutofit lnSpcReduction="10000"/>
          </a:bodyPr>
          <a:lstStyle/>
          <a:p>
            <a:pPr marL="0" indent="0">
              <a:buNone/>
            </a:pPr>
            <a:r>
              <a:rPr lang="en-GB" sz="2400" dirty="0"/>
              <a:t>Gantt Chart</a:t>
            </a:r>
            <a:endParaRPr lang="en-SE" sz="2400" dirty="0"/>
          </a:p>
        </p:txBody>
      </p:sp>
      <p:cxnSp>
        <p:nvCxnSpPr>
          <p:cNvPr id="5" name="Straight Arrow Connector 4">
            <a:extLst>
              <a:ext uri="{FF2B5EF4-FFF2-40B4-BE49-F238E27FC236}">
                <a16:creationId xmlns:a16="http://schemas.microsoft.com/office/drawing/2014/main" id="{C8870995-F7A8-C01B-1596-BC0B66D4CDD1}"/>
              </a:ext>
            </a:extLst>
          </p:cNvPr>
          <p:cNvCxnSpPr>
            <a:cxnSpLocks/>
          </p:cNvCxnSpPr>
          <p:nvPr/>
        </p:nvCxnSpPr>
        <p:spPr bwMode="auto">
          <a:xfrm flipV="1">
            <a:off x="3870743" y="5820005"/>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A667137C-7349-8A34-7BF2-AEB6ED8B8D2E}"/>
              </a:ext>
            </a:extLst>
          </p:cNvPr>
          <p:cNvSpPr txBox="1"/>
          <p:nvPr/>
        </p:nvSpPr>
        <p:spPr>
          <a:xfrm>
            <a:off x="3333334" y="625184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8" name="Straight Arrow Connector 7">
            <a:extLst>
              <a:ext uri="{FF2B5EF4-FFF2-40B4-BE49-F238E27FC236}">
                <a16:creationId xmlns:a16="http://schemas.microsoft.com/office/drawing/2014/main" id="{E0BFB9E7-5955-2874-9393-F6C891D0B13C}"/>
              </a:ext>
            </a:extLst>
          </p:cNvPr>
          <p:cNvCxnSpPr>
            <a:cxnSpLocks/>
          </p:cNvCxnSpPr>
          <p:nvPr/>
        </p:nvCxnSpPr>
        <p:spPr bwMode="auto">
          <a:xfrm flipV="1">
            <a:off x="4343400" y="5842670"/>
            <a:ext cx="0" cy="259272"/>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C77E63C6-6C86-9AE0-4674-53D0C1F6984B}"/>
              </a:ext>
            </a:extLst>
          </p:cNvPr>
          <p:cNvSpPr txBox="1"/>
          <p:nvPr/>
        </p:nvSpPr>
        <p:spPr>
          <a:xfrm>
            <a:off x="3870743" y="6006179"/>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cxnSp>
        <p:nvCxnSpPr>
          <p:cNvPr id="10" name="Straight Arrow Connector 9">
            <a:extLst>
              <a:ext uri="{FF2B5EF4-FFF2-40B4-BE49-F238E27FC236}">
                <a16:creationId xmlns:a16="http://schemas.microsoft.com/office/drawing/2014/main" id="{E2665EC6-C41E-2EF8-36FA-A215AA17D27B}"/>
              </a:ext>
            </a:extLst>
          </p:cNvPr>
          <p:cNvCxnSpPr>
            <a:cxnSpLocks/>
          </p:cNvCxnSpPr>
          <p:nvPr/>
        </p:nvCxnSpPr>
        <p:spPr bwMode="auto">
          <a:xfrm flipV="1">
            <a:off x="5338009" y="5828225"/>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8589FFEE-21B4-1C30-2E04-034233F9A4A2}"/>
              </a:ext>
            </a:extLst>
          </p:cNvPr>
          <p:cNvSpPr txBox="1"/>
          <p:nvPr/>
        </p:nvSpPr>
        <p:spPr>
          <a:xfrm>
            <a:off x="4800600" y="626006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P3 arrival</a:t>
            </a:r>
            <a:endParaRPr lang="en-SE" dirty="0">
              <a:solidFill>
                <a:schemeClr val="accent1">
                  <a:lumMod val="75000"/>
                </a:schemeClr>
              </a:solidFill>
              <a:latin typeface="Gill Sans Light"/>
            </a:endParaRPr>
          </a:p>
        </p:txBody>
      </p:sp>
      <p:cxnSp>
        <p:nvCxnSpPr>
          <p:cNvPr id="13" name="Straight Arrow Connector 12">
            <a:extLst>
              <a:ext uri="{FF2B5EF4-FFF2-40B4-BE49-F238E27FC236}">
                <a16:creationId xmlns:a16="http://schemas.microsoft.com/office/drawing/2014/main" id="{0B07A6AE-D075-FB93-9B9E-61DF9D7E3F08}"/>
              </a:ext>
            </a:extLst>
          </p:cNvPr>
          <p:cNvCxnSpPr>
            <a:cxnSpLocks/>
          </p:cNvCxnSpPr>
          <p:nvPr/>
        </p:nvCxnSpPr>
        <p:spPr bwMode="auto">
          <a:xfrm flipV="1">
            <a:off x="8303273" y="5803585"/>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286778EA-F1D7-4F3A-503B-8C0EE3507BDB}"/>
              </a:ext>
            </a:extLst>
          </p:cNvPr>
          <p:cNvSpPr txBox="1"/>
          <p:nvPr/>
        </p:nvSpPr>
        <p:spPr>
          <a:xfrm>
            <a:off x="7765864" y="623542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P4 arrival</a:t>
            </a:r>
            <a:endParaRPr lang="en-SE" dirty="0">
              <a:solidFill>
                <a:schemeClr val="accent1">
                  <a:lumMod val="75000"/>
                </a:schemeClr>
              </a:solidFill>
              <a:latin typeface="Gill Sans Light"/>
            </a:endParaRPr>
          </a:p>
        </p:txBody>
      </p:sp>
    </p:spTree>
    <p:extLst>
      <p:ext uri="{BB962C8B-B14F-4D97-AF65-F5344CB8AC3E}">
        <p14:creationId xmlns:p14="http://schemas.microsoft.com/office/powerpoint/2010/main" val="47518351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D8D75-B2AC-0019-5970-9FF407CA01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9366F2-F658-A244-554A-9781322B4924}"/>
              </a:ext>
            </a:extLst>
          </p:cNvPr>
          <p:cNvSpPr>
            <a:spLocks noGrp="1"/>
          </p:cNvSpPr>
          <p:nvPr>
            <p:ph type="title"/>
          </p:nvPr>
        </p:nvSpPr>
        <p:spPr/>
        <p:txBody>
          <a:bodyPr/>
          <a:lstStyle/>
          <a:p>
            <a:r>
              <a:rPr lang="en-US" dirty="0"/>
              <a:t>Scheduling II ANS</a:t>
            </a:r>
            <a:endParaRPr lang="en-SE" dirty="0"/>
          </a:p>
        </p:txBody>
      </p:sp>
      <p:graphicFrame>
        <p:nvGraphicFramePr>
          <p:cNvPr id="32" name="Table 31">
            <a:extLst>
              <a:ext uri="{FF2B5EF4-FFF2-40B4-BE49-F238E27FC236}">
                <a16:creationId xmlns:a16="http://schemas.microsoft.com/office/drawing/2014/main" id="{E12C85D6-2400-DD02-2691-0AFFA92D0ABC}"/>
              </a:ext>
            </a:extLst>
          </p:cNvPr>
          <p:cNvGraphicFramePr>
            <a:graphicFrameLocks noGrp="1"/>
          </p:cNvGraphicFramePr>
          <p:nvPr>
            <p:extLst>
              <p:ext uri="{D42A27DB-BD31-4B8C-83A1-F6EECF244321}">
                <p14:modId xmlns:p14="http://schemas.microsoft.com/office/powerpoint/2010/main" val="1393741682"/>
              </p:ext>
            </p:extLst>
          </p:nvPr>
        </p:nvGraphicFramePr>
        <p:xfrm>
          <a:off x="2971800" y="4224353"/>
          <a:ext cx="6959328" cy="148336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4</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4</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4</a:t>
                      </a:r>
                      <a:endParaRPr lang="en-SE" dirty="0"/>
                    </a:p>
                  </a:txBody>
                  <a:tcPr/>
                </a:tc>
                <a:tc>
                  <a:txBody>
                    <a:bodyPr/>
                    <a:lstStyle/>
                    <a:p>
                      <a:pPr algn="ctr"/>
                      <a:r>
                        <a:rPr lang="en-GB" dirty="0"/>
                        <a:t>2</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362492301"/>
                  </a:ext>
                </a:extLst>
              </a:tr>
            </a:tbl>
          </a:graphicData>
        </a:graphic>
      </p:graphicFrame>
      <p:graphicFrame>
        <p:nvGraphicFramePr>
          <p:cNvPr id="33" name="Table 32">
            <a:extLst>
              <a:ext uri="{FF2B5EF4-FFF2-40B4-BE49-F238E27FC236}">
                <a16:creationId xmlns:a16="http://schemas.microsoft.com/office/drawing/2014/main" id="{E02BD8CA-642F-25CA-59C7-9D29B5074C1B}"/>
              </a:ext>
            </a:extLst>
          </p:cNvPr>
          <p:cNvGraphicFramePr>
            <a:graphicFrameLocks noGrp="1"/>
          </p:cNvGraphicFramePr>
          <p:nvPr>
            <p:extLst>
              <p:ext uri="{D42A27DB-BD31-4B8C-83A1-F6EECF244321}">
                <p14:modId xmlns:p14="http://schemas.microsoft.com/office/powerpoint/2010/main" val="2896416752"/>
              </p:ext>
            </p:extLst>
          </p:nvPr>
        </p:nvGraphicFramePr>
        <p:xfrm>
          <a:off x="2732442" y="5707713"/>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36" name="Content Placeholder 2">
            <a:extLst>
              <a:ext uri="{FF2B5EF4-FFF2-40B4-BE49-F238E27FC236}">
                <a16:creationId xmlns:a16="http://schemas.microsoft.com/office/drawing/2014/main" id="{85FBEF5D-A600-7D50-0F56-04D432A43B5D}"/>
              </a:ext>
            </a:extLst>
          </p:cNvPr>
          <p:cNvSpPr>
            <a:spLocks noGrp="1"/>
          </p:cNvSpPr>
          <p:nvPr>
            <p:ph idx="1"/>
          </p:nvPr>
        </p:nvSpPr>
        <p:spPr>
          <a:xfrm>
            <a:off x="5775901" y="6078553"/>
            <a:ext cx="1676400" cy="395575"/>
          </a:xfrm>
        </p:spPr>
        <p:txBody>
          <a:bodyPr>
            <a:normAutofit lnSpcReduction="10000"/>
          </a:bodyPr>
          <a:lstStyle/>
          <a:p>
            <a:pPr marL="0" indent="0">
              <a:buNone/>
            </a:pPr>
            <a:r>
              <a:rPr lang="en-GB" sz="2400" dirty="0"/>
              <a:t>Gantt Chart</a:t>
            </a:r>
            <a:endParaRPr lang="en-SE" sz="2400" dirty="0"/>
          </a:p>
        </p:txBody>
      </p:sp>
      <p:cxnSp>
        <p:nvCxnSpPr>
          <p:cNvPr id="5" name="Straight Arrow Connector 4">
            <a:extLst>
              <a:ext uri="{FF2B5EF4-FFF2-40B4-BE49-F238E27FC236}">
                <a16:creationId xmlns:a16="http://schemas.microsoft.com/office/drawing/2014/main" id="{0451F4A4-B9A4-D33B-2081-F8E050D8405B}"/>
              </a:ext>
            </a:extLst>
          </p:cNvPr>
          <p:cNvCxnSpPr>
            <a:cxnSpLocks/>
          </p:cNvCxnSpPr>
          <p:nvPr/>
        </p:nvCxnSpPr>
        <p:spPr bwMode="auto">
          <a:xfrm flipV="1">
            <a:off x="3870743" y="6040584"/>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432EADD6-069B-C544-7F12-3B451ED099F0}"/>
              </a:ext>
            </a:extLst>
          </p:cNvPr>
          <p:cNvSpPr txBox="1"/>
          <p:nvPr/>
        </p:nvSpPr>
        <p:spPr>
          <a:xfrm>
            <a:off x="3333334" y="6472427"/>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8" name="Straight Arrow Connector 7">
            <a:extLst>
              <a:ext uri="{FF2B5EF4-FFF2-40B4-BE49-F238E27FC236}">
                <a16:creationId xmlns:a16="http://schemas.microsoft.com/office/drawing/2014/main" id="{CE88742C-C130-5BD7-B9C0-F7BDFD735479}"/>
              </a:ext>
            </a:extLst>
          </p:cNvPr>
          <p:cNvCxnSpPr>
            <a:cxnSpLocks/>
          </p:cNvCxnSpPr>
          <p:nvPr/>
        </p:nvCxnSpPr>
        <p:spPr bwMode="auto">
          <a:xfrm flipV="1">
            <a:off x="4343400" y="6063249"/>
            <a:ext cx="0" cy="259272"/>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049969F4-BC77-D8CD-4B27-0FF9F6E0C573}"/>
              </a:ext>
            </a:extLst>
          </p:cNvPr>
          <p:cNvSpPr txBox="1"/>
          <p:nvPr/>
        </p:nvSpPr>
        <p:spPr>
          <a:xfrm>
            <a:off x="3870743" y="622675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cxnSp>
        <p:nvCxnSpPr>
          <p:cNvPr id="10" name="Straight Arrow Connector 9">
            <a:extLst>
              <a:ext uri="{FF2B5EF4-FFF2-40B4-BE49-F238E27FC236}">
                <a16:creationId xmlns:a16="http://schemas.microsoft.com/office/drawing/2014/main" id="{4E5C1E7A-0617-B9D6-4C6A-DC8D288DF8F6}"/>
              </a:ext>
            </a:extLst>
          </p:cNvPr>
          <p:cNvCxnSpPr>
            <a:cxnSpLocks/>
          </p:cNvCxnSpPr>
          <p:nvPr/>
        </p:nvCxnSpPr>
        <p:spPr bwMode="auto">
          <a:xfrm flipV="1">
            <a:off x="5338009" y="6048804"/>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80B94E16-7F1B-7556-B628-455EBCDF5FB9}"/>
              </a:ext>
            </a:extLst>
          </p:cNvPr>
          <p:cNvSpPr txBox="1"/>
          <p:nvPr/>
        </p:nvSpPr>
        <p:spPr>
          <a:xfrm>
            <a:off x="4800600" y="6480647"/>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P3 arrival</a:t>
            </a:r>
            <a:endParaRPr lang="en-SE" dirty="0">
              <a:solidFill>
                <a:schemeClr val="accent1">
                  <a:lumMod val="75000"/>
                </a:schemeClr>
              </a:solidFill>
              <a:latin typeface="Gill Sans Light"/>
            </a:endParaRPr>
          </a:p>
        </p:txBody>
      </p:sp>
      <p:cxnSp>
        <p:nvCxnSpPr>
          <p:cNvPr id="13" name="Straight Arrow Connector 12">
            <a:extLst>
              <a:ext uri="{FF2B5EF4-FFF2-40B4-BE49-F238E27FC236}">
                <a16:creationId xmlns:a16="http://schemas.microsoft.com/office/drawing/2014/main" id="{76D78D6D-4B87-D892-04B9-CEE2F68AE7FA}"/>
              </a:ext>
            </a:extLst>
          </p:cNvPr>
          <p:cNvCxnSpPr>
            <a:cxnSpLocks/>
          </p:cNvCxnSpPr>
          <p:nvPr/>
        </p:nvCxnSpPr>
        <p:spPr bwMode="auto">
          <a:xfrm flipV="1">
            <a:off x="8438942" y="6024164"/>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D63D04D4-BA47-C616-1B5D-BA26CA5631CB}"/>
              </a:ext>
            </a:extLst>
          </p:cNvPr>
          <p:cNvSpPr txBox="1"/>
          <p:nvPr/>
        </p:nvSpPr>
        <p:spPr>
          <a:xfrm>
            <a:off x="7901533" y="6456007"/>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P4 arrival</a:t>
            </a:r>
            <a:endParaRPr lang="en-SE" dirty="0">
              <a:solidFill>
                <a:schemeClr val="accent1">
                  <a:lumMod val="75000"/>
                </a:schemeClr>
              </a:solidFill>
              <a:latin typeface="Gill Sans Light"/>
            </a:endParaRPr>
          </a:p>
        </p:txBody>
      </p:sp>
      <p:sp>
        <p:nvSpPr>
          <p:cNvPr id="3" name="Content Placeholder 2">
            <a:extLst>
              <a:ext uri="{FF2B5EF4-FFF2-40B4-BE49-F238E27FC236}">
                <a16:creationId xmlns:a16="http://schemas.microsoft.com/office/drawing/2014/main" id="{E2C0AC57-872C-69A0-5B15-B3A330E5308D}"/>
              </a:ext>
            </a:extLst>
          </p:cNvPr>
          <p:cNvSpPr txBox="1">
            <a:spLocks/>
          </p:cNvSpPr>
          <p:nvPr/>
        </p:nvSpPr>
        <p:spPr bwMode="auto">
          <a:xfrm>
            <a:off x="812800" y="692320"/>
            <a:ext cx="10566400" cy="353203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RR scheduling explanations: </a:t>
            </a:r>
          </a:p>
          <a:p>
            <a:r>
              <a:rPr lang="en-GB" kern="0" dirty="0"/>
              <a:t>Time 1: P2 arrives, and it runs immediately based on our assumption that an arriving process </a:t>
            </a:r>
            <a:r>
              <a:rPr lang="en-GB" dirty="0"/>
              <a:t>is added to the head of the queue upon arrival.</a:t>
            </a:r>
          </a:p>
          <a:p>
            <a:r>
              <a:rPr lang="en-GB" kern="0" dirty="0"/>
              <a:t>Time 3: P3 arrives, and it runs immediately.</a:t>
            </a:r>
          </a:p>
          <a:p>
            <a:r>
              <a:rPr lang="en-GB" kern="0" dirty="0"/>
              <a:t>Time 4: P2 runs since it is next in ready queue based on the cyclic pattern of  “12, 12”.</a:t>
            </a:r>
          </a:p>
          <a:p>
            <a:r>
              <a:rPr lang="en-GB" kern="0" dirty="0"/>
              <a:t>Time 6: P3 runs based on the cyclic pattern of “321, 321”.</a:t>
            </a:r>
          </a:p>
          <a:p>
            <a:r>
              <a:rPr lang="en-GB" kern="0" dirty="0"/>
              <a:t>Time 9: P4 arrives, and it runs immediately.</a:t>
            </a:r>
            <a:endParaRPr lang="en-SE" kern="0" dirty="0"/>
          </a:p>
          <a:p>
            <a:endParaRPr lang="en-SE" kern="0" dirty="0"/>
          </a:p>
        </p:txBody>
      </p:sp>
    </p:spTree>
    <p:extLst>
      <p:ext uri="{BB962C8B-B14F-4D97-AF65-F5344CB8AC3E}">
        <p14:creationId xmlns:p14="http://schemas.microsoft.com/office/powerpoint/2010/main" val="3793240590"/>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98726</TotalTime>
  <Pages>60</Pages>
  <Words>1898</Words>
  <Application>Microsoft Office PowerPoint</Application>
  <PresentationFormat>Widescreen</PresentationFormat>
  <Paragraphs>642</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fkGroteskNeue</vt:lpstr>
      <vt:lpstr>Gill Sans</vt:lpstr>
      <vt:lpstr>Gill Sans Light</vt:lpstr>
      <vt:lpstr>Comic Sans MS</vt:lpstr>
      <vt:lpstr>Symbol</vt:lpstr>
      <vt:lpstr>Office</vt:lpstr>
      <vt:lpstr>CSC 112: Computer Operating Systems Lecture 5   Scheduling Exercises Solution</vt:lpstr>
      <vt:lpstr>Predicting Burst Time</vt:lpstr>
      <vt:lpstr>Predicting Burst Time ANS</vt:lpstr>
      <vt:lpstr>Scheduling</vt:lpstr>
      <vt:lpstr>Scheduling I</vt:lpstr>
      <vt:lpstr>Scheduling I ANS</vt:lpstr>
      <vt:lpstr>Scheduling II</vt:lpstr>
      <vt:lpstr>Scheduling II ANS</vt:lpstr>
      <vt:lpstr>Scheduling II ANS</vt:lpstr>
      <vt:lpstr>Scheduling III</vt:lpstr>
      <vt:lpstr>Scheduling III ANS</vt:lpstr>
      <vt:lpstr>Scheduling with Bursts I</vt:lpstr>
      <vt:lpstr>Scheduling with Bursts I ANS</vt:lpstr>
      <vt:lpstr>Scheduling with Bursts II</vt:lpstr>
      <vt:lpstr>Scheduling with Bursts ANS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1111</cp:revision>
  <cp:lastPrinted>2022-03-15T20:14:46Z</cp:lastPrinted>
  <dcterms:created xsi:type="dcterms:W3CDTF">1995-08-12T11:37:26Z</dcterms:created>
  <dcterms:modified xsi:type="dcterms:W3CDTF">2025-03-24T18:28:52Z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