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256" r:id="rId2"/>
    <p:sldId id="1500" r:id="rId3"/>
    <p:sldId id="1493" r:id="rId4"/>
    <p:sldId id="1488" r:id="rId5"/>
    <p:sldId id="1497" r:id="rId6"/>
    <p:sldId id="1507" r:id="rId7"/>
    <p:sldId id="1502" r:id="rId8"/>
    <p:sldId id="1504" r:id="rId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900687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BD56A-182F-D88E-0234-D71A91B8F1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BCA10-BF0C-940C-9041-BD6F749CB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B8278-3395-5B05-3ADC-3909FE407DDF}"/>
              </a:ext>
            </a:extLst>
          </p:cNvPr>
          <p:cNvSpPr>
            <a:spLocks noGrp="1"/>
          </p:cNvSpPr>
          <p:nvPr>
            <p:ph type="body" idx="1"/>
          </p:nvPr>
        </p:nvSpPr>
        <p:spPr/>
        <p:txBody>
          <a:bodyPr/>
          <a:lstStyle/>
          <a:p>
            <a:r>
              <a:rPr lang="en-GB" b="0" i="0" dirty="0">
                <a:effectLst/>
                <a:latin typeface="fkGroteskNeue"/>
              </a:rPr>
              <a:t>So, the average of 2, 7, 5, 6, and 8 is 5.6.</a:t>
            </a:r>
          </a:p>
          <a:p>
            <a:r>
              <a:rPr lang="en-GB" b="0" i="0" dirty="0">
                <a:effectLst/>
                <a:latin typeface="fkGroteskNeue"/>
              </a:rPr>
              <a:t>The average of the numbers 2, 7, 5, 9, and 4 is 5.4.</a:t>
            </a:r>
          </a:p>
          <a:p>
            <a:r>
              <a:rPr lang="en-GB" b="0" i="0" dirty="0">
                <a:effectLst/>
                <a:latin typeface="fkGroteskNeue"/>
              </a:rPr>
              <a:t>The average of the numbers 2, 8, 1, 9, and 4 is 4.8.</a:t>
            </a:r>
          </a:p>
          <a:p>
            <a:r>
              <a:rPr lang="en-GB" b="0" i="0" dirty="0">
                <a:effectLst/>
                <a:latin typeface="fkGroteskNeue"/>
              </a:rPr>
              <a:t>The average of the numbers 3, 12, 1, 9, and 7 is 6.4.</a:t>
            </a:r>
            <a:endParaRPr lang="en-SE" dirty="0"/>
          </a:p>
        </p:txBody>
      </p:sp>
    </p:spTree>
    <p:extLst>
      <p:ext uri="{BB962C8B-B14F-4D97-AF65-F5344CB8AC3E}">
        <p14:creationId xmlns:p14="http://schemas.microsoft.com/office/powerpoint/2010/main" val="2885661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5</a:t>
            </a:r>
            <a:br>
              <a:rPr lang="en-US" sz="3000" dirty="0"/>
            </a:br>
            <a:br>
              <a:rPr lang="en-US" sz="3000" dirty="0"/>
            </a:br>
            <a:br>
              <a:rPr lang="en-US" sz="3000" dirty="0"/>
            </a:br>
            <a:r>
              <a:rPr lang="en-US" sz="3000" dirty="0"/>
              <a:t>Scheduling</a:t>
            </a:r>
            <a:br>
              <a:rPr lang="en-US" sz="3000"/>
            </a:br>
            <a:r>
              <a:rPr lang="en-US" sz="3000"/>
              <a:t>Exercises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165B-77B3-A766-647F-94728AAE698E}"/>
              </a:ext>
            </a:extLst>
          </p:cNvPr>
          <p:cNvSpPr>
            <a:spLocks noGrp="1"/>
          </p:cNvSpPr>
          <p:nvPr>
            <p:ph type="title"/>
          </p:nvPr>
        </p:nvSpPr>
        <p:spPr/>
        <p:txBody>
          <a:bodyPr/>
          <a:lstStyle/>
          <a:p>
            <a:r>
              <a:rPr lang="en-GB" dirty="0"/>
              <a:t>Predicting Burst Time</a:t>
            </a:r>
            <a:endParaRPr lang="en-SE" dirty="0"/>
          </a:p>
        </p:txBody>
      </p:sp>
      <p:sp>
        <p:nvSpPr>
          <p:cNvPr id="3" name="Content Placeholder 2">
            <a:extLst>
              <a:ext uri="{FF2B5EF4-FFF2-40B4-BE49-F238E27FC236}">
                <a16:creationId xmlns:a16="http://schemas.microsoft.com/office/drawing/2014/main" id="{A568D32D-8A26-D01F-B9B1-DC028CCAB513}"/>
              </a:ext>
            </a:extLst>
          </p:cNvPr>
          <p:cNvSpPr>
            <a:spLocks noGrp="1"/>
          </p:cNvSpPr>
          <p:nvPr>
            <p:ph idx="1"/>
          </p:nvPr>
        </p:nvSpPr>
        <p:spPr/>
        <p:txBody>
          <a:bodyPr>
            <a:normAutofit/>
          </a:bodyPr>
          <a:lstStyle/>
          <a:p>
            <a:r>
              <a:rPr lang="en-US" altLang="ko-KR" dirty="0"/>
              <a:t>Use </a:t>
            </a:r>
            <a:r>
              <a:rPr lang="en-US" altLang="ko-KR" sz="2800" dirty="0"/>
              <a:t>exponential averaging  </a:t>
            </a:r>
            <a:r>
              <a:rPr lang="en-US" altLang="ko-KR" sz="2800" dirty="0">
                <a:sym typeface="Symbol" panose="05050102010706020507" pitchFamily="18" charset="2"/>
              </a:rPr>
              <a:t></a:t>
            </a:r>
            <a:r>
              <a:rPr lang="en-US" altLang="ko-KR" sz="2800" baseline="-25000" dirty="0">
                <a:sym typeface="Symbol" panose="05050102010706020507" pitchFamily="18" charset="2"/>
              </a:rPr>
              <a:t>n</a:t>
            </a:r>
            <a:r>
              <a:rPr lang="en-US" altLang="ko-KR" sz="2800" dirty="0">
                <a:sym typeface="Symbol" panose="05050102010706020507" pitchFamily="18" charset="2"/>
              </a:rPr>
              <a:t> = t</a:t>
            </a:r>
            <a:r>
              <a:rPr lang="en-US" altLang="ko-KR" sz="2800" baseline="-25000" dirty="0">
                <a:sym typeface="Symbol" panose="05050102010706020507" pitchFamily="18" charset="2"/>
              </a:rPr>
              <a:t>n-1</a:t>
            </a:r>
            <a:r>
              <a:rPr lang="en-US" altLang="ko-KR" sz="2800" dirty="0">
                <a:sym typeface="Symbol" panose="05050102010706020507" pitchFamily="18" charset="2"/>
              </a:rPr>
              <a:t>+(1-)</a:t>
            </a:r>
            <a:r>
              <a:rPr lang="en-US" altLang="ko-KR" sz="2800" baseline="-25000" dirty="0">
                <a:sym typeface="Symbol" panose="05050102010706020507" pitchFamily="18" charset="2"/>
              </a:rPr>
              <a:t>n-1</a:t>
            </a:r>
            <a:r>
              <a:rPr lang="en-US" altLang="ko-KR" sz="2800" dirty="0">
                <a:sym typeface="Symbol" panose="05050102010706020507" pitchFamily="18" charset="2"/>
              </a:rPr>
              <a:t> to predict the next burst time. Assume initial estimate </a:t>
            </a:r>
            <a:r>
              <a:rPr lang="en-US" altLang="ko-KR" sz="2800" baseline="-25000" dirty="0">
                <a:sym typeface="Symbol" panose="05050102010706020507" pitchFamily="18" charset="2"/>
              </a:rPr>
              <a:t>0</a:t>
            </a:r>
            <a:r>
              <a:rPr lang="en-US" altLang="ko-KR" sz="2800" dirty="0">
                <a:sym typeface="Symbol" panose="05050102010706020507" pitchFamily="18" charset="2"/>
              </a:rPr>
              <a:t> = 10, and the </a:t>
            </a:r>
            <a:r>
              <a:rPr lang="en-GB" dirty="0"/>
              <a:t>actual burst times of the first four processes </a:t>
            </a:r>
            <a:r>
              <a:rPr lang="en-US" altLang="ko-KR" sz="2800" dirty="0">
                <a:sym typeface="Symbol" panose="05050102010706020507" pitchFamily="18" charset="2"/>
              </a:rPr>
              <a:t>t</a:t>
            </a:r>
            <a:r>
              <a:rPr lang="en-US" altLang="ko-KR" sz="2800" baseline="-25000" dirty="0">
                <a:sym typeface="Symbol" panose="05050102010706020507" pitchFamily="18" charset="2"/>
              </a:rPr>
              <a:t>0</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1</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2</a:t>
            </a:r>
            <a:r>
              <a:rPr lang="en-GB" dirty="0"/>
              <a:t>, </a:t>
            </a:r>
            <a:r>
              <a:rPr lang="en-US" altLang="ko-KR" sz="2800" dirty="0">
                <a:sym typeface="Symbol" panose="05050102010706020507" pitchFamily="18" charset="2"/>
              </a:rPr>
              <a:t>t</a:t>
            </a:r>
            <a:r>
              <a:rPr lang="en-US" altLang="ko-KR" sz="2800" baseline="-25000" dirty="0">
                <a:sym typeface="Symbol" panose="05050102010706020507" pitchFamily="18" charset="2"/>
              </a:rPr>
              <a:t>3</a:t>
            </a:r>
            <a:r>
              <a:rPr lang="en-GB" dirty="0"/>
              <a:t> are 4, 8, 6 and 7, respectively. Given α = 0.5. Compute the predicted burst times </a:t>
            </a:r>
            <a:r>
              <a:rPr lang="en-US" altLang="ko-KR" sz="2800" dirty="0">
                <a:sym typeface="Symbol" panose="05050102010706020507" pitchFamily="18" charset="2"/>
              </a:rPr>
              <a:t></a:t>
            </a:r>
            <a:r>
              <a:rPr lang="en-US" altLang="ko-KR" sz="2800" baseline="-25000" dirty="0">
                <a:sym typeface="Symbol" panose="05050102010706020507" pitchFamily="18" charset="2"/>
              </a:rPr>
              <a:t>1</a:t>
            </a:r>
            <a:r>
              <a:rPr lang="en-US" altLang="ko-KR" sz="2800" dirty="0">
                <a:sym typeface="Symbol" panose="05050102010706020507" pitchFamily="18" charset="2"/>
              </a:rPr>
              <a:t>, </a:t>
            </a:r>
            <a:r>
              <a:rPr lang="en-US" altLang="ko-KR" sz="2800" baseline="-25000" dirty="0">
                <a:sym typeface="Symbol" panose="05050102010706020507" pitchFamily="18" charset="2"/>
              </a:rPr>
              <a:t>2</a:t>
            </a:r>
            <a:r>
              <a:rPr lang="en-US" altLang="ko-KR" sz="2800" dirty="0">
                <a:sym typeface="Symbol" panose="05050102010706020507" pitchFamily="18" charset="2"/>
              </a:rPr>
              <a:t>, </a:t>
            </a:r>
            <a:r>
              <a:rPr lang="en-US" altLang="ko-KR" sz="2800" baseline="-25000" dirty="0">
                <a:sym typeface="Symbol" panose="05050102010706020507" pitchFamily="18" charset="2"/>
              </a:rPr>
              <a:t>3</a:t>
            </a:r>
            <a:r>
              <a:rPr lang="en-US" altLang="ko-KR" sz="2800" dirty="0">
                <a:sym typeface="Symbol" panose="05050102010706020507" pitchFamily="18" charset="2"/>
              </a:rPr>
              <a:t>, </a:t>
            </a:r>
            <a:r>
              <a:rPr lang="en-US" altLang="ko-KR" sz="2800" baseline="-25000" dirty="0">
                <a:sym typeface="Symbol" panose="05050102010706020507" pitchFamily="18" charset="2"/>
              </a:rPr>
              <a:t>4. </a:t>
            </a:r>
            <a:endParaRPr lang="en-GB" dirty="0"/>
          </a:p>
        </p:txBody>
      </p:sp>
    </p:spTree>
    <p:extLst>
      <p:ext uri="{BB962C8B-B14F-4D97-AF65-F5344CB8AC3E}">
        <p14:creationId xmlns:p14="http://schemas.microsoft.com/office/powerpoint/2010/main" val="18306058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BE6B-0C65-5110-8483-EE9E77544F77}"/>
              </a:ext>
            </a:extLst>
          </p:cNvPr>
          <p:cNvSpPr>
            <a:spLocks noGrp="1"/>
          </p:cNvSpPr>
          <p:nvPr>
            <p:ph type="title"/>
          </p:nvPr>
        </p:nvSpPr>
        <p:spPr/>
        <p:txBody>
          <a:bodyPr/>
          <a:lstStyle/>
          <a:p>
            <a:r>
              <a:rPr lang="en-US" dirty="0"/>
              <a:t>Scheduling</a:t>
            </a:r>
            <a:endParaRPr lang="en-SE" dirty="0"/>
          </a:p>
        </p:txBody>
      </p:sp>
      <p:sp>
        <p:nvSpPr>
          <p:cNvPr id="3" name="Content Placeholder 2">
            <a:extLst>
              <a:ext uri="{FF2B5EF4-FFF2-40B4-BE49-F238E27FC236}">
                <a16:creationId xmlns:a16="http://schemas.microsoft.com/office/drawing/2014/main" id="{EB56F1D9-966C-5F42-C49B-BBC015FF1F6D}"/>
              </a:ext>
            </a:extLst>
          </p:cNvPr>
          <p:cNvSpPr>
            <a:spLocks noGrp="1"/>
          </p:cNvSpPr>
          <p:nvPr>
            <p:ph idx="1"/>
          </p:nvPr>
        </p:nvSpPr>
        <p:spPr/>
        <p:txBody>
          <a:bodyPr>
            <a:normAutofit/>
          </a:bodyPr>
          <a:lstStyle/>
          <a:p>
            <a:r>
              <a:rPr lang="en-GB" dirty="0"/>
              <a:t>Here is a table of processes and their arrival and execution times.</a:t>
            </a:r>
          </a:p>
          <a:p>
            <a:r>
              <a:rPr lang="en-GB" dirty="0"/>
              <a:t>1) </a:t>
            </a:r>
            <a:r>
              <a:rPr lang="en-US" altLang="zh-CN" dirty="0"/>
              <a:t>Draw the Gantt chart </a:t>
            </a:r>
            <a:r>
              <a:rPr lang="en-GB" dirty="0"/>
              <a:t>under 4 policies: First Come First Serve (FCFS), Shortest Job First (SJF), Shortest-Remaining-Time-First (SRTF), Round-Robin (RR) with </a:t>
            </a:r>
            <a:r>
              <a:rPr lang="en-GB" dirty="0" err="1"/>
              <a:t>timeslice</a:t>
            </a:r>
            <a:r>
              <a:rPr lang="en-GB" dirty="0"/>
              <a:t> quantum = 1. Assume that context switch overhead is 0. For RR, assume that an arriving process is scheduled to run at the beginning of its arrival time, i.e., it is added to the head of the queue upon arrival. </a:t>
            </a:r>
          </a:p>
          <a:p>
            <a:r>
              <a:rPr lang="en-GB" dirty="0"/>
              <a:t>2) Compute the finish times and response times for all 5 processes, and the average response time. (If the division is hard, write a fraction like 28/5 instead of 5.6)</a:t>
            </a:r>
          </a:p>
        </p:txBody>
      </p:sp>
    </p:spTree>
    <p:extLst>
      <p:ext uri="{BB962C8B-B14F-4D97-AF65-F5344CB8AC3E}">
        <p14:creationId xmlns:p14="http://schemas.microsoft.com/office/powerpoint/2010/main" val="105798708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dirty="0"/>
              <a:t>Scheduling I</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3612067224"/>
              </p:ext>
            </p:extLst>
          </p:nvPr>
        </p:nvGraphicFramePr>
        <p:xfrm>
          <a:off x="850898" y="1240518"/>
          <a:ext cx="10490204" cy="265176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7314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4</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7B95E552-BB9C-9DD5-CCC3-40AA06825068}"/>
              </a:ext>
            </a:extLst>
          </p:cNvPr>
          <p:cNvSpPr txBox="1"/>
          <p:nvPr/>
        </p:nvSpPr>
        <p:spPr>
          <a:xfrm>
            <a:off x="4942626" y="7629372"/>
            <a:ext cx="103105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arrival</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5944367" y="7629372"/>
            <a:ext cx="10438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arrival</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57975AA6-80FA-7BF1-4E89-648A2FFB6619}"/>
              </a:ext>
            </a:extLst>
          </p:cNvPr>
          <p:cNvGraphicFramePr>
            <a:graphicFrameLocks noGrp="1"/>
          </p:cNvGraphicFramePr>
          <p:nvPr>
            <p:extLst>
              <p:ext uri="{D42A27DB-BD31-4B8C-83A1-F6EECF244321}">
                <p14:modId xmlns:p14="http://schemas.microsoft.com/office/powerpoint/2010/main" val="3731690118"/>
              </p:ext>
            </p:extLst>
          </p:nvPr>
        </p:nvGraphicFramePr>
        <p:xfrm>
          <a:off x="3276600" y="4038600"/>
          <a:ext cx="5939140"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A8433EE-5FDA-45B0-C06A-8C9691339AAA}"/>
              </a:ext>
            </a:extLst>
          </p:cNvPr>
          <p:cNvGraphicFramePr>
            <a:graphicFrameLocks noGrp="1"/>
          </p:cNvGraphicFramePr>
          <p:nvPr>
            <p:extLst>
              <p:ext uri="{D42A27DB-BD31-4B8C-83A1-F6EECF244321}">
                <p14:modId xmlns:p14="http://schemas.microsoft.com/office/powerpoint/2010/main" val="1732515516"/>
              </p:ext>
            </p:extLst>
          </p:nvPr>
        </p:nvGraphicFramePr>
        <p:xfrm>
          <a:off x="3037242" y="5521960"/>
          <a:ext cx="6459539"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510909">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5DDDDC17-1B53-D0C6-AC2C-40B2632F153E}"/>
              </a:ext>
            </a:extLst>
          </p:cNvPr>
          <p:cNvSpPr>
            <a:spLocks noGrp="1"/>
          </p:cNvSpPr>
          <p:nvPr>
            <p:ph idx="1"/>
          </p:nvPr>
        </p:nvSpPr>
        <p:spPr>
          <a:xfrm>
            <a:off x="5490212" y="5892800"/>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7EFE7-1570-81CA-8C67-68E86B55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6ABFB-C171-2319-5443-055F7FA74FE1}"/>
              </a:ext>
            </a:extLst>
          </p:cNvPr>
          <p:cNvSpPr>
            <a:spLocks noGrp="1"/>
          </p:cNvSpPr>
          <p:nvPr>
            <p:ph type="title"/>
          </p:nvPr>
        </p:nvSpPr>
        <p:spPr/>
        <p:txBody>
          <a:bodyPr/>
          <a:lstStyle/>
          <a:p>
            <a:r>
              <a:rPr lang="en-US" dirty="0"/>
              <a:t>Scheduling II</a:t>
            </a:r>
            <a:endParaRPr lang="en-SE" dirty="0"/>
          </a:p>
        </p:txBody>
      </p:sp>
      <p:graphicFrame>
        <p:nvGraphicFramePr>
          <p:cNvPr id="6" name="表格 6">
            <a:extLst>
              <a:ext uri="{FF2B5EF4-FFF2-40B4-BE49-F238E27FC236}">
                <a16:creationId xmlns:a16="http://schemas.microsoft.com/office/drawing/2014/main" id="{9E59607C-9FBA-0525-178B-8C1B758047D8}"/>
              </a:ext>
            </a:extLst>
          </p:cNvPr>
          <p:cNvGraphicFramePr>
            <a:graphicFrameLocks noGrp="1"/>
          </p:cNvGraphicFramePr>
          <p:nvPr/>
        </p:nvGraphicFramePr>
        <p:xfrm>
          <a:off x="530799" y="889000"/>
          <a:ext cx="10490204" cy="274320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gridCol w="1072097">
                  <a:extLst>
                    <a:ext uri="{9D8B030D-6E8A-4147-A177-3AD203B41FA5}">
                      <a16:colId xmlns:a16="http://schemas.microsoft.com/office/drawing/2014/main" val="4072710305"/>
                    </a:ext>
                  </a:extLst>
                </a:gridCol>
                <a:gridCol w="1072097">
                  <a:extLst>
                    <a:ext uri="{9D8B030D-6E8A-4147-A177-3AD203B41FA5}">
                      <a16:colId xmlns:a16="http://schemas.microsoft.com/office/drawing/2014/main" val="3685768401"/>
                    </a:ext>
                  </a:extLst>
                </a:gridCol>
                <a:gridCol w="1072097">
                  <a:extLst>
                    <a:ext uri="{9D8B030D-6E8A-4147-A177-3AD203B41FA5}">
                      <a16:colId xmlns:a16="http://schemas.microsoft.com/office/drawing/2014/main" val="3601507115"/>
                    </a:ext>
                  </a:extLst>
                </a:gridCol>
                <a:gridCol w="1072097">
                  <a:extLst>
                    <a:ext uri="{9D8B030D-6E8A-4147-A177-3AD203B41FA5}">
                      <a16:colId xmlns:a16="http://schemas.microsoft.com/office/drawing/2014/main" val="2233393087"/>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SJF Response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Finish Time</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Response Time</a:t>
                      </a:r>
                    </a:p>
                  </a:txBody>
                  <a:tcPr/>
                </a:tc>
                <a:tc>
                  <a:txBody>
                    <a:bodyPr/>
                    <a:lstStyle/>
                    <a:p>
                      <a:pPr algn="r"/>
                      <a:r>
                        <a:rPr lang="en-US" b="0" dirty="0">
                          <a:solidFill>
                            <a:schemeClr val="tx1"/>
                          </a:solidFill>
                        </a:rPr>
                        <a:t>RR</a:t>
                      </a:r>
                    </a:p>
                    <a:p>
                      <a:pPr algn="r"/>
                      <a:r>
                        <a:rPr lang="en-US" b="0" dirty="0">
                          <a:solidFill>
                            <a:schemeClr val="tx1"/>
                          </a:solidFill>
                        </a:rPr>
                        <a:t>Finish Time</a:t>
                      </a:r>
                    </a:p>
                  </a:txBody>
                  <a:tcPr/>
                </a:tc>
                <a:tc>
                  <a:txBody>
                    <a:bodyPr/>
                    <a:lstStyle/>
                    <a:p>
                      <a:pPr algn="r"/>
                      <a:r>
                        <a:rPr lang="en-US" b="0" dirty="0">
                          <a:solidFill>
                            <a:schemeClr val="tx1"/>
                          </a:solidFill>
                        </a:rPr>
                        <a:t>RR</a:t>
                      </a:r>
                    </a:p>
                    <a:p>
                      <a:pPr algn="r"/>
                      <a:r>
                        <a:rPr lang="en-US" b="0" dirty="0">
                          <a:solidFill>
                            <a:schemeClr val="tx1"/>
                          </a:solidFill>
                        </a:rPr>
                        <a:t>Response Time</a:t>
                      </a:r>
                    </a:p>
                  </a:txBody>
                  <a:tcPr/>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5</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4</a:t>
                      </a:r>
                    </a:p>
                  </a:txBody>
                  <a:tcPr/>
                </a:tc>
                <a:tc>
                  <a:txBody>
                    <a:bodyPr/>
                    <a:lstStyle/>
                    <a:p>
                      <a:pPr algn="r"/>
                      <a:r>
                        <a:rPr lang="en-US" baseline="0" dirty="0">
                          <a:solidFill>
                            <a:schemeClr val="tx1"/>
                          </a:solidFill>
                        </a:rPr>
                        <a:t>9</a:t>
                      </a:r>
                    </a:p>
                  </a:txBody>
                  <a:tcPr/>
                </a:tc>
                <a:tc>
                  <a:txBody>
                    <a:bodyPr/>
                    <a:lstStyle/>
                    <a:p>
                      <a:pPr algn="r"/>
                      <a:r>
                        <a:rPr lang="en-US" dirty="0">
                          <a:solidFill>
                            <a:schemeClr val="tx1"/>
                          </a:solidFill>
                        </a:rPr>
                        <a:t>2</a:t>
                      </a: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284253600"/>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 </a:t>
                      </a:r>
                    </a:p>
                  </a:txBody>
                  <a:tcPr/>
                </a:tc>
                <a:extLst>
                  <a:ext uri="{0D108BD9-81ED-4DB2-BD59-A6C34878D82A}">
                    <a16:rowId xmlns:a16="http://schemas.microsoft.com/office/drawing/2014/main" val="2879113726"/>
                  </a:ext>
                </a:extLst>
              </a:tr>
            </a:tbl>
          </a:graphicData>
        </a:graphic>
      </p:graphicFrame>
      <p:sp>
        <p:nvSpPr>
          <p:cNvPr id="11" name="文本框 10">
            <a:extLst>
              <a:ext uri="{FF2B5EF4-FFF2-40B4-BE49-F238E27FC236}">
                <a16:creationId xmlns:a16="http://schemas.microsoft.com/office/drawing/2014/main" id="{30F0970B-47A5-D306-9A89-16794956F88F}"/>
              </a:ext>
            </a:extLst>
          </p:cNvPr>
          <p:cNvSpPr txBox="1"/>
          <p:nvPr/>
        </p:nvSpPr>
        <p:spPr>
          <a:xfrm>
            <a:off x="4942626" y="7629372"/>
            <a:ext cx="1031051"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arrival</a:t>
            </a:r>
            <a:endParaRPr lang="en-US" b="0" dirty="0">
              <a:solidFill>
                <a:srgbClr val="000000"/>
              </a:solidFill>
              <a:latin typeface="Arial" panose="020B0604020202020204"/>
              <a:ea typeface="+mn-ea"/>
              <a:cs typeface="+mn-cs"/>
            </a:endParaRPr>
          </a:p>
        </p:txBody>
      </p:sp>
      <p:sp>
        <p:nvSpPr>
          <p:cNvPr id="42" name="文本框 10">
            <a:extLst>
              <a:ext uri="{FF2B5EF4-FFF2-40B4-BE49-F238E27FC236}">
                <a16:creationId xmlns:a16="http://schemas.microsoft.com/office/drawing/2014/main" id="{84A9D2B7-C986-0478-DB39-9322737E146A}"/>
              </a:ext>
            </a:extLst>
          </p:cNvPr>
          <p:cNvSpPr txBox="1"/>
          <p:nvPr/>
        </p:nvSpPr>
        <p:spPr>
          <a:xfrm>
            <a:off x="5944367" y="7629372"/>
            <a:ext cx="104387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arrival</a:t>
            </a:r>
            <a:endParaRPr lang="en-US" b="0" dirty="0">
              <a:solidFill>
                <a:srgbClr val="000000"/>
              </a:solidFill>
              <a:latin typeface="Arial" panose="020B0604020202020204"/>
              <a:ea typeface="+mn-ea"/>
              <a:cs typeface="+mn-cs"/>
            </a:endParaRPr>
          </a:p>
        </p:txBody>
      </p:sp>
      <p:graphicFrame>
        <p:nvGraphicFramePr>
          <p:cNvPr id="32" name="Table 31">
            <a:extLst>
              <a:ext uri="{FF2B5EF4-FFF2-40B4-BE49-F238E27FC236}">
                <a16:creationId xmlns:a16="http://schemas.microsoft.com/office/drawing/2014/main" id="{B8F9F04B-E9FD-D7AF-3C0F-6872766CB875}"/>
              </a:ext>
            </a:extLst>
          </p:cNvPr>
          <p:cNvGraphicFramePr>
            <a:graphicFrameLocks noGrp="1"/>
          </p:cNvGraphicFramePr>
          <p:nvPr/>
        </p:nvGraphicFramePr>
        <p:xfrm>
          <a:off x="2895600" y="4267200"/>
          <a:ext cx="6959328" cy="148336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bl>
          </a:graphicData>
        </a:graphic>
      </p:graphicFrame>
      <p:graphicFrame>
        <p:nvGraphicFramePr>
          <p:cNvPr id="33" name="Table 32">
            <a:extLst>
              <a:ext uri="{FF2B5EF4-FFF2-40B4-BE49-F238E27FC236}">
                <a16:creationId xmlns:a16="http://schemas.microsoft.com/office/drawing/2014/main" id="{8477DA40-32A4-696E-A951-47FE7E32C149}"/>
              </a:ext>
            </a:extLst>
          </p:cNvPr>
          <p:cNvGraphicFramePr>
            <a:graphicFrameLocks noGrp="1"/>
          </p:cNvGraphicFramePr>
          <p:nvPr/>
        </p:nvGraphicFramePr>
        <p:xfrm>
          <a:off x="2656242" y="5750560"/>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36" name="Content Placeholder 2">
            <a:extLst>
              <a:ext uri="{FF2B5EF4-FFF2-40B4-BE49-F238E27FC236}">
                <a16:creationId xmlns:a16="http://schemas.microsoft.com/office/drawing/2014/main" id="{A3E78703-1E7E-8610-9A1F-E93CA60B988D}"/>
              </a:ext>
            </a:extLst>
          </p:cNvPr>
          <p:cNvSpPr>
            <a:spLocks noGrp="1"/>
          </p:cNvSpPr>
          <p:nvPr>
            <p:ph idx="1"/>
          </p:nvPr>
        </p:nvSpPr>
        <p:spPr>
          <a:xfrm>
            <a:off x="5537064" y="6187772"/>
            <a:ext cx="1676400" cy="395575"/>
          </a:xfrm>
        </p:spPr>
        <p:txBody>
          <a:bodyPr>
            <a:normAutofit lnSpcReduction="10000"/>
          </a:bodyPr>
          <a:lstStyle/>
          <a:p>
            <a:pPr marL="0" indent="0">
              <a:buNone/>
            </a:pPr>
            <a:r>
              <a:rPr lang="en-GB" sz="2400" dirty="0"/>
              <a:t>Gantt Chart</a:t>
            </a:r>
            <a:endParaRPr lang="en-SE" sz="2400" dirty="0"/>
          </a:p>
        </p:txBody>
      </p:sp>
    </p:spTree>
    <p:extLst>
      <p:ext uri="{BB962C8B-B14F-4D97-AF65-F5344CB8AC3E}">
        <p14:creationId xmlns:p14="http://schemas.microsoft.com/office/powerpoint/2010/main" val="3408101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8C39-8001-A5C8-A334-B92A4C4C6AC3}"/>
              </a:ext>
            </a:extLst>
          </p:cNvPr>
          <p:cNvSpPr>
            <a:spLocks noGrp="1"/>
          </p:cNvSpPr>
          <p:nvPr>
            <p:ph type="title"/>
          </p:nvPr>
        </p:nvSpPr>
        <p:spPr/>
        <p:txBody>
          <a:bodyPr/>
          <a:lstStyle/>
          <a:p>
            <a:r>
              <a:rPr lang="en-US" dirty="0"/>
              <a:t>Scheduling III</a:t>
            </a:r>
            <a:endParaRPr lang="en-SE" dirty="0"/>
          </a:p>
        </p:txBody>
      </p:sp>
      <p:sp>
        <p:nvSpPr>
          <p:cNvPr id="4" name="Content Placeholder 2">
            <a:extLst>
              <a:ext uri="{FF2B5EF4-FFF2-40B4-BE49-F238E27FC236}">
                <a16:creationId xmlns:a16="http://schemas.microsoft.com/office/drawing/2014/main" id="{0FEE6DBB-E87F-2753-724E-EFAE1A33AED2}"/>
              </a:ext>
            </a:extLst>
          </p:cNvPr>
          <p:cNvSpPr>
            <a:spLocks noGrp="1"/>
          </p:cNvSpPr>
          <p:nvPr>
            <p:ph idx="1"/>
          </p:nvPr>
        </p:nvSpPr>
        <p:spPr>
          <a:xfrm>
            <a:off x="812800" y="914400"/>
            <a:ext cx="10566400" cy="5105400"/>
          </a:xfrm>
        </p:spPr>
        <p:txBody>
          <a:bodyPr/>
          <a:lstStyle/>
          <a:p>
            <a:r>
              <a:rPr lang="en-GB" dirty="0"/>
              <a:t>Consider the set of 3 processes whose arrival time and CPU/IO burst times are given below. If the CPU scheduling policy is </a:t>
            </a:r>
            <a:r>
              <a:rPr lang="en-GB" b="1" dirty="0"/>
              <a:t>FCFS</a:t>
            </a:r>
            <a:r>
              <a:rPr lang="en-GB" dirty="0"/>
              <a:t>, draw the Gantt chart and calculate the average response time. </a:t>
            </a:r>
            <a:endParaRPr lang="en-SE" dirty="0"/>
          </a:p>
        </p:txBody>
      </p:sp>
      <p:graphicFrame>
        <p:nvGraphicFramePr>
          <p:cNvPr id="5" name="表格 6">
            <a:extLst>
              <a:ext uri="{FF2B5EF4-FFF2-40B4-BE49-F238E27FC236}">
                <a16:creationId xmlns:a16="http://schemas.microsoft.com/office/drawing/2014/main" id="{AC95CE60-07E0-6F78-BBA8-98CD8A3140D2}"/>
              </a:ext>
            </a:extLst>
          </p:cNvPr>
          <p:cNvGraphicFramePr>
            <a:graphicFrameLocks noGrp="1"/>
          </p:cNvGraphicFramePr>
          <p:nvPr/>
        </p:nvGraphicFramePr>
        <p:xfrm>
          <a:off x="4191000" y="2362200"/>
          <a:ext cx="4057622"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778832">
                  <a:extLst>
                    <a:ext uri="{9D8B030D-6E8A-4147-A177-3AD203B41FA5}">
                      <a16:colId xmlns:a16="http://schemas.microsoft.com/office/drawing/2014/main" val="383908676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tblGrid>
              <a:tr h="875830">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Finish</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altLang="zh-CN" b="0" dirty="0">
                          <a:solidFill>
                            <a:schemeClr val="tx1"/>
                          </a:solidFill>
                        </a:rPr>
                        <a:t>FCFS</a:t>
                      </a:r>
                    </a:p>
                    <a:p>
                      <a:pPr algn="r"/>
                      <a:r>
                        <a:rPr lang="en-US" altLang="zh-CN" b="0" dirty="0">
                          <a:solidFill>
                            <a:schemeClr val="tx1"/>
                          </a:solidFill>
                        </a:rPr>
                        <a:t>Response</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3</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5</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5974906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6AF0-7370-4F9A-34DD-3972859D43C7}"/>
              </a:ext>
            </a:extLst>
          </p:cNvPr>
          <p:cNvSpPr>
            <a:spLocks noGrp="1"/>
          </p:cNvSpPr>
          <p:nvPr>
            <p:ph type="title"/>
          </p:nvPr>
        </p:nvSpPr>
        <p:spPr/>
        <p:txBody>
          <a:bodyPr/>
          <a:lstStyle/>
          <a:p>
            <a:r>
              <a:rPr lang="en-GB" dirty="0"/>
              <a:t>Scheduling with Bursts I</a:t>
            </a:r>
            <a:endParaRPr lang="en-SE" dirty="0"/>
          </a:p>
        </p:txBody>
      </p:sp>
      <p:sp>
        <p:nvSpPr>
          <p:cNvPr id="3" name="Content Placeholder 2">
            <a:extLst>
              <a:ext uri="{FF2B5EF4-FFF2-40B4-BE49-F238E27FC236}">
                <a16:creationId xmlns:a16="http://schemas.microsoft.com/office/drawing/2014/main" id="{3AADDD39-2EEB-BA36-450E-0A833D923877}"/>
              </a:ext>
            </a:extLst>
          </p:cNvPr>
          <p:cNvSpPr>
            <a:spLocks noGrp="1"/>
          </p:cNvSpPr>
          <p:nvPr>
            <p:ph idx="1"/>
          </p:nvPr>
        </p:nvSpPr>
        <p:spPr/>
        <p:txBody>
          <a:bodyPr/>
          <a:lstStyle/>
          <a:p>
            <a:r>
              <a:rPr lang="en-GB" dirty="0"/>
              <a:t>Consider the set of 4 processes whose arrival time and CPU/IO burst times are given below. If the CPU scheduling policy is </a:t>
            </a:r>
            <a:r>
              <a:rPr lang="en-GB" b="1" dirty="0"/>
              <a:t>Shortest Remaining Time First (SRTF)</a:t>
            </a:r>
            <a:r>
              <a:rPr lang="en-GB" dirty="0"/>
              <a:t>, draw the Gantt chart and calculate the average response time. (Note: consider the overlap of computation and IO busts of different processes)</a:t>
            </a:r>
            <a:endParaRPr lang="en-SE" dirty="0"/>
          </a:p>
        </p:txBody>
      </p:sp>
      <p:graphicFrame>
        <p:nvGraphicFramePr>
          <p:cNvPr id="8" name="表格 6">
            <a:extLst>
              <a:ext uri="{FF2B5EF4-FFF2-40B4-BE49-F238E27FC236}">
                <a16:creationId xmlns:a16="http://schemas.microsoft.com/office/drawing/2014/main" id="{C5347911-4750-2155-2129-F0DAED0F0058}"/>
              </a:ext>
            </a:extLst>
          </p:cNvPr>
          <p:cNvGraphicFramePr>
            <a:graphicFrameLocks noGrp="1"/>
          </p:cNvGraphicFramePr>
          <p:nvPr>
            <p:extLst>
              <p:ext uri="{D42A27DB-BD31-4B8C-83A1-F6EECF244321}">
                <p14:modId xmlns:p14="http://schemas.microsoft.com/office/powerpoint/2010/main" val="2054541497"/>
              </p:ext>
            </p:extLst>
          </p:nvPr>
        </p:nvGraphicFramePr>
        <p:xfrm>
          <a:off x="3920556" y="3276600"/>
          <a:ext cx="4350887"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CPU Burst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2</a:t>
                      </a:r>
                      <a:endParaRPr lang="en-US" strike="noStrike" dirty="0">
                        <a:solidFill>
                          <a:schemeClr val="tx1"/>
                        </a:solidFill>
                      </a:endParaRPr>
                    </a:p>
                  </a:txBody>
                  <a:tcPr/>
                </a:tc>
                <a:tc>
                  <a:txBody>
                    <a:bodyPr/>
                    <a:lstStyle/>
                    <a:p>
                      <a:pPr algn="r"/>
                      <a:r>
                        <a:rPr lang="en-US" dirty="0">
                          <a:solidFill>
                            <a:schemeClr val="tx1"/>
                          </a:solidFill>
                        </a:rPr>
                        <a:t>7</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0</a:t>
                      </a:r>
                      <a:endParaRPr lang="en-US" baseline="0" dirty="0">
                        <a:solidFill>
                          <a:schemeClr val="tx1"/>
                        </a:solidFill>
                      </a:endParaRPr>
                    </a:p>
                  </a:txBody>
                  <a:tcPr/>
                </a:tc>
                <a:tc>
                  <a:txBody>
                    <a:bodyPr/>
                    <a:lstStyle/>
                    <a:p>
                      <a:pPr algn="r"/>
                      <a:r>
                        <a:rPr lang="en-US" altLang="zh-CN" dirty="0">
                          <a:solidFill>
                            <a:schemeClr val="tx1"/>
                          </a:solidFill>
                        </a:rPr>
                        <a:t>4</a:t>
                      </a:r>
                      <a:endParaRPr lang="en-US" dirty="0">
                        <a:solidFill>
                          <a:schemeClr val="tx1"/>
                        </a:solidFill>
                      </a:endParaRPr>
                    </a:p>
                  </a:txBody>
                  <a:tcPr/>
                </a:tc>
                <a:tc>
                  <a:txBody>
                    <a:bodyPr/>
                    <a:lstStyle/>
                    <a:p>
                      <a:pPr algn="r"/>
                      <a:r>
                        <a:rPr lang="en-US" dirty="0">
                          <a:solidFill>
                            <a:schemeClr val="tx1"/>
                          </a:solidFill>
                        </a:rPr>
                        <a:t>14</a:t>
                      </a:r>
                    </a:p>
                  </a:txBody>
                  <a:tcPr/>
                </a:tc>
                <a:tc>
                  <a:txBody>
                    <a:bodyPr/>
                    <a:lstStyle/>
                    <a:p>
                      <a:pPr algn="r"/>
                      <a:r>
                        <a:rPr lang="en-US" altLang="zh-CN" dirty="0">
                          <a:solidFill>
                            <a:schemeClr val="tx1"/>
                          </a:solidFill>
                        </a:rPr>
                        <a:t>2</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0</a:t>
                      </a:r>
                      <a:endParaRPr lang="en-US" baseline="30000" dirty="0">
                        <a:solidFill>
                          <a:schemeClr val="tx1"/>
                        </a:solidFill>
                      </a:endParaRPr>
                    </a:p>
                  </a:txBody>
                  <a:tcPr/>
                </a:tc>
                <a:tc>
                  <a:txBody>
                    <a:bodyPr/>
                    <a:lstStyle/>
                    <a:p>
                      <a:pPr algn="r"/>
                      <a:r>
                        <a:rPr lang="en-US" altLang="zh-CN" dirty="0">
                          <a:solidFill>
                            <a:schemeClr val="tx1"/>
                          </a:solidFill>
                        </a:rPr>
                        <a:t>6</a:t>
                      </a:r>
                      <a:endParaRPr lang="en-US" dirty="0">
                        <a:solidFill>
                          <a:schemeClr val="tx1"/>
                        </a:solidFill>
                      </a:endParaRPr>
                    </a:p>
                  </a:txBody>
                  <a:tcPr/>
                </a:tc>
                <a:tc>
                  <a:txBody>
                    <a:bodyPr/>
                    <a:lstStyle/>
                    <a:p>
                      <a:pPr algn="r"/>
                      <a:r>
                        <a:rPr lang="en-US" dirty="0">
                          <a:solidFill>
                            <a:schemeClr val="tx1"/>
                          </a:solidFill>
                        </a:rPr>
                        <a:t>21</a:t>
                      </a:r>
                    </a:p>
                  </a:txBody>
                  <a:tcPr/>
                </a:tc>
                <a:tc>
                  <a:txBody>
                    <a:bodyPr/>
                    <a:lstStyle/>
                    <a:p>
                      <a:pPr algn="r"/>
                      <a:r>
                        <a:rPr lang="en-US" altLang="zh-CN" dirty="0">
                          <a:solidFill>
                            <a:schemeClr val="tx1"/>
                          </a:solidFill>
                        </a:rPr>
                        <a:t>3</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20876084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07C2-AF29-B03A-E6A6-9CAE5F5E0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2C23E-586F-DDDF-60F8-BAB18B89FB33}"/>
              </a:ext>
            </a:extLst>
          </p:cNvPr>
          <p:cNvSpPr>
            <a:spLocks noGrp="1"/>
          </p:cNvSpPr>
          <p:nvPr>
            <p:ph type="title"/>
          </p:nvPr>
        </p:nvSpPr>
        <p:spPr/>
        <p:txBody>
          <a:bodyPr/>
          <a:lstStyle/>
          <a:p>
            <a:r>
              <a:rPr lang="en-GB" dirty="0"/>
              <a:t>Scheduling with Bursts II</a:t>
            </a:r>
            <a:endParaRPr lang="en-SE" dirty="0"/>
          </a:p>
        </p:txBody>
      </p:sp>
      <p:sp>
        <p:nvSpPr>
          <p:cNvPr id="3" name="Content Placeholder 2">
            <a:extLst>
              <a:ext uri="{FF2B5EF4-FFF2-40B4-BE49-F238E27FC236}">
                <a16:creationId xmlns:a16="http://schemas.microsoft.com/office/drawing/2014/main" id="{A8E39957-29B2-6ADC-3302-9BAC7F0D973A}"/>
              </a:ext>
            </a:extLst>
          </p:cNvPr>
          <p:cNvSpPr>
            <a:spLocks noGrp="1"/>
          </p:cNvSpPr>
          <p:nvPr>
            <p:ph idx="1"/>
          </p:nvPr>
        </p:nvSpPr>
        <p:spPr/>
        <p:txBody>
          <a:bodyPr/>
          <a:lstStyle/>
          <a:p>
            <a:r>
              <a:rPr lang="en-GB" dirty="0"/>
              <a:t>Consider the set of 4 processes whose arrival time and CPU/IO burst times are given below. If the CPU scheduling policy is </a:t>
            </a:r>
            <a:r>
              <a:rPr lang="en-GB" b="1" dirty="0"/>
              <a:t>Fixed-Priority Scheduling</a:t>
            </a:r>
            <a:r>
              <a:rPr lang="en-GB" dirty="0"/>
              <a:t> (larger number denotes higher priority), draw the Gantt chart and calculate the average response time. </a:t>
            </a:r>
            <a:endParaRPr lang="en-SE" dirty="0"/>
          </a:p>
        </p:txBody>
      </p:sp>
      <p:graphicFrame>
        <p:nvGraphicFramePr>
          <p:cNvPr id="8" name="表格 6">
            <a:extLst>
              <a:ext uri="{FF2B5EF4-FFF2-40B4-BE49-F238E27FC236}">
                <a16:creationId xmlns:a16="http://schemas.microsoft.com/office/drawing/2014/main" id="{E9333747-37E8-1778-C12B-BF88C5D4145D}"/>
              </a:ext>
            </a:extLst>
          </p:cNvPr>
          <p:cNvGraphicFramePr>
            <a:graphicFrameLocks noGrp="1"/>
          </p:cNvGraphicFramePr>
          <p:nvPr/>
        </p:nvGraphicFramePr>
        <p:xfrm>
          <a:off x="3384508" y="2667000"/>
          <a:ext cx="5422984" cy="2377440"/>
        </p:xfrm>
        <a:graphic>
          <a:graphicData uri="http://schemas.openxmlformats.org/drawingml/2006/table">
            <a:tbl>
              <a:tblPr firstRow="1" bandRow="1">
                <a:tableStyleId>{5C22544A-7EE6-4342-B048-85BDC9FD1C3A}</a:tableStyleId>
              </a:tblPr>
              <a:tblGrid>
                <a:gridCol w="320287">
                  <a:extLst>
                    <a:ext uri="{9D8B030D-6E8A-4147-A177-3AD203B41FA5}">
                      <a16:colId xmlns:a16="http://schemas.microsoft.com/office/drawing/2014/main" val="3897766631"/>
                    </a:ext>
                  </a:extLst>
                </a:gridCol>
                <a:gridCol w="814309">
                  <a:extLst>
                    <a:ext uri="{9D8B030D-6E8A-4147-A177-3AD203B41FA5}">
                      <a16:colId xmlns:a16="http://schemas.microsoft.com/office/drawing/2014/main" val="3850674632"/>
                    </a:ext>
                  </a:extLst>
                </a:gridCol>
                <a:gridCol w="1072097">
                  <a:extLst>
                    <a:ext uri="{9D8B030D-6E8A-4147-A177-3AD203B41FA5}">
                      <a16:colId xmlns:a16="http://schemas.microsoft.com/office/drawing/2014/main" val="3306942541"/>
                    </a:ext>
                  </a:extLst>
                </a:gridCol>
                <a:gridCol w="1072097">
                  <a:extLst>
                    <a:ext uri="{9D8B030D-6E8A-4147-A177-3AD203B41FA5}">
                      <a16:colId xmlns:a16="http://schemas.microsoft.com/office/drawing/2014/main" val="3517187588"/>
                    </a:ext>
                  </a:extLst>
                </a:gridCol>
                <a:gridCol w="1072097">
                  <a:extLst>
                    <a:ext uri="{9D8B030D-6E8A-4147-A177-3AD203B41FA5}">
                      <a16:colId xmlns:a16="http://schemas.microsoft.com/office/drawing/2014/main" val="2248621"/>
                    </a:ext>
                  </a:extLst>
                </a:gridCol>
                <a:gridCol w="1072097">
                  <a:extLst>
                    <a:ext uri="{9D8B030D-6E8A-4147-A177-3AD203B41FA5}">
                      <a16:colId xmlns:a16="http://schemas.microsoft.com/office/drawing/2014/main" val="2712044097"/>
                    </a:ext>
                  </a:extLst>
                </a:gridCol>
              </a:tblGrid>
              <a:tr h="769572">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Priority</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extLst>
                  <a:ext uri="{0D108BD9-81ED-4DB2-BD59-A6C34878D82A}">
                    <a16:rowId xmlns:a16="http://schemas.microsoft.com/office/drawing/2014/main" val="3141622018"/>
                  </a:ext>
                </a:extLst>
              </a:tr>
              <a:tr h="0">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1</a:t>
                      </a:r>
                      <a:endParaRPr lang="en-US" strike="noStrike"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extLst>
                  <a:ext uri="{0D108BD9-81ED-4DB2-BD59-A6C34878D82A}">
                    <a16:rowId xmlns:a16="http://schemas.microsoft.com/office/drawing/2014/main" val="2311278232"/>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2</a:t>
                      </a:r>
                      <a:endParaRPr lang="en-US" baseline="0" dirty="0">
                        <a:solidFill>
                          <a:schemeClr val="tx1"/>
                        </a:solidFill>
                      </a:endParaRPr>
                    </a:p>
                  </a:txBody>
                  <a:tcPr/>
                </a:tc>
                <a:tc>
                  <a:txBody>
                    <a:bodyPr/>
                    <a:lstStyle/>
                    <a:p>
                      <a:pPr algn="r"/>
                      <a:r>
                        <a:rPr lang="en-US" dirty="0">
                          <a:solidFill>
                            <a:schemeClr val="tx1"/>
                          </a:solidFill>
                        </a:rPr>
                        <a:t>1</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749603488"/>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3</a:t>
                      </a:r>
                      <a:endParaRPr lang="en-US" dirty="0">
                        <a:solidFill>
                          <a:schemeClr val="tx1"/>
                        </a:solidFill>
                      </a:endParaRPr>
                    </a:p>
                  </a:txBody>
                  <a:tcPr/>
                </a:tc>
                <a:tc>
                  <a:txBody>
                    <a:bodyPr/>
                    <a:lstStyle/>
                    <a:p>
                      <a:pPr algn="r"/>
                      <a:r>
                        <a:rPr lang="en-US" altLang="zh-CN" dirty="0">
                          <a:solidFill>
                            <a:schemeClr val="tx1"/>
                          </a:solidFill>
                        </a:rPr>
                        <a:t>3</a:t>
                      </a:r>
                      <a:endParaRPr lang="en-US" baseline="30000"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1</a:t>
                      </a:r>
                      <a:endParaRPr lang="en-US" dirty="0">
                        <a:solidFill>
                          <a:schemeClr val="tx1"/>
                        </a:solidFill>
                      </a:endParaRPr>
                    </a:p>
                  </a:txBody>
                  <a:tcPr/>
                </a:tc>
                <a:extLst>
                  <a:ext uri="{0D108BD9-81ED-4DB2-BD59-A6C34878D82A}">
                    <a16:rowId xmlns:a16="http://schemas.microsoft.com/office/drawing/2014/main" val="1233945708"/>
                  </a:ext>
                </a:extLst>
              </a:tr>
              <a:tr h="0">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39989529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98704</TotalTime>
  <Pages>60</Pages>
  <Words>776</Words>
  <Application>Microsoft Office PowerPoint</Application>
  <PresentationFormat>Widescreen</PresentationFormat>
  <Paragraphs>189</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fkGroteskNeue</vt:lpstr>
      <vt:lpstr>Gill Sans</vt:lpstr>
      <vt:lpstr>Gill Sans Light</vt:lpstr>
      <vt:lpstr>Arial</vt:lpstr>
      <vt:lpstr>Comic Sans MS</vt:lpstr>
      <vt:lpstr>Symbol</vt:lpstr>
      <vt:lpstr>Office</vt:lpstr>
      <vt:lpstr>CSC 112: Computer Operating Systems Lecture 5   Scheduling Exercises</vt:lpstr>
      <vt:lpstr>Predicting Burst Time</vt:lpstr>
      <vt:lpstr>Scheduling</vt:lpstr>
      <vt:lpstr>Scheduling I</vt:lpstr>
      <vt:lpstr>Scheduling II</vt:lpstr>
      <vt:lpstr>Scheduling III</vt:lpstr>
      <vt:lpstr>Scheduling with Bursts I</vt:lpstr>
      <vt:lpstr>Scheduling with Bursts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1100</cp:revision>
  <cp:lastPrinted>2022-03-15T20:14:46Z</cp:lastPrinted>
  <dcterms:created xsi:type="dcterms:W3CDTF">1995-08-12T11:37:26Z</dcterms:created>
  <dcterms:modified xsi:type="dcterms:W3CDTF">2025-03-12T21:50:13Z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