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2" r:id="rId27"/>
    <p:sldId id="1491" r:id="rId28"/>
    <p:sldId id="1447" r:id="rId29"/>
    <p:sldId id="1489" r:id="rId30"/>
    <p:sldId id="1461" r:id="rId31"/>
    <p:sldId id="1490" r:id="rId32"/>
    <p:sldId id="1474"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en-US" altLang="ko-KR" dirty="0">
              <a:sym typeface="Symbol" panose="05050102010706020507" pitchFamily="18" charset="2"/>
            </a:endParaRPr>
          </a:p>
          <a:p>
            <a:endParaRPr lang="en-US" altLang="ko-KR" dirty="0">
              <a:ea typeface="굴림" panose="020B0600000101010101" pitchFamily="34" charset="-127"/>
              <a:sym typeface="Symbol" panose="05050102010706020507" pitchFamily="18" charset="2"/>
            </a:endParaRPr>
          </a:p>
          <a:p>
            <a:pPr lvl="1"/>
            <a:endParaRPr lang="en-US" altLang="ko-KR" dirty="0"/>
          </a:p>
          <a:p>
            <a:pPr lvl="1"/>
            <a:endParaRPr lang="en-US" altLang="ko-KR" dirty="0"/>
          </a:p>
          <a:p>
            <a:pPr lvl="1"/>
            <a:endParaRPr lang="en-US" altLang="ko-KR" dirty="0"/>
          </a:p>
          <a:p>
            <a:pPr lvl="1"/>
            <a:r>
              <a:rPr lang="en-US" altLang="ko-KR" dirty="0"/>
              <a:t>For instance, 	</a:t>
            </a:r>
            <a:r>
              <a:rPr lang="en-US" altLang="ko-KR" sz="1200" dirty="0">
                <a:solidFill>
                  <a:srgbClr val="FF0000"/>
                </a:solidFill>
              </a:rPr>
              <a:t>exponential averaging</a:t>
            </a:r>
            <a:br>
              <a:rPr lang="en-US" altLang="ko-KR" sz="1200" dirty="0">
                <a:solidFill>
                  <a:srgbClr val="FF0000"/>
                </a:solidFill>
              </a:rPr>
            </a:br>
            <a:r>
              <a:rPr lang="en-US" altLang="ko-KR" sz="1200" dirty="0">
                <a:solidFill>
                  <a:srgbClr val="FF0000"/>
                </a:solidFill>
              </a:rPr>
              <a:t>			</a:t>
            </a:r>
            <a:r>
              <a:rPr lang="en-US" altLang="ko-KR" sz="1200" dirty="0">
                <a:solidFill>
                  <a:srgbClr val="FF0000"/>
                </a:solidFill>
                <a:sym typeface="Symbol" panose="05050102010706020507" pitchFamily="18" charset="2"/>
              </a:rPr>
              <a:t></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 t</a:t>
            </a:r>
            <a:r>
              <a:rPr lang="en-US" altLang="ko-KR" sz="1200" baseline="-25000" dirty="0">
                <a:solidFill>
                  <a:srgbClr val="FF0000"/>
                </a:solidFill>
                <a:sym typeface="Symbol" panose="05050102010706020507" pitchFamily="18" charset="2"/>
              </a:rPr>
              <a:t>n-1</a:t>
            </a:r>
            <a:r>
              <a:rPr lang="en-US" altLang="ko-KR" sz="1200" dirty="0">
                <a:solidFill>
                  <a:srgbClr val="FF0000"/>
                </a:solidFill>
                <a:sym typeface="Symbol" panose="05050102010706020507" pitchFamily="18" charset="2"/>
              </a:rPr>
              <a:t>+(1-)</a:t>
            </a:r>
            <a:r>
              <a:rPr lang="en-US" altLang="ko-KR" sz="1200" baseline="-25000" dirty="0">
                <a:solidFill>
                  <a:srgbClr val="FF0000"/>
                </a:solidFill>
                <a:sym typeface="Symbol" panose="05050102010706020507" pitchFamily="18" charset="2"/>
              </a:rPr>
              <a:t>n-1</a:t>
            </a:r>
            <a:br>
              <a:rPr lang="en-US" altLang="ko-KR" sz="1200" dirty="0">
                <a:solidFill>
                  <a:srgbClr val="FF0000"/>
                </a:solidFill>
                <a:sym typeface="Symbol" panose="05050102010706020507" pitchFamily="18" charset="2"/>
              </a:rPr>
            </a:br>
            <a:r>
              <a:rPr lang="en-US" altLang="ko-KR" sz="1200" dirty="0">
                <a:solidFill>
                  <a:srgbClr val="FF0000"/>
                </a:solidFill>
                <a:sym typeface="Symbol" panose="05050102010706020507" pitchFamily="18" charset="2"/>
              </a:rPr>
              <a:t>			with (0&lt;1)</a:t>
            </a:r>
          </a:p>
          <a:p>
            <a:pPr marL="457200" lvl="1" indent="0">
              <a:buNone/>
            </a:pPr>
            <a:r>
              <a:rPr lang="en-US" altLang="ko-KR" sz="1200" dirty="0">
                <a:solidFill>
                  <a:srgbClr val="FF0000"/>
                </a:solidFill>
                <a:sym typeface="Symbol" panose="05050102010706020507" pitchFamily="18" charset="2"/>
              </a:rPr>
              <a:t>			 large: fast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 </a:t>
            </a:r>
          </a:p>
          <a:p>
            <a:pPr marL="457200" lvl="1" indent="0">
              <a:buNone/>
            </a:pPr>
            <a:r>
              <a:rPr lang="en-US" altLang="ko-KR" sz="1200" dirty="0">
                <a:solidFill>
                  <a:srgbClr val="FF0000"/>
                </a:solidFill>
                <a:sym typeface="Symbol" panose="05050102010706020507" pitchFamily="18" charset="2"/>
              </a:rPr>
              <a:t>			new input.</a:t>
            </a:r>
          </a:p>
          <a:p>
            <a:pPr marL="457200" lvl="1" indent="0">
              <a:buNone/>
            </a:pPr>
            <a:r>
              <a:rPr lang="en-US" altLang="ko-KR" sz="1200" dirty="0">
                <a:solidFill>
                  <a:srgbClr val="FF0000"/>
                </a:solidFill>
                <a:sym typeface="Symbol" panose="05050102010706020507" pitchFamily="18" charset="2"/>
              </a:rPr>
              <a:t>			 small: slow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a:t>
            </a:r>
          </a:p>
          <a:p>
            <a:pPr marL="457200" lvl="1" indent="0">
              <a:buNone/>
            </a:pPr>
            <a:r>
              <a:rPr lang="en-US" altLang="ko-KR" sz="1200" dirty="0">
                <a:solidFill>
                  <a:srgbClr val="FF0000"/>
                </a:solidFill>
                <a:sym typeface="Symbol" panose="05050102010706020507" pitchFamily="18" charset="2"/>
              </a:rPr>
              <a:t>			new input.</a:t>
            </a:r>
            <a:endParaRPr lang="en-US" altLang="ko-KR" dirty="0">
              <a:sym typeface="Symbol" panose="05050102010706020507" pitchFamily="18" charset="2"/>
            </a:endParaRPr>
          </a:p>
          <a:p>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fontScale="925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pPr lvl="2"/>
            <a:r>
              <a:rPr lang="en-GB" altLang="ko-KR" dirty="0"/>
              <a:t>In case of a tie (a new job arrives with remaining time equal to remaining time of currently-executing job), then do not </a:t>
            </a:r>
            <a:r>
              <a:rPr lang="en-GB" altLang="ko-KR"/>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44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4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762000"/>
            <a:ext cx="10591800" cy="6096000"/>
          </a:xfrm>
        </p:spPr>
        <p:txBody>
          <a:bodyPr>
            <a:normAutofit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r>
              <a:rPr lang="en-US" altLang="ko-KR" dirty="0"/>
              <a:t>Let 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be previous CPU burst lengths. We need to estimate/predict next burst length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f(</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 based on previous burst lengths. </a:t>
            </a:r>
          </a:p>
          <a:p>
            <a:pPr lvl="1"/>
            <a:r>
              <a:rPr lang="en-US" altLang="ko-KR" dirty="0"/>
              <a:t>Function f may be one of many different time series estimators</a:t>
            </a:r>
            <a:br>
              <a:rPr lang="en-US" altLang="ko-KR" dirty="0"/>
            </a:br>
            <a:r>
              <a:rPr lang="en-US" altLang="ko-KR" dirty="0"/>
              <a:t>(Kalman filters, </a:t>
            </a:r>
            <a:r>
              <a:rPr lang="en-US" altLang="ko-KR" dirty="0" err="1"/>
              <a:t>etc</a:t>
            </a:r>
            <a:r>
              <a:rPr lang="en-US" altLang="ko-KR" dirty="0"/>
              <a:t>)</a:t>
            </a:r>
          </a:p>
          <a:p>
            <a:r>
              <a:rPr lang="en-US" altLang="ko-KR" dirty="0"/>
              <a:t>We can use exponential averaging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 </a:t>
            </a:r>
            <a:r>
              <a:rPr lang="en-US" altLang="ko-KR" dirty="0">
                <a:sym typeface="Symbol" panose="05050102010706020507" pitchFamily="18" charset="2"/>
              </a:rPr>
              <a:t>where</a:t>
            </a:r>
            <a:r>
              <a:rPr lang="en-US" altLang="ko-KR" baseline="-25000" dirty="0">
                <a:sym typeface="Symbol" panose="05050102010706020507" pitchFamily="18" charset="2"/>
              </a:rPr>
              <a:t> </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are previous CPU burst lengths, and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is the predicted next </a:t>
            </a:r>
            <a:r>
              <a:rPr lang="en-US" altLang="ko-KR" dirty="0"/>
              <a:t>CPU burst length. </a:t>
            </a:r>
          </a:p>
          <a:p>
            <a:pPr lvl="1">
              <a:spcBef>
                <a:spcPts val="300"/>
              </a:spcBef>
              <a:spcAft>
                <a:spcPts val="300"/>
              </a:spcAft>
              <a:buFont typeface="Arial" panose="020B0604020202020204" pitchFamily="34" charset="0"/>
              <a:buChar char="•"/>
            </a:pPr>
            <a:r>
              <a:rPr lang="en-US" altLang="ko-KR" dirty="0" err="1">
                <a:sym typeface="Symbol" panose="05050102010706020507" pitchFamily="18" charset="2"/>
              </a:rPr>
              <a:t>t</a:t>
            </a:r>
            <a:r>
              <a:rPr lang="en-US" altLang="ko-KR" baseline="-25000" dirty="0" err="1">
                <a:sym typeface="Symbol" panose="05050102010706020507" pitchFamily="18" charset="2"/>
              </a:rPr>
              <a:t>i</a:t>
            </a:r>
            <a:r>
              <a:rPr lang="en-GB" dirty="0"/>
              <a:t> = actual burst time of process P</a:t>
            </a:r>
            <a:r>
              <a:rPr lang="en-GB" baseline="-25000" dirty="0"/>
              <a:t>i</a:t>
            </a:r>
            <a:r>
              <a:rPr lang="en-GB" dirty="0"/>
              <a:t>, i = n, n-1, n-2, …</a:t>
            </a:r>
          </a:p>
          <a:p>
            <a:pPr lvl="1">
              <a:spcBef>
                <a:spcPts val="300"/>
              </a:spcBef>
              <a:spcAft>
                <a:spcPts val="300"/>
              </a:spcAft>
              <a:buFont typeface="Arial" panose="020B0604020202020204" pitchFamily="34" charset="0"/>
              <a:buChar char="•"/>
            </a:pPr>
            <a:r>
              <a:rPr lang="en-US" altLang="ko-KR" dirty="0">
                <a:sym typeface="Symbol" panose="05050102010706020507" pitchFamily="18" charset="2"/>
              </a:rPr>
              <a:t></a:t>
            </a:r>
            <a:r>
              <a:rPr lang="en-US" altLang="ko-KR" baseline="-25000" dirty="0">
                <a:sym typeface="Symbol" panose="05050102010706020507" pitchFamily="18" charset="2"/>
              </a:rPr>
              <a:t>n </a:t>
            </a:r>
            <a:r>
              <a:rPr lang="en-GB" dirty="0"/>
              <a:t> = predicted burst time for process </a:t>
            </a:r>
            <a:r>
              <a:rPr lang="en-GB" dirty="0" err="1"/>
              <a:t>P</a:t>
            </a:r>
            <a:r>
              <a:rPr lang="en-GB" baseline="-25000" dirty="0" err="1"/>
              <a:t>n</a:t>
            </a:r>
            <a:endParaRPr lang="en-GB" baseline="-25000" dirty="0"/>
          </a:p>
          <a:p>
            <a:pPr lvl="1">
              <a:spcBef>
                <a:spcPts val="300"/>
              </a:spcBef>
              <a:spcAft>
                <a:spcPts val="300"/>
              </a:spcAft>
              <a:buFont typeface="Arial" panose="020B0604020202020204" pitchFamily="34" charset="0"/>
              <a:buChar char="•"/>
            </a:pPr>
            <a:r>
              <a:rPr lang="en-GB" dirty="0"/>
              <a:t>α is the smoothing factor (0 &lt;= α &lt;=1)</a:t>
            </a:r>
          </a:p>
          <a:p>
            <a:pPr lvl="2">
              <a:spcBef>
                <a:spcPts val="300"/>
              </a:spcBef>
              <a:spcAft>
                <a:spcPts val="300"/>
              </a:spcAft>
              <a:buFont typeface="Arial" panose="020B0604020202020204" pitchFamily="34" charset="0"/>
              <a:buChar char="•"/>
            </a:pPr>
            <a:r>
              <a:rPr lang="en-GB" dirty="0"/>
              <a:t>α large: fast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p>
          <a:p>
            <a:pPr lvl="2">
              <a:spcBef>
                <a:spcPts val="300"/>
              </a:spcBef>
              <a:spcAft>
                <a:spcPts val="300"/>
              </a:spcAft>
              <a:buFont typeface="Arial" panose="020B0604020202020204" pitchFamily="34" charset="0"/>
              <a:buChar char="•"/>
            </a:pPr>
            <a:r>
              <a:rPr lang="en-GB" dirty="0"/>
              <a:t>α small: slow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endParaRPr lang="en-GB" baseline="-25000" dirty="0"/>
          </a:p>
          <a:p>
            <a:pPr lvl="1"/>
            <a:endParaRPr lang="en-SE" dirty="0"/>
          </a:p>
        </p:txBody>
      </p:sp>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6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66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66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6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6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5F68-5FB0-2F8A-FAB2-5F37B8808013}"/>
              </a:ext>
            </a:extLst>
          </p:cNvPr>
          <p:cNvSpPr>
            <a:spLocks noGrp="1"/>
          </p:cNvSpPr>
          <p:nvPr>
            <p:ph type="title"/>
          </p:nvPr>
        </p:nvSpPr>
        <p:spPr/>
        <p:txBody>
          <a:bodyPr/>
          <a:lstStyle/>
          <a:p>
            <a:r>
              <a:rPr lang="en-US" altLang="ko-KR" dirty="0"/>
              <a:t>Predicting the Length of the Next CPU Burst: Example</a:t>
            </a:r>
            <a:endParaRPr lang="en-SE" dirty="0"/>
          </a:p>
        </p:txBody>
      </p:sp>
      <p:sp>
        <p:nvSpPr>
          <p:cNvPr id="3" name="Content Placeholder 2">
            <a:extLst>
              <a:ext uri="{FF2B5EF4-FFF2-40B4-BE49-F238E27FC236}">
                <a16:creationId xmlns:a16="http://schemas.microsoft.com/office/drawing/2014/main" id="{A2A7C0D9-B9D2-EF12-6CD5-DD69AE4BAFC7}"/>
              </a:ext>
            </a:extLst>
          </p:cNvPr>
          <p:cNvSpPr>
            <a:spLocks noGrp="1"/>
          </p:cNvSpPr>
          <p:nvPr>
            <p:ph idx="1"/>
          </p:nvPr>
        </p:nvSpPr>
        <p:spPr>
          <a:xfrm>
            <a:off x="152400" y="914400"/>
            <a:ext cx="6019800" cy="5105400"/>
          </a:xfrm>
        </p:spPr>
        <p:txBody>
          <a:bodyPr/>
          <a:lstStyle/>
          <a:p>
            <a:r>
              <a:rPr lang="en-US" altLang="ko-KR" dirty="0">
                <a:sym typeface="Symbol" panose="05050102010706020507" pitchFamily="18" charset="2"/>
              </a:rPr>
              <a:t>Computing </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a:t>
            </a:r>
            <a:r>
              <a:rPr lang="en-US" altLang="ko-KR" dirty="0">
                <a:sym typeface="Symbol" panose="05050102010706020507" pitchFamily="18" charset="2"/>
              </a:rPr>
              <a:t> with initial guess </a:t>
            </a:r>
            <a:r>
              <a:rPr lang="en-US" altLang="ko-KR" baseline="-25000" dirty="0">
                <a:sym typeface="Symbol" panose="05050102010706020507" pitchFamily="18" charset="2"/>
              </a:rPr>
              <a:t>0 </a:t>
            </a:r>
            <a:r>
              <a:rPr lang="en-US" altLang="ko-KR" dirty="0">
                <a:sym typeface="Symbol" panose="05050102010706020507" pitchFamily="18" charset="2"/>
              </a:rPr>
              <a:t>= 10. Assume =0.5.</a:t>
            </a:r>
          </a:p>
          <a:p>
            <a:r>
              <a:rPr lang="en-US" altLang="ko-KR" dirty="0">
                <a:sym typeface="Symbol" panose="05050102010706020507" pitchFamily="18" charset="2"/>
              </a:rPr>
              <a:t></a:t>
            </a:r>
            <a:r>
              <a:rPr lang="en-US" altLang="ko-KR" baseline="-25000" dirty="0">
                <a:sym typeface="Symbol" panose="05050102010706020507" pitchFamily="18" charset="2"/>
              </a:rPr>
              <a:t>1</a:t>
            </a:r>
            <a:r>
              <a:rPr lang="en-US" altLang="ko-KR" dirty="0">
                <a:sym typeface="Symbol" panose="05050102010706020507" pitchFamily="18" charset="2"/>
              </a:rPr>
              <a:t> = t</a:t>
            </a:r>
            <a:r>
              <a:rPr lang="en-US" altLang="ko-KR" baseline="-25000" dirty="0">
                <a:sym typeface="Symbol" panose="05050102010706020507" pitchFamily="18" charset="2"/>
              </a:rPr>
              <a:t>0</a:t>
            </a:r>
            <a:r>
              <a:rPr lang="en-US" altLang="ko-KR" dirty="0">
                <a:sym typeface="Symbol" panose="05050102010706020507" pitchFamily="18" charset="2"/>
              </a:rPr>
              <a:t>+(1-)</a:t>
            </a:r>
            <a:r>
              <a:rPr lang="en-US" altLang="ko-KR" baseline="-25000" dirty="0">
                <a:sym typeface="Symbol" panose="05050102010706020507" pitchFamily="18" charset="2"/>
              </a:rPr>
              <a:t>0</a:t>
            </a:r>
            <a:r>
              <a:rPr lang="en-US" altLang="ko-KR" dirty="0">
                <a:sym typeface="Symbol" panose="05050102010706020507" pitchFamily="18" charset="2"/>
              </a:rPr>
              <a:t>=0.5*6 + 0.5*10 = 8</a:t>
            </a:r>
          </a:p>
          <a:p>
            <a:r>
              <a:rPr lang="en-US" altLang="ko-KR" dirty="0">
                <a:sym typeface="Symbol" panose="05050102010706020507" pitchFamily="18" charset="2"/>
              </a:rPr>
              <a:t></a:t>
            </a:r>
            <a:r>
              <a:rPr lang="en-US" altLang="ko-KR" baseline="-25000" dirty="0">
                <a:sym typeface="Symbol" panose="05050102010706020507" pitchFamily="18" charset="2"/>
              </a:rPr>
              <a:t>2</a:t>
            </a:r>
            <a:r>
              <a:rPr lang="en-US" altLang="ko-KR" dirty="0">
                <a:sym typeface="Symbol" panose="05050102010706020507" pitchFamily="18" charset="2"/>
              </a:rPr>
              <a:t> = t</a:t>
            </a:r>
            <a:r>
              <a:rPr lang="en-US" altLang="ko-KR" baseline="-25000" dirty="0">
                <a:sym typeface="Symbol" panose="05050102010706020507" pitchFamily="18" charset="2"/>
              </a:rPr>
              <a:t>1</a:t>
            </a:r>
            <a:r>
              <a:rPr lang="en-US" altLang="ko-KR" dirty="0">
                <a:sym typeface="Symbol" panose="05050102010706020507" pitchFamily="18" charset="2"/>
              </a:rPr>
              <a:t>+(1-)</a:t>
            </a:r>
            <a:r>
              <a:rPr lang="en-US" altLang="ko-KR" baseline="-25000" dirty="0">
                <a:sym typeface="Symbol" panose="05050102010706020507" pitchFamily="18" charset="2"/>
              </a:rPr>
              <a:t>1</a:t>
            </a:r>
            <a:r>
              <a:rPr lang="en-US" altLang="ko-KR" dirty="0">
                <a:sym typeface="Symbol" panose="05050102010706020507" pitchFamily="18" charset="2"/>
              </a:rPr>
              <a:t>=0.5*4 + 0.5*8 = 6</a:t>
            </a:r>
          </a:p>
          <a:p>
            <a:r>
              <a:rPr lang="en-US" altLang="ko-KR" dirty="0">
                <a:sym typeface="Symbol" panose="05050102010706020507" pitchFamily="18" charset="2"/>
              </a:rPr>
              <a:t></a:t>
            </a:r>
            <a:r>
              <a:rPr lang="en-US" altLang="ko-KR" baseline="-25000" dirty="0">
                <a:sym typeface="Symbol" panose="05050102010706020507" pitchFamily="18" charset="2"/>
              </a:rPr>
              <a:t>3</a:t>
            </a:r>
            <a:r>
              <a:rPr lang="en-US" altLang="ko-KR" dirty="0">
                <a:sym typeface="Symbol" panose="05050102010706020507" pitchFamily="18" charset="2"/>
              </a:rPr>
              <a:t> = t</a:t>
            </a:r>
            <a:r>
              <a:rPr lang="en-US" altLang="ko-KR" baseline="-25000" dirty="0">
                <a:sym typeface="Symbol" panose="05050102010706020507" pitchFamily="18" charset="2"/>
              </a:rPr>
              <a:t>2</a:t>
            </a:r>
            <a:r>
              <a:rPr lang="en-US" altLang="ko-KR" dirty="0">
                <a:sym typeface="Symbol" panose="05050102010706020507" pitchFamily="18" charset="2"/>
              </a:rPr>
              <a:t>+(1-)</a:t>
            </a:r>
            <a:r>
              <a:rPr lang="en-US" altLang="ko-KR" baseline="-25000" dirty="0">
                <a:sym typeface="Symbol" panose="05050102010706020507" pitchFamily="18" charset="2"/>
              </a:rPr>
              <a:t>2</a:t>
            </a:r>
            <a:r>
              <a:rPr lang="en-US" altLang="ko-KR" dirty="0">
                <a:sym typeface="Symbol" panose="05050102010706020507" pitchFamily="18" charset="2"/>
              </a:rPr>
              <a:t>=0.5*6 + 0.5*6 = 6</a:t>
            </a:r>
          </a:p>
          <a:p>
            <a:r>
              <a:rPr lang="en-US" altLang="ko-KR" dirty="0">
                <a:sym typeface="Symbol" panose="05050102010706020507" pitchFamily="18" charset="2"/>
              </a:rPr>
              <a:t></a:t>
            </a:r>
            <a:r>
              <a:rPr lang="en-US" altLang="ko-KR" baseline="-25000" dirty="0">
                <a:sym typeface="Symbol" panose="05050102010706020507" pitchFamily="18" charset="2"/>
              </a:rPr>
              <a:t>4</a:t>
            </a:r>
            <a:r>
              <a:rPr lang="en-US" altLang="ko-KR" dirty="0">
                <a:sym typeface="Symbol" panose="05050102010706020507" pitchFamily="18" charset="2"/>
              </a:rPr>
              <a:t> = t</a:t>
            </a:r>
            <a:r>
              <a:rPr lang="en-US" altLang="ko-KR" baseline="-25000" dirty="0">
                <a:sym typeface="Symbol" panose="05050102010706020507" pitchFamily="18" charset="2"/>
              </a:rPr>
              <a:t>3</a:t>
            </a:r>
            <a:r>
              <a:rPr lang="en-US" altLang="ko-KR" dirty="0">
                <a:sym typeface="Symbol" panose="05050102010706020507" pitchFamily="18" charset="2"/>
              </a:rPr>
              <a:t>+(1-)</a:t>
            </a:r>
            <a:r>
              <a:rPr lang="en-US" altLang="ko-KR" baseline="-25000" dirty="0">
                <a:sym typeface="Symbol" panose="05050102010706020507" pitchFamily="18" charset="2"/>
              </a:rPr>
              <a:t>3</a:t>
            </a:r>
            <a:r>
              <a:rPr lang="en-US" altLang="ko-KR" dirty="0">
                <a:sym typeface="Symbol" panose="05050102010706020507" pitchFamily="18" charset="2"/>
              </a:rPr>
              <a:t>=0.5*4 + 0.5*6 = 5</a:t>
            </a:r>
          </a:p>
          <a:p>
            <a:r>
              <a:rPr lang="en-US" altLang="ko-KR" dirty="0">
                <a:sym typeface="Symbol" panose="05050102010706020507" pitchFamily="18" charset="2"/>
              </a:rPr>
              <a:t></a:t>
            </a:r>
            <a:r>
              <a:rPr lang="en-US" altLang="ko-KR" baseline="-25000" dirty="0">
                <a:sym typeface="Symbol" panose="05050102010706020507" pitchFamily="18" charset="2"/>
              </a:rPr>
              <a:t>5</a:t>
            </a:r>
            <a:r>
              <a:rPr lang="en-US" altLang="ko-KR" dirty="0">
                <a:sym typeface="Symbol" panose="05050102010706020507" pitchFamily="18" charset="2"/>
              </a:rPr>
              <a:t> = t</a:t>
            </a:r>
            <a:r>
              <a:rPr lang="en-US" altLang="ko-KR" baseline="-25000" dirty="0">
                <a:sym typeface="Symbol" panose="05050102010706020507" pitchFamily="18" charset="2"/>
              </a:rPr>
              <a:t>4</a:t>
            </a:r>
            <a:r>
              <a:rPr lang="en-US" altLang="ko-KR" dirty="0">
                <a:sym typeface="Symbol" panose="05050102010706020507" pitchFamily="18" charset="2"/>
              </a:rPr>
              <a:t>+(1-)</a:t>
            </a:r>
            <a:r>
              <a:rPr lang="en-US" altLang="ko-KR" baseline="-25000" dirty="0">
                <a:sym typeface="Symbol" panose="05050102010706020507" pitchFamily="18" charset="2"/>
              </a:rPr>
              <a:t>4</a:t>
            </a:r>
            <a:r>
              <a:rPr lang="en-US" altLang="ko-KR" dirty="0">
                <a:sym typeface="Symbol" panose="05050102010706020507" pitchFamily="18" charset="2"/>
              </a:rPr>
              <a:t>=0.5*13 + 0.5*5 = 9</a:t>
            </a:r>
          </a:p>
          <a:p>
            <a:r>
              <a:rPr lang="en-US" altLang="ko-KR" dirty="0">
                <a:sym typeface="Symbol" panose="05050102010706020507" pitchFamily="18" charset="2"/>
              </a:rPr>
              <a:t></a:t>
            </a:r>
            <a:r>
              <a:rPr lang="en-US" altLang="ko-KR" baseline="-25000" dirty="0">
                <a:sym typeface="Symbol" panose="05050102010706020507" pitchFamily="18" charset="2"/>
              </a:rPr>
              <a:t>6</a:t>
            </a:r>
            <a:r>
              <a:rPr lang="en-US" altLang="ko-KR" dirty="0">
                <a:sym typeface="Symbol" panose="05050102010706020507" pitchFamily="18" charset="2"/>
              </a:rPr>
              <a:t> = t</a:t>
            </a:r>
            <a:r>
              <a:rPr lang="en-US" altLang="ko-KR" baseline="-25000" dirty="0">
                <a:sym typeface="Symbol" panose="05050102010706020507" pitchFamily="18" charset="2"/>
              </a:rPr>
              <a:t>5</a:t>
            </a:r>
            <a:r>
              <a:rPr lang="en-US" altLang="ko-KR" dirty="0">
                <a:sym typeface="Symbol" panose="05050102010706020507" pitchFamily="18" charset="2"/>
              </a:rPr>
              <a:t>+(1-)</a:t>
            </a:r>
            <a:r>
              <a:rPr lang="en-US" altLang="ko-KR" baseline="-25000" dirty="0">
                <a:sym typeface="Symbol" panose="05050102010706020507" pitchFamily="18" charset="2"/>
              </a:rPr>
              <a:t>5</a:t>
            </a:r>
            <a:r>
              <a:rPr lang="en-US" altLang="ko-KR" dirty="0">
                <a:sym typeface="Symbol" panose="05050102010706020507" pitchFamily="18" charset="2"/>
              </a:rPr>
              <a:t>=0.5*13 + 0.5*9 = 11</a:t>
            </a:r>
          </a:p>
          <a:p>
            <a:r>
              <a:rPr lang="en-US" altLang="ko-KR" dirty="0">
                <a:sym typeface="Symbol" panose="05050102010706020507" pitchFamily="18" charset="2"/>
              </a:rPr>
              <a:t></a:t>
            </a:r>
            <a:r>
              <a:rPr lang="en-US" altLang="ko-KR" baseline="-25000" dirty="0">
                <a:sym typeface="Symbol" panose="05050102010706020507" pitchFamily="18" charset="2"/>
              </a:rPr>
              <a:t>7</a:t>
            </a:r>
            <a:r>
              <a:rPr lang="en-US" altLang="ko-KR" dirty="0">
                <a:sym typeface="Symbol" panose="05050102010706020507" pitchFamily="18" charset="2"/>
              </a:rPr>
              <a:t> = t</a:t>
            </a:r>
            <a:r>
              <a:rPr lang="en-US" altLang="ko-KR" baseline="-25000" dirty="0">
                <a:sym typeface="Symbol" panose="05050102010706020507" pitchFamily="18" charset="2"/>
              </a:rPr>
              <a:t>6</a:t>
            </a:r>
            <a:r>
              <a:rPr lang="en-US" altLang="ko-KR" dirty="0">
                <a:sym typeface="Symbol" panose="05050102010706020507" pitchFamily="18" charset="2"/>
              </a:rPr>
              <a:t>+(1-)</a:t>
            </a:r>
            <a:r>
              <a:rPr lang="en-US" altLang="ko-KR" baseline="-25000" dirty="0">
                <a:sym typeface="Symbol" panose="05050102010706020507" pitchFamily="18" charset="2"/>
              </a:rPr>
              <a:t>6</a:t>
            </a:r>
            <a:r>
              <a:rPr lang="en-US" altLang="ko-KR" dirty="0">
                <a:sym typeface="Symbol" panose="05050102010706020507" pitchFamily="18" charset="2"/>
              </a:rPr>
              <a:t>=0.5*13 + 0.5*11 = 12</a:t>
            </a: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SE" dirty="0"/>
          </a:p>
        </p:txBody>
      </p:sp>
      <p:pic>
        <p:nvPicPr>
          <p:cNvPr id="6" name="Picture 4">
            <a:extLst>
              <a:ext uri="{FF2B5EF4-FFF2-40B4-BE49-F238E27FC236}">
                <a16:creationId xmlns:a16="http://schemas.microsoft.com/office/drawing/2014/main" id="{9BE89AE7-6CA7-4A9F-C291-B13229D7A0E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641" t="2280" r="641" b="2849"/>
          <a:stretch>
            <a:fillRect/>
          </a:stretch>
        </p:blipFill>
        <p:spPr bwMode="auto">
          <a:xfrm>
            <a:off x="6096000" y="950495"/>
            <a:ext cx="5839027" cy="3733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52105340"/>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a:t>SRTF</a:t>
                      </a:r>
                      <a:endParaRPr lang="en-US" sz="24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98463</TotalTime>
  <Pages>60</Pages>
  <Words>4503</Words>
  <Application>Microsoft Office PowerPoint</Application>
  <PresentationFormat>Widescreen</PresentationFormat>
  <Paragraphs>690</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Predicting the Length of the Next CPU Burst: Example</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1089</cp:revision>
  <cp:lastPrinted>2022-03-15T20:14:46Z</cp:lastPrinted>
  <dcterms:created xsi:type="dcterms:W3CDTF">1995-08-12T11:37:26Z</dcterms:created>
  <dcterms:modified xsi:type="dcterms:W3CDTF">2025-03-25T17:50:25Z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