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4"/>
  </p:notesMasterIdLst>
  <p:handoutMasterIdLst>
    <p:handoutMasterId r:id="rId35"/>
  </p:handoutMasterIdLst>
  <p:sldIdLst>
    <p:sldId id="256" r:id="rId2"/>
    <p:sldId id="918" r:id="rId3"/>
    <p:sldId id="920" r:id="rId4"/>
    <p:sldId id="921" r:id="rId5"/>
    <p:sldId id="923" r:id="rId6"/>
    <p:sldId id="922" r:id="rId7"/>
    <p:sldId id="1907" r:id="rId8"/>
    <p:sldId id="927" r:id="rId9"/>
    <p:sldId id="928" r:id="rId10"/>
    <p:sldId id="1902" r:id="rId11"/>
    <p:sldId id="1904" r:id="rId12"/>
    <p:sldId id="930" r:id="rId13"/>
    <p:sldId id="1906" r:id="rId14"/>
    <p:sldId id="916" r:id="rId15"/>
    <p:sldId id="924" r:id="rId16"/>
    <p:sldId id="925" r:id="rId17"/>
    <p:sldId id="1937" r:id="rId18"/>
    <p:sldId id="1922" r:id="rId19"/>
    <p:sldId id="1923" r:id="rId20"/>
    <p:sldId id="1924" r:id="rId21"/>
    <p:sldId id="1925" r:id="rId22"/>
    <p:sldId id="1930" r:id="rId23"/>
    <p:sldId id="1929" r:id="rId24"/>
    <p:sldId id="1927" r:id="rId25"/>
    <p:sldId id="1928" r:id="rId26"/>
    <p:sldId id="1931" r:id="rId27"/>
    <p:sldId id="1932" r:id="rId28"/>
    <p:sldId id="1935" r:id="rId29"/>
    <p:sldId id="1936" r:id="rId30"/>
    <p:sldId id="1908" r:id="rId31"/>
    <p:sldId id="1939" r:id="rId32"/>
    <p:sldId id="1941" r:id="rId33"/>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430AB"/>
    <a:srgbClr val="FF0000"/>
    <a:srgbClr val="BCFFBC"/>
    <a:srgbClr val="FFFFAA"/>
    <a:srgbClr val="2A40E2"/>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3333" autoAdjust="0"/>
    <p:restoredTop sz="85098" autoAdjust="0"/>
  </p:normalViewPr>
  <p:slideViewPr>
    <p:cSldViewPr>
      <p:cViewPr varScale="1">
        <p:scale>
          <a:sx n="70" d="100"/>
          <a:sy n="70" d="100"/>
        </p:scale>
        <p:origin x="326" y="5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76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EAFB9C-02AD-7363-49FA-020A423233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76B32C-F4A2-1C24-1599-5B040C6F6D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7970EB-6DC6-89EF-7F9E-348FA78654EC}"/>
              </a:ext>
            </a:extLst>
          </p:cNvPr>
          <p:cNvSpPr>
            <a:spLocks noGrp="1"/>
          </p:cNvSpPr>
          <p:nvPr>
            <p:ph type="body" idx="1"/>
          </p:nvPr>
        </p:nvSpPr>
        <p:spPr/>
        <p:txBody>
          <a:bodyPr/>
          <a:lstStyle/>
          <a:p>
            <a:r>
              <a:rPr lang="en-GB" dirty="0"/>
              <a:t>20+13+14+50+90</a:t>
            </a:r>
            <a:endParaRPr lang="en-SE" dirty="0"/>
          </a:p>
        </p:txBody>
      </p:sp>
    </p:spTree>
    <p:extLst>
      <p:ext uri="{BB962C8B-B14F-4D97-AF65-F5344CB8AC3E}">
        <p14:creationId xmlns:p14="http://schemas.microsoft.com/office/powerpoint/2010/main" val="3334077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A4E457-0CAB-57E4-E7CF-D9BCB4E84E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139282-DD8E-E887-7856-9302FEA7E2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7261B7-8D8F-7E30-1BEA-E8ACA10DCA81}"/>
              </a:ext>
            </a:extLst>
          </p:cNvPr>
          <p:cNvSpPr>
            <a:spLocks noGrp="1"/>
          </p:cNvSpPr>
          <p:nvPr>
            <p:ph type="body" idx="1"/>
          </p:nvPr>
        </p:nvSpPr>
        <p:spPr/>
        <p:txBody>
          <a:bodyPr/>
          <a:lstStyle/>
          <a:p>
            <a:r>
              <a:rPr lang="en-GB" dirty="0"/>
              <a:t>50+13+14+50+90+20</a:t>
            </a:r>
            <a:endParaRPr lang="en-SE" dirty="0"/>
          </a:p>
        </p:txBody>
      </p:sp>
    </p:spTree>
    <p:extLst>
      <p:ext uri="{BB962C8B-B14F-4D97-AF65-F5344CB8AC3E}">
        <p14:creationId xmlns:p14="http://schemas.microsoft.com/office/powerpoint/2010/main" val="3448363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0617BD-5270-A79D-B93B-5BAE2B42EB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DBADDE-4622-3888-F76A-C65692E2A7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5FD3B7-631D-5638-2FA5-1AE6BA9B29A3}"/>
              </a:ext>
            </a:extLst>
          </p:cNvPr>
          <p:cNvSpPr>
            <a:spLocks noGrp="1"/>
          </p:cNvSpPr>
          <p:nvPr>
            <p:ph type="body" idx="1"/>
          </p:nvPr>
        </p:nvSpPr>
        <p:spPr/>
        <p:txBody>
          <a:bodyPr/>
          <a:lstStyle/>
          <a:p>
            <a:r>
              <a:rPr lang="en-GB" dirty="0"/>
              <a:t>10+13+14+50+90+20 +50</a:t>
            </a:r>
            <a:endParaRPr lang="en-SE" dirty="0"/>
          </a:p>
        </p:txBody>
      </p:sp>
    </p:spTree>
    <p:extLst>
      <p:ext uri="{BB962C8B-B14F-4D97-AF65-F5344CB8AC3E}">
        <p14:creationId xmlns:p14="http://schemas.microsoft.com/office/powerpoint/2010/main" val="3102777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35BF95-F94A-DEDB-A7F6-32EE6ED365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D1295E-743D-F1EE-6A23-9185E5053E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8C2D37-79EF-AF3E-8662-65DEEEA22F3B}"/>
              </a:ext>
            </a:extLst>
          </p:cNvPr>
          <p:cNvSpPr>
            <a:spLocks noGrp="1"/>
          </p:cNvSpPr>
          <p:nvPr>
            <p:ph type="body" idx="1"/>
          </p:nvPr>
        </p:nvSpPr>
        <p:spPr/>
        <p:txBody>
          <a:bodyPr/>
          <a:lstStyle/>
          <a:p>
            <a:r>
              <a:rPr lang="en-GB" dirty="0"/>
              <a:t>10+13+28+50+90+20 +50 + 10</a:t>
            </a:r>
            <a:endParaRPr lang="en-SE" dirty="0"/>
          </a:p>
        </p:txBody>
      </p:sp>
    </p:spTree>
    <p:extLst>
      <p:ext uri="{BB962C8B-B14F-4D97-AF65-F5344CB8AC3E}">
        <p14:creationId xmlns:p14="http://schemas.microsoft.com/office/powerpoint/2010/main" val="17456221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60107-EC7D-008C-6829-BD27FFBC48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367C0B-4173-DA93-2543-931EA44980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F594E0-70EE-9FB4-538A-B529DB5938E2}"/>
              </a:ext>
            </a:extLst>
          </p:cNvPr>
          <p:cNvSpPr>
            <a:spLocks noGrp="1"/>
          </p:cNvSpPr>
          <p:nvPr>
            <p:ph type="body" idx="1"/>
          </p:nvPr>
        </p:nvSpPr>
        <p:spPr/>
        <p:txBody>
          <a:bodyPr/>
          <a:lstStyle/>
          <a:p>
            <a:r>
              <a:rPr lang="en-GB" dirty="0"/>
              <a:t>30+28+50+90+20 +50 + 10 + 10 </a:t>
            </a:r>
            <a:endParaRPr lang="en-SE" dirty="0"/>
          </a:p>
        </p:txBody>
      </p:sp>
    </p:spTree>
    <p:extLst>
      <p:ext uri="{BB962C8B-B14F-4D97-AF65-F5344CB8AC3E}">
        <p14:creationId xmlns:p14="http://schemas.microsoft.com/office/powerpoint/2010/main" val="1081633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Consider the set of 3 periodic tasks scheduled with RM, with period, deadline, priority, and WCET parameters given in the table. Tasks 1 and 3 both require semaphore s</a:t>
            </a:r>
            <a:r>
              <a:rPr lang="en-GB" baseline="-25000" dirty="0"/>
              <a:t>1</a:t>
            </a:r>
            <a:r>
              <a:rPr lang="en-GB" dirty="0"/>
              <a:t>. Tasks 1 has critical section length 3, and Tasks 3 has critical section length 30. Under RM scheduling, use utilization bound and/or Response Time Analysis (RTA) to</a:t>
            </a:r>
            <a:endParaRPr lang="en-SE" dirty="0"/>
          </a:p>
          <a:p>
            <a:endParaRPr lang="en-SE" dirty="0"/>
          </a:p>
        </p:txBody>
      </p:sp>
    </p:spTree>
    <p:extLst>
      <p:ext uri="{BB962C8B-B14F-4D97-AF65-F5344CB8AC3E}">
        <p14:creationId xmlns:p14="http://schemas.microsoft.com/office/powerpoint/2010/main" val="4230237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2F750D-285B-1B3C-E262-2053A11353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DF92C3-8F73-4918-455A-CB760201BE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DF94D3-3C7F-412D-8664-FA499F6EDB8E}"/>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Consider the set of 3 periodic tasks scheduled with RM, with period, deadline, priority, and WCET parameters given in the table. Tasks 1 and 3 both require semaphore s</a:t>
            </a:r>
            <a:r>
              <a:rPr lang="en-GB" baseline="-25000" dirty="0"/>
              <a:t>1</a:t>
            </a:r>
            <a:r>
              <a:rPr lang="en-GB" dirty="0"/>
              <a:t>. Tasks 1 has critical section length 3, and Tasks 3 has critical section length 30. Under RM scheduling, use utilization bound and/or Response Time Analysis (RTA) to</a:t>
            </a:r>
            <a:endParaRPr lang="en-SE" dirty="0"/>
          </a:p>
          <a:p>
            <a:endParaRPr lang="en-SE" dirty="0"/>
          </a:p>
        </p:txBody>
      </p:sp>
    </p:spTree>
    <p:extLst>
      <p:ext uri="{BB962C8B-B14F-4D97-AF65-F5344CB8AC3E}">
        <p14:creationId xmlns:p14="http://schemas.microsoft.com/office/powerpoint/2010/main" val="2628437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0C7BF-AD11-9080-8727-ED5D7D65A4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CF2107-08BD-9097-9B40-8F87115C75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017334-2114-2799-CE55-ED3E8FC06532}"/>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Consider the set of 3 periodic tasks scheduled with RM, with period, deadline, priority, and WCET parameters given in the table. Tasks 1 and 3 both require semaphore s</a:t>
            </a:r>
            <a:r>
              <a:rPr lang="en-GB" baseline="-25000" dirty="0"/>
              <a:t>1</a:t>
            </a:r>
            <a:r>
              <a:rPr lang="en-GB" dirty="0"/>
              <a:t>. Tasks 1 has critical section length 3, and Tasks 3 has critical section length 30. Under RM scheduling, use utilization bound and/or Response Time Analysis (RTA) to</a:t>
            </a:r>
            <a:endParaRPr lang="en-SE" dirty="0"/>
          </a:p>
          <a:p>
            <a:endParaRPr lang="en-SE" dirty="0"/>
          </a:p>
        </p:txBody>
      </p:sp>
    </p:spTree>
    <p:extLst>
      <p:ext uri="{BB962C8B-B14F-4D97-AF65-F5344CB8AC3E}">
        <p14:creationId xmlns:p14="http://schemas.microsoft.com/office/powerpoint/2010/main" val="2912312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0.5/3+1/4+2/6=</a:t>
            </a:r>
          </a:p>
          <a:p>
            <a:r>
              <a:rPr lang="en-GB" dirty="0"/>
              <a:t>R3=2+ceil(R3/3)0.5+ceil(R3/4)1=4</a:t>
            </a:r>
            <a:endParaRPr lang="en-SE" dirty="0"/>
          </a:p>
        </p:txBody>
      </p:sp>
    </p:spTree>
    <p:extLst>
      <p:ext uri="{BB962C8B-B14F-4D97-AF65-F5344CB8AC3E}">
        <p14:creationId xmlns:p14="http://schemas.microsoft.com/office/powerpoint/2010/main" val="3638281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dirty="0"/>
                  <a:t>1/3+1/4+2/6=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1/3+1/2+2/6=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0.5/3+1/2+2/6=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dirty="0"/>
                  <a:t>No utilization bound test; need to use Response Time Analysis (RTA)</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GB" dirty="0"/>
              </a:p>
              <a:p>
                <a:r>
                  <a:rPr lang="en-GB" dirty="0"/>
                  <a:t>Under RM,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a:p>
                <a:r>
                  <a:rPr lang="en-GB" dirty="0">
                    <a:latin typeface="Gill Sans Light"/>
                  </a:rPr>
                  <a:t>Under RM, </a:t>
                </a:r>
                <a:r>
                  <a:rPr lang="en-GB" dirty="0"/>
                  <a:t>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p:txBody>
          </p:sp>
        </mc:Choice>
        <mc:Fallback xmlns="">
          <p:sp>
            <p:nvSpPr>
              <p:cNvPr id="3" name="Notes Placeholder 2"/>
              <p:cNvSpPr>
                <a:spLocks noGrp="1"/>
              </p:cNvSpPr>
              <p:nvPr>
                <p:ph type="body" idx="1"/>
              </p:nvPr>
            </p:nvSpPr>
            <p:spPr/>
            <p:txBody>
              <a:bodyPr/>
              <a:lstStyle/>
              <a:p>
                <a:r>
                  <a:rPr lang="en-GB" dirty="0"/>
                  <a:t>1/3+1/4+2/6=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1/3+1/2+2/6=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0.5/3+1/2+2/6=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dirty="0"/>
                  <a:t>No utilization bound test; need to use Response Time Analysis (RTA)</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GB" dirty="0"/>
              </a:p>
              <a:p>
                <a:r>
                  <a:rPr lang="en-GB" dirty="0"/>
                  <a:t>Under RM, priority ordering </a:t>
                </a:r>
                <a:r>
                  <a:rPr lang="en-GB" i="0" dirty="0">
                    <a:latin typeface="Cambria Math" panose="02040503050406030204" pitchFamily="18" charset="0"/>
                  </a:rPr>
                  <a:t>𝜏</a:t>
                </a:r>
                <a:r>
                  <a:rPr lang="en-GB" b="0" i="0" dirty="0">
                    <a:latin typeface="Cambria Math" panose="02040503050406030204" pitchFamily="18" charset="0"/>
                  </a:rPr>
                  <a:t>_</a:t>
                </a:r>
                <a:r>
                  <a:rPr lang="en-GB" i="0" dirty="0">
                    <a:latin typeface="Cambria Math" panose="02040503050406030204" pitchFamily="18" charset="0"/>
                  </a:rPr>
                  <a:t>1</a:t>
                </a:r>
                <a:r>
                  <a:rPr lang="en-GB" b="0" i="0" dirty="0">
                    <a:latin typeface="Cambria Math" panose="02040503050406030204" pitchFamily="18" charset="0"/>
                  </a:rPr>
                  <a:t>&gt;</a:t>
                </a:r>
                <a:r>
                  <a:rPr lang="en-GB" i="0" dirty="0">
                    <a:latin typeface="Cambria Math" panose="02040503050406030204" pitchFamily="18" charset="0"/>
                  </a:rPr>
                  <a:t>𝜏_</a:t>
                </a:r>
                <a:r>
                  <a:rPr lang="en-GB" b="0" i="0" dirty="0">
                    <a:latin typeface="Cambria Math" panose="02040503050406030204" pitchFamily="18" charset="0"/>
                  </a:rPr>
                  <a:t>2&gt;</a:t>
                </a:r>
                <a:r>
                  <a:rPr lang="en-GB" i="0" dirty="0">
                    <a:latin typeface="Cambria Math" panose="02040503050406030204" pitchFamily="18" charset="0"/>
                  </a:rPr>
                  <a:t>𝜏_</a:t>
                </a:r>
                <a:r>
                  <a:rPr lang="en-GB" b="0" i="0" dirty="0">
                    <a:latin typeface="Cambria Math" panose="02040503050406030204" pitchFamily="18" charset="0"/>
                  </a:rPr>
                  <a:t>3</a:t>
                </a:r>
                <a:endParaRPr lang="en-SE" dirty="0"/>
              </a:p>
              <a:p>
                <a:r>
                  <a:rPr lang="en-GB" dirty="0">
                    <a:latin typeface="Gill Sans Light"/>
                  </a:rPr>
                  <a:t>Under RM, </a:t>
                </a:r>
                <a:r>
                  <a:rPr lang="en-GB" dirty="0"/>
                  <a:t>priority ordering </a:t>
                </a:r>
                <a:r>
                  <a:rPr lang="en-GB" i="0" dirty="0">
                    <a:latin typeface="Cambria Math" panose="02040503050406030204" pitchFamily="18" charset="0"/>
                  </a:rPr>
                  <a:t>𝜏</a:t>
                </a:r>
                <a:r>
                  <a:rPr lang="en-GB" b="0" i="0" dirty="0">
                    <a:latin typeface="Cambria Math" panose="02040503050406030204" pitchFamily="18" charset="0"/>
                  </a:rPr>
                  <a:t>_2&gt;</a:t>
                </a:r>
                <a:r>
                  <a:rPr lang="en-GB" i="0" dirty="0">
                    <a:latin typeface="Cambria Math" panose="02040503050406030204" pitchFamily="18" charset="0"/>
                  </a:rPr>
                  <a:t>𝜏_</a:t>
                </a:r>
                <a:r>
                  <a:rPr lang="en-GB" b="0" i="0" dirty="0">
                    <a:latin typeface="Cambria Math" panose="02040503050406030204" pitchFamily="18" charset="0"/>
                  </a:rPr>
                  <a:t>1&gt;</a:t>
                </a:r>
                <a:r>
                  <a:rPr lang="en-GB" i="0" dirty="0">
                    <a:latin typeface="Cambria Math" panose="02040503050406030204" pitchFamily="18" charset="0"/>
                  </a:rPr>
                  <a:t>𝜏_</a:t>
                </a:r>
                <a:r>
                  <a:rPr lang="en-GB" b="0" i="0" dirty="0">
                    <a:latin typeface="Cambria Math" panose="02040503050406030204" pitchFamily="18" charset="0"/>
                  </a:rPr>
                  <a:t>3</a:t>
                </a:r>
                <a:endParaRPr lang="en-SE" dirty="0"/>
              </a:p>
            </p:txBody>
          </p:sp>
        </mc:Fallback>
      </mc:AlternateContent>
    </p:spTree>
    <p:extLst>
      <p:ext uri="{BB962C8B-B14F-4D97-AF65-F5344CB8AC3E}">
        <p14:creationId xmlns:p14="http://schemas.microsoft.com/office/powerpoint/2010/main" val="1783845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278AF4-D5B8-EDEF-585A-A5DE092467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C70C95-3953-BF07-2906-AE0048C48B2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F5540C13-068B-5B4D-0E35-00519003555D}"/>
                  </a:ext>
                </a:extLst>
              </p:cNvPr>
              <p:cNvSpPr>
                <a:spLocks noGrp="1"/>
              </p:cNvSpPr>
              <p:nvPr>
                <p:ph type="body" idx="1"/>
              </p:nvPr>
            </p:nvSpPr>
            <p:spPr/>
            <p:txBody>
              <a:bodyPr/>
              <a:lstStyle/>
              <a:p>
                <a:r>
                  <a:rPr lang="en-GB" dirty="0"/>
                  <a:t>1/3+1/4+2/6=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1/3+1/2+2/6=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0.5/3+1/2+2/6=</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GB" dirty="0"/>
              </a:p>
              <a:p>
                <a:r>
                  <a:rPr lang="en-GB" dirty="0"/>
                  <a:t>Under RM,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a:p>
                <a:r>
                  <a:rPr lang="en-GB" dirty="0">
                    <a:latin typeface="Gill Sans Light"/>
                  </a:rPr>
                  <a:t>Under RM, </a:t>
                </a:r>
                <a:r>
                  <a:rPr lang="en-GB" dirty="0"/>
                  <a:t>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p:txBody>
          </p:sp>
        </mc:Choice>
        <mc:Fallback xmlns="">
          <p:sp>
            <p:nvSpPr>
              <p:cNvPr id="3" name="Notes Placeholder 2">
                <a:extLst>
                  <a:ext uri="{FF2B5EF4-FFF2-40B4-BE49-F238E27FC236}">
                    <a16:creationId xmlns:a16="http://schemas.microsoft.com/office/drawing/2014/main" id="{F5540C13-068B-5B4D-0E35-00519003555D}"/>
                  </a:ext>
                </a:extLst>
              </p:cNvPr>
              <p:cNvSpPr>
                <a:spLocks noGrp="1"/>
              </p:cNvSpPr>
              <p:nvPr>
                <p:ph type="body" idx="1"/>
              </p:nvPr>
            </p:nvSpPr>
            <p:spPr/>
            <p:txBody>
              <a:bodyPr/>
              <a:lstStyle/>
              <a:p>
                <a:r>
                  <a:rPr lang="en-GB" dirty="0"/>
                  <a:t>1/3+1/4+2/6=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1/3+1/2+2/6=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0.5/3+1/2+2/6=</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GB" dirty="0"/>
              </a:p>
              <a:p>
                <a:r>
                  <a:rPr lang="en-GB" dirty="0"/>
                  <a:t>Under RM, priority ordering </a:t>
                </a:r>
                <a:r>
                  <a:rPr lang="en-GB" i="0" dirty="0">
                    <a:latin typeface="Cambria Math" panose="02040503050406030204" pitchFamily="18" charset="0"/>
                  </a:rPr>
                  <a:t>𝜏</a:t>
                </a:r>
                <a:r>
                  <a:rPr lang="en-GB" b="0" i="0" dirty="0">
                    <a:latin typeface="Cambria Math" panose="02040503050406030204" pitchFamily="18" charset="0"/>
                  </a:rPr>
                  <a:t>_</a:t>
                </a:r>
                <a:r>
                  <a:rPr lang="en-GB" i="0" dirty="0">
                    <a:latin typeface="Cambria Math" panose="02040503050406030204" pitchFamily="18" charset="0"/>
                  </a:rPr>
                  <a:t>1</a:t>
                </a:r>
                <a:r>
                  <a:rPr lang="en-GB" b="0" i="0" dirty="0">
                    <a:latin typeface="Cambria Math" panose="02040503050406030204" pitchFamily="18" charset="0"/>
                  </a:rPr>
                  <a:t>&gt;</a:t>
                </a:r>
                <a:r>
                  <a:rPr lang="en-GB" i="0" dirty="0">
                    <a:latin typeface="Cambria Math" panose="02040503050406030204" pitchFamily="18" charset="0"/>
                  </a:rPr>
                  <a:t>𝜏_</a:t>
                </a:r>
                <a:r>
                  <a:rPr lang="en-GB" b="0" i="0" dirty="0">
                    <a:latin typeface="Cambria Math" panose="02040503050406030204" pitchFamily="18" charset="0"/>
                  </a:rPr>
                  <a:t>2&gt;</a:t>
                </a:r>
                <a:r>
                  <a:rPr lang="en-GB" i="0" dirty="0">
                    <a:latin typeface="Cambria Math" panose="02040503050406030204" pitchFamily="18" charset="0"/>
                  </a:rPr>
                  <a:t>𝜏_</a:t>
                </a:r>
                <a:r>
                  <a:rPr lang="en-GB" b="0" i="0" dirty="0">
                    <a:latin typeface="Cambria Math" panose="02040503050406030204" pitchFamily="18" charset="0"/>
                  </a:rPr>
                  <a:t>3</a:t>
                </a:r>
                <a:endParaRPr lang="en-SE" dirty="0"/>
              </a:p>
              <a:p>
                <a:r>
                  <a:rPr lang="en-GB" dirty="0">
                    <a:latin typeface="Gill Sans Light"/>
                  </a:rPr>
                  <a:t>Under RM, </a:t>
                </a:r>
                <a:r>
                  <a:rPr lang="en-GB" dirty="0"/>
                  <a:t>priority ordering </a:t>
                </a:r>
                <a:r>
                  <a:rPr lang="en-GB" i="0" dirty="0">
                    <a:latin typeface="Cambria Math" panose="02040503050406030204" pitchFamily="18" charset="0"/>
                  </a:rPr>
                  <a:t>𝜏</a:t>
                </a:r>
                <a:r>
                  <a:rPr lang="en-GB" b="0" i="0" dirty="0">
                    <a:latin typeface="Cambria Math" panose="02040503050406030204" pitchFamily="18" charset="0"/>
                  </a:rPr>
                  <a:t>_2&gt;</a:t>
                </a:r>
                <a:r>
                  <a:rPr lang="en-GB" i="0" dirty="0">
                    <a:latin typeface="Cambria Math" panose="02040503050406030204" pitchFamily="18" charset="0"/>
                  </a:rPr>
                  <a:t>𝜏_</a:t>
                </a:r>
                <a:r>
                  <a:rPr lang="en-GB" b="0" i="0" dirty="0">
                    <a:latin typeface="Cambria Math" panose="02040503050406030204" pitchFamily="18" charset="0"/>
                  </a:rPr>
                  <a:t>1&gt;</a:t>
                </a:r>
                <a:r>
                  <a:rPr lang="en-GB" i="0" dirty="0">
                    <a:latin typeface="Cambria Math" panose="02040503050406030204" pitchFamily="18" charset="0"/>
                  </a:rPr>
                  <a:t>𝜏_</a:t>
                </a:r>
                <a:r>
                  <a:rPr lang="en-GB" b="0" i="0" dirty="0">
                    <a:latin typeface="Cambria Math" panose="02040503050406030204" pitchFamily="18" charset="0"/>
                  </a:rPr>
                  <a:t>3</a:t>
                </a:r>
                <a:endParaRPr lang="en-SE" dirty="0"/>
              </a:p>
            </p:txBody>
          </p:sp>
        </mc:Fallback>
      </mc:AlternateContent>
    </p:spTree>
    <p:extLst>
      <p:ext uri="{BB962C8B-B14F-4D97-AF65-F5344CB8AC3E}">
        <p14:creationId xmlns:p14="http://schemas.microsoft.com/office/powerpoint/2010/main" val="4042452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ea typeface="宋体" charset="-122"/>
              </a:rPr>
              <a:t>. Blocking delay is MAX length of critical sections of all lower-priority tasks (vs. SUM for PIP)</a:t>
            </a:r>
          </a:p>
          <a:p>
            <a:endParaRPr lang="en-SE" dirty="0"/>
          </a:p>
        </p:txBody>
      </p:sp>
    </p:spTree>
    <p:extLst>
      <p:ext uri="{BB962C8B-B14F-4D97-AF65-F5344CB8AC3E}">
        <p14:creationId xmlns:p14="http://schemas.microsoft.com/office/powerpoint/2010/main" val="3057904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20+13+14+50+90</a:t>
            </a:r>
            <a:endParaRPr lang="en-SE" dirty="0"/>
          </a:p>
        </p:txBody>
      </p:sp>
    </p:spTree>
    <p:extLst>
      <p:ext uri="{BB962C8B-B14F-4D97-AF65-F5344CB8AC3E}">
        <p14:creationId xmlns:p14="http://schemas.microsoft.com/office/powerpoint/2010/main" val="2692855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4854A9-7346-9268-684D-3116F5368B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3B6DB1-798A-58E5-CCD7-ED2BC720E9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F8987F-141B-D96E-783B-E555EF400429}"/>
              </a:ext>
            </a:extLst>
          </p:cNvPr>
          <p:cNvSpPr>
            <a:spLocks noGrp="1"/>
          </p:cNvSpPr>
          <p:nvPr>
            <p:ph type="body" idx="1"/>
          </p:nvPr>
        </p:nvSpPr>
        <p:spPr/>
        <p:txBody>
          <a:bodyPr/>
          <a:lstStyle/>
          <a:p>
            <a:r>
              <a:rPr lang="en-GB" dirty="0"/>
              <a:t>94 + 14 + 50</a:t>
            </a:r>
            <a:endParaRPr lang="en-SE" dirty="0"/>
          </a:p>
        </p:txBody>
      </p:sp>
    </p:spTree>
    <p:extLst>
      <p:ext uri="{BB962C8B-B14F-4D97-AF65-F5344CB8AC3E}">
        <p14:creationId xmlns:p14="http://schemas.microsoft.com/office/powerpoint/2010/main" val="1633508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259F9-098A-47F0-800B-70AF52489A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9336D9-364C-611F-B44F-F2B46384B8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45E74C-11E4-174D-76A9-4C66FB3CF732}"/>
              </a:ext>
            </a:extLst>
          </p:cNvPr>
          <p:cNvSpPr>
            <a:spLocks noGrp="1"/>
          </p:cNvSpPr>
          <p:nvPr>
            <p:ph type="body" idx="1"/>
          </p:nvPr>
        </p:nvSpPr>
        <p:spPr/>
        <p:txBody>
          <a:bodyPr/>
          <a:lstStyle/>
          <a:p>
            <a:r>
              <a:rPr lang="en-GB" dirty="0"/>
              <a:t>94 + 14 + 50</a:t>
            </a:r>
            <a:endParaRPr lang="en-SE" dirty="0"/>
          </a:p>
        </p:txBody>
      </p:sp>
    </p:spTree>
    <p:extLst>
      <p:ext uri="{BB962C8B-B14F-4D97-AF65-F5344CB8AC3E}">
        <p14:creationId xmlns:p14="http://schemas.microsoft.com/office/powerpoint/2010/main" val="2634676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80DA60-B85D-FAC9-B469-CE8E9BFEE4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D9D66D-1419-F95B-04ED-2A193CC22A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1ECD33-55E2-C68C-BB27-1CCDFF7FAEE0}"/>
              </a:ext>
            </a:extLst>
          </p:cNvPr>
          <p:cNvSpPr>
            <a:spLocks noGrp="1"/>
          </p:cNvSpPr>
          <p:nvPr>
            <p:ph type="body" idx="1"/>
          </p:nvPr>
        </p:nvSpPr>
        <p:spPr/>
        <p:txBody>
          <a:bodyPr/>
          <a:lstStyle/>
          <a:p>
            <a:r>
              <a:rPr lang="en-GB" dirty="0"/>
              <a:t>94 + 14 + 50</a:t>
            </a:r>
            <a:endParaRPr lang="en-SE" dirty="0"/>
          </a:p>
        </p:txBody>
      </p:sp>
    </p:spTree>
    <p:extLst>
      <p:ext uri="{BB962C8B-B14F-4D97-AF65-F5344CB8AC3E}">
        <p14:creationId xmlns:p14="http://schemas.microsoft.com/office/powerpoint/2010/main" val="3122360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62120" y="6552798"/>
            <a:ext cx="394320"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6</a:t>
            </a:r>
            <a:br>
              <a:rPr lang="en-US" sz="3000" dirty="0"/>
            </a:br>
            <a:br>
              <a:rPr lang="en-US" sz="3000" dirty="0"/>
            </a:br>
            <a:br>
              <a:rPr lang="en-US" sz="3000" dirty="0"/>
            </a:br>
            <a:r>
              <a:rPr lang="en-US" altLang="zh-CN" sz="3000" dirty="0"/>
              <a:t>Real</a:t>
            </a:r>
            <a:r>
              <a:rPr lang="en-GB" altLang="zh-CN" sz="3000" dirty="0"/>
              <a:t>-Time Scheduling</a:t>
            </a:r>
            <a:br>
              <a:rPr lang="en-GB" altLang="zh-CN" sz="3000" dirty="0"/>
            </a:br>
            <a:r>
              <a:rPr lang="en-GB" altLang="zh-CN" sz="3000" dirty="0"/>
              <a:t>Exercises ANS</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A8A83-E642-82A1-5154-86C6324373B0}"/>
              </a:ext>
            </a:extLst>
          </p:cNvPr>
          <p:cNvSpPr>
            <a:spLocks noGrp="1"/>
          </p:cNvSpPr>
          <p:nvPr>
            <p:ph type="title"/>
          </p:nvPr>
        </p:nvSpPr>
        <p:spPr/>
        <p:txBody>
          <a:bodyPr/>
          <a:lstStyle/>
          <a:p>
            <a:r>
              <a:rPr lang="en-GB" dirty="0"/>
              <a:t>Recall: RM vs. DM Example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61A4B0-2B7F-3ED7-DCDD-F6AE9522027A}"/>
                  </a:ext>
                </a:extLst>
              </p:cNvPr>
              <p:cNvSpPr>
                <a:spLocks noGrp="1"/>
              </p:cNvSpPr>
              <p:nvPr>
                <p:ph idx="1"/>
              </p:nvPr>
            </p:nvSpPr>
            <p:spPr>
              <a:xfrm>
                <a:off x="183692" y="914400"/>
                <a:ext cx="3473908" cy="2057400"/>
              </a:xfrm>
            </p:spPr>
            <p:txBody>
              <a:bodyPr>
                <a:normAutofit lnSpcReduction="10000"/>
              </a:bodyPr>
              <a:lstStyle/>
              <a:p>
                <a:r>
                  <a:rPr lang="en-GB" dirty="0"/>
                  <a:t>Three tasks: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i="1" dirty="0" smtClean="0">
                            <a:latin typeface="Cambria Math" panose="02040503050406030204" pitchFamily="18" charset="0"/>
                          </a:rPr>
                          <m:t>0.5</m:t>
                        </m:r>
                        <m:r>
                          <a:rPr lang="en-GB" b="0" i="1" dirty="0" smtClean="0">
                            <a:latin typeface="Cambria Math" panose="02040503050406030204" pitchFamily="18" charset="0"/>
                          </a:rPr>
                          <m:t>, </m:t>
                        </m:r>
                        <m:r>
                          <a:rPr lang="en-GB" i="1" dirty="0">
                            <a:latin typeface="Cambria Math" panose="02040503050406030204" pitchFamily="18" charset="0"/>
                          </a:rPr>
                          <m:t>3,</m:t>
                        </m:r>
                        <m:r>
                          <a:rPr lang="en-GB" b="0" i="1" dirty="0" smtClean="0">
                            <a:latin typeface="Cambria Math" panose="02040503050406030204" pitchFamily="18" charset="0"/>
                          </a:rPr>
                          <m:t> 3</m:t>
                        </m:r>
                      </m:e>
                    </m:d>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2</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b="0" i="1" dirty="0" smtClean="0">
                            <a:latin typeface="Cambria Math" panose="02040503050406030204" pitchFamily="18" charset="0"/>
                          </a:rPr>
                          <m:t>1, </m:t>
                        </m:r>
                        <m:r>
                          <a:rPr lang="en-GB" i="1" dirty="0" smtClean="0">
                            <a:latin typeface="Cambria Math" panose="02040503050406030204" pitchFamily="18" charset="0"/>
                          </a:rPr>
                          <m:t>4, </m:t>
                        </m:r>
                        <m:r>
                          <a:rPr lang="en-GB" b="0" i="1" dirty="0" smtClean="0">
                            <a:latin typeface="Cambria Math" panose="02040503050406030204" pitchFamily="18" charset="0"/>
                          </a:rPr>
                          <m:t>4</m:t>
                        </m:r>
                      </m:e>
                    </m:d>
                    <m:r>
                      <a:rPr lang="en-GB" b="0" i="1" dirty="0" smtClean="0">
                        <a:latin typeface="Cambria Math" panose="02040503050406030204" pitchFamily="18" charset="0"/>
                      </a:rPr>
                      <m:t>,</m:t>
                    </m:r>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3</m:t>
                        </m:r>
                      </m:sub>
                    </m:sSub>
                    <m:r>
                      <a:rPr lang="en-GB" i="1" dirty="0" smtClean="0">
                        <a:latin typeface="Cambria Math" panose="02040503050406030204" pitchFamily="18" charset="0"/>
                      </a:rPr>
                      <m:t>=</m:t>
                    </m:r>
                    <m:r>
                      <a:rPr lang="en-GB" b="0" i="1" dirty="0" smtClean="0">
                        <a:latin typeface="Cambria Math" panose="02040503050406030204" pitchFamily="18" charset="0"/>
                      </a:rPr>
                      <m:t>(2, 6, 6)</m:t>
                    </m:r>
                  </m:oMath>
                </a14:m>
                <a:endParaRPr lang="en-GB" dirty="0"/>
              </a:p>
              <a:p>
                <a:r>
                  <a:rPr lang="en-GB" dirty="0"/>
                  <a:t>Under RM (or DM),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p:txBody>
          </p:sp>
        </mc:Choice>
        <mc:Fallback xmlns="">
          <p:sp>
            <p:nvSpPr>
              <p:cNvPr id="3" name="Content Placeholder 2">
                <a:extLst>
                  <a:ext uri="{FF2B5EF4-FFF2-40B4-BE49-F238E27FC236}">
                    <a16:creationId xmlns:a16="http://schemas.microsoft.com/office/drawing/2014/main" id="{A361A4B0-2B7F-3ED7-DCDD-F6AE9522027A}"/>
                  </a:ext>
                </a:extLst>
              </p:cNvPr>
              <p:cNvSpPr>
                <a:spLocks noGrp="1" noRot="1" noChangeAspect="1" noMove="1" noResize="1" noEditPoints="1" noAdjustHandles="1" noChangeArrowheads="1" noChangeShapeType="1" noTextEdit="1"/>
              </p:cNvSpPr>
              <p:nvPr>
                <p:ph idx="1"/>
              </p:nvPr>
            </p:nvSpPr>
            <p:spPr>
              <a:xfrm>
                <a:off x="183692" y="914400"/>
                <a:ext cx="3473908" cy="2057400"/>
              </a:xfrm>
              <a:blipFill>
                <a:blip r:embed="rId2"/>
                <a:stretch>
                  <a:fillRect l="-3158" t="-6805"/>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14464E4D-5195-A91D-32C4-BC8C4566BFB0}"/>
              </a:ext>
            </a:extLst>
          </p:cNvPr>
          <p:cNvPicPr>
            <a:picLocks noChangeAspect="1"/>
          </p:cNvPicPr>
          <p:nvPr/>
        </p:nvPicPr>
        <p:blipFill>
          <a:blip r:embed="rId3" cstate="email">
            <a:extLst>
              <a:ext uri="{28A0092B-C50C-407E-A947-70E740481C1C}">
                <a14:useLocalDpi xmlns:a14="http://schemas.microsoft.com/office/drawing/2010/main" val="0"/>
              </a:ext>
            </a:extLst>
          </a:blip>
          <a:srcRect/>
          <a:stretch/>
        </p:blipFill>
        <p:spPr>
          <a:xfrm>
            <a:off x="4149195" y="914400"/>
            <a:ext cx="7424210" cy="2346081"/>
          </a:xfrm>
          <a:prstGeom prst="rect">
            <a:avLst/>
          </a:prstGeom>
        </p:spPr>
      </p:pic>
      <p:pic>
        <p:nvPicPr>
          <p:cNvPr id="7" name="Picture 6">
            <a:extLst>
              <a:ext uri="{FF2B5EF4-FFF2-40B4-BE49-F238E27FC236}">
                <a16:creationId xmlns:a16="http://schemas.microsoft.com/office/drawing/2014/main" id="{871AE456-297C-0666-1EF0-AB04058C92D0}"/>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4151823" y="3780639"/>
            <a:ext cx="7434535" cy="2346080"/>
          </a:xfrm>
          <a:prstGeom prst="rect">
            <a:avLst/>
          </a:prstGeom>
        </p:spPr>
      </p:pic>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06CDAA5C-67F7-CAFA-AD64-9435C9CF3AC1}"/>
                  </a:ext>
                </a:extLst>
              </p:cNvPr>
              <p:cNvSpPr txBox="1">
                <a:spLocks/>
              </p:cNvSpPr>
              <p:nvPr/>
            </p:nvSpPr>
            <p:spPr bwMode="auto">
              <a:xfrm>
                <a:off x="181064" y="3780639"/>
                <a:ext cx="3473908" cy="26670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a:solidFill>
                      <a:schemeClr val="bg1"/>
                    </a:solidFill>
                  </a14:hiddenFill>
                </a:ext>
                <a:ext uri="{91240B29-F687-4f45-9708-019B960494DF}">
                  <a14:hiddenLine xmlns="" w="12700">
                    <a:pattFill prst="narHorz">
                      <a:fgClr>
                        <a:schemeClr val="tx1"/>
                      </a:fgClr>
                      <a:bgClr>
                        <a:schemeClr val="bg1"/>
                      </a:bgClr>
                    </a:pattFill>
                    <a:miter lim="800000"/>
                    <a:headEnd/>
                    <a:tailEnd/>
                  </a14:hiddenLine>
                </a:ext>
                <a:ext uri="{AF507438-7753-43e0-B8FC-AC1667EBCBE1}">
                  <a14:hiddenEffects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kern="0" dirty="0"/>
                  <a:t>Three tasks with </a:t>
                </a:r>
                <a14:m>
                  <m:oMath xmlns:m="http://schemas.openxmlformats.org/officeDocument/2006/math">
                    <m:sSub>
                      <m:sSubPr>
                        <m:ctrlPr>
                          <a:rPr lang="en-GB" i="1" kern="0" dirty="0">
                            <a:latin typeface="Cambria Math" panose="02040503050406030204" pitchFamily="18" charset="0"/>
                          </a:rPr>
                        </m:ctrlPr>
                      </m:sSubPr>
                      <m:e>
                        <m:r>
                          <a:rPr lang="en-GB" i="1" kern="0" dirty="0">
                            <a:latin typeface="Cambria Math" panose="02040503050406030204" pitchFamily="18" charset="0"/>
                          </a:rPr>
                          <m:t>𝜏</m:t>
                        </m:r>
                      </m:e>
                      <m:sub>
                        <m:r>
                          <a:rPr lang="en-GB" i="1" kern="0" dirty="0">
                            <a:latin typeface="Cambria Math" panose="02040503050406030204" pitchFamily="18" charset="0"/>
                          </a:rPr>
                          <m:t>2</m:t>
                        </m:r>
                      </m:sub>
                    </m:sSub>
                    <m:r>
                      <a:rPr lang="en-GB" i="1" kern="0" dirty="0">
                        <a:latin typeface="Cambria Math" panose="02040503050406030204" pitchFamily="18" charset="0"/>
                      </a:rPr>
                      <m:t> </m:t>
                    </m:r>
                  </m:oMath>
                </a14:m>
                <a:r>
                  <a:rPr lang="en-GB" kern="0" dirty="0"/>
                  <a:t>assigned a smaller deadline of </a:t>
                </a:r>
                <a14:m>
                  <m:oMath xmlns:m="http://schemas.openxmlformats.org/officeDocument/2006/math">
                    <m:sSub>
                      <m:sSubPr>
                        <m:ctrlPr>
                          <a:rPr lang="en-GB" b="0" i="1" kern="0" smtClean="0">
                            <a:latin typeface="Cambria Math" panose="02040503050406030204" pitchFamily="18" charset="0"/>
                          </a:rPr>
                        </m:ctrlPr>
                      </m:sSubPr>
                      <m:e>
                        <m:r>
                          <a:rPr lang="en-GB" b="0" i="1" kern="0" smtClean="0">
                            <a:latin typeface="Cambria Math" panose="02040503050406030204" pitchFamily="18" charset="0"/>
                          </a:rPr>
                          <m:t>𝐷</m:t>
                        </m:r>
                      </m:e>
                      <m:sub>
                        <m:r>
                          <a:rPr lang="en-GB" b="0" i="1" kern="0" smtClean="0">
                            <a:latin typeface="Cambria Math" panose="02040503050406030204" pitchFamily="18" charset="0"/>
                          </a:rPr>
                          <m:t>2</m:t>
                        </m:r>
                      </m:sub>
                    </m:sSub>
                    <m:r>
                      <a:rPr lang="en-GB" b="0" i="1" kern="0" smtClean="0">
                        <a:latin typeface="Cambria Math" panose="02040503050406030204" pitchFamily="18" charset="0"/>
                      </a:rPr>
                      <m:t>=2</m:t>
                    </m:r>
                  </m:oMath>
                </a14:m>
                <a:r>
                  <a:rPr lang="en-GB" kern="0" dirty="0"/>
                  <a:t>: </a:t>
                </a:r>
                <a14:m>
                  <m:oMath xmlns:m="http://schemas.openxmlformats.org/officeDocument/2006/math">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1</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i="1" kern="0" dirty="0" smtClean="0">
                            <a:latin typeface="Cambria Math" panose="02040503050406030204" pitchFamily="18" charset="0"/>
                          </a:rPr>
                          <m:t>0.5, </m:t>
                        </m:r>
                        <m:r>
                          <a:rPr lang="en-GB" i="1" kern="0" dirty="0">
                            <a:latin typeface="Cambria Math" panose="02040503050406030204" pitchFamily="18" charset="0"/>
                          </a:rPr>
                          <m:t>3,</m:t>
                        </m:r>
                        <m:r>
                          <a:rPr lang="en-GB" i="1" kern="0" dirty="0" smtClean="0">
                            <a:latin typeface="Cambria Math" panose="02040503050406030204" pitchFamily="18" charset="0"/>
                          </a:rPr>
                          <m:t> 3</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2</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i="1" kern="0" dirty="0" smtClean="0">
                            <a:latin typeface="Cambria Math" panose="02040503050406030204" pitchFamily="18" charset="0"/>
                          </a:rPr>
                          <m:t>1, 4, </m:t>
                        </m:r>
                        <m:r>
                          <a:rPr lang="en-GB" b="0" i="1" kern="0" dirty="0" smtClean="0">
                            <a:solidFill>
                              <a:srgbClr val="FF0000"/>
                            </a:solidFill>
                            <a:latin typeface="Cambria Math" panose="02040503050406030204" pitchFamily="18" charset="0"/>
                          </a:rPr>
                          <m:t>2</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3</m:t>
                        </m:r>
                      </m:sub>
                    </m:sSub>
                    <m:r>
                      <a:rPr lang="en-GB" i="1" kern="0" dirty="0" smtClean="0">
                        <a:latin typeface="Cambria Math" panose="02040503050406030204" pitchFamily="18" charset="0"/>
                      </a:rPr>
                      <m:t>=(2, 6, 6)</m:t>
                    </m:r>
                  </m:oMath>
                </a14:m>
                <a:endParaRPr lang="en-GB" kern="0" dirty="0"/>
              </a:p>
              <a:p>
                <a:r>
                  <a:rPr lang="en-GB" dirty="0"/>
                  <a:t>Under DM,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a:p>
                <a:endParaRPr lang="en-SE" kern="0" dirty="0"/>
              </a:p>
            </p:txBody>
          </p:sp>
        </mc:Choice>
        <mc:Fallback xmlns="">
          <p:sp>
            <p:nvSpPr>
              <p:cNvPr id="11" name="Content Placeholder 2">
                <a:extLst>
                  <a:ext uri="{FF2B5EF4-FFF2-40B4-BE49-F238E27FC236}">
                    <a16:creationId xmlns:a16="http://schemas.microsoft.com/office/drawing/2014/main" id="{06CDAA5C-67F7-CAFA-AD64-9435C9CF3AC1}"/>
                  </a:ext>
                </a:extLst>
              </p:cNvPr>
              <p:cNvSpPr txBox="1">
                <a:spLocks noRot="1" noChangeAspect="1" noMove="1" noResize="1" noEditPoints="1" noAdjustHandles="1" noChangeArrowheads="1" noChangeShapeType="1" noTextEdit="1"/>
              </p:cNvSpPr>
              <p:nvPr/>
            </p:nvSpPr>
            <p:spPr bwMode="auto">
              <a:xfrm>
                <a:off x="181064" y="3780639"/>
                <a:ext cx="3473908" cy="2667000"/>
              </a:xfrm>
              <a:prstGeom prst="rect">
                <a:avLst/>
              </a:prstGeom>
              <a:blipFill>
                <a:blip r:embed="rId5"/>
                <a:stretch>
                  <a:fillRect l="-3158" t="-4110"/>
                </a:stretch>
              </a:blip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7702419-9D71-1092-6A44-162069B36E9C}"/>
                  </a:ext>
                </a:extLst>
              </p:cNvPr>
              <p:cNvSpPr txBox="1"/>
              <p:nvPr/>
            </p:nvSpPr>
            <p:spPr>
              <a:xfrm>
                <a:off x="3555464" y="975125"/>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i="1" dirty="0" smtClean="0">
                              <a:latin typeface="Cambria Math" panose="02040503050406030204" pitchFamily="18" charset="0"/>
                            </a:rPr>
                            <m:t>1</m:t>
                          </m:r>
                        </m:sub>
                      </m:sSub>
                    </m:oMath>
                  </m:oMathPara>
                </a14:m>
                <a:endParaRPr lang="en-SE" sz="1600" dirty="0"/>
              </a:p>
            </p:txBody>
          </p:sp>
        </mc:Choice>
        <mc:Fallback xmlns="">
          <p:sp>
            <p:nvSpPr>
              <p:cNvPr id="13" name="TextBox 12">
                <a:extLst>
                  <a:ext uri="{FF2B5EF4-FFF2-40B4-BE49-F238E27FC236}">
                    <a16:creationId xmlns:a16="http://schemas.microsoft.com/office/drawing/2014/main" id="{D7702419-9D71-1092-6A44-162069B36E9C}"/>
                  </a:ext>
                </a:extLst>
              </p:cNvPr>
              <p:cNvSpPr txBox="1">
                <a:spLocks noRot="1" noChangeAspect="1" noMove="1" noResize="1" noEditPoints="1" noAdjustHandles="1" noChangeArrowheads="1" noChangeShapeType="1" noTextEdit="1"/>
              </p:cNvSpPr>
              <p:nvPr/>
            </p:nvSpPr>
            <p:spPr>
              <a:xfrm>
                <a:off x="3555464" y="975125"/>
                <a:ext cx="685800" cy="461665"/>
              </a:xfrm>
              <a:prstGeom prst="rect">
                <a:avLst/>
              </a:prstGeom>
              <a:blipFill>
                <a:blip r:embed="rId6"/>
                <a:stretch>
                  <a:fillRect b="-1316"/>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D949B62-45E8-846C-5427-ED5645BC8189}"/>
                  </a:ext>
                </a:extLst>
              </p:cNvPr>
              <p:cNvSpPr txBox="1"/>
              <p:nvPr/>
            </p:nvSpPr>
            <p:spPr>
              <a:xfrm>
                <a:off x="3555464" y="1818277"/>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𝟐</m:t>
                          </m:r>
                        </m:sub>
                      </m:sSub>
                    </m:oMath>
                  </m:oMathPara>
                </a14:m>
                <a:endParaRPr lang="en-SE" sz="1600" dirty="0"/>
              </a:p>
            </p:txBody>
          </p:sp>
        </mc:Choice>
        <mc:Fallback xmlns="">
          <p:sp>
            <p:nvSpPr>
              <p:cNvPr id="14" name="TextBox 13">
                <a:extLst>
                  <a:ext uri="{FF2B5EF4-FFF2-40B4-BE49-F238E27FC236}">
                    <a16:creationId xmlns:a16="http://schemas.microsoft.com/office/drawing/2014/main" id="{5D949B62-45E8-846C-5427-ED5645BC8189}"/>
                  </a:ext>
                </a:extLst>
              </p:cNvPr>
              <p:cNvSpPr txBox="1">
                <a:spLocks noRot="1" noChangeAspect="1" noMove="1" noResize="1" noEditPoints="1" noAdjustHandles="1" noChangeArrowheads="1" noChangeShapeType="1" noTextEdit="1"/>
              </p:cNvSpPr>
              <p:nvPr/>
            </p:nvSpPr>
            <p:spPr>
              <a:xfrm>
                <a:off x="3555464" y="1818277"/>
                <a:ext cx="685800" cy="461665"/>
              </a:xfrm>
              <a:prstGeom prst="rect">
                <a:avLst/>
              </a:prstGeom>
              <a:blipFill>
                <a:blip r:embed="rId7"/>
                <a:stretch>
                  <a:fillRect b="-263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DEA4192-8A0F-70DB-A57A-F349F7476B53}"/>
                  </a:ext>
                </a:extLst>
              </p:cNvPr>
              <p:cNvSpPr txBox="1"/>
              <p:nvPr/>
            </p:nvSpPr>
            <p:spPr>
              <a:xfrm>
                <a:off x="3555464" y="2661430"/>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𝟑</m:t>
                          </m:r>
                        </m:sub>
                      </m:sSub>
                    </m:oMath>
                  </m:oMathPara>
                </a14:m>
                <a:endParaRPr lang="en-SE" sz="1600" dirty="0"/>
              </a:p>
            </p:txBody>
          </p:sp>
        </mc:Choice>
        <mc:Fallback xmlns="">
          <p:sp>
            <p:nvSpPr>
              <p:cNvPr id="15" name="TextBox 14">
                <a:extLst>
                  <a:ext uri="{FF2B5EF4-FFF2-40B4-BE49-F238E27FC236}">
                    <a16:creationId xmlns:a16="http://schemas.microsoft.com/office/drawing/2014/main" id="{3DEA4192-8A0F-70DB-A57A-F349F7476B53}"/>
                  </a:ext>
                </a:extLst>
              </p:cNvPr>
              <p:cNvSpPr txBox="1">
                <a:spLocks noRot="1" noChangeAspect="1" noMove="1" noResize="1" noEditPoints="1" noAdjustHandles="1" noChangeArrowheads="1" noChangeShapeType="1" noTextEdit="1"/>
              </p:cNvSpPr>
              <p:nvPr/>
            </p:nvSpPr>
            <p:spPr>
              <a:xfrm>
                <a:off x="3555464" y="2661430"/>
                <a:ext cx="685800" cy="461665"/>
              </a:xfrm>
              <a:prstGeom prst="rect">
                <a:avLst/>
              </a:prstGeom>
              <a:blipFill>
                <a:blip r:embed="rId8"/>
                <a:stretch>
                  <a:fillRect b="-2667"/>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B6DFF95-A920-4A62-A24C-17E25A618BA2}"/>
                  </a:ext>
                </a:extLst>
              </p:cNvPr>
              <p:cNvSpPr txBox="1"/>
              <p:nvPr/>
            </p:nvSpPr>
            <p:spPr>
              <a:xfrm>
                <a:off x="3555464" y="3780639"/>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𝟐</m:t>
                          </m:r>
                        </m:sub>
                      </m:sSub>
                    </m:oMath>
                  </m:oMathPara>
                </a14:m>
                <a:endParaRPr lang="en-SE" sz="1600" dirty="0"/>
              </a:p>
            </p:txBody>
          </p:sp>
        </mc:Choice>
        <mc:Fallback xmlns="">
          <p:sp>
            <p:nvSpPr>
              <p:cNvPr id="16" name="TextBox 15">
                <a:extLst>
                  <a:ext uri="{FF2B5EF4-FFF2-40B4-BE49-F238E27FC236}">
                    <a16:creationId xmlns:a16="http://schemas.microsoft.com/office/drawing/2014/main" id="{3B6DFF95-A920-4A62-A24C-17E25A618BA2}"/>
                  </a:ext>
                </a:extLst>
              </p:cNvPr>
              <p:cNvSpPr txBox="1">
                <a:spLocks noRot="1" noChangeAspect="1" noMove="1" noResize="1" noEditPoints="1" noAdjustHandles="1" noChangeArrowheads="1" noChangeShapeType="1" noTextEdit="1"/>
              </p:cNvSpPr>
              <p:nvPr/>
            </p:nvSpPr>
            <p:spPr>
              <a:xfrm>
                <a:off x="3555464" y="3780639"/>
                <a:ext cx="685800" cy="461665"/>
              </a:xfrm>
              <a:prstGeom prst="rect">
                <a:avLst/>
              </a:prstGeom>
              <a:blipFill>
                <a:blip r:embed="rId9"/>
                <a:stretch>
                  <a:fillRect b="-263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27BF81C-281C-8EFF-A465-BFA14D1B5980}"/>
                  </a:ext>
                </a:extLst>
              </p:cNvPr>
              <p:cNvSpPr txBox="1"/>
              <p:nvPr/>
            </p:nvSpPr>
            <p:spPr>
              <a:xfrm>
                <a:off x="3555464" y="4623791"/>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𝟏</m:t>
                          </m:r>
                        </m:sub>
                      </m:sSub>
                    </m:oMath>
                  </m:oMathPara>
                </a14:m>
                <a:endParaRPr lang="en-SE" sz="1600" dirty="0"/>
              </a:p>
            </p:txBody>
          </p:sp>
        </mc:Choice>
        <mc:Fallback xmlns="">
          <p:sp>
            <p:nvSpPr>
              <p:cNvPr id="17" name="TextBox 16">
                <a:extLst>
                  <a:ext uri="{FF2B5EF4-FFF2-40B4-BE49-F238E27FC236}">
                    <a16:creationId xmlns:a16="http://schemas.microsoft.com/office/drawing/2014/main" id="{727BF81C-281C-8EFF-A465-BFA14D1B5980}"/>
                  </a:ext>
                </a:extLst>
              </p:cNvPr>
              <p:cNvSpPr txBox="1">
                <a:spLocks noRot="1" noChangeAspect="1" noMove="1" noResize="1" noEditPoints="1" noAdjustHandles="1" noChangeArrowheads="1" noChangeShapeType="1" noTextEdit="1"/>
              </p:cNvSpPr>
              <p:nvPr/>
            </p:nvSpPr>
            <p:spPr>
              <a:xfrm>
                <a:off x="3555464" y="4623791"/>
                <a:ext cx="685800" cy="461665"/>
              </a:xfrm>
              <a:prstGeom prst="rect">
                <a:avLst/>
              </a:prstGeom>
              <a:blipFill>
                <a:blip r:embed="rId10"/>
                <a:stretch>
                  <a:fillRect b="-263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3C8D708-5BE0-3160-6230-123CEC5D6CB2}"/>
                  </a:ext>
                </a:extLst>
              </p:cNvPr>
              <p:cNvSpPr txBox="1"/>
              <p:nvPr/>
            </p:nvSpPr>
            <p:spPr>
              <a:xfrm>
                <a:off x="3555464" y="5466944"/>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𝟑</m:t>
                          </m:r>
                        </m:sub>
                      </m:sSub>
                    </m:oMath>
                  </m:oMathPara>
                </a14:m>
                <a:endParaRPr lang="en-SE" sz="1600" dirty="0"/>
              </a:p>
            </p:txBody>
          </p:sp>
        </mc:Choice>
        <mc:Fallback xmlns="">
          <p:sp>
            <p:nvSpPr>
              <p:cNvPr id="18" name="TextBox 17">
                <a:extLst>
                  <a:ext uri="{FF2B5EF4-FFF2-40B4-BE49-F238E27FC236}">
                    <a16:creationId xmlns:a16="http://schemas.microsoft.com/office/drawing/2014/main" id="{B3C8D708-5BE0-3160-6230-123CEC5D6CB2}"/>
                  </a:ext>
                </a:extLst>
              </p:cNvPr>
              <p:cNvSpPr txBox="1">
                <a:spLocks noRot="1" noChangeAspect="1" noMove="1" noResize="1" noEditPoints="1" noAdjustHandles="1" noChangeArrowheads="1" noChangeShapeType="1" noTextEdit="1"/>
              </p:cNvSpPr>
              <p:nvPr/>
            </p:nvSpPr>
            <p:spPr>
              <a:xfrm>
                <a:off x="3555464" y="5466944"/>
                <a:ext cx="685800" cy="461665"/>
              </a:xfrm>
              <a:prstGeom prst="rect">
                <a:avLst/>
              </a:prstGeom>
              <a:blipFill>
                <a:blip r:embed="rId11"/>
                <a:stretch>
                  <a:fillRect b="-2632"/>
                </a:stretch>
              </a:blipFill>
            </p:spPr>
            <p:txBody>
              <a:bodyPr/>
              <a:lstStyle/>
              <a:p>
                <a:r>
                  <a:rPr lang="en-SE">
                    <a:noFill/>
                  </a:rPr>
                  <a:t> </a:t>
                </a:r>
              </a:p>
            </p:txBody>
          </p:sp>
        </mc:Fallback>
      </mc:AlternateContent>
      <p:sp>
        <p:nvSpPr>
          <p:cNvPr id="20" name="TextBox 19">
            <a:extLst>
              <a:ext uri="{FF2B5EF4-FFF2-40B4-BE49-F238E27FC236}">
                <a16:creationId xmlns:a16="http://schemas.microsoft.com/office/drawing/2014/main" id="{059D3EEC-9AD9-0B3F-8424-D818778C5D3B}"/>
              </a:ext>
            </a:extLst>
          </p:cNvPr>
          <p:cNvSpPr txBox="1"/>
          <p:nvPr/>
        </p:nvSpPr>
        <p:spPr>
          <a:xfrm>
            <a:off x="4241264"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0</a:t>
            </a:r>
            <a:endParaRPr lang="en-SE" sz="2000" b="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DCA6C00D-FDF6-8166-AE57-C8463DF81407}"/>
              </a:ext>
            </a:extLst>
          </p:cNvPr>
          <p:cNvSpPr txBox="1"/>
          <p:nvPr/>
        </p:nvSpPr>
        <p:spPr>
          <a:xfrm>
            <a:off x="5969146"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3</a:t>
            </a:r>
            <a:endParaRPr lang="en-SE" sz="2000" b="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381D16B5-103E-1DF4-03B7-957F4F68A793}"/>
              </a:ext>
            </a:extLst>
          </p:cNvPr>
          <p:cNvSpPr txBox="1"/>
          <p:nvPr/>
        </p:nvSpPr>
        <p:spPr>
          <a:xfrm>
            <a:off x="7697028"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6</a:t>
            </a:r>
            <a:endParaRPr lang="en-SE" sz="2000" b="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025A5B5B-A2CF-9141-B815-7B731FF22BD5}"/>
              </a:ext>
            </a:extLst>
          </p:cNvPr>
          <p:cNvSpPr txBox="1"/>
          <p:nvPr/>
        </p:nvSpPr>
        <p:spPr>
          <a:xfrm>
            <a:off x="9424910"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9</a:t>
            </a:r>
            <a:endParaRPr lang="en-SE" sz="2000" b="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C83A95B0-0416-93C3-67A4-D60EDC7487F8}"/>
              </a:ext>
            </a:extLst>
          </p:cNvPr>
          <p:cNvSpPr txBox="1"/>
          <p:nvPr/>
        </p:nvSpPr>
        <p:spPr>
          <a:xfrm>
            <a:off x="11152791" y="3153872"/>
            <a:ext cx="44114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12</a:t>
            </a:r>
            <a:endParaRPr lang="en-SE" sz="2000" b="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8C627B43-5569-0B78-9A19-848DE6898C49}"/>
              </a:ext>
            </a:extLst>
          </p:cNvPr>
          <p:cNvSpPr txBox="1"/>
          <p:nvPr/>
        </p:nvSpPr>
        <p:spPr>
          <a:xfrm>
            <a:off x="4267200"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0</a:t>
            </a:r>
            <a:endParaRPr lang="en-SE" sz="2000" b="0"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C362A8E6-4A20-7517-B031-679076E5B566}"/>
              </a:ext>
            </a:extLst>
          </p:cNvPr>
          <p:cNvSpPr txBox="1"/>
          <p:nvPr/>
        </p:nvSpPr>
        <p:spPr>
          <a:xfrm>
            <a:off x="5995082"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3</a:t>
            </a:r>
            <a:endParaRPr lang="en-SE" sz="2000" b="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9C4624B8-3E4C-0244-DC8F-0302B4888AF4}"/>
              </a:ext>
            </a:extLst>
          </p:cNvPr>
          <p:cNvSpPr txBox="1"/>
          <p:nvPr/>
        </p:nvSpPr>
        <p:spPr>
          <a:xfrm>
            <a:off x="7722964"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6</a:t>
            </a:r>
            <a:endParaRPr lang="en-SE" sz="2000" b="0"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8CF3AC45-D677-4A07-A129-EE6E51EB9B27}"/>
              </a:ext>
            </a:extLst>
          </p:cNvPr>
          <p:cNvSpPr txBox="1"/>
          <p:nvPr/>
        </p:nvSpPr>
        <p:spPr>
          <a:xfrm>
            <a:off x="9450846"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9</a:t>
            </a:r>
            <a:endParaRPr lang="en-SE" sz="2000" b="0"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660AA733-7D2A-89BD-A6E5-6AB15B83E1C0}"/>
              </a:ext>
            </a:extLst>
          </p:cNvPr>
          <p:cNvSpPr txBox="1"/>
          <p:nvPr/>
        </p:nvSpPr>
        <p:spPr>
          <a:xfrm>
            <a:off x="11178727" y="6019800"/>
            <a:ext cx="44114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12</a:t>
            </a:r>
            <a:endParaRPr lang="en-SE" sz="20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5660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EF6CE-57BF-44C6-0FD4-818AB029298C}"/>
              </a:ext>
            </a:extLst>
          </p:cNvPr>
          <p:cNvSpPr>
            <a:spLocks noGrp="1"/>
          </p:cNvSpPr>
          <p:nvPr>
            <p:ph type="title"/>
          </p:nvPr>
        </p:nvSpPr>
        <p:spPr/>
        <p:txBody>
          <a:bodyPr/>
          <a:lstStyle/>
          <a:p>
            <a:r>
              <a:rPr lang="en-GB" dirty="0"/>
              <a:t>Q2. </a:t>
            </a:r>
            <a:r>
              <a:rPr lang="en-GB" dirty="0" err="1"/>
              <a:t>Schedulability</a:t>
            </a:r>
            <a:r>
              <a:rPr lang="en-GB" dirty="0"/>
              <a:t> under RM, DM,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4D2F01-C441-D2EE-0737-DD1B22F4653A}"/>
                  </a:ext>
                </a:extLst>
              </p:cNvPr>
              <p:cNvSpPr>
                <a:spLocks noGrp="1"/>
              </p:cNvSpPr>
              <p:nvPr>
                <p:ph idx="1"/>
              </p:nvPr>
            </p:nvSpPr>
            <p:spPr>
              <a:xfrm>
                <a:off x="812800" y="914400"/>
                <a:ext cx="10566400" cy="5562600"/>
              </a:xfrm>
            </p:spPr>
            <p:txBody>
              <a:bodyPr>
                <a:normAutofit/>
              </a:bodyPr>
              <a:lstStyle/>
              <a:p>
                <a:r>
                  <a:rPr lang="en-GB" dirty="0"/>
                  <a:t>Three tasks: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i="1" dirty="0" smtClean="0">
                            <a:latin typeface="Cambria Math" panose="02040503050406030204" pitchFamily="18" charset="0"/>
                          </a:rPr>
                          <m:t>0.5</m:t>
                        </m:r>
                        <m:r>
                          <a:rPr lang="en-GB" b="0" i="1" dirty="0" smtClean="0">
                            <a:latin typeface="Cambria Math" panose="02040503050406030204" pitchFamily="18" charset="0"/>
                          </a:rPr>
                          <m:t>, </m:t>
                        </m:r>
                        <m:r>
                          <a:rPr lang="en-GB" i="1" dirty="0">
                            <a:latin typeface="Cambria Math" panose="02040503050406030204" pitchFamily="18" charset="0"/>
                          </a:rPr>
                          <m:t>3,</m:t>
                        </m:r>
                        <m:r>
                          <a:rPr lang="en-GB" b="0" i="1" dirty="0" smtClean="0">
                            <a:latin typeface="Cambria Math" panose="02040503050406030204" pitchFamily="18" charset="0"/>
                          </a:rPr>
                          <m:t> 3</m:t>
                        </m:r>
                      </m:e>
                    </m:d>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2</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b="0" i="1" dirty="0" smtClean="0">
                            <a:latin typeface="Cambria Math" panose="02040503050406030204" pitchFamily="18" charset="0"/>
                          </a:rPr>
                          <m:t>1, </m:t>
                        </m:r>
                        <m:r>
                          <a:rPr lang="en-GB" i="1" dirty="0" smtClean="0">
                            <a:latin typeface="Cambria Math" panose="02040503050406030204" pitchFamily="18" charset="0"/>
                          </a:rPr>
                          <m:t>4, </m:t>
                        </m:r>
                        <m:r>
                          <a:rPr lang="en-GB" b="0" i="1" dirty="0" smtClean="0">
                            <a:latin typeface="Cambria Math" panose="02040503050406030204" pitchFamily="18" charset="0"/>
                          </a:rPr>
                          <m:t>4</m:t>
                        </m:r>
                      </m:e>
                    </m:d>
                    <m:r>
                      <a:rPr lang="en-GB" b="0" i="1" dirty="0" smtClean="0">
                        <a:latin typeface="Cambria Math" panose="02040503050406030204" pitchFamily="18" charset="0"/>
                      </a:rPr>
                      <m:t>,</m:t>
                    </m:r>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3</m:t>
                        </m:r>
                      </m:sub>
                    </m:sSub>
                    <m:r>
                      <a:rPr lang="en-GB" i="1" dirty="0" smtClean="0">
                        <a:latin typeface="Cambria Math" panose="02040503050406030204" pitchFamily="18" charset="0"/>
                      </a:rPr>
                      <m:t>=</m:t>
                    </m:r>
                    <m:r>
                      <a:rPr lang="en-GB" b="0" i="1" dirty="0" smtClean="0">
                        <a:latin typeface="Cambria Math" panose="02040503050406030204" pitchFamily="18" charset="0"/>
                      </a:rPr>
                      <m:t>(2, 6, 6)</m:t>
                    </m:r>
                  </m:oMath>
                </a14:m>
                <a:endParaRPr lang="en-GB" dirty="0"/>
              </a:p>
              <a:p>
                <a:pPr lvl="1"/>
                <a:r>
                  <a:rPr lang="en-GB" dirty="0"/>
                  <a:t>For RM: priority ordering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1</m:t>
                        </m:r>
                      </m:sub>
                    </m:sSub>
                    <m:r>
                      <a:rPr lang="en-GB" i="1" dirty="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2</m:t>
                        </m:r>
                      </m:sub>
                    </m:sSub>
                    <m:r>
                      <a:rPr lang="en-GB" i="1" dirty="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3</m:t>
                        </m:r>
                      </m:sub>
                    </m:sSub>
                  </m:oMath>
                </a14:m>
                <a:endParaRPr lang="en-GB" dirty="0"/>
              </a:p>
              <a:p>
                <a:pPr lvl="2"/>
                <a:r>
                  <a:rPr lang="en-GB" dirty="0"/>
                  <a:t>System utilization </a:t>
                </a:r>
                <a14:m>
                  <m:oMath xmlns:m="http://schemas.openxmlformats.org/officeDocument/2006/math">
                    <m:r>
                      <a:rPr lang="en-GB">
                        <a:latin typeface="Cambria Math" panose="02040503050406030204" pitchFamily="18" charset="0"/>
                      </a:rPr>
                      <m:t>𝑈</m:t>
                    </m:r>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0.5</m:t>
                        </m:r>
                      </m:num>
                      <m:den>
                        <m:r>
                          <a:rPr lang="en-GB">
                            <a:latin typeface="Cambria Math" panose="02040503050406030204" pitchFamily="18" charset="0"/>
                          </a:rPr>
                          <m:t>3</m:t>
                        </m:r>
                      </m:den>
                    </m:f>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1</m:t>
                        </m:r>
                      </m:num>
                      <m:den>
                        <m:r>
                          <a:rPr lang="en-GB">
                            <a:latin typeface="Cambria Math" panose="02040503050406030204" pitchFamily="18" charset="0"/>
                          </a:rPr>
                          <m:t>4</m:t>
                        </m:r>
                      </m:den>
                    </m:f>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2</m:t>
                        </m:r>
                      </m:num>
                      <m:den>
                        <m:r>
                          <a:rPr lang="en-GB">
                            <a:latin typeface="Cambria Math" panose="02040503050406030204" pitchFamily="18" charset="0"/>
                          </a:rPr>
                          <m:t>6</m:t>
                        </m:r>
                      </m:den>
                    </m:f>
                    <m:r>
                      <a:rPr lang="en-GB">
                        <a:latin typeface="Cambria Math" panose="02040503050406030204" pitchFamily="18" charset="0"/>
                      </a:rPr>
                      <m:t>=0.75≤</m:t>
                    </m:r>
                    <m:r>
                      <a:rPr lang="en-GB" b="0" i="0" smtClean="0">
                        <a:latin typeface="Cambria Math" panose="02040503050406030204" pitchFamily="18" charset="0"/>
                      </a:rPr>
                      <m:t>0.780</m:t>
                    </m:r>
                  </m:oMath>
                </a14:m>
                <a:r>
                  <a:rPr lang="en-US" altLang="zh-CN" dirty="0"/>
                  <a:t> (UB for 2 tasks under RM), hence the taskset is schedulable under RM</a:t>
                </a:r>
              </a:p>
              <a:p>
                <a:pPr lvl="1"/>
                <a:r>
                  <a:rPr lang="en-US" altLang="zh-CN" dirty="0"/>
                  <a:t>For DM: </a:t>
                </a:r>
                <a:r>
                  <a:rPr lang="en-GB" dirty="0"/>
                  <a:t>priority ordering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1</m:t>
                        </m:r>
                      </m:sub>
                    </m:sSub>
                    <m:r>
                      <a:rPr lang="en-GB" i="1" dirty="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2</m:t>
                        </m:r>
                      </m:sub>
                    </m:sSub>
                    <m:r>
                      <a:rPr lang="en-GB" i="1" dirty="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3</m:t>
                        </m:r>
                      </m:sub>
                    </m:sSub>
                  </m:oMath>
                </a14:m>
                <a:endParaRPr lang="en-US" altLang="zh-CN" dirty="0"/>
              </a:p>
              <a:p>
                <a:pPr lvl="2"/>
                <a:r>
                  <a:rPr lang="en-US" altLang="zh-CN" dirty="0"/>
                  <a:t>Since </a:t>
                </a:r>
                <a14:m>
                  <m:oMath xmlns:m="http://schemas.openxmlformats.org/officeDocument/2006/math">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𝐷</m:t>
                        </m:r>
                      </m:e>
                      <m:sub>
                        <m:r>
                          <a:rPr lang="en-GB" altLang="zh-CN" b="0" i="1" smtClean="0">
                            <a:latin typeface="Cambria Math" panose="02040503050406030204" pitchFamily="18" charset="0"/>
                          </a:rPr>
                          <m:t>𝑖</m:t>
                        </m:r>
                      </m:sub>
                    </m:sSub>
                    <m:r>
                      <a:rPr lang="en-GB" altLang="zh-CN" b="0" i="1" smtClean="0">
                        <a:latin typeface="Cambria Math" panose="02040503050406030204" pitchFamily="18" charset="0"/>
                      </a:rPr>
                      <m:t>=</m:t>
                    </m:r>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𝑇</m:t>
                        </m:r>
                      </m:e>
                      <m:sub>
                        <m:r>
                          <a:rPr lang="en-GB" altLang="zh-CN" b="0" i="1" smtClean="0">
                            <a:latin typeface="Cambria Math" panose="02040503050406030204" pitchFamily="18" charset="0"/>
                          </a:rPr>
                          <m:t>𝑖</m:t>
                        </m:r>
                      </m:sub>
                    </m:sSub>
                  </m:oMath>
                </a14:m>
                <a:r>
                  <a:rPr lang="en-US" altLang="zh-CN" dirty="0"/>
                  <a:t>, DM scheduling is the same as RM scheduling, hence it is also schedulable under DM</a:t>
                </a:r>
              </a:p>
              <a:p>
                <a:pPr lvl="1"/>
                <a:r>
                  <a:rPr lang="en-GB" dirty="0"/>
                  <a:t>For EDF: System utilization </a:t>
                </a:r>
                <a14:m>
                  <m:oMath xmlns:m="http://schemas.openxmlformats.org/officeDocument/2006/math">
                    <m:r>
                      <a:rPr lang="en-GB">
                        <a:latin typeface="Cambria Math" panose="02040503050406030204" pitchFamily="18" charset="0"/>
                      </a:rPr>
                      <m:t>𝑈</m:t>
                    </m:r>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0.5</m:t>
                        </m:r>
                      </m:num>
                      <m:den>
                        <m:r>
                          <a:rPr lang="en-GB">
                            <a:latin typeface="Cambria Math" panose="02040503050406030204" pitchFamily="18" charset="0"/>
                          </a:rPr>
                          <m:t>3</m:t>
                        </m:r>
                      </m:den>
                    </m:f>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1</m:t>
                        </m:r>
                      </m:num>
                      <m:den>
                        <m:r>
                          <a:rPr lang="en-GB">
                            <a:latin typeface="Cambria Math" panose="02040503050406030204" pitchFamily="18" charset="0"/>
                          </a:rPr>
                          <m:t>4</m:t>
                        </m:r>
                      </m:den>
                    </m:f>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2</m:t>
                        </m:r>
                      </m:num>
                      <m:den>
                        <m:r>
                          <a:rPr lang="en-GB">
                            <a:latin typeface="Cambria Math" panose="02040503050406030204" pitchFamily="18" charset="0"/>
                          </a:rPr>
                          <m:t>6</m:t>
                        </m:r>
                      </m:den>
                    </m:f>
                    <m:r>
                      <a:rPr lang="en-GB">
                        <a:latin typeface="Cambria Math" panose="02040503050406030204" pitchFamily="18" charset="0"/>
                      </a:rPr>
                      <m:t>=0.75≤</m:t>
                    </m:r>
                    <m:r>
                      <a:rPr lang="en-GB" b="0" i="0" smtClean="0">
                        <a:latin typeface="Cambria Math" panose="02040503050406030204" pitchFamily="18" charset="0"/>
                      </a:rPr>
                      <m:t>1</m:t>
                    </m:r>
                  </m:oMath>
                </a14:m>
                <a:r>
                  <a:rPr lang="en-US" altLang="zh-CN" dirty="0"/>
                  <a:t> (UB for EDF), hence the taskset is schedulable under EDF</a:t>
                </a:r>
              </a:p>
            </p:txBody>
          </p:sp>
        </mc:Choice>
        <mc:Fallback xmlns="">
          <p:sp>
            <p:nvSpPr>
              <p:cNvPr id="3" name="Content Placeholder 2">
                <a:extLst>
                  <a:ext uri="{FF2B5EF4-FFF2-40B4-BE49-F238E27FC236}">
                    <a16:creationId xmlns:a16="http://schemas.microsoft.com/office/drawing/2014/main" id="{944D2F01-C441-D2EE-0737-DD1B22F4653A}"/>
                  </a:ext>
                </a:extLst>
              </p:cNvPr>
              <p:cNvSpPr>
                <a:spLocks noGrp="1" noRot="1" noChangeAspect="1" noMove="1" noResize="1" noEditPoints="1" noAdjustHandles="1" noChangeArrowheads="1" noChangeShapeType="1" noTextEdit="1"/>
              </p:cNvSpPr>
              <p:nvPr>
                <p:ph idx="1"/>
              </p:nvPr>
            </p:nvSpPr>
            <p:spPr>
              <a:xfrm>
                <a:off x="812800" y="914400"/>
                <a:ext cx="10566400" cy="5562600"/>
              </a:xfrm>
              <a:blipFill>
                <a:blip r:embed="rId3"/>
                <a:stretch>
                  <a:fillRect l="-1038" t="-1972" r="-1038"/>
                </a:stretch>
              </a:blipFill>
            </p:spPr>
            <p:txBody>
              <a:bodyPr/>
              <a:lstStyle/>
              <a:p>
                <a:r>
                  <a:rPr lang="en-SE">
                    <a:noFill/>
                  </a:rPr>
                  <a:t> </a:t>
                </a:r>
              </a:p>
            </p:txBody>
          </p:sp>
        </mc:Fallback>
      </mc:AlternateContent>
    </p:spTree>
    <p:extLst>
      <p:ext uri="{BB962C8B-B14F-4D97-AF65-F5344CB8AC3E}">
        <p14:creationId xmlns:p14="http://schemas.microsoft.com/office/powerpoint/2010/main" val="290137108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D3F0D-8E68-52A5-030C-947C12FD817F}"/>
              </a:ext>
            </a:extLst>
          </p:cNvPr>
          <p:cNvSpPr>
            <a:spLocks noGrp="1"/>
          </p:cNvSpPr>
          <p:nvPr>
            <p:ph type="title"/>
          </p:nvPr>
        </p:nvSpPr>
        <p:spPr/>
        <p:txBody>
          <a:bodyPr/>
          <a:lstStyle/>
          <a:p>
            <a:r>
              <a:rPr lang="en-GB" dirty="0"/>
              <a:t>Q2. </a:t>
            </a:r>
            <a:r>
              <a:rPr lang="en-GB" dirty="0" err="1"/>
              <a:t>Schedulability</a:t>
            </a:r>
            <a:r>
              <a:rPr lang="en-GB" dirty="0"/>
              <a:t> under RM, DM,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A7129A-464A-5CCF-EC85-4E891F526EC8}"/>
                  </a:ext>
                </a:extLst>
              </p:cNvPr>
              <p:cNvSpPr>
                <a:spLocks noGrp="1"/>
              </p:cNvSpPr>
              <p:nvPr>
                <p:ph idx="1"/>
              </p:nvPr>
            </p:nvSpPr>
            <p:spPr>
              <a:xfrm>
                <a:off x="812800" y="914400"/>
                <a:ext cx="10566400" cy="5715000"/>
              </a:xfrm>
            </p:spPr>
            <p:txBody>
              <a:bodyPr>
                <a:normAutofit fontScale="77500" lnSpcReduction="20000"/>
              </a:bodyPr>
              <a:lstStyle/>
              <a:p>
                <a:r>
                  <a:rPr lang="en-GB" dirty="0"/>
                  <a:t>Three tasks: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1</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b="0" i="1" dirty="0" smtClean="0">
                            <a:latin typeface="Cambria Math" panose="02040503050406030204" pitchFamily="18" charset="0"/>
                          </a:rPr>
                          <m:t>0.5</m:t>
                        </m:r>
                        <m:r>
                          <a:rPr lang="en-GB" i="1" dirty="0">
                            <a:latin typeface="Cambria Math" panose="02040503050406030204" pitchFamily="18" charset="0"/>
                          </a:rPr>
                          <m:t>, 3, 3</m:t>
                        </m:r>
                      </m:e>
                    </m:d>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2</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i="1" dirty="0">
                            <a:latin typeface="Cambria Math" panose="02040503050406030204" pitchFamily="18" charset="0"/>
                          </a:rPr>
                          <m:t>1, 4, 2</m:t>
                        </m:r>
                      </m:e>
                    </m:d>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3</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i="1" dirty="0">
                            <a:latin typeface="Cambria Math" panose="02040503050406030204" pitchFamily="18" charset="0"/>
                          </a:rPr>
                          <m:t>2, 6, 6</m:t>
                        </m:r>
                      </m:e>
                    </m:d>
                  </m:oMath>
                </a14:m>
                <a:endParaRPr lang="en-GB" dirty="0"/>
              </a:p>
              <a:p>
                <a:r>
                  <a:rPr lang="en-GB" altLang="zh-CN" sz="2400" dirty="0"/>
                  <a:t>No Utilization Bound test for RM or DM, for taskset with </a:t>
                </a:r>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𝑖</m:t>
                        </m:r>
                      </m:sub>
                    </m:sSub>
                    <m:r>
                      <a:rPr lang="en-GB" altLang="zh-CN" sz="2400" b="0" i="1" smtClean="0">
                        <a:latin typeface="Cambria Math" panose="02040503050406030204" pitchFamily="18" charset="0"/>
                      </a:rPr>
                      <m:t>&lt;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𝑖</m:t>
                        </m:r>
                      </m:sub>
                    </m:sSub>
                  </m:oMath>
                </a14:m>
                <a:r>
                  <a:rPr lang="en-GB" altLang="zh-CN" sz="2400" dirty="0"/>
                  <a:t>; need to use Response Time Analysis (RTA)</a:t>
                </a:r>
              </a:p>
              <a:p>
                <a:r>
                  <a:rPr lang="en-GB" dirty="0"/>
                  <a:t>For RM: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GB"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+0=0.5+0=0.5≤</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=3</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1</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=1+</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num>
                          <m:den>
                            <m:r>
                              <a:rPr lang="en-GB" altLang="zh-CN" sz="2400" b="0" i="1" smtClean="0">
                                <a:latin typeface="Cambria Math" panose="02040503050406030204" pitchFamily="18" charset="0"/>
                              </a:rPr>
                              <m:t>3</m:t>
                            </m:r>
                          </m:den>
                        </m:f>
                      </m:e>
                    </m:d>
                    <m:r>
                      <a:rPr lang="en-GB" altLang="zh-CN" sz="2400" b="0" i="1" smtClean="0">
                        <a:latin typeface="Cambria Math" panose="02040503050406030204" pitchFamily="18" charset="0"/>
                      </a:rPr>
                      <m:t>⋅0.5=1.5</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2</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2</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i="1">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i="1">
                            <a:latin typeface="Cambria Math" panose="02040503050406030204" pitchFamily="18" charset="0"/>
                          </a:rPr>
                          <m:t>2</m:t>
                        </m:r>
                      </m:sub>
                    </m:sSub>
                    <m:r>
                      <a:rPr lang="en-GB" altLang="zh-CN" sz="2400" i="1">
                        <a:latin typeface="Cambria Math" panose="02040503050406030204" pitchFamily="18" charset="0"/>
                      </a:rPr>
                      <m:t>=2+</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b="0" i="1" smtClean="0">
                                <a:latin typeface="Cambria Math" panose="02040503050406030204" pitchFamily="18" charset="0"/>
                              </a:rPr>
                              <m:t>3</m:t>
                            </m:r>
                          </m:den>
                        </m:f>
                      </m:e>
                    </m:d>
                    <m:r>
                      <a:rPr lang="en-GB" altLang="zh-CN" sz="2400" i="1">
                        <a:latin typeface="Cambria Math" panose="02040503050406030204" pitchFamily="18" charset="0"/>
                      </a:rPr>
                      <m:t>⋅</m:t>
                    </m:r>
                    <m:r>
                      <a:rPr lang="en-GB" altLang="zh-CN" sz="2400" b="0" i="1" smtClean="0">
                        <a:latin typeface="Cambria Math" panose="02040503050406030204" pitchFamily="18" charset="0"/>
                      </a:rPr>
                      <m:t>0.5+</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i="1">
                                <a:latin typeface="Cambria Math" panose="02040503050406030204" pitchFamily="18" charset="0"/>
                              </a:rPr>
                              <m:t>4</m:t>
                            </m:r>
                          </m:den>
                        </m:f>
                      </m:e>
                    </m:d>
                    <m:r>
                      <a:rPr lang="en-GB" altLang="zh-CN" sz="2400" i="1">
                        <a:latin typeface="Cambria Math" panose="02040503050406030204" pitchFamily="18" charset="0"/>
                      </a:rPr>
                      <m:t>⋅1=</m:t>
                    </m:r>
                    <m:r>
                      <a:rPr lang="en-GB" altLang="zh-CN" sz="2400" b="0" i="1" smtClean="0">
                        <a:latin typeface="Cambria Math" panose="02040503050406030204" pitchFamily="18" charset="0"/>
                      </a:rPr>
                      <m:t>4</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3</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6</m:t>
                    </m:r>
                  </m:oMath>
                </a14:m>
                <a:endParaRPr lang="en-GB" altLang="zh-CN" sz="2400" dirty="0"/>
              </a:p>
              <a:p>
                <a:pPr lvl="1"/>
                <a:r>
                  <a:rPr lang="en-US" altLang="zh-CN" sz="2400" dirty="0"/>
                  <a:t>Since all tasks meet their deadlines, the taskset is schedulable</a:t>
                </a:r>
              </a:p>
              <a:p>
                <a:r>
                  <a:rPr lang="en-GB" kern="0" dirty="0"/>
                  <a:t>For DM: </a:t>
                </a:r>
                <a:r>
                  <a:rPr lang="en-GB" dirty="0"/>
                  <a:t>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GB"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+0=1+0=1≤</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=2</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1</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=0.5+</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num>
                          <m:den>
                            <m:r>
                              <a:rPr lang="en-GB" altLang="zh-CN" sz="2400" b="0" i="1" smtClean="0">
                                <a:latin typeface="Cambria Math" panose="02040503050406030204" pitchFamily="18" charset="0"/>
                              </a:rPr>
                              <m:t>4</m:t>
                            </m:r>
                          </m:den>
                        </m:f>
                      </m:e>
                    </m:d>
                    <m:r>
                      <a:rPr lang="en-GB" altLang="zh-CN" sz="2400" b="0" i="1" smtClean="0">
                        <a:latin typeface="Cambria Math" panose="02040503050406030204" pitchFamily="18" charset="0"/>
                      </a:rPr>
                      <m:t>⋅1=1.5</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1</m:t>
                        </m:r>
                      </m:sub>
                    </m:sSub>
                    <m:r>
                      <a:rPr lang="en-GB" altLang="zh-CN" sz="2400" i="1">
                        <a:latin typeface="Cambria Math" panose="02040503050406030204" pitchFamily="18" charset="0"/>
                      </a:rPr>
                      <m:t>=3</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=2+</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num>
                          <m:den>
                            <m:r>
                              <a:rPr lang="en-GB" altLang="zh-CN" sz="2400" b="0" i="1" smtClean="0">
                                <a:latin typeface="Cambria Math" panose="02040503050406030204" pitchFamily="18" charset="0"/>
                              </a:rPr>
                              <m:t>4</m:t>
                            </m:r>
                          </m:den>
                        </m:f>
                      </m:e>
                    </m:d>
                    <m:r>
                      <a:rPr lang="en-GB" altLang="zh-CN" sz="2400" b="0" i="1" smtClean="0">
                        <a:latin typeface="Cambria Math" panose="02040503050406030204" pitchFamily="18" charset="0"/>
                      </a:rPr>
                      <m:t>⋅1+</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b="0" i="1" smtClean="0">
                                <a:latin typeface="Cambria Math" panose="02040503050406030204" pitchFamily="18" charset="0"/>
                              </a:rPr>
                              <m:t>3</m:t>
                            </m:r>
                          </m:den>
                        </m:f>
                      </m:e>
                    </m:d>
                    <m:r>
                      <a:rPr lang="en-GB" altLang="zh-CN" sz="2400" i="1">
                        <a:latin typeface="Cambria Math" panose="02040503050406030204" pitchFamily="18" charset="0"/>
                      </a:rPr>
                      <m:t>⋅</m:t>
                    </m:r>
                    <m:r>
                      <a:rPr lang="en-GB" altLang="zh-CN" sz="2400" b="0" i="1" smtClean="0">
                        <a:latin typeface="Cambria Math" panose="02040503050406030204" pitchFamily="18" charset="0"/>
                      </a:rPr>
                      <m:t>0.5=4</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3</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6</m:t>
                    </m:r>
                  </m:oMath>
                </a14:m>
                <a:endParaRPr lang="en-GB" altLang="zh-CN" sz="2400" dirty="0"/>
              </a:p>
              <a:p>
                <a:pPr lvl="1"/>
                <a:r>
                  <a:rPr lang="en-US" altLang="zh-CN" sz="2400" dirty="0"/>
                  <a:t>Since all tasks meet their deadlines, the taskset is schedulable</a:t>
                </a:r>
              </a:p>
              <a:p>
                <a:r>
                  <a:rPr lang="en-GB" sz="2500" kern="0" dirty="0"/>
                  <a:t>For EDF:</a:t>
                </a:r>
              </a:p>
              <a:p>
                <a:pPr lvl="1"/>
                <a:r>
                  <a:rPr lang="en-GB" sz="2300" dirty="0"/>
                  <a:t>System density </a:t>
                </a:r>
                <a14:m>
                  <m:oMath xmlns:m="http://schemas.openxmlformats.org/officeDocument/2006/math">
                    <m:r>
                      <m:rPr>
                        <m:sty m:val="p"/>
                      </m:rPr>
                      <a:rPr lang="en-GB" sz="2300" b="0" i="0" smtClean="0">
                        <a:latin typeface="Cambria Math" panose="02040503050406030204" pitchFamily="18" charset="0"/>
                      </a:rPr>
                      <m:t>Δ</m:t>
                    </m:r>
                    <m:r>
                      <a:rPr lang="en-GB" sz="2300">
                        <a:latin typeface="Cambria Math" panose="02040503050406030204" pitchFamily="18" charset="0"/>
                      </a:rPr>
                      <m:t>=</m:t>
                    </m:r>
                    <m:f>
                      <m:fPr>
                        <m:ctrlPr>
                          <a:rPr lang="en-GB" sz="2300" i="1">
                            <a:latin typeface="Cambria Math" panose="02040503050406030204" pitchFamily="18" charset="0"/>
                          </a:rPr>
                        </m:ctrlPr>
                      </m:fPr>
                      <m:num>
                        <m:r>
                          <a:rPr lang="en-GB" sz="2300" b="0" i="0" smtClean="0">
                            <a:latin typeface="Cambria Math" panose="02040503050406030204" pitchFamily="18" charset="0"/>
                          </a:rPr>
                          <m:t>0.5</m:t>
                        </m:r>
                      </m:num>
                      <m:den>
                        <m:r>
                          <a:rPr lang="en-GB" sz="2300">
                            <a:latin typeface="Cambria Math" panose="02040503050406030204" pitchFamily="18" charset="0"/>
                          </a:rPr>
                          <m:t>3</m:t>
                        </m:r>
                      </m:den>
                    </m:f>
                    <m:r>
                      <a:rPr lang="en-GB" sz="2300">
                        <a:latin typeface="Cambria Math" panose="02040503050406030204" pitchFamily="18" charset="0"/>
                      </a:rPr>
                      <m:t>+</m:t>
                    </m:r>
                    <m:f>
                      <m:fPr>
                        <m:ctrlPr>
                          <a:rPr lang="en-GB" sz="2300" i="1">
                            <a:latin typeface="Cambria Math" panose="02040503050406030204" pitchFamily="18" charset="0"/>
                          </a:rPr>
                        </m:ctrlPr>
                      </m:fPr>
                      <m:num>
                        <m:r>
                          <a:rPr lang="en-GB" sz="2300">
                            <a:latin typeface="Cambria Math" panose="02040503050406030204" pitchFamily="18" charset="0"/>
                          </a:rPr>
                          <m:t>1</m:t>
                        </m:r>
                      </m:num>
                      <m:den>
                        <m:r>
                          <a:rPr lang="en-GB" sz="2300" b="0" i="0" smtClean="0">
                            <a:latin typeface="Cambria Math" panose="02040503050406030204" pitchFamily="18" charset="0"/>
                          </a:rPr>
                          <m:t>2</m:t>
                        </m:r>
                      </m:den>
                    </m:f>
                    <m:r>
                      <a:rPr lang="en-GB" sz="2300">
                        <a:latin typeface="Cambria Math" panose="02040503050406030204" pitchFamily="18" charset="0"/>
                      </a:rPr>
                      <m:t>+</m:t>
                    </m:r>
                    <m:f>
                      <m:fPr>
                        <m:ctrlPr>
                          <a:rPr lang="en-GB" sz="2300" i="1">
                            <a:latin typeface="Cambria Math" panose="02040503050406030204" pitchFamily="18" charset="0"/>
                          </a:rPr>
                        </m:ctrlPr>
                      </m:fPr>
                      <m:num>
                        <m:r>
                          <a:rPr lang="en-GB" sz="2300">
                            <a:latin typeface="Cambria Math" panose="02040503050406030204" pitchFamily="18" charset="0"/>
                          </a:rPr>
                          <m:t>2</m:t>
                        </m:r>
                      </m:num>
                      <m:den>
                        <m:r>
                          <a:rPr lang="en-GB" sz="2300">
                            <a:latin typeface="Cambria Math" panose="02040503050406030204" pitchFamily="18" charset="0"/>
                          </a:rPr>
                          <m:t>6</m:t>
                        </m:r>
                      </m:den>
                    </m:f>
                    <m:r>
                      <a:rPr lang="en-GB" sz="2300">
                        <a:latin typeface="Cambria Math" panose="02040503050406030204" pitchFamily="18" charset="0"/>
                      </a:rPr>
                      <m:t>=</m:t>
                    </m:r>
                    <m:r>
                      <a:rPr lang="en-GB" sz="2300" b="0" i="0" smtClean="0">
                        <a:latin typeface="Cambria Math" panose="02040503050406030204" pitchFamily="18" charset="0"/>
                      </a:rPr>
                      <m:t>1</m:t>
                    </m:r>
                    <m:r>
                      <a:rPr lang="en-GB" sz="2300">
                        <a:latin typeface="Cambria Math" panose="02040503050406030204" pitchFamily="18" charset="0"/>
                      </a:rPr>
                      <m:t>.</m:t>
                    </m:r>
                    <m:r>
                      <a:rPr lang="en-GB" sz="2300" b="0" i="0" smtClean="0">
                        <a:latin typeface="Cambria Math" panose="02040503050406030204" pitchFamily="18" charset="0"/>
                      </a:rPr>
                      <m:t>0</m:t>
                    </m:r>
                    <m:r>
                      <a:rPr lang="en-GB" sz="2300" b="0" i="1" smtClean="0">
                        <a:latin typeface="Cambria Math" panose="02040503050406030204" pitchFamily="18" charset="0"/>
                      </a:rPr>
                      <m:t>≤1</m:t>
                    </m:r>
                  </m:oMath>
                </a14:m>
                <a:r>
                  <a:rPr lang="en-GB" sz="2300" dirty="0"/>
                  <a:t>, </a:t>
                </a:r>
                <a:r>
                  <a:rPr lang="en-GB" sz="2600" dirty="0">
                    <a:latin typeface="Gill Sans Light"/>
                  </a:rPr>
                  <a:t>hence this taskset is schedulable under EDF</a:t>
                </a:r>
                <a:endParaRPr lang="en-US" altLang="zh-CN" sz="2400" dirty="0"/>
              </a:p>
            </p:txBody>
          </p:sp>
        </mc:Choice>
        <mc:Fallback xmlns="">
          <p:sp>
            <p:nvSpPr>
              <p:cNvPr id="3" name="Content Placeholder 2">
                <a:extLst>
                  <a:ext uri="{FF2B5EF4-FFF2-40B4-BE49-F238E27FC236}">
                    <a16:creationId xmlns:a16="http://schemas.microsoft.com/office/drawing/2014/main" id="{11A7129A-464A-5CCF-EC85-4E891F526EC8}"/>
                  </a:ext>
                </a:extLst>
              </p:cNvPr>
              <p:cNvSpPr>
                <a:spLocks noGrp="1" noRot="1" noChangeAspect="1" noMove="1" noResize="1" noEditPoints="1" noAdjustHandles="1" noChangeArrowheads="1" noChangeShapeType="1" noTextEdit="1"/>
              </p:cNvSpPr>
              <p:nvPr>
                <p:ph idx="1"/>
              </p:nvPr>
            </p:nvSpPr>
            <p:spPr>
              <a:xfrm>
                <a:off x="812800" y="914400"/>
                <a:ext cx="10566400" cy="5715000"/>
              </a:xfrm>
              <a:blipFill>
                <a:blip r:embed="rId3"/>
                <a:stretch>
                  <a:fillRect l="-634" t="-2239"/>
                </a:stretch>
              </a:blipFill>
            </p:spPr>
            <p:txBody>
              <a:bodyPr/>
              <a:lstStyle/>
              <a:p>
                <a:r>
                  <a:rPr lang="en-SE">
                    <a:noFill/>
                  </a:rPr>
                  <a:t> </a:t>
                </a:r>
              </a:p>
            </p:txBody>
          </p:sp>
        </mc:Fallback>
      </mc:AlternateContent>
    </p:spTree>
    <p:extLst>
      <p:ext uri="{BB962C8B-B14F-4D97-AF65-F5344CB8AC3E}">
        <p14:creationId xmlns:p14="http://schemas.microsoft.com/office/powerpoint/2010/main" val="338194511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0F2089-5510-E503-942F-303FFCD66E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A12FF9-8404-E10A-68FE-17BF465AD22B}"/>
              </a:ext>
            </a:extLst>
          </p:cNvPr>
          <p:cNvSpPr>
            <a:spLocks noGrp="1"/>
          </p:cNvSpPr>
          <p:nvPr>
            <p:ph type="title"/>
          </p:nvPr>
        </p:nvSpPr>
        <p:spPr/>
        <p:txBody>
          <a:bodyPr/>
          <a:lstStyle/>
          <a:p>
            <a:r>
              <a:rPr lang="en-GB" dirty="0"/>
              <a:t>Q2. </a:t>
            </a:r>
            <a:r>
              <a:rPr lang="en-GB" dirty="0" err="1"/>
              <a:t>Schedulability</a:t>
            </a:r>
            <a:r>
              <a:rPr lang="en-GB" dirty="0"/>
              <a:t> under RM, DM,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4F2536-6A66-A2DE-C499-76C5746EC75F}"/>
                  </a:ext>
                </a:extLst>
              </p:cNvPr>
              <p:cNvSpPr>
                <a:spLocks noGrp="1"/>
              </p:cNvSpPr>
              <p:nvPr>
                <p:ph idx="1"/>
              </p:nvPr>
            </p:nvSpPr>
            <p:spPr>
              <a:xfrm>
                <a:off x="812800" y="914400"/>
                <a:ext cx="10566400" cy="5715000"/>
              </a:xfrm>
            </p:spPr>
            <p:txBody>
              <a:bodyPr>
                <a:normAutofit fontScale="70000" lnSpcReduction="20000"/>
              </a:bodyPr>
              <a:lstStyle/>
              <a:p>
                <a:r>
                  <a:rPr lang="en-GB" dirty="0"/>
                  <a:t>Three tasks: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1</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i="1" dirty="0">
                            <a:latin typeface="Cambria Math" panose="02040503050406030204" pitchFamily="18" charset="0"/>
                          </a:rPr>
                          <m:t>1, 3, 3</m:t>
                        </m:r>
                      </m:e>
                    </m:d>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2</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i="1" dirty="0">
                            <a:latin typeface="Cambria Math" panose="02040503050406030204" pitchFamily="18" charset="0"/>
                          </a:rPr>
                          <m:t>1, 4, 2</m:t>
                        </m:r>
                      </m:e>
                    </m:d>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3</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i="1" dirty="0">
                            <a:latin typeface="Cambria Math" panose="02040503050406030204" pitchFamily="18" charset="0"/>
                          </a:rPr>
                          <m:t>2, 6, 6</m:t>
                        </m:r>
                      </m:e>
                    </m:d>
                  </m:oMath>
                </a14:m>
                <a:endParaRPr lang="en-GB" dirty="0"/>
              </a:p>
              <a:p>
                <a:r>
                  <a:rPr lang="en-GB" altLang="zh-CN" sz="2400" dirty="0"/>
                  <a:t>No Utilization Bound test for RM or DM, for taskset with </a:t>
                </a:r>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𝑖</m:t>
                        </m:r>
                      </m:sub>
                    </m:sSub>
                    <m:r>
                      <a:rPr lang="en-GB" altLang="zh-CN" sz="2400" b="0" i="1" smtClean="0">
                        <a:latin typeface="Cambria Math" panose="02040503050406030204" pitchFamily="18" charset="0"/>
                      </a:rPr>
                      <m:t>&lt;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𝑖</m:t>
                        </m:r>
                      </m:sub>
                    </m:sSub>
                  </m:oMath>
                </a14:m>
                <a:r>
                  <a:rPr lang="en-GB" altLang="zh-CN" sz="2400" dirty="0"/>
                  <a:t>; need to use Response Time Analysis (RTA)</a:t>
                </a:r>
              </a:p>
              <a:p>
                <a:r>
                  <a:rPr lang="en-GB" dirty="0"/>
                  <a:t>For RM: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GB"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+0=1+0=1≤</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=3</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1</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=1+</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num>
                          <m:den>
                            <m:r>
                              <a:rPr lang="en-GB" altLang="zh-CN" sz="2400" b="0" i="1" smtClean="0">
                                <a:latin typeface="Cambria Math" panose="02040503050406030204" pitchFamily="18" charset="0"/>
                              </a:rPr>
                              <m:t>3</m:t>
                            </m:r>
                          </m:den>
                        </m:f>
                      </m:e>
                    </m:d>
                    <m:r>
                      <a:rPr lang="en-GB" altLang="zh-CN" sz="2400" b="0" i="1" smtClean="0">
                        <a:latin typeface="Cambria Math" panose="02040503050406030204" pitchFamily="18" charset="0"/>
                      </a:rPr>
                      <m:t>⋅1=2</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2</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2</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i="1">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i="1">
                            <a:latin typeface="Cambria Math" panose="02040503050406030204" pitchFamily="18" charset="0"/>
                          </a:rPr>
                          <m:t>2</m:t>
                        </m:r>
                      </m:sub>
                    </m:sSub>
                    <m:r>
                      <a:rPr lang="en-GB" altLang="zh-CN" sz="2400" i="1">
                        <a:latin typeface="Cambria Math" panose="02040503050406030204" pitchFamily="18" charset="0"/>
                      </a:rPr>
                      <m:t>=2+</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b="0" i="1" smtClean="0">
                                <a:latin typeface="Cambria Math" panose="02040503050406030204" pitchFamily="18" charset="0"/>
                              </a:rPr>
                              <m:t>3</m:t>
                            </m:r>
                          </m:den>
                        </m:f>
                      </m:e>
                    </m:d>
                    <m:r>
                      <a:rPr lang="en-GB" altLang="zh-CN" sz="2400" i="1">
                        <a:latin typeface="Cambria Math" panose="02040503050406030204" pitchFamily="18" charset="0"/>
                      </a:rPr>
                      <m:t>⋅</m:t>
                    </m:r>
                    <m:r>
                      <a:rPr lang="en-GB" altLang="zh-CN" sz="2400" b="0" i="1" smtClean="0">
                        <a:latin typeface="Cambria Math" panose="02040503050406030204" pitchFamily="18" charset="0"/>
                      </a:rPr>
                      <m:t>1+</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i="1">
                                <a:latin typeface="Cambria Math" panose="02040503050406030204" pitchFamily="18" charset="0"/>
                              </a:rPr>
                              <m:t>4</m:t>
                            </m:r>
                          </m:den>
                        </m:f>
                      </m:e>
                    </m:d>
                    <m:r>
                      <a:rPr lang="en-GB" altLang="zh-CN" sz="2400" i="1">
                        <a:latin typeface="Cambria Math" panose="02040503050406030204" pitchFamily="18" charset="0"/>
                      </a:rPr>
                      <m:t>⋅1=</m:t>
                    </m:r>
                    <m:r>
                      <a:rPr lang="en-GB" altLang="zh-CN" sz="2400" b="0" i="1" smtClean="0">
                        <a:latin typeface="Cambria Math" panose="02040503050406030204" pitchFamily="18" charset="0"/>
                      </a:rPr>
                      <m:t>6</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3</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6</m:t>
                    </m:r>
                  </m:oMath>
                </a14:m>
                <a:endParaRPr lang="en-GB" altLang="zh-CN" sz="2400" dirty="0"/>
              </a:p>
              <a:p>
                <a:pPr lvl="1"/>
                <a:r>
                  <a:rPr lang="en-US" altLang="zh-CN" sz="2400" dirty="0"/>
                  <a:t>Since all tasks meet their deadlines, the taskset is schedulable</a:t>
                </a:r>
              </a:p>
              <a:p>
                <a:r>
                  <a:rPr lang="en-GB" kern="0" dirty="0"/>
                  <a:t>For DM: </a:t>
                </a:r>
                <a:r>
                  <a:rPr lang="en-GB" dirty="0"/>
                  <a:t>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GB"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+0=1+0=1≤</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=2</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1</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=1+</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num>
                          <m:den>
                            <m:r>
                              <a:rPr lang="en-GB" altLang="zh-CN" sz="2400" b="0" i="1" smtClean="0">
                                <a:latin typeface="Cambria Math" panose="02040503050406030204" pitchFamily="18" charset="0"/>
                              </a:rPr>
                              <m:t>4</m:t>
                            </m:r>
                          </m:den>
                        </m:f>
                      </m:e>
                    </m:d>
                    <m:r>
                      <a:rPr lang="en-GB" altLang="zh-CN" sz="2400" b="0" i="1" smtClean="0">
                        <a:latin typeface="Cambria Math" panose="02040503050406030204" pitchFamily="18" charset="0"/>
                      </a:rPr>
                      <m:t>⋅1=2</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1</m:t>
                        </m:r>
                      </m:sub>
                    </m:sSub>
                    <m:r>
                      <a:rPr lang="en-GB" altLang="zh-CN" sz="2400" i="1">
                        <a:latin typeface="Cambria Math" panose="02040503050406030204" pitchFamily="18" charset="0"/>
                      </a:rPr>
                      <m:t>=3</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=2+</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num>
                          <m:den>
                            <m:r>
                              <a:rPr lang="en-GB" altLang="zh-CN" sz="2400" b="0" i="1" smtClean="0">
                                <a:latin typeface="Cambria Math" panose="02040503050406030204" pitchFamily="18" charset="0"/>
                              </a:rPr>
                              <m:t>4</m:t>
                            </m:r>
                          </m:den>
                        </m:f>
                      </m:e>
                    </m:d>
                    <m:r>
                      <a:rPr lang="en-GB" altLang="zh-CN" sz="2400" b="0" i="1" smtClean="0">
                        <a:latin typeface="Cambria Math" panose="02040503050406030204" pitchFamily="18" charset="0"/>
                      </a:rPr>
                      <m:t>⋅1+</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b="0" i="1" smtClean="0">
                                <a:latin typeface="Cambria Math" panose="02040503050406030204" pitchFamily="18" charset="0"/>
                              </a:rPr>
                              <m:t>3</m:t>
                            </m:r>
                          </m:den>
                        </m:f>
                      </m:e>
                    </m:d>
                    <m:r>
                      <a:rPr lang="en-GB" altLang="zh-CN" sz="2400" i="1">
                        <a:latin typeface="Cambria Math" panose="02040503050406030204" pitchFamily="18" charset="0"/>
                      </a:rPr>
                      <m:t>⋅</m:t>
                    </m:r>
                    <m:r>
                      <a:rPr lang="en-GB" altLang="zh-CN" sz="2400" b="0" i="1" smtClean="0">
                        <a:latin typeface="Cambria Math" panose="02040503050406030204" pitchFamily="18" charset="0"/>
                      </a:rPr>
                      <m:t>1=6</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3</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6</m:t>
                    </m:r>
                  </m:oMath>
                </a14:m>
                <a:endParaRPr lang="en-GB" altLang="zh-CN" sz="2400" dirty="0"/>
              </a:p>
              <a:p>
                <a:pPr lvl="1"/>
                <a:r>
                  <a:rPr lang="en-US" altLang="zh-CN" sz="2400" dirty="0"/>
                  <a:t>Since all tasks meet their deadlines, the taskset is schedulable</a:t>
                </a:r>
              </a:p>
              <a:p>
                <a:r>
                  <a:rPr lang="en-GB" sz="2800" kern="0" dirty="0"/>
                  <a:t>Three tasks: </a:t>
                </a:r>
                <a14:m>
                  <m:oMath xmlns:m="http://schemas.openxmlformats.org/officeDocument/2006/math">
                    <m:sSub>
                      <m:sSubPr>
                        <m:ctrlPr>
                          <a:rPr lang="en-GB" sz="2800" i="1" kern="0" dirty="0" smtClean="0">
                            <a:latin typeface="Cambria Math" panose="02040503050406030204" pitchFamily="18" charset="0"/>
                          </a:rPr>
                        </m:ctrlPr>
                      </m:sSubPr>
                      <m:e>
                        <m:r>
                          <a:rPr lang="en-GB" sz="2800" i="1" kern="0" dirty="0" smtClean="0">
                            <a:latin typeface="Cambria Math" panose="02040503050406030204" pitchFamily="18" charset="0"/>
                          </a:rPr>
                          <m:t>𝜏</m:t>
                        </m:r>
                      </m:e>
                      <m:sub>
                        <m:r>
                          <a:rPr lang="en-GB" sz="2800" i="1" kern="0" dirty="0" smtClean="0">
                            <a:latin typeface="Cambria Math" panose="02040503050406030204" pitchFamily="18" charset="0"/>
                          </a:rPr>
                          <m:t>1</m:t>
                        </m:r>
                      </m:sub>
                    </m:sSub>
                    <m:r>
                      <a:rPr lang="en-GB" sz="2800" i="1" kern="0" dirty="0" smtClean="0">
                        <a:latin typeface="Cambria Math" panose="02040503050406030204" pitchFamily="18" charset="0"/>
                      </a:rPr>
                      <m:t>= </m:t>
                    </m:r>
                    <m:d>
                      <m:dPr>
                        <m:ctrlPr>
                          <a:rPr lang="en-GB" sz="2800" i="1" kern="0" dirty="0" smtClean="0">
                            <a:latin typeface="Cambria Math" panose="02040503050406030204" pitchFamily="18" charset="0"/>
                          </a:rPr>
                        </m:ctrlPr>
                      </m:dPr>
                      <m:e>
                        <m:r>
                          <a:rPr lang="en-GB" sz="2800" b="0" i="1" kern="0" dirty="0" smtClean="0">
                            <a:latin typeface="Cambria Math" panose="02040503050406030204" pitchFamily="18" charset="0"/>
                          </a:rPr>
                          <m:t>1</m:t>
                        </m:r>
                        <m:r>
                          <a:rPr lang="en-GB" sz="2800" i="1" kern="0" dirty="0" smtClean="0">
                            <a:latin typeface="Cambria Math" panose="02040503050406030204" pitchFamily="18" charset="0"/>
                          </a:rPr>
                          <m:t>, </m:t>
                        </m:r>
                        <m:r>
                          <a:rPr lang="en-GB" sz="2800" i="1" kern="0" dirty="0">
                            <a:latin typeface="Cambria Math" panose="02040503050406030204" pitchFamily="18" charset="0"/>
                          </a:rPr>
                          <m:t>3,</m:t>
                        </m:r>
                        <m:r>
                          <a:rPr lang="en-GB" sz="2800" i="1" kern="0" dirty="0" smtClean="0">
                            <a:latin typeface="Cambria Math" panose="02040503050406030204" pitchFamily="18" charset="0"/>
                          </a:rPr>
                          <m:t> 3</m:t>
                        </m:r>
                      </m:e>
                    </m:d>
                    <m:r>
                      <a:rPr lang="en-GB" sz="2800" i="1" kern="0" dirty="0" smtClean="0">
                        <a:latin typeface="Cambria Math" panose="02040503050406030204" pitchFamily="18" charset="0"/>
                      </a:rPr>
                      <m:t>, </m:t>
                    </m:r>
                    <m:sSub>
                      <m:sSubPr>
                        <m:ctrlPr>
                          <a:rPr lang="en-GB" sz="2800" i="1" kern="0" dirty="0" smtClean="0">
                            <a:latin typeface="Cambria Math" panose="02040503050406030204" pitchFamily="18" charset="0"/>
                          </a:rPr>
                        </m:ctrlPr>
                      </m:sSubPr>
                      <m:e>
                        <m:r>
                          <a:rPr lang="en-GB" sz="2800" i="1" kern="0" dirty="0" smtClean="0">
                            <a:latin typeface="Cambria Math" panose="02040503050406030204" pitchFamily="18" charset="0"/>
                          </a:rPr>
                          <m:t>𝜏</m:t>
                        </m:r>
                      </m:e>
                      <m:sub>
                        <m:r>
                          <a:rPr lang="en-GB" sz="2800" i="1" kern="0" dirty="0" smtClean="0">
                            <a:latin typeface="Cambria Math" panose="02040503050406030204" pitchFamily="18" charset="0"/>
                          </a:rPr>
                          <m:t>2</m:t>
                        </m:r>
                      </m:sub>
                    </m:sSub>
                    <m:r>
                      <a:rPr lang="en-GB" sz="2800" i="1" kern="0" dirty="0" smtClean="0">
                        <a:solidFill>
                          <a:schemeClr val="tx1"/>
                        </a:solidFill>
                        <a:latin typeface="Cambria Math" panose="02040503050406030204" pitchFamily="18" charset="0"/>
                      </a:rPr>
                      <m:t>= </m:t>
                    </m:r>
                    <m:d>
                      <m:dPr>
                        <m:ctrlPr>
                          <a:rPr lang="en-GB" sz="2800" i="1" kern="0" dirty="0" smtClean="0">
                            <a:solidFill>
                              <a:schemeClr val="tx1"/>
                            </a:solidFill>
                            <a:latin typeface="Cambria Math" panose="02040503050406030204" pitchFamily="18" charset="0"/>
                          </a:rPr>
                        </m:ctrlPr>
                      </m:dPr>
                      <m:e>
                        <m:r>
                          <a:rPr lang="en-GB" sz="2800" i="1" kern="0" dirty="0" smtClean="0">
                            <a:solidFill>
                              <a:schemeClr val="tx1"/>
                            </a:solidFill>
                            <a:latin typeface="Cambria Math" panose="02040503050406030204" pitchFamily="18" charset="0"/>
                          </a:rPr>
                          <m:t>1, 4, </m:t>
                        </m:r>
                        <m:r>
                          <a:rPr lang="en-GB" sz="2800" b="0" i="1" kern="0" dirty="0" smtClean="0">
                            <a:solidFill>
                              <a:schemeClr val="tx1"/>
                            </a:solidFill>
                            <a:latin typeface="Cambria Math" panose="02040503050406030204" pitchFamily="18" charset="0"/>
                          </a:rPr>
                          <m:t>2</m:t>
                        </m:r>
                      </m:e>
                    </m:d>
                    <m:r>
                      <a:rPr lang="en-GB" sz="2800" i="1" kern="0" dirty="0" smtClean="0">
                        <a:solidFill>
                          <a:schemeClr val="tx1"/>
                        </a:solidFill>
                        <a:latin typeface="Cambria Math" panose="02040503050406030204" pitchFamily="18" charset="0"/>
                      </a:rPr>
                      <m:t>, </m:t>
                    </m:r>
                    <m:sSub>
                      <m:sSubPr>
                        <m:ctrlPr>
                          <a:rPr lang="en-GB" sz="2800" i="1" kern="0" dirty="0" smtClean="0">
                            <a:solidFill>
                              <a:schemeClr val="tx1"/>
                            </a:solidFill>
                            <a:latin typeface="Cambria Math" panose="02040503050406030204" pitchFamily="18" charset="0"/>
                          </a:rPr>
                        </m:ctrlPr>
                      </m:sSubPr>
                      <m:e>
                        <m:r>
                          <a:rPr lang="en-GB" sz="2800" i="1" kern="0" dirty="0" smtClean="0">
                            <a:solidFill>
                              <a:schemeClr val="tx1"/>
                            </a:solidFill>
                            <a:latin typeface="Cambria Math" panose="02040503050406030204" pitchFamily="18" charset="0"/>
                          </a:rPr>
                          <m:t>𝜏</m:t>
                        </m:r>
                      </m:e>
                      <m:sub>
                        <m:r>
                          <a:rPr lang="en-GB" sz="2800" i="1" kern="0" dirty="0" smtClean="0">
                            <a:solidFill>
                              <a:schemeClr val="tx1"/>
                            </a:solidFill>
                            <a:latin typeface="Cambria Math" panose="02040503050406030204" pitchFamily="18" charset="0"/>
                          </a:rPr>
                          <m:t>3</m:t>
                        </m:r>
                      </m:sub>
                    </m:sSub>
                    <m:r>
                      <a:rPr lang="en-GB" sz="2800" i="1" kern="0" dirty="0" smtClean="0">
                        <a:solidFill>
                          <a:schemeClr val="tx1"/>
                        </a:solidFill>
                        <a:latin typeface="Cambria Math" panose="02040503050406030204" pitchFamily="18" charset="0"/>
                      </a:rPr>
                      <m:t>=(2, </m:t>
                    </m:r>
                    <m:r>
                      <a:rPr lang="en-GB" sz="2800" i="1" kern="0" dirty="0" smtClean="0">
                        <a:latin typeface="Cambria Math" panose="02040503050406030204" pitchFamily="18" charset="0"/>
                      </a:rPr>
                      <m:t>6, 6)</m:t>
                    </m:r>
                  </m:oMath>
                </a14:m>
                <a:r>
                  <a:rPr lang="en-GB" sz="2800" kern="0" dirty="0"/>
                  <a:t> </a:t>
                </a:r>
                <a:r>
                  <a:rPr lang="en-GB" sz="2800" dirty="0"/>
                  <a:t>under EDF</a:t>
                </a:r>
              </a:p>
              <a:p>
                <a:pPr lvl="1"/>
                <a:r>
                  <a:rPr lang="en-GB" sz="2800" dirty="0"/>
                  <a:t>System density </a:t>
                </a:r>
                <a14:m>
                  <m:oMath xmlns:m="http://schemas.openxmlformats.org/officeDocument/2006/math">
                    <m:r>
                      <m:rPr>
                        <m:sty m:val="p"/>
                      </m:rPr>
                      <a:rPr lang="en-GB" sz="2800" b="0" i="0" smtClean="0">
                        <a:latin typeface="Cambria Math" panose="02040503050406030204" pitchFamily="18" charset="0"/>
                      </a:rPr>
                      <m:t>Δ</m:t>
                    </m:r>
                    <m:r>
                      <a:rPr lang="en-GB" sz="2800">
                        <a:latin typeface="Cambria Math" panose="02040503050406030204" pitchFamily="18" charset="0"/>
                      </a:rPr>
                      <m:t>=</m:t>
                    </m:r>
                    <m:f>
                      <m:fPr>
                        <m:ctrlPr>
                          <a:rPr lang="en-GB" sz="2800" i="1">
                            <a:latin typeface="Cambria Math" panose="02040503050406030204" pitchFamily="18" charset="0"/>
                          </a:rPr>
                        </m:ctrlPr>
                      </m:fPr>
                      <m:num>
                        <m:r>
                          <a:rPr lang="en-GB" sz="2800" b="0" i="0" smtClean="0">
                            <a:latin typeface="Cambria Math" panose="02040503050406030204" pitchFamily="18" charset="0"/>
                          </a:rPr>
                          <m:t>1</m:t>
                        </m:r>
                      </m:num>
                      <m:den>
                        <m:r>
                          <a:rPr lang="en-GB" sz="2800">
                            <a:latin typeface="Cambria Math" panose="02040503050406030204" pitchFamily="18" charset="0"/>
                          </a:rPr>
                          <m:t>3</m:t>
                        </m:r>
                      </m:den>
                    </m:f>
                    <m:r>
                      <a:rPr lang="en-GB" sz="2800">
                        <a:latin typeface="Cambria Math" panose="02040503050406030204" pitchFamily="18" charset="0"/>
                      </a:rPr>
                      <m:t>+</m:t>
                    </m:r>
                    <m:f>
                      <m:fPr>
                        <m:ctrlPr>
                          <a:rPr lang="en-GB" sz="2800" i="1">
                            <a:latin typeface="Cambria Math" panose="02040503050406030204" pitchFamily="18" charset="0"/>
                          </a:rPr>
                        </m:ctrlPr>
                      </m:fPr>
                      <m:num>
                        <m:r>
                          <a:rPr lang="en-GB" sz="2800">
                            <a:latin typeface="Cambria Math" panose="02040503050406030204" pitchFamily="18" charset="0"/>
                          </a:rPr>
                          <m:t>1</m:t>
                        </m:r>
                      </m:num>
                      <m:den>
                        <m:r>
                          <a:rPr lang="en-GB" sz="2800" b="0" i="0" smtClean="0">
                            <a:latin typeface="Cambria Math" panose="02040503050406030204" pitchFamily="18" charset="0"/>
                          </a:rPr>
                          <m:t>2</m:t>
                        </m:r>
                      </m:den>
                    </m:f>
                    <m:r>
                      <a:rPr lang="en-GB" sz="2800">
                        <a:latin typeface="Cambria Math" panose="02040503050406030204" pitchFamily="18" charset="0"/>
                      </a:rPr>
                      <m:t>+</m:t>
                    </m:r>
                    <m:f>
                      <m:fPr>
                        <m:ctrlPr>
                          <a:rPr lang="en-GB" sz="2800" i="1">
                            <a:latin typeface="Cambria Math" panose="02040503050406030204" pitchFamily="18" charset="0"/>
                          </a:rPr>
                        </m:ctrlPr>
                      </m:fPr>
                      <m:num>
                        <m:r>
                          <a:rPr lang="en-GB" sz="2800">
                            <a:latin typeface="Cambria Math" panose="02040503050406030204" pitchFamily="18" charset="0"/>
                          </a:rPr>
                          <m:t>2</m:t>
                        </m:r>
                      </m:num>
                      <m:den>
                        <m:r>
                          <a:rPr lang="en-GB" sz="2800">
                            <a:latin typeface="Cambria Math" panose="02040503050406030204" pitchFamily="18" charset="0"/>
                          </a:rPr>
                          <m:t>6</m:t>
                        </m:r>
                      </m:den>
                    </m:f>
                    <m:r>
                      <a:rPr lang="en-GB" sz="2800">
                        <a:latin typeface="Cambria Math" panose="02040503050406030204" pitchFamily="18" charset="0"/>
                      </a:rPr>
                      <m:t>=</m:t>
                    </m:r>
                    <m:r>
                      <a:rPr lang="en-GB" sz="2800" b="0" i="0" smtClean="0">
                        <a:latin typeface="Cambria Math" panose="02040503050406030204" pitchFamily="18" charset="0"/>
                      </a:rPr>
                      <m:t>1</m:t>
                    </m:r>
                    <m:r>
                      <a:rPr lang="en-GB" sz="2800">
                        <a:latin typeface="Cambria Math" panose="02040503050406030204" pitchFamily="18" charset="0"/>
                      </a:rPr>
                      <m:t>.</m:t>
                    </m:r>
                    <m:r>
                      <a:rPr lang="en-GB" sz="2800" b="0" i="0" smtClean="0">
                        <a:latin typeface="Cambria Math" panose="02040503050406030204" pitchFamily="18" charset="0"/>
                      </a:rPr>
                      <m:t>17</m:t>
                    </m:r>
                    <m:r>
                      <a:rPr lang="en-GB" sz="2800" b="0" i="1" smtClean="0">
                        <a:latin typeface="Cambria Math" panose="02040503050406030204" pitchFamily="18" charset="0"/>
                      </a:rPr>
                      <m:t>&gt;</m:t>
                    </m:r>
                    <m:r>
                      <a:rPr lang="en-GB" sz="2800" b="0" i="0" smtClean="0">
                        <a:latin typeface="Cambria Math" panose="02040503050406030204" pitchFamily="18" charset="0"/>
                      </a:rPr>
                      <m:t>1</m:t>
                    </m:r>
                  </m:oMath>
                </a14:m>
                <a:r>
                  <a:rPr lang="en-GB" sz="2600" dirty="0"/>
                  <a:t>, </a:t>
                </a:r>
                <a:r>
                  <a:rPr lang="en-GB" sz="2800" dirty="0">
                    <a:latin typeface="Gill Sans Light"/>
                  </a:rPr>
                  <a:t>hence we CANNOT determine this taskset’s </a:t>
                </a:r>
                <a:r>
                  <a:rPr lang="en-GB" sz="2800" dirty="0" err="1">
                    <a:latin typeface="Gill Sans Light"/>
                  </a:rPr>
                  <a:t>schedulability</a:t>
                </a:r>
                <a:r>
                  <a:rPr lang="en-GB" sz="2800" dirty="0">
                    <a:latin typeface="Gill Sans Light"/>
                  </a:rPr>
                  <a:t> under EDF</a:t>
                </a:r>
                <a:endParaRPr lang="en-GB" sz="2600" dirty="0"/>
              </a:p>
              <a:p>
                <a:endParaRPr lang="en-US" altLang="zh-CN" sz="2600" dirty="0"/>
              </a:p>
            </p:txBody>
          </p:sp>
        </mc:Choice>
        <mc:Fallback xmlns="">
          <p:sp>
            <p:nvSpPr>
              <p:cNvPr id="3" name="Content Placeholder 2">
                <a:extLst>
                  <a:ext uri="{FF2B5EF4-FFF2-40B4-BE49-F238E27FC236}">
                    <a16:creationId xmlns:a16="http://schemas.microsoft.com/office/drawing/2014/main" id="{BD4F2536-6A66-A2DE-C499-76C5746EC75F}"/>
                  </a:ext>
                </a:extLst>
              </p:cNvPr>
              <p:cNvSpPr>
                <a:spLocks noGrp="1" noRot="1" noChangeAspect="1" noMove="1" noResize="1" noEditPoints="1" noAdjustHandles="1" noChangeArrowheads="1" noChangeShapeType="1" noTextEdit="1"/>
              </p:cNvSpPr>
              <p:nvPr>
                <p:ph idx="1"/>
              </p:nvPr>
            </p:nvSpPr>
            <p:spPr>
              <a:xfrm>
                <a:off x="812800" y="914400"/>
                <a:ext cx="10566400" cy="5715000"/>
              </a:xfrm>
              <a:blipFill>
                <a:blip r:embed="rId3"/>
                <a:stretch>
                  <a:fillRect l="-750" t="-1812"/>
                </a:stretch>
              </a:blipFill>
            </p:spPr>
            <p:txBody>
              <a:bodyPr/>
              <a:lstStyle/>
              <a:p>
                <a:r>
                  <a:rPr lang="en-SE">
                    <a:noFill/>
                  </a:rPr>
                  <a:t> </a:t>
                </a:r>
              </a:p>
            </p:txBody>
          </p:sp>
        </mc:Fallback>
      </mc:AlternateContent>
    </p:spTree>
    <p:extLst>
      <p:ext uri="{BB962C8B-B14F-4D97-AF65-F5344CB8AC3E}">
        <p14:creationId xmlns:p14="http://schemas.microsoft.com/office/powerpoint/2010/main" val="388299588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111B1-2C71-18AF-5E0A-FC45D9A92A91}"/>
              </a:ext>
            </a:extLst>
          </p:cNvPr>
          <p:cNvSpPr>
            <a:spLocks noGrp="1"/>
          </p:cNvSpPr>
          <p:nvPr>
            <p:ph type="title"/>
          </p:nvPr>
        </p:nvSpPr>
        <p:spPr/>
        <p:txBody>
          <a:bodyPr/>
          <a:lstStyle/>
          <a:p>
            <a:r>
              <a:rPr lang="en-GB" dirty="0"/>
              <a:t>Q3 RM, EDF, LLF</a:t>
            </a:r>
            <a:endParaRPr lang="en-SE" dirty="0"/>
          </a:p>
        </p:txBody>
      </p:sp>
      <p:graphicFrame>
        <p:nvGraphicFramePr>
          <p:cNvPr id="4" name="Table 3">
            <a:extLst>
              <a:ext uri="{FF2B5EF4-FFF2-40B4-BE49-F238E27FC236}">
                <a16:creationId xmlns:a16="http://schemas.microsoft.com/office/drawing/2014/main" id="{C1F7241A-9F49-3308-B076-7C947D67D36A}"/>
              </a:ext>
            </a:extLst>
          </p:cNvPr>
          <p:cNvGraphicFramePr>
            <a:graphicFrameLocks noGrp="1"/>
          </p:cNvGraphicFramePr>
          <p:nvPr>
            <p:extLst>
              <p:ext uri="{D42A27DB-BD31-4B8C-83A1-F6EECF244321}">
                <p14:modId xmlns:p14="http://schemas.microsoft.com/office/powerpoint/2010/main" val="826299556"/>
              </p:ext>
            </p:extLst>
          </p:nvPr>
        </p:nvGraphicFramePr>
        <p:xfrm>
          <a:off x="685800" y="4956047"/>
          <a:ext cx="5939140" cy="111252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tblGrid>
              <a:tr h="370840">
                <a:tc>
                  <a:txBody>
                    <a:bodyPr/>
                    <a:lstStyle/>
                    <a:p>
                      <a:r>
                        <a:rPr lang="en-GB" dirty="0"/>
                        <a:t>RM</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695064754"/>
                  </a:ext>
                </a:extLst>
              </a:tr>
              <a:tr h="370840">
                <a:tc>
                  <a:txBody>
                    <a:bodyPr/>
                    <a:lstStyle/>
                    <a:p>
                      <a:r>
                        <a:rPr lang="en-GB" dirty="0"/>
                        <a:t>EDF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62492301"/>
                  </a:ext>
                </a:extLst>
              </a:tr>
              <a:tr h="370840">
                <a:tc>
                  <a:txBody>
                    <a:bodyPr/>
                    <a:lstStyle/>
                    <a:p>
                      <a:r>
                        <a:rPr lang="en-GB" dirty="0"/>
                        <a:t>LLF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825211520"/>
                  </a:ext>
                </a:extLst>
              </a:tr>
            </a:tbl>
          </a:graphicData>
        </a:graphic>
      </p:graphicFrame>
      <p:graphicFrame>
        <p:nvGraphicFramePr>
          <p:cNvPr id="5" name="Table 4">
            <a:extLst>
              <a:ext uri="{FF2B5EF4-FFF2-40B4-BE49-F238E27FC236}">
                <a16:creationId xmlns:a16="http://schemas.microsoft.com/office/drawing/2014/main" id="{DE5CA098-74CC-14AB-154F-847CC1FF80F3}"/>
              </a:ext>
            </a:extLst>
          </p:cNvPr>
          <p:cNvGraphicFramePr>
            <a:graphicFrameLocks noGrp="1"/>
          </p:cNvGraphicFramePr>
          <p:nvPr>
            <p:extLst>
              <p:ext uri="{D42A27DB-BD31-4B8C-83A1-F6EECF244321}">
                <p14:modId xmlns:p14="http://schemas.microsoft.com/office/powerpoint/2010/main" val="1474266891"/>
              </p:ext>
            </p:extLst>
          </p:nvPr>
        </p:nvGraphicFramePr>
        <p:xfrm>
          <a:off x="446442" y="6167120"/>
          <a:ext cx="6339473"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extLst>
                  <a:ext uri="{0D108BD9-81ED-4DB2-BD59-A6C34878D82A}">
                    <a16:rowId xmlns:a16="http://schemas.microsoft.com/office/drawing/2014/main" val="1169300345"/>
                  </a:ext>
                </a:extLst>
              </a:tr>
            </a:tbl>
          </a:graphicData>
        </a:graphic>
      </p:graphicFrame>
      <p:sp>
        <p:nvSpPr>
          <p:cNvPr id="6" name="Content Placeholder 2">
            <a:extLst>
              <a:ext uri="{FF2B5EF4-FFF2-40B4-BE49-F238E27FC236}">
                <a16:creationId xmlns:a16="http://schemas.microsoft.com/office/drawing/2014/main" id="{6402DF23-CBA6-7CE6-7B50-736DFCFEC8F0}"/>
              </a:ext>
            </a:extLst>
          </p:cNvPr>
          <p:cNvSpPr txBox="1">
            <a:spLocks/>
          </p:cNvSpPr>
          <p:nvPr/>
        </p:nvSpPr>
        <p:spPr bwMode="auto">
          <a:xfrm>
            <a:off x="3489901" y="6447091"/>
            <a:ext cx="1676400" cy="3955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sz="2400" kern="0"/>
              <a:t>Gantt Chart</a:t>
            </a:r>
            <a:endParaRPr lang="en-SE" sz="2400" kern="0" dirty="0"/>
          </a:p>
        </p:txBody>
      </p:sp>
      <p:graphicFrame>
        <p:nvGraphicFramePr>
          <p:cNvPr id="11" name="表格 6">
            <a:extLst>
              <a:ext uri="{FF2B5EF4-FFF2-40B4-BE49-F238E27FC236}">
                <a16:creationId xmlns:a16="http://schemas.microsoft.com/office/drawing/2014/main" id="{3683D5F6-1A71-DA07-1542-6A092DB39B22}"/>
              </a:ext>
            </a:extLst>
          </p:cNvPr>
          <p:cNvGraphicFramePr>
            <a:graphicFrameLocks noGrp="1"/>
          </p:cNvGraphicFramePr>
          <p:nvPr>
            <p:extLst>
              <p:ext uri="{D42A27DB-BD31-4B8C-83A1-F6EECF244321}">
                <p14:modId xmlns:p14="http://schemas.microsoft.com/office/powerpoint/2010/main" val="1196089024"/>
              </p:ext>
            </p:extLst>
          </p:nvPr>
        </p:nvGraphicFramePr>
        <p:xfrm>
          <a:off x="685800" y="3069337"/>
          <a:ext cx="6950138" cy="1432560"/>
        </p:xfrm>
        <a:graphic>
          <a:graphicData uri="http://schemas.openxmlformats.org/drawingml/2006/table">
            <a:tbl>
              <a:tblPr firstRow="1" bandRow="1">
                <a:tableStyleId>{5940675A-B579-460E-94D1-54222C63F5DA}</a:tableStyleId>
              </a:tblPr>
              <a:tblGrid>
                <a:gridCol w="804533">
                  <a:extLst>
                    <a:ext uri="{9D8B030D-6E8A-4147-A177-3AD203B41FA5}">
                      <a16:colId xmlns:a16="http://schemas.microsoft.com/office/drawing/2014/main" val="3897766631"/>
                    </a:ext>
                  </a:extLst>
                </a:gridCol>
                <a:gridCol w="1229121">
                  <a:extLst>
                    <a:ext uri="{9D8B030D-6E8A-4147-A177-3AD203B41FA5}">
                      <a16:colId xmlns:a16="http://schemas.microsoft.com/office/drawing/2014/main" val="3306942541"/>
                    </a:ext>
                  </a:extLst>
                </a:gridCol>
                <a:gridCol w="1229121">
                  <a:extLst>
                    <a:ext uri="{9D8B030D-6E8A-4147-A177-3AD203B41FA5}">
                      <a16:colId xmlns:a16="http://schemas.microsoft.com/office/drawing/2014/main" val="3517187588"/>
                    </a:ext>
                  </a:extLst>
                </a:gridCol>
                <a:gridCol w="1229121">
                  <a:extLst>
                    <a:ext uri="{9D8B030D-6E8A-4147-A177-3AD203B41FA5}">
                      <a16:colId xmlns:a16="http://schemas.microsoft.com/office/drawing/2014/main" val="3323698870"/>
                    </a:ext>
                  </a:extLst>
                </a:gridCol>
                <a:gridCol w="1229121">
                  <a:extLst>
                    <a:ext uri="{9D8B030D-6E8A-4147-A177-3AD203B41FA5}">
                      <a16:colId xmlns:a16="http://schemas.microsoft.com/office/drawing/2014/main" val="3121262138"/>
                    </a:ext>
                  </a:extLst>
                </a:gridCol>
                <a:gridCol w="1229121">
                  <a:extLst>
                    <a:ext uri="{9D8B030D-6E8A-4147-A177-3AD203B41FA5}">
                      <a16:colId xmlns:a16="http://schemas.microsoft.com/office/drawing/2014/main" val="2066430354"/>
                    </a:ext>
                  </a:extLst>
                </a:gridCol>
              </a:tblGrid>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 ID</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RM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EDF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LLF </a:t>
                      </a:r>
                      <a:r>
                        <a:rPr lang="en-GB" altLang="zh-CN" b="0" dirty="0">
                          <a:solidFill>
                            <a:schemeClr val="tx1"/>
                          </a:solidFill>
                        </a:rPr>
                        <a:t>Resp.  Time</a:t>
                      </a:r>
                      <a:endParaRPr lang="en-US" b="0" dirty="0">
                        <a:solidFill>
                          <a:schemeClr val="tx1"/>
                        </a:solidFill>
                      </a:endParaRPr>
                    </a:p>
                  </a:txBody>
                  <a:tcPr marL="45720" marR="45720"/>
                </a:tc>
                <a:extLst>
                  <a:ext uri="{0D108BD9-81ED-4DB2-BD59-A6C34878D82A}">
                    <a16:rowId xmlns:a16="http://schemas.microsoft.com/office/drawing/2014/main" val="1005546905"/>
                  </a:ext>
                </a:extLst>
              </a:tr>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8</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extLst>
                  <a:ext uri="{0D108BD9-81ED-4DB2-BD59-A6C34878D82A}">
                    <a16:rowId xmlns:a16="http://schemas.microsoft.com/office/drawing/2014/main" val="2311278232"/>
                  </a:ext>
                </a:extLst>
              </a:tr>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10</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749603488"/>
                  </a:ext>
                </a:extLst>
              </a:tr>
            </a:tbl>
          </a:graphicData>
        </a:graphic>
      </p:graphicFrame>
      <p:graphicFrame>
        <p:nvGraphicFramePr>
          <p:cNvPr id="19" name="Table 18">
            <a:extLst>
              <a:ext uri="{FF2B5EF4-FFF2-40B4-BE49-F238E27FC236}">
                <a16:creationId xmlns:a16="http://schemas.microsoft.com/office/drawing/2014/main" id="{E1AEF616-4875-AB5E-BD90-2DBD7FD4223C}"/>
              </a:ext>
            </a:extLst>
          </p:cNvPr>
          <p:cNvGraphicFramePr>
            <a:graphicFrameLocks noGrp="1"/>
          </p:cNvGraphicFramePr>
          <p:nvPr>
            <p:extLst>
              <p:ext uri="{D42A27DB-BD31-4B8C-83A1-F6EECF244321}">
                <p14:modId xmlns:p14="http://schemas.microsoft.com/office/powerpoint/2010/main" val="4013003893"/>
              </p:ext>
            </p:extLst>
          </p:nvPr>
        </p:nvGraphicFramePr>
        <p:xfrm>
          <a:off x="7769102" y="2667000"/>
          <a:ext cx="3798593" cy="3870960"/>
        </p:xfrm>
        <a:graphic>
          <a:graphicData uri="http://schemas.openxmlformats.org/drawingml/2006/table">
            <a:tbl>
              <a:tblPr>
                <a:tableStyleId>{5940675A-B579-460E-94D1-54222C63F5DA}</a:tableStyleId>
              </a:tblPr>
              <a:tblGrid>
                <a:gridCol w="675185">
                  <a:extLst>
                    <a:ext uri="{9D8B030D-6E8A-4147-A177-3AD203B41FA5}">
                      <a16:colId xmlns:a16="http://schemas.microsoft.com/office/drawing/2014/main" val="334587011"/>
                    </a:ext>
                  </a:extLst>
                </a:gridCol>
                <a:gridCol w="1041136">
                  <a:extLst>
                    <a:ext uri="{9D8B030D-6E8A-4147-A177-3AD203B41FA5}">
                      <a16:colId xmlns:a16="http://schemas.microsoft.com/office/drawing/2014/main" val="3219227015"/>
                    </a:ext>
                  </a:extLst>
                </a:gridCol>
                <a:gridCol w="1041136">
                  <a:extLst>
                    <a:ext uri="{9D8B030D-6E8A-4147-A177-3AD203B41FA5}">
                      <a16:colId xmlns:a16="http://schemas.microsoft.com/office/drawing/2014/main" val="413028036"/>
                    </a:ext>
                  </a:extLst>
                </a:gridCol>
                <a:gridCol w="1041136">
                  <a:extLst>
                    <a:ext uri="{9D8B030D-6E8A-4147-A177-3AD203B41FA5}">
                      <a16:colId xmlns:a16="http://schemas.microsoft.com/office/drawing/2014/main" val="3132988136"/>
                    </a:ext>
                  </a:extLst>
                </a:gridCol>
              </a:tblGrid>
              <a:tr h="199411">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Time</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τ₁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τ₂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Running Task</a:t>
                      </a:r>
                    </a:p>
                  </a:txBody>
                  <a:tcPr anchor="ctr">
                    <a:solidFill>
                      <a:schemeClr val="bg1">
                        <a:lumMod val="85000"/>
                      </a:schemeClr>
                    </a:solidFill>
                  </a:tcPr>
                </a:tc>
                <a:extLst>
                  <a:ext uri="{0D108BD9-81ED-4DB2-BD59-A6C34878D82A}">
                    <a16:rowId xmlns:a16="http://schemas.microsoft.com/office/drawing/2014/main" val="2181859351"/>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t=0</a:t>
                      </a: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GB"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962600780"/>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t=1</a:t>
                      </a: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962127195"/>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GB"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607803487"/>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GB"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382039466"/>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0665408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402756247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28014779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6374213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6921559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T=9</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1437246874"/>
                  </a:ext>
                </a:extLst>
              </a:tr>
            </a:tbl>
          </a:graphicData>
        </a:graphic>
      </p:graphicFrame>
      <p:sp>
        <p:nvSpPr>
          <p:cNvPr id="30" name="Content Placeholder 2">
            <a:extLst>
              <a:ext uri="{FF2B5EF4-FFF2-40B4-BE49-F238E27FC236}">
                <a16:creationId xmlns:a16="http://schemas.microsoft.com/office/drawing/2014/main" id="{2E58F4D3-129A-D073-45BF-93E4D78E95EC}"/>
              </a:ext>
            </a:extLst>
          </p:cNvPr>
          <p:cNvSpPr>
            <a:spLocks noGrp="1"/>
          </p:cNvSpPr>
          <p:nvPr>
            <p:ph idx="1"/>
          </p:nvPr>
        </p:nvSpPr>
        <p:spPr>
          <a:xfrm>
            <a:off x="812800" y="914399"/>
            <a:ext cx="10566400" cy="1981201"/>
          </a:xfrm>
        </p:spPr>
        <p:txBody>
          <a:bodyPr>
            <a:normAutofit fontScale="92500" lnSpcReduction="20000"/>
          </a:bodyPr>
          <a:lstStyle/>
          <a:p>
            <a:r>
              <a:rPr lang="en-GB" dirty="0"/>
              <a:t>Consider the set of 2 periodic tasks whose period, deadline and WCET parameters are given. </a:t>
            </a:r>
          </a:p>
          <a:p>
            <a:r>
              <a:rPr lang="en-GB" dirty="0"/>
              <a:t>1. For each scheduling algorithm (RM, EDF, LLF), draw the Gantt chart by filling in the table with the task ID that runs in each time slot until time 10, and calculate the WCRT for each task.</a:t>
            </a:r>
          </a:p>
          <a:p>
            <a:r>
              <a:rPr lang="en-GB" dirty="0"/>
              <a:t>2. Under RM scheduling, use utilization bound and Response Time Analysis (RTA) to determine taskset </a:t>
            </a:r>
            <a:r>
              <a:rPr lang="en-GB" dirty="0" err="1"/>
              <a:t>schedulability</a:t>
            </a:r>
            <a:r>
              <a:rPr lang="en-GB" dirty="0"/>
              <a:t>.</a:t>
            </a:r>
            <a:endParaRPr lang="en-SE" dirty="0"/>
          </a:p>
        </p:txBody>
      </p:sp>
    </p:spTree>
    <p:extLst>
      <p:ext uri="{BB962C8B-B14F-4D97-AF65-F5344CB8AC3E}">
        <p14:creationId xmlns:p14="http://schemas.microsoft.com/office/powerpoint/2010/main" val="10474104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16A011-99CC-A425-02A5-2FAD4B889E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80D398-C4CD-D888-4107-6174577D0543}"/>
              </a:ext>
            </a:extLst>
          </p:cNvPr>
          <p:cNvSpPr>
            <a:spLocks noGrp="1"/>
          </p:cNvSpPr>
          <p:nvPr>
            <p:ph type="title"/>
          </p:nvPr>
        </p:nvSpPr>
        <p:spPr/>
        <p:txBody>
          <a:bodyPr/>
          <a:lstStyle/>
          <a:p>
            <a:r>
              <a:rPr lang="en-GB" dirty="0"/>
              <a:t>Q3 RM, EDF, LLF ANS</a:t>
            </a:r>
            <a:endParaRPr lang="en-SE" dirty="0"/>
          </a:p>
        </p:txBody>
      </p:sp>
      <p:graphicFrame>
        <p:nvGraphicFramePr>
          <p:cNvPr id="4" name="Table 3">
            <a:extLst>
              <a:ext uri="{FF2B5EF4-FFF2-40B4-BE49-F238E27FC236}">
                <a16:creationId xmlns:a16="http://schemas.microsoft.com/office/drawing/2014/main" id="{2A87FD21-34AD-FE11-5E86-6CDDCBB27E9C}"/>
              </a:ext>
            </a:extLst>
          </p:cNvPr>
          <p:cNvGraphicFramePr>
            <a:graphicFrameLocks noGrp="1"/>
          </p:cNvGraphicFramePr>
          <p:nvPr/>
        </p:nvGraphicFramePr>
        <p:xfrm>
          <a:off x="685800" y="4956047"/>
          <a:ext cx="5939140" cy="111252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tblGrid>
              <a:tr h="370840">
                <a:tc>
                  <a:txBody>
                    <a:bodyPr/>
                    <a:lstStyle/>
                    <a:p>
                      <a:r>
                        <a:rPr lang="en-GB" dirty="0"/>
                        <a:t>RM</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695064754"/>
                  </a:ext>
                </a:extLst>
              </a:tr>
              <a:tr h="370840">
                <a:tc>
                  <a:txBody>
                    <a:bodyPr/>
                    <a:lstStyle/>
                    <a:p>
                      <a:r>
                        <a:rPr lang="en-GB" dirty="0"/>
                        <a:t>EDF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362492301"/>
                  </a:ext>
                </a:extLst>
              </a:tr>
              <a:tr h="370840">
                <a:tc>
                  <a:txBody>
                    <a:bodyPr/>
                    <a:lstStyle/>
                    <a:p>
                      <a:r>
                        <a:rPr lang="en-GB" dirty="0"/>
                        <a:t>LLF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3825211520"/>
                  </a:ext>
                </a:extLst>
              </a:tr>
            </a:tbl>
          </a:graphicData>
        </a:graphic>
      </p:graphicFrame>
      <p:graphicFrame>
        <p:nvGraphicFramePr>
          <p:cNvPr id="5" name="Table 4">
            <a:extLst>
              <a:ext uri="{FF2B5EF4-FFF2-40B4-BE49-F238E27FC236}">
                <a16:creationId xmlns:a16="http://schemas.microsoft.com/office/drawing/2014/main" id="{99930A4A-C9C4-E033-12B8-9B83273A34C5}"/>
              </a:ext>
            </a:extLst>
          </p:cNvPr>
          <p:cNvGraphicFramePr>
            <a:graphicFrameLocks noGrp="1"/>
          </p:cNvGraphicFramePr>
          <p:nvPr/>
        </p:nvGraphicFramePr>
        <p:xfrm>
          <a:off x="446442" y="6167120"/>
          <a:ext cx="6339473"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extLst>
                  <a:ext uri="{0D108BD9-81ED-4DB2-BD59-A6C34878D82A}">
                    <a16:rowId xmlns:a16="http://schemas.microsoft.com/office/drawing/2014/main" val="1169300345"/>
                  </a:ext>
                </a:extLst>
              </a:tr>
            </a:tbl>
          </a:graphicData>
        </a:graphic>
      </p:graphicFrame>
      <p:sp>
        <p:nvSpPr>
          <p:cNvPr id="6" name="Content Placeholder 2">
            <a:extLst>
              <a:ext uri="{FF2B5EF4-FFF2-40B4-BE49-F238E27FC236}">
                <a16:creationId xmlns:a16="http://schemas.microsoft.com/office/drawing/2014/main" id="{C8E90C39-B55E-0992-3DAE-FCE2B6C21416}"/>
              </a:ext>
            </a:extLst>
          </p:cNvPr>
          <p:cNvSpPr txBox="1">
            <a:spLocks/>
          </p:cNvSpPr>
          <p:nvPr/>
        </p:nvSpPr>
        <p:spPr bwMode="auto">
          <a:xfrm>
            <a:off x="3489901" y="6447091"/>
            <a:ext cx="1676400" cy="3955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sz="2400" kern="0"/>
              <a:t>Gantt Chart</a:t>
            </a:r>
            <a:endParaRPr lang="en-SE" sz="2400" kern="0" dirty="0"/>
          </a:p>
        </p:txBody>
      </p:sp>
      <p:graphicFrame>
        <p:nvGraphicFramePr>
          <p:cNvPr id="11" name="表格 6">
            <a:extLst>
              <a:ext uri="{FF2B5EF4-FFF2-40B4-BE49-F238E27FC236}">
                <a16:creationId xmlns:a16="http://schemas.microsoft.com/office/drawing/2014/main" id="{EDD6D47A-68AF-0DD3-9EC8-CCE1D3ABB81A}"/>
              </a:ext>
            </a:extLst>
          </p:cNvPr>
          <p:cNvGraphicFramePr>
            <a:graphicFrameLocks noGrp="1"/>
          </p:cNvGraphicFramePr>
          <p:nvPr/>
        </p:nvGraphicFramePr>
        <p:xfrm>
          <a:off x="685800" y="3069337"/>
          <a:ext cx="6950138" cy="1432560"/>
        </p:xfrm>
        <a:graphic>
          <a:graphicData uri="http://schemas.openxmlformats.org/drawingml/2006/table">
            <a:tbl>
              <a:tblPr firstRow="1" bandRow="1">
                <a:tableStyleId>{5940675A-B579-460E-94D1-54222C63F5DA}</a:tableStyleId>
              </a:tblPr>
              <a:tblGrid>
                <a:gridCol w="804533">
                  <a:extLst>
                    <a:ext uri="{9D8B030D-6E8A-4147-A177-3AD203B41FA5}">
                      <a16:colId xmlns:a16="http://schemas.microsoft.com/office/drawing/2014/main" val="3897766631"/>
                    </a:ext>
                  </a:extLst>
                </a:gridCol>
                <a:gridCol w="1229121">
                  <a:extLst>
                    <a:ext uri="{9D8B030D-6E8A-4147-A177-3AD203B41FA5}">
                      <a16:colId xmlns:a16="http://schemas.microsoft.com/office/drawing/2014/main" val="3306942541"/>
                    </a:ext>
                  </a:extLst>
                </a:gridCol>
                <a:gridCol w="1229121">
                  <a:extLst>
                    <a:ext uri="{9D8B030D-6E8A-4147-A177-3AD203B41FA5}">
                      <a16:colId xmlns:a16="http://schemas.microsoft.com/office/drawing/2014/main" val="3517187588"/>
                    </a:ext>
                  </a:extLst>
                </a:gridCol>
                <a:gridCol w="1229121">
                  <a:extLst>
                    <a:ext uri="{9D8B030D-6E8A-4147-A177-3AD203B41FA5}">
                      <a16:colId xmlns:a16="http://schemas.microsoft.com/office/drawing/2014/main" val="3323698870"/>
                    </a:ext>
                  </a:extLst>
                </a:gridCol>
                <a:gridCol w="1229121">
                  <a:extLst>
                    <a:ext uri="{9D8B030D-6E8A-4147-A177-3AD203B41FA5}">
                      <a16:colId xmlns:a16="http://schemas.microsoft.com/office/drawing/2014/main" val="3121262138"/>
                    </a:ext>
                  </a:extLst>
                </a:gridCol>
                <a:gridCol w="1229121">
                  <a:extLst>
                    <a:ext uri="{9D8B030D-6E8A-4147-A177-3AD203B41FA5}">
                      <a16:colId xmlns:a16="http://schemas.microsoft.com/office/drawing/2014/main" val="2066430354"/>
                    </a:ext>
                  </a:extLst>
                </a:gridCol>
              </a:tblGrid>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 ID</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RM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EDF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LLF </a:t>
                      </a:r>
                      <a:r>
                        <a:rPr lang="en-GB" altLang="zh-CN" b="0" dirty="0">
                          <a:solidFill>
                            <a:schemeClr val="tx1"/>
                          </a:solidFill>
                        </a:rPr>
                        <a:t>Resp.  Time</a:t>
                      </a:r>
                      <a:endParaRPr lang="en-US" b="0" dirty="0">
                        <a:solidFill>
                          <a:schemeClr val="tx1"/>
                        </a:solidFill>
                      </a:endParaRPr>
                    </a:p>
                  </a:txBody>
                  <a:tcPr marL="45720" marR="45720"/>
                </a:tc>
                <a:extLst>
                  <a:ext uri="{0D108BD9-81ED-4DB2-BD59-A6C34878D82A}">
                    <a16:rowId xmlns:a16="http://schemas.microsoft.com/office/drawing/2014/main" val="1005546905"/>
                  </a:ext>
                </a:extLst>
              </a:tr>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8</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tc>
                <a:tc>
                  <a:txBody>
                    <a:bodyPr/>
                    <a:lstStyle/>
                    <a:p>
                      <a:pPr algn="r"/>
                      <a:r>
                        <a:rPr lang="en-US" strike="noStrike" dirty="0">
                          <a:solidFill>
                            <a:schemeClr val="tx1"/>
                          </a:solidFill>
                        </a:rPr>
                        <a:t>3</a:t>
                      </a:r>
                    </a:p>
                  </a:txBody>
                  <a:tcPr/>
                </a:tc>
                <a:tc>
                  <a:txBody>
                    <a:bodyPr/>
                    <a:lstStyle/>
                    <a:p>
                      <a:pPr algn="r"/>
                      <a:r>
                        <a:rPr lang="en-US" strike="noStrike" dirty="0">
                          <a:solidFill>
                            <a:schemeClr val="tx1"/>
                          </a:solidFill>
                        </a:rPr>
                        <a:t>3</a:t>
                      </a:r>
                    </a:p>
                  </a:txBody>
                  <a:tcPr/>
                </a:tc>
                <a:tc>
                  <a:txBody>
                    <a:bodyPr/>
                    <a:lstStyle/>
                    <a:p>
                      <a:pPr algn="r"/>
                      <a:r>
                        <a:rPr lang="en-US" strike="noStrike" dirty="0">
                          <a:solidFill>
                            <a:schemeClr val="tx1"/>
                          </a:solidFill>
                        </a:rPr>
                        <a:t>5</a:t>
                      </a:r>
                    </a:p>
                  </a:txBody>
                  <a:tcPr/>
                </a:tc>
                <a:extLst>
                  <a:ext uri="{0D108BD9-81ED-4DB2-BD59-A6C34878D82A}">
                    <a16:rowId xmlns:a16="http://schemas.microsoft.com/office/drawing/2014/main" val="2311278232"/>
                  </a:ext>
                </a:extLst>
              </a:tr>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10</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tc>
                <a:tc>
                  <a:txBody>
                    <a:bodyPr/>
                    <a:lstStyle/>
                    <a:p>
                      <a:pPr algn="r"/>
                      <a:r>
                        <a:rPr lang="en-US" dirty="0">
                          <a:solidFill>
                            <a:schemeClr val="tx1"/>
                          </a:solidFill>
                        </a:rPr>
                        <a:t>7</a:t>
                      </a: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7</a:t>
                      </a:r>
                    </a:p>
                  </a:txBody>
                  <a:tcPr/>
                </a:tc>
                <a:extLst>
                  <a:ext uri="{0D108BD9-81ED-4DB2-BD59-A6C34878D82A}">
                    <a16:rowId xmlns:a16="http://schemas.microsoft.com/office/drawing/2014/main" val="1749603488"/>
                  </a:ext>
                </a:extLst>
              </a:tr>
            </a:tbl>
          </a:graphicData>
        </a:graphic>
      </p:graphicFrame>
      <p:graphicFrame>
        <p:nvGraphicFramePr>
          <p:cNvPr id="19" name="Table 18">
            <a:extLst>
              <a:ext uri="{FF2B5EF4-FFF2-40B4-BE49-F238E27FC236}">
                <a16:creationId xmlns:a16="http://schemas.microsoft.com/office/drawing/2014/main" id="{82251A71-4AE7-E7E4-AA4E-1E6301B712D4}"/>
              </a:ext>
            </a:extLst>
          </p:cNvPr>
          <p:cNvGraphicFramePr>
            <a:graphicFrameLocks noGrp="1"/>
          </p:cNvGraphicFramePr>
          <p:nvPr/>
        </p:nvGraphicFramePr>
        <p:xfrm>
          <a:off x="7769102" y="2667000"/>
          <a:ext cx="3798593" cy="3870960"/>
        </p:xfrm>
        <a:graphic>
          <a:graphicData uri="http://schemas.openxmlformats.org/drawingml/2006/table">
            <a:tbl>
              <a:tblPr>
                <a:tableStyleId>{5940675A-B579-460E-94D1-54222C63F5DA}</a:tableStyleId>
              </a:tblPr>
              <a:tblGrid>
                <a:gridCol w="675185">
                  <a:extLst>
                    <a:ext uri="{9D8B030D-6E8A-4147-A177-3AD203B41FA5}">
                      <a16:colId xmlns:a16="http://schemas.microsoft.com/office/drawing/2014/main" val="334587011"/>
                    </a:ext>
                  </a:extLst>
                </a:gridCol>
                <a:gridCol w="1041136">
                  <a:extLst>
                    <a:ext uri="{9D8B030D-6E8A-4147-A177-3AD203B41FA5}">
                      <a16:colId xmlns:a16="http://schemas.microsoft.com/office/drawing/2014/main" val="3219227015"/>
                    </a:ext>
                  </a:extLst>
                </a:gridCol>
                <a:gridCol w="1041136">
                  <a:extLst>
                    <a:ext uri="{9D8B030D-6E8A-4147-A177-3AD203B41FA5}">
                      <a16:colId xmlns:a16="http://schemas.microsoft.com/office/drawing/2014/main" val="413028036"/>
                    </a:ext>
                  </a:extLst>
                </a:gridCol>
                <a:gridCol w="1041136">
                  <a:extLst>
                    <a:ext uri="{9D8B030D-6E8A-4147-A177-3AD203B41FA5}">
                      <a16:colId xmlns:a16="http://schemas.microsoft.com/office/drawing/2014/main" val="3132988136"/>
                    </a:ext>
                  </a:extLst>
                </a:gridCol>
              </a:tblGrid>
              <a:tr h="199411">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Time</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τ₁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τ₂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Running Task</a:t>
                      </a:r>
                    </a:p>
                  </a:txBody>
                  <a:tcPr anchor="ctr">
                    <a:solidFill>
                      <a:schemeClr val="bg1">
                        <a:lumMod val="85000"/>
                      </a:schemeClr>
                    </a:solidFill>
                  </a:tcPr>
                </a:tc>
                <a:extLst>
                  <a:ext uri="{0D108BD9-81ED-4DB2-BD59-A6C34878D82A}">
                    <a16:rowId xmlns:a16="http://schemas.microsoft.com/office/drawing/2014/main" val="2181859351"/>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t=0</a:t>
                      </a: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-0-</a:t>
                      </a:r>
                      <a:r>
                        <a:rPr lang="en-GB" sz="1600" dirty="0">
                          <a:effectLst/>
                          <a:latin typeface="Tahoma" panose="020B0604030504040204" pitchFamily="34" charset="0"/>
                          <a:ea typeface="Tahoma" panose="020B0604030504040204" pitchFamily="34" charset="0"/>
                          <a:cs typeface="Tahoma" panose="020B0604030504040204" pitchFamily="34" charset="0"/>
                        </a:rPr>
                        <a:t>3</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-0-</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6</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a:t>
                      </a:r>
                    </a:p>
                  </a:txBody>
                  <a:tcPr anchor="ctr"/>
                </a:tc>
                <a:extLst>
                  <a:ext uri="{0D108BD9-81ED-4DB2-BD59-A6C34878D82A}">
                    <a16:rowId xmlns:a16="http://schemas.microsoft.com/office/drawing/2014/main" val="962600780"/>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t=1</a:t>
                      </a: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 </a:t>
                      </a:r>
                      <a:r>
                        <a:rPr lang="el-GR"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tie)</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962127195"/>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2</a:t>
                      </a:r>
                    </a:p>
                  </a:txBody>
                  <a:tcPr anchor="ctr"/>
                </a:tc>
                <a:extLst>
                  <a:ext uri="{0D108BD9-81ED-4DB2-BD59-A6C34878D82A}">
                    <a16:rowId xmlns:a16="http://schemas.microsoft.com/office/drawing/2014/main" val="607803487"/>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2 </a:t>
                      </a:r>
                      <a:r>
                        <a:rPr lang="el-GR"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tie)</a:t>
                      </a:r>
                    </a:p>
                  </a:txBody>
                  <a:tcPr anchor="ctr"/>
                </a:tc>
                <a:extLst>
                  <a:ext uri="{0D108BD9-81ED-4DB2-BD59-A6C34878D82A}">
                    <a16:rowId xmlns:a16="http://schemas.microsoft.com/office/drawing/2014/main" val="2382039466"/>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0665408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T1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2</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402756247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T1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6</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2</a:t>
                      </a:r>
                    </a:p>
                  </a:txBody>
                  <a:tcPr anchor="ctr"/>
                </a:tc>
                <a:extLst>
                  <a:ext uri="{0D108BD9-81ED-4DB2-BD59-A6C34878D82A}">
                    <a16:rowId xmlns:a16="http://schemas.microsoft.com/office/drawing/2014/main" val="228014779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T1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T2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X</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6374213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16-8-3=5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T2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6921559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T=9</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16-9-2=5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T2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1437246874"/>
                  </a:ext>
                </a:extLst>
              </a:tr>
            </a:tbl>
          </a:graphicData>
        </a:graphic>
      </p:graphicFrame>
      <p:sp>
        <p:nvSpPr>
          <p:cNvPr id="30" name="Content Placeholder 2">
            <a:extLst>
              <a:ext uri="{FF2B5EF4-FFF2-40B4-BE49-F238E27FC236}">
                <a16:creationId xmlns:a16="http://schemas.microsoft.com/office/drawing/2014/main" id="{91822B3F-DC79-F768-8612-B84AA44333FF}"/>
              </a:ext>
            </a:extLst>
          </p:cNvPr>
          <p:cNvSpPr>
            <a:spLocks noGrp="1"/>
          </p:cNvSpPr>
          <p:nvPr>
            <p:ph idx="1"/>
          </p:nvPr>
        </p:nvSpPr>
        <p:spPr>
          <a:xfrm>
            <a:off x="812800" y="914399"/>
            <a:ext cx="10566400" cy="1981201"/>
          </a:xfrm>
        </p:spPr>
        <p:txBody>
          <a:bodyPr>
            <a:normAutofit fontScale="92500" lnSpcReduction="20000"/>
          </a:bodyPr>
          <a:lstStyle/>
          <a:p>
            <a:r>
              <a:rPr lang="en-GB" dirty="0"/>
              <a:t>Consider the set of 2 periodic tasks whose period, deadline and WCET parameters are given. </a:t>
            </a:r>
          </a:p>
          <a:p>
            <a:r>
              <a:rPr lang="en-GB" dirty="0"/>
              <a:t>1. For each scheduling algorithm (RM, EDF, LLF), draw the Gantt chart by filling in the table with the task ID that runs in each time slot until time 10, and calculate the WCRT for each task.</a:t>
            </a:r>
          </a:p>
          <a:p>
            <a:r>
              <a:rPr lang="en-GB" dirty="0"/>
              <a:t>2. Under RM scheduling, determine taskset </a:t>
            </a:r>
            <a:r>
              <a:rPr lang="en-GB" dirty="0" err="1"/>
              <a:t>schedulability</a:t>
            </a:r>
            <a:r>
              <a:rPr lang="en-GB" dirty="0"/>
              <a:t> using utilization bound and/or Response Time Analysis (RTA) to </a:t>
            </a:r>
            <a:endParaRPr lang="en-SE" dirty="0"/>
          </a:p>
        </p:txBody>
      </p:sp>
    </p:spTree>
    <p:extLst>
      <p:ext uri="{BB962C8B-B14F-4D97-AF65-F5344CB8AC3E}">
        <p14:creationId xmlns:p14="http://schemas.microsoft.com/office/powerpoint/2010/main" val="3212748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D98B2-FD19-111D-F6D2-4A5E639E1D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A3FC17-6596-54D1-184A-3BF757C3BA5E}"/>
              </a:ext>
            </a:extLst>
          </p:cNvPr>
          <p:cNvSpPr>
            <a:spLocks noGrp="1"/>
          </p:cNvSpPr>
          <p:nvPr>
            <p:ph type="title"/>
          </p:nvPr>
        </p:nvSpPr>
        <p:spPr/>
        <p:txBody>
          <a:bodyPr/>
          <a:lstStyle/>
          <a:p>
            <a:r>
              <a:rPr lang="en-GB" dirty="0"/>
              <a:t>Q3 RM, EDF, LLF ANS</a:t>
            </a:r>
            <a:endParaRPr lang="en-SE" dirty="0"/>
          </a:p>
        </p:txBody>
      </p:sp>
      <mc:AlternateContent xmlns:mc="http://schemas.openxmlformats.org/markup-compatibility/2006" xmlns:a14="http://schemas.microsoft.com/office/drawing/2010/main">
        <mc:Choice Requires="a14">
          <p:sp>
            <p:nvSpPr>
              <p:cNvPr id="30" name="Content Placeholder 2">
                <a:extLst>
                  <a:ext uri="{FF2B5EF4-FFF2-40B4-BE49-F238E27FC236}">
                    <a16:creationId xmlns:a16="http://schemas.microsoft.com/office/drawing/2014/main" id="{A0C15EB1-5C2A-4508-2F30-01C98414BE93}"/>
                  </a:ext>
                </a:extLst>
              </p:cNvPr>
              <p:cNvSpPr>
                <a:spLocks noGrp="1"/>
              </p:cNvSpPr>
              <p:nvPr>
                <p:ph idx="1"/>
              </p:nvPr>
            </p:nvSpPr>
            <p:spPr>
              <a:xfrm>
                <a:off x="812800" y="914399"/>
                <a:ext cx="10566400" cy="1981201"/>
              </a:xfrm>
            </p:spPr>
            <p:txBody>
              <a:bodyPr>
                <a:normAutofit lnSpcReduction="10000"/>
              </a:bodyPr>
              <a:lstStyle/>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8</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10</m:t>
                        </m:r>
                      </m:den>
                    </m:f>
                    <m:r>
                      <a:rPr lang="en-GB" b="0" i="1" smtClean="0">
                        <a:latin typeface="Cambria Math" panose="02040503050406030204" pitchFamily="18" charset="0"/>
                      </a:rPr>
                      <m:t>=0.775≤0.828</m:t>
                    </m:r>
                  </m:oMath>
                </a14:m>
                <a:r>
                  <a:rPr lang="en-GB" b="0" dirty="0">
                    <a:latin typeface="Gill Sans Light"/>
                  </a:rPr>
                  <a:t>. </a:t>
                </a:r>
                <a:r>
                  <a:rPr lang="en-GB" dirty="0">
                    <a:latin typeface="Gill Sans Light"/>
                  </a:rPr>
                  <a:t>Since utilization is within the RM bound, we determine this taskset to be schedulable under RM, without the need for RTA </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8</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10</m:t>
                        </m:r>
                      </m:den>
                    </m:f>
                    <m:r>
                      <a:rPr lang="en-GB" b="0" i="1" smtClean="0">
                        <a:latin typeface="Cambria Math" panose="02040503050406030204" pitchFamily="18" charset="0"/>
                      </a:rPr>
                      <m:t>=0.775≤1.0</m:t>
                    </m:r>
                  </m:oMath>
                </a14:m>
                <a:r>
                  <a:rPr lang="en-GB" dirty="0"/>
                  <a:t>, </a:t>
                </a:r>
                <a:r>
                  <a:rPr lang="en-GB" dirty="0">
                    <a:latin typeface="Gill Sans Light"/>
                  </a:rPr>
                  <a:t>hence this taskset is schedulable under EDF and LLF</a:t>
                </a:r>
                <a:endParaRPr lang="en-SE" dirty="0"/>
              </a:p>
            </p:txBody>
          </p:sp>
        </mc:Choice>
        <mc:Fallback xmlns="">
          <p:sp>
            <p:nvSpPr>
              <p:cNvPr id="30" name="Content Placeholder 2">
                <a:extLst>
                  <a:ext uri="{FF2B5EF4-FFF2-40B4-BE49-F238E27FC236}">
                    <a16:creationId xmlns:a16="http://schemas.microsoft.com/office/drawing/2014/main" id="{A0C15EB1-5C2A-4508-2F30-01C98414BE93}"/>
                  </a:ext>
                </a:extLst>
              </p:cNvPr>
              <p:cNvSpPr>
                <a:spLocks noGrp="1" noRot="1" noChangeAspect="1" noMove="1" noResize="1" noEditPoints="1" noAdjustHandles="1" noChangeArrowheads="1" noChangeShapeType="1" noTextEdit="1"/>
              </p:cNvSpPr>
              <p:nvPr>
                <p:ph idx="1"/>
              </p:nvPr>
            </p:nvSpPr>
            <p:spPr>
              <a:xfrm>
                <a:off x="812800" y="914399"/>
                <a:ext cx="10566400" cy="1981201"/>
              </a:xfrm>
              <a:blipFill>
                <a:blip r:embed="rId2"/>
                <a:stretch>
                  <a:fillRect l="-1038" t="-3692" r="-1384" b="-6462"/>
                </a:stretch>
              </a:blipFill>
            </p:spPr>
            <p:txBody>
              <a:bodyPr/>
              <a:lstStyle/>
              <a:p>
                <a:r>
                  <a:rPr lang="en-SE">
                    <a:noFill/>
                  </a:rPr>
                  <a:t> </a:t>
                </a:r>
              </a:p>
            </p:txBody>
          </p:sp>
        </mc:Fallback>
      </mc:AlternateContent>
    </p:spTree>
    <p:extLst>
      <p:ext uri="{BB962C8B-B14F-4D97-AF65-F5344CB8AC3E}">
        <p14:creationId xmlns:p14="http://schemas.microsoft.com/office/powerpoint/2010/main" val="387339318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C6D86-F055-B7D8-F15A-EBA17F5659BA}"/>
              </a:ext>
            </a:extLst>
          </p:cNvPr>
          <p:cNvSpPr>
            <a:spLocks noGrp="1"/>
          </p:cNvSpPr>
          <p:nvPr>
            <p:ph type="title"/>
          </p:nvPr>
        </p:nvSpPr>
        <p:spPr/>
        <p:txBody>
          <a:bodyPr/>
          <a:lstStyle/>
          <a:p>
            <a:r>
              <a:rPr lang="en-GB" dirty="0"/>
              <a:t>Recall: PCP Blocking Time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79CDF9D-7843-5545-1EC4-8168EACF154D}"/>
                  </a:ext>
                </a:extLst>
              </p:cNvPr>
              <p:cNvSpPr>
                <a:spLocks noGrp="1"/>
              </p:cNvSpPr>
              <p:nvPr>
                <p:ph idx="1"/>
              </p:nvPr>
            </p:nvSpPr>
            <p:spPr>
              <a:xfrm>
                <a:off x="754350" y="4097436"/>
                <a:ext cx="10566400" cy="2455763"/>
              </a:xfrm>
            </p:spPr>
            <p:txBody>
              <a:bodyPr>
                <a:normAutofit/>
              </a:bodyPr>
              <a:lstStyle/>
              <a:p>
                <a:pPr eaLnBrk="1" hangingPunct="1"/>
                <a:r>
                  <a:rPr lang="en-US" altLang="zh-CN" dirty="0">
                    <a:ea typeface="宋体" charset="-122"/>
                  </a:rPr>
                  <a:t>Consider all lower-priority tasks (k</a:t>
                </a:r>
                <a14:m>
                  <m:oMath xmlns:m="http://schemas.openxmlformats.org/officeDocument/2006/math">
                    <m:r>
                      <a:rPr lang="en-GB" altLang="zh-CN" b="0" i="1" smtClean="0">
                        <a:latin typeface="Cambria Math" panose="02040503050406030204" pitchFamily="18" charset="0"/>
                        <a:ea typeface="宋体" charset="-122"/>
                      </a:rPr>
                      <m:t>∈</m:t>
                    </m:r>
                  </m:oMath>
                </a14:m>
                <a:r>
                  <a:rPr lang="en-US" altLang="zh-CN" dirty="0" err="1">
                    <a:ea typeface="宋体" charset="-122"/>
                  </a:rPr>
                  <a:t>lp</a:t>
                </a:r>
                <a:r>
                  <a:rPr lang="en-US" altLang="zh-CN" dirty="0">
                    <a:ea typeface="宋体" charset="-122"/>
                  </a:rPr>
                  <a:t>(i)), and the semaphores they can lock (s)</a:t>
                </a:r>
              </a:p>
              <a:p>
                <a:pPr eaLnBrk="1" hangingPunct="1"/>
                <a:r>
                  <a:rPr lang="en-US" altLang="zh-CN" dirty="0">
                    <a:ea typeface="宋体" charset="-122"/>
                  </a:rPr>
                  <a:t>Select from those semaphores (s) with ceiling higher than or equal to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𝑝𝑟𝑖</m:t>
                        </m:r>
                        <m:d>
                          <m:dPr>
                            <m:ctrlPr>
                              <a:rPr lang="en-GB" altLang="zh-CN" b="0" i="1" smtClean="0">
                                <a:latin typeface="Cambria Math" panose="02040503050406030204" pitchFamily="18" charset="0"/>
                                <a:ea typeface="宋体" charset="-122"/>
                              </a:rPr>
                            </m:ctrlPr>
                          </m:dPr>
                          <m:e>
                            <m:r>
                              <a:rPr lang="en-GB" altLang="zh-CN" b="0" i="1" smtClean="0">
                                <a:latin typeface="Cambria Math" panose="02040503050406030204" pitchFamily="18" charset="0"/>
                                <a:ea typeface="宋体" charset="-122"/>
                              </a:rPr>
                              <m:t>𝑖</m:t>
                            </m:r>
                          </m:e>
                        </m:d>
                        <m:r>
                          <a:rPr lang="en-GB" altLang="zh-CN" b="0" i="1" smtClean="0">
                            <a:latin typeface="Cambria Math" panose="02040503050406030204" pitchFamily="18" charset="0"/>
                            <a:ea typeface="宋体" charset="-122"/>
                          </a:rPr>
                          <m:t>=</m:t>
                        </m:r>
                        <m:r>
                          <a:rPr lang="en-GB" altLang="zh-CN" b="0" i="1" smtClean="0">
                            <a:latin typeface="Cambria Math" panose="02040503050406030204" pitchFamily="18" charset="0"/>
                            <a:ea typeface="宋体" charset="-122"/>
                          </a:rPr>
                          <m:t>𝑃</m:t>
                        </m:r>
                      </m:e>
                      <m:sub>
                        <m:r>
                          <a:rPr lang="en-GB" altLang="zh-CN" b="0" i="1" smtClean="0">
                            <a:latin typeface="Cambria Math" panose="02040503050406030204" pitchFamily="18" charset="0"/>
                            <a:ea typeface="宋体" charset="-122"/>
                          </a:rPr>
                          <m:t>𝑖</m:t>
                        </m:r>
                      </m:sub>
                    </m:sSub>
                  </m:oMath>
                </a14:m>
                <a:endParaRPr lang="en-US" altLang="zh-CN" baseline="-25000" dirty="0">
                  <a:ea typeface="宋体" charset="-122"/>
                </a:endParaRPr>
              </a:p>
              <a:p>
                <a:pPr eaLnBrk="1" hangingPunct="1"/>
                <a:r>
                  <a:rPr lang="en-US" altLang="zh-CN" dirty="0">
                    <a:ea typeface="宋体" charset="-122"/>
                  </a:rPr>
                  <a:t>Take max length of all tasks (k)’s critical sections that lock semaphores (s)</a:t>
                </a:r>
              </a:p>
              <a:p>
                <a:pPr eaLnBrk="1" hangingPunct="1"/>
                <a:r>
                  <a:rPr lang="en-US" altLang="zh-CN" dirty="0">
                    <a:ea typeface="宋体" charset="-122"/>
                  </a:rPr>
                  <a:t>(Note: this formula applies only when task i requests some semaphore. If task i does not require any semaphores itself, then it does not experience any blocking time, i.e., B</a:t>
                </a:r>
                <a:r>
                  <a:rPr lang="en-US" altLang="zh-CN" baseline="-25000" dirty="0">
                    <a:ea typeface="宋体" charset="-122"/>
                  </a:rPr>
                  <a:t>i</a:t>
                </a:r>
                <a:r>
                  <a:rPr lang="en-US" altLang="zh-CN" dirty="0">
                    <a:ea typeface="宋体" charset="-122"/>
                  </a:rPr>
                  <a:t> = 0.)</a:t>
                </a:r>
                <a:endParaRPr lang="zh-CN" altLang="en-US" dirty="0">
                  <a:ea typeface="宋体" charset="-122"/>
                </a:endParaRPr>
              </a:p>
            </p:txBody>
          </p:sp>
        </mc:Choice>
        <mc:Fallback xmlns="">
          <p:sp>
            <p:nvSpPr>
              <p:cNvPr id="3" name="Content Placeholder 2">
                <a:extLst>
                  <a:ext uri="{FF2B5EF4-FFF2-40B4-BE49-F238E27FC236}">
                    <a16:creationId xmlns:a16="http://schemas.microsoft.com/office/drawing/2014/main" id="{479CDF9D-7843-5545-1EC4-8168EACF154D}"/>
                  </a:ext>
                </a:extLst>
              </p:cNvPr>
              <p:cNvSpPr>
                <a:spLocks noGrp="1" noRot="1" noChangeAspect="1" noMove="1" noResize="1" noEditPoints="1" noAdjustHandles="1" noChangeArrowheads="1" noChangeShapeType="1" noTextEdit="1"/>
              </p:cNvSpPr>
              <p:nvPr>
                <p:ph idx="1"/>
              </p:nvPr>
            </p:nvSpPr>
            <p:spPr>
              <a:xfrm>
                <a:off x="754350" y="4097436"/>
                <a:ext cx="10566400" cy="2455763"/>
              </a:xfrm>
              <a:blipFill>
                <a:blip r:embed="rId3"/>
                <a:stretch>
                  <a:fillRect l="-1039" t="-4467" r="-577" b="-3474"/>
                </a:stretch>
              </a:blipFill>
            </p:spPr>
            <p:txBody>
              <a:bodyPr/>
              <a:lstStyle/>
              <a:p>
                <a:r>
                  <a:rPr lang="en-SE">
                    <a:noFill/>
                  </a:rPr>
                  <a:t> </a:t>
                </a:r>
              </a:p>
            </p:txBody>
          </p:sp>
        </mc:Fallback>
      </mc:AlternateContent>
      <p:pic>
        <p:nvPicPr>
          <p:cNvPr id="7" name="Picture 6">
            <a:extLst>
              <a:ext uri="{FF2B5EF4-FFF2-40B4-BE49-F238E27FC236}">
                <a16:creationId xmlns:a16="http://schemas.microsoft.com/office/drawing/2014/main" id="{68273A30-C3C8-747C-9ED6-D4CD76EA9AE4}"/>
              </a:ext>
            </a:extLst>
          </p:cNvPr>
          <p:cNvPicPr>
            <a:picLocks noChangeAspect="1" noChangeArrowheads="1"/>
          </p:cNvPicPr>
          <p:nvPr/>
        </p:nvPicPr>
        <p:blipFill>
          <a:blip r:embed="rId4"/>
          <a:srcRect/>
          <a:stretch>
            <a:fillRect/>
          </a:stretch>
        </p:blipFill>
        <p:spPr bwMode="auto">
          <a:xfrm>
            <a:off x="457200" y="873888"/>
            <a:ext cx="10863550" cy="3012312"/>
          </a:xfrm>
          <a:prstGeom prst="rect">
            <a:avLst/>
          </a:prstGeom>
          <a:noFill/>
          <a:ln w="9525">
            <a:noFill/>
            <a:miter lim="800000"/>
            <a:headEnd/>
            <a:tailEnd/>
          </a:ln>
        </p:spPr>
      </p:pic>
    </p:spTree>
    <p:extLst>
      <p:ext uri="{BB962C8B-B14F-4D97-AF65-F5344CB8AC3E}">
        <p14:creationId xmlns:p14="http://schemas.microsoft.com/office/powerpoint/2010/main" val="315379571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00C1F-A0A6-D76A-109F-FDDDFBFD96E6}"/>
              </a:ext>
            </a:extLst>
          </p:cNvPr>
          <p:cNvSpPr>
            <a:spLocks noGrp="1"/>
          </p:cNvSpPr>
          <p:nvPr>
            <p:ph type="title"/>
          </p:nvPr>
        </p:nvSpPr>
        <p:spPr/>
        <p:txBody>
          <a:bodyPr/>
          <a:lstStyle/>
          <a:p>
            <a:r>
              <a:rPr lang="en-GB" dirty="0"/>
              <a:t>Q5. </a:t>
            </a:r>
            <a:r>
              <a:rPr lang="en-GB" dirty="0" err="1"/>
              <a:t>Schedulability</a:t>
            </a:r>
            <a:r>
              <a:rPr lang="en-GB" dirty="0"/>
              <a:t> with Shared Resources</a:t>
            </a:r>
            <a:endParaRPr lang="en-SE"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739F56D7-7131-C9F2-95ED-21716DDAC920}"/>
                  </a:ext>
                </a:extLst>
              </p:cNvPr>
              <p:cNvSpPr>
                <a:spLocks noGrp="1"/>
              </p:cNvSpPr>
              <p:nvPr>
                <p:ph idx="1"/>
              </p:nvPr>
            </p:nvSpPr>
            <p:spPr>
              <a:xfrm>
                <a:off x="812800" y="914400"/>
                <a:ext cx="10566400" cy="5105400"/>
              </a:xfrm>
            </p:spPr>
            <p:txBody>
              <a:bodyPr/>
              <a:lstStyle/>
              <a:p>
                <a:r>
                  <a:rPr lang="en-GB" dirty="0"/>
                  <a:t>Consider the set of 8 periodic tasks scheduled with Deadline Monotonic (DM) scheduling, with period, deadline, priority (larger number denotes higher priority), and WCET parameters given in the table. The tasks may require one or more of the 5 semaphores.</a:t>
                </a:r>
              </a:p>
              <a:p>
                <a:r>
                  <a:rPr lang="en-GB" dirty="0"/>
                  <a:t>1) Calculate priority ceilings of the semaphores</a:t>
                </a:r>
              </a:p>
              <a:p>
                <a:r>
                  <a:rPr lang="en-GB" dirty="0"/>
                  <a:t>2) Determine taskset </a:t>
                </a:r>
                <a:r>
                  <a:rPr lang="en-GB" dirty="0" err="1"/>
                  <a:t>schedulability</a:t>
                </a:r>
                <a:endParaRPr lang="en-GB" dirty="0"/>
              </a:p>
              <a:p>
                <a:endParaRPr lang="en-GB" dirty="0"/>
              </a:p>
              <a:p>
                <a:r>
                  <a:rPr lang="en-GB" dirty="0"/>
                  <a:t>ANS: Since some tasks have deadline less than period D&lt;T, we cannot use utilization bound test, and must use RTA, by calculating worst-case blocking time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𝐵</m:t>
                        </m:r>
                      </m:e>
                      <m:sub>
                        <m:r>
                          <a:rPr lang="en-GB" altLang="zh-CN" i="1">
                            <a:latin typeface="Cambria Math" panose="02040503050406030204" pitchFamily="18" charset="0"/>
                            <a:ea typeface="宋体" pitchFamily="2" charset="-122"/>
                          </a:rPr>
                          <m:t>𝑖</m:t>
                        </m:r>
                      </m:sub>
                    </m:sSub>
                  </m:oMath>
                </a14:m>
                <a:r>
                  <a:rPr lang="en-GB" dirty="0"/>
                  <a:t>, and WCRT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oMath>
                </a14:m>
                <a:r>
                  <a:rPr lang="en-GB" dirty="0"/>
                  <a:t> of all tasks based on RTA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nary>
                      <m:naryPr>
                        <m:chr m:val="∑"/>
                        <m:supHide m:val="on"/>
                        <m:ctrlPr>
                          <a:rPr lang="en-GB" altLang="zh-CN" sz="2400" b="0" i="1" smtClean="0">
                            <a:latin typeface="Cambria Math" panose="02040503050406030204" pitchFamily="18" charset="0"/>
                            <a:ea typeface="宋体" pitchFamily="2" charset="-122"/>
                          </a:rPr>
                        </m:ctrlPr>
                      </m:naryPr>
                      <m:sub>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𝑗</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h𝑝</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𝑖</m:t>
                        </m:r>
                        <m:r>
                          <a:rPr lang="en-GB" altLang="zh-CN" sz="2400" b="0" i="1">
                            <a:latin typeface="Cambria Math" panose="02040503050406030204" pitchFamily="18" charset="0"/>
                            <a:ea typeface="宋体" pitchFamily="2" charset="-122"/>
                          </a:rPr>
                          <m:t>)</m:t>
                        </m:r>
                      </m:sub>
                      <m:sup/>
                      <m:e>
                        <m:d>
                          <m:dPr>
                            <m:begChr m:val="⌈"/>
                            <m:endChr m:val="⌉"/>
                            <m:ctrlPr>
                              <a:rPr lang="en-GB" altLang="zh-CN" sz="2400" b="0" i="1" smtClean="0">
                                <a:latin typeface="Cambria Math" panose="02040503050406030204" pitchFamily="18" charset="0"/>
                                <a:ea typeface="宋体" pitchFamily="2" charset="-122"/>
                              </a:rPr>
                            </m:ctrlPr>
                          </m:dPr>
                          <m:e>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𝑗</m:t>
                                    </m:r>
                                  </m:sub>
                                </m:sSub>
                              </m:den>
                            </m:f>
                          </m:e>
                        </m:d>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𝑗</m:t>
                            </m:r>
                          </m:sub>
                        </m:sSub>
                      </m:e>
                    </m:nary>
                  </m:oMath>
                </a14:m>
                <a:endParaRPr lang="en-SE" dirty="0"/>
              </a:p>
            </p:txBody>
          </p:sp>
        </mc:Choice>
        <mc:Fallback xmlns="">
          <p:sp>
            <p:nvSpPr>
              <p:cNvPr id="4" name="Content Placeholder 2">
                <a:extLst>
                  <a:ext uri="{FF2B5EF4-FFF2-40B4-BE49-F238E27FC236}">
                    <a16:creationId xmlns:a16="http://schemas.microsoft.com/office/drawing/2014/main" id="{739F56D7-7131-C9F2-95ED-21716DDAC920}"/>
                  </a:ext>
                </a:extLst>
              </p:cNvPr>
              <p:cNvSpPr>
                <a:spLocks noGrp="1" noRot="1" noChangeAspect="1" noMove="1" noResize="1" noEditPoints="1" noAdjustHandles="1" noChangeArrowheads="1" noChangeShapeType="1" noTextEdit="1"/>
              </p:cNvSpPr>
              <p:nvPr>
                <p:ph idx="1"/>
              </p:nvPr>
            </p:nvSpPr>
            <p:spPr>
              <a:xfrm>
                <a:off x="812800" y="914400"/>
                <a:ext cx="10566400" cy="5105400"/>
              </a:xfrm>
              <a:blipFill>
                <a:blip r:embed="rId2"/>
                <a:stretch>
                  <a:fillRect l="-1038" t="-2148" r="-980"/>
                </a:stretch>
              </a:blipFill>
            </p:spPr>
            <p:txBody>
              <a:bodyPr/>
              <a:lstStyle/>
              <a:p>
                <a:r>
                  <a:rPr lang="en-SE">
                    <a:noFill/>
                  </a:rPr>
                  <a:t> </a:t>
                </a:r>
              </a:p>
            </p:txBody>
          </p:sp>
        </mc:Fallback>
      </mc:AlternateContent>
    </p:spTree>
    <p:extLst>
      <p:ext uri="{BB962C8B-B14F-4D97-AF65-F5344CB8AC3E}">
        <p14:creationId xmlns:p14="http://schemas.microsoft.com/office/powerpoint/2010/main" val="81949295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DDC5-E078-598C-2636-B16E5C0B6BC4}"/>
              </a:ext>
            </a:extLst>
          </p:cNvPr>
          <p:cNvSpPr>
            <a:spLocks noGrp="1"/>
          </p:cNvSpPr>
          <p:nvPr>
            <p:ph type="title"/>
          </p:nvPr>
        </p:nvSpPr>
        <p:spPr/>
        <p:txBody>
          <a:bodyPr/>
          <a:lstStyle/>
          <a:p>
            <a:r>
              <a:rPr lang="en-GB" dirty="0"/>
              <a:t>Q5. </a:t>
            </a:r>
            <a:r>
              <a:rPr lang="en-GB" dirty="0" err="1"/>
              <a:t>Schedulability</a:t>
            </a:r>
            <a:r>
              <a:rPr lang="en-GB" dirty="0"/>
              <a:t> with Shared Resources</a:t>
            </a:r>
            <a:endParaRPr lang="en-SE" dirty="0"/>
          </a:p>
        </p:txBody>
      </p:sp>
      <p:graphicFrame>
        <p:nvGraphicFramePr>
          <p:cNvPr id="8" name="Group 36">
            <a:extLst>
              <a:ext uri="{FF2B5EF4-FFF2-40B4-BE49-F238E27FC236}">
                <a16:creationId xmlns:a16="http://schemas.microsoft.com/office/drawing/2014/main" id="{D766A34E-7232-0C5B-34A1-63BC246C0070}"/>
              </a:ext>
            </a:extLst>
          </p:cNvPr>
          <p:cNvGraphicFramePr>
            <a:graphicFrameLocks/>
          </p:cNvGraphicFramePr>
          <p:nvPr>
            <p:extLst>
              <p:ext uri="{D42A27DB-BD31-4B8C-83A1-F6EECF244321}">
                <p14:modId xmlns:p14="http://schemas.microsoft.com/office/powerpoint/2010/main" val="5069452"/>
              </p:ext>
            </p:extLst>
          </p:nvPr>
        </p:nvGraphicFramePr>
        <p:xfrm>
          <a:off x="577569" y="995043"/>
          <a:ext cx="8273902" cy="4867913"/>
        </p:xfrm>
        <a:graphic>
          <a:graphicData uri="http://schemas.openxmlformats.org/drawingml/2006/table">
            <a:tbl>
              <a:tblPr/>
              <a:tblGrid>
                <a:gridCol w="871878">
                  <a:extLst>
                    <a:ext uri="{9D8B030D-6E8A-4147-A177-3AD203B41FA5}">
                      <a16:colId xmlns:a16="http://schemas.microsoft.com/office/drawing/2014/main" val="20000"/>
                    </a:ext>
                  </a:extLst>
                </a:gridCol>
                <a:gridCol w="870362">
                  <a:extLst>
                    <a:ext uri="{9D8B030D-6E8A-4147-A177-3AD203B41FA5}">
                      <a16:colId xmlns:a16="http://schemas.microsoft.com/office/drawing/2014/main" val="20001"/>
                    </a:ext>
                  </a:extLst>
                </a:gridCol>
                <a:gridCol w="870362">
                  <a:extLst>
                    <a:ext uri="{9D8B030D-6E8A-4147-A177-3AD203B41FA5}">
                      <a16:colId xmlns:a16="http://schemas.microsoft.com/office/drawing/2014/main" val="20003"/>
                    </a:ext>
                  </a:extLst>
                </a:gridCol>
                <a:gridCol w="870362">
                  <a:extLst>
                    <a:ext uri="{9D8B030D-6E8A-4147-A177-3AD203B41FA5}">
                      <a16:colId xmlns:a16="http://schemas.microsoft.com/office/drawing/2014/main" val="4146054827"/>
                    </a:ext>
                  </a:extLst>
                </a:gridCol>
                <a:gridCol w="871878">
                  <a:extLst>
                    <a:ext uri="{9D8B030D-6E8A-4147-A177-3AD203B41FA5}">
                      <a16:colId xmlns:a16="http://schemas.microsoft.com/office/drawing/2014/main" val="20004"/>
                    </a:ext>
                  </a:extLst>
                </a:gridCol>
                <a:gridCol w="1131558">
                  <a:extLst>
                    <a:ext uri="{9D8B030D-6E8A-4147-A177-3AD203B41FA5}">
                      <a16:colId xmlns:a16="http://schemas.microsoft.com/office/drawing/2014/main" val="3180017077"/>
                    </a:ext>
                  </a:extLst>
                </a:gridCol>
                <a:gridCol w="914400">
                  <a:extLst>
                    <a:ext uri="{9D8B030D-6E8A-4147-A177-3AD203B41FA5}">
                      <a16:colId xmlns:a16="http://schemas.microsoft.com/office/drawing/2014/main" val="525097281"/>
                    </a:ext>
                  </a:extLst>
                </a:gridCol>
                <a:gridCol w="898451">
                  <a:extLst>
                    <a:ext uri="{9D8B030D-6E8A-4147-A177-3AD203B41FA5}">
                      <a16:colId xmlns:a16="http://schemas.microsoft.com/office/drawing/2014/main" val="3122750995"/>
                    </a:ext>
                  </a:extLst>
                </a:gridCol>
                <a:gridCol w="974651">
                  <a:extLst>
                    <a:ext uri="{9D8B030D-6E8A-4147-A177-3AD203B41FA5}">
                      <a16:colId xmlns:a16="http://schemas.microsoft.com/office/drawing/2014/main" val="1855455093"/>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Task</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sems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CS Len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A</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14</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B</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3</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800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400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90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a:ln>
                            <a:noFill/>
                          </a:ln>
                          <a:solidFill>
                            <a:srgbClr val="000000"/>
                          </a:solidFill>
                          <a:effectLst/>
                          <a:latin typeface="Tahoma" pitchFamily="34" charset="0"/>
                          <a:ea typeface="宋体" charset="-122"/>
                          <a:cs typeface="+mn-cs"/>
                        </a:rPr>
                        <a:t>30</a:t>
                      </a: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269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9,3,3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3975025"/>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E</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a:ln>
                            <a:noFill/>
                          </a:ln>
                          <a:solidFill>
                            <a:srgbClr val="000000"/>
                          </a:solidFill>
                          <a:effectLst/>
                          <a:latin typeface="Tahoma" pitchFamily="34" charset="0"/>
                          <a:ea typeface="宋体" charset="-122"/>
                        </a:rPr>
                        <a:t>s</a:t>
                      </a:r>
                      <a:r>
                        <a:rPr kumimoji="0" lang="en-US" altLang="zh-CN" sz="2400" b="0" i="0" u="none" strike="noStrike" cap="none" normalizeH="0" baseline="-25000">
                          <a:ln>
                            <a:noFill/>
                          </a:ln>
                          <a:solidFill>
                            <a:srgbClr val="000000"/>
                          </a:solidFill>
                          <a:effectLst/>
                          <a:latin typeface="Tahoma" pitchFamily="34" charset="0"/>
                          <a:ea typeface="宋体" charset="-122"/>
                        </a:rPr>
                        <a:t>3</a:t>
                      </a:r>
                      <a:endParaRPr kumimoji="0" lang="en-US" altLang="zh-CN" sz="2400" b="0" i="0" u="none" strike="noStrike" cap="none" normalizeH="0" baseline="-2500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055928"/>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F</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234534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G</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2500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25000" dirty="0">
                          <a:ln>
                            <a:noFill/>
                          </a:ln>
                          <a:solidFill>
                            <a:srgbClr val="000000"/>
                          </a:solidFill>
                          <a:effectLst/>
                          <a:latin typeface="Tahoma" pitchFamily="34" charset="0"/>
                          <a:ea typeface="宋体" charset="-122"/>
                        </a:rPr>
                        <a:t>/</a:t>
                      </a: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88007703"/>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H</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30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a:ln>
                            <a:noFill/>
                          </a:ln>
                          <a:solidFill>
                            <a:srgbClr val="000000"/>
                          </a:solidFill>
                          <a:effectLst/>
                          <a:latin typeface="Tahoma" pitchFamily="34" charset="0"/>
                          <a:ea typeface="宋体" charset="-122"/>
                        </a:rPr>
                        <a:t>s</a:t>
                      </a:r>
                      <a:r>
                        <a:rPr kumimoji="0" lang="en-US" altLang="zh-CN" sz="2400" b="0" i="0" u="none" strike="noStrike" cap="none" normalizeH="0" baseline="-25000">
                          <a:ln>
                            <a:noFill/>
                          </a:ln>
                          <a:solidFill>
                            <a:srgbClr val="000000"/>
                          </a:solidFill>
                          <a:effectLst/>
                          <a:latin typeface="Tahoma" pitchFamily="34" charset="0"/>
                          <a:ea typeface="宋体" charset="-122"/>
                        </a:rPr>
                        <a:t>2,</a:t>
                      </a:r>
                      <a:r>
                        <a:rPr kumimoji="0" lang="en-US" altLang="zh-CN" sz="2400" b="0" i="0" u="none" strike="noStrike" cap="none" normalizeH="0" baseline="0">
                          <a:ln>
                            <a:noFill/>
                          </a:ln>
                          <a:solidFill>
                            <a:srgbClr val="000000"/>
                          </a:solidFill>
                          <a:effectLst/>
                          <a:latin typeface="Tahoma" pitchFamily="34" charset="0"/>
                          <a:ea typeface="宋体" charset="-122"/>
                        </a:rPr>
                        <a:t>s</a:t>
                      </a:r>
                      <a:r>
                        <a:rPr kumimoji="0" lang="en-US" altLang="zh-CN" sz="2400" b="0" i="0" u="none" strike="noStrike" cap="none" normalizeH="0" baseline="-25000">
                          <a:ln>
                            <a:noFill/>
                          </a:ln>
                          <a:solidFill>
                            <a:srgbClr val="000000"/>
                          </a:solidFill>
                          <a:effectLst/>
                          <a:latin typeface="Tahoma" pitchFamily="34" charset="0"/>
                          <a:ea typeface="宋体" charset="-122"/>
                        </a:rPr>
                        <a:t>5</a:t>
                      </a:r>
                      <a:endParaRPr kumimoji="0" lang="en-US" altLang="zh-CN" sz="2400" b="0" i="0" u="none" strike="noStrike" cap="none" normalizeH="0" baseline="-2500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74362276"/>
                  </a:ext>
                </a:extLst>
              </a:tr>
            </a:tbl>
          </a:graphicData>
        </a:graphic>
      </p:graphicFrame>
      <p:graphicFrame>
        <p:nvGraphicFramePr>
          <p:cNvPr id="9" name="Group 36">
            <a:extLst>
              <a:ext uri="{FF2B5EF4-FFF2-40B4-BE49-F238E27FC236}">
                <a16:creationId xmlns:a16="http://schemas.microsoft.com/office/drawing/2014/main" id="{5B22F71B-AF15-83DB-F802-2C34172280FD}"/>
              </a:ext>
            </a:extLst>
          </p:cNvPr>
          <p:cNvGraphicFramePr>
            <a:graphicFrameLocks/>
          </p:cNvGraphicFramePr>
          <p:nvPr>
            <p:extLst>
              <p:ext uri="{D42A27DB-BD31-4B8C-83A1-F6EECF244321}">
                <p14:modId xmlns:p14="http://schemas.microsoft.com/office/powerpoint/2010/main" val="3947248055"/>
              </p:ext>
            </p:extLst>
          </p:nvPr>
        </p:nvGraphicFramePr>
        <p:xfrm>
          <a:off x="9144000" y="1891504"/>
          <a:ext cx="2118368" cy="3074990"/>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sem</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3975025"/>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055928"/>
                  </a:ext>
                </a:extLst>
              </a:tr>
            </a:tbl>
          </a:graphicData>
        </a:graphic>
      </p:graphicFrame>
    </p:spTree>
    <p:extLst>
      <p:ext uri="{BB962C8B-B14F-4D97-AF65-F5344CB8AC3E}">
        <p14:creationId xmlns:p14="http://schemas.microsoft.com/office/powerpoint/2010/main" val="25292481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DE959-3EE4-64EA-3BE7-3448A999C263}"/>
              </a:ext>
            </a:extLst>
          </p:cNvPr>
          <p:cNvSpPr>
            <a:spLocks noGrp="1"/>
          </p:cNvSpPr>
          <p:nvPr>
            <p:ph type="title"/>
          </p:nvPr>
        </p:nvSpPr>
        <p:spPr/>
        <p:txBody>
          <a:bodyPr/>
          <a:lstStyle/>
          <a:p>
            <a:r>
              <a:rPr lang="en-GB" dirty="0"/>
              <a:t>Q1. </a:t>
            </a:r>
            <a:r>
              <a:rPr lang="en-GB" dirty="0" err="1"/>
              <a:t>Schedulability</a:t>
            </a:r>
            <a:r>
              <a:rPr lang="en-GB" dirty="0"/>
              <a:t> under RM or EDF</a:t>
            </a:r>
            <a:endParaRPr lang="en-SE" dirty="0"/>
          </a:p>
        </p:txBody>
      </p:sp>
      <p:sp>
        <p:nvSpPr>
          <p:cNvPr id="3" name="Content Placeholder 2">
            <a:extLst>
              <a:ext uri="{FF2B5EF4-FFF2-40B4-BE49-F238E27FC236}">
                <a16:creationId xmlns:a16="http://schemas.microsoft.com/office/drawing/2014/main" id="{16D2C72A-6DD1-2E67-BDDE-88621E58E0DA}"/>
              </a:ext>
            </a:extLst>
          </p:cNvPr>
          <p:cNvSpPr>
            <a:spLocks noGrp="1"/>
          </p:cNvSpPr>
          <p:nvPr>
            <p:ph idx="1"/>
          </p:nvPr>
        </p:nvSpPr>
        <p:spPr/>
        <p:txBody>
          <a:bodyPr/>
          <a:lstStyle/>
          <a:p>
            <a:r>
              <a:rPr lang="en-GB" dirty="0"/>
              <a:t>Determine </a:t>
            </a:r>
            <a:r>
              <a:rPr lang="en-GB" dirty="0" err="1"/>
              <a:t>schedulability</a:t>
            </a:r>
            <a:r>
              <a:rPr lang="en-GB" dirty="0"/>
              <a:t> of the following tasksets under (1) Rate Monotonic (RM) scheduling, using Utilization Bound test and/or Response Time Analysis (RTA) to determine taskset </a:t>
            </a:r>
            <a:r>
              <a:rPr lang="en-GB" dirty="0" err="1"/>
              <a:t>schedulability</a:t>
            </a:r>
            <a:r>
              <a:rPr lang="en-GB" dirty="0"/>
              <a:t>. (2) Earliest Deadline First (EDF) scheduling, using Utilization Bound test. </a:t>
            </a:r>
            <a:r>
              <a:rPr lang="en-GB" sz="2400" b="0" dirty="0">
                <a:latin typeface="Gill Sans Light"/>
              </a:rPr>
              <a:t>We use the notation </a:t>
            </a:r>
            <a:r>
              <a:rPr lang="en-GB" sz="2400" b="0" dirty="0">
                <a:latin typeface="Symbol"/>
                <a:cs typeface="Times New Roman" panose="02020603050405020304" pitchFamily="18" charset="0"/>
              </a:rPr>
              <a:t></a:t>
            </a:r>
            <a:r>
              <a:rPr lang="en-GB" sz="2400" b="0" baseline="-7716" dirty="0">
                <a:latin typeface="Times New Roman"/>
                <a:cs typeface="Times New Roman"/>
              </a:rPr>
              <a:t>i</a:t>
            </a:r>
            <a:r>
              <a:rPr lang="en-GB" sz="2400" b="0" spc="-40" baseline="-7716" dirty="0">
                <a:latin typeface="Times New Roman"/>
                <a:cs typeface="Times New Roman"/>
              </a:rPr>
              <a:t> </a:t>
            </a:r>
            <a:r>
              <a:rPr lang="en-GB" sz="2400" b="0" dirty="0">
                <a:latin typeface="Times New Roman"/>
                <a:cs typeface="Times New Roman"/>
              </a:rPr>
              <a:t>(C</a:t>
            </a:r>
            <a:r>
              <a:rPr lang="en-GB" sz="2400" b="0" baseline="-7716" dirty="0">
                <a:latin typeface="Times New Roman"/>
                <a:cs typeface="Times New Roman"/>
              </a:rPr>
              <a:t>i</a:t>
            </a:r>
            <a:r>
              <a:rPr lang="en-GB" sz="2400" b="0" dirty="0">
                <a:latin typeface="Times New Roman"/>
                <a:cs typeface="Times New Roman"/>
              </a:rPr>
              <a:t>,</a:t>
            </a:r>
            <a:r>
              <a:rPr lang="en-GB" sz="2400" b="0" spc="-64" dirty="0">
                <a:latin typeface="Times New Roman"/>
                <a:cs typeface="Times New Roman"/>
              </a:rPr>
              <a:t> </a:t>
            </a:r>
            <a:r>
              <a:rPr lang="en-GB" sz="2400" b="0" dirty="0">
                <a:latin typeface="Times New Roman"/>
                <a:cs typeface="Times New Roman"/>
              </a:rPr>
              <a:t>T</a:t>
            </a:r>
            <a:r>
              <a:rPr lang="en-GB" sz="2400" b="0" baseline="-7716" dirty="0">
                <a:latin typeface="Times New Roman"/>
                <a:cs typeface="Times New Roman"/>
              </a:rPr>
              <a:t>i</a:t>
            </a:r>
            <a:r>
              <a:rPr lang="en-GB" sz="2400" b="0" spc="-20" baseline="-7716" dirty="0">
                <a:latin typeface="Times New Roman"/>
                <a:cs typeface="Times New Roman"/>
              </a:rPr>
              <a:t>, </a:t>
            </a:r>
            <a:r>
              <a:rPr lang="en-GB" sz="2400" b="0" dirty="0">
                <a:latin typeface="Times New Roman"/>
                <a:cs typeface="Times New Roman"/>
              </a:rPr>
              <a:t>D</a:t>
            </a:r>
            <a:r>
              <a:rPr lang="en-GB" sz="2400" b="0" baseline="-7716" dirty="0">
                <a:latin typeface="Times New Roman"/>
                <a:cs typeface="Times New Roman"/>
              </a:rPr>
              <a:t>i</a:t>
            </a:r>
            <a:r>
              <a:rPr lang="en-GB" sz="2400" b="0" dirty="0">
                <a:latin typeface="Times New Roman"/>
                <a:cs typeface="Times New Roman"/>
              </a:rPr>
              <a:t>) </a:t>
            </a:r>
            <a:r>
              <a:rPr lang="en-GB" sz="2400" b="0" dirty="0">
                <a:latin typeface="Gill Sans Light"/>
              </a:rPr>
              <a:t>to denote task </a:t>
            </a:r>
            <a:r>
              <a:rPr lang="en-GB" sz="2400" b="0" dirty="0">
                <a:latin typeface="Symbol"/>
                <a:cs typeface="Times New Roman" panose="02020603050405020304" pitchFamily="18" charset="0"/>
              </a:rPr>
              <a:t></a:t>
            </a:r>
            <a:r>
              <a:rPr lang="en-GB" sz="2400" b="0" baseline="-7716" dirty="0">
                <a:latin typeface="Times New Roman"/>
                <a:cs typeface="Times New Roman"/>
              </a:rPr>
              <a:t>i</a:t>
            </a:r>
            <a:r>
              <a:rPr lang="en-GB" sz="2400" b="0" dirty="0">
                <a:latin typeface="Gill Sans Light"/>
              </a:rPr>
              <a:t> with WCET </a:t>
            </a:r>
            <a:r>
              <a:rPr lang="en-GB" sz="2400" b="0" dirty="0">
                <a:latin typeface="Times New Roman"/>
                <a:cs typeface="Times New Roman"/>
              </a:rPr>
              <a:t>C</a:t>
            </a:r>
            <a:r>
              <a:rPr lang="en-GB" sz="2400" b="0" baseline="-7716" dirty="0">
                <a:latin typeface="Times New Roman"/>
                <a:cs typeface="Times New Roman"/>
              </a:rPr>
              <a:t>i</a:t>
            </a:r>
            <a:r>
              <a:rPr lang="en-GB" sz="2400" b="0" dirty="0">
                <a:latin typeface="Times New Roman"/>
                <a:cs typeface="Times New Roman"/>
              </a:rPr>
              <a:t> </a:t>
            </a:r>
            <a:r>
              <a:rPr lang="en-GB" sz="2400" b="0" dirty="0">
                <a:latin typeface="Gill Sans Light"/>
              </a:rPr>
              <a:t>Period</a:t>
            </a:r>
            <a:r>
              <a:rPr lang="en-GB" sz="2400" b="0" dirty="0">
                <a:latin typeface="Times New Roman"/>
                <a:cs typeface="Times New Roman"/>
              </a:rPr>
              <a:t> T</a:t>
            </a:r>
            <a:r>
              <a:rPr lang="en-GB" sz="2400" b="0" baseline="-7716" dirty="0">
                <a:latin typeface="Times New Roman"/>
                <a:cs typeface="Times New Roman"/>
              </a:rPr>
              <a:t>i</a:t>
            </a:r>
            <a:r>
              <a:rPr lang="en-GB" sz="2400" b="0" spc="-20" baseline="-7716" dirty="0">
                <a:latin typeface="Times New Roman"/>
                <a:cs typeface="Times New Roman"/>
              </a:rPr>
              <a:t>, </a:t>
            </a:r>
            <a:r>
              <a:rPr lang="en-GB" sz="2400" b="0" dirty="0">
                <a:latin typeface="Gill Sans Light"/>
              </a:rPr>
              <a:t>Deadline </a:t>
            </a:r>
            <a:r>
              <a:rPr lang="en-GB" sz="2400" b="0" dirty="0">
                <a:latin typeface="Times New Roman"/>
                <a:cs typeface="Times New Roman"/>
              </a:rPr>
              <a:t>D</a:t>
            </a:r>
            <a:r>
              <a:rPr lang="en-GB" sz="2400" b="0" baseline="-7716" dirty="0">
                <a:latin typeface="Times New Roman"/>
                <a:cs typeface="Times New Roman"/>
              </a:rPr>
              <a:t>i </a:t>
            </a:r>
            <a:r>
              <a:rPr lang="en-GB" dirty="0">
                <a:latin typeface="Gill Sans Light"/>
              </a:rPr>
              <a:t>(c.f. Slide 33 in Lecture 6)</a:t>
            </a:r>
            <a:endParaRPr lang="en-SE" dirty="0">
              <a:latin typeface="Gill Sans Light"/>
            </a:endParaRPr>
          </a:p>
          <a:p>
            <a:r>
              <a:rPr lang="en-GB" spc="-45" dirty="0">
                <a:latin typeface="Times New Roman"/>
                <a:cs typeface="Times New Roman"/>
              </a:rPr>
              <a:t>1)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endParaRPr lang="en-GB" sz="2400" b="0" dirty="0">
              <a:latin typeface="Times New Roman"/>
              <a:cs typeface="Times New Roman"/>
            </a:endParaRPr>
          </a:p>
          <a:p>
            <a:r>
              <a:rPr lang="en-GB" b="0" dirty="0">
                <a:latin typeface="Gill Sans Light"/>
              </a:rPr>
              <a:t>2)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endParaRPr lang="en-GB" spc="-45" dirty="0">
              <a:latin typeface="Gill Sans Light"/>
              <a:cs typeface="Times New Roman"/>
            </a:endParaRPr>
          </a:p>
          <a:p>
            <a:r>
              <a:rPr lang="en-GB" sz="2400" b="0" spc="-45" dirty="0">
                <a:latin typeface="Gill Sans Light"/>
                <a:cs typeface="Times New Roman"/>
              </a:rPr>
              <a:t>3)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endParaRPr lang="en-GB" sz="2400" b="0" dirty="0">
              <a:latin typeface="Gill Sans Light"/>
            </a:endParaRPr>
          </a:p>
          <a:p>
            <a:r>
              <a:rPr lang="en-GB" b="0" dirty="0">
                <a:latin typeface="Gill Sans Light"/>
              </a:rPr>
              <a:t>4)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4,</a:t>
            </a:r>
            <a:r>
              <a:rPr lang="en-GB" sz="2400" b="0" spc="-23" dirty="0">
                <a:latin typeface="Times New Roman"/>
                <a:cs typeface="Times New Roman"/>
              </a:rPr>
              <a:t> </a:t>
            </a:r>
            <a:r>
              <a:rPr lang="en-GB" sz="2400" b="0" dirty="0">
                <a:latin typeface="Times New Roman"/>
                <a:cs typeface="Times New Roman"/>
              </a:rPr>
              <a:t>4</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8,</a:t>
            </a:r>
            <a:r>
              <a:rPr lang="en-GB" sz="2400" b="0" spc="-23" dirty="0">
                <a:latin typeface="Times New Roman"/>
                <a:cs typeface="Times New Roman"/>
              </a:rPr>
              <a:t> </a:t>
            </a:r>
            <a:r>
              <a:rPr lang="en-GB" sz="2400" b="0" dirty="0">
                <a:latin typeface="Times New Roman"/>
                <a:cs typeface="Times New Roman"/>
              </a:rPr>
              <a:t>8</a:t>
            </a:r>
            <a:r>
              <a:rPr lang="en-GB" sz="2400" b="0" spc="-45" dirty="0">
                <a:latin typeface="Times New Roman"/>
                <a:cs typeface="Times New Roman"/>
              </a:rPr>
              <a:t>)</a:t>
            </a:r>
            <a:r>
              <a:rPr lang="en-GB" sz="2400" b="0" dirty="0">
                <a:latin typeface="Gill Sans Light"/>
              </a:rPr>
              <a:t> </a:t>
            </a:r>
          </a:p>
          <a:p>
            <a:r>
              <a:rPr lang="en-GB" b="0" dirty="0">
                <a:latin typeface="Gill Sans Light"/>
              </a:rPr>
              <a:t>5)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5,</a:t>
            </a:r>
            <a:r>
              <a:rPr lang="en-GB" sz="2400" b="0" spc="-23" dirty="0">
                <a:latin typeface="Times New Roman"/>
                <a:cs typeface="Times New Roman"/>
              </a:rPr>
              <a:t> </a:t>
            </a:r>
            <a:r>
              <a:rPr lang="en-GB" sz="2400" b="0" dirty="0">
                <a:latin typeface="Times New Roman"/>
                <a:cs typeface="Times New Roman"/>
              </a:rPr>
              <a:t>5</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7,</a:t>
            </a:r>
            <a:r>
              <a:rPr lang="en-GB" sz="2400" b="0" spc="-23" dirty="0">
                <a:latin typeface="Times New Roman"/>
                <a:cs typeface="Times New Roman"/>
              </a:rPr>
              <a:t> </a:t>
            </a:r>
            <a:r>
              <a:rPr lang="en-GB" sz="2400" b="0" dirty="0">
                <a:latin typeface="Times New Roman"/>
                <a:cs typeface="Times New Roman"/>
              </a:rPr>
              <a:t>7</a:t>
            </a:r>
            <a:r>
              <a:rPr lang="en-GB" sz="2400" b="0" spc="-45" dirty="0">
                <a:latin typeface="Times New Roman"/>
                <a:cs typeface="Times New Roman"/>
              </a:rPr>
              <a:t>)</a:t>
            </a:r>
          </a:p>
          <a:p>
            <a:r>
              <a:rPr lang="en-GB" dirty="0">
                <a:latin typeface="Gill Sans Light"/>
              </a:rPr>
              <a:t>6) 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(1,</a:t>
            </a:r>
            <a:r>
              <a:rPr lang="en-GB" sz="2400" b="0" spc="-64" dirty="0">
                <a:latin typeface="Times New Roman"/>
                <a:cs typeface="Times New Roman"/>
              </a:rPr>
              <a:t> </a:t>
            </a:r>
            <a:r>
              <a:rPr lang="en-GB" sz="2400" b="0" dirty="0">
                <a:latin typeface="Times New Roman"/>
                <a:cs typeface="Times New Roman"/>
              </a:rPr>
              <a:t>2,</a:t>
            </a:r>
            <a:r>
              <a:rPr lang="en-GB" sz="2400" b="0" spc="-23" dirty="0">
                <a:latin typeface="Times New Roman"/>
                <a:cs typeface="Times New Roman"/>
              </a:rPr>
              <a:t> </a:t>
            </a:r>
            <a:r>
              <a:rPr lang="en-GB" sz="2400" b="0" dirty="0">
                <a:latin typeface="Times New Roman"/>
                <a:cs typeface="Times New Roman"/>
              </a:rPr>
              <a:t>2</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(2.5,</a:t>
            </a:r>
            <a:r>
              <a:rPr lang="en-GB" sz="2400" b="0" spc="-64" dirty="0">
                <a:latin typeface="Times New Roman"/>
                <a:cs typeface="Times New Roman"/>
              </a:rPr>
              <a:t> </a:t>
            </a:r>
            <a:r>
              <a:rPr lang="en-GB" sz="2400" b="0" dirty="0">
                <a:latin typeface="Times New Roman"/>
                <a:cs typeface="Times New Roman"/>
              </a:rPr>
              <a:t>5,</a:t>
            </a:r>
            <a:r>
              <a:rPr lang="en-GB" sz="2400" b="0" spc="-23" dirty="0">
                <a:latin typeface="Times New Roman"/>
                <a:cs typeface="Times New Roman"/>
              </a:rPr>
              <a:t> </a:t>
            </a:r>
            <a:r>
              <a:rPr lang="en-GB" sz="2400" b="0" dirty="0">
                <a:latin typeface="Times New Roman"/>
                <a:cs typeface="Times New Roman"/>
              </a:rPr>
              <a:t>5</a:t>
            </a:r>
            <a:r>
              <a:rPr lang="en-GB" sz="2400" b="0" spc="-45" dirty="0">
                <a:latin typeface="Times New Roman"/>
                <a:cs typeface="Times New Roman"/>
              </a:rPr>
              <a:t>)</a:t>
            </a:r>
          </a:p>
          <a:p>
            <a:endParaRPr lang="en-SE" dirty="0"/>
          </a:p>
        </p:txBody>
      </p:sp>
      <p:graphicFrame>
        <p:nvGraphicFramePr>
          <p:cNvPr id="4" name="Table 3">
            <a:extLst>
              <a:ext uri="{FF2B5EF4-FFF2-40B4-BE49-F238E27FC236}">
                <a16:creationId xmlns:a16="http://schemas.microsoft.com/office/drawing/2014/main" id="{954EED49-4273-D1DC-7046-45E3831A4A6C}"/>
              </a:ext>
            </a:extLst>
          </p:cNvPr>
          <p:cNvGraphicFramePr>
            <a:graphicFrameLocks noGrp="1"/>
          </p:cNvGraphicFramePr>
          <p:nvPr>
            <p:extLst>
              <p:ext uri="{D42A27DB-BD31-4B8C-83A1-F6EECF244321}">
                <p14:modId xmlns:p14="http://schemas.microsoft.com/office/powerpoint/2010/main" val="837935390"/>
              </p:ext>
            </p:extLst>
          </p:nvPr>
        </p:nvGraphicFramePr>
        <p:xfrm>
          <a:off x="7391400" y="3200400"/>
          <a:ext cx="2656891" cy="148336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352138746"/>
                    </a:ext>
                  </a:extLst>
                </a:gridCol>
                <a:gridCol w="1666291">
                  <a:extLst>
                    <a:ext uri="{9D8B030D-6E8A-4147-A177-3AD203B41FA5}">
                      <a16:colId xmlns:a16="http://schemas.microsoft.com/office/drawing/2014/main" val="231792934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normalizeH="0" baseline="0" dirty="0">
                          <a:ln>
                            <a:noFill/>
                          </a:ln>
                          <a:solidFill>
                            <a:srgbClr val="000000"/>
                          </a:solidFill>
                          <a:effectLst/>
                          <a:latin typeface="Tahoma" pitchFamily="34" charset="0"/>
                          <a:ea typeface="宋体" charset="-122"/>
                          <a:cs typeface="+mn-cs"/>
                        </a:rPr>
                        <a:t># Tasks</a:t>
                      </a:r>
                      <a:endParaRPr kumimoji="0" lang="en-SE" sz="1800" b="0" i="0" u="none" strike="noStrike" kern="1200" cap="none" normalizeH="0" baseline="0" dirty="0">
                        <a:ln>
                          <a:noFill/>
                        </a:ln>
                        <a:solidFill>
                          <a:srgbClr val="000000"/>
                        </a:solidFill>
                        <a:effectLst/>
                        <a:latin typeface="Tahoma" pitchFamily="34" charset="0"/>
                        <a:ea typeface="宋体" charset="-122"/>
                        <a:cs typeface="+mn-cs"/>
                      </a:endParaRPr>
                    </a:p>
                  </a:txBody>
                  <a:tcPr/>
                </a:tc>
                <a:tc>
                  <a:txBody>
                    <a:bodyPr/>
                    <a:lstStyle/>
                    <a:p>
                      <a:pPr algn="ctr"/>
                      <a:r>
                        <a:rPr kumimoji="0" lang="en-GB" sz="1800" b="0" i="0" u="none" strike="noStrike" kern="1200" cap="none" normalizeH="0" baseline="0" dirty="0">
                          <a:ln>
                            <a:noFill/>
                          </a:ln>
                          <a:solidFill>
                            <a:srgbClr val="000000"/>
                          </a:solidFill>
                          <a:effectLst/>
                          <a:latin typeface="Tahoma" pitchFamily="34" charset="0"/>
                          <a:ea typeface="宋体" charset="-122"/>
                          <a:cs typeface="+mn-cs"/>
                        </a:rPr>
                        <a:t>RM Util Bound</a:t>
                      </a:r>
                    </a:p>
                  </a:txBody>
                  <a:tcPr/>
                </a:tc>
                <a:extLst>
                  <a:ext uri="{0D108BD9-81ED-4DB2-BD59-A6C34878D82A}">
                    <a16:rowId xmlns:a16="http://schemas.microsoft.com/office/drawing/2014/main" val="1530893829"/>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1.00</a:t>
                      </a:r>
                    </a:p>
                  </a:txBody>
                  <a:tcPr marL="416337" marR="416337" horzOverflow="overflow"/>
                </a:tc>
                <a:extLst>
                  <a:ext uri="{0D108BD9-81ED-4DB2-BD59-A6C34878D82A}">
                    <a16:rowId xmlns:a16="http://schemas.microsoft.com/office/drawing/2014/main" val="783375454"/>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FF0000"/>
                          </a:solidFill>
                          <a:effectLst/>
                          <a:latin typeface="Tahoma" pitchFamily="34" charset="0"/>
                          <a:ea typeface="宋体" charset="-122"/>
                        </a:rPr>
                        <a:t>2</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FF0000"/>
                          </a:solidFill>
                          <a:effectLst/>
                          <a:latin typeface="Tahoma" pitchFamily="34" charset="0"/>
                          <a:ea typeface="宋体" charset="-122"/>
                        </a:rPr>
                        <a:t>0.828</a:t>
                      </a:r>
                    </a:p>
                  </a:txBody>
                  <a:tcPr marL="416337" marR="416337" horzOverflow="overflow"/>
                </a:tc>
                <a:extLst>
                  <a:ext uri="{0D108BD9-81ED-4DB2-BD59-A6C34878D82A}">
                    <a16:rowId xmlns:a16="http://schemas.microsoft.com/office/drawing/2014/main" val="341098061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3</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0.780</a:t>
                      </a:r>
                    </a:p>
                  </a:txBody>
                  <a:tcPr marL="416337" marR="416337" horzOverflow="overflow"/>
                </a:tc>
                <a:extLst>
                  <a:ext uri="{0D108BD9-81ED-4DB2-BD59-A6C34878D82A}">
                    <a16:rowId xmlns:a16="http://schemas.microsoft.com/office/drawing/2014/main" val="1352033078"/>
                  </a:ext>
                </a:extLst>
              </a:tr>
            </a:tbl>
          </a:graphicData>
        </a:graphic>
      </p:graphicFrame>
    </p:spTree>
    <p:extLst>
      <p:ext uri="{BB962C8B-B14F-4D97-AF65-F5344CB8AC3E}">
        <p14:creationId xmlns:p14="http://schemas.microsoft.com/office/powerpoint/2010/main" val="349055336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B8ADA-9963-4F9E-F7BF-52A174C2A8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C36204-5E6E-D580-4EE5-5BA118789F0B}"/>
              </a:ext>
            </a:extLst>
          </p:cNvPr>
          <p:cNvSpPr>
            <a:spLocks noGrp="1"/>
          </p:cNvSpPr>
          <p:nvPr>
            <p:ph type="title"/>
          </p:nvPr>
        </p:nvSpPr>
        <p:spPr/>
        <p:txBody>
          <a:bodyPr/>
          <a:lstStyle/>
          <a:p>
            <a:r>
              <a:rPr lang="en-GB" dirty="0"/>
              <a:t>Q5. </a:t>
            </a:r>
            <a:r>
              <a:rPr lang="en-GB" dirty="0" err="1"/>
              <a:t>Schedulability</a:t>
            </a:r>
            <a:r>
              <a:rPr lang="en-GB" dirty="0"/>
              <a:t> with Shared Resources ANS </a:t>
            </a:r>
            <a:endParaRPr lang="en-SE" dirty="0"/>
          </a:p>
        </p:txBody>
      </p:sp>
      <p:graphicFrame>
        <p:nvGraphicFramePr>
          <p:cNvPr id="5" name="Group 36">
            <a:extLst>
              <a:ext uri="{FF2B5EF4-FFF2-40B4-BE49-F238E27FC236}">
                <a16:creationId xmlns:a16="http://schemas.microsoft.com/office/drawing/2014/main" id="{ECFB934F-8337-5272-61AC-B985A38EC1BE}"/>
              </a:ext>
            </a:extLst>
          </p:cNvPr>
          <p:cNvGraphicFramePr>
            <a:graphicFrameLocks/>
          </p:cNvGraphicFramePr>
          <p:nvPr>
            <p:extLst>
              <p:ext uri="{D42A27DB-BD31-4B8C-83A1-F6EECF244321}">
                <p14:modId xmlns:p14="http://schemas.microsoft.com/office/powerpoint/2010/main" val="3054442299"/>
              </p:ext>
            </p:extLst>
          </p:nvPr>
        </p:nvGraphicFramePr>
        <p:xfrm>
          <a:off x="548632" y="995043"/>
          <a:ext cx="8273902" cy="4867913"/>
        </p:xfrm>
        <a:graphic>
          <a:graphicData uri="http://schemas.openxmlformats.org/drawingml/2006/table">
            <a:tbl>
              <a:tblPr/>
              <a:tblGrid>
                <a:gridCol w="871878">
                  <a:extLst>
                    <a:ext uri="{9D8B030D-6E8A-4147-A177-3AD203B41FA5}">
                      <a16:colId xmlns:a16="http://schemas.microsoft.com/office/drawing/2014/main" val="20000"/>
                    </a:ext>
                  </a:extLst>
                </a:gridCol>
                <a:gridCol w="870362">
                  <a:extLst>
                    <a:ext uri="{9D8B030D-6E8A-4147-A177-3AD203B41FA5}">
                      <a16:colId xmlns:a16="http://schemas.microsoft.com/office/drawing/2014/main" val="20001"/>
                    </a:ext>
                  </a:extLst>
                </a:gridCol>
                <a:gridCol w="870362">
                  <a:extLst>
                    <a:ext uri="{9D8B030D-6E8A-4147-A177-3AD203B41FA5}">
                      <a16:colId xmlns:a16="http://schemas.microsoft.com/office/drawing/2014/main" val="20003"/>
                    </a:ext>
                  </a:extLst>
                </a:gridCol>
                <a:gridCol w="870362">
                  <a:extLst>
                    <a:ext uri="{9D8B030D-6E8A-4147-A177-3AD203B41FA5}">
                      <a16:colId xmlns:a16="http://schemas.microsoft.com/office/drawing/2014/main" val="4146054827"/>
                    </a:ext>
                  </a:extLst>
                </a:gridCol>
                <a:gridCol w="871878">
                  <a:extLst>
                    <a:ext uri="{9D8B030D-6E8A-4147-A177-3AD203B41FA5}">
                      <a16:colId xmlns:a16="http://schemas.microsoft.com/office/drawing/2014/main" val="20004"/>
                    </a:ext>
                  </a:extLst>
                </a:gridCol>
                <a:gridCol w="1131558">
                  <a:extLst>
                    <a:ext uri="{9D8B030D-6E8A-4147-A177-3AD203B41FA5}">
                      <a16:colId xmlns:a16="http://schemas.microsoft.com/office/drawing/2014/main" val="3180017077"/>
                    </a:ext>
                  </a:extLst>
                </a:gridCol>
                <a:gridCol w="914400">
                  <a:extLst>
                    <a:ext uri="{9D8B030D-6E8A-4147-A177-3AD203B41FA5}">
                      <a16:colId xmlns:a16="http://schemas.microsoft.com/office/drawing/2014/main" val="525097281"/>
                    </a:ext>
                  </a:extLst>
                </a:gridCol>
                <a:gridCol w="898451">
                  <a:extLst>
                    <a:ext uri="{9D8B030D-6E8A-4147-A177-3AD203B41FA5}">
                      <a16:colId xmlns:a16="http://schemas.microsoft.com/office/drawing/2014/main" val="3122750995"/>
                    </a:ext>
                  </a:extLst>
                </a:gridCol>
                <a:gridCol w="974651">
                  <a:extLst>
                    <a:ext uri="{9D8B030D-6E8A-4147-A177-3AD203B41FA5}">
                      <a16:colId xmlns:a16="http://schemas.microsoft.com/office/drawing/2014/main" val="1855455093"/>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Task</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sems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CS Len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A</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14</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B</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3</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800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400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90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2500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2500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269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9,3,3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3975025"/>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E</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a:ln>
                            <a:noFill/>
                          </a:ln>
                          <a:solidFill>
                            <a:srgbClr val="000000"/>
                          </a:solidFill>
                          <a:effectLst/>
                          <a:latin typeface="Tahoma" pitchFamily="34" charset="0"/>
                          <a:ea typeface="宋体" charset="-122"/>
                        </a:rPr>
                        <a:t>s</a:t>
                      </a:r>
                      <a:r>
                        <a:rPr kumimoji="0" lang="en-US" altLang="zh-CN" sz="2400" b="0" i="0" u="none" strike="noStrike" cap="none" normalizeH="0" baseline="-25000">
                          <a:ln>
                            <a:noFill/>
                          </a:ln>
                          <a:solidFill>
                            <a:srgbClr val="000000"/>
                          </a:solidFill>
                          <a:effectLst/>
                          <a:latin typeface="Tahoma" pitchFamily="34" charset="0"/>
                          <a:ea typeface="宋体" charset="-122"/>
                        </a:rPr>
                        <a:t>3</a:t>
                      </a:r>
                      <a:endParaRPr kumimoji="0" lang="en-US" altLang="zh-CN" sz="2400" b="0" i="0" u="none" strike="noStrike" cap="none" normalizeH="0" baseline="-2500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237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055928"/>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F</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247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234534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G</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2500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2500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271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88007703"/>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H</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30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a:ln>
                            <a:noFill/>
                          </a:ln>
                          <a:solidFill>
                            <a:srgbClr val="000000"/>
                          </a:solidFill>
                          <a:effectLst/>
                          <a:latin typeface="Tahoma" pitchFamily="34" charset="0"/>
                          <a:ea typeface="宋体" charset="-122"/>
                        </a:rPr>
                        <a:t>s</a:t>
                      </a:r>
                      <a:r>
                        <a:rPr kumimoji="0" lang="en-US" altLang="zh-CN" sz="2400" b="0" i="0" u="none" strike="noStrike" cap="none" normalizeH="0" baseline="-25000">
                          <a:ln>
                            <a:noFill/>
                          </a:ln>
                          <a:solidFill>
                            <a:srgbClr val="000000"/>
                          </a:solidFill>
                          <a:effectLst/>
                          <a:latin typeface="Tahoma" pitchFamily="34" charset="0"/>
                          <a:ea typeface="宋体" charset="-122"/>
                        </a:rPr>
                        <a:t>2,</a:t>
                      </a:r>
                      <a:r>
                        <a:rPr kumimoji="0" lang="en-US" altLang="zh-CN" sz="2400" b="0" i="0" u="none" strike="noStrike" cap="none" normalizeH="0" baseline="0">
                          <a:ln>
                            <a:noFill/>
                          </a:ln>
                          <a:solidFill>
                            <a:srgbClr val="000000"/>
                          </a:solidFill>
                          <a:effectLst/>
                          <a:latin typeface="Tahoma" pitchFamily="34" charset="0"/>
                          <a:ea typeface="宋体" charset="-122"/>
                        </a:rPr>
                        <a:t>s</a:t>
                      </a:r>
                      <a:r>
                        <a:rPr kumimoji="0" lang="en-US" altLang="zh-CN" sz="2400" b="0" i="0" u="none" strike="noStrike" cap="none" normalizeH="0" baseline="-25000">
                          <a:ln>
                            <a:noFill/>
                          </a:ln>
                          <a:solidFill>
                            <a:srgbClr val="000000"/>
                          </a:solidFill>
                          <a:effectLst/>
                          <a:latin typeface="Tahoma" pitchFamily="34" charset="0"/>
                          <a:ea typeface="宋体" charset="-122"/>
                        </a:rPr>
                        <a:t>5</a:t>
                      </a:r>
                      <a:endParaRPr kumimoji="0" lang="en-US" altLang="zh-CN" sz="2400" b="0" i="0" u="none" strike="noStrike" cap="none" normalizeH="0" baseline="-2500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288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74362276"/>
                  </a:ext>
                </a:extLst>
              </a:tr>
            </a:tbl>
          </a:graphicData>
        </a:graphic>
      </p:graphicFrame>
      <p:graphicFrame>
        <p:nvGraphicFramePr>
          <p:cNvPr id="7" name="Group 36">
            <a:extLst>
              <a:ext uri="{FF2B5EF4-FFF2-40B4-BE49-F238E27FC236}">
                <a16:creationId xmlns:a16="http://schemas.microsoft.com/office/drawing/2014/main" id="{57B744E0-33B1-DC58-8645-7F54F4959B39}"/>
              </a:ext>
            </a:extLst>
          </p:cNvPr>
          <p:cNvGraphicFramePr>
            <a:graphicFrameLocks/>
          </p:cNvGraphicFramePr>
          <p:nvPr>
            <p:extLst>
              <p:ext uri="{D42A27DB-BD31-4B8C-83A1-F6EECF244321}">
                <p14:modId xmlns:p14="http://schemas.microsoft.com/office/powerpoint/2010/main" val="4186875359"/>
              </p:ext>
            </p:extLst>
          </p:nvPr>
        </p:nvGraphicFramePr>
        <p:xfrm>
          <a:off x="8991600" y="2057400"/>
          <a:ext cx="2118368" cy="3057051"/>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49482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sem</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3975025"/>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055928"/>
                  </a:ext>
                </a:extLst>
              </a:tr>
            </a:tbl>
          </a:graphicData>
        </a:graphic>
      </p:graphicFrame>
    </p:spTree>
    <p:extLst>
      <p:ext uri="{BB962C8B-B14F-4D97-AF65-F5344CB8AC3E}">
        <p14:creationId xmlns:p14="http://schemas.microsoft.com/office/powerpoint/2010/main" val="149401657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ECEE2-5C5E-15AC-5EF1-C4AC4760A009}"/>
              </a:ext>
            </a:extLst>
          </p:cNvPr>
          <p:cNvSpPr>
            <a:spLocks noGrp="1"/>
          </p:cNvSpPr>
          <p:nvPr>
            <p:ph type="title"/>
          </p:nvPr>
        </p:nvSpPr>
        <p:spPr/>
        <p:txBody>
          <a:bodyPr/>
          <a:lstStyle/>
          <a:p>
            <a:r>
              <a:rPr lang="en-GB" dirty="0"/>
              <a:t>Q5. </a:t>
            </a:r>
            <a:r>
              <a:rPr lang="en-GB" dirty="0" err="1"/>
              <a:t>Schedulability</a:t>
            </a:r>
            <a:r>
              <a:rPr lang="en-GB" dirty="0"/>
              <a:t> with Shared Resources ANS </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47B169-9CFF-21E7-90DE-188E7781E12A}"/>
                  </a:ext>
                </a:extLst>
              </p:cNvPr>
              <p:cNvSpPr>
                <a:spLocks noGrp="1"/>
              </p:cNvSpPr>
              <p:nvPr>
                <p:ph idx="1"/>
              </p:nvPr>
            </p:nvSpPr>
            <p:spPr/>
            <p:txBody>
              <a:bodyPr>
                <a:normAutofit/>
              </a:bodyPr>
              <a:lstStyle/>
              <a:p>
                <a:r>
                  <a:rPr lang="en-GB" sz="2400" dirty="0"/>
                  <a:t>Each semaphore is assigned a ceiling, equal to maximum priority of all tasks that require it: </a:t>
                </a:r>
                <a14:m>
                  <m:oMath xmlns:m="http://schemas.openxmlformats.org/officeDocument/2006/math">
                    <m:r>
                      <a:rPr lang="en-GB" sz="2400" b="0" i="1" smtClean="0">
                        <a:latin typeface="Cambria Math" panose="02040503050406030204" pitchFamily="18" charset="0"/>
                      </a:rPr>
                      <m:t>𝐶</m:t>
                    </m:r>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𝑠</m:t>
                            </m:r>
                          </m:e>
                          <m:sub>
                            <m:r>
                              <a:rPr lang="en-GB" sz="2400" b="0" i="1" smtClean="0">
                                <a:latin typeface="Cambria Math" panose="02040503050406030204" pitchFamily="18" charset="0"/>
                              </a:rPr>
                              <m:t>𝑘</m:t>
                            </m:r>
                          </m:sub>
                        </m:sSub>
                      </m:e>
                    </m:d>
                    <m:r>
                      <a:rPr lang="en-GB" sz="2400" b="0" i="1" smtClean="0">
                        <a:latin typeface="Cambria Math" panose="02040503050406030204" pitchFamily="18" charset="0"/>
                      </a:rPr>
                      <m:t>=</m:t>
                    </m:r>
                    <m:func>
                      <m:funcPr>
                        <m:ctrlPr>
                          <a:rPr lang="en-GB" sz="2400" b="0" i="1" smtClean="0">
                            <a:latin typeface="Cambria Math" panose="02040503050406030204" pitchFamily="18" charset="0"/>
                          </a:rPr>
                        </m:ctrlPr>
                      </m:funcPr>
                      <m:fName>
                        <m:r>
                          <m:rPr>
                            <m:sty m:val="p"/>
                          </m:rPr>
                          <a:rPr lang="en-GB" sz="2400" b="0" i="0" smtClean="0">
                            <a:latin typeface="Cambria Math" panose="02040503050406030204" pitchFamily="18" charset="0"/>
                          </a:rPr>
                          <m:t>max</m:t>
                        </m:r>
                      </m:fName>
                      <m:e>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𝑃</m:t>
                            </m:r>
                          </m:e>
                          <m:sub>
                            <m:r>
                              <a:rPr lang="en-GB" sz="2400" i="1">
                                <a:latin typeface="Cambria Math" panose="02040503050406030204" pitchFamily="18" charset="0"/>
                              </a:rPr>
                              <m:t>𝑗</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𝜏</m:t>
                            </m:r>
                          </m:e>
                          <m:sub>
                            <m:r>
                              <a:rPr lang="en-GB" sz="2400" i="1">
                                <a:latin typeface="Cambria Math" panose="02040503050406030204" pitchFamily="18" charset="0"/>
                              </a:rPr>
                              <m:t>𝑗</m:t>
                            </m:r>
                          </m:sub>
                        </m:sSub>
                        <m:r>
                          <a:rPr lang="en-GB" sz="2400" i="1">
                            <a:latin typeface="Cambria Math" panose="02040503050406030204" pitchFamily="18" charset="0"/>
                          </a:rPr>
                          <m:t> </m:t>
                        </m:r>
                        <m:r>
                          <m:rPr>
                            <m:sty m:val="p"/>
                          </m:rPr>
                          <a:rPr lang="en-GB" sz="2400">
                            <a:latin typeface="Cambria Math" panose="02040503050406030204" pitchFamily="18" charset="0"/>
                          </a:rPr>
                          <m:t>uses</m:t>
                        </m:r>
                        <m:r>
                          <a:rPr lang="en-GB" sz="2400" i="1">
                            <a:latin typeface="Cambria Math" panose="02040503050406030204" pitchFamily="18" charset="0"/>
                          </a:rPr>
                          <m:t> </m:t>
                        </m:r>
                        <m:sSub>
                          <m:sSubPr>
                            <m:ctrlPr>
                              <a:rPr lang="en-GB" sz="2400" i="1">
                                <a:latin typeface="Cambria Math" panose="02040503050406030204" pitchFamily="18" charset="0"/>
                              </a:rPr>
                            </m:ctrlPr>
                          </m:sSubPr>
                          <m:e>
                            <m:r>
                              <a:rPr lang="en-GB" sz="2400" i="1">
                                <a:latin typeface="Cambria Math" panose="02040503050406030204" pitchFamily="18" charset="0"/>
                              </a:rPr>
                              <m:t>𝑠</m:t>
                            </m:r>
                          </m:e>
                          <m:sub>
                            <m:r>
                              <a:rPr lang="en-GB" sz="2400" i="1">
                                <a:latin typeface="Cambria Math" panose="02040503050406030204" pitchFamily="18" charset="0"/>
                              </a:rPr>
                              <m:t>𝑘</m:t>
                            </m:r>
                          </m:sub>
                        </m:sSub>
                        <m:r>
                          <a:rPr lang="en-GB" sz="2400" i="1">
                            <a:latin typeface="Cambria Math" panose="02040503050406030204" pitchFamily="18" charset="0"/>
                          </a:rPr>
                          <m:t>}</m:t>
                        </m:r>
                      </m:e>
                    </m:func>
                  </m:oMath>
                </a14:m>
                <a:r>
                  <a:rPr lang="en-GB" sz="2400" dirty="0"/>
                  <a:t>. Hence we can fill in the semaphore ceiling table.</a:t>
                </a:r>
              </a:p>
              <a:p>
                <a:endParaRPr lang="en-SE" dirty="0"/>
              </a:p>
            </p:txBody>
          </p:sp>
        </mc:Choice>
        <mc:Fallback xmlns="">
          <p:sp>
            <p:nvSpPr>
              <p:cNvPr id="3" name="Content Placeholder 2">
                <a:extLst>
                  <a:ext uri="{FF2B5EF4-FFF2-40B4-BE49-F238E27FC236}">
                    <a16:creationId xmlns:a16="http://schemas.microsoft.com/office/drawing/2014/main" id="{0B47B169-9CFF-21E7-90DE-188E7781E12A}"/>
                  </a:ext>
                </a:extLst>
              </p:cNvPr>
              <p:cNvSpPr>
                <a:spLocks noGrp="1" noRot="1" noChangeAspect="1" noMove="1" noResize="1" noEditPoints="1" noAdjustHandles="1" noChangeArrowheads="1" noChangeShapeType="1" noTextEdit="1"/>
              </p:cNvSpPr>
              <p:nvPr>
                <p:ph idx="1"/>
              </p:nvPr>
            </p:nvSpPr>
            <p:spPr>
              <a:blipFill>
                <a:blip r:embed="rId3"/>
                <a:stretch>
                  <a:fillRect l="-1038" t="-2148"/>
                </a:stretch>
              </a:blipFill>
            </p:spPr>
            <p:txBody>
              <a:bodyPr/>
              <a:lstStyle/>
              <a:p>
                <a:r>
                  <a:rPr lang="en-SE">
                    <a:noFill/>
                  </a:rPr>
                  <a:t> </a:t>
                </a:r>
              </a:p>
            </p:txBody>
          </p:sp>
        </mc:Fallback>
      </mc:AlternateContent>
      <p:graphicFrame>
        <p:nvGraphicFramePr>
          <p:cNvPr id="7" name="Group 36">
            <a:extLst>
              <a:ext uri="{FF2B5EF4-FFF2-40B4-BE49-F238E27FC236}">
                <a16:creationId xmlns:a16="http://schemas.microsoft.com/office/drawing/2014/main" id="{91C52B1C-22CA-0EDB-FCE1-158C885853EF}"/>
              </a:ext>
            </a:extLst>
          </p:cNvPr>
          <p:cNvGraphicFramePr>
            <a:graphicFrameLocks/>
          </p:cNvGraphicFramePr>
          <p:nvPr>
            <p:extLst>
              <p:ext uri="{D42A27DB-BD31-4B8C-83A1-F6EECF244321}">
                <p14:modId xmlns:p14="http://schemas.microsoft.com/office/powerpoint/2010/main" val="2738249161"/>
              </p:ext>
            </p:extLst>
          </p:nvPr>
        </p:nvGraphicFramePr>
        <p:xfrm>
          <a:off x="5562600" y="2133600"/>
          <a:ext cx="2118368" cy="3057051"/>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49482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sem</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3975025"/>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055928"/>
                  </a:ext>
                </a:extLst>
              </a:tr>
            </a:tbl>
          </a:graphicData>
        </a:graphic>
      </p:graphicFrame>
    </p:spTree>
    <p:extLst>
      <p:ext uri="{BB962C8B-B14F-4D97-AF65-F5344CB8AC3E}">
        <p14:creationId xmlns:p14="http://schemas.microsoft.com/office/powerpoint/2010/main" val="307893094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4C5BB-F427-2400-3F02-36F9EBBFE3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125FAD-0702-5449-B747-26860E003401}"/>
              </a:ext>
            </a:extLst>
          </p:cNvPr>
          <p:cNvSpPr>
            <a:spLocks noGrp="1"/>
          </p:cNvSpPr>
          <p:nvPr>
            <p:ph type="title"/>
          </p:nvPr>
        </p:nvSpPr>
        <p:spPr/>
        <p:txBody>
          <a:bodyPr/>
          <a:lstStyle/>
          <a:p>
            <a:r>
              <a:rPr lang="en-GB" dirty="0"/>
              <a:t>Q5. Task A</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DA7A70-2D78-04FC-B422-22C68692DD0D}"/>
                  </a:ext>
                </a:extLst>
              </p:cNvPr>
              <p:cNvSpPr>
                <a:spLocks noGrp="1"/>
              </p:cNvSpPr>
              <p:nvPr>
                <p:ph idx="1"/>
              </p:nvPr>
            </p:nvSpPr>
            <p:spPr>
              <a:xfrm>
                <a:off x="812800" y="838200"/>
                <a:ext cx="10566400" cy="2895600"/>
              </a:xfrm>
            </p:spPr>
            <p:txBody>
              <a:bodyPr>
                <a:normAutofit fontScale="92500" lnSpcReduction="20000"/>
              </a:bodyPr>
              <a:lstStyle/>
              <a:p>
                <a:r>
                  <a:rPr lang="en-GB" dirty="0"/>
                  <a:t>Consider task A:</a:t>
                </a:r>
              </a:p>
              <a:p>
                <a:pPr eaLnBrk="1" hangingPunct="1"/>
                <a:r>
                  <a:rPr lang="en-US" altLang="zh-CN" kern="0" dirty="0">
                    <a:ea typeface="宋体" charset="-122"/>
                  </a:rPr>
                  <a:t>The set of lower priority tasks </a:t>
                </a:r>
                <a:r>
                  <a:rPr lang="en-US" altLang="zh-CN" kern="0" dirty="0" err="1">
                    <a:ea typeface="宋体" charset="-122"/>
                  </a:rPr>
                  <a:t>lp</a:t>
                </a:r>
                <a:r>
                  <a:rPr lang="en-US" altLang="zh-CN" kern="0" dirty="0">
                    <a:ea typeface="宋体" charset="-122"/>
                  </a:rPr>
                  <a:t>(A) includes tasks B, C, D, E, F, G, H</a:t>
                </a:r>
              </a:p>
              <a:p>
                <a:pPr eaLnBrk="1" hangingPunct="1"/>
                <a:r>
                  <a:rPr lang="en-US" altLang="zh-CN" dirty="0">
                    <a:ea typeface="宋体" charset="-122"/>
                  </a:rPr>
                  <a:t>The set of semaphores used/required by these tasks includes</a:t>
                </a:r>
                <a:r>
                  <a:rPr lang="en-US" altLang="zh-CN" kern="0" dirty="0">
                    <a:ea typeface="宋体" charset="-122"/>
                  </a:rPr>
                  <a:t> s</a:t>
                </a:r>
                <a:r>
                  <a:rPr lang="en-US" altLang="zh-CN" kern="0" baseline="-25000" dirty="0">
                    <a:ea typeface="宋体" charset="-122"/>
                  </a:rPr>
                  <a:t>1</a:t>
                </a:r>
                <a:r>
                  <a:rPr lang="en-US" altLang="zh-CN" kern="0" dirty="0">
                    <a:ea typeface="宋体" charset="-122"/>
                  </a:rPr>
                  <a:t>, s</a:t>
                </a:r>
                <a:r>
                  <a:rPr lang="en-US" altLang="zh-CN" kern="0" baseline="-25000" dirty="0">
                    <a:ea typeface="宋体" charset="-122"/>
                  </a:rPr>
                  <a:t>2</a:t>
                </a:r>
                <a:r>
                  <a:rPr lang="en-US" altLang="zh-CN" kern="0" dirty="0">
                    <a:ea typeface="宋体" charset="-122"/>
                  </a:rPr>
                  <a:t>, s</a:t>
                </a:r>
                <a:r>
                  <a:rPr lang="en-US" altLang="zh-CN" kern="0" baseline="-25000" dirty="0">
                    <a:ea typeface="宋体" charset="-122"/>
                  </a:rPr>
                  <a:t>3</a:t>
                </a:r>
                <a:r>
                  <a:rPr lang="en-US" altLang="zh-CN" kern="0" dirty="0">
                    <a:ea typeface="宋体" charset="-122"/>
                  </a:rPr>
                  <a:t>, s</a:t>
                </a:r>
                <a:r>
                  <a:rPr lang="en-US" altLang="zh-CN" kern="0" baseline="-25000" dirty="0">
                    <a:ea typeface="宋体" charset="-122"/>
                  </a:rPr>
                  <a:t>4</a:t>
                </a:r>
                <a:r>
                  <a:rPr lang="en-US" altLang="zh-CN" kern="0" dirty="0">
                    <a:ea typeface="宋体" charset="-122"/>
                  </a:rPr>
                  <a:t>, and s</a:t>
                </a:r>
                <a:r>
                  <a:rPr lang="en-US" altLang="zh-CN" kern="0" baseline="-25000" dirty="0">
                    <a:ea typeface="宋体" charset="-122"/>
                  </a:rPr>
                  <a:t>5</a:t>
                </a:r>
              </a:p>
              <a:p>
                <a:pPr eaLnBrk="1" hangingPunct="1"/>
                <a:r>
                  <a:rPr lang="en-US" altLang="zh-CN" kern="0" dirty="0">
                    <a:ea typeface="宋体" charset="-122"/>
                  </a:rPr>
                  <a:t>Ceilings C(s</a:t>
                </a:r>
                <a:r>
                  <a:rPr lang="en-US" altLang="zh-CN" kern="0" baseline="-25000" dirty="0">
                    <a:ea typeface="宋体" charset="-122"/>
                  </a:rPr>
                  <a:t>4</a:t>
                </a:r>
                <a:r>
                  <a:rPr lang="en-US" altLang="zh-CN" kern="0" dirty="0">
                    <a:ea typeface="宋体" charset="-122"/>
                  </a:rPr>
                  <a:t>)=8 ≥ </a:t>
                </a:r>
                <a:r>
                  <a:rPr lang="en-US" altLang="zh-CN" kern="0" dirty="0" err="1">
                    <a:ea typeface="宋体" charset="-122"/>
                  </a:rPr>
                  <a:t>prio</a:t>
                </a:r>
                <a:r>
                  <a:rPr lang="en-US" altLang="zh-CN" kern="0" dirty="0">
                    <a:ea typeface="宋体" charset="-122"/>
                  </a:rPr>
                  <a:t>(A)=8</a:t>
                </a:r>
              </a:p>
              <a:p>
                <a:pPr eaLnBrk="1" hangingPunct="1"/>
                <a:r>
                  <a:rPr lang="en-US" altLang="zh-CN" kern="0" dirty="0">
                    <a:ea typeface="宋体" charset="-122"/>
                  </a:rPr>
                  <a:t>Maximum blocking time </a:t>
                </a:r>
                <a:r>
                  <a:rPr lang="en-US" altLang="zh-CN" dirty="0">
                    <a:ea typeface="宋体" charset="-122"/>
                  </a:rPr>
                  <a:t>of task A is </a:t>
                </a:r>
                <a:r>
                  <a:rPr lang="en-US" altLang="zh-CN" kern="0" dirty="0">
                    <a:ea typeface="宋体" charset="-122"/>
                  </a:rPr>
                  <a:t>B</a:t>
                </a:r>
                <a:r>
                  <a:rPr lang="en-US" altLang="zh-CN" kern="0" baseline="-25000" dirty="0">
                    <a:ea typeface="宋体" charset="-122"/>
                  </a:rPr>
                  <a:t>A</a:t>
                </a:r>
                <a:r>
                  <a:rPr lang="en-US" altLang="zh-CN" kern="0" dirty="0">
                    <a:ea typeface="宋体" charset="-122"/>
                  </a:rPr>
                  <a:t>=cs(D, s4)=3</a:t>
                </a:r>
              </a:p>
              <a:p>
                <a:pPr lvl="1" eaLnBrk="1" hangingPunct="1"/>
                <a:r>
                  <a:rPr lang="en-US" altLang="zh-CN" kern="0" dirty="0">
                    <a:ea typeface="宋体" charset="-122"/>
                  </a:rPr>
                  <a:t>Task D has a CS with length 3, associated with s</a:t>
                </a:r>
                <a:r>
                  <a:rPr lang="en-US" altLang="zh-CN" kern="0" baseline="-25000" dirty="0">
                    <a:ea typeface="宋体" charset="-122"/>
                  </a:rPr>
                  <a:t>4</a:t>
                </a:r>
                <a:endParaRPr lang="en-US" altLang="zh-CN" kern="0" dirty="0">
                  <a:ea typeface="宋体" charset="-122"/>
                </a:endParaRP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𝐴</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𝐴</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=14+3=17≤</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=50</m:t>
                    </m:r>
                  </m:oMath>
                </a14:m>
                <a:endParaRPr lang="en-GB" sz="2400" dirty="0"/>
              </a:p>
              <a:p>
                <a:pPr eaLnBrk="1" hangingPunct="1"/>
                <a:r>
                  <a:rPr lang="en-GB" dirty="0"/>
                  <a:t>Hence task A is schedulable</a:t>
                </a:r>
                <a:endParaRPr lang="en-GB" sz="2400" dirty="0"/>
              </a:p>
              <a:p>
                <a:pPr eaLnBrk="1" hangingPunct="1"/>
                <a:endParaRPr lang="en-GB" sz="2400" dirty="0"/>
              </a:p>
              <a:p>
                <a:endParaRPr lang="en-SE" dirty="0"/>
              </a:p>
            </p:txBody>
          </p:sp>
        </mc:Choice>
        <mc:Fallback xmlns="">
          <p:sp>
            <p:nvSpPr>
              <p:cNvPr id="3" name="Content Placeholder 2">
                <a:extLst>
                  <a:ext uri="{FF2B5EF4-FFF2-40B4-BE49-F238E27FC236}">
                    <a16:creationId xmlns:a16="http://schemas.microsoft.com/office/drawing/2014/main" id="{43DA7A70-2D78-04FC-B422-22C68692DD0D}"/>
                  </a:ext>
                </a:extLst>
              </p:cNvPr>
              <p:cNvSpPr>
                <a:spLocks noGrp="1" noRot="1" noChangeAspect="1" noMove="1" noResize="1" noEditPoints="1" noAdjustHandles="1" noChangeArrowheads="1" noChangeShapeType="1" noTextEdit="1"/>
              </p:cNvSpPr>
              <p:nvPr>
                <p:ph idx="1"/>
              </p:nvPr>
            </p:nvSpPr>
            <p:spPr>
              <a:xfrm>
                <a:off x="812800" y="838200"/>
                <a:ext cx="10566400" cy="2895600"/>
              </a:xfrm>
              <a:blipFill>
                <a:blip r:embed="rId3"/>
                <a:stretch>
                  <a:fillRect l="-865" t="-5474"/>
                </a:stretch>
              </a:blipFill>
            </p:spPr>
            <p:txBody>
              <a:bodyPr/>
              <a:lstStyle/>
              <a:p>
                <a:r>
                  <a:rPr lang="en-SE">
                    <a:noFill/>
                  </a:rPr>
                  <a:t> </a:t>
                </a:r>
              </a:p>
            </p:txBody>
          </p:sp>
        </mc:Fallback>
      </mc:AlternateContent>
      <p:pic>
        <p:nvPicPr>
          <p:cNvPr id="6" name="Picture 5">
            <a:extLst>
              <a:ext uri="{FF2B5EF4-FFF2-40B4-BE49-F238E27FC236}">
                <a16:creationId xmlns:a16="http://schemas.microsoft.com/office/drawing/2014/main" id="{73E7B53D-22F4-C932-B51F-889DAFD0D0FD}"/>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5098650" y="3546621"/>
            <a:ext cx="6972782" cy="3221121"/>
          </a:xfrm>
          <a:prstGeom prst="rect">
            <a:avLst/>
          </a:prstGeom>
        </p:spPr>
      </p:pic>
    </p:spTree>
    <p:extLst>
      <p:ext uri="{BB962C8B-B14F-4D97-AF65-F5344CB8AC3E}">
        <p14:creationId xmlns:p14="http://schemas.microsoft.com/office/powerpoint/2010/main" val="46147735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A52A03-27E0-DB65-9AB4-13590DB9BF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889E40-9FF4-0BEA-3700-D33BEAAB71EC}"/>
              </a:ext>
            </a:extLst>
          </p:cNvPr>
          <p:cNvSpPr>
            <a:spLocks noGrp="1"/>
          </p:cNvSpPr>
          <p:nvPr>
            <p:ph type="title"/>
          </p:nvPr>
        </p:nvSpPr>
        <p:spPr/>
        <p:txBody>
          <a:bodyPr/>
          <a:lstStyle/>
          <a:p>
            <a:r>
              <a:rPr lang="en-GB" dirty="0"/>
              <a:t>Q5. Task B</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423224D-56E7-0B7A-06A3-305B138E5426}"/>
                  </a:ext>
                </a:extLst>
              </p:cNvPr>
              <p:cNvSpPr>
                <a:spLocks noGrp="1"/>
              </p:cNvSpPr>
              <p:nvPr>
                <p:ph idx="1"/>
              </p:nvPr>
            </p:nvSpPr>
            <p:spPr>
              <a:xfrm>
                <a:off x="812800" y="914400"/>
                <a:ext cx="10566400" cy="2667000"/>
              </a:xfrm>
            </p:spPr>
            <p:txBody>
              <a:bodyPr>
                <a:normAutofit fontScale="92500" lnSpcReduction="20000"/>
              </a:bodyPr>
              <a:lstStyle/>
              <a:p>
                <a:r>
                  <a:rPr lang="en-GB" dirty="0"/>
                  <a:t>Consider task B:</a:t>
                </a:r>
              </a:p>
              <a:p>
                <a:pPr eaLnBrk="1" hangingPunct="1"/>
                <a:r>
                  <a:rPr lang="en-US" altLang="zh-CN" kern="0" dirty="0">
                    <a:ea typeface="宋体" charset="-122"/>
                  </a:rPr>
                  <a:t>The set of lower priority tasks </a:t>
                </a:r>
                <a:r>
                  <a:rPr lang="en-US" altLang="zh-CN" kern="0" dirty="0" err="1">
                    <a:ea typeface="宋体" charset="-122"/>
                  </a:rPr>
                  <a:t>lp</a:t>
                </a:r>
                <a:r>
                  <a:rPr lang="en-US" altLang="zh-CN" kern="0" dirty="0">
                    <a:ea typeface="宋体" charset="-122"/>
                  </a:rPr>
                  <a:t>(B) includes tasks C, D, E, F, G, H</a:t>
                </a:r>
              </a:p>
              <a:p>
                <a:pPr eaLnBrk="1" hangingPunct="1"/>
                <a:r>
                  <a:rPr lang="en-US" altLang="zh-CN" dirty="0">
                    <a:ea typeface="宋体" charset="-122"/>
                  </a:rPr>
                  <a:t>The set of semaphores used/required by these tasks includes</a:t>
                </a:r>
                <a:r>
                  <a:rPr lang="en-US" altLang="zh-CN" kern="0" dirty="0">
                    <a:ea typeface="宋体" charset="-122"/>
                  </a:rPr>
                  <a:t> s</a:t>
                </a:r>
                <a:r>
                  <a:rPr lang="en-US" altLang="zh-CN" kern="0" baseline="-25000" dirty="0">
                    <a:ea typeface="宋体" charset="-122"/>
                  </a:rPr>
                  <a:t>1</a:t>
                </a:r>
                <a:r>
                  <a:rPr lang="en-US" altLang="zh-CN" kern="0" dirty="0">
                    <a:ea typeface="宋体" charset="-122"/>
                  </a:rPr>
                  <a:t>, s</a:t>
                </a:r>
                <a:r>
                  <a:rPr lang="en-US" altLang="zh-CN" kern="0" baseline="-25000" dirty="0">
                    <a:ea typeface="宋体" charset="-122"/>
                  </a:rPr>
                  <a:t>2</a:t>
                </a:r>
                <a:r>
                  <a:rPr lang="en-US" altLang="zh-CN" kern="0" dirty="0">
                    <a:ea typeface="宋体" charset="-122"/>
                  </a:rPr>
                  <a:t>, s</a:t>
                </a:r>
                <a:r>
                  <a:rPr lang="en-US" altLang="zh-CN" kern="0" baseline="-25000" dirty="0">
                    <a:ea typeface="宋体" charset="-122"/>
                  </a:rPr>
                  <a:t>3</a:t>
                </a:r>
                <a:r>
                  <a:rPr lang="en-US" altLang="zh-CN" kern="0" dirty="0">
                    <a:ea typeface="宋体" charset="-122"/>
                  </a:rPr>
                  <a:t>, s</a:t>
                </a:r>
                <a:r>
                  <a:rPr lang="en-US" altLang="zh-CN" kern="0" baseline="-25000" dirty="0">
                    <a:ea typeface="宋体" charset="-122"/>
                  </a:rPr>
                  <a:t>4</a:t>
                </a:r>
                <a:r>
                  <a:rPr lang="en-US" altLang="zh-CN" kern="0" dirty="0">
                    <a:ea typeface="宋体" charset="-122"/>
                  </a:rPr>
                  <a:t>, and s</a:t>
                </a:r>
                <a:r>
                  <a:rPr lang="en-US" altLang="zh-CN" kern="0" baseline="-25000" dirty="0">
                    <a:ea typeface="宋体" charset="-122"/>
                  </a:rPr>
                  <a:t>5</a:t>
                </a:r>
              </a:p>
              <a:p>
                <a:pPr eaLnBrk="1" hangingPunct="1"/>
                <a:r>
                  <a:rPr lang="en-US" altLang="zh-CN" kern="0" dirty="0">
                    <a:ea typeface="宋体" charset="-122"/>
                  </a:rPr>
                  <a:t>Ceilings C(s</a:t>
                </a:r>
                <a:r>
                  <a:rPr lang="en-US" altLang="zh-CN" kern="0" baseline="-25000" dirty="0">
                    <a:ea typeface="宋体" charset="-122"/>
                  </a:rPr>
                  <a:t>3</a:t>
                </a:r>
                <a:r>
                  <a:rPr lang="en-US" altLang="zh-CN" kern="0" dirty="0">
                    <a:ea typeface="宋体" charset="-122"/>
                  </a:rPr>
                  <a:t>)=7, C(s</a:t>
                </a:r>
                <a:r>
                  <a:rPr lang="en-US" altLang="zh-CN" kern="0" baseline="-25000" dirty="0">
                    <a:ea typeface="宋体" charset="-122"/>
                  </a:rPr>
                  <a:t>4</a:t>
                </a:r>
                <a:r>
                  <a:rPr lang="en-US" altLang="zh-CN" kern="0" dirty="0">
                    <a:ea typeface="宋体" charset="-122"/>
                  </a:rPr>
                  <a:t>)=8 ≥ </a:t>
                </a:r>
                <a:r>
                  <a:rPr lang="en-US" altLang="zh-CN" kern="0" dirty="0" err="1">
                    <a:ea typeface="宋体" charset="-122"/>
                  </a:rPr>
                  <a:t>prio</a:t>
                </a:r>
                <a:r>
                  <a:rPr lang="en-US" altLang="zh-CN" kern="0" dirty="0">
                    <a:ea typeface="宋体" charset="-122"/>
                  </a:rPr>
                  <a:t>(B)=7</a:t>
                </a:r>
              </a:p>
              <a:p>
                <a:pPr eaLnBrk="1" hangingPunct="1"/>
                <a:r>
                  <a:rPr lang="en-US" altLang="zh-CN" kern="0" dirty="0">
                    <a:ea typeface="宋体" charset="-122"/>
                  </a:rPr>
                  <a:t>Maximum blocking time </a:t>
                </a:r>
                <a:r>
                  <a:rPr lang="en-US" altLang="zh-CN" dirty="0">
                    <a:ea typeface="宋体" charset="-122"/>
                  </a:rPr>
                  <a:t>of task B is </a:t>
                </a:r>
                <a:r>
                  <a:rPr lang="en-US" altLang="zh-CN" kern="0" dirty="0">
                    <a:ea typeface="宋体" charset="-122"/>
                  </a:rPr>
                  <a:t>B</a:t>
                </a:r>
                <a:r>
                  <a:rPr lang="en-US" altLang="zh-CN" kern="0" baseline="-25000" dirty="0">
                    <a:ea typeface="宋体" charset="-122"/>
                  </a:rPr>
                  <a:t>B</a:t>
                </a:r>
                <a:r>
                  <a:rPr lang="en-US" altLang="zh-CN" kern="0" dirty="0">
                    <a:ea typeface="宋体" charset="-122"/>
                  </a:rPr>
                  <a:t>=max{cs(D, s4), cs(E, s3)}=max(3, 4)=4</a:t>
                </a: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𝐵</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𝐵</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𝐵</m:t>
                        </m:r>
                      </m:sub>
                    </m:sSub>
                    <m:r>
                      <a:rPr lang="en-GB" altLang="zh-CN" sz="2400"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𝐵</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𝐴</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=50+4+</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𝐵</m:t>
                                </m:r>
                              </m:sub>
                            </m:sSub>
                          </m:num>
                          <m:den>
                            <m:r>
                              <a:rPr lang="en-GB" altLang="zh-CN" b="0" i="1" smtClean="0">
                                <a:latin typeface="Cambria Math" panose="02040503050406030204" pitchFamily="18" charset="0"/>
                                <a:ea typeface="宋体" pitchFamily="2" charset="-122"/>
                              </a:rPr>
                              <m:t>250</m:t>
                            </m:r>
                          </m:den>
                        </m:f>
                      </m:e>
                    </m:d>
                    <m:r>
                      <a:rPr lang="en-GB" altLang="zh-CN" b="0" i="1" smtClean="0">
                        <a:latin typeface="Cambria Math" panose="02040503050406030204" pitchFamily="18" charset="0"/>
                        <a:ea typeface="宋体" pitchFamily="2" charset="-122"/>
                      </a:rPr>
                      <m:t>14=68≤</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𝐵</m:t>
                        </m:r>
                      </m:sub>
                    </m:sSub>
                    <m:r>
                      <a:rPr lang="en-GB" altLang="zh-CN" b="0" i="1" smtClean="0">
                        <a:latin typeface="Cambria Math" panose="02040503050406030204" pitchFamily="18" charset="0"/>
                        <a:ea typeface="宋体" pitchFamily="2" charset="-122"/>
                      </a:rPr>
                      <m:t>=200</m:t>
                    </m:r>
                  </m:oMath>
                </a14:m>
                <a:endParaRPr lang="en-GB" sz="2400" dirty="0"/>
              </a:p>
              <a:p>
                <a:pPr eaLnBrk="1" hangingPunct="1"/>
                <a:r>
                  <a:rPr lang="en-GB" dirty="0"/>
                  <a:t>Hence task B is schedulable</a:t>
                </a:r>
                <a:endParaRPr lang="en-GB" sz="2400" dirty="0"/>
              </a:p>
              <a:p>
                <a:pPr eaLnBrk="1" hangingPunct="1"/>
                <a:endParaRPr lang="en-GB" sz="2400" dirty="0"/>
              </a:p>
              <a:p>
                <a:endParaRPr lang="en-SE" dirty="0"/>
              </a:p>
            </p:txBody>
          </p:sp>
        </mc:Choice>
        <mc:Fallback xmlns="">
          <p:sp>
            <p:nvSpPr>
              <p:cNvPr id="3" name="Content Placeholder 2">
                <a:extLst>
                  <a:ext uri="{FF2B5EF4-FFF2-40B4-BE49-F238E27FC236}">
                    <a16:creationId xmlns:a16="http://schemas.microsoft.com/office/drawing/2014/main" id="{D423224D-56E7-0B7A-06A3-305B138E5426}"/>
                  </a:ext>
                </a:extLst>
              </p:cNvPr>
              <p:cNvSpPr>
                <a:spLocks noGrp="1" noRot="1" noChangeAspect="1" noMove="1" noResize="1" noEditPoints="1" noAdjustHandles="1" noChangeArrowheads="1" noChangeShapeType="1" noTextEdit="1"/>
              </p:cNvSpPr>
              <p:nvPr>
                <p:ph idx="1"/>
              </p:nvPr>
            </p:nvSpPr>
            <p:spPr>
              <a:xfrm>
                <a:off x="812800" y="914400"/>
                <a:ext cx="10566400" cy="2667000"/>
              </a:xfrm>
              <a:blipFill>
                <a:blip r:embed="rId3"/>
                <a:stretch>
                  <a:fillRect l="-865" t="-5708" b="-5251"/>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1C265445-2DF5-F6CB-8BD3-8819675A4BD2}"/>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5098650" y="3546621"/>
            <a:ext cx="6972782" cy="3221121"/>
          </a:xfrm>
          <a:prstGeom prst="rect">
            <a:avLst/>
          </a:prstGeom>
        </p:spPr>
      </p:pic>
    </p:spTree>
    <p:extLst>
      <p:ext uri="{BB962C8B-B14F-4D97-AF65-F5344CB8AC3E}">
        <p14:creationId xmlns:p14="http://schemas.microsoft.com/office/powerpoint/2010/main" val="263858447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8369F8-1FCC-6E4C-28AF-74EA8C5226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45AE56-8675-BD7B-A45A-F9A94AD90551}"/>
              </a:ext>
            </a:extLst>
          </p:cNvPr>
          <p:cNvSpPr>
            <a:spLocks noGrp="1"/>
          </p:cNvSpPr>
          <p:nvPr>
            <p:ph type="title"/>
          </p:nvPr>
        </p:nvSpPr>
        <p:spPr/>
        <p:txBody>
          <a:bodyPr/>
          <a:lstStyle/>
          <a:p>
            <a:r>
              <a:rPr lang="en-GB" dirty="0"/>
              <a:t>Q5. Task C</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F25607-83F0-32C7-463E-269B6FCE6875}"/>
                  </a:ext>
                </a:extLst>
              </p:cNvPr>
              <p:cNvSpPr>
                <a:spLocks noGrp="1"/>
              </p:cNvSpPr>
              <p:nvPr>
                <p:ph idx="1"/>
              </p:nvPr>
            </p:nvSpPr>
            <p:spPr>
              <a:xfrm>
                <a:off x="812800" y="914400"/>
                <a:ext cx="10566400" cy="2819400"/>
              </a:xfrm>
            </p:spPr>
            <p:txBody>
              <a:bodyPr>
                <a:normAutofit fontScale="92500" lnSpcReduction="20000"/>
              </a:bodyPr>
              <a:lstStyle/>
              <a:p>
                <a:r>
                  <a:rPr lang="en-GB" dirty="0"/>
                  <a:t>Consider task C:</a:t>
                </a:r>
              </a:p>
              <a:p>
                <a:pPr eaLnBrk="1" hangingPunct="1"/>
                <a:r>
                  <a:rPr lang="en-US" altLang="zh-CN" kern="0" dirty="0">
                    <a:ea typeface="宋体" charset="-122"/>
                  </a:rPr>
                  <a:t>The set of lower priority tasks </a:t>
                </a:r>
                <a:r>
                  <a:rPr lang="en-US" altLang="zh-CN" kern="0" dirty="0" err="1">
                    <a:ea typeface="宋体" charset="-122"/>
                  </a:rPr>
                  <a:t>lp</a:t>
                </a:r>
                <a:r>
                  <a:rPr lang="en-US" altLang="zh-CN" kern="0" dirty="0">
                    <a:ea typeface="宋体" charset="-122"/>
                  </a:rPr>
                  <a:t>(C) includes tasks D, E, F, G, H</a:t>
                </a:r>
              </a:p>
              <a:p>
                <a:pPr eaLnBrk="1" hangingPunct="1"/>
                <a:r>
                  <a:rPr lang="en-US" altLang="zh-CN" dirty="0">
                    <a:ea typeface="宋体" charset="-122"/>
                  </a:rPr>
                  <a:t>The set of semaphores used/required by these tasks includes</a:t>
                </a:r>
                <a:r>
                  <a:rPr lang="en-US" altLang="zh-CN" kern="0" dirty="0">
                    <a:ea typeface="宋体" charset="-122"/>
                  </a:rPr>
                  <a:t> s</a:t>
                </a:r>
                <a:r>
                  <a:rPr lang="en-US" altLang="zh-CN" kern="0" baseline="-25000" dirty="0">
                    <a:ea typeface="宋体" charset="-122"/>
                  </a:rPr>
                  <a:t>1</a:t>
                </a:r>
                <a:r>
                  <a:rPr lang="en-US" altLang="zh-CN" kern="0" dirty="0">
                    <a:ea typeface="宋体" charset="-122"/>
                  </a:rPr>
                  <a:t>, s</a:t>
                </a:r>
                <a:r>
                  <a:rPr lang="en-US" altLang="zh-CN" kern="0" baseline="-25000" dirty="0">
                    <a:ea typeface="宋体" charset="-122"/>
                  </a:rPr>
                  <a:t>2</a:t>
                </a:r>
                <a:r>
                  <a:rPr lang="en-US" altLang="zh-CN" kern="0" dirty="0">
                    <a:ea typeface="宋体" charset="-122"/>
                  </a:rPr>
                  <a:t>, s</a:t>
                </a:r>
                <a:r>
                  <a:rPr lang="en-US" altLang="zh-CN" kern="0" baseline="-25000" dirty="0">
                    <a:ea typeface="宋体" charset="-122"/>
                  </a:rPr>
                  <a:t>3</a:t>
                </a:r>
                <a:r>
                  <a:rPr lang="en-US" altLang="zh-CN" kern="0" dirty="0">
                    <a:ea typeface="宋体" charset="-122"/>
                  </a:rPr>
                  <a:t>, s</a:t>
                </a:r>
                <a:r>
                  <a:rPr lang="en-US" altLang="zh-CN" kern="0" baseline="-25000" dirty="0">
                    <a:ea typeface="宋体" charset="-122"/>
                  </a:rPr>
                  <a:t>4</a:t>
                </a:r>
                <a:r>
                  <a:rPr lang="en-US" altLang="zh-CN" kern="0" dirty="0">
                    <a:ea typeface="宋体" charset="-122"/>
                  </a:rPr>
                  <a:t>, and s</a:t>
                </a:r>
                <a:r>
                  <a:rPr lang="en-US" altLang="zh-CN" kern="0" baseline="-25000" dirty="0">
                    <a:ea typeface="宋体" charset="-122"/>
                  </a:rPr>
                  <a:t>5</a:t>
                </a:r>
              </a:p>
              <a:p>
                <a:pPr eaLnBrk="1" hangingPunct="1"/>
                <a:r>
                  <a:rPr lang="en-US" altLang="zh-CN" kern="0" dirty="0">
                    <a:ea typeface="宋体" charset="-122"/>
                  </a:rPr>
                  <a:t>Ceilings C(s</a:t>
                </a:r>
                <a:r>
                  <a:rPr lang="en-US" altLang="zh-CN" kern="0" baseline="-25000" dirty="0">
                    <a:ea typeface="宋体" charset="-122"/>
                  </a:rPr>
                  <a:t>3</a:t>
                </a:r>
                <a:r>
                  <a:rPr lang="en-US" altLang="zh-CN" kern="0" dirty="0">
                    <a:ea typeface="宋体" charset="-122"/>
                  </a:rPr>
                  <a:t>)=7, C(s</a:t>
                </a:r>
                <a:r>
                  <a:rPr lang="en-US" altLang="zh-CN" kern="0" baseline="-25000" dirty="0">
                    <a:ea typeface="宋体" charset="-122"/>
                  </a:rPr>
                  <a:t>4</a:t>
                </a:r>
                <a:r>
                  <a:rPr lang="en-US" altLang="zh-CN" kern="0" dirty="0">
                    <a:ea typeface="宋体" charset="-122"/>
                  </a:rPr>
                  <a:t>)=8 ≥ </a:t>
                </a:r>
                <a:r>
                  <a:rPr lang="en-US" altLang="zh-CN" kern="0" dirty="0" err="1">
                    <a:ea typeface="宋体" charset="-122"/>
                  </a:rPr>
                  <a:t>prio</a:t>
                </a:r>
                <a:r>
                  <a:rPr lang="en-US" altLang="zh-CN" kern="0" dirty="0">
                    <a:ea typeface="宋体" charset="-122"/>
                  </a:rPr>
                  <a:t>(C)=</a:t>
                </a:r>
                <a:r>
                  <a:rPr lang="en-US" altLang="zh-CN" dirty="0">
                    <a:ea typeface="宋体" charset="-122"/>
                  </a:rPr>
                  <a:t>6</a:t>
                </a:r>
                <a:endParaRPr lang="en-US" altLang="zh-CN" kern="0" dirty="0">
                  <a:ea typeface="宋体" charset="-122"/>
                </a:endParaRPr>
              </a:p>
              <a:p>
                <a:pPr eaLnBrk="1" hangingPunct="1"/>
                <a:r>
                  <a:rPr lang="en-US" altLang="zh-CN" kern="0" dirty="0">
                    <a:ea typeface="宋体" charset="-122"/>
                  </a:rPr>
                  <a:t>Maximum blocking time </a:t>
                </a:r>
                <a:r>
                  <a:rPr lang="en-US" altLang="zh-CN" dirty="0">
                    <a:ea typeface="宋体" charset="-122"/>
                  </a:rPr>
                  <a:t>of task C is </a:t>
                </a:r>
                <a:r>
                  <a:rPr lang="en-US" altLang="zh-CN" kern="0" dirty="0">
                    <a:ea typeface="宋体" charset="-122"/>
                  </a:rPr>
                  <a:t>B</a:t>
                </a:r>
                <a:r>
                  <a:rPr lang="en-US" altLang="zh-CN" kern="0" baseline="-25000" dirty="0">
                    <a:ea typeface="宋体" charset="-122"/>
                  </a:rPr>
                  <a:t>C</a:t>
                </a:r>
                <a:r>
                  <a:rPr lang="en-US" altLang="zh-CN" kern="0" dirty="0">
                    <a:ea typeface="宋体" charset="-122"/>
                  </a:rPr>
                  <a:t>=max{cs(D, s4), cs(E, s3)}=max(3, 4)=4</a:t>
                </a: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𝐶</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𝐶</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𝐶</m:t>
                        </m:r>
                      </m:sub>
                    </m:sSub>
                    <m:r>
                      <a:rPr lang="en-GB" altLang="zh-CN" sz="2400"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𝐶</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𝐴</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𝐶</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𝐵</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𝐵</m:t>
                        </m:r>
                      </m:sub>
                    </m:sSub>
                    <m:r>
                      <a:rPr lang="en-GB" altLang="zh-CN" b="0" i="1" smtClean="0">
                        <a:latin typeface="Cambria Math" panose="02040503050406030204" pitchFamily="18" charset="0"/>
                        <a:ea typeface="宋体" pitchFamily="2" charset="-122"/>
                      </a:rPr>
                      <m:t>=90+4+</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𝐶</m:t>
                                </m:r>
                              </m:sub>
                            </m:sSub>
                          </m:num>
                          <m:den>
                            <m:r>
                              <a:rPr lang="en-GB" altLang="zh-CN" b="0" i="1" smtClean="0">
                                <a:latin typeface="Cambria Math" panose="02040503050406030204" pitchFamily="18" charset="0"/>
                                <a:ea typeface="宋体" pitchFamily="2" charset="-122"/>
                              </a:rPr>
                              <m:t>250</m:t>
                            </m:r>
                          </m:den>
                        </m:f>
                      </m:e>
                    </m:d>
                    <m:r>
                      <a:rPr lang="en-GB" altLang="zh-CN" b="0" i="1" smtClean="0">
                        <a:latin typeface="Cambria Math" panose="02040503050406030204" pitchFamily="18" charset="0"/>
                        <a:ea typeface="宋体" pitchFamily="2" charset="-122"/>
                      </a:rPr>
                      <m:t>14</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𝐶</m:t>
                                </m:r>
                              </m:sub>
                            </m:sSub>
                          </m:num>
                          <m:den>
                            <m:r>
                              <a:rPr lang="en-GB" altLang="zh-CN" b="0" i="1" smtClean="0">
                                <a:latin typeface="Cambria Math" panose="02040503050406030204" pitchFamily="18" charset="0"/>
                                <a:ea typeface="宋体" pitchFamily="2" charset="-122"/>
                              </a:rPr>
                              <m:t>500</m:t>
                            </m:r>
                          </m:den>
                        </m:f>
                      </m:e>
                    </m:d>
                    <m:r>
                      <a:rPr lang="en-GB" altLang="zh-CN" b="0" i="1" smtClean="0">
                        <a:latin typeface="Cambria Math" panose="02040503050406030204" pitchFamily="18" charset="0"/>
                        <a:ea typeface="宋体" pitchFamily="2" charset="-122"/>
                      </a:rPr>
                      <m:t>50=158≤</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𝐶</m:t>
                        </m:r>
                      </m:sub>
                    </m:sSub>
                    <m:r>
                      <a:rPr lang="en-GB" altLang="zh-CN" b="0" i="1" smtClean="0">
                        <a:latin typeface="Cambria Math" panose="02040503050406030204" pitchFamily="18" charset="0"/>
                        <a:ea typeface="宋体" pitchFamily="2" charset="-122"/>
                      </a:rPr>
                      <m:t>=400</m:t>
                    </m:r>
                  </m:oMath>
                </a14:m>
                <a:endParaRPr lang="en-GB" sz="2400" dirty="0"/>
              </a:p>
              <a:p>
                <a:pPr eaLnBrk="1" hangingPunct="1"/>
                <a:r>
                  <a:rPr lang="en-GB" dirty="0"/>
                  <a:t>Hence task C is schedulable</a:t>
                </a:r>
                <a:endParaRPr lang="en-GB" sz="2400" dirty="0"/>
              </a:p>
              <a:p>
                <a:pPr eaLnBrk="1" hangingPunct="1"/>
                <a:endParaRPr lang="en-GB" sz="2400" dirty="0"/>
              </a:p>
              <a:p>
                <a:endParaRPr lang="en-SE" dirty="0"/>
              </a:p>
            </p:txBody>
          </p:sp>
        </mc:Choice>
        <mc:Fallback xmlns="">
          <p:sp>
            <p:nvSpPr>
              <p:cNvPr id="3" name="Content Placeholder 2">
                <a:extLst>
                  <a:ext uri="{FF2B5EF4-FFF2-40B4-BE49-F238E27FC236}">
                    <a16:creationId xmlns:a16="http://schemas.microsoft.com/office/drawing/2014/main" id="{6BF25607-83F0-32C7-463E-269B6FCE6875}"/>
                  </a:ext>
                </a:extLst>
              </p:cNvPr>
              <p:cNvSpPr>
                <a:spLocks noGrp="1" noRot="1" noChangeAspect="1" noMove="1" noResize="1" noEditPoints="1" noAdjustHandles="1" noChangeArrowheads="1" noChangeShapeType="1" noTextEdit="1"/>
              </p:cNvSpPr>
              <p:nvPr>
                <p:ph idx="1"/>
              </p:nvPr>
            </p:nvSpPr>
            <p:spPr>
              <a:xfrm>
                <a:off x="812800" y="914400"/>
                <a:ext cx="10566400" cy="2819400"/>
              </a:xfrm>
              <a:blipFill>
                <a:blip r:embed="rId3"/>
                <a:stretch>
                  <a:fillRect l="-865" t="-5400"/>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36F2CBF3-B89D-BFDA-CE34-8A766D5A6F4D}"/>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5098650" y="3546621"/>
            <a:ext cx="6972782" cy="3221121"/>
          </a:xfrm>
          <a:prstGeom prst="rect">
            <a:avLst/>
          </a:prstGeom>
        </p:spPr>
      </p:pic>
    </p:spTree>
    <p:extLst>
      <p:ext uri="{BB962C8B-B14F-4D97-AF65-F5344CB8AC3E}">
        <p14:creationId xmlns:p14="http://schemas.microsoft.com/office/powerpoint/2010/main" val="116597778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7BF2DE-B452-BA06-3F9B-004EB608EA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DFB715-D3A0-B487-D8D5-B160890AAE4F}"/>
              </a:ext>
            </a:extLst>
          </p:cNvPr>
          <p:cNvSpPr>
            <a:spLocks noGrp="1"/>
          </p:cNvSpPr>
          <p:nvPr>
            <p:ph type="title"/>
          </p:nvPr>
        </p:nvSpPr>
        <p:spPr/>
        <p:txBody>
          <a:bodyPr/>
          <a:lstStyle/>
          <a:p>
            <a:r>
              <a:rPr lang="en-GB" dirty="0"/>
              <a:t>Q5. Task D</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05A480-19D7-896F-9551-66ACB32E64B3}"/>
                  </a:ext>
                </a:extLst>
              </p:cNvPr>
              <p:cNvSpPr>
                <a:spLocks noGrp="1"/>
              </p:cNvSpPr>
              <p:nvPr>
                <p:ph idx="1"/>
              </p:nvPr>
            </p:nvSpPr>
            <p:spPr>
              <a:xfrm>
                <a:off x="812800" y="685800"/>
                <a:ext cx="10566400" cy="3352800"/>
              </a:xfrm>
            </p:spPr>
            <p:txBody>
              <a:bodyPr>
                <a:normAutofit fontScale="77500" lnSpcReduction="20000"/>
              </a:bodyPr>
              <a:lstStyle/>
              <a:p>
                <a:r>
                  <a:rPr lang="en-GB" dirty="0"/>
                  <a:t>Consider task D:</a:t>
                </a:r>
              </a:p>
              <a:p>
                <a:pPr eaLnBrk="1" hangingPunct="1"/>
                <a:r>
                  <a:rPr lang="en-US" altLang="zh-CN" kern="0" dirty="0">
                    <a:ea typeface="宋体" charset="-122"/>
                  </a:rPr>
                  <a:t>The set of lower priority tasks </a:t>
                </a:r>
                <a:r>
                  <a:rPr lang="en-US" altLang="zh-CN" kern="0" dirty="0" err="1">
                    <a:ea typeface="宋体" charset="-122"/>
                  </a:rPr>
                  <a:t>lp</a:t>
                </a:r>
                <a:r>
                  <a:rPr lang="en-US" altLang="zh-CN" kern="0" dirty="0">
                    <a:ea typeface="宋体" charset="-122"/>
                  </a:rPr>
                  <a:t>(D) includes tasks E, F, G, H</a:t>
                </a:r>
              </a:p>
              <a:p>
                <a:pPr eaLnBrk="1" hangingPunct="1"/>
                <a:r>
                  <a:rPr lang="en-US" altLang="zh-CN" dirty="0">
                    <a:ea typeface="宋体" charset="-122"/>
                  </a:rPr>
                  <a:t>The set of semaphores used/required by these tasks includes</a:t>
                </a:r>
                <a:r>
                  <a:rPr lang="en-US" altLang="zh-CN" kern="0" dirty="0">
                    <a:ea typeface="宋体" charset="-122"/>
                  </a:rPr>
                  <a:t> s</a:t>
                </a:r>
                <a:r>
                  <a:rPr lang="en-US" altLang="zh-CN" kern="0" baseline="-25000" dirty="0">
                    <a:ea typeface="宋体" charset="-122"/>
                  </a:rPr>
                  <a:t>2</a:t>
                </a:r>
                <a:r>
                  <a:rPr lang="en-US" altLang="zh-CN" kern="0" dirty="0">
                    <a:ea typeface="宋体" charset="-122"/>
                  </a:rPr>
                  <a:t>, s</a:t>
                </a:r>
                <a:r>
                  <a:rPr lang="en-US" altLang="zh-CN" kern="0" baseline="-25000" dirty="0">
                    <a:ea typeface="宋体" charset="-122"/>
                  </a:rPr>
                  <a:t>3</a:t>
                </a:r>
                <a:r>
                  <a:rPr lang="en-US" altLang="zh-CN" kern="0" dirty="0">
                    <a:ea typeface="宋体" charset="-122"/>
                  </a:rPr>
                  <a:t> and s</a:t>
                </a:r>
                <a:r>
                  <a:rPr lang="en-US" altLang="zh-CN" kern="0" baseline="-25000" dirty="0">
                    <a:ea typeface="宋体" charset="-122"/>
                  </a:rPr>
                  <a:t>5</a:t>
                </a:r>
              </a:p>
              <a:p>
                <a:pPr eaLnBrk="1" hangingPunct="1"/>
                <a:r>
                  <a:rPr lang="en-US" altLang="zh-CN" kern="0" dirty="0">
                    <a:ea typeface="宋体" charset="-122"/>
                  </a:rPr>
                  <a:t>Ceilings of C(s</a:t>
                </a:r>
                <a:r>
                  <a:rPr lang="en-US" altLang="zh-CN" kern="0" baseline="-25000" dirty="0">
                    <a:ea typeface="宋体" charset="-122"/>
                  </a:rPr>
                  <a:t>2</a:t>
                </a:r>
                <a:r>
                  <a:rPr lang="en-US" altLang="zh-CN" kern="0" dirty="0">
                    <a:ea typeface="宋体" charset="-122"/>
                  </a:rPr>
                  <a:t>)=5, C(s</a:t>
                </a:r>
                <a:r>
                  <a:rPr lang="en-US" altLang="zh-CN" kern="0" baseline="-25000" dirty="0">
                    <a:ea typeface="宋体" charset="-122"/>
                  </a:rPr>
                  <a:t>3</a:t>
                </a:r>
                <a:r>
                  <a:rPr lang="en-US" altLang="zh-CN" kern="0" dirty="0">
                    <a:ea typeface="宋体" charset="-122"/>
                  </a:rPr>
                  <a:t>)=7 ≥ </a:t>
                </a:r>
                <a:r>
                  <a:rPr lang="en-US" altLang="zh-CN" kern="0" dirty="0" err="1">
                    <a:ea typeface="宋体" charset="-122"/>
                  </a:rPr>
                  <a:t>prio</a:t>
                </a:r>
                <a:r>
                  <a:rPr lang="en-US" altLang="zh-CN" kern="0" dirty="0">
                    <a:ea typeface="宋体" charset="-122"/>
                  </a:rPr>
                  <a:t>(D)=5</a:t>
                </a:r>
              </a:p>
              <a:p>
                <a:pPr eaLnBrk="1" hangingPunct="1"/>
                <a:r>
                  <a:rPr lang="en-US" altLang="zh-CN" kern="0" dirty="0">
                    <a:ea typeface="宋体" charset="-122"/>
                  </a:rPr>
                  <a:t>Maximum blocking time </a:t>
                </a:r>
                <a:r>
                  <a:rPr lang="en-US" altLang="zh-CN" dirty="0">
                    <a:ea typeface="宋体" charset="-122"/>
                  </a:rPr>
                  <a:t>of task D is </a:t>
                </a:r>
                <a:r>
                  <a:rPr lang="en-US" altLang="zh-CN" kern="0" dirty="0">
                    <a:ea typeface="宋体" charset="-122"/>
                  </a:rPr>
                  <a:t>B</a:t>
                </a:r>
                <a:r>
                  <a:rPr lang="en-US" altLang="zh-CN" kern="0" baseline="-25000" dirty="0">
                    <a:ea typeface="宋体" charset="-122"/>
                  </a:rPr>
                  <a:t>D</a:t>
                </a:r>
                <a:r>
                  <a:rPr lang="en-US" altLang="zh-CN" kern="0" dirty="0">
                    <a:ea typeface="宋体" charset="-122"/>
                  </a:rPr>
                  <a:t>=max{cs(E, s3), cs(H, s2)}=max(4, 13)=13</a:t>
                </a:r>
              </a:p>
              <a:p>
                <a:pPr lvl="1" eaLnBrk="1" hangingPunct="1"/>
                <a:r>
                  <a:rPr lang="en-US" altLang="zh-CN" kern="0" dirty="0">
                    <a:ea typeface="宋体" charset="-122"/>
                  </a:rPr>
                  <a:t>Task E has a CS with length 4, associated with s</a:t>
                </a:r>
                <a:r>
                  <a:rPr lang="en-US" altLang="zh-CN" kern="0" baseline="-25000" dirty="0">
                    <a:ea typeface="宋体" charset="-122"/>
                  </a:rPr>
                  <a:t>3</a:t>
                </a:r>
                <a:endParaRPr lang="en-US" altLang="zh-CN" kern="0" dirty="0">
                  <a:ea typeface="宋体" charset="-122"/>
                </a:endParaRPr>
              </a:p>
              <a:p>
                <a:pPr lvl="1" eaLnBrk="1" hangingPunct="1"/>
                <a:r>
                  <a:rPr lang="en-US" altLang="zh-CN" kern="0" dirty="0">
                    <a:ea typeface="宋体" charset="-122"/>
                  </a:rPr>
                  <a:t>Task H has a CS with length 13, associated with s</a:t>
                </a:r>
                <a:r>
                  <a:rPr lang="en-US" altLang="zh-CN" kern="0" baseline="-25000" dirty="0">
                    <a:ea typeface="宋体" charset="-122"/>
                  </a:rPr>
                  <a:t>2</a:t>
                </a:r>
                <a:endParaRPr lang="en-US" altLang="zh-CN" kern="0" dirty="0">
                  <a:ea typeface="宋体" charset="-122"/>
                </a:endParaRPr>
              </a:p>
              <a:p>
                <a:pPr lvl="1" eaLnBrk="1" hangingPunct="1"/>
                <a:r>
                  <a:rPr lang="en-US" altLang="zh-CN" kern="0" dirty="0">
                    <a:ea typeface="宋体" charset="-122"/>
                  </a:rPr>
                  <a:t>(Note that task B has higher priority than D, so it is not included even though it also requires s</a:t>
                </a:r>
                <a:r>
                  <a:rPr lang="en-US" altLang="zh-CN" kern="0" baseline="-25000" dirty="0">
                    <a:ea typeface="宋体" charset="-122"/>
                  </a:rPr>
                  <a:t>3</a:t>
                </a:r>
                <a:r>
                  <a:rPr lang="en-US" altLang="zh-CN" kern="0" dirty="0">
                    <a:ea typeface="宋体" charset="-122"/>
                  </a:rPr>
                  <a:t>)</a:t>
                </a: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𝐷</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𝐷</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𝐷</m:t>
                        </m:r>
                      </m:sub>
                    </m:sSub>
                    <m:r>
                      <a:rPr lang="en-GB" altLang="zh-CN" sz="2400"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𝐷</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𝐴</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𝐷</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𝐵</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𝐵</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𝐷</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𝐶</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𝐶</m:t>
                        </m:r>
                      </m:sub>
                    </m:sSub>
                    <m:r>
                      <a:rPr lang="en-GB" altLang="zh-CN" b="0" i="1" smtClean="0">
                        <a:latin typeface="Cambria Math" panose="02040503050406030204" pitchFamily="18" charset="0"/>
                        <a:ea typeface="宋体" pitchFamily="2" charset="-122"/>
                      </a:rPr>
                      <m:t>=20+13+</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𝐷</m:t>
                                </m:r>
                              </m:sub>
                            </m:sSub>
                          </m:num>
                          <m:den>
                            <m:r>
                              <a:rPr lang="en-GB" altLang="zh-CN" b="0" i="1" smtClean="0">
                                <a:latin typeface="Cambria Math" panose="02040503050406030204" pitchFamily="18" charset="0"/>
                                <a:ea typeface="宋体" pitchFamily="2" charset="-122"/>
                              </a:rPr>
                              <m:t>250</m:t>
                            </m:r>
                          </m:den>
                        </m:f>
                      </m:e>
                    </m:d>
                    <m:r>
                      <a:rPr lang="en-GB" altLang="zh-CN" b="0" i="1" smtClean="0">
                        <a:latin typeface="Cambria Math" panose="02040503050406030204" pitchFamily="18" charset="0"/>
                        <a:ea typeface="宋体" pitchFamily="2" charset="-122"/>
                      </a:rPr>
                      <m:t>14</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𝐷</m:t>
                                </m:r>
                              </m:sub>
                            </m:sSub>
                          </m:num>
                          <m:den>
                            <m:r>
                              <a:rPr lang="en-GB" altLang="zh-CN" b="0" i="1" smtClean="0">
                                <a:latin typeface="Cambria Math" panose="02040503050406030204" pitchFamily="18" charset="0"/>
                                <a:ea typeface="宋体" pitchFamily="2" charset="-122"/>
                              </a:rPr>
                              <m:t>500</m:t>
                            </m:r>
                          </m:den>
                        </m:f>
                      </m:e>
                    </m:d>
                    <m:r>
                      <a:rPr lang="en-GB" altLang="zh-CN" b="0" i="1" smtClean="0">
                        <a:latin typeface="Cambria Math" panose="02040503050406030204" pitchFamily="18" charset="0"/>
                        <a:ea typeface="宋体" pitchFamily="2" charset="-122"/>
                      </a:rPr>
                      <m:t>50</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𝐷</m:t>
                                </m:r>
                              </m:sub>
                            </m:sSub>
                          </m:num>
                          <m:den>
                            <m:r>
                              <a:rPr lang="en-GB" altLang="zh-CN" b="0" i="1" smtClean="0">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90=187≤</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𝐷</m:t>
                        </m:r>
                      </m:sub>
                    </m:sSub>
                    <m:r>
                      <a:rPr lang="en-GB" altLang="zh-CN" b="0" i="1" smtClean="0">
                        <a:latin typeface="Cambria Math" panose="02040503050406030204" pitchFamily="18" charset="0"/>
                        <a:ea typeface="宋体" pitchFamily="2" charset="-122"/>
                      </a:rPr>
                      <m:t>=800</m:t>
                    </m:r>
                  </m:oMath>
                </a14:m>
                <a:endParaRPr lang="en-GB" sz="2400" dirty="0"/>
              </a:p>
              <a:p>
                <a:pPr eaLnBrk="1" hangingPunct="1"/>
                <a:r>
                  <a:rPr lang="en-GB" dirty="0"/>
                  <a:t>Hence task D is schedulable</a:t>
                </a:r>
                <a:endParaRPr lang="en-GB" sz="2400" dirty="0"/>
              </a:p>
              <a:p>
                <a:endParaRPr lang="en-SE" dirty="0"/>
              </a:p>
            </p:txBody>
          </p:sp>
        </mc:Choice>
        <mc:Fallback xmlns="">
          <p:sp>
            <p:nvSpPr>
              <p:cNvPr id="3" name="Content Placeholder 2">
                <a:extLst>
                  <a:ext uri="{FF2B5EF4-FFF2-40B4-BE49-F238E27FC236}">
                    <a16:creationId xmlns:a16="http://schemas.microsoft.com/office/drawing/2014/main" id="{3005A480-19D7-896F-9551-66ACB32E64B3}"/>
                  </a:ext>
                </a:extLst>
              </p:cNvPr>
              <p:cNvSpPr>
                <a:spLocks noGrp="1" noRot="1" noChangeAspect="1" noMove="1" noResize="1" noEditPoints="1" noAdjustHandles="1" noChangeArrowheads="1" noChangeShapeType="1" noTextEdit="1"/>
              </p:cNvSpPr>
              <p:nvPr>
                <p:ph idx="1"/>
              </p:nvPr>
            </p:nvSpPr>
            <p:spPr>
              <a:xfrm>
                <a:off x="812800" y="685800"/>
                <a:ext cx="10566400" cy="3352800"/>
              </a:xfrm>
              <a:blipFill>
                <a:blip r:embed="rId3"/>
                <a:stretch>
                  <a:fillRect l="-634" t="-4000" b="-3273"/>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88A55DE3-C8EC-54B8-3FA4-CD8267704BC3}"/>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5098650" y="3546621"/>
            <a:ext cx="6972782" cy="3221121"/>
          </a:xfrm>
          <a:prstGeom prst="rect">
            <a:avLst/>
          </a:prstGeom>
        </p:spPr>
      </p:pic>
    </p:spTree>
    <p:extLst>
      <p:ext uri="{BB962C8B-B14F-4D97-AF65-F5344CB8AC3E}">
        <p14:creationId xmlns:p14="http://schemas.microsoft.com/office/powerpoint/2010/main" val="125571823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2179F-88C2-B5E7-B4AD-AD08D0665C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049C66-5935-BDC6-A1AD-F6BC1ED59242}"/>
              </a:ext>
            </a:extLst>
          </p:cNvPr>
          <p:cNvSpPr>
            <a:spLocks noGrp="1"/>
          </p:cNvSpPr>
          <p:nvPr>
            <p:ph type="title"/>
          </p:nvPr>
        </p:nvSpPr>
        <p:spPr/>
        <p:txBody>
          <a:bodyPr/>
          <a:lstStyle/>
          <a:p>
            <a:r>
              <a:rPr lang="en-GB" dirty="0"/>
              <a:t>Q5. Task 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5B775D-EAC6-C2AD-83C5-CCD19B753D77}"/>
                  </a:ext>
                </a:extLst>
              </p:cNvPr>
              <p:cNvSpPr>
                <a:spLocks noGrp="1"/>
              </p:cNvSpPr>
              <p:nvPr>
                <p:ph idx="1"/>
              </p:nvPr>
            </p:nvSpPr>
            <p:spPr>
              <a:xfrm>
                <a:off x="812800" y="784298"/>
                <a:ext cx="10566400" cy="3101902"/>
              </a:xfrm>
            </p:spPr>
            <p:txBody>
              <a:bodyPr>
                <a:normAutofit fontScale="92500" lnSpcReduction="20000"/>
              </a:bodyPr>
              <a:lstStyle/>
              <a:p>
                <a:r>
                  <a:rPr lang="en-GB" dirty="0"/>
                  <a:t>Consider task E:</a:t>
                </a:r>
              </a:p>
              <a:p>
                <a:pPr eaLnBrk="1" hangingPunct="1"/>
                <a:r>
                  <a:rPr lang="en-US" altLang="zh-CN" kern="0" dirty="0">
                    <a:ea typeface="宋体" charset="-122"/>
                  </a:rPr>
                  <a:t>The set of lower priority tasks </a:t>
                </a:r>
                <a:r>
                  <a:rPr lang="en-US" altLang="zh-CN" kern="0" dirty="0" err="1">
                    <a:ea typeface="宋体" charset="-122"/>
                  </a:rPr>
                  <a:t>lp</a:t>
                </a:r>
                <a:r>
                  <a:rPr lang="en-US" altLang="zh-CN" kern="0" dirty="0">
                    <a:ea typeface="宋体" charset="-122"/>
                  </a:rPr>
                  <a:t>(E) includes tasks F, G, H</a:t>
                </a:r>
              </a:p>
              <a:p>
                <a:pPr eaLnBrk="1" hangingPunct="1"/>
                <a:r>
                  <a:rPr lang="en-US" altLang="zh-CN" dirty="0">
                    <a:ea typeface="宋体" charset="-122"/>
                  </a:rPr>
                  <a:t>The set of semaphores used/required by these tasks includes</a:t>
                </a:r>
                <a:r>
                  <a:rPr lang="en-US" altLang="zh-CN" kern="0" dirty="0">
                    <a:ea typeface="宋体" charset="-122"/>
                  </a:rPr>
                  <a:t> s</a:t>
                </a:r>
                <a:r>
                  <a:rPr lang="en-US" altLang="zh-CN" kern="0" baseline="-25000" dirty="0">
                    <a:ea typeface="宋体" charset="-122"/>
                  </a:rPr>
                  <a:t>2</a:t>
                </a:r>
                <a:r>
                  <a:rPr lang="en-US" altLang="zh-CN" baseline="-25000" dirty="0">
                    <a:ea typeface="宋体" charset="-122"/>
                  </a:rPr>
                  <a:t> </a:t>
                </a:r>
                <a:r>
                  <a:rPr lang="en-US" altLang="zh-CN" kern="0" dirty="0">
                    <a:ea typeface="宋体" charset="-122"/>
                  </a:rPr>
                  <a:t>and s</a:t>
                </a:r>
                <a:r>
                  <a:rPr lang="en-US" altLang="zh-CN" kern="0" baseline="-25000" dirty="0">
                    <a:ea typeface="宋体" charset="-122"/>
                  </a:rPr>
                  <a:t>5</a:t>
                </a:r>
              </a:p>
              <a:p>
                <a:pPr eaLnBrk="1" hangingPunct="1"/>
                <a:r>
                  <a:rPr lang="en-US" altLang="zh-CN" kern="0" dirty="0">
                    <a:ea typeface="宋体" charset="-122"/>
                  </a:rPr>
                  <a:t>Ceiling C(s</a:t>
                </a:r>
                <a:r>
                  <a:rPr lang="en-US" altLang="zh-CN" kern="0" baseline="-25000" dirty="0">
                    <a:ea typeface="宋体" charset="-122"/>
                  </a:rPr>
                  <a:t>2</a:t>
                </a:r>
                <a:r>
                  <a:rPr lang="en-US" altLang="zh-CN" kern="0" dirty="0">
                    <a:ea typeface="宋体" charset="-122"/>
                  </a:rPr>
                  <a:t>)=5 ≥ </a:t>
                </a:r>
                <a:r>
                  <a:rPr lang="en-US" altLang="zh-CN" kern="0" dirty="0" err="1">
                    <a:ea typeface="宋体" charset="-122"/>
                  </a:rPr>
                  <a:t>prio</a:t>
                </a:r>
                <a:r>
                  <a:rPr lang="en-US" altLang="zh-CN" kern="0" dirty="0">
                    <a:ea typeface="宋体" charset="-122"/>
                  </a:rPr>
                  <a:t>(E)=4</a:t>
                </a:r>
              </a:p>
              <a:p>
                <a:pPr eaLnBrk="1" hangingPunct="1"/>
                <a:r>
                  <a:rPr lang="en-US" altLang="zh-CN" kern="0" dirty="0">
                    <a:ea typeface="宋体" charset="-122"/>
                  </a:rPr>
                  <a:t>Maximum blocking time </a:t>
                </a:r>
                <a:r>
                  <a:rPr lang="en-US" altLang="zh-CN" dirty="0">
                    <a:ea typeface="宋体" charset="-122"/>
                  </a:rPr>
                  <a:t>of task E is </a:t>
                </a:r>
                <a:r>
                  <a:rPr lang="en-US" altLang="zh-CN" kern="0" dirty="0">
                    <a:ea typeface="宋体" charset="-122"/>
                  </a:rPr>
                  <a:t>B</a:t>
                </a:r>
                <a:r>
                  <a:rPr lang="en-US" altLang="zh-CN" kern="0" baseline="-25000" dirty="0">
                    <a:ea typeface="宋体" charset="-122"/>
                  </a:rPr>
                  <a:t>E</a:t>
                </a:r>
                <a:r>
                  <a:rPr lang="en-US" altLang="zh-CN" kern="0" dirty="0">
                    <a:ea typeface="宋体" charset="-122"/>
                  </a:rPr>
                  <a:t>=cs(H, s2)=13</a:t>
                </a: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𝐸</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𝐸</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𝐸</m:t>
                        </m:r>
                      </m:sub>
                    </m:sSub>
                    <m:r>
                      <a:rPr lang="en-GB" altLang="zh-CN" sz="2400"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𝐴</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𝐵</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𝐵</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𝐶</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𝐶</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𝐸</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𝐷</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𝐷</m:t>
                        </m:r>
                      </m:sub>
                    </m:sSub>
                    <m:r>
                      <a:rPr lang="en-GB" altLang="zh-CN" b="0" i="1" smtClean="0">
                        <a:latin typeface="Cambria Math" panose="02040503050406030204" pitchFamily="18" charset="0"/>
                        <a:ea typeface="宋体" pitchFamily="2" charset="-122"/>
                      </a:rPr>
                      <m:t>=50+13+</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r>
                              <a:rPr lang="en-GB" altLang="zh-CN" b="0" i="1" smtClean="0">
                                <a:latin typeface="Cambria Math" panose="02040503050406030204" pitchFamily="18" charset="0"/>
                                <a:ea typeface="宋体" pitchFamily="2" charset="-122"/>
                              </a:rPr>
                              <m:t>250</m:t>
                            </m:r>
                          </m:den>
                        </m:f>
                      </m:e>
                    </m:d>
                    <m:r>
                      <a:rPr lang="en-GB" altLang="zh-CN" b="0" i="1" smtClean="0">
                        <a:latin typeface="Cambria Math" panose="02040503050406030204" pitchFamily="18" charset="0"/>
                        <a:ea typeface="宋体" pitchFamily="2" charset="-122"/>
                      </a:rPr>
                      <m:t>14</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r>
                              <a:rPr lang="en-GB" altLang="zh-CN" b="0" i="1" smtClean="0">
                                <a:latin typeface="Cambria Math" panose="02040503050406030204" pitchFamily="18" charset="0"/>
                                <a:ea typeface="宋体" pitchFamily="2" charset="-122"/>
                              </a:rPr>
                              <m:t>500</m:t>
                            </m:r>
                          </m:den>
                        </m:f>
                      </m:e>
                    </m:d>
                    <m:r>
                      <a:rPr lang="en-GB" altLang="zh-CN" b="0" i="1" smtClean="0">
                        <a:latin typeface="Cambria Math" panose="02040503050406030204" pitchFamily="18" charset="0"/>
                        <a:ea typeface="宋体" pitchFamily="2" charset="-122"/>
                      </a:rPr>
                      <m:t>50</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r>
                              <a:rPr lang="en-GB" altLang="zh-CN" b="0" i="1" smtClean="0">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90+</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𝐸</m:t>
                                </m:r>
                              </m:sub>
                            </m:sSub>
                          </m:num>
                          <m:den>
                            <m:r>
                              <a:rPr lang="en-GB" altLang="zh-CN" i="1">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2</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=237≤</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𝐸</m:t>
                        </m:r>
                      </m:sub>
                    </m:sSub>
                    <m:r>
                      <a:rPr lang="en-GB" altLang="zh-CN" b="0" i="1" smtClean="0">
                        <a:latin typeface="Cambria Math" panose="02040503050406030204" pitchFamily="18" charset="0"/>
                        <a:ea typeface="宋体" pitchFamily="2" charset="-122"/>
                      </a:rPr>
                      <m:t>=1000</m:t>
                    </m:r>
                  </m:oMath>
                </a14:m>
                <a:endParaRPr lang="en-GB" sz="2400" dirty="0"/>
              </a:p>
              <a:p>
                <a:pPr eaLnBrk="1" hangingPunct="1"/>
                <a:r>
                  <a:rPr lang="en-GB" dirty="0"/>
                  <a:t>Hence task E is schedulable</a:t>
                </a:r>
                <a:endParaRPr lang="en-GB" sz="2400" dirty="0"/>
              </a:p>
              <a:p>
                <a:endParaRPr lang="en-SE" dirty="0"/>
              </a:p>
            </p:txBody>
          </p:sp>
        </mc:Choice>
        <mc:Fallback xmlns="">
          <p:sp>
            <p:nvSpPr>
              <p:cNvPr id="3" name="Content Placeholder 2">
                <a:extLst>
                  <a:ext uri="{FF2B5EF4-FFF2-40B4-BE49-F238E27FC236}">
                    <a16:creationId xmlns:a16="http://schemas.microsoft.com/office/drawing/2014/main" id="{925B775D-EAC6-C2AD-83C5-CCD19B753D77}"/>
                  </a:ext>
                </a:extLst>
              </p:cNvPr>
              <p:cNvSpPr>
                <a:spLocks noGrp="1" noRot="1" noChangeAspect="1" noMove="1" noResize="1" noEditPoints="1" noAdjustHandles="1" noChangeArrowheads="1" noChangeShapeType="1" noTextEdit="1"/>
              </p:cNvSpPr>
              <p:nvPr>
                <p:ph idx="1"/>
              </p:nvPr>
            </p:nvSpPr>
            <p:spPr>
              <a:xfrm>
                <a:off x="812800" y="784298"/>
                <a:ext cx="10566400" cy="3101902"/>
              </a:xfrm>
              <a:blipFill>
                <a:blip r:embed="rId3"/>
                <a:stretch>
                  <a:fillRect l="-865" t="-5108" b="-4912"/>
                </a:stretch>
              </a:blipFill>
            </p:spPr>
            <p:txBody>
              <a:bodyPr/>
              <a:lstStyle/>
              <a:p>
                <a:r>
                  <a:rPr lang="en-SE">
                    <a:noFill/>
                  </a:rPr>
                  <a:t> </a:t>
                </a:r>
              </a:p>
            </p:txBody>
          </p:sp>
        </mc:Fallback>
      </mc:AlternateContent>
      <p:pic>
        <p:nvPicPr>
          <p:cNvPr id="7" name="Picture 6">
            <a:extLst>
              <a:ext uri="{FF2B5EF4-FFF2-40B4-BE49-F238E27FC236}">
                <a16:creationId xmlns:a16="http://schemas.microsoft.com/office/drawing/2014/main" id="{8DC558F7-A35E-193D-6E7B-C4998F373AB5}"/>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5098650" y="3546621"/>
            <a:ext cx="6972782" cy="3221121"/>
          </a:xfrm>
          <a:prstGeom prst="rect">
            <a:avLst/>
          </a:prstGeom>
        </p:spPr>
      </p:pic>
    </p:spTree>
    <p:extLst>
      <p:ext uri="{BB962C8B-B14F-4D97-AF65-F5344CB8AC3E}">
        <p14:creationId xmlns:p14="http://schemas.microsoft.com/office/powerpoint/2010/main" val="179356290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7E82E-FAD2-D0CA-D8E2-43D2E8BCF0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6FB5BF-667C-7639-DAC5-7EA5798D3915}"/>
              </a:ext>
            </a:extLst>
          </p:cNvPr>
          <p:cNvSpPr>
            <a:spLocks noGrp="1"/>
          </p:cNvSpPr>
          <p:nvPr>
            <p:ph type="title"/>
          </p:nvPr>
        </p:nvSpPr>
        <p:spPr/>
        <p:txBody>
          <a:bodyPr/>
          <a:lstStyle/>
          <a:p>
            <a:r>
              <a:rPr lang="en-GB" dirty="0"/>
              <a:t>Q5. Task F</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14D7DE-040B-E9FA-50F4-ED9AFEF71AD2}"/>
                  </a:ext>
                </a:extLst>
              </p:cNvPr>
              <p:cNvSpPr>
                <a:spLocks noGrp="1"/>
              </p:cNvSpPr>
              <p:nvPr>
                <p:ph idx="1"/>
              </p:nvPr>
            </p:nvSpPr>
            <p:spPr>
              <a:xfrm>
                <a:off x="812800" y="914400"/>
                <a:ext cx="10566400" cy="2819400"/>
              </a:xfrm>
            </p:spPr>
            <p:txBody>
              <a:bodyPr>
                <a:normAutofit fontScale="85000" lnSpcReduction="20000"/>
              </a:bodyPr>
              <a:lstStyle/>
              <a:p>
                <a:r>
                  <a:rPr lang="en-GB" dirty="0"/>
                  <a:t>Consider task F:</a:t>
                </a:r>
              </a:p>
              <a:p>
                <a:pPr eaLnBrk="1" hangingPunct="1"/>
                <a:r>
                  <a:rPr lang="en-US" altLang="zh-CN" kern="0" dirty="0">
                    <a:ea typeface="宋体" charset="-122"/>
                  </a:rPr>
                  <a:t>The set of lower priority tasks </a:t>
                </a:r>
                <a:r>
                  <a:rPr lang="en-US" altLang="zh-CN" kern="0" dirty="0" err="1">
                    <a:ea typeface="宋体" charset="-122"/>
                  </a:rPr>
                  <a:t>lp</a:t>
                </a:r>
                <a:r>
                  <a:rPr lang="en-US" altLang="zh-CN" kern="0" dirty="0">
                    <a:ea typeface="宋体" charset="-122"/>
                  </a:rPr>
                  <a:t>(F) includes tasks G, H</a:t>
                </a:r>
              </a:p>
              <a:p>
                <a:pPr eaLnBrk="1" hangingPunct="1"/>
                <a:r>
                  <a:rPr lang="en-US" altLang="zh-CN" dirty="0">
                    <a:ea typeface="宋体" charset="-122"/>
                  </a:rPr>
                  <a:t>The set of semaphores used/required by these tasks includes</a:t>
                </a:r>
                <a:r>
                  <a:rPr lang="en-US" altLang="zh-CN" kern="0" dirty="0">
                    <a:ea typeface="宋体" charset="-122"/>
                  </a:rPr>
                  <a:t> s</a:t>
                </a:r>
                <a:r>
                  <a:rPr lang="en-US" altLang="zh-CN" kern="0" baseline="-25000" dirty="0">
                    <a:ea typeface="宋体" charset="-122"/>
                  </a:rPr>
                  <a:t>2</a:t>
                </a:r>
                <a:r>
                  <a:rPr lang="en-US" altLang="zh-CN" baseline="-25000" dirty="0">
                    <a:ea typeface="宋体" charset="-122"/>
                  </a:rPr>
                  <a:t> </a:t>
                </a:r>
                <a:r>
                  <a:rPr lang="en-US" altLang="zh-CN" kern="0" dirty="0">
                    <a:ea typeface="宋体" charset="-122"/>
                  </a:rPr>
                  <a:t>and s</a:t>
                </a:r>
                <a:r>
                  <a:rPr lang="en-US" altLang="zh-CN" kern="0" baseline="-25000" dirty="0">
                    <a:ea typeface="宋体" charset="-122"/>
                  </a:rPr>
                  <a:t>5</a:t>
                </a:r>
              </a:p>
              <a:p>
                <a:pPr eaLnBrk="1" hangingPunct="1"/>
                <a:r>
                  <a:rPr lang="en-US" altLang="zh-CN" kern="0" dirty="0">
                    <a:ea typeface="宋体" charset="-122"/>
                  </a:rPr>
                  <a:t>Ceilings C(s</a:t>
                </a:r>
                <a:r>
                  <a:rPr lang="en-US" altLang="zh-CN" kern="0" baseline="-25000" dirty="0">
                    <a:ea typeface="宋体" charset="-122"/>
                  </a:rPr>
                  <a:t>2</a:t>
                </a:r>
                <a:r>
                  <a:rPr lang="en-US" altLang="zh-CN" kern="0" dirty="0">
                    <a:ea typeface="宋体" charset="-122"/>
                  </a:rPr>
                  <a:t>)=5, C(s</a:t>
                </a:r>
                <a:r>
                  <a:rPr lang="en-US" altLang="zh-CN" kern="0" baseline="-25000" dirty="0">
                    <a:ea typeface="宋体" charset="-122"/>
                  </a:rPr>
                  <a:t>5</a:t>
                </a:r>
                <a:r>
                  <a:rPr lang="en-US" altLang="zh-CN" kern="0" dirty="0">
                    <a:ea typeface="宋体" charset="-122"/>
                  </a:rPr>
                  <a:t>)=3 ≥ </a:t>
                </a:r>
                <a:r>
                  <a:rPr lang="en-US" altLang="zh-CN" kern="0" dirty="0" err="1">
                    <a:ea typeface="宋体" charset="-122"/>
                  </a:rPr>
                  <a:t>prio</a:t>
                </a:r>
                <a:r>
                  <a:rPr lang="en-US" altLang="zh-CN" kern="0" dirty="0">
                    <a:ea typeface="宋体" charset="-122"/>
                  </a:rPr>
                  <a:t>(F)=3</a:t>
                </a:r>
              </a:p>
              <a:p>
                <a:pPr eaLnBrk="1" hangingPunct="1"/>
                <a:r>
                  <a:rPr lang="en-US" altLang="zh-CN" kern="0" dirty="0">
                    <a:ea typeface="宋体" charset="-122"/>
                  </a:rPr>
                  <a:t>Maximum blocking time </a:t>
                </a:r>
                <a:r>
                  <a:rPr lang="en-US" altLang="zh-CN" dirty="0">
                    <a:ea typeface="宋体" charset="-122"/>
                  </a:rPr>
                  <a:t>of task E is </a:t>
                </a:r>
                <a:r>
                  <a:rPr lang="en-US" altLang="zh-CN" kern="0" dirty="0">
                    <a:ea typeface="宋体" charset="-122"/>
                  </a:rPr>
                  <a:t>B</a:t>
                </a:r>
                <a:r>
                  <a:rPr lang="en-US" altLang="zh-CN" kern="0" baseline="-25000" dirty="0">
                    <a:ea typeface="宋体" charset="-122"/>
                  </a:rPr>
                  <a:t>E</a:t>
                </a:r>
                <a:r>
                  <a:rPr lang="en-US" altLang="zh-CN" kern="0" dirty="0">
                    <a:ea typeface="宋体" charset="-122"/>
                  </a:rPr>
                  <a:t>=max(cs(H, s2), cs(H, s5))=max(13, 7)=13</a:t>
                </a: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𝐹</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𝐹</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𝐹</m:t>
                        </m:r>
                      </m:sub>
                    </m:sSub>
                    <m:r>
                      <a:rPr lang="en-GB" altLang="zh-CN" sz="2400"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𝐹</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𝐴</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𝐹</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𝐵</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𝐵</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𝐹</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𝐶</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𝐶</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𝐹</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𝐷</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𝐷</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𝐹</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𝐸</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𝐸</m:t>
                        </m:r>
                      </m:sub>
                    </m:sSub>
                    <m:r>
                      <a:rPr lang="en-GB" altLang="zh-CN" b="0" i="1" smtClean="0">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10</m:t>
                    </m:r>
                    <m:r>
                      <a:rPr lang="en-GB" altLang="zh-CN" b="0" i="1" smtClean="0">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13</m:t>
                    </m:r>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r>
                              <a:rPr lang="en-GB" altLang="zh-CN" b="0" i="1" smtClean="0">
                                <a:latin typeface="Cambria Math" panose="02040503050406030204" pitchFamily="18" charset="0"/>
                                <a:ea typeface="宋体" pitchFamily="2" charset="-122"/>
                              </a:rPr>
                              <m:t>250</m:t>
                            </m:r>
                          </m:den>
                        </m:f>
                      </m:e>
                    </m:d>
                    <m:r>
                      <a:rPr lang="en-GB" altLang="zh-CN" b="0" i="1" smtClean="0">
                        <a:latin typeface="Cambria Math" panose="02040503050406030204" pitchFamily="18" charset="0"/>
                        <a:ea typeface="宋体" pitchFamily="2" charset="-122"/>
                      </a:rPr>
                      <m:t>14</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r>
                              <a:rPr lang="en-GB" altLang="zh-CN" b="0" i="1" smtClean="0">
                                <a:latin typeface="Cambria Math" panose="02040503050406030204" pitchFamily="18" charset="0"/>
                                <a:ea typeface="宋体" pitchFamily="2" charset="-122"/>
                              </a:rPr>
                              <m:t>500</m:t>
                            </m:r>
                          </m:den>
                        </m:f>
                      </m:e>
                    </m:d>
                    <m:r>
                      <a:rPr lang="en-GB" altLang="zh-CN" b="0" i="1" smtClean="0">
                        <a:latin typeface="Cambria Math" panose="02040503050406030204" pitchFamily="18" charset="0"/>
                        <a:ea typeface="宋体" pitchFamily="2" charset="-122"/>
                      </a:rPr>
                      <m:t>50</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r>
                              <a:rPr lang="en-GB" altLang="zh-CN" b="0" i="1" smtClean="0">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90</m:t>
                    </m:r>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𝐸</m:t>
                                </m:r>
                              </m:sub>
                            </m:sSub>
                          </m:num>
                          <m:den>
                            <m:r>
                              <a:rPr lang="en-GB" altLang="zh-CN" i="1">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2</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𝐸</m:t>
                                </m:r>
                              </m:sub>
                            </m:sSub>
                          </m:num>
                          <m:den>
                            <m:r>
                              <a:rPr lang="en-GB" altLang="zh-CN" b="0" i="1" smtClean="0">
                                <a:latin typeface="Cambria Math" panose="02040503050406030204" pitchFamily="18" charset="0"/>
                                <a:ea typeface="宋体" pitchFamily="2" charset="-122"/>
                              </a:rPr>
                              <m:t>10</m:t>
                            </m:r>
                            <m:r>
                              <a:rPr lang="en-GB" altLang="zh-CN" i="1">
                                <a:latin typeface="Cambria Math" panose="02040503050406030204" pitchFamily="18" charset="0"/>
                                <a:ea typeface="宋体" pitchFamily="2" charset="-122"/>
                              </a:rPr>
                              <m:t>00</m:t>
                            </m:r>
                          </m:den>
                        </m:f>
                      </m:e>
                    </m:d>
                    <m:r>
                      <a:rPr lang="en-GB" altLang="zh-CN" b="0" i="1" smtClean="0">
                        <a:latin typeface="Cambria Math" panose="02040503050406030204" pitchFamily="18" charset="0"/>
                        <a:ea typeface="宋体" pitchFamily="2" charset="-122"/>
                      </a:rPr>
                      <m:t>5</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247</m:t>
                    </m:r>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𝐹</m:t>
                        </m:r>
                      </m:sub>
                    </m:sSub>
                    <m:r>
                      <a:rPr lang="en-GB" altLang="zh-CN" b="0" i="1" smtClean="0">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2000</m:t>
                    </m:r>
                  </m:oMath>
                </a14:m>
                <a:endParaRPr lang="en-GB" sz="2400" dirty="0"/>
              </a:p>
              <a:p>
                <a:pPr eaLnBrk="1" hangingPunct="1"/>
                <a:r>
                  <a:rPr lang="en-GB" dirty="0"/>
                  <a:t>Hence task F is schedulable</a:t>
                </a:r>
                <a:endParaRPr lang="en-GB" sz="2400" dirty="0"/>
              </a:p>
              <a:p>
                <a:endParaRPr lang="en-SE" dirty="0"/>
              </a:p>
            </p:txBody>
          </p:sp>
        </mc:Choice>
        <mc:Fallback xmlns="">
          <p:sp>
            <p:nvSpPr>
              <p:cNvPr id="3" name="Content Placeholder 2">
                <a:extLst>
                  <a:ext uri="{FF2B5EF4-FFF2-40B4-BE49-F238E27FC236}">
                    <a16:creationId xmlns:a16="http://schemas.microsoft.com/office/drawing/2014/main" id="{6A14D7DE-040B-E9FA-50F4-ED9AFEF71AD2}"/>
                  </a:ext>
                </a:extLst>
              </p:cNvPr>
              <p:cNvSpPr>
                <a:spLocks noGrp="1" noRot="1" noChangeAspect="1" noMove="1" noResize="1" noEditPoints="1" noAdjustHandles="1" noChangeArrowheads="1" noChangeShapeType="1" noTextEdit="1"/>
              </p:cNvSpPr>
              <p:nvPr>
                <p:ph idx="1"/>
              </p:nvPr>
            </p:nvSpPr>
            <p:spPr>
              <a:xfrm>
                <a:off x="812800" y="914400"/>
                <a:ext cx="10566400" cy="2819400"/>
              </a:xfrm>
              <a:blipFill>
                <a:blip r:embed="rId3"/>
                <a:stretch>
                  <a:fillRect l="-750" t="-4968" b="-5184"/>
                </a:stretch>
              </a:blipFill>
            </p:spPr>
            <p:txBody>
              <a:bodyPr/>
              <a:lstStyle/>
              <a:p>
                <a:r>
                  <a:rPr lang="en-SE">
                    <a:noFill/>
                  </a:rPr>
                  <a:t> </a:t>
                </a:r>
              </a:p>
            </p:txBody>
          </p:sp>
        </mc:Fallback>
      </mc:AlternateContent>
      <p:pic>
        <p:nvPicPr>
          <p:cNvPr id="6" name="Picture 5">
            <a:extLst>
              <a:ext uri="{FF2B5EF4-FFF2-40B4-BE49-F238E27FC236}">
                <a16:creationId xmlns:a16="http://schemas.microsoft.com/office/drawing/2014/main" id="{81303E7A-63FF-44AF-662B-2D5CF6A0B4A6}"/>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5098650" y="3546621"/>
            <a:ext cx="6972782" cy="3221121"/>
          </a:xfrm>
          <a:prstGeom prst="rect">
            <a:avLst/>
          </a:prstGeom>
        </p:spPr>
      </p:pic>
    </p:spTree>
    <p:extLst>
      <p:ext uri="{BB962C8B-B14F-4D97-AF65-F5344CB8AC3E}">
        <p14:creationId xmlns:p14="http://schemas.microsoft.com/office/powerpoint/2010/main" val="345075107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533C9D-4133-9A66-68BD-E9F97AB442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EE5BB7-5BE8-4B04-F001-C1AF2B2E4522}"/>
              </a:ext>
            </a:extLst>
          </p:cNvPr>
          <p:cNvSpPr>
            <a:spLocks noGrp="1"/>
          </p:cNvSpPr>
          <p:nvPr>
            <p:ph type="title"/>
          </p:nvPr>
        </p:nvSpPr>
        <p:spPr/>
        <p:txBody>
          <a:bodyPr/>
          <a:lstStyle/>
          <a:p>
            <a:r>
              <a:rPr lang="en-GB" dirty="0"/>
              <a:t>Q5. Task G</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4F1B4B-FF41-AC63-1393-AC7B938473BF}"/>
                  </a:ext>
                </a:extLst>
              </p:cNvPr>
              <p:cNvSpPr>
                <a:spLocks noGrp="1"/>
              </p:cNvSpPr>
              <p:nvPr>
                <p:ph idx="1"/>
              </p:nvPr>
            </p:nvSpPr>
            <p:spPr>
              <a:xfrm>
                <a:off x="812800" y="762000"/>
                <a:ext cx="10566400" cy="3221121"/>
              </a:xfrm>
            </p:spPr>
            <p:txBody>
              <a:bodyPr>
                <a:normAutofit fontScale="92500" lnSpcReduction="20000"/>
              </a:bodyPr>
              <a:lstStyle/>
              <a:p>
                <a:r>
                  <a:rPr lang="en-GB" dirty="0"/>
                  <a:t>Consider task G:</a:t>
                </a:r>
              </a:p>
              <a:p>
                <a:pPr eaLnBrk="1" hangingPunct="1"/>
                <a:r>
                  <a:rPr lang="en-US" altLang="zh-CN" kern="0" dirty="0">
                    <a:ea typeface="宋体" charset="-122"/>
                  </a:rPr>
                  <a:t>The set of lower priority tasks </a:t>
                </a:r>
                <a:r>
                  <a:rPr lang="en-US" altLang="zh-CN" kern="0" dirty="0" err="1">
                    <a:ea typeface="宋体" charset="-122"/>
                  </a:rPr>
                  <a:t>lp</a:t>
                </a:r>
                <a:r>
                  <a:rPr lang="en-US" altLang="zh-CN" kern="0" dirty="0">
                    <a:ea typeface="宋体" charset="-122"/>
                  </a:rPr>
                  <a:t>(G) includes task H</a:t>
                </a:r>
              </a:p>
              <a:p>
                <a:pPr eaLnBrk="1" hangingPunct="1"/>
                <a:r>
                  <a:rPr lang="en-US" altLang="zh-CN" dirty="0">
                    <a:ea typeface="宋体" charset="-122"/>
                  </a:rPr>
                  <a:t>The set of semaphores used/required by these tasks includes</a:t>
                </a:r>
                <a:r>
                  <a:rPr lang="en-US" altLang="zh-CN" kern="0" dirty="0">
                    <a:ea typeface="宋体" charset="-122"/>
                  </a:rPr>
                  <a:t> s</a:t>
                </a:r>
                <a:r>
                  <a:rPr lang="en-US" altLang="zh-CN" kern="0" baseline="-25000" dirty="0">
                    <a:ea typeface="宋体" charset="-122"/>
                  </a:rPr>
                  <a:t>2</a:t>
                </a:r>
                <a:r>
                  <a:rPr lang="en-US" altLang="zh-CN" baseline="-25000" dirty="0">
                    <a:ea typeface="宋体" charset="-122"/>
                  </a:rPr>
                  <a:t> </a:t>
                </a:r>
                <a:r>
                  <a:rPr lang="en-US" altLang="zh-CN" kern="0" dirty="0">
                    <a:ea typeface="宋体" charset="-122"/>
                  </a:rPr>
                  <a:t>and s</a:t>
                </a:r>
                <a:r>
                  <a:rPr lang="en-US" altLang="zh-CN" kern="0" baseline="-25000" dirty="0">
                    <a:ea typeface="宋体" charset="-122"/>
                  </a:rPr>
                  <a:t>5</a:t>
                </a:r>
              </a:p>
              <a:p>
                <a:pPr eaLnBrk="1" hangingPunct="1"/>
                <a:r>
                  <a:rPr lang="en-US" altLang="zh-CN" kern="0" dirty="0">
                    <a:ea typeface="宋体" charset="-122"/>
                  </a:rPr>
                  <a:t>Ceilings C(s</a:t>
                </a:r>
                <a:r>
                  <a:rPr lang="en-US" altLang="zh-CN" kern="0" baseline="-25000" dirty="0">
                    <a:ea typeface="宋体" charset="-122"/>
                  </a:rPr>
                  <a:t>2</a:t>
                </a:r>
                <a:r>
                  <a:rPr lang="en-US" altLang="zh-CN" kern="0" dirty="0">
                    <a:ea typeface="宋体" charset="-122"/>
                  </a:rPr>
                  <a:t>)=5, C(s</a:t>
                </a:r>
                <a:r>
                  <a:rPr lang="en-US" altLang="zh-CN" kern="0" baseline="-25000" dirty="0">
                    <a:ea typeface="宋体" charset="-122"/>
                  </a:rPr>
                  <a:t>5</a:t>
                </a:r>
                <a:r>
                  <a:rPr lang="en-US" altLang="zh-CN" kern="0" dirty="0">
                    <a:ea typeface="宋体" charset="-122"/>
                  </a:rPr>
                  <a:t>)=3 ≥ </a:t>
                </a:r>
                <a:r>
                  <a:rPr lang="en-US" altLang="zh-CN" kern="0" dirty="0" err="1">
                    <a:ea typeface="宋体" charset="-122"/>
                  </a:rPr>
                  <a:t>prio</a:t>
                </a:r>
                <a:r>
                  <a:rPr lang="en-US" altLang="zh-CN" kern="0" dirty="0">
                    <a:ea typeface="宋体" charset="-122"/>
                  </a:rPr>
                  <a:t>(G)=2</a:t>
                </a:r>
              </a:p>
              <a:p>
                <a:pPr eaLnBrk="1" hangingPunct="1"/>
                <a:r>
                  <a:rPr lang="en-US" altLang="zh-CN" kern="0" dirty="0">
                    <a:ea typeface="宋体" charset="-122"/>
                  </a:rPr>
                  <a:t>Maximum blocking time </a:t>
                </a:r>
                <a:r>
                  <a:rPr lang="en-US" altLang="zh-CN" dirty="0">
                    <a:ea typeface="宋体" charset="-122"/>
                  </a:rPr>
                  <a:t>of task E is </a:t>
                </a:r>
                <a:r>
                  <a:rPr lang="en-US" altLang="zh-CN" kern="0" dirty="0">
                    <a:ea typeface="宋体" charset="-122"/>
                  </a:rPr>
                  <a:t>B</a:t>
                </a:r>
                <a:r>
                  <a:rPr lang="en-US" altLang="zh-CN" kern="0" baseline="-25000" dirty="0">
                    <a:ea typeface="宋体" charset="-122"/>
                  </a:rPr>
                  <a:t>E</a:t>
                </a:r>
                <a:r>
                  <a:rPr lang="en-US" altLang="zh-CN" kern="0" dirty="0">
                    <a:ea typeface="宋体" charset="-122"/>
                  </a:rPr>
                  <a:t>=max(cs(H, s2), cs(H, s5))=max(13, 7)=13</a:t>
                </a: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𝐺</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𝐺</m:t>
                        </m:r>
                      </m:sub>
                    </m:sSub>
                    <m:r>
                      <a:rPr lang="en-GB" altLang="zh-CN" sz="2400"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𝐺</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𝐴</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𝐵</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𝐵</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smtClean="0">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𝐶</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𝐶</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𝐷</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𝐷</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smtClean="0">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𝐸</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𝐸</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𝐹</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𝐹</m:t>
                        </m:r>
                      </m:sub>
                    </m:sSub>
                    <m:r>
                      <a:rPr lang="en-GB" altLang="zh-CN" b="0" i="1" smtClean="0">
                        <a:latin typeface="Cambria Math" panose="02040503050406030204" pitchFamily="18" charset="0"/>
                        <a:ea typeface="宋体" pitchFamily="2" charset="-122"/>
                      </a:rPr>
                      <m:t>=10+13+</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r>
                              <a:rPr lang="en-GB" altLang="zh-CN" b="0" i="1" smtClean="0">
                                <a:latin typeface="Cambria Math" panose="02040503050406030204" pitchFamily="18" charset="0"/>
                                <a:ea typeface="宋体" pitchFamily="2" charset="-122"/>
                              </a:rPr>
                              <m:t>250</m:t>
                            </m:r>
                          </m:den>
                        </m:f>
                      </m:e>
                    </m:d>
                    <m:r>
                      <a:rPr lang="en-GB" altLang="zh-CN" b="0" i="1" smtClean="0">
                        <a:latin typeface="Cambria Math" panose="02040503050406030204" pitchFamily="18" charset="0"/>
                        <a:ea typeface="宋体" pitchFamily="2" charset="-122"/>
                      </a:rPr>
                      <m:t>14</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r>
                              <a:rPr lang="en-GB" altLang="zh-CN" b="0" i="1" smtClean="0">
                                <a:latin typeface="Cambria Math" panose="02040503050406030204" pitchFamily="18" charset="0"/>
                                <a:ea typeface="宋体" pitchFamily="2" charset="-122"/>
                              </a:rPr>
                              <m:t>500</m:t>
                            </m:r>
                          </m:den>
                        </m:f>
                      </m:e>
                    </m:d>
                    <m:r>
                      <a:rPr lang="en-GB" altLang="zh-CN" b="0" i="1" smtClean="0">
                        <a:latin typeface="Cambria Math" panose="02040503050406030204" pitchFamily="18" charset="0"/>
                        <a:ea typeface="宋体" pitchFamily="2" charset="-122"/>
                      </a:rPr>
                      <m:t>50</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r>
                              <a:rPr lang="en-GB" altLang="zh-CN" b="0" i="1" smtClean="0">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90+</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r>
                              <a:rPr lang="en-GB" altLang="zh-CN" i="1">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2</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r>
                              <a:rPr lang="en-GB" altLang="zh-CN" b="0" i="1" smtClean="0">
                                <a:latin typeface="Cambria Math" panose="02040503050406030204" pitchFamily="18" charset="0"/>
                                <a:ea typeface="宋体" pitchFamily="2" charset="-122"/>
                              </a:rPr>
                              <m:t>10</m:t>
                            </m:r>
                            <m:r>
                              <a:rPr lang="en-GB" altLang="zh-CN" i="1">
                                <a:latin typeface="Cambria Math" panose="02040503050406030204" pitchFamily="18" charset="0"/>
                                <a:ea typeface="宋体" pitchFamily="2" charset="-122"/>
                              </a:rPr>
                              <m:t>00</m:t>
                            </m:r>
                          </m:den>
                        </m:f>
                      </m:e>
                    </m:d>
                    <m:r>
                      <a:rPr lang="en-GB" altLang="zh-CN" b="0" i="1" smtClean="0">
                        <a:latin typeface="Cambria Math" panose="02040503050406030204" pitchFamily="18" charset="0"/>
                        <a:ea typeface="宋体" pitchFamily="2" charset="-122"/>
                      </a:rPr>
                      <m:t>5</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r>
                              <a:rPr lang="en-GB" altLang="zh-CN" b="0" i="1" smtClean="0">
                                <a:latin typeface="Cambria Math" panose="02040503050406030204" pitchFamily="18" charset="0"/>
                                <a:ea typeface="宋体" pitchFamily="2" charset="-122"/>
                              </a:rPr>
                              <m:t>2</m:t>
                            </m:r>
                            <m:r>
                              <a:rPr lang="en-GB" altLang="zh-CN" i="1">
                                <a:latin typeface="Cambria Math" panose="02040503050406030204" pitchFamily="18" charset="0"/>
                                <a:ea typeface="宋体" pitchFamily="2" charset="-122"/>
                              </a:rPr>
                              <m:t>000</m:t>
                            </m:r>
                          </m:den>
                        </m:f>
                      </m:e>
                    </m:d>
                    <m:r>
                      <a:rPr lang="en-GB" altLang="zh-CN" b="0" i="1" smtClean="0">
                        <a:latin typeface="Cambria Math" panose="02040503050406030204" pitchFamily="18" charset="0"/>
                        <a:ea typeface="宋体" pitchFamily="2" charset="-122"/>
                      </a:rPr>
                      <m:t>1</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=271≤</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𝐺</m:t>
                        </m:r>
                      </m:sub>
                    </m:sSub>
                    <m:r>
                      <a:rPr lang="en-GB" altLang="zh-CN" b="0" i="1" smtClean="0">
                        <a:latin typeface="Cambria Math" panose="02040503050406030204" pitchFamily="18" charset="0"/>
                        <a:ea typeface="宋体" pitchFamily="2" charset="-122"/>
                      </a:rPr>
                      <m:t>=2000</m:t>
                    </m:r>
                  </m:oMath>
                </a14:m>
                <a:endParaRPr lang="en-GB" sz="2400" dirty="0"/>
              </a:p>
              <a:p>
                <a:pPr eaLnBrk="1" hangingPunct="1"/>
                <a:r>
                  <a:rPr lang="en-GB" dirty="0"/>
                  <a:t>Hence task G is schedulable</a:t>
                </a:r>
                <a:endParaRPr lang="en-GB" sz="2400" dirty="0"/>
              </a:p>
              <a:p>
                <a:endParaRPr lang="en-SE" dirty="0"/>
              </a:p>
            </p:txBody>
          </p:sp>
        </mc:Choice>
        <mc:Fallback xmlns="">
          <p:sp>
            <p:nvSpPr>
              <p:cNvPr id="3" name="Content Placeholder 2">
                <a:extLst>
                  <a:ext uri="{FF2B5EF4-FFF2-40B4-BE49-F238E27FC236}">
                    <a16:creationId xmlns:a16="http://schemas.microsoft.com/office/drawing/2014/main" id="{424F1B4B-FF41-AC63-1393-AC7B938473BF}"/>
                  </a:ext>
                </a:extLst>
              </p:cNvPr>
              <p:cNvSpPr>
                <a:spLocks noGrp="1" noRot="1" noChangeAspect="1" noMove="1" noResize="1" noEditPoints="1" noAdjustHandles="1" noChangeArrowheads="1" noChangeShapeType="1" noTextEdit="1"/>
              </p:cNvSpPr>
              <p:nvPr>
                <p:ph idx="1"/>
              </p:nvPr>
            </p:nvSpPr>
            <p:spPr>
              <a:xfrm>
                <a:off x="812800" y="762000"/>
                <a:ext cx="10566400" cy="3221121"/>
              </a:xfrm>
              <a:blipFill>
                <a:blip r:embed="rId3"/>
                <a:stretch>
                  <a:fillRect l="-865" t="-4735" b="-1326"/>
                </a:stretch>
              </a:blipFill>
            </p:spPr>
            <p:txBody>
              <a:bodyPr/>
              <a:lstStyle/>
              <a:p>
                <a:r>
                  <a:rPr lang="en-SE">
                    <a:noFill/>
                  </a:rPr>
                  <a:t> </a:t>
                </a:r>
              </a:p>
            </p:txBody>
          </p:sp>
        </mc:Fallback>
      </mc:AlternateContent>
      <p:pic>
        <p:nvPicPr>
          <p:cNvPr id="11" name="Picture 10">
            <a:extLst>
              <a:ext uri="{FF2B5EF4-FFF2-40B4-BE49-F238E27FC236}">
                <a16:creationId xmlns:a16="http://schemas.microsoft.com/office/drawing/2014/main" id="{3D85546D-44C4-4838-02FB-AF6DB71E6BB6}"/>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5098650" y="3546621"/>
            <a:ext cx="6972782" cy="3221121"/>
          </a:xfrm>
          <a:prstGeom prst="rect">
            <a:avLst/>
          </a:prstGeom>
        </p:spPr>
      </p:pic>
    </p:spTree>
    <p:extLst>
      <p:ext uri="{BB962C8B-B14F-4D97-AF65-F5344CB8AC3E}">
        <p14:creationId xmlns:p14="http://schemas.microsoft.com/office/powerpoint/2010/main" val="19219007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CC8133-5701-AE4D-43C1-0D00A1A332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14592B-6404-4061-7198-F5824519528F}"/>
              </a:ext>
            </a:extLst>
          </p:cNvPr>
          <p:cNvSpPr>
            <a:spLocks noGrp="1"/>
          </p:cNvSpPr>
          <p:nvPr>
            <p:ph type="title"/>
          </p:nvPr>
        </p:nvSpPr>
        <p:spPr/>
        <p:txBody>
          <a:bodyPr/>
          <a:lstStyle/>
          <a:p>
            <a:r>
              <a:rPr lang="en-GB" dirty="0"/>
              <a:t>Q5. Task H</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3DE9C5-3F8A-AC51-3DAB-AA02DD0B914D}"/>
                  </a:ext>
                </a:extLst>
              </p:cNvPr>
              <p:cNvSpPr>
                <a:spLocks noGrp="1"/>
              </p:cNvSpPr>
              <p:nvPr>
                <p:ph idx="1"/>
              </p:nvPr>
            </p:nvSpPr>
            <p:spPr/>
            <p:txBody>
              <a:bodyPr>
                <a:normAutofit/>
              </a:bodyPr>
              <a:lstStyle/>
              <a:p>
                <a:r>
                  <a:rPr lang="en-GB" dirty="0"/>
                  <a:t>Consider task H:</a:t>
                </a:r>
              </a:p>
              <a:p>
                <a:pPr eaLnBrk="1" hangingPunct="1"/>
                <a:r>
                  <a:rPr lang="en-US" altLang="zh-CN" kern="0" dirty="0">
                    <a:ea typeface="宋体" charset="-122"/>
                  </a:rPr>
                  <a:t>Task H </a:t>
                </a:r>
                <a:r>
                  <a:rPr lang="en-US" altLang="zh-CN" sz="2400" dirty="0">
                    <a:ea typeface="宋体" charset="-122"/>
                  </a:rPr>
                  <a:t>is the lowest priority task, so it does not experience any blocking</a:t>
                </a:r>
                <a:r>
                  <a:rPr lang="en-US" altLang="zh-CN" kern="0" dirty="0">
                    <a:ea typeface="宋体" charset="-122"/>
                  </a:rPr>
                  <a:t> B</a:t>
                </a:r>
                <a:r>
                  <a:rPr lang="en-US" altLang="zh-CN" kern="0" baseline="-25000" dirty="0">
                    <a:ea typeface="宋体" charset="-122"/>
                  </a:rPr>
                  <a:t>H</a:t>
                </a:r>
                <a:r>
                  <a:rPr lang="en-US" altLang="zh-CN" kern="0" dirty="0">
                    <a:ea typeface="宋体" charset="-122"/>
                  </a:rPr>
                  <a:t>=0</a:t>
                </a: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𝐻</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𝐻</m:t>
                        </m:r>
                      </m:sub>
                    </m:sSub>
                    <m:r>
                      <a:rPr lang="en-GB" altLang="zh-CN" sz="2400"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𝐻</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𝐴</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𝐵</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𝐵</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smtClean="0">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𝐶</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𝐶</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𝐷</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𝐷</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smtClean="0">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𝐸</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𝐸</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𝐹</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𝐹</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𝐺</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𝐺</m:t>
                        </m:r>
                      </m:sub>
                    </m:sSub>
                    <m:r>
                      <a:rPr lang="en-GB" altLang="zh-CN" b="0" i="1" smtClean="0">
                        <a:latin typeface="Cambria Math" panose="02040503050406030204" pitchFamily="18" charset="0"/>
                        <a:ea typeface="宋体" pitchFamily="2" charset="-122"/>
                      </a:rPr>
                      <m:t>=30+</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r>
                              <a:rPr lang="en-GB" altLang="zh-CN" b="0" i="1" smtClean="0">
                                <a:latin typeface="Cambria Math" panose="02040503050406030204" pitchFamily="18" charset="0"/>
                                <a:ea typeface="宋体" pitchFamily="2" charset="-122"/>
                              </a:rPr>
                              <m:t>250</m:t>
                            </m:r>
                          </m:den>
                        </m:f>
                      </m:e>
                    </m:d>
                    <m:r>
                      <a:rPr lang="en-GB" altLang="zh-CN" b="0" i="1" smtClean="0">
                        <a:latin typeface="Cambria Math" panose="02040503050406030204" pitchFamily="18" charset="0"/>
                        <a:ea typeface="宋体" pitchFamily="2" charset="-122"/>
                      </a:rPr>
                      <m:t>14</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r>
                              <a:rPr lang="en-GB" altLang="zh-CN" b="0" i="1" smtClean="0">
                                <a:latin typeface="Cambria Math" panose="02040503050406030204" pitchFamily="18" charset="0"/>
                                <a:ea typeface="宋体" pitchFamily="2" charset="-122"/>
                              </a:rPr>
                              <m:t>500</m:t>
                            </m:r>
                          </m:den>
                        </m:f>
                      </m:e>
                    </m:d>
                    <m:r>
                      <a:rPr lang="en-GB" altLang="zh-CN" b="0" i="1" smtClean="0">
                        <a:latin typeface="Cambria Math" panose="02040503050406030204" pitchFamily="18" charset="0"/>
                        <a:ea typeface="宋体" pitchFamily="2" charset="-122"/>
                      </a:rPr>
                      <m:t>50</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r>
                              <a:rPr lang="en-GB" altLang="zh-CN" b="0" i="1" smtClean="0">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90+</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r>
                              <a:rPr lang="en-GB" altLang="zh-CN" i="1">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2</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r>
                              <a:rPr lang="en-GB" altLang="zh-CN" b="0" i="1" smtClean="0">
                                <a:latin typeface="Cambria Math" panose="02040503050406030204" pitchFamily="18" charset="0"/>
                                <a:ea typeface="宋体" pitchFamily="2" charset="-122"/>
                              </a:rPr>
                              <m:t>10</m:t>
                            </m:r>
                            <m:r>
                              <a:rPr lang="en-GB" altLang="zh-CN" i="1">
                                <a:latin typeface="Cambria Math" panose="02040503050406030204" pitchFamily="18" charset="0"/>
                                <a:ea typeface="宋体" pitchFamily="2" charset="-122"/>
                              </a:rPr>
                              <m:t>00</m:t>
                            </m:r>
                          </m:den>
                        </m:f>
                      </m:e>
                    </m:d>
                    <m:r>
                      <a:rPr lang="en-GB" altLang="zh-CN" b="0" i="1" smtClean="0">
                        <a:latin typeface="Cambria Math" panose="02040503050406030204" pitchFamily="18" charset="0"/>
                        <a:ea typeface="宋体" pitchFamily="2" charset="-122"/>
                      </a:rPr>
                      <m:t>5</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smtClean="0">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r>
                              <a:rPr lang="en-GB" altLang="zh-CN" b="0" i="1" smtClean="0">
                                <a:latin typeface="Cambria Math" panose="02040503050406030204" pitchFamily="18" charset="0"/>
                                <a:ea typeface="宋体" pitchFamily="2" charset="-122"/>
                              </a:rPr>
                              <m:t>2</m:t>
                            </m:r>
                            <m:r>
                              <a:rPr lang="en-GB" altLang="zh-CN" i="1">
                                <a:latin typeface="Cambria Math" panose="02040503050406030204" pitchFamily="18" charset="0"/>
                                <a:ea typeface="宋体" pitchFamily="2" charset="-122"/>
                              </a:rPr>
                              <m:t>000</m:t>
                            </m:r>
                          </m:den>
                        </m:f>
                      </m:e>
                    </m:d>
                    <m:r>
                      <a:rPr lang="en-GB" altLang="zh-CN" b="0" i="1" smtClean="0">
                        <a:latin typeface="Cambria Math" panose="02040503050406030204" pitchFamily="18" charset="0"/>
                        <a:ea typeface="宋体" pitchFamily="2" charset="-122"/>
                      </a:rPr>
                      <m:t>1</m:t>
                    </m:r>
                    <m:r>
                      <a:rPr lang="en-GB" altLang="zh-CN" i="1">
                        <a:latin typeface="Cambria Math" panose="02040503050406030204" pitchFamily="18" charset="0"/>
                        <a:ea typeface="宋体" pitchFamily="2" charset="-122"/>
                      </a:rPr>
                      <m:t>0+</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r>
                              <a:rPr lang="en-GB" altLang="zh-CN" i="1">
                                <a:latin typeface="Cambria Math" panose="02040503050406030204" pitchFamily="18" charset="0"/>
                                <a:ea typeface="宋体" pitchFamily="2" charset="-122"/>
                              </a:rPr>
                              <m:t>2000</m:t>
                            </m:r>
                          </m:den>
                        </m:f>
                      </m:e>
                    </m:d>
                    <m:r>
                      <a:rPr lang="en-GB" altLang="zh-CN" i="1">
                        <a:latin typeface="Cambria Math" panose="02040503050406030204" pitchFamily="18" charset="0"/>
                        <a:ea typeface="宋体" pitchFamily="2" charset="-122"/>
                      </a:rPr>
                      <m:t>10</m:t>
                    </m:r>
                    <m:r>
                      <a:rPr lang="en-GB" altLang="zh-CN" b="0" i="1" smtClean="0">
                        <a:latin typeface="Cambria Math" panose="02040503050406030204" pitchFamily="18" charset="0"/>
                        <a:ea typeface="宋体" pitchFamily="2" charset="-122"/>
                      </a:rPr>
                      <m:t>=288≤</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𝐻</m:t>
                        </m:r>
                      </m:sub>
                    </m:sSub>
                    <m:r>
                      <a:rPr lang="en-GB" altLang="zh-CN" b="0" i="1" smtClean="0">
                        <a:latin typeface="Cambria Math" panose="02040503050406030204" pitchFamily="18" charset="0"/>
                        <a:ea typeface="宋体" pitchFamily="2" charset="-122"/>
                      </a:rPr>
                      <m:t>=2000</m:t>
                    </m:r>
                  </m:oMath>
                </a14:m>
                <a:endParaRPr lang="en-GB" sz="2400" dirty="0"/>
              </a:p>
              <a:p>
                <a:pPr eaLnBrk="1" hangingPunct="1"/>
                <a:r>
                  <a:rPr lang="en-GB" dirty="0"/>
                  <a:t>Hence task H is schedulable</a:t>
                </a:r>
                <a:endParaRPr lang="en-GB" sz="2400" dirty="0"/>
              </a:p>
              <a:p>
                <a:endParaRPr lang="en-SE" dirty="0"/>
              </a:p>
            </p:txBody>
          </p:sp>
        </mc:Choice>
        <mc:Fallback xmlns="">
          <p:sp>
            <p:nvSpPr>
              <p:cNvPr id="3" name="Content Placeholder 2">
                <a:extLst>
                  <a:ext uri="{FF2B5EF4-FFF2-40B4-BE49-F238E27FC236}">
                    <a16:creationId xmlns:a16="http://schemas.microsoft.com/office/drawing/2014/main" id="{0F3DE9C5-3F8A-AC51-3DAB-AA02DD0B914D}"/>
                  </a:ext>
                </a:extLst>
              </p:cNvPr>
              <p:cNvSpPr>
                <a:spLocks noGrp="1" noRot="1" noChangeAspect="1" noMove="1" noResize="1" noEditPoints="1" noAdjustHandles="1" noChangeArrowheads="1" noChangeShapeType="1" noTextEdit="1"/>
              </p:cNvSpPr>
              <p:nvPr>
                <p:ph idx="1"/>
              </p:nvPr>
            </p:nvSpPr>
            <p:spPr>
              <a:blipFill>
                <a:blip r:embed="rId3"/>
                <a:stretch>
                  <a:fillRect l="-1038" t="-2148"/>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12682D98-B5D5-260F-F6B7-C1D9D7C31FCF}"/>
              </a:ext>
            </a:extLst>
          </p:cNvPr>
          <p:cNvPicPr>
            <a:picLocks noChangeAspect="1"/>
          </p:cNvPicPr>
          <p:nvPr/>
        </p:nvPicPr>
        <p:blipFill>
          <a:blip r:embed="rId4"/>
          <a:stretch>
            <a:fillRect/>
          </a:stretch>
        </p:blipFill>
        <p:spPr>
          <a:xfrm>
            <a:off x="5098650" y="3539314"/>
            <a:ext cx="6972782" cy="3235736"/>
          </a:xfrm>
          <a:prstGeom prst="rect">
            <a:avLst/>
          </a:prstGeom>
        </p:spPr>
      </p:pic>
    </p:spTree>
    <p:extLst>
      <p:ext uri="{BB962C8B-B14F-4D97-AF65-F5344CB8AC3E}">
        <p14:creationId xmlns:p14="http://schemas.microsoft.com/office/powerpoint/2010/main" val="305425269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A13B8B-6248-D606-0FF9-B81DC5A2DB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387D68-2EAE-AD34-2BCC-EEFAB8E98484}"/>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F638A3-210F-012F-E6B7-8C9850206016}"/>
                  </a:ext>
                </a:extLst>
              </p:cNvPr>
              <p:cNvSpPr>
                <a:spLocks noGrp="1"/>
              </p:cNvSpPr>
              <p:nvPr>
                <p:ph idx="1"/>
              </p:nvPr>
            </p:nvSpPr>
            <p:spPr>
              <a:xfrm>
                <a:off x="812800" y="914399"/>
                <a:ext cx="10769600" cy="3477211"/>
              </a:xfrm>
            </p:spPr>
            <p:txBody>
              <a:bodyPr>
                <a:normAutofit fontScale="85000" lnSpcReduction="20000"/>
              </a:bodyPr>
              <a:lstStyle/>
              <a:p>
                <a:r>
                  <a:rPr lang="en-GB" spc="-45" dirty="0">
                    <a:latin typeface="Times New Roman"/>
                    <a:cs typeface="Times New Roman"/>
                  </a:rPr>
                  <a:t>1)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=0.944&gt;0.828</m:t>
                    </m:r>
                  </m:oMath>
                </a14:m>
                <a:r>
                  <a:rPr lang="en-GB" b="0" dirty="0">
                    <a:latin typeface="Gill Sans Light"/>
                  </a:rPr>
                  <a:t> </a:t>
                </a:r>
                <a:r>
                  <a:rPr lang="en-US" altLang="zh-CN" dirty="0"/>
                  <a:t>(UB for 2 tasks under RM)</a:t>
                </a:r>
                <a:r>
                  <a:rPr lang="en-GB" b="0" dirty="0">
                    <a:latin typeface="Gill Sans Light"/>
                  </a:rPr>
                  <a:t>. Since utilization exceeds the RM bound, we cannot determine its </a:t>
                </a:r>
                <a:r>
                  <a:rPr lang="en-GB" b="0" dirty="0" err="1">
                    <a:latin typeface="Gill Sans Light"/>
                  </a:rPr>
                  <a:t>schedulability</a:t>
                </a:r>
                <a:r>
                  <a:rPr lang="en-GB" b="0" dirty="0">
                    <a:latin typeface="Gill Sans Light"/>
                  </a:rPr>
                  <a:t> under RM, so we perform </a:t>
                </a:r>
                <a:r>
                  <a:rPr lang="en-GB" dirty="0">
                    <a:latin typeface="Gill Sans Light"/>
                  </a:rPr>
                  <a:t>RTA to compute WCRT of each task, by solving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nary>
                      <m:naryPr>
                        <m:chr m:val="∑"/>
                        <m:supHide m:val="on"/>
                        <m:ctrlPr>
                          <a:rPr lang="en-GB" altLang="zh-CN" i="1">
                            <a:latin typeface="Cambria Math" panose="02040503050406030204" pitchFamily="18" charset="0"/>
                            <a:ea typeface="宋体" pitchFamily="2" charset="-122"/>
                          </a:rPr>
                        </m:ctrlPr>
                      </m:naryPr>
                      <m:sub>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𝑗</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h𝑝</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𝑖</m:t>
                        </m:r>
                        <m:r>
                          <a:rPr lang="en-GB" altLang="zh-CN" i="1">
                            <a:latin typeface="Cambria Math" panose="02040503050406030204" pitchFamily="18" charset="0"/>
                            <a:ea typeface="宋体" pitchFamily="2" charset="-122"/>
                          </a:rPr>
                          <m:t>)</m:t>
                        </m:r>
                      </m:sub>
                      <m:sup/>
                      <m:e>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i="1">
                                        <a:latin typeface="Cambria Math" panose="02040503050406030204" pitchFamily="18" charset="0"/>
                                        <a:ea typeface="宋体" pitchFamily="2" charset="-122"/>
                                      </a:rPr>
                                      <m:t>𝑗</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𝑗</m:t>
                            </m:r>
                          </m:sub>
                        </m:sSub>
                      </m:e>
                    </m:nary>
                  </m:oMath>
                </a14:m>
                <a:endParaRPr lang="en-GB" dirty="0">
                  <a:latin typeface="Gill Sans Light"/>
                </a:endParaRPr>
              </a:p>
              <a:p>
                <a:r>
                  <a:rPr lang="en-GB" dirty="0">
                    <a:latin typeface="Gill Sans Light"/>
                  </a:rPr>
                  <a:t>For higher-priority (smaller period) task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1</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=3≤</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=6</m:t>
                    </m:r>
                  </m:oMath>
                </a14:m>
                <a:r>
                  <a:rPr lang="en-GB" b="0" dirty="0">
                    <a:latin typeface="Gill Sans Light"/>
                  </a:rPr>
                  <a:t>, hence</a:t>
                </a:r>
                <a:r>
                  <a:rPr lang="en-GB" dirty="0">
                    <a:latin typeface="Gill Sans Light"/>
                  </a:rPr>
                  <a:t> </a:t>
                </a:r>
                <a:r>
                  <a:rPr lang="en-GB" dirty="0">
                    <a:latin typeface="Symbol"/>
                    <a:cs typeface="Times New Roman" panose="02020603050405020304" pitchFamily="18" charset="0"/>
                  </a:rPr>
                  <a:t></a:t>
                </a:r>
                <a:r>
                  <a:rPr lang="en-GB" baseline="-7716" dirty="0">
                    <a:latin typeface="Times New Roman"/>
                    <a:cs typeface="Times New Roman"/>
                  </a:rPr>
                  <a:t>1</a:t>
                </a:r>
                <a:r>
                  <a:rPr lang="en-GB" b="0" dirty="0">
                    <a:latin typeface="Gill Sans Light"/>
                  </a:rPr>
                  <a:t> is schedulable</a:t>
                </a:r>
              </a:p>
              <a:p>
                <a:r>
                  <a:rPr lang="en-GB" dirty="0">
                    <a:latin typeface="Gill Sans Light"/>
                  </a:rPr>
                  <a:t>For lower-priority (larger period) task </a:t>
                </a:r>
                <a:r>
                  <a:rPr lang="en-GB" sz="2400" dirty="0">
                    <a:latin typeface="Symbol"/>
                    <a:cs typeface="Times New Roman" panose="02020603050405020304" pitchFamily="18" charset="0"/>
                  </a:rPr>
                  <a:t></a:t>
                </a:r>
                <a:r>
                  <a:rPr lang="en-GB" sz="2400" b="0" baseline="-7716" dirty="0">
                    <a:latin typeface="Times New Roman"/>
                    <a:cs typeface="Times New Roman"/>
                  </a:rPr>
                  <a:t>2</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1</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=4+</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num>
                          <m:den>
                            <m:r>
                              <a:rPr lang="en-GB" altLang="zh-CN" b="0" i="1" smtClean="0">
                                <a:latin typeface="Cambria Math" panose="02040503050406030204" pitchFamily="18" charset="0"/>
                                <a:ea typeface="宋体" pitchFamily="2" charset="-122"/>
                              </a:rPr>
                              <m:t>6</m:t>
                            </m:r>
                          </m:den>
                        </m:f>
                      </m:e>
                    </m:d>
                    <m:r>
                      <a:rPr lang="en-GB" altLang="zh-CN" b="0" i="1" smtClean="0">
                        <a:latin typeface="Cambria Math" panose="02040503050406030204" pitchFamily="18" charset="0"/>
                        <a:ea typeface="宋体" pitchFamily="2" charset="-122"/>
                      </a:rPr>
                      <m:t>⋅3</m:t>
                    </m:r>
                  </m:oMath>
                </a14:m>
                <a:r>
                  <a:rPr lang="en-GB" altLang="zh-CN" b="0" i="1" dirty="0">
                    <a:latin typeface="Cambria Math" panose="02040503050406030204" pitchFamily="18" charset="0"/>
                    <a:ea typeface="宋体" pitchFamily="2" charset="-122"/>
                  </a:rPr>
                  <a:t>, </a:t>
                </a:r>
                <a:r>
                  <a:rPr lang="en-GB" altLang="zh-CN" dirty="0">
                    <a:latin typeface="Gill Sans Light"/>
                  </a:rPr>
                  <a:t>solving it iteratively gives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=10&gt;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9</m:t>
                    </m:r>
                  </m:oMath>
                </a14:m>
                <a:r>
                  <a:rPr lang="en-GB" altLang="zh-CN" dirty="0">
                    <a:latin typeface="Gill Sans Light"/>
                  </a:rPr>
                  <a:t>, </a:t>
                </a:r>
                <a:r>
                  <a:rPr lang="en-GB" dirty="0">
                    <a:latin typeface="Gill Sans Light"/>
                  </a:rPr>
                  <a:t>hence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is not schedulable</a:t>
                </a:r>
              </a:p>
              <a:p>
                <a:r>
                  <a:rPr lang="en-GB" dirty="0">
                    <a:latin typeface="Gill Sans Light"/>
                  </a:rPr>
                  <a:t>This taskset is </a:t>
                </a:r>
                <a:r>
                  <a:rPr lang="en-GB" dirty="0" err="1">
                    <a:latin typeface="Gill Sans Light"/>
                  </a:rPr>
                  <a:t>unschedulable</a:t>
                </a:r>
                <a:r>
                  <a:rPr lang="en-GB" dirty="0">
                    <a:latin typeface="Gill Sans Light"/>
                  </a:rPr>
                  <a:t> under RM.</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=0.944≤1</m:t>
                    </m:r>
                  </m:oMath>
                </a14:m>
                <a:r>
                  <a:rPr lang="en-GB" dirty="0">
                    <a:latin typeface="Gill Sans Light"/>
                  </a:rPr>
                  <a:t> </a:t>
                </a:r>
                <a:r>
                  <a:rPr lang="en-US" altLang="zh-CN" dirty="0"/>
                  <a:t>(UB under EDF)</a:t>
                </a:r>
                <a:r>
                  <a:rPr lang="en-GB" dirty="0">
                    <a:latin typeface="Gill Sans Light"/>
                  </a:rPr>
                  <a:t>, hence this taskset is schedulable under EDF</a:t>
                </a:r>
              </a:p>
              <a:p>
                <a:r>
                  <a:rPr lang="en-GB" dirty="0">
                    <a:latin typeface="Gill Sans Light"/>
                  </a:rPr>
                  <a:t>(You are not required to draw the Gantt charts below, they are FYI only.)</a:t>
                </a:r>
              </a:p>
            </p:txBody>
          </p:sp>
        </mc:Choice>
        <mc:Fallback xmlns="">
          <p:sp>
            <p:nvSpPr>
              <p:cNvPr id="3" name="Content Placeholder 2">
                <a:extLst>
                  <a:ext uri="{FF2B5EF4-FFF2-40B4-BE49-F238E27FC236}">
                    <a16:creationId xmlns:a16="http://schemas.microsoft.com/office/drawing/2014/main" id="{06F638A3-210F-012F-E6B7-8C9850206016}"/>
                  </a:ext>
                </a:extLst>
              </p:cNvPr>
              <p:cNvSpPr>
                <a:spLocks noGrp="1" noRot="1" noChangeAspect="1" noMove="1" noResize="1" noEditPoints="1" noAdjustHandles="1" noChangeArrowheads="1" noChangeShapeType="1" noTextEdit="1"/>
              </p:cNvSpPr>
              <p:nvPr>
                <p:ph idx="1"/>
              </p:nvPr>
            </p:nvSpPr>
            <p:spPr>
              <a:xfrm>
                <a:off x="812800" y="914399"/>
                <a:ext cx="10769600" cy="3477211"/>
              </a:xfrm>
              <a:blipFill>
                <a:blip r:embed="rId2"/>
                <a:stretch>
                  <a:fillRect l="-736" t="-3684" r="-849" b="-1754"/>
                </a:stretch>
              </a:blipFill>
            </p:spPr>
            <p:txBody>
              <a:bodyPr/>
              <a:lstStyle/>
              <a:p>
                <a:r>
                  <a:rPr lang="en-SE">
                    <a:noFill/>
                  </a:rPr>
                  <a:t> </a:t>
                </a:r>
              </a:p>
            </p:txBody>
          </p:sp>
        </mc:Fallback>
      </mc:AlternateContent>
      <p:grpSp>
        <p:nvGrpSpPr>
          <p:cNvPr id="8" name="object 7">
            <a:extLst>
              <a:ext uri="{FF2B5EF4-FFF2-40B4-BE49-F238E27FC236}">
                <a16:creationId xmlns:a16="http://schemas.microsoft.com/office/drawing/2014/main" id="{B972DE13-EA2F-DDE9-20DF-3A1E98698369}"/>
              </a:ext>
            </a:extLst>
          </p:cNvPr>
          <p:cNvGrpSpPr/>
          <p:nvPr/>
        </p:nvGrpSpPr>
        <p:grpSpPr>
          <a:xfrm>
            <a:off x="402601" y="4429760"/>
            <a:ext cx="5693399" cy="1427389"/>
            <a:chOff x="758825" y="1676400"/>
            <a:chExt cx="3355975" cy="841375"/>
          </a:xfrm>
        </p:grpSpPr>
        <p:sp>
          <p:nvSpPr>
            <p:cNvPr id="26" name="object 8">
              <a:extLst>
                <a:ext uri="{FF2B5EF4-FFF2-40B4-BE49-F238E27FC236}">
                  <a16:creationId xmlns:a16="http://schemas.microsoft.com/office/drawing/2014/main" id="{C2E29C33-FD11-1307-105B-44CC3298EA5C}"/>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7" name="object 9">
              <a:extLst>
                <a:ext uri="{FF2B5EF4-FFF2-40B4-BE49-F238E27FC236}">
                  <a16:creationId xmlns:a16="http://schemas.microsoft.com/office/drawing/2014/main" id="{76EC8E3A-5BD9-01ED-F5DD-DA25955D523D}"/>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8" name="object 10">
              <a:extLst>
                <a:ext uri="{FF2B5EF4-FFF2-40B4-BE49-F238E27FC236}">
                  <a16:creationId xmlns:a16="http://schemas.microsoft.com/office/drawing/2014/main" id="{579A6459-4C35-0D56-A839-387D0B7230A4}"/>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9" name="object 11">
              <a:extLst>
                <a:ext uri="{FF2B5EF4-FFF2-40B4-BE49-F238E27FC236}">
                  <a16:creationId xmlns:a16="http://schemas.microsoft.com/office/drawing/2014/main" id="{D2C13D49-F8E3-7373-E5DC-646593453A0C}"/>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30" name="object 12">
              <a:extLst>
                <a:ext uri="{FF2B5EF4-FFF2-40B4-BE49-F238E27FC236}">
                  <a16:creationId xmlns:a16="http://schemas.microsoft.com/office/drawing/2014/main" id="{F6A47624-5DF3-4AC0-5E65-73298D254674}"/>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31" name="object 13">
              <a:extLst>
                <a:ext uri="{FF2B5EF4-FFF2-40B4-BE49-F238E27FC236}">
                  <a16:creationId xmlns:a16="http://schemas.microsoft.com/office/drawing/2014/main" id="{64341C97-3ECF-FA6A-2066-1AA2DD810F18}"/>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32" name="object 14">
              <a:extLst>
                <a:ext uri="{FF2B5EF4-FFF2-40B4-BE49-F238E27FC236}">
                  <a16:creationId xmlns:a16="http://schemas.microsoft.com/office/drawing/2014/main" id="{F6EFA70C-5E75-8B72-9F3A-0E83EB8EFA0F}"/>
                </a:ext>
              </a:extLst>
            </p:cNvPr>
            <p:cNvSpPr/>
            <p:nvPr/>
          </p:nvSpPr>
          <p:spPr>
            <a:xfrm>
              <a:off x="1335023" y="2362200"/>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33" name="object 15">
              <a:extLst>
                <a:ext uri="{FF2B5EF4-FFF2-40B4-BE49-F238E27FC236}">
                  <a16:creationId xmlns:a16="http://schemas.microsoft.com/office/drawing/2014/main" id="{510F6BFF-6A38-701A-A278-C7F66AEEE188}"/>
                </a:ext>
              </a:extLst>
            </p:cNvPr>
            <p:cNvSpPr/>
            <p:nvPr/>
          </p:nvSpPr>
          <p:spPr>
            <a:xfrm>
              <a:off x="1335023" y="2362200"/>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34" name="object 16">
              <a:extLst>
                <a:ext uri="{FF2B5EF4-FFF2-40B4-BE49-F238E27FC236}">
                  <a16:creationId xmlns:a16="http://schemas.microsoft.com/office/drawing/2014/main" id="{9DA7EF17-1C41-FDD5-2203-CA467D6738E8}"/>
                </a:ext>
              </a:extLst>
            </p:cNvPr>
            <p:cNvSpPr/>
            <p:nvPr/>
          </p:nvSpPr>
          <p:spPr>
            <a:xfrm>
              <a:off x="2401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35" name="object 17">
              <a:extLst>
                <a:ext uri="{FF2B5EF4-FFF2-40B4-BE49-F238E27FC236}">
                  <a16:creationId xmlns:a16="http://schemas.microsoft.com/office/drawing/2014/main" id="{ACE3CA56-CE49-08C6-2597-BD7D19B8F769}"/>
                </a:ext>
              </a:extLst>
            </p:cNvPr>
            <p:cNvSpPr/>
            <p:nvPr/>
          </p:nvSpPr>
          <p:spPr>
            <a:xfrm>
              <a:off x="2401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36" name="object 18">
              <a:extLst>
                <a:ext uri="{FF2B5EF4-FFF2-40B4-BE49-F238E27FC236}">
                  <a16:creationId xmlns:a16="http://schemas.microsoft.com/office/drawing/2014/main" id="{3D2B38B9-E4B4-2959-F403-8B6B6D9DF85D}"/>
                </a:ext>
              </a:extLst>
            </p:cNvPr>
            <p:cNvSpPr/>
            <p:nvPr/>
          </p:nvSpPr>
          <p:spPr>
            <a:xfrm>
              <a:off x="3163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37" name="object 19">
              <a:extLst>
                <a:ext uri="{FF2B5EF4-FFF2-40B4-BE49-F238E27FC236}">
                  <a16:creationId xmlns:a16="http://schemas.microsoft.com/office/drawing/2014/main" id="{11966288-F571-FFCE-6268-A46F08D1FEA5}"/>
                </a:ext>
              </a:extLst>
            </p:cNvPr>
            <p:cNvSpPr/>
            <p:nvPr/>
          </p:nvSpPr>
          <p:spPr>
            <a:xfrm>
              <a:off x="3163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38" name="object 20">
              <a:extLst>
                <a:ext uri="{FF2B5EF4-FFF2-40B4-BE49-F238E27FC236}">
                  <a16:creationId xmlns:a16="http://schemas.microsoft.com/office/drawing/2014/main" id="{3E9615D6-9723-2E40-FFE6-5999952D518E}"/>
                </a:ext>
              </a:extLst>
            </p:cNvPr>
            <p:cNvSpPr/>
            <p:nvPr/>
          </p:nvSpPr>
          <p:spPr>
            <a:xfrm>
              <a:off x="2249424" y="2362200"/>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00CCFF"/>
            </a:solidFill>
          </p:spPr>
          <p:txBody>
            <a:bodyPr wrap="square" lIns="0" tIns="0" rIns="0" bIns="0" rtlCol="0"/>
            <a:lstStyle/>
            <a:p>
              <a:endParaRPr sz="4400"/>
            </a:p>
          </p:txBody>
        </p:sp>
        <p:sp>
          <p:nvSpPr>
            <p:cNvPr id="39" name="object 21">
              <a:extLst>
                <a:ext uri="{FF2B5EF4-FFF2-40B4-BE49-F238E27FC236}">
                  <a16:creationId xmlns:a16="http://schemas.microsoft.com/office/drawing/2014/main" id="{D64DE52E-FFAF-0F5C-4710-C66D5E94472D}"/>
                </a:ext>
              </a:extLst>
            </p:cNvPr>
            <p:cNvSpPr/>
            <p:nvPr/>
          </p:nvSpPr>
          <p:spPr>
            <a:xfrm>
              <a:off x="2249424" y="2362200"/>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40" name="object 22">
              <a:extLst>
                <a:ext uri="{FF2B5EF4-FFF2-40B4-BE49-F238E27FC236}">
                  <a16:creationId xmlns:a16="http://schemas.microsoft.com/office/drawing/2014/main" id="{174B1175-CA13-F2E4-F7CB-981FD7FE75B9}"/>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41" name="object 23">
              <a:extLst>
                <a:ext uri="{FF2B5EF4-FFF2-40B4-BE49-F238E27FC236}">
                  <a16:creationId xmlns:a16="http://schemas.microsoft.com/office/drawing/2014/main" id="{E59217B9-7C69-4520-9A78-90B54F52F153}"/>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42" name="object 24">
              <a:extLst>
                <a:ext uri="{FF2B5EF4-FFF2-40B4-BE49-F238E27FC236}">
                  <a16:creationId xmlns:a16="http://schemas.microsoft.com/office/drawing/2014/main" id="{D7B19901-0A0A-558E-592F-8FC11FCBF058}"/>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43" name="object 25">
              <a:extLst>
                <a:ext uri="{FF2B5EF4-FFF2-40B4-BE49-F238E27FC236}">
                  <a16:creationId xmlns:a16="http://schemas.microsoft.com/office/drawing/2014/main" id="{26B19EBC-C948-043B-3AB0-D53FCD90BF67}"/>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44" name="object 26">
              <a:extLst>
                <a:ext uri="{FF2B5EF4-FFF2-40B4-BE49-F238E27FC236}">
                  <a16:creationId xmlns:a16="http://schemas.microsoft.com/office/drawing/2014/main" id="{DE9C00DF-FC21-C568-9B29-E57D18DCF961}"/>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45" name="object 27">
              <a:extLst>
                <a:ext uri="{FF2B5EF4-FFF2-40B4-BE49-F238E27FC236}">
                  <a16:creationId xmlns:a16="http://schemas.microsoft.com/office/drawing/2014/main" id="{0C13DFC6-1AD0-D84E-AB00-A21CBA58B470}"/>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46" name="object 28">
              <a:extLst>
                <a:ext uri="{FF2B5EF4-FFF2-40B4-BE49-F238E27FC236}">
                  <a16:creationId xmlns:a16="http://schemas.microsoft.com/office/drawing/2014/main" id="{534AAEBC-EC76-DE63-8DC5-2ADB252E4B32}"/>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47" name="object 29">
              <a:extLst>
                <a:ext uri="{FF2B5EF4-FFF2-40B4-BE49-F238E27FC236}">
                  <a16:creationId xmlns:a16="http://schemas.microsoft.com/office/drawing/2014/main" id="{F78CEDA8-E62E-D892-9057-8C1148A91228}"/>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48" name="object 30">
              <a:extLst>
                <a:ext uri="{FF2B5EF4-FFF2-40B4-BE49-F238E27FC236}">
                  <a16:creationId xmlns:a16="http://schemas.microsoft.com/office/drawing/2014/main" id="{CC853EA6-910B-6E61-582E-5DAEE48346B2}"/>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9" name="object 31">
            <a:extLst>
              <a:ext uri="{FF2B5EF4-FFF2-40B4-BE49-F238E27FC236}">
                <a16:creationId xmlns:a16="http://schemas.microsoft.com/office/drawing/2014/main" id="{0DDD9631-B73B-EEDA-8CCF-04CEB50A199E}"/>
              </a:ext>
            </a:extLst>
          </p:cNvPr>
          <p:cNvSpPr txBox="1"/>
          <p:nvPr/>
        </p:nvSpPr>
        <p:spPr>
          <a:xfrm>
            <a:off x="531228" y="5799190"/>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0" name="object 32">
            <a:extLst>
              <a:ext uri="{FF2B5EF4-FFF2-40B4-BE49-F238E27FC236}">
                <a16:creationId xmlns:a16="http://schemas.microsoft.com/office/drawing/2014/main" id="{BEB2B655-58C8-8FCD-75E0-6677FDE8F869}"/>
              </a:ext>
            </a:extLst>
          </p:cNvPr>
          <p:cNvSpPr txBox="1"/>
          <p:nvPr/>
        </p:nvSpPr>
        <p:spPr>
          <a:xfrm>
            <a:off x="2858142" y="5799190"/>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1" name="object 33">
            <a:extLst>
              <a:ext uri="{FF2B5EF4-FFF2-40B4-BE49-F238E27FC236}">
                <a16:creationId xmlns:a16="http://schemas.microsoft.com/office/drawing/2014/main" id="{B800BAAD-7873-000E-3546-A098E5B558AF}"/>
              </a:ext>
            </a:extLst>
          </p:cNvPr>
          <p:cNvSpPr txBox="1"/>
          <p:nvPr/>
        </p:nvSpPr>
        <p:spPr>
          <a:xfrm>
            <a:off x="5117834" y="5799190"/>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2" name="object 34">
            <a:extLst>
              <a:ext uri="{FF2B5EF4-FFF2-40B4-BE49-F238E27FC236}">
                <a16:creationId xmlns:a16="http://schemas.microsoft.com/office/drawing/2014/main" id="{68E2183E-44BA-EF61-7F9B-A0CB1B8F2FBB}"/>
              </a:ext>
            </a:extLst>
          </p:cNvPr>
          <p:cNvSpPr txBox="1"/>
          <p:nvPr/>
        </p:nvSpPr>
        <p:spPr>
          <a:xfrm>
            <a:off x="2082504" y="4961501"/>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3" name="object 35">
            <a:extLst>
              <a:ext uri="{FF2B5EF4-FFF2-40B4-BE49-F238E27FC236}">
                <a16:creationId xmlns:a16="http://schemas.microsoft.com/office/drawing/2014/main" id="{55FC46D8-2F02-2E38-F956-1814FAB57135}"/>
              </a:ext>
            </a:extLst>
          </p:cNvPr>
          <p:cNvSpPr txBox="1"/>
          <p:nvPr/>
        </p:nvSpPr>
        <p:spPr>
          <a:xfrm>
            <a:off x="3566558" y="4961501"/>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4" name="object 36">
            <a:extLst>
              <a:ext uri="{FF2B5EF4-FFF2-40B4-BE49-F238E27FC236}">
                <a16:creationId xmlns:a16="http://schemas.microsoft.com/office/drawing/2014/main" id="{A8315431-3E25-D44C-C004-AE793171CF3B}"/>
              </a:ext>
            </a:extLst>
          </p:cNvPr>
          <p:cNvSpPr txBox="1"/>
          <p:nvPr/>
        </p:nvSpPr>
        <p:spPr>
          <a:xfrm>
            <a:off x="531228" y="4961501"/>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15" name="object 37">
            <a:extLst>
              <a:ext uri="{FF2B5EF4-FFF2-40B4-BE49-F238E27FC236}">
                <a16:creationId xmlns:a16="http://schemas.microsoft.com/office/drawing/2014/main" id="{7D4C1016-6282-CBB3-62FC-760128EB2FF9}"/>
              </a:ext>
            </a:extLst>
          </p:cNvPr>
          <p:cNvSpPr txBox="1"/>
          <p:nvPr/>
        </p:nvSpPr>
        <p:spPr>
          <a:xfrm>
            <a:off x="5117834" y="4961501"/>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6" name="object 38">
            <a:extLst>
              <a:ext uri="{FF2B5EF4-FFF2-40B4-BE49-F238E27FC236}">
                <a16:creationId xmlns:a16="http://schemas.microsoft.com/office/drawing/2014/main" id="{D12EA65B-9C01-8512-1A4D-45F94968F523}"/>
              </a:ext>
            </a:extLst>
          </p:cNvPr>
          <p:cNvSpPr txBox="1"/>
          <p:nvPr/>
        </p:nvSpPr>
        <p:spPr>
          <a:xfrm>
            <a:off x="1306866" y="4961501"/>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7" name="object 39">
            <a:extLst>
              <a:ext uri="{FF2B5EF4-FFF2-40B4-BE49-F238E27FC236}">
                <a16:creationId xmlns:a16="http://schemas.microsoft.com/office/drawing/2014/main" id="{44AD5CF3-AD31-2D64-CC40-427639E02CEB}"/>
              </a:ext>
            </a:extLst>
          </p:cNvPr>
          <p:cNvSpPr txBox="1"/>
          <p:nvPr/>
        </p:nvSpPr>
        <p:spPr>
          <a:xfrm>
            <a:off x="1306866" y="5799190"/>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8" name="object 40">
            <a:extLst>
              <a:ext uri="{FF2B5EF4-FFF2-40B4-BE49-F238E27FC236}">
                <a16:creationId xmlns:a16="http://schemas.microsoft.com/office/drawing/2014/main" id="{71C40804-CD3A-D065-9F4E-9B4468DFFA55}"/>
              </a:ext>
            </a:extLst>
          </p:cNvPr>
          <p:cNvSpPr txBox="1"/>
          <p:nvPr/>
        </p:nvSpPr>
        <p:spPr>
          <a:xfrm>
            <a:off x="2082504" y="5799190"/>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9" name="object 41">
            <a:extLst>
              <a:ext uri="{FF2B5EF4-FFF2-40B4-BE49-F238E27FC236}">
                <a16:creationId xmlns:a16="http://schemas.microsoft.com/office/drawing/2014/main" id="{C7C79FC7-D3B8-B0F9-2287-9AC78463480A}"/>
              </a:ext>
            </a:extLst>
          </p:cNvPr>
          <p:cNvSpPr txBox="1"/>
          <p:nvPr/>
        </p:nvSpPr>
        <p:spPr>
          <a:xfrm>
            <a:off x="2858142" y="4961501"/>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20" name="object 42">
            <a:extLst>
              <a:ext uri="{FF2B5EF4-FFF2-40B4-BE49-F238E27FC236}">
                <a16:creationId xmlns:a16="http://schemas.microsoft.com/office/drawing/2014/main" id="{C3604F64-E4FD-C5A0-C030-216ED30BDAE6}"/>
              </a:ext>
            </a:extLst>
          </p:cNvPr>
          <p:cNvSpPr txBox="1"/>
          <p:nvPr/>
        </p:nvSpPr>
        <p:spPr>
          <a:xfrm>
            <a:off x="4342196" y="4961501"/>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21" name="object 43">
            <a:extLst>
              <a:ext uri="{FF2B5EF4-FFF2-40B4-BE49-F238E27FC236}">
                <a16:creationId xmlns:a16="http://schemas.microsoft.com/office/drawing/2014/main" id="{14B6B55A-F05B-89AD-D768-577B23EFF306}"/>
              </a:ext>
            </a:extLst>
          </p:cNvPr>
          <p:cNvSpPr/>
          <p:nvPr/>
        </p:nvSpPr>
        <p:spPr>
          <a:xfrm>
            <a:off x="3055499" y="5913812"/>
            <a:ext cx="206837" cy="206837"/>
          </a:xfrm>
          <a:custGeom>
            <a:avLst/>
            <a:gdLst/>
            <a:ahLst/>
            <a:cxnLst/>
            <a:rect l="l" t="t" r="r" b="b"/>
            <a:pathLst>
              <a:path w="121919" h="121919">
                <a:moveTo>
                  <a:pt x="121920" y="109728"/>
                </a:moveTo>
                <a:lnTo>
                  <a:pt x="57302" y="45110"/>
                </a:lnTo>
                <a:lnTo>
                  <a:pt x="79248" y="24384"/>
                </a:lnTo>
                <a:lnTo>
                  <a:pt x="0" y="0"/>
                </a:lnTo>
                <a:lnTo>
                  <a:pt x="24384" y="76200"/>
                </a:lnTo>
                <a:lnTo>
                  <a:pt x="46329" y="55473"/>
                </a:lnTo>
                <a:lnTo>
                  <a:pt x="112776" y="121920"/>
                </a:lnTo>
                <a:lnTo>
                  <a:pt x="121920" y="109728"/>
                </a:lnTo>
                <a:close/>
              </a:path>
            </a:pathLst>
          </a:custGeom>
          <a:solidFill>
            <a:srgbClr val="FF0000"/>
          </a:solidFill>
        </p:spPr>
        <p:txBody>
          <a:bodyPr wrap="square" lIns="0" tIns="0" rIns="0" bIns="0" rtlCol="0"/>
          <a:lstStyle/>
          <a:p>
            <a:endParaRPr sz="4400"/>
          </a:p>
        </p:txBody>
      </p:sp>
      <p:sp>
        <p:nvSpPr>
          <p:cNvPr id="22" name="object 44">
            <a:extLst>
              <a:ext uri="{FF2B5EF4-FFF2-40B4-BE49-F238E27FC236}">
                <a16:creationId xmlns:a16="http://schemas.microsoft.com/office/drawing/2014/main" id="{A1EF3D37-0DDB-02C8-01B4-B8DBCC43C318}"/>
              </a:ext>
            </a:extLst>
          </p:cNvPr>
          <p:cNvSpPr txBox="1"/>
          <p:nvPr/>
        </p:nvSpPr>
        <p:spPr>
          <a:xfrm>
            <a:off x="3224337" y="6053794"/>
            <a:ext cx="1372143" cy="342400"/>
          </a:xfrm>
          <a:prstGeom prst="rect">
            <a:avLst/>
          </a:prstGeom>
        </p:spPr>
        <p:txBody>
          <a:bodyPr vert="horz" wrap="square" lIns="0" tIns="64769" rIns="0" bIns="0" rtlCol="0">
            <a:spAutoFit/>
          </a:bodyPr>
          <a:lstStyle/>
          <a:p>
            <a:pPr marR="35560" algn="r">
              <a:lnSpc>
                <a:spcPct val="100000"/>
              </a:lnSpc>
              <a:spcBef>
                <a:spcPts val="434"/>
              </a:spcBef>
            </a:pPr>
            <a:r>
              <a:rPr lang="en-GB" dirty="0">
                <a:latin typeface="Times New Roman"/>
                <a:cs typeface="Times New Roman"/>
              </a:rPr>
              <a:t>d</a:t>
            </a:r>
            <a:r>
              <a:rPr dirty="0" err="1">
                <a:latin typeface="Times New Roman"/>
                <a:cs typeface="Times New Roman"/>
              </a:rPr>
              <a:t>eadline</a:t>
            </a:r>
            <a:r>
              <a:rPr spc="-50" dirty="0">
                <a:latin typeface="Times New Roman"/>
                <a:cs typeface="Times New Roman"/>
              </a:rPr>
              <a:t> </a:t>
            </a:r>
            <a:r>
              <a:rPr spc="-20" dirty="0">
                <a:latin typeface="Times New Roman"/>
                <a:cs typeface="Times New Roman"/>
              </a:rPr>
              <a:t>miss</a:t>
            </a:r>
            <a:endParaRPr dirty="0">
              <a:latin typeface="Times New Roman"/>
              <a:cs typeface="Times New Roman"/>
            </a:endParaRPr>
          </a:p>
        </p:txBody>
      </p:sp>
      <p:sp>
        <p:nvSpPr>
          <p:cNvPr id="23" name="object 45">
            <a:extLst>
              <a:ext uri="{FF2B5EF4-FFF2-40B4-BE49-F238E27FC236}">
                <a16:creationId xmlns:a16="http://schemas.microsoft.com/office/drawing/2014/main" id="{7FB9B9C5-4D51-3F2D-5D77-38B0B3DE99F4}"/>
              </a:ext>
            </a:extLst>
          </p:cNvPr>
          <p:cNvSpPr/>
          <p:nvPr/>
        </p:nvSpPr>
        <p:spPr>
          <a:xfrm>
            <a:off x="3117550" y="6099965"/>
            <a:ext cx="145432" cy="150818"/>
          </a:xfrm>
          <a:custGeom>
            <a:avLst/>
            <a:gdLst/>
            <a:ahLst/>
            <a:cxnLst/>
            <a:rect l="l" t="t" r="r" b="b"/>
            <a:pathLst>
              <a:path w="85725" h="88900">
                <a:moveTo>
                  <a:pt x="85344" y="76200"/>
                </a:moveTo>
                <a:lnTo>
                  <a:pt x="24384" y="15240"/>
                </a:lnTo>
                <a:lnTo>
                  <a:pt x="79248" y="15240"/>
                </a:lnTo>
                <a:lnTo>
                  <a:pt x="79248" y="0"/>
                </a:lnTo>
                <a:lnTo>
                  <a:pt x="9144" y="0"/>
                </a:lnTo>
                <a:lnTo>
                  <a:pt x="3048" y="0"/>
                </a:lnTo>
                <a:lnTo>
                  <a:pt x="3048" y="8128"/>
                </a:lnTo>
                <a:lnTo>
                  <a:pt x="0" y="12192"/>
                </a:lnTo>
                <a:lnTo>
                  <a:pt x="3048" y="15240"/>
                </a:lnTo>
                <a:lnTo>
                  <a:pt x="76200" y="88392"/>
                </a:lnTo>
                <a:lnTo>
                  <a:pt x="85344" y="76200"/>
                </a:lnTo>
                <a:close/>
              </a:path>
            </a:pathLst>
          </a:custGeom>
          <a:solidFill>
            <a:srgbClr val="FF0000"/>
          </a:solidFill>
        </p:spPr>
        <p:txBody>
          <a:bodyPr wrap="square" lIns="0" tIns="0" rIns="0" bIns="0" rtlCol="0"/>
          <a:lstStyle/>
          <a:p>
            <a:endParaRPr sz="4400"/>
          </a:p>
        </p:txBody>
      </p:sp>
      <p:sp>
        <p:nvSpPr>
          <p:cNvPr id="24" name="object 35">
            <a:extLst>
              <a:ext uri="{FF2B5EF4-FFF2-40B4-BE49-F238E27FC236}">
                <a16:creationId xmlns:a16="http://schemas.microsoft.com/office/drawing/2014/main" id="{173C8870-1945-255A-E820-DA6A5F6F9F0B}"/>
              </a:ext>
            </a:extLst>
          </p:cNvPr>
          <p:cNvSpPr txBox="1"/>
          <p:nvPr/>
        </p:nvSpPr>
        <p:spPr>
          <a:xfrm>
            <a:off x="3596291" y="5815202"/>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25" name="object 42">
            <a:extLst>
              <a:ext uri="{FF2B5EF4-FFF2-40B4-BE49-F238E27FC236}">
                <a16:creationId xmlns:a16="http://schemas.microsoft.com/office/drawing/2014/main" id="{2A0D8AD5-DA98-25A0-23F6-5D9C4CF51732}"/>
              </a:ext>
            </a:extLst>
          </p:cNvPr>
          <p:cNvSpPr txBox="1"/>
          <p:nvPr/>
        </p:nvSpPr>
        <p:spPr>
          <a:xfrm>
            <a:off x="4371929" y="5815202"/>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49" name="object 48">
            <a:extLst>
              <a:ext uri="{FF2B5EF4-FFF2-40B4-BE49-F238E27FC236}">
                <a16:creationId xmlns:a16="http://schemas.microsoft.com/office/drawing/2014/main" id="{D530FCA0-C637-4086-D9B4-12A140AD1D76}"/>
              </a:ext>
            </a:extLst>
          </p:cNvPr>
          <p:cNvSpPr txBox="1"/>
          <p:nvPr/>
        </p:nvSpPr>
        <p:spPr>
          <a:xfrm>
            <a:off x="70712" y="4545991"/>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50" name="object 49">
            <a:extLst>
              <a:ext uri="{FF2B5EF4-FFF2-40B4-BE49-F238E27FC236}">
                <a16:creationId xmlns:a16="http://schemas.microsoft.com/office/drawing/2014/main" id="{810E2BE5-3E50-8D45-74A9-C32426718C7C}"/>
              </a:ext>
            </a:extLst>
          </p:cNvPr>
          <p:cNvSpPr txBox="1"/>
          <p:nvPr/>
        </p:nvSpPr>
        <p:spPr>
          <a:xfrm>
            <a:off x="70712" y="5470020"/>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70" name="object 8">
            <a:extLst>
              <a:ext uri="{FF2B5EF4-FFF2-40B4-BE49-F238E27FC236}">
                <a16:creationId xmlns:a16="http://schemas.microsoft.com/office/drawing/2014/main" id="{EED97B48-0363-6692-2BCE-3567E8B5E999}"/>
              </a:ext>
            </a:extLst>
          </p:cNvPr>
          <p:cNvSpPr/>
          <p:nvPr/>
        </p:nvSpPr>
        <p:spPr>
          <a:xfrm>
            <a:off x="6711366" y="4812570"/>
            <a:ext cx="781024" cy="197141"/>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71" name="object 9">
            <a:extLst>
              <a:ext uri="{FF2B5EF4-FFF2-40B4-BE49-F238E27FC236}">
                <a16:creationId xmlns:a16="http://schemas.microsoft.com/office/drawing/2014/main" id="{DD9C27DE-5872-C3E0-A4FE-9D59E0ABDF6C}"/>
              </a:ext>
            </a:extLst>
          </p:cNvPr>
          <p:cNvSpPr/>
          <p:nvPr/>
        </p:nvSpPr>
        <p:spPr>
          <a:xfrm>
            <a:off x="6711366" y="4812570"/>
            <a:ext cx="781024" cy="197141"/>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72" name="object 10">
            <a:extLst>
              <a:ext uri="{FF2B5EF4-FFF2-40B4-BE49-F238E27FC236}">
                <a16:creationId xmlns:a16="http://schemas.microsoft.com/office/drawing/2014/main" id="{451B0090-0D5A-6AB7-72D9-0E6571AB69A1}"/>
              </a:ext>
            </a:extLst>
          </p:cNvPr>
          <p:cNvSpPr/>
          <p:nvPr/>
        </p:nvSpPr>
        <p:spPr>
          <a:xfrm>
            <a:off x="8515376" y="4812570"/>
            <a:ext cx="781024" cy="197141"/>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73" name="object 11">
            <a:extLst>
              <a:ext uri="{FF2B5EF4-FFF2-40B4-BE49-F238E27FC236}">
                <a16:creationId xmlns:a16="http://schemas.microsoft.com/office/drawing/2014/main" id="{B8D2EB7B-C634-1260-99B1-B82B5604834A}"/>
              </a:ext>
            </a:extLst>
          </p:cNvPr>
          <p:cNvSpPr/>
          <p:nvPr/>
        </p:nvSpPr>
        <p:spPr>
          <a:xfrm>
            <a:off x="8515376" y="4812570"/>
            <a:ext cx="781024" cy="197141"/>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grpSp>
        <p:nvGrpSpPr>
          <p:cNvPr id="99" name="Group 98">
            <a:extLst>
              <a:ext uri="{FF2B5EF4-FFF2-40B4-BE49-F238E27FC236}">
                <a16:creationId xmlns:a16="http://schemas.microsoft.com/office/drawing/2014/main" id="{66DC7D25-39BE-4ACC-C3D8-FD53F12FF203}"/>
              </a:ext>
            </a:extLst>
          </p:cNvPr>
          <p:cNvGrpSpPr/>
          <p:nvPr/>
        </p:nvGrpSpPr>
        <p:grpSpPr>
          <a:xfrm>
            <a:off x="10325888" y="4812570"/>
            <a:ext cx="781024" cy="197141"/>
            <a:chOff x="9813919" y="4726210"/>
            <a:chExt cx="781024" cy="197141"/>
          </a:xfrm>
        </p:grpSpPr>
        <p:sp>
          <p:nvSpPr>
            <p:cNvPr id="74" name="object 12">
              <a:extLst>
                <a:ext uri="{FF2B5EF4-FFF2-40B4-BE49-F238E27FC236}">
                  <a16:creationId xmlns:a16="http://schemas.microsoft.com/office/drawing/2014/main" id="{EF18F5D5-A3AA-9ED3-1CEF-9809DF8C0348}"/>
                </a:ext>
              </a:extLst>
            </p:cNvPr>
            <p:cNvSpPr/>
            <p:nvPr/>
          </p:nvSpPr>
          <p:spPr>
            <a:xfrm>
              <a:off x="9813919" y="4726210"/>
              <a:ext cx="781024" cy="197141"/>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75" name="object 13">
              <a:extLst>
                <a:ext uri="{FF2B5EF4-FFF2-40B4-BE49-F238E27FC236}">
                  <a16:creationId xmlns:a16="http://schemas.microsoft.com/office/drawing/2014/main" id="{0E0E7841-0661-CC49-CA70-6D6EA9D4CB31}"/>
                </a:ext>
              </a:extLst>
            </p:cNvPr>
            <p:cNvSpPr/>
            <p:nvPr/>
          </p:nvSpPr>
          <p:spPr>
            <a:xfrm>
              <a:off x="9813919" y="4726210"/>
              <a:ext cx="781024" cy="197141"/>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grpSp>
      <p:grpSp>
        <p:nvGrpSpPr>
          <p:cNvPr id="95" name="Group 94">
            <a:extLst>
              <a:ext uri="{FF2B5EF4-FFF2-40B4-BE49-F238E27FC236}">
                <a16:creationId xmlns:a16="http://schemas.microsoft.com/office/drawing/2014/main" id="{A24B66A7-F414-A216-B665-C389FE8E3080}"/>
              </a:ext>
            </a:extLst>
          </p:cNvPr>
          <p:cNvGrpSpPr/>
          <p:nvPr/>
        </p:nvGrpSpPr>
        <p:grpSpPr>
          <a:xfrm>
            <a:off x="7487004" y="5650260"/>
            <a:ext cx="1028373" cy="202528"/>
            <a:chOff x="7487004" y="5563900"/>
            <a:chExt cx="1028373" cy="202528"/>
          </a:xfrm>
        </p:grpSpPr>
        <p:sp>
          <p:nvSpPr>
            <p:cNvPr id="76" name="object 14">
              <a:extLst>
                <a:ext uri="{FF2B5EF4-FFF2-40B4-BE49-F238E27FC236}">
                  <a16:creationId xmlns:a16="http://schemas.microsoft.com/office/drawing/2014/main" id="{47F4095E-00AC-F9EF-A206-AE27FEB26BF1}"/>
                </a:ext>
              </a:extLst>
            </p:cNvPr>
            <p:cNvSpPr/>
            <p:nvPr/>
          </p:nvSpPr>
          <p:spPr>
            <a:xfrm>
              <a:off x="7487004" y="5563900"/>
              <a:ext cx="1028371" cy="202528"/>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77" name="object 15">
              <a:extLst>
                <a:ext uri="{FF2B5EF4-FFF2-40B4-BE49-F238E27FC236}">
                  <a16:creationId xmlns:a16="http://schemas.microsoft.com/office/drawing/2014/main" id="{85907CB2-839B-885A-A47F-45605E28113D}"/>
                </a:ext>
              </a:extLst>
            </p:cNvPr>
            <p:cNvSpPr/>
            <p:nvPr/>
          </p:nvSpPr>
          <p:spPr>
            <a:xfrm>
              <a:off x="7487005" y="5563901"/>
              <a:ext cx="1028372" cy="199083"/>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grpSp>
      <p:sp>
        <p:nvSpPr>
          <p:cNvPr id="84" name="object 22">
            <a:extLst>
              <a:ext uri="{FF2B5EF4-FFF2-40B4-BE49-F238E27FC236}">
                <a16:creationId xmlns:a16="http://schemas.microsoft.com/office/drawing/2014/main" id="{A374CAA4-1A0C-9774-82D9-BC6E4FCE54D3}"/>
              </a:ext>
            </a:extLst>
          </p:cNvPr>
          <p:cNvSpPr/>
          <p:nvPr/>
        </p:nvSpPr>
        <p:spPr>
          <a:xfrm>
            <a:off x="6695854" y="4486804"/>
            <a:ext cx="31241" cy="517092"/>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85" name="object 23">
            <a:extLst>
              <a:ext uri="{FF2B5EF4-FFF2-40B4-BE49-F238E27FC236}">
                <a16:creationId xmlns:a16="http://schemas.microsoft.com/office/drawing/2014/main" id="{A29B343D-7411-E985-6A50-D7BC0956CAD2}"/>
              </a:ext>
            </a:extLst>
          </p:cNvPr>
          <p:cNvSpPr/>
          <p:nvPr/>
        </p:nvSpPr>
        <p:spPr>
          <a:xfrm>
            <a:off x="6514873" y="5003896"/>
            <a:ext cx="5615833" cy="62482"/>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86" name="object 24">
            <a:extLst>
              <a:ext uri="{FF2B5EF4-FFF2-40B4-BE49-F238E27FC236}">
                <a16:creationId xmlns:a16="http://schemas.microsoft.com/office/drawing/2014/main" id="{0A5A18C3-15FF-DD48-8514-687F5C9A5E70}"/>
              </a:ext>
            </a:extLst>
          </p:cNvPr>
          <p:cNvSpPr/>
          <p:nvPr/>
        </p:nvSpPr>
        <p:spPr>
          <a:xfrm>
            <a:off x="12120151" y="4962527"/>
            <a:ext cx="82950" cy="88335"/>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87" name="object 25">
            <a:extLst>
              <a:ext uri="{FF2B5EF4-FFF2-40B4-BE49-F238E27FC236}">
                <a16:creationId xmlns:a16="http://schemas.microsoft.com/office/drawing/2014/main" id="{0E919EBB-CA12-F36B-5AF0-0E2A7C363B40}"/>
              </a:ext>
            </a:extLst>
          </p:cNvPr>
          <p:cNvSpPr/>
          <p:nvPr/>
        </p:nvSpPr>
        <p:spPr>
          <a:xfrm>
            <a:off x="6964741" y="5003896"/>
            <a:ext cx="4917761" cy="62482"/>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88" name="object 26">
            <a:extLst>
              <a:ext uri="{FF2B5EF4-FFF2-40B4-BE49-F238E27FC236}">
                <a16:creationId xmlns:a16="http://schemas.microsoft.com/office/drawing/2014/main" id="{79B44A21-DB98-BB0B-1C3B-6C87A225AD63}"/>
              </a:ext>
            </a:extLst>
          </p:cNvPr>
          <p:cNvSpPr/>
          <p:nvPr/>
        </p:nvSpPr>
        <p:spPr>
          <a:xfrm>
            <a:off x="6695855" y="4486802"/>
            <a:ext cx="4685069" cy="1355212"/>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89" name="object 27">
            <a:extLst>
              <a:ext uri="{FF2B5EF4-FFF2-40B4-BE49-F238E27FC236}">
                <a16:creationId xmlns:a16="http://schemas.microsoft.com/office/drawing/2014/main" id="{AEF423B1-9923-2171-187A-3C3B884E4453}"/>
              </a:ext>
            </a:extLst>
          </p:cNvPr>
          <p:cNvSpPr/>
          <p:nvPr/>
        </p:nvSpPr>
        <p:spPr>
          <a:xfrm>
            <a:off x="6514873" y="5841585"/>
            <a:ext cx="5615833" cy="67868"/>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90" name="object 28">
            <a:extLst>
              <a:ext uri="{FF2B5EF4-FFF2-40B4-BE49-F238E27FC236}">
                <a16:creationId xmlns:a16="http://schemas.microsoft.com/office/drawing/2014/main" id="{30AF1A57-AA6A-3834-4DF1-A44C319A03E7}"/>
              </a:ext>
            </a:extLst>
          </p:cNvPr>
          <p:cNvSpPr/>
          <p:nvPr/>
        </p:nvSpPr>
        <p:spPr>
          <a:xfrm>
            <a:off x="12120151" y="5805388"/>
            <a:ext cx="82950" cy="88335"/>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91" name="object 29">
            <a:extLst>
              <a:ext uri="{FF2B5EF4-FFF2-40B4-BE49-F238E27FC236}">
                <a16:creationId xmlns:a16="http://schemas.microsoft.com/office/drawing/2014/main" id="{7B9B5E2D-B24C-FD56-2E47-497A2983948C}"/>
              </a:ext>
            </a:extLst>
          </p:cNvPr>
          <p:cNvSpPr/>
          <p:nvPr/>
        </p:nvSpPr>
        <p:spPr>
          <a:xfrm>
            <a:off x="6964741" y="5841585"/>
            <a:ext cx="4917761" cy="67868"/>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92" name="object 30">
            <a:extLst>
              <a:ext uri="{FF2B5EF4-FFF2-40B4-BE49-F238E27FC236}">
                <a16:creationId xmlns:a16="http://schemas.microsoft.com/office/drawing/2014/main" id="{99A0129E-9B08-2A11-06D9-7F06C101F15A}"/>
              </a:ext>
            </a:extLst>
          </p:cNvPr>
          <p:cNvSpPr/>
          <p:nvPr/>
        </p:nvSpPr>
        <p:spPr>
          <a:xfrm>
            <a:off x="9022769" y="5324491"/>
            <a:ext cx="2358155" cy="517092"/>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sp>
        <p:nvSpPr>
          <p:cNvPr id="53" name="object 31">
            <a:extLst>
              <a:ext uri="{FF2B5EF4-FFF2-40B4-BE49-F238E27FC236}">
                <a16:creationId xmlns:a16="http://schemas.microsoft.com/office/drawing/2014/main" id="{7A49B969-91F2-BCEA-8B3B-1EE8B6001072}"/>
              </a:ext>
            </a:extLst>
          </p:cNvPr>
          <p:cNvSpPr txBox="1"/>
          <p:nvPr/>
        </p:nvSpPr>
        <p:spPr>
          <a:xfrm>
            <a:off x="6638113" y="5856234"/>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4" name="object 32">
            <a:extLst>
              <a:ext uri="{FF2B5EF4-FFF2-40B4-BE49-F238E27FC236}">
                <a16:creationId xmlns:a16="http://schemas.microsoft.com/office/drawing/2014/main" id="{FFD353AC-CCEB-60DD-A25D-AD6CC4412E24}"/>
              </a:ext>
            </a:extLst>
          </p:cNvPr>
          <p:cNvSpPr txBox="1"/>
          <p:nvPr/>
        </p:nvSpPr>
        <p:spPr>
          <a:xfrm>
            <a:off x="8965027" y="5856234"/>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55" name="object 33">
            <a:extLst>
              <a:ext uri="{FF2B5EF4-FFF2-40B4-BE49-F238E27FC236}">
                <a16:creationId xmlns:a16="http://schemas.microsoft.com/office/drawing/2014/main" id="{903F21F3-C37A-6A8C-0356-607E000BFD7A}"/>
              </a:ext>
            </a:extLst>
          </p:cNvPr>
          <p:cNvSpPr txBox="1"/>
          <p:nvPr/>
        </p:nvSpPr>
        <p:spPr>
          <a:xfrm>
            <a:off x="11224720" y="5856234"/>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56" name="object 34">
            <a:extLst>
              <a:ext uri="{FF2B5EF4-FFF2-40B4-BE49-F238E27FC236}">
                <a16:creationId xmlns:a16="http://schemas.microsoft.com/office/drawing/2014/main" id="{A7CDAFB0-DC70-06EB-1202-882368575EC7}"/>
              </a:ext>
            </a:extLst>
          </p:cNvPr>
          <p:cNvSpPr txBox="1"/>
          <p:nvPr/>
        </p:nvSpPr>
        <p:spPr>
          <a:xfrm>
            <a:off x="8189389" y="5018545"/>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57" name="object 35">
            <a:extLst>
              <a:ext uri="{FF2B5EF4-FFF2-40B4-BE49-F238E27FC236}">
                <a16:creationId xmlns:a16="http://schemas.microsoft.com/office/drawing/2014/main" id="{C32AFF33-E3D7-2714-5872-36D93F9680D7}"/>
              </a:ext>
            </a:extLst>
          </p:cNvPr>
          <p:cNvSpPr txBox="1"/>
          <p:nvPr/>
        </p:nvSpPr>
        <p:spPr>
          <a:xfrm>
            <a:off x="9673444" y="5018545"/>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58" name="object 36">
            <a:extLst>
              <a:ext uri="{FF2B5EF4-FFF2-40B4-BE49-F238E27FC236}">
                <a16:creationId xmlns:a16="http://schemas.microsoft.com/office/drawing/2014/main" id="{626DB256-6326-87D4-6B70-D6A32ED9045B}"/>
              </a:ext>
            </a:extLst>
          </p:cNvPr>
          <p:cNvSpPr txBox="1"/>
          <p:nvPr/>
        </p:nvSpPr>
        <p:spPr>
          <a:xfrm>
            <a:off x="6638113" y="5018545"/>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59" name="object 37">
            <a:extLst>
              <a:ext uri="{FF2B5EF4-FFF2-40B4-BE49-F238E27FC236}">
                <a16:creationId xmlns:a16="http://schemas.microsoft.com/office/drawing/2014/main" id="{7B0B3A82-1327-DDA6-B98D-FBB881E0E005}"/>
              </a:ext>
            </a:extLst>
          </p:cNvPr>
          <p:cNvSpPr txBox="1"/>
          <p:nvPr/>
        </p:nvSpPr>
        <p:spPr>
          <a:xfrm>
            <a:off x="11224720" y="5018545"/>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60" name="object 38">
            <a:extLst>
              <a:ext uri="{FF2B5EF4-FFF2-40B4-BE49-F238E27FC236}">
                <a16:creationId xmlns:a16="http://schemas.microsoft.com/office/drawing/2014/main" id="{C0854632-41DF-6B24-211C-0A711ED598A3}"/>
              </a:ext>
            </a:extLst>
          </p:cNvPr>
          <p:cNvSpPr txBox="1"/>
          <p:nvPr/>
        </p:nvSpPr>
        <p:spPr>
          <a:xfrm>
            <a:off x="7413751" y="5018545"/>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61" name="object 39">
            <a:extLst>
              <a:ext uri="{FF2B5EF4-FFF2-40B4-BE49-F238E27FC236}">
                <a16:creationId xmlns:a16="http://schemas.microsoft.com/office/drawing/2014/main" id="{A1239E81-4155-4CBD-F1CA-965925A0BD2A}"/>
              </a:ext>
            </a:extLst>
          </p:cNvPr>
          <p:cNvSpPr txBox="1"/>
          <p:nvPr/>
        </p:nvSpPr>
        <p:spPr>
          <a:xfrm>
            <a:off x="7413751" y="5856234"/>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62" name="object 40">
            <a:extLst>
              <a:ext uri="{FF2B5EF4-FFF2-40B4-BE49-F238E27FC236}">
                <a16:creationId xmlns:a16="http://schemas.microsoft.com/office/drawing/2014/main" id="{A105809F-131D-FBA1-E571-163970830DCF}"/>
              </a:ext>
            </a:extLst>
          </p:cNvPr>
          <p:cNvSpPr txBox="1"/>
          <p:nvPr/>
        </p:nvSpPr>
        <p:spPr>
          <a:xfrm>
            <a:off x="8189389" y="5856234"/>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63" name="object 41">
            <a:extLst>
              <a:ext uri="{FF2B5EF4-FFF2-40B4-BE49-F238E27FC236}">
                <a16:creationId xmlns:a16="http://schemas.microsoft.com/office/drawing/2014/main" id="{17D847E1-DFD3-506B-5FEE-329B43B53687}"/>
              </a:ext>
            </a:extLst>
          </p:cNvPr>
          <p:cNvSpPr txBox="1"/>
          <p:nvPr/>
        </p:nvSpPr>
        <p:spPr>
          <a:xfrm>
            <a:off x="8965027" y="5018545"/>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64" name="object 42">
            <a:extLst>
              <a:ext uri="{FF2B5EF4-FFF2-40B4-BE49-F238E27FC236}">
                <a16:creationId xmlns:a16="http://schemas.microsoft.com/office/drawing/2014/main" id="{571A2C48-1D98-E944-C1DE-33DD61F040BB}"/>
              </a:ext>
            </a:extLst>
          </p:cNvPr>
          <p:cNvSpPr txBox="1"/>
          <p:nvPr/>
        </p:nvSpPr>
        <p:spPr>
          <a:xfrm>
            <a:off x="10449082" y="5018545"/>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68" name="object 35">
            <a:extLst>
              <a:ext uri="{FF2B5EF4-FFF2-40B4-BE49-F238E27FC236}">
                <a16:creationId xmlns:a16="http://schemas.microsoft.com/office/drawing/2014/main" id="{EAF99363-4031-8433-1F38-2D67548C3A71}"/>
              </a:ext>
            </a:extLst>
          </p:cNvPr>
          <p:cNvSpPr txBox="1"/>
          <p:nvPr/>
        </p:nvSpPr>
        <p:spPr>
          <a:xfrm>
            <a:off x="9703176" y="587224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69" name="object 42">
            <a:extLst>
              <a:ext uri="{FF2B5EF4-FFF2-40B4-BE49-F238E27FC236}">
                <a16:creationId xmlns:a16="http://schemas.microsoft.com/office/drawing/2014/main" id="{BE9CF97C-EDD5-ECED-DFAC-7CF59B7D9B0C}"/>
              </a:ext>
            </a:extLst>
          </p:cNvPr>
          <p:cNvSpPr txBox="1"/>
          <p:nvPr/>
        </p:nvSpPr>
        <p:spPr>
          <a:xfrm>
            <a:off x="10478814" y="587224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93" name="object 48">
            <a:extLst>
              <a:ext uri="{FF2B5EF4-FFF2-40B4-BE49-F238E27FC236}">
                <a16:creationId xmlns:a16="http://schemas.microsoft.com/office/drawing/2014/main" id="{67120B1F-2FA1-9B30-85FB-73928C4234AC}"/>
              </a:ext>
            </a:extLst>
          </p:cNvPr>
          <p:cNvSpPr txBox="1"/>
          <p:nvPr/>
        </p:nvSpPr>
        <p:spPr>
          <a:xfrm>
            <a:off x="6177598" y="4603034"/>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94" name="object 49">
            <a:extLst>
              <a:ext uri="{FF2B5EF4-FFF2-40B4-BE49-F238E27FC236}">
                <a16:creationId xmlns:a16="http://schemas.microsoft.com/office/drawing/2014/main" id="{EEC2C175-0B76-643C-477D-53F447A0354F}"/>
              </a:ext>
            </a:extLst>
          </p:cNvPr>
          <p:cNvSpPr txBox="1"/>
          <p:nvPr/>
        </p:nvSpPr>
        <p:spPr>
          <a:xfrm>
            <a:off x="6177598" y="5527063"/>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grpSp>
        <p:nvGrpSpPr>
          <p:cNvPr id="96" name="Group 95">
            <a:extLst>
              <a:ext uri="{FF2B5EF4-FFF2-40B4-BE49-F238E27FC236}">
                <a16:creationId xmlns:a16="http://schemas.microsoft.com/office/drawing/2014/main" id="{737089B0-CE43-7EE1-9DA8-B7F4FB1A167D}"/>
              </a:ext>
            </a:extLst>
          </p:cNvPr>
          <p:cNvGrpSpPr/>
          <p:nvPr/>
        </p:nvGrpSpPr>
        <p:grpSpPr>
          <a:xfrm>
            <a:off x="9291655" y="5650261"/>
            <a:ext cx="1028373" cy="202528"/>
            <a:chOff x="7487004" y="5563900"/>
            <a:chExt cx="1028373" cy="202528"/>
          </a:xfrm>
        </p:grpSpPr>
        <p:sp>
          <p:nvSpPr>
            <p:cNvPr id="97" name="object 14">
              <a:extLst>
                <a:ext uri="{FF2B5EF4-FFF2-40B4-BE49-F238E27FC236}">
                  <a16:creationId xmlns:a16="http://schemas.microsoft.com/office/drawing/2014/main" id="{407FB002-786D-8D48-C015-17578ECAAA36}"/>
                </a:ext>
              </a:extLst>
            </p:cNvPr>
            <p:cNvSpPr/>
            <p:nvPr/>
          </p:nvSpPr>
          <p:spPr>
            <a:xfrm>
              <a:off x="7487004" y="5563900"/>
              <a:ext cx="1028371" cy="202528"/>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3366FF"/>
            </a:solidFill>
          </p:spPr>
          <p:txBody>
            <a:bodyPr wrap="square" lIns="0" tIns="0" rIns="0" bIns="0" rtlCol="0"/>
            <a:lstStyle/>
            <a:p>
              <a:endParaRPr sz="4400"/>
            </a:p>
          </p:txBody>
        </p:sp>
        <p:sp>
          <p:nvSpPr>
            <p:cNvPr id="98" name="object 15">
              <a:extLst>
                <a:ext uri="{FF2B5EF4-FFF2-40B4-BE49-F238E27FC236}">
                  <a16:creationId xmlns:a16="http://schemas.microsoft.com/office/drawing/2014/main" id="{96C9FDCC-7B34-934C-4538-B5BFF6E545D2}"/>
                </a:ext>
              </a:extLst>
            </p:cNvPr>
            <p:cNvSpPr/>
            <p:nvPr/>
          </p:nvSpPr>
          <p:spPr>
            <a:xfrm>
              <a:off x="7487005" y="5563901"/>
              <a:ext cx="1028372" cy="199083"/>
            </a:xfrm>
            <a:custGeom>
              <a:avLst/>
              <a:gdLst/>
              <a:ahLst/>
              <a:cxnLst/>
              <a:rect l="l" t="t" r="r" b="b"/>
              <a:pathLst>
                <a:path w="460375" h="119380">
                  <a:moveTo>
                    <a:pt x="0" y="118872"/>
                  </a:moveTo>
                  <a:lnTo>
                    <a:pt x="460247" y="118872"/>
                  </a:lnTo>
                  <a:lnTo>
                    <a:pt x="460247" y="0"/>
                  </a:lnTo>
                  <a:lnTo>
                    <a:pt x="0" y="0"/>
                  </a:lnTo>
                  <a:lnTo>
                    <a:pt x="0" y="118872"/>
                  </a:lnTo>
                  <a:close/>
                </a:path>
              </a:pathLst>
            </a:custGeom>
            <a:solidFill>
              <a:srgbClr val="3366FF"/>
            </a:solidFill>
          </p:spPr>
          <p:txBody>
            <a:bodyPr wrap="square" lIns="0" tIns="0" rIns="0" bIns="0" rtlCol="0"/>
            <a:lstStyle/>
            <a:p>
              <a:endParaRPr sz="4400"/>
            </a:p>
          </p:txBody>
        </p:sp>
      </p:grpSp>
      <p:sp>
        <p:nvSpPr>
          <p:cNvPr id="100" name="TextBox 99">
            <a:extLst>
              <a:ext uri="{FF2B5EF4-FFF2-40B4-BE49-F238E27FC236}">
                <a16:creationId xmlns:a16="http://schemas.microsoft.com/office/drawing/2014/main" id="{DFBF696B-3AE7-B40D-97B7-C45A8926B13B}"/>
              </a:ext>
            </a:extLst>
          </p:cNvPr>
          <p:cNvSpPr txBox="1"/>
          <p:nvPr/>
        </p:nvSpPr>
        <p:spPr>
          <a:xfrm>
            <a:off x="2273924" y="6358055"/>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101" name="TextBox 100">
            <a:extLst>
              <a:ext uri="{FF2B5EF4-FFF2-40B4-BE49-F238E27FC236}">
                <a16:creationId xmlns:a16="http://schemas.microsoft.com/office/drawing/2014/main" id="{D2CA60DC-473C-13E1-44E3-F042C0B20103}"/>
              </a:ext>
            </a:extLst>
          </p:cNvPr>
          <p:cNvSpPr txBox="1"/>
          <p:nvPr/>
        </p:nvSpPr>
        <p:spPr>
          <a:xfrm>
            <a:off x="8543029" y="6358055"/>
            <a:ext cx="2048959" cy="369332"/>
          </a:xfrm>
          <a:prstGeom prst="rect">
            <a:avLst/>
          </a:prstGeom>
          <a:noFill/>
        </p:spPr>
        <p:txBody>
          <a:bodyPr wrap="none" rtlCol="0">
            <a:spAutoFit/>
          </a:bodyPr>
          <a:lstStyle/>
          <a:p>
            <a:r>
              <a:rPr lang="en-GB" dirty="0">
                <a:latin typeface="Gill Sans Light"/>
              </a:rPr>
              <a:t>Gantt chart for EDF</a:t>
            </a:r>
            <a:endParaRPr lang="en-SE" dirty="0">
              <a:latin typeface="Gill Sans Light"/>
            </a:endParaRPr>
          </a:p>
        </p:txBody>
      </p:sp>
    </p:spTree>
    <p:extLst>
      <p:ext uri="{BB962C8B-B14F-4D97-AF65-F5344CB8AC3E}">
        <p14:creationId xmlns:p14="http://schemas.microsoft.com/office/powerpoint/2010/main" val="263208818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8A825-DCAC-15F8-DE9E-5080BF90CAE7}"/>
              </a:ext>
            </a:extLst>
          </p:cNvPr>
          <p:cNvSpPr>
            <a:spLocks noGrp="1"/>
          </p:cNvSpPr>
          <p:nvPr>
            <p:ph type="title"/>
          </p:nvPr>
        </p:nvSpPr>
        <p:spPr/>
        <p:txBody>
          <a:bodyPr/>
          <a:lstStyle/>
          <a:p>
            <a:r>
              <a:rPr lang="en-GB" dirty="0"/>
              <a:t>Q4. </a:t>
            </a:r>
            <a:r>
              <a:rPr lang="en-GB" dirty="0" err="1"/>
              <a:t>Schedulability</a:t>
            </a:r>
            <a:r>
              <a:rPr lang="en-GB" dirty="0"/>
              <a:t> with Shared Resources </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EB7AE12-2876-C0A3-70E8-BA5FDF92AC1D}"/>
                  </a:ext>
                </a:extLst>
              </p:cNvPr>
              <p:cNvSpPr>
                <a:spLocks noGrp="1"/>
              </p:cNvSpPr>
              <p:nvPr>
                <p:ph idx="1"/>
              </p:nvPr>
            </p:nvSpPr>
            <p:spPr/>
            <p:txBody>
              <a:bodyPr/>
              <a:lstStyle/>
              <a:p>
                <a:r>
                  <a:rPr lang="en-GB" dirty="0"/>
                  <a:t>Consider the set of 3 periodic tasks scheduled with Rate Monotonic (RM) scheduling, with period, deadline, priority, and WCET parameters given in the table. Tasks 1 and 3 both require semaphore s</a:t>
                </a:r>
                <a:r>
                  <a:rPr lang="en-GB" baseline="-25000" dirty="0"/>
                  <a:t>1</a:t>
                </a:r>
                <a:r>
                  <a:rPr lang="en-GB" dirty="0"/>
                  <a:t>.</a:t>
                </a:r>
              </a:p>
              <a:p>
                <a:r>
                  <a:rPr lang="en-GB" dirty="0"/>
                  <a:t>1) Calculate priority ceilings of the semaphore s</a:t>
                </a:r>
                <a:r>
                  <a:rPr lang="en-GB" baseline="-25000" dirty="0"/>
                  <a:t>1</a:t>
                </a:r>
                <a:r>
                  <a:rPr lang="en-GB" dirty="0"/>
                  <a:t>;</a:t>
                </a:r>
              </a:p>
              <a:p>
                <a:r>
                  <a:rPr lang="en-GB" dirty="0"/>
                  <a:t>2) Determine taskset </a:t>
                </a:r>
                <a:r>
                  <a:rPr lang="en-GB" dirty="0" err="1"/>
                  <a:t>schedulability</a:t>
                </a:r>
                <a:r>
                  <a:rPr lang="en-GB" dirty="0"/>
                  <a:t> under PCP</a:t>
                </a:r>
              </a:p>
              <a:p>
                <a:r>
                  <a:rPr lang="en-GB" dirty="0"/>
                  <a:t>ANS: Since some tasks have deadline less than period D&lt;T, we cannot use utilization bound test, and must use RTA, by calculating worst-case blocking time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𝐵</m:t>
                        </m:r>
                      </m:e>
                      <m:sub>
                        <m:r>
                          <a:rPr lang="en-GB" altLang="zh-CN" i="1">
                            <a:latin typeface="Cambria Math" panose="02040503050406030204" pitchFamily="18" charset="0"/>
                            <a:ea typeface="宋体" pitchFamily="2" charset="-122"/>
                          </a:rPr>
                          <m:t>𝑖</m:t>
                        </m:r>
                      </m:sub>
                    </m:sSub>
                  </m:oMath>
                </a14:m>
                <a:r>
                  <a:rPr lang="en-GB" dirty="0"/>
                  <a:t>, and WCRT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oMath>
                </a14:m>
                <a:r>
                  <a:rPr lang="en-GB" dirty="0"/>
                  <a:t> of all tasks based on RTA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nary>
                      <m:naryPr>
                        <m:chr m:val="∑"/>
                        <m:supHide m:val="on"/>
                        <m:ctrlPr>
                          <a:rPr lang="en-GB" altLang="zh-CN" sz="2400" b="0" i="1" smtClean="0">
                            <a:latin typeface="Cambria Math" panose="02040503050406030204" pitchFamily="18" charset="0"/>
                            <a:ea typeface="宋体" pitchFamily="2" charset="-122"/>
                          </a:rPr>
                        </m:ctrlPr>
                      </m:naryPr>
                      <m:sub>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𝑗</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h𝑝</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𝑖</m:t>
                        </m:r>
                        <m:r>
                          <a:rPr lang="en-GB" altLang="zh-CN" sz="2400" b="0" i="1">
                            <a:latin typeface="Cambria Math" panose="02040503050406030204" pitchFamily="18" charset="0"/>
                            <a:ea typeface="宋体" pitchFamily="2" charset="-122"/>
                          </a:rPr>
                          <m:t>)</m:t>
                        </m:r>
                      </m:sub>
                      <m:sup/>
                      <m:e>
                        <m:d>
                          <m:dPr>
                            <m:begChr m:val="⌈"/>
                            <m:endChr m:val="⌉"/>
                            <m:ctrlPr>
                              <a:rPr lang="en-GB" altLang="zh-CN" sz="2400" b="0" i="1" smtClean="0">
                                <a:latin typeface="Cambria Math" panose="02040503050406030204" pitchFamily="18" charset="0"/>
                                <a:ea typeface="宋体" pitchFamily="2" charset="-122"/>
                              </a:rPr>
                            </m:ctrlPr>
                          </m:dPr>
                          <m:e>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𝑗</m:t>
                                    </m:r>
                                  </m:sub>
                                </m:sSub>
                              </m:den>
                            </m:f>
                          </m:e>
                        </m:d>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𝑗</m:t>
                            </m:r>
                          </m:sub>
                        </m:sSub>
                      </m:e>
                    </m:nary>
                  </m:oMath>
                </a14:m>
                <a:endParaRPr lang="en-US" altLang="zh-CN" dirty="0">
                  <a:ea typeface="宋体" charset="-122"/>
                </a:endParaRPr>
              </a:p>
            </p:txBody>
          </p:sp>
        </mc:Choice>
        <mc:Fallback xmlns="">
          <p:sp>
            <p:nvSpPr>
              <p:cNvPr id="3" name="Content Placeholder 2">
                <a:extLst>
                  <a:ext uri="{FF2B5EF4-FFF2-40B4-BE49-F238E27FC236}">
                    <a16:creationId xmlns:a16="http://schemas.microsoft.com/office/drawing/2014/main" id="{AEB7AE12-2876-C0A3-70E8-BA5FDF92AC1D}"/>
                  </a:ext>
                </a:extLst>
              </p:cNvPr>
              <p:cNvSpPr>
                <a:spLocks noGrp="1" noRot="1" noChangeAspect="1" noMove="1" noResize="1" noEditPoints="1" noAdjustHandles="1" noChangeArrowheads="1" noChangeShapeType="1" noTextEdit="1"/>
              </p:cNvSpPr>
              <p:nvPr>
                <p:ph idx="1"/>
              </p:nvPr>
            </p:nvSpPr>
            <p:spPr>
              <a:blipFill>
                <a:blip r:embed="rId3"/>
                <a:stretch>
                  <a:fillRect l="-1038" t="-2148" r="-1499"/>
                </a:stretch>
              </a:blipFill>
            </p:spPr>
            <p:txBody>
              <a:bodyPr/>
              <a:lstStyle/>
              <a:p>
                <a:r>
                  <a:rPr lang="en-SE">
                    <a:noFill/>
                  </a:rPr>
                  <a:t> </a:t>
                </a:r>
              </a:p>
            </p:txBody>
          </p:sp>
        </mc:Fallback>
      </mc:AlternateContent>
      <p:graphicFrame>
        <p:nvGraphicFramePr>
          <p:cNvPr id="4" name="Group 36">
            <a:extLst>
              <a:ext uri="{FF2B5EF4-FFF2-40B4-BE49-F238E27FC236}">
                <a16:creationId xmlns:a16="http://schemas.microsoft.com/office/drawing/2014/main" id="{FF3A0E39-A1FC-C470-DDF0-8C04E81946AF}"/>
              </a:ext>
            </a:extLst>
          </p:cNvPr>
          <p:cNvGraphicFramePr>
            <a:graphicFrameLocks/>
          </p:cNvGraphicFramePr>
          <p:nvPr>
            <p:extLst>
              <p:ext uri="{D42A27DB-BD31-4B8C-83A1-F6EECF244321}">
                <p14:modId xmlns:p14="http://schemas.microsoft.com/office/powerpoint/2010/main" val="1004042403"/>
              </p:ext>
            </p:extLst>
          </p:nvPr>
        </p:nvGraphicFramePr>
        <p:xfrm>
          <a:off x="802190" y="4324719"/>
          <a:ext cx="8273902" cy="2359661"/>
        </p:xfrm>
        <a:graphic>
          <a:graphicData uri="http://schemas.openxmlformats.org/drawingml/2006/table">
            <a:tbl>
              <a:tblPr/>
              <a:tblGrid>
                <a:gridCol w="871878">
                  <a:extLst>
                    <a:ext uri="{9D8B030D-6E8A-4147-A177-3AD203B41FA5}">
                      <a16:colId xmlns:a16="http://schemas.microsoft.com/office/drawing/2014/main" val="20000"/>
                    </a:ext>
                  </a:extLst>
                </a:gridCol>
                <a:gridCol w="870362">
                  <a:extLst>
                    <a:ext uri="{9D8B030D-6E8A-4147-A177-3AD203B41FA5}">
                      <a16:colId xmlns:a16="http://schemas.microsoft.com/office/drawing/2014/main" val="20001"/>
                    </a:ext>
                  </a:extLst>
                </a:gridCol>
                <a:gridCol w="870362">
                  <a:extLst>
                    <a:ext uri="{9D8B030D-6E8A-4147-A177-3AD203B41FA5}">
                      <a16:colId xmlns:a16="http://schemas.microsoft.com/office/drawing/2014/main" val="20003"/>
                    </a:ext>
                  </a:extLst>
                </a:gridCol>
                <a:gridCol w="870362">
                  <a:extLst>
                    <a:ext uri="{9D8B030D-6E8A-4147-A177-3AD203B41FA5}">
                      <a16:colId xmlns:a16="http://schemas.microsoft.com/office/drawing/2014/main" val="4146054827"/>
                    </a:ext>
                  </a:extLst>
                </a:gridCol>
                <a:gridCol w="871878">
                  <a:extLst>
                    <a:ext uri="{9D8B030D-6E8A-4147-A177-3AD203B41FA5}">
                      <a16:colId xmlns:a16="http://schemas.microsoft.com/office/drawing/2014/main" val="20004"/>
                    </a:ext>
                  </a:extLst>
                </a:gridCol>
                <a:gridCol w="1131558">
                  <a:extLst>
                    <a:ext uri="{9D8B030D-6E8A-4147-A177-3AD203B41FA5}">
                      <a16:colId xmlns:a16="http://schemas.microsoft.com/office/drawing/2014/main" val="3180017077"/>
                    </a:ext>
                  </a:extLst>
                </a:gridCol>
                <a:gridCol w="914400">
                  <a:extLst>
                    <a:ext uri="{9D8B030D-6E8A-4147-A177-3AD203B41FA5}">
                      <a16:colId xmlns:a16="http://schemas.microsoft.com/office/drawing/2014/main" val="525097281"/>
                    </a:ext>
                  </a:extLst>
                </a:gridCol>
                <a:gridCol w="898451">
                  <a:extLst>
                    <a:ext uri="{9D8B030D-6E8A-4147-A177-3AD203B41FA5}">
                      <a16:colId xmlns:a16="http://schemas.microsoft.com/office/drawing/2014/main" val="3122750995"/>
                    </a:ext>
                  </a:extLst>
                </a:gridCol>
                <a:gridCol w="974651">
                  <a:extLst>
                    <a:ext uri="{9D8B030D-6E8A-4147-A177-3AD203B41FA5}">
                      <a16:colId xmlns:a16="http://schemas.microsoft.com/office/drawing/2014/main" val="1855455093"/>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Task</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sems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CS Len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 name="Group 36">
            <a:extLst>
              <a:ext uri="{FF2B5EF4-FFF2-40B4-BE49-F238E27FC236}">
                <a16:creationId xmlns:a16="http://schemas.microsoft.com/office/drawing/2014/main" id="{B6BBF87F-34C1-912C-58DE-6AB118F4D083}"/>
              </a:ext>
            </a:extLst>
          </p:cNvPr>
          <p:cNvGraphicFramePr>
            <a:graphicFrameLocks/>
          </p:cNvGraphicFramePr>
          <p:nvPr>
            <p:extLst>
              <p:ext uri="{D42A27DB-BD31-4B8C-83A1-F6EECF244321}">
                <p14:modId xmlns:p14="http://schemas.microsoft.com/office/powerpoint/2010/main" val="2873108293"/>
              </p:ext>
            </p:extLst>
          </p:nvPr>
        </p:nvGraphicFramePr>
        <p:xfrm>
          <a:off x="9351567" y="4901782"/>
          <a:ext cx="2118368" cy="1007587"/>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49482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sem</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713096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4F04E7-978F-5ECF-5887-0EE50AD4D4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0B6207-B6B0-E5C3-F5C9-66DC9E972195}"/>
              </a:ext>
            </a:extLst>
          </p:cNvPr>
          <p:cNvSpPr>
            <a:spLocks noGrp="1"/>
          </p:cNvSpPr>
          <p:nvPr>
            <p:ph type="title"/>
          </p:nvPr>
        </p:nvSpPr>
        <p:spPr/>
        <p:txBody>
          <a:bodyPr/>
          <a:lstStyle/>
          <a:p>
            <a:r>
              <a:rPr lang="en-GB" dirty="0"/>
              <a:t>Q5. </a:t>
            </a:r>
            <a:r>
              <a:rPr lang="en-GB" dirty="0" err="1"/>
              <a:t>Schedulability</a:t>
            </a:r>
            <a:r>
              <a:rPr lang="en-GB" dirty="0"/>
              <a:t> with Shared Resources </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279FF0-CB45-7983-9094-129E4F7274DC}"/>
                  </a:ext>
                </a:extLst>
              </p:cNvPr>
              <p:cNvSpPr>
                <a:spLocks noGrp="1"/>
              </p:cNvSpPr>
              <p:nvPr>
                <p:ph idx="1"/>
              </p:nvPr>
            </p:nvSpPr>
            <p:spPr/>
            <p:txBody>
              <a:bodyPr/>
              <a:lstStyle/>
              <a:p>
                <a:r>
                  <a:rPr lang="en-GB" dirty="0"/>
                  <a:t>Consider the set of 3 periodic tasks scheduled with Rate Monotonic (RM) scheduling, with period, deadline, priority, and WCET parameters given in the table. Tasks 1 and 3 both require semaphore s</a:t>
                </a:r>
                <a:r>
                  <a:rPr lang="en-GB" baseline="-25000" dirty="0"/>
                  <a:t>1</a:t>
                </a:r>
                <a:r>
                  <a:rPr lang="en-GB" dirty="0"/>
                  <a:t>.</a:t>
                </a:r>
              </a:p>
              <a:p>
                <a:r>
                  <a:rPr lang="en-GB" dirty="0"/>
                  <a:t>1) Calculate priority ceilings of the semaphore s</a:t>
                </a:r>
                <a:r>
                  <a:rPr lang="en-GB" baseline="-25000" dirty="0"/>
                  <a:t>1</a:t>
                </a:r>
                <a:r>
                  <a:rPr lang="en-GB" dirty="0"/>
                  <a:t>;</a:t>
                </a:r>
              </a:p>
              <a:p>
                <a:r>
                  <a:rPr lang="en-GB" dirty="0"/>
                  <a:t>2) Determine taskset </a:t>
                </a:r>
                <a:r>
                  <a:rPr lang="en-GB" dirty="0" err="1"/>
                  <a:t>schedulability</a:t>
                </a:r>
                <a:r>
                  <a:rPr lang="en-GB" dirty="0"/>
                  <a:t> under PCP</a:t>
                </a:r>
              </a:p>
              <a:p>
                <a:r>
                  <a:rPr lang="en-GB" dirty="0"/>
                  <a:t>ANS: Since some tasks have deadline less than period D&lt;T, we cannot use utilization bound test, and must use RTA, by calculating worst-case blocking time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𝐵</m:t>
                        </m:r>
                      </m:e>
                      <m:sub>
                        <m:r>
                          <a:rPr lang="en-GB" altLang="zh-CN" i="1">
                            <a:latin typeface="Cambria Math" panose="02040503050406030204" pitchFamily="18" charset="0"/>
                            <a:ea typeface="宋体" pitchFamily="2" charset="-122"/>
                          </a:rPr>
                          <m:t>𝑖</m:t>
                        </m:r>
                      </m:sub>
                    </m:sSub>
                  </m:oMath>
                </a14:m>
                <a:r>
                  <a:rPr lang="en-GB" dirty="0"/>
                  <a:t>, and WCRT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oMath>
                </a14:m>
                <a:r>
                  <a:rPr lang="en-GB" dirty="0"/>
                  <a:t> of all tasks based on RTA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nary>
                      <m:naryPr>
                        <m:chr m:val="∑"/>
                        <m:supHide m:val="on"/>
                        <m:ctrlPr>
                          <a:rPr lang="en-GB" altLang="zh-CN" sz="2400" b="0" i="1" smtClean="0">
                            <a:latin typeface="Cambria Math" panose="02040503050406030204" pitchFamily="18" charset="0"/>
                            <a:ea typeface="宋体" pitchFamily="2" charset="-122"/>
                          </a:rPr>
                        </m:ctrlPr>
                      </m:naryPr>
                      <m:sub>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𝑗</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h𝑝</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𝑖</m:t>
                        </m:r>
                        <m:r>
                          <a:rPr lang="en-GB" altLang="zh-CN" sz="2400" b="0" i="1">
                            <a:latin typeface="Cambria Math" panose="02040503050406030204" pitchFamily="18" charset="0"/>
                            <a:ea typeface="宋体" pitchFamily="2" charset="-122"/>
                          </a:rPr>
                          <m:t>)</m:t>
                        </m:r>
                      </m:sub>
                      <m:sup/>
                      <m:e>
                        <m:d>
                          <m:dPr>
                            <m:begChr m:val="⌈"/>
                            <m:endChr m:val="⌉"/>
                            <m:ctrlPr>
                              <a:rPr lang="en-GB" altLang="zh-CN" sz="2400" b="0" i="1" smtClean="0">
                                <a:latin typeface="Cambria Math" panose="02040503050406030204" pitchFamily="18" charset="0"/>
                                <a:ea typeface="宋体" pitchFamily="2" charset="-122"/>
                              </a:rPr>
                            </m:ctrlPr>
                          </m:dPr>
                          <m:e>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𝑗</m:t>
                                    </m:r>
                                  </m:sub>
                                </m:sSub>
                              </m:den>
                            </m:f>
                          </m:e>
                        </m:d>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𝑗</m:t>
                            </m:r>
                          </m:sub>
                        </m:sSub>
                      </m:e>
                    </m:nary>
                  </m:oMath>
                </a14:m>
                <a:endParaRPr lang="en-US" altLang="zh-CN" dirty="0">
                  <a:ea typeface="宋体" charset="-122"/>
                </a:endParaRPr>
              </a:p>
            </p:txBody>
          </p:sp>
        </mc:Choice>
        <mc:Fallback xmlns="">
          <p:sp>
            <p:nvSpPr>
              <p:cNvPr id="3" name="Content Placeholder 2">
                <a:extLst>
                  <a:ext uri="{FF2B5EF4-FFF2-40B4-BE49-F238E27FC236}">
                    <a16:creationId xmlns:a16="http://schemas.microsoft.com/office/drawing/2014/main" id="{B8279FF0-CB45-7983-9094-129E4F7274DC}"/>
                  </a:ext>
                </a:extLst>
              </p:cNvPr>
              <p:cNvSpPr>
                <a:spLocks noGrp="1" noRot="1" noChangeAspect="1" noMove="1" noResize="1" noEditPoints="1" noAdjustHandles="1" noChangeArrowheads="1" noChangeShapeType="1" noTextEdit="1"/>
              </p:cNvSpPr>
              <p:nvPr>
                <p:ph idx="1"/>
              </p:nvPr>
            </p:nvSpPr>
            <p:spPr>
              <a:blipFill>
                <a:blip r:embed="rId3"/>
                <a:stretch>
                  <a:fillRect l="-1038" t="-2148" r="-1499"/>
                </a:stretch>
              </a:blipFill>
            </p:spPr>
            <p:txBody>
              <a:bodyPr/>
              <a:lstStyle/>
              <a:p>
                <a:r>
                  <a:rPr lang="en-SE">
                    <a:noFill/>
                  </a:rPr>
                  <a:t> </a:t>
                </a:r>
              </a:p>
            </p:txBody>
          </p:sp>
        </mc:Fallback>
      </mc:AlternateContent>
      <p:graphicFrame>
        <p:nvGraphicFramePr>
          <p:cNvPr id="4" name="Group 36">
            <a:extLst>
              <a:ext uri="{FF2B5EF4-FFF2-40B4-BE49-F238E27FC236}">
                <a16:creationId xmlns:a16="http://schemas.microsoft.com/office/drawing/2014/main" id="{F36A012E-DDCD-0D61-28A5-2D811CA34017}"/>
              </a:ext>
            </a:extLst>
          </p:cNvPr>
          <p:cNvGraphicFramePr>
            <a:graphicFrameLocks/>
          </p:cNvGraphicFramePr>
          <p:nvPr>
            <p:extLst>
              <p:ext uri="{D42A27DB-BD31-4B8C-83A1-F6EECF244321}">
                <p14:modId xmlns:p14="http://schemas.microsoft.com/office/powerpoint/2010/main" val="3897433424"/>
              </p:ext>
            </p:extLst>
          </p:nvPr>
        </p:nvGraphicFramePr>
        <p:xfrm>
          <a:off x="716278" y="4345939"/>
          <a:ext cx="8273902" cy="2359661"/>
        </p:xfrm>
        <a:graphic>
          <a:graphicData uri="http://schemas.openxmlformats.org/drawingml/2006/table">
            <a:tbl>
              <a:tblPr/>
              <a:tblGrid>
                <a:gridCol w="871878">
                  <a:extLst>
                    <a:ext uri="{9D8B030D-6E8A-4147-A177-3AD203B41FA5}">
                      <a16:colId xmlns:a16="http://schemas.microsoft.com/office/drawing/2014/main" val="20000"/>
                    </a:ext>
                  </a:extLst>
                </a:gridCol>
                <a:gridCol w="870362">
                  <a:extLst>
                    <a:ext uri="{9D8B030D-6E8A-4147-A177-3AD203B41FA5}">
                      <a16:colId xmlns:a16="http://schemas.microsoft.com/office/drawing/2014/main" val="20001"/>
                    </a:ext>
                  </a:extLst>
                </a:gridCol>
                <a:gridCol w="870362">
                  <a:extLst>
                    <a:ext uri="{9D8B030D-6E8A-4147-A177-3AD203B41FA5}">
                      <a16:colId xmlns:a16="http://schemas.microsoft.com/office/drawing/2014/main" val="20003"/>
                    </a:ext>
                  </a:extLst>
                </a:gridCol>
                <a:gridCol w="870362">
                  <a:extLst>
                    <a:ext uri="{9D8B030D-6E8A-4147-A177-3AD203B41FA5}">
                      <a16:colId xmlns:a16="http://schemas.microsoft.com/office/drawing/2014/main" val="4146054827"/>
                    </a:ext>
                  </a:extLst>
                </a:gridCol>
                <a:gridCol w="871878">
                  <a:extLst>
                    <a:ext uri="{9D8B030D-6E8A-4147-A177-3AD203B41FA5}">
                      <a16:colId xmlns:a16="http://schemas.microsoft.com/office/drawing/2014/main" val="20004"/>
                    </a:ext>
                  </a:extLst>
                </a:gridCol>
                <a:gridCol w="1131558">
                  <a:extLst>
                    <a:ext uri="{9D8B030D-6E8A-4147-A177-3AD203B41FA5}">
                      <a16:colId xmlns:a16="http://schemas.microsoft.com/office/drawing/2014/main" val="3180017077"/>
                    </a:ext>
                  </a:extLst>
                </a:gridCol>
                <a:gridCol w="1088951">
                  <a:extLst>
                    <a:ext uri="{9D8B030D-6E8A-4147-A177-3AD203B41FA5}">
                      <a16:colId xmlns:a16="http://schemas.microsoft.com/office/drawing/2014/main" val="525097281"/>
                    </a:ext>
                  </a:extLst>
                </a:gridCol>
                <a:gridCol w="723900">
                  <a:extLst>
                    <a:ext uri="{9D8B030D-6E8A-4147-A177-3AD203B41FA5}">
                      <a16:colId xmlns:a16="http://schemas.microsoft.com/office/drawing/2014/main" val="3122750995"/>
                    </a:ext>
                  </a:extLst>
                </a:gridCol>
                <a:gridCol w="974651">
                  <a:extLst>
                    <a:ext uri="{9D8B030D-6E8A-4147-A177-3AD203B41FA5}">
                      <a16:colId xmlns:a16="http://schemas.microsoft.com/office/drawing/2014/main" val="1855455093"/>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Task</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sems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CS Len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r>
                        <a:rPr kumimoji="0" lang="en-US" altLang="zh-CN" sz="2400" b="0" i="0" u="none" strike="noStrike" cap="none" normalizeH="0" baseline="0" dirty="0">
                          <a:ln>
                            <a:noFill/>
                          </a:ln>
                          <a:solidFill>
                            <a:srgbClr val="000000"/>
                          </a:solidFill>
                          <a:effectLst/>
                          <a:latin typeface="Tahoma" pitchFamily="34" charset="0"/>
                          <a:ea typeface="宋体" charset="-122"/>
                        </a:rPr>
                        <a:t>,</a:t>
                      </a:r>
                      <a:r>
                        <a:rPr kumimoji="0" lang="en-US" altLang="zh-CN" sz="2400" b="0" i="0" u="none" strike="noStrike" cap="none" normalizeH="0" baseline="-25000" dirty="0">
                          <a:ln>
                            <a:noFill/>
                          </a:ln>
                          <a:solidFill>
                            <a:srgbClr val="000000"/>
                          </a:solidFill>
                          <a:effectLst/>
                          <a:latin typeface="Tahoma" pitchFamily="34" charset="0"/>
                          <a:ea typeface="宋体" charset="-122"/>
                        </a:rPr>
                        <a:t> </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30, 40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 name="Group 36">
            <a:extLst>
              <a:ext uri="{FF2B5EF4-FFF2-40B4-BE49-F238E27FC236}">
                <a16:creationId xmlns:a16="http://schemas.microsoft.com/office/drawing/2014/main" id="{58D98BC7-ACBF-9E50-7643-149C2D108871}"/>
              </a:ext>
            </a:extLst>
          </p:cNvPr>
          <p:cNvGraphicFramePr>
            <a:graphicFrameLocks/>
          </p:cNvGraphicFramePr>
          <p:nvPr>
            <p:extLst>
              <p:ext uri="{D42A27DB-BD31-4B8C-83A1-F6EECF244321}">
                <p14:modId xmlns:p14="http://schemas.microsoft.com/office/powerpoint/2010/main" val="2278600388"/>
              </p:ext>
            </p:extLst>
          </p:nvPr>
        </p:nvGraphicFramePr>
        <p:xfrm>
          <a:off x="9260832" y="4728050"/>
          <a:ext cx="2118368" cy="1520350"/>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49482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sem</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1680480"/>
                  </a:ext>
                </a:extLst>
              </a:tr>
            </a:tbl>
          </a:graphicData>
        </a:graphic>
      </p:graphicFrame>
    </p:spTree>
    <p:extLst>
      <p:ext uri="{BB962C8B-B14F-4D97-AF65-F5344CB8AC3E}">
        <p14:creationId xmlns:p14="http://schemas.microsoft.com/office/powerpoint/2010/main" val="409531967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935A94-7B8B-3F7C-7F94-36A214B9CE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1125BF-88DE-E320-58D3-1D93BF24DE64}"/>
              </a:ext>
            </a:extLst>
          </p:cNvPr>
          <p:cNvSpPr>
            <a:spLocks noGrp="1"/>
          </p:cNvSpPr>
          <p:nvPr>
            <p:ph type="title"/>
          </p:nvPr>
        </p:nvSpPr>
        <p:spPr/>
        <p:txBody>
          <a:bodyPr/>
          <a:lstStyle/>
          <a:p>
            <a:r>
              <a:rPr lang="en-GB" dirty="0"/>
              <a:t>Q6. </a:t>
            </a:r>
            <a:r>
              <a:rPr lang="en-GB" dirty="0" err="1"/>
              <a:t>Schedulability</a:t>
            </a:r>
            <a:r>
              <a:rPr lang="en-GB" dirty="0"/>
              <a:t> with Shared Resources </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809594-B0EE-724E-1468-BA0250A755D2}"/>
                  </a:ext>
                </a:extLst>
              </p:cNvPr>
              <p:cNvSpPr>
                <a:spLocks noGrp="1"/>
              </p:cNvSpPr>
              <p:nvPr>
                <p:ph idx="1"/>
              </p:nvPr>
            </p:nvSpPr>
            <p:spPr/>
            <p:txBody>
              <a:bodyPr/>
              <a:lstStyle/>
              <a:p>
                <a:r>
                  <a:rPr lang="en-GB" dirty="0"/>
                  <a:t>Consider the set of 3 periodic tasks scheduled with Rate Monotonic (RM) scheduling, with period, deadline, priority, and WCET parameters given in the table. Tasks 1 and 3 both require semaphore s</a:t>
                </a:r>
                <a:r>
                  <a:rPr lang="en-GB" baseline="-25000" dirty="0"/>
                  <a:t>1</a:t>
                </a:r>
                <a:r>
                  <a:rPr lang="en-GB" dirty="0"/>
                  <a:t>.</a:t>
                </a:r>
              </a:p>
              <a:p>
                <a:r>
                  <a:rPr lang="en-GB" dirty="0"/>
                  <a:t>1) Calculate priority ceilings of the semaphore s</a:t>
                </a:r>
                <a:r>
                  <a:rPr lang="en-GB" baseline="-25000" dirty="0"/>
                  <a:t>1</a:t>
                </a:r>
                <a:r>
                  <a:rPr lang="en-GB" dirty="0"/>
                  <a:t>;</a:t>
                </a:r>
              </a:p>
              <a:p>
                <a:r>
                  <a:rPr lang="en-GB" dirty="0"/>
                  <a:t>2) Determine taskset </a:t>
                </a:r>
                <a:r>
                  <a:rPr lang="en-GB" dirty="0" err="1"/>
                  <a:t>schedulability</a:t>
                </a:r>
                <a:r>
                  <a:rPr lang="en-GB" dirty="0"/>
                  <a:t> under PCP</a:t>
                </a:r>
              </a:p>
              <a:p>
                <a:r>
                  <a:rPr lang="en-GB" dirty="0"/>
                  <a:t>ANS: Since some tasks have deadline less than period D&lt;T, we cannot use utilization bound test, and must use RTA, by calculating worst-case blocking time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𝐵</m:t>
                        </m:r>
                      </m:e>
                      <m:sub>
                        <m:r>
                          <a:rPr lang="en-GB" altLang="zh-CN" i="1">
                            <a:latin typeface="Cambria Math" panose="02040503050406030204" pitchFamily="18" charset="0"/>
                            <a:ea typeface="宋体" pitchFamily="2" charset="-122"/>
                          </a:rPr>
                          <m:t>𝑖</m:t>
                        </m:r>
                      </m:sub>
                    </m:sSub>
                  </m:oMath>
                </a14:m>
                <a:r>
                  <a:rPr lang="en-GB" dirty="0"/>
                  <a:t>, and WCRT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oMath>
                </a14:m>
                <a:r>
                  <a:rPr lang="en-GB" dirty="0"/>
                  <a:t> of all tasks based on RTA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nary>
                      <m:naryPr>
                        <m:chr m:val="∑"/>
                        <m:supHide m:val="on"/>
                        <m:ctrlPr>
                          <a:rPr lang="en-GB" altLang="zh-CN" sz="2400" b="0" i="1" smtClean="0">
                            <a:latin typeface="Cambria Math" panose="02040503050406030204" pitchFamily="18" charset="0"/>
                            <a:ea typeface="宋体" pitchFamily="2" charset="-122"/>
                          </a:rPr>
                        </m:ctrlPr>
                      </m:naryPr>
                      <m:sub>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𝑗</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h𝑝</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𝑖</m:t>
                        </m:r>
                        <m:r>
                          <a:rPr lang="en-GB" altLang="zh-CN" sz="2400" b="0" i="1">
                            <a:latin typeface="Cambria Math" panose="02040503050406030204" pitchFamily="18" charset="0"/>
                            <a:ea typeface="宋体" pitchFamily="2" charset="-122"/>
                          </a:rPr>
                          <m:t>)</m:t>
                        </m:r>
                      </m:sub>
                      <m:sup/>
                      <m:e>
                        <m:d>
                          <m:dPr>
                            <m:begChr m:val="⌈"/>
                            <m:endChr m:val="⌉"/>
                            <m:ctrlPr>
                              <a:rPr lang="en-GB" altLang="zh-CN" sz="2400" b="0" i="1" smtClean="0">
                                <a:latin typeface="Cambria Math" panose="02040503050406030204" pitchFamily="18" charset="0"/>
                                <a:ea typeface="宋体" pitchFamily="2" charset="-122"/>
                              </a:rPr>
                            </m:ctrlPr>
                          </m:dPr>
                          <m:e>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𝑗</m:t>
                                    </m:r>
                                  </m:sub>
                                </m:sSub>
                              </m:den>
                            </m:f>
                          </m:e>
                        </m:d>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𝑗</m:t>
                            </m:r>
                          </m:sub>
                        </m:sSub>
                      </m:e>
                    </m:nary>
                  </m:oMath>
                </a14:m>
                <a:endParaRPr lang="en-US" altLang="zh-CN" dirty="0">
                  <a:ea typeface="宋体" charset="-122"/>
                </a:endParaRPr>
              </a:p>
            </p:txBody>
          </p:sp>
        </mc:Choice>
        <mc:Fallback xmlns="">
          <p:sp>
            <p:nvSpPr>
              <p:cNvPr id="3" name="Content Placeholder 2">
                <a:extLst>
                  <a:ext uri="{FF2B5EF4-FFF2-40B4-BE49-F238E27FC236}">
                    <a16:creationId xmlns:a16="http://schemas.microsoft.com/office/drawing/2014/main" id="{F9809594-B0EE-724E-1468-BA0250A755D2}"/>
                  </a:ext>
                </a:extLst>
              </p:cNvPr>
              <p:cNvSpPr>
                <a:spLocks noGrp="1" noRot="1" noChangeAspect="1" noMove="1" noResize="1" noEditPoints="1" noAdjustHandles="1" noChangeArrowheads="1" noChangeShapeType="1" noTextEdit="1"/>
              </p:cNvSpPr>
              <p:nvPr>
                <p:ph idx="1"/>
              </p:nvPr>
            </p:nvSpPr>
            <p:spPr>
              <a:blipFill>
                <a:blip r:embed="rId3"/>
                <a:stretch>
                  <a:fillRect l="-1038" t="-2148" r="-1499"/>
                </a:stretch>
              </a:blipFill>
            </p:spPr>
            <p:txBody>
              <a:bodyPr/>
              <a:lstStyle/>
              <a:p>
                <a:r>
                  <a:rPr lang="en-SE">
                    <a:noFill/>
                  </a:rPr>
                  <a:t> </a:t>
                </a:r>
              </a:p>
            </p:txBody>
          </p:sp>
        </mc:Fallback>
      </mc:AlternateContent>
      <p:graphicFrame>
        <p:nvGraphicFramePr>
          <p:cNvPr id="4" name="Group 36">
            <a:extLst>
              <a:ext uri="{FF2B5EF4-FFF2-40B4-BE49-F238E27FC236}">
                <a16:creationId xmlns:a16="http://schemas.microsoft.com/office/drawing/2014/main" id="{DD668CB1-F058-BD7E-6C80-89298A4EFCBE}"/>
              </a:ext>
            </a:extLst>
          </p:cNvPr>
          <p:cNvGraphicFramePr>
            <a:graphicFrameLocks/>
          </p:cNvGraphicFramePr>
          <p:nvPr>
            <p:extLst>
              <p:ext uri="{D42A27DB-BD31-4B8C-83A1-F6EECF244321}">
                <p14:modId xmlns:p14="http://schemas.microsoft.com/office/powerpoint/2010/main" val="2057941816"/>
              </p:ext>
            </p:extLst>
          </p:nvPr>
        </p:nvGraphicFramePr>
        <p:xfrm>
          <a:off x="609600" y="4330506"/>
          <a:ext cx="8273902" cy="2359661"/>
        </p:xfrm>
        <a:graphic>
          <a:graphicData uri="http://schemas.openxmlformats.org/drawingml/2006/table">
            <a:tbl>
              <a:tblPr/>
              <a:tblGrid>
                <a:gridCol w="871878">
                  <a:extLst>
                    <a:ext uri="{9D8B030D-6E8A-4147-A177-3AD203B41FA5}">
                      <a16:colId xmlns:a16="http://schemas.microsoft.com/office/drawing/2014/main" val="20000"/>
                    </a:ext>
                  </a:extLst>
                </a:gridCol>
                <a:gridCol w="870362">
                  <a:extLst>
                    <a:ext uri="{9D8B030D-6E8A-4147-A177-3AD203B41FA5}">
                      <a16:colId xmlns:a16="http://schemas.microsoft.com/office/drawing/2014/main" val="20001"/>
                    </a:ext>
                  </a:extLst>
                </a:gridCol>
                <a:gridCol w="870362">
                  <a:extLst>
                    <a:ext uri="{9D8B030D-6E8A-4147-A177-3AD203B41FA5}">
                      <a16:colId xmlns:a16="http://schemas.microsoft.com/office/drawing/2014/main" val="20003"/>
                    </a:ext>
                  </a:extLst>
                </a:gridCol>
                <a:gridCol w="870362">
                  <a:extLst>
                    <a:ext uri="{9D8B030D-6E8A-4147-A177-3AD203B41FA5}">
                      <a16:colId xmlns:a16="http://schemas.microsoft.com/office/drawing/2014/main" val="4146054827"/>
                    </a:ext>
                  </a:extLst>
                </a:gridCol>
                <a:gridCol w="871878">
                  <a:extLst>
                    <a:ext uri="{9D8B030D-6E8A-4147-A177-3AD203B41FA5}">
                      <a16:colId xmlns:a16="http://schemas.microsoft.com/office/drawing/2014/main" val="20004"/>
                    </a:ext>
                  </a:extLst>
                </a:gridCol>
                <a:gridCol w="1131558">
                  <a:extLst>
                    <a:ext uri="{9D8B030D-6E8A-4147-A177-3AD203B41FA5}">
                      <a16:colId xmlns:a16="http://schemas.microsoft.com/office/drawing/2014/main" val="3180017077"/>
                    </a:ext>
                  </a:extLst>
                </a:gridCol>
                <a:gridCol w="1088951">
                  <a:extLst>
                    <a:ext uri="{9D8B030D-6E8A-4147-A177-3AD203B41FA5}">
                      <a16:colId xmlns:a16="http://schemas.microsoft.com/office/drawing/2014/main" val="525097281"/>
                    </a:ext>
                  </a:extLst>
                </a:gridCol>
                <a:gridCol w="723900">
                  <a:extLst>
                    <a:ext uri="{9D8B030D-6E8A-4147-A177-3AD203B41FA5}">
                      <a16:colId xmlns:a16="http://schemas.microsoft.com/office/drawing/2014/main" val="3122750995"/>
                    </a:ext>
                  </a:extLst>
                </a:gridCol>
                <a:gridCol w="974651">
                  <a:extLst>
                    <a:ext uri="{9D8B030D-6E8A-4147-A177-3AD203B41FA5}">
                      <a16:colId xmlns:a16="http://schemas.microsoft.com/office/drawing/2014/main" val="1855455093"/>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Task</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sems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CS Len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r>
                        <a:rPr kumimoji="0" lang="en-US" altLang="zh-CN" sz="2400" b="0" i="0" u="none" strike="noStrike" cap="none" normalizeH="0" baseline="0" dirty="0">
                          <a:ln>
                            <a:noFill/>
                          </a:ln>
                          <a:solidFill>
                            <a:srgbClr val="000000"/>
                          </a:solidFill>
                          <a:effectLst/>
                          <a:latin typeface="Tahoma" pitchFamily="34" charset="0"/>
                          <a:ea typeface="宋体" charset="-122"/>
                        </a:rPr>
                        <a:t>,</a:t>
                      </a:r>
                      <a:r>
                        <a:rPr kumimoji="0" lang="en-US" altLang="zh-CN" sz="2400" b="0" i="0" u="none" strike="noStrike" cap="none" normalizeH="0" baseline="-25000" dirty="0">
                          <a:ln>
                            <a:noFill/>
                          </a:ln>
                          <a:solidFill>
                            <a:srgbClr val="000000"/>
                          </a:solidFill>
                          <a:effectLst/>
                          <a:latin typeface="Tahoma" pitchFamily="34" charset="0"/>
                          <a:ea typeface="宋体" charset="-122"/>
                        </a:rPr>
                        <a:t> </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r>
                        <a:rPr kumimoji="0" lang="en-US" altLang="zh-CN" sz="2400" b="0" i="0" u="none" strike="noStrike" cap="none" normalizeH="0" baseline="0" dirty="0">
                          <a:ln>
                            <a:noFill/>
                          </a:ln>
                          <a:solidFill>
                            <a:srgbClr val="000000"/>
                          </a:solidFill>
                          <a:effectLst/>
                          <a:latin typeface="Tahoma" pitchFamily="34" charset="0"/>
                          <a:ea typeface="宋体" charset="-122"/>
                        </a:rPr>
                        <a:t>,</a:t>
                      </a:r>
                      <a:r>
                        <a:rPr kumimoji="0" lang="en-US" altLang="zh-CN" sz="2400" b="0" i="0" u="none" strike="noStrike" cap="none" normalizeH="0" baseline="-25000" dirty="0">
                          <a:ln>
                            <a:noFill/>
                          </a:ln>
                          <a:solidFill>
                            <a:srgbClr val="000000"/>
                          </a:solidFill>
                          <a:effectLst/>
                          <a:latin typeface="Tahoma" pitchFamily="34" charset="0"/>
                          <a:ea typeface="宋体" charset="-122"/>
                        </a:rPr>
                        <a:t> </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30, 40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 name="Group 36">
            <a:extLst>
              <a:ext uri="{FF2B5EF4-FFF2-40B4-BE49-F238E27FC236}">
                <a16:creationId xmlns:a16="http://schemas.microsoft.com/office/drawing/2014/main" id="{CAC9408B-2EE9-837D-98B0-4C747BCEEFC6}"/>
              </a:ext>
            </a:extLst>
          </p:cNvPr>
          <p:cNvGraphicFramePr>
            <a:graphicFrameLocks/>
          </p:cNvGraphicFramePr>
          <p:nvPr>
            <p:extLst>
              <p:ext uri="{D42A27DB-BD31-4B8C-83A1-F6EECF244321}">
                <p14:modId xmlns:p14="http://schemas.microsoft.com/office/powerpoint/2010/main" val="1554462848"/>
              </p:ext>
            </p:extLst>
          </p:nvPr>
        </p:nvGraphicFramePr>
        <p:xfrm>
          <a:off x="9260832" y="4728050"/>
          <a:ext cx="2118368" cy="1520350"/>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49482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sem</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1680480"/>
                  </a:ext>
                </a:extLst>
              </a:tr>
            </a:tbl>
          </a:graphicData>
        </a:graphic>
      </p:graphicFrame>
    </p:spTree>
    <p:extLst>
      <p:ext uri="{BB962C8B-B14F-4D97-AF65-F5344CB8AC3E}">
        <p14:creationId xmlns:p14="http://schemas.microsoft.com/office/powerpoint/2010/main" val="273812499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CA1413-B47E-247D-7F3D-9CB65E8953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975B67-3981-6D11-3EB5-1EC56FF71222}"/>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E5F070-A4D0-02DB-BBC3-4867D07EA859}"/>
                  </a:ext>
                </a:extLst>
              </p:cNvPr>
              <p:cNvSpPr>
                <a:spLocks noGrp="1"/>
              </p:cNvSpPr>
              <p:nvPr>
                <p:ph idx="1"/>
              </p:nvPr>
            </p:nvSpPr>
            <p:spPr>
              <a:xfrm>
                <a:off x="836133" y="907694"/>
                <a:ext cx="10756113" cy="3863391"/>
              </a:xfrm>
            </p:spPr>
            <p:txBody>
              <a:bodyPr>
                <a:normAutofit fontScale="85000" lnSpcReduction="20000"/>
              </a:bodyPr>
              <a:lstStyle/>
              <a:p>
                <a:r>
                  <a:rPr lang="en-GB" spc="-45" dirty="0">
                    <a:latin typeface="Times New Roman"/>
                    <a:cs typeface="Times New Roman"/>
                  </a:rPr>
                  <a:t>2)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r>
                  <a:rPr lang="en-GB" sz="2400" b="0" dirty="0">
                    <a:latin typeface="Gill Sans Light"/>
                  </a:rPr>
                  <a:t> </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9</m:t>
                        </m:r>
                      </m:den>
                    </m:f>
                    <m:r>
                      <a:rPr lang="en-GB" b="0" i="1" smtClean="0">
                        <a:latin typeface="Cambria Math" panose="02040503050406030204" pitchFamily="18" charset="0"/>
                      </a:rPr>
                      <m:t>=0.833&gt;0.828</m:t>
                    </m:r>
                  </m:oMath>
                </a14:m>
                <a:r>
                  <a:rPr lang="en-GB" b="0" dirty="0">
                    <a:latin typeface="Gill Sans Light"/>
                  </a:rPr>
                  <a:t>. Since utilization exceeds the RM bound, we cannot determine its </a:t>
                </a:r>
                <a:r>
                  <a:rPr lang="en-GB" b="0" dirty="0" err="1">
                    <a:latin typeface="Gill Sans Light"/>
                  </a:rPr>
                  <a:t>schedulability</a:t>
                </a:r>
                <a:r>
                  <a:rPr lang="en-GB" b="0" dirty="0">
                    <a:latin typeface="Gill Sans Light"/>
                  </a:rPr>
                  <a:t> under RM, so we perform </a:t>
                </a:r>
                <a:r>
                  <a:rPr lang="en-GB" dirty="0">
                    <a:latin typeface="Gill Sans Light"/>
                  </a:rPr>
                  <a:t>RTA to compute WCRT of each task, by solving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nary>
                      <m:naryPr>
                        <m:chr m:val="∑"/>
                        <m:supHide m:val="on"/>
                        <m:ctrlPr>
                          <a:rPr lang="en-GB" altLang="zh-CN" i="1">
                            <a:latin typeface="Cambria Math" panose="02040503050406030204" pitchFamily="18" charset="0"/>
                            <a:ea typeface="宋体" pitchFamily="2" charset="-122"/>
                          </a:rPr>
                        </m:ctrlPr>
                      </m:naryPr>
                      <m:sub>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𝑗</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h𝑝</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𝑖</m:t>
                        </m:r>
                        <m:r>
                          <a:rPr lang="en-GB" altLang="zh-CN" i="1">
                            <a:latin typeface="Cambria Math" panose="02040503050406030204" pitchFamily="18" charset="0"/>
                            <a:ea typeface="宋体" pitchFamily="2" charset="-122"/>
                          </a:rPr>
                          <m:t>)</m:t>
                        </m:r>
                      </m:sub>
                      <m:sup/>
                      <m:e>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i="1">
                                        <a:latin typeface="Cambria Math" panose="02040503050406030204" pitchFamily="18" charset="0"/>
                                        <a:ea typeface="宋体" pitchFamily="2" charset="-122"/>
                                      </a:rPr>
                                      <m:t>𝑗</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𝑗</m:t>
                            </m:r>
                          </m:sub>
                        </m:sSub>
                      </m:e>
                    </m:nary>
                  </m:oMath>
                </a14:m>
                <a:endParaRPr lang="en-GB" dirty="0">
                  <a:latin typeface="Gill Sans Light"/>
                </a:endParaRPr>
              </a:p>
              <a:p>
                <a:r>
                  <a:rPr lang="en-GB" dirty="0">
                    <a:latin typeface="Gill Sans Light"/>
                  </a:rPr>
                  <a:t>For higher-priority (smaller period) task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1</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=3≤</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=6</m:t>
                    </m:r>
                  </m:oMath>
                </a14:m>
                <a:r>
                  <a:rPr lang="en-GB" b="0" dirty="0">
                    <a:latin typeface="Gill Sans Light"/>
                  </a:rPr>
                  <a:t>, hence</a:t>
                </a:r>
                <a:r>
                  <a:rPr lang="en-GB" dirty="0">
                    <a:latin typeface="Gill Sans Light"/>
                  </a:rPr>
                  <a:t> </a:t>
                </a:r>
                <a:r>
                  <a:rPr lang="en-GB" dirty="0">
                    <a:latin typeface="Symbol"/>
                    <a:cs typeface="Times New Roman" panose="02020603050405020304" pitchFamily="18" charset="0"/>
                  </a:rPr>
                  <a:t></a:t>
                </a:r>
                <a:r>
                  <a:rPr lang="en-GB" baseline="-7716" dirty="0">
                    <a:latin typeface="Times New Roman"/>
                    <a:cs typeface="Times New Roman"/>
                  </a:rPr>
                  <a:t>1</a:t>
                </a:r>
                <a:r>
                  <a:rPr lang="en-GB" b="0" dirty="0">
                    <a:latin typeface="Gill Sans Light"/>
                  </a:rPr>
                  <a:t> is schedulable</a:t>
                </a:r>
              </a:p>
              <a:p>
                <a:r>
                  <a:rPr lang="en-GB" dirty="0">
                    <a:latin typeface="Gill Sans Light"/>
                  </a:rPr>
                  <a:t>For lower-priority (larger period) task </a:t>
                </a:r>
                <a:r>
                  <a:rPr lang="en-GB" sz="2400" dirty="0">
                    <a:latin typeface="Symbol"/>
                    <a:cs typeface="Times New Roman" panose="02020603050405020304" pitchFamily="18" charset="0"/>
                  </a:rPr>
                  <a:t></a:t>
                </a:r>
                <a:r>
                  <a:rPr lang="en-GB" sz="2400" b="0" baseline="-7716" dirty="0">
                    <a:latin typeface="Times New Roman"/>
                    <a:cs typeface="Times New Roman"/>
                  </a:rPr>
                  <a:t>2</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1</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=3+</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num>
                          <m:den>
                            <m:r>
                              <a:rPr lang="en-GB" altLang="zh-CN" b="0" i="1" smtClean="0">
                                <a:latin typeface="Cambria Math" panose="02040503050406030204" pitchFamily="18" charset="0"/>
                                <a:ea typeface="宋体" pitchFamily="2" charset="-122"/>
                              </a:rPr>
                              <m:t>6</m:t>
                            </m:r>
                          </m:den>
                        </m:f>
                      </m:e>
                    </m:d>
                    <m:r>
                      <a:rPr lang="en-GB" altLang="zh-CN" b="0" i="1" smtClean="0">
                        <a:latin typeface="Cambria Math" panose="02040503050406030204" pitchFamily="18" charset="0"/>
                        <a:ea typeface="宋体" pitchFamily="2" charset="-122"/>
                      </a:rPr>
                      <m:t>⋅3</m:t>
                    </m:r>
                  </m:oMath>
                </a14:m>
                <a:r>
                  <a:rPr lang="en-GB" altLang="zh-CN" b="0" i="1" dirty="0">
                    <a:latin typeface="Cambria Math" panose="02040503050406030204" pitchFamily="18" charset="0"/>
                    <a:ea typeface="宋体" pitchFamily="2" charset="-122"/>
                  </a:rPr>
                  <a:t>, </a:t>
                </a:r>
                <a:r>
                  <a:rPr lang="en-GB" altLang="zh-CN" dirty="0">
                    <a:latin typeface="Gill Sans Light"/>
                  </a:rPr>
                  <a:t>solving it iteratively gives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=6≤</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9</m:t>
                    </m:r>
                  </m:oMath>
                </a14:m>
                <a:r>
                  <a:rPr lang="en-GB" altLang="zh-CN" dirty="0">
                    <a:latin typeface="Gill Sans Light"/>
                  </a:rPr>
                  <a:t>, </a:t>
                </a:r>
                <a:r>
                  <a:rPr lang="en-GB" dirty="0">
                    <a:latin typeface="Gill Sans Light"/>
                  </a:rPr>
                  <a:t>hence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is schedulable</a:t>
                </a:r>
              </a:p>
              <a:p>
                <a:pPr lvl="1"/>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=9</m:t>
                    </m:r>
                  </m:oMath>
                </a14:m>
                <a:r>
                  <a:rPr lang="en-GB" dirty="0">
                    <a:latin typeface="Gill Sans Light"/>
                  </a:rPr>
                  <a:t> is another possible solution for the recursive equation, but we consider the</a:t>
                </a:r>
                <a:r>
                  <a:rPr lang="en-GB" dirty="0">
                    <a:solidFill>
                      <a:srgbClr val="FF0000"/>
                    </a:solidFill>
                    <a:latin typeface="Gill Sans Light"/>
                  </a:rPr>
                  <a:t> minimum fixed-point solution </a:t>
                </a:r>
                <a:r>
                  <a:rPr lang="en-GB" dirty="0">
                    <a:latin typeface="Gill Sans Light"/>
                  </a:rPr>
                  <a:t>of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6</m:t>
                    </m:r>
                  </m:oMath>
                </a14:m>
                <a:endParaRPr lang="en-GB" dirty="0">
                  <a:latin typeface="Gill Sans Light"/>
                </a:endParaRPr>
              </a:p>
              <a:p>
                <a:r>
                  <a:rPr lang="en-GB" dirty="0">
                    <a:latin typeface="Gill Sans Light"/>
                  </a:rPr>
                  <a:t>We determine this taskset to be schedulable under RM.</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=0.833≤1</m:t>
                    </m:r>
                  </m:oMath>
                </a14:m>
                <a:r>
                  <a:rPr lang="en-GB" dirty="0">
                    <a:latin typeface="Gill Sans Light"/>
                  </a:rPr>
                  <a:t>, hence this taskset is schedulable under EDF</a:t>
                </a:r>
                <a:endParaRPr lang="en-SE" dirty="0"/>
              </a:p>
            </p:txBody>
          </p:sp>
        </mc:Choice>
        <mc:Fallback xmlns="">
          <p:sp>
            <p:nvSpPr>
              <p:cNvPr id="3" name="Content Placeholder 2">
                <a:extLst>
                  <a:ext uri="{FF2B5EF4-FFF2-40B4-BE49-F238E27FC236}">
                    <a16:creationId xmlns:a16="http://schemas.microsoft.com/office/drawing/2014/main" id="{D1E5F070-A4D0-02DB-BBC3-4867D07EA859}"/>
                  </a:ext>
                </a:extLst>
              </p:cNvPr>
              <p:cNvSpPr>
                <a:spLocks noGrp="1" noRot="1" noChangeAspect="1" noMove="1" noResize="1" noEditPoints="1" noAdjustHandles="1" noChangeArrowheads="1" noChangeShapeType="1" noTextEdit="1"/>
              </p:cNvSpPr>
              <p:nvPr>
                <p:ph idx="1"/>
              </p:nvPr>
            </p:nvSpPr>
            <p:spPr>
              <a:xfrm>
                <a:off x="836133" y="907694"/>
                <a:ext cx="10756113" cy="3863391"/>
              </a:xfrm>
              <a:blipFill>
                <a:blip r:embed="rId2"/>
                <a:stretch>
                  <a:fillRect l="-737" t="-3312" r="-623"/>
                </a:stretch>
              </a:blipFill>
            </p:spPr>
            <p:txBody>
              <a:bodyPr/>
              <a:lstStyle/>
              <a:p>
                <a:r>
                  <a:rPr lang="en-SE">
                    <a:noFill/>
                  </a:rPr>
                  <a:t> </a:t>
                </a:r>
              </a:p>
            </p:txBody>
          </p:sp>
        </mc:Fallback>
      </mc:AlternateContent>
      <p:grpSp>
        <p:nvGrpSpPr>
          <p:cNvPr id="7" name="Group 6">
            <a:extLst>
              <a:ext uri="{FF2B5EF4-FFF2-40B4-BE49-F238E27FC236}">
                <a16:creationId xmlns:a16="http://schemas.microsoft.com/office/drawing/2014/main" id="{53239648-4DC8-2FBD-AD3A-4F52144F12BD}"/>
              </a:ext>
            </a:extLst>
          </p:cNvPr>
          <p:cNvGrpSpPr/>
          <p:nvPr/>
        </p:nvGrpSpPr>
        <p:grpSpPr>
          <a:xfrm>
            <a:off x="292484" y="4680767"/>
            <a:ext cx="5803516" cy="1461569"/>
            <a:chOff x="754189" y="1523999"/>
            <a:chExt cx="3361054" cy="846455"/>
          </a:xfrm>
        </p:grpSpPr>
        <p:grpSp>
          <p:nvGrpSpPr>
            <p:cNvPr id="8" name="object 11">
              <a:extLst>
                <a:ext uri="{FF2B5EF4-FFF2-40B4-BE49-F238E27FC236}">
                  <a16:creationId xmlns:a16="http://schemas.microsoft.com/office/drawing/2014/main" id="{FCECE3B0-D7D2-A3B9-FB1B-BBEFDA404086}"/>
                </a:ext>
              </a:extLst>
            </p:cNvPr>
            <p:cNvGrpSpPr/>
            <p:nvPr/>
          </p:nvGrpSpPr>
          <p:grpSpPr>
            <a:xfrm>
              <a:off x="754189" y="1523999"/>
              <a:ext cx="3361054" cy="846455"/>
              <a:chOff x="754189" y="1523999"/>
              <a:chExt cx="3361054" cy="846455"/>
            </a:xfrm>
          </p:grpSpPr>
          <p:sp>
            <p:nvSpPr>
              <p:cNvPr id="19" name="object 12">
                <a:extLst>
                  <a:ext uri="{FF2B5EF4-FFF2-40B4-BE49-F238E27FC236}">
                    <a16:creationId xmlns:a16="http://schemas.microsoft.com/office/drawing/2014/main" id="{AB5D81F2-3CE2-07AF-AF93-3E56673A90FF}"/>
                  </a:ext>
                </a:extLst>
              </p:cNvPr>
              <p:cNvSpPr/>
              <p:nvPr/>
            </p:nvSpPr>
            <p:spPr>
              <a:xfrm>
                <a:off x="8778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0" name="object 13">
                <a:extLst>
                  <a:ext uri="{FF2B5EF4-FFF2-40B4-BE49-F238E27FC236}">
                    <a16:creationId xmlns:a16="http://schemas.microsoft.com/office/drawing/2014/main" id="{5721B8B4-0BC9-290B-3FD8-FEB869D2E789}"/>
                  </a:ext>
                </a:extLst>
              </p:cNvPr>
              <p:cNvSpPr/>
              <p:nvPr/>
            </p:nvSpPr>
            <p:spPr>
              <a:xfrm>
                <a:off x="8778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1" name="object 14">
                <a:extLst>
                  <a:ext uri="{FF2B5EF4-FFF2-40B4-BE49-F238E27FC236}">
                    <a16:creationId xmlns:a16="http://schemas.microsoft.com/office/drawing/2014/main" id="{08EDEBA8-C008-CB84-C683-05196121A114}"/>
                  </a:ext>
                </a:extLst>
              </p:cNvPr>
              <p:cNvSpPr/>
              <p:nvPr/>
            </p:nvSpPr>
            <p:spPr>
              <a:xfrm>
                <a:off x="17922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2" name="object 15">
                <a:extLst>
                  <a:ext uri="{FF2B5EF4-FFF2-40B4-BE49-F238E27FC236}">
                    <a16:creationId xmlns:a16="http://schemas.microsoft.com/office/drawing/2014/main" id="{979BE5B5-BC97-E3B0-6367-5CE6625E1BA4}"/>
                  </a:ext>
                </a:extLst>
              </p:cNvPr>
              <p:cNvSpPr/>
              <p:nvPr/>
            </p:nvSpPr>
            <p:spPr>
              <a:xfrm>
                <a:off x="17922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3" name="object 16">
                <a:extLst>
                  <a:ext uri="{FF2B5EF4-FFF2-40B4-BE49-F238E27FC236}">
                    <a16:creationId xmlns:a16="http://schemas.microsoft.com/office/drawing/2014/main" id="{98DA5D34-3232-7994-761E-43D00184757B}"/>
                  </a:ext>
                </a:extLst>
              </p:cNvPr>
              <p:cNvSpPr/>
              <p:nvPr/>
            </p:nvSpPr>
            <p:spPr>
              <a:xfrm>
                <a:off x="27066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4" name="object 17">
                <a:extLst>
                  <a:ext uri="{FF2B5EF4-FFF2-40B4-BE49-F238E27FC236}">
                    <a16:creationId xmlns:a16="http://schemas.microsoft.com/office/drawing/2014/main" id="{56A9306E-A3DA-F36E-E4F7-F6A770D457A6}"/>
                  </a:ext>
                </a:extLst>
              </p:cNvPr>
              <p:cNvSpPr/>
              <p:nvPr/>
            </p:nvSpPr>
            <p:spPr>
              <a:xfrm>
                <a:off x="27066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5" name="object 18">
                <a:extLst>
                  <a:ext uri="{FF2B5EF4-FFF2-40B4-BE49-F238E27FC236}">
                    <a16:creationId xmlns:a16="http://schemas.microsoft.com/office/drawing/2014/main" id="{C3E14D63-43DC-5B9E-F48C-0826A9C206E6}"/>
                  </a:ext>
                </a:extLst>
              </p:cNvPr>
              <p:cNvSpPr/>
              <p:nvPr/>
            </p:nvSpPr>
            <p:spPr>
              <a:xfrm>
                <a:off x="1335024" y="2209799"/>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26" name="object 19">
                <a:extLst>
                  <a:ext uri="{FF2B5EF4-FFF2-40B4-BE49-F238E27FC236}">
                    <a16:creationId xmlns:a16="http://schemas.microsoft.com/office/drawing/2014/main" id="{03EC7069-5A85-5502-B1BE-7EF143DBC186}"/>
                  </a:ext>
                </a:extLst>
              </p:cNvPr>
              <p:cNvSpPr/>
              <p:nvPr/>
            </p:nvSpPr>
            <p:spPr>
              <a:xfrm>
                <a:off x="1335024" y="2209799"/>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27" name="object 20">
                <a:extLst>
                  <a:ext uri="{FF2B5EF4-FFF2-40B4-BE49-F238E27FC236}">
                    <a16:creationId xmlns:a16="http://schemas.microsoft.com/office/drawing/2014/main" id="{BDD9E566-7232-EEFD-A910-DCF323E5FBDA}"/>
                  </a:ext>
                </a:extLst>
              </p:cNvPr>
              <p:cNvSpPr/>
              <p:nvPr/>
            </p:nvSpPr>
            <p:spPr>
              <a:xfrm>
                <a:off x="868680" y="1523999"/>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28" name="object 21">
                <a:extLst>
                  <a:ext uri="{FF2B5EF4-FFF2-40B4-BE49-F238E27FC236}">
                    <a16:creationId xmlns:a16="http://schemas.microsoft.com/office/drawing/2014/main" id="{656E163E-040C-CFB5-98C4-73AB1DB92A90}"/>
                  </a:ext>
                </a:extLst>
              </p:cNvPr>
              <p:cNvSpPr/>
              <p:nvPr/>
            </p:nvSpPr>
            <p:spPr>
              <a:xfrm>
                <a:off x="762000" y="1828799"/>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29" name="object 22">
                <a:extLst>
                  <a:ext uri="{FF2B5EF4-FFF2-40B4-BE49-F238E27FC236}">
                    <a16:creationId xmlns:a16="http://schemas.microsoft.com/office/drawing/2014/main" id="{6D876A04-9A3B-0A60-D05C-E3A0FECC837A}"/>
                  </a:ext>
                </a:extLst>
              </p:cNvPr>
              <p:cNvSpPr/>
              <p:nvPr/>
            </p:nvSpPr>
            <p:spPr>
              <a:xfrm>
                <a:off x="4066031" y="18044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30" name="object 23">
                <a:extLst>
                  <a:ext uri="{FF2B5EF4-FFF2-40B4-BE49-F238E27FC236}">
                    <a16:creationId xmlns:a16="http://schemas.microsoft.com/office/drawing/2014/main" id="{0B7BC691-B9AC-D975-0E1C-13520670FE29}"/>
                  </a:ext>
                </a:extLst>
              </p:cNvPr>
              <p:cNvSpPr/>
              <p:nvPr/>
            </p:nvSpPr>
            <p:spPr>
              <a:xfrm>
                <a:off x="1027176" y="1828799"/>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31" name="object 24">
                <a:extLst>
                  <a:ext uri="{FF2B5EF4-FFF2-40B4-BE49-F238E27FC236}">
                    <a16:creationId xmlns:a16="http://schemas.microsoft.com/office/drawing/2014/main" id="{E0F7929D-6702-18B4-C5DC-9082760ADC00}"/>
                  </a:ext>
                </a:extLst>
              </p:cNvPr>
              <p:cNvSpPr/>
              <p:nvPr/>
            </p:nvSpPr>
            <p:spPr>
              <a:xfrm>
                <a:off x="868680" y="15239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32" name="object 25">
                <a:extLst>
                  <a:ext uri="{FF2B5EF4-FFF2-40B4-BE49-F238E27FC236}">
                    <a16:creationId xmlns:a16="http://schemas.microsoft.com/office/drawing/2014/main" id="{B9C02FD3-4C3A-1E04-1100-B1F96F7BC611}"/>
                  </a:ext>
                </a:extLst>
              </p:cNvPr>
              <p:cNvSpPr/>
              <p:nvPr/>
            </p:nvSpPr>
            <p:spPr>
              <a:xfrm>
                <a:off x="874776" y="2322575"/>
                <a:ext cx="917575" cy="40005"/>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33" name="object 26">
                <a:extLst>
                  <a:ext uri="{FF2B5EF4-FFF2-40B4-BE49-F238E27FC236}">
                    <a16:creationId xmlns:a16="http://schemas.microsoft.com/office/drawing/2014/main" id="{4AB19D2A-C947-8122-69F3-C64B675C3915}"/>
                  </a:ext>
                </a:extLst>
              </p:cNvPr>
              <p:cNvSpPr/>
              <p:nvPr/>
            </p:nvSpPr>
            <p:spPr>
              <a:xfrm>
                <a:off x="758952" y="2324099"/>
                <a:ext cx="3316604" cy="0"/>
              </a:xfrm>
              <a:custGeom>
                <a:avLst/>
                <a:gdLst/>
                <a:ahLst/>
                <a:cxnLst/>
                <a:rect l="l" t="t" r="r" b="b"/>
                <a:pathLst>
                  <a:path w="3316604">
                    <a:moveTo>
                      <a:pt x="0" y="0"/>
                    </a:moveTo>
                    <a:lnTo>
                      <a:pt x="1490472" y="0"/>
                    </a:lnTo>
                  </a:path>
                  <a:path w="3316604">
                    <a:moveTo>
                      <a:pt x="1950720" y="0"/>
                    </a:moveTo>
                    <a:lnTo>
                      <a:pt x="3316224" y="0"/>
                    </a:lnTo>
                  </a:path>
                </a:pathLst>
              </a:custGeom>
              <a:ln w="9144">
                <a:solidFill>
                  <a:srgbClr val="000000"/>
                </a:solidFill>
              </a:ln>
            </p:spPr>
            <p:txBody>
              <a:bodyPr wrap="square" lIns="0" tIns="0" rIns="0" bIns="0" rtlCol="0"/>
              <a:lstStyle/>
              <a:p>
                <a:endParaRPr sz="4400"/>
              </a:p>
            </p:txBody>
          </p:sp>
          <p:sp>
            <p:nvSpPr>
              <p:cNvPr id="34" name="object 27">
                <a:extLst>
                  <a:ext uri="{FF2B5EF4-FFF2-40B4-BE49-F238E27FC236}">
                    <a16:creationId xmlns:a16="http://schemas.microsoft.com/office/drawing/2014/main" id="{F6A3FC1D-E186-1752-55F6-9B2F23DB2D5C}"/>
                  </a:ext>
                </a:extLst>
              </p:cNvPr>
              <p:cNvSpPr/>
              <p:nvPr/>
            </p:nvSpPr>
            <p:spPr>
              <a:xfrm>
                <a:off x="4066031" y="2301239"/>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35" name="object 28">
                <a:extLst>
                  <a:ext uri="{FF2B5EF4-FFF2-40B4-BE49-F238E27FC236}">
                    <a16:creationId xmlns:a16="http://schemas.microsoft.com/office/drawing/2014/main" id="{0ADC982E-69E2-84AF-970D-ECC4A717FAB9}"/>
                  </a:ext>
                </a:extLst>
              </p:cNvPr>
              <p:cNvSpPr/>
              <p:nvPr/>
            </p:nvSpPr>
            <p:spPr>
              <a:xfrm>
                <a:off x="2705100" y="2328671"/>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36" name="object 29">
                <a:extLst>
                  <a:ext uri="{FF2B5EF4-FFF2-40B4-BE49-F238E27FC236}">
                    <a16:creationId xmlns:a16="http://schemas.microsoft.com/office/drawing/2014/main" id="{1F449200-F644-44A9-1E7B-33FB1D68D071}"/>
                  </a:ext>
                </a:extLst>
              </p:cNvPr>
              <p:cNvSpPr/>
              <p:nvPr/>
            </p:nvSpPr>
            <p:spPr>
              <a:xfrm>
                <a:off x="1027176" y="2322575"/>
                <a:ext cx="2593975" cy="40005"/>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 w="2593975" h="40005">
                    <a:moveTo>
                      <a:pt x="914400" y="0"/>
                    </a:moveTo>
                    <a:lnTo>
                      <a:pt x="917448" y="39624"/>
                    </a:lnTo>
                  </a:path>
                  <a:path w="2593975" h="40005">
                    <a:moveTo>
                      <a:pt x="1066800" y="0"/>
                    </a:moveTo>
                    <a:lnTo>
                      <a:pt x="1069848" y="39624"/>
                    </a:lnTo>
                  </a:path>
                  <a:path w="2593975" h="40005">
                    <a:moveTo>
                      <a:pt x="1219200" y="0"/>
                    </a:moveTo>
                    <a:lnTo>
                      <a:pt x="1222248" y="39624"/>
                    </a:lnTo>
                  </a:path>
                </a:pathLst>
              </a:custGeom>
              <a:ln w="6096">
                <a:solidFill>
                  <a:srgbClr val="000000"/>
                </a:solidFill>
              </a:ln>
            </p:spPr>
            <p:txBody>
              <a:bodyPr wrap="square" lIns="0" tIns="0" rIns="0" bIns="0" rtlCol="0"/>
              <a:lstStyle/>
              <a:p>
                <a:endParaRPr sz="4400"/>
              </a:p>
            </p:txBody>
          </p:sp>
          <p:sp>
            <p:nvSpPr>
              <p:cNvPr id="37" name="object 30">
                <a:extLst>
                  <a:ext uri="{FF2B5EF4-FFF2-40B4-BE49-F238E27FC236}">
                    <a16:creationId xmlns:a16="http://schemas.microsoft.com/office/drawing/2014/main" id="{9A7C4681-6FF7-3EDF-5F86-879B3A9DFB80}"/>
                  </a:ext>
                </a:extLst>
              </p:cNvPr>
              <p:cNvSpPr/>
              <p:nvPr/>
            </p:nvSpPr>
            <p:spPr>
              <a:xfrm>
                <a:off x="2400300" y="2328671"/>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38" name="object 31">
                <a:extLst>
                  <a:ext uri="{FF2B5EF4-FFF2-40B4-BE49-F238E27FC236}">
                    <a16:creationId xmlns:a16="http://schemas.microsoft.com/office/drawing/2014/main" id="{F905FC64-D07E-61BC-712C-943994F05554}"/>
                  </a:ext>
                </a:extLst>
              </p:cNvPr>
              <p:cNvSpPr/>
              <p:nvPr/>
            </p:nvSpPr>
            <p:spPr>
              <a:xfrm>
                <a:off x="2855975" y="2322575"/>
                <a:ext cx="1069975" cy="40005"/>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1066800" y="0"/>
                    </a:moveTo>
                    <a:lnTo>
                      <a:pt x="1069848" y="39624"/>
                    </a:lnTo>
                  </a:path>
                  <a:path w="10699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39" name="object 32">
                <a:extLst>
                  <a:ext uri="{FF2B5EF4-FFF2-40B4-BE49-F238E27FC236}">
                    <a16:creationId xmlns:a16="http://schemas.microsoft.com/office/drawing/2014/main" id="{B675D9BC-8146-0FA6-DD4C-9713AEDE0B5E}"/>
                  </a:ext>
                </a:extLst>
              </p:cNvPr>
              <p:cNvSpPr/>
              <p:nvPr/>
            </p:nvSpPr>
            <p:spPr>
              <a:xfrm>
                <a:off x="2240280" y="20177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9" name="object 33">
              <a:extLst>
                <a:ext uri="{FF2B5EF4-FFF2-40B4-BE49-F238E27FC236}">
                  <a16:creationId xmlns:a16="http://schemas.microsoft.com/office/drawing/2014/main" id="{80CA78A8-55A1-871A-8C96-BD6EBE77B2CA}"/>
                </a:ext>
              </a:extLst>
            </p:cNvPr>
            <p:cNvSpPr txBox="1"/>
            <p:nvPr/>
          </p:nvSpPr>
          <p:spPr>
            <a:xfrm>
              <a:off x="17490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0" name="object 34">
              <a:extLst>
                <a:ext uri="{FF2B5EF4-FFF2-40B4-BE49-F238E27FC236}">
                  <a16:creationId xmlns:a16="http://schemas.microsoft.com/office/drawing/2014/main" id="{34E76FE8-8FE9-189C-5DF2-64D4CC3A3DF4}"/>
                </a:ext>
              </a:extLst>
            </p:cNvPr>
            <p:cNvSpPr txBox="1"/>
            <p:nvPr/>
          </p:nvSpPr>
          <p:spPr>
            <a:xfrm>
              <a:off x="26238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1" name="object 35">
              <a:extLst>
                <a:ext uri="{FF2B5EF4-FFF2-40B4-BE49-F238E27FC236}">
                  <a16:creationId xmlns:a16="http://schemas.microsoft.com/office/drawing/2014/main" id="{7131616E-ABBC-B17F-A6FD-F077D986C581}"/>
                </a:ext>
              </a:extLst>
            </p:cNvPr>
            <p:cNvSpPr txBox="1"/>
            <p:nvPr/>
          </p:nvSpPr>
          <p:spPr>
            <a:xfrm>
              <a:off x="8346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2" name="object 36">
              <a:extLst>
                <a:ext uri="{FF2B5EF4-FFF2-40B4-BE49-F238E27FC236}">
                  <a16:creationId xmlns:a16="http://schemas.microsoft.com/office/drawing/2014/main" id="{4EF22702-C5A8-524E-A774-CE9E38EBCEEF}"/>
                </a:ext>
              </a:extLst>
            </p:cNvPr>
            <p:cNvSpPr txBox="1"/>
            <p:nvPr/>
          </p:nvSpPr>
          <p:spPr>
            <a:xfrm>
              <a:off x="35382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3" name="object 37">
              <a:extLst>
                <a:ext uri="{FF2B5EF4-FFF2-40B4-BE49-F238E27FC236}">
                  <a16:creationId xmlns:a16="http://schemas.microsoft.com/office/drawing/2014/main" id="{DDB9A7A3-2985-A263-A38E-6B32EAB04012}"/>
                </a:ext>
              </a:extLst>
            </p:cNvPr>
            <p:cNvSpPr txBox="1"/>
            <p:nvPr/>
          </p:nvSpPr>
          <p:spPr>
            <a:xfrm>
              <a:off x="12918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4" name="object 38">
              <a:extLst>
                <a:ext uri="{FF2B5EF4-FFF2-40B4-BE49-F238E27FC236}">
                  <a16:creationId xmlns:a16="http://schemas.microsoft.com/office/drawing/2014/main" id="{0905E5CC-5B9E-B840-C1B6-47A43082D94E}"/>
                </a:ext>
              </a:extLst>
            </p:cNvPr>
            <p:cNvSpPr txBox="1"/>
            <p:nvPr/>
          </p:nvSpPr>
          <p:spPr>
            <a:xfrm>
              <a:off x="22062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5" name="object 39">
              <a:extLst>
                <a:ext uri="{FF2B5EF4-FFF2-40B4-BE49-F238E27FC236}">
                  <a16:creationId xmlns:a16="http://schemas.microsoft.com/office/drawing/2014/main" id="{211FDA95-1A76-7966-24C8-AF95D90331AE}"/>
                </a:ext>
              </a:extLst>
            </p:cNvPr>
            <p:cNvSpPr txBox="1"/>
            <p:nvPr/>
          </p:nvSpPr>
          <p:spPr>
            <a:xfrm>
              <a:off x="30810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dirty="0">
                <a:latin typeface="Times New Roman"/>
                <a:cs typeface="Times New Roman"/>
              </a:endParaRPr>
            </a:p>
          </p:txBody>
        </p:sp>
        <p:grpSp>
          <p:nvGrpSpPr>
            <p:cNvPr id="16" name="object 41">
              <a:extLst>
                <a:ext uri="{FF2B5EF4-FFF2-40B4-BE49-F238E27FC236}">
                  <a16:creationId xmlns:a16="http://schemas.microsoft.com/office/drawing/2014/main" id="{5D7130CB-B302-EDF0-FBCA-A0681FF2FDC1}"/>
                </a:ext>
              </a:extLst>
            </p:cNvPr>
            <p:cNvGrpSpPr/>
            <p:nvPr/>
          </p:nvGrpSpPr>
          <p:grpSpPr>
            <a:xfrm>
              <a:off x="2246248" y="2206624"/>
              <a:ext cx="466725" cy="125730"/>
              <a:chOff x="2246248" y="2206624"/>
              <a:chExt cx="466725" cy="125730"/>
            </a:xfrm>
          </p:grpSpPr>
          <p:sp>
            <p:nvSpPr>
              <p:cNvPr id="17" name="object 42">
                <a:extLst>
                  <a:ext uri="{FF2B5EF4-FFF2-40B4-BE49-F238E27FC236}">
                    <a16:creationId xmlns:a16="http://schemas.microsoft.com/office/drawing/2014/main" id="{FBCD6399-AF67-8940-6BE9-66549850CA98}"/>
                  </a:ext>
                </a:extLst>
              </p:cNvPr>
              <p:cNvSpPr/>
              <p:nvPr/>
            </p:nvSpPr>
            <p:spPr>
              <a:xfrm>
                <a:off x="2249423" y="2209799"/>
                <a:ext cx="460375" cy="119380"/>
              </a:xfrm>
              <a:custGeom>
                <a:avLst/>
                <a:gdLst/>
                <a:ahLst/>
                <a:cxnLst/>
                <a:rect l="l" t="t" r="r" b="b"/>
                <a:pathLst>
                  <a:path w="460375" h="119380">
                    <a:moveTo>
                      <a:pt x="460248" y="0"/>
                    </a:moveTo>
                    <a:lnTo>
                      <a:pt x="0" y="0"/>
                    </a:lnTo>
                    <a:lnTo>
                      <a:pt x="0" y="118872"/>
                    </a:lnTo>
                    <a:lnTo>
                      <a:pt x="460248" y="118872"/>
                    </a:lnTo>
                    <a:lnTo>
                      <a:pt x="460248" y="0"/>
                    </a:lnTo>
                    <a:close/>
                  </a:path>
                </a:pathLst>
              </a:custGeom>
              <a:solidFill>
                <a:srgbClr val="00CCFF"/>
              </a:solidFill>
            </p:spPr>
            <p:txBody>
              <a:bodyPr wrap="square" lIns="0" tIns="0" rIns="0" bIns="0" rtlCol="0"/>
              <a:lstStyle/>
              <a:p>
                <a:endParaRPr sz="4400"/>
              </a:p>
            </p:txBody>
          </p:sp>
          <p:sp>
            <p:nvSpPr>
              <p:cNvPr id="18" name="object 43">
                <a:extLst>
                  <a:ext uri="{FF2B5EF4-FFF2-40B4-BE49-F238E27FC236}">
                    <a16:creationId xmlns:a16="http://schemas.microsoft.com/office/drawing/2014/main" id="{50BD99D6-B95B-319A-56CD-042F07331045}"/>
                  </a:ext>
                </a:extLst>
              </p:cNvPr>
              <p:cNvSpPr/>
              <p:nvPr/>
            </p:nvSpPr>
            <p:spPr>
              <a:xfrm>
                <a:off x="2249423" y="2209799"/>
                <a:ext cx="460375" cy="119380"/>
              </a:xfrm>
              <a:custGeom>
                <a:avLst/>
                <a:gdLst/>
                <a:ahLst/>
                <a:cxnLst/>
                <a:rect l="l" t="t" r="r" b="b"/>
                <a:pathLst>
                  <a:path w="460375" h="119380">
                    <a:moveTo>
                      <a:pt x="0" y="118872"/>
                    </a:moveTo>
                    <a:lnTo>
                      <a:pt x="460248" y="118872"/>
                    </a:lnTo>
                    <a:lnTo>
                      <a:pt x="460248" y="0"/>
                    </a:lnTo>
                    <a:lnTo>
                      <a:pt x="0" y="0"/>
                    </a:lnTo>
                    <a:lnTo>
                      <a:pt x="0" y="118872"/>
                    </a:lnTo>
                    <a:close/>
                  </a:path>
                </a:pathLst>
              </a:custGeom>
              <a:ln w="6096">
                <a:solidFill>
                  <a:srgbClr val="000000"/>
                </a:solidFill>
              </a:ln>
            </p:spPr>
            <p:txBody>
              <a:bodyPr wrap="square" lIns="0" tIns="0" rIns="0" bIns="0" rtlCol="0"/>
              <a:lstStyle/>
              <a:p>
                <a:endParaRPr sz="4400"/>
              </a:p>
            </p:txBody>
          </p:sp>
        </p:grpSp>
      </p:grpSp>
      <p:sp>
        <p:nvSpPr>
          <p:cNvPr id="40" name="object 48">
            <a:extLst>
              <a:ext uri="{FF2B5EF4-FFF2-40B4-BE49-F238E27FC236}">
                <a16:creationId xmlns:a16="http://schemas.microsoft.com/office/drawing/2014/main" id="{B59C3C69-80F1-4B81-EB26-C854D4F6E680}"/>
              </a:ext>
            </a:extLst>
          </p:cNvPr>
          <p:cNvSpPr txBox="1"/>
          <p:nvPr/>
        </p:nvSpPr>
        <p:spPr>
          <a:xfrm>
            <a:off x="7908" y="4824860"/>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41" name="object 49">
            <a:extLst>
              <a:ext uri="{FF2B5EF4-FFF2-40B4-BE49-F238E27FC236}">
                <a16:creationId xmlns:a16="http://schemas.microsoft.com/office/drawing/2014/main" id="{8BB1613A-00A2-3D08-7E3B-EEEC724D84E7}"/>
              </a:ext>
            </a:extLst>
          </p:cNvPr>
          <p:cNvSpPr txBox="1"/>
          <p:nvPr/>
        </p:nvSpPr>
        <p:spPr>
          <a:xfrm>
            <a:off x="7908" y="5748889"/>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42" name="object 34">
            <a:extLst>
              <a:ext uri="{FF2B5EF4-FFF2-40B4-BE49-F238E27FC236}">
                <a16:creationId xmlns:a16="http://schemas.microsoft.com/office/drawing/2014/main" id="{72B1DAE9-5FE6-866E-9FC1-9C3848AC87DE}"/>
              </a:ext>
            </a:extLst>
          </p:cNvPr>
          <p:cNvSpPr txBox="1"/>
          <p:nvPr/>
        </p:nvSpPr>
        <p:spPr>
          <a:xfrm>
            <a:off x="2016322" y="610216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43" name="object 35">
            <a:extLst>
              <a:ext uri="{FF2B5EF4-FFF2-40B4-BE49-F238E27FC236}">
                <a16:creationId xmlns:a16="http://schemas.microsoft.com/office/drawing/2014/main" id="{F1D4BF67-534C-D35F-C1F2-9FB569D7FCB4}"/>
              </a:ext>
            </a:extLst>
          </p:cNvPr>
          <p:cNvSpPr txBox="1"/>
          <p:nvPr/>
        </p:nvSpPr>
        <p:spPr>
          <a:xfrm>
            <a:off x="3500376" y="610216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44" name="object 36">
            <a:extLst>
              <a:ext uri="{FF2B5EF4-FFF2-40B4-BE49-F238E27FC236}">
                <a16:creationId xmlns:a16="http://schemas.microsoft.com/office/drawing/2014/main" id="{D3A72835-07CC-6C15-8135-E29572742051}"/>
              </a:ext>
            </a:extLst>
          </p:cNvPr>
          <p:cNvSpPr txBox="1"/>
          <p:nvPr/>
        </p:nvSpPr>
        <p:spPr>
          <a:xfrm>
            <a:off x="465046" y="610216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45" name="object 37">
            <a:extLst>
              <a:ext uri="{FF2B5EF4-FFF2-40B4-BE49-F238E27FC236}">
                <a16:creationId xmlns:a16="http://schemas.microsoft.com/office/drawing/2014/main" id="{E7D6955A-3F5C-904F-6F7F-6CC08AE36F6B}"/>
              </a:ext>
            </a:extLst>
          </p:cNvPr>
          <p:cNvSpPr txBox="1"/>
          <p:nvPr/>
        </p:nvSpPr>
        <p:spPr>
          <a:xfrm>
            <a:off x="5051652" y="610216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46" name="object 38">
            <a:extLst>
              <a:ext uri="{FF2B5EF4-FFF2-40B4-BE49-F238E27FC236}">
                <a16:creationId xmlns:a16="http://schemas.microsoft.com/office/drawing/2014/main" id="{E680D966-3373-810E-8E29-59B9E54E73FC}"/>
              </a:ext>
            </a:extLst>
          </p:cNvPr>
          <p:cNvSpPr txBox="1"/>
          <p:nvPr/>
        </p:nvSpPr>
        <p:spPr>
          <a:xfrm>
            <a:off x="1240684" y="610216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47" name="object 41">
            <a:extLst>
              <a:ext uri="{FF2B5EF4-FFF2-40B4-BE49-F238E27FC236}">
                <a16:creationId xmlns:a16="http://schemas.microsoft.com/office/drawing/2014/main" id="{A47C46D2-4978-DB9D-D5DD-82EC6FFE6090}"/>
              </a:ext>
            </a:extLst>
          </p:cNvPr>
          <p:cNvSpPr txBox="1"/>
          <p:nvPr/>
        </p:nvSpPr>
        <p:spPr>
          <a:xfrm>
            <a:off x="2791960" y="610216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48" name="object 42">
            <a:extLst>
              <a:ext uri="{FF2B5EF4-FFF2-40B4-BE49-F238E27FC236}">
                <a16:creationId xmlns:a16="http://schemas.microsoft.com/office/drawing/2014/main" id="{977A1B2A-9C15-4030-FA3B-0916B1998478}"/>
              </a:ext>
            </a:extLst>
          </p:cNvPr>
          <p:cNvSpPr txBox="1"/>
          <p:nvPr/>
        </p:nvSpPr>
        <p:spPr>
          <a:xfrm>
            <a:off x="4276014" y="610216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nvGrpSpPr>
          <p:cNvPr id="130" name="Group 129">
            <a:extLst>
              <a:ext uri="{FF2B5EF4-FFF2-40B4-BE49-F238E27FC236}">
                <a16:creationId xmlns:a16="http://schemas.microsoft.com/office/drawing/2014/main" id="{CC26A996-947D-27CF-BB6E-49B147BBD442}"/>
              </a:ext>
            </a:extLst>
          </p:cNvPr>
          <p:cNvGrpSpPr/>
          <p:nvPr/>
        </p:nvGrpSpPr>
        <p:grpSpPr>
          <a:xfrm>
            <a:off x="6281900" y="4670607"/>
            <a:ext cx="5803516" cy="1461569"/>
            <a:chOff x="754189" y="1523999"/>
            <a:chExt cx="3361054" cy="846455"/>
          </a:xfrm>
        </p:grpSpPr>
        <p:grpSp>
          <p:nvGrpSpPr>
            <p:cNvPr id="131" name="object 11">
              <a:extLst>
                <a:ext uri="{FF2B5EF4-FFF2-40B4-BE49-F238E27FC236}">
                  <a16:creationId xmlns:a16="http://schemas.microsoft.com/office/drawing/2014/main" id="{C2B2301C-71EC-D4B6-83E2-0A1934CB67BB}"/>
                </a:ext>
              </a:extLst>
            </p:cNvPr>
            <p:cNvGrpSpPr/>
            <p:nvPr/>
          </p:nvGrpSpPr>
          <p:grpSpPr>
            <a:xfrm>
              <a:off x="754189" y="1523999"/>
              <a:ext cx="3361054" cy="846455"/>
              <a:chOff x="754189" y="1523999"/>
              <a:chExt cx="3361054" cy="846455"/>
            </a:xfrm>
          </p:grpSpPr>
          <p:sp>
            <p:nvSpPr>
              <p:cNvPr id="142" name="object 12">
                <a:extLst>
                  <a:ext uri="{FF2B5EF4-FFF2-40B4-BE49-F238E27FC236}">
                    <a16:creationId xmlns:a16="http://schemas.microsoft.com/office/drawing/2014/main" id="{3DB63C92-E790-5F16-BF4D-638CC1343FA6}"/>
                  </a:ext>
                </a:extLst>
              </p:cNvPr>
              <p:cNvSpPr/>
              <p:nvPr/>
            </p:nvSpPr>
            <p:spPr>
              <a:xfrm>
                <a:off x="8778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43" name="object 13">
                <a:extLst>
                  <a:ext uri="{FF2B5EF4-FFF2-40B4-BE49-F238E27FC236}">
                    <a16:creationId xmlns:a16="http://schemas.microsoft.com/office/drawing/2014/main" id="{2B3A0C30-64AF-7328-ACD3-924AF11D2801}"/>
                  </a:ext>
                </a:extLst>
              </p:cNvPr>
              <p:cNvSpPr/>
              <p:nvPr/>
            </p:nvSpPr>
            <p:spPr>
              <a:xfrm>
                <a:off x="8778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44" name="object 14">
                <a:extLst>
                  <a:ext uri="{FF2B5EF4-FFF2-40B4-BE49-F238E27FC236}">
                    <a16:creationId xmlns:a16="http://schemas.microsoft.com/office/drawing/2014/main" id="{24BC7AA4-3FD6-E7A0-5DD5-91FAC2512486}"/>
                  </a:ext>
                </a:extLst>
              </p:cNvPr>
              <p:cNvSpPr/>
              <p:nvPr/>
            </p:nvSpPr>
            <p:spPr>
              <a:xfrm>
                <a:off x="17922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45" name="object 15">
                <a:extLst>
                  <a:ext uri="{FF2B5EF4-FFF2-40B4-BE49-F238E27FC236}">
                    <a16:creationId xmlns:a16="http://schemas.microsoft.com/office/drawing/2014/main" id="{E72BACB9-A5F9-16B5-B603-7DEAEF374D0A}"/>
                  </a:ext>
                </a:extLst>
              </p:cNvPr>
              <p:cNvSpPr/>
              <p:nvPr/>
            </p:nvSpPr>
            <p:spPr>
              <a:xfrm>
                <a:off x="17922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46" name="object 16">
                <a:extLst>
                  <a:ext uri="{FF2B5EF4-FFF2-40B4-BE49-F238E27FC236}">
                    <a16:creationId xmlns:a16="http://schemas.microsoft.com/office/drawing/2014/main" id="{F08ED5C7-A0BC-A18A-6CF1-52E7BC24B2FC}"/>
                  </a:ext>
                </a:extLst>
              </p:cNvPr>
              <p:cNvSpPr/>
              <p:nvPr/>
            </p:nvSpPr>
            <p:spPr>
              <a:xfrm>
                <a:off x="27066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47" name="object 17">
                <a:extLst>
                  <a:ext uri="{FF2B5EF4-FFF2-40B4-BE49-F238E27FC236}">
                    <a16:creationId xmlns:a16="http://schemas.microsoft.com/office/drawing/2014/main" id="{FAFCE56A-DA31-25CC-3C67-4B6ACD06C0BA}"/>
                  </a:ext>
                </a:extLst>
              </p:cNvPr>
              <p:cNvSpPr/>
              <p:nvPr/>
            </p:nvSpPr>
            <p:spPr>
              <a:xfrm>
                <a:off x="27066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48" name="object 18">
                <a:extLst>
                  <a:ext uri="{FF2B5EF4-FFF2-40B4-BE49-F238E27FC236}">
                    <a16:creationId xmlns:a16="http://schemas.microsoft.com/office/drawing/2014/main" id="{E147CA34-748C-0735-D2C2-4CD6659C025E}"/>
                  </a:ext>
                </a:extLst>
              </p:cNvPr>
              <p:cNvSpPr/>
              <p:nvPr/>
            </p:nvSpPr>
            <p:spPr>
              <a:xfrm>
                <a:off x="1335024" y="2209799"/>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149" name="object 19">
                <a:extLst>
                  <a:ext uri="{FF2B5EF4-FFF2-40B4-BE49-F238E27FC236}">
                    <a16:creationId xmlns:a16="http://schemas.microsoft.com/office/drawing/2014/main" id="{85FFD29F-98CD-6024-B1C1-806CFD0BD52E}"/>
                  </a:ext>
                </a:extLst>
              </p:cNvPr>
              <p:cNvSpPr/>
              <p:nvPr/>
            </p:nvSpPr>
            <p:spPr>
              <a:xfrm>
                <a:off x="1335024" y="2209799"/>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50" name="object 20">
                <a:extLst>
                  <a:ext uri="{FF2B5EF4-FFF2-40B4-BE49-F238E27FC236}">
                    <a16:creationId xmlns:a16="http://schemas.microsoft.com/office/drawing/2014/main" id="{8C4DC19C-14CA-1558-F5F4-D5E9662EF042}"/>
                  </a:ext>
                </a:extLst>
              </p:cNvPr>
              <p:cNvSpPr/>
              <p:nvPr/>
            </p:nvSpPr>
            <p:spPr>
              <a:xfrm>
                <a:off x="868680" y="1523999"/>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151" name="object 21">
                <a:extLst>
                  <a:ext uri="{FF2B5EF4-FFF2-40B4-BE49-F238E27FC236}">
                    <a16:creationId xmlns:a16="http://schemas.microsoft.com/office/drawing/2014/main" id="{C9866976-B240-F993-2EB8-C83806DB87DC}"/>
                  </a:ext>
                </a:extLst>
              </p:cNvPr>
              <p:cNvSpPr/>
              <p:nvPr/>
            </p:nvSpPr>
            <p:spPr>
              <a:xfrm>
                <a:off x="762000" y="1828799"/>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152" name="object 22">
                <a:extLst>
                  <a:ext uri="{FF2B5EF4-FFF2-40B4-BE49-F238E27FC236}">
                    <a16:creationId xmlns:a16="http://schemas.microsoft.com/office/drawing/2014/main" id="{CBFAF531-E39D-5227-DC94-459AA41C5F87}"/>
                  </a:ext>
                </a:extLst>
              </p:cNvPr>
              <p:cNvSpPr/>
              <p:nvPr/>
            </p:nvSpPr>
            <p:spPr>
              <a:xfrm>
                <a:off x="4066031" y="18044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153" name="object 23">
                <a:extLst>
                  <a:ext uri="{FF2B5EF4-FFF2-40B4-BE49-F238E27FC236}">
                    <a16:creationId xmlns:a16="http://schemas.microsoft.com/office/drawing/2014/main" id="{AF86CF0F-A20E-2697-5976-5406F73285C9}"/>
                  </a:ext>
                </a:extLst>
              </p:cNvPr>
              <p:cNvSpPr/>
              <p:nvPr/>
            </p:nvSpPr>
            <p:spPr>
              <a:xfrm>
                <a:off x="1027176" y="1828799"/>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154" name="object 24">
                <a:extLst>
                  <a:ext uri="{FF2B5EF4-FFF2-40B4-BE49-F238E27FC236}">
                    <a16:creationId xmlns:a16="http://schemas.microsoft.com/office/drawing/2014/main" id="{A998A05C-1CB8-BE0F-64F8-CE75311A99F8}"/>
                  </a:ext>
                </a:extLst>
              </p:cNvPr>
              <p:cNvSpPr/>
              <p:nvPr/>
            </p:nvSpPr>
            <p:spPr>
              <a:xfrm>
                <a:off x="868680" y="15239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155" name="object 25">
                <a:extLst>
                  <a:ext uri="{FF2B5EF4-FFF2-40B4-BE49-F238E27FC236}">
                    <a16:creationId xmlns:a16="http://schemas.microsoft.com/office/drawing/2014/main" id="{F079E30E-EBE1-85E0-2FB6-7CD1FEB62E0D}"/>
                  </a:ext>
                </a:extLst>
              </p:cNvPr>
              <p:cNvSpPr/>
              <p:nvPr/>
            </p:nvSpPr>
            <p:spPr>
              <a:xfrm>
                <a:off x="874776" y="2322575"/>
                <a:ext cx="917575" cy="40005"/>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156" name="object 26">
                <a:extLst>
                  <a:ext uri="{FF2B5EF4-FFF2-40B4-BE49-F238E27FC236}">
                    <a16:creationId xmlns:a16="http://schemas.microsoft.com/office/drawing/2014/main" id="{FCE0B95E-1230-1B0C-B9DF-0567CB4A83DE}"/>
                  </a:ext>
                </a:extLst>
              </p:cNvPr>
              <p:cNvSpPr/>
              <p:nvPr/>
            </p:nvSpPr>
            <p:spPr>
              <a:xfrm>
                <a:off x="758952" y="2324099"/>
                <a:ext cx="3316604" cy="0"/>
              </a:xfrm>
              <a:custGeom>
                <a:avLst/>
                <a:gdLst/>
                <a:ahLst/>
                <a:cxnLst/>
                <a:rect l="l" t="t" r="r" b="b"/>
                <a:pathLst>
                  <a:path w="3316604">
                    <a:moveTo>
                      <a:pt x="0" y="0"/>
                    </a:moveTo>
                    <a:lnTo>
                      <a:pt x="1490472" y="0"/>
                    </a:lnTo>
                  </a:path>
                  <a:path w="3316604">
                    <a:moveTo>
                      <a:pt x="1950720" y="0"/>
                    </a:moveTo>
                    <a:lnTo>
                      <a:pt x="3316224" y="0"/>
                    </a:lnTo>
                  </a:path>
                </a:pathLst>
              </a:custGeom>
              <a:ln w="9144">
                <a:solidFill>
                  <a:srgbClr val="000000"/>
                </a:solidFill>
              </a:ln>
            </p:spPr>
            <p:txBody>
              <a:bodyPr wrap="square" lIns="0" tIns="0" rIns="0" bIns="0" rtlCol="0"/>
              <a:lstStyle/>
              <a:p>
                <a:endParaRPr sz="4400"/>
              </a:p>
            </p:txBody>
          </p:sp>
          <p:sp>
            <p:nvSpPr>
              <p:cNvPr id="157" name="object 27">
                <a:extLst>
                  <a:ext uri="{FF2B5EF4-FFF2-40B4-BE49-F238E27FC236}">
                    <a16:creationId xmlns:a16="http://schemas.microsoft.com/office/drawing/2014/main" id="{BD68A267-7D20-D650-A0F4-F83AFEA84845}"/>
                  </a:ext>
                </a:extLst>
              </p:cNvPr>
              <p:cNvSpPr/>
              <p:nvPr/>
            </p:nvSpPr>
            <p:spPr>
              <a:xfrm>
                <a:off x="4066031" y="2301239"/>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158" name="object 28">
                <a:extLst>
                  <a:ext uri="{FF2B5EF4-FFF2-40B4-BE49-F238E27FC236}">
                    <a16:creationId xmlns:a16="http://schemas.microsoft.com/office/drawing/2014/main" id="{E875AA95-29FB-BAC0-DDE8-5409786601C3}"/>
                  </a:ext>
                </a:extLst>
              </p:cNvPr>
              <p:cNvSpPr/>
              <p:nvPr/>
            </p:nvSpPr>
            <p:spPr>
              <a:xfrm>
                <a:off x="2705100" y="2328671"/>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159" name="object 29">
                <a:extLst>
                  <a:ext uri="{FF2B5EF4-FFF2-40B4-BE49-F238E27FC236}">
                    <a16:creationId xmlns:a16="http://schemas.microsoft.com/office/drawing/2014/main" id="{D7D67934-7215-3513-3234-73B865B44847}"/>
                  </a:ext>
                </a:extLst>
              </p:cNvPr>
              <p:cNvSpPr/>
              <p:nvPr/>
            </p:nvSpPr>
            <p:spPr>
              <a:xfrm>
                <a:off x="1027176" y="2322575"/>
                <a:ext cx="2593975" cy="40005"/>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 w="2593975" h="40005">
                    <a:moveTo>
                      <a:pt x="914400" y="0"/>
                    </a:moveTo>
                    <a:lnTo>
                      <a:pt x="917448" y="39624"/>
                    </a:lnTo>
                  </a:path>
                  <a:path w="2593975" h="40005">
                    <a:moveTo>
                      <a:pt x="1066800" y="0"/>
                    </a:moveTo>
                    <a:lnTo>
                      <a:pt x="1069848" y="39624"/>
                    </a:lnTo>
                  </a:path>
                  <a:path w="2593975" h="40005">
                    <a:moveTo>
                      <a:pt x="1219200" y="0"/>
                    </a:moveTo>
                    <a:lnTo>
                      <a:pt x="1222248" y="39624"/>
                    </a:lnTo>
                  </a:path>
                </a:pathLst>
              </a:custGeom>
              <a:ln w="6096">
                <a:solidFill>
                  <a:srgbClr val="000000"/>
                </a:solidFill>
              </a:ln>
            </p:spPr>
            <p:txBody>
              <a:bodyPr wrap="square" lIns="0" tIns="0" rIns="0" bIns="0" rtlCol="0"/>
              <a:lstStyle/>
              <a:p>
                <a:endParaRPr sz="4400"/>
              </a:p>
            </p:txBody>
          </p:sp>
          <p:sp>
            <p:nvSpPr>
              <p:cNvPr id="160" name="object 30">
                <a:extLst>
                  <a:ext uri="{FF2B5EF4-FFF2-40B4-BE49-F238E27FC236}">
                    <a16:creationId xmlns:a16="http://schemas.microsoft.com/office/drawing/2014/main" id="{014FD4B3-F5A0-6413-92FE-7691444181D9}"/>
                  </a:ext>
                </a:extLst>
              </p:cNvPr>
              <p:cNvSpPr/>
              <p:nvPr/>
            </p:nvSpPr>
            <p:spPr>
              <a:xfrm>
                <a:off x="2400300" y="2328671"/>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161" name="object 31">
                <a:extLst>
                  <a:ext uri="{FF2B5EF4-FFF2-40B4-BE49-F238E27FC236}">
                    <a16:creationId xmlns:a16="http://schemas.microsoft.com/office/drawing/2014/main" id="{898FDBFB-FBDF-0CE5-9E0D-684AB62D220D}"/>
                  </a:ext>
                </a:extLst>
              </p:cNvPr>
              <p:cNvSpPr/>
              <p:nvPr/>
            </p:nvSpPr>
            <p:spPr>
              <a:xfrm>
                <a:off x="2855975" y="2322575"/>
                <a:ext cx="1069975" cy="40005"/>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1066800" y="0"/>
                    </a:moveTo>
                    <a:lnTo>
                      <a:pt x="1069848" y="39624"/>
                    </a:lnTo>
                  </a:path>
                  <a:path w="10699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162" name="object 32">
                <a:extLst>
                  <a:ext uri="{FF2B5EF4-FFF2-40B4-BE49-F238E27FC236}">
                    <a16:creationId xmlns:a16="http://schemas.microsoft.com/office/drawing/2014/main" id="{537F1C23-0E81-A7E6-1683-EE20F15BAF66}"/>
                  </a:ext>
                </a:extLst>
              </p:cNvPr>
              <p:cNvSpPr/>
              <p:nvPr/>
            </p:nvSpPr>
            <p:spPr>
              <a:xfrm>
                <a:off x="2240280" y="20177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132" name="object 33">
              <a:extLst>
                <a:ext uri="{FF2B5EF4-FFF2-40B4-BE49-F238E27FC236}">
                  <a16:creationId xmlns:a16="http://schemas.microsoft.com/office/drawing/2014/main" id="{435897F0-304B-6FDC-8B6F-F9C8F5457AD1}"/>
                </a:ext>
              </a:extLst>
            </p:cNvPr>
            <p:cNvSpPr txBox="1"/>
            <p:nvPr/>
          </p:nvSpPr>
          <p:spPr>
            <a:xfrm>
              <a:off x="17490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33" name="object 34">
              <a:extLst>
                <a:ext uri="{FF2B5EF4-FFF2-40B4-BE49-F238E27FC236}">
                  <a16:creationId xmlns:a16="http://schemas.microsoft.com/office/drawing/2014/main" id="{4728703D-4A74-45DF-83B6-66AA311E0252}"/>
                </a:ext>
              </a:extLst>
            </p:cNvPr>
            <p:cNvSpPr txBox="1"/>
            <p:nvPr/>
          </p:nvSpPr>
          <p:spPr>
            <a:xfrm>
              <a:off x="26238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34" name="object 35">
              <a:extLst>
                <a:ext uri="{FF2B5EF4-FFF2-40B4-BE49-F238E27FC236}">
                  <a16:creationId xmlns:a16="http://schemas.microsoft.com/office/drawing/2014/main" id="{5C0C53C9-4A8B-A2EF-3380-D5BC13D01E5C}"/>
                </a:ext>
              </a:extLst>
            </p:cNvPr>
            <p:cNvSpPr txBox="1"/>
            <p:nvPr/>
          </p:nvSpPr>
          <p:spPr>
            <a:xfrm>
              <a:off x="8346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35" name="object 36">
              <a:extLst>
                <a:ext uri="{FF2B5EF4-FFF2-40B4-BE49-F238E27FC236}">
                  <a16:creationId xmlns:a16="http://schemas.microsoft.com/office/drawing/2014/main" id="{60778612-9877-9113-D553-CECA4D8AE3D3}"/>
                </a:ext>
              </a:extLst>
            </p:cNvPr>
            <p:cNvSpPr txBox="1"/>
            <p:nvPr/>
          </p:nvSpPr>
          <p:spPr>
            <a:xfrm>
              <a:off x="35382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36" name="object 37">
              <a:extLst>
                <a:ext uri="{FF2B5EF4-FFF2-40B4-BE49-F238E27FC236}">
                  <a16:creationId xmlns:a16="http://schemas.microsoft.com/office/drawing/2014/main" id="{5BC72624-FFB4-C4F4-BCD6-3635D86B5043}"/>
                </a:ext>
              </a:extLst>
            </p:cNvPr>
            <p:cNvSpPr txBox="1"/>
            <p:nvPr/>
          </p:nvSpPr>
          <p:spPr>
            <a:xfrm>
              <a:off x="12918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37" name="object 38">
              <a:extLst>
                <a:ext uri="{FF2B5EF4-FFF2-40B4-BE49-F238E27FC236}">
                  <a16:creationId xmlns:a16="http://schemas.microsoft.com/office/drawing/2014/main" id="{A3AF033B-09E3-8969-E624-0FC82E7EFA2D}"/>
                </a:ext>
              </a:extLst>
            </p:cNvPr>
            <p:cNvSpPr txBox="1"/>
            <p:nvPr/>
          </p:nvSpPr>
          <p:spPr>
            <a:xfrm>
              <a:off x="22062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38" name="object 39">
              <a:extLst>
                <a:ext uri="{FF2B5EF4-FFF2-40B4-BE49-F238E27FC236}">
                  <a16:creationId xmlns:a16="http://schemas.microsoft.com/office/drawing/2014/main" id="{CFBE5D1D-9567-9A9F-A12E-A6CD63F4FFA9}"/>
                </a:ext>
              </a:extLst>
            </p:cNvPr>
            <p:cNvSpPr txBox="1"/>
            <p:nvPr/>
          </p:nvSpPr>
          <p:spPr>
            <a:xfrm>
              <a:off x="30810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dirty="0">
                <a:latin typeface="Times New Roman"/>
                <a:cs typeface="Times New Roman"/>
              </a:endParaRPr>
            </a:p>
          </p:txBody>
        </p:sp>
        <p:grpSp>
          <p:nvGrpSpPr>
            <p:cNvPr id="139" name="object 41">
              <a:extLst>
                <a:ext uri="{FF2B5EF4-FFF2-40B4-BE49-F238E27FC236}">
                  <a16:creationId xmlns:a16="http://schemas.microsoft.com/office/drawing/2014/main" id="{62A4C010-5EDF-80C5-EF16-3358F15CEB0F}"/>
                </a:ext>
              </a:extLst>
            </p:cNvPr>
            <p:cNvGrpSpPr/>
            <p:nvPr/>
          </p:nvGrpSpPr>
          <p:grpSpPr>
            <a:xfrm>
              <a:off x="2246248" y="2206624"/>
              <a:ext cx="466725" cy="125730"/>
              <a:chOff x="2246248" y="2206624"/>
              <a:chExt cx="466725" cy="125730"/>
            </a:xfrm>
          </p:grpSpPr>
          <p:sp>
            <p:nvSpPr>
              <p:cNvPr id="140" name="object 42">
                <a:extLst>
                  <a:ext uri="{FF2B5EF4-FFF2-40B4-BE49-F238E27FC236}">
                    <a16:creationId xmlns:a16="http://schemas.microsoft.com/office/drawing/2014/main" id="{246A583C-0717-4FF7-52D0-5E1DB93CDB67}"/>
                  </a:ext>
                </a:extLst>
              </p:cNvPr>
              <p:cNvSpPr/>
              <p:nvPr/>
            </p:nvSpPr>
            <p:spPr>
              <a:xfrm>
                <a:off x="2249423" y="2209799"/>
                <a:ext cx="460375" cy="119380"/>
              </a:xfrm>
              <a:custGeom>
                <a:avLst/>
                <a:gdLst/>
                <a:ahLst/>
                <a:cxnLst/>
                <a:rect l="l" t="t" r="r" b="b"/>
                <a:pathLst>
                  <a:path w="460375" h="119380">
                    <a:moveTo>
                      <a:pt x="460248" y="0"/>
                    </a:moveTo>
                    <a:lnTo>
                      <a:pt x="0" y="0"/>
                    </a:lnTo>
                    <a:lnTo>
                      <a:pt x="0" y="118872"/>
                    </a:lnTo>
                    <a:lnTo>
                      <a:pt x="460248" y="118872"/>
                    </a:lnTo>
                    <a:lnTo>
                      <a:pt x="460248" y="0"/>
                    </a:lnTo>
                    <a:close/>
                  </a:path>
                </a:pathLst>
              </a:custGeom>
              <a:solidFill>
                <a:srgbClr val="00CCFF"/>
              </a:solidFill>
            </p:spPr>
            <p:txBody>
              <a:bodyPr wrap="square" lIns="0" tIns="0" rIns="0" bIns="0" rtlCol="0"/>
              <a:lstStyle/>
              <a:p>
                <a:endParaRPr sz="4400"/>
              </a:p>
            </p:txBody>
          </p:sp>
          <p:sp>
            <p:nvSpPr>
              <p:cNvPr id="141" name="object 43">
                <a:extLst>
                  <a:ext uri="{FF2B5EF4-FFF2-40B4-BE49-F238E27FC236}">
                    <a16:creationId xmlns:a16="http://schemas.microsoft.com/office/drawing/2014/main" id="{AD90793E-5028-4739-2398-01E18B264DC1}"/>
                  </a:ext>
                </a:extLst>
              </p:cNvPr>
              <p:cNvSpPr/>
              <p:nvPr/>
            </p:nvSpPr>
            <p:spPr>
              <a:xfrm>
                <a:off x="2249423" y="2209799"/>
                <a:ext cx="460375" cy="119380"/>
              </a:xfrm>
              <a:custGeom>
                <a:avLst/>
                <a:gdLst/>
                <a:ahLst/>
                <a:cxnLst/>
                <a:rect l="l" t="t" r="r" b="b"/>
                <a:pathLst>
                  <a:path w="460375" h="119380">
                    <a:moveTo>
                      <a:pt x="0" y="118872"/>
                    </a:moveTo>
                    <a:lnTo>
                      <a:pt x="460248" y="118872"/>
                    </a:lnTo>
                    <a:lnTo>
                      <a:pt x="460248" y="0"/>
                    </a:lnTo>
                    <a:lnTo>
                      <a:pt x="0" y="0"/>
                    </a:lnTo>
                    <a:lnTo>
                      <a:pt x="0" y="118872"/>
                    </a:lnTo>
                    <a:close/>
                  </a:path>
                </a:pathLst>
              </a:custGeom>
              <a:ln w="6096">
                <a:solidFill>
                  <a:srgbClr val="000000"/>
                </a:solidFill>
              </a:ln>
            </p:spPr>
            <p:txBody>
              <a:bodyPr wrap="square" lIns="0" tIns="0" rIns="0" bIns="0" rtlCol="0"/>
              <a:lstStyle/>
              <a:p>
                <a:endParaRPr sz="4400"/>
              </a:p>
            </p:txBody>
          </p:sp>
        </p:grpSp>
      </p:grpSp>
      <p:sp>
        <p:nvSpPr>
          <p:cNvPr id="163" name="object 48">
            <a:extLst>
              <a:ext uri="{FF2B5EF4-FFF2-40B4-BE49-F238E27FC236}">
                <a16:creationId xmlns:a16="http://schemas.microsoft.com/office/drawing/2014/main" id="{51D1A360-458D-9FB1-45EA-EA20FFF283F8}"/>
              </a:ext>
            </a:extLst>
          </p:cNvPr>
          <p:cNvSpPr txBox="1"/>
          <p:nvPr/>
        </p:nvSpPr>
        <p:spPr>
          <a:xfrm>
            <a:off x="5997324" y="4814700"/>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164" name="object 49">
            <a:extLst>
              <a:ext uri="{FF2B5EF4-FFF2-40B4-BE49-F238E27FC236}">
                <a16:creationId xmlns:a16="http://schemas.microsoft.com/office/drawing/2014/main" id="{943E77DD-A994-BF17-9BEF-AA15145CB4E4}"/>
              </a:ext>
            </a:extLst>
          </p:cNvPr>
          <p:cNvSpPr txBox="1"/>
          <p:nvPr/>
        </p:nvSpPr>
        <p:spPr>
          <a:xfrm>
            <a:off x="5997324" y="5738729"/>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165" name="object 34">
            <a:extLst>
              <a:ext uri="{FF2B5EF4-FFF2-40B4-BE49-F238E27FC236}">
                <a16:creationId xmlns:a16="http://schemas.microsoft.com/office/drawing/2014/main" id="{6CFBA3ED-265B-F565-5D8F-F2F2F29D39B7}"/>
              </a:ext>
            </a:extLst>
          </p:cNvPr>
          <p:cNvSpPr txBox="1"/>
          <p:nvPr/>
        </p:nvSpPr>
        <p:spPr>
          <a:xfrm>
            <a:off x="8005738" y="609200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66" name="object 35">
            <a:extLst>
              <a:ext uri="{FF2B5EF4-FFF2-40B4-BE49-F238E27FC236}">
                <a16:creationId xmlns:a16="http://schemas.microsoft.com/office/drawing/2014/main" id="{CC405FA1-0DE6-127D-D5B9-E7DDBA38628A}"/>
              </a:ext>
            </a:extLst>
          </p:cNvPr>
          <p:cNvSpPr txBox="1"/>
          <p:nvPr/>
        </p:nvSpPr>
        <p:spPr>
          <a:xfrm>
            <a:off x="9489792" y="609200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67" name="object 36">
            <a:extLst>
              <a:ext uri="{FF2B5EF4-FFF2-40B4-BE49-F238E27FC236}">
                <a16:creationId xmlns:a16="http://schemas.microsoft.com/office/drawing/2014/main" id="{D2BA31E2-00E4-5DC5-2BBE-1E1D639ABEA0}"/>
              </a:ext>
            </a:extLst>
          </p:cNvPr>
          <p:cNvSpPr txBox="1"/>
          <p:nvPr/>
        </p:nvSpPr>
        <p:spPr>
          <a:xfrm>
            <a:off x="6454462" y="609200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168" name="object 37">
            <a:extLst>
              <a:ext uri="{FF2B5EF4-FFF2-40B4-BE49-F238E27FC236}">
                <a16:creationId xmlns:a16="http://schemas.microsoft.com/office/drawing/2014/main" id="{C65B8CEA-4375-A255-CFCC-27C7BE592B0C}"/>
              </a:ext>
            </a:extLst>
          </p:cNvPr>
          <p:cNvSpPr txBox="1"/>
          <p:nvPr/>
        </p:nvSpPr>
        <p:spPr>
          <a:xfrm>
            <a:off x="11041068" y="609200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69" name="object 38">
            <a:extLst>
              <a:ext uri="{FF2B5EF4-FFF2-40B4-BE49-F238E27FC236}">
                <a16:creationId xmlns:a16="http://schemas.microsoft.com/office/drawing/2014/main" id="{B0B79BA1-8590-96F3-CDC6-0EB1DD5214D4}"/>
              </a:ext>
            </a:extLst>
          </p:cNvPr>
          <p:cNvSpPr txBox="1"/>
          <p:nvPr/>
        </p:nvSpPr>
        <p:spPr>
          <a:xfrm>
            <a:off x="7230100" y="609200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70" name="object 41">
            <a:extLst>
              <a:ext uri="{FF2B5EF4-FFF2-40B4-BE49-F238E27FC236}">
                <a16:creationId xmlns:a16="http://schemas.microsoft.com/office/drawing/2014/main" id="{26F0D942-B6DE-C770-2FB7-7D852B52CE79}"/>
              </a:ext>
            </a:extLst>
          </p:cNvPr>
          <p:cNvSpPr txBox="1"/>
          <p:nvPr/>
        </p:nvSpPr>
        <p:spPr>
          <a:xfrm>
            <a:off x="8781376" y="609200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71" name="object 42">
            <a:extLst>
              <a:ext uri="{FF2B5EF4-FFF2-40B4-BE49-F238E27FC236}">
                <a16:creationId xmlns:a16="http://schemas.microsoft.com/office/drawing/2014/main" id="{30A773ED-E621-8508-BC5D-1A2793C79B21}"/>
              </a:ext>
            </a:extLst>
          </p:cNvPr>
          <p:cNvSpPr txBox="1"/>
          <p:nvPr/>
        </p:nvSpPr>
        <p:spPr>
          <a:xfrm>
            <a:off x="10265430" y="609200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172" name="TextBox 171">
            <a:extLst>
              <a:ext uri="{FF2B5EF4-FFF2-40B4-BE49-F238E27FC236}">
                <a16:creationId xmlns:a16="http://schemas.microsoft.com/office/drawing/2014/main" id="{04675BA5-1E75-E5F5-DEE0-5C812B4A6A52}"/>
              </a:ext>
            </a:extLst>
          </p:cNvPr>
          <p:cNvSpPr txBox="1"/>
          <p:nvPr/>
        </p:nvSpPr>
        <p:spPr>
          <a:xfrm>
            <a:off x="2185408" y="6358055"/>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173" name="TextBox 172">
            <a:extLst>
              <a:ext uri="{FF2B5EF4-FFF2-40B4-BE49-F238E27FC236}">
                <a16:creationId xmlns:a16="http://schemas.microsoft.com/office/drawing/2014/main" id="{95A41A75-E928-8E37-69F8-921B975C1E5E}"/>
              </a:ext>
            </a:extLst>
          </p:cNvPr>
          <p:cNvSpPr txBox="1"/>
          <p:nvPr/>
        </p:nvSpPr>
        <p:spPr>
          <a:xfrm>
            <a:off x="7738851" y="6358055"/>
            <a:ext cx="3273653" cy="369332"/>
          </a:xfrm>
          <a:prstGeom prst="rect">
            <a:avLst/>
          </a:prstGeom>
          <a:noFill/>
        </p:spPr>
        <p:txBody>
          <a:bodyPr wrap="none" rtlCol="0">
            <a:spAutoFit/>
          </a:bodyPr>
          <a:lstStyle/>
          <a:p>
            <a:r>
              <a:rPr lang="en-GB" dirty="0">
                <a:latin typeface="Gill Sans Light"/>
              </a:rPr>
              <a:t>Gantt chart for EDF (same as RM)</a:t>
            </a:r>
            <a:endParaRPr lang="en-SE" dirty="0">
              <a:latin typeface="Gill Sans Light"/>
            </a:endParaRPr>
          </a:p>
        </p:txBody>
      </p:sp>
    </p:spTree>
    <p:extLst>
      <p:ext uri="{BB962C8B-B14F-4D97-AF65-F5344CB8AC3E}">
        <p14:creationId xmlns:p14="http://schemas.microsoft.com/office/powerpoint/2010/main" val="91609783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923A9D-7632-DBAA-167C-D738E9C5CF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358721-AE13-7CFF-FF31-F046A25C4A1E}"/>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F614FB-5DD4-E1FB-BFF7-BA422CAEB11E}"/>
                  </a:ext>
                </a:extLst>
              </p:cNvPr>
              <p:cNvSpPr>
                <a:spLocks noGrp="1"/>
              </p:cNvSpPr>
              <p:nvPr>
                <p:ph idx="1"/>
              </p:nvPr>
            </p:nvSpPr>
            <p:spPr>
              <a:xfrm>
                <a:off x="836133" y="907694"/>
                <a:ext cx="10756113" cy="3863391"/>
              </a:xfrm>
            </p:spPr>
            <p:txBody>
              <a:bodyPr>
                <a:normAutofit/>
              </a:bodyPr>
              <a:lstStyle/>
              <a:p>
                <a:r>
                  <a:rPr lang="en-GB" spc="-45" dirty="0">
                    <a:latin typeface="Times New Roman"/>
                    <a:cs typeface="Times New Roman"/>
                  </a:rPr>
                  <a:t>3)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r>
                  <a:rPr lang="en-GB" sz="2400" b="0" dirty="0">
                    <a:latin typeface="Gill Sans Light"/>
                  </a:rPr>
                  <a:t> </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9</m:t>
                        </m:r>
                      </m:den>
                    </m:f>
                    <m:r>
                      <a:rPr lang="en-GB" b="0" i="1" smtClean="0">
                        <a:latin typeface="Cambria Math" panose="02040503050406030204" pitchFamily="18" charset="0"/>
                      </a:rPr>
                      <m:t>=0.722≤0.828</m:t>
                    </m:r>
                  </m:oMath>
                </a14:m>
                <a:r>
                  <a:rPr lang="en-GB" b="0" dirty="0">
                    <a:latin typeface="Gill Sans Light"/>
                  </a:rPr>
                  <a:t>. Since utilization is within the RM bound, we </a:t>
                </a:r>
                <a:r>
                  <a:rPr lang="en-GB" dirty="0">
                    <a:latin typeface="Gill Sans Light"/>
                  </a:rPr>
                  <a:t>determine this taskset to be schedulable under RM, without the need for RTA </a:t>
                </a:r>
              </a:p>
              <a:p>
                <a:r>
                  <a:rPr lang="en-GB" dirty="0"/>
                  <a:t>System utilization</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3</m:t>
                        </m:r>
                      </m:num>
                      <m:den>
                        <m:r>
                          <a:rPr lang="en-GB" i="1">
                            <a:latin typeface="Cambria Math" panose="02040503050406030204" pitchFamily="18" charset="0"/>
                          </a:rPr>
                          <m:t>6</m:t>
                        </m:r>
                      </m:den>
                    </m:f>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2</m:t>
                        </m:r>
                      </m:num>
                      <m:den>
                        <m:r>
                          <a:rPr lang="en-GB" i="1">
                            <a:latin typeface="Cambria Math" panose="02040503050406030204" pitchFamily="18" charset="0"/>
                          </a:rPr>
                          <m:t>9</m:t>
                        </m:r>
                      </m:den>
                    </m:f>
                    <m:r>
                      <a:rPr lang="en-GB" i="1">
                        <a:latin typeface="Cambria Math" panose="02040503050406030204" pitchFamily="18" charset="0"/>
                      </a:rPr>
                      <m:t>=0.722</m:t>
                    </m:r>
                    <m:r>
                      <a:rPr lang="en-GB" b="0" i="1" smtClean="0">
                        <a:latin typeface="Cambria Math" panose="02040503050406030204" pitchFamily="18" charset="0"/>
                      </a:rPr>
                      <m:t>≤1</m:t>
                    </m:r>
                  </m:oMath>
                </a14:m>
                <a:r>
                  <a:rPr lang="en-GB" dirty="0">
                    <a:latin typeface="Gill Sans Light"/>
                  </a:rPr>
                  <a:t>, hence this taskset is schedulable under EDF</a:t>
                </a:r>
                <a:endParaRPr lang="en-SE" dirty="0"/>
              </a:p>
            </p:txBody>
          </p:sp>
        </mc:Choice>
        <mc:Fallback xmlns="">
          <p:sp>
            <p:nvSpPr>
              <p:cNvPr id="3" name="Content Placeholder 2">
                <a:extLst>
                  <a:ext uri="{FF2B5EF4-FFF2-40B4-BE49-F238E27FC236}">
                    <a16:creationId xmlns:a16="http://schemas.microsoft.com/office/drawing/2014/main" id="{ABF614FB-5DD4-E1FB-BFF7-BA422CAEB11E}"/>
                  </a:ext>
                </a:extLst>
              </p:cNvPr>
              <p:cNvSpPr>
                <a:spLocks noGrp="1" noRot="1" noChangeAspect="1" noMove="1" noResize="1" noEditPoints="1" noAdjustHandles="1" noChangeArrowheads="1" noChangeShapeType="1" noTextEdit="1"/>
              </p:cNvSpPr>
              <p:nvPr>
                <p:ph idx="1"/>
              </p:nvPr>
            </p:nvSpPr>
            <p:spPr>
              <a:xfrm>
                <a:off x="836133" y="907694"/>
                <a:ext cx="10756113" cy="3863391"/>
              </a:xfrm>
              <a:blipFill>
                <a:blip r:embed="rId2"/>
                <a:stretch>
                  <a:fillRect l="-1020" t="-2524" r="-170"/>
                </a:stretch>
              </a:blipFill>
            </p:spPr>
            <p:txBody>
              <a:bodyPr/>
              <a:lstStyle/>
              <a:p>
                <a:r>
                  <a:rPr lang="en-SE">
                    <a:noFill/>
                  </a:rPr>
                  <a:t> </a:t>
                </a:r>
              </a:p>
            </p:txBody>
          </p:sp>
        </mc:Fallback>
      </mc:AlternateContent>
      <p:grpSp>
        <p:nvGrpSpPr>
          <p:cNvPr id="4" name="Group 3">
            <a:extLst>
              <a:ext uri="{FF2B5EF4-FFF2-40B4-BE49-F238E27FC236}">
                <a16:creationId xmlns:a16="http://schemas.microsoft.com/office/drawing/2014/main" id="{A7ABAF1E-0AB2-A212-509B-28122357426F}"/>
              </a:ext>
            </a:extLst>
          </p:cNvPr>
          <p:cNvGrpSpPr/>
          <p:nvPr/>
        </p:nvGrpSpPr>
        <p:grpSpPr>
          <a:xfrm>
            <a:off x="352515" y="4419600"/>
            <a:ext cx="5688228" cy="1607878"/>
            <a:chOff x="762000" y="1676399"/>
            <a:chExt cx="3352927" cy="947764"/>
          </a:xfrm>
        </p:grpSpPr>
        <p:grpSp>
          <p:nvGrpSpPr>
            <p:cNvPr id="5" name="object 7">
              <a:extLst>
                <a:ext uri="{FF2B5EF4-FFF2-40B4-BE49-F238E27FC236}">
                  <a16:creationId xmlns:a16="http://schemas.microsoft.com/office/drawing/2014/main" id="{E8D7C6B8-BB47-1A1B-D1E9-2B76A4602F27}"/>
                </a:ext>
              </a:extLst>
            </p:cNvPr>
            <p:cNvGrpSpPr/>
            <p:nvPr/>
          </p:nvGrpSpPr>
          <p:grpSpPr>
            <a:xfrm>
              <a:off x="762000" y="1676399"/>
              <a:ext cx="3352927" cy="838582"/>
              <a:chOff x="762000" y="1676399"/>
              <a:chExt cx="3352927" cy="838582"/>
            </a:xfrm>
          </p:grpSpPr>
          <p:sp>
            <p:nvSpPr>
              <p:cNvPr id="129" name="object 8">
                <a:extLst>
                  <a:ext uri="{FF2B5EF4-FFF2-40B4-BE49-F238E27FC236}">
                    <a16:creationId xmlns:a16="http://schemas.microsoft.com/office/drawing/2014/main" id="{671AB643-26C8-EB22-1431-DB9DFD1BE8A8}"/>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74" name="object 9">
                <a:extLst>
                  <a:ext uri="{FF2B5EF4-FFF2-40B4-BE49-F238E27FC236}">
                    <a16:creationId xmlns:a16="http://schemas.microsoft.com/office/drawing/2014/main" id="{8F852B9F-6E1E-82C1-4725-F12A0473BF1D}"/>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75" name="object 10">
                <a:extLst>
                  <a:ext uri="{FF2B5EF4-FFF2-40B4-BE49-F238E27FC236}">
                    <a16:creationId xmlns:a16="http://schemas.microsoft.com/office/drawing/2014/main" id="{C9EDA00A-36E2-F41C-77B0-61E04BFAC023}"/>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76" name="object 11">
                <a:extLst>
                  <a:ext uri="{FF2B5EF4-FFF2-40B4-BE49-F238E27FC236}">
                    <a16:creationId xmlns:a16="http://schemas.microsoft.com/office/drawing/2014/main" id="{0ACC55BD-831C-507D-A359-4AF1E0DBDDCE}"/>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77" name="object 12">
                <a:extLst>
                  <a:ext uri="{FF2B5EF4-FFF2-40B4-BE49-F238E27FC236}">
                    <a16:creationId xmlns:a16="http://schemas.microsoft.com/office/drawing/2014/main" id="{672B058D-4E3C-6259-D937-2AD2C500495A}"/>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78" name="object 13">
                <a:extLst>
                  <a:ext uri="{FF2B5EF4-FFF2-40B4-BE49-F238E27FC236}">
                    <a16:creationId xmlns:a16="http://schemas.microsoft.com/office/drawing/2014/main" id="{325F97B1-9DE9-59D3-8898-6A08F748A7E8}"/>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79" name="object 14">
                <a:extLst>
                  <a:ext uri="{FF2B5EF4-FFF2-40B4-BE49-F238E27FC236}">
                    <a16:creationId xmlns:a16="http://schemas.microsoft.com/office/drawing/2014/main" id="{FDD82213-F37A-4A2C-996D-348099DAC557}"/>
                  </a:ext>
                </a:extLst>
              </p:cNvPr>
              <p:cNvSpPr/>
              <p:nvPr/>
            </p:nvSpPr>
            <p:spPr>
              <a:xfrm>
                <a:off x="1335023" y="2362200"/>
                <a:ext cx="3079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180" name="object 15">
                <a:extLst>
                  <a:ext uri="{FF2B5EF4-FFF2-40B4-BE49-F238E27FC236}">
                    <a16:creationId xmlns:a16="http://schemas.microsoft.com/office/drawing/2014/main" id="{C0839811-D330-A6DA-D916-486D052AC703}"/>
                  </a:ext>
                </a:extLst>
              </p:cNvPr>
              <p:cNvSpPr/>
              <p:nvPr/>
            </p:nvSpPr>
            <p:spPr>
              <a:xfrm>
                <a:off x="1335023" y="2362200"/>
                <a:ext cx="30340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81" name="object 16">
                <a:extLst>
                  <a:ext uri="{FF2B5EF4-FFF2-40B4-BE49-F238E27FC236}">
                    <a16:creationId xmlns:a16="http://schemas.microsoft.com/office/drawing/2014/main" id="{A96047D0-4312-C4D7-F2B3-C8E2F68B6309}"/>
                  </a:ext>
                </a:extLst>
              </p:cNvPr>
              <p:cNvSpPr/>
              <p:nvPr/>
            </p:nvSpPr>
            <p:spPr>
              <a:xfrm>
                <a:off x="2246860"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82" name="object 17">
                <a:extLst>
                  <a:ext uri="{FF2B5EF4-FFF2-40B4-BE49-F238E27FC236}">
                    <a16:creationId xmlns:a16="http://schemas.microsoft.com/office/drawing/2014/main" id="{366ADD14-6B6D-4DD3-547E-ABDD19A46548}"/>
                  </a:ext>
                </a:extLst>
              </p:cNvPr>
              <p:cNvSpPr/>
              <p:nvPr/>
            </p:nvSpPr>
            <p:spPr>
              <a:xfrm>
                <a:off x="2246860"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87" name="object 22">
                <a:extLst>
                  <a:ext uri="{FF2B5EF4-FFF2-40B4-BE49-F238E27FC236}">
                    <a16:creationId xmlns:a16="http://schemas.microsoft.com/office/drawing/2014/main" id="{0EA3B8CA-5057-6F5A-A455-009A3CD749E3}"/>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188" name="object 23">
                <a:extLst>
                  <a:ext uri="{FF2B5EF4-FFF2-40B4-BE49-F238E27FC236}">
                    <a16:creationId xmlns:a16="http://schemas.microsoft.com/office/drawing/2014/main" id="{3D086FDE-237B-A471-3956-69EB2E378240}"/>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189" name="object 24">
                <a:extLst>
                  <a:ext uri="{FF2B5EF4-FFF2-40B4-BE49-F238E27FC236}">
                    <a16:creationId xmlns:a16="http://schemas.microsoft.com/office/drawing/2014/main" id="{69CDFCA3-F5DB-D027-28C2-6A7159803EEB}"/>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190" name="object 25">
                <a:extLst>
                  <a:ext uri="{FF2B5EF4-FFF2-40B4-BE49-F238E27FC236}">
                    <a16:creationId xmlns:a16="http://schemas.microsoft.com/office/drawing/2014/main" id="{6B3F83F4-E132-4CBA-2313-7B974EA22A7B}"/>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191" name="object 26">
                <a:extLst>
                  <a:ext uri="{FF2B5EF4-FFF2-40B4-BE49-F238E27FC236}">
                    <a16:creationId xmlns:a16="http://schemas.microsoft.com/office/drawing/2014/main" id="{70D56AB2-9705-1EE2-F787-66CCD02B330D}"/>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192" name="object 27">
                <a:extLst>
                  <a:ext uri="{FF2B5EF4-FFF2-40B4-BE49-F238E27FC236}">
                    <a16:creationId xmlns:a16="http://schemas.microsoft.com/office/drawing/2014/main" id="{CBA947ED-6D84-EB63-32F8-AEB945564ADE}"/>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193" name="object 28">
                <a:extLst>
                  <a:ext uri="{FF2B5EF4-FFF2-40B4-BE49-F238E27FC236}">
                    <a16:creationId xmlns:a16="http://schemas.microsoft.com/office/drawing/2014/main" id="{902AA23C-E8C5-7639-FBEE-90753E3DD107}"/>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194" name="object 29">
                <a:extLst>
                  <a:ext uri="{FF2B5EF4-FFF2-40B4-BE49-F238E27FC236}">
                    <a16:creationId xmlns:a16="http://schemas.microsoft.com/office/drawing/2014/main" id="{9E1BF9A2-1133-0E83-7E3F-A5172BC17737}"/>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195" name="object 30">
                <a:extLst>
                  <a:ext uri="{FF2B5EF4-FFF2-40B4-BE49-F238E27FC236}">
                    <a16:creationId xmlns:a16="http://schemas.microsoft.com/office/drawing/2014/main" id="{6F50A404-85C6-5890-F5EE-6ECF48DA1944}"/>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6" name="object 31">
              <a:extLst>
                <a:ext uri="{FF2B5EF4-FFF2-40B4-BE49-F238E27FC236}">
                  <a16:creationId xmlns:a16="http://schemas.microsoft.com/office/drawing/2014/main" id="{46139136-2EFC-ACEE-7D05-EBD5DB34279C}"/>
                </a:ext>
              </a:extLst>
            </p:cNvPr>
            <p:cNvSpPr txBox="1"/>
            <p:nvPr/>
          </p:nvSpPr>
          <p:spPr>
            <a:xfrm>
              <a:off x="8346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49" name="object 32">
              <a:extLst>
                <a:ext uri="{FF2B5EF4-FFF2-40B4-BE49-F238E27FC236}">
                  <a16:creationId xmlns:a16="http://schemas.microsoft.com/office/drawing/2014/main" id="{59797562-1759-B2EC-EC09-05006227447A}"/>
                </a:ext>
              </a:extLst>
            </p:cNvPr>
            <p:cNvSpPr txBox="1"/>
            <p:nvPr/>
          </p:nvSpPr>
          <p:spPr>
            <a:xfrm>
              <a:off x="22062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50" name="object 33">
              <a:extLst>
                <a:ext uri="{FF2B5EF4-FFF2-40B4-BE49-F238E27FC236}">
                  <a16:creationId xmlns:a16="http://schemas.microsoft.com/office/drawing/2014/main" id="{C8F1EC15-F9BD-41BF-5C8A-73418547605E}"/>
                </a:ext>
              </a:extLst>
            </p:cNvPr>
            <p:cNvSpPr txBox="1"/>
            <p:nvPr/>
          </p:nvSpPr>
          <p:spPr>
            <a:xfrm>
              <a:off x="3538220" y="2483611"/>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51" name="object 34">
              <a:extLst>
                <a:ext uri="{FF2B5EF4-FFF2-40B4-BE49-F238E27FC236}">
                  <a16:creationId xmlns:a16="http://schemas.microsoft.com/office/drawing/2014/main" id="{AAE22247-E195-B1E9-B007-6111AD5D54DC}"/>
                </a:ext>
              </a:extLst>
            </p:cNvPr>
            <p:cNvSpPr txBox="1"/>
            <p:nvPr/>
          </p:nvSpPr>
          <p:spPr>
            <a:xfrm>
              <a:off x="17490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52" name="object 35">
              <a:extLst>
                <a:ext uri="{FF2B5EF4-FFF2-40B4-BE49-F238E27FC236}">
                  <a16:creationId xmlns:a16="http://schemas.microsoft.com/office/drawing/2014/main" id="{435A3DC7-064D-19DF-7779-6E947991471E}"/>
                </a:ext>
              </a:extLst>
            </p:cNvPr>
            <p:cNvSpPr txBox="1"/>
            <p:nvPr/>
          </p:nvSpPr>
          <p:spPr>
            <a:xfrm>
              <a:off x="26238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53" name="object 36">
              <a:extLst>
                <a:ext uri="{FF2B5EF4-FFF2-40B4-BE49-F238E27FC236}">
                  <a16:creationId xmlns:a16="http://schemas.microsoft.com/office/drawing/2014/main" id="{3E053DAC-1A24-62ED-FEBB-75FD21CE39B7}"/>
                </a:ext>
              </a:extLst>
            </p:cNvPr>
            <p:cNvSpPr txBox="1"/>
            <p:nvPr/>
          </p:nvSpPr>
          <p:spPr>
            <a:xfrm>
              <a:off x="8346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54" name="object 37">
              <a:extLst>
                <a:ext uri="{FF2B5EF4-FFF2-40B4-BE49-F238E27FC236}">
                  <a16:creationId xmlns:a16="http://schemas.microsoft.com/office/drawing/2014/main" id="{900374C2-4F4A-863B-A640-7BCCABF6C953}"/>
                </a:ext>
              </a:extLst>
            </p:cNvPr>
            <p:cNvSpPr txBox="1"/>
            <p:nvPr/>
          </p:nvSpPr>
          <p:spPr>
            <a:xfrm>
              <a:off x="35382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55" name="object 38">
              <a:extLst>
                <a:ext uri="{FF2B5EF4-FFF2-40B4-BE49-F238E27FC236}">
                  <a16:creationId xmlns:a16="http://schemas.microsoft.com/office/drawing/2014/main" id="{E2DBF5CA-5710-1CEF-8FC3-87C3499AA422}"/>
                </a:ext>
              </a:extLst>
            </p:cNvPr>
            <p:cNvSpPr txBox="1"/>
            <p:nvPr/>
          </p:nvSpPr>
          <p:spPr>
            <a:xfrm>
              <a:off x="12918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56" name="object 39">
              <a:extLst>
                <a:ext uri="{FF2B5EF4-FFF2-40B4-BE49-F238E27FC236}">
                  <a16:creationId xmlns:a16="http://schemas.microsoft.com/office/drawing/2014/main" id="{0DB8B19F-3E14-48F0-4654-E2F794A30CA9}"/>
                </a:ext>
              </a:extLst>
            </p:cNvPr>
            <p:cNvSpPr txBox="1"/>
            <p:nvPr/>
          </p:nvSpPr>
          <p:spPr>
            <a:xfrm>
              <a:off x="12918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57" name="object 40">
              <a:extLst>
                <a:ext uri="{FF2B5EF4-FFF2-40B4-BE49-F238E27FC236}">
                  <a16:creationId xmlns:a16="http://schemas.microsoft.com/office/drawing/2014/main" id="{27BB1DF7-CC88-778E-7B3A-C0FDD33F4D34}"/>
                </a:ext>
              </a:extLst>
            </p:cNvPr>
            <p:cNvSpPr txBox="1"/>
            <p:nvPr/>
          </p:nvSpPr>
          <p:spPr>
            <a:xfrm>
              <a:off x="17490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58" name="object 41">
              <a:extLst>
                <a:ext uri="{FF2B5EF4-FFF2-40B4-BE49-F238E27FC236}">
                  <a16:creationId xmlns:a16="http://schemas.microsoft.com/office/drawing/2014/main" id="{BE168F7F-868E-53CE-64EA-7BE2B501F869}"/>
                </a:ext>
              </a:extLst>
            </p:cNvPr>
            <p:cNvSpPr txBox="1"/>
            <p:nvPr/>
          </p:nvSpPr>
          <p:spPr>
            <a:xfrm>
              <a:off x="22062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59" name="object 42">
              <a:extLst>
                <a:ext uri="{FF2B5EF4-FFF2-40B4-BE49-F238E27FC236}">
                  <a16:creationId xmlns:a16="http://schemas.microsoft.com/office/drawing/2014/main" id="{46ACB929-00B0-F11D-B709-03ADFDF63E1E}"/>
                </a:ext>
              </a:extLst>
            </p:cNvPr>
            <p:cNvSpPr txBox="1"/>
            <p:nvPr/>
          </p:nvSpPr>
          <p:spPr>
            <a:xfrm>
              <a:off x="30810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63" name="object 35">
              <a:extLst>
                <a:ext uri="{FF2B5EF4-FFF2-40B4-BE49-F238E27FC236}">
                  <a16:creationId xmlns:a16="http://schemas.microsoft.com/office/drawing/2014/main" id="{CB94BA16-A739-BCFD-3613-1B69B95AB22F}"/>
                </a:ext>
              </a:extLst>
            </p:cNvPr>
            <p:cNvSpPr txBox="1"/>
            <p:nvPr/>
          </p:nvSpPr>
          <p:spPr>
            <a:xfrm>
              <a:off x="26413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28" name="object 42">
              <a:extLst>
                <a:ext uri="{FF2B5EF4-FFF2-40B4-BE49-F238E27FC236}">
                  <a16:creationId xmlns:a16="http://schemas.microsoft.com/office/drawing/2014/main" id="{C977168B-7C56-BAE8-9A1A-5B8DEEFEDA4D}"/>
                </a:ext>
              </a:extLst>
            </p:cNvPr>
            <p:cNvSpPr txBox="1"/>
            <p:nvPr/>
          </p:nvSpPr>
          <p:spPr>
            <a:xfrm>
              <a:off x="30985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sp>
        <p:nvSpPr>
          <p:cNvPr id="196" name="object 48">
            <a:extLst>
              <a:ext uri="{FF2B5EF4-FFF2-40B4-BE49-F238E27FC236}">
                <a16:creationId xmlns:a16="http://schemas.microsoft.com/office/drawing/2014/main" id="{64853915-6ECA-5EB8-3DED-27C1D84B5552}"/>
              </a:ext>
            </a:extLst>
          </p:cNvPr>
          <p:cNvSpPr txBox="1"/>
          <p:nvPr/>
        </p:nvSpPr>
        <p:spPr>
          <a:xfrm>
            <a:off x="15240" y="4535832"/>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197" name="object 49">
            <a:extLst>
              <a:ext uri="{FF2B5EF4-FFF2-40B4-BE49-F238E27FC236}">
                <a16:creationId xmlns:a16="http://schemas.microsoft.com/office/drawing/2014/main" id="{198FBF96-7A14-17A6-BB6F-BB6747FCD547}"/>
              </a:ext>
            </a:extLst>
          </p:cNvPr>
          <p:cNvSpPr txBox="1"/>
          <p:nvPr/>
        </p:nvSpPr>
        <p:spPr>
          <a:xfrm>
            <a:off x="15240" y="5459861"/>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grpSp>
        <p:nvGrpSpPr>
          <p:cNvPr id="198" name="Group 197">
            <a:extLst>
              <a:ext uri="{FF2B5EF4-FFF2-40B4-BE49-F238E27FC236}">
                <a16:creationId xmlns:a16="http://schemas.microsoft.com/office/drawing/2014/main" id="{365A6B96-6D4D-A2D9-E783-F1141ED12418}"/>
              </a:ext>
            </a:extLst>
          </p:cNvPr>
          <p:cNvGrpSpPr/>
          <p:nvPr/>
        </p:nvGrpSpPr>
        <p:grpSpPr>
          <a:xfrm>
            <a:off x="6438978" y="4374845"/>
            <a:ext cx="5688228" cy="1607878"/>
            <a:chOff x="762000" y="1676399"/>
            <a:chExt cx="3352927" cy="947764"/>
          </a:xfrm>
        </p:grpSpPr>
        <p:grpSp>
          <p:nvGrpSpPr>
            <p:cNvPr id="199" name="object 7">
              <a:extLst>
                <a:ext uri="{FF2B5EF4-FFF2-40B4-BE49-F238E27FC236}">
                  <a16:creationId xmlns:a16="http://schemas.microsoft.com/office/drawing/2014/main" id="{A6F107CC-F4D6-A6C1-559F-CE30FE0204F1}"/>
                </a:ext>
              </a:extLst>
            </p:cNvPr>
            <p:cNvGrpSpPr/>
            <p:nvPr/>
          </p:nvGrpSpPr>
          <p:grpSpPr>
            <a:xfrm>
              <a:off x="762000" y="1676399"/>
              <a:ext cx="3352927" cy="838582"/>
              <a:chOff x="762000" y="1676399"/>
              <a:chExt cx="3352927" cy="838582"/>
            </a:xfrm>
          </p:grpSpPr>
          <p:sp>
            <p:nvSpPr>
              <p:cNvPr id="214" name="object 8">
                <a:extLst>
                  <a:ext uri="{FF2B5EF4-FFF2-40B4-BE49-F238E27FC236}">
                    <a16:creationId xmlns:a16="http://schemas.microsoft.com/office/drawing/2014/main" id="{674C6B1B-EDC2-9449-FEC9-C7155A9C3B1F}"/>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15" name="object 9">
                <a:extLst>
                  <a:ext uri="{FF2B5EF4-FFF2-40B4-BE49-F238E27FC236}">
                    <a16:creationId xmlns:a16="http://schemas.microsoft.com/office/drawing/2014/main" id="{D3C8CED3-D146-C023-5DC3-CA3052349C50}"/>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16" name="object 10">
                <a:extLst>
                  <a:ext uri="{FF2B5EF4-FFF2-40B4-BE49-F238E27FC236}">
                    <a16:creationId xmlns:a16="http://schemas.microsoft.com/office/drawing/2014/main" id="{8E5C2851-6353-25EB-3243-D16FA589FAFE}"/>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17" name="object 11">
                <a:extLst>
                  <a:ext uri="{FF2B5EF4-FFF2-40B4-BE49-F238E27FC236}">
                    <a16:creationId xmlns:a16="http://schemas.microsoft.com/office/drawing/2014/main" id="{6948F9ED-7A70-F132-7774-52E111F36EF6}"/>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18" name="object 12">
                <a:extLst>
                  <a:ext uri="{FF2B5EF4-FFF2-40B4-BE49-F238E27FC236}">
                    <a16:creationId xmlns:a16="http://schemas.microsoft.com/office/drawing/2014/main" id="{7ED54502-23BC-0348-AC83-37286F4107A9}"/>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19" name="object 13">
                <a:extLst>
                  <a:ext uri="{FF2B5EF4-FFF2-40B4-BE49-F238E27FC236}">
                    <a16:creationId xmlns:a16="http://schemas.microsoft.com/office/drawing/2014/main" id="{6C37B067-4E65-6D7E-2B65-A75A6FDB93B9}"/>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20" name="object 14">
                <a:extLst>
                  <a:ext uri="{FF2B5EF4-FFF2-40B4-BE49-F238E27FC236}">
                    <a16:creationId xmlns:a16="http://schemas.microsoft.com/office/drawing/2014/main" id="{D5980624-2E87-A0C4-823D-3D9DB38E6086}"/>
                  </a:ext>
                </a:extLst>
              </p:cNvPr>
              <p:cNvSpPr/>
              <p:nvPr/>
            </p:nvSpPr>
            <p:spPr>
              <a:xfrm>
                <a:off x="1335023" y="2362200"/>
                <a:ext cx="3079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221" name="object 15">
                <a:extLst>
                  <a:ext uri="{FF2B5EF4-FFF2-40B4-BE49-F238E27FC236}">
                    <a16:creationId xmlns:a16="http://schemas.microsoft.com/office/drawing/2014/main" id="{73F110E4-0889-E8E8-FD31-7DB91112072D}"/>
                  </a:ext>
                </a:extLst>
              </p:cNvPr>
              <p:cNvSpPr/>
              <p:nvPr/>
            </p:nvSpPr>
            <p:spPr>
              <a:xfrm>
                <a:off x="1335023" y="2362200"/>
                <a:ext cx="30340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222" name="object 16">
                <a:extLst>
                  <a:ext uri="{FF2B5EF4-FFF2-40B4-BE49-F238E27FC236}">
                    <a16:creationId xmlns:a16="http://schemas.microsoft.com/office/drawing/2014/main" id="{CBEBF5F7-FBC4-43DD-ECB5-51F569C4F51A}"/>
                  </a:ext>
                </a:extLst>
              </p:cNvPr>
              <p:cNvSpPr/>
              <p:nvPr/>
            </p:nvSpPr>
            <p:spPr>
              <a:xfrm>
                <a:off x="2246860"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223" name="object 17">
                <a:extLst>
                  <a:ext uri="{FF2B5EF4-FFF2-40B4-BE49-F238E27FC236}">
                    <a16:creationId xmlns:a16="http://schemas.microsoft.com/office/drawing/2014/main" id="{68662D17-FE8E-1CE4-127D-50250859204D}"/>
                  </a:ext>
                </a:extLst>
              </p:cNvPr>
              <p:cNvSpPr/>
              <p:nvPr/>
            </p:nvSpPr>
            <p:spPr>
              <a:xfrm>
                <a:off x="2246860"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224" name="object 22">
                <a:extLst>
                  <a:ext uri="{FF2B5EF4-FFF2-40B4-BE49-F238E27FC236}">
                    <a16:creationId xmlns:a16="http://schemas.microsoft.com/office/drawing/2014/main" id="{C3483AAF-CA5F-10C5-1BAC-D4EB8BF16067}"/>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225" name="object 23">
                <a:extLst>
                  <a:ext uri="{FF2B5EF4-FFF2-40B4-BE49-F238E27FC236}">
                    <a16:creationId xmlns:a16="http://schemas.microsoft.com/office/drawing/2014/main" id="{8B367B59-3239-A147-C125-9C2395A4566C}"/>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226" name="object 24">
                <a:extLst>
                  <a:ext uri="{FF2B5EF4-FFF2-40B4-BE49-F238E27FC236}">
                    <a16:creationId xmlns:a16="http://schemas.microsoft.com/office/drawing/2014/main" id="{1E6177A3-92BD-EDF5-97D0-9B7D1F3FACD8}"/>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227" name="object 25">
                <a:extLst>
                  <a:ext uri="{FF2B5EF4-FFF2-40B4-BE49-F238E27FC236}">
                    <a16:creationId xmlns:a16="http://schemas.microsoft.com/office/drawing/2014/main" id="{06EAAF0A-0CB6-4FEB-C997-836DD4430259}"/>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228" name="object 26">
                <a:extLst>
                  <a:ext uri="{FF2B5EF4-FFF2-40B4-BE49-F238E27FC236}">
                    <a16:creationId xmlns:a16="http://schemas.microsoft.com/office/drawing/2014/main" id="{898E1718-F503-352B-645D-E5729391E473}"/>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229" name="object 27">
                <a:extLst>
                  <a:ext uri="{FF2B5EF4-FFF2-40B4-BE49-F238E27FC236}">
                    <a16:creationId xmlns:a16="http://schemas.microsoft.com/office/drawing/2014/main" id="{D222A837-87F8-F1CD-B1D3-D0D2561F710A}"/>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230" name="object 28">
                <a:extLst>
                  <a:ext uri="{FF2B5EF4-FFF2-40B4-BE49-F238E27FC236}">
                    <a16:creationId xmlns:a16="http://schemas.microsoft.com/office/drawing/2014/main" id="{76A425F0-C56D-676D-41E3-6A6CEB769057}"/>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231" name="object 29">
                <a:extLst>
                  <a:ext uri="{FF2B5EF4-FFF2-40B4-BE49-F238E27FC236}">
                    <a16:creationId xmlns:a16="http://schemas.microsoft.com/office/drawing/2014/main" id="{98775435-0C03-138B-63D6-A54A7BF00315}"/>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232" name="object 30">
                <a:extLst>
                  <a:ext uri="{FF2B5EF4-FFF2-40B4-BE49-F238E27FC236}">
                    <a16:creationId xmlns:a16="http://schemas.microsoft.com/office/drawing/2014/main" id="{E6854C1B-4FDD-F598-D08B-16E1FBAE1260}"/>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200" name="object 31">
              <a:extLst>
                <a:ext uri="{FF2B5EF4-FFF2-40B4-BE49-F238E27FC236}">
                  <a16:creationId xmlns:a16="http://schemas.microsoft.com/office/drawing/2014/main" id="{804CB4CC-AE66-AA28-CD45-F4E13A253E36}"/>
                </a:ext>
              </a:extLst>
            </p:cNvPr>
            <p:cNvSpPr txBox="1"/>
            <p:nvPr/>
          </p:nvSpPr>
          <p:spPr>
            <a:xfrm>
              <a:off x="8346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201" name="object 32">
              <a:extLst>
                <a:ext uri="{FF2B5EF4-FFF2-40B4-BE49-F238E27FC236}">
                  <a16:creationId xmlns:a16="http://schemas.microsoft.com/office/drawing/2014/main" id="{5ADB42CD-BEA7-E7EC-4F28-1B690BF34A44}"/>
                </a:ext>
              </a:extLst>
            </p:cNvPr>
            <p:cNvSpPr txBox="1"/>
            <p:nvPr/>
          </p:nvSpPr>
          <p:spPr>
            <a:xfrm>
              <a:off x="22062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202" name="object 33">
              <a:extLst>
                <a:ext uri="{FF2B5EF4-FFF2-40B4-BE49-F238E27FC236}">
                  <a16:creationId xmlns:a16="http://schemas.microsoft.com/office/drawing/2014/main" id="{0DE62BCF-A660-170F-5041-8B53FCBE8652}"/>
                </a:ext>
              </a:extLst>
            </p:cNvPr>
            <p:cNvSpPr txBox="1"/>
            <p:nvPr/>
          </p:nvSpPr>
          <p:spPr>
            <a:xfrm>
              <a:off x="3538220" y="2483611"/>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203" name="object 34">
              <a:extLst>
                <a:ext uri="{FF2B5EF4-FFF2-40B4-BE49-F238E27FC236}">
                  <a16:creationId xmlns:a16="http://schemas.microsoft.com/office/drawing/2014/main" id="{E587E174-D9C7-27C2-BDFF-33E19CF035CE}"/>
                </a:ext>
              </a:extLst>
            </p:cNvPr>
            <p:cNvSpPr txBox="1"/>
            <p:nvPr/>
          </p:nvSpPr>
          <p:spPr>
            <a:xfrm>
              <a:off x="17490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204" name="object 35">
              <a:extLst>
                <a:ext uri="{FF2B5EF4-FFF2-40B4-BE49-F238E27FC236}">
                  <a16:creationId xmlns:a16="http://schemas.microsoft.com/office/drawing/2014/main" id="{07D20FC4-6E6C-6870-A6E2-AFCC8D0BFBD0}"/>
                </a:ext>
              </a:extLst>
            </p:cNvPr>
            <p:cNvSpPr txBox="1"/>
            <p:nvPr/>
          </p:nvSpPr>
          <p:spPr>
            <a:xfrm>
              <a:off x="26238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205" name="object 36">
              <a:extLst>
                <a:ext uri="{FF2B5EF4-FFF2-40B4-BE49-F238E27FC236}">
                  <a16:creationId xmlns:a16="http://schemas.microsoft.com/office/drawing/2014/main" id="{5B277918-67F9-45B7-3A8B-53F0B90EB812}"/>
                </a:ext>
              </a:extLst>
            </p:cNvPr>
            <p:cNvSpPr txBox="1"/>
            <p:nvPr/>
          </p:nvSpPr>
          <p:spPr>
            <a:xfrm>
              <a:off x="8346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206" name="object 37">
              <a:extLst>
                <a:ext uri="{FF2B5EF4-FFF2-40B4-BE49-F238E27FC236}">
                  <a16:creationId xmlns:a16="http://schemas.microsoft.com/office/drawing/2014/main" id="{FD65569D-8DA1-68F9-837B-EA8EE3103427}"/>
                </a:ext>
              </a:extLst>
            </p:cNvPr>
            <p:cNvSpPr txBox="1"/>
            <p:nvPr/>
          </p:nvSpPr>
          <p:spPr>
            <a:xfrm>
              <a:off x="35382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207" name="object 38">
              <a:extLst>
                <a:ext uri="{FF2B5EF4-FFF2-40B4-BE49-F238E27FC236}">
                  <a16:creationId xmlns:a16="http://schemas.microsoft.com/office/drawing/2014/main" id="{72F144C7-1E8B-C7B6-5A3C-E3B4CAC5EBD4}"/>
                </a:ext>
              </a:extLst>
            </p:cNvPr>
            <p:cNvSpPr txBox="1"/>
            <p:nvPr/>
          </p:nvSpPr>
          <p:spPr>
            <a:xfrm>
              <a:off x="12918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208" name="object 39">
              <a:extLst>
                <a:ext uri="{FF2B5EF4-FFF2-40B4-BE49-F238E27FC236}">
                  <a16:creationId xmlns:a16="http://schemas.microsoft.com/office/drawing/2014/main" id="{EA1544C4-F11E-DC95-0389-15822591EAAC}"/>
                </a:ext>
              </a:extLst>
            </p:cNvPr>
            <p:cNvSpPr txBox="1"/>
            <p:nvPr/>
          </p:nvSpPr>
          <p:spPr>
            <a:xfrm>
              <a:off x="12918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209" name="object 40">
              <a:extLst>
                <a:ext uri="{FF2B5EF4-FFF2-40B4-BE49-F238E27FC236}">
                  <a16:creationId xmlns:a16="http://schemas.microsoft.com/office/drawing/2014/main" id="{853FED5E-5D7D-556E-8624-84BB5D1FF6D7}"/>
                </a:ext>
              </a:extLst>
            </p:cNvPr>
            <p:cNvSpPr txBox="1"/>
            <p:nvPr/>
          </p:nvSpPr>
          <p:spPr>
            <a:xfrm>
              <a:off x="17490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210" name="object 41">
              <a:extLst>
                <a:ext uri="{FF2B5EF4-FFF2-40B4-BE49-F238E27FC236}">
                  <a16:creationId xmlns:a16="http://schemas.microsoft.com/office/drawing/2014/main" id="{F762196B-676C-74E8-2AA0-AF1DAEDFAD71}"/>
                </a:ext>
              </a:extLst>
            </p:cNvPr>
            <p:cNvSpPr txBox="1"/>
            <p:nvPr/>
          </p:nvSpPr>
          <p:spPr>
            <a:xfrm>
              <a:off x="22062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211" name="object 42">
              <a:extLst>
                <a:ext uri="{FF2B5EF4-FFF2-40B4-BE49-F238E27FC236}">
                  <a16:creationId xmlns:a16="http://schemas.microsoft.com/office/drawing/2014/main" id="{11D617CD-91FB-A9D5-A5FF-B6F4B011D6D7}"/>
                </a:ext>
              </a:extLst>
            </p:cNvPr>
            <p:cNvSpPr txBox="1"/>
            <p:nvPr/>
          </p:nvSpPr>
          <p:spPr>
            <a:xfrm>
              <a:off x="30810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212" name="object 35">
              <a:extLst>
                <a:ext uri="{FF2B5EF4-FFF2-40B4-BE49-F238E27FC236}">
                  <a16:creationId xmlns:a16="http://schemas.microsoft.com/office/drawing/2014/main" id="{7548E805-A3C5-7FEE-3FEB-A5FB0B3A3DA1}"/>
                </a:ext>
              </a:extLst>
            </p:cNvPr>
            <p:cNvSpPr txBox="1"/>
            <p:nvPr/>
          </p:nvSpPr>
          <p:spPr>
            <a:xfrm>
              <a:off x="26413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213" name="object 42">
              <a:extLst>
                <a:ext uri="{FF2B5EF4-FFF2-40B4-BE49-F238E27FC236}">
                  <a16:creationId xmlns:a16="http://schemas.microsoft.com/office/drawing/2014/main" id="{5333F5E3-927B-F87A-193E-BCD09907A685}"/>
                </a:ext>
              </a:extLst>
            </p:cNvPr>
            <p:cNvSpPr txBox="1"/>
            <p:nvPr/>
          </p:nvSpPr>
          <p:spPr>
            <a:xfrm>
              <a:off x="30985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sp>
        <p:nvSpPr>
          <p:cNvPr id="233" name="object 48">
            <a:extLst>
              <a:ext uri="{FF2B5EF4-FFF2-40B4-BE49-F238E27FC236}">
                <a16:creationId xmlns:a16="http://schemas.microsoft.com/office/drawing/2014/main" id="{8448B8A8-C4C9-DC20-7859-1C43061C8A44}"/>
              </a:ext>
            </a:extLst>
          </p:cNvPr>
          <p:cNvSpPr txBox="1"/>
          <p:nvPr/>
        </p:nvSpPr>
        <p:spPr>
          <a:xfrm>
            <a:off x="6101703" y="4491077"/>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34" name="object 49">
            <a:extLst>
              <a:ext uri="{FF2B5EF4-FFF2-40B4-BE49-F238E27FC236}">
                <a16:creationId xmlns:a16="http://schemas.microsoft.com/office/drawing/2014/main" id="{6A2EB666-FC99-09CF-C222-677132F3FE7A}"/>
              </a:ext>
            </a:extLst>
          </p:cNvPr>
          <p:cNvSpPr txBox="1"/>
          <p:nvPr/>
        </p:nvSpPr>
        <p:spPr>
          <a:xfrm>
            <a:off x="6101703" y="5415106"/>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235" name="TextBox 234">
            <a:extLst>
              <a:ext uri="{FF2B5EF4-FFF2-40B4-BE49-F238E27FC236}">
                <a16:creationId xmlns:a16="http://schemas.microsoft.com/office/drawing/2014/main" id="{E4C3870E-68FF-129B-31CF-814B242CCD15}"/>
              </a:ext>
            </a:extLst>
          </p:cNvPr>
          <p:cNvSpPr txBox="1"/>
          <p:nvPr/>
        </p:nvSpPr>
        <p:spPr>
          <a:xfrm>
            <a:off x="2185408" y="6358055"/>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236" name="TextBox 235">
            <a:extLst>
              <a:ext uri="{FF2B5EF4-FFF2-40B4-BE49-F238E27FC236}">
                <a16:creationId xmlns:a16="http://schemas.microsoft.com/office/drawing/2014/main" id="{CD06D6C6-9713-675B-6F64-2101A707E1B8}"/>
              </a:ext>
            </a:extLst>
          </p:cNvPr>
          <p:cNvSpPr txBox="1"/>
          <p:nvPr/>
        </p:nvSpPr>
        <p:spPr>
          <a:xfrm>
            <a:off x="7738851" y="6358055"/>
            <a:ext cx="3273653" cy="369332"/>
          </a:xfrm>
          <a:prstGeom prst="rect">
            <a:avLst/>
          </a:prstGeom>
          <a:noFill/>
        </p:spPr>
        <p:txBody>
          <a:bodyPr wrap="none" rtlCol="0">
            <a:spAutoFit/>
          </a:bodyPr>
          <a:lstStyle/>
          <a:p>
            <a:r>
              <a:rPr lang="en-GB" dirty="0">
                <a:latin typeface="Gill Sans Light"/>
              </a:rPr>
              <a:t>Gantt chart for EDF (same as RM)</a:t>
            </a:r>
            <a:endParaRPr lang="en-SE" dirty="0">
              <a:latin typeface="Gill Sans Light"/>
            </a:endParaRPr>
          </a:p>
        </p:txBody>
      </p:sp>
    </p:spTree>
    <p:extLst>
      <p:ext uri="{BB962C8B-B14F-4D97-AF65-F5344CB8AC3E}">
        <p14:creationId xmlns:p14="http://schemas.microsoft.com/office/powerpoint/2010/main" val="407036173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2A8B83-C8ED-F9B3-BEB6-A21ED6E014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480FA3-6CE1-00E7-F4F5-8BFD7E023C0A}"/>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9E62AE-747D-91EB-9795-61B209E7974D}"/>
                  </a:ext>
                </a:extLst>
              </p:cNvPr>
              <p:cNvSpPr>
                <a:spLocks noGrp="1"/>
              </p:cNvSpPr>
              <p:nvPr>
                <p:ph idx="1"/>
              </p:nvPr>
            </p:nvSpPr>
            <p:spPr>
              <a:xfrm>
                <a:off x="812800" y="914399"/>
                <a:ext cx="11150600" cy="3602881"/>
              </a:xfrm>
            </p:spPr>
            <p:txBody>
              <a:bodyPr>
                <a:normAutofit fontScale="85000" lnSpcReduction="20000"/>
              </a:bodyPr>
              <a:lstStyle/>
              <a:p>
                <a:r>
                  <a:rPr lang="en-GB" spc="-45" dirty="0">
                    <a:latin typeface="Times New Roman"/>
                    <a:cs typeface="Times New Roman"/>
                  </a:rPr>
                  <a:t>4)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4,</a:t>
                </a:r>
                <a:r>
                  <a:rPr lang="en-GB" sz="2400" b="0" spc="-23" dirty="0">
                    <a:latin typeface="Times New Roman"/>
                    <a:cs typeface="Times New Roman"/>
                  </a:rPr>
                  <a:t> </a:t>
                </a:r>
                <a:r>
                  <a:rPr lang="en-GB" sz="2400" b="0" dirty="0">
                    <a:latin typeface="Times New Roman"/>
                    <a:cs typeface="Times New Roman"/>
                  </a:rPr>
                  <a:t>4</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8,</a:t>
                </a:r>
                <a:r>
                  <a:rPr lang="en-GB" sz="2400" b="0" spc="-23" dirty="0">
                    <a:latin typeface="Times New Roman"/>
                    <a:cs typeface="Times New Roman"/>
                  </a:rPr>
                  <a:t> </a:t>
                </a:r>
                <a:r>
                  <a:rPr lang="en-GB" sz="2400" b="0" dirty="0">
                    <a:latin typeface="Times New Roman"/>
                    <a:cs typeface="Times New Roman"/>
                  </a:rPr>
                  <a:t>8</a:t>
                </a:r>
                <a:r>
                  <a:rPr lang="en-GB" sz="2400" b="0" spc="-45" dirty="0">
                    <a:latin typeface="Times New Roman"/>
                    <a:cs typeface="Times New Roman"/>
                  </a:rPr>
                  <a:t>)</a:t>
                </a:r>
                <a:r>
                  <a:rPr lang="en-GB" sz="2400" b="0" dirty="0">
                    <a:latin typeface="Gill Sans Light"/>
                  </a:rPr>
                  <a:t> </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4</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8</m:t>
                        </m:r>
                      </m:den>
                    </m:f>
                    <m:r>
                      <a:rPr lang="en-GB" b="0" i="1" smtClean="0">
                        <a:latin typeface="Cambria Math" panose="02040503050406030204" pitchFamily="18" charset="0"/>
                      </a:rPr>
                      <m:t>=1.0&gt;0.828</m:t>
                    </m:r>
                  </m:oMath>
                </a14:m>
                <a:r>
                  <a:rPr lang="en-GB" b="0" dirty="0">
                    <a:latin typeface="Gill Sans Light"/>
                  </a:rPr>
                  <a:t>. Since utilization exceeds the RM bound, we cannot determine its </a:t>
                </a:r>
                <a:r>
                  <a:rPr lang="en-GB" b="0" dirty="0" err="1">
                    <a:latin typeface="Gill Sans Light"/>
                  </a:rPr>
                  <a:t>schedulability</a:t>
                </a:r>
                <a:r>
                  <a:rPr lang="en-GB" b="0" dirty="0">
                    <a:latin typeface="Gill Sans Light"/>
                  </a:rPr>
                  <a:t> under RM, so we perform </a:t>
                </a:r>
                <a:r>
                  <a:rPr lang="en-GB" dirty="0">
                    <a:latin typeface="Gill Sans Light"/>
                  </a:rPr>
                  <a:t>RTA to compute WCRT of each task, by solving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nary>
                      <m:naryPr>
                        <m:chr m:val="∑"/>
                        <m:supHide m:val="on"/>
                        <m:ctrlPr>
                          <a:rPr lang="en-GB" altLang="zh-CN" i="1">
                            <a:latin typeface="Cambria Math" panose="02040503050406030204" pitchFamily="18" charset="0"/>
                            <a:ea typeface="宋体" pitchFamily="2" charset="-122"/>
                          </a:rPr>
                        </m:ctrlPr>
                      </m:naryPr>
                      <m:sub>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𝑗</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h𝑝</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𝑖</m:t>
                        </m:r>
                        <m:r>
                          <a:rPr lang="en-GB" altLang="zh-CN" i="1">
                            <a:latin typeface="Cambria Math" panose="02040503050406030204" pitchFamily="18" charset="0"/>
                            <a:ea typeface="宋体" pitchFamily="2" charset="-122"/>
                          </a:rPr>
                          <m:t>)</m:t>
                        </m:r>
                      </m:sub>
                      <m:sup/>
                      <m:e>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i="1">
                                        <a:latin typeface="Cambria Math" panose="02040503050406030204" pitchFamily="18" charset="0"/>
                                        <a:ea typeface="宋体" pitchFamily="2" charset="-122"/>
                                      </a:rPr>
                                      <m:t>𝑗</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𝑗</m:t>
                            </m:r>
                          </m:sub>
                        </m:sSub>
                      </m:e>
                    </m:nary>
                  </m:oMath>
                </a14:m>
                <a:endParaRPr lang="en-GB" dirty="0">
                  <a:latin typeface="Gill Sans Light"/>
                </a:endParaRPr>
              </a:p>
              <a:p>
                <a:r>
                  <a:rPr lang="en-GB" dirty="0">
                    <a:latin typeface="Gill Sans Light"/>
                  </a:rPr>
                  <a:t>For higher-priority (smaller period) task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1</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=2≤</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=4</m:t>
                    </m:r>
                  </m:oMath>
                </a14:m>
                <a:r>
                  <a:rPr lang="en-GB" b="0" dirty="0">
                    <a:latin typeface="Gill Sans Light"/>
                  </a:rPr>
                  <a:t>, hence</a:t>
                </a:r>
                <a:r>
                  <a:rPr lang="en-GB" dirty="0">
                    <a:latin typeface="Gill Sans Light"/>
                  </a:rPr>
                  <a:t> </a:t>
                </a:r>
                <a:r>
                  <a:rPr lang="en-GB" dirty="0">
                    <a:latin typeface="Symbol"/>
                    <a:cs typeface="Times New Roman" panose="02020603050405020304" pitchFamily="18" charset="0"/>
                  </a:rPr>
                  <a:t></a:t>
                </a:r>
                <a:r>
                  <a:rPr lang="en-GB" baseline="-7716" dirty="0">
                    <a:latin typeface="Times New Roman"/>
                    <a:cs typeface="Times New Roman"/>
                  </a:rPr>
                  <a:t>1</a:t>
                </a:r>
                <a:r>
                  <a:rPr lang="en-GB" b="0" dirty="0">
                    <a:latin typeface="Gill Sans Light"/>
                  </a:rPr>
                  <a:t> is schedulable</a:t>
                </a:r>
              </a:p>
              <a:p>
                <a:r>
                  <a:rPr lang="en-GB" dirty="0">
                    <a:latin typeface="Gill Sans Light"/>
                  </a:rPr>
                  <a:t>For lower-priority (larger period) task </a:t>
                </a:r>
                <a:r>
                  <a:rPr lang="en-GB" sz="2400" dirty="0">
                    <a:latin typeface="Symbol"/>
                    <a:cs typeface="Times New Roman" panose="02020603050405020304" pitchFamily="18" charset="0"/>
                  </a:rPr>
                  <a:t></a:t>
                </a:r>
                <a:r>
                  <a:rPr lang="en-GB" sz="2400" b="0" baseline="-7716" dirty="0">
                    <a:latin typeface="Times New Roman"/>
                    <a:cs typeface="Times New Roman"/>
                  </a:rPr>
                  <a:t>2</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1</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=4+</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num>
                          <m:den>
                            <m:r>
                              <a:rPr lang="en-GB" altLang="zh-CN" b="0" i="1" smtClean="0">
                                <a:latin typeface="Cambria Math" panose="02040503050406030204" pitchFamily="18" charset="0"/>
                                <a:ea typeface="宋体" pitchFamily="2" charset="-122"/>
                              </a:rPr>
                              <m:t>4</m:t>
                            </m:r>
                          </m:den>
                        </m:f>
                      </m:e>
                    </m:d>
                    <m:r>
                      <a:rPr lang="en-GB" altLang="zh-CN" b="0" i="1" smtClean="0">
                        <a:latin typeface="Cambria Math" panose="02040503050406030204" pitchFamily="18" charset="0"/>
                        <a:ea typeface="宋体" pitchFamily="2" charset="-122"/>
                      </a:rPr>
                      <m:t>⋅2</m:t>
                    </m:r>
                  </m:oMath>
                </a14:m>
                <a:r>
                  <a:rPr lang="en-GB" altLang="zh-CN" b="0" i="1" dirty="0">
                    <a:latin typeface="Cambria Math" panose="02040503050406030204" pitchFamily="18" charset="0"/>
                    <a:ea typeface="宋体" pitchFamily="2" charset="-122"/>
                  </a:rPr>
                  <a:t>, </a:t>
                </a:r>
                <a:r>
                  <a:rPr lang="en-GB" altLang="zh-CN" dirty="0">
                    <a:latin typeface="Gill Sans Light"/>
                  </a:rPr>
                  <a:t>solving it iteratively gives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=8≤</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8</m:t>
                    </m:r>
                  </m:oMath>
                </a14:m>
                <a:r>
                  <a:rPr lang="en-GB" altLang="zh-CN" dirty="0">
                    <a:latin typeface="Gill Sans Light"/>
                  </a:rPr>
                  <a:t>, </a:t>
                </a:r>
                <a:r>
                  <a:rPr lang="en-GB" dirty="0">
                    <a:latin typeface="Gill Sans Light"/>
                  </a:rPr>
                  <a:t>hence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is schedulable</a:t>
                </a:r>
              </a:p>
              <a:p>
                <a:r>
                  <a:rPr lang="en-GB" dirty="0">
                    <a:latin typeface="Gill Sans Light"/>
                  </a:rPr>
                  <a:t>We determine this taskset to be schedulable under RM.</a:t>
                </a:r>
              </a:p>
              <a:p>
                <a:pPr lvl="1"/>
                <a:r>
                  <a:rPr lang="en-GB" dirty="0">
                    <a:latin typeface="Gill Sans Light"/>
                  </a:rPr>
                  <a:t>We can also skip RTA, and use this condition to this taskset to be schedulable under RM. “If periods are harmonic (larger periods divisible by smaller periods), then utilization bound is 1.”</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4</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8</m:t>
                        </m:r>
                      </m:den>
                    </m:f>
                    <m:r>
                      <a:rPr lang="en-GB" b="0" i="1" smtClean="0">
                        <a:latin typeface="Cambria Math" panose="02040503050406030204" pitchFamily="18" charset="0"/>
                      </a:rPr>
                      <m:t>=1.0</m:t>
                    </m:r>
                    <m:r>
                      <a:rPr lang="en-GB" i="1">
                        <a:latin typeface="Cambria Math" panose="02040503050406030204" pitchFamily="18" charset="0"/>
                      </a:rPr>
                      <m:t>≤1</m:t>
                    </m:r>
                  </m:oMath>
                </a14:m>
                <a:r>
                  <a:rPr lang="en-GB" dirty="0">
                    <a:latin typeface="Gill Sans Light"/>
                  </a:rPr>
                  <a:t>, hence this taskset is schedulable under EDF</a:t>
                </a:r>
              </a:p>
              <a:p>
                <a:endParaRPr lang="en-SE" b="0" dirty="0">
                  <a:latin typeface="Gill Sans Light"/>
                </a:endParaRPr>
              </a:p>
              <a:p>
                <a:endParaRPr lang="en-SE" dirty="0"/>
              </a:p>
            </p:txBody>
          </p:sp>
        </mc:Choice>
        <mc:Fallback xmlns="">
          <p:sp>
            <p:nvSpPr>
              <p:cNvPr id="3" name="Content Placeholder 2">
                <a:extLst>
                  <a:ext uri="{FF2B5EF4-FFF2-40B4-BE49-F238E27FC236}">
                    <a16:creationId xmlns:a16="http://schemas.microsoft.com/office/drawing/2014/main" id="{A19E62AE-747D-91EB-9795-61B209E7974D}"/>
                  </a:ext>
                </a:extLst>
              </p:cNvPr>
              <p:cNvSpPr>
                <a:spLocks noGrp="1" noRot="1" noChangeAspect="1" noMove="1" noResize="1" noEditPoints="1" noAdjustHandles="1" noChangeArrowheads="1" noChangeShapeType="1" noTextEdit="1"/>
              </p:cNvSpPr>
              <p:nvPr>
                <p:ph idx="1"/>
              </p:nvPr>
            </p:nvSpPr>
            <p:spPr>
              <a:xfrm>
                <a:off x="812800" y="914399"/>
                <a:ext cx="11150600" cy="3602881"/>
              </a:xfrm>
              <a:blipFill>
                <a:blip r:embed="rId2"/>
                <a:stretch>
                  <a:fillRect l="-710" t="-3553" r="-765" b="-2200"/>
                </a:stretch>
              </a:blipFill>
            </p:spPr>
            <p:txBody>
              <a:bodyPr/>
              <a:lstStyle/>
              <a:p>
                <a:r>
                  <a:rPr lang="en-SE">
                    <a:noFill/>
                  </a:rPr>
                  <a:t> </a:t>
                </a:r>
              </a:p>
            </p:txBody>
          </p:sp>
        </mc:Fallback>
      </mc:AlternateContent>
      <p:grpSp>
        <p:nvGrpSpPr>
          <p:cNvPr id="122" name="Group 121">
            <a:extLst>
              <a:ext uri="{FF2B5EF4-FFF2-40B4-BE49-F238E27FC236}">
                <a16:creationId xmlns:a16="http://schemas.microsoft.com/office/drawing/2014/main" id="{10B2EFF8-7D7C-A070-216E-780F1370AB3D}"/>
              </a:ext>
            </a:extLst>
          </p:cNvPr>
          <p:cNvGrpSpPr/>
          <p:nvPr/>
        </p:nvGrpSpPr>
        <p:grpSpPr>
          <a:xfrm>
            <a:off x="187021" y="4495800"/>
            <a:ext cx="5920854" cy="1574745"/>
            <a:chOff x="5960593" y="4965882"/>
            <a:chExt cx="5920854" cy="1574745"/>
          </a:xfrm>
        </p:grpSpPr>
        <p:sp>
          <p:nvSpPr>
            <p:cNvPr id="123" name="object 12">
              <a:extLst>
                <a:ext uri="{FF2B5EF4-FFF2-40B4-BE49-F238E27FC236}">
                  <a16:creationId xmlns:a16="http://schemas.microsoft.com/office/drawing/2014/main" id="{F19B3C80-CEF9-261A-E651-AD7305CC96A7}"/>
                </a:ext>
              </a:extLst>
            </p:cNvPr>
            <p:cNvSpPr/>
            <p:nvPr/>
          </p:nvSpPr>
          <p:spPr>
            <a:xfrm>
              <a:off x="6183044" y="5325226"/>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4" name="object 13">
              <a:extLst>
                <a:ext uri="{FF2B5EF4-FFF2-40B4-BE49-F238E27FC236}">
                  <a16:creationId xmlns:a16="http://schemas.microsoft.com/office/drawing/2014/main" id="{47A3A325-D229-3384-26C5-C8FC295B84B6}"/>
                </a:ext>
              </a:extLst>
            </p:cNvPr>
            <p:cNvSpPr/>
            <p:nvPr/>
          </p:nvSpPr>
          <p:spPr>
            <a:xfrm>
              <a:off x="6183044" y="5325226"/>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5" name="object 14">
              <a:extLst>
                <a:ext uri="{FF2B5EF4-FFF2-40B4-BE49-F238E27FC236}">
                  <a16:creationId xmlns:a16="http://schemas.microsoft.com/office/drawing/2014/main" id="{9FBF24C0-77FD-A1FF-17DE-4E1564B0D4E8}"/>
                </a:ext>
              </a:extLst>
            </p:cNvPr>
            <p:cNvSpPr/>
            <p:nvPr/>
          </p:nvSpPr>
          <p:spPr>
            <a:xfrm>
              <a:off x="7323818" y="5325226"/>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6" name="object 15">
              <a:extLst>
                <a:ext uri="{FF2B5EF4-FFF2-40B4-BE49-F238E27FC236}">
                  <a16:creationId xmlns:a16="http://schemas.microsoft.com/office/drawing/2014/main" id="{ED19B0B8-FBEE-4D50-4161-41853A83E8CB}"/>
                </a:ext>
              </a:extLst>
            </p:cNvPr>
            <p:cNvSpPr/>
            <p:nvPr/>
          </p:nvSpPr>
          <p:spPr>
            <a:xfrm>
              <a:off x="7323818" y="5325226"/>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7" name="object 16">
              <a:extLst>
                <a:ext uri="{FF2B5EF4-FFF2-40B4-BE49-F238E27FC236}">
                  <a16:creationId xmlns:a16="http://schemas.microsoft.com/office/drawing/2014/main" id="{45E08E30-6BA3-DF35-BD5C-1CF9D159B914}"/>
                </a:ext>
              </a:extLst>
            </p:cNvPr>
            <p:cNvSpPr/>
            <p:nvPr/>
          </p:nvSpPr>
          <p:spPr>
            <a:xfrm>
              <a:off x="6747490" y="622738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8" name="object 17">
              <a:extLst>
                <a:ext uri="{FF2B5EF4-FFF2-40B4-BE49-F238E27FC236}">
                  <a16:creationId xmlns:a16="http://schemas.microsoft.com/office/drawing/2014/main" id="{6E2F08E1-05EB-2A02-4D87-5299EB6CA022}"/>
                </a:ext>
              </a:extLst>
            </p:cNvPr>
            <p:cNvSpPr/>
            <p:nvPr/>
          </p:nvSpPr>
          <p:spPr>
            <a:xfrm>
              <a:off x="6747490" y="622738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9" name="object 18">
              <a:extLst>
                <a:ext uri="{FF2B5EF4-FFF2-40B4-BE49-F238E27FC236}">
                  <a16:creationId xmlns:a16="http://schemas.microsoft.com/office/drawing/2014/main" id="{7B73CE9B-2AB9-75D9-4436-A5704F0C9918}"/>
                </a:ext>
              </a:extLst>
            </p:cNvPr>
            <p:cNvSpPr/>
            <p:nvPr/>
          </p:nvSpPr>
          <p:spPr>
            <a:xfrm>
              <a:off x="6165932" y="4965884"/>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0" name="object 19">
              <a:extLst>
                <a:ext uri="{FF2B5EF4-FFF2-40B4-BE49-F238E27FC236}">
                  <a16:creationId xmlns:a16="http://schemas.microsoft.com/office/drawing/2014/main" id="{AB88B85D-6FE3-32F2-2502-49F031F0C733}"/>
                </a:ext>
              </a:extLst>
            </p:cNvPr>
            <p:cNvSpPr/>
            <p:nvPr/>
          </p:nvSpPr>
          <p:spPr>
            <a:xfrm>
              <a:off x="6177340" y="5536271"/>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1" name="object 20">
              <a:extLst>
                <a:ext uri="{FF2B5EF4-FFF2-40B4-BE49-F238E27FC236}">
                  <a16:creationId xmlns:a16="http://schemas.microsoft.com/office/drawing/2014/main" id="{23BAA25E-6FEA-D705-0479-EFBC81F38543}"/>
                </a:ext>
              </a:extLst>
            </p:cNvPr>
            <p:cNvSpPr/>
            <p:nvPr/>
          </p:nvSpPr>
          <p:spPr>
            <a:xfrm>
              <a:off x="5966297" y="5536271"/>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2" name="object 21">
              <a:extLst>
                <a:ext uri="{FF2B5EF4-FFF2-40B4-BE49-F238E27FC236}">
                  <a16:creationId xmlns:a16="http://schemas.microsoft.com/office/drawing/2014/main" id="{D208E62E-4F82-72DB-22F8-05872EC11F37}"/>
                </a:ext>
              </a:extLst>
            </p:cNvPr>
            <p:cNvSpPr/>
            <p:nvPr/>
          </p:nvSpPr>
          <p:spPr>
            <a:xfrm>
              <a:off x="11789947" y="5490638"/>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3" name="object 22">
              <a:extLst>
                <a:ext uri="{FF2B5EF4-FFF2-40B4-BE49-F238E27FC236}">
                  <a16:creationId xmlns:a16="http://schemas.microsoft.com/office/drawing/2014/main" id="{78768810-8768-3824-0BA2-D198E59CF159}"/>
                </a:ext>
              </a:extLst>
            </p:cNvPr>
            <p:cNvSpPr/>
            <p:nvPr/>
          </p:nvSpPr>
          <p:spPr>
            <a:xfrm>
              <a:off x="9599660"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4" name="object 23">
              <a:extLst>
                <a:ext uri="{FF2B5EF4-FFF2-40B4-BE49-F238E27FC236}">
                  <a16:creationId xmlns:a16="http://schemas.microsoft.com/office/drawing/2014/main" id="{F3B6240F-90D8-4687-EBC6-61B8715DC2BD}"/>
                </a:ext>
              </a:extLst>
            </p:cNvPr>
            <p:cNvSpPr/>
            <p:nvPr/>
          </p:nvSpPr>
          <p:spPr>
            <a:xfrm>
              <a:off x="11313674"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5" name="object 24">
              <a:extLst>
                <a:ext uri="{FF2B5EF4-FFF2-40B4-BE49-F238E27FC236}">
                  <a16:creationId xmlns:a16="http://schemas.microsoft.com/office/drawing/2014/main" id="{5AB30B13-428B-8D50-EF25-C63BA2193CB1}"/>
                </a:ext>
              </a:extLst>
            </p:cNvPr>
            <p:cNvSpPr/>
            <p:nvPr/>
          </p:nvSpPr>
          <p:spPr>
            <a:xfrm>
              <a:off x="6462533" y="5536271"/>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6" name="object 25">
              <a:extLst>
                <a:ext uri="{FF2B5EF4-FFF2-40B4-BE49-F238E27FC236}">
                  <a16:creationId xmlns:a16="http://schemas.microsoft.com/office/drawing/2014/main" id="{6DA08254-7E06-7202-8C4F-59A08BB407CD}"/>
                </a:ext>
              </a:extLst>
            </p:cNvPr>
            <p:cNvSpPr/>
            <p:nvPr/>
          </p:nvSpPr>
          <p:spPr>
            <a:xfrm>
              <a:off x="8746933"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7" name="object 26">
              <a:extLst>
                <a:ext uri="{FF2B5EF4-FFF2-40B4-BE49-F238E27FC236}">
                  <a16:creationId xmlns:a16="http://schemas.microsoft.com/office/drawing/2014/main" id="{2B049263-332A-102C-2BA2-01401910ED90}"/>
                </a:ext>
              </a:extLst>
            </p:cNvPr>
            <p:cNvSpPr/>
            <p:nvPr/>
          </p:nvSpPr>
          <p:spPr>
            <a:xfrm>
              <a:off x="9314466"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8" name="object 27">
              <a:extLst>
                <a:ext uri="{FF2B5EF4-FFF2-40B4-BE49-F238E27FC236}">
                  <a16:creationId xmlns:a16="http://schemas.microsoft.com/office/drawing/2014/main" id="{2FA0094C-EF11-C1E2-A29E-D7B4CC831C3F}"/>
                </a:ext>
              </a:extLst>
            </p:cNvPr>
            <p:cNvSpPr/>
            <p:nvPr/>
          </p:nvSpPr>
          <p:spPr>
            <a:xfrm>
              <a:off x="9887707"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9" name="object 28">
              <a:extLst>
                <a:ext uri="{FF2B5EF4-FFF2-40B4-BE49-F238E27FC236}">
                  <a16:creationId xmlns:a16="http://schemas.microsoft.com/office/drawing/2014/main" id="{4C71F946-1061-4602-5570-628BFD49FE72}"/>
                </a:ext>
              </a:extLst>
            </p:cNvPr>
            <p:cNvSpPr/>
            <p:nvPr/>
          </p:nvSpPr>
          <p:spPr>
            <a:xfrm>
              <a:off x="10455240" y="5536271"/>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0" name="object 29">
              <a:extLst>
                <a:ext uri="{FF2B5EF4-FFF2-40B4-BE49-F238E27FC236}">
                  <a16:creationId xmlns:a16="http://schemas.microsoft.com/office/drawing/2014/main" id="{B3A21409-6B31-5A3E-F5E4-944178977F8E}"/>
                </a:ext>
              </a:extLst>
            </p:cNvPr>
            <p:cNvSpPr/>
            <p:nvPr/>
          </p:nvSpPr>
          <p:spPr>
            <a:xfrm>
              <a:off x="11028481"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1" name="object 30">
              <a:extLst>
                <a:ext uri="{FF2B5EF4-FFF2-40B4-BE49-F238E27FC236}">
                  <a16:creationId xmlns:a16="http://schemas.microsoft.com/office/drawing/2014/main" id="{50AFD8F4-935F-7BF3-97CD-FB1EF4FD4149}"/>
                </a:ext>
              </a:extLst>
            </p:cNvPr>
            <p:cNvSpPr/>
            <p:nvPr/>
          </p:nvSpPr>
          <p:spPr>
            <a:xfrm>
              <a:off x="6165932" y="4965882"/>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2" name="object 31">
              <a:extLst>
                <a:ext uri="{FF2B5EF4-FFF2-40B4-BE49-F238E27FC236}">
                  <a16:creationId xmlns:a16="http://schemas.microsoft.com/office/drawing/2014/main" id="{153B331C-885F-9431-737C-E6BD06497F3C}"/>
                </a:ext>
              </a:extLst>
            </p:cNvPr>
            <p:cNvSpPr/>
            <p:nvPr/>
          </p:nvSpPr>
          <p:spPr>
            <a:xfrm>
              <a:off x="6177340" y="6460298"/>
              <a:ext cx="1717102" cy="74863"/>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3" name="object 32">
              <a:extLst>
                <a:ext uri="{FF2B5EF4-FFF2-40B4-BE49-F238E27FC236}">
                  <a16:creationId xmlns:a16="http://schemas.microsoft.com/office/drawing/2014/main" id="{4A744A2E-C727-708D-4685-B3BE618A5286}"/>
                </a:ext>
              </a:extLst>
            </p:cNvPr>
            <p:cNvSpPr/>
            <p:nvPr/>
          </p:nvSpPr>
          <p:spPr>
            <a:xfrm>
              <a:off x="5960593" y="6463149"/>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4" name="object 33">
              <a:extLst>
                <a:ext uri="{FF2B5EF4-FFF2-40B4-BE49-F238E27FC236}">
                  <a16:creationId xmlns:a16="http://schemas.microsoft.com/office/drawing/2014/main" id="{2FC6428C-E777-CB8B-B743-A8B61159E7E4}"/>
                </a:ext>
              </a:extLst>
            </p:cNvPr>
            <p:cNvSpPr/>
            <p:nvPr/>
          </p:nvSpPr>
          <p:spPr>
            <a:xfrm>
              <a:off x="11789947" y="6420370"/>
              <a:ext cx="91500" cy="9743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5" name="object 34">
              <a:extLst>
                <a:ext uri="{FF2B5EF4-FFF2-40B4-BE49-F238E27FC236}">
                  <a16:creationId xmlns:a16="http://schemas.microsoft.com/office/drawing/2014/main" id="{6A176864-FCC3-D849-7157-64A2D8D84F50}"/>
                </a:ext>
              </a:extLst>
            </p:cNvPr>
            <p:cNvSpPr/>
            <p:nvPr/>
          </p:nvSpPr>
          <p:spPr>
            <a:xfrm>
              <a:off x="9602514"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6" name="object 35">
              <a:extLst>
                <a:ext uri="{FF2B5EF4-FFF2-40B4-BE49-F238E27FC236}">
                  <a16:creationId xmlns:a16="http://schemas.microsoft.com/office/drawing/2014/main" id="{B03DD383-8483-0334-F40E-9657519D156E}"/>
                </a:ext>
              </a:extLst>
            </p:cNvPr>
            <p:cNvSpPr/>
            <p:nvPr/>
          </p:nvSpPr>
          <p:spPr>
            <a:xfrm>
              <a:off x="6462533" y="6460298"/>
              <a:ext cx="4854230" cy="74863"/>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7" name="object 36">
              <a:extLst>
                <a:ext uri="{FF2B5EF4-FFF2-40B4-BE49-F238E27FC236}">
                  <a16:creationId xmlns:a16="http://schemas.microsoft.com/office/drawing/2014/main" id="{9F5732DE-6CA1-079A-D840-1EE1DB694DC0}"/>
                </a:ext>
              </a:extLst>
            </p:cNvPr>
            <p:cNvSpPr/>
            <p:nvPr/>
          </p:nvSpPr>
          <p:spPr>
            <a:xfrm>
              <a:off x="8176546"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8" name="object 37">
              <a:extLst>
                <a:ext uri="{FF2B5EF4-FFF2-40B4-BE49-F238E27FC236}">
                  <a16:creationId xmlns:a16="http://schemas.microsoft.com/office/drawing/2014/main" id="{2CD731E8-9D00-DE5D-EB71-638D25D69B44}"/>
                </a:ext>
              </a:extLst>
            </p:cNvPr>
            <p:cNvSpPr/>
            <p:nvPr/>
          </p:nvSpPr>
          <p:spPr>
            <a:xfrm>
              <a:off x="8744081"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9" name="object 38">
              <a:extLst>
                <a:ext uri="{FF2B5EF4-FFF2-40B4-BE49-F238E27FC236}">
                  <a16:creationId xmlns:a16="http://schemas.microsoft.com/office/drawing/2014/main" id="{A9A2EA62-0307-18E2-CED9-DDF07E3F00B3}"/>
                </a:ext>
              </a:extLst>
            </p:cNvPr>
            <p:cNvSpPr/>
            <p:nvPr/>
          </p:nvSpPr>
          <p:spPr>
            <a:xfrm>
              <a:off x="9317320"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0" name="object 39">
              <a:extLst>
                <a:ext uri="{FF2B5EF4-FFF2-40B4-BE49-F238E27FC236}">
                  <a16:creationId xmlns:a16="http://schemas.microsoft.com/office/drawing/2014/main" id="{9ABCFDAF-4C74-5758-BC33-1A163412160F}"/>
                </a:ext>
              </a:extLst>
            </p:cNvPr>
            <p:cNvSpPr/>
            <p:nvPr/>
          </p:nvSpPr>
          <p:spPr>
            <a:xfrm>
              <a:off x="9884853"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1" name="object 40">
              <a:extLst>
                <a:ext uri="{FF2B5EF4-FFF2-40B4-BE49-F238E27FC236}">
                  <a16:creationId xmlns:a16="http://schemas.microsoft.com/office/drawing/2014/main" id="{B6538A82-0072-1328-F500-09BF039A1244}"/>
                </a:ext>
              </a:extLst>
            </p:cNvPr>
            <p:cNvSpPr/>
            <p:nvPr/>
          </p:nvSpPr>
          <p:spPr>
            <a:xfrm>
              <a:off x="10458094"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2" name="object 41">
              <a:extLst>
                <a:ext uri="{FF2B5EF4-FFF2-40B4-BE49-F238E27FC236}">
                  <a16:creationId xmlns:a16="http://schemas.microsoft.com/office/drawing/2014/main" id="{8A5BC4FE-A175-25A5-AB89-67DA5756C17F}"/>
                </a:ext>
              </a:extLst>
            </p:cNvPr>
            <p:cNvSpPr/>
            <p:nvPr/>
          </p:nvSpPr>
          <p:spPr>
            <a:xfrm>
              <a:off x="11025627" y="6460298"/>
              <a:ext cx="5942" cy="74863"/>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3" name="object 42">
              <a:extLst>
                <a:ext uri="{FF2B5EF4-FFF2-40B4-BE49-F238E27FC236}">
                  <a16:creationId xmlns:a16="http://schemas.microsoft.com/office/drawing/2014/main" id="{D888E187-226C-67CD-85DC-8C7FD87410A9}"/>
                </a:ext>
              </a:extLst>
            </p:cNvPr>
            <p:cNvSpPr/>
            <p:nvPr/>
          </p:nvSpPr>
          <p:spPr>
            <a:xfrm>
              <a:off x="8447480" y="5889909"/>
              <a:ext cx="2316009"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4" name="object 43">
              <a:extLst>
                <a:ext uri="{FF2B5EF4-FFF2-40B4-BE49-F238E27FC236}">
                  <a16:creationId xmlns:a16="http://schemas.microsoft.com/office/drawing/2014/main" id="{0BEE5660-0903-A2E7-4804-9DB219BACCA4}"/>
                </a:ext>
              </a:extLst>
            </p:cNvPr>
            <p:cNvSpPr txBox="1"/>
            <p:nvPr/>
          </p:nvSpPr>
          <p:spPr>
            <a:xfrm>
              <a:off x="7243013"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155" name="object 44">
              <a:extLst>
                <a:ext uri="{FF2B5EF4-FFF2-40B4-BE49-F238E27FC236}">
                  <a16:creationId xmlns:a16="http://schemas.microsoft.com/office/drawing/2014/main" id="{F6D51F5D-7CD1-6A14-4359-A4E4C9DD9061}"/>
                </a:ext>
              </a:extLst>
            </p:cNvPr>
            <p:cNvSpPr txBox="1"/>
            <p:nvPr/>
          </p:nvSpPr>
          <p:spPr>
            <a:xfrm>
              <a:off x="9450410"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156" name="object 45">
              <a:extLst>
                <a:ext uri="{FF2B5EF4-FFF2-40B4-BE49-F238E27FC236}">
                  <a16:creationId xmlns:a16="http://schemas.microsoft.com/office/drawing/2014/main" id="{D4A90B48-1B7E-1CEC-ECD8-484DB5F289A0}"/>
                </a:ext>
              </a:extLst>
            </p:cNvPr>
            <p:cNvSpPr txBox="1"/>
            <p:nvPr/>
          </p:nvSpPr>
          <p:spPr>
            <a:xfrm>
              <a:off x="6102239"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157" name="object 46">
              <a:extLst>
                <a:ext uri="{FF2B5EF4-FFF2-40B4-BE49-F238E27FC236}">
                  <a16:creationId xmlns:a16="http://schemas.microsoft.com/office/drawing/2014/main" id="{C2BACACD-22B3-312A-1AFA-62CE876B3ECB}"/>
                </a:ext>
              </a:extLst>
            </p:cNvPr>
            <p:cNvSpPr txBox="1"/>
            <p:nvPr/>
          </p:nvSpPr>
          <p:spPr>
            <a:xfrm>
              <a:off x="8383787"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158" name="object 47">
              <a:extLst>
                <a:ext uri="{FF2B5EF4-FFF2-40B4-BE49-F238E27FC236}">
                  <a16:creationId xmlns:a16="http://schemas.microsoft.com/office/drawing/2014/main" id="{EE4184E7-53F0-B343-9D73-2A3C90CE7DD8}"/>
                </a:ext>
              </a:extLst>
            </p:cNvPr>
            <p:cNvSpPr txBox="1"/>
            <p:nvPr/>
          </p:nvSpPr>
          <p:spPr>
            <a:xfrm>
              <a:off x="10591184"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grpSp>
          <p:nvGrpSpPr>
            <p:cNvPr id="159" name="object 50">
              <a:extLst>
                <a:ext uri="{FF2B5EF4-FFF2-40B4-BE49-F238E27FC236}">
                  <a16:creationId xmlns:a16="http://schemas.microsoft.com/office/drawing/2014/main" id="{FF03946A-389A-7D14-8D1D-ADF6C9C4841D}"/>
                </a:ext>
              </a:extLst>
            </p:cNvPr>
            <p:cNvGrpSpPr/>
            <p:nvPr/>
          </p:nvGrpSpPr>
          <p:grpSpPr>
            <a:xfrm>
              <a:off x="8447478" y="4965884"/>
              <a:ext cx="2881642" cy="582270"/>
              <a:chOff x="2087879" y="1524000"/>
              <a:chExt cx="1539875" cy="311150"/>
            </a:xfrm>
          </p:grpSpPr>
          <p:sp>
            <p:nvSpPr>
              <p:cNvPr id="166" name="object 51">
                <a:extLst>
                  <a:ext uri="{FF2B5EF4-FFF2-40B4-BE49-F238E27FC236}">
                    <a16:creationId xmlns:a16="http://schemas.microsoft.com/office/drawing/2014/main" id="{9D5B9628-8524-D565-EEF4-4010F3A0C8B8}"/>
                  </a:ext>
                </a:extLst>
              </p:cNvPr>
              <p:cNvSpPr/>
              <p:nvPr/>
            </p:nvSpPr>
            <p:spPr>
              <a:xfrm>
                <a:off x="2087879" y="1524000"/>
                <a:ext cx="18415" cy="304800"/>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7" name="object 52">
                <a:extLst>
                  <a:ext uri="{FF2B5EF4-FFF2-40B4-BE49-F238E27FC236}">
                    <a16:creationId xmlns:a16="http://schemas.microsoft.com/office/drawing/2014/main" id="{DCACFD1D-AEF5-123F-15E0-A3508B8C23A3}"/>
                  </a:ext>
                </a:extLst>
              </p:cNvPr>
              <p:cNvSpPr/>
              <p:nvPr/>
            </p:nvSpPr>
            <p:spPr>
              <a:xfrm>
                <a:off x="20970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8" name="object 53">
                <a:extLst>
                  <a:ext uri="{FF2B5EF4-FFF2-40B4-BE49-F238E27FC236}">
                    <a16:creationId xmlns:a16="http://schemas.microsoft.com/office/drawing/2014/main" id="{FC371046-4A4F-D095-DF09-80C40E6DED8E}"/>
                  </a:ext>
                </a:extLst>
              </p:cNvPr>
              <p:cNvSpPr/>
              <p:nvPr/>
            </p:nvSpPr>
            <p:spPr>
              <a:xfrm>
                <a:off x="20970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9" name="object 54">
                <a:extLst>
                  <a:ext uri="{FF2B5EF4-FFF2-40B4-BE49-F238E27FC236}">
                    <a16:creationId xmlns:a16="http://schemas.microsoft.com/office/drawing/2014/main" id="{7D83A6C3-8840-0220-26BA-8F2F81991A3A}"/>
                  </a:ext>
                </a:extLst>
              </p:cNvPr>
              <p:cNvSpPr/>
              <p:nvPr/>
            </p:nvSpPr>
            <p:spPr>
              <a:xfrm>
                <a:off x="27066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70" name="object 55">
                <a:extLst>
                  <a:ext uri="{FF2B5EF4-FFF2-40B4-BE49-F238E27FC236}">
                    <a16:creationId xmlns:a16="http://schemas.microsoft.com/office/drawing/2014/main" id="{53B1A340-2132-4226-4321-A66A322920A0}"/>
                  </a:ext>
                </a:extLst>
              </p:cNvPr>
              <p:cNvSpPr/>
              <p:nvPr/>
            </p:nvSpPr>
            <p:spPr>
              <a:xfrm>
                <a:off x="27066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71" name="object 56">
                <a:extLst>
                  <a:ext uri="{FF2B5EF4-FFF2-40B4-BE49-F238E27FC236}">
                    <a16:creationId xmlns:a16="http://schemas.microsoft.com/office/drawing/2014/main" id="{BFC3A935-C9A3-1A5D-43E7-7B68B15DA678}"/>
                  </a:ext>
                </a:extLst>
              </p:cNvPr>
              <p:cNvSpPr/>
              <p:nvPr/>
            </p:nvSpPr>
            <p:spPr>
              <a:xfrm>
                <a:off x="33162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72" name="object 57">
                <a:extLst>
                  <a:ext uri="{FF2B5EF4-FFF2-40B4-BE49-F238E27FC236}">
                    <a16:creationId xmlns:a16="http://schemas.microsoft.com/office/drawing/2014/main" id="{03DD8803-E889-F847-D807-07F2894F449A}"/>
                  </a:ext>
                </a:extLst>
              </p:cNvPr>
              <p:cNvSpPr/>
              <p:nvPr/>
            </p:nvSpPr>
            <p:spPr>
              <a:xfrm>
                <a:off x="33162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160" name="object 16">
              <a:extLst>
                <a:ext uri="{FF2B5EF4-FFF2-40B4-BE49-F238E27FC236}">
                  <a16:creationId xmlns:a16="http://schemas.microsoft.com/office/drawing/2014/main" id="{22283597-7C09-71B7-F806-749B9B35B7B0}"/>
                </a:ext>
              </a:extLst>
            </p:cNvPr>
            <p:cNvSpPr/>
            <p:nvPr/>
          </p:nvSpPr>
          <p:spPr>
            <a:xfrm>
              <a:off x="7885767"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1" name="object 17">
              <a:extLst>
                <a:ext uri="{FF2B5EF4-FFF2-40B4-BE49-F238E27FC236}">
                  <a16:creationId xmlns:a16="http://schemas.microsoft.com/office/drawing/2014/main" id="{A0E4EAAB-067D-9F50-956E-64E05E477217}"/>
                </a:ext>
              </a:extLst>
            </p:cNvPr>
            <p:cNvSpPr/>
            <p:nvPr/>
          </p:nvSpPr>
          <p:spPr>
            <a:xfrm>
              <a:off x="7885767"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2" name="object 16">
              <a:extLst>
                <a:ext uri="{FF2B5EF4-FFF2-40B4-BE49-F238E27FC236}">
                  <a16:creationId xmlns:a16="http://schemas.microsoft.com/office/drawing/2014/main" id="{44302BEE-1429-F6CC-4513-515CBCAAF43E}"/>
                </a:ext>
              </a:extLst>
            </p:cNvPr>
            <p:cNvSpPr/>
            <p:nvPr/>
          </p:nvSpPr>
          <p:spPr>
            <a:xfrm>
              <a:off x="9031020" y="623855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3" name="object 17">
              <a:extLst>
                <a:ext uri="{FF2B5EF4-FFF2-40B4-BE49-F238E27FC236}">
                  <a16:creationId xmlns:a16="http://schemas.microsoft.com/office/drawing/2014/main" id="{9F5E9993-BCE6-2784-EBB2-5F2DD963A9C0}"/>
                </a:ext>
              </a:extLst>
            </p:cNvPr>
            <p:cNvSpPr/>
            <p:nvPr/>
          </p:nvSpPr>
          <p:spPr>
            <a:xfrm>
              <a:off x="9031020" y="623855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4" name="object 16">
              <a:extLst>
                <a:ext uri="{FF2B5EF4-FFF2-40B4-BE49-F238E27FC236}">
                  <a16:creationId xmlns:a16="http://schemas.microsoft.com/office/drawing/2014/main" id="{C0B1B234-D043-D38C-346C-FCB902FC55BB}"/>
                </a:ext>
              </a:extLst>
            </p:cNvPr>
            <p:cNvSpPr/>
            <p:nvPr/>
          </p:nvSpPr>
          <p:spPr>
            <a:xfrm>
              <a:off x="10165329"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5" name="object 17">
              <a:extLst>
                <a:ext uri="{FF2B5EF4-FFF2-40B4-BE49-F238E27FC236}">
                  <a16:creationId xmlns:a16="http://schemas.microsoft.com/office/drawing/2014/main" id="{126B0F02-4BFB-DE2B-A2F0-13ABCB05EBE3}"/>
                </a:ext>
              </a:extLst>
            </p:cNvPr>
            <p:cNvSpPr/>
            <p:nvPr/>
          </p:nvSpPr>
          <p:spPr>
            <a:xfrm>
              <a:off x="10165329"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173" name="object 48">
            <a:extLst>
              <a:ext uri="{FF2B5EF4-FFF2-40B4-BE49-F238E27FC236}">
                <a16:creationId xmlns:a16="http://schemas.microsoft.com/office/drawing/2014/main" id="{12F68B6D-3CF3-DAD1-3F3F-CFC0154E149C}"/>
              </a:ext>
            </a:extLst>
          </p:cNvPr>
          <p:cNvSpPr txBox="1"/>
          <p:nvPr/>
        </p:nvSpPr>
        <p:spPr>
          <a:xfrm>
            <a:off x="-76200" y="4702056"/>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174" name="object 49">
            <a:extLst>
              <a:ext uri="{FF2B5EF4-FFF2-40B4-BE49-F238E27FC236}">
                <a16:creationId xmlns:a16="http://schemas.microsoft.com/office/drawing/2014/main" id="{6C82BA05-EBF1-C27B-8EB0-13C11694EBE2}"/>
              </a:ext>
            </a:extLst>
          </p:cNvPr>
          <p:cNvSpPr txBox="1"/>
          <p:nvPr/>
        </p:nvSpPr>
        <p:spPr>
          <a:xfrm>
            <a:off x="-76200" y="5626085"/>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175" name="object 43">
            <a:extLst>
              <a:ext uri="{FF2B5EF4-FFF2-40B4-BE49-F238E27FC236}">
                <a16:creationId xmlns:a16="http://schemas.microsoft.com/office/drawing/2014/main" id="{72EA78EF-7994-B563-2758-A03006F16111}"/>
              </a:ext>
            </a:extLst>
          </p:cNvPr>
          <p:cNvSpPr txBox="1"/>
          <p:nvPr/>
        </p:nvSpPr>
        <p:spPr>
          <a:xfrm>
            <a:off x="1482873" y="600691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176" name="object 44">
            <a:extLst>
              <a:ext uri="{FF2B5EF4-FFF2-40B4-BE49-F238E27FC236}">
                <a16:creationId xmlns:a16="http://schemas.microsoft.com/office/drawing/2014/main" id="{9147A5A8-F701-0B5A-440B-ACAFE6CF87F7}"/>
              </a:ext>
            </a:extLst>
          </p:cNvPr>
          <p:cNvSpPr txBox="1"/>
          <p:nvPr/>
        </p:nvSpPr>
        <p:spPr>
          <a:xfrm>
            <a:off x="3690270" y="600691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177" name="object 45">
            <a:extLst>
              <a:ext uri="{FF2B5EF4-FFF2-40B4-BE49-F238E27FC236}">
                <a16:creationId xmlns:a16="http://schemas.microsoft.com/office/drawing/2014/main" id="{DAE2DA49-6FDD-064C-377D-EECBF1A67354}"/>
              </a:ext>
            </a:extLst>
          </p:cNvPr>
          <p:cNvSpPr txBox="1"/>
          <p:nvPr/>
        </p:nvSpPr>
        <p:spPr>
          <a:xfrm>
            <a:off x="342099" y="600691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178" name="object 46">
            <a:extLst>
              <a:ext uri="{FF2B5EF4-FFF2-40B4-BE49-F238E27FC236}">
                <a16:creationId xmlns:a16="http://schemas.microsoft.com/office/drawing/2014/main" id="{EA565F63-1D8C-1D91-425B-34DE004F6EBF}"/>
              </a:ext>
            </a:extLst>
          </p:cNvPr>
          <p:cNvSpPr txBox="1"/>
          <p:nvPr/>
        </p:nvSpPr>
        <p:spPr>
          <a:xfrm>
            <a:off x="2623647" y="600691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179" name="object 47">
            <a:extLst>
              <a:ext uri="{FF2B5EF4-FFF2-40B4-BE49-F238E27FC236}">
                <a16:creationId xmlns:a16="http://schemas.microsoft.com/office/drawing/2014/main" id="{40680D4B-C4ED-AD36-4914-A4D34B0B57A2}"/>
              </a:ext>
            </a:extLst>
          </p:cNvPr>
          <p:cNvSpPr txBox="1"/>
          <p:nvPr/>
        </p:nvSpPr>
        <p:spPr>
          <a:xfrm>
            <a:off x="4831044" y="600691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grpSp>
        <p:nvGrpSpPr>
          <p:cNvPr id="180" name="Group 179">
            <a:extLst>
              <a:ext uri="{FF2B5EF4-FFF2-40B4-BE49-F238E27FC236}">
                <a16:creationId xmlns:a16="http://schemas.microsoft.com/office/drawing/2014/main" id="{C904A468-87DC-93BC-8FD0-3F29A2E0F203}"/>
              </a:ext>
            </a:extLst>
          </p:cNvPr>
          <p:cNvGrpSpPr/>
          <p:nvPr/>
        </p:nvGrpSpPr>
        <p:grpSpPr>
          <a:xfrm>
            <a:off x="6260986" y="4511040"/>
            <a:ext cx="5920854" cy="1574745"/>
            <a:chOff x="5960593" y="4965882"/>
            <a:chExt cx="5920854" cy="1574745"/>
          </a:xfrm>
        </p:grpSpPr>
        <p:sp>
          <p:nvSpPr>
            <p:cNvPr id="181" name="object 12">
              <a:extLst>
                <a:ext uri="{FF2B5EF4-FFF2-40B4-BE49-F238E27FC236}">
                  <a16:creationId xmlns:a16="http://schemas.microsoft.com/office/drawing/2014/main" id="{771B1B1F-B3EF-F483-2758-FB20682D60E6}"/>
                </a:ext>
              </a:extLst>
            </p:cNvPr>
            <p:cNvSpPr/>
            <p:nvPr/>
          </p:nvSpPr>
          <p:spPr>
            <a:xfrm>
              <a:off x="6183044" y="5325226"/>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2" name="object 13">
              <a:extLst>
                <a:ext uri="{FF2B5EF4-FFF2-40B4-BE49-F238E27FC236}">
                  <a16:creationId xmlns:a16="http://schemas.microsoft.com/office/drawing/2014/main" id="{ABEB576F-E99F-80EF-E3C1-78FEF0345E88}"/>
                </a:ext>
              </a:extLst>
            </p:cNvPr>
            <p:cNvSpPr/>
            <p:nvPr/>
          </p:nvSpPr>
          <p:spPr>
            <a:xfrm>
              <a:off x="6183044" y="5325226"/>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3" name="object 14">
              <a:extLst>
                <a:ext uri="{FF2B5EF4-FFF2-40B4-BE49-F238E27FC236}">
                  <a16:creationId xmlns:a16="http://schemas.microsoft.com/office/drawing/2014/main" id="{52803556-FEEC-28BF-3289-74A8A99EB3EF}"/>
                </a:ext>
              </a:extLst>
            </p:cNvPr>
            <p:cNvSpPr/>
            <p:nvPr/>
          </p:nvSpPr>
          <p:spPr>
            <a:xfrm>
              <a:off x="7323818" y="5325226"/>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4" name="object 15">
              <a:extLst>
                <a:ext uri="{FF2B5EF4-FFF2-40B4-BE49-F238E27FC236}">
                  <a16:creationId xmlns:a16="http://schemas.microsoft.com/office/drawing/2014/main" id="{AC203CC1-4A02-2C95-67BC-43363BD31867}"/>
                </a:ext>
              </a:extLst>
            </p:cNvPr>
            <p:cNvSpPr/>
            <p:nvPr/>
          </p:nvSpPr>
          <p:spPr>
            <a:xfrm>
              <a:off x="7323818" y="5325226"/>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5" name="object 16">
              <a:extLst>
                <a:ext uri="{FF2B5EF4-FFF2-40B4-BE49-F238E27FC236}">
                  <a16:creationId xmlns:a16="http://schemas.microsoft.com/office/drawing/2014/main" id="{65577972-10A4-7339-4832-319FBF710072}"/>
                </a:ext>
              </a:extLst>
            </p:cNvPr>
            <p:cNvSpPr/>
            <p:nvPr/>
          </p:nvSpPr>
          <p:spPr>
            <a:xfrm>
              <a:off x="6747490" y="622738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6" name="object 17">
              <a:extLst>
                <a:ext uri="{FF2B5EF4-FFF2-40B4-BE49-F238E27FC236}">
                  <a16:creationId xmlns:a16="http://schemas.microsoft.com/office/drawing/2014/main" id="{0FE38D66-A011-9961-B49E-67102989FB37}"/>
                </a:ext>
              </a:extLst>
            </p:cNvPr>
            <p:cNvSpPr/>
            <p:nvPr/>
          </p:nvSpPr>
          <p:spPr>
            <a:xfrm>
              <a:off x="6747490" y="622738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7" name="object 18">
              <a:extLst>
                <a:ext uri="{FF2B5EF4-FFF2-40B4-BE49-F238E27FC236}">
                  <a16:creationId xmlns:a16="http://schemas.microsoft.com/office/drawing/2014/main" id="{7A1E4368-4504-B94E-CC6C-FD07185B1EBF}"/>
                </a:ext>
              </a:extLst>
            </p:cNvPr>
            <p:cNvSpPr/>
            <p:nvPr/>
          </p:nvSpPr>
          <p:spPr>
            <a:xfrm>
              <a:off x="6165932" y="4965884"/>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8" name="object 19">
              <a:extLst>
                <a:ext uri="{FF2B5EF4-FFF2-40B4-BE49-F238E27FC236}">
                  <a16:creationId xmlns:a16="http://schemas.microsoft.com/office/drawing/2014/main" id="{62439651-EF7F-B79C-813A-E8E796DA786F}"/>
                </a:ext>
              </a:extLst>
            </p:cNvPr>
            <p:cNvSpPr/>
            <p:nvPr/>
          </p:nvSpPr>
          <p:spPr>
            <a:xfrm>
              <a:off x="6177340" y="5536271"/>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9" name="object 20">
              <a:extLst>
                <a:ext uri="{FF2B5EF4-FFF2-40B4-BE49-F238E27FC236}">
                  <a16:creationId xmlns:a16="http://schemas.microsoft.com/office/drawing/2014/main" id="{26FB4464-CE07-E211-EF72-CF755199CEAC}"/>
                </a:ext>
              </a:extLst>
            </p:cNvPr>
            <p:cNvSpPr/>
            <p:nvPr/>
          </p:nvSpPr>
          <p:spPr>
            <a:xfrm>
              <a:off x="5966297" y="5536271"/>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0" name="object 21">
              <a:extLst>
                <a:ext uri="{FF2B5EF4-FFF2-40B4-BE49-F238E27FC236}">
                  <a16:creationId xmlns:a16="http://schemas.microsoft.com/office/drawing/2014/main" id="{E2D2C1F9-0356-25D8-A2BE-2850DD96CE0C}"/>
                </a:ext>
              </a:extLst>
            </p:cNvPr>
            <p:cNvSpPr/>
            <p:nvPr/>
          </p:nvSpPr>
          <p:spPr>
            <a:xfrm>
              <a:off x="11789947" y="5490638"/>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1" name="object 22">
              <a:extLst>
                <a:ext uri="{FF2B5EF4-FFF2-40B4-BE49-F238E27FC236}">
                  <a16:creationId xmlns:a16="http://schemas.microsoft.com/office/drawing/2014/main" id="{4324630F-906A-1714-716E-DB3E32EADCE6}"/>
                </a:ext>
              </a:extLst>
            </p:cNvPr>
            <p:cNvSpPr/>
            <p:nvPr/>
          </p:nvSpPr>
          <p:spPr>
            <a:xfrm>
              <a:off x="9599660"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2" name="object 23">
              <a:extLst>
                <a:ext uri="{FF2B5EF4-FFF2-40B4-BE49-F238E27FC236}">
                  <a16:creationId xmlns:a16="http://schemas.microsoft.com/office/drawing/2014/main" id="{3684C49E-206D-F51C-C6BB-DDCDBA875A81}"/>
                </a:ext>
              </a:extLst>
            </p:cNvPr>
            <p:cNvSpPr/>
            <p:nvPr/>
          </p:nvSpPr>
          <p:spPr>
            <a:xfrm>
              <a:off x="11313674"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3" name="object 24">
              <a:extLst>
                <a:ext uri="{FF2B5EF4-FFF2-40B4-BE49-F238E27FC236}">
                  <a16:creationId xmlns:a16="http://schemas.microsoft.com/office/drawing/2014/main" id="{E88EA4A5-397F-2C8C-48E4-285AFD6BD6C8}"/>
                </a:ext>
              </a:extLst>
            </p:cNvPr>
            <p:cNvSpPr/>
            <p:nvPr/>
          </p:nvSpPr>
          <p:spPr>
            <a:xfrm>
              <a:off x="6462533" y="5536271"/>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4" name="object 25">
              <a:extLst>
                <a:ext uri="{FF2B5EF4-FFF2-40B4-BE49-F238E27FC236}">
                  <a16:creationId xmlns:a16="http://schemas.microsoft.com/office/drawing/2014/main" id="{C34ABF8E-33BA-7142-BCE0-DC4DA0586757}"/>
                </a:ext>
              </a:extLst>
            </p:cNvPr>
            <p:cNvSpPr/>
            <p:nvPr/>
          </p:nvSpPr>
          <p:spPr>
            <a:xfrm>
              <a:off x="8746933"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5" name="object 26">
              <a:extLst>
                <a:ext uri="{FF2B5EF4-FFF2-40B4-BE49-F238E27FC236}">
                  <a16:creationId xmlns:a16="http://schemas.microsoft.com/office/drawing/2014/main" id="{BBA068A1-5044-EE80-2586-39FC6005B135}"/>
                </a:ext>
              </a:extLst>
            </p:cNvPr>
            <p:cNvSpPr/>
            <p:nvPr/>
          </p:nvSpPr>
          <p:spPr>
            <a:xfrm>
              <a:off x="9314466"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6" name="object 27">
              <a:extLst>
                <a:ext uri="{FF2B5EF4-FFF2-40B4-BE49-F238E27FC236}">
                  <a16:creationId xmlns:a16="http://schemas.microsoft.com/office/drawing/2014/main" id="{39F77B5A-CCC8-8518-9A30-A009FECE7C53}"/>
                </a:ext>
              </a:extLst>
            </p:cNvPr>
            <p:cNvSpPr/>
            <p:nvPr/>
          </p:nvSpPr>
          <p:spPr>
            <a:xfrm>
              <a:off x="9887707"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7" name="object 28">
              <a:extLst>
                <a:ext uri="{FF2B5EF4-FFF2-40B4-BE49-F238E27FC236}">
                  <a16:creationId xmlns:a16="http://schemas.microsoft.com/office/drawing/2014/main" id="{1B01A8E8-945E-134A-E6DA-C8046AABEAA1}"/>
                </a:ext>
              </a:extLst>
            </p:cNvPr>
            <p:cNvSpPr/>
            <p:nvPr/>
          </p:nvSpPr>
          <p:spPr>
            <a:xfrm>
              <a:off x="10455240" y="5536271"/>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8" name="object 29">
              <a:extLst>
                <a:ext uri="{FF2B5EF4-FFF2-40B4-BE49-F238E27FC236}">
                  <a16:creationId xmlns:a16="http://schemas.microsoft.com/office/drawing/2014/main" id="{14258515-A0A7-42DA-E6E5-2B0A38E7A3AA}"/>
                </a:ext>
              </a:extLst>
            </p:cNvPr>
            <p:cNvSpPr/>
            <p:nvPr/>
          </p:nvSpPr>
          <p:spPr>
            <a:xfrm>
              <a:off x="11028481"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9" name="object 30">
              <a:extLst>
                <a:ext uri="{FF2B5EF4-FFF2-40B4-BE49-F238E27FC236}">
                  <a16:creationId xmlns:a16="http://schemas.microsoft.com/office/drawing/2014/main" id="{E121CD5C-9A72-A4E8-7C08-1FD546D9A263}"/>
                </a:ext>
              </a:extLst>
            </p:cNvPr>
            <p:cNvSpPr/>
            <p:nvPr/>
          </p:nvSpPr>
          <p:spPr>
            <a:xfrm>
              <a:off x="6165932" y="4965882"/>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0" name="object 31">
              <a:extLst>
                <a:ext uri="{FF2B5EF4-FFF2-40B4-BE49-F238E27FC236}">
                  <a16:creationId xmlns:a16="http://schemas.microsoft.com/office/drawing/2014/main" id="{F99F24F4-251D-6A1B-2F04-CDC9395814A0}"/>
                </a:ext>
              </a:extLst>
            </p:cNvPr>
            <p:cNvSpPr/>
            <p:nvPr/>
          </p:nvSpPr>
          <p:spPr>
            <a:xfrm>
              <a:off x="6177340" y="6460298"/>
              <a:ext cx="1717102" cy="74863"/>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1" name="object 32">
              <a:extLst>
                <a:ext uri="{FF2B5EF4-FFF2-40B4-BE49-F238E27FC236}">
                  <a16:creationId xmlns:a16="http://schemas.microsoft.com/office/drawing/2014/main" id="{D0241979-7D22-8FC2-4E19-2ADD68AD4C21}"/>
                </a:ext>
              </a:extLst>
            </p:cNvPr>
            <p:cNvSpPr/>
            <p:nvPr/>
          </p:nvSpPr>
          <p:spPr>
            <a:xfrm>
              <a:off x="5960593" y="6463149"/>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2" name="object 33">
              <a:extLst>
                <a:ext uri="{FF2B5EF4-FFF2-40B4-BE49-F238E27FC236}">
                  <a16:creationId xmlns:a16="http://schemas.microsoft.com/office/drawing/2014/main" id="{1C29F1F6-5D19-363E-C535-7CAFD198C2B4}"/>
                </a:ext>
              </a:extLst>
            </p:cNvPr>
            <p:cNvSpPr/>
            <p:nvPr/>
          </p:nvSpPr>
          <p:spPr>
            <a:xfrm>
              <a:off x="11789947" y="6420370"/>
              <a:ext cx="91500" cy="9743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3" name="object 34">
              <a:extLst>
                <a:ext uri="{FF2B5EF4-FFF2-40B4-BE49-F238E27FC236}">
                  <a16:creationId xmlns:a16="http://schemas.microsoft.com/office/drawing/2014/main" id="{383584C4-76E8-282B-E4E4-20158C2AABE1}"/>
                </a:ext>
              </a:extLst>
            </p:cNvPr>
            <p:cNvSpPr/>
            <p:nvPr/>
          </p:nvSpPr>
          <p:spPr>
            <a:xfrm>
              <a:off x="9602514"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4" name="object 35">
              <a:extLst>
                <a:ext uri="{FF2B5EF4-FFF2-40B4-BE49-F238E27FC236}">
                  <a16:creationId xmlns:a16="http://schemas.microsoft.com/office/drawing/2014/main" id="{1BDFAE01-C1FE-8CA9-4E05-D7D2FF9FDD64}"/>
                </a:ext>
              </a:extLst>
            </p:cNvPr>
            <p:cNvSpPr/>
            <p:nvPr/>
          </p:nvSpPr>
          <p:spPr>
            <a:xfrm>
              <a:off x="6462533" y="6460298"/>
              <a:ext cx="4854230" cy="74863"/>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5" name="object 36">
              <a:extLst>
                <a:ext uri="{FF2B5EF4-FFF2-40B4-BE49-F238E27FC236}">
                  <a16:creationId xmlns:a16="http://schemas.microsoft.com/office/drawing/2014/main" id="{E941B58D-4E72-D9DA-DA83-504F6E1A6308}"/>
                </a:ext>
              </a:extLst>
            </p:cNvPr>
            <p:cNvSpPr/>
            <p:nvPr/>
          </p:nvSpPr>
          <p:spPr>
            <a:xfrm>
              <a:off x="8176546"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6" name="object 37">
              <a:extLst>
                <a:ext uri="{FF2B5EF4-FFF2-40B4-BE49-F238E27FC236}">
                  <a16:creationId xmlns:a16="http://schemas.microsoft.com/office/drawing/2014/main" id="{71E4B2AC-274D-EDEF-2A55-76D4481E4B69}"/>
                </a:ext>
              </a:extLst>
            </p:cNvPr>
            <p:cNvSpPr/>
            <p:nvPr/>
          </p:nvSpPr>
          <p:spPr>
            <a:xfrm>
              <a:off x="8744081"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7" name="object 38">
              <a:extLst>
                <a:ext uri="{FF2B5EF4-FFF2-40B4-BE49-F238E27FC236}">
                  <a16:creationId xmlns:a16="http://schemas.microsoft.com/office/drawing/2014/main" id="{C9AE6AEE-5070-22A3-D829-C73A85907964}"/>
                </a:ext>
              </a:extLst>
            </p:cNvPr>
            <p:cNvSpPr/>
            <p:nvPr/>
          </p:nvSpPr>
          <p:spPr>
            <a:xfrm>
              <a:off x="9317320"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8" name="object 39">
              <a:extLst>
                <a:ext uri="{FF2B5EF4-FFF2-40B4-BE49-F238E27FC236}">
                  <a16:creationId xmlns:a16="http://schemas.microsoft.com/office/drawing/2014/main" id="{A654DD5E-9BF5-0BDE-6C0A-2492B9DFD301}"/>
                </a:ext>
              </a:extLst>
            </p:cNvPr>
            <p:cNvSpPr/>
            <p:nvPr/>
          </p:nvSpPr>
          <p:spPr>
            <a:xfrm>
              <a:off x="9884853"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9" name="object 40">
              <a:extLst>
                <a:ext uri="{FF2B5EF4-FFF2-40B4-BE49-F238E27FC236}">
                  <a16:creationId xmlns:a16="http://schemas.microsoft.com/office/drawing/2014/main" id="{8BCFD079-E9D3-74A1-0C02-D4B1676C14A2}"/>
                </a:ext>
              </a:extLst>
            </p:cNvPr>
            <p:cNvSpPr/>
            <p:nvPr/>
          </p:nvSpPr>
          <p:spPr>
            <a:xfrm>
              <a:off x="10458094"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0" name="object 41">
              <a:extLst>
                <a:ext uri="{FF2B5EF4-FFF2-40B4-BE49-F238E27FC236}">
                  <a16:creationId xmlns:a16="http://schemas.microsoft.com/office/drawing/2014/main" id="{4AD05C1E-7AA2-7691-339B-821EA91FDCBB}"/>
                </a:ext>
              </a:extLst>
            </p:cNvPr>
            <p:cNvSpPr/>
            <p:nvPr/>
          </p:nvSpPr>
          <p:spPr>
            <a:xfrm>
              <a:off x="11025627" y="6460298"/>
              <a:ext cx="5942" cy="74863"/>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1" name="object 42">
              <a:extLst>
                <a:ext uri="{FF2B5EF4-FFF2-40B4-BE49-F238E27FC236}">
                  <a16:creationId xmlns:a16="http://schemas.microsoft.com/office/drawing/2014/main" id="{EEC1DD2F-033B-9740-6104-D5DF5E534F2B}"/>
                </a:ext>
              </a:extLst>
            </p:cNvPr>
            <p:cNvSpPr/>
            <p:nvPr/>
          </p:nvSpPr>
          <p:spPr>
            <a:xfrm>
              <a:off x="8447480" y="5889909"/>
              <a:ext cx="2316009"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2" name="object 43">
              <a:extLst>
                <a:ext uri="{FF2B5EF4-FFF2-40B4-BE49-F238E27FC236}">
                  <a16:creationId xmlns:a16="http://schemas.microsoft.com/office/drawing/2014/main" id="{679A2366-28CE-48C5-359D-37D5340EC761}"/>
                </a:ext>
              </a:extLst>
            </p:cNvPr>
            <p:cNvSpPr txBox="1"/>
            <p:nvPr/>
          </p:nvSpPr>
          <p:spPr>
            <a:xfrm>
              <a:off x="7243013"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213" name="object 44">
              <a:extLst>
                <a:ext uri="{FF2B5EF4-FFF2-40B4-BE49-F238E27FC236}">
                  <a16:creationId xmlns:a16="http://schemas.microsoft.com/office/drawing/2014/main" id="{6AE3DAE6-AC84-9E8C-4FD3-D0500A880D4F}"/>
                </a:ext>
              </a:extLst>
            </p:cNvPr>
            <p:cNvSpPr txBox="1"/>
            <p:nvPr/>
          </p:nvSpPr>
          <p:spPr>
            <a:xfrm>
              <a:off x="9450410"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214" name="object 45">
              <a:extLst>
                <a:ext uri="{FF2B5EF4-FFF2-40B4-BE49-F238E27FC236}">
                  <a16:creationId xmlns:a16="http://schemas.microsoft.com/office/drawing/2014/main" id="{C4D2DAB6-57B9-8595-26B0-70665493967F}"/>
                </a:ext>
              </a:extLst>
            </p:cNvPr>
            <p:cNvSpPr txBox="1"/>
            <p:nvPr/>
          </p:nvSpPr>
          <p:spPr>
            <a:xfrm>
              <a:off x="6102239"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15" name="object 46">
              <a:extLst>
                <a:ext uri="{FF2B5EF4-FFF2-40B4-BE49-F238E27FC236}">
                  <a16:creationId xmlns:a16="http://schemas.microsoft.com/office/drawing/2014/main" id="{1C48D58B-2885-A44B-A465-4D6BC2914246}"/>
                </a:ext>
              </a:extLst>
            </p:cNvPr>
            <p:cNvSpPr txBox="1"/>
            <p:nvPr/>
          </p:nvSpPr>
          <p:spPr>
            <a:xfrm>
              <a:off x="8383787"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216" name="object 47">
              <a:extLst>
                <a:ext uri="{FF2B5EF4-FFF2-40B4-BE49-F238E27FC236}">
                  <a16:creationId xmlns:a16="http://schemas.microsoft.com/office/drawing/2014/main" id="{B4279764-FD03-6DA7-2792-1370C800CE3E}"/>
                </a:ext>
              </a:extLst>
            </p:cNvPr>
            <p:cNvSpPr txBox="1"/>
            <p:nvPr/>
          </p:nvSpPr>
          <p:spPr>
            <a:xfrm>
              <a:off x="10591184"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grpSp>
          <p:nvGrpSpPr>
            <p:cNvPr id="217" name="object 50">
              <a:extLst>
                <a:ext uri="{FF2B5EF4-FFF2-40B4-BE49-F238E27FC236}">
                  <a16:creationId xmlns:a16="http://schemas.microsoft.com/office/drawing/2014/main" id="{9E3E4227-3CB3-8C1E-5946-891CE8ED9D44}"/>
                </a:ext>
              </a:extLst>
            </p:cNvPr>
            <p:cNvGrpSpPr/>
            <p:nvPr/>
          </p:nvGrpSpPr>
          <p:grpSpPr>
            <a:xfrm>
              <a:off x="8447478" y="4965884"/>
              <a:ext cx="2881642" cy="582270"/>
              <a:chOff x="2087879" y="1524000"/>
              <a:chExt cx="1539875" cy="311150"/>
            </a:xfrm>
          </p:grpSpPr>
          <p:sp>
            <p:nvSpPr>
              <p:cNvPr id="224" name="object 51">
                <a:extLst>
                  <a:ext uri="{FF2B5EF4-FFF2-40B4-BE49-F238E27FC236}">
                    <a16:creationId xmlns:a16="http://schemas.microsoft.com/office/drawing/2014/main" id="{E1A8FF2C-992A-3531-D8D4-D8248DBE5FBC}"/>
                  </a:ext>
                </a:extLst>
              </p:cNvPr>
              <p:cNvSpPr/>
              <p:nvPr/>
            </p:nvSpPr>
            <p:spPr>
              <a:xfrm>
                <a:off x="2087879" y="1524000"/>
                <a:ext cx="18415" cy="304800"/>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5" name="object 52">
                <a:extLst>
                  <a:ext uri="{FF2B5EF4-FFF2-40B4-BE49-F238E27FC236}">
                    <a16:creationId xmlns:a16="http://schemas.microsoft.com/office/drawing/2014/main" id="{2DC9E263-C6FD-3602-D92E-6F1F8E95BA4C}"/>
                  </a:ext>
                </a:extLst>
              </p:cNvPr>
              <p:cNvSpPr/>
              <p:nvPr/>
            </p:nvSpPr>
            <p:spPr>
              <a:xfrm>
                <a:off x="20970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6" name="object 53">
                <a:extLst>
                  <a:ext uri="{FF2B5EF4-FFF2-40B4-BE49-F238E27FC236}">
                    <a16:creationId xmlns:a16="http://schemas.microsoft.com/office/drawing/2014/main" id="{4CE366C3-F9CA-067C-9B55-C0A28FF239BF}"/>
                  </a:ext>
                </a:extLst>
              </p:cNvPr>
              <p:cNvSpPr/>
              <p:nvPr/>
            </p:nvSpPr>
            <p:spPr>
              <a:xfrm>
                <a:off x="20970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7" name="object 54">
                <a:extLst>
                  <a:ext uri="{FF2B5EF4-FFF2-40B4-BE49-F238E27FC236}">
                    <a16:creationId xmlns:a16="http://schemas.microsoft.com/office/drawing/2014/main" id="{94AC3652-3E43-4D46-BD41-C74133540F35}"/>
                  </a:ext>
                </a:extLst>
              </p:cNvPr>
              <p:cNvSpPr/>
              <p:nvPr/>
            </p:nvSpPr>
            <p:spPr>
              <a:xfrm>
                <a:off x="27066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8" name="object 55">
                <a:extLst>
                  <a:ext uri="{FF2B5EF4-FFF2-40B4-BE49-F238E27FC236}">
                    <a16:creationId xmlns:a16="http://schemas.microsoft.com/office/drawing/2014/main" id="{6D7F94B2-86F2-C95E-4500-8ABAF3FA43CA}"/>
                  </a:ext>
                </a:extLst>
              </p:cNvPr>
              <p:cNvSpPr/>
              <p:nvPr/>
            </p:nvSpPr>
            <p:spPr>
              <a:xfrm>
                <a:off x="27066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9" name="object 56">
                <a:extLst>
                  <a:ext uri="{FF2B5EF4-FFF2-40B4-BE49-F238E27FC236}">
                    <a16:creationId xmlns:a16="http://schemas.microsoft.com/office/drawing/2014/main" id="{3BF7608F-D6AF-9146-4100-B4FEB8803B4B}"/>
                  </a:ext>
                </a:extLst>
              </p:cNvPr>
              <p:cNvSpPr/>
              <p:nvPr/>
            </p:nvSpPr>
            <p:spPr>
              <a:xfrm>
                <a:off x="33162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0" name="object 57">
                <a:extLst>
                  <a:ext uri="{FF2B5EF4-FFF2-40B4-BE49-F238E27FC236}">
                    <a16:creationId xmlns:a16="http://schemas.microsoft.com/office/drawing/2014/main" id="{1885C818-DAB7-2A13-CB96-D959EE9D9A66}"/>
                  </a:ext>
                </a:extLst>
              </p:cNvPr>
              <p:cNvSpPr/>
              <p:nvPr/>
            </p:nvSpPr>
            <p:spPr>
              <a:xfrm>
                <a:off x="33162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218" name="object 16">
              <a:extLst>
                <a:ext uri="{FF2B5EF4-FFF2-40B4-BE49-F238E27FC236}">
                  <a16:creationId xmlns:a16="http://schemas.microsoft.com/office/drawing/2014/main" id="{E490B8AD-43BB-8BCA-38CA-4E252F9DEAA2}"/>
                </a:ext>
              </a:extLst>
            </p:cNvPr>
            <p:cNvSpPr/>
            <p:nvPr/>
          </p:nvSpPr>
          <p:spPr>
            <a:xfrm>
              <a:off x="7885767"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9" name="object 17">
              <a:extLst>
                <a:ext uri="{FF2B5EF4-FFF2-40B4-BE49-F238E27FC236}">
                  <a16:creationId xmlns:a16="http://schemas.microsoft.com/office/drawing/2014/main" id="{46C726E3-DD7E-76EF-579F-144EC50ED5B4}"/>
                </a:ext>
              </a:extLst>
            </p:cNvPr>
            <p:cNvSpPr/>
            <p:nvPr/>
          </p:nvSpPr>
          <p:spPr>
            <a:xfrm>
              <a:off x="7885767"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0" name="object 16">
              <a:extLst>
                <a:ext uri="{FF2B5EF4-FFF2-40B4-BE49-F238E27FC236}">
                  <a16:creationId xmlns:a16="http://schemas.microsoft.com/office/drawing/2014/main" id="{13E1A659-4C25-B09D-EC3D-B41623F7C7CF}"/>
                </a:ext>
              </a:extLst>
            </p:cNvPr>
            <p:cNvSpPr/>
            <p:nvPr/>
          </p:nvSpPr>
          <p:spPr>
            <a:xfrm>
              <a:off x="9031020" y="623855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1" name="object 17">
              <a:extLst>
                <a:ext uri="{FF2B5EF4-FFF2-40B4-BE49-F238E27FC236}">
                  <a16:creationId xmlns:a16="http://schemas.microsoft.com/office/drawing/2014/main" id="{2A6A6C86-19CE-CB85-F6B3-8D60E6F5CFD4}"/>
                </a:ext>
              </a:extLst>
            </p:cNvPr>
            <p:cNvSpPr/>
            <p:nvPr/>
          </p:nvSpPr>
          <p:spPr>
            <a:xfrm>
              <a:off x="9031020" y="623855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2" name="object 16">
              <a:extLst>
                <a:ext uri="{FF2B5EF4-FFF2-40B4-BE49-F238E27FC236}">
                  <a16:creationId xmlns:a16="http://schemas.microsoft.com/office/drawing/2014/main" id="{33532D6E-7509-49F6-2C80-3E88D14D1DF2}"/>
                </a:ext>
              </a:extLst>
            </p:cNvPr>
            <p:cNvSpPr/>
            <p:nvPr/>
          </p:nvSpPr>
          <p:spPr>
            <a:xfrm>
              <a:off x="10165329"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3" name="object 17">
              <a:extLst>
                <a:ext uri="{FF2B5EF4-FFF2-40B4-BE49-F238E27FC236}">
                  <a16:creationId xmlns:a16="http://schemas.microsoft.com/office/drawing/2014/main" id="{7C32B5E5-BBF0-75F5-2CC4-175F2A205C9C}"/>
                </a:ext>
              </a:extLst>
            </p:cNvPr>
            <p:cNvSpPr/>
            <p:nvPr/>
          </p:nvSpPr>
          <p:spPr>
            <a:xfrm>
              <a:off x="10165329"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231" name="object 48">
            <a:extLst>
              <a:ext uri="{FF2B5EF4-FFF2-40B4-BE49-F238E27FC236}">
                <a16:creationId xmlns:a16="http://schemas.microsoft.com/office/drawing/2014/main" id="{D96D70A8-87CD-3AFF-89B9-4B0F9F42C24A}"/>
              </a:ext>
            </a:extLst>
          </p:cNvPr>
          <p:cNvSpPr txBox="1"/>
          <p:nvPr/>
        </p:nvSpPr>
        <p:spPr>
          <a:xfrm>
            <a:off x="5997765" y="4717296"/>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32" name="object 49">
            <a:extLst>
              <a:ext uri="{FF2B5EF4-FFF2-40B4-BE49-F238E27FC236}">
                <a16:creationId xmlns:a16="http://schemas.microsoft.com/office/drawing/2014/main" id="{C84EC2E6-EF9C-43AE-88B1-3EDD1D631D66}"/>
              </a:ext>
            </a:extLst>
          </p:cNvPr>
          <p:cNvSpPr txBox="1"/>
          <p:nvPr/>
        </p:nvSpPr>
        <p:spPr>
          <a:xfrm>
            <a:off x="5997765" y="5641325"/>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233" name="object 43">
            <a:extLst>
              <a:ext uri="{FF2B5EF4-FFF2-40B4-BE49-F238E27FC236}">
                <a16:creationId xmlns:a16="http://schemas.microsoft.com/office/drawing/2014/main" id="{B3C0075F-EBC0-45AA-0609-DB512AAD40D9}"/>
              </a:ext>
            </a:extLst>
          </p:cNvPr>
          <p:cNvSpPr txBox="1"/>
          <p:nvPr/>
        </p:nvSpPr>
        <p:spPr>
          <a:xfrm>
            <a:off x="7556838" y="602215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234" name="object 44">
            <a:extLst>
              <a:ext uri="{FF2B5EF4-FFF2-40B4-BE49-F238E27FC236}">
                <a16:creationId xmlns:a16="http://schemas.microsoft.com/office/drawing/2014/main" id="{26F6E2D1-0141-523E-4DDD-5591E4582F81}"/>
              </a:ext>
            </a:extLst>
          </p:cNvPr>
          <p:cNvSpPr txBox="1"/>
          <p:nvPr/>
        </p:nvSpPr>
        <p:spPr>
          <a:xfrm>
            <a:off x="9764235" y="602215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235" name="object 45">
            <a:extLst>
              <a:ext uri="{FF2B5EF4-FFF2-40B4-BE49-F238E27FC236}">
                <a16:creationId xmlns:a16="http://schemas.microsoft.com/office/drawing/2014/main" id="{7EECF1CD-CCC1-4528-70B0-1E12B54F2C8E}"/>
              </a:ext>
            </a:extLst>
          </p:cNvPr>
          <p:cNvSpPr txBox="1"/>
          <p:nvPr/>
        </p:nvSpPr>
        <p:spPr>
          <a:xfrm>
            <a:off x="6222085" y="602215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36" name="object 46">
            <a:extLst>
              <a:ext uri="{FF2B5EF4-FFF2-40B4-BE49-F238E27FC236}">
                <a16:creationId xmlns:a16="http://schemas.microsoft.com/office/drawing/2014/main" id="{D346A53A-88BE-15B3-D7DB-BD12F3241723}"/>
              </a:ext>
            </a:extLst>
          </p:cNvPr>
          <p:cNvSpPr txBox="1"/>
          <p:nvPr/>
        </p:nvSpPr>
        <p:spPr>
          <a:xfrm>
            <a:off x="8697612" y="602215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237" name="object 47">
            <a:extLst>
              <a:ext uri="{FF2B5EF4-FFF2-40B4-BE49-F238E27FC236}">
                <a16:creationId xmlns:a16="http://schemas.microsoft.com/office/drawing/2014/main" id="{C775AA86-CE5B-0D73-7AF1-95339491A78E}"/>
              </a:ext>
            </a:extLst>
          </p:cNvPr>
          <p:cNvSpPr txBox="1"/>
          <p:nvPr/>
        </p:nvSpPr>
        <p:spPr>
          <a:xfrm>
            <a:off x="10905009" y="602215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sp>
        <p:nvSpPr>
          <p:cNvPr id="238" name="TextBox 237">
            <a:extLst>
              <a:ext uri="{FF2B5EF4-FFF2-40B4-BE49-F238E27FC236}">
                <a16:creationId xmlns:a16="http://schemas.microsoft.com/office/drawing/2014/main" id="{F081625B-2D2C-CF32-1972-8B7AE5D813EF}"/>
              </a:ext>
            </a:extLst>
          </p:cNvPr>
          <p:cNvSpPr txBox="1"/>
          <p:nvPr/>
        </p:nvSpPr>
        <p:spPr>
          <a:xfrm>
            <a:off x="2273924" y="6358055"/>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239" name="TextBox 238">
            <a:extLst>
              <a:ext uri="{FF2B5EF4-FFF2-40B4-BE49-F238E27FC236}">
                <a16:creationId xmlns:a16="http://schemas.microsoft.com/office/drawing/2014/main" id="{4EE5FFD8-2BBF-3EAE-0150-71931D9A60B5}"/>
              </a:ext>
            </a:extLst>
          </p:cNvPr>
          <p:cNvSpPr txBox="1"/>
          <p:nvPr/>
        </p:nvSpPr>
        <p:spPr>
          <a:xfrm>
            <a:off x="7738851" y="6358055"/>
            <a:ext cx="3273653" cy="369332"/>
          </a:xfrm>
          <a:prstGeom prst="rect">
            <a:avLst/>
          </a:prstGeom>
          <a:noFill/>
        </p:spPr>
        <p:txBody>
          <a:bodyPr wrap="none" rtlCol="0">
            <a:spAutoFit/>
          </a:bodyPr>
          <a:lstStyle/>
          <a:p>
            <a:r>
              <a:rPr lang="en-GB" dirty="0">
                <a:latin typeface="Gill Sans Light"/>
              </a:rPr>
              <a:t>Gantt chart for EDF (same as RM)</a:t>
            </a:r>
            <a:endParaRPr lang="en-SE" dirty="0">
              <a:latin typeface="Gill Sans Light"/>
            </a:endParaRPr>
          </a:p>
        </p:txBody>
      </p:sp>
    </p:spTree>
    <p:extLst>
      <p:ext uri="{BB962C8B-B14F-4D97-AF65-F5344CB8AC3E}">
        <p14:creationId xmlns:p14="http://schemas.microsoft.com/office/powerpoint/2010/main" val="426239188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F07B47-0EE6-F5F5-D72C-7E5E6904FA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2FE1D7-9895-6308-8B17-0770B35EB73F}"/>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FD31FF-6D37-F6F6-0108-64484A341DCF}"/>
                  </a:ext>
                </a:extLst>
              </p:cNvPr>
              <p:cNvSpPr>
                <a:spLocks noGrp="1"/>
              </p:cNvSpPr>
              <p:nvPr>
                <p:ph idx="1"/>
              </p:nvPr>
            </p:nvSpPr>
            <p:spPr>
              <a:xfrm>
                <a:off x="0" y="914400"/>
                <a:ext cx="5867400" cy="5562601"/>
              </a:xfrm>
            </p:spPr>
            <p:txBody>
              <a:bodyPr>
                <a:normAutofit fontScale="92500" lnSpcReduction="10000"/>
              </a:bodyPr>
              <a:lstStyle/>
              <a:p>
                <a:r>
                  <a:rPr lang="en-GB" b="0" dirty="0">
                    <a:latin typeface="Gill Sans Light"/>
                  </a:rPr>
                  <a:t>5)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5,</a:t>
                </a:r>
                <a:r>
                  <a:rPr lang="en-GB" sz="2400" b="0" spc="-23" dirty="0">
                    <a:latin typeface="Times New Roman"/>
                    <a:cs typeface="Times New Roman"/>
                  </a:rPr>
                  <a:t> </a:t>
                </a:r>
                <a:r>
                  <a:rPr lang="en-GB" sz="2400" b="0" dirty="0">
                    <a:latin typeface="Times New Roman"/>
                    <a:cs typeface="Times New Roman"/>
                  </a:rPr>
                  <a:t>5</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7,</a:t>
                </a:r>
                <a:r>
                  <a:rPr lang="en-GB" sz="2400" b="0" spc="-23" dirty="0">
                    <a:latin typeface="Times New Roman"/>
                    <a:cs typeface="Times New Roman"/>
                  </a:rPr>
                  <a:t> </a:t>
                </a:r>
                <a:r>
                  <a:rPr lang="en-GB" sz="2400" b="0" dirty="0">
                    <a:latin typeface="Times New Roman"/>
                    <a:cs typeface="Times New Roman"/>
                  </a:rPr>
                  <a:t>7</a:t>
                </a:r>
                <a:r>
                  <a:rPr lang="en-GB" sz="2400" b="0" spc="-45" dirty="0">
                    <a:latin typeface="Times New Roman"/>
                    <a:cs typeface="Times New Roman"/>
                  </a:rPr>
                  <a:t>)</a:t>
                </a:r>
                <a:r>
                  <a:rPr lang="en-GB" sz="2400" b="0" dirty="0">
                    <a:latin typeface="Gill Sans Light"/>
                  </a:rPr>
                  <a:t> </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5</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7</m:t>
                        </m:r>
                      </m:den>
                    </m:f>
                    <m:r>
                      <a:rPr lang="en-GB" b="0" i="1" smtClean="0">
                        <a:latin typeface="Cambria Math" panose="02040503050406030204" pitchFamily="18" charset="0"/>
                      </a:rPr>
                      <m:t>=0.97&gt;0.828</m:t>
                    </m:r>
                  </m:oMath>
                </a14:m>
                <a:r>
                  <a:rPr lang="en-GB" b="0" dirty="0">
                    <a:latin typeface="Gill Sans Light"/>
                  </a:rPr>
                  <a:t>. Since utilization exceeds the RM bound, we cannot determine its </a:t>
                </a:r>
                <a:r>
                  <a:rPr lang="en-GB" b="0" dirty="0" err="1">
                    <a:latin typeface="Gill Sans Light"/>
                  </a:rPr>
                  <a:t>schedulability</a:t>
                </a:r>
                <a:r>
                  <a:rPr lang="en-GB" b="0" dirty="0">
                    <a:latin typeface="Gill Sans Light"/>
                  </a:rPr>
                  <a:t> under RM, so we perform </a:t>
                </a:r>
                <a:r>
                  <a:rPr lang="en-GB" dirty="0">
                    <a:latin typeface="Gill Sans Light"/>
                  </a:rPr>
                  <a:t>RTA to compute WCRT of each task, by solving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nary>
                      <m:naryPr>
                        <m:chr m:val="∑"/>
                        <m:supHide m:val="on"/>
                        <m:ctrlPr>
                          <a:rPr lang="en-GB" altLang="zh-CN" i="1">
                            <a:latin typeface="Cambria Math" panose="02040503050406030204" pitchFamily="18" charset="0"/>
                            <a:ea typeface="宋体" pitchFamily="2" charset="-122"/>
                          </a:rPr>
                        </m:ctrlPr>
                      </m:naryPr>
                      <m:sub>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𝑗</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h𝑝</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𝑖</m:t>
                        </m:r>
                        <m:r>
                          <a:rPr lang="en-GB" altLang="zh-CN" i="1">
                            <a:latin typeface="Cambria Math" panose="02040503050406030204" pitchFamily="18" charset="0"/>
                            <a:ea typeface="宋体" pitchFamily="2" charset="-122"/>
                          </a:rPr>
                          <m:t>)</m:t>
                        </m:r>
                      </m:sub>
                      <m:sup/>
                      <m:e>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i="1">
                                        <a:latin typeface="Cambria Math" panose="02040503050406030204" pitchFamily="18" charset="0"/>
                                        <a:ea typeface="宋体" pitchFamily="2" charset="-122"/>
                                      </a:rPr>
                                      <m:t>𝑗</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𝑗</m:t>
                            </m:r>
                          </m:sub>
                        </m:sSub>
                      </m:e>
                    </m:nary>
                  </m:oMath>
                </a14:m>
                <a:endParaRPr lang="en-GB" dirty="0">
                  <a:latin typeface="Gill Sans Light"/>
                </a:endParaRPr>
              </a:p>
              <a:p>
                <a:r>
                  <a:rPr lang="en-GB" dirty="0">
                    <a:latin typeface="Gill Sans Light"/>
                  </a:rPr>
                  <a:t>For higher-priority (smaller period) task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1</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=2≤</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=5</m:t>
                    </m:r>
                  </m:oMath>
                </a14:m>
                <a:r>
                  <a:rPr lang="en-GB" b="0" dirty="0">
                    <a:latin typeface="Gill Sans Light"/>
                  </a:rPr>
                  <a:t>, hence</a:t>
                </a:r>
                <a:r>
                  <a:rPr lang="en-GB" dirty="0">
                    <a:latin typeface="Gill Sans Light"/>
                  </a:rPr>
                  <a:t> </a:t>
                </a:r>
                <a:r>
                  <a:rPr lang="en-GB" dirty="0">
                    <a:latin typeface="Symbol"/>
                    <a:cs typeface="Times New Roman" panose="02020603050405020304" pitchFamily="18" charset="0"/>
                  </a:rPr>
                  <a:t></a:t>
                </a:r>
                <a:r>
                  <a:rPr lang="en-GB" baseline="-7716" dirty="0">
                    <a:latin typeface="Times New Roman"/>
                    <a:cs typeface="Times New Roman"/>
                  </a:rPr>
                  <a:t>1</a:t>
                </a:r>
                <a:r>
                  <a:rPr lang="en-GB" b="0" dirty="0">
                    <a:latin typeface="Gill Sans Light"/>
                  </a:rPr>
                  <a:t> is schedulable</a:t>
                </a:r>
              </a:p>
              <a:p>
                <a:r>
                  <a:rPr lang="en-GB" dirty="0">
                    <a:latin typeface="Gill Sans Light"/>
                  </a:rPr>
                  <a:t>For lower-priority (larger period) task </a:t>
                </a:r>
                <a:r>
                  <a:rPr lang="en-GB" sz="2400" dirty="0">
                    <a:latin typeface="Symbol"/>
                    <a:cs typeface="Times New Roman" panose="02020603050405020304" pitchFamily="18" charset="0"/>
                  </a:rPr>
                  <a:t></a:t>
                </a:r>
                <a:r>
                  <a:rPr lang="en-GB" sz="2400" b="0" baseline="-7716" dirty="0">
                    <a:latin typeface="Times New Roman"/>
                    <a:cs typeface="Times New Roman"/>
                  </a:rPr>
                  <a:t>2</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1</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=4+</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num>
                          <m:den>
                            <m:r>
                              <a:rPr lang="en-GB" altLang="zh-CN" b="0" i="1" smtClean="0">
                                <a:latin typeface="Cambria Math" panose="02040503050406030204" pitchFamily="18" charset="0"/>
                                <a:ea typeface="宋体" pitchFamily="2" charset="-122"/>
                              </a:rPr>
                              <m:t>5</m:t>
                            </m:r>
                          </m:den>
                        </m:f>
                      </m:e>
                    </m:d>
                    <m:r>
                      <a:rPr lang="en-GB" altLang="zh-CN" b="0" i="1" smtClean="0">
                        <a:latin typeface="Cambria Math" panose="02040503050406030204" pitchFamily="18" charset="0"/>
                        <a:ea typeface="宋体" pitchFamily="2" charset="-122"/>
                      </a:rPr>
                      <m:t>⋅2</m:t>
                    </m:r>
                  </m:oMath>
                </a14:m>
                <a:r>
                  <a:rPr lang="en-GB" altLang="zh-CN" b="0" i="1" dirty="0">
                    <a:latin typeface="Cambria Math" panose="02040503050406030204" pitchFamily="18" charset="0"/>
                    <a:ea typeface="宋体" pitchFamily="2" charset="-122"/>
                  </a:rPr>
                  <a:t>, </a:t>
                </a:r>
                <a:r>
                  <a:rPr lang="en-GB" altLang="zh-CN" dirty="0">
                    <a:latin typeface="Gill Sans Light"/>
                  </a:rPr>
                  <a:t>solving it iteratively gives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=8&gt;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7</m:t>
                    </m:r>
                  </m:oMath>
                </a14:m>
                <a:r>
                  <a:rPr lang="en-GB" altLang="zh-CN" dirty="0">
                    <a:latin typeface="Gill Sans Light"/>
                  </a:rPr>
                  <a:t>, </a:t>
                </a:r>
                <a:r>
                  <a:rPr lang="en-GB" dirty="0">
                    <a:latin typeface="Gill Sans Light"/>
                  </a:rPr>
                  <a:t>hence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is not schedulable</a:t>
                </a:r>
              </a:p>
              <a:p>
                <a:r>
                  <a:rPr lang="en-GB" dirty="0">
                    <a:latin typeface="Gill Sans Light"/>
                  </a:rPr>
                  <a:t>This taskset is </a:t>
                </a:r>
                <a:r>
                  <a:rPr lang="en-GB" dirty="0" err="1">
                    <a:latin typeface="Gill Sans Light"/>
                  </a:rPr>
                  <a:t>unschedulable</a:t>
                </a:r>
                <a:r>
                  <a:rPr lang="en-GB" dirty="0">
                    <a:latin typeface="Gill Sans Light"/>
                  </a:rPr>
                  <a:t> under RM</a:t>
                </a:r>
              </a:p>
              <a:p>
                <a:r>
                  <a:rPr lang="en-GB" dirty="0"/>
                  <a:t>System utilization </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2</m:t>
                        </m:r>
                      </m:num>
                      <m:den>
                        <m:r>
                          <a:rPr lang="en-GB" i="1">
                            <a:latin typeface="Cambria Math" panose="02040503050406030204" pitchFamily="18" charset="0"/>
                          </a:rPr>
                          <m:t>5</m:t>
                        </m:r>
                      </m:den>
                    </m:f>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4</m:t>
                        </m:r>
                      </m:num>
                      <m:den>
                        <m:r>
                          <a:rPr lang="en-GB" i="1">
                            <a:latin typeface="Cambria Math" panose="02040503050406030204" pitchFamily="18" charset="0"/>
                          </a:rPr>
                          <m:t>7</m:t>
                        </m:r>
                      </m:den>
                    </m:f>
                    <m:r>
                      <a:rPr lang="en-GB" i="1">
                        <a:latin typeface="Cambria Math" panose="02040503050406030204" pitchFamily="18" charset="0"/>
                      </a:rPr>
                      <m:t>=0.97≤1</m:t>
                    </m:r>
                  </m:oMath>
                </a14:m>
                <a:r>
                  <a:rPr lang="en-GB" dirty="0">
                    <a:latin typeface="Gill Sans Light"/>
                  </a:rPr>
                  <a:t>, hence this taskset is schedulable under EDF</a:t>
                </a:r>
              </a:p>
              <a:p>
                <a:endParaRPr lang="en-SE" b="0" dirty="0">
                  <a:latin typeface="Gill Sans Light"/>
                </a:endParaRPr>
              </a:p>
              <a:p>
                <a:endParaRPr lang="en-SE" dirty="0"/>
              </a:p>
            </p:txBody>
          </p:sp>
        </mc:Choice>
        <mc:Fallback xmlns="">
          <p:sp>
            <p:nvSpPr>
              <p:cNvPr id="3" name="Content Placeholder 2">
                <a:extLst>
                  <a:ext uri="{FF2B5EF4-FFF2-40B4-BE49-F238E27FC236}">
                    <a16:creationId xmlns:a16="http://schemas.microsoft.com/office/drawing/2014/main" id="{27FD31FF-6D37-F6F6-0108-64484A341DCF}"/>
                  </a:ext>
                </a:extLst>
              </p:cNvPr>
              <p:cNvSpPr>
                <a:spLocks noGrp="1" noRot="1" noChangeAspect="1" noMove="1" noResize="1" noEditPoints="1" noAdjustHandles="1" noChangeArrowheads="1" noChangeShapeType="1" noTextEdit="1"/>
              </p:cNvSpPr>
              <p:nvPr>
                <p:ph idx="1"/>
              </p:nvPr>
            </p:nvSpPr>
            <p:spPr>
              <a:xfrm>
                <a:off x="0" y="914400"/>
                <a:ext cx="5867400" cy="5562601"/>
              </a:xfrm>
              <a:blipFill>
                <a:blip r:embed="rId2"/>
                <a:stretch>
                  <a:fillRect l="-1661" t="-2300" r="-415"/>
                </a:stretch>
              </a:blipFill>
            </p:spPr>
            <p:txBody>
              <a:bodyPr/>
              <a:lstStyle/>
              <a:p>
                <a:r>
                  <a:rPr lang="en-SE">
                    <a:noFill/>
                  </a:rPr>
                  <a:t> </a:t>
                </a:r>
              </a:p>
            </p:txBody>
          </p:sp>
        </mc:Fallback>
      </mc:AlternateContent>
      <p:pic>
        <p:nvPicPr>
          <p:cNvPr id="4" name="Picture 4">
            <a:extLst>
              <a:ext uri="{FF2B5EF4-FFF2-40B4-BE49-F238E27FC236}">
                <a16:creationId xmlns:a16="http://schemas.microsoft.com/office/drawing/2014/main" id="{A886134D-4FD6-7F20-90B5-0AC81096267E}"/>
              </a:ext>
            </a:extLst>
          </p:cNvPr>
          <p:cNvPicPr>
            <a:picLocks noChangeAspect="1" noChangeArrowheads="1"/>
          </p:cNvPicPr>
          <p:nvPr/>
        </p:nvPicPr>
        <p:blipFill>
          <a:blip r:embed="rId3"/>
          <a:srcRect/>
          <a:stretch>
            <a:fillRect/>
          </a:stretch>
        </p:blipFill>
        <p:spPr bwMode="auto">
          <a:xfrm>
            <a:off x="5867400" y="1208166"/>
            <a:ext cx="6162675" cy="4441668"/>
          </a:xfrm>
          <a:prstGeom prst="rect">
            <a:avLst/>
          </a:prstGeom>
          <a:noFill/>
          <a:ln w="9525">
            <a:noFill/>
            <a:miter lim="800000"/>
            <a:headEnd/>
            <a:tailEnd/>
          </a:ln>
        </p:spPr>
      </p:pic>
      <p:sp>
        <p:nvSpPr>
          <p:cNvPr id="5" name="TextBox 4">
            <a:extLst>
              <a:ext uri="{FF2B5EF4-FFF2-40B4-BE49-F238E27FC236}">
                <a16:creationId xmlns:a16="http://schemas.microsoft.com/office/drawing/2014/main" id="{AD14124D-E5AE-D239-D2CD-D7C2C9DC937F}"/>
              </a:ext>
            </a:extLst>
          </p:cNvPr>
          <p:cNvSpPr txBox="1"/>
          <p:nvPr/>
        </p:nvSpPr>
        <p:spPr>
          <a:xfrm rot="3106561">
            <a:off x="6503739" y="4490006"/>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6" name="TextBox 5">
            <a:extLst>
              <a:ext uri="{FF2B5EF4-FFF2-40B4-BE49-F238E27FC236}">
                <a16:creationId xmlns:a16="http://schemas.microsoft.com/office/drawing/2014/main" id="{158495ED-BB30-4BAE-1761-7F0A3FCD01A4}"/>
              </a:ext>
            </a:extLst>
          </p:cNvPr>
          <p:cNvSpPr txBox="1"/>
          <p:nvPr/>
        </p:nvSpPr>
        <p:spPr>
          <a:xfrm rot="18372598">
            <a:off x="7966887" y="4484319"/>
            <a:ext cx="478016" cy="769441"/>
          </a:xfrm>
          <a:prstGeom prst="rect">
            <a:avLst/>
          </a:prstGeom>
          <a:noFill/>
        </p:spPr>
        <p:txBody>
          <a:bodyPr wrap="squar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7" name="TextBox 6">
            <a:extLst>
              <a:ext uri="{FF2B5EF4-FFF2-40B4-BE49-F238E27FC236}">
                <a16:creationId xmlns:a16="http://schemas.microsoft.com/office/drawing/2014/main" id="{89A79272-24F7-56BF-4729-9B95F33EFE9B}"/>
              </a:ext>
            </a:extLst>
          </p:cNvPr>
          <p:cNvSpPr txBox="1"/>
          <p:nvPr/>
        </p:nvSpPr>
        <p:spPr>
          <a:xfrm>
            <a:off x="5716403" y="4690100"/>
            <a:ext cx="840295" cy="369332"/>
          </a:xfrm>
          <a:prstGeom prst="rect">
            <a:avLst/>
          </a:prstGeom>
          <a:noFill/>
        </p:spPr>
        <p:txBody>
          <a:bodyPr wrap="square" rtlCol="0">
            <a:spAutoFit/>
          </a:bodyPr>
          <a:lstStyle/>
          <a:p>
            <a:r>
              <a:rPr lang="en-GB" dirty="0">
                <a:solidFill>
                  <a:srgbClr val="FF0000"/>
                </a:solidFill>
                <a:latin typeface="Gill Sans Light"/>
              </a:rPr>
              <a:t>priority</a:t>
            </a:r>
            <a:endParaRPr lang="en-SE" dirty="0">
              <a:solidFill>
                <a:srgbClr val="FF0000"/>
              </a:solidFill>
              <a:latin typeface="Gill Sans Light"/>
            </a:endParaRPr>
          </a:p>
        </p:txBody>
      </p:sp>
      <p:sp>
        <p:nvSpPr>
          <p:cNvPr id="8" name="TextBox 7">
            <a:extLst>
              <a:ext uri="{FF2B5EF4-FFF2-40B4-BE49-F238E27FC236}">
                <a16:creationId xmlns:a16="http://schemas.microsoft.com/office/drawing/2014/main" id="{529B63E7-3299-31BD-8F54-2E1333758E3E}"/>
              </a:ext>
            </a:extLst>
          </p:cNvPr>
          <p:cNvSpPr txBox="1"/>
          <p:nvPr/>
        </p:nvSpPr>
        <p:spPr>
          <a:xfrm rot="3106561">
            <a:off x="8607273" y="4490006"/>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9" name="TextBox 8">
            <a:extLst>
              <a:ext uri="{FF2B5EF4-FFF2-40B4-BE49-F238E27FC236}">
                <a16:creationId xmlns:a16="http://schemas.microsoft.com/office/drawing/2014/main" id="{43A3C5C4-F1BE-8187-350A-86B416F3369B}"/>
              </a:ext>
            </a:extLst>
          </p:cNvPr>
          <p:cNvSpPr txBox="1"/>
          <p:nvPr/>
        </p:nvSpPr>
        <p:spPr>
          <a:xfrm rot="18372598">
            <a:off x="10893187" y="4484319"/>
            <a:ext cx="478016" cy="769441"/>
          </a:xfrm>
          <a:prstGeom prst="rect">
            <a:avLst/>
          </a:prstGeom>
          <a:noFill/>
        </p:spPr>
        <p:txBody>
          <a:bodyPr wrap="square" rtlCol="0">
            <a:spAutoFit/>
          </a:bodyPr>
          <a:lstStyle/>
          <a:p>
            <a:r>
              <a:rPr lang="en-GB" sz="4400" dirty="0">
                <a:solidFill>
                  <a:srgbClr val="FF0000"/>
                </a:solidFill>
                <a:latin typeface="Gill Sans Light"/>
              </a:rPr>
              <a:t>=</a:t>
            </a:r>
            <a:endParaRPr lang="en-SE" sz="4400" dirty="0">
              <a:solidFill>
                <a:srgbClr val="FF0000"/>
              </a:solidFill>
              <a:latin typeface="Gill Sans Light"/>
            </a:endParaRPr>
          </a:p>
        </p:txBody>
      </p:sp>
      <p:sp>
        <p:nvSpPr>
          <p:cNvPr id="10" name="TextBox 9">
            <a:extLst>
              <a:ext uri="{FF2B5EF4-FFF2-40B4-BE49-F238E27FC236}">
                <a16:creationId xmlns:a16="http://schemas.microsoft.com/office/drawing/2014/main" id="{D7FCA0E1-30DD-DDA7-D865-FA9B674FA381}"/>
              </a:ext>
            </a:extLst>
          </p:cNvPr>
          <p:cNvSpPr txBox="1"/>
          <p:nvPr/>
        </p:nvSpPr>
        <p:spPr>
          <a:xfrm rot="18372598">
            <a:off x="6991455" y="4484319"/>
            <a:ext cx="478016" cy="769441"/>
          </a:xfrm>
          <a:prstGeom prst="rect">
            <a:avLst/>
          </a:prstGeom>
          <a:noFill/>
        </p:spPr>
        <p:txBody>
          <a:bodyPr wrap="squar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1" name="TextBox 10">
            <a:extLst>
              <a:ext uri="{FF2B5EF4-FFF2-40B4-BE49-F238E27FC236}">
                <a16:creationId xmlns:a16="http://schemas.microsoft.com/office/drawing/2014/main" id="{2F0BD0BF-43C8-2DE4-8DA4-0FF71B92AD92}"/>
              </a:ext>
            </a:extLst>
          </p:cNvPr>
          <p:cNvSpPr txBox="1"/>
          <p:nvPr/>
        </p:nvSpPr>
        <p:spPr>
          <a:xfrm rot="18372598">
            <a:off x="9917751" y="4490006"/>
            <a:ext cx="478016" cy="769441"/>
          </a:xfrm>
          <a:prstGeom prst="rect">
            <a:avLst/>
          </a:prstGeom>
          <a:noFill/>
        </p:spPr>
        <p:txBody>
          <a:bodyPr wrap="squar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2" name="TextBox 11">
            <a:extLst>
              <a:ext uri="{FF2B5EF4-FFF2-40B4-BE49-F238E27FC236}">
                <a16:creationId xmlns:a16="http://schemas.microsoft.com/office/drawing/2014/main" id="{2DCF384F-065A-E6CC-CFD1-D9409565BB09}"/>
              </a:ext>
            </a:extLst>
          </p:cNvPr>
          <p:cNvSpPr txBox="1"/>
          <p:nvPr/>
        </p:nvSpPr>
        <p:spPr>
          <a:xfrm rot="3106561">
            <a:off x="7479171" y="4490006"/>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3" name="TextBox 12">
            <a:extLst>
              <a:ext uri="{FF2B5EF4-FFF2-40B4-BE49-F238E27FC236}">
                <a16:creationId xmlns:a16="http://schemas.microsoft.com/office/drawing/2014/main" id="{DCCA0021-AA2D-AE7F-2E6E-300AAC2D9721}"/>
              </a:ext>
            </a:extLst>
          </p:cNvPr>
          <p:cNvSpPr txBox="1"/>
          <p:nvPr/>
        </p:nvSpPr>
        <p:spPr>
          <a:xfrm rot="18372598">
            <a:off x="8942319" y="4484319"/>
            <a:ext cx="478016" cy="769441"/>
          </a:xfrm>
          <a:prstGeom prst="rect">
            <a:avLst/>
          </a:prstGeom>
          <a:noFill/>
        </p:spPr>
        <p:txBody>
          <a:bodyPr wrap="squar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4" name="TextBox 13">
            <a:extLst>
              <a:ext uri="{FF2B5EF4-FFF2-40B4-BE49-F238E27FC236}">
                <a16:creationId xmlns:a16="http://schemas.microsoft.com/office/drawing/2014/main" id="{E45C4E41-834A-4E06-03F9-0C8A35A0DD06}"/>
              </a:ext>
            </a:extLst>
          </p:cNvPr>
          <p:cNvSpPr txBox="1"/>
          <p:nvPr/>
        </p:nvSpPr>
        <p:spPr>
          <a:xfrm rot="3106561">
            <a:off x="9430035" y="4490006"/>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7" name="TextBox 16">
            <a:extLst>
              <a:ext uri="{FF2B5EF4-FFF2-40B4-BE49-F238E27FC236}">
                <a16:creationId xmlns:a16="http://schemas.microsoft.com/office/drawing/2014/main" id="{DA08399F-64E5-CA1C-096C-CC136AB29886}"/>
              </a:ext>
            </a:extLst>
          </p:cNvPr>
          <p:cNvSpPr txBox="1"/>
          <p:nvPr/>
        </p:nvSpPr>
        <p:spPr>
          <a:xfrm rot="3106561">
            <a:off x="10405467" y="4490006"/>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6" name="TextBox 15">
            <a:extLst>
              <a:ext uri="{FF2B5EF4-FFF2-40B4-BE49-F238E27FC236}">
                <a16:creationId xmlns:a16="http://schemas.microsoft.com/office/drawing/2014/main" id="{86750626-4BAE-472F-B3B0-6C74822A552D}"/>
              </a:ext>
            </a:extLst>
          </p:cNvPr>
          <p:cNvSpPr txBox="1"/>
          <p:nvPr/>
        </p:nvSpPr>
        <p:spPr>
          <a:xfrm rot="3106561">
            <a:off x="6511759"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9" name="TextBox 18">
            <a:extLst>
              <a:ext uri="{FF2B5EF4-FFF2-40B4-BE49-F238E27FC236}">
                <a16:creationId xmlns:a16="http://schemas.microsoft.com/office/drawing/2014/main" id="{39E0DF81-F0D7-4C1B-B6B9-78343D7D8451}"/>
              </a:ext>
            </a:extLst>
          </p:cNvPr>
          <p:cNvSpPr txBox="1"/>
          <p:nvPr/>
        </p:nvSpPr>
        <p:spPr>
          <a:xfrm>
            <a:off x="5724423" y="2622183"/>
            <a:ext cx="840295" cy="369332"/>
          </a:xfrm>
          <a:prstGeom prst="rect">
            <a:avLst/>
          </a:prstGeom>
          <a:noFill/>
        </p:spPr>
        <p:txBody>
          <a:bodyPr wrap="square" rtlCol="0">
            <a:spAutoFit/>
          </a:bodyPr>
          <a:lstStyle/>
          <a:p>
            <a:r>
              <a:rPr lang="en-GB" dirty="0">
                <a:solidFill>
                  <a:srgbClr val="FF0000"/>
                </a:solidFill>
                <a:latin typeface="Gill Sans Light"/>
              </a:rPr>
              <a:t>priority</a:t>
            </a:r>
            <a:endParaRPr lang="en-SE" dirty="0">
              <a:solidFill>
                <a:srgbClr val="FF0000"/>
              </a:solidFill>
              <a:latin typeface="Gill Sans Light"/>
            </a:endParaRPr>
          </a:p>
        </p:txBody>
      </p:sp>
      <p:sp>
        <p:nvSpPr>
          <p:cNvPr id="20" name="TextBox 19">
            <a:extLst>
              <a:ext uri="{FF2B5EF4-FFF2-40B4-BE49-F238E27FC236}">
                <a16:creationId xmlns:a16="http://schemas.microsoft.com/office/drawing/2014/main" id="{50D71A4C-583A-48E6-A3F7-C2D9E8E4D573}"/>
              </a:ext>
            </a:extLst>
          </p:cNvPr>
          <p:cNvSpPr txBox="1"/>
          <p:nvPr/>
        </p:nvSpPr>
        <p:spPr>
          <a:xfrm rot="3106561">
            <a:off x="8664415"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24" name="TextBox 23">
            <a:extLst>
              <a:ext uri="{FF2B5EF4-FFF2-40B4-BE49-F238E27FC236}">
                <a16:creationId xmlns:a16="http://schemas.microsoft.com/office/drawing/2014/main" id="{2B49F3AA-8DB0-44E8-8C76-91B47EE42349}"/>
              </a:ext>
            </a:extLst>
          </p:cNvPr>
          <p:cNvSpPr txBox="1"/>
          <p:nvPr/>
        </p:nvSpPr>
        <p:spPr>
          <a:xfrm rot="3106561">
            <a:off x="7229311"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26" name="TextBox 25">
            <a:extLst>
              <a:ext uri="{FF2B5EF4-FFF2-40B4-BE49-F238E27FC236}">
                <a16:creationId xmlns:a16="http://schemas.microsoft.com/office/drawing/2014/main" id="{1BD1CA32-A64C-4D01-9ECE-F78C95CFEA69}"/>
              </a:ext>
            </a:extLst>
          </p:cNvPr>
          <p:cNvSpPr txBox="1"/>
          <p:nvPr/>
        </p:nvSpPr>
        <p:spPr>
          <a:xfrm rot="3106561">
            <a:off x="9381967"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27" name="TextBox 26">
            <a:extLst>
              <a:ext uri="{FF2B5EF4-FFF2-40B4-BE49-F238E27FC236}">
                <a16:creationId xmlns:a16="http://schemas.microsoft.com/office/drawing/2014/main" id="{BFA283CC-D7DF-4569-8106-55587515E557}"/>
              </a:ext>
            </a:extLst>
          </p:cNvPr>
          <p:cNvSpPr txBox="1"/>
          <p:nvPr/>
        </p:nvSpPr>
        <p:spPr>
          <a:xfrm rot="3106561">
            <a:off x="10099519"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5" name="TextBox 14">
            <a:extLst>
              <a:ext uri="{FF2B5EF4-FFF2-40B4-BE49-F238E27FC236}">
                <a16:creationId xmlns:a16="http://schemas.microsoft.com/office/drawing/2014/main" id="{85745D73-6B20-64AE-3838-EEFF07D10A97}"/>
              </a:ext>
            </a:extLst>
          </p:cNvPr>
          <p:cNvSpPr txBox="1"/>
          <p:nvPr/>
        </p:nvSpPr>
        <p:spPr>
          <a:xfrm>
            <a:off x="7473219" y="5772090"/>
            <a:ext cx="3397981" cy="40011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altLang="zh-CN" sz="2000" b="0" dirty="0">
                <a:latin typeface="Gill Sans Light"/>
              </a:rPr>
              <a:t>Red arrows indicate preemption</a:t>
            </a:r>
            <a:endParaRPr lang="en-SE" sz="2000" b="0" dirty="0">
              <a:latin typeface="Gill Sans Light"/>
            </a:endParaRPr>
          </a:p>
        </p:txBody>
      </p:sp>
      <p:sp>
        <p:nvSpPr>
          <p:cNvPr id="18" name="TextBox 17">
            <a:extLst>
              <a:ext uri="{FF2B5EF4-FFF2-40B4-BE49-F238E27FC236}">
                <a16:creationId xmlns:a16="http://schemas.microsoft.com/office/drawing/2014/main" id="{BA0B613B-A646-D4BB-1ED2-CEB6DC4B8F07}"/>
              </a:ext>
            </a:extLst>
          </p:cNvPr>
          <p:cNvSpPr txBox="1"/>
          <p:nvPr/>
        </p:nvSpPr>
        <p:spPr>
          <a:xfrm rot="3106561">
            <a:off x="10817073"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21" name="TextBox 20">
            <a:extLst>
              <a:ext uri="{FF2B5EF4-FFF2-40B4-BE49-F238E27FC236}">
                <a16:creationId xmlns:a16="http://schemas.microsoft.com/office/drawing/2014/main" id="{E5FFF1A4-D8BB-1981-5BB0-645883DAC4E9}"/>
              </a:ext>
            </a:extLst>
          </p:cNvPr>
          <p:cNvSpPr txBox="1"/>
          <p:nvPr/>
        </p:nvSpPr>
        <p:spPr>
          <a:xfrm rot="3106561">
            <a:off x="7946863"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Tree>
    <p:extLst>
      <p:ext uri="{BB962C8B-B14F-4D97-AF65-F5344CB8AC3E}">
        <p14:creationId xmlns:p14="http://schemas.microsoft.com/office/powerpoint/2010/main" val="1686440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6A2281-F369-23CC-54FB-6A40AB3D18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1B5ED0-1730-C943-FDAC-88891443E2C5}"/>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B9C8BF-000B-205D-E244-D4FF47419957}"/>
                  </a:ext>
                </a:extLst>
              </p:cNvPr>
              <p:cNvSpPr>
                <a:spLocks noGrp="1"/>
              </p:cNvSpPr>
              <p:nvPr>
                <p:ph idx="1"/>
              </p:nvPr>
            </p:nvSpPr>
            <p:spPr>
              <a:xfrm>
                <a:off x="533400" y="838200"/>
                <a:ext cx="11125200" cy="3581400"/>
              </a:xfrm>
            </p:spPr>
            <p:txBody>
              <a:bodyPr>
                <a:normAutofit fontScale="92500" lnSpcReduction="20000"/>
              </a:bodyPr>
              <a:lstStyle/>
              <a:p>
                <a:r>
                  <a:rPr lang="en-GB" dirty="0">
                    <a:latin typeface="Gill Sans Light"/>
                  </a:rPr>
                  <a:t>6) 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(1,</a:t>
                </a:r>
                <a:r>
                  <a:rPr lang="en-GB" sz="2400" b="0" spc="-64" dirty="0">
                    <a:latin typeface="Times New Roman"/>
                    <a:cs typeface="Times New Roman"/>
                  </a:rPr>
                  <a:t> </a:t>
                </a:r>
                <a:r>
                  <a:rPr lang="en-GB" sz="2400" b="0" dirty="0">
                    <a:latin typeface="Times New Roman"/>
                    <a:cs typeface="Times New Roman"/>
                  </a:rPr>
                  <a:t>2,</a:t>
                </a:r>
                <a:r>
                  <a:rPr lang="en-GB" sz="2400" b="0" spc="-23" dirty="0">
                    <a:latin typeface="Times New Roman"/>
                    <a:cs typeface="Times New Roman"/>
                  </a:rPr>
                  <a:t> </a:t>
                </a:r>
                <a:r>
                  <a:rPr lang="en-GB" sz="2400" b="0" dirty="0">
                    <a:latin typeface="Times New Roman"/>
                    <a:cs typeface="Times New Roman"/>
                  </a:rPr>
                  <a:t>2</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(2.5,</a:t>
                </a:r>
                <a:r>
                  <a:rPr lang="en-GB" sz="2400" b="0" spc="-64" dirty="0">
                    <a:latin typeface="Times New Roman"/>
                    <a:cs typeface="Times New Roman"/>
                  </a:rPr>
                  <a:t> </a:t>
                </a:r>
                <a:r>
                  <a:rPr lang="en-GB" sz="2400" b="0" dirty="0">
                    <a:latin typeface="Times New Roman"/>
                    <a:cs typeface="Times New Roman"/>
                  </a:rPr>
                  <a:t>5,</a:t>
                </a:r>
                <a:r>
                  <a:rPr lang="en-GB" sz="2400" b="0" spc="-23" dirty="0">
                    <a:latin typeface="Times New Roman"/>
                    <a:cs typeface="Times New Roman"/>
                  </a:rPr>
                  <a:t> </a:t>
                </a:r>
                <a:r>
                  <a:rPr lang="en-GB" sz="2400" b="0" dirty="0">
                    <a:latin typeface="Times New Roman"/>
                    <a:cs typeface="Times New Roman"/>
                  </a:rPr>
                  <a:t>5</a:t>
                </a:r>
                <a:r>
                  <a:rPr lang="en-GB" sz="2400" b="0" spc="-45" dirty="0">
                    <a:latin typeface="Times New Roman"/>
                    <a:cs typeface="Times New Roman"/>
                  </a:rPr>
                  <a:t>)</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r>
                          <a:rPr lang="en-GB" b="0" i="1" smtClean="0">
                            <a:latin typeface="Cambria Math" panose="02040503050406030204" pitchFamily="18" charset="0"/>
                          </a:rPr>
                          <m:t>.</m:t>
                        </m:r>
                        <m:r>
                          <a:rPr lang="en-GB" b="0" i="1" smtClean="0">
                            <a:latin typeface="Cambria Math" panose="02040503050406030204" pitchFamily="18" charset="0"/>
                          </a:rPr>
                          <m:t>5</m:t>
                        </m:r>
                      </m:num>
                      <m:den>
                        <m:r>
                          <a:rPr lang="en-GB" b="0" i="1" smtClean="0">
                            <a:latin typeface="Cambria Math" panose="02040503050406030204" pitchFamily="18" charset="0"/>
                          </a:rPr>
                          <m:t>5</m:t>
                        </m:r>
                      </m:den>
                    </m:f>
                    <m:r>
                      <a:rPr lang="en-GB" b="0" i="1" smtClean="0">
                        <a:latin typeface="Cambria Math" panose="02040503050406030204" pitchFamily="18" charset="0"/>
                      </a:rPr>
                      <m:t>=</m:t>
                    </m:r>
                    <m:r>
                      <a:rPr lang="en-GB" b="0" i="1" smtClean="0">
                        <a:latin typeface="Cambria Math" panose="02040503050406030204" pitchFamily="18" charset="0"/>
                      </a:rPr>
                      <m:t>1</m:t>
                    </m:r>
                    <m:r>
                      <a:rPr lang="en-GB" b="0" i="1" smtClean="0">
                        <a:latin typeface="Cambria Math" panose="02040503050406030204" pitchFamily="18" charset="0"/>
                      </a:rPr>
                      <m:t>&gt;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828</m:t>
                    </m:r>
                  </m:oMath>
                </a14:m>
                <a:r>
                  <a:rPr lang="en-GB" b="0" dirty="0">
                    <a:latin typeface="Gill Sans Light"/>
                  </a:rPr>
                  <a:t>. Since utilization exceeds the RM bound, we cannot determine its </a:t>
                </a:r>
                <a:r>
                  <a:rPr lang="en-GB" b="0" dirty="0" err="1">
                    <a:latin typeface="Gill Sans Light"/>
                  </a:rPr>
                  <a:t>schedulability</a:t>
                </a:r>
                <a:r>
                  <a:rPr lang="en-GB" b="0" dirty="0">
                    <a:latin typeface="Gill Sans Light"/>
                  </a:rPr>
                  <a:t> under RM, so we perform </a:t>
                </a:r>
                <a:r>
                  <a:rPr lang="en-GB" dirty="0">
                    <a:latin typeface="Gill Sans Light"/>
                  </a:rPr>
                  <a:t>RTA to compute WCRT of each task, by solving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nary>
                      <m:naryPr>
                        <m:chr m:val="∑"/>
                        <m:supHide m:val="on"/>
                        <m:ctrlPr>
                          <a:rPr lang="en-GB" altLang="zh-CN" i="1">
                            <a:latin typeface="Cambria Math" panose="02040503050406030204" pitchFamily="18" charset="0"/>
                            <a:ea typeface="宋体" pitchFamily="2" charset="-122"/>
                          </a:rPr>
                        </m:ctrlPr>
                      </m:naryPr>
                      <m:sub>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𝑗</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h</m:t>
                        </m:r>
                        <m:r>
                          <a:rPr lang="en-GB" altLang="zh-CN" i="1">
                            <a:latin typeface="Cambria Math" panose="02040503050406030204" pitchFamily="18" charset="0"/>
                            <a:ea typeface="宋体" pitchFamily="2" charset="-122"/>
                          </a:rPr>
                          <m:t>𝑝</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𝑖</m:t>
                        </m:r>
                        <m:r>
                          <a:rPr lang="en-GB" altLang="zh-CN" i="1">
                            <a:latin typeface="Cambria Math" panose="02040503050406030204" pitchFamily="18" charset="0"/>
                            <a:ea typeface="宋体" pitchFamily="2" charset="-122"/>
                          </a:rPr>
                          <m:t>)</m:t>
                        </m:r>
                      </m:sub>
                      <m:sup/>
                      <m:e>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i="1">
                                        <a:latin typeface="Cambria Math" panose="02040503050406030204" pitchFamily="18" charset="0"/>
                                        <a:ea typeface="宋体" pitchFamily="2" charset="-122"/>
                                      </a:rPr>
                                      <m:t>𝑗</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𝑗</m:t>
                            </m:r>
                          </m:sub>
                        </m:sSub>
                      </m:e>
                    </m:nary>
                  </m:oMath>
                </a14:m>
                <a:endParaRPr lang="en-GB" dirty="0">
                  <a:latin typeface="Gill Sans Light"/>
                </a:endParaRPr>
              </a:p>
              <a:p>
                <a:r>
                  <a:rPr lang="en-GB" dirty="0">
                    <a:latin typeface="Gill Sans Light"/>
                  </a:rPr>
                  <a:t>For higher-priority (smaller period) task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1</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1</m:t>
                    </m:r>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2</m:t>
                    </m:r>
                  </m:oMath>
                </a14:m>
                <a:r>
                  <a:rPr lang="en-GB" b="0" dirty="0">
                    <a:latin typeface="Gill Sans Light"/>
                  </a:rPr>
                  <a:t>, hence</a:t>
                </a:r>
                <a:r>
                  <a:rPr lang="en-GB" dirty="0">
                    <a:latin typeface="Gill Sans Light"/>
                  </a:rPr>
                  <a:t> </a:t>
                </a:r>
                <a:r>
                  <a:rPr lang="en-GB" dirty="0">
                    <a:latin typeface="Symbol"/>
                    <a:cs typeface="Times New Roman" panose="02020603050405020304" pitchFamily="18" charset="0"/>
                  </a:rPr>
                  <a:t></a:t>
                </a:r>
                <a:r>
                  <a:rPr lang="en-GB" baseline="-7716" dirty="0">
                    <a:latin typeface="Times New Roman"/>
                    <a:cs typeface="Times New Roman"/>
                  </a:rPr>
                  <a:t>1</a:t>
                </a:r>
                <a:r>
                  <a:rPr lang="en-GB" b="0" dirty="0">
                    <a:latin typeface="Gill Sans Light"/>
                  </a:rPr>
                  <a:t> is schedulable</a:t>
                </a:r>
              </a:p>
              <a:p>
                <a:r>
                  <a:rPr lang="en-GB" dirty="0">
                    <a:latin typeface="Gill Sans Light"/>
                  </a:rPr>
                  <a:t>For lower-priority (larger period) task </a:t>
                </a:r>
                <a:r>
                  <a:rPr lang="en-GB" sz="2400" dirty="0">
                    <a:latin typeface="Symbol"/>
                    <a:cs typeface="Times New Roman" panose="02020603050405020304" pitchFamily="18" charset="0"/>
                  </a:rPr>
                  <a:t></a:t>
                </a:r>
                <a:r>
                  <a:rPr lang="en-GB" sz="2400" b="0" baseline="-7716" dirty="0">
                    <a:latin typeface="Times New Roman"/>
                    <a:cs typeface="Times New Roman"/>
                  </a:rPr>
                  <a:t>2</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1</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2</m:t>
                    </m:r>
                    <m:r>
                      <a:rPr lang="en-GB" altLang="zh-CN" b="0" i="1" smtClean="0">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5</m:t>
                    </m:r>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num>
                          <m:den>
                            <m:r>
                              <a:rPr lang="en-GB" altLang="zh-CN" b="0" i="1" smtClean="0">
                                <a:latin typeface="Cambria Math" panose="02040503050406030204" pitchFamily="18" charset="0"/>
                                <a:ea typeface="宋体" pitchFamily="2" charset="-122"/>
                              </a:rPr>
                              <m:t>2</m:t>
                            </m:r>
                          </m:den>
                        </m:f>
                      </m:e>
                    </m:d>
                    <m:r>
                      <a:rPr lang="en-GB" altLang="zh-CN" b="0" i="1" smtClean="0">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1</m:t>
                    </m:r>
                  </m:oMath>
                </a14:m>
                <a:r>
                  <a:rPr lang="en-GB" altLang="zh-CN" b="0" i="1" dirty="0">
                    <a:latin typeface="Cambria Math" panose="02040503050406030204" pitchFamily="18" charset="0"/>
                    <a:ea typeface="宋体" pitchFamily="2" charset="-122"/>
                  </a:rPr>
                  <a:t>, </a:t>
                </a:r>
                <a:r>
                  <a:rPr lang="en-GB" altLang="zh-CN" dirty="0">
                    <a:latin typeface="Gill Sans Light"/>
                  </a:rPr>
                  <a:t>solving it iteratively gives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5</m:t>
                    </m:r>
                    <m:r>
                      <a:rPr lang="en-GB" altLang="zh-CN" b="0" i="1" smtClean="0">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5</m:t>
                    </m:r>
                    <m:r>
                      <a:rPr lang="en-GB" altLang="zh-CN" b="0" i="1" smtClean="0">
                        <a:latin typeface="Cambria Math" panose="02040503050406030204" pitchFamily="18" charset="0"/>
                        <a:ea typeface="宋体" pitchFamily="2" charset="-122"/>
                      </a:rPr>
                      <m:t>&gt;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5</m:t>
                    </m:r>
                  </m:oMath>
                </a14:m>
                <a:r>
                  <a:rPr lang="en-GB" altLang="zh-CN" dirty="0">
                    <a:latin typeface="Gill Sans Light"/>
                  </a:rPr>
                  <a:t>, </a:t>
                </a:r>
                <a:r>
                  <a:rPr lang="en-GB" dirty="0">
                    <a:latin typeface="Gill Sans Light"/>
                  </a:rPr>
                  <a:t>hence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is not schedulable</a:t>
                </a:r>
              </a:p>
              <a:p>
                <a:r>
                  <a:rPr lang="en-GB" dirty="0">
                    <a:latin typeface="Gill Sans Light"/>
                  </a:rPr>
                  <a:t>This taskset is </a:t>
                </a:r>
                <a:r>
                  <a:rPr lang="en-GB" dirty="0" err="1">
                    <a:latin typeface="Gill Sans Light"/>
                  </a:rPr>
                  <a:t>unschedulable</a:t>
                </a:r>
                <a:r>
                  <a:rPr lang="en-GB" dirty="0">
                    <a:latin typeface="Gill Sans Light"/>
                  </a:rPr>
                  <a:t> under RM</a:t>
                </a:r>
              </a:p>
              <a:p>
                <a:r>
                  <a:rPr lang="en-GB" dirty="0"/>
                  <a:t>System utilization </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2</m:t>
                        </m:r>
                        <m:r>
                          <a:rPr lang="en-GB" i="1">
                            <a:latin typeface="Cambria Math" panose="02040503050406030204" pitchFamily="18" charset="0"/>
                          </a:rPr>
                          <m:t>.</m:t>
                        </m:r>
                        <m:r>
                          <a:rPr lang="en-GB" i="1">
                            <a:latin typeface="Cambria Math" panose="02040503050406030204" pitchFamily="18" charset="0"/>
                          </a:rPr>
                          <m:t>5</m:t>
                        </m:r>
                      </m:num>
                      <m:den>
                        <m:r>
                          <a:rPr lang="en-GB" i="1">
                            <a:latin typeface="Cambria Math" panose="02040503050406030204" pitchFamily="18" charset="0"/>
                          </a:rPr>
                          <m:t>5</m:t>
                        </m:r>
                      </m:den>
                    </m:f>
                    <m:r>
                      <a:rPr lang="en-GB" i="1">
                        <a:latin typeface="Cambria Math" panose="02040503050406030204" pitchFamily="18" charset="0"/>
                      </a:rPr>
                      <m:t>=</m:t>
                    </m:r>
                    <m:r>
                      <a:rPr lang="en-GB" i="1">
                        <a:latin typeface="Cambria Math" panose="02040503050406030204" pitchFamily="18" charset="0"/>
                      </a:rPr>
                      <m:t>1</m:t>
                    </m:r>
                    <m:r>
                      <a:rPr lang="en-GB" i="1">
                        <a:latin typeface="Cambria Math" panose="02040503050406030204" pitchFamily="18" charset="0"/>
                      </a:rPr>
                      <m:t>≤</m:t>
                    </m:r>
                    <m:r>
                      <a:rPr lang="en-GB" i="1">
                        <a:latin typeface="Cambria Math" panose="02040503050406030204" pitchFamily="18" charset="0"/>
                      </a:rPr>
                      <m:t>1</m:t>
                    </m:r>
                  </m:oMath>
                </a14:m>
                <a:r>
                  <a:rPr lang="en-GB" dirty="0">
                    <a:latin typeface="Gill Sans Light"/>
                  </a:rPr>
                  <a:t>, hence this taskset is schedulable under EDF</a:t>
                </a:r>
                <a:endParaRPr lang="en-SE" dirty="0"/>
              </a:p>
            </p:txBody>
          </p:sp>
        </mc:Choice>
        <mc:Fallback xmlns="">
          <p:sp>
            <p:nvSpPr>
              <p:cNvPr id="3" name="Content Placeholder 2">
                <a:extLst>
                  <a:ext uri="{FF2B5EF4-FFF2-40B4-BE49-F238E27FC236}">
                    <a16:creationId xmlns:a16="http://schemas.microsoft.com/office/drawing/2014/main" id="{B5B9C8BF-000B-205D-E244-D4FF47419957}"/>
                  </a:ext>
                </a:extLst>
              </p:cNvPr>
              <p:cNvSpPr>
                <a:spLocks noGrp="1" noRot="1" noChangeAspect="1" noMove="1" noResize="1" noEditPoints="1" noAdjustHandles="1" noChangeArrowheads="1" noChangeShapeType="1" noTextEdit="1"/>
              </p:cNvSpPr>
              <p:nvPr>
                <p:ph idx="1"/>
              </p:nvPr>
            </p:nvSpPr>
            <p:spPr>
              <a:xfrm>
                <a:off x="533400" y="838200"/>
                <a:ext cx="11125200" cy="3581400"/>
              </a:xfrm>
              <a:blipFill>
                <a:blip r:embed="rId2"/>
                <a:stretch>
                  <a:fillRect l="-877" t="-4429" r="-438"/>
                </a:stretch>
              </a:blipFill>
            </p:spPr>
            <p:txBody>
              <a:bodyPr/>
              <a:lstStyle/>
              <a:p>
                <a:r>
                  <a:rPr lang="en-SE">
                    <a:noFill/>
                  </a:rPr>
                  <a:t> </a:t>
                </a:r>
              </a:p>
            </p:txBody>
          </p:sp>
        </mc:Fallback>
      </mc:AlternateContent>
      <p:sp>
        <p:nvSpPr>
          <p:cNvPr id="8" name="object 12">
            <a:extLst>
              <a:ext uri="{FF2B5EF4-FFF2-40B4-BE49-F238E27FC236}">
                <a16:creationId xmlns:a16="http://schemas.microsoft.com/office/drawing/2014/main" id="{F8F20D06-28BC-EE4A-2A23-834137983C93}"/>
              </a:ext>
            </a:extLst>
          </p:cNvPr>
          <p:cNvSpPr/>
          <p:nvPr/>
        </p:nvSpPr>
        <p:spPr>
          <a:xfrm>
            <a:off x="328518" y="4855144"/>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9" name="object 13">
            <a:extLst>
              <a:ext uri="{FF2B5EF4-FFF2-40B4-BE49-F238E27FC236}">
                <a16:creationId xmlns:a16="http://schemas.microsoft.com/office/drawing/2014/main" id="{FB809BAA-10DB-E902-5965-70373E469AE5}"/>
              </a:ext>
            </a:extLst>
          </p:cNvPr>
          <p:cNvSpPr/>
          <p:nvPr/>
        </p:nvSpPr>
        <p:spPr>
          <a:xfrm>
            <a:off x="328518" y="4855144"/>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0" name="object 14">
            <a:extLst>
              <a:ext uri="{FF2B5EF4-FFF2-40B4-BE49-F238E27FC236}">
                <a16:creationId xmlns:a16="http://schemas.microsoft.com/office/drawing/2014/main" id="{77956A65-969D-4817-620B-23B0E42697D7}"/>
              </a:ext>
            </a:extLst>
          </p:cNvPr>
          <p:cNvSpPr/>
          <p:nvPr/>
        </p:nvSpPr>
        <p:spPr>
          <a:xfrm>
            <a:off x="1469292" y="4855144"/>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1" name="object 15">
            <a:extLst>
              <a:ext uri="{FF2B5EF4-FFF2-40B4-BE49-F238E27FC236}">
                <a16:creationId xmlns:a16="http://schemas.microsoft.com/office/drawing/2014/main" id="{7454A713-3D62-975C-1564-E17E0677ED38}"/>
              </a:ext>
            </a:extLst>
          </p:cNvPr>
          <p:cNvSpPr/>
          <p:nvPr/>
        </p:nvSpPr>
        <p:spPr>
          <a:xfrm>
            <a:off x="1469292" y="4855144"/>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 name="object 16">
            <a:extLst>
              <a:ext uri="{FF2B5EF4-FFF2-40B4-BE49-F238E27FC236}">
                <a16:creationId xmlns:a16="http://schemas.microsoft.com/office/drawing/2014/main" id="{42B2FDE2-5F7C-0FA9-C93B-47614AF848AA}"/>
              </a:ext>
            </a:extLst>
          </p:cNvPr>
          <p:cNvSpPr/>
          <p:nvPr/>
        </p:nvSpPr>
        <p:spPr>
          <a:xfrm>
            <a:off x="892964" y="5757306"/>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 name="object 17">
            <a:extLst>
              <a:ext uri="{FF2B5EF4-FFF2-40B4-BE49-F238E27FC236}">
                <a16:creationId xmlns:a16="http://schemas.microsoft.com/office/drawing/2014/main" id="{57D4CC76-129C-CEEF-7160-64AF62E18140}"/>
              </a:ext>
            </a:extLst>
          </p:cNvPr>
          <p:cNvSpPr/>
          <p:nvPr/>
        </p:nvSpPr>
        <p:spPr>
          <a:xfrm>
            <a:off x="892964" y="5757306"/>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 name="object 18">
            <a:extLst>
              <a:ext uri="{FF2B5EF4-FFF2-40B4-BE49-F238E27FC236}">
                <a16:creationId xmlns:a16="http://schemas.microsoft.com/office/drawing/2014/main" id="{03A9F79F-7121-E20C-6BED-D16787142BE9}"/>
              </a:ext>
            </a:extLst>
          </p:cNvPr>
          <p:cNvSpPr/>
          <p:nvPr/>
        </p:nvSpPr>
        <p:spPr>
          <a:xfrm>
            <a:off x="311406" y="4495802"/>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 name="object 19">
            <a:extLst>
              <a:ext uri="{FF2B5EF4-FFF2-40B4-BE49-F238E27FC236}">
                <a16:creationId xmlns:a16="http://schemas.microsoft.com/office/drawing/2014/main" id="{17EE824E-817F-70D1-D425-2FF5C860BDE7}"/>
              </a:ext>
            </a:extLst>
          </p:cNvPr>
          <p:cNvSpPr/>
          <p:nvPr/>
        </p:nvSpPr>
        <p:spPr>
          <a:xfrm>
            <a:off x="322814" y="5066189"/>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 name="object 20">
            <a:extLst>
              <a:ext uri="{FF2B5EF4-FFF2-40B4-BE49-F238E27FC236}">
                <a16:creationId xmlns:a16="http://schemas.microsoft.com/office/drawing/2014/main" id="{281663AA-C51E-579E-EF35-996EF3C08CEC}"/>
              </a:ext>
            </a:extLst>
          </p:cNvPr>
          <p:cNvSpPr/>
          <p:nvPr/>
        </p:nvSpPr>
        <p:spPr>
          <a:xfrm>
            <a:off x="111771" y="5066189"/>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7" name="object 21">
            <a:extLst>
              <a:ext uri="{FF2B5EF4-FFF2-40B4-BE49-F238E27FC236}">
                <a16:creationId xmlns:a16="http://schemas.microsoft.com/office/drawing/2014/main" id="{7751AAFE-BF0F-33D3-2C6D-F83A5432574C}"/>
              </a:ext>
            </a:extLst>
          </p:cNvPr>
          <p:cNvSpPr/>
          <p:nvPr/>
        </p:nvSpPr>
        <p:spPr>
          <a:xfrm>
            <a:off x="5935421" y="5020556"/>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 name="object 22">
            <a:extLst>
              <a:ext uri="{FF2B5EF4-FFF2-40B4-BE49-F238E27FC236}">
                <a16:creationId xmlns:a16="http://schemas.microsoft.com/office/drawing/2014/main" id="{E60BEE82-C8E6-90A3-8768-AC85509C5D4C}"/>
              </a:ext>
            </a:extLst>
          </p:cNvPr>
          <p:cNvSpPr/>
          <p:nvPr/>
        </p:nvSpPr>
        <p:spPr>
          <a:xfrm>
            <a:off x="3745134" y="5066189"/>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 name="object 23">
            <a:extLst>
              <a:ext uri="{FF2B5EF4-FFF2-40B4-BE49-F238E27FC236}">
                <a16:creationId xmlns:a16="http://schemas.microsoft.com/office/drawing/2014/main" id="{495F3EC4-5045-6A4A-5224-E7C76353A644}"/>
              </a:ext>
            </a:extLst>
          </p:cNvPr>
          <p:cNvSpPr/>
          <p:nvPr/>
        </p:nvSpPr>
        <p:spPr>
          <a:xfrm>
            <a:off x="5459148" y="5071891"/>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 name="object 24">
            <a:extLst>
              <a:ext uri="{FF2B5EF4-FFF2-40B4-BE49-F238E27FC236}">
                <a16:creationId xmlns:a16="http://schemas.microsoft.com/office/drawing/2014/main" id="{C34251D9-A9DD-CECC-C056-60C7666C3E2E}"/>
              </a:ext>
            </a:extLst>
          </p:cNvPr>
          <p:cNvSpPr/>
          <p:nvPr/>
        </p:nvSpPr>
        <p:spPr>
          <a:xfrm>
            <a:off x="608007" y="5066189"/>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 name="object 25">
            <a:extLst>
              <a:ext uri="{FF2B5EF4-FFF2-40B4-BE49-F238E27FC236}">
                <a16:creationId xmlns:a16="http://schemas.microsoft.com/office/drawing/2014/main" id="{207B5185-203F-62A7-4C52-2CE0D95BD014}"/>
              </a:ext>
            </a:extLst>
          </p:cNvPr>
          <p:cNvSpPr/>
          <p:nvPr/>
        </p:nvSpPr>
        <p:spPr>
          <a:xfrm>
            <a:off x="2892407" y="5071891"/>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 name="object 26">
            <a:extLst>
              <a:ext uri="{FF2B5EF4-FFF2-40B4-BE49-F238E27FC236}">
                <a16:creationId xmlns:a16="http://schemas.microsoft.com/office/drawing/2014/main" id="{444FAD25-27FC-BF30-8764-2EB3E05E74BA}"/>
              </a:ext>
            </a:extLst>
          </p:cNvPr>
          <p:cNvSpPr/>
          <p:nvPr/>
        </p:nvSpPr>
        <p:spPr>
          <a:xfrm>
            <a:off x="3459940" y="5066189"/>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 name="object 27">
            <a:extLst>
              <a:ext uri="{FF2B5EF4-FFF2-40B4-BE49-F238E27FC236}">
                <a16:creationId xmlns:a16="http://schemas.microsoft.com/office/drawing/2014/main" id="{01CCE710-383B-B5CF-4382-46CDA0E0751A}"/>
              </a:ext>
            </a:extLst>
          </p:cNvPr>
          <p:cNvSpPr/>
          <p:nvPr/>
        </p:nvSpPr>
        <p:spPr>
          <a:xfrm>
            <a:off x="4033181" y="5071891"/>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 name="object 28">
            <a:extLst>
              <a:ext uri="{FF2B5EF4-FFF2-40B4-BE49-F238E27FC236}">
                <a16:creationId xmlns:a16="http://schemas.microsoft.com/office/drawing/2014/main" id="{FC59AE4E-1AB4-9356-822B-3559AD23B1C9}"/>
              </a:ext>
            </a:extLst>
          </p:cNvPr>
          <p:cNvSpPr/>
          <p:nvPr/>
        </p:nvSpPr>
        <p:spPr>
          <a:xfrm>
            <a:off x="4600714" y="5066189"/>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 name="object 29">
            <a:extLst>
              <a:ext uri="{FF2B5EF4-FFF2-40B4-BE49-F238E27FC236}">
                <a16:creationId xmlns:a16="http://schemas.microsoft.com/office/drawing/2014/main" id="{2929A6BB-FF0A-E71D-2EEC-1839C5B4B538}"/>
              </a:ext>
            </a:extLst>
          </p:cNvPr>
          <p:cNvSpPr/>
          <p:nvPr/>
        </p:nvSpPr>
        <p:spPr>
          <a:xfrm>
            <a:off x="5173955" y="5071891"/>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 name="object 30">
            <a:extLst>
              <a:ext uri="{FF2B5EF4-FFF2-40B4-BE49-F238E27FC236}">
                <a16:creationId xmlns:a16="http://schemas.microsoft.com/office/drawing/2014/main" id="{F4720385-1F04-1813-6CE4-529F0C7155EC}"/>
              </a:ext>
            </a:extLst>
          </p:cNvPr>
          <p:cNvSpPr/>
          <p:nvPr/>
        </p:nvSpPr>
        <p:spPr>
          <a:xfrm>
            <a:off x="311406" y="4495800"/>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 name="object 32">
            <a:extLst>
              <a:ext uri="{FF2B5EF4-FFF2-40B4-BE49-F238E27FC236}">
                <a16:creationId xmlns:a16="http://schemas.microsoft.com/office/drawing/2014/main" id="{FD8E36FF-3158-BBBC-47EF-DB571790D38C}"/>
              </a:ext>
            </a:extLst>
          </p:cNvPr>
          <p:cNvSpPr/>
          <p:nvPr/>
        </p:nvSpPr>
        <p:spPr>
          <a:xfrm>
            <a:off x="116227" y="5993067"/>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8" name="object 42">
            <a:extLst>
              <a:ext uri="{FF2B5EF4-FFF2-40B4-BE49-F238E27FC236}">
                <a16:creationId xmlns:a16="http://schemas.microsoft.com/office/drawing/2014/main" id="{24365F72-6D2A-DB86-4510-A4CC18C921C8}"/>
              </a:ext>
            </a:extLst>
          </p:cNvPr>
          <p:cNvSpPr/>
          <p:nvPr/>
        </p:nvSpPr>
        <p:spPr>
          <a:xfrm>
            <a:off x="3163458" y="5436460"/>
            <a:ext cx="2868767"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9" name="object 43">
            <a:extLst>
              <a:ext uri="{FF2B5EF4-FFF2-40B4-BE49-F238E27FC236}">
                <a16:creationId xmlns:a16="http://schemas.microsoft.com/office/drawing/2014/main" id="{C02C1660-D784-7285-270C-156B56100E4E}"/>
              </a:ext>
            </a:extLst>
          </p:cNvPr>
          <p:cNvSpPr txBox="1"/>
          <p:nvPr/>
        </p:nvSpPr>
        <p:spPr>
          <a:xfrm>
            <a:off x="1388487" y="508234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2</a:t>
            </a:r>
            <a:endParaRPr sz="1600" kern="0" dirty="0">
              <a:solidFill>
                <a:sysClr val="windowText" lastClr="000000"/>
              </a:solidFill>
              <a:latin typeface="Times New Roman"/>
              <a:cs typeface="Times New Roman"/>
            </a:endParaRPr>
          </a:p>
        </p:txBody>
      </p:sp>
      <p:sp>
        <p:nvSpPr>
          <p:cNvPr id="40" name="object 44">
            <a:extLst>
              <a:ext uri="{FF2B5EF4-FFF2-40B4-BE49-F238E27FC236}">
                <a16:creationId xmlns:a16="http://schemas.microsoft.com/office/drawing/2014/main" id="{734854D9-E489-797E-4918-94247DAE0BE5}"/>
              </a:ext>
            </a:extLst>
          </p:cNvPr>
          <p:cNvSpPr txBox="1"/>
          <p:nvPr/>
        </p:nvSpPr>
        <p:spPr>
          <a:xfrm>
            <a:off x="3652846" y="508234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6</a:t>
            </a:r>
            <a:endParaRPr sz="1600" kern="0" dirty="0">
              <a:solidFill>
                <a:sysClr val="windowText" lastClr="000000"/>
              </a:solidFill>
              <a:latin typeface="Times New Roman"/>
              <a:cs typeface="Times New Roman"/>
            </a:endParaRPr>
          </a:p>
        </p:txBody>
      </p:sp>
      <p:sp>
        <p:nvSpPr>
          <p:cNvPr id="41" name="object 45">
            <a:extLst>
              <a:ext uri="{FF2B5EF4-FFF2-40B4-BE49-F238E27FC236}">
                <a16:creationId xmlns:a16="http://schemas.microsoft.com/office/drawing/2014/main" id="{5BC2AD11-BFE0-749C-87F3-D65F4207D7C8}"/>
              </a:ext>
            </a:extLst>
          </p:cNvPr>
          <p:cNvSpPr txBox="1"/>
          <p:nvPr/>
        </p:nvSpPr>
        <p:spPr>
          <a:xfrm>
            <a:off x="247713" y="508234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42" name="object 46">
            <a:extLst>
              <a:ext uri="{FF2B5EF4-FFF2-40B4-BE49-F238E27FC236}">
                <a16:creationId xmlns:a16="http://schemas.microsoft.com/office/drawing/2014/main" id="{C3F760B1-A380-50A9-E3CE-A0D7260C8E91}"/>
              </a:ext>
            </a:extLst>
          </p:cNvPr>
          <p:cNvSpPr txBox="1"/>
          <p:nvPr/>
        </p:nvSpPr>
        <p:spPr>
          <a:xfrm>
            <a:off x="2529261" y="508234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4</a:t>
            </a:r>
            <a:endParaRPr sz="1600" kern="0" dirty="0">
              <a:solidFill>
                <a:sysClr val="windowText" lastClr="000000"/>
              </a:solidFill>
              <a:latin typeface="Times New Roman"/>
              <a:cs typeface="Times New Roman"/>
            </a:endParaRPr>
          </a:p>
        </p:txBody>
      </p:sp>
      <p:sp>
        <p:nvSpPr>
          <p:cNvPr id="43" name="object 47">
            <a:extLst>
              <a:ext uri="{FF2B5EF4-FFF2-40B4-BE49-F238E27FC236}">
                <a16:creationId xmlns:a16="http://schemas.microsoft.com/office/drawing/2014/main" id="{8C37E93C-41CB-1111-DDCF-755EEFCB2D3F}"/>
              </a:ext>
            </a:extLst>
          </p:cNvPr>
          <p:cNvSpPr txBox="1"/>
          <p:nvPr/>
        </p:nvSpPr>
        <p:spPr>
          <a:xfrm>
            <a:off x="4765395" y="508234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8</a:t>
            </a:r>
            <a:endParaRPr sz="1600" kern="0" dirty="0">
              <a:solidFill>
                <a:sysClr val="windowText" lastClr="000000"/>
              </a:solidFill>
              <a:latin typeface="Times New Roman"/>
              <a:cs typeface="Times New Roman"/>
            </a:endParaRPr>
          </a:p>
        </p:txBody>
      </p:sp>
      <p:sp>
        <p:nvSpPr>
          <p:cNvPr id="51" name="object 51">
            <a:extLst>
              <a:ext uri="{FF2B5EF4-FFF2-40B4-BE49-F238E27FC236}">
                <a16:creationId xmlns:a16="http://schemas.microsoft.com/office/drawing/2014/main" id="{28E544D4-594F-AD02-871E-0E2D205F89C3}"/>
              </a:ext>
            </a:extLst>
          </p:cNvPr>
          <p:cNvSpPr/>
          <p:nvPr/>
        </p:nvSpPr>
        <p:spPr>
          <a:xfrm>
            <a:off x="2592952" y="4495802"/>
            <a:ext cx="34461" cy="570387"/>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2" name="object 52">
            <a:extLst>
              <a:ext uri="{FF2B5EF4-FFF2-40B4-BE49-F238E27FC236}">
                <a16:creationId xmlns:a16="http://schemas.microsoft.com/office/drawing/2014/main" id="{D09C0C75-33A9-E358-8CFD-5877DBEF51A4}"/>
              </a:ext>
            </a:extLst>
          </p:cNvPr>
          <p:cNvSpPr/>
          <p:nvPr/>
        </p:nvSpPr>
        <p:spPr>
          <a:xfrm>
            <a:off x="2610064" y="4855144"/>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3" name="object 53">
            <a:extLst>
              <a:ext uri="{FF2B5EF4-FFF2-40B4-BE49-F238E27FC236}">
                <a16:creationId xmlns:a16="http://schemas.microsoft.com/office/drawing/2014/main" id="{7F3FAC02-7B64-959B-06F5-D7FD89F853F5}"/>
              </a:ext>
            </a:extLst>
          </p:cNvPr>
          <p:cNvSpPr/>
          <p:nvPr/>
        </p:nvSpPr>
        <p:spPr>
          <a:xfrm>
            <a:off x="2610064" y="4855144"/>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4" name="object 54">
            <a:extLst>
              <a:ext uri="{FF2B5EF4-FFF2-40B4-BE49-F238E27FC236}">
                <a16:creationId xmlns:a16="http://schemas.microsoft.com/office/drawing/2014/main" id="{BF1F702C-F349-8D4B-88F8-ADB95692605F}"/>
              </a:ext>
            </a:extLst>
          </p:cNvPr>
          <p:cNvSpPr/>
          <p:nvPr/>
        </p:nvSpPr>
        <p:spPr>
          <a:xfrm>
            <a:off x="3750837" y="4855144"/>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5" name="object 55">
            <a:extLst>
              <a:ext uri="{FF2B5EF4-FFF2-40B4-BE49-F238E27FC236}">
                <a16:creationId xmlns:a16="http://schemas.microsoft.com/office/drawing/2014/main" id="{BBE6D668-EDEF-2186-98A8-D9EC9A5CAB2A}"/>
              </a:ext>
            </a:extLst>
          </p:cNvPr>
          <p:cNvSpPr/>
          <p:nvPr/>
        </p:nvSpPr>
        <p:spPr>
          <a:xfrm>
            <a:off x="3750837" y="4855144"/>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6" name="object 56">
            <a:extLst>
              <a:ext uri="{FF2B5EF4-FFF2-40B4-BE49-F238E27FC236}">
                <a16:creationId xmlns:a16="http://schemas.microsoft.com/office/drawing/2014/main" id="{AF2C69A5-826A-4923-A09D-01D7B36524BF}"/>
              </a:ext>
            </a:extLst>
          </p:cNvPr>
          <p:cNvSpPr/>
          <p:nvPr/>
        </p:nvSpPr>
        <p:spPr>
          <a:xfrm>
            <a:off x="4891611" y="4855144"/>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7" name="object 57">
            <a:extLst>
              <a:ext uri="{FF2B5EF4-FFF2-40B4-BE49-F238E27FC236}">
                <a16:creationId xmlns:a16="http://schemas.microsoft.com/office/drawing/2014/main" id="{514759F7-4E48-AC1E-C61D-B4F36A37317F}"/>
              </a:ext>
            </a:extLst>
          </p:cNvPr>
          <p:cNvSpPr/>
          <p:nvPr/>
        </p:nvSpPr>
        <p:spPr>
          <a:xfrm>
            <a:off x="4891611" y="4855144"/>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45" name="object 16">
            <a:extLst>
              <a:ext uri="{FF2B5EF4-FFF2-40B4-BE49-F238E27FC236}">
                <a16:creationId xmlns:a16="http://schemas.microsoft.com/office/drawing/2014/main" id="{3CC68397-5BC2-69E1-8BE7-EDDA99AC5657}"/>
              </a:ext>
            </a:extLst>
          </p:cNvPr>
          <p:cNvSpPr/>
          <p:nvPr/>
        </p:nvSpPr>
        <p:spPr>
          <a:xfrm>
            <a:off x="2031241" y="5762060"/>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46" name="object 17">
            <a:extLst>
              <a:ext uri="{FF2B5EF4-FFF2-40B4-BE49-F238E27FC236}">
                <a16:creationId xmlns:a16="http://schemas.microsoft.com/office/drawing/2014/main" id="{8A50B661-0A7E-940D-6634-8FAE56A8E20F}"/>
              </a:ext>
            </a:extLst>
          </p:cNvPr>
          <p:cNvSpPr/>
          <p:nvPr/>
        </p:nvSpPr>
        <p:spPr>
          <a:xfrm>
            <a:off x="2031241" y="5762060"/>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47" name="object 16">
            <a:extLst>
              <a:ext uri="{FF2B5EF4-FFF2-40B4-BE49-F238E27FC236}">
                <a16:creationId xmlns:a16="http://schemas.microsoft.com/office/drawing/2014/main" id="{100FD0A7-271F-A323-28E7-6C09C44B856D}"/>
              </a:ext>
            </a:extLst>
          </p:cNvPr>
          <p:cNvSpPr/>
          <p:nvPr/>
        </p:nvSpPr>
        <p:spPr>
          <a:xfrm>
            <a:off x="3176494" y="5768476"/>
            <a:ext cx="312798" cy="235166"/>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48" name="object 17">
            <a:extLst>
              <a:ext uri="{FF2B5EF4-FFF2-40B4-BE49-F238E27FC236}">
                <a16:creationId xmlns:a16="http://schemas.microsoft.com/office/drawing/2014/main" id="{69238177-7055-C660-643C-B632A8A3CFD3}"/>
              </a:ext>
            </a:extLst>
          </p:cNvPr>
          <p:cNvSpPr/>
          <p:nvPr/>
        </p:nvSpPr>
        <p:spPr>
          <a:xfrm>
            <a:off x="3176494" y="5768476"/>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49" name="object 16">
            <a:extLst>
              <a:ext uri="{FF2B5EF4-FFF2-40B4-BE49-F238E27FC236}">
                <a16:creationId xmlns:a16="http://schemas.microsoft.com/office/drawing/2014/main" id="{637ED109-E0AC-76FF-6E3E-43AF85D4C72D}"/>
              </a:ext>
            </a:extLst>
          </p:cNvPr>
          <p:cNvSpPr/>
          <p:nvPr/>
        </p:nvSpPr>
        <p:spPr>
          <a:xfrm>
            <a:off x="4310803" y="5762060"/>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50" name="object 17">
            <a:extLst>
              <a:ext uri="{FF2B5EF4-FFF2-40B4-BE49-F238E27FC236}">
                <a16:creationId xmlns:a16="http://schemas.microsoft.com/office/drawing/2014/main" id="{5AA9FF6B-AC27-F1FF-3675-58F6A7BCC4A1}"/>
              </a:ext>
            </a:extLst>
          </p:cNvPr>
          <p:cNvSpPr/>
          <p:nvPr/>
        </p:nvSpPr>
        <p:spPr>
          <a:xfrm>
            <a:off x="4310803" y="5762060"/>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8" name="object 48">
            <a:extLst>
              <a:ext uri="{FF2B5EF4-FFF2-40B4-BE49-F238E27FC236}">
                <a16:creationId xmlns:a16="http://schemas.microsoft.com/office/drawing/2014/main" id="{BF0132A1-7BFF-91EE-C8F7-D8507218A0E5}"/>
              </a:ext>
            </a:extLst>
          </p:cNvPr>
          <p:cNvSpPr txBox="1"/>
          <p:nvPr/>
        </p:nvSpPr>
        <p:spPr>
          <a:xfrm>
            <a:off x="-55880" y="4636518"/>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59" name="object 49">
            <a:extLst>
              <a:ext uri="{FF2B5EF4-FFF2-40B4-BE49-F238E27FC236}">
                <a16:creationId xmlns:a16="http://schemas.microsoft.com/office/drawing/2014/main" id="{5A14D470-C6EB-FFD6-7E15-2D1CEF13C2C7}"/>
              </a:ext>
            </a:extLst>
          </p:cNvPr>
          <p:cNvSpPr txBox="1"/>
          <p:nvPr/>
        </p:nvSpPr>
        <p:spPr>
          <a:xfrm>
            <a:off x="-44912" y="5575448"/>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dirty="0">
              <a:solidFill>
                <a:sysClr val="windowText" lastClr="000000"/>
              </a:solidFill>
              <a:latin typeface="Times New Roman"/>
              <a:cs typeface="Times New Roman"/>
            </a:endParaRPr>
          </a:p>
        </p:txBody>
      </p:sp>
      <p:sp>
        <p:nvSpPr>
          <p:cNvPr id="123" name="TextBox 122">
            <a:extLst>
              <a:ext uri="{FF2B5EF4-FFF2-40B4-BE49-F238E27FC236}">
                <a16:creationId xmlns:a16="http://schemas.microsoft.com/office/drawing/2014/main" id="{EAD00CB1-FA7E-5E99-6C72-EF4A36B0FD9E}"/>
              </a:ext>
            </a:extLst>
          </p:cNvPr>
          <p:cNvSpPr txBox="1"/>
          <p:nvPr/>
        </p:nvSpPr>
        <p:spPr>
          <a:xfrm>
            <a:off x="1192236" y="6361441"/>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147" name="object 16">
            <a:extLst>
              <a:ext uri="{FF2B5EF4-FFF2-40B4-BE49-F238E27FC236}">
                <a16:creationId xmlns:a16="http://schemas.microsoft.com/office/drawing/2014/main" id="{EAA24173-F681-93B7-B132-2C8A44F9E917}"/>
              </a:ext>
            </a:extLst>
          </p:cNvPr>
          <p:cNvSpPr/>
          <p:nvPr/>
        </p:nvSpPr>
        <p:spPr>
          <a:xfrm>
            <a:off x="3480457" y="5768476"/>
            <a:ext cx="312798" cy="235166"/>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8" name="object 16">
            <a:extLst>
              <a:ext uri="{FF2B5EF4-FFF2-40B4-BE49-F238E27FC236}">
                <a16:creationId xmlns:a16="http://schemas.microsoft.com/office/drawing/2014/main" id="{15E52FFB-7DD3-E9AA-8B2F-CBD9C5C409C5}"/>
              </a:ext>
            </a:extLst>
          </p:cNvPr>
          <p:cNvSpPr/>
          <p:nvPr/>
        </p:nvSpPr>
        <p:spPr>
          <a:xfrm>
            <a:off x="3484327" y="5768476"/>
            <a:ext cx="327537" cy="238371"/>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52" name="object 47">
            <a:extLst>
              <a:ext uri="{FF2B5EF4-FFF2-40B4-BE49-F238E27FC236}">
                <a16:creationId xmlns:a16="http://schemas.microsoft.com/office/drawing/2014/main" id="{59F9DEF7-9564-07DF-0BBF-5974C6E8A1FA}"/>
              </a:ext>
            </a:extLst>
          </p:cNvPr>
          <p:cNvSpPr txBox="1"/>
          <p:nvPr/>
        </p:nvSpPr>
        <p:spPr>
          <a:xfrm>
            <a:off x="5807270" y="508234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10</a:t>
            </a:r>
            <a:endParaRPr sz="1600" kern="0" dirty="0">
              <a:solidFill>
                <a:sysClr val="windowText" lastClr="000000"/>
              </a:solidFill>
              <a:latin typeface="Times New Roman"/>
              <a:cs typeface="Times New Roman"/>
            </a:endParaRPr>
          </a:p>
        </p:txBody>
      </p:sp>
      <p:sp>
        <p:nvSpPr>
          <p:cNvPr id="153" name="object 18">
            <a:extLst>
              <a:ext uri="{FF2B5EF4-FFF2-40B4-BE49-F238E27FC236}">
                <a16:creationId xmlns:a16="http://schemas.microsoft.com/office/drawing/2014/main" id="{4FF1FE90-4698-FF06-A898-34AB437A4588}"/>
              </a:ext>
            </a:extLst>
          </p:cNvPr>
          <p:cNvSpPr/>
          <p:nvPr/>
        </p:nvSpPr>
        <p:spPr>
          <a:xfrm>
            <a:off x="5997765" y="4499666"/>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4" name="object 16">
            <a:extLst>
              <a:ext uri="{FF2B5EF4-FFF2-40B4-BE49-F238E27FC236}">
                <a16:creationId xmlns:a16="http://schemas.microsoft.com/office/drawing/2014/main" id="{E0BB4F7D-0E2C-6660-E7EC-533BCCAFB3FE}"/>
              </a:ext>
            </a:extLst>
          </p:cNvPr>
          <p:cNvSpPr/>
          <p:nvPr/>
        </p:nvSpPr>
        <p:spPr>
          <a:xfrm>
            <a:off x="5459148" y="5773159"/>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233" name="object 19">
            <a:extLst>
              <a:ext uri="{FF2B5EF4-FFF2-40B4-BE49-F238E27FC236}">
                <a16:creationId xmlns:a16="http://schemas.microsoft.com/office/drawing/2014/main" id="{88E8B977-B05A-A3DF-7571-EDA9D863A2B9}"/>
              </a:ext>
            </a:extLst>
          </p:cNvPr>
          <p:cNvSpPr/>
          <p:nvPr/>
        </p:nvSpPr>
        <p:spPr>
          <a:xfrm>
            <a:off x="320853" y="5991878"/>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4" name="object 20">
            <a:extLst>
              <a:ext uri="{FF2B5EF4-FFF2-40B4-BE49-F238E27FC236}">
                <a16:creationId xmlns:a16="http://schemas.microsoft.com/office/drawing/2014/main" id="{35D7432F-33D3-025C-F8B8-EA78B27300CE}"/>
              </a:ext>
            </a:extLst>
          </p:cNvPr>
          <p:cNvSpPr/>
          <p:nvPr/>
        </p:nvSpPr>
        <p:spPr>
          <a:xfrm>
            <a:off x="109810" y="5991878"/>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5" name="object 21">
            <a:extLst>
              <a:ext uri="{FF2B5EF4-FFF2-40B4-BE49-F238E27FC236}">
                <a16:creationId xmlns:a16="http://schemas.microsoft.com/office/drawing/2014/main" id="{E9B42497-55AF-44A5-316D-4B6D768DFDD4}"/>
              </a:ext>
            </a:extLst>
          </p:cNvPr>
          <p:cNvSpPr/>
          <p:nvPr/>
        </p:nvSpPr>
        <p:spPr>
          <a:xfrm>
            <a:off x="5933460" y="5946245"/>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6" name="object 22">
            <a:extLst>
              <a:ext uri="{FF2B5EF4-FFF2-40B4-BE49-F238E27FC236}">
                <a16:creationId xmlns:a16="http://schemas.microsoft.com/office/drawing/2014/main" id="{26E7823F-62BA-8EC2-FC2A-FA7499193033}"/>
              </a:ext>
            </a:extLst>
          </p:cNvPr>
          <p:cNvSpPr/>
          <p:nvPr/>
        </p:nvSpPr>
        <p:spPr>
          <a:xfrm>
            <a:off x="3743173" y="5991878"/>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7" name="object 23">
            <a:extLst>
              <a:ext uri="{FF2B5EF4-FFF2-40B4-BE49-F238E27FC236}">
                <a16:creationId xmlns:a16="http://schemas.microsoft.com/office/drawing/2014/main" id="{C648C954-5A44-739B-0F46-CDE368C8D83B}"/>
              </a:ext>
            </a:extLst>
          </p:cNvPr>
          <p:cNvSpPr/>
          <p:nvPr/>
        </p:nvSpPr>
        <p:spPr>
          <a:xfrm>
            <a:off x="5457187" y="5997580"/>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8" name="object 24">
            <a:extLst>
              <a:ext uri="{FF2B5EF4-FFF2-40B4-BE49-F238E27FC236}">
                <a16:creationId xmlns:a16="http://schemas.microsoft.com/office/drawing/2014/main" id="{81ACFBDE-7522-62FA-F69E-304DB5605CD7}"/>
              </a:ext>
            </a:extLst>
          </p:cNvPr>
          <p:cNvSpPr/>
          <p:nvPr/>
        </p:nvSpPr>
        <p:spPr>
          <a:xfrm>
            <a:off x="606046" y="5991878"/>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9" name="object 25">
            <a:extLst>
              <a:ext uri="{FF2B5EF4-FFF2-40B4-BE49-F238E27FC236}">
                <a16:creationId xmlns:a16="http://schemas.microsoft.com/office/drawing/2014/main" id="{9B8FC3DF-D678-EFD4-E539-DBA8047CEF1C}"/>
              </a:ext>
            </a:extLst>
          </p:cNvPr>
          <p:cNvSpPr/>
          <p:nvPr/>
        </p:nvSpPr>
        <p:spPr>
          <a:xfrm>
            <a:off x="2890446" y="5997580"/>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0" name="object 26">
            <a:extLst>
              <a:ext uri="{FF2B5EF4-FFF2-40B4-BE49-F238E27FC236}">
                <a16:creationId xmlns:a16="http://schemas.microsoft.com/office/drawing/2014/main" id="{957E9921-BAF9-B3FF-D87B-208E2E09EEB0}"/>
              </a:ext>
            </a:extLst>
          </p:cNvPr>
          <p:cNvSpPr/>
          <p:nvPr/>
        </p:nvSpPr>
        <p:spPr>
          <a:xfrm>
            <a:off x="3457979" y="5991878"/>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1" name="object 27">
            <a:extLst>
              <a:ext uri="{FF2B5EF4-FFF2-40B4-BE49-F238E27FC236}">
                <a16:creationId xmlns:a16="http://schemas.microsoft.com/office/drawing/2014/main" id="{AF08FEA7-E1C9-8A8C-4FEF-876C974098A1}"/>
              </a:ext>
            </a:extLst>
          </p:cNvPr>
          <p:cNvSpPr/>
          <p:nvPr/>
        </p:nvSpPr>
        <p:spPr>
          <a:xfrm>
            <a:off x="4031220" y="5997580"/>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2" name="object 28">
            <a:extLst>
              <a:ext uri="{FF2B5EF4-FFF2-40B4-BE49-F238E27FC236}">
                <a16:creationId xmlns:a16="http://schemas.microsoft.com/office/drawing/2014/main" id="{11138EB8-3A8D-887F-957A-F07539DC9EB1}"/>
              </a:ext>
            </a:extLst>
          </p:cNvPr>
          <p:cNvSpPr/>
          <p:nvPr/>
        </p:nvSpPr>
        <p:spPr>
          <a:xfrm>
            <a:off x="4598753" y="5991878"/>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3" name="object 29">
            <a:extLst>
              <a:ext uri="{FF2B5EF4-FFF2-40B4-BE49-F238E27FC236}">
                <a16:creationId xmlns:a16="http://schemas.microsoft.com/office/drawing/2014/main" id="{5C751C0A-95D4-2A3E-4F99-419E7398D57B}"/>
              </a:ext>
            </a:extLst>
          </p:cNvPr>
          <p:cNvSpPr/>
          <p:nvPr/>
        </p:nvSpPr>
        <p:spPr>
          <a:xfrm>
            <a:off x="5171994" y="5997580"/>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4" name="object 43">
            <a:extLst>
              <a:ext uri="{FF2B5EF4-FFF2-40B4-BE49-F238E27FC236}">
                <a16:creationId xmlns:a16="http://schemas.microsoft.com/office/drawing/2014/main" id="{B89EA0AD-3A42-E8E6-4C76-BE37C905AC85}"/>
              </a:ext>
            </a:extLst>
          </p:cNvPr>
          <p:cNvSpPr txBox="1"/>
          <p:nvPr/>
        </p:nvSpPr>
        <p:spPr>
          <a:xfrm>
            <a:off x="1386526" y="6008037"/>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2</a:t>
            </a:r>
            <a:endParaRPr sz="1600" kern="0" dirty="0">
              <a:solidFill>
                <a:sysClr val="windowText" lastClr="000000"/>
              </a:solidFill>
              <a:latin typeface="Times New Roman"/>
              <a:cs typeface="Times New Roman"/>
            </a:endParaRPr>
          </a:p>
        </p:txBody>
      </p:sp>
      <p:sp>
        <p:nvSpPr>
          <p:cNvPr id="245" name="object 44">
            <a:extLst>
              <a:ext uri="{FF2B5EF4-FFF2-40B4-BE49-F238E27FC236}">
                <a16:creationId xmlns:a16="http://schemas.microsoft.com/office/drawing/2014/main" id="{4157247C-D145-9883-D56F-4C215C707B29}"/>
              </a:ext>
            </a:extLst>
          </p:cNvPr>
          <p:cNvSpPr txBox="1"/>
          <p:nvPr/>
        </p:nvSpPr>
        <p:spPr>
          <a:xfrm>
            <a:off x="3650885" y="6008037"/>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6</a:t>
            </a:r>
            <a:endParaRPr sz="1600" kern="0" dirty="0">
              <a:solidFill>
                <a:sysClr val="windowText" lastClr="000000"/>
              </a:solidFill>
              <a:latin typeface="Times New Roman"/>
              <a:cs typeface="Times New Roman"/>
            </a:endParaRPr>
          </a:p>
        </p:txBody>
      </p:sp>
      <p:sp>
        <p:nvSpPr>
          <p:cNvPr id="246" name="object 45">
            <a:extLst>
              <a:ext uri="{FF2B5EF4-FFF2-40B4-BE49-F238E27FC236}">
                <a16:creationId xmlns:a16="http://schemas.microsoft.com/office/drawing/2014/main" id="{E5DC5A95-912F-CADD-D708-567AA75D3408}"/>
              </a:ext>
            </a:extLst>
          </p:cNvPr>
          <p:cNvSpPr txBox="1"/>
          <p:nvPr/>
        </p:nvSpPr>
        <p:spPr>
          <a:xfrm>
            <a:off x="245752" y="6008037"/>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47" name="object 46">
            <a:extLst>
              <a:ext uri="{FF2B5EF4-FFF2-40B4-BE49-F238E27FC236}">
                <a16:creationId xmlns:a16="http://schemas.microsoft.com/office/drawing/2014/main" id="{53F97189-016A-3D31-3D3D-26B53944D8AF}"/>
              </a:ext>
            </a:extLst>
          </p:cNvPr>
          <p:cNvSpPr txBox="1"/>
          <p:nvPr/>
        </p:nvSpPr>
        <p:spPr>
          <a:xfrm>
            <a:off x="2527300" y="6008037"/>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4</a:t>
            </a:r>
            <a:endParaRPr sz="1600" kern="0" dirty="0">
              <a:solidFill>
                <a:sysClr val="windowText" lastClr="000000"/>
              </a:solidFill>
              <a:latin typeface="Times New Roman"/>
              <a:cs typeface="Times New Roman"/>
            </a:endParaRPr>
          </a:p>
        </p:txBody>
      </p:sp>
      <p:sp>
        <p:nvSpPr>
          <p:cNvPr id="248" name="object 47">
            <a:extLst>
              <a:ext uri="{FF2B5EF4-FFF2-40B4-BE49-F238E27FC236}">
                <a16:creationId xmlns:a16="http://schemas.microsoft.com/office/drawing/2014/main" id="{4CE49ACB-8188-8C72-BCE1-19DCF2C49FF9}"/>
              </a:ext>
            </a:extLst>
          </p:cNvPr>
          <p:cNvSpPr txBox="1"/>
          <p:nvPr/>
        </p:nvSpPr>
        <p:spPr>
          <a:xfrm>
            <a:off x="4763434" y="6008037"/>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8</a:t>
            </a:r>
            <a:endParaRPr sz="1600" kern="0" dirty="0">
              <a:solidFill>
                <a:sysClr val="windowText" lastClr="000000"/>
              </a:solidFill>
              <a:latin typeface="Times New Roman"/>
              <a:cs typeface="Times New Roman"/>
            </a:endParaRPr>
          </a:p>
        </p:txBody>
      </p:sp>
      <p:sp>
        <p:nvSpPr>
          <p:cNvPr id="249" name="object 47">
            <a:extLst>
              <a:ext uri="{FF2B5EF4-FFF2-40B4-BE49-F238E27FC236}">
                <a16:creationId xmlns:a16="http://schemas.microsoft.com/office/drawing/2014/main" id="{DFC5BE0B-564A-695C-EF37-42393698188E}"/>
              </a:ext>
            </a:extLst>
          </p:cNvPr>
          <p:cNvSpPr txBox="1"/>
          <p:nvPr/>
        </p:nvSpPr>
        <p:spPr>
          <a:xfrm>
            <a:off x="5805309" y="6008037"/>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10</a:t>
            </a:r>
            <a:endParaRPr sz="1600" kern="0" dirty="0">
              <a:solidFill>
                <a:sysClr val="windowText" lastClr="000000"/>
              </a:solidFill>
              <a:latin typeface="Times New Roman"/>
              <a:cs typeface="Times New Roman"/>
            </a:endParaRPr>
          </a:p>
        </p:txBody>
      </p:sp>
      <p:sp>
        <p:nvSpPr>
          <p:cNvPr id="251" name="object 43">
            <a:extLst>
              <a:ext uri="{FF2B5EF4-FFF2-40B4-BE49-F238E27FC236}">
                <a16:creationId xmlns:a16="http://schemas.microsoft.com/office/drawing/2014/main" id="{E4008DDE-02B6-AE14-1662-5B0F56FE765C}"/>
              </a:ext>
            </a:extLst>
          </p:cNvPr>
          <p:cNvSpPr/>
          <p:nvPr/>
        </p:nvSpPr>
        <p:spPr>
          <a:xfrm>
            <a:off x="3222453" y="6210049"/>
            <a:ext cx="206837" cy="206837"/>
          </a:xfrm>
          <a:custGeom>
            <a:avLst/>
            <a:gdLst/>
            <a:ahLst/>
            <a:cxnLst/>
            <a:rect l="l" t="t" r="r" b="b"/>
            <a:pathLst>
              <a:path w="121919" h="121919">
                <a:moveTo>
                  <a:pt x="121920" y="109728"/>
                </a:moveTo>
                <a:lnTo>
                  <a:pt x="57302" y="45110"/>
                </a:lnTo>
                <a:lnTo>
                  <a:pt x="79248" y="24384"/>
                </a:lnTo>
                <a:lnTo>
                  <a:pt x="0" y="0"/>
                </a:lnTo>
                <a:lnTo>
                  <a:pt x="24384" y="76200"/>
                </a:lnTo>
                <a:lnTo>
                  <a:pt x="46329" y="55473"/>
                </a:lnTo>
                <a:lnTo>
                  <a:pt x="112776" y="121920"/>
                </a:lnTo>
                <a:lnTo>
                  <a:pt x="121920" y="109728"/>
                </a:lnTo>
                <a:close/>
              </a:path>
            </a:pathLst>
          </a:custGeom>
          <a:solidFill>
            <a:srgbClr val="FF0000"/>
          </a:solidFill>
        </p:spPr>
        <p:txBody>
          <a:bodyPr wrap="square" lIns="0" tIns="0" rIns="0" bIns="0" rtlCol="0"/>
          <a:lstStyle/>
          <a:p>
            <a:endParaRPr sz="4400"/>
          </a:p>
        </p:txBody>
      </p:sp>
      <p:sp>
        <p:nvSpPr>
          <p:cNvPr id="252" name="object 44">
            <a:extLst>
              <a:ext uri="{FF2B5EF4-FFF2-40B4-BE49-F238E27FC236}">
                <a16:creationId xmlns:a16="http://schemas.microsoft.com/office/drawing/2014/main" id="{8AA409D7-CB55-49E9-B10F-A12F4B891311}"/>
              </a:ext>
            </a:extLst>
          </p:cNvPr>
          <p:cNvSpPr txBox="1"/>
          <p:nvPr/>
        </p:nvSpPr>
        <p:spPr>
          <a:xfrm>
            <a:off x="3391291" y="6350031"/>
            <a:ext cx="1372143" cy="342400"/>
          </a:xfrm>
          <a:prstGeom prst="rect">
            <a:avLst/>
          </a:prstGeom>
        </p:spPr>
        <p:txBody>
          <a:bodyPr vert="horz" wrap="square" lIns="0" tIns="64769" rIns="0" bIns="0" rtlCol="0">
            <a:spAutoFit/>
          </a:bodyPr>
          <a:lstStyle/>
          <a:p>
            <a:pPr marR="35560" algn="r">
              <a:lnSpc>
                <a:spcPct val="100000"/>
              </a:lnSpc>
              <a:spcBef>
                <a:spcPts val="434"/>
              </a:spcBef>
            </a:pPr>
            <a:r>
              <a:rPr lang="en-GB" dirty="0">
                <a:latin typeface="Times New Roman"/>
                <a:cs typeface="Times New Roman"/>
              </a:rPr>
              <a:t>d</a:t>
            </a:r>
            <a:r>
              <a:rPr dirty="0" err="1">
                <a:latin typeface="Times New Roman"/>
                <a:cs typeface="Times New Roman"/>
              </a:rPr>
              <a:t>eadline</a:t>
            </a:r>
            <a:r>
              <a:rPr spc="-50" dirty="0">
                <a:latin typeface="Times New Roman"/>
                <a:cs typeface="Times New Roman"/>
              </a:rPr>
              <a:t> </a:t>
            </a:r>
            <a:r>
              <a:rPr spc="-20" dirty="0">
                <a:latin typeface="Times New Roman"/>
                <a:cs typeface="Times New Roman"/>
              </a:rPr>
              <a:t>miss</a:t>
            </a:r>
            <a:endParaRPr dirty="0">
              <a:latin typeface="Times New Roman"/>
              <a:cs typeface="Times New Roman"/>
            </a:endParaRPr>
          </a:p>
        </p:txBody>
      </p:sp>
      <p:sp>
        <p:nvSpPr>
          <p:cNvPr id="253" name="object 45">
            <a:extLst>
              <a:ext uri="{FF2B5EF4-FFF2-40B4-BE49-F238E27FC236}">
                <a16:creationId xmlns:a16="http://schemas.microsoft.com/office/drawing/2014/main" id="{4E73D2A2-58B8-ED76-B311-4A4784EA7EF6}"/>
              </a:ext>
            </a:extLst>
          </p:cNvPr>
          <p:cNvSpPr/>
          <p:nvPr/>
        </p:nvSpPr>
        <p:spPr>
          <a:xfrm>
            <a:off x="3284504" y="6396202"/>
            <a:ext cx="145432" cy="150818"/>
          </a:xfrm>
          <a:custGeom>
            <a:avLst/>
            <a:gdLst/>
            <a:ahLst/>
            <a:cxnLst/>
            <a:rect l="l" t="t" r="r" b="b"/>
            <a:pathLst>
              <a:path w="85725" h="88900">
                <a:moveTo>
                  <a:pt x="85344" y="76200"/>
                </a:moveTo>
                <a:lnTo>
                  <a:pt x="24384" y="15240"/>
                </a:lnTo>
                <a:lnTo>
                  <a:pt x="79248" y="15240"/>
                </a:lnTo>
                <a:lnTo>
                  <a:pt x="79248" y="0"/>
                </a:lnTo>
                <a:lnTo>
                  <a:pt x="9144" y="0"/>
                </a:lnTo>
                <a:lnTo>
                  <a:pt x="3048" y="0"/>
                </a:lnTo>
                <a:lnTo>
                  <a:pt x="3048" y="8128"/>
                </a:lnTo>
                <a:lnTo>
                  <a:pt x="0" y="12192"/>
                </a:lnTo>
                <a:lnTo>
                  <a:pt x="3048" y="15240"/>
                </a:lnTo>
                <a:lnTo>
                  <a:pt x="76200" y="88392"/>
                </a:lnTo>
                <a:lnTo>
                  <a:pt x="85344" y="76200"/>
                </a:lnTo>
                <a:close/>
              </a:path>
            </a:pathLst>
          </a:custGeom>
          <a:solidFill>
            <a:srgbClr val="FF0000"/>
          </a:solidFill>
        </p:spPr>
        <p:txBody>
          <a:bodyPr wrap="square" lIns="0" tIns="0" rIns="0" bIns="0" rtlCol="0"/>
          <a:lstStyle/>
          <a:p>
            <a:endParaRPr sz="4400"/>
          </a:p>
        </p:txBody>
      </p:sp>
      <p:sp>
        <p:nvSpPr>
          <p:cNvPr id="256" name="object 46">
            <a:extLst>
              <a:ext uri="{FF2B5EF4-FFF2-40B4-BE49-F238E27FC236}">
                <a16:creationId xmlns:a16="http://schemas.microsoft.com/office/drawing/2014/main" id="{19C3DB2F-E95D-B0F8-E8B9-1678E4E1B0BB}"/>
              </a:ext>
            </a:extLst>
          </p:cNvPr>
          <p:cNvSpPr txBox="1"/>
          <p:nvPr/>
        </p:nvSpPr>
        <p:spPr>
          <a:xfrm>
            <a:off x="3116356" y="6008037"/>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5</a:t>
            </a:r>
            <a:endParaRPr sz="1600" kern="0" dirty="0">
              <a:solidFill>
                <a:sysClr val="windowText" lastClr="000000"/>
              </a:solidFill>
              <a:latin typeface="Times New Roman"/>
              <a:cs typeface="Times New Roman"/>
            </a:endParaRPr>
          </a:p>
        </p:txBody>
      </p:sp>
      <p:sp>
        <p:nvSpPr>
          <p:cNvPr id="257" name="object 12">
            <a:extLst>
              <a:ext uri="{FF2B5EF4-FFF2-40B4-BE49-F238E27FC236}">
                <a16:creationId xmlns:a16="http://schemas.microsoft.com/office/drawing/2014/main" id="{03563218-8EC9-46FA-1327-5BA56E196F19}"/>
              </a:ext>
            </a:extLst>
          </p:cNvPr>
          <p:cNvSpPr/>
          <p:nvPr/>
        </p:nvSpPr>
        <p:spPr>
          <a:xfrm>
            <a:off x="6391801" y="4856875"/>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8" name="object 13">
            <a:extLst>
              <a:ext uri="{FF2B5EF4-FFF2-40B4-BE49-F238E27FC236}">
                <a16:creationId xmlns:a16="http://schemas.microsoft.com/office/drawing/2014/main" id="{AAD619D4-8FF8-3E87-F65A-0AB368FBB662}"/>
              </a:ext>
            </a:extLst>
          </p:cNvPr>
          <p:cNvSpPr/>
          <p:nvPr/>
        </p:nvSpPr>
        <p:spPr>
          <a:xfrm>
            <a:off x="6391801" y="4856875"/>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9" name="object 14">
            <a:extLst>
              <a:ext uri="{FF2B5EF4-FFF2-40B4-BE49-F238E27FC236}">
                <a16:creationId xmlns:a16="http://schemas.microsoft.com/office/drawing/2014/main" id="{A56D3E86-2136-C827-2B4D-1A4F6EF8D6BF}"/>
              </a:ext>
            </a:extLst>
          </p:cNvPr>
          <p:cNvSpPr/>
          <p:nvPr/>
        </p:nvSpPr>
        <p:spPr>
          <a:xfrm>
            <a:off x="7532575" y="4856875"/>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0" name="object 15">
            <a:extLst>
              <a:ext uri="{FF2B5EF4-FFF2-40B4-BE49-F238E27FC236}">
                <a16:creationId xmlns:a16="http://schemas.microsoft.com/office/drawing/2014/main" id="{26A6A878-6A87-7C5F-EB92-588088A914BE}"/>
              </a:ext>
            </a:extLst>
          </p:cNvPr>
          <p:cNvSpPr/>
          <p:nvPr/>
        </p:nvSpPr>
        <p:spPr>
          <a:xfrm>
            <a:off x="7532575" y="4856875"/>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1" name="object 16">
            <a:extLst>
              <a:ext uri="{FF2B5EF4-FFF2-40B4-BE49-F238E27FC236}">
                <a16:creationId xmlns:a16="http://schemas.microsoft.com/office/drawing/2014/main" id="{A96D5F82-F5DC-D5DF-A584-91271FFA67AE}"/>
              </a:ext>
            </a:extLst>
          </p:cNvPr>
          <p:cNvSpPr/>
          <p:nvPr/>
        </p:nvSpPr>
        <p:spPr>
          <a:xfrm>
            <a:off x="6956247" y="5759037"/>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2" name="object 17">
            <a:extLst>
              <a:ext uri="{FF2B5EF4-FFF2-40B4-BE49-F238E27FC236}">
                <a16:creationId xmlns:a16="http://schemas.microsoft.com/office/drawing/2014/main" id="{76DE5CBC-050B-A9CF-20DA-AB6544BEA20E}"/>
              </a:ext>
            </a:extLst>
          </p:cNvPr>
          <p:cNvSpPr/>
          <p:nvPr/>
        </p:nvSpPr>
        <p:spPr>
          <a:xfrm>
            <a:off x="6956247" y="5759037"/>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3" name="object 18">
            <a:extLst>
              <a:ext uri="{FF2B5EF4-FFF2-40B4-BE49-F238E27FC236}">
                <a16:creationId xmlns:a16="http://schemas.microsoft.com/office/drawing/2014/main" id="{8D87DB58-A803-9EB8-DCC9-758A2EF91A31}"/>
              </a:ext>
            </a:extLst>
          </p:cNvPr>
          <p:cNvSpPr/>
          <p:nvPr/>
        </p:nvSpPr>
        <p:spPr>
          <a:xfrm>
            <a:off x="6374689" y="4497533"/>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4" name="object 19">
            <a:extLst>
              <a:ext uri="{FF2B5EF4-FFF2-40B4-BE49-F238E27FC236}">
                <a16:creationId xmlns:a16="http://schemas.microsoft.com/office/drawing/2014/main" id="{85E197DB-B14D-1E84-5905-D1473D57FB4D}"/>
              </a:ext>
            </a:extLst>
          </p:cNvPr>
          <p:cNvSpPr/>
          <p:nvPr/>
        </p:nvSpPr>
        <p:spPr>
          <a:xfrm>
            <a:off x="6386097" y="5067920"/>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6" name="object 21">
            <a:extLst>
              <a:ext uri="{FF2B5EF4-FFF2-40B4-BE49-F238E27FC236}">
                <a16:creationId xmlns:a16="http://schemas.microsoft.com/office/drawing/2014/main" id="{1D2DE575-3838-8742-B1AC-98F8C0472EC5}"/>
              </a:ext>
            </a:extLst>
          </p:cNvPr>
          <p:cNvSpPr/>
          <p:nvPr/>
        </p:nvSpPr>
        <p:spPr>
          <a:xfrm>
            <a:off x="11998704" y="5022287"/>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7" name="object 22">
            <a:extLst>
              <a:ext uri="{FF2B5EF4-FFF2-40B4-BE49-F238E27FC236}">
                <a16:creationId xmlns:a16="http://schemas.microsoft.com/office/drawing/2014/main" id="{3DAC5B8C-6B1C-2D28-9F49-3359E61649CD}"/>
              </a:ext>
            </a:extLst>
          </p:cNvPr>
          <p:cNvSpPr/>
          <p:nvPr/>
        </p:nvSpPr>
        <p:spPr>
          <a:xfrm>
            <a:off x="9808417" y="5067920"/>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8" name="object 23">
            <a:extLst>
              <a:ext uri="{FF2B5EF4-FFF2-40B4-BE49-F238E27FC236}">
                <a16:creationId xmlns:a16="http://schemas.microsoft.com/office/drawing/2014/main" id="{AB59DA37-9CE2-0A2B-909C-B54DA08F7E0F}"/>
              </a:ext>
            </a:extLst>
          </p:cNvPr>
          <p:cNvSpPr/>
          <p:nvPr/>
        </p:nvSpPr>
        <p:spPr>
          <a:xfrm>
            <a:off x="11522431" y="5073622"/>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9" name="object 24">
            <a:extLst>
              <a:ext uri="{FF2B5EF4-FFF2-40B4-BE49-F238E27FC236}">
                <a16:creationId xmlns:a16="http://schemas.microsoft.com/office/drawing/2014/main" id="{479A6930-3E68-4EDD-F97A-9328E4BD1670}"/>
              </a:ext>
            </a:extLst>
          </p:cNvPr>
          <p:cNvSpPr/>
          <p:nvPr/>
        </p:nvSpPr>
        <p:spPr>
          <a:xfrm>
            <a:off x="6671290" y="5067920"/>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0" name="object 25">
            <a:extLst>
              <a:ext uri="{FF2B5EF4-FFF2-40B4-BE49-F238E27FC236}">
                <a16:creationId xmlns:a16="http://schemas.microsoft.com/office/drawing/2014/main" id="{081817CD-B1B1-AF61-3E54-CA9763520700}"/>
              </a:ext>
            </a:extLst>
          </p:cNvPr>
          <p:cNvSpPr/>
          <p:nvPr/>
        </p:nvSpPr>
        <p:spPr>
          <a:xfrm>
            <a:off x="9307215" y="5073622"/>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1" name="object 26">
            <a:extLst>
              <a:ext uri="{FF2B5EF4-FFF2-40B4-BE49-F238E27FC236}">
                <a16:creationId xmlns:a16="http://schemas.microsoft.com/office/drawing/2014/main" id="{B1772E72-4101-A591-703E-9BD39096DB96}"/>
              </a:ext>
            </a:extLst>
          </p:cNvPr>
          <p:cNvSpPr/>
          <p:nvPr/>
        </p:nvSpPr>
        <p:spPr>
          <a:xfrm>
            <a:off x="9022080" y="5067920"/>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2" name="object 27">
            <a:extLst>
              <a:ext uri="{FF2B5EF4-FFF2-40B4-BE49-F238E27FC236}">
                <a16:creationId xmlns:a16="http://schemas.microsoft.com/office/drawing/2014/main" id="{500FCBA0-F33B-72D3-6F68-E88A85E439D8}"/>
              </a:ext>
            </a:extLst>
          </p:cNvPr>
          <p:cNvSpPr/>
          <p:nvPr/>
        </p:nvSpPr>
        <p:spPr>
          <a:xfrm>
            <a:off x="10096464" y="5073622"/>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3" name="object 28">
            <a:extLst>
              <a:ext uri="{FF2B5EF4-FFF2-40B4-BE49-F238E27FC236}">
                <a16:creationId xmlns:a16="http://schemas.microsoft.com/office/drawing/2014/main" id="{B3AF85A2-A5BE-102F-8444-D776B1BCAFBF}"/>
              </a:ext>
            </a:extLst>
          </p:cNvPr>
          <p:cNvSpPr/>
          <p:nvPr/>
        </p:nvSpPr>
        <p:spPr>
          <a:xfrm>
            <a:off x="10663997" y="5067920"/>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4" name="object 29">
            <a:extLst>
              <a:ext uri="{FF2B5EF4-FFF2-40B4-BE49-F238E27FC236}">
                <a16:creationId xmlns:a16="http://schemas.microsoft.com/office/drawing/2014/main" id="{73025BA0-2581-30E2-50D8-42A5F0E72E62}"/>
              </a:ext>
            </a:extLst>
          </p:cNvPr>
          <p:cNvSpPr/>
          <p:nvPr/>
        </p:nvSpPr>
        <p:spPr>
          <a:xfrm>
            <a:off x="11237238" y="5073622"/>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5" name="object 30">
            <a:extLst>
              <a:ext uri="{FF2B5EF4-FFF2-40B4-BE49-F238E27FC236}">
                <a16:creationId xmlns:a16="http://schemas.microsoft.com/office/drawing/2014/main" id="{87872932-34E7-DE25-6265-EEE5549C4518}"/>
              </a:ext>
            </a:extLst>
          </p:cNvPr>
          <p:cNvSpPr/>
          <p:nvPr/>
        </p:nvSpPr>
        <p:spPr>
          <a:xfrm>
            <a:off x="6374689" y="4497531"/>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6" name="object 32">
            <a:extLst>
              <a:ext uri="{FF2B5EF4-FFF2-40B4-BE49-F238E27FC236}">
                <a16:creationId xmlns:a16="http://schemas.microsoft.com/office/drawing/2014/main" id="{B62EE4CD-550A-5C01-E573-B44D8D0D4897}"/>
              </a:ext>
            </a:extLst>
          </p:cNvPr>
          <p:cNvSpPr/>
          <p:nvPr/>
        </p:nvSpPr>
        <p:spPr>
          <a:xfrm>
            <a:off x="6179510" y="5994798"/>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7" name="object 42">
            <a:extLst>
              <a:ext uri="{FF2B5EF4-FFF2-40B4-BE49-F238E27FC236}">
                <a16:creationId xmlns:a16="http://schemas.microsoft.com/office/drawing/2014/main" id="{51ECD399-7F14-B6BE-FE10-7363627B0EC2}"/>
              </a:ext>
            </a:extLst>
          </p:cNvPr>
          <p:cNvSpPr/>
          <p:nvPr/>
        </p:nvSpPr>
        <p:spPr>
          <a:xfrm>
            <a:off x="9226741" y="5438191"/>
            <a:ext cx="2868767"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8" name="object 43">
            <a:extLst>
              <a:ext uri="{FF2B5EF4-FFF2-40B4-BE49-F238E27FC236}">
                <a16:creationId xmlns:a16="http://schemas.microsoft.com/office/drawing/2014/main" id="{3684BC12-496B-70A8-DA93-2495C79318E1}"/>
              </a:ext>
            </a:extLst>
          </p:cNvPr>
          <p:cNvSpPr txBox="1"/>
          <p:nvPr/>
        </p:nvSpPr>
        <p:spPr>
          <a:xfrm>
            <a:off x="7451770" y="5084079"/>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2</a:t>
            </a:r>
            <a:endParaRPr sz="1600" kern="0" dirty="0">
              <a:solidFill>
                <a:sysClr val="windowText" lastClr="000000"/>
              </a:solidFill>
              <a:latin typeface="Times New Roman"/>
              <a:cs typeface="Times New Roman"/>
            </a:endParaRPr>
          </a:p>
        </p:txBody>
      </p:sp>
      <p:sp>
        <p:nvSpPr>
          <p:cNvPr id="279" name="object 44">
            <a:extLst>
              <a:ext uri="{FF2B5EF4-FFF2-40B4-BE49-F238E27FC236}">
                <a16:creationId xmlns:a16="http://schemas.microsoft.com/office/drawing/2014/main" id="{4B741EB6-DD5D-F06D-D17D-C5C27E5DB847}"/>
              </a:ext>
            </a:extLst>
          </p:cNvPr>
          <p:cNvSpPr txBox="1"/>
          <p:nvPr/>
        </p:nvSpPr>
        <p:spPr>
          <a:xfrm>
            <a:off x="9716129" y="5084079"/>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6</a:t>
            </a:r>
            <a:endParaRPr sz="1600" kern="0" dirty="0">
              <a:solidFill>
                <a:sysClr val="windowText" lastClr="000000"/>
              </a:solidFill>
              <a:latin typeface="Times New Roman"/>
              <a:cs typeface="Times New Roman"/>
            </a:endParaRPr>
          </a:p>
        </p:txBody>
      </p:sp>
      <p:sp>
        <p:nvSpPr>
          <p:cNvPr id="280" name="object 45">
            <a:extLst>
              <a:ext uri="{FF2B5EF4-FFF2-40B4-BE49-F238E27FC236}">
                <a16:creationId xmlns:a16="http://schemas.microsoft.com/office/drawing/2014/main" id="{24CB26CF-0621-B021-5D20-1BB0BF88E73A}"/>
              </a:ext>
            </a:extLst>
          </p:cNvPr>
          <p:cNvSpPr txBox="1"/>
          <p:nvPr/>
        </p:nvSpPr>
        <p:spPr>
          <a:xfrm>
            <a:off x="6310996" y="5084079"/>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81" name="object 46">
            <a:extLst>
              <a:ext uri="{FF2B5EF4-FFF2-40B4-BE49-F238E27FC236}">
                <a16:creationId xmlns:a16="http://schemas.microsoft.com/office/drawing/2014/main" id="{6554BFFB-A67C-0821-57B7-E66C3A2114A5}"/>
              </a:ext>
            </a:extLst>
          </p:cNvPr>
          <p:cNvSpPr txBox="1"/>
          <p:nvPr/>
        </p:nvSpPr>
        <p:spPr>
          <a:xfrm>
            <a:off x="8592544" y="5084079"/>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4</a:t>
            </a:r>
            <a:endParaRPr sz="1600" kern="0" dirty="0">
              <a:solidFill>
                <a:sysClr val="windowText" lastClr="000000"/>
              </a:solidFill>
              <a:latin typeface="Times New Roman"/>
              <a:cs typeface="Times New Roman"/>
            </a:endParaRPr>
          </a:p>
        </p:txBody>
      </p:sp>
      <p:sp>
        <p:nvSpPr>
          <p:cNvPr id="282" name="object 47">
            <a:extLst>
              <a:ext uri="{FF2B5EF4-FFF2-40B4-BE49-F238E27FC236}">
                <a16:creationId xmlns:a16="http://schemas.microsoft.com/office/drawing/2014/main" id="{A1A15D29-2EB1-7B34-0AF3-68F392B7B666}"/>
              </a:ext>
            </a:extLst>
          </p:cNvPr>
          <p:cNvSpPr txBox="1"/>
          <p:nvPr/>
        </p:nvSpPr>
        <p:spPr>
          <a:xfrm>
            <a:off x="10828678" y="5084079"/>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8</a:t>
            </a:r>
            <a:endParaRPr sz="1600" kern="0" dirty="0">
              <a:solidFill>
                <a:sysClr val="windowText" lastClr="000000"/>
              </a:solidFill>
              <a:latin typeface="Times New Roman"/>
              <a:cs typeface="Times New Roman"/>
            </a:endParaRPr>
          </a:p>
        </p:txBody>
      </p:sp>
      <p:sp>
        <p:nvSpPr>
          <p:cNvPr id="283" name="object 51">
            <a:extLst>
              <a:ext uri="{FF2B5EF4-FFF2-40B4-BE49-F238E27FC236}">
                <a16:creationId xmlns:a16="http://schemas.microsoft.com/office/drawing/2014/main" id="{8C8EDD9F-A2D6-507D-BB6E-701176541707}"/>
              </a:ext>
            </a:extLst>
          </p:cNvPr>
          <p:cNvSpPr/>
          <p:nvPr/>
        </p:nvSpPr>
        <p:spPr>
          <a:xfrm>
            <a:off x="8656235" y="4497533"/>
            <a:ext cx="34461" cy="570387"/>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4" name="object 52">
            <a:extLst>
              <a:ext uri="{FF2B5EF4-FFF2-40B4-BE49-F238E27FC236}">
                <a16:creationId xmlns:a16="http://schemas.microsoft.com/office/drawing/2014/main" id="{A07A88D9-AD35-E876-8DDE-C302DACF6A90}"/>
              </a:ext>
            </a:extLst>
          </p:cNvPr>
          <p:cNvSpPr/>
          <p:nvPr/>
        </p:nvSpPr>
        <p:spPr>
          <a:xfrm>
            <a:off x="9024872" y="4856875"/>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5" name="object 53">
            <a:extLst>
              <a:ext uri="{FF2B5EF4-FFF2-40B4-BE49-F238E27FC236}">
                <a16:creationId xmlns:a16="http://schemas.microsoft.com/office/drawing/2014/main" id="{7EE6562E-3B4D-56C7-4CBC-CC2E9836BC72}"/>
              </a:ext>
            </a:extLst>
          </p:cNvPr>
          <p:cNvSpPr/>
          <p:nvPr/>
        </p:nvSpPr>
        <p:spPr>
          <a:xfrm>
            <a:off x="9024872" y="4856875"/>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6" name="object 54">
            <a:extLst>
              <a:ext uri="{FF2B5EF4-FFF2-40B4-BE49-F238E27FC236}">
                <a16:creationId xmlns:a16="http://schemas.microsoft.com/office/drawing/2014/main" id="{C8E6A458-96E0-F4C1-D4A6-D0888C37B45D}"/>
              </a:ext>
            </a:extLst>
          </p:cNvPr>
          <p:cNvSpPr/>
          <p:nvPr/>
        </p:nvSpPr>
        <p:spPr>
          <a:xfrm>
            <a:off x="9814120" y="4856875"/>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7" name="object 55">
            <a:extLst>
              <a:ext uri="{FF2B5EF4-FFF2-40B4-BE49-F238E27FC236}">
                <a16:creationId xmlns:a16="http://schemas.microsoft.com/office/drawing/2014/main" id="{1E07F2A2-2216-13E6-B76D-7AA24EA4890C}"/>
              </a:ext>
            </a:extLst>
          </p:cNvPr>
          <p:cNvSpPr/>
          <p:nvPr/>
        </p:nvSpPr>
        <p:spPr>
          <a:xfrm>
            <a:off x="9814120" y="4856875"/>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8" name="object 56">
            <a:extLst>
              <a:ext uri="{FF2B5EF4-FFF2-40B4-BE49-F238E27FC236}">
                <a16:creationId xmlns:a16="http://schemas.microsoft.com/office/drawing/2014/main" id="{792B7AD3-055B-CDC4-2653-C28A3F7CC6FF}"/>
              </a:ext>
            </a:extLst>
          </p:cNvPr>
          <p:cNvSpPr/>
          <p:nvPr/>
        </p:nvSpPr>
        <p:spPr>
          <a:xfrm>
            <a:off x="10954894" y="4856875"/>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9" name="object 57">
            <a:extLst>
              <a:ext uri="{FF2B5EF4-FFF2-40B4-BE49-F238E27FC236}">
                <a16:creationId xmlns:a16="http://schemas.microsoft.com/office/drawing/2014/main" id="{47377CF4-D230-7686-BF2A-FFB33026AD67}"/>
              </a:ext>
            </a:extLst>
          </p:cNvPr>
          <p:cNvSpPr/>
          <p:nvPr/>
        </p:nvSpPr>
        <p:spPr>
          <a:xfrm>
            <a:off x="10954894" y="4856875"/>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0" name="object 16">
            <a:extLst>
              <a:ext uri="{FF2B5EF4-FFF2-40B4-BE49-F238E27FC236}">
                <a16:creationId xmlns:a16="http://schemas.microsoft.com/office/drawing/2014/main" id="{EEDE8A65-E900-9139-387E-7EB308C7797F}"/>
              </a:ext>
            </a:extLst>
          </p:cNvPr>
          <p:cNvSpPr/>
          <p:nvPr/>
        </p:nvSpPr>
        <p:spPr>
          <a:xfrm>
            <a:off x="8097472" y="5767287"/>
            <a:ext cx="8941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1" name="object 17">
            <a:extLst>
              <a:ext uri="{FF2B5EF4-FFF2-40B4-BE49-F238E27FC236}">
                <a16:creationId xmlns:a16="http://schemas.microsoft.com/office/drawing/2014/main" id="{4718D19D-AA9A-4127-F145-D7F18915EC46}"/>
              </a:ext>
            </a:extLst>
          </p:cNvPr>
          <p:cNvSpPr/>
          <p:nvPr/>
        </p:nvSpPr>
        <p:spPr>
          <a:xfrm>
            <a:off x="8094524" y="5763791"/>
            <a:ext cx="897076"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3" name="object 17">
            <a:extLst>
              <a:ext uri="{FF2B5EF4-FFF2-40B4-BE49-F238E27FC236}">
                <a16:creationId xmlns:a16="http://schemas.microsoft.com/office/drawing/2014/main" id="{1D80FF8C-E001-A28B-120B-D1868D21E7FD}"/>
              </a:ext>
            </a:extLst>
          </p:cNvPr>
          <p:cNvSpPr/>
          <p:nvPr/>
        </p:nvSpPr>
        <p:spPr>
          <a:xfrm>
            <a:off x="9560588" y="5770207"/>
            <a:ext cx="259051" cy="23664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4" name="object 16">
            <a:extLst>
              <a:ext uri="{FF2B5EF4-FFF2-40B4-BE49-F238E27FC236}">
                <a16:creationId xmlns:a16="http://schemas.microsoft.com/office/drawing/2014/main" id="{0DE6360D-0C2A-B488-4F18-E5859CD87B37}"/>
              </a:ext>
            </a:extLst>
          </p:cNvPr>
          <p:cNvSpPr/>
          <p:nvPr/>
        </p:nvSpPr>
        <p:spPr>
          <a:xfrm>
            <a:off x="10374086" y="5763791"/>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295" name="object 17">
            <a:extLst>
              <a:ext uri="{FF2B5EF4-FFF2-40B4-BE49-F238E27FC236}">
                <a16:creationId xmlns:a16="http://schemas.microsoft.com/office/drawing/2014/main" id="{20A7546C-8ABF-D16F-6072-8DDB126B4F9E}"/>
              </a:ext>
            </a:extLst>
          </p:cNvPr>
          <p:cNvSpPr/>
          <p:nvPr/>
        </p:nvSpPr>
        <p:spPr>
          <a:xfrm>
            <a:off x="10374086" y="5763791"/>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6" name="object 48">
            <a:extLst>
              <a:ext uri="{FF2B5EF4-FFF2-40B4-BE49-F238E27FC236}">
                <a16:creationId xmlns:a16="http://schemas.microsoft.com/office/drawing/2014/main" id="{A40E70F7-7AD6-6B95-EEB2-C460BAF1001A}"/>
              </a:ext>
            </a:extLst>
          </p:cNvPr>
          <p:cNvSpPr txBox="1"/>
          <p:nvPr/>
        </p:nvSpPr>
        <p:spPr>
          <a:xfrm>
            <a:off x="6007403" y="4638249"/>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7" name="object 49">
            <a:extLst>
              <a:ext uri="{FF2B5EF4-FFF2-40B4-BE49-F238E27FC236}">
                <a16:creationId xmlns:a16="http://schemas.microsoft.com/office/drawing/2014/main" id="{DBA086D2-6FBC-B9E3-1298-6683A52CD838}"/>
              </a:ext>
            </a:extLst>
          </p:cNvPr>
          <p:cNvSpPr txBox="1"/>
          <p:nvPr/>
        </p:nvSpPr>
        <p:spPr>
          <a:xfrm>
            <a:off x="6018371" y="5577179"/>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dirty="0">
              <a:solidFill>
                <a:sysClr val="windowText" lastClr="000000"/>
              </a:solidFill>
              <a:latin typeface="Times New Roman"/>
              <a:cs typeface="Times New Roman"/>
            </a:endParaRPr>
          </a:p>
        </p:txBody>
      </p:sp>
      <p:sp>
        <p:nvSpPr>
          <p:cNvPr id="298" name="TextBox 297">
            <a:extLst>
              <a:ext uri="{FF2B5EF4-FFF2-40B4-BE49-F238E27FC236}">
                <a16:creationId xmlns:a16="http://schemas.microsoft.com/office/drawing/2014/main" id="{7F51AB73-23E9-10D5-DECF-626B70C84F52}"/>
              </a:ext>
            </a:extLst>
          </p:cNvPr>
          <p:cNvSpPr txBox="1"/>
          <p:nvPr/>
        </p:nvSpPr>
        <p:spPr>
          <a:xfrm>
            <a:off x="8382000" y="6351990"/>
            <a:ext cx="1989647" cy="369332"/>
          </a:xfrm>
          <a:prstGeom prst="rect">
            <a:avLst/>
          </a:prstGeom>
          <a:noFill/>
        </p:spPr>
        <p:txBody>
          <a:bodyPr wrap="none" rtlCol="0">
            <a:spAutoFit/>
          </a:bodyPr>
          <a:lstStyle/>
          <a:p>
            <a:r>
              <a:rPr lang="en-GB" dirty="0">
                <a:latin typeface="Gill Sans Light"/>
              </a:rPr>
              <a:t>Gantt chart for EDF</a:t>
            </a:r>
            <a:endParaRPr lang="en-SE" dirty="0">
              <a:latin typeface="Gill Sans Light"/>
            </a:endParaRPr>
          </a:p>
        </p:txBody>
      </p:sp>
      <p:sp>
        <p:nvSpPr>
          <p:cNvPr id="300" name="object 16">
            <a:extLst>
              <a:ext uri="{FF2B5EF4-FFF2-40B4-BE49-F238E27FC236}">
                <a16:creationId xmlns:a16="http://schemas.microsoft.com/office/drawing/2014/main" id="{D75FCC2D-02B8-1AB8-4507-855FE8DBCC1D}"/>
              </a:ext>
            </a:extLst>
          </p:cNvPr>
          <p:cNvSpPr/>
          <p:nvPr/>
        </p:nvSpPr>
        <p:spPr>
          <a:xfrm>
            <a:off x="9500931" y="5759209"/>
            <a:ext cx="327537" cy="238371"/>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301" name="object 47">
            <a:extLst>
              <a:ext uri="{FF2B5EF4-FFF2-40B4-BE49-F238E27FC236}">
                <a16:creationId xmlns:a16="http://schemas.microsoft.com/office/drawing/2014/main" id="{86463888-F811-D397-6F56-38C41B57D6EC}"/>
              </a:ext>
            </a:extLst>
          </p:cNvPr>
          <p:cNvSpPr txBox="1"/>
          <p:nvPr/>
        </p:nvSpPr>
        <p:spPr>
          <a:xfrm>
            <a:off x="11870553" y="5084079"/>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10</a:t>
            </a:r>
            <a:endParaRPr sz="1600" kern="0" dirty="0">
              <a:solidFill>
                <a:sysClr val="windowText" lastClr="000000"/>
              </a:solidFill>
              <a:latin typeface="Times New Roman"/>
              <a:cs typeface="Times New Roman"/>
            </a:endParaRPr>
          </a:p>
        </p:txBody>
      </p:sp>
      <p:sp>
        <p:nvSpPr>
          <p:cNvPr id="302" name="object 18">
            <a:extLst>
              <a:ext uri="{FF2B5EF4-FFF2-40B4-BE49-F238E27FC236}">
                <a16:creationId xmlns:a16="http://schemas.microsoft.com/office/drawing/2014/main" id="{A5F887C4-0251-DEB7-36A8-7F9577879B09}"/>
              </a:ext>
            </a:extLst>
          </p:cNvPr>
          <p:cNvSpPr/>
          <p:nvPr/>
        </p:nvSpPr>
        <p:spPr>
          <a:xfrm>
            <a:off x="12061048" y="4501397"/>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3" name="object 16">
            <a:extLst>
              <a:ext uri="{FF2B5EF4-FFF2-40B4-BE49-F238E27FC236}">
                <a16:creationId xmlns:a16="http://schemas.microsoft.com/office/drawing/2014/main" id="{8A203038-773F-AFEB-6ECE-191CFEF383C5}"/>
              </a:ext>
            </a:extLst>
          </p:cNvPr>
          <p:cNvSpPr/>
          <p:nvPr/>
        </p:nvSpPr>
        <p:spPr>
          <a:xfrm>
            <a:off x="11522431" y="5774890"/>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304" name="object 19">
            <a:extLst>
              <a:ext uri="{FF2B5EF4-FFF2-40B4-BE49-F238E27FC236}">
                <a16:creationId xmlns:a16="http://schemas.microsoft.com/office/drawing/2014/main" id="{8E6661C5-7D5B-EF53-4795-1FC892347BA9}"/>
              </a:ext>
            </a:extLst>
          </p:cNvPr>
          <p:cNvSpPr/>
          <p:nvPr/>
        </p:nvSpPr>
        <p:spPr>
          <a:xfrm>
            <a:off x="6384136" y="5993609"/>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5" name="object 20">
            <a:extLst>
              <a:ext uri="{FF2B5EF4-FFF2-40B4-BE49-F238E27FC236}">
                <a16:creationId xmlns:a16="http://schemas.microsoft.com/office/drawing/2014/main" id="{BA283073-A287-05EC-DB4A-61305E621B66}"/>
              </a:ext>
            </a:extLst>
          </p:cNvPr>
          <p:cNvSpPr/>
          <p:nvPr/>
        </p:nvSpPr>
        <p:spPr>
          <a:xfrm>
            <a:off x="6173093" y="5993609"/>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6" name="object 21">
            <a:extLst>
              <a:ext uri="{FF2B5EF4-FFF2-40B4-BE49-F238E27FC236}">
                <a16:creationId xmlns:a16="http://schemas.microsoft.com/office/drawing/2014/main" id="{93274F37-7F22-CE90-4A29-E77C3A4D1B9A}"/>
              </a:ext>
            </a:extLst>
          </p:cNvPr>
          <p:cNvSpPr/>
          <p:nvPr/>
        </p:nvSpPr>
        <p:spPr>
          <a:xfrm>
            <a:off x="11996743" y="5947976"/>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7" name="object 22">
            <a:extLst>
              <a:ext uri="{FF2B5EF4-FFF2-40B4-BE49-F238E27FC236}">
                <a16:creationId xmlns:a16="http://schemas.microsoft.com/office/drawing/2014/main" id="{77FFF066-1782-9C33-44D2-BA8E30D728C9}"/>
              </a:ext>
            </a:extLst>
          </p:cNvPr>
          <p:cNvSpPr/>
          <p:nvPr/>
        </p:nvSpPr>
        <p:spPr>
          <a:xfrm>
            <a:off x="9806456" y="5993609"/>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8" name="object 23">
            <a:extLst>
              <a:ext uri="{FF2B5EF4-FFF2-40B4-BE49-F238E27FC236}">
                <a16:creationId xmlns:a16="http://schemas.microsoft.com/office/drawing/2014/main" id="{FD983A10-97AF-9135-8AC1-CFF79AC39D43}"/>
              </a:ext>
            </a:extLst>
          </p:cNvPr>
          <p:cNvSpPr/>
          <p:nvPr/>
        </p:nvSpPr>
        <p:spPr>
          <a:xfrm>
            <a:off x="11520470" y="5999311"/>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9" name="object 24">
            <a:extLst>
              <a:ext uri="{FF2B5EF4-FFF2-40B4-BE49-F238E27FC236}">
                <a16:creationId xmlns:a16="http://schemas.microsoft.com/office/drawing/2014/main" id="{CDC71733-EDE7-4067-2430-3F599C0B6122}"/>
              </a:ext>
            </a:extLst>
          </p:cNvPr>
          <p:cNvSpPr/>
          <p:nvPr/>
        </p:nvSpPr>
        <p:spPr>
          <a:xfrm>
            <a:off x="6669329" y="5993609"/>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0" name="object 25">
            <a:extLst>
              <a:ext uri="{FF2B5EF4-FFF2-40B4-BE49-F238E27FC236}">
                <a16:creationId xmlns:a16="http://schemas.microsoft.com/office/drawing/2014/main" id="{DCF863BC-9FC6-6456-C034-1DECF3B0BA97}"/>
              </a:ext>
            </a:extLst>
          </p:cNvPr>
          <p:cNvSpPr/>
          <p:nvPr/>
        </p:nvSpPr>
        <p:spPr>
          <a:xfrm>
            <a:off x="8953729" y="5999311"/>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1" name="object 26">
            <a:extLst>
              <a:ext uri="{FF2B5EF4-FFF2-40B4-BE49-F238E27FC236}">
                <a16:creationId xmlns:a16="http://schemas.microsoft.com/office/drawing/2014/main" id="{E7D687C3-5E6A-0D60-56A4-7B2A0684BE55}"/>
              </a:ext>
            </a:extLst>
          </p:cNvPr>
          <p:cNvSpPr/>
          <p:nvPr/>
        </p:nvSpPr>
        <p:spPr>
          <a:xfrm>
            <a:off x="9511102" y="5993609"/>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2" name="object 27">
            <a:extLst>
              <a:ext uri="{FF2B5EF4-FFF2-40B4-BE49-F238E27FC236}">
                <a16:creationId xmlns:a16="http://schemas.microsoft.com/office/drawing/2014/main" id="{CACBCE4A-4E2F-A2E8-7E34-ADBE85C2DF38}"/>
              </a:ext>
            </a:extLst>
          </p:cNvPr>
          <p:cNvSpPr/>
          <p:nvPr/>
        </p:nvSpPr>
        <p:spPr>
          <a:xfrm>
            <a:off x="10094503" y="5999311"/>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3" name="object 28">
            <a:extLst>
              <a:ext uri="{FF2B5EF4-FFF2-40B4-BE49-F238E27FC236}">
                <a16:creationId xmlns:a16="http://schemas.microsoft.com/office/drawing/2014/main" id="{0C1B8E99-8A33-6A3C-26E9-AA9622954F79}"/>
              </a:ext>
            </a:extLst>
          </p:cNvPr>
          <p:cNvSpPr/>
          <p:nvPr/>
        </p:nvSpPr>
        <p:spPr>
          <a:xfrm>
            <a:off x="10662036" y="5993609"/>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4" name="object 29">
            <a:extLst>
              <a:ext uri="{FF2B5EF4-FFF2-40B4-BE49-F238E27FC236}">
                <a16:creationId xmlns:a16="http://schemas.microsoft.com/office/drawing/2014/main" id="{BC3B61DE-5361-64FF-E418-A3D677983D0F}"/>
              </a:ext>
            </a:extLst>
          </p:cNvPr>
          <p:cNvSpPr/>
          <p:nvPr/>
        </p:nvSpPr>
        <p:spPr>
          <a:xfrm>
            <a:off x="11235277" y="5999311"/>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5" name="object 43">
            <a:extLst>
              <a:ext uri="{FF2B5EF4-FFF2-40B4-BE49-F238E27FC236}">
                <a16:creationId xmlns:a16="http://schemas.microsoft.com/office/drawing/2014/main" id="{3356DCB9-0FA6-ED0E-ED3A-1B30E6A59157}"/>
              </a:ext>
            </a:extLst>
          </p:cNvPr>
          <p:cNvSpPr txBox="1"/>
          <p:nvPr/>
        </p:nvSpPr>
        <p:spPr>
          <a:xfrm>
            <a:off x="7449809" y="600976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2</a:t>
            </a:r>
            <a:endParaRPr sz="1600" kern="0" dirty="0">
              <a:solidFill>
                <a:sysClr val="windowText" lastClr="000000"/>
              </a:solidFill>
              <a:latin typeface="Times New Roman"/>
              <a:cs typeface="Times New Roman"/>
            </a:endParaRPr>
          </a:p>
        </p:txBody>
      </p:sp>
      <p:sp>
        <p:nvSpPr>
          <p:cNvPr id="316" name="object 44">
            <a:extLst>
              <a:ext uri="{FF2B5EF4-FFF2-40B4-BE49-F238E27FC236}">
                <a16:creationId xmlns:a16="http://schemas.microsoft.com/office/drawing/2014/main" id="{AAF6257E-0552-7158-7918-56A265F32D6D}"/>
              </a:ext>
            </a:extLst>
          </p:cNvPr>
          <p:cNvSpPr txBox="1"/>
          <p:nvPr/>
        </p:nvSpPr>
        <p:spPr>
          <a:xfrm>
            <a:off x="9714168" y="600976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6</a:t>
            </a:r>
            <a:endParaRPr sz="1600" kern="0" dirty="0">
              <a:solidFill>
                <a:sysClr val="windowText" lastClr="000000"/>
              </a:solidFill>
              <a:latin typeface="Times New Roman"/>
              <a:cs typeface="Times New Roman"/>
            </a:endParaRPr>
          </a:p>
        </p:txBody>
      </p:sp>
      <p:sp>
        <p:nvSpPr>
          <p:cNvPr id="317" name="object 45">
            <a:extLst>
              <a:ext uri="{FF2B5EF4-FFF2-40B4-BE49-F238E27FC236}">
                <a16:creationId xmlns:a16="http://schemas.microsoft.com/office/drawing/2014/main" id="{EF1A14E8-281D-151D-E573-173448778461}"/>
              </a:ext>
            </a:extLst>
          </p:cNvPr>
          <p:cNvSpPr txBox="1"/>
          <p:nvPr/>
        </p:nvSpPr>
        <p:spPr>
          <a:xfrm>
            <a:off x="6309035" y="600976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318" name="object 46">
            <a:extLst>
              <a:ext uri="{FF2B5EF4-FFF2-40B4-BE49-F238E27FC236}">
                <a16:creationId xmlns:a16="http://schemas.microsoft.com/office/drawing/2014/main" id="{1A7F86EF-73F0-1D1A-8329-EB767F28EF40}"/>
              </a:ext>
            </a:extLst>
          </p:cNvPr>
          <p:cNvSpPr txBox="1"/>
          <p:nvPr/>
        </p:nvSpPr>
        <p:spPr>
          <a:xfrm>
            <a:off x="8590583" y="600976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4</a:t>
            </a:r>
            <a:endParaRPr sz="1600" kern="0" dirty="0">
              <a:solidFill>
                <a:sysClr val="windowText" lastClr="000000"/>
              </a:solidFill>
              <a:latin typeface="Times New Roman"/>
              <a:cs typeface="Times New Roman"/>
            </a:endParaRPr>
          </a:p>
        </p:txBody>
      </p:sp>
      <p:sp>
        <p:nvSpPr>
          <p:cNvPr id="319" name="object 47">
            <a:extLst>
              <a:ext uri="{FF2B5EF4-FFF2-40B4-BE49-F238E27FC236}">
                <a16:creationId xmlns:a16="http://schemas.microsoft.com/office/drawing/2014/main" id="{A251EFF0-16A9-E0EC-CD19-D5FEEDF6001A}"/>
              </a:ext>
            </a:extLst>
          </p:cNvPr>
          <p:cNvSpPr txBox="1"/>
          <p:nvPr/>
        </p:nvSpPr>
        <p:spPr>
          <a:xfrm>
            <a:off x="10826717" y="600976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8</a:t>
            </a:r>
            <a:endParaRPr sz="1600" kern="0" dirty="0">
              <a:solidFill>
                <a:sysClr val="windowText" lastClr="000000"/>
              </a:solidFill>
              <a:latin typeface="Times New Roman"/>
              <a:cs typeface="Times New Roman"/>
            </a:endParaRPr>
          </a:p>
        </p:txBody>
      </p:sp>
      <p:sp>
        <p:nvSpPr>
          <p:cNvPr id="320" name="object 47">
            <a:extLst>
              <a:ext uri="{FF2B5EF4-FFF2-40B4-BE49-F238E27FC236}">
                <a16:creationId xmlns:a16="http://schemas.microsoft.com/office/drawing/2014/main" id="{1EE3A384-4F50-9207-4B57-99FF97BD0105}"/>
              </a:ext>
            </a:extLst>
          </p:cNvPr>
          <p:cNvSpPr txBox="1"/>
          <p:nvPr/>
        </p:nvSpPr>
        <p:spPr>
          <a:xfrm>
            <a:off x="11868592" y="600976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10</a:t>
            </a:r>
            <a:endParaRPr sz="1600" kern="0" dirty="0">
              <a:solidFill>
                <a:sysClr val="windowText" lastClr="000000"/>
              </a:solidFill>
              <a:latin typeface="Times New Roman"/>
              <a:cs typeface="Times New Roman"/>
            </a:endParaRPr>
          </a:p>
        </p:txBody>
      </p:sp>
      <p:sp>
        <p:nvSpPr>
          <p:cNvPr id="324" name="object 46">
            <a:extLst>
              <a:ext uri="{FF2B5EF4-FFF2-40B4-BE49-F238E27FC236}">
                <a16:creationId xmlns:a16="http://schemas.microsoft.com/office/drawing/2014/main" id="{BC4D9AED-DEB2-615C-8C41-5BA4DE8E88D0}"/>
              </a:ext>
            </a:extLst>
          </p:cNvPr>
          <p:cNvSpPr txBox="1"/>
          <p:nvPr/>
        </p:nvSpPr>
        <p:spPr>
          <a:xfrm>
            <a:off x="9179639" y="600976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5</a:t>
            </a:r>
            <a:endParaRPr sz="1600" kern="0" dirty="0">
              <a:solidFill>
                <a:sysClr val="windowText" lastClr="000000"/>
              </a:solidFill>
              <a:latin typeface="Times New Roman"/>
              <a:cs typeface="Times New Roman"/>
            </a:endParaRPr>
          </a:p>
        </p:txBody>
      </p:sp>
      <p:sp>
        <p:nvSpPr>
          <p:cNvPr id="265" name="object 20">
            <a:extLst>
              <a:ext uri="{FF2B5EF4-FFF2-40B4-BE49-F238E27FC236}">
                <a16:creationId xmlns:a16="http://schemas.microsoft.com/office/drawing/2014/main" id="{38163305-2CFB-A2C8-1506-C947A2D56E66}"/>
              </a:ext>
            </a:extLst>
          </p:cNvPr>
          <p:cNvSpPr/>
          <p:nvPr/>
        </p:nvSpPr>
        <p:spPr>
          <a:xfrm>
            <a:off x="6175054" y="5067920"/>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chemeClr val="tx1"/>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cxnSp>
        <p:nvCxnSpPr>
          <p:cNvPr id="327" name="Straight Connector 326">
            <a:extLst>
              <a:ext uri="{FF2B5EF4-FFF2-40B4-BE49-F238E27FC236}">
                <a16:creationId xmlns:a16="http://schemas.microsoft.com/office/drawing/2014/main" id="{1E28C5AB-397E-3FFA-3DA1-CD7C3C11593B}"/>
              </a:ext>
            </a:extLst>
          </p:cNvPr>
          <p:cNvCxnSpPr/>
          <p:nvPr/>
        </p:nvCxnSpPr>
        <p:spPr bwMode="auto">
          <a:xfrm>
            <a:off x="8610600" y="5068678"/>
            <a:ext cx="533400" cy="0"/>
          </a:xfrm>
          <a:prstGeom prst="line">
            <a:avLst/>
          </a:prstGeom>
          <a:ln w="9525">
            <a:solidFill>
              <a:srgbClr val="000000"/>
            </a:solidFill>
          </a:ln>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3262639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3E8F37-5D98-E444-5C38-77D4867848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F89384-4D1D-1C3D-2724-6828EA9BCDAA}"/>
              </a:ext>
            </a:extLst>
          </p:cNvPr>
          <p:cNvSpPr>
            <a:spLocks noGrp="1"/>
          </p:cNvSpPr>
          <p:nvPr>
            <p:ph type="title"/>
          </p:nvPr>
        </p:nvSpPr>
        <p:spPr/>
        <p:txBody>
          <a:bodyPr/>
          <a:lstStyle/>
          <a:p>
            <a:r>
              <a:rPr lang="en-GB" dirty="0"/>
              <a:t>Q2. </a:t>
            </a:r>
            <a:r>
              <a:rPr lang="en-GB" dirty="0" err="1"/>
              <a:t>Schedulability</a:t>
            </a:r>
            <a:r>
              <a:rPr lang="en-GB" dirty="0"/>
              <a:t> under RM, DM, or EDF</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07DE19-F69C-27CF-675A-7FEAA451EB1B}"/>
                  </a:ext>
                </a:extLst>
              </p:cNvPr>
              <p:cNvSpPr>
                <a:spLocks noGrp="1"/>
              </p:cNvSpPr>
              <p:nvPr>
                <p:ph idx="1"/>
              </p:nvPr>
            </p:nvSpPr>
            <p:spPr/>
            <p:txBody>
              <a:bodyPr>
                <a:normAutofit/>
              </a:bodyPr>
              <a:lstStyle/>
              <a:p>
                <a:r>
                  <a:rPr lang="en-GB" dirty="0"/>
                  <a:t>Determine </a:t>
                </a:r>
                <a:r>
                  <a:rPr lang="en-GB" dirty="0" err="1"/>
                  <a:t>schedulability</a:t>
                </a:r>
                <a:r>
                  <a:rPr lang="en-GB" dirty="0"/>
                  <a:t> of the following tasksets under (1) Rate Monotonic (RM) scheduling, using Utilization Bound test and/or Response Time Analysis (RTA) to determine taskset </a:t>
                </a:r>
                <a:r>
                  <a:rPr lang="en-GB" dirty="0" err="1"/>
                  <a:t>schedulability</a:t>
                </a:r>
                <a:r>
                  <a:rPr lang="en-GB" dirty="0"/>
                  <a:t>. (2) Deadline Monotonic (DM) scheduling (3) Earliest Deadline First (EDF) scheduling, using Utilization Bound test. </a:t>
                </a:r>
              </a:p>
              <a:p>
                <a:r>
                  <a:rPr lang="en-GB" spc="-45" dirty="0">
                    <a:latin typeface="Times New Roman"/>
                    <a:cs typeface="Times New Roman"/>
                  </a:rPr>
                  <a:t>1) </a:t>
                </a:r>
                <a:r>
                  <a:rPr lang="en-GB" sz="2400" b="0" dirty="0">
                    <a:latin typeface="Gill Sans Light"/>
                  </a:rPr>
                  <a:t>Taskset </a:t>
                </a:r>
                <a14:m>
                  <m:oMath xmlns:m="http://schemas.openxmlformats.org/officeDocument/2006/math">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1</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b="0" i="1" kern="0" dirty="0" smtClean="0">
                            <a:latin typeface="Cambria Math" panose="02040503050406030204" pitchFamily="18" charset="0"/>
                          </a:rPr>
                          <m:t>0.5</m:t>
                        </m:r>
                        <m:r>
                          <a:rPr lang="en-GB" i="1" kern="0" dirty="0" smtClean="0">
                            <a:latin typeface="Cambria Math" panose="02040503050406030204" pitchFamily="18" charset="0"/>
                          </a:rPr>
                          <m:t>, </m:t>
                        </m:r>
                        <m:r>
                          <a:rPr lang="en-GB" i="1" kern="0" dirty="0">
                            <a:latin typeface="Cambria Math" panose="02040503050406030204" pitchFamily="18" charset="0"/>
                          </a:rPr>
                          <m:t>3,</m:t>
                        </m:r>
                        <m:r>
                          <a:rPr lang="en-GB" i="1" kern="0" dirty="0" smtClean="0">
                            <a:latin typeface="Cambria Math" panose="02040503050406030204" pitchFamily="18" charset="0"/>
                          </a:rPr>
                          <m:t> 3</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2</m:t>
                        </m:r>
                      </m:sub>
                    </m:sSub>
                    <m:r>
                      <a:rPr lang="en-GB" i="1" kern="0" dirty="0" smtClean="0">
                        <a:latin typeface="Cambria Math" panose="02040503050406030204" pitchFamily="18" charset="0"/>
                      </a:rPr>
                      <m:t>=</m:t>
                    </m:r>
                    <m:d>
                      <m:dPr>
                        <m:ctrlPr>
                          <a:rPr lang="en-GB" i="1" kern="0" dirty="0" smtClean="0">
                            <a:solidFill>
                              <a:schemeClr val="tx1"/>
                            </a:solidFill>
                            <a:latin typeface="Cambria Math" panose="02040503050406030204" pitchFamily="18" charset="0"/>
                          </a:rPr>
                        </m:ctrlPr>
                      </m:dPr>
                      <m:e>
                        <m:r>
                          <a:rPr lang="en-GB" i="1" kern="0" dirty="0" smtClean="0">
                            <a:solidFill>
                              <a:schemeClr val="tx1"/>
                            </a:solidFill>
                            <a:latin typeface="Cambria Math" panose="02040503050406030204" pitchFamily="18" charset="0"/>
                          </a:rPr>
                          <m:t>1, 4, </m:t>
                        </m:r>
                        <m:r>
                          <a:rPr lang="en-GB" b="0" i="1" kern="0" dirty="0" smtClean="0">
                            <a:solidFill>
                              <a:schemeClr val="tx1"/>
                            </a:solidFill>
                            <a:latin typeface="Cambria Math" panose="02040503050406030204" pitchFamily="18" charset="0"/>
                          </a:rPr>
                          <m:t>4</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3</m:t>
                        </m:r>
                      </m:sub>
                    </m:sSub>
                    <m:r>
                      <a:rPr lang="en-GB" i="1" kern="0" dirty="0" smtClean="0">
                        <a:latin typeface="Cambria Math" panose="02040503050406030204" pitchFamily="18" charset="0"/>
                      </a:rPr>
                      <m:t>=(2, 6, 6)</m:t>
                    </m:r>
                  </m:oMath>
                </a14:m>
                <a:endParaRPr lang="en-GB" sz="2400" b="0" dirty="0">
                  <a:latin typeface="Times New Roman"/>
                  <a:cs typeface="Times New Roman"/>
                </a:endParaRPr>
              </a:p>
              <a:p>
                <a:r>
                  <a:rPr lang="en-GB" spc="-45" dirty="0">
                    <a:latin typeface="Times New Roman"/>
                    <a:cs typeface="Times New Roman"/>
                  </a:rPr>
                  <a:t>2) </a:t>
                </a:r>
                <a:r>
                  <a:rPr lang="en-GB" sz="2400" b="0" dirty="0">
                    <a:latin typeface="Gill Sans Light"/>
                  </a:rPr>
                  <a:t>Taskset </a:t>
                </a:r>
                <a14:m>
                  <m:oMath xmlns:m="http://schemas.openxmlformats.org/officeDocument/2006/math">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1</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b="0" i="1" kern="0" dirty="0" smtClean="0">
                            <a:latin typeface="Cambria Math" panose="02040503050406030204" pitchFamily="18" charset="0"/>
                          </a:rPr>
                          <m:t>0.5</m:t>
                        </m:r>
                        <m:r>
                          <a:rPr lang="en-GB" i="1" kern="0" dirty="0" smtClean="0">
                            <a:latin typeface="Cambria Math" panose="02040503050406030204" pitchFamily="18" charset="0"/>
                          </a:rPr>
                          <m:t>, </m:t>
                        </m:r>
                        <m:r>
                          <a:rPr lang="en-GB" i="1" kern="0" dirty="0">
                            <a:latin typeface="Cambria Math" panose="02040503050406030204" pitchFamily="18" charset="0"/>
                          </a:rPr>
                          <m:t>3,</m:t>
                        </m:r>
                        <m:r>
                          <a:rPr lang="en-GB" i="1" kern="0" dirty="0" smtClean="0">
                            <a:latin typeface="Cambria Math" panose="02040503050406030204" pitchFamily="18" charset="0"/>
                          </a:rPr>
                          <m:t> 3</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2</m:t>
                        </m:r>
                      </m:sub>
                    </m:sSub>
                    <m:r>
                      <a:rPr lang="en-GB" i="1" kern="0" dirty="0" smtClean="0">
                        <a:latin typeface="Cambria Math" panose="02040503050406030204" pitchFamily="18" charset="0"/>
                      </a:rPr>
                      <m:t>=</m:t>
                    </m:r>
                    <m:d>
                      <m:dPr>
                        <m:ctrlPr>
                          <a:rPr lang="en-GB" i="1" kern="0" dirty="0" smtClean="0">
                            <a:solidFill>
                              <a:schemeClr val="tx1"/>
                            </a:solidFill>
                            <a:latin typeface="Cambria Math" panose="02040503050406030204" pitchFamily="18" charset="0"/>
                          </a:rPr>
                        </m:ctrlPr>
                      </m:dPr>
                      <m:e>
                        <m:r>
                          <a:rPr lang="en-GB" i="1" kern="0" dirty="0" smtClean="0">
                            <a:solidFill>
                              <a:schemeClr val="tx1"/>
                            </a:solidFill>
                            <a:latin typeface="Cambria Math" panose="02040503050406030204" pitchFamily="18" charset="0"/>
                          </a:rPr>
                          <m:t>1, 4, </m:t>
                        </m:r>
                        <m:r>
                          <a:rPr lang="en-GB" b="0" i="1" kern="0" dirty="0" smtClean="0">
                            <a:solidFill>
                              <a:schemeClr val="tx1"/>
                            </a:solidFill>
                            <a:latin typeface="Cambria Math" panose="02040503050406030204" pitchFamily="18" charset="0"/>
                          </a:rPr>
                          <m:t>2</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3</m:t>
                        </m:r>
                      </m:sub>
                    </m:sSub>
                    <m:r>
                      <a:rPr lang="en-GB" i="1" kern="0" dirty="0" smtClean="0">
                        <a:latin typeface="Cambria Math" panose="02040503050406030204" pitchFamily="18" charset="0"/>
                      </a:rPr>
                      <m:t>=(2, 6, 6)</m:t>
                    </m:r>
                  </m:oMath>
                </a14:m>
                <a:endParaRPr lang="en-GB" sz="2400" b="0" dirty="0">
                  <a:latin typeface="Times New Roman"/>
                  <a:cs typeface="Times New Roman"/>
                </a:endParaRPr>
              </a:p>
              <a:p>
                <a:r>
                  <a:rPr lang="en-GB" spc="-45" dirty="0">
                    <a:latin typeface="Times New Roman"/>
                    <a:cs typeface="Times New Roman"/>
                  </a:rPr>
                  <a:t>3) </a:t>
                </a:r>
                <a:r>
                  <a:rPr lang="en-GB" sz="2400" b="0" dirty="0">
                    <a:latin typeface="Gill Sans Light"/>
                  </a:rPr>
                  <a:t>Taskset </a:t>
                </a:r>
                <a14:m>
                  <m:oMath xmlns:m="http://schemas.openxmlformats.org/officeDocument/2006/math">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1</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b="0" i="1" kern="0" dirty="0" smtClean="0">
                            <a:latin typeface="Cambria Math" panose="02040503050406030204" pitchFamily="18" charset="0"/>
                          </a:rPr>
                          <m:t>1</m:t>
                        </m:r>
                        <m:r>
                          <a:rPr lang="en-GB" i="1" kern="0" dirty="0" smtClean="0">
                            <a:latin typeface="Cambria Math" panose="02040503050406030204" pitchFamily="18" charset="0"/>
                          </a:rPr>
                          <m:t>, </m:t>
                        </m:r>
                        <m:r>
                          <a:rPr lang="en-GB" i="1" kern="0" dirty="0">
                            <a:latin typeface="Cambria Math" panose="02040503050406030204" pitchFamily="18" charset="0"/>
                          </a:rPr>
                          <m:t>3,</m:t>
                        </m:r>
                        <m:r>
                          <a:rPr lang="en-GB" i="1" kern="0" dirty="0" smtClean="0">
                            <a:latin typeface="Cambria Math" panose="02040503050406030204" pitchFamily="18" charset="0"/>
                          </a:rPr>
                          <m:t> 3</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2</m:t>
                        </m:r>
                      </m:sub>
                    </m:sSub>
                    <m:r>
                      <a:rPr lang="en-GB" i="1" kern="0" dirty="0" smtClean="0">
                        <a:latin typeface="Cambria Math" panose="02040503050406030204" pitchFamily="18" charset="0"/>
                      </a:rPr>
                      <m:t>=</m:t>
                    </m:r>
                    <m:d>
                      <m:dPr>
                        <m:ctrlPr>
                          <a:rPr lang="en-GB" i="1" kern="0" dirty="0" smtClean="0">
                            <a:solidFill>
                              <a:schemeClr val="tx1"/>
                            </a:solidFill>
                            <a:latin typeface="Cambria Math" panose="02040503050406030204" pitchFamily="18" charset="0"/>
                          </a:rPr>
                        </m:ctrlPr>
                      </m:dPr>
                      <m:e>
                        <m:r>
                          <a:rPr lang="en-GB" i="1" kern="0" dirty="0" smtClean="0">
                            <a:solidFill>
                              <a:schemeClr val="tx1"/>
                            </a:solidFill>
                            <a:latin typeface="Cambria Math" panose="02040503050406030204" pitchFamily="18" charset="0"/>
                          </a:rPr>
                          <m:t>1, 4, </m:t>
                        </m:r>
                        <m:r>
                          <a:rPr lang="en-GB" b="0" i="1" kern="0" dirty="0" smtClean="0">
                            <a:solidFill>
                              <a:schemeClr val="tx1"/>
                            </a:solidFill>
                            <a:latin typeface="Cambria Math" panose="02040503050406030204" pitchFamily="18" charset="0"/>
                          </a:rPr>
                          <m:t>2</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3</m:t>
                        </m:r>
                      </m:sub>
                    </m:sSub>
                    <m:r>
                      <a:rPr lang="en-GB" i="1" kern="0" dirty="0" smtClean="0">
                        <a:latin typeface="Cambria Math" panose="02040503050406030204" pitchFamily="18" charset="0"/>
                      </a:rPr>
                      <m:t>=(2, 6, 6)</m:t>
                    </m:r>
                  </m:oMath>
                </a14:m>
                <a:endParaRPr lang="en-GB" sz="2400" b="0" dirty="0">
                  <a:latin typeface="Times New Roman"/>
                  <a:cs typeface="Times New Roman"/>
                </a:endParaRPr>
              </a:p>
            </p:txBody>
          </p:sp>
        </mc:Choice>
        <mc:Fallback xmlns="">
          <p:sp>
            <p:nvSpPr>
              <p:cNvPr id="3" name="Content Placeholder 2">
                <a:extLst>
                  <a:ext uri="{FF2B5EF4-FFF2-40B4-BE49-F238E27FC236}">
                    <a16:creationId xmlns:a16="http://schemas.microsoft.com/office/drawing/2014/main" id="{3E07DE19-F69C-27CF-675A-7FEAA451EB1B}"/>
                  </a:ext>
                </a:extLst>
              </p:cNvPr>
              <p:cNvSpPr>
                <a:spLocks noGrp="1" noRot="1" noChangeAspect="1" noMove="1" noResize="1" noEditPoints="1" noAdjustHandles="1" noChangeArrowheads="1" noChangeShapeType="1" noTextEdit="1"/>
              </p:cNvSpPr>
              <p:nvPr>
                <p:ph idx="1"/>
              </p:nvPr>
            </p:nvSpPr>
            <p:spPr>
              <a:blipFill>
                <a:blip r:embed="rId2"/>
                <a:stretch>
                  <a:fillRect l="-1038" t="-2148" r="-1326"/>
                </a:stretch>
              </a:blipFill>
            </p:spPr>
            <p:txBody>
              <a:bodyPr/>
              <a:lstStyle/>
              <a:p>
                <a:r>
                  <a:rPr lang="en-SE">
                    <a:noFill/>
                  </a:rPr>
                  <a:t> </a:t>
                </a:r>
              </a:p>
            </p:txBody>
          </p:sp>
        </mc:Fallback>
      </mc:AlternateContent>
    </p:spTree>
    <p:extLst>
      <p:ext uri="{BB962C8B-B14F-4D97-AF65-F5344CB8AC3E}">
        <p14:creationId xmlns:p14="http://schemas.microsoft.com/office/powerpoint/2010/main" val="404720762"/>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99454</TotalTime>
  <Pages>60</Pages>
  <Words>5089</Words>
  <Application>Microsoft Office PowerPoint</Application>
  <PresentationFormat>Widescreen</PresentationFormat>
  <Paragraphs>871</Paragraphs>
  <Slides>32</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Gill Sans</vt:lpstr>
      <vt:lpstr>Gill Sans Light</vt:lpstr>
      <vt:lpstr>宋体</vt:lpstr>
      <vt:lpstr>Cambria Math</vt:lpstr>
      <vt:lpstr>Comic Sans MS</vt:lpstr>
      <vt:lpstr>Symbol</vt:lpstr>
      <vt:lpstr>Tahoma</vt:lpstr>
      <vt:lpstr>Times New Roman</vt:lpstr>
      <vt:lpstr>Wingdings</vt:lpstr>
      <vt:lpstr>Office</vt:lpstr>
      <vt:lpstr>CSC 112: Computer Operating Systems Lecture 6   Real-Time Scheduling Exercises ANS</vt:lpstr>
      <vt:lpstr>Q1. Schedulability under RM or EDF</vt:lpstr>
      <vt:lpstr>Q1. Schedulability under RM or EDF ANS</vt:lpstr>
      <vt:lpstr>Q1. Schedulability under RM or EDF ANS</vt:lpstr>
      <vt:lpstr>Q1. Schedulability under RM or EDF ANS</vt:lpstr>
      <vt:lpstr>Q1. Schedulability under RM or EDF ANS</vt:lpstr>
      <vt:lpstr>Q1. Schedulability under RM or EDF ANS</vt:lpstr>
      <vt:lpstr>Q1. Schedulability under RM or EDF ANS</vt:lpstr>
      <vt:lpstr>Q2. Schedulability under RM, DM, or EDF</vt:lpstr>
      <vt:lpstr>Recall: RM vs. DM Example</vt:lpstr>
      <vt:lpstr>Q2. Schedulability under RM, DM, or EDF ANS</vt:lpstr>
      <vt:lpstr>Q2. Schedulability under RM, DM, or EDF ANS</vt:lpstr>
      <vt:lpstr>Q2. Schedulability under RM, DM, or EDF ANS</vt:lpstr>
      <vt:lpstr>Q3 RM, EDF, LLF</vt:lpstr>
      <vt:lpstr>Q3 RM, EDF, LLF ANS</vt:lpstr>
      <vt:lpstr>Q3 RM, EDF, LLF ANS</vt:lpstr>
      <vt:lpstr>Recall: PCP Blocking Time</vt:lpstr>
      <vt:lpstr>Q5. Schedulability with Shared Resources</vt:lpstr>
      <vt:lpstr>Q5. Schedulability with Shared Resources</vt:lpstr>
      <vt:lpstr>Q5. Schedulability with Shared Resources ANS </vt:lpstr>
      <vt:lpstr>Q5. Schedulability with Shared Resources ANS </vt:lpstr>
      <vt:lpstr>Q5. Task A</vt:lpstr>
      <vt:lpstr>Q5. Task B</vt:lpstr>
      <vt:lpstr>Q5. Task C</vt:lpstr>
      <vt:lpstr>Q5. Task D</vt:lpstr>
      <vt:lpstr>Q5. Task E</vt:lpstr>
      <vt:lpstr>Q5. Task F</vt:lpstr>
      <vt:lpstr>Q5. Task G</vt:lpstr>
      <vt:lpstr>Q5. Task H</vt:lpstr>
      <vt:lpstr>Q4. Schedulability with Shared Resources </vt:lpstr>
      <vt:lpstr>Q5. Schedulability with Shared Resources </vt:lpstr>
      <vt:lpstr>Q6. Schedulability with Shared Resources </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1119</cp:revision>
  <cp:lastPrinted>2022-03-15T20:14:46Z</cp:lastPrinted>
  <dcterms:created xsi:type="dcterms:W3CDTF">1995-08-12T11:37:26Z</dcterms:created>
  <dcterms:modified xsi:type="dcterms:W3CDTF">2025-04-16T12:53:53Z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