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
  </p:notesMasterIdLst>
  <p:handoutMasterIdLst>
    <p:handoutMasterId r:id="rId7"/>
  </p:handoutMasterIdLst>
  <p:sldIdLst>
    <p:sldId id="256" r:id="rId2"/>
    <p:sldId id="918" r:id="rId3"/>
    <p:sldId id="928" r:id="rId4"/>
    <p:sldId id="916" r:id="rId5"/>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30AB"/>
    <a:srgbClr val="FF0000"/>
    <a:srgbClr val="BCFFBC"/>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2414" autoAdjust="0"/>
    <p:restoredTop sz="85098" autoAdjust="0"/>
  </p:normalViewPr>
  <p:slideViewPr>
    <p:cSldViewPr>
      <p:cViewPr varScale="1">
        <p:scale>
          <a:sx n="70" d="100"/>
          <a:sy n="70" d="100"/>
        </p:scale>
        <p:origin x="826" y="5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dirty="0"/>
              <a:t>-Time Scheduling</a:t>
            </a:r>
            <a:br>
              <a:rPr lang="en-GB" altLang="zh-CN" sz="3000" dirty="0"/>
            </a:br>
            <a:r>
              <a:rPr lang="en-GB" altLang="zh-CN" sz="3000" dirty="0"/>
              <a:t>Exercises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DE959-3EE4-64EA-3BE7-3448A999C263}"/>
              </a:ext>
            </a:extLst>
          </p:cNvPr>
          <p:cNvSpPr>
            <a:spLocks noGrp="1"/>
          </p:cNvSpPr>
          <p:nvPr>
            <p:ph type="title"/>
          </p:nvPr>
        </p:nvSpPr>
        <p:spPr/>
        <p:txBody>
          <a:bodyPr/>
          <a:lstStyle/>
          <a:p>
            <a:r>
              <a:rPr lang="en-GB" dirty="0"/>
              <a:t>Q1. </a:t>
            </a:r>
            <a:r>
              <a:rPr lang="en-GB" dirty="0" err="1"/>
              <a:t>Schedulability</a:t>
            </a:r>
            <a:r>
              <a:rPr lang="en-GB" dirty="0"/>
              <a:t> under RM or EDF</a:t>
            </a:r>
            <a:endParaRPr lang="en-SE" dirty="0"/>
          </a:p>
        </p:txBody>
      </p:sp>
      <p:sp>
        <p:nvSpPr>
          <p:cNvPr id="3" name="Content Placeholder 2">
            <a:extLst>
              <a:ext uri="{FF2B5EF4-FFF2-40B4-BE49-F238E27FC236}">
                <a16:creationId xmlns:a16="http://schemas.microsoft.com/office/drawing/2014/main" id="{16D2C72A-6DD1-2E67-BDDE-88621E58E0DA}"/>
              </a:ext>
            </a:extLst>
          </p:cNvPr>
          <p:cNvSpPr>
            <a:spLocks noGrp="1"/>
          </p:cNvSpPr>
          <p:nvPr>
            <p:ph idx="1"/>
          </p:nvPr>
        </p:nvSpPr>
        <p:spPr/>
        <p:txBody>
          <a:bodyPr/>
          <a:lstStyle/>
          <a:p>
            <a:r>
              <a:rPr lang="en-GB" dirty="0"/>
              <a:t>Determine </a:t>
            </a:r>
            <a:r>
              <a:rPr lang="en-GB" dirty="0" err="1"/>
              <a:t>schedulability</a:t>
            </a:r>
            <a:r>
              <a:rPr lang="en-GB" dirty="0"/>
              <a:t> of the following tasksets under (1) Rate Monotonic (RM) scheduling, using Utilization Bound test and/or Response Time Analysis (RTA) to determine taskset </a:t>
            </a:r>
            <a:r>
              <a:rPr lang="en-GB" dirty="0" err="1"/>
              <a:t>schedulability</a:t>
            </a:r>
            <a:r>
              <a:rPr lang="en-GB" dirty="0"/>
              <a:t>. (2) Earliest Deadline First (EDF) scheduling, using Utilization Bound test. </a:t>
            </a:r>
            <a:r>
              <a:rPr lang="en-GB" sz="2400" b="0" dirty="0">
                <a:latin typeface="Gill Sans Light"/>
              </a:rPr>
              <a:t>We use the notation </a:t>
            </a:r>
            <a:r>
              <a:rPr lang="en-GB" sz="2400" b="0" dirty="0">
                <a:latin typeface="Symbol"/>
                <a:cs typeface="Times New Roman" panose="02020603050405020304" pitchFamily="18" charset="0"/>
              </a:rPr>
              <a:t></a:t>
            </a:r>
            <a:r>
              <a:rPr lang="en-GB" sz="2400" b="0" baseline="-7716" dirty="0">
                <a:latin typeface="Times New Roman"/>
                <a:cs typeface="Times New Roman"/>
              </a:rPr>
              <a:t>i</a:t>
            </a:r>
            <a:r>
              <a:rPr lang="en-GB" sz="2400" b="0" spc="-40" baseline="-7716" dirty="0">
                <a:latin typeface="Times New Roman"/>
                <a:cs typeface="Times New Roman"/>
              </a:rPr>
              <a:t> </a:t>
            </a:r>
            <a:r>
              <a:rPr lang="en-GB" sz="2400" b="0" dirty="0">
                <a:latin typeface="Times New Roman"/>
                <a:cs typeface="Times New Roman"/>
              </a:rPr>
              <a:t>(C</a:t>
            </a:r>
            <a:r>
              <a:rPr lang="en-GB" sz="2400" b="0" baseline="-7716" dirty="0">
                <a:latin typeface="Times New Roman"/>
                <a:cs typeface="Times New Roman"/>
              </a:rPr>
              <a:t>i</a:t>
            </a:r>
            <a:r>
              <a:rPr lang="en-GB" sz="2400" b="0" dirty="0">
                <a:latin typeface="Times New Roman"/>
                <a:cs typeface="Times New Roman"/>
              </a:rPr>
              <a:t>,</a:t>
            </a:r>
            <a:r>
              <a:rPr lang="en-GB" sz="2400" b="0" spc="-64" dirty="0">
                <a:latin typeface="Times New Roman"/>
                <a:cs typeface="Times New Roman"/>
              </a:rPr>
              <a:t> </a:t>
            </a:r>
            <a:r>
              <a:rPr lang="en-GB" sz="2400" b="0" dirty="0">
                <a:latin typeface="Times New Roman"/>
                <a:cs typeface="Times New Roman"/>
              </a:rPr>
              <a:t>T</a:t>
            </a:r>
            <a:r>
              <a:rPr lang="en-GB" sz="2400" b="0" baseline="-7716" dirty="0">
                <a:latin typeface="Times New Roman"/>
                <a:cs typeface="Times New Roman"/>
              </a:rPr>
              <a:t>i</a:t>
            </a:r>
            <a:r>
              <a:rPr lang="en-GB" sz="2400" b="0" spc="-20" baseline="-7716" dirty="0">
                <a:latin typeface="Times New Roman"/>
                <a:cs typeface="Times New Roman"/>
              </a:rPr>
              <a:t>, </a:t>
            </a:r>
            <a:r>
              <a:rPr lang="en-GB" sz="2400" b="0" dirty="0">
                <a:latin typeface="Times New Roman"/>
                <a:cs typeface="Times New Roman"/>
              </a:rPr>
              <a:t>D</a:t>
            </a:r>
            <a:r>
              <a:rPr lang="en-GB" sz="2400" b="0" baseline="-7716" dirty="0">
                <a:latin typeface="Times New Roman"/>
                <a:cs typeface="Times New Roman"/>
              </a:rPr>
              <a:t>i</a:t>
            </a:r>
            <a:r>
              <a:rPr lang="en-GB" sz="2400" b="0" dirty="0">
                <a:latin typeface="Times New Roman"/>
                <a:cs typeface="Times New Roman"/>
              </a:rPr>
              <a:t>) </a:t>
            </a:r>
            <a:r>
              <a:rPr lang="en-GB" sz="2400" b="0" dirty="0">
                <a:latin typeface="Gill Sans Light"/>
              </a:rPr>
              <a:t>to denote task </a:t>
            </a:r>
            <a:r>
              <a:rPr lang="en-GB" sz="2400" b="0" dirty="0">
                <a:latin typeface="Symbol"/>
                <a:cs typeface="Times New Roman" panose="02020603050405020304" pitchFamily="18" charset="0"/>
              </a:rPr>
              <a:t></a:t>
            </a:r>
            <a:r>
              <a:rPr lang="en-GB" sz="2400" b="0" baseline="-7716" dirty="0">
                <a:latin typeface="Times New Roman"/>
                <a:cs typeface="Times New Roman"/>
              </a:rPr>
              <a:t>i</a:t>
            </a:r>
            <a:r>
              <a:rPr lang="en-GB" sz="2400" b="0" dirty="0">
                <a:latin typeface="Gill Sans Light"/>
              </a:rPr>
              <a:t> with WCET </a:t>
            </a:r>
            <a:r>
              <a:rPr lang="en-GB" sz="2400" b="0" dirty="0">
                <a:latin typeface="Times New Roman"/>
                <a:cs typeface="Times New Roman"/>
              </a:rPr>
              <a:t>C</a:t>
            </a:r>
            <a:r>
              <a:rPr lang="en-GB" sz="2400" b="0" baseline="-7716" dirty="0">
                <a:latin typeface="Times New Roman"/>
                <a:cs typeface="Times New Roman"/>
              </a:rPr>
              <a:t>i</a:t>
            </a:r>
            <a:r>
              <a:rPr lang="en-GB" sz="2400" b="0" dirty="0">
                <a:latin typeface="Times New Roman"/>
                <a:cs typeface="Times New Roman"/>
              </a:rPr>
              <a:t> </a:t>
            </a:r>
            <a:r>
              <a:rPr lang="en-GB" sz="2400" b="0" dirty="0">
                <a:latin typeface="Gill Sans Light"/>
              </a:rPr>
              <a:t>Period</a:t>
            </a:r>
            <a:r>
              <a:rPr lang="en-GB" sz="2400" b="0" dirty="0">
                <a:latin typeface="Times New Roman"/>
                <a:cs typeface="Times New Roman"/>
              </a:rPr>
              <a:t> T</a:t>
            </a:r>
            <a:r>
              <a:rPr lang="en-GB" sz="2400" b="0" baseline="-7716" dirty="0">
                <a:latin typeface="Times New Roman"/>
                <a:cs typeface="Times New Roman"/>
              </a:rPr>
              <a:t>i</a:t>
            </a:r>
            <a:r>
              <a:rPr lang="en-GB" sz="2400" b="0" spc="-20" baseline="-7716" dirty="0">
                <a:latin typeface="Times New Roman"/>
                <a:cs typeface="Times New Roman"/>
              </a:rPr>
              <a:t>, </a:t>
            </a:r>
            <a:r>
              <a:rPr lang="en-GB" sz="2400" b="0" dirty="0">
                <a:latin typeface="Gill Sans Light"/>
              </a:rPr>
              <a:t>Deadline </a:t>
            </a:r>
            <a:r>
              <a:rPr lang="en-GB" sz="2400" b="0" dirty="0">
                <a:latin typeface="Times New Roman"/>
                <a:cs typeface="Times New Roman"/>
              </a:rPr>
              <a:t>D</a:t>
            </a:r>
            <a:r>
              <a:rPr lang="en-GB" sz="2400" b="0" baseline="-7716" dirty="0">
                <a:latin typeface="Times New Roman"/>
                <a:cs typeface="Times New Roman"/>
              </a:rPr>
              <a:t>i </a:t>
            </a:r>
            <a:r>
              <a:rPr lang="en-GB" dirty="0">
                <a:latin typeface="Gill Sans Light"/>
              </a:rPr>
              <a:t>(c.f. Slide 33 in Lecture 6)</a:t>
            </a:r>
            <a:endParaRPr lang="en-SE" dirty="0">
              <a:latin typeface="Gill Sans Light"/>
            </a:endParaRPr>
          </a:p>
          <a:p>
            <a:r>
              <a:rPr lang="en-GB" spc="-45" dirty="0">
                <a:latin typeface="Times New Roman"/>
                <a:cs typeface="Times New Roman"/>
              </a:rPr>
              <a:t>1)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Times New Roman"/>
              <a:cs typeface="Times New Roman"/>
            </a:endParaRPr>
          </a:p>
          <a:p>
            <a:r>
              <a:rPr lang="en-GB" b="0" dirty="0">
                <a:latin typeface="Gill Sans Light"/>
              </a:rPr>
              <a:t>2)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pc="-45" dirty="0">
              <a:latin typeface="Gill Sans Light"/>
              <a:cs typeface="Times New Roman"/>
            </a:endParaRPr>
          </a:p>
          <a:p>
            <a:r>
              <a:rPr lang="en-GB" sz="2400" b="0" spc="-45" dirty="0">
                <a:latin typeface="Gill Sans Light"/>
                <a:cs typeface="Times New Roman"/>
              </a:rPr>
              <a:t>3)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Gill Sans Light"/>
            </a:endParaRPr>
          </a:p>
          <a:p>
            <a:r>
              <a:rPr lang="en-GB" b="0" dirty="0">
                <a:latin typeface="Gill Sans Light"/>
              </a:rPr>
              <a:t>4)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b="0" dirty="0">
                <a:latin typeface="Gill Sans Light"/>
              </a:rPr>
              <a:t>5) </a:t>
            </a:r>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7,</a:t>
            </a:r>
            <a:r>
              <a:rPr lang="en-GB" sz="2400" b="0" spc="-23" dirty="0">
                <a:latin typeface="Times New Roman"/>
                <a:cs typeface="Times New Roman"/>
              </a:rPr>
              <a:t> </a:t>
            </a:r>
            <a:r>
              <a:rPr lang="en-GB" sz="2400" b="0" dirty="0">
                <a:latin typeface="Times New Roman"/>
                <a:cs typeface="Times New Roman"/>
              </a:rPr>
              <a:t>7</a:t>
            </a:r>
            <a:r>
              <a:rPr lang="en-GB" sz="2400" b="0" spc="-45" dirty="0">
                <a:latin typeface="Times New Roman"/>
                <a:cs typeface="Times New Roman"/>
              </a:rPr>
              <a:t>)</a:t>
            </a:r>
          </a:p>
          <a:p>
            <a:r>
              <a:rPr lang="en-GB" dirty="0">
                <a:latin typeface="Gill Sans Light"/>
              </a:rPr>
              <a:t>6) 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(1,</a:t>
            </a:r>
            <a:r>
              <a:rPr lang="en-GB" sz="2400" b="0" spc="-64" dirty="0">
                <a:latin typeface="Times New Roman"/>
                <a:cs typeface="Times New Roman"/>
              </a:rPr>
              <a:t> </a:t>
            </a:r>
            <a:r>
              <a:rPr lang="en-GB" sz="2400" b="0" dirty="0">
                <a:latin typeface="Times New Roman"/>
                <a:cs typeface="Times New Roman"/>
              </a:rPr>
              <a:t>2,</a:t>
            </a:r>
            <a:r>
              <a:rPr lang="en-GB" sz="2400" b="0" spc="-23" dirty="0">
                <a:latin typeface="Times New Roman"/>
                <a:cs typeface="Times New Roman"/>
              </a:rPr>
              <a:t> </a:t>
            </a:r>
            <a:r>
              <a:rPr lang="en-GB" sz="2400" b="0" dirty="0">
                <a:latin typeface="Times New Roman"/>
                <a:cs typeface="Times New Roman"/>
              </a:rPr>
              <a:t>2</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(2.5,</a:t>
            </a:r>
            <a:r>
              <a:rPr lang="en-GB" sz="2400" b="0" spc="-64" dirty="0">
                <a:latin typeface="Times New Roman"/>
                <a:cs typeface="Times New Roman"/>
              </a:rPr>
              <a:t> </a:t>
            </a:r>
            <a:r>
              <a:rPr lang="en-GB" sz="2400" b="0" dirty="0">
                <a:latin typeface="Times New Roman"/>
                <a:cs typeface="Times New Roman"/>
              </a:rPr>
              <a:t>5,</a:t>
            </a:r>
            <a:r>
              <a:rPr lang="en-GB" sz="2400" b="0" spc="-23" dirty="0">
                <a:latin typeface="Times New Roman"/>
                <a:cs typeface="Times New Roman"/>
              </a:rPr>
              <a:t> </a:t>
            </a:r>
            <a:r>
              <a:rPr lang="en-GB" sz="2400" b="0" dirty="0">
                <a:latin typeface="Times New Roman"/>
                <a:cs typeface="Times New Roman"/>
              </a:rPr>
              <a:t>5</a:t>
            </a:r>
            <a:r>
              <a:rPr lang="en-GB" sz="2400" b="0" spc="-45" dirty="0">
                <a:latin typeface="Times New Roman"/>
                <a:cs typeface="Times New Roman"/>
              </a:rPr>
              <a:t>)</a:t>
            </a:r>
          </a:p>
          <a:p>
            <a:endParaRPr lang="en-SE" dirty="0"/>
          </a:p>
        </p:txBody>
      </p:sp>
      <p:graphicFrame>
        <p:nvGraphicFramePr>
          <p:cNvPr id="4" name="Table 3">
            <a:extLst>
              <a:ext uri="{FF2B5EF4-FFF2-40B4-BE49-F238E27FC236}">
                <a16:creationId xmlns:a16="http://schemas.microsoft.com/office/drawing/2014/main" id="{954EED49-4273-D1DC-7046-45E3831A4A6C}"/>
              </a:ext>
            </a:extLst>
          </p:cNvPr>
          <p:cNvGraphicFramePr>
            <a:graphicFrameLocks noGrp="1"/>
          </p:cNvGraphicFramePr>
          <p:nvPr>
            <p:extLst>
              <p:ext uri="{D42A27DB-BD31-4B8C-83A1-F6EECF244321}">
                <p14:modId xmlns:p14="http://schemas.microsoft.com/office/powerpoint/2010/main" val="837935390"/>
              </p:ext>
            </p:extLst>
          </p:nvPr>
        </p:nvGraphicFramePr>
        <p:xfrm>
          <a:off x="7391400" y="3200400"/>
          <a:ext cx="2656891" cy="1483360"/>
        </p:xfrm>
        <a:graphic>
          <a:graphicData uri="http://schemas.openxmlformats.org/drawingml/2006/table">
            <a:tbl>
              <a:tblPr firstRow="1" bandRow="1">
                <a:tableStyleId>{5C22544A-7EE6-4342-B048-85BDC9FD1C3A}</a:tableStyleId>
              </a:tblPr>
              <a:tblGrid>
                <a:gridCol w="990600">
                  <a:extLst>
                    <a:ext uri="{9D8B030D-6E8A-4147-A177-3AD203B41FA5}">
                      <a16:colId xmlns:a16="http://schemas.microsoft.com/office/drawing/2014/main" val="352138746"/>
                    </a:ext>
                  </a:extLst>
                </a:gridCol>
                <a:gridCol w="1666291">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RM Util 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FF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FF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bl>
          </a:graphicData>
        </a:graphic>
      </p:graphicFrame>
    </p:spTree>
    <p:extLst>
      <p:ext uri="{BB962C8B-B14F-4D97-AF65-F5344CB8AC3E}">
        <p14:creationId xmlns:p14="http://schemas.microsoft.com/office/powerpoint/2010/main" val="3490553363"/>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E8F37-5D98-E444-5C38-77D4867848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F89384-4D1D-1C3D-2724-6828EA9BCDAA}"/>
              </a:ext>
            </a:extLst>
          </p:cNvPr>
          <p:cNvSpPr>
            <a:spLocks noGrp="1"/>
          </p:cNvSpPr>
          <p:nvPr>
            <p:ph type="title"/>
          </p:nvPr>
        </p:nvSpPr>
        <p:spPr/>
        <p:txBody>
          <a:bodyPr/>
          <a:lstStyle/>
          <a:p>
            <a:r>
              <a:rPr lang="en-GB" dirty="0"/>
              <a:t>Q2. </a:t>
            </a:r>
            <a:r>
              <a:rPr lang="en-GB" dirty="0" err="1"/>
              <a:t>Schedulability</a:t>
            </a:r>
            <a:r>
              <a:rPr lang="en-GB" dirty="0"/>
              <a:t> under RM, DM, or EDF</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07DE19-F69C-27CF-675A-7FEAA451EB1B}"/>
                  </a:ext>
                </a:extLst>
              </p:cNvPr>
              <p:cNvSpPr>
                <a:spLocks noGrp="1"/>
              </p:cNvSpPr>
              <p:nvPr>
                <p:ph idx="1"/>
              </p:nvPr>
            </p:nvSpPr>
            <p:spPr/>
            <p:txBody>
              <a:bodyPr>
                <a:normAutofit/>
              </a:bodyPr>
              <a:lstStyle/>
              <a:p>
                <a:r>
                  <a:rPr lang="en-GB" dirty="0"/>
                  <a:t>Determine </a:t>
                </a:r>
                <a:r>
                  <a:rPr lang="en-GB" dirty="0" err="1"/>
                  <a:t>schedulability</a:t>
                </a:r>
                <a:r>
                  <a:rPr lang="en-GB" dirty="0"/>
                  <a:t> of the following tasksets under (1) Rate Monotonic (RM) scheduling, using Utilization Bound test and/or Response Time Analysis (RTA) to determine taskset </a:t>
                </a:r>
                <a:r>
                  <a:rPr lang="en-GB" dirty="0" err="1"/>
                  <a:t>schedulability</a:t>
                </a:r>
                <a:r>
                  <a:rPr lang="en-GB" dirty="0"/>
                  <a:t>. (2) Deadline Monotonic (DM) scheduling (3) Earliest Deadline First (EDF) scheduling, using Utilization Bound test. </a:t>
                </a:r>
              </a:p>
              <a:p>
                <a:r>
                  <a:rPr lang="en-GB" spc="-45" dirty="0">
                    <a:latin typeface="Times New Roman"/>
                    <a:cs typeface="Times New Roman"/>
                  </a:rPr>
                  <a:t>1)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0.5</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4</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a:p>
                <a:r>
                  <a:rPr lang="en-GB" spc="-45" dirty="0">
                    <a:latin typeface="Times New Roman"/>
                    <a:cs typeface="Times New Roman"/>
                  </a:rPr>
                  <a:t>2)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0.5</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a:p>
                <a:r>
                  <a:rPr lang="en-GB" spc="-45" dirty="0">
                    <a:latin typeface="Times New Roman"/>
                    <a:cs typeface="Times New Roman"/>
                  </a:rPr>
                  <a:t>3) </a:t>
                </a:r>
                <a:r>
                  <a:rPr lang="en-GB" sz="2400" b="0" dirty="0">
                    <a:latin typeface="Gill Sans Light"/>
                  </a:rPr>
                  <a:t>Taskset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b="0" i="1" kern="0" dirty="0" smtClean="0">
                            <a:latin typeface="Cambria Math" panose="02040503050406030204" pitchFamily="18" charset="0"/>
                          </a:rPr>
                          <m:t>1</m:t>
                        </m:r>
                        <m:r>
                          <a:rPr lang="en-GB" i="1" kern="0" dirty="0" smtClean="0">
                            <a:latin typeface="Cambria Math" panose="02040503050406030204" pitchFamily="18" charset="0"/>
                          </a:rPr>
                          <m:t>, </m:t>
                        </m:r>
                        <m:r>
                          <a:rPr lang="en-GB" i="1" kern="0" dirty="0">
                            <a:latin typeface="Cambria Math" panose="02040503050406030204" pitchFamily="18" charset="0"/>
                          </a:rPr>
                          <m:t>3,</m:t>
                        </m:r>
                        <m:r>
                          <a:rPr lang="en-GB" i="1" kern="0" dirty="0" smtClean="0">
                            <a:latin typeface="Cambria Math" panose="02040503050406030204" pitchFamily="18" charset="0"/>
                          </a:rPr>
                          <m:t> 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solidFill>
                              <a:schemeClr val="tx1"/>
                            </a:solidFill>
                            <a:latin typeface="Cambria Math" panose="02040503050406030204" pitchFamily="18" charset="0"/>
                          </a:rPr>
                        </m:ctrlPr>
                      </m:dPr>
                      <m:e>
                        <m:r>
                          <a:rPr lang="en-GB" i="1" kern="0" dirty="0" smtClean="0">
                            <a:solidFill>
                              <a:schemeClr val="tx1"/>
                            </a:solidFill>
                            <a:latin typeface="Cambria Math" panose="02040503050406030204" pitchFamily="18" charset="0"/>
                          </a:rPr>
                          <m:t>1, 4, </m:t>
                        </m:r>
                        <m:r>
                          <a:rPr lang="en-GB" b="0" i="1" kern="0" dirty="0" smtClean="0">
                            <a:solidFill>
                              <a:schemeClr val="tx1"/>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sz="2400" b="0" dirty="0">
                  <a:latin typeface="Times New Roman"/>
                  <a:cs typeface="Times New Roman"/>
                </a:endParaRPr>
              </a:p>
            </p:txBody>
          </p:sp>
        </mc:Choice>
        <mc:Fallback xmlns="">
          <p:sp>
            <p:nvSpPr>
              <p:cNvPr id="3" name="Content Placeholder 2">
                <a:extLst>
                  <a:ext uri="{FF2B5EF4-FFF2-40B4-BE49-F238E27FC236}">
                    <a16:creationId xmlns:a16="http://schemas.microsoft.com/office/drawing/2014/main" id="{3E07DE19-F69C-27CF-675A-7FEAA451EB1B}"/>
                  </a:ext>
                </a:extLst>
              </p:cNvPr>
              <p:cNvSpPr>
                <a:spLocks noGrp="1" noRot="1" noChangeAspect="1" noMove="1" noResize="1" noEditPoints="1" noAdjustHandles="1" noChangeArrowheads="1" noChangeShapeType="1" noTextEdit="1"/>
              </p:cNvSpPr>
              <p:nvPr>
                <p:ph idx="1"/>
              </p:nvPr>
            </p:nvSpPr>
            <p:spPr>
              <a:blipFill>
                <a:blip r:embed="rId2"/>
                <a:stretch>
                  <a:fillRect l="-1038" t="-2148" r="-1326"/>
                </a:stretch>
              </a:blipFill>
            </p:spPr>
            <p:txBody>
              <a:bodyPr/>
              <a:lstStyle/>
              <a:p>
                <a:r>
                  <a:rPr lang="en-SE">
                    <a:noFill/>
                  </a:rPr>
                  <a:t> </a:t>
                </a:r>
              </a:p>
            </p:txBody>
          </p:sp>
        </mc:Fallback>
      </mc:AlternateContent>
    </p:spTree>
    <p:extLst>
      <p:ext uri="{BB962C8B-B14F-4D97-AF65-F5344CB8AC3E}">
        <p14:creationId xmlns:p14="http://schemas.microsoft.com/office/powerpoint/2010/main" val="40472076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111B1-2C71-18AF-5E0A-FC45D9A92A91}"/>
              </a:ext>
            </a:extLst>
          </p:cNvPr>
          <p:cNvSpPr>
            <a:spLocks noGrp="1"/>
          </p:cNvSpPr>
          <p:nvPr>
            <p:ph type="title"/>
          </p:nvPr>
        </p:nvSpPr>
        <p:spPr/>
        <p:txBody>
          <a:bodyPr/>
          <a:lstStyle/>
          <a:p>
            <a:r>
              <a:rPr lang="en-GB" dirty="0"/>
              <a:t>Q3 RM, EDF, LLF</a:t>
            </a:r>
            <a:endParaRPr lang="en-SE" dirty="0"/>
          </a:p>
        </p:txBody>
      </p:sp>
      <p:graphicFrame>
        <p:nvGraphicFramePr>
          <p:cNvPr id="4" name="Table 3">
            <a:extLst>
              <a:ext uri="{FF2B5EF4-FFF2-40B4-BE49-F238E27FC236}">
                <a16:creationId xmlns:a16="http://schemas.microsoft.com/office/drawing/2014/main" id="{C1F7241A-9F49-3308-B076-7C947D67D36A}"/>
              </a:ext>
            </a:extLst>
          </p:cNvPr>
          <p:cNvGraphicFramePr>
            <a:graphicFrameLocks noGrp="1"/>
          </p:cNvGraphicFramePr>
          <p:nvPr>
            <p:extLst>
              <p:ext uri="{D42A27DB-BD31-4B8C-83A1-F6EECF244321}">
                <p14:modId xmlns:p14="http://schemas.microsoft.com/office/powerpoint/2010/main" val="826299556"/>
              </p:ext>
            </p:extLst>
          </p:nvPr>
        </p:nvGraphicFramePr>
        <p:xfrm>
          <a:off x="685800" y="4956047"/>
          <a:ext cx="5939140" cy="111252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733727588"/>
                    </a:ext>
                  </a:extLst>
                </a:gridCol>
                <a:gridCol w="510094">
                  <a:extLst>
                    <a:ext uri="{9D8B030D-6E8A-4147-A177-3AD203B41FA5}">
                      <a16:colId xmlns:a16="http://schemas.microsoft.com/office/drawing/2014/main" val="2602592049"/>
                    </a:ext>
                  </a:extLst>
                </a:gridCol>
                <a:gridCol w="510094">
                  <a:extLst>
                    <a:ext uri="{9D8B030D-6E8A-4147-A177-3AD203B41FA5}">
                      <a16:colId xmlns:a16="http://schemas.microsoft.com/office/drawing/2014/main" val="3575549038"/>
                    </a:ext>
                  </a:extLst>
                </a:gridCol>
                <a:gridCol w="510094">
                  <a:extLst>
                    <a:ext uri="{9D8B030D-6E8A-4147-A177-3AD203B41FA5}">
                      <a16:colId xmlns:a16="http://schemas.microsoft.com/office/drawing/2014/main" val="831617333"/>
                    </a:ext>
                  </a:extLst>
                </a:gridCol>
                <a:gridCol w="510094">
                  <a:extLst>
                    <a:ext uri="{9D8B030D-6E8A-4147-A177-3AD203B41FA5}">
                      <a16:colId xmlns:a16="http://schemas.microsoft.com/office/drawing/2014/main" val="3218967563"/>
                    </a:ext>
                  </a:extLst>
                </a:gridCol>
                <a:gridCol w="510094">
                  <a:extLst>
                    <a:ext uri="{9D8B030D-6E8A-4147-A177-3AD203B41FA5}">
                      <a16:colId xmlns:a16="http://schemas.microsoft.com/office/drawing/2014/main" val="3594834760"/>
                    </a:ext>
                  </a:extLst>
                </a:gridCol>
                <a:gridCol w="510094">
                  <a:extLst>
                    <a:ext uri="{9D8B030D-6E8A-4147-A177-3AD203B41FA5}">
                      <a16:colId xmlns:a16="http://schemas.microsoft.com/office/drawing/2014/main" val="2682597463"/>
                    </a:ext>
                  </a:extLst>
                </a:gridCol>
                <a:gridCol w="510094">
                  <a:extLst>
                    <a:ext uri="{9D8B030D-6E8A-4147-A177-3AD203B41FA5}">
                      <a16:colId xmlns:a16="http://schemas.microsoft.com/office/drawing/2014/main" val="3439388444"/>
                    </a:ext>
                  </a:extLst>
                </a:gridCol>
                <a:gridCol w="510094">
                  <a:extLst>
                    <a:ext uri="{9D8B030D-6E8A-4147-A177-3AD203B41FA5}">
                      <a16:colId xmlns:a16="http://schemas.microsoft.com/office/drawing/2014/main" val="3670994415"/>
                    </a:ext>
                  </a:extLst>
                </a:gridCol>
                <a:gridCol w="510094">
                  <a:extLst>
                    <a:ext uri="{9D8B030D-6E8A-4147-A177-3AD203B41FA5}">
                      <a16:colId xmlns:a16="http://schemas.microsoft.com/office/drawing/2014/main" val="3264987435"/>
                    </a:ext>
                  </a:extLst>
                </a:gridCol>
                <a:gridCol w="510094">
                  <a:extLst>
                    <a:ext uri="{9D8B030D-6E8A-4147-A177-3AD203B41FA5}">
                      <a16:colId xmlns:a16="http://schemas.microsoft.com/office/drawing/2014/main" val="2607637358"/>
                    </a:ext>
                  </a:extLst>
                </a:gridCol>
              </a:tblGrid>
              <a:tr h="370840">
                <a:tc>
                  <a:txBody>
                    <a:bodyPr/>
                    <a:lstStyle/>
                    <a:p>
                      <a:r>
                        <a:rPr lang="en-GB" dirty="0"/>
                        <a:t>RM</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695064754"/>
                  </a:ext>
                </a:extLst>
              </a:tr>
              <a:tr h="370840">
                <a:tc>
                  <a:txBody>
                    <a:bodyPr/>
                    <a:lstStyle/>
                    <a:p>
                      <a:r>
                        <a:rPr lang="en-GB" dirty="0"/>
                        <a:t>EDF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62492301"/>
                  </a:ext>
                </a:extLst>
              </a:tr>
              <a:tr h="370840">
                <a:tc>
                  <a:txBody>
                    <a:bodyPr/>
                    <a:lstStyle/>
                    <a:p>
                      <a:r>
                        <a:rPr lang="en-GB" dirty="0"/>
                        <a:t>LLF</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extLst>
                  <a:ext uri="{0D108BD9-81ED-4DB2-BD59-A6C34878D82A}">
                    <a16:rowId xmlns:a16="http://schemas.microsoft.com/office/drawing/2014/main" val="3825211520"/>
                  </a:ext>
                </a:extLst>
              </a:tr>
            </a:tbl>
          </a:graphicData>
        </a:graphic>
      </p:graphicFrame>
      <p:graphicFrame>
        <p:nvGraphicFramePr>
          <p:cNvPr id="5" name="Table 4">
            <a:extLst>
              <a:ext uri="{FF2B5EF4-FFF2-40B4-BE49-F238E27FC236}">
                <a16:creationId xmlns:a16="http://schemas.microsoft.com/office/drawing/2014/main" id="{DE5CA098-74CC-14AB-154F-847CC1FF80F3}"/>
              </a:ext>
            </a:extLst>
          </p:cNvPr>
          <p:cNvGraphicFramePr>
            <a:graphicFrameLocks noGrp="1"/>
          </p:cNvGraphicFramePr>
          <p:nvPr>
            <p:extLst>
              <p:ext uri="{D42A27DB-BD31-4B8C-83A1-F6EECF244321}">
                <p14:modId xmlns:p14="http://schemas.microsoft.com/office/powerpoint/2010/main" val="1474266891"/>
              </p:ext>
            </p:extLst>
          </p:nvPr>
        </p:nvGraphicFramePr>
        <p:xfrm>
          <a:off x="446442" y="6167120"/>
          <a:ext cx="6339473" cy="370840"/>
        </p:xfrm>
        <a:graphic>
          <a:graphicData uri="http://schemas.openxmlformats.org/drawingml/2006/table">
            <a:tbl>
              <a:tblPr firstRow="1" bandRow="1">
                <a:tableStyleId>{2D5ABB26-0587-4C30-8999-92F81FD0307C}</a:tableStyleId>
              </a:tblPr>
              <a:tblGrid>
                <a:gridCol w="839540">
                  <a:extLst>
                    <a:ext uri="{9D8B030D-6E8A-4147-A177-3AD203B41FA5}">
                      <a16:colId xmlns:a16="http://schemas.microsoft.com/office/drawing/2014/main" val="733727588"/>
                    </a:ext>
                  </a:extLst>
                </a:gridCol>
                <a:gridCol w="510909">
                  <a:extLst>
                    <a:ext uri="{9D8B030D-6E8A-4147-A177-3AD203B41FA5}">
                      <a16:colId xmlns:a16="http://schemas.microsoft.com/office/drawing/2014/main" val="2602592049"/>
                    </a:ext>
                  </a:extLst>
                </a:gridCol>
                <a:gridCol w="510909">
                  <a:extLst>
                    <a:ext uri="{9D8B030D-6E8A-4147-A177-3AD203B41FA5}">
                      <a16:colId xmlns:a16="http://schemas.microsoft.com/office/drawing/2014/main" val="3575549038"/>
                    </a:ext>
                  </a:extLst>
                </a:gridCol>
                <a:gridCol w="510909">
                  <a:extLst>
                    <a:ext uri="{9D8B030D-6E8A-4147-A177-3AD203B41FA5}">
                      <a16:colId xmlns:a16="http://schemas.microsoft.com/office/drawing/2014/main" val="831617333"/>
                    </a:ext>
                  </a:extLst>
                </a:gridCol>
                <a:gridCol w="390843">
                  <a:extLst>
                    <a:ext uri="{9D8B030D-6E8A-4147-A177-3AD203B41FA5}">
                      <a16:colId xmlns:a16="http://schemas.microsoft.com/office/drawing/2014/main" val="3218967563"/>
                    </a:ext>
                  </a:extLst>
                </a:gridCol>
                <a:gridCol w="510909">
                  <a:extLst>
                    <a:ext uri="{9D8B030D-6E8A-4147-A177-3AD203B41FA5}">
                      <a16:colId xmlns:a16="http://schemas.microsoft.com/office/drawing/2014/main" val="3594834760"/>
                    </a:ext>
                  </a:extLst>
                </a:gridCol>
                <a:gridCol w="510909">
                  <a:extLst>
                    <a:ext uri="{9D8B030D-6E8A-4147-A177-3AD203B41FA5}">
                      <a16:colId xmlns:a16="http://schemas.microsoft.com/office/drawing/2014/main" val="2682597463"/>
                    </a:ext>
                  </a:extLst>
                </a:gridCol>
                <a:gridCol w="510909">
                  <a:extLst>
                    <a:ext uri="{9D8B030D-6E8A-4147-A177-3AD203B41FA5}">
                      <a16:colId xmlns:a16="http://schemas.microsoft.com/office/drawing/2014/main" val="3439388444"/>
                    </a:ext>
                  </a:extLst>
                </a:gridCol>
                <a:gridCol w="510909">
                  <a:extLst>
                    <a:ext uri="{9D8B030D-6E8A-4147-A177-3AD203B41FA5}">
                      <a16:colId xmlns:a16="http://schemas.microsoft.com/office/drawing/2014/main" val="3670994415"/>
                    </a:ext>
                  </a:extLst>
                </a:gridCol>
                <a:gridCol w="510909">
                  <a:extLst>
                    <a:ext uri="{9D8B030D-6E8A-4147-A177-3AD203B41FA5}">
                      <a16:colId xmlns:a16="http://schemas.microsoft.com/office/drawing/2014/main" val="3264987435"/>
                    </a:ext>
                  </a:extLst>
                </a:gridCol>
                <a:gridCol w="510909">
                  <a:extLst>
                    <a:ext uri="{9D8B030D-6E8A-4147-A177-3AD203B41FA5}">
                      <a16:colId xmlns:a16="http://schemas.microsoft.com/office/drawing/2014/main" val="2607637358"/>
                    </a:ext>
                  </a:extLst>
                </a:gridCol>
                <a:gridCol w="510909">
                  <a:extLst>
                    <a:ext uri="{9D8B030D-6E8A-4147-A177-3AD203B41FA5}">
                      <a16:colId xmlns:a16="http://schemas.microsoft.com/office/drawing/2014/main" val="4040844026"/>
                    </a:ext>
                  </a:extLst>
                </a:gridCol>
              </a:tblGrid>
              <a:tr h="370840">
                <a:tc>
                  <a:txBody>
                    <a:bodyPr/>
                    <a:lstStyle/>
                    <a:p>
                      <a:r>
                        <a:rPr lang="en-GB" dirty="0"/>
                        <a:t>Time </a:t>
                      </a:r>
                      <a:endParaRPr lang="en-SE" dirty="0"/>
                    </a:p>
                  </a:txBody>
                  <a:tcPr/>
                </a:tc>
                <a:tc>
                  <a:txBody>
                    <a:bodyPr/>
                    <a:lstStyle/>
                    <a:p>
                      <a:pPr algn="ctr"/>
                      <a:r>
                        <a:rPr lang="en-GB" dirty="0"/>
                        <a:t>0</a:t>
                      </a:r>
                      <a:endParaRPr lang="en-SE" dirty="0"/>
                    </a:p>
                  </a:txBody>
                  <a:tcPr/>
                </a:tc>
                <a:tc>
                  <a:txBody>
                    <a:bodyPr/>
                    <a:lstStyle/>
                    <a:p>
                      <a:pPr algn="ctr"/>
                      <a:r>
                        <a:rPr lang="en-GB" dirty="0"/>
                        <a:t>1</a:t>
                      </a:r>
                      <a:endParaRPr lang="en-SE" dirty="0"/>
                    </a:p>
                  </a:txBody>
                  <a:tcPr/>
                </a:tc>
                <a:tc>
                  <a:txBody>
                    <a:bodyPr/>
                    <a:lstStyle/>
                    <a:p>
                      <a:pPr algn="ctr"/>
                      <a:r>
                        <a:rPr lang="en-GB" dirty="0"/>
                        <a:t>2</a:t>
                      </a:r>
                      <a:endParaRPr lang="en-SE" dirty="0"/>
                    </a:p>
                  </a:txBody>
                  <a:tcPr/>
                </a:tc>
                <a:tc>
                  <a:txBody>
                    <a:bodyPr/>
                    <a:lstStyle/>
                    <a:p>
                      <a:pPr algn="ctr"/>
                      <a:r>
                        <a:rPr lang="en-GB" dirty="0"/>
                        <a:t>3</a:t>
                      </a:r>
                      <a:endParaRPr lang="en-SE" dirty="0"/>
                    </a:p>
                  </a:txBody>
                  <a:tcPr/>
                </a:tc>
                <a:tc>
                  <a:txBody>
                    <a:bodyPr/>
                    <a:lstStyle/>
                    <a:p>
                      <a:pPr algn="ctr"/>
                      <a:r>
                        <a:rPr lang="en-GB" dirty="0"/>
                        <a:t>4</a:t>
                      </a:r>
                      <a:endParaRPr lang="en-SE" dirty="0"/>
                    </a:p>
                  </a:txBody>
                  <a:tcPr/>
                </a:tc>
                <a:tc>
                  <a:txBody>
                    <a:bodyPr/>
                    <a:lstStyle/>
                    <a:p>
                      <a:pPr algn="ctr"/>
                      <a:r>
                        <a:rPr lang="en-GB" dirty="0"/>
                        <a:t>5</a:t>
                      </a:r>
                      <a:endParaRPr lang="en-SE" dirty="0"/>
                    </a:p>
                  </a:txBody>
                  <a:tcPr/>
                </a:tc>
                <a:tc>
                  <a:txBody>
                    <a:bodyPr/>
                    <a:lstStyle/>
                    <a:p>
                      <a:pPr algn="ctr"/>
                      <a:r>
                        <a:rPr lang="en-GB" dirty="0"/>
                        <a:t>6</a:t>
                      </a:r>
                      <a:endParaRPr lang="en-SE" dirty="0"/>
                    </a:p>
                  </a:txBody>
                  <a:tcPr/>
                </a:tc>
                <a:tc>
                  <a:txBody>
                    <a:bodyPr/>
                    <a:lstStyle/>
                    <a:p>
                      <a:pPr algn="ctr"/>
                      <a:r>
                        <a:rPr lang="en-GB" dirty="0"/>
                        <a:t>7</a:t>
                      </a:r>
                      <a:endParaRPr lang="en-SE" dirty="0"/>
                    </a:p>
                  </a:txBody>
                  <a:tcPr/>
                </a:tc>
                <a:tc>
                  <a:txBody>
                    <a:bodyPr/>
                    <a:lstStyle/>
                    <a:p>
                      <a:pPr algn="ctr"/>
                      <a:r>
                        <a:rPr lang="en-GB" dirty="0"/>
                        <a:t>8</a:t>
                      </a:r>
                      <a:endParaRPr lang="en-SE" dirty="0"/>
                    </a:p>
                  </a:txBody>
                  <a:tcPr/>
                </a:tc>
                <a:tc>
                  <a:txBody>
                    <a:bodyPr/>
                    <a:lstStyle/>
                    <a:p>
                      <a:pPr algn="ctr"/>
                      <a:r>
                        <a:rPr lang="en-GB" dirty="0"/>
                        <a:t>9</a:t>
                      </a:r>
                      <a:endParaRPr lang="en-SE" dirty="0"/>
                    </a:p>
                  </a:txBody>
                  <a:tcPr/>
                </a:tc>
                <a:tc>
                  <a:txBody>
                    <a:bodyPr/>
                    <a:lstStyle/>
                    <a:p>
                      <a:pPr algn="ctr"/>
                      <a:r>
                        <a:rPr lang="en-GB" dirty="0"/>
                        <a:t>10</a:t>
                      </a:r>
                      <a:endParaRPr lang="en-SE" dirty="0"/>
                    </a:p>
                  </a:txBody>
                  <a:tcPr/>
                </a:tc>
                <a:extLst>
                  <a:ext uri="{0D108BD9-81ED-4DB2-BD59-A6C34878D82A}">
                    <a16:rowId xmlns:a16="http://schemas.microsoft.com/office/drawing/2014/main" val="1169300345"/>
                  </a:ext>
                </a:extLst>
              </a:tr>
            </a:tbl>
          </a:graphicData>
        </a:graphic>
      </p:graphicFrame>
      <p:sp>
        <p:nvSpPr>
          <p:cNvPr id="6" name="Content Placeholder 2">
            <a:extLst>
              <a:ext uri="{FF2B5EF4-FFF2-40B4-BE49-F238E27FC236}">
                <a16:creationId xmlns:a16="http://schemas.microsoft.com/office/drawing/2014/main" id="{6402DF23-CBA6-7CE6-7B50-736DFCFEC8F0}"/>
              </a:ext>
            </a:extLst>
          </p:cNvPr>
          <p:cNvSpPr txBox="1">
            <a:spLocks/>
          </p:cNvSpPr>
          <p:nvPr/>
        </p:nvSpPr>
        <p:spPr bwMode="auto">
          <a:xfrm>
            <a:off x="3489901" y="6447091"/>
            <a:ext cx="1676400" cy="395575"/>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8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Gill Sans" panose="020B0502020104020203"/>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sz="2400" kern="0"/>
              <a:t>Gantt Chart</a:t>
            </a:r>
            <a:endParaRPr lang="en-SE" sz="2400" kern="0" dirty="0"/>
          </a:p>
        </p:txBody>
      </p:sp>
      <p:graphicFrame>
        <p:nvGraphicFramePr>
          <p:cNvPr id="11" name="表格 6">
            <a:extLst>
              <a:ext uri="{FF2B5EF4-FFF2-40B4-BE49-F238E27FC236}">
                <a16:creationId xmlns:a16="http://schemas.microsoft.com/office/drawing/2014/main" id="{3683D5F6-1A71-DA07-1542-6A092DB39B22}"/>
              </a:ext>
            </a:extLst>
          </p:cNvPr>
          <p:cNvGraphicFramePr>
            <a:graphicFrameLocks noGrp="1"/>
          </p:cNvGraphicFramePr>
          <p:nvPr>
            <p:extLst>
              <p:ext uri="{D42A27DB-BD31-4B8C-83A1-F6EECF244321}">
                <p14:modId xmlns:p14="http://schemas.microsoft.com/office/powerpoint/2010/main" val="1196089024"/>
              </p:ext>
            </p:extLst>
          </p:nvPr>
        </p:nvGraphicFramePr>
        <p:xfrm>
          <a:off x="685800" y="3069337"/>
          <a:ext cx="6950138" cy="1432560"/>
        </p:xfrm>
        <a:graphic>
          <a:graphicData uri="http://schemas.openxmlformats.org/drawingml/2006/table">
            <a:tbl>
              <a:tblPr firstRow="1" bandRow="1">
                <a:tableStyleId>{5940675A-B579-460E-94D1-54222C63F5DA}</a:tableStyleId>
              </a:tblPr>
              <a:tblGrid>
                <a:gridCol w="804533">
                  <a:extLst>
                    <a:ext uri="{9D8B030D-6E8A-4147-A177-3AD203B41FA5}">
                      <a16:colId xmlns:a16="http://schemas.microsoft.com/office/drawing/2014/main" val="3897766631"/>
                    </a:ext>
                  </a:extLst>
                </a:gridCol>
                <a:gridCol w="1229121">
                  <a:extLst>
                    <a:ext uri="{9D8B030D-6E8A-4147-A177-3AD203B41FA5}">
                      <a16:colId xmlns:a16="http://schemas.microsoft.com/office/drawing/2014/main" val="3306942541"/>
                    </a:ext>
                  </a:extLst>
                </a:gridCol>
                <a:gridCol w="1229121">
                  <a:extLst>
                    <a:ext uri="{9D8B030D-6E8A-4147-A177-3AD203B41FA5}">
                      <a16:colId xmlns:a16="http://schemas.microsoft.com/office/drawing/2014/main" val="3517187588"/>
                    </a:ext>
                  </a:extLst>
                </a:gridCol>
                <a:gridCol w="1229121">
                  <a:extLst>
                    <a:ext uri="{9D8B030D-6E8A-4147-A177-3AD203B41FA5}">
                      <a16:colId xmlns:a16="http://schemas.microsoft.com/office/drawing/2014/main" val="3323698870"/>
                    </a:ext>
                  </a:extLst>
                </a:gridCol>
                <a:gridCol w="1229121">
                  <a:extLst>
                    <a:ext uri="{9D8B030D-6E8A-4147-A177-3AD203B41FA5}">
                      <a16:colId xmlns:a16="http://schemas.microsoft.com/office/drawing/2014/main" val="3121262138"/>
                    </a:ext>
                  </a:extLst>
                </a:gridCol>
                <a:gridCol w="1229121">
                  <a:extLst>
                    <a:ext uri="{9D8B030D-6E8A-4147-A177-3AD203B41FA5}">
                      <a16:colId xmlns:a16="http://schemas.microsoft.com/office/drawing/2014/main" val="2066430354"/>
                    </a:ext>
                  </a:extLst>
                </a:gridCol>
              </a:tblGrid>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 ID</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RM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altLang="zh-CN" b="0" dirty="0">
                          <a:solidFill>
                            <a:schemeClr val="tx1"/>
                          </a:solidFill>
                        </a:rPr>
                        <a:t>EDF Resp.  Time</a:t>
                      </a:r>
                      <a:endParaRPr lang="en-US" b="0" dirty="0">
                        <a:solidFill>
                          <a:schemeClr val="tx1"/>
                        </a:solidFill>
                      </a:endParaRPr>
                    </a:p>
                  </a:txBody>
                  <a:tcPr marL="45720" marR="45720"/>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b="0" dirty="0">
                          <a:solidFill>
                            <a:schemeClr val="tx1"/>
                          </a:solidFill>
                        </a:rPr>
                        <a:t>LLF </a:t>
                      </a:r>
                      <a:r>
                        <a:rPr lang="en-GB" altLang="zh-CN" b="0" dirty="0">
                          <a:solidFill>
                            <a:schemeClr val="tx1"/>
                          </a:solidFill>
                        </a:rPr>
                        <a:t>Resp.  Time</a:t>
                      </a:r>
                      <a:endParaRPr lang="en-US" b="0" dirty="0">
                        <a:solidFill>
                          <a:schemeClr val="tx1"/>
                        </a:solidFill>
                      </a:endParaRPr>
                    </a:p>
                  </a:txBody>
                  <a:tcPr marL="45720" marR="45720"/>
                </a:tc>
                <a:extLst>
                  <a:ext uri="{0D108BD9-81ED-4DB2-BD59-A6C34878D82A}">
                    <a16:rowId xmlns:a16="http://schemas.microsoft.com/office/drawing/2014/main" val="1005546905"/>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8</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tc>
                  <a:txBody>
                    <a:bodyPr/>
                    <a:lstStyle/>
                    <a:p>
                      <a:pPr algn="r"/>
                      <a:endParaRPr lang="en-US" strike="noStrike" dirty="0">
                        <a:solidFill>
                          <a:schemeClr val="tx1"/>
                        </a:solidFill>
                      </a:endParaRPr>
                    </a:p>
                  </a:txBody>
                  <a:tcPr/>
                </a:tc>
                <a:extLst>
                  <a:ext uri="{0D108BD9-81ED-4DB2-BD59-A6C34878D82A}">
                    <a16:rowId xmlns:a16="http://schemas.microsoft.com/office/drawing/2014/main" val="2311278232"/>
                  </a:ext>
                </a:extLst>
              </a:tr>
              <a:tr h="309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tc>
                  <a:txBody>
                    <a:bodyPr/>
                    <a:lstStyle/>
                    <a:p>
                      <a:pPr algn="r"/>
                      <a:endParaRPr lang="en-US" dirty="0">
                        <a:solidFill>
                          <a:schemeClr val="tx1"/>
                        </a:solidFill>
                      </a:endParaRPr>
                    </a:p>
                  </a:txBody>
                  <a:tcPr/>
                </a:tc>
                <a:extLst>
                  <a:ext uri="{0D108BD9-81ED-4DB2-BD59-A6C34878D82A}">
                    <a16:rowId xmlns:a16="http://schemas.microsoft.com/office/drawing/2014/main" val="1749603488"/>
                  </a:ext>
                </a:extLst>
              </a:tr>
            </a:tbl>
          </a:graphicData>
        </a:graphic>
      </p:graphicFrame>
      <p:graphicFrame>
        <p:nvGraphicFramePr>
          <p:cNvPr id="19" name="Table 18">
            <a:extLst>
              <a:ext uri="{FF2B5EF4-FFF2-40B4-BE49-F238E27FC236}">
                <a16:creationId xmlns:a16="http://schemas.microsoft.com/office/drawing/2014/main" id="{E1AEF616-4875-AB5E-BD90-2DBD7FD4223C}"/>
              </a:ext>
            </a:extLst>
          </p:cNvPr>
          <p:cNvGraphicFramePr>
            <a:graphicFrameLocks noGrp="1"/>
          </p:cNvGraphicFramePr>
          <p:nvPr>
            <p:extLst>
              <p:ext uri="{D42A27DB-BD31-4B8C-83A1-F6EECF244321}">
                <p14:modId xmlns:p14="http://schemas.microsoft.com/office/powerpoint/2010/main" val="4013003893"/>
              </p:ext>
            </p:extLst>
          </p:nvPr>
        </p:nvGraphicFramePr>
        <p:xfrm>
          <a:off x="7769102" y="2667000"/>
          <a:ext cx="3798593" cy="387096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t=8</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69215597"/>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T=9</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1437246874"/>
                  </a:ext>
                </a:extLst>
              </a:tr>
            </a:tbl>
          </a:graphicData>
        </a:graphic>
      </p:graphicFrame>
      <p:sp>
        <p:nvSpPr>
          <p:cNvPr id="30" name="Content Placeholder 2">
            <a:extLst>
              <a:ext uri="{FF2B5EF4-FFF2-40B4-BE49-F238E27FC236}">
                <a16:creationId xmlns:a16="http://schemas.microsoft.com/office/drawing/2014/main" id="{2E58F4D3-129A-D073-45BF-93E4D78E95EC}"/>
              </a:ext>
            </a:extLst>
          </p:cNvPr>
          <p:cNvSpPr>
            <a:spLocks noGrp="1"/>
          </p:cNvSpPr>
          <p:nvPr>
            <p:ph idx="1"/>
          </p:nvPr>
        </p:nvSpPr>
        <p:spPr>
          <a:xfrm>
            <a:off x="812800" y="914399"/>
            <a:ext cx="10566400" cy="1981201"/>
          </a:xfrm>
        </p:spPr>
        <p:txBody>
          <a:bodyPr>
            <a:normAutofit fontScale="92500" lnSpcReduction="20000"/>
          </a:bodyPr>
          <a:lstStyle/>
          <a:p>
            <a:r>
              <a:rPr lang="en-GB" dirty="0"/>
              <a:t>Consider the set of 2 periodic tasks whose period, deadline and WCET parameters are given. </a:t>
            </a:r>
          </a:p>
          <a:p>
            <a:r>
              <a:rPr lang="en-GB" dirty="0"/>
              <a:t>1. For each scheduling algorithm (RM, EDF, LLF), draw the Gantt chart by filling in the table with the task ID that runs in each time slot until time 10, and calculate the WCRT for each task.</a:t>
            </a:r>
          </a:p>
          <a:p>
            <a:r>
              <a:rPr lang="en-GB" dirty="0"/>
              <a:t>2. Under RM scheduling,  use utilization bound and Response Time Analysis (RTA) to determine taskset </a:t>
            </a:r>
            <a:r>
              <a:rPr lang="en-GB" dirty="0" err="1"/>
              <a:t>schedulability</a:t>
            </a:r>
            <a:r>
              <a:rPr lang="en-GB" dirty="0"/>
              <a:t>.</a:t>
            </a:r>
            <a:endParaRPr lang="en-SE" dirty="0"/>
          </a:p>
        </p:txBody>
      </p:sp>
    </p:spTree>
    <p:extLst>
      <p:ext uri="{BB962C8B-B14F-4D97-AF65-F5344CB8AC3E}">
        <p14:creationId xmlns:p14="http://schemas.microsoft.com/office/powerpoint/2010/main" val="104741044"/>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99207</TotalTime>
  <Pages>60</Pages>
  <Words>551</Words>
  <Application>Microsoft Office PowerPoint</Application>
  <PresentationFormat>Widescreen</PresentationFormat>
  <Paragraphs>70</Paragraphs>
  <Slides>4</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vt:i4>
      </vt:variant>
    </vt:vector>
  </HeadingPairs>
  <TitlesOfParts>
    <vt:vector size="13" baseType="lpstr">
      <vt:lpstr>Gill Sans</vt:lpstr>
      <vt:lpstr>Gill Sans Light</vt:lpstr>
      <vt:lpstr>Cambria Math</vt:lpstr>
      <vt:lpstr>Comic Sans MS</vt:lpstr>
      <vt:lpstr>Symbol</vt:lpstr>
      <vt:lpstr>Tahoma</vt:lpstr>
      <vt:lpstr>Times New Roman</vt:lpstr>
      <vt:lpstr>Wingdings</vt:lpstr>
      <vt:lpstr>Office</vt:lpstr>
      <vt:lpstr>CSC 112: Computer Operating Systems Lecture 6   Real-Time Scheduling Exercises</vt:lpstr>
      <vt:lpstr>Q1. Schedulability under RM or EDF</vt:lpstr>
      <vt:lpstr>Q2. Schedulability under RM, DM, or EDF</vt:lpstr>
      <vt:lpstr>Q3 RM, EDF, LLF</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1107</cp:revision>
  <cp:lastPrinted>2022-03-15T20:14:46Z</cp:lastPrinted>
  <dcterms:created xsi:type="dcterms:W3CDTF">1995-08-12T11:37:26Z</dcterms:created>
  <dcterms:modified xsi:type="dcterms:W3CDTF">2025-04-06T17:40:57Z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