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7"/>
  </p:notesMasterIdLst>
  <p:handoutMasterIdLst>
    <p:handoutMasterId r:id="rId68"/>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521" r:id="rId25"/>
    <p:sldId id="884" r:id="rId26"/>
    <p:sldId id="467" r:id="rId27"/>
    <p:sldId id="508" r:id="rId28"/>
    <p:sldId id="747" r:id="rId29"/>
    <p:sldId id="453" r:id="rId30"/>
    <p:sldId id="812" r:id="rId31"/>
    <p:sldId id="476" r:id="rId32"/>
    <p:sldId id="458" r:id="rId33"/>
    <p:sldId id="909" r:id="rId34"/>
    <p:sldId id="475" r:id="rId35"/>
    <p:sldId id="910" r:id="rId36"/>
    <p:sldId id="479" r:id="rId37"/>
    <p:sldId id="481" r:id="rId38"/>
    <p:sldId id="482" r:id="rId39"/>
    <p:sldId id="483" r:id="rId40"/>
    <p:sldId id="484" r:id="rId41"/>
    <p:sldId id="485" r:id="rId42"/>
    <p:sldId id="486" r:id="rId43"/>
    <p:sldId id="487" r:id="rId44"/>
    <p:sldId id="488" r:id="rId45"/>
    <p:sldId id="1889" r:id="rId46"/>
    <p:sldId id="268" r:id="rId47"/>
    <p:sldId id="1902" r:id="rId48"/>
    <p:sldId id="891" r:id="rId49"/>
    <p:sldId id="258" r:id="rId50"/>
    <p:sldId id="259" r:id="rId51"/>
    <p:sldId id="895" r:id="rId52"/>
    <p:sldId id="911" r:id="rId53"/>
    <p:sldId id="1891" r:id="rId54"/>
    <p:sldId id="1899" r:id="rId55"/>
    <p:sldId id="1900" r:id="rId56"/>
    <p:sldId id="1907" r:id="rId57"/>
    <p:sldId id="912" r:id="rId58"/>
    <p:sldId id="1909" r:id="rId59"/>
    <p:sldId id="914" r:id="rId60"/>
    <p:sldId id="567" r:id="rId61"/>
    <p:sldId id="886" r:id="rId62"/>
    <p:sldId id="887" r:id="rId63"/>
    <p:sldId id="888" r:id="rId64"/>
    <p:sldId id="889" r:id="rId65"/>
    <p:sldId id="1906" r:id="rId6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430AB"/>
    <a:srgbClr val="FF0000"/>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7451" autoAdjust="0"/>
  </p:normalViewPr>
  <p:slideViewPr>
    <p:cSldViewPr>
      <p:cViewPr varScale="1">
        <p:scale>
          <a:sx n="72" d="100"/>
          <a:sy n="72" d="100"/>
        </p:scale>
        <p:origin x="125"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02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24</a:t>
            </a:fld>
            <a:endParaRPr lang="en-US" altLang="zh-CN" dirty="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26</a:t>
            </a:fld>
            <a:endParaRPr lang="en-US" altLang="zh-CN" dirty="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27</a:t>
            </a:fld>
            <a:endParaRPr lang="en-US" altLang="zh-CN" dirty="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28</a:t>
            </a:fld>
            <a:endParaRPr lang="en-US" altLang="zh-CN" dirty="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29</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30</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31</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32</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𝑁</m:t>
                        </m:r>
                      </m:sup>
                    </m:sSup>
                    <m:r>
                      <a:rPr lang="en-GB" i="1">
                        <a:latin typeface="Cambria Math" panose="02040503050406030204" pitchFamily="18" charset="0"/>
                      </a:rPr>
                      <m:t>−</m:t>
                    </m:r>
                    <m:r>
                      <a:rPr lang="en-GB" i="1">
                        <a:latin typeface="Cambria Math" panose="02040503050406030204" pitchFamily="18" charset="0"/>
                      </a:rPr>
                      <m:t>1</m:t>
                    </m:r>
                    <m:r>
                      <a:rPr lang="en-GB" i="1">
                        <a:latin typeface="Cambria Math" panose="02040503050406030204" pitchFamily="18" charset="0"/>
                      </a:rPr>
                      <m:t>)</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0</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mc:AlternateContent xmlns:mc="http://schemas.openxmlformats.org/markup-compatibility/2006">
        <mc:Choice xmlns:a14="http://schemas.microsoft.com/office/drawing/2010/main" Requires="a14">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eaLnBrk="1" hangingPunct="1"/>
                <a:r>
                  <a:rPr lang="en-US" altLang="zh-CN" sz="2800" dirty="0"/>
                  <a:t>Response Time Analysis (RTA) for </a:t>
                </a:r>
                <a:r>
                  <a:rPr lang="en-GB" altLang="zh-CN" sz="2800" dirty="0"/>
                  <a:t>RM scheduling with resource sharing (necessary and sufficient condition):</a:t>
                </a:r>
              </a:p>
              <a:p>
                <a:pPr lvl="1" indent="-285750" eaLnBrk="1" hangingPunct="1">
                  <a:buFontTx/>
                  <a:buChar char="•"/>
                </a:pPr>
                <a:r>
                  <a:rPr lang="en-US" altLang="zh-CN" sz="2400" b="0" dirty="0">
                    <a:ea typeface="宋体" pitchFamily="2" charset="-122"/>
                  </a:rPr>
                  <a:t>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ea typeface="宋体" pitchFamily="2" charset="-122"/>
                  </a:rPr>
                  <a:t>‘s WCRT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US" altLang="zh-CN" sz="2400" b="0" i="1" dirty="0" smtClean="0">
                            <a:latin typeface="Cambria Math" panose="02040503050406030204" pitchFamily="18" charset="0"/>
                            <a:ea typeface="宋体" pitchFamily="2" charset="-122"/>
                          </a:rPr>
                          <m:t>𝑅</m:t>
                        </m:r>
                      </m:e>
                      <m:sub>
                        <m:r>
                          <a:rPr lang="en-US" altLang="zh-CN" sz="2400" b="0" i="1" dirty="0" smtClean="0">
                            <a:latin typeface="Cambria Math" panose="02040503050406030204" pitchFamily="18" charset="0"/>
                            <a:ea typeface="宋体" pitchFamily="2" charset="-122"/>
                          </a:rPr>
                          <m:t>𝑖</m:t>
                        </m:r>
                      </m:sub>
                    </m:sSub>
                  </m:oMath>
                </a14:m>
                <a:r>
                  <a:rPr lang="en-US" altLang="zh-CN" sz="2400" b="0" dirty="0">
                    <a:ea typeface="宋体" pitchFamily="2" charset="-122"/>
                  </a:rPr>
                  <a:t> is computed by solving the following recursive equation to find the minimum fixed-point solution, </a:t>
                </a:r>
                <a:r>
                  <a:rPr lang="en-US" altLang="zh-CN" sz="2400" dirty="0">
                    <a:ea typeface="宋体" pitchFamily="2" charset="-122"/>
                  </a:rPr>
                  <a:t>where task WCRT is sum of its WCET, blocking time caused by LP tasks, and </a:t>
                </a:r>
                <a:r>
                  <a:rPr lang="en-GB" altLang="zh-CN" sz="2400" dirty="0" err="1">
                    <a:ea typeface="宋体" pitchFamily="2" charset="-122"/>
                  </a:rPr>
                  <a:t>preemption</a:t>
                </a:r>
                <a:r>
                  <a:rPr lang="en-GB" altLang="zh-CN" sz="2400" dirty="0">
                    <a:ea typeface="宋体" pitchFamily="2" charset="-122"/>
                  </a:rPr>
                  <a:t> delay caused by HP tasks: </a:t>
                </a:r>
                <a:endParaRPr lang="en-US" altLang="zh-CN" sz="2400" dirty="0">
                  <a:ea typeface="宋体" pitchFamily="2" charset="-122"/>
                </a:endParaRPr>
              </a:p>
              <a:p>
                <a:pPr lvl="1" indent="-285750" eaLnBrk="1" hangingPunct="1">
                  <a:buFontTx/>
                  <a:buChar char="•"/>
                </a:pP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m:t>
                        </m:r>
                        <m:r>
                          <a:rPr lang="en-GB" altLang="zh-CN" sz="2400" b="0" i="1">
                            <a:latin typeface="Cambria Math" panose="02040503050406030204" pitchFamily="18" charset="0"/>
                            <a:ea typeface="宋体" pitchFamily="2" charset="-122"/>
                          </a:rPr>
                          <m:t>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sz="2400" b="0" dirty="0">
                  <a:ea typeface="宋体" pitchFamily="2" charset="-122"/>
                </a:endParaRPr>
              </a:p>
              <a:p>
                <a:pPr lvl="1" indent="-285750" eaLnBrk="1" hangingPunct="1">
                  <a:buFontTx/>
                  <a:buChar char="•"/>
                </a:pP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ea typeface="宋体" pitchFamily="2" charset="-122"/>
                  </a:rPr>
                  <a:t> is schedulable </a:t>
                </a:r>
                <a:r>
                  <a:rPr lang="en-US" altLang="zh-CN" sz="2400" b="0" dirty="0" err="1">
                    <a:ea typeface="宋体" pitchFamily="2" charset="-122"/>
                  </a:rPr>
                  <a:t>iff</a:t>
                </a:r>
                <a:r>
                  <a:rPr lang="en-US" altLang="zh-CN" sz="2400" b="0" dirty="0">
                    <a:ea typeface="宋体" pitchFamily="2" charset="-122"/>
                  </a:rPr>
                  <a:t>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𝐷</m:t>
                        </m:r>
                      </m:e>
                      <m:sub>
                        <m:r>
                          <a:rPr lang="en-GB" altLang="zh-CN" sz="2400" b="0" i="1">
                            <a:latin typeface="Cambria Math" panose="02040503050406030204" pitchFamily="18" charset="0"/>
                            <a:ea typeface="宋体" pitchFamily="2" charset="-122"/>
                          </a:rPr>
                          <m:t>𝑖</m:t>
                        </m:r>
                      </m:sub>
                    </m:sSub>
                  </m:oMath>
                </a14:m>
                <a:endParaRPr lang="en-US" altLang="zh-CN" sz="2400" b="0" dirty="0">
                  <a:ea typeface="宋体" pitchFamily="2" charset="-122"/>
                </a:endParaRPr>
              </a:p>
              <a:p>
                <a:pPr>
                  <a:lnSpc>
                    <a:spcPct val="90000"/>
                  </a:lnSpc>
                </a:pPr>
                <a:endParaRPr lang="en-US" altLang="zh-CN" dirty="0">
                  <a:ea typeface="宋体" pitchFamily="2" charset="-122"/>
                </a:endParaRPr>
              </a:p>
              <a:p>
                <a:pPr>
                  <a:lnSpc>
                    <a:spcPct val="90000"/>
                  </a:lnSpc>
                </a:pPr>
                <a:endParaRPr lang="en-US" altLang="zh-CN" dirty="0">
                  <a:ea typeface="宋体" pitchFamily="2" charset="-122"/>
                </a:endParaRPr>
              </a:p>
              <a:p>
                <a:pPr>
                  <a:lnSpc>
                    <a:spcPct val="90000"/>
                  </a:lnSpc>
                </a:pPr>
                <a:r>
                  <a:rPr lang="en-US" altLang="zh-CN" dirty="0">
                    <a:ea typeface="宋体" pitchFamily="2" charset="-122"/>
                  </a:rPr>
                  <a:t>Synchronous taskset: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mc:Choice>
        <mc:Fallback>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eaLnBrk="1" hangingPunct="1"/>
                <a:r>
                  <a:rPr lang="en-US" altLang="zh-CN" sz="2800" dirty="0"/>
                  <a:t>Response Time Analysis (RTA) for </a:t>
                </a:r>
                <a:r>
                  <a:rPr lang="en-GB" altLang="zh-CN" sz="2800" dirty="0"/>
                  <a:t>RM scheduling with resource sharing (necessary and sufficient condition):</a:t>
                </a:r>
              </a:p>
              <a:p>
                <a:pPr lvl="1" indent="-285750" eaLnBrk="1" hangingPunct="1">
                  <a:buFontTx/>
                  <a:buChar char="•"/>
                </a:pPr>
                <a:r>
                  <a:rPr lang="en-US" altLang="zh-CN" sz="2400" b="0" dirty="0">
                    <a:ea typeface="宋体" pitchFamily="2" charset="-122"/>
                  </a:rPr>
                  <a:t>Task </a:t>
                </a:r>
                <a:r>
                  <a:rPr lang="en-GB" altLang="zh-CN" sz="2400" b="0" i="0">
                    <a:latin typeface="Cambria Math" panose="02040503050406030204" pitchFamily="18" charset="0"/>
                    <a:ea typeface="宋体" pitchFamily="2" charset="-122"/>
                  </a:rPr>
                  <a:t>𝜏_𝑖</a:t>
                </a:r>
                <a:r>
                  <a:rPr lang="en-GB" altLang="zh-CN" sz="2400" b="0" dirty="0">
                    <a:ea typeface="宋体" pitchFamily="2" charset="-122"/>
                  </a:rPr>
                  <a:t>‘s WCRT </a:t>
                </a:r>
                <a:r>
                  <a:rPr lang="en-US" altLang="zh-CN" sz="2400" b="0" i="0" dirty="0">
                    <a:latin typeface="Cambria Math" panose="02040503050406030204" pitchFamily="18" charset="0"/>
                    <a:ea typeface="宋体" pitchFamily="2" charset="-122"/>
                  </a:rPr>
                  <a:t>𝑅</a:t>
                </a:r>
                <a:r>
                  <a:rPr lang="en-GB" altLang="zh-CN" sz="2400" b="0" i="0" dirty="0">
                    <a:latin typeface="Cambria Math" panose="02040503050406030204" pitchFamily="18" charset="0"/>
                    <a:ea typeface="宋体" pitchFamily="2" charset="-122"/>
                  </a:rPr>
                  <a:t>_</a:t>
                </a:r>
                <a:r>
                  <a:rPr lang="en-US" altLang="zh-CN" sz="2400" b="0" i="0" dirty="0">
                    <a:latin typeface="Cambria Math" panose="02040503050406030204" pitchFamily="18" charset="0"/>
                    <a:ea typeface="宋体" pitchFamily="2" charset="-122"/>
                  </a:rPr>
                  <a:t>𝑖</a:t>
                </a:r>
                <a:r>
                  <a:rPr lang="en-US" altLang="zh-CN" sz="2400" b="0" dirty="0">
                    <a:ea typeface="宋体" pitchFamily="2" charset="-122"/>
                  </a:rPr>
                  <a:t> is computed by solving the following recursive equation to find the minimum fixed-point solution, </a:t>
                </a:r>
                <a:r>
                  <a:rPr lang="en-US" altLang="zh-CN" sz="2400" dirty="0">
                    <a:ea typeface="宋体" pitchFamily="2" charset="-122"/>
                  </a:rPr>
                  <a:t>where task WCRT is sum of its WCET, blocking time caused by LP tasks, and </a:t>
                </a:r>
                <a:r>
                  <a:rPr lang="en-GB" altLang="zh-CN" sz="2400" dirty="0" err="1">
                    <a:ea typeface="宋体" pitchFamily="2" charset="-122"/>
                  </a:rPr>
                  <a:t>preemption</a:t>
                </a:r>
                <a:r>
                  <a:rPr lang="en-GB" altLang="zh-CN" sz="2400" dirty="0">
                    <a:ea typeface="宋体" pitchFamily="2" charset="-122"/>
                  </a:rPr>
                  <a:t> delay caused by HP tasks: </a:t>
                </a:r>
                <a:endParaRPr lang="en-US" altLang="zh-CN" sz="2400" dirty="0">
                  <a:ea typeface="宋体" pitchFamily="2" charset="-122"/>
                </a:endParaRPr>
              </a:p>
              <a:p>
                <a:pPr lvl="1" indent="-285750" eaLnBrk="1" hangingPunct="1">
                  <a:buFontTx/>
                  <a:buChar char="•"/>
                </a:pPr>
                <a:r>
                  <a:rPr lang="en-GB" altLang="zh-CN" sz="2400" b="0" i="0">
                    <a:latin typeface="Cambria Math" panose="02040503050406030204" pitchFamily="18" charset="0"/>
                    <a:ea typeface="宋体" pitchFamily="2" charset="-122"/>
                  </a:rPr>
                  <a:t>𝑅_𝑖=𝐶_𝑖+𝐵_𝑖+∑_(∀𝑗∈ℎ𝑝(𝑖))▒〖⌈𝑅_𝑖/𝑇_𝑗 ⌉ 𝐶_𝑗 〗</a:t>
                </a:r>
                <a:endParaRPr lang="en-US" altLang="zh-CN" sz="2400" b="0" dirty="0">
                  <a:ea typeface="宋体" pitchFamily="2" charset="-122"/>
                </a:endParaRPr>
              </a:p>
              <a:p>
                <a:pPr lvl="1" indent="-285750" eaLnBrk="1" hangingPunct="1">
                  <a:buFontTx/>
                  <a:buChar char="•"/>
                </a:pPr>
                <a:r>
                  <a:rPr lang="en-GB" altLang="zh-CN" sz="2400" b="0" i="0">
                    <a:latin typeface="Cambria Math" panose="02040503050406030204" pitchFamily="18" charset="0"/>
                    <a:ea typeface="宋体" pitchFamily="2" charset="-122"/>
                  </a:rPr>
                  <a:t>𝜏_𝑖</a:t>
                </a:r>
                <a:r>
                  <a:rPr lang="en-US" altLang="zh-CN" sz="2400" b="0" dirty="0">
                    <a:ea typeface="宋体" pitchFamily="2" charset="-122"/>
                  </a:rPr>
                  <a:t> is schedulable </a:t>
                </a:r>
                <a:r>
                  <a:rPr lang="en-US" altLang="zh-CN" sz="2400" b="0" dirty="0" err="1">
                    <a:ea typeface="宋体" pitchFamily="2" charset="-122"/>
                  </a:rPr>
                  <a:t>iff</a:t>
                </a:r>
                <a:r>
                  <a:rPr lang="en-US" altLang="zh-CN" sz="2400" b="0" dirty="0">
                    <a:ea typeface="宋体" pitchFamily="2" charset="-122"/>
                  </a:rPr>
                  <a:t> </a:t>
                </a:r>
                <a:r>
                  <a:rPr lang="en-GB" altLang="zh-CN" sz="2400" b="0" i="0">
                    <a:latin typeface="Cambria Math" panose="02040503050406030204" pitchFamily="18" charset="0"/>
                    <a:ea typeface="宋体" pitchFamily="2" charset="-122"/>
                  </a:rPr>
                  <a:t>〖𝑅_𝑖≤𝐷〗_𝑖</a:t>
                </a:r>
                <a:endParaRPr lang="en-US" altLang="zh-CN" sz="2400" b="0" dirty="0">
                  <a:ea typeface="宋体" pitchFamily="2" charset="-122"/>
                </a:endParaRPr>
              </a:p>
              <a:p>
                <a:pPr>
                  <a:lnSpc>
                    <a:spcPct val="90000"/>
                  </a:lnSpc>
                </a:pPr>
                <a:endParaRPr lang="en-US" altLang="zh-CN" dirty="0">
                  <a:ea typeface="宋体" pitchFamily="2" charset="-122"/>
                </a:endParaRPr>
              </a:p>
              <a:p>
                <a:pPr>
                  <a:lnSpc>
                    <a:spcPct val="90000"/>
                  </a:lnSpc>
                </a:pPr>
                <a:endParaRPr lang="en-US" altLang="zh-CN" dirty="0">
                  <a:ea typeface="宋体" pitchFamily="2" charset="-122"/>
                </a:endParaRPr>
              </a:p>
              <a:p>
                <a:pPr>
                  <a:lnSpc>
                    <a:spcPct val="90000"/>
                  </a:lnSpc>
                </a:pPr>
                <a:r>
                  <a:rPr lang="en-US" altLang="zh-CN" dirty="0">
                    <a:ea typeface="宋体" pitchFamily="2" charset="-122"/>
                  </a:rPr>
                  <a:t>Synchronous taskset: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287976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36</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37</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38</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39</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40</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41</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42</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43</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44</a:t>
            </a:fld>
            <a:endParaRPr lang="en-US" altLang="zh-CN"/>
          </a:p>
        </p:txBody>
      </p:sp>
      <p:sp>
        <p:nvSpPr>
          <p:cNvPr id="26521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65220" name="Rectangle 3"/>
              <p:cNvSpPr>
                <a:spLocks noGrp="1" noChangeArrowheads="1"/>
              </p:cNvSpPr>
              <p:nvPr>
                <p:ph type="body" idx="1"/>
              </p:nvPr>
            </p:nvSpPr>
            <p:spPr>
              <a:noFill/>
              <a:ln/>
            </p:spPr>
            <p:txBody>
              <a:bodyPr/>
              <a:lstStyle/>
              <a:p>
                <a:pPr/>
                <a14:m>
                  <m:oMathPara xmlns:m="http://schemas.openxmlformats.org/officeDocument/2006/math">
                    <m:oMathParaPr>
                      <m:jc m:val="centerGroup"/>
                    </m:oMathParaPr>
                    <m:oMath xmlns:m="http://schemas.openxmlformats.org/officeDocument/2006/math">
                      <m:sSub>
                        <m:sSubPr>
                          <m:ctrlPr>
                            <a:rPr lang="en-GB" altLang="zh-CN" sz="1200" b="0" i="1" dirty="0" smtClean="0">
                              <a:latin typeface="Cambria Math" panose="02040503050406030204" pitchFamily="18" charset="0"/>
                              <a:ea typeface="宋体" pitchFamily="2" charset="-122"/>
                            </a:rPr>
                          </m:ctrlPr>
                        </m:sSubPr>
                        <m:e>
                          <m:r>
                            <a:rPr lang="en-US" altLang="zh-CN" sz="1200" i="1" dirty="0" smtClean="0">
                              <a:latin typeface="Cambria Math" panose="02040503050406030204" pitchFamily="18" charset="0"/>
                              <a:ea typeface="宋体" pitchFamily="2" charset="-122"/>
                            </a:rPr>
                            <m:t>𝑅</m:t>
                          </m:r>
                        </m:e>
                        <m:sub>
                          <m:r>
                            <a:rPr lang="en-US" altLang="zh-CN" sz="1200" i="1" dirty="0" smtClean="0">
                              <a:latin typeface="Cambria Math" panose="02040503050406030204" pitchFamily="18" charset="0"/>
                              <a:ea typeface="宋体" pitchFamily="2" charset="-122"/>
                            </a:rPr>
                            <m:t>3</m:t>
                          </m:r>
                        </m:sub>
                      </m:sSub>
                      <m:r>
                        <a:rPr lang="en-US" altLang="zh-CN" sz="1200" i="1" dirty="0" smtClean="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 52 ≤</m:t>
                      </m:r>
                      <m:sSub>
                        <m:sSubPr>
                          <m:ctrlPr>
                            <a:rPr lang="en-GB" altLang="zh-CN" sz="1200" b="0" i="1" dirty="0" smtClean="0">
                              <a:latin typeface="Cambria Math" panose="02040503050406030204" pitchFamily="18" charset="0"/>
                              <a:ea typeface="宋体" pitchFamily="2" charset="-122"/>
                            </a:rPr>
                          </m:ctrlPr>
                        </m:sSubPr>
                        <m:e>
                          <m:r>
                            <a:rPr lang="en-US" altLang="zh-CN" sz="1200" i="1" dirty="0">
                              <a:latin typeface="Cambria Math" panose="02040503050406030204" pitchFamily="18" charset="0"/>
                              <a:ea typeface="宋体" pitchFamily="2" charset="-122"/>
                            </a:rPr>
                            <m:t>𝐷</m:t>
                          </m:r>
                        </m:e>
                        <m:sub>
                          <m:r>
                            <a:rPr lang="en-US" altLang="zh-CN" sz="1200" i="1" dirty="0">
                              <a:latin typeface="Cambria Math" panose="02040503050406030204" pitchFamily="18" charset="0"/>
                              <a:ea typeface="宋体" pitchFamily="2" charset="-122"/>
                            </a:rPr>
                            <m:t>3</m:t>
                          </m:r>
                        </m:sub>
                      </m:sSub>
                      <m:r>
                        <a:rPr lang="en-US" altLang="zh-CN" sz="1200" i="1" dirty="0">
                          <a:latin typeface="Cambria Math" panose="02040503050406030204" pitchFamily="18" charset="0"/>
                          <a:ea typeface="宋体" pitchFamily="2" charset="-122"/>
                        </a:rPr>
                        <m:t> = 52</m:t>
                      </m:r>
                    </m:oMath>
                  </m:oMathPara>
                </a14:m>
                <a:endParaRPr lang="zh-CN" altLang="zh-CN" dirty="0"/>
              </a:p>
            </p:txBody>
          </p:sp>
        </mc:Choice>
        <mc:Fallback xmlns="">
          <p:sp>
            <p:nvSpPr>
              <p:cNvPr id="265220" name="Rectangle 3"/>
              <p:cNvSpPr>
                <a:spLocks noGrp="1" noChangeArrowheads="1"/>
              </p:cNvSpPr>
              <p:nvPr>
                <p:ph type="body" idx="1"/>
              </p:nvPr>
            </p:nvSpPr>
            <p:spPr>
              <a:noFill/>
              <a:ln/>
            </p:spPr>
            <p:txBody>
              <a:bodyPr/>
              <a:lstStyle/>
              <a:p>
                <a:r>
                  <a:rPr lang="en-US" altLang="zh-CN" sz="1200" i="0" dirty="0">
                    <a:latin typeface="Cambria Math" panose="02040503050406030204" pitchFamily="18" charset="0"/>
                    <a:ea typeface="宋体" pitchFamily="2" charset="-122"/>
                  </a:rPr>
                  <a:t>𝑅</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 ≤𝐷</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a:t>
                </a:r>
                <a:endParaRPr lang="zh-CN" altLang="zh-CN" dirty="0"/>
              </a:p>
            </p:txBody>
          </p:sp>
        </mc:Fallback>
      </mc:AlternateContent>
    </p:spTree>
    <p:extLst>
      <p:ext uri="{BB962C8B-B14F-4D97-AF65-F5344CB8AC3E}">
        <p14:creationId xmlns:p14="http://schemas.microsoft.com/office/powerpoint/2010/main" val="726644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19586-BEB3-E5F7-7C96-3FB96721CA19}"/>
            </a:ext>
          </a:extLst>
        </p:cNvPr>
        <p:cNvGrpSpPr/>
        <p:nvPr/>
      </p:nvGrpSpPr>
      <p:grpSpPr>
        <a:xfrm>
          <a:off x="0" y="0"/>
          <a:ext cx="0" cy="0"/>
          <a:chOff x="0" y="0"/>
          <a:chExt cx="0" cy="0"/>
        </a:xfrm>
      </p:grpSpPr>
      <p:sp>
        <p:nvSpPr>
          <p:cNvPr id="260098" name="Rectangle 7">
            <a:extLst>
              <a:ext uri="{FF2B5EF4-FFF2-40B4-BE49-F238E27FC236}">
                <a16:creationId xmlns:a16="http://schemas.microsoft.com/office/drawing/2014/main" id="{8B7DB5D0-681B-7590-E5D2-9690944F61AA}"/>
              </a:ext>
            </a:extLst>
          </p:cNvPr>
          <p:cNvSpPr>
            <a:spLocks noGrp="1" noChangeArrowheads="1"/>
          </p:cNvSpPr>
          <p:nvPr>
            <p:ph type="sldNum" sz="quarter" idx="5"/>
          </p:nvPr>
        </p:nvSpPr>
        <p:spPr>
          <a:noFill/>
        </p:spPr>
        <p:txBody>
          <a:bodyPr/>
          <a:lstStyle/>
          <a:p>
            <a:fld id="{1BE3F2E6-C2E7-487F-A4AF-17473CBF3C5A}" type="slidenum">
              <a:rPr lang="en-US" altLang="zh-CN" smtClean="0"/>
              <a:pPr/>
              <a:t>45</a:t>
            </a:fld>
            <a:endParaRPr lang="en-US" altLang="zh-CN"/>
          </a:p>
        </p:txBody>
      </p:sp>
      <p:sp>
        <p:nvSpPr>
          <p:cNvPr id="260099" name="Rectangle 2">
            <a:extLst>
              <a:ext uri="{FF2B5EF4-FFF2-40B4-BE49-F238E27FC236}">
                <a16:creationId xmlns:a16="http://schemas.microsoft.com/office/drawing/2014/main" id="{AEA1FF94-750D-E493-CC1E-3B1B001137FC}"/>
              </a:ext>
            </a:extLst>
          </p:cNvPr>
          <p:cNvSpPr>
            <a:spLocks noGrp="1" noRot="1" noChangeAspect="1" noChangeArrowheads="1" noTextEdit="1"/>
          </p:cNvSpPr>
          <p:nvPr>
            <p:ph type="sldImg"/>
          </p:nvPr>
        </p:nvSpPr>
        <p:spPr>
          <a:ln/>
        </p:spPr>
      </p:sp>
      <p:sp>
        <p:nvSpPr>
          <p:cNvPr id="260100" name="Rectangle 3">
            <a:extLst>
              <a:ext uri="{FF2B5EF4-FFF2-40B4-BE49-F238E27FC236}">
                <a16:creationId xmlns:a16="http://schemas.microsoft.com/office/drawing/2014/main" id="{C3D4549D-C338-189D-95D1-89911F56393B}"/>
              </a:ext>
            </a:extLst>
          </p:cNvPr>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2035348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 but we can not use it to determine </a:t>
            </a:r>
            <a:r>
              <a:rPr lang="en-GB" altLang="zh-CN" dirty="0" err="1">
                <a:ea typeface="宋体" pitchFamily="2" charset="-122"/>
              </a:rPr>
              <a:t>schedulability</a:t>
            </a:r>
            <a:endParaRPr lang="zh-CN" altLang="en-US" dirty="0">
              <a:ea typeface="宋体" pitchFamily="2" charset="-122"/>
            </a:endParaRPr>
          </a:p>
          <a:p>
            <a:r>
              <a:rPr lang="en-GB" dirty="0"/>
              <a:t>Overhead: EDF typically exhibits less frequent </a:t>
            </a:r>
            <a:r>
              <a:rPr lang="en-GB" dirty="0" err="1"/>
              <a:t>preemptions</a:t>
            </a:r>
            <a:r>
              <a:rPr lang="en-GB" dirty="0"/>
              <a:t> ⇒ lower overhead </a:t>
            </a:r>
          </a:p>
          <a:p>
            <a:r>
              <a:rPr lang="en-GB" dirty="0"/>
              <a:t>Overrun </a:t>
            </a:r>
            <a:r>
              <a:rPr lang="en-GB" dirty="0" err="1"/>
              <a:t>behavior</a:t>
            </a:r>
            <a:r>
              <a:rPr lang="en-GB" dirty="0"/>
              <a:t> (U &gt; 1): EDF – automatic “period rescaling”, RM – complete blocking of lower priority tasks Transient: Task overrun can cause deadline miss of EDF: arbitrary task RM: only lower priority task If we don’t know which task will overrun, the result is the same. Jitter and latency: RM has no jitter only for the highest-priority task. In overall comparison, EDF provides better results (smaller release-time jitter a smaller input-output latency) Resource reservation: Simpler in case of EDF (see future lecture)</a:t>
            </a:r>
            <a:endParaRPr lang="en-SE" dirty="0"/>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48</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49</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kern="0" dirty="0"/>
              <a:t>EDF minimizes lateness of the “most tardy task” </a:t>
            </a:r>
            <a:r>
              <a:rPr lang="en-US" b="1" kern="0" dirty="0"/>
              <a:t>[</a:t>
            </a:r>
            <a:r>
              <a:rPr lang="en-US" b="1" kern="0" dirty="0" err="1"/>
              <a:t>Dertouzos</a:t>
            </a:r>
            <a:r>
              <a:rPr lang="en-US" b="1" kern="0" dirty="0"/>
              <a:t>, 1974]</a:t>
            </a:r>
            <a:r>
              <a:rPr lang="en-US" altLang="zh-CN" dirty="0">
                <a:ea typeface="宋体" pitchFamily="2" charset="-122"/>
              </a:rPr>
              <a:t> High runtime overhead for managing ready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b="1" kern="0" dirty="0"/>
          </a:p>
          <a:p>
            <a:endParaRPr lang="en-US" altLang="zh-CN" dirty="0"/>
          </a:p>
          <a:p>
            <a:r>
              <a:rPr lang="en-US" altLang="zh-CN" dirty="0"/>
              <a:t>Earliest Deadline First (EDF)</a:t>
            </a:r>
          </a:p>
          <a:p>
            <a:pPr lvl="1"/>
            <a:r>
              <a:rPr lang="en-US" altLang="zh-CN" dirty="0"/>
              <a:t>Each job is assigned a deadline upon its arrival</a:t>
            </a:r>
          </a:p>
          <a:p>
            <a:pPr lvl="1"/>
            <a:r>
              <a:rPr lang="en-US" altLang="zh-CN" dirty="0"/>
              <a:t>Task with earlier deadline is assigned higher priority</a:t>
            </a:r>
          </a:p>
          <a:p>
            <a:pPr lvl="2"/>
            <a:r>
              <a:rPr lang="en-US" altLang="zh-CN" dirty="0"/>
              <a:t>Pros: can achieve 100% utilization</a:t>
            </a:r>
          </a:p>
          <a:p>
            <a:pPr lvl="2"/>
            <a:r>
              <a:rPr lang="en-US" altLang="zh-CN" dirty="0"/>
              <a:t>Cons: high runtime overhead, lack of temporal protection for HP tasks</a:t>
            </a:r>
          </a:p>
          <a:p>
            <a:endParaRPr lang="en-US" altLang="zh-CN" dirty="0"/>
          </a:p>
        </p:txBody>
      </p:sp>
    </p:spTree>
    <p:extLst>
      <p:ext uri="{BB962C8B-B14F-4D97-AF65-F5344CB8AC3E}">
        <p14:creationId xmlns:p14="http://schemas.microsoft.com/office/powerpoint/2010/main" val="3006850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50</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pPr algn="l" fontAlgn="base">
              <a:buFont typeface="+mj-lt"/>
              <a:buAutoNum type="arabicPeriod"/>
            </a:pPr>
            <a:r>
              <a:rPr lang="en-GB" b="0" i="0" dirty="0">
                <a:solidFill>
                  <a:srgbClr val="000000"/>
                </a:solidFill>
                <a:effectLst/>
                <a:latin typeface="inherit"/>
              </a:rPr>
              <a:t>L6-Exercises ANS.pptx p7 illustrates that, EDF uses absolute deadline di, which is different for each job, where DM/RM uses relative deadline Di, which is a static param that never changes, for setting priority of each job</a:t>
            </a:r>
          </a:p>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transient overload</a:t>
            </a:r>
          </a:p>
          <a:p>
            <a:pPr lvl="1"/>
            <a:r>
              <a:rPr lang="en-GB" dirty="0"/>
              <a:t>This occurs</a:t>
            </a:r>
          </a:p>
          <a:p>
            <a:endParaRPr lang="en-SE" dirty="0"/>
          </a:p>
        </p:txBody>
      </p:sp>
    </p:spTree>
    <p:extLst>
      <p:ext uri="{BB962C8B-B14F-4D97-AF65-F5344CB8AC3E}">
        <p14:creationId xmlns:p14="http://schemas.microsoft.com/office/powerpoint/2010/main" val="115199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208D-6102-EAB0-3B01-7C7FBD3EA2D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FA1FB734-E7EB-F605-8155-AFB63FC8B318}"/>
              </a:ext>
            </a:extLst>
          </p:cNvPr>
          <p:cNvSpPr>
            <a:spLocks noGrp="1" noChangeArrowheads="1"/>
          </p:cNvSpPr>
          <p:nvPr>
            <p:ph type="sldNum" sz="quarter" idx="5"/>
          </p:nvPr>
        </p:nvSpPr>
        <p:spPr>
          <a:noFill/>
        </p:spPr>
        <p:txBody>
          <a:bodyPr/>
          <a:lstStyle/>
          <a:p>
            <a:fld id="{D74D5020-7D17-46E0-A3BA-AE621B35504D}" type="slidenum">
              <a:rPr lang="en-US" altLang="zh-CN" smtClean="0"/>
              <a:pPr/>
              <a:t>57</a:t>
            </a:fld>
            <a:endParaRPr lang="en-US" altLang="zh-CN"/>
          </a:p>
        </p:txBody>
      </p:sp>
      <p:sp>
        <p:nvSpPr>
          <p:cNvPr id="245763" name="Rectangle 2">
            <a:extLst>
              <a:ext uri="{FF2B5EF4-FFF2-40B4-BE49-F238E27FC236}">
                <a16:creationId xmlns:a16="http://schemas.microsoft.com/office/drawing/2014/main" id="{A2FC01CE-E1C9-3AAC-C3DF-5C4F48BD4484}"/>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A613CA39-EDC7-D320-5493-C224BCA07D3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72489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60</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a:t>
            </a:r>
            <a:r>
              <a:rPr lang="en-US" altLang="zh-CN" dirty="0" err="1">
                <a:ea typeface="宋体" pitchFamily="2" charset="-122"/>
              </a:rPr>
              <a:t>unschedulable</a:t>
            </a:r>
            <a:r>
              <a:rPr lang="en-US" altLang="zh-CN" dirty="0">
                <a:ea typeface="宋体" pitchFamily="2" charset="-122"/>
              </a:rPr>
              <a:t>.</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10.png"/></Relationships>
</file>

<file path=ppt/slides/_rels/slide3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30.png"/><Relationship Id="rId4" Type="http://schemas.openxmlformats.org/officeDocument/2006/relationships/image" Target="../media/image820.png"/></Relationships>
</file>

<file path=ppt/slides/_rels/slide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6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90.png"/><Relationship Id="rId4" Type="http://schemas.openxmlformats.org/officeDocument/2006/relationships/image" Target="../media/image8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8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9.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9.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9.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9.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9.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87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89.png"/></Relationships>
</file>

<file path=ppt/slides/_rels/slide47.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7.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0.png"/><Relationship Id="rId10" Type="http://schemas.openxmlformats.org/officeDocument/2006/relationships/image" Target="../media/image106.png"/><Relationship Id="rId4" Type="http://schemas.openxmlformats.org/officeDocument/2006/relationships/image" Target="../media/image99.png"/><Relationship Id="rId9" Type="http://schemas.openxmlformats.org/officeDocument/2006/relationships/image" Target="../media/image10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1080.png"/></Relationships>
</file>

<file path=ppt/slides/_rels/slide5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980.png"/><Relationship Id="rId4" Type="http://schemas.openxmlformats.org/officeDocument/2006/relationships/image" Target="../media/image110.png"/></Relationships>
</file>

<file path=ppt/slides/_rels/slide5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10.wmf"/><Relationship Id="rId4" Type="http://schemas.openxmlformats.org/officeDocument/2006/relationships/image" Target="../media/image109.wmf"/></Relationships>
</file>

<file path=ppt/slides/_rels/slide5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41.png"/><Relationship Id="rId2" Type="http://schemas.openxmlformats.org/officeDocument/2006/relationships/image" Target="../media/image1121.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5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18.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020.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40.png"/><Relationship Id="rId1" Type="http://schemas.openxmlformats.org/officeDocument/2006/relationships/slideLayout" Target="../slideLayouts/slideLayout2.xml"/><Relationship Id="rId4" Type="http://schemas.openxmlformats.org/officeDocument/2006/relationships/image" Target="../media/image89.wm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6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65.xml.rels><?xml version="1.0" encoding="UTF-8" standalone="yes"?>
<Relationships xmlns="http://schemas.openxmlformats.org/package/2006/relationships"><Relationship Id="rId3" Type="http://schemas.openxmlformats.org/officeDocument/2006/relationships/hyperlink" Target="https://www.youtube.com/watch?v=oHMC2aO8GII&amp;list=PLzwefUCNStZsmz5fWPVwVvTo1iPeGmG9M&amp;index=5" TargetMode="External"/><Relationship Id="rId2" Type="http://schemas.openxmlformats.org/officeDocument/2006/relationships/hyperlink" Target="https://www.youtube.com/watch?v=zSgr_oFmjqI&amp;list=PLzwefUCNStZsmz5fWPVwVvTo1iPeGmG9M&amp;index=4" TargetMode="External"/><Relationship Id="rId1" Type="http://schemas.openxmlformats.org/officeDocument/2006/relationships/slideLayout" Target="../slideLayouts/slideLayout2.xml"/><Relationship Id="rId4" Type="http://schemas.openxmlformats.org/officeDocument/2006/relationships/hyperlink" Target="https://www.youtube.com/watch?v=WloSQ7ZEKXk"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 I</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3505200" y="6515687"/>
            <a:ext cx="5550045"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b="0" dirty="0">
                <a:latin typeface="Gill Sans Light"/>
              </a:rPr>
              <a:t>Acknowledgement: Lecture slides based on </a:t>
            </a:r>
            <a:r>
              <a:rPr lang="en-GB" altLang="zh-CN" sz="1200" b="0" dirty="0" err="1">
                <a:latin typeface="Gill Sans Light"/>
              </a:rPr>
              <a:t>Buttazzo</a:t>
            </a:r>
            <a:r>
              <a:rPr lang="en-GB" altLang="zh-CN" sz="1200" b="0" dirty="0">
                <a:latin typeface="Gill Sans Light"/>
              </a:rPr>
              <a:t>, Hard Real-Time Computing Systems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762000" y="794328"/>
                <a:ext cx="10530712" cy="3755248"/>
              </a:xfrm>
              <a:prstGeom prst="rect">
                <a:avLst/>
              </a:prstGeom>
              <a:noFill/>
              <a:ln>
                <a:noFill/>
              </a:ln>
              <a:effectLst/>
            </p:spPr>
            <p:txBody>
              <a:bodyPr vert="horz" wrap="square" lIns="90478" tIns="44445" rIns="90478" bIns="44445" numCol="1" anchor="t" anchorCtr="0" compatLnSpc="1">
                <a:prstTxWarp prst="textNoShape">
                  <a:avLst/>
                </a:prstTxWarp>
                <a:normAutofit lnSpcReduction="10000"/>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pPr lvl="1"/>
                <a:r>
                  <a:rPr lang="en-GB" sz="2400" spc="-34" dirty="0">
                    <a:cs typeface="Times New Roman"/>
                  </a:rPr>
                  <a:t>Gantt chart convention: upwards arrows denote job arrival/release times; downwards arrows denote deadlines </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762000" y="794328"/>
                <a:ext cx="10530712" cy="3755248"/>
              </a:xfrm>
              <a:prstGeom prst="rect">
                <a:avLst/>
              </a:prstGeom>
              <a:blipFill>
                <a:blip r:embed="rId3"/>
                <a:stretch>
                  <a:fillRect l="-1042" t="-3734" r="-1216"/>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processor state (cache </a:t>
                </a:r>
                <a:r>
                  <a:rPr lang="en-US" altLang="zh-CN" dirty="0"/>
                  <a:t>state</a:t>
                </a:r>
                <a:r>
                  <a:rPr lang="en-GB" dirty="0"/>
                  <a:t>,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r="-577"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787316"/>
              </a:xfrm>
            </p:spPr>
            <p:txBody>
              <a:bodyPr>
                <a:normAutofit fontScale="92500"/>
              </a:bodyPr>
              <a:lstStyle/>
              <a:p>
                <a:r>
                  <a:rPr lang="en-GB" sz="2400" dirty="0">
                    <a:solidFill>
                      <a:schemeClr val="tx1"/>
                    </a:solidFill>
                    <a:latin typeface="Gill Sans Light"/>
                    <a:cs typeface="Microsoft Sans Serif"/>
                  </a:rPr>
                  <a:t>A </a:t>
                </a:r>
                <a:r>
                  <a:rPr lang="en-GB" sz="2400" dirty="0">
                    <a:solidFill>
                      <a:schemeClr val="tx1"/>
                    </a:solidFill>
                    <a:latin typeface="Gill Sans Light"/>
                    <a:cs typeface="Arial"/>
                  </a:rPr>
                  <a:t>periodic</a:t>
                </a:r>
                <a:r>
                  <a:rPr lang="en-GB" sz="2400" spc="-18" dirty="0">
                    <a:solidFill>
                      <a:schemeClr val="tx1"/>
                    </a:solidFill>
                    <a:latin typeface="Gill Sans Light"/>
                    <a:cs typeface="Arial"/>
                  </a:rPr>
                  <a:t> </a:t>
                </a:r>
                <a:r>
                  <a:rPr lang="en-GB" sz="2400" dirty="0">
                    <a:solidFill>
                      <a:schemeClr val="tx1"/>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𝐶</m:t>
                        </m:r>
                      </m:e>
                      <m:sub>
                        <m:r>
                          <a:rPr lang="en-GB" i="1">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 </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sSub>
                      <m:sSubPr>
                        <m:ctrlPr>
                          <a:rPr lang="en-GB" i="1">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 </m:t>
                        </m:r>
                        <m:r>
                          <a:rPr lang="en-GB" i="1">
                            <a:solidFill>
                              <a:schemeClr val="tx1"/>
                            </a:solidFill>
                            <a:latin typeface="Cambria Math" panose="02040503050406030204" pitchFamily="18" charset="0"/>
                            <a:cs typeface="Microsoft Sans Serif"/>
                          </a:rPr>
                          <m:t>𝐷</m:t>
                        </m:r>
                      </m:e>
                      <m:sub>
                        <m:r>
                          <a:rPr lang="en-GB" i="1">
                            <a:solidFill>
                              <a:schemeClr val="tx1"/>
                            </a:solidFill>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Period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𝑇</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Relative Deadline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pPr lvl="1"/>
                <a:r>
                  <a:rPr lang="en-US" altLang="zh-CN" dirty="0">
                    <a:solidFill>
                      <a:schemeClr val="tx1"/>
                    </a:solidFill>
                    <a:latin typeface="Gill Sans Light"/>
                    <a:cs typeface="Microsoft Sans Serif"/>
                  </a:rPr>
                  <a:t>Implicit deadline</a:t>
                </a:r>
                <a:r>
                  <a:rPr lang="en-GB" altLang="zh-CN" dirty="0">
                    <a:solidFill>
                      <a:schemeClr val="tx1"/>
                    </a:solidFill>
                    <a:latin typeface="Gill Sans Light"/>
                    <a:cs typeface="Microsoft Sans Serif"/>
                  </a:rPr>
                  <a:t> if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Constrained deadline if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solidFill>
                      <a:schemeClr val="tx1"/>
                    </a:solidFill>
                    <a:latin typeface="Gill Sans Light"/>
                    <a:cs typeface="Microsoft Sans Serif"/>
                  </a:rPr>
                  <a:t>It </a:t>
                </a:r>
                <a:r>
                  <a:rPr lang="en-GB" sz="2400" dirty="0">
                    <a:solidFill>
                      <a:schemeClr val="tx1"/>
                    </a:solidFill>
                    <a:latin typeface="Gill Sans Light"/>
                    <a:cs typeface="Microsoft Sans Serif"/>
                  </a:rPr>
                  <a:t>generates an infinite sequence of</a:t>
                </a:r>
                <a:r>
                  <a:rPr lang="en-GB" sz="2400" spc="5" dirty="0">
                    <a:solidFill>
                      <a:schemeClr val="tx1"/>
                    </a:solidFill>
                    <a:latin typeface="Gill Sans Light"/>
                    <a:cs typeface="Microsoft Sans Serif"/>
                  </a:rPr>
                  <a:t> </a:t>
                </a:r>
                <a:r>
                  <a:rPr lang="en-GB" sz="2400" spc="-18" dirty="0">
                    <a:solidFill>
                      <a:schemeClr val="tx1"/>
                    </a:solidFill>
                    <a:latin typeface="Gill Sans Light"/>
                    <a:cs typeface="Arial"/>
                  </a:rPr>
                  <a:t>jobs </a:t>
                </a:r>
                <a:r>
                  <a:rPr lang="en-GB" sz="2400" dirty="0">
                    <a:solidFill>
                      <a:schemeClr val="tx1"/>
                    </a:solidFill>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solidFill>
                    <a:schemeClr val="tx1"/>
                  </a:solidFill>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787316"/>
              </a:xfrm>
              <a:blipFill>
                <a:blip r:embed="rId3"/>
                <a:stretch>
                  <a:fillRect l="-1074" t="-5782"/>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Part </a:t>
            </a:r>
            <a:r>
              <a:rPr lang="en-US" altLang="zh-CN" dirty="0"/>
              <a:t>I</a:t>
            </a:r>
          </a:p>
          <a:p>
            <a:pPr lvl="1"/>
            <a:r>
              <a:rPr lang="en-GB" dirty="0"/>
              <a:t>Introduction to RTOS and Real-Time Scheduling</a:t>
            </a:r>
          </a:p>
          <a:p>
            <a:pPr lvl="1"/>
            <a:r>
              <a:rPr lang="en-GB" dirty="0"/>
              <a:t>Fixed-Priority Scheduling</a:t>
            </a:r>
          </a:p>
          <a:p>
            <a:pPr lvl="1"/>
            <a:r>
              <a:rPr lang="en-GB" dirty="0"/>
              <a:t>Earliest Deadline First Scheduling</a:t>
            </a:r>
          </a:p>
          <a:p>
            <a:pPr lvl="1"/>
            <a:r>
              <a:rPr lang="en-GB" dirty="0"/>
              <a:t>Least Laxity First (LLF) Scheduling</a:t>
            </a:r>
          </a:p>
          <a:p>
            <a:pPr lvl="1"/>
            <a:r>
              <a:rPr lang="en-GB" dirty="0" err="1"/>
              <a:t>Preemptive</a:t>
            </a:r>
            <a:r>
              <a:rPr lang="en-GB" dirty="0"/>
              <a:t> vs. Non-</a:t>
            </a:r>
            <a:r>
              <a:rPr lang="en-GB" dirty="0" err="1"/>
              <a:t>Preemptive</a:t>
            </a:r>
            <a:r>
              <a:rPr lang="en-GB" dirty="0"/>
              <a:t> Scheduling</a:t>
            </a:r>
          </a:p>
          <a:p>
            <a:r>
              <a:rPr lang="en-GB" dirty="0"/>
              <a:t>Part </a:t>
            </a:r>
            <a:r>
              <a:rPr lang="en-US" altLang="zh-CN" dirty="0"/>
              <a:t>II</a:t>
            </a:r>
          </a:p>
          <a:p>
            <a:pPr lvl="1"/>
            <a:r>
              <a:rPr lang="en-GB" dirty="0"/>
              <a:t>Multiprocessor Scheduling</a:t>
            </a:r>
          </a:p>
          <a:p>
            <a:pPr lvl="1"/>
            <a:r>
              <a:rPr lang="en-GB" dirty="0"/>
              <a:t>Resource Synchronization Protocols (for Fixed-Priority Scheduling)</a:t>
            </a:r>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dirty="0">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a:t>
            </a:r>
            <a:r>
              <a:rPr lang="en-GB" sz="1543" spc="-23" dirty="0">
                <a:latin typeface="Times New Roman"/>
                <a:cs typeface="Times New Roman"/>
              </a:rPr>
              <a:t>5</a:t>
            </a:r>
            <a:endParaRPr sz="1543" dirty="0">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762000" y="685800"/>
                <a:ext cx="101092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 if a task completes before the deadline, its tardiness is 0.</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762000" y="685800"/>
                <a:ext cx="10109200" cy="2895600"/>
              </a:xfrm>
              <a:blipFill>
                <a:blip r:embed="rId3"/>
                <a:stretch>
                  <a:fillRect l="-1086" t="-4000"/>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3810000" y="2234035"/>
            <a:ext cx="4967147" cy="3761529"/>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228600" y="914400"/>
                <a:ext cx="3886200" cy="5105400"/>
              </a:xfrm>
            </p:spPr>
            <p:txBody>
              <a:bodyPr/>
              <a:lstStyle/>
              <a:p>
                <a:r>
                  <a:rPr lang="en-GB" dirty="0"/>
                  <a:t>Which schedule is better depends on application requirements:</a:t>
                </a:r>
              </a:p>
              <a:p>
                <a:r>
                  <a:rPr lang="en-GB" dirty="0"/>
                  <a:t>In (a), the maximum lateness is minimized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𝑚𝑎𝑥</m:t>
                        </m:r>
                      </m:sub>
                    </m:sSub>
                    <m:r>
                      <a:rPr lang="en-GB" b="0" i="1" smtClean="0">
                        <a:latin typeface="Cambria Math" panose="02040503050406030204" pitchFamily="18" charset="0"/>
                      </a:rPr>
                      <m:t>=3</m:t>
                    </m:r>
                  </m:oMath>
                </a14:m>
                <a:r>
                  <a:rPr lang="en-GB" dirty="0"/>
                  <a:t>,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with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𝑚𝑎𝑥</m:t>
                        </m:r>
                      </m:sub>
                    </m:sSub>
                    <m:r>
                      <a:rPr lang="en-GB" i="1">
                        <a:latin typeface="Cambria Math" panose="02040503050406030204" pitchFamily="18" charset="0"/>
                      </a:rPr>
                      <m:t>=</m:t>
                    </m:r>
                    <m:r>
                      <a:rPr lang="en-GB" b="0" i="1" smtClean="0">
                        <a:latin typeface="Cambria Math" panose="02040503050406030204" pitchFamily="18" charset="0"/>
                      </a:rPr>
                      <m:t>23</m:t>
                    </m:r>
                  </m:oMath>
                </a14:m>
                <a:r>
                  <a:rPr lang="en-GB" dirty="0"/>
                  <a:t>,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228600" y="914400"/>
                <a:ext cx="3886200" cy="5105400"/>
              </a:xfrm>
              <a:blipFill>
                <a:blip r:embed="rId2"/>
                <a:stretch>
                  <a:fillRect l="-2983" t="-2148" r="-4239"/>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Algorithms</a:t>
            </a:r>
          </a:p>
        </p:txBody>
      </p:sp>
      <p:sp>
        <p:nvSpPr>
          <p:cNvPr id="19459" name="Rectangle 3" descr="Rectangle: Click to edit Master text styles&#10;Second level&#10;Third level&#10;Fourth level&#10;Fifth level"/>
          <p:cNvSpPr>
            <a:spLocks noGrp="1" noChangeArrowheads="1"/>
          </p:cNvSpPr>
          <p:nvPr>
            <p:ph idx="1"/>
          </p:nvPr>
        </p:nvSpPr>
        <p:spPr>
          <a:xfrm>
            <a:off x="609600" y="914400"/>
            <a:ext cx="6400800" cy="5715000"/>
          </a:xfrm>
        </p:spPr>
        <p:txBody>
          <a:bodyPr>
            <a:normAutofit fontScale="92500" lnSpcReduction="10000"/>
          </a:bodyPr>
          <a:lstStyle/>
          <a:p>
            <a:pPr eaLnBrk="1" hangingPunct="1"/>
            <a:r>
              <a:rPr lang="en-US" altLang="zh-CN" sz="2800" dirty="0">
                <a:ea typeface="宋体" pitchFamily="2" charset="-122"/>
              </a:rPr>
              <a:t>Static cyclic scheduling (offline)</a:t>
            </a:r>
          </a:p>
          <a:p>
            <a:pPr lvl="1" eaLnBrk="1" hangingPunct="1"/>
            <a:r>
              <a:rPr lang="en-US" altLang="zh-CN" sz="2400" dirty="0">
                <a:ea typeface="宋体" pitchFamily="2" charset="-122"/>
              </a:rPr>
              <a:t>All task invocation times are computed offline and stored in a table; Runtime dispatch is a simple table lookup</a:t>
            </a:r>
          </a:p>
          <a:p>
            <a:pPr eaLnBrk="1" hangingPunct="1"/>
            <a:r>
              <a:rPr lang="en-US" altLang="zh-CN" sz="2800" dirty="0">
                <a:ea typeface="宋体" pitchFamily="2" charset="-122"/>
              </a:rPr>
              <a:t>Online scheduling;</a:t>
            </a:r>
          </a:p>
          <a:p>
            <a:pPr lvl="1" eaLnBrk="1" hangingPunct="1"/>
            <a:r>
              <a:rPr lang="en-US" altLang="zh-CN" sz="2400" dirty="0">
                <a:ea typeface="宋体" pitchFamily="2" charset="-122"/>
              </a:rPr>
              <a:t>Fixed priority scheduling (also called static-priority scheduling)</a:t>
            </a:r>
          </a:p>
          <a:p>
            <a:pPr lvl="2" eaLnBrk="1" hangingPunct="1"/>
            <a:r>
              <a:rPr lang="en-US" altLang="zh-CN" sz="2400" dirty="0">
                <a:ea typeface="宋体" pitchFamily="2" charset="-122"/>
              </a:rPr>
              <a:t>Each task is assigned a fixed priority; Runtime dispatch is priority-based, e.g., Rate Monotonic (RM), Deadline Monotonic (DM)</a:t>
            </a:r>
          </a:p>
          <a:p>
            <a:pPr lvl="1" eaLnBrk="1" hangingPunct="1"/>
            <a:r>
              <a:rPr lang="en-US" altLang="zh-CN" sz="2400" dirty="0">
                <a:ea typeface="宋体" pitchFamily="2" charset="-122"/>
              </a:rPr>
              <a:t>Dynamic priority scheduling</a:t>
            </a:r>
          </a:p>
          <a:p>
            <a:pPr lvl="2" eaLnBrk="1" hangingPunct="1"/>
            <a:r>
              <a:rPr lang="en-US" altLang="zh-CN" sz="2400" dirty="0">
                <a:ea typeface="宋体" pitchFamily="2" charset="-122"/>
              </a:rPr>
              <a:t>Task priorities are assigned dynamically at runtime, e.g., Earliest Deadline First (EDF), Least-Laxity First (LLF)</a:t>
            </a:r>
          </a:p>
          <a:p>
            <a:pPr lvl="1" eaLnBrk="1" hangingPunct="1"/>
            <a:r>
              <a:rPr lang="en-US" altLang="zh-CN" sz="2400" dirty="0">
                <a:ea typeface="宋体" pitchFamily="2" charset="-122"/>
              </a:rPr>
              <a:t>Non-real-time scheduling, e.g., round-robin, multi-level queue…</a:t>
            </a:r>
          </a:p>
        </p:txBody>
      </p:sp>
      <p:sp>
        <p:nvSpPr>
          <p:cNvPr id="2" name="Text Box 3">
            <a:extLst>
              <a:ext uri="{FF2B5EF4-FFF2-40B4-BE49-F238E27FC236}">
                <a16:creationId xmlns:a16="http://schemas.microsoft.com/office/drawing/2014/main" id="{440CB1AC-9769-265E-66BA-67226F23C82A}"/>
              </a:ext>
            </a:extLst>
          </p:cNvPr>
          <p:cNvSpPr txBox="1">
            <a:spLocks noChangeArrowheads="1"/>
          </p:cNvSpPr>
          <p:nvPr/>
        </p:nvSpPr>
        <p:spPr bwMode="auto">
          <a:xfrm>
            <a:off x="7887242" y="1450102"/>
            <a:ext cx="2618024" cy="338554"/>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defTabSz="457200" eaLnBrk="1" fontAlgn="auto" hangingPunct="1">
              <a:spcBef>
                <a:spcPts val="0"/>
              </a:spcBef>
              <a:spcAft>
                <a:spcPts val="0"/>
              </a:spcAft>
            </a:pPr>
            <a:r>
              <a:rPr lang="en-US" sz="1600" b="0" dirty="0">
                <a:solidFill>
                  <a:schemeClr val="tx1"/>
                </a:solidFill>
                <a:latin typeface="Century Gothic"/>
                <a:cs typeface="Century Gothic"/>
              </a:rPr>
              <a:t>RT scheduling algorithms</a:t>
            </a:r>
          </a:p>
        </p:txBody>
      </p:sp>
      <p:sp>
        <p:nvSpPr>
          <p:cNvPr id="3" name="Text Box 4">
            <a:extLst>
              <a:ext uri="{FF2B5EF4-FFF2-40B4-BE49-F238E27FC236}">
                <a16:creationId xmlns:a16="http://schemas.microsoft.com/office/drawing/2014/main" id="{1B098313-98EC-5772-3077-0154D4C2FB1F}"/>
              </a:ext>
            </a:extLst>
          </p:cNvPr>
          <p:cNvSpPr txBox="1">
            <a:spLocks noChangeArrowheads="1"/>
          </p:cNvSpPr>
          <p:nvPr/>
        </p:nvSpPr>
        <p:spPr bwMode="auto">
          <a:xfrm>
            <a:off x="7075841" y="2474293"/>
            <a:ext cx="2505814" cy="584775"/>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Static cyclic scheduling</a:t>
            </a:r>
          </a:p>
          <a:p>
            <a:pPr algn="ctr" defTabSz="457200" eaLnBrk="1" fontAlgn="auto" hangingPunct="1">
              <a:spcBef>
                <a:spcPts val="0"/>
              </a:spcBef>
              <a:spcAft>
                <a:spcPts val="0"/>
              </a:spcAft>
            </a:pPr>
            <a:r>
              <a:rPr lang="en-US" sz="1600" b="0" dirty="0">
                <a:solidFill>
                  <a:schemeClr val="tx1"/>
                </a:solidFill>
                <a:latin typeface="Century Gothic"/>
                <a:cs typeface="Century Gothic"/>
              </a:rPr>
              <a:t>(offline)</a:t>
            </a:r>
          </a:p>
        </p:txBody>
      </p:sp>
      <p:sp>
        <p:nvSpPr>
          <p:cNvPr id="4" name="Text Box 5">
            <a:extLst>
              <a:ext uri="{FF2B5EF4-FFF2-40B4-BE49-F238E27FC236}">
                <a16:creationId xmlns:a16="http://schemas.microsoft.com/office/drawing/2014/main" id="{48FDF5F8-63BE-9094-EA31-2D98DB50F954}"/>
              </a:ext>
            </a:extLst>
          </p:cNvPr>
          <p:cNvSpPr txBox="1">
            <a:spLocks noChangeArrowheads="1"/>
          </p:cNvSpPr>
          <p:nvPr/>
        </p:nvSpPr>
        <p:spPr bwMode="auto">
          <a:xfrm>
            <a:off x="9982200" y="2590800"/>
            <a:ext cx="1968808" cy="338554"/>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Online scheduling</a:t>
            </a:r>
          </a:p>
        </p:txBody>
      </p:sp>
      <p:sp>
        <p:nvSpPr>
          <p:cNvPr id="5" name="Text Box 6">
            <a:extLst>
              <a:ext uri="{FF2B5EF4-FFF2-40B4-BE49-F238E27FC236}">
                <a16:creationId xmlns:a16="http://schemas.microsoft.com/office/drawing/2014/main" id="{AB34C209-8E3C-F40D-C3D4-814B430F1619}"/>
              </a:ext>
            </a:extLst>
          </p:cNvPr>
          <p:cNvSpPr txBox="1">
            <a:spLocks noChangeArrowheads="1"/>
          </p:cNvSpPr>
          <p:nvPr/>
        </p:nvSpPr>
        <p:spPr bwMode="auto">
          <a:xfrm>
            <a:off x="8355685" y="4179631"/>
            <a:ext cx="1598515" cy="584775"/>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Fixed-priority</a:t>
            </a:r>
          </a:p>
          <a:p>
            <a:pPr algn="ctr" defTabSz="457200" eaLnBrk="1" fontAlgn="auto" hangingPunct="1">
              <a:spcBef>
                <a:spcPts val="0"/>
              </a:spcBef>
              <a:spcAft>
                <a:spcPts val="0"/>
              </a:spcAft>
            </a:pPr>
            <a:r>
              <a:rPr lang="en-US" sz="1600" b="0" dirty="0">
                <a:solidFill>
                  <a:schemeClr val="tx1"/>
                </a:solidFill>
                <a:latin typeface="Century Gothic"/>
                <a:cs typeface="Century Gothic"/>
              </a:rPr>
              <a:t>(e.g., RM, DM)</a:t>
            </a:r>
          </a:p>
        </p:txBody>
      </p:sp>
      <p:sp>
        <p:nvSpPr>
          <p:cNvPr id="6" name="Text Box 7">
            <a:extLst>
              <a:ext uri="{FF2B5EF4-FFF2-40B4-BE49-F238E27FC236}">
                <a16:creationId xmlns:a16="http://schemas.microsoft.com/office/drawing/2014/main" id="{B92BE072-5CF4-77D1-DEC1-5FC634C31916}"/>
              </a:ext>
            </a:extLst>
          </p:cNvPr>
          <p:cNvSpPr txBox="1">
            <a:spLocks noChangeArrowheads="1"/>
          </p:cNvSpPr>
          <p:nvPr/>
        </p:nvSpPr>
        <p:spPr bwMode="auto">
          <a:xfrm>
            <a:off x="10140897" y="4179632"/>
            <a:ext cx="1810111" cy="584775"/>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Dynamic-priority</a:t>
            </a:r>
          </a:p>
          <a:p>
            <a:pPr algn="ctr" defTabSz="457200" eaLnBrk="1" fontAlgn="auto" hangingPunct="1">
              <a:spcBef>
                <a:spcPts val="0"/>
              </a:spcBef>
              <a:spcAft>
                <a:spcPts val="0"/>
              </a:spcAft>
            </a:pPr>
            <a:r>
              <a:rPr lang="en-US" sz="1600" b="0">
                <a:solidFill>
                  <a:schemeClr val="tx1"/>
                </a:solidFill>
                <a:latin typeface="Century Gothic"/>
                <a:cs typeface="Century Gothic"/>
              </a:rPr>
              <a:t>(</a:t>
            </a:r>
            <a:r>
              <a:rPr lang="en-US" sz="1600" b="0" dirty="0">
                <a:solidFill>
                  <a:schemeClr val="tx1"/>
                </a:solidFill>
                <a:latin typeface="Century Gothic"/>
                <a:cs typeface="Century Gothic"/>
              </a:rPr>
              <a:t>e.g., EDF, LLF)</a:t>
            </a:r>
          </a:p>
        </p:txBody>
      </p:sp>
      <p:sp>
        <p:nvSpPr>
          <p:cNvPr id="7" name="Line 8">
            <a:extLst>
              <a:ext uri="{FF2B5EF4-FFF2-40B4-BE49-F238E27FC236}">
                <a16:creationId xmlns:a16="http://schemas.microsoft.com/office/drawing/2014/main" id="{FEA30B73-043A-F6CD-35F1-FF6AE91C6800}"/>
              </a:ext>
            </a:extLst>
          </p:cNvPr>
          <p:cNvSpPr>
            <a:spLocks noChangeShapeType="1"/>
          </p:cNvSpPr>
          <p:nvPr/>
        </p:nvSpPr>
        <p:spPr bwMode="auto">
          <a:xfrm flipH="1">
            <a:off x="8355685" y="1801355"/>
            <a:ext cx="509224" cy="672938"/>
          </a:xfrm>
          <a:prstGeom prst="line">
            <a:avLst/>
          </a:prstGeom>
          <a:noFill/>
          <a:ln w="12700">
            <a:solidFill>
              <a:sysClr val="windowText" lastClr="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8" name="Line 9">
            <a:extLst>
              <a:ext uri="{FF2B5EF4-FFF2-40B4-BE49-F238E27FC236}">
                <a16:creationId xmlns:a16="http://schemas.microsoft.com/office/drawing/2014/main" id="{A682E345-A2B7-0E3C-4F2E-7F70A14151B2}"/>
              </a:ext>
            </a:extLst>
          </p:cNvPr>
          <p:cNvSpPr>
            <a:spLocks noChangeShapeType="1"/>
          </p:cNvSpPr>
          <p:nvPr/>
        </p:nvSpPr>
        <p:spPr bwMode="auto">
          <a:xfrm>
            <a:off x="9497926" y="1807428"/>
            <a:ext cx="1576476" cy="774657"/>
          </a:xfrm>
          <a:prstGeom prst="line">
            <a:avLst/>
          </a:prstGeom>
          <a:noFill/>
          <a:ln w="12700">
            <a:solidFill>
              <a:sysClr val="windowText" lastClr="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9" name="Line 10">
            <a:extLst>
              <a:ext uri="{FF2B5EF4-FFF2-40B4-BE49-F238E27FC236}">
                <a16:creationId xmlns:a16="http://schemas.microsoft.com/office/drawing/2014/main" id="{63EC8FA7-0FAC-ABB4-0A29-360E9C896A45}"/>
              </a:ext>
            </a:extLst>
          </p:cNvPr>
          <p:cNvSpPr>
            <a:spLocks noChangeShapeType="1"/>
          </p:cNvSpPr>
          <p:nvPr/>
        </p:nvSpPr>
        <p:spPr bwMode="auto">
          <a:xfrm flipH="1">
            <a:off x="9283542" y="2933971"/>
            <a:ext cx="1221724" cy="1232962"/>
          </a:xfrm>
          <a:prstGeom prst="line">
            <a:avLst/>
          </a:prstGeom>
          <a:noFill/>
          <a:ln w="12700">
            <a:solidFill>
              <a:sysClr val="windowText" lastClr="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10" name="Line 11">
            <a:extLst>
              <a:ext uri="{FF2B5EF4-FFF2-40B4-BE49-F238E27FC236}">
                <a16:creationId xmlns:a16="http://schemas.microsoft.com/office/drawing/2014/main" id="{22DE162C-55DA-FD81-B603-15E86A3AB00F}"/>
              </a:ext>
            </a:extLst>
          </p:cNvPr>
          <p:cNvSpPr>
            <a:spLocks noChangeShapeType="1"/>
          </p:cNvSpPr>
          <p:nvPr/>
        </p:nvSpPr>
        <p:spPr bwMode="auto">
          <a:xfrm>
            <a:off x="11163857" y="2984245"/>
            <a:ext cx="304801" cy="1182688"/>
          </a:xfrm>
          <a:prstGeom prst="line">
            <a:avLst/>
          </a:prstGeom>
          <a:noFill/>
          <a:ln w="12700">
            <a:solidFill>
              <a:sysClr val="windowText" lastClr="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Fixed-Priority Scheduling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is assigned a fixed priority for all its invocations</a:t>
            </a:r>
          </a:p>
          <a:p>
            <a:pPr eaLnBrk="1" hangingPunct="1"/>
            <a:r>
              <a:rPr lang="en-US" altLang="zh-CN" dirty="0">
                <a:ea typeface="宋体" pitchFamily="2" charset="-122"/>
              </a:rPr>
              <a:t>Pros: </a:t>
            </a:r>
          </a:p>
          <a:p>
            <a:pPr lvl="1" eaLnBrk="1" hangingPunct="1"/>
            <a:r>
              <a:rPr lang="en-US" altLang="zh-CN" dirty="0">
                <a:ea typeface="宋体" pitchFamily="2" charset="-122"/>
              </a:rPr>
              <a:t>Predictability</a:t>
            </a:r>
          </a:p>
          <a:p>
            <a:pPr lvl="1" eaLnBrk="1" hangingPunct="1"/>
            <a:r>
              <a:rPr lang="en-US" altLang="zh-CN" dirty="0">
                <a:ea typeface="宋体" pitchFamily="2" charset="-122"/>
              </a:rPr>
              <a:t>Low runtime overhead </a:t>
            </a:r>
          </a:p>
          <a:p>
            <a:pPr lvl="1" eaLnBrk="1" hangingPunct="1"/>
            <a:r>
              <a:rPr lang="en-US" altLang="zh-CN" dirty="0">
                <a:ea typeface="宋体" pitchFamily="2" charset="-122"/>
              </a:rPr>
              <a:t>Temporal isolation during overload</a:t>
            </a:r>
          </a:p>
          <a:p>
            <a:pPr eaLnBrk="1" hangingPunct="1"/>
            <a:r>
              <a:rPr lang="en-US" altLang="zh-CN" dirty="0">
                <a:ea typeface="宋体" pitchFamily="2" charset="-122"/>
              </a:rPr>
              <a:t>Cons: </a:t>
            </a:r>
          </a:p>
          <a:p>
            <a:pPr lvl="1" eaLnBrk="1" hangingPunct="1"/>
            <a:r>
              <a:rPr lang="en-US" altLang="zh-CN" dirty="0">
                <a:ea typeface="宋体" pitchFamily="2" charset="-122"/>
              </a:rPr>
              <a:t>Cannot achieve 100% utilization in general, except when task periods are harmonic</a:t>
            </a:r>
          </a:p>
          <a:p>
            <a:pPr eaLnBrk="1" hangingPunct="1"/>
            <a:r>
              <a:rPr lang="en-US" altLang="zh-CN" dirty="0">
                <a:ea typeface="宋体" pitchFamily="2" charset="-122"/>
              </a:rPr>
              <a:t>Widely used in most commercial </a:t>
            </a:r>
            <a:r>
              <a:rPr lang="en-US" altLang="zh-CN" dirty="0" err="1">
                <a:ea typeface="宋体" pitchFamily="2" charset="-122"/>
              </a:rPr>
              <a:t>RTOSes</a:t>
            </a:r>
            <a:r>
              <a:rPr lang="en-US" altLang="zh-CN" dirty="0">
                <a:ea typeface="宋体" pitchFamily="2" charset="-122"/>
              </a:rPr>
              <a:t> and CAN bus</a:t>
            </a:r>
          </a:p>
          <a:p>
            <a:pPr lvl="1" eaLnBrk="1" hangingPunct="1"/>
            <a:endParaRPr lang="en-US" altLang="zh-CN" dirty="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mc:Choice xmlns:a14="http://schemas.microsoft.com/office/drawing/2010/main" Requires="a14">
          <p:sp>
            <p:nvSpPr>
              <p:cNvPr id="57347" name="Rectangle 3" descr="Rectangle: Click to edit Master text styles&#10;Second level&#10;Third level&#10;Fourth level&#10;Fifth level"/>
              <p:cNvSpPr>
                <a:spLocks noGrp="1" noChangeArrowheads="1"/>
              </p:cNvSpPr>
              <p:nvPr>
                <p:ph idx="1"/>
              </p:nvPr>
            </p:nvSpPr>
            <p:spPr>
              <a:xfrm>
                <a:off x="164836" y="851655"/>
                <a:ext cx="6095372" cy="5853942"/>
              </a:xfrm>
            </p:spPr>
            <p:txBody>
              <a:bodyPr>
                <a:normAutofit fontScale="92500"/>
              </a:bodyPr>
              <a:lstStyle/>
              <a:p>
                <a:pPr eaLnBrk="1" hangingPunct="1">
                  <a:lnSpc>
                    <a:spcPct val="90000"/>
                  </a:lnSpc>
                </a:pPr>
                <a:r>
                  <a:rPr lang="en-US" altLang="zh-CN" dirty="0">
                    <a:ea typeface="宋体" pitchFamily="2" charset="-122"/>
                  </a:rPr>
                  <a:t>Rate Monotonic (RM)</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For implicit deadline tasksets (deadline D = period T), RM is the optimal priority assignment, i.e., if a taskset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(DM)</a:t>
                </a:r>
              </a:p>
              <a:p>
                <a:pPr lvl="1" eaLnBrk="1" hangingPunct="1">
                  <a:lnSpc>
                    <a:spcPct val="90000"/>
                  </a:lnSpc>
                </a:pPr>
                <a:r>
                  <a:rPr lang="en-US" altLang="zh-CN" dirty="0">
                    <a:ea typeface="宋体" pitchFamily="2" charset="-122"/>
                  </a:rPr>
                  <a:t>Assign higher priority to task with smaller relative deadline </a:t>
                </a:r>
              </a:p>
              <a:p>
                <a:pPr lvl="1" eaLnBrk="1" hangingPunct="1">
                  <a:lnSpc>
                    <a:spcPct val="90000"/>
                  </a:lnSpc>
                </a:pPr>
                <a:r>
                  <a:rPr lang="en-US" altLang="zh-CN" dirty="0">
                    <a:ea typeface="宋体" pitchFamily="2" charset="-122"/>
                  </a:rPr>
                  <a:t>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 DM is the optimal priority assignment</a:t>
                </a:r>
              </a:p>
              <a:p>
                <a:pPr eaLnBrk="1" hangingPunct="1">
                  <a:lnSpc>
                    <a:spcPct val="90000"/>
                  </a:lnSpc>
                </a:pPr>
                <a:r>
                  <a:rPr lang="en-US" altLang="zh-CN" dirty="0">
                    <a:ea typeface="宋体" pitchFamily="2" charset="-122"/>
                  </a:rPr>
                  <a:t>Why do we want D &lt; T?</a:t>
                </a:r>
              </a:p>
              <a:p>
                <a:pPr lvl="1" eaLnBrk="1" hangingPunct="1">
                  <a:lnSpc>
                    <a:spcPct val="90000"/>
                  </a:lnSpc>
                </a:pPr>
                <a:r>
                  <a:rPr lang="en-US" altLang="zh-CN" dirty="0">
                    <a:ea typeface="宋体" pitchFamily="2" charset="-122"/>
                  </a:rPr>
                  <a:t>Some events happen infrequently, but need to be handled urgently</a:t>
                </a:r>
              </a:p>
              <a:p>
                <a:pPr eaLnBrk="1" hangingPunct="1"/>
                <a:r>
                  <a:rPr lang="en-US" altLang="zh-CN" dirty="0">
                    <a:ea typeface="宋体" pitchFamily="2" charset="-122"/>
                  </a:rPr>
                  <a:t>Example taskset: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1</m:t>
                        </m:r>
                      </m:sub>
                    </m:sSub>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10, 25, 25</m:t>
                        </m:r>
                      </m:e>
                    </m:d>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2</m:t>
                        </m:r>
                      </m:sub>
                    </m:sSub>
                    <m:r>
                      <a:rPr lang="en-GB" i="1">
                        <a:latin typeface="Cambria Math" panose="02040503050406030204" pitchFamily="18" charset="0"/>
                      </a:rPr>
                      <m:t>=</m:t>
                    </m:r>
                    <m:d>
                      <m:dPr>
                        <m:ctrlPr>
                          <a:rPr lang="en-GB" i="1">
                            <a:latin typeface="Cambria Math" panose="02040503050406030204" pitchFamily="18" charset="0"/>
                          </a:rPr>
                        </m:ctrlPr>
                      </m:dPr>
                      <m:e>
                        <m:r>
                          <a:rPr lang="en-GB" b="0" i="1" smtClean="0">
                            <a:latin typeface="Cambria Math" panose="02040503050406030204" pitchFamily="18" charset="0"/>
                          </a:rPr>
                          <m:t>10</m:t>
                        </m:r>
                        <m:r>
                          <a:rPr lang="en-GB" i="1">
                            <a:latin typeface="Cambria Math" panose="02040503050406030204" pitchFamily="18" charset="0"/>
                          </a:rPr>
                          <m:t>, 40, 40</m:t>
                        </m:r>
                      </m:e>
                    </m:d>
                    <m:r>
                      <a:rPr lang="en-GB" b="0" i="1" smtClean="0">
                        <a:latin typeface="Cambria Math" panose="02040503050406030204" pitchFamily="18" charset="0"/>
                      </a:rPr>
                      <m:t> </m:t>
                    </m:r>
                    <m:r>
                      <m:rPr>
                        <m:sty m:val="p"/>
                      </m:rPr>
                      <a:rPr lang="en-GB" b="0" i="0" smtClean="0">
                        <a:latin typeface="Cambria Math" panose="02040503050406030204" pitchFamily="18" charset="0"/>
                      </a:rPr>
                      <m:t>or</m:t>
                    </m:r>
                    <m:r>
                      <a:rPr lang="en-GB" b="0" i="1" smtClean="0">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10, 40, </m:t>
                        </m:r>
                        <m:r>
                          <a:rPr lang="en-GB" b="0" i="1" smtClean="0">
                            <a:latin typeface="Cambria Math" panose="02040503050406030204" pitchFamily="18" charset="0"/>
                          </a:rPr>
                          <m:t>15</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b="0" i="1" smtClean="0">
                            <a:latin typeface="Cambria Math" panose="02040503050406030204" pitchFamily="18" charset="0"/>
                          </a:rPr>
                          <m:t>3</m:t>
                        </m:r>
                      </m:sub>
                    </m:sSub>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2</m:t>
                        </m:r>
                        <m:r>
                          <a:rPr lang="en-GB" b="0" i="1" smtClean="0">
                            <a:latin typeface="Cambria Math" panose="02040503050406030204" pitchFamily="18" charset="0"/>
                          </a:rPr>
                          <m:t>0</m:t>
                        </m:r>
                        <m:r>
                          <a:rPr lang="en-GB" i="1">
                            <a:latin typeface="Cambria Math" panose="02040503050406030204" pitchFamily="18" charset="0"/>
                          </a:rPr>
                          <m:t>, </m:t>
                        </m:r>
                        <m:r>
                          <a:rPr lang="en-GB" b="0" i="1" smtClean="0">
                            <a:latin typeface="Cambria Math" panose="02040503050406030204" pitchFamily="18" charset="0"/>
                          </a:rPr>
                          <m:t>100</m:t>
                        </m:r>
                        <m:r>
                          <a:rPr lang="en-GB" i="1">
                            <a:latin typeface="Cambria Math" panose="02040503050406030204" pitchFamily="18" charset="0"/>
                          </a:rPr>
                          <m:t>, </m:t>
                        </m:r>
                        <m:r>
                          <a:rPr lang="en-GB" b="0" i="1" smtClean="0">
                            <a:latin typeface="Cambria Math" panose="02040503050406030204" pitchFamily="18" charset="0"/>
                          </a:rPr>
                          <m:t>100</m:t>
                        </m:r>
                      </m:e>
                    </m:d>
                  </m:oMath>
                </a14:m>
                <a:endParaRPr lang="en-SE" i="1" dirty="0">
                  <a:latin typeface="Cambria Math" panose="02040503050406030204" pitchFamily="18" charset="0"/>
                </a:endParaRPr>
              </a:p>
              <a:p>
                <a:pPr eaLnBrk="1" hangingPunct="1"/>
                <a:endParaRPr lang="en-US" altLang="zh-CN" dirty="0">
                  <a:ea typeface="宋体" pitchFamily="2" charset="-122"/>
                </a:endParaRPr>
              </a:p>
            </p:txBody>
          </p:sp>
        </mc:Choice>
        <mc:Fallback>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64836" y="851655"/>
                <a:ext cx="6095372" cy="5853942"/>
              </a:xfrm>
              <a:blipFill>
                <a:blip r:embed="rId3"/>
                <a:stretch>
                  <a:fillRect l="-1600" t="-1875" r="-2800"/>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762000"/>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8856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8856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226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226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5814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0783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0480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0886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0886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0886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0936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0886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5814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102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8697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102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153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102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153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102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153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030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49246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029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029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6279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2298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7514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5814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8958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8958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8958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8958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49246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49905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226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226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226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226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5442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5442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5442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5442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7514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4434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7727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3665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3665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3665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8842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8842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0769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102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0886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090411"/>
            <a:ext cx="673529" cy="0"/>
          </a:xfrm>
          <a:prstGeom prst="line">
            <a:avLst/>
          </a:prstGeom>
          <a:ln w="6096">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10284"/>
            <a:ext cx="673529" cy="0"/>
          </a:xfrm>
          <a:prstGeom prst="line">
            <a:avLst/>
          </a:prstGeom>
          <a:ln w="6096">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0C15038-7657-3D73-3A88-65C5AFE8D45E}"/>
                  </a:ext>
                </a:extLst>
              </p:cNvPr>
              <p:cNvSpPr txBox="1"/>
              <p:nvPr/>
            </p:nvSpPr>
            <p:spPr>
              <a:xfrm>
                <a:off x="7544536" y="3083171"/>
                <a:ext cx="3829420"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RM Scheduling w/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=(10, 40, 40)</m:t>
                    </m:r>
                  </m:oMath>
                </a14:m>
                <a:endParaRPr lang="en-SE" sz="1600" b="0" dirty="0">
                  <a:latin typeface="Gill Sans Light"/>
                </a:endParaRPr>
              </a:p>
            </p:txBody>
          </p:sp>
        </mc:Choice>
        <mc:Fallback xmlns="">
          <p:sp>
            <p:nvSpPr>
              <p:cNvPr id="2" name="TextBox 1">
                <a:extLst>
                  <a:ext uri="{FF2B5EF4-FFF2-40B4-BE49-F238E27FC236}">
                    <a16:creationId xmlns:a16="http://schemas.microsoft.com/office/drawing/2014/main" id="{40C15038-7657-3D73-3A88-65C5AFE8D45E}"/>
                  </a:ext>
                </a:extLst>
              </p:cNvPr>
              <p:cNvSpPr txBox="1">
                <a:spLocks noRot="1" noChangeAspect="1" noMove="1" noResize="1" noEditPoints="1" noAdjustHandles="1" noChangeArrowheads="1" noChangeShapeType="1" noTextEdit="1"/>
              </p:cNvSpPr>
              <p:nvPr/>
            </p:nvSpPr>
            <p:spPr>
              <a:xfrm>
                <a:off x="7544536" y="3083171"/>
                <a:ext cx="3829420" cy="400110"/>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D6528B-C40B-E2D2-AE52-009750B62ED2}"/>
                  </a:ext>
                </a:extLst>
              </p:cNvPr>
              <p:cNvSpPr txBox="1"/>
              <p:nvPr/>
            </p:nvSpPr>
            <p:spPr>
              <a:xfrm>
                <a:off x="6825421" y="5990393"/>
                <a:ext cx="510466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DM Scheduling w/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=(10, 40, 15)</m:t>
                    </m:r>
                  </m:oMath>
                </a14:m>
                <a:endParaRPr lang="en-GB" sz="1600" b="0" dirty="0">
                  <a:latin typeface="Gill Sans Light"/>
                </a:endParaRPr>
              </a:p>
              <a:p>
                <a:r>
                  <a:rPr lang="en-US" altLang="zh-CN" sz="2000" b="0" dirty="0">
                    <a:latin typeface="Gill Sans Light"/>
                  </a:rPr>
                  <a:t>(D</a:t>
                </a:r>
                <a:r>
                  <a:rPr lang="en-US" altLang="zh-CN" sz="2000" b="0" baseline="-25000" dirty="0">
                    <a:latin typeface="Gill Sans Light"/>
                  </a:rPr>
                  <a:t>2</a:t>
                </a:r>
                <a:r>
                  <a:rPr lang="en-US" altLang="zh-CN" sz="2000" b="0" dirty="0">
                    <a:latin typeface="Gill Sans Light"/>
                  </a:rPr>
                  <a:t>=15 indicated by red downward arrow for </a:t>
                </a:r>
                <a14:m>
                  <m:oMath xmlns:m="http://schemas.openxmlformats.org/officeDocument/2006/math">
                    <m:sSub>
                      <m:sSubPr>
                        <m:ctrlPr>
                          <a:rPr lang="en-GB" altLang="zh-CN" sz="2000" b="0" i="1">
                            <a:latin typeface="Cambria Math" panose="02040503050406030204" pitchFamily="18" charset="0"/>
                          </a:rPr>
                        </m:ctrlPr>
                      </m:sSubPr>
                      <m:e>
                        <m:r>
                          <a:rPr lang="en-GB" altLang="zh-CN" sz="2000" b="0">
                            <a:latin typeface="Cambria Math" panose="02040503050406030204" pitchFamily="18" charset="0"/>
                          </a:rPr>
                          <m:t>𝜏</m:t>
                        </m:r>
                      </m:e>
                      <m:sub>
                        <m:r>
                          <a:rPr lang="en-GB" altLang="zh-CN" sz="2000" b="0">
                            <a:latin typeface="Cambria Math" panose="02040503050406030204" pitchFamily="18" charset="0"/>
                          </a:rPr>
                          <m:t>2</m:t>
                        </m:r>
                      </m:sub>
                    </m:sSub>
                  </m:oMath>
                </a14:m>
                <a:r>
                  <a:rPr lang="en-US" altLang="zh-CN" sz="2000" b="0" dirty="0">
                    <a:latin typeface="Gill Sans Light"/>
                  </a:rPr>
                  <a:t>)</a:t>
                </a:r>
                <a:endParaRPr lang="en-SE" sz="1600" b="0" dirty="0">
                  <a:latin typeface="Gill Sans Light"/>
                </a:endParaRPr>
              </a:p>
            </p:txBody>
          </p:sp>
        </mc:Choice>
        <mc:Fallback xmlns="">
          <p:sp>
            <p:nvSpPr>
              <p:cNvPr id="4" name="TextBox 3">
                <a:extLst>
                  <a:ext uri="{FF2B5EF4-FFF2-40B4-BE49-F238E27FC236}">
                    <a16:creationId xmlns:a16="http://schemas.microsoft.com/office/drawing/2014/main" id="{C9D6528B-C40B-E2D2-AE52-009750B62ED2}"/>
                  </a:ext>
                </a:extLst>
              </p:cNvPr>
              <p:cNvSpPr txBox="1">
                <a:spLocks noRot="1" noChangeAspect="1" noMove="1" noResize="1" noEditPoints="1" noAdjustHandles="1" noChangeArrowheads="1" noChangeShapeType="1" noTextEdit="1"/>
              </p:cNvSpPr>
              <p:nvPr/>
            </p:nvSpPr>
            <p:spPr>
              <a:xfrm>
                <a:off x="6825421" y="5990393"/>
                <a:ext cx="5104663" cy="707886"/>
              </a:xfrm>
              <a:prstGeom prst="rect">
                <a:avLst/>
              </a:prstGeom>
              <a:blipFill>
                <a:blip r:embed="rId5"/>
                <a:stretch>
                  <a:fillRect/>
                </a:stretch>
              </a:blipFill>
            </p:spPr>
            <p:txBody>
              <a:bodyPr/>
              <a:lstStyle/>
              <a:p>
                <a:r>
                  <a:rPr lang="en-SE">
                    <a:noFill/>
                  </a:rPr>
                  <a:t> </a:t>
                </a:r>
              </a:p>
            </p:txBody>
          </p:sp>
        </mc:Fallback>
      </mc:AlternateContent>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
        <p:nvSpPr>
          <p:cNvPr id="2" name="TextBox 1">
            <a:extLst>
              <a:ext uri="{FF2B5EF4-FFF2-40B4-BE49-F238E27FC236}">
                <a16:creationId xmlns:a16="http://schemas.microsoft.com/office/drawing/2014/main" id="{3E87046B-78A6-40D4-EAA9-ED690C34A567}"/>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p:pic>
        <p:nvPicPr>
          <p:cNvPr id="47139" name="object 153">
            <a:extLst>
              <a:ext uri="{FF2B5EF4-FFF2-40B4-BE49-F238E27FC236}">
                <a16:creationId xmlns:a16="http://schemas.microsoft.com/office/drawing/2014/main" id="{8D4CA0AA-2564-CBF4-14B1-A3751DE1EDBA}"/>
              </a:ext>
            </a:extLst>
          </p:cNvPr>
          <p:cNvPicPr/>
          <p:nvPr/>
        </p:nvPicPr>
        <p:blipFill>
          <a:blip r:embed="rId3"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4"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5"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6"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7"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7"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8"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7"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55201800"/>
              </p:ext>
            </p:extLst>
          </p:nvPr>
        </p:nvGraphicFramePr>
        <p:xfrm>
          <a:off x="9203871" y="569916"/>
          <a:ext cx="2732720" cy="2966720"/>
        </p:xfrm>
        <a:graphic>
          <a:graphicData uri="http://schemas.openxmlformats.org/drawingml/2006/table">
            <a:tbl>
              <a:tblPr firstRow="1" bandRow="1">
                <a:tableStyleId>{5C22544A-7EE6-4342-B048-85BDC9FD1C3A}</a:tableStyleId>
              </a:tblPr>
              <a:tblGrid>
                <a:gridCol w="1086469">
                  <a:extLst>
                    <a:ext uri="{9D8B030D-6E8A-4147-A177-3AD203B41FA5}">
                      <a16:colId xmlns:a16="http://schemas.microsoft.com/office/drawing/2014/main" val="352138746"/>
                    </a:ext>
                  </a:extLst>
                </a:gridCol>
                <a:gridCol w="164625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mc:AlternateContent xmlns:mc="http://schemas.openxmlformats.org/markup-compatibility/2006" xmlns:a14="http://schemas.microsoft.com/office/drawing/2010/main">
        <mc:Choice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lnSpcReduction="10000"/>
              </a:bodyPr>
              <a:lstStyle/>
              <a:p>
                <a:pPr eaLnBrk="1" hangingPunct="1"/>
                <a:r>
                  <a:rPr lang="en-GB" b="0" dirty="0"/>
                  <a:t>A taskset is schedulable under RM scheduling if </a:t>
                </a:r>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eaLnBrk="1" hangingPunct="1"/>
                <a:r>
                  <a:rPr lang="en-US" altLang="zh-CN" dirty="0">
                    <a:ea typeface="宋体" pitchFamily="2" charset="-122"/>
                  </a:rPr>
                  <a:t>Special case: if periods are harmonic (larger periods divisible by smaller periods), then utilization bound is 1 (necessary and sufficient condition)</a:t>
                </a:r>
              </a:p>
            </p:txBody>
          </p:sp>
        </mc:Choice>
        <mc:Fallback xmlns="">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9"/>
                <a:stretch>
                  <a:fillRect l="-2083" t="-2275" r="-2315"/>
                </a:stretch>
              </a:blipFill>
            </p:spPr>
            <p:txBody>
              <a:bodyPr/>
              <a:lstStyle/>
              <a:p>
                <a:r>
                  <a:rPr lang="en-SE">
                    <a:noFill/>
                  </a:rPr>
                  <a:t> </a:t>
                </a:r>
              </a:p>
            </p:txBody>
          </p:sp>
        </mc:Fallback>
      </mc:AlternateContent>
      <p:sp>
        <p:nvSpPr>
          <p:cNvPr id="2" name="TextBox 1">
            <a:extLst>
              <a:ext uri="{FF2B5EF4-FFF2-40B4-BE49-F238E27FC236}">
                <a16:creationId xmlns:a16="http://schemas.microsoft.com/office/drawing/2014/main" id="{DE70A8B7-D0CA-01D6-9B3F-21F3D8BD9D60}"/>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7C7F983-06B7-F5E6-F156-BD9064E3C63B}"/>
                  </a:ext>
                </a:extLst>
              </p:cNvPr>
              <p:cNvSpPr txBox="1"/>
              <p:nvPr/>
            </p:nvSpPr>
            <p:spPr>
              <a:xfrm>
                <a:off x="913622" y="1410444"/>
                <a:ext cx="3762120" cy="1351396"/>
              </a:xfrm>
              <a:prstGeom prst="rect">
                <a:avLst/>
              </a:prstGeom>
              <a:noFill/>
            </p:spPr>
            <p:txBody>
              <a:bodyPr wrap="non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sz="2400" b="0" dirty="0">
                    <a:latin typeface="Gill Sans Light"/>
                  </a:rPr>
                  <a:t> </a:t>
                </a:r>
                <a:r>
                  <a:rPr lang="en-GB" sz="2400" b="0" dirty="0" err="1">
                    <a:latin typeface="Gill Sans Light"/>
                  </a:rPr>
                  <a:t>unschedulable</a:t>
                </a:r>
                <a:endParaRPr lang="en-GB" sz="2400" b="0" dirty="0">
                  <a:latin typeface="Gill Sans Light"/>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913622" y="1410444"/>
                <a:ext cx="3762120" cy="1351396"/>
              </a:xfrm>
              <a:prstGeom prst="rect">
                <a:avLst/>
              </a:prstGeom>
              <a:blipFill>
                <a:blip r:embed="rId3"/>
                <a:stretch>
                  <a:fillRect l="-2593" t="-4505" r="-14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720727"/>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m:oMathPara>
                </a14:m>
                <a:endParaRPr lang="en-SE" b="0" dirty="0">
                  <a:latin typeface="Gill Sans Light"/>
                </a:endParaRPr>
              </a:p>
            </p:txBody>
          </p:sp>
        </mc:Choice>
        <mc:Fallback xmlns="">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720727"/>
              </a:xfrm>
              <a:prstGeom prst="rect">
                <a:avLst/>
              </a:prstGeom>
              <a:blipFill>
                <a:blip r:embed="rId4"/>
                <a:stretch>
                  <a:fillRect l="-1732" t="-353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574049" cy="1351396"/>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m:oMathPara>
                </a14:m>
                <a:endParaRPr lang="en-SE" b="0" dirty="0">
                  <a:latin typeface="Gill Sans Light"/>
                </a:endParaRPr>
              </a:p>
            </p:txBody>
          </p:sp>
        </mc:Choice>
        <mc:Fallback xmlns="">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574049" cy="1351396"/>
              </a:xfrm>
              <a:prstGeom prst="rect">
                <a:avLst/>
              </a:prstGeom>
              <a:blipFill>
                <a:blip r:embed="rId5"/>
                <a:stretch>
                  <a:fillRect l="-1639" t="-4525"/>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43" name="TextBox 42">
            <a:extLst>
              <a:ext uri="{FF2B5EF4-FFF2-40B4-BE49-F238E27FC236}">
                <a16:creationId xmlns:a16="http://schemas.microsoft.com/office/drawing/2014/main" id="{5C1E6642-0BE0-8CBA-8630-52D5911B703B}"/>
              </a:ext>
            </a:extLst>
          </p:cNvPr>
          <p:cNvSpPr txBox="1"/>
          <p:nvPr/>
        </p:nvSpPr>
        <p:spPr>
          <a:xfrm>
            <a:off x="123321" y="685800"/>
            <a:ext cx="582357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We use the notation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spc="-40" baseline="-7716" dirty="0">
                <a:latin typeface="Times New Roman"/>
                <a:cs typeface="Times New Roman"/>
              </a:rPr>
              <a: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a:t>
            </a:r>
            <a:r>
              <a:rPr lang="en-GB" sz="2000" b="0" spc="-64" dirty="0">
                <a:latin typeface="Times New Roman"/>
                <a:cs typeface="Times New Roman"/>
              </a:rPr>
              <a:t> </a:t>
            </a:r>
            <a:r>
              <a:rPr lang="en-GB" sz="2000" b="0" dirty="0">
                <a:latin typeface="Times New Roman"/>
                <a:cs typeface="Times New Roman"/>
              </a:rPr>
              <a:t>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Times New Roman"/>
                <a:cs typeface="Times New Roman"/>
              </a:rPr>
              <a:t>D</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to denote task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dirty="0">
                <a:latin typeface="Gill Sans Light"/>
              </a:rPr>
              <a:t> with WCET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Period</a:t>
            </a:r>
            <a:r>
              <a:rPr lang="en-GB" sz="2000" b="0" dirty="0">
                <a:latin typeface="Times New Roman"/>
                <a:cs typeface="Times New Roman"/>
              </a:rPr>
              <a:t> 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Gill Sans Light"/>
              </a:rPr>
              <a:t>Deadline </a:t>
            </a:r>
            <a:r>
              <a:rPr lang="en-GB" sz="2000" b="0" dirty="0">
                <a:latin typeface="Times New Roman"/>
                <a:cs typeface="Times New Roman"/>
              </a:rPr>
              <a:t>D</a:t>
            </a:r>
            <a:r>
              <a:rPr lang="en-GB" sz="2000" b="0" baseline="-7716" dirty="0">
                <a:latin typeface="Times New Roman"/>
                <a:cs typeface="Times New Roman"/>
              </a:rPr>
              <a:t>i</a:t>
            </a:r>
            <a:endParaRPr lang="en-SE" sz="1600" b="0" dirty="0">
              <a:latin typeface="Gill Sans Light"/>
            </a:endParaRPr>
          </a:p>
        </p:txBody>
      </p:sp>
    </p:spTree>
    <p:extLst>
      <p:ext uri="{BB962C8B-B14F-4D97-AF65-F5344CB8AC3E}">
        <p14:creationId xmlns:p14="http://schemas.microsoft.com/office/powerpoint/2010/main" val="668814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Consider the synchronous taskset: </a:t>
                </a:r>
                <a:r>
                  <a:rPr lang="en-US" altLang="zh-CN" sz="2400" b="0" i="1" dirty="0">
                    <a:solidFill>
                      <a:srgbClr val="FF0000"/>
                    </a:solidFill>
                    <a:latin typeface="Gill Sans Light" charset="0"/>
                    <a:ea typeface="宋体" pitchFamily="2" charset="-122"/>
                  </a:rPr>
                  <a:t>all tasks are initially released at time 0 simultaneously</a:t>
                </a:r>
                <a:r>
                  <a:rPr lang="en-US" altLang="zh-CN" sz="2400" b="0" dirty="0">
                    <a:latin typeface="Gill Sans Light" charset="0"/>
                    <a:ea typeface="宋体" pitchFamily="2" charset="-122"/>
                  </a:rPr>
                  <a:t>, called the </a:t>
                </a:r>
                <a:r>
                  <a:rPr lang="en-US" altLang="zh-CN" sz="2400" b="0" i="1" dirty="0">
                    <a:solidFill>
                      <a:srgbClr val="FF0000"/>
                    </a:solidFill>
                    <a:latin typeface="Gill Sans Light" charset="0"/>
                    <a:ea typeface="宋体" pitchFamily="2" charset="-122"/>
                  </a:rPr>
                  <a:t>critical instant</a:t>
                </a:r>
                <a:r>
                  <a:rPr lang="en-US" altLang="zh-CN" sz="2400" b="0" dirty="0">
                    <a:latin typeface="Gill Sans Light" charset="0"/>
                    <a:ea typeface="宋体" pitchFamily="2" charset="-122"/>
                  </a:rPr>
                  <a:t>. This is the worst-case when each task experiences maximum amount of interference from higher priority tasks: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the worst-case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if it is initially released at time 0,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r>
                  <a:rPr lang="en-US" altLang="zh-CN" sz="2400" b="0" dirty="0">
                    <a:latin typeface="Gill Sans Light" charset="0"/>
                    <a:ea typeface="宋体" pitchFamily="2" charset="-122"/>
                  </a:rPr>
                  <a:t> (lower figure)</a:t>
                </a:r>
              </a:p>
            </p:txBody>
          </p:sp>
        </mc:Choice>
        <mc:Fallback xmlns="">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4861" r="-403" b="-1620"/>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4724400" y="3313707"/>
            <a:ext cx="5806652" cy="3391893"/>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CE0B505-731F-9152-2690-3B8A28A9DC0E}"/>
                  </a:ext>
                </a:extLst>
              </p:cNvPr>
              <p:cNvSpPr txBox="1"/>
              <p:nvPr/>
            </p:nvSpPr>
            <p:spPr>
              <a:xfrm>
                <a:off x="533400" y="5019175"/>
                <a:ext cx="3905919"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14:m>
                  <m:oMath xmlns:m="http://schemas.openxmlformats.org/officeDocument/2006/math">
                    <m:sSub>
                      <m:sSubPr>
                        <m:ctrlPr>
                          <a:rPr lang="en-GB" sz="2000" b="0" i="1" smtClean="0">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oMath>
                </a14:m>
                <a:r>
                  <a:rPr lang="en-GB" sz="1600" b="0" dirty="0">
                    <a:latin typeface="Gill Sans Light"/>
                  </a:rPr>
                  <a:t> </a:t>
                </a:r>
                <a:r>
                  <a:rPr lang="en-GB" sz="2000" b="0" dirty="0">
                    <a:latin typeface="Gill Sans Light"/>
                  </a:rPr>
                  <a:t>initially released at time 0 simultaneously, the critical instant.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2</m:t>
                        </m:r>
                      </m:sub>
                    </m:sSub>
                  </m:oMath>
                </a14:m>
                <a:r>
                  <a:rPr lang="en-GB" sz="2000" b="0" dirty="0">
                    <a:latin typeface="Gill Sans Light"/>
                  </a:rPr>
                  <a:t> experiences 3 </a:t>
                </a:r>
                <a:r>
                  <a:rPr lang="en-GB" sz="2000" b="0" dirty="0" err="1">
                    <a:latin typeface="Gill Sans Light"/>
                  </a:rPr>
                  <a:t>preemptions</a:t>
                </a:r>
                <a:r>
                  <a:rPr lang="en-GB" sz="2000" b="0" dirty="0">
                    <a:latin typeface="Gill Sans Light"/>
                  </a:rPr>
                  <a:t> by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1</m:t>
                        </m:r>
                      </m:sub>
                    </m:sSub>
                  </m:oMath>
                </a14:m>
                <a:r>
                  <a:rPr lang="en-GB" sz="2000" b="0" dirty="0">
                    <a:latin typeface="Gill Sans Light"/>
                  </a:rPr>
                  <a:t> and has longer response time</a:t>
                </a:r>
                <a:endParaRPr lang="en-SE" sz="1600" b="0" dirty="0">
                  <a:latin typeface="Gill Sans Light"/>
                </a:endParaRPr>
              </a:p>
            </p:txBody>
          </p:sp>
        </mc:Choice>
        <mc:Fallback xmlns="">
          <p:sp>
            <p:nvSpPr>
              <p:cNvPr id="2" name="TextBox 1">
                <a:extLst>
                  <a:ext uri="{FF2B5EF4-FFF2-40B4-BE49-F238E27FC236}">
                    <a16:creationId xmlns:a16="http://schemas.microsoft.com/office/drawing/2014/main" id="{ACE0B505-731F-9152-2690-3B8A28A9DC0E}"/>
                  </a:ext>
                </a:extLst>
              </p:cNvPr>
              <p:cNvSpPr txBox="1">
                <a:spLocks noRot="1" noChangeAspect="1" noMove="1" noResize="1" noEditPoints="1" noAdjustHandles="1" noChangeArrowheads="1" noChangeShapeType="1" noTextEdit="1"/>
              </p:cNvSpPr>
              <p:nvPr/>
            </p:nvSpPr>
            <p:spPr>
              <a:xfrm>
                <a:off x="533400" y="5019175"/>
                <a:ext cx="3905919" cy="1323439"/>
              </a:xfrm>
              <a:prstGeom prst="rect">
                <a:avLst/>
              </a:prstGeom>
              <a:blipFill>
                <a:blip r:embed="rId5"/>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079987-B601-7EE5-F7DC-717FEDE20FAB}"/>
                  </a:ext>
                </a:extLst>
              </p:cNvPr>
              <p:cNvSpPr txBox="1"/>
              <p:nvPr/>
            </p:nvSpPr>
            <p:spPr>
              <a:xfrm>
                <a:off x="685800" y="3505705"/>
                <a:ext cx="3625754"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14:m>
                  <m:oMath xmlns:m="http://schemas.openxmlformats.org/officeDocument/2006/math">
                    <m:sSub>
                      <m:sSubPr>
                        <m:ctrlPr>
                          <a:rPr lang="en-GB" sz="2000" b="0" i="1" smtClean="0">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oMath>
                </a14:m>
                <a:r>
                  <a:rPr lang="en-GB" sz="1600" b="0" dirty="0">
                    <a:latin typeface="Gill Sans Light"/>
                  </a:rPr>
                  <a:t> </a:t>
                </a:r>
                <a:r>
                  <a:rPr lang="en-GB" sz="2000" b="0" dirty="0">
                    <a:latin typeface="Gill Sans Light"/>
                  </a:rPr>
                  <a:t>initially released with a non-zero offset, not all at time 0.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2</m:t>
                        </m:r>
                      </m:sub>
                    </m:sSub>
                  </m:oMath>
                </a14:m>
                <a:r>
                  <a:rPr lang="en-GB" sz="2000" b="0" dirty="0">
                    <a:latin typeface="Gill Sans Light"/>
                  </a:rPr>
                  <a:t> experiences 2 </a:t>
                </a:r>
                <a:r>
                  <a:rPr lang="en-GB" sz="2000" b="0" dirty="0" err="1">
                    <a:latin typeface="Gill Sans Light"/>
                  </a:rPr>
                  <a:t>preemptions</a:t>
                </a:r>
                <a:r>
                  <a:rPr lang="en-GB" sz="2000" b="0" dirty="0">
                    <a:latin typeface="Gill Sans Light"/>
                  </a:rPr>
                  <a:t> by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oMath>
                </a14:m>
                <a:r>
                  <a:rPr lang="en-GB" sz="2000" b="0" dirty="0">
                    <a:latin typeface="Gill Sans Light"/>
                  </a:rPr>
                  <a:t> and has shorter response time</a:t>
                </a:r>
                <a:endParaRPr lang="en-SE" sz="1600" b="0" dirty="0">
                  <a:latin typeface="Gill Sans Light"/>
                </a:endParaRPr>
              </a:p>
            </p:txBody>
          </p:sp>
        </mc:Choice>
        <mc:Fallback xmlns="">
          <p:sp>
            <p:nvSpPr>
              <p:cNvPr id="6" name="TextBox 5">
                <a:extLst>
                  <a:ext uri="{FF2B5EF4-FFF2-40B4-BE49-F238E27FC236}">
                    <a16:creationId xmlns:a16="http://schemas.microsoft.com/office/drawing/2014/main" id="{D3079987-B601-7EE5-F7DC-717FEDE20FAB}"/>
                  </a:ext>
                </a:extLst>
              </p:cNvPr>
              <p:cNvSpPr txBox="1">
                <a:spLocks noRot="1" noChangeAspect="1" noMove="1" noResize="1" noEditPoints="1" noAdjustHandles="1" noChangeArrowheads="1" noChangeShapeType="1" noTextEdit="1"/>
              </p:cNvSpPr>
              <p:nvPr/>
            </p:nvSpPr>
            <p:spPr>
              <a:xfrm>
                <a:off x="685800" y="3505705"/>
                <a:ext cx="3625754" cy="1323439"/>
              </a:xfrm>
              <a:prstGeom prst="rect">
                <a:avLst/>
              </a:prstGeom>
              <a:blipFill>
                <a:blip r:embed="rId6"/>
                <a:stretch>
                  <a:fillRect/>
                </a:stretch>
              </a:blipFill>
            </p:spPr>
            <p:txBody>
              <a:bodyPr/>
              <a:lstStyle/>
              <a:p>
                <a:r>
                  <a:rPr lang="en-SE">
                    <a:noFill/>
                  </a:rPr>
                  <a:t> </a:t>
                </a:r>
              </a:p>
            </p:txBody>
          </p:sp>
        </mc:Fallback>
      </mc:AlternateContent>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mc:Choice xmlns:a14="http://schemas.microsoft.com/office/drawing/2010/main"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lnSpcReduction="10000"/>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a:t>
                </a:r>
                <a:r>
                  <a:rPr lang="en-US" altLang="zh-CN" sz="2800" b="0" dirty="0" err="1">
                    <a:latin typeface="Gill Sans Light" charset="0"/>
                    <a:ea typeface="宋体" pitchFamily="2" charset="-122"/>
                  </a:rPr>
                  <a:t>iff</a:t>
                </a:r>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The taskset is schedulable if all tasks are schedulable (necessary and sufficient condition. </a:t>
                </a:r>
                <a:r>
                  <a:rPr lang="en-GB" altLang="zh-CN" sz="2800" b="0" dirty="0">
                    <a:latin typeface="Gill Sans Light" charset="0"/>
                    <a:ea typeface="宋体" pitchFamily="2" charset="-122"/>
                  </a:rPr>
                  <a:t>“</a:t>
                </a:r>
                <a:r>
                  <a:rPr lang="en-GB" altLang="zh-CN" sz="2800" b="0" dirty="0" err="1">
                    <a:latin typeface="Gill Sans Light" charset="0"/>
                    <a:ea typeface="宋体" pitchFamily="2" charset="-122"/>
                  </a:rPr>
                  <a:t>iff</a:t>
                </a:r>
                <a:r>
                  <a:rPr lang="en-GB" altLang="zh-CN" sz="2800" b="0" dirty="0">
                    <a:latin typeface="Gill Sans Light" charset="0"/>
                    <a:ea typeface="宋体" pitchFamily="2" charset="-122"/>
                  </a:rPr>
                  <a:t>” stands for “if and only if”</a:t>
                </a:r>
                <a:r>
                  <a:rPr lang="en-US" altLang="zh-CN" sz="2800" b="0" dirty="0">
                    <a:latin typeface="Gill Sans Light" charset="0"/>
                    <a:ea typeface="宋体" pitchFamily="2" charset="-122"/>
                  </a:rPr>
                  <a:t>).</a:t>
                </a:r>
              </a:p>
              <a:p>
                <a:pPr marL="285750" indent="-285750" eaLnBrk="1" hangingPunct="1">
                  <a:lnSpc>
                    <a:spcPct val="90000"/>
                  </a:lnSpc>
                  <a:spcBef>
                    <a:spcPct val="30000"/>
                  </a:spcBef>
                  <a:buSzPct val="100000"/>
                  <a:buFontTx/>
                  <a:buChar char="•"/>
                </a:pPr>
                <a:r>
                  <a:rPr lang="en-US" altLang="zh-CN" sz="2800" b="0" dirty="0">
                    <a:latin typeface="Gill Sans Light" charset="0"/>
                    <a:ea typeface="宋体" pitchFamily="2" charset="-122"/>
                  </a:rPr>
                  <a:t>Task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GB" altLang="zh-CN" sz="2800" b="0" dirty="0">
                    <a:latin typeface="Gill Sans Light" charset="0"/>
                    <a:ea typeface="宋体" pitchFamily="2" charset="-122"/>
                  </a:rPr>
                  <a:t>‘s 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 to find the </a:t>
                </a:r>
                <a:r>
                  <a:rPr lang="en-US" altLang="zh-CN" sz="2800" b="0" i="1" dirty="0">
                    <a:latin typeface="Gill Sans Light" charset="0"/>
                    <a:ea typeface="宋体" pitchFamily="2" charset="-122"/>
                  </a:rPr>
                  <a:t>minimum fixed-point solution</a:t>
                </a:r>
                <a:r>
                  <a:rPr lang="en-US" altLang="zh-CN" sz="2800" b="0" dirty="0">
                    <a:latin typeface="Gill Sans Light" charset="0"/>
                    <a:ea typeface="宋体" pitchFamily="2" charset="-122"/>
                  </a:rPr>
                  <a:t>, where task WCRT is sum of its WCET and </a:t>
                </a:r>
                <a:r>
                  <a:rPr lang="en-GB" altLang="zh-CN" sz="2800" b="0" dirty="0" err="1">
                    <a:latin typeface="Gill Sans Light" charset="0"/>
                    <a:ea typeface="宋体" pitchFamily="2" charset="-122"/>
                  </a:rPr>
                  <a:t>preemption</a:t>
                </a:r>
                <a:r>
                  <a:rPr lang="en-GB" altLang="zh-CN" sz="2800" b="0" dirty="0">
                    <a:latin typeface="Gill Sans Light" charset="0"/>
                    <a:ea typeface="宋体" pitchFamily="2" charset="-122"/>
                  </a:rPr>
                  <a:t> delay caused by HP tasks: </a:t>
                </a:r>
                <a:endParaRPr lang="en-US" altLang="zh-CN" sz="2800" b="0" dirty="0">
                  <a:latin typeface="Gill Sans Light" charset="0"/>
                  <a:ea typeface="宋体" pitchFamily="2" charset="-122"/>
                </a:endParaRP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oMath>
                </a14:m>
                <a:r>
                  <a:rPr lang="en-GB" altLang="zh-CN" sz="2400" b="0" dirty="0">
                    <a:latin typeface="Gill Sans Light" charset="0"/>
                    <a:ea typeface="宋体" pitchFamily="2" charset="-122"/>
                  </a:rPr>
                  <a:t> denotes the number of times 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pre-empts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latin typeface="Gill Sans Light" charset="0"/>
                    <a:ea typeface="宋体" pitchFamily="2" charset="-122"/>
                  </a:rPr>
                  <a:t> during its one job execution;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f>
                          <m:fPr>
                            <m:ctrlPr>
                              <a:rPr lang="en-GB" altLang="zh-CN" sz="2400" b="0" i="1">
                                <a:latin typeface="Cambria Math" panose="02040503050406030204" pitchFamily="18" charset="0"/>
                                <a:ea typeface="宋体" pitchFamily="2" charset="-122"/>
                              </a:rPr>
                            </m:ctrlPr>
                          </m:fPr>
                          <m:num>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num>
                          <m:den>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𝑇</m:t>
                                </m:r>
                              </m:e>
                              <m:sub>
                                <m:r>
                                  <a:rPr lang="en-GB" altLang="zh-CN" sz="2400" b="0" i="1">
                                    <a:latin typeface="Cambria Math" panose="02040503050406030204" pitchFamily="18" charset="0"/>
                                    <a:ea typeface="宋体" pitchFamily="2" charset="-122"/>
                                  </a:rPr>
                                  <m:t>𝑗</m:t>
                                </m:r>
                              </m:sub>
                            </m:sSub>
                          </m:den>
                        </m:f>
                      </m:e>
                    </m:d>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𝐶</m:t>
                        </m:r>
                      </m:e>
                      <m:sub>
                        <m:r>
                          <a:rPr lang="en-GB" altLang="zh-CN" sz="2400" b="0" i="1">
                            <a:latin typeface="Cambria Math" panose="02040503050406030204" pitchFamily="18" charset="0"/>
                            <a:ea typeface="宋体" pitchFamily="2" charset="-122"/>
                          </a:rPr>
                          <m:t>𝑗</m:t>
                        </m:r>
                      </m:sub>
                    </m:sSub>
                  </m:oMath>
                </a14:m>
                <a:r>
                  <a:rPr lang="en-US" altLang="zh-CN" sz="2400" b="0" dirty="0">
                    <a:latin typeface="Gill Sans Light" charset="0"/>
                    <a:ea typeface="宋体" pitchFamily="2" charset="-122"/>
                  </a:rPr>
                  <a:t> denotes the total preemption delay caused by </a:t>
                </a:r>
                <a:r>
                  <a:rPr lang="en-GB" altLang="zh-CN" sz="2400" b="0" dirty="0">
                    <a:latin typeface="Gill Sans Light" charset="0"/>
                    <a:ea typeface="宋体" pitchFamily="2" charset="-122"/>
                  </a:rPr>
                  <a:t>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to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r>
                  <a:rPr lang="en-GB" altLang="zh-CN" sz="2400" b="0" dirty="0">
                    <a:latin typeface="Gill Sans Light" charset="0"/>
                    <a:ea typeface="宋体" pitchFamily="2" charset="-122"/>
                  </a:rPr>
                  <a:t>during its one job execution</a:t>
                </a:r>
              </a:p>
              <a:p>
                <a:pPr marL="742950" lvl="1" indent="-285750" eaLnBrk="1" hangingPunct="1">
                  <a:lnSpc>
                    <a:spcPct val="90000"/>
                  </a:lnSpc>
                  <a:spcBef>
                    <a:spcPct val="30000"/>
                  </a:spcBef>
                  <a:buSzPct val="100000"/>
                  <a:buFontTx/>
                  <a:buChar char="•"/>
                </a:pPr>
                <a:endParaRPr lang="en-US" altLang="zh-CN" sz="2400" b="0" dirty="0">
                  <a:latin typeface="Gill Sans Light" charset="0"/>
                  <a:ea typeface="宋体" pitchFamily="2" charset="-122"/>
                </a:endParaRPr>
              </a:p>
            </p:txBody>
          </p:sp>
        </mc:Choice>
        <mc:Fallback>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887" r="-1519" b="-1546"/>
                </a:stretch>
              </a:blipFill>
              <a:ln>
                <a:noFill/>
              </a:ln>
              <a:effectLst/>
            </p:spPr>
            <p:txBody>
              <a:bodyPr/>
              <a:lstStyle/>
              <a:p>
                <a:r>
                  <a:rPr lang="en-SE">
                    <a:noFill/>
                  </a:rPr>
                  <a:t> </a:t>
                </a:r>
              </a:p>
            </p:txBody>
          </p:sp>
        </mc:Fallback>
      </mc:AlternateContent>
      <p:sp>
        <p:nvSpPr>
          <p:cNvPr id="2" name="TextBox 1">
            <a:extLst>
              <a:ext uri="{FF2B5EF4-FFF2-40B4-BE49-F238E27FC236}">
                <a16:creationId xmlns:a16="http://schemas.microsoft.com/office/drawing/2014/main" id="{A8C5E6AF-DA31-2B01-E90B-0297144245FD}"/>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378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8163" name="Rectangle 38" descr="Rectangle: Click to edit Master text styles&#10;Second level&#10;Third level&#10;Fourth level&#10;Fifth level"/>
              <p:cNvSpPr>
                <a:spLocks noChangeArrowheads="1"/>
              </p:cNvSpPr>
              <p:nvPr/>
            </p:nvSpPr>
            <p:spPr bwMode="auto">
              <a:xfrm>
                <a:off x="990600" y="685800"/>
                <a:ext cx="9982200" cy="3352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Consider a taskset of 3 task with </a:t>
                </a:r>
                <a:r>
                  <a:rPr lang="en-GB" sz="2400" dirty="0">
                    <a:solidFill>
                      <a:schemeClr val="tx1"/>
                    </a:solidFill>
                    <a:latin typeface="Gill Sans Light"/>
                    <a:cs typeface="Microsoft Sans Serif"/>
                  </a:rPr>
                  <a:t>(</a:t>
                </a:r>
                <a14:m>
                  <m:oMath xmlns:m="http://schemas.openxmlformats.org/officeDocument/2006/math">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𝐶</m:t>
                        </m:r>
                      </m:e>
                      <m:sub>
                        <m:r>
                          <a:rPr lang="en-GB" sz="2400" i="1">
                            <a:latin typeface="Cambria Math" panose="02040503050406030204" pitchFamily="18" charset="0"/>
                            <a:cs typeface="Microsoft Sans Serif"/>
                          </a:rPr>
                          <m:t>𝑖</m:t>
                        </m:r>
                      </m:sub>
                    </m:sSub>
                    <m:r>
                      <a:rPr lang="en-GB" sz="2400" b="0" i="1" smtClean="0">
                        <a:latin typeface="Cambria Math" panose="02040503050406030204" pitchFamily="18" charset="0"/>
                        <a:cs typeface="Microsoft Sans Serif"/>
                      </a:rPr>
                      <m:t>, </m:t>
                    </m:r>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𝑇</m:t>
                        </m:r>
                      </m:e>
                      <m:sub>
                        <m:r>
                          <a:rPr lang="en-GB" sz="2400" i="1">
                            <a:latin typeface="Cambria Math" panose="02040503050406030204" pitchFamily="18" charset="0"/>
                            <a:cs typeface="Microsoft Sans Serif"/>
                          </a:rPr>
                          <m:t>𝑖</m:t>
                        </m:r>
                      </m:sub>
                    </m:sSub>
                    <m:sSub>
                      <m:sSubPr>
                        <m:ctrlPr>
                          <a:rPr lang="en-GB" sz="2400" i="1">
                            <a:latin typeface="Cambria Math" panose="02040503050406030204" pitchFamily="18" charset="0"/>
                            <a:cs typeface="Microsoft Sans Serif"/>
                          </a:rPr>
                        </m:ctrlPr>
                      </m:sSubPr>
                      <m:e>
                        <m:r>
                          <a:rPr lang="en-GB" sz="2400" b="0" i="1" smtClean="0">
                            <a:latin typeface="Cambria Math" panose="02040503050406030204" pitchFamily="18" charset="0"/>
                            <a:cs typeface="Microsoft Sans Serif"/>
                          </a:rPr>
                          <m:t>, </m:t>
                        </m:r>
                        <m:r>
                          <a:rPr lang="en-GB" sz="2400" i="1">
                            <a:latin typeface="Cambria Math" panose="02040503050406030204" pitchFamily="18" charset="0"/>
                            <a:cs typeface="Microsoft Sans Serif"/>
                          </a:rPr>
                          <m:t>𝐷</m:t>
                        </m:r>
                      </m:e>
                      <m:sub>
                        <m:r>
                          <a:rPr lang="en-GB" sz="2400" i="1">
                            <a:latin typeface="Cambria Math" panose="02040503050406030204" pitchFamily="18" charset="0"/>
                            <a:cs typeface="Microsoft Sans Serif"/>
                          </a:rPr>
                          <m:t>𝑖</m:t>
                        </m:r>
                      </m:sub>
                    </m:sSub>
                  </m:oMath>
                </a14:m>
                <a:r>
                  <a:rPr lang="en-GB" sz="2400" dirty="0">
                    <a:latin typeface="Gill Sans Light"/>
                    <a:cs typeface="Microsoft Sans Serif"/>
                  </a:rPr>
                  <a:t>) of </a:t>
                </a:r>
                <a14:m>
                  <m:oMath xmlns:m="http://schemas.openxmlformats.org/officeDocument/2006/math">
                    <m:d>
                      <m:dPr>
                        <m:ctrlPr>
                          <a:rPr lang="en-GB" sz="2400" b="0" i="1" smtClean="0">
                            <a:latin typeface="Cambria Math" panose="02040503050406030204" pitchFamily="18" charset="0"/>
                            <a:cs typeface="Microsoft Sans Serif"/>
                          </a:rPr>
                        </m:ctrlPr>
                      </m:dPr>
                      <m:e>
                        <m:r>
                          <a:rPr lang="en-GB" sz="2400" b="0" i="1" smtClean="0">
                            <a:latin typeface="Cambria Math" panose="02040503050406030204" pitchFamily="18" charset="0"/>
                            <a:cs typeface="Microsoft Sans Serif"/>
                          </a:rPr>
                          <m:t>10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30</m:t>
                        </m:r>
                        <m:r>
                          <a:rPr lang="en-GB" sz="2400" b="0" i="1" smtClean="0">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30</m:t>
                        </m:r>
                      </m:e>
                    </m:d>
                    <m:r>
                      <a:rPr lang="en-GB" sz="2400" b="0" i="1" smtClean="0">
                        <a:latin typeface="Cambria Math" panose="02040503050406030204" pitchFamily="18" charset="0"/>
                        <a:cs typeface="Microsoft Sans Serif"/>
                      </a:rPr>
                      <m:t>,</m:t>
                    </m:r>
                    <m:d>
                      <m:dPr>
                        <m:ctrlPr>
                          <a:rPr lang="en-GB" sz="2400" b="0" i="1" smtClean="0">
                            <a:latin typeface="Cambria Math" panose="02040503050406030204" pitchFamily="18" charset="0"/>
                            <a:cs typeface="Microsoft Sans Serif"/>
                          </a:rPr>
                        </m:ctrlPr>
                      </m:dPr>
                      <m:e>
                        <m:r>
                          <a:rPr lang="en-GB" sz="2400" b="0" i="1">
                            <a:latin typeface="Cambria Math" panose="02040503050406030204" pitchFamily="18" charset="0"/>
                            <a:cs typeface="Microsoft Sans Serif"/>
                          </a:rPr>
                          <m:t>10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m:t>
                        </m:r>
                      </m:e>
                    </m:d>
                    <m:r>
                      <a:rPr lang="en-GB" sz="2400" b="0" i="1" smtClean="0">
                        <a:latin typeface="Cambria Math" panose="02040503050406030204" pitchFamily="18" charset="0"/>
                        <a:cs typeface="Microsoft Sans Serif"/>
                      </a:rPr>
                      <m:t>,</m:t>
                    </m:r>
                    <m:r>
                      <a:rPr lang="en-GB" sz="2400" b="0" i="1">
                        <a:latin typeface="Cambria Math" panose="02040503050406030204" pitchFamily="18" charset="0"/>
                        <a:cs typeface="Microsoft Sans Serif"/>
                      </a:rPr>
                      <m:t>(</m:t>
                    </m:r>
                    <m:r>
                      <a:rPr lang="en-GB" sz="2400" b="0" i="1">
                        <a:latin typeface="Cambria Math" panose="02040503050406030204" pitchFamily="18" charset="0"/>
                        <a:cs typeface="Microsoft Sans Serif"/>
                      </a:rPr>
                      <m:t>12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m:t>
                    </m:r>
                  </m:oMath>
                </a14:m>
                <a:r>
                  <a:rPr lang="en-GB" sz="2400" b="0" i="1" dirty="0">
                    <a:solidFill>
                      <a:schemeClr val="tx1"/>
                    </a:solidFill>
                    <a:latin typeface="Gill Sans Light"/>
                    <a:cs typeface="Microsoft Sans Serif"/>
                  </a:rPr>
                  <a:t>. </a:t>
                </a:r>
                <a:r>
                  <a:rPr lang="en-GB" sz="2400" b="0" dirty="0">
                    <a:solidFill>
                      <a:schemeClr val="tx1"/>
                    </a:solidFill>
                    <a:latin typeface="Gill Sans Light"/>
                    <a:cs typeface="Microsoft Sans Serif"/>
                  </a:rPr>
                  <a:t>Under RM, task priorities are assigned to be High for T1, Medium for T2, and Low for T3</a:t>
                </a:r>
                <a:r>
                  <a:rPr lang="en-GB" sz="2400" b="0" i="1" dirty="0">
                    <a:solidFill>
                      <a:schemeClr val="tx1"/>
                    </a:solidFill>
                    <a:latin typeface="Gill Sans Light"/>
                    <a:cs typeface="Microsoft Sans Serif"/>
                  </a:rPr>
                  <a:t> </a:t>
                </a:r>
                <a:endParaRPr lang="en-US" altLang="zh-CN" sz="2400" b="0" i="1"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System Utilization </a:t>
                </a:r>
                <a14:m>
                  <m:oMath xmlns:m="http://schemas.openxmlformats.org/officeDocument/2006/math">
                    <m:r>
                      <a:rPr lang="en-GB" sz="2400" b="0" i="1" smtClean="0">
                        <a:latin typeface="Cambria Math" panose="02040503050406030204" pitchFamily="18" charset="0"/>
                      </a:rPr>
                      <m:t>𝑈</m:t>
                    </m:r>
                    <m:r>
                      <a:rPr lang="en-GB" sz="2400" b="0" i="1" smtClean="0">
                        <a:latin typeface="Cambria Math" panose="02040503050406030204" pitchFamily="18" charset="0"/>
                      </a:rPr>
                      <m:t>=</m:t>
                    </m:r>
                    <m:nary>
                      <m:naryPr>
                        <m:chr m:val="∑"/>
                        <m:ctrlPr>
                          <a:rPr lang="en-GB" sz="2400" b="0" i="1">
                            <a:latin typeface="Cambria Math" panose="02040503050406030204" pitchFamily="18" charset="0"/>
                          </a:rPr>
                        </m:ctrlPr>
                      </m:naryPr>
                      <m:sub>
                        <m:r>
                          <m:rPr>
                            <m:brk m:alnAt="23"/>
                          </m:rPr>
                          <a:rPr lang="en-GB" sz="2400" b="0" i="1">
                            <a:latin typeface="Cambria Math" panose="02040503050406030204" pitchFamily="18" charset="0"/>
                          </a:rPr>
                          <m:t>𝑖</m:t>
                        </m:r>
                        <m:r>
                          <a:rPr lang="en-GB" sz="2400" b="0" i="1">
                            <a:latin typeface="Cambria Math" panose="02040503050406030204" pitchFamily="18" charset="0"/>
                          </a:rPr>
                          <m:t>=</m:t>
                        </m:r>
                        <m:r>
                          <a:rPr lang="en-GB" sz="2400" b="0" i="1">
                            <a:latin typeface="Cambria Math" panose="02040503050406030204" pitchFamily="18" charset="0"/>
                          </a:rPr>
                          <m:t>1</m:t>
                        </m:r>
                      </m:sub>
                      <m:sup>
                        <m:r>
                          <a:rPr lang="en-GB" sz="2400" b="0" i="1" smtClean="0">
                            <a:latin typeface="Cambria Math" panose="02040503050406030204" pitchFamily="18" charset="0"/>
                          </a:rPr>
                          <m:t>3</m:t>
                        </m:r>
                      </m:sup>
                      <m:e>
                        <m:f>
                          <m:fPr>
                            <m:ctrlPr>
                              <a:rPr lang="en-GB" sz="2400" b="0" i="1">
                                <a:latin typeface="Cambria Math" panose="02040503050406030204" pitchFamily="18" charset="0"/>
                              </a:rPr>
                            </m:ctrlPr>
                          </m:fPr>
                          <m:num>
                            <m:sSub>
                              <m:sSubPr>
                                <m:ctrlPr>
                                  <a:rPr lang="en-GB" sz="2400" b="0" i="1">
                                    <a:latin typeface="Cambria Math" panose="02040503050406030204" pitchFamily="18" charset="0"/>
                                  </a:rPr>
                                </m:ctrlPr>
                              </m:sSubPr>
                              <m:e>
                                <m:r>
                                  <a:rPr lang="en-GB" sz="2400" b="0" i="1">
                                    <a:latin typeface="Cambria Math" panose="02040503050406030204" pitchFamily="18" charset="0"/>
                                  </a:rPr>
                                  <m:t>𝐶</m:t>
                                </m:r>
                              </m:e>
                              <m:sub>
                                <m:r>
                                  <a:rPr lang="en-GB" sz="2400" b="0" i="1">
                                    <a:latin typeface="Cambria Math" panose="02040503050406030204" pitchFamily="18" charset="0"/>
                                  </a:rPr>
                                  <m:t>𝑖</m:t>
                                </m:r>
                              </m:sub>
                            </m:sSub>
                          </m:num>
                          <m:den>
                            <m:sSub>
                              <m:sSubPr>
                                <m:ctrlPr>
                                  <a:rPr lang="en-GB" sz="2400" b="0" i="1">
                                    <a:latin typeface="Cambria Math" panose="02040503050406030204" pitchFamily="18" charset="0"/>
                                  </a:rPr>
                                </m:ctrlPr>
                              </m:sSubPr>
                              <m:e>
                                <m:r>
                                  <a:rPr lang="en-GB" sz="2400" b="0" i="1">
                                    <a:latin typeface="Cambria Math" panose="02040503050406030204" pitchFamily="18" charset="0"/>
                                  </a:rPr>
                                  <m:t>𝑇</m:t>
                                </m:r>
                              </m:e>
                              <m:sub>
                                <m:r>
                                  <a:rPr lang="en-GB" sz="2400" b="0" i="1">
                                    <a:latin typeface="Cambria Math" panose="02040503050406030204" pitchFamily="18" charset="0"/>
                                  </a:rPr>
                                  <m:t>𝑖</m:t>
                                </m:r>
                              </m:sub>
                            </m:sSub>
                          </m:den>
                        </m:f>
                      </m:e>
                    </m:nary>
                  </m:oMath>
                </a14:m>
                <a:r>
                  <a:rPr lang="en-US" altLang="zh-CN" sz="2400" b="0" dirty="0">
                    <a:latin typeface="Gill Sans Light" charset="0"/>
                    <a:ea typeface="宋体" pitchFamily="2" charset="-122"/>
                  </a:rPr>
                  <a:t>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81</m:t>
                    </m:r>
                    <m:r>
                      <a:rPr lang="en-GB" altLang="zh-CN" sz="2400" b="0" i="1" dirty="0" smtClean="0">
                        <a:latin typeface="Cambria Math" panose="02040503050406030204" pitchFamily="18" charset="0"/>
                        <a:ea typeface="宋体" pitchFamily="2" charset="-122"/>
                      </a:rPr>
                      <m:t>&gt;</m:t>
                    </m:r>
                    <m:r>
                      <a:rPr lang="en-GB" altLang="zh-CN" sz="2400" b="0" i="1" dirty="0" smtClean="0">
                        <a:latin typeface="Cambria Math" panose="02040503050406030204" pitchFamily="18" charset="0"/>
                        <a:ea typeface="宋体" pitchFamily="2" charset="-122"/>
                      </a:rPr>
                      <m:t>0</m:t>
                    </m:r>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78</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r>
                      <a:rPr lang="en-GB" altLang="zh-CN" sz="2400" b="0" i="1" dirty="0" smtClean="0">
                        <a:latin typeface="Cambria Math" panose="02040503050406030204" pitchFamily="18" charset="0"/>
                        <a:ea typeface="宋体" pitchFamily="2" charset="-122"/>
                      </a:rPr>
                      <m:t>∗</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m:t>
                            </m:r>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sup>
                        </m:sSup>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but taskset is actually schedulable</a:t>
                </a:r>
              </a:p>
            </p:txBody>
          </p:sp>
        </mc:Choice>
        <mc:Fallback xmlns="">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990600" y="685800"/>
                <a:ext cx="9982200" cy="3352800"/>
              </a:xfrm>
              <a:prstGeom prst="rect">
                <a:avLst/>
              </a:prstGeom>
              <a:blipFill>
                <a:blip r:embed="rId3"/>
                <a:stretch>
                  <a:fillRect l="-1161" t="-3455"/>
                </a:stretch>
              </a:blipFill>
              <a:ln>
                <a:noFill/>
              </a:ln>
              <a:effectLst/>
            </p:spPr>
            <p:txBody>
              <a:bodyPr/>
              <a:lstStyle/>
              <a:p>
                <a:r>
                  <a:rPr lang="en-SE">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+0=10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&lt;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634" t="-2387"/>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0" name="Line 170">
            <a:extLst>
              <a:ext uri="{FF2B5EF4-FFF2-40B4-BE49-F238E27FC236}">
                <a16:creationId xmlns:a16="http://schemas.microsoft.com/office/drawing/2014/main" id="{38F9E407-6F25-03B5-D460-171D9C0D67E4}"/>
              </a:ext>
            </a:extLst>
          </p:cNvPr>
          <p:cNvSpPr>
            <a:spLocks noChangeShapeType="1"/>
          </p:cNvSpPr>
          <p:nvPr/>
        </p:nvSpPr>
        <p:spPr bwMode="auto">
          <a:xfrm>
            <a:off x="1855788" y="6302931"/>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1" name="Line 171">
            <a:extLst>
              <a:ext uri="{FF2B5EF4-FFF2-40B4-BE49-F238E27FC236}">
                <a16:creationId xmlns:a16="http://schemas.microsoft.com/office/drawing/2014/main" id="{7B9EE9D1-A8D9-5DAC-831D-22055D8CC2D8}"/>
              </a:ext>
            </a:extLst>
          </p:cNvPr>
          <p:cNvSpPr>
            <a:spLocks noChangeShapeType="1"/>
          </p:cNvSpPr>
          <p:nvPr/>
        </p:nvSpPr>
        <p:spPr bwMode="auto">
          <a:xfrm>
            <a:off x="1855788" y="6150531"/>
            <a:ext cx="0" cy="304800"/>
          </a:xfrm>
          <a:prstGeom prst="line">
            <a:avLst/>
          </a:prstGeom>
          <a:noFill/>
          <a:ln w="9525">
            <a:solidFill>
              <a:srgbClr val="000000"/>
            </a:solidFill>
            <a:round/>
            <a:headEnd/>
            <a:tailEnd/>
          </a:ln>
        </p:spPr>
        <p:txBody>
          <a:bodyPr wrap="none"/>
          <a:lstStyle/>
          <a:p>
            <a:endParaRPr lang="zh-CN" altLang="en-US"/>
          </a:p>
        </p:txBody>
      </p:sp>
      <p:sp>
        <p:nvSpPr>
          <p:cNvPr id="32" name="Line 172">
            <a:extLst>
              <a:ext uri="{FF2B5EF4-FFF2-40B4-BE49-F238E27FC236}">
                <a16:creationId xmlns:a16="http://schemas.microsoft.com/office/drawing/2014/main" id="{556058AA-C0A2-99EC-E629-64915E4A20CB}"/>
              </a:ext>
            </a:extLst>
          </p:cNvPr>
          <p:cNvSpPr>
            <a:spLocks noChangeShapeType="1"/>
          </p:cNvSpPr>
          <p:nvPr/>
        </p:nvSpPr>
        <p:spPr bwMode="auto">
          <a:xfrm>
            <a:off x="3355975" y="6150531"/>
            <a:ext cx="0" cy="304800"/>
          </a:xfrm>
          <a:prstGeom prst="line">
            <a:avLst/>
          </a:prstGeom>
          <a:noFill/>
          <a:ln w="9525">
            <a:solidFill>
              <a:srgbClr val="000000"/>
            </a:solidFill>
            <a:round/>
            <a:headEnd/>
            <a:tailEnd/>
          </a:ln>
        </p:spPr>
        <p:txBody>
          <a:bodyPr wrap="none"/>
          <a:lstStyle/>
          <a:p>
            <a:endParaRPr lang="zh-CN" altLang="en-US"/>
          </a:p>
        </p:txBody>
      </p:sp>
      <p:sp>
        <p:nvSpPr>
          <p:cNvPr id="33" name="Line 173">
            <a:extLst>
              <a:ext uri="{FF2B5EF4-FFF2-40B4-BE49-F238E27FC236}">
                <a16:creationId xmlns:a16="http://schemas.microsoft.com/office/drawing/2014/main" id="{8D649E6E-CB93-B414-C5DC-4508DD080C7D}"/>
              </a:ext>
            </a:extLst>
          </p:cNvPr>
          <p:cNvSpPr>
            <a:spLocks noChangeShapeType="1"/>
          </p:cNvSpPr>
          <p:nvPr/>
        </p:nvSpPr>
        <p:spPr bwMode="auto">
          <a:xfrm>
            <a:off x="4903788" y="6175931"/>
            <a:ext cx="0" cy="304800"/>
          </a:xfrm>
          <a:prstGeom prst="line">
            <a:avLst/>
          </a:prstGeom>
          <a:noFill/>
          <a:ln w="9525">
            <a:solidFill>
              <a:srgbClr val="000000"/>
            </a:solidFill>
            <a:round/>
            <a:headEnd/>
            <a:tailEnd/>
          </a:ln>
        </p:spPr>
        <p:txBody>
          <a:bodyPr wrap="none"/>
          <a:lstStyle/>
          <a:p>
            <a:endParaRPr lang="zh-CN" altLang="en-US"/>
          </a:p>
        </p:txBody>
      </p:sp>
      <p:sp>
        <p:nvSpPr>
          <p:cNvPr id="34" name="Line 174">
            <a:extLst>
              <a:ext uri="{FF2B5EF4-FFF2-40B4-BE49-F238E27FC236}">
                <a16:creationId xmlns:a16="http://schemas.microsoft.com/office/drawing/2014/main" id="{8936E322-54A2-F17A-F78B-0BF3C35C2A19}"/>
              </a:ext>
            </a:extLst>
          </p:cNvPr>
          <p:cNvSpPr>
            <a:spLocks noChangeShapeType="1"/>
          </p:cNvSpPr>
          <p:nvPr/>
        </p:nvSpPr>
        <p:spPr bwMode="auto">
          <a:xfrm>
            <a:off x="6432550" y="6175931"/>
            <a:ext cx="0" cy="304800"/>
          </a:xfrm>
          <a:prstGeom prst="line">
            <a:avLst/>
          </a:prstGeom>
          <a:noFill/>
          <a:ln w="9525">
            <a:solidFill>
              <a:srgbClr val="000000"/>
            </a:solidFill>
            <a:round/>
            <a:headEnd/>
            <a:tailEnd/>
          </a:ln>
        </p:spPr>
        <p:txBody>
          <a:bodyPr wrap="none"/>
          <a:lstStyle/>
          <a:p>
            <a:endParaRPr lang="zh-CN" altLang="en-US"/>
          </a:p>
        </p:txBody>
      </p:sp>
      <p:sp>
        <p:nvSpPr>
          <p:cNvPr id="35" name="Line 175">
            <a:extLst>
              <a:ext uri="{FF2B5EF4-FFF2-40B4-BE49-F238E27FC236}">
                <a16:creationId xmlns:a16="http://schemas.microsoft.com/office/drawing/2014/main" id="{271DBFE1-AEC2-5367-0C94-A25F62940EFB}"/>
              </a:ext>
            </a:extLst>
          </p:cNvPr>
          <p:cNvSpPr>
            <a:spLocks noChangeShapeType="1"/>
          </p:cNvSpPr>
          <p:nvPr/>
        </p:nvSpPr>
        <p:spPr bwMode="auto">
          <a:xfrm>
            <a:off x="7988300" y="6150531"/>
            <a:ext cx="0" cy="304800"/>
          </a:xfrm>
          <a:prstGeom prst="line">
            <a:avLst/>
          </a:prstGeom>
          <a:noFill/>
          <a:ln w="9525">
            <a:solidFill>
              <a:srgbClr val="000000"/>
            </a:solidFill>
            <a:round/>
            <a:headEnd/>
            <a:tailEnd/>
          </a:ln>
        </p:spPr>
        <p:txBody>
          <a:bodyPr wrap="none"/>
          <a:lstStyle/>
          <a:p>
            <a:endParaRPr lang="zh-CN" altLang="en-US"/>
          </a:p>
        </p:txBody>
      </p:sp>
      <p:sp>
        <p:nvSpPr>
          <p:cNvPr id="36" name="Text Box 176">
            <a:extLst>
              <a:ext uri="{FF2B5EF4-FFF2-40B4-BE49-F238E27FC236}">
                <a16:creationId xmlns:a16="http://schemas.microsoft.com/office/drawing/2014/main" id="{BBE2D1C6-3241-9AF7-9D72-BCAD88F6F970}"/>
              </a:ext>
            </a:extLst>
          </p:cNvPr>
          <p:cNvSpPr txBox="1">
            <a:spLocks noChangeArrowheads="1"/>
          </p:cNvSpPr>
          <p:nvPr/>
        </p:nvSpPr>
        <p:spPr bwMode="auto">
          <a:xfrm>
            <a:off x="1679575" y="6336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7" name="Text Box 177">
            <a:extLst>
              <a:ext uri="{FF2B5EF4-FFF2-40B4-BE49-F238E27FC236}">
                <a16:creationId xmlns:a16="http://schemas.microsoft.com/office/drawing/2014/main" id="{DF0506AA-C61C-0C46-F73A-D027AFA0A0CC}"/>
              </a:ext>
            </a:extLst>
          </p:cNvPr>
          <p:cNvSpPr txBox="1">
            <a:spLocks noChangeArrowheads="1"/>
          </p:cNvSpPr>
          <p:nvPr/>
        </p:nvSpPr>
        <p:spPr bwMode="auto">
          <a:xfrm>
            <a:off x="3122614"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8" name="Text Box 178">
            <a:extLst>
              <a:ext uri="{FF2B5EF4-FFF2-40B4-BE49-F238E27FC236}">
                <a16:creationId xmlns:a16="http://schemas.microsoft.com/office/drawing/2014/main" id="{2B8B486D-4EEE-5338-B45A-8F13CEB6F90B}"/>
              </a:ext>
            </a:extLst>
          </p:cNvPr>
          <p:cNvSpPr txBox="1">
            <a:spLocks noChangeArrowheads="1"/>
          </p:cNvSpPr>
          <p:nvPr/>
        </p:nvSpPr>
        <p:spPr bwMode="auto">
          <a:xfrm>
            <a:off x="4730751"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39" name="Text Box 179">
            <a:extLst>
              <a:ext uri="{FF2B5EF4-FFF2-40B4-BE49-F238E27FC236}">
                <a16:creationId xmlns:a16="http://schemas.microsoft.com/office/drawing/2014/main" id="{A8F96154-7761-29CA-5233-1C231CD4F226}"/>
              </a:ext>
            </a:extLst>
          </p:cNvPr>
          <p:cNvSpPr txBox="1">
            <a:spLocks noChangeArrowheads="1"/>
          </p:cNvSpPr>
          <p:nvPr/>
        </p:nvSpPr>
        <p:spPr bwMode="auto">
          <a:xfrm>
            <a:off x="617378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0" name="Text Box 180">
            <a:extLst>
              <a:ext uri="{FF2B5EF4-FFF2-40B4-BE49-F238E27FC236}">
                <a16:creationId xmlns:a16="http://schemas.microsoft.com/office/drawing/2014/main" id="{8CA59318-8BC7-E22D-7CD2-7465ADA55287}"/>
              </a:ext>
            </a:extLst>
          </p:cNvPr>
          <p:cNvSpPr txBox="1">
            <a:spLocks noChangeArrowheads="1"/>
          </p:cNvSpPr>
          <p:nvPr/>
        </p:nvSpPr>
        <p:spPr bwMode="auto">
          <a:xfrm>
            <a:off x="772953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1" name="Line 181">
            <a:extLst>
              <a:ext uri="{FF2B5EF4-FFF2-40B4-BE49-F238E27FC236}">
                <a16:creationId xmlns:a16="http://schemas.microsoft.com/office/drawing/2014/main" id="{C3BEB606-ADC4-E212-6124-8200B2D4E592}"/>
              </a:ext>
            </a:extLst>
          </p:cNvPr>
          <p:cNvSpPr>
            <a:spLocks noChangeShapeType="1"/>
          </p:cNvSpPr>
          <p:nvPr/>
        </p:nvSpPr>
        <p:spPr bwMode="auto">
          <a:xfrm>
            <a:off x="9496425" y="6183868"/>
            <a:ext cx="0" cy="304800"/>
          </a:xfrm>
          <a:prstGeom prst="line">
            <a:avLst/>
          </a:prstGeom>
          <a:noFill/>
          <a:ln w="9525">
            <a:solidFill>
              <a:srgbClr val="000000"/>
            </a:solidFill>
            <a:round/>
            <a:headEnd/>
            <a:tailEnd/>
          </a:ln>
        </p:spPr>
        <p:txBody>
          <a:bodyPr wrap="none"/>
          <a:lstStyle/>
          <a:p>
            <a:endParaRPr lang="zh-CN" altLang="en-US"/>
          </a:p>
        </p:txBody>
      </p:sp>
      <p:sp>
        <p:nvSpPr>
          <p:cNvPr id="42" name="Text Box 182">
            <a:extLst>
              <a:ext uri="{FF2B5EF4-FFF2-40B4-BE49-F238E27FC236}">
                <a16:creationId xmlns:a16="http://schemas.microsoft.com/office/drawing/2014/main" id="{57107097-5863-A65B-6D81-B3D464C45A23}"/>
              </a:ext>
            </a:extLst>
          </p:cNvPr>
          <p:cNvSpPr txBox="1">
            <a:spLocks noChangeArrowheads="1"/>
          </p:cNvSpPr>
          <p:nvPr/>
        </p:nvSpPr>
        <p:spPr bwMode="auto">
          <a:xfrm>
            <a:off x="9229726"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3" name="Text Box 185">
            <a:extLst>
              <a:ext uri="{FF2B5EF4-FFF2-40B4-BE49-F238E27FC236}">
                <a16:creationId xmlns:a16="http://schemas.microsoft.com/office/drawing/2014/main" id="{443DEE20-0C15-182F-8F7E-9A7E6F7FA0B7}"/>
              </a:ext>
            </a:extLst>
          </p:cNvPr>
          <p:cNvSpPr txBox="1">
            <a:spLocks noChangeArrowheads="1"/>
          </p:cNvSpPr>
          <p:nvPr/>
        </p:nvSpPr>
        <p:spPr bwMode="auto">
          <a:xfrm>
            <a:off x="9809163" y="6304518"/>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Line 70">
            <a:extLst>
              <a:ext uri="{FF2B5EF4-FFF2-40B4-BE49-F238E27FC236}">
                <a16:creationId xmlns:a16="http://schemas.microsoft.com/office/drawing/2014/main" id="{63646B85-9F40-C242-5770-515DFBCC12F0}"/>
              </a:ext>
            </a:extLst>
          </p:cNvPr>
          <p:cNvSpPr>
            <a:spLocks noChangeShapeType="1"/>
          </p:cNvSpPr>
          <p:nvPr/>
        </p:nvSpPr>
        <p:spPr bwMode="auto">
          <a:xfrm flipV="1">
            <a:off x="1852124" y="4587834"/>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7" name="Text Box 185">
            <a:extLst>
              <a:ext uri="{FF2B5EF4-FFF2-40B4-BE49-F238E27FC236}">
                <a16:creationId xmlns:a16="http://schemas.microsoft.com/office/drawing/2014/main" id="{16C39E19-24BE-4F79-2292-40FAC9C7D0B8}"/>
              </a:ext>
            </a:extLst>
          </p:cNvPr>
          <p:cNvSpPr txBox="1">
            <a:spLocks noChangeArrowheads="1"/>
          </p:cNvSpPr>
          <p:nvPr/>
        </p:nvSpPr>
        <p:spPr bwMode="auto">
          <a:xfrm>
            <a:off x="1102168" y="4578375"/>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1">
            <a:extLst>
              <a:ext uri="{FF2B5EF4-FFF2-40B4-BE49-F238E27FC236}">
                <a16:creationId xmlns:a16="http://schemas.microsoft.com/office/drawing/2014/main" id="{A10DAADF-D6B8-0613-732A-27C804943335}"/>
              </a:ext>
            </a:extLst>
          </p:cNvPr>
          <p:cNvSpPr>
            <a:spLocks noChangeShapeType="1"/>
          </p:cNvSpPr>
          <p:nvPr/>
        </p:nvSpPr>
        <p:spPr bwMode="auto">
          <a:xfrm>
            <a:off x="3348038" y="4925336"/>
            <a:ext cx="0" cy="304800"/>
          </a:xfrm>
          <a:prstGeom prst="line">
            <a:avLst/>
          </a:prstGeom>
          <a:noFill/>
          <a:ln w="9525">
            <a:solidFill>
              <a:srgbClr val="000000"/>
            </a:solidFill>
            <a:round/>
            <a:headEnd/>
            <a:tailEnd/>
          </a:ln>
        </p:spPr>
        <p:txBody>
          <a:bodyPr wrap="none"/>
          <a:lstStyle/>
          <a:p>
            <a:endParaRPr lang="zh-CN" altLang="en-US"/>
          </a:p>
        </p:txBody>
      </p:sp>
      <p:sp>
        <p:nvSpPr>
          <p:cNvPr id="50" name="Line 148">
            <a:extLst>
              <a:ext uri="{FF2B5EF4-FFF2-40B4-BE49-F238E27FC236}">
                <a16:creationId xmlns:a16="http://schemas.microsoft.com/office/drawing/2014/main" id="{D75A3393-6FD2-F951-CE59-732FCC34F22C}"/>
              </a:ext>
            </a:extLst>
          </p:cNvPr>
          <p:cNvSpPr>
            <a:spLocks noChangeShapeType="1"/>
          </p:cNvSpPr>
          <p:nvPr/>
        </p:nvSpPr>
        <p:spPr bwMode="auto">
          <a:xfrm>
            <a:off x="7965440" y="4925336"/>
            <a:ext cx="0" cy="304800"/>
          </a:xfrm>
          <a:prstGeom prst="line">
            <a:avLst/>
          </a:prstGeom>
          <a:noFill/>
          <a:ln w="9525">
            <a:solidFill>
              <a:srgbClr val="000000"/>
            </a:solidFill>
            <a:round/>
            <a:headEnd/>
            <a:tailEnd/>
          </a:ln>
        </p:spPr>
        <p:txBody>
          <a:bodyPr wrap="none"/>
          <a:lstStyle/>
          <a:p>
            <a:endParaRPr lang="zh-CN" altLang="en-US"/>
          </a:p>
        </p:txBody>
      </p:sp>
      <p:sp>
        <p:nvSpPr>
          <p:cNvPr id="51" name="Rectangle 157">
            <a:extLst>
              <a:ext uri="{FF2B5EF4-FFF2-40B4-BE49-F238E27FC236}">
                <a16:creationId xmlns:a16="http://schemas.microsoft.com/office/drawing/2014/main" id="{2FD798E1-A129-F1F4-9B80-BD507A74EA43}"/>
              </a:ext>
            </a:extLst>
          </p:cNvPr>
          <p:cNvSpPr>
            <a:spLocks noChangeArrowheads="1"/>
          </p:cNvSpPr>
          <p:nvPr/>
        </p:nvSpPr>
        <p:spPr bwMode="auto">
          <a:xfrm>
            <a:off x="1847850" y="4925336"/>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 name="Rectangle 158">
            <a:extLst>
              <a:ext uri="{FF2B5EF4-FFF2-40B4-BE49-F238E27FC236}">
                <a16:creationId xmlns:a16="http://schemas.microsoft.com/office/drawing/2014/main" id="{5758D211-9601-779B-844D-07DD0A8AE393}"/>
              </a:ext>
            </a:extLst>
          </p:cNvPr>
          <p:cNvSpPr>
            <a:spLocks noChangeArrowheads="1"/>
          </p:cNvSpPr>
          <p:nvPr/>
        </p:nvSpPr>
        <p:spPr bwMode="auto">
          <a:xfrm>
            <a:off x="6424613" y="4925336"/>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b="0" i="1" dirty="0" smtClean="0">
                        <a:latin typeface="Cambria Math" panose="02040503050406030204" pitchFamily="18" charset="0"/>
                      </a:rPr>
                      <m:t>10+1∗10=</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i="1" dirty="0">
                        <a:latin typeface="Cambria Math" panose="02040503050406030204" pitchFamily="18" charset="0"/>
                      </a:rPr>
                      <m:t>10</m:t>
                    </m:r>
                    <m:r>
                      <a:rPr lang="en-GB" altLang="zh-CN" i="1" dirty="0" smtClean="0">
                        <a:latin typeface="Cambria Math" panose="02040503050406030204" pitchFamily="18" charset="0"/>
                      </a:rPr>
                      <m:t>+</m:t>
                    </m:r>
                    <m:r>
                      <a:rPr lang="en-GB" altLang="zh-CN" i="1" dirty="0">
                        <a:latin typeface="Cambria Math" panose="02040503050406030204" pitchFamily="18" charset="0"/>
                      </a:rPr>
                      <m:t>1∗10=</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=40</m:t>
                    </m:r>
                  </m:oMath>
                </a14:m>
                <a:r>
                  <a:rPr lang="en-US" altLang="zh-CN" dirty="0">
                    <a:latin typeface="Gill Sans Light" charset="0"/>
                  </a:rPr>
                  <a:t>, so T2 is schedulable</a:t>
                </a:r>
              </a:p>
            </p:txBody>
          </p:sp>
        </mc:Choice>
        <mc:Fallback xmlns="">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985" t="-4264" b="-2907"/>
                </a:stretch>
              </a:blipFill>
              <a:ln>
                <a:noFill/>
              </a:ln>
              <a:effectLst/>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0" name="Object 4">
            <a:extLst>
              <a:ext uri="{FF2B5EF4-FFF2-40B4-BE49-F238E27FC236}">
                <a16:creationId xmlns:a16="http://schemas.microsoft.com/office/drawing/2014/main" id="{0F130A8E-4719-9912-2EA3-35431A46271A}"/>
              </a:ext>
            </a:extLst>
          </p:cNvPr>
          <p:cNvGraphicFramePr>
            <a:graphicFrameLocks noChangeAspect="1"/>
          </p:cNvGraphicFramePr>
          <p:nvPr>
            <p:extLst>
              <p:ext uri="{D42A27DB-BD31-4B8C-83A1-F6EECF244321}">
                <p14:modId xmlns:p14="http://schemas.microsoft.com/office/powerpoint/2010/main" val="136112102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
                  <p:embed/>
                </p:oleObj>
              </mc:Choice>
              <mc:Fallback>
                <p:oleObj name="Equation" r:id="rId6"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170">
            <a:extLst>
              <a:ext uri="{FF2B5EF4-FFF2-40B4-BE49-F238E27FC236}">
                <a16:creationId xmlns:a16="http://schemas.microsoft.com/office/drawing/2014/main" id="{F9E34D1C-4B4D-2538-939E-3D70AAFE935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2" name="Line 171">
            <a:extLst>
              <a:ext uri="{FF2B5EF4-FFF2-40B4-BE49-F238E27FC236}">
                <a16:creationId xmlns:a16="http://schemas.microsoft.com/office/drawing/2014/main" id="{87B72984-7E25-CB25-B650-3AD8223DB1CF}"/>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3" name="Line 172">
            <a:extLst>
              <a:ext uri="{FF2B5EF4-FFF2-40B4-BE49-F238E27FC236}">
                <a16:creationId xmlns:a16="http://schemas.microsoft.com/office/drawing/2014/main" id="{E91FCA0F-FAA3-6D2E-0DDB-CBB301A6C0AF}"/>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3">
            <a:extLst>
              <a:ext uri="{FF2B5EF4-FFF2-40B4-BE49-F238E27FC236}">
                <a16:creationId xmlns:a16="http://schemas.microsoft.com/office/drawing/2014/main" id="{73652D6B-AA09-77A5-7191-41AA2873BC5D}"/>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5" name="Line 174">
            <a:extLst>
              <a:ext uri="{FF2B5EF4-FFF2-40B4-BE49-F238E27FC236}">
                <a16:creationId xmlns:a16="http://schemas.microsoft.com/office/drawing/2014/main" id="{4D40E6C9-D2D7-C90D-A008-3A4BBBC8F965}"/>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5">
            <a:extLst>
              <a:ext uri="{FF2B5EF4-FFF2-40B4-BE49-F238E27FC236}">
                <a16:creationId xmlns:a16="http://schemas.microsoft.com/office/drawing/2014/main" id="{161C1863-1D2D-D18C-B346-B60027740B15}"/>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7" name="Text Box 176">
            <a:extLst>
              <a:ext uri="{FF2B5EF4-FFF2-40B4-BE49-F238E27FC236}">
                <a16:creationId xmlns:a16="http://schemas.microsoft.com/office/drawing/2014/main" id="{81E3DF62-8F75-F55F-42B4-6DDB3588BB53}"/>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8" name="Text Box 177">
            <a:extLst>
              <a:ext uri="{FF2B5EF4-FFF2-40B4-BE49-F238E27FC236}">
                <a16:creationId xmlns:a16="http://schemas.microsoft.com/office/drawing/2014/main" id="{744B3DB0-8CA4-F5EA-FCF7-CB95345B9E97}"/>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9" name="Text Box 178">
            <a:extLst>
              <a:ext uri="{FF2B5EF4-FFF2-40B4-BE49-F238E27FC236}">
                <a16:creationId xmlns:a16="http://schemas.microsoft.com/office/drawing/2014/main" id="{D834A0A9-A3F8-6A46-49BF-76176A762FD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0" name="Text Box 179">
            <a:extLst>
              <a:ext uri="{FF2B5EF4-FFF2-40B4-BE49-F238E27FC236}">
                <a16:creationId xmlns:a16="http://schemas.microsoft.com/office/drawing/2014/main" id="{4B9FC212-2BE4-DDAA-91AA-749FCBF1CA8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1" name="Text Box 180">
            <a:extLst>
              <a:ext uri="{FF2B5EF4-FFF2-40B4-BE49-F238E27FC236}">
                <a16:creationId xmlns:a16="http://schemas.microsoft.com/office/drawing/2014/main" id="{6520BFB8-5724-A94C-78C3-76BC9BC179E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2" name="Line 181">
            <a:extLst>
              <a:ext uri="{FF2B5EF4-FFF2-40B4-BE49-F238E27FC236}">
                <a16:creationId xmlns:a16="http://schemas.microsoft.com/office/drawing/2014/main" id="{3D43E230-AEAA-ED64-70C7-BCBA8416F7C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3" name="Text Box 182">
            <a:extLst>
              <a:ext uri="{FF2B5EF4-FFF2-40B4-BE49-F238E27FC236}">
                <a16:creationId xmlns:a16="http://schemas.microsoft.com/office/drawing/2014/main" id="{18839FC3-76B6-E16D-4FE9-A7E8C49493E2}"/>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4" name="Text Box 185">
            <a:extLst>
              <a:ext uri="{FF2B5EF4-FFF2-40B4-BE49-F238E27FC236}">
                <a16:creationId xmlns:a16="http://schemas.microsoft.com/office/drawing/2014/main" id="{BADAB53F-B82C-7F0A-1E8F-53E3A92B0606}"/>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7" name="Line 70">
            <a:extLst>
              <a:ext uri="{FF2B5EF4-FFF2-40B4-BE49-F238E27FC236}">
                <a16:creationId xmlns:a16="http://schemas.microsoft.com/office/drawing/2014/main" id="{5959BEA0-B15D-147F-423B-144ECB45537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8" name="Text Box 185">
            <a:extLst>
              <a:ext uri="{FF2B5EF4-FFF2-40B4-BE49-F238E27FC236}">
                <a16:creationId xmlns:a16="http://schemas.microsoft.com/office/drawing/2014/main" id="{92ED6D83-0A2A-E72D-9487-6FBB3158607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0">
            <a:extLst>
              <a:ext uri="{FF2B5EF4-FFF2-40B4-BE49-F238E27FC236}">
                <a16:creationId xmlns:a16="http://schemas.microsoft.com/office/drawing/2014/main" id="{608286A0-0BAF-8A20-23AE-604708524228}"/>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0" name="Line 141">
            <a:extLst>
              <a:ext uri="{FF2B5EF4-FFF2-40B4-BE49-F238E27FC236}">
                <a16:creationId xmlns:a16="http://schemas.microsoft.com/office/drawing/2014/main" id="{9977D669-86FB-8260-31BE-0B6A769E71FD}"/>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1" name="Line 148">
            <a:extLst>
              <a:ext uri="{FF2B5EF4-FFF2-40B4-BE49-F238E27FC236}">
                <a16:creationId xmlns:a16="http://schemas.microsoft.com/office/drawing/2014/main" id="{92DE194D-B987-E830-2725-5A540F8F0E8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2" name="Rectangle 157">
            <a:extLst>
              <a:ext uri="{FF2B5EF4-FFF2-40B4-BE49-F238E27FC236}">
                <a16:creationId xmlns:a16="http://schemas.microsoft.com/office/drawing/2014/main" id="{0F8593A1-ADDA-523C-2AF4-31D978FC6966}"/>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 name="Rectangle 158">
            <a:extLst>
              <a:ext uri="{FF2B5EF4-FFF2-40B4-BE49-F238E27FC236}">
                <a16:creationId xmlns:a16="http://schemas.microsoft.com/office/drawing/2014/main" id="{F566971E-A294-38E4-7B02-0718FD9D0167}"/>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64">
            <a:extLst>
              <a:ext uri="{FF2B5EF4-FFF2-40B4-BE49-F238E27FC236}">
                <a16:creationId xmlns:a16="http://schemas.microsoft.com/office/drawing/2014/main" id="{0582F7FD-945A-09E8-FC0D-9E277F211511}"/>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 name="Rectangle 165">
            <a:extLst>
              <a:ext uri="{FF2B5EF4-FFF2-40B4-BE49-F238E27FC236}">
                <a16:creationId xmlns:a16="http://schemas.microsoft.com/office/drawing/2014/main" id="{828C7417-130C-AB27-725C-68FF51216189}"/>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3812555462"/>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normAutofit fontScale="92500" lnSpcReduction="10000"/>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∗10=32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2</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US" altLang="zh-CN" sz="2000" dirty="0" smtClean="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m:t>
                    </m:r>
                    <m:r>
                      <a:rPr lang="en-US" altLang="zh-CN" sz="2200" i="1" dirty="0">
                        <a:latin typeface="Cambria Math" panose="02040503050406030204" pitchFamily="18" charset="0"/>
                        <a:ea typeface="宋体" pitchFamily="2" charset="-122"/>
                      </a:rPr>
                      <m:t>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xmlns="">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935" t="-3614"/>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2" name="Line 170">
            <a:extLst>
              <a:ext uri="{FF2B5EF4-FFF2-40B4-BE49-F238E27FC236}">
                <a16:creationId xmlns:a16="http://schemas.microsoft.com/office/drawing/2014/main" id="{88DB997F-5E83-2294-426B-ADD9105FBF6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3" name="Line 171">
            <a:extLst>
              <a:ext uri="{FF2B5EF4-FFF2-40B4-BE49-F238E27FC236}">
                <a16:creationId xmlns:a16="http://schemas.microsoft.com/office/drawing/2014/main" id="{7BCA5CD7-F0AC-90A6-17AC-CA71669D42B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2">
            <a:extLst>
              <a:ext uri="{FF2B5EF4-FFF2-40B4-BE49-F238E27FC236}">
                <a16:creationId xmlns:a16="http://schemas.microsoft.com/office/drawing/2014/main" id="{8DE7BC70-2C2D-71E9-57D4-5CC12A39AD50}"/>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3">
            <a:extLst>
              <a:ext uri="{FF2B5EF4-FFF2-40B4-BE49-F238E27FC236}">
                <a16:creationId xmlns:a16="http://schemas.microsoft.com/office/drawing/2014/main" id="{16CF70FB-94D2-D7DA-5066-A6CEB187CCEC}"/>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4">
            <a:extLst>
              <a:ext uri="{FF2B5EF4-FFF2-40B4-BE49-F238E27FC236}">
                <a16:creationId xmlns:a16="http://schemas.microsoft.com/office/drawing/2014/main" id="{0E220481-563A-059C-D556-839D7BD6D4CC}"/>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5">
            <a:extLst>
              <a:ext uri="{FF2B5EF4-FFF2-40B4-BE49-F238E27FC236}">
                <a16:creationId xmlns:a16="http://schemas.microsoft.com/office/drawing/2014/main" id="{99D75FF7-E425-3B3A-975B-FF43B44501A9}"/>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8" name="Text Box 176">
            <a:extLst>
              <a:ext uri="{FF2B5EF4-FFF2-40B4-BE49-F238E27FC236}">
                <a16:creationId xmlns:a16="http://schemas.microsoft.com/office/drawing/2014/main" id="{D31EA141-3BA5-D7B6-4FD8-02C02505790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9" name="Text Box 177">
            <a:extLst>
              <a:ext uri="{FF2B5EF4-FFF2-40B4-BE49-F238E27FC236}">
                <a16:creationId xmlns:a16="http://schemas.microsoft.com/office/drawing/2014/main" id="{8B0E35C1-FFC2-15E4-1D6C-BAEAACCF0790}"/>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0" name="Text Box 178">
            <a:extLst>
              <a:ext uri="{FF2B5EF4-FFF2-40B4-BE49-F238E27FC236}">
                <a16:creationId xmlns:a16="http://schemas.microsoft.com/office/drawing/2014/main" id="{59ECDC3B-8416-42C2-67A8-925826E4020B}"/>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1" name="Text Box 179">
            <a:extLst>
              <a:ext uri="{FF2B5EF4-FFF2-40B4-BE49-F238E27FC236}">
                <a16:creationId xmlns:a16="http://schemas.microsoft.com/office/drawing/2014/main" id="{2878F411-8621-C2F2-1B1F-C347CF137E55}"/>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2" name="Text Box 180">
            <a:extLst>
              <a:ext uri="{FF2B5EF4-FFF2-40B4-BE49-F238E27FC236}">
                <a16:creationId xmlns:a16="http://schemas.microsoft.com/office/drawing/2014/main" id="{71D2B5FE-100B-85F1-FAD3-37E01BE0C117}"/>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3" name="Line 181">
            <a:extLst>
              <a:ext uri="{FF2B5EF4-FFF2-40B4-BE49-F238E27FC236}">
                <a16:creationId xmlns:a16="http://schemas.microsoft.com/office/drawing/2014/main" id="{9E5B8CA3-97C8-A08D-20BE-D81476E484BA}"/>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4" name="Text Box 182">
            <a:extLst>
              <a:ext uri="{FF2B5EF4-FFF2-40B4-BE49-F238E27FC236}">
                <a16:creationId xmlns:a16="http://schemas.microsoft.com/office/drawing/2014/main" id="{EEDAC9DE-9CC0-3A8B-B86F-0813E237A8A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5" name="Text Box 185">
            <a:extLst>
              <a:ext uri="{FF2B5EF4-FFF2-40B4-BE49-F238E27FC236}">
                <a16:creationId xmlns:a16="http://schemas.microsoft.com/office/drawing/2014/main" id="{95E98C38-3338-4149-83C2-C728FCA9A998}"/>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Rectangle 188">
            <a:extLst>
              <a:ext uri="{FF2B5EF4-FFF2-40B4-BE49-F238E27FC236}">
                <a16:creationId xmlns:a16="http://schemas.microsoft.com/office/drawing/2014/main" id="{CACE58EC-A818-833C-12E0-868839CC44A0}"/>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7" name="Rectangle 189">
            <a:extLst>
              <a:ext uri="{FF2B5EF4-FFF2-40B4-BE49-F238E27FC236}">
                <a16:creationId xmlns:a16="http://schemas.microsoft.com/office/drawing/2014/main" id="{72D4AB5E-DAA9-5279-4E05-E04C1CFEBA08}"/>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48" name="Line 70">
            <a:extLst>
              <a:ext uri="{FF2B5EF4-FFF2-40B4-BE49-F238E27FC236}">
                <a16:creationId xmlns:a16="http://schemas.microsoft.com/office/drawing/2014/main" id="{389BA5A9-30E3-942C-3C0D-998FE44B3AD9}"/>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D9596517-A929-BFF8-3214-9057F8675D7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0" name="Line 140">
            <a:extLst>
              <a:ext uri="{FF2B5EF4-FFF2-40B4-BE49-F238E27FC236}">
                <a16:creationId xmlns:a16="http://schemas.microsoft.com/office/drawing/2014/main" id="{D4ACDE39-F2EA-7FAD-4267-510088C44875}"/>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1" name="Line 141">
            <a:extLst>
              <a:ext uri="{FF2B5EF4-FFF2-40B4-BE49-F238E27FC236}">
                <a16:creationId xmlns:a16="http://schemas.microsoft.com/office/drawing/2014/main" id="{A513A5E7-F905-8641-6BF1-01CD9F4FD8A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2" name="Line 148">
            <a:extLst>
              <a:ext uri="{FF2B5EF4-FFF2-40B4-BE49-F238E27FC236}">
                <a16:creationId xmlns:a16="http://schemas.microsoft.com/office/drawing/2014/main" id="{63E734C9-6EC8-E075-7D6A-E909D8C01A6D}"/>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3" name="Rectangle 157">
            <a:extLst>
              <a:ext uri="{FF2B5EF4-FFF2-40B4-BE49-F238E27FC236}">
                <a16:creationId xmlns:a16="http://schemas.microsoft.com/office/drawing/2014/main" id="{2401F780-2DCF-F16C-EE42-D80AC8FA79D1}"/>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58">
            <a:extLst>
              <a:ext uri="{FF2B5EF4-FFF2-40B4-BE49-F238E27FC236}">
                <a16:creationId xmlns:a16="http://schemas.microsoft.com/office/drawing/2014/main" id="{E6EAA4E4-957A-5332-ECB6-AC6A2AA9A09B}"/>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64">
            <a:extLst>
              <a:ext uri="{FF2B5EF4-FFF2-40B4-BE49-F238E27FC236}">
                <a16:creationId xmlns:a16="http://schemas.microsoft.com/office/drawing/2014/main" id="{251D99B8-E919-2CC9-3A50-9721F0698F16}"/>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 name="Rectangle 165">
            <a:extLst>
              <a:ext uri="{FF2B5EF4-FFF2-40B4-BE49-F238E27FC236}">
                <a16:creationId xmlns:a16="http://schemas.microsoft.com/office/drawing/2014/main" id="{16107C73-BBCE-B07D-A522-502543A800D5}"/>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2" y="4634414"/>
            <a:ext cx="1929617" cy="597599"/>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lang="en-GB" sz="1900" kern="0" spc="-30" dirty="0">
                <a:solidFill>
                  <a:sysClr val="windowText" lastClr="000000"/>
                </a:solidFill>
                <a:latin typeface="Arial"/>
                <a:cs typeface="Arial"/>
              </a:rPr>
              <a:t>or process </a:t>
            </a:r>
            <a:r>
              <a:rPr sz="1900" kern="0" spc="-10" dirty="0">
                <a:solidFill>
                  <a:sysClr val="windowText" lastClr="000000"/>
                </a:solidFill>
                <a:latin typeface="Arial"/>
                <a:cs typeface="Arial"/>
              </a:rPr>
              <a:t>(task)</a:t>
            </a:r>
            <a:endParaRPr sz="1900" b="0" kern="0" dirty="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xmlns:a14="http://schemas.microsoft.com/office/drawing/2010/main">
        <mc:Choice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T1 and T2 yet</a:t>
                </a:r>
              </a:p>
            </p:txBody>
          </p:sp>
        </mc:Choice>
        <mc:Fallback xmlns="">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45" name="Rectangle 21"/>
          <p:cNvSpPr>
            <a:spLocks noChangeArrowheads="1"/>
          </p:cNvSpPr>
          <p:nvPr/>
        </p:nvSpPr>
        <p:spPr bwMode="auto">
          <a:xfrm>
            <a:off x="8883371" y="755096"/>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2" name="Object 4">
            <a:extLst>
              <a:ext uri="{FF2B5EF4-FFF2-40B4-BE49-F238E27FC236}">
                <a16:creationId xmlns:a16="http://schemas.microsoft.com/office/drawing/2014/main" id="{71CE891E-EEEC-C366-B539-F77D3D0D2230}"/>
              </a:ext>
            </a:extLst>
          </p:cNvPr>
          <p:cNvGraphicFramePr>
            <a:graphicFrameLocks noChangeAspect="1"/>
          </p:cNvGraphicFramePr>
          <p:nvPr>
            <p:extLst>
              <p:ext uri="{D42A27DB-BD31-4B8C-83A1-F6EECF244321}">
                <p14:modId xmlns:p14="http://schemas.microsoft.com/office/powerpoint/2010/main" val="228608930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170">
            <a:extLst>
              <a:ext uri="{FF2B5EF4-FFF2-40B4-BE49-F238E27FC236}">
                <a16:creationId xmlns:a16="http://schemas.microsoft.com/office/drawing/2014/main" id="{1F97C0C1-1BA9-E728-FA42-7E60EF4F111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4" name="Line 171">
            <a:extLst>
              <a:ext uri="{FF2B5EF4-FFF2-40B4-BE49-F238E27FC236}">
                <a16:creationId xmlns:a16="http://schemas.microsoft.com/office/drawing/2014/main" id="{2EF15CE4-0151-6FAA-D2ED-5A03E794AA2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2">
            <a:extLst>
              <a:ext uri="{FF2B5EF4-FFF2-40B4-BE49-F238E27FC236}">
                <a16:creationId xmlns:a16="http://schemas.microsoft.com/office/drawing/2014/main" id="{E212EA21-5912-2678-F9B2-622887D2A9F7}"/>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6" name="Line 173">
            <a:extLst>
              <a:ext uri="{FF2B5EF4-FFF2-40B4-BE49-F238E27FC236}">
                <a16:creationId xmlns:a16="http://schemas.microsoft.com/office/drawing/2014/main" id="{AFBA9995-B9ED-BDF3-A89C-E6ABE579F4FE}"/>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4">
            <a:extLst>
              <a:ext uri="{FF2B5EF4-FFF2-40B4-BE49-F238E27FC236}">
                <a16:creationId xmlns:a16="http://schemas.microsoft.com/office/drawing/2014/main" id="{B673B562-6C21-82E9-E42B-B6DF2ECB0D60}"/>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8" name="Line 175">
            <a:extLst>
              <a:ext uri="{FF2B5EF4-FFF2-40B4-BE49-F238E27FC236}">
                <a16:creationId xmlns:a16="http://schemas.microsoft.com/office/drawing/2014/main" id="{F84CF100-D1EB-E87D-B343-A70965F9C5F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9" name="Text Box 176">
            <a:extLst>
              <a:ext uri="{FF2B5EF4-FFF2-40B4-BE49-F238E27FC236}">
                <a16:creationId xmlns:a16="http://schemas.microsoft.com/office/drawing/2014/main" id="{70DC6819-1F0B-55A0-2710-2BFA56338DDE}"/>
              </a:ext>
            </a:extLst>
          </p:cNvPr>
          <p:cNvSpPr txBox="1">
            <a:spLocks noChangeArrowheads="1"/>
          </p:cNvSpPr>
          <p:nvPr/>
        </p:nvSpPr>
        <p:spPr bwMode="auto">
          <a:xfrm>
            <a:off x="1679575" y="5955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0" name="Text Box 177">
            <a:extLst>
              <a:ext uri="{FF2B5EF4-FFF2-40B4-BE49-F238E27FC236}">
                <a16:creationId xmlns:a16="http://schemas.microsoft.com/office/drawing/2014/main" id="{7B1CDC7E-A60A-8605-A8A6-7707D176110E}"/>
              </a:ext>
            </a:extLst>
          </p:cNvPr>
          <p:cNvSpPr txBox="1">
            <a:spLocks noChangeArrowheads="1"/>
          </p:cNvSpPr>
          <p:nvPr/>
        </p:nvSpPr>
        <p:spPr bwMode="auto">
          <a:xfrm>
            <a:off x="3122614"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1" name="Text Box 178">
            <a:extLst>
              <a:ext uri="{FF2B5EF4-FFF2-40B4-BE49-F238E27FC236}">
                <a16:creationId xmlns:a16="http://schemas.microsoft.com/office/drawing/2014/main" id="{BA99BFED-262B-0E0C-EED6-5AE486AF25AC}"/>
              </a:ext>
            </a:extLst>
          </p:cNvPr>
          <p:cNvSpPr txBox="1">
            <a:spLocks noChangeArrowheads="1"/>
          </p:cNvSpPr>
          <p:nvPr/>
        </p:nvSpPr>
        <p:spPr bwMode="auto">
          <a:xfrm>
            <a:off x="4730751"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2" name="Text Box 179">
            <a:extLst>
              <a:ext uri="{FF2B5EF4-FFF2-40B4-BE49-F238E27FC236}">
                <a16:creationId xmlns:a16="http://schemas.microsoft.com/office/drawing/2014/main" id="{2CEA1BFE-1A81-A5F4-7FE1-DCFA987969DE}"/>
              </a:ext>
            </a:extLst>
          </p:cNvPr>
          <p:cNvSpPr txBox="1">
            <a:spLocks noChangeArrowheads="1"/>
          </p:cNvSpPr>
          <p:nvPr/>
        </p:nvSpPr>
        <p:spPr bwMode="auto">
          <a:xfrm>
            <a:off x="617378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3" name="Text Box 180">
            <a:extLst>
              <a:ext uri="{FF2B5EF4-FFF2-40B4-BE49-F238E27FC236}">
                <a16:creationId xmlns:a16="http://schemas.microsoft.com/office/drawing/2014/main" id="{581A0F0D-51C9-7C46-570D-6B986D74D204}"/>
              </a:ext>
            </a:extLst>
          </p:cNvPr>
          <p:cNvSpPr txBox="1">
            <a:spLocks noChangeArrowheads="1"/>
          </p:cNvSpPr>
          <p:nvPr/>
        </p:nvSpPr>
        <p:spPr bwMode="auto">
          <a:xfrm>
            <a:off x="772953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4" name="Line 181">
            <a:extLst>
              <a:ext uri="{FF2B5EF4-FFF2-40B4-BE49-F238E27FC236}">
                <a16:creationId xmlns:a16="http://schemas.microsoft.com/office/drawing/2014/main" id="{91E31F4E-757B-7001-3111-7A858FC5B21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5" name="Text Box 182">
            <a:extLst>
              <a:ext uri="{FF2B5EF4-FFF2-40B4-BE49-F238E27FC236}">
                <a16:creationId xmlns:a16="http://schemas.microsoft.com/office/drawing/2014/main" id="{244A0F27-F0FE-AB57-09E2-7DD714573083}"/>
              </a:ext>
            </a:extLst>
          </p:cNvPr>
          <p:cNvSpPr txBox="1">
            <a:spLocks noChangeArrowheads="1"/>
          </p:cNvSpPr>
          <p:nvPr/>
        </p:nvSpPr>
        <p:spPr bwMode="auto">
          <a:xfrm>
            <a:off x="9229726"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6" name="Text Box 185">
            <a:extLst>
              <a:ext uri="{FF2B5EF4-FFF2-40B4-BE49-F238E27FC236}">
                <a16:creationId xmlns:a16="http://schemas.microsoft.com/office/drawing/2014/main" id="{FFCE09DE-67C2-B60C-377C-6D869BEBE39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 name="Line 70">
            <a:extLst>
              <a:ext uri="{FF2B5EF4-FFF2-40B4-BE49-F238E27FC236}">
                <a16:creationId xmlns:a16="http://schemas.microsoft.com/office/drawing/2014/main" id="{198FA90B-191E-BBF8-A4E4-8120454E89D3}"/>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50" name="Text Box 185">
            <a:extLst>
              <a:ext uri="{FF2B5EF4-FFF2-40B4-BE49-F238E27FC236}">
                <a16:creationId xmlns:a16="http://schemas.microsoft.com/office/drawing/2014/main" id="{BDBF801B-6FBF-A9EC-5C73-F57CB086AA6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1" name="Line 140">
            <a:extLst>
              <a:ext uri="{FF2B5EF4-FFF2-40B4-BE49-F238E27FC236}">
                <a16:creationId xmlns:a16="http://schemas.microsoft.com/office/drawing/2014/main" id="{A65C2088-D026-0EA9-666D-47780796215D}"/>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2" name="Line 141">
            <a:extLst>
              <a:ext uri="{FF2B5EF4-FFF2-40B4-BE49-F238E27FC236}">
                <a16:creationId xmlns:a16="http://schemas.microsoft.com/office/drawing/2014/main" id="{3948B820-C16D-32DF-A388-ABA0A099C3FA}"/>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3" name="Line 148">
            <a:extLst>
              <a:ext uri="{FF2B5EF4-FFF2-40B4-BE49-F238E27FC236}">
                <a16:creationId xmlns:a16="http://schemas.microsoft.com/office/drawing/2014/main" id="{9893D760-C52A-A3C1-DE61-2939A57C7B5A}"/>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4" name="Rectangle 157">
            <a:extLst>
              <a:ext uri="{FF2B5EF4-FFF2-40B4-BE49-F238E27FC236}">
                <a16:creationId xmlns:a16="http://schemas.microsoft.com/office/drawing/2014/main" id="{5460FE4D-2CA8-A9FD-4240-4FAE3A321320}"/>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58">
            <a:extLst>
              <a:ext uri="{FF2B5EF4-FFF2-40B4-BE49-F238E27FC236}">
                <a16:creationId xmlns:a16="http://schemas.microsoft.com/office/drawing/2014/main" id="{8ED8F3E7-EB05-0DB1-9E19-B610D67C3CE3}"/>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 name="Rectangle 164">
            <a:extLst>
              <a:ext uri="{FF2B5EF4-FFF2-40B4-BE49-F238E27FC236}">
                <a16:creationId xmlns:a16="http://schemas.microsoft.com/office/drawing/2014/main" id="{A8ED407E-EC47-C5E3-6529-DEDAA2527CC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Rectangle 165">
            <a:extLst>
              <a:ext uri="{FF2B5EF4-FFF2-40B4-BE49-F238E27FC236}">
                <a16:creationId xmlns:a16="http://schemas.microsoft.com/office/drawing/2014/main" id="{F2C8EE4E-AE33-6C3D-7F45-4EB2C5ECBCE0}"/>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59280" y="5556250"/>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8" name="Rectangle 24">
            <a:extLst>
              <a:ext uri="{FF2B5EF4-FFF2-40B4-BE49-F238E27FC236}">
                <a16:creationId xmlns:a16="http://schemas.microsoft.com/office/drawing/2014/main" id="{67FE435C-0ACE-33B4-A6F0-9A6C17F725EE}"/>
              </a:ext>
            </a:extLst>
          </p:cNvPr>
          <p:cNvSpPr>
            <a:spLocks noChangeArrowheads="1"/>
          </p:cNvSpPr>
          <p:nvPr/>
        </p:nvSpPr>
        <p:spPr bwMode="auto">
          <a:xfrm>
            <a:off x="3474777"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12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xmlns:a14="http://schemas.microsoft.com/office/drawing/2010/main">
        <mc:Choice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xmlns="">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2" name="Rectangle 24"/>
          <p:cNvSpPr>
            <a:spLocks noChangeArrowheads="1"/>
          </p:cNvSpPr>
          <p:nvPr/>
        </p:nvSpPr>
        <p:spPr bwMode="auto">
          <a:xfrm>
            <a:off x="6536021"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32</a:t>
            </a:r>
          </a:p>
        </p:txBody>
      </p:sp>
      <p:graphicFrame>
        <p:nvGraphicFramePr>
          <p:cNvPr id="8" name="Object 4">
            <a:extLst>
              <a:ext uri="{FF2B5EF4-FFF2-40B4-BE49-F238E27FC236}">
                <a16:creationId xmlns:a16="http://schemas.microsoft.com/office/drawing/2014/main" id="{7FD6A037-55E3-7475-E6B8-0AE94FB7D105}"/>
              </a:ext>
            </a:extLst>
          </p:cNvPr>
          <p:cNvGraphicFramePr>
            <a:graphicFrameLocks noChangeAspect="1"/>
          </p:cNvGraphicFramePr>
          <p:nvPr>
            <p:extLst>
              <p:ext uri="{D42A27DB-BD31-4B8C-83A1-F6EECF244321}">
                <p14:modId xmlns:p14="http://schemas.microsoft.com/office/powerpoint/2010/main" val="243323283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6E789084-DA6B-F202-0683-C1278FC1E79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E9AB726C-76CF-4960-260D-E3449297DBB9}"/>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CC18FD78-E9E9-90E4-69FB-E187DB4729BB}"/>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DEF13591-0097-9460-AFC4-12642AA1CC36}"/>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CA697CA8-4ABE-5778-2AE7-C35DC413CDCD}"/>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59301BC6-8A36-7397-6DC1-1F0FED97627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33D0BED-9C43-275B-7404-2407F1C9C96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9897388D-6025-7A12-57F1-C7696F8E2B8E}"/>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BCF67C3C-38CF-304D-A46F-AD7E7FF3B932}"/>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3EDC1F64-84DE-E9E0-78DD-CA1F3BDEC0DD}"/>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08439421-D9BF-EF9B-22D7-F4DDD06F5131}"/>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D3171A1E-80CA-F04F-8D69-6A3B328F6779}"/>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00CFC273-45FD-D1DD-037F-E07A9A05967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9D6871D5-6C75-A665-ABDA-E250A0A928C1}"/>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350BE9B3-66C6-5F9D-242C-268F5049520D}"/>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48F23BBB-D07C-1EAA-020C-6A213768562F}"/>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747D21EA-D768-55DD-61ED-A4726A3B2CC3}"/>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BE6AD650-6B88-715B-D6C0-109ACAF6827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5C26515A-AF79-92FB-F78E-E9A1BB0EC93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F2E2DA4-2D4E-DA0B-C93D-C05A5D5828A3}"/>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5A279CB9-768F-0AC1-2985-5242B1953986}"/>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2B215340-20D5-D8C8-4883-47ACBC6CEB8C}"/>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12403B31-B5E2-EB32-79E7-8E9EBEBF8A6B}"/>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2">
            <a:extLst>
              <a:ext uri="{FF2B5EF4-FFF2-40B4-BE49-F238E27FC236}">
                <a16:creationId xmlns:a16="http://schemas.microsoft.com/office/drawing/2014/main" id="{859F8B17-AA08-A653-0644-AB03EE8A9E4F}"/>
              </a:ext>
            </a:extLst>
          </p:cNvPr>
          <p:cNvSpPr>
            <a:spLocks noChangeArrowheads="1"/>
          </p:cNvSpPr>
          <p:nvPr/>
        </p:nvSpPr>
        <p:spPr bwMode="auto">
          <a:xfrm>
            <a:off x="4903787" y="5565456"/>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US" altLang="zh-CN" sz="2800" dirty="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xmlns="">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0" name="Object 4">
            <a:extLst>
              <a:ext uri="{FF2B5EF4-FFF2-40B4-BE49-F238E27FC236}">
                <a16:creationId xmlns:a16="http://schemas.microsoft.com/office/drawing/2014/main" id="{242BBA3B-AE58-55E0-5385-E8CF04FC2DA6}"/>
              </a:ext>
            </a:extLst>
          </p:cNvPr>
          <p:cNvGraphicFramePr>
            <a:graphicFrameLocks noChangeAspect="1"/>
          </p:cNvGraphicFramePr>
          <p:nvPr>
            <p:extLst>
              <p:ext uri="{D42A27DB-BD31-4B8C-83A1-F6EECF244321}">
                <p14:modId xmlns:p14="http://schemas.microsoft.com/office/powerpoint/2010/main" val="1488658589"/>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8" name="Object 4">
                        <a:extLst>
                          <a:ext uri="{FF2B5EF4-FFF2-40B4-BE49-F238E27FC236}">
                            <a16:creationId xmlns:a16="http://schemas.microsoft.com/office/drawing/2014/main" id="{7FD6A037-55E3-7475-E6B8-0AE94FB7D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70">
            <a:extLst>
              <a:ext uri="{FF2B5EF4-FFF2-40B4-BE49-F238E27FC236}">
                <a16:creationId xmlns:a16="http://schemas.microsoft.com/office/drawing/2014/main" id="{817BEBE8-713A-7E6C-1B68-289DED1F9802}"/>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2" name="Line 171">
            <a:extLst>
              <a:ext uri="{FF2B5EF4-FFF2-40B4-BE49-F238E27FC236}">
                <a16:creationId xmlns:a16="http://schemas.microsoft.com/office/drawing/2014/main" id="{5388B593-5832-70DE-BD67-C9813DA49676}"/>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2">
            <a:extLst>
              <a:ext uri="{FF2B5EF4-FFF2-40B4-BE49-F238E27FC236}">
                <a16:creationId xmlns:a16="http://schemas.microsoft.com/office/drawing/2014/main" id="{ACBD2AB9-489F-D877-739D-ADA84D390B59}"/>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4" name="Line 173">
            <a:extLst>
              <a:ext uri="{FF2B5EF4-FFF2-40B4-BE49-F238E27FC236}">
                <a16:creationId xmlns:a16="http://schemas.microsoft.com/office/drawing/2014/main" id="{68D27F69-7EBF-F406-37B1-AE918D55E05F}"/>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4">
            <a:extLst>
              <a:ext uri="{FF2B5EF4-FFF2-40B4-BE49-F238E27FC236}">
                <a16:creationId xmlns:a16="http://schemas.microsoft.com/office/drawing/2014/main" id="{D75CE24B-2BD0-E251-697B-09007AB1CBEB}"/>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6" name="Line 175">
            <a:extLst>
              <a:ext uri="{FF2B5EF4-FFF2-40B4-BE49-F238E27FC236}">
                <a16:creationId xmlns:a16="http://schemas.microsoft.com/office/drawing/2014/main" id="{BF6AFC72-0C53-9921-D019-3307E5D450A1}"/>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7" name="Text Box 176">
            <a:extLst>
              <a:ext uri="{FF2B5EF4-FFF2-40B4-BE49-F238E27FC236}">
                <a16:creationId xmlns:a16="http://schemas.microsoft.com/office/drawing/2014/main" id="{149B83EC-808F-0AD0-FCD5-2EC51BC89494}"/>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8" name="Text Box 177">
            <a:extLst>
              <a:ext uri="{FF2B5EF4-FFF2-40B4-BE49-F238E27FC236}">
                <a16:creationId xmlns:a16="http://schemas.microsoft.com/office/drawing/2014/main" id="{E9DDA542-AB0B-8B91-9BC4-22FA0CB4D515}"/>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9" name="Text Box 178">
            <a:extLst>
              <a:ext uri="{FF2B5EF4-FFF2-40B4-BE49-F238E27FC236}">
                <a16:creationId xmlns:a16="http://schemas.microsoft.com/office/drawing/2014/main" id="{B07BC01C-C637-86DD-FA98-C2F3E52B7F2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 name="Text Box 179">
            <a:extLst>
              <a:ext uri="{FF2B5EF4-FFF2-40B4-BE49-F238E27FC236}">
                <a16:creationId xmlns:a16="http://schemas.microsoft.com/office/drawing/2014/main" id="{BCEE11EA-20B9-0732-AF7F-8A8F6BDA216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1" name="Text Box 180">
            <a:extLst>
              <a:ext uri="{FF2B5EF4-FFF2-40B4-BE49-F238E27FC236}">
                <a16:creationId xmlns:a16="http://schemas.microsoft.com/office/drawing/2014/main" id="{E9DF9253-4E54-0440-A644-752CECF7C56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2" name="Line 181">
            <a:extLst>
              <a:ext uri="{FF2B5EF4-FFF2-40B4-BE49-F238E27FC236}">
                <a16:creationId xmlns:a16="http://schemas.microsoft.com/office/drawing/2014/main" id="{789C81AA-A901-9D95-54E0-2D74271DBA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3" name="Text Box 182">
            <a:extLst>
              <a:ext uri="{FF2B5EF4-FFF2-40B4-BE49-F238E27FC236}">
                <a16:creationId xmlns:a16="http://schemas.microsoft.com/office/drawing/2014/main" id="{89DE8148-7523-1872-A622-5545F20D5E1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4" name="Text Box 185">
            <a:extLst>
              <a:ext uri="{FF2B5EF4-FFF2-40B4-BE49-F238E27FC236}">
                <a16:creationId xmlns:a16="http://schemas.microsoft.com/office/drawing/2014/main" id="{B1378CA9-1E35-C22D-74C5-E64AA02815B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DE4B66AF-D8B6-3299-8D6B-59B27A78F12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2E36DD46-53EA-2617-80DD-88F0513C76F7}"/>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1EB5951F-2902-D73A-A419-58AA9740252B}"/>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DACBD09A-0C2F-4656-E07E-61355F2BD011}"/>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F1EC1EE8-319C-25A7-8BEE-074A8C580BA2}"/>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77ACF57-11D1-025F-3862-7005C54673A4}"/>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063EDEE5-A4DD-C520-561C-AA6FAC3B2BED}"/>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93A00189-BE84-BE43-32EF-134C95B66C0E}"/>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047CC8AD-D315-05B9-CFA7-A3287AA8595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2">
            <a:extLst>
              <a:ext uri="{FF2B5EF4-FFF2-40B4-BE49-F238E27FC236}">
                <a16:creationId xmlns:a16="http://schemas.microsoft.com/office/drawing/2014/main" id="{019AC74F-05DF-EBF9-1F01-308C8C97C013}"/>
              </a:ext>
            </a:extLst>
          </p:cNvPr>
          <p:cNvSpPr>
            <a:spLocks noChangeArrowheads="1"/>
          </p:cNvSpPr>
          <p:nvPr/>
        </p:nvSpPr>
        <p:spPr bwMode="auto">
          <a:xfrm>
            <a:off x="4903788" y="5554331"/>
            <a:ext cx="1528762"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36" name="Rectangle 25">
            <a:extLst>
              <a:ext uri="{FF2B5EF4-FFF2-40B4-BE49-F238E27FC236}">
                <a16:creationId xmlns:a16="http://schemas.microsoft.com/office/drawing/2014/main" id="{0C376F52-D270-AD30-A791-C65358095926}"/>
              </a:ext>
            </a:extLst>
          </p:cNvPr>
          <p:cNvSpPr>
            <a:spLocks noChangeArrowheads="1"/>
          </p:cNvSpPr>
          <p:nvPr/>
        </p:nvSpPr>
        <p:spPr bwMode="auto">
          <a:xfrm>
            <a:off x="7988301" y="5554331"/>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dirty="0">
              <a:solidFill>
                <a:srgbClr val="000000"/>
              </a:solidFill>
              <a:ea typeface="宋体" pitchFamily="2" charset="-122"/>
            </a:endParaRPr>
          </a:p>
        </p:txBody>
      </p:sp>
      <p:sp>
        <p:nvSpPr>
          <p:cNvPr id="37" name="Rectangle 24">
            <a:extLst>
              <a:ext uri="{FF2B5EF4-FFF2-40B4-BE49-F238E27FC236}">
                <a16:creationId xmlns:a16="http://schemas.microsoft.com/office/drawing/2014/main" id="{338E63D9-4A6C-3C89-CCB3-20007C2F06EF}"/>
              </a:ext>
            </a:extLst>
          </p:cNvPr>
          <p:cNvSpPr>
            <a:spLocks noChangeArrowheads="1"/>
          </p:cNvSpPr>
          <p:nvPr/>
        </p:nvSpPr>
        <p:spPr bwMode="auto">
          <a:xfrm>
            <a:off x="8259729" y="59298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42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xmlns="">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9" name="Object 4">
            <a:extLst>
              <a:ext uri="{FF2B5EF4-FFF2-40B4-BE49-F238E27FC236}">
                <a16:creationId xmlns:a16="http://schemas.microsoft.com/office/drawing/2014/main" id="{60DE5F9B-0977-0BDB-409F-8ED44CB7B248}"/>
              </a:ext>
            </a:extLst>
          </p:cNvPr>
          <p:cNvGraphicFramePr>
            <a:graphicFrameLocks noChangeAspect="1"/>
          </p:cNvGraphicFramePr>
          <p:nvPr>
            <p:extLst>
              <p:ext uri="{D42A27DB-BD31-4B8C-83A1-F6EECF244321}">
                <p14:modId xmlns:p14="http://schemas.microsoft.com/office/powerpoint/2010/main" val="333119404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70">
            <a:extLst>
              <a:ext uri="{FF2B5EF4-FFF2-40B4-BE49-F238E27FC236}">
                <a16:creationId xmlns:a16="http://schemas.microsoft.com/office/drawing/2014/main" id="{A5B67D89-83D1-15D4-FF50-CBF92C95D6B3}"/>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1" name="Line 171">
            <a:extLst>
              <a:ext uri="{FF2B5EF4-FFF2-40B4-BE49-F238E27FC236}">
                <a16:creationId xmlns:a16="http://schemas.microsoft.com/office/drawing/2014/main" id="{412569E9-39E7-FEF0-77B2-80273593DBB2}"/>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2">
            <a:extLst>
              <a:ext uri="{FF2B5EF4-FFF2-40B4-BE49-F238E27FC236}">
                <a16:creationId xmlns:a16="http://schemas.microsoft.com/office/drawing/2014/main" id="{984E24B3-0A06-E4EE-1F6B-DDC20F5C3BB6}"/>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3">
            <a:extLst>
              <a:ext uri="{FF2B5EF4-FFF2-40B4-BE49-F238E27FC236}">
                <a16:creationId xmlns:a16="http://schemas.microsoft.com/office/drawing/2014/main" id="{39D70AFC-5F7E-0A85-6AD8-D623CCCDB215}"/>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4">
            <a:extLst>
              <a:ext uri="{FF2B5EF4-FFF2-40B4-BE49-F238E27FC236}">
                <a16:creationId xmlns:a16="http://schemas.microsoft.com/office/drawing/2014/main" id="{750FC036-3833-D349-455A-04936EAFAAE2}"/>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5">
            <a:extLst>
              <a:ext uri="{FF2B5EF4-FFF2-40B4-BE49-F238E27FC236}">
                <a16:creationId xmlns:a16="http://schemas.microsoft.com/office/drawing/2014/main" id="{2C7405EC-D680-DFF5-4D18-3E9FE60C982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6" name="Text Box 176">
            <a:extLst>
              <a:ext uri="{FF2B5EF4-FFF2-40B4-BE49-F238E27FC236}">
                <a16:creationId xmlns:a16="http://schemas.microsoft.com/office/drawing/2014/main" id="{7BE92C11-1EF8-675A-DEEF-448EB5236800}"/>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7" name="Text Box 177">
            <a:extLst>
              <a:ext uri="{FF2B5EF4-FFF2-40B4-BE49-F238E27FC236}">
                <a16:creationId xmlns:a16="http://schemas.microsoft.com/office/drawing/2014/main" id="{418CBBFD-C1A6-80E7-1796-7FC04C7AE23B}"/>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8" name="Text Box 178">
            <a:extLst>
              <a:ext uri="{FF2B5EF4-FFF2-40B4-BE49-F238E27FC236}">
                <a16:creationId xmlns:a16="http://schemas.microsoft.com/office/drawing/2014/main" id="{C93A5E38-8532-A82D-1AF3-C78B1ED23EE6}"/>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9" name="Text Box 179">
            <a:extLst>
              <a:ext uri="{FF2B5EF4-FFF2-40B4-BE49-F238E27FC236}">
                <a16:creationId xmlns:a16="http://schemas.microsoft.com/office/drawing/2014/main" id="{FD45E728-22F0-E729-9664-59B81678C732}"/>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 name="Text Box 180">
            <a:extLst>
              <a:ext uri="{FF2B5EF4-FFF2-40B4-BE49-F238E27FC236}">
                <a16:creationId xmlns:a16="http://schemas.microsoft.com/office/drawing/2014/main" id="{170C666B-0E8E-F579-29D4-5490CF65125C}"/>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1" name="Line 181">
            <a:extLst>
              <a:ext uri="{FF2B5EF4-FFF2-40B4-BE49-F238E27FC236}">
                <a16:creationId xmlns:a16="http://schemas.microsoft.com/office/drawing/2014/main" id="{2BFA6FC1-C18E-7515-51EA-7DA0C60F96C7}"/>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2" name="Text Box 182">
            <a:extLst>
              <a:ext uri="{FF2B5EF4-FFF2-40B4-BE49-F238E27FC236}">
                <a16:creationId xmlns:a16="http://schemas.microsoft.com/office/drawing/2014/main" id="{C62F532E-C40F-A2D6-849B-83DB88FF7024}"/>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3" name="Text Box 185">
            <a:extLst>
              <a:ext uri="{FF2B5EF4-FFF2-40B4-BE49-F238E27FC236}">
                <a16:creationId xmlns:a16="http://schemas.microsoft.com/office/drawing/2014/main" id="{1033C547-9039-AB29-FA6E-739FF839E0F1}"/>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4" name="Rectangle 188">
            <a:extLst>
              <a:ext uri="{FF2B5EF4-FFF2-40B4-BE49-F238E27FC236}">
                <a16:creationId xmlns:a16="http://schemas.microsoft.com/office/drawing/2014/main" id="{9478DB99-AC38-DC3E-2CE3-D73EC7D66C33}"/>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5" name="Rectangle 189">
            <a:extLst>
              <a:ext uri="{FF2B5EF4-FFF2-40B4-BE49-F238E27FC236}">
                <a16:creationId xmlns:a16="http://schemas.microsoft.com/office/drawing/2014/main" id="{2DC21265-BE04-97FC-1747-A897FED542A7}"/>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6" name="Line 70">
            <a:extLst>
              <a:ext uri="{FF2B5EF4-FFF2-40B4-BE49-F238E27FC236}">
                <a16:creationId xmlns:a16="http://schemas.microsoft.com/office/drawing/2014/main" id="{DB816311-059E-24F0-4486-959434DF7F2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7" name="Text Box 185">
            <a:extLst>
              <a:ext uri="{FF2B5EF4-FFF2-40B4-BE49-F238E27FC236}">
                <a16:creationId xmlns:a16="http://schemas.microsoft.com/office/drawing/2014/main" id="{EA8551CF-0BE9-85FF-E28F-5EEB2784C14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8" name="Line 140">
            <a:extLst>
              <a:ext uri="{FF2B5EF4-FFF2-40B4-BE49-F238E27FC236}">
                <a16:creationId xmlns:a16="http://schemas.microsoft.com/office/drawing/2014/main" id="{5C194825-68D3-8F0C-F14E-9020DBB55FB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9" name="Line 141">
            <a:extLst>
              <a:ext uri="{FF2B5EF4-FFF2-40B4-BE49-F238E27FC236}">
                <a16:creationId xmlns:a16="http://schemas.microsoft.com/office/drawing/2014/main" id="{89866409-9765-13D9-E47B-01ADC41DA3E7}"/>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30" name="Line 148">
            <a:extLst>
              <a:ext uri="{FF2B5EF4-FFF2-40B4-BE49-F238E27FC236}">
                <a16:creationId xmlns:a16="http://schemas.microsoft.com/office/drawing/2014/main" id="{6FE8977B-7771-C575-31F0-0E9E3144441C}"/>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1" name="Rectangle 157">
            <a:extLst>
              <a:ext uri="{FF2B5EF4-FFF2-40B4-BE49-F238E27FC236}">
                <a16:creationId xmlns:a16="http://schemas.microsoft.com/office/drawing/2014/main" id="{334BE898-D3C5-7B89-81CD-3D58ACD500E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58">
            <a:extLst>
              <a:ext uri="{FF2B5EF4-FFF2-40B4-BE49-F238E27FC236}">
                <a16:creationId xmlns:a16="http://schemas.microsoft.com/office/drawing/2014/main" id="{B1AC88D9-D109-805B-9472-3D8556FE957C}"/>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3" name="Rectangle 164">
            <a:extLst>
              <a:ext uri="{FF2B5EF4-FFF2-40B4-BE49-F238E27FC236}">
                <a16:creationId xmlns:a16="http://schemas.microsoft.com/office/drawing/2014/main" id="{10F64360-F209-8897-C5D0-C8FE75D09A1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165">
            <a:extLst>
              <a:ext uri="{FF2B5EF4-FFF2-40B4-BE49-F238E27FC236}">
                <a16:creationId xmlns:a16="http://schemas.microsoft.com/office/drawing/2014/main" id="{67DB9CA2-D2BC-F3FB-2484-19FE3153243E}"/>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4">
            <a:extLst>
              <a:ext uri="{FF2B5EF4-FFF2-40B4-BE49-F238E27FC236}">
                <a16:creationId xmlns:a16="http://schemas.microsoft.com/office/drawing/2014/main" id="{01E6BBD6-AB83-20DF-D7FD-89ED7C7305BA}"/>
              </a:ext>
            </a:extLst>
          </p:cNvPr>
          <p:cNvSpPr>
            <a:spLocks noChangeArrowheads="1"/>
          </p:cNvSpPr>
          <p:nvPr/>
        </p:nvSpPr>
        <p:spPr bwMode="auto">
          <a:xfrm>
            <a:off x="9772242"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r>
                      <a:rPr lang="en-US" altLang="zh-CN" sz="2800" b="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m:t>
                    </m:r>
                    <m:r>
                      <a:rPr lang="en-US" altLang="zh-CN" sz="2800" b="0" i="1" dirty="0" smtClean="0">
                        <a:latin typeface="Cambria Math" panose="02040503050406030204" pitchFamily="18" charset="0"/>
                        <a:ea typeface="宋体" pitchFamily="2" charset="-122"/>
                      </a:rPr>
                      <m:t> </m:t>
                    </m:r>
                    <m:sSub>
                      <m:sSubPr>
                        <m:ctrlPr>
                          <a:rPr lang="en-GB" altLang="zh-CN" sz="2800" b="0" i="1" dirty="0" smtClean="0">
                            <a:latin typeface="Cambria Math" panose="02040503050406030204" pitchFamily="18" charset="0"/>
                            <a:ea typeface="宋体" pitchFamily="2" charset="-122"/>
                          </a:rPr>
                        </m:ctrlPr>
                      </m:sSubPr>
                      <m:e>
                        <m:r>
                          <a:rPr lang="en-GB" altLang="zh-CN" sz="2800" b="0" i="1" dirty="0" smtClean="0">
                            <a:latin typeface="Cambria Math" panose="02040503050406030204" pitchFamily="18" charset="0"/>
                            <a:ea typeface="宋体" pitchFamily="2" charset="-122"/>
                          </a:rPr>
                          <m:t>𝐷</m:t>
                        </m:r>
                      </m:e>
                      <m:sub>
                        <m:r>
                          <a:rPr lang="en-GB" altLang="zh-CN" sz="2800" b="0" i="1" dirty="0" smtClean="0">
                            <a:latin typeface="Cambria Math" panose="02040503050406030204" pitchFamily="18" charset="0"/>
                            <a:ea typeface="宋体" pitchFamily="2" charset="-122"/>
                          </a:rPr>
                          <m:t>3</m:t>
                        </m:r>
                      </m:sub>
                    </m:sSub>
                    <m:r>
                      <a:rPr lang="en-GB" altLang="zh-CN" sz="2800" b="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xmlns="">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Object 4">
            <a:extLst>
              <a:ext uri="{FF2B5EF4-FFF2-40B4-BE49-F238E27FC236}">
                <a16:creationId xmlns:a16="http://schemas.microsoft.com/office/drawing/2014/main" id="{376AABF2-6C08-8C0C-3EFC-32A0D72147A3}"/>
              </a:ext>
            </a:extLst>
          </p:cNvPr>
          <p:cNvGraphicFramePr>
            <a:graphicFrameLocks noChangeAspect="1"/>
          </p:cNvGraphicFramePr>
          <p:nvPr>
            <p:extLst>
              <p:ext uri="{D42A27DB-BD31-4B8C-83A1-F6EECF244321}">
                <p14:modId xmlns:p14="http://schemas.microsoft.com/office/powerpoint/2010/main" val="92172650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9" name="Object 4">
                        <a:extLst>
                          <a:ext uri="{FF2B5EF4-FFF2-40B4-BE49-F238E27FC236}">
                            <a16:creationId xmlns:a16="http://schemas.microsoft.com/office/drawing/2014/main" id="{60DE5F9B-0977-0BDB-409F-8ED44CB7B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52CC60A4-5522-80BB-A416-398683CB4DD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DC9E0189-87AB-8980-725F-0099DB48163A}"/>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3E9E44D9-75EC-308F-4676-32B01369E073}"/>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065EF813-BAA6-96BD-2318-4F2F3DFBF708}"/>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50AE8FB0-6784-0FBE-3422-795E29D29301}"/>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4A79E52D-3253-7113-385F-F4A67CE7FBD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77918D1-BF12-4A14-FE0A-9C8E4E6A3122}"/>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669D6158-CEEE-61E5-BE8B-4B76C39B8FB9}"/>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E2488874-0698-1370-C657-9729E5B4949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74C640D2-2CB9-4FC9-FC7F-527C017CA624}"/>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D7542615-0B74-6FF7-994B-4FBBCC3D644D}"/>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0AB6BB0E-B06E-340B-1FDD-254A9DCE5D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CC9884F6-3061-04D9-4BEF-633A66D8F61A}"/>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2778C888-4DF7-EC0D-C77F-8E5CC74B7FE3}"/>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3" name="Rectangle 188">
            <a:extLst>
              <a:ext uri="{FF2B5EF4-FFF2-40B4-BE49-F238E27FC236}">
                <a16:creationId xmlns:a16="http://schemas.microsoft.com/office/drawing/2014/main" id="{4164FFA3-5385-57E3-49FE-0D4852108B95}"/>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4" name="Rectangle 189">
            <a:extLst>
              <a:ext uri="{FF2B5EF4-FFF2-40B4-BE49-F238E27FC236}">
                <a16:creationId xmlns:a16="http://schemas.microsoft.com/office/drawing/2014/main" id="{B268FAD9-3AFC-0105-15B0-3816ADB85E20}"/>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5" name="Line 70">
            <a:extLst>
              <a:ext uri="{FF2B5EF4-FFF2-40B4-BE49-F238E27FC236}">
                <a16:creationId xmlns:a16="http://schemas.microsoft.com/office/drawing/2014/main" id="{34E59708-697F-57DB-3237-A00A63B3D47F}"/>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D69E23CC-0DD8-940C-5AA1-8AAFD88625BE}"/>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89645281-D178-508D-0838-0214B45B3C3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570E492D-577E-A7F1-BB29-59B94BE086C8}"/>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97A2D194-B39C-B23B-61E9-15A2E85631F0}"/>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4DC914CA-5A7A-65B1-9E4B-CABD059CD4C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2BFA972B-11B3-BF33-C981-4FF863E13A0E}"/>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FC66A135-92AF-8F01-CEF5-95783EDD5882}"/>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52DF427A-13DF-5509-B3F2-7D7DA4F2D6D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4">
            <a:extLst>
              <a:ext uri="{FF2B5EF4-FFF2-40B4-BE49-F238E27FC236}">
                <a16:creationId xmlns:a16="http://schemas.microsoft.com/office/drawing/2014/main" id="{1F39D1DB-86A0-28F6-F340-3493D2526EB8}"/>
              </a:ext>
            </a:extLst>
          </p:cNvPr>
          <p:cNvSpPr>
            <a:spLocks noChangeArrowheads="1"/>
          </p:cNvSpPr>
          <p:nvPr/>
        </p:nvSpPr>
        <p:spPr bwMode="auto">
          <a:xfrm>
            <a:off x="9772242"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1F290-1882-4B87-727B-CBBFFD20219C}"/>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2120540D-5BB3-EABE-4F3A-DC51576BF657}"/>
              </a:ext>
            </a:extLst>
          </p:cNvPr>
          <p:cNvSpPr>
            <a:spLocks noGrp="1" noChangeArrowheads="1"/>
          </p:cNvSpPr>
          <p:nvPr>
            <p:ph type="title"/>
          </p:nvPr>
        </p:nvSpPr>
        <p:spPr/>
        <p:txBody>
          <a:bodyPr/>
          <a:lstStyle/>
          <a:p>
            <a:pPr eaLnBrk="1" hangingPunct="1"/>
            <a:r>
              <a:rPr lang="en-US" altLang="zh-CN" dirty="0">
                <a:ea typeface="宋体" pitchFamily="2" charset="-122"/>
              </a:rPr>
              <a:t>When T3 is </a:t>
            </a:r>
            <a:r>
              <a:rPr lang="en-US" altLang="zh-CN" dirty="0" err="1">
                <a:ea typeface="宋体" pitchFamily="2" charset="-122"/>
              </a:rPr>
              <a:t>Unschedulable</a:t>
            </a:r>
            <a:endParaRPr lang="en-US" altLang="zh-CN" dirty="0">
              <a:ea typeface="宋体" pitchFamily="2" charset="-122"/>
            </a:endParaRPr>
          </a:p>
        </p:txBody>
      </p:sp>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ChangeArrowheads="1"/>
              </p:cNvSpPr>
              <p:nvPr>
                <p:ph type="body" sz="half" idx="4294967295"/>
              </p:nvPr>
            </p:nvSpPr>
            <p:spPr>
              <a:xfrm>
                <a:off x="381000" y="734408"/>
                <a:ext cx="8412162" cy="6123592"/>
              </a:xfrm>
            </p:spPr>
            <p:txBody>
              <a:bodyPr>
                <a:normAutofit lnSpcReduction="10000"/>
              </a:bodyPr>
              <a:lstStyle/>
              <a:p>
                <a:pPr eaLnBrk="1" hangingPunct="1"/>
                <a:r>
                  <a:rPr lang="en-US" altLang="zh-CN" dirty="0">
                    <a:latin typeface="Gill Sans Light" charset="0"/>
                    <a:ea typeface="宋体" pitchFamily="2" charset="-122"/>
                  </a:rPr>
                  <a:t>The recursive equation may not converge, i.e., a task’s WCRT may be infinity, e.g., suppose we change T2’s WCET to be 20, then:</a:t>
                </a:r>
                <a:endParaRPr lang="en-GB" altLang="zh-CN" b="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r>
                      <a:rPr lang="en-GB" altLang="zh-CN" b="0" i="1" dirty="0" smtClean="0">
                        <a:solidFill>
                          <a:srgbClr val="FF0000"/>
                        </a:solidFill>
                        <a:latin typeface="Cambria Math" panose="02040503050406030204" pitchFamily="18" charset="0"/>
                        <a:ea typeface="宋体" pitchFamily="2" charset="-122"/>
                      </a:rPr>
                      <m:t>2</m:t>
                    </m:r>
                    <m:r>
                      <a:rPr lang="en-US" altLang="zh-CN" i="1" dirty="0" smtClean="0">
                        <a:solidFill>
                          <a:srgbClr val="FF0000"/>
                        </a:solidFill>
                        <a:latin typeface="Cambria Math" panose="02040503050406030204" pitchFamily="18" charset="0"/>
                        <a:ea typeface="宋体" pitchFamily="2" charset="-122"/>
                      </a:rPr>
                      <m:t>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m:t>
                    </m:r>
                    <m:r>
                      <a:rPr lang="en-GB" altLang="zh-CN" sz="2000" b="0" i="1" dirty="0" smtClean="0">
                        <a:latin typeface="Cambria Math" panose="02040503050406030204" pitchFamily="18" charset="0"/>
                        <a:ea typeface="宋体" pitchFamily="2" charset="-122"/>
                      </a:rPr>
                      <m:t>4</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m:t>
                    </m:r>
                    <m:r>
                      <a:rPr lang="en-GB" altLang="zh-CN" sz="2000" b="0" i="0" dirty="0" smtClean="0">
                        <a:latin typeface="Cambria Math" panose="02040503050406030204" pitchFamily="18" charset="0"/>
                        <a:ea typeface="宋体" pitchFamily="2" charset="-122"/>
                      </a:rPr>
                      <m:t>2</m:t>
                    </m:r>
                    <m:r>
                      <a:rPr lang="en-US" altLang="zh-CN" sz="2000" dirty="0">
                        <a:latin typeface="Cambria Math" panose="02040503050406030204" pitchFamily="18" charset="0"/>
                        <a:ea typeface="宋体" pitchFamily="2" charset="-122"/>
                      </a:rPr>
                      <m:t>0=</m:t>
                    </m:r>
                    <m:r>
                      <a:rPr lang="en-GB" altLang="zh-CN" sz="2000" b="0" i="0" dirty="0" smtClean="0">
                        <a:latin typeface="Cambria Math" panose="02040503050406030204" pitchFamily="18" charset="0"/>
                        <a:ea typeface="宋体" pitchFamily="2" charset="-122"/>
                      </a:rPr>
                      <m:t>7</m:t>
                    </m:r>
                    <m:r>
                      <a:rPr lang="en-US" altLang="zh-CN" sz="2000" dirty="0">
                        <a:latin typeface="Cambria Math" panose="02040503050406030204" pitchFamily="18" charset="0"/>
                        <a:ea typeface="宋体" pitchFamily="2" charset="-122"/>
                      </a:rPr>
                      <m:t>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7</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72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8</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102</m:t>
                    </m:r>
                  </m:oMath>
                </a14:m>
                <a:endParaRPr lang="en-US" altLang="zh-CN" sz="2000" dirty="0">
                  <a:ea typeface="宋体" pitchFamily="2" charset="-122"/>
                </a:endParaRPr>
              </a:p>
              <a:p>
                <a:pPr lvl="1" eaLnBrk="1" hangingPunct="1"/>
                <a:r>
                  <a:rPr lang="en-US" altLang="zh-CN" sz="2000" dirty="0">
                    <a:ea typeface="宋体" pitchFamily="2" charset="-122"/>
                  </a:rPr>
                  <a:t>…</a:t>
                </a: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GB" altLang="zh-CN" sz="2200" b="0" i="1" dirty="0" smtClean="0">
                        <a:latin typeface="Cambria Math" panose="02040503050406030204" pitchFamily="18" charset="0"/>
                        <a:ea typeface="宋体" pitchFamily="2" charset="-122"/>
                      </a:rPr>
                      <m:t>→∞</m:t>
                    </m:r>
                  </m:oMath>
                </a14:m>
                <a:r>
                  <a:rPr lang="en-US" altLang="zh-CN" sz="2200" dirty="0">
                    <a:ea typeface="宋体" pitchFamily="2" charset="-122"/>
                  </a:rPr>
                  <a:t>. </a:t>
                </a:r>
                <a:r>
                  <a:rPr lang="en-US" altLang="zh-CN" dirty="0">
                    <a:latin typeface="Gill Sans Light" charset="0"/>
                    <a:ea typeface="宋体" pitchFamily="2" charset="-122"/>
                  </a:rPr>
                  <a:t>This means that T3’s first job never finishes execution due to interferences by higher priority tasks, hence T3 is </a:t>
                </a:r>
                <a:r>
                  <a:rPr lang="en-US" altLang="zh-CN" dirty="0" err="1">
                    <a:latin typeface="Gill Sans Light" charset="0"/>
                    <a:ea typeface="宋体" pitchFamily="2" charset="-122"/>
                  </a:rPr>
                  <a:t>unschedulable</a:t>
                </a:r>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It is also possible for T3 to be </a:t>
                </a:r>
                <a:r>
                  <a:rPr lang="en-US" altLang="zh-CN" dirty="0" err="1">
                    <a:latin typeface="Gill Sans Light" charset="0"/>
                    <a:ea typeface="宋体" pitchFamily="2" charset="-122"/>
                  </a:rPr>
                  <a:t>unschedulable</a:t>
                </a:r>
                <a:r>
                  <a:rPr lang="en-US" altLang="zh-CN" dirty="0">
                    <a:latin typeface="Gill Sans Light" charset="0"/>
                    <a:ea typeface="宋体" pitchFamily="2" charset="-122"/>
                  </a:rPr>
                  <a:t> if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converges but it exceeds its deadline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e.g., if we set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r>
                      <a:rPr lang="en-GB" altLang="zh-CN" b="0" i="1" dirty="0" smtClean="0">
                        <a:latin typeface="Cambria Math" panose="02040503050406030204" pitchFamily="18" charset="0"/>
                        <a:ea typeface="宋体" pitchFamily="2" charset="-122"/>
                      </a:rPr>
                      <m:t>=50</m:t>
                    </m:r>
                  </m:oMath>
                </a14:m>
                <a:r>
                  <a:rPr lang="en-US" altLang="zh-CN" dirty="0">
                    <a:latin typeface="Gill Sans Light" charset="0"/>
                    <a:ea typeface="宋体" pitchFamily="2" charset="-122"/>
                  </a:rPr>
                  <a:t>, then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3</m:t>
                        </m:r>
                      </m:sub>
                    </m:sSub>
                    <m:r>
                      <a:rPr lang="en-US" altLang="zh-CN" i="1" dirty="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52</m:t>
                    </m:r>
                    <m:r>
                      <a:rPr lang="en-US" altLang="zh-CN" b="0"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&gt;</m:t>
                    </m:r>
                    <m:r>
                      <a:rPr lang="en-US" altLang="zh-CN" b="0" i="1" dirty="0" smtClean="0">
                        <a:latin typeface="Cambria Math" panose="02040503050406030204" pitchFamily="18" charset="0"/>
                        <a:ea typeface="宋体" pitchFamily="2" charset="-122"/>
                      </a:rPr>
                      <m:t> </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GB" altLang="zh-CN" i="1" dirty="0">
                            <a:latin typeface="Cambria Math" panose="02040503050406030204" pitchFamily="18" charset="0"/>
                            <a:ea typeface="宋体" pitchFamily="2" charset="-122"/>
                          </a:rPr>
                          <m:t>3</m:t>
                        </m:r>
                      </m:sub>
                    </m:sSub>
                    <m:r>
                      <a:rPr lang="en-GB" altLang="zh-CN" i="1" dirty="0">
                        <a:latin typeface="Cambria Math" panose="02040503050406030204" pitchFamily="18" charset="0"/>
                        <a:ea typeface="宋体" pitchFamily="2" charset="-122"/>
                      </a:rPr>
                      <m:t>=5</m:t>
                    </m:r>
                    <m:r>
                      <a:rPr lang="en-GB" altLang="zh-CN" b="0" i="1" dirty="0" smtClean="0">
                        <a:latin typeface="Cambria Math" panose="02040503050406030204" pitchFamily="18" charset="0"/>
                        <a:ea typeface="宋体" pitchFamily="2" charset="-122"/>
                      </a:rPr>
                      <m:t>0</m:t>
                    </m:r>
                  </m:oMath>
                </a14:m>
                <a:r>
                  <a:rPr lang="en-US" altLang="zh-CN" dirty="0">
                    <a:latin typeface="Gill Sans Light" charset="0"/>
                    <a:ea typeface="宋体" pitchFamily="2" charset="-122"/>
                  </a:rPr>
                  <a:t> (another job of T3 is released at time 50, but RTA for the current job is not affected by the newly-released job.)</a:t>
                </a:r>
              </a:p>
            </p:txBody>
          </p:sp>
        </mc:Choice>
        <mc:Fallback xmlns="">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Rot="1" noChangeAspect="1" noMove="1" noResize="1" noEditPoints="1" noAdjustHandles="1" noChangeArrowheads="1" noChangeShapeType="1" noTextEdit="1"/>
              </p:cNvSpPr>
              <p:nvPr>
                <p:ph type="body" sz="half" idx="4294967295"/>
              </p:nvPr>
            </p:nvSpPr>
            <p:spPr>
              <a:xfrm>
                <a:off x="381000" y="734408"/>
                <a:ext cx="8412162" cy="6123592"/>
              </a:xfrm>
              <a:blipFill>
                <a:blip r:embed="rId3"/>
                <a:stretch>
                  <a:fillRect l="-1378" t="-2289" r="-1668"/>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4FFFDFDF-80E4-BB0A-941E-C83F26FAB7C6}"/>
              </a:ext>
            </a:extLst>
          </p:cNvPr>
          <p:cNvGraphicFramePr>
            <a:graphicFrameLocks/>
          </p:cNvGraphicFramePr>
          <p:nvPr>
            <p:extLst>
              <p:ext uri="{D42A27DB-BD31-4B8C-83A1-F6EECF244321}">
                <p14:modId xmlns:p14="http://schemas.microsoft.com/office/powerpoint/2010/main" val="2380993433"/>
              </p:ext>
            </p:extLst>
          </p:nvPr>
        </p:nvGraphicFramePr>
        <p:xfrm>
          <a:off x="8793162" y="1014904"/>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20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1B6702EF-68E4-7979-0C0F-40B02288ED84}"/>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graphicFrame>
        <p:nvGraphicFramePr>
          <p:cNvPr id="5" name="Group 36">
            <a:extLst>
              <a:ext uri="{FF2B5EF4-FFF2-40B4-BE49-F238E27FC236}">
                <a16:creationId xmlns:a16="http://schemas.microsoft.com/office/drawing/2014/main" id="{A8BFB895-9D7A-3DDE-21E1-4E66BED99607}"/>
              </a:ext>
            </a:extLst>
          </p:cNvPr>
          <p:cNvGraphicFramePr>
            <a:graphicFrameLocks/>
          </p:cNvGraphicFramePr>
          <p:nvPr>
            <p:extLst>
              <p:ext uri="{D42A27DB-BD31-4B8C-83A1-F6EECF244321}">
                <p14:modId xmlns:p14="http://schemas.microsoft.com/office/powerpoint/2010/main" val="2300233470"/>
              </p:ext>
            </p:extLst>
          </p:nvPr>
        </p:nvGraphicFramePr>
        <p:xfrm>
          <a:off x="8793162" y="4572000"/>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50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37985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4754" name="Title 1"/>
              <p:cNvSpPr>
                <a:spLocks noGrp="1"/>
              </p:cNvSpPr>
              <p:nvPr>
                <p:ph type="title"/>
              </p:nvPr>
            </p:nvSpPr>
            <p:spPr/>
            <p:txBody>
              <a:bodyPr/>
              <a:lstStyle/>
              <a:p>
                <a:r>
                  <a:rPr lang="en-US" altLang="zh-CN" dirty="0">
                    <a:ea typeface="宋体" pitchFamily="2" charset="-122"/>
                  </a:rPr>
                  <a:t>DM 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endParaRPr lang="zh-CN" altLang="en-US" dirty="0">
                  <a:ea typeface="宋体" pitchFamily="2" charset="-122"/>
                </a:endParaRPr>
              </a:p>
            </p:txBody>
          </p:sp>
        </mc:Choice>
        <mc:Fallback xmlns="">
          <p:sp>
            <p:nvSpPr>
              <p:cNvPr id="74754" name="Title 1"/>
              <p:cNvSpPr>
                <a:spLocks noGrp="1" noRot="1" noChangeAspect="1" noMove="1" noResize="1" noEditPoints="1" noAdjustHandles="1" noChangeArrowheads="1" noChangeShapeType="1" noTextEdit="1"/>
              </p:cNvSpPr>
              <p:nvPr>
                <p:ph type="title"/>
              </p:nvPr>
            </p:nvSpPr>
            <p:spPr>
              <a:blipFill>
                <a:blip r:embed="rId3"/>
                <a:stretch>
                  <a:fillRect t="-22727" b="-375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736600" y="768080"/>
                <a:ext cx="10845800" cy="4337320"/>
              </a:xfrm>
            </p:spPr>
            <p:txBody>
              <a:bodyPr>
                <a:normAutofit/>
              </a:bodyPr>
              <a:lstStyle/>
              <a:p>
                <a:r>
                  <a:rPr lang="en-US" altLang="zh-CN" sz="2800" dirty="0">
                    <a:ea typeface="宋体" pitchFamily="2" charset="-122"/>
                  </a:rPr>
                  <a:t>Deadline monotonic (Fixed Priority):</a:t>
                </a:r>
              </a:p>
              <a:p>
                <a:pPr lvl="1"/>
                <a:r>
                  <a:rPr lang="en-US" altLang="zh-CN" sz="2400" dirty="0">
                    <a:ea typeface="宋体" pitchFamily="2" charset="-122"/>
                  </a:rPr>
                  <a:t>A task with smaller </a:t>
                </a:r>
                <a:r>
                  <a:rPr lang="en-US" altLang="zh-CN" sz="2400" dirty="0">
                    <a:solidFill>
                      <a:srgbClr val="C00000"/>
                    </a:solidFill>
                    <a:ea typeface="宋体" pitchFamily="2" charset="-122"/>
                  </a:rPr>
                  <a:t>relative</a:t>
                </a:r>
                <a:r>
                  <a:rPr lang="en-US" altLang="zh-CN" sz="2400" dirty="0">
                    <a:ea typeface="宋体" pitchFamily="2" charset="-122"/>
                  </a:rPr>
                  <a:t> deadline gets higher priority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𝑃</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∝1/</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𝑖</m:t>
                        </m:r>
                      </m:sub>
                    </m:sSub>
                  </m:oMath>
                </a14:m>
                <a:endParaRPr lang="en-US" altLang="zh-CN" sz="2400" dirty="0">
                  <a:ea typeface="宋体" pitchFamily="2" charset="-122"/>
                </a:endParaRPr>
              </a:p>
              <a:p>
                <a:pPr lvl="1"/>
                <a:r>
                  <a:rPr lang="en-US" altLang="zh-CN" dirty="0">
                    <a:ea typeface="宋体" pitchFamily="2" charset="-122"/>
                  </a:rPr>
                  <a:t>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 DM is the optimal priority assignment</a:t>
                </a:r>
              </a:p>
              <a:p>
                <a:pPr lvl="1"/>
                <a:r>
                  <a:rPr lang="en-GB" altLang="zh-CN" dirty="0"/>
                  <a:t>No Utilization Bound test for RM or DM, for tasksets with </a:t>
                </a:r>
                <a:r>
                  <a:rPr lang="en-US" altLang="zh-CN" dirty="0">
                    <a:ea typeface="宋体" pitchFamily="2" charset="-122"/>
                  </a:rPr>
                  <a:t>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r>
                  <a:rPr lang="en-GB" altLang="zh-CN" dirty="0"/>
                  <a:t>; must use Response Time Analysis (RTA)</a:t>
                </a:r>
              </a:p>
              <a:p>
                <a:pPr lvl="1"/>
                <a:r>
                  <a:rPr lang="en-GB" altLang="zh-CN" sz="2400" dirty="0">
                    <a:ea typeface="宋体" pitchFamily="2" charset="-122"/>
                  </a:rPr>
                  <a:t>Consider a taskset with two tasks both with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𝐶</m:t>
                        </m:r>
                      </m:e>
                      <m:sub>
                        <m:r>
                          <a:rPr lang="en-GB" altLang="zh-CN" sz="240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sSub>
                      <m:sSubPr>
                        <m:ctrlPr>
                          <a:rPr lang="en-GB" altLang="zh-CN" sz="2400" i="1" dirty="0">
                            <a:latin typeface="Cambria Math" panose="02040503050406030204" pitchFamily="18" charset="0"/>
                            <a:ea typeface="宋体" pitchFamily="2" charset="-122"/>
                          </a:rPr>
                        </m:ctrlPr>
                      </m:sSubPr>
                      <m:e>
                        <m:r>
                          <a:rPr lang="en-GB" altLang="zh-CN" sz="2400" i="1" dirty="0">
                            <a:latin typeface="Cambria Math" panose="02040503050406030204" pitchFamily="18" charset="0"/>
                            <a:ea typeface="宋体" pitchFamily="2" charset="-122"/>
                          </a:rPr>
                          <m:t>𝑇</m:t>
                        </m:r>
                      </m:e>
                      <m:sub>
                        <m:r>
                          <a:rPr lang="en-GB" altLang="zh-CN" sz="2400" i="1" dirty="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 </m:t>
                    </m:r>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𝐷</m:t>
                        </m:r>
                      </m:e>
                      <m:sub>
                        <m:r>
                          <a:rPr lang="en-GB" altLang="zh-CN" sz="2400" b="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(1, 2, 1)</m:t>
                    </m:r>
                  </m:oMath>
                </a14:m>
                <a:r>
                  <a:rPr lang="en-GB" altLang="zh-CN" sz="2400" dirty="0">
                    <a:ea typeface="宋体" pitchFamily="2" charset="-122"/>
                  </a:rPr>
                  <a:t>. Using RTA, assuming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r>
                  <a:rPr lang="en-GB" altLang="zh-CN" sz="2400" dirty="0">
                    <a:ea typeface="宋体" pitchFamily="2" charset="-122"/>
                  </a:rPr>
                  <a:t> has higher priority (since task periods are equal, we can assign either task higher priority), we can determine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1</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m:t>
                    </m:r>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𝐷</m:t>
                        </m:r>
                      </m:e>
                      <m:sub>
                        <m:r>
                          <a:rPr lang="en-GB" altLang="zh-CN" sz="2400" i="1">
                            <a:latin typeface="Cambria Math" panose="02040503050406030204" pitchFamily="18" charset="0"/>
                            <a:ea typeface="宋体" pitchFamily="2" charset="-122"/>
                          </a:rPr>
                          <m:t>2</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 </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=2&gt;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=1</m:t>
                    </m:r>
                  </m:oMath>
                </a14:m>
                <a:r>
                  <a:rPr lang="en-GB" altLang="zh-CN" sz="2400" dirty="0">
                    <a:ea typeface="宋体" pitchFamily="2" charset="-122"/>
                  </a:rPr>
                  <a:t>, hence it is </a:t>
                </a:r>
                <a:r>
                  <a:rPr lang="en-GB" altLang="zh-CN" sz="2400" dirty="0" err="1">
                    <a:ea typeface="宋体" pitchFamily="2" charset="-122"/>
                  </a:rPr>
                  <a:t>unschedulable</a:t>
                </a:r>
                <a:endParaRPr lang="en-GB" altLang="zh-CN" sz="2400" dirty="0">
                  <a:ea typeface="宋体" pitchFamily="2" charset="-122"/>
                </a:endParaRPr>
              </a:p>
              <a:p>
                <a:pPr lvl="1"/>
                <a:endParaRPr lang="en-GB" altLang="zh-CN" sz="2400" dirty="0">
                  <a:ea typeface="宋体" pitchFamily="2" charset="-122"/>
                </a:endParaRP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736600" y="768080"/>
                <a:ext cx="10845800" cy="4337320"/>
              </a:xfrm>
              <a:blipFill>
                <a:blip r:embed="rId4"/>
                <a:stretch>
                  <a:fillRect l="-1293" t="-3230"/>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5"/>
          <a:srcRect/>
          <a:stretch>
            <a:fillRect/>
          </a:stretch>
        </p:blipFill>
        <p:spPr bwMode="auto">
          <a:xfrm>
            <a:off x="3886200" y="4267200"/>
            <a:ext cx="5181600" cy="1970354"/>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3, </m:t>
                        </m:r>
                        <m:r>
                          <a:rPr lang="en-GB" b="0" i="1" dirty="0" smtClean="0">
                            <a:latin typeface="Cambria Math" panose="02040503050406030204" pitchFamily="18" charset="0"/>
                          </a:rPr>
                          <m:t>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3, </m:t>
                        </m:r>
                        <m:r>
                          <a:rPr lang="en-GB" i="1" kern="0" dirty="0" smtClean="0">
                            <a:latin typeface="Cambria Math" panose="02040503050406030204" pitchFamily="18" charset="0"/>
                          </a:rPr>
                          <m:t>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b="-10959"/>
                </a:stretch>
              </a:blipFill>
              <a:ln>
                <a:noFill/>
              </a:ln>
              <a:effectLst/>
              <a:extLst>
                <a:ext uri="{FAA26D3D-D897-4be2-8F04-BA451C77F1D7}">
                  <ma14:placeholderFlag xmlns:ma14="http://schemas.microsoft.com/office/mac/drawingml/2011/main" xmlns="" xmlns:a14="http://schemas.microsoft.com/office/drawing/2010/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a:xfrm>
                <a:off x="724202" y="874785"/>
                <a:ext cx="10705797" cy="5694159"/>
              </a:xfrm>
            </p:spPr>
            <p:txBody>
              <a:bodyPr>
                <a:normAutofit/>
              </a:bodyPr>
              <a:lstStyle/>
              <a:p>
                <a:pPr eaLnBrk="1" hangingPunct="1"/>
                <a:r>
                  <a:rPr lang="en-US" altLang="zh-CN" dirty="0">
                    <a:ea typeface="宋体" pitchFamily="2" charset="-122"/>
                  </a:rPr>
                  <a:t>As each </a:t>
                </a:r>
                <a:r>
                  <a:rPr lang="en-US" altLang="zh-CN" dirty="0" err="1">
                    <a:ea typeface="宋体" pitchFamily="2" charset="-122"/>
                  </a:rPr>
                  <a:t>jon</a:t>
                </a:r>
                <a:r>
                  <a:rPr lang="en-US" altLang="zh-CN" dirty="0">
                    <a:ea typeface="宋体" pitchFamily="2" charset="-122"/>
                  </a:rPr>
                  <a:t>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job with the earlier deadline is assigned the higher priority</a:t>
                </a:r>
              </a:p>
              <a:p>
                <a:pPr lvl="1" eaLnBrk="1" hangingPunct="1"/>
                <a:r>
                  <a:rPr lang="en-GB" altLang="zh-CN" dirty="0">
                    <a:ea typeface="宋体" pitchFamily="2" charset="-122"/>
                  </a:rPr>
                  <a:t>This priority assignment is dynamic because a periodic task’s priority changes for each job released by the task (vs. fixed-priority scheduling, where a periodic task is assigned a fixed priority for all its jobs)</a:t>
                </a:r>
                <a:endParaRPr lang="en-US" altLang="zh-CN" dirty="0">
                  <a:ea typeface="宋体" pitchFamily="2" charset="-122"/>
                </a:endParaRP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Poor temporal isolation during overload</a:t>
                </a:r>
              </a:p>
              <a:p>
                <a:pPr lvl="1" eaLnBrk="1" hangingPunct="1"/>
                <a:r>
                  <a:rPr lang="en-US" altLang="zh-CN" dirty="0">
                    <a:ea typeface="宋体" pitchFamily="2" charset="-122"/>
                  </a:rPr>
                  <a:t>c.f. </a:t>
                </a:r>
                <a:r>
                  <a:rPr lang="en-GB" altLang="zh-CN" dirty="0">
                    <a:ea typeface="宋体" pitchFamily="2" charset="-122"/>
                    <a:hlinkClick r:id="rId3" action="ppaction://hlinksldjump"/>
                  </a:rPr>
                  <a:t>RM vs. EDF: Robustness under Overload</a:t>
                </a:r>
                <a:endParaRPr lang="en-US" altLang="zh-CN" dirty="0">
                  <a:ea typeface="宋体" pitchFamily="2" charset="-122"/>
                </a:endParaRP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24202" y="874785"/>
                <a:ext cx="10705797" cy="5694159"/>
              </a:xfrm>
              <a:blipFill>
                <a:blip r:embed="rId4"/>
                <a:stretch>
                  <a:fillRect l="-1025" t="-2034"/>
                </a:stretch>
              </a:blipFill>
            </p:spPr>
            <p:txBody>
              <a:bodyPr/>
              <a:lstStyle/>
              <a:p>
                <a:r>
                  <a:rPr lang="en-SE">
                    <a:noFill/>
                  </a:rPr>
                  <a:t> </a:t>
                </a:r>
              </a:p>
            </p:txBody>
          </p:sp>
        </mc:Fallback>
      </mc:AlternateContent>
      <p:sp>
        <p:nvSpPr>
          <p:cNvPr id="35" name="Rectangle 3">
            <a:extLst>
              <a:ext uri="{FF2B5EF4-FFF2-40B4-BE49-F238E27FC236}">
                <a16:creationId xmlns:a16="http://schemas.microsoft.com/office/drawing/2014/main" id="{6BAD9167-9EB5-CF27-2E42-91F0BE8B68CA}"/>
              </a:ext>
            </a:extLst>
          </p:cNvPr>
          <p:cNvSpPr txBox="1">
            <a:spLocks noChangeArrowheads="1"/>
          </p:cNvSpPr>
          <p:nvPr/>
        </p:nvSpPr>
        <p:spPr bwMode="auto">
          <a:xfrm>
            <a:off x="5859065" y="5769396"/>
            <a:ext cx="5608732" cy="79954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buFontTx/>
              <a:buNone/>
            </a:pPr>
            <a:endParaRPr lang="en-US" b="1" kern="0" dirty="0"/>
          </a:p>
        </p:txBody>
      </p:sp>
    </p:spTree>
    <p:extLst>
      <p:ext uri="{BB962C8B-B14F-4D97-AF65-F5344CB8AC3E}">
        <p14:creationId xmlns:p14="http://schemas.microsoft.com/office/powerpoint/2010/main" val="25882456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3776662"/>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395662"/>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395662"/>
            <a:ext cx="2971800" cy="381000"/>
          </a:xfrm>
          <a:prstGeom prst="rect">
            <a:avLst/>
          </a:prstGeom>
          <a:solidFill>
            <a:srgbClr val="BCFFBC"/>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3776662"/>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3776662"/>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3776662"/>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2819400"/>
            <a:ext cx="1534651" cy="400110"/>
          </a:xfrm>
          <a:prstGeom prst="rect">
            <a:avLst/>
          </a:prstGeom>
          <a:noFill/>
          <a:ln w="9525">
            <a:noFill/>
            <a:miter lim="800000"/>
            <a:headEnd/>
            <a:tailEnd/>
          </a:ln>
        </p:spPr>
        <p:txBody>
          <a:bodyPr wrap="none">
            <a:spAutoFit/>
          </a:bodyPr>
          <a:lstStyle/>
          <a:p>
            <a:pPr eaLnBrk="1" hangingPunct="1"/>
            <a:r>
              <a:rPr lang="en-US" altLang="zh-CN" sz="20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462587"/>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081587"/>
            <a:ext cx="2955925" cy="381000"/>
          </a:xfrm>
          <a:prstGeom prst="rect">
            <a:avLst/>
          </a:prstGeom>
          <a:solidFill>
            <a:srgbClr val="BCFFBC"/>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081587"/>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462587"/>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462587"/>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462587"/>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2828925"/>
            <a:ext cx="1534651" cy="400110"/>
          </a:xfrm>
          <a:prstGeom prst="rect">
            <a:avLst/>
          </a:prstGeom>
          <a:noFill/>
          <a:ln w="9525">
            <a:noFill/>
            <a:miter lim="800000"/>
            <a:headEnd/>
            <a:tailEnd/>
          </a:ln>
        </p:spPr>
        <p:txBody>
          <a:bodyPr wrap="none">
            <a:spAutoFit/>
          </a:bodyPr>
          <a:lstStyle/>
          <a:p>
            <a:pPr eaLnBrk="1" hangingPunct="1"/>
            <a:r>
              <a:rPr lang="en-US" altLang="zh-CN" sz="20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3776662"/>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462587"/>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16676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176587"/>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4843462"/>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17658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442335"/>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4961229"/>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484286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4852690"/>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8" name="TextBox 7">
            <a:extLst>
              <a:ext uri="{FF2B5EF4-FFF2-40B4-BE49-F238E27FC236}">
                <a16:creationId xmlns:a16="http://schemas.microsoft.com/office/drawing/2014/main" id="{E733EF04-959B-9A94-1728-2D82CE8300D3}"/>
              </a:ext>
            </a:extLst>
          </p:cNvPr>
          <p:cNvSpPr txBox="1"/>
          <p:nvPr/>
        </p:nvSpPr>
        <p:spPr>
          <a:xfrm>
            <a:off x="3434420" y="6049802"/>
            <a:ext cx="5220691" cy="707886"/>
          </a:xfrm>
          <a:prstGeom prst="rect">
            <a:avLst/>
          </a:prstGeom>
          <a:noFill/>
        </p:spPr>
        <p:txBody>
          <a:bodyPr wrap="square">
            <a:spAutoFit/>
          </a:bodyPr>
          <a:lstStyle/>
          <a:p>
            <a:pPr lvl="1" eaLnBrk="1" hangingPunct="1"/>
            <a:r>
              <a:rPr lang="en-US" altLang="zh-CN" sz="2000" b="0" dirty="0">
                <a:latin typeface="Gill Sans Light"/>
              </a:rPr>
              <a:t>Convention: Upwards arrows indicate arrival time; Downwards arrows indicate deadline</a:t>
            </a:r>
          </a:p>
        </p:txBody>
      </p:sp>
    </p:spTree>
    <p:extLst>
      <p:ext uri="{BB962C8B-B14F-4D97-AF65-F5344CB8AC3E}">
        <p14:creationId xmlns:p14="http://schemas.microsoft.com/office/powerpoint/2010/main" val="286985661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EDF vs. RM</a:t>
            </a:r>
            <a:endParaRPr lang="en-SE" dirty="0"/>
          </a:p>
        </p:txBody>
      </p:sp>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2"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3"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4"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5"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6"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7"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7"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8"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7"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fontScale="92500" lnSpcReduction="10000"/>
              </a:bodyPr>
              <a:lstStyle/>
              <a:p>
                <a:r>
                  <a:rPr lang="en-GB" dirty="0"/>
                  <a:t>The </a:t>
                </a:r>
                <a:r>
                  <a:rPr lang="en-US" altLang="zh-CN" dirty="0"/>
                  <a:t>schedulable utilization bound for </a:t>
                </a:r>
                <a:r>
                  <a:rPr lang="en-GB" altLang="zh-CN" dirty="0"/>
                  <a:t>EDF Scheduling is 1 (necessary and sufficient condition):</a:t>
                </a:r>
              </a:p>
              <a:p>
                <a:pPr lvl="1"/>
                <a:r>
                  <a:rPr lang="en-GB" b="0" dirty="0"/>
                  <a:t>A taskset is schedulable under EDF scheduling </a:t>
                </a:r>
                <a:r>
                  <a:rPr lang="en-GB" b="0" dirty="0" err="1"/>
                  <a:t>iff</a:t>
                </a:r>
                <a:r>
                  <a:rPr lang="en-GB" b="0" dirty="0"/>
                  <a:t> </a:t>
                </a:r>
                <a:r>
                  <a:rPr lang="en-GB" dirty="0"/>
                  <a:t>system utilization does not exceed 1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≤1</m:t>
                    </m:r>
                  </m:oMath>
                </a14:m>
                <a:endParaRPr lang="en-GB" b="0" dirty="0"/>
              </a:p>
              <a:p>
                <a:pPr lvl="2"/>
                <a:r>
                  <a:rPr lang="en-GB" b="0" dirty="0"/>
                  <a:t>“</a:t>
                </a:r>
                <a:r>
                  <a:rPr lang="en-GB" b="0" dirty="0" err="1"/>
                  <a:t>iff</a:t>
                </a:r>
                <a:r>
                  <a:rPr lang="en-GB" b="0" dirty="0"/>
                  <a:t>” stands for “if and only if”</a:t>
                </a:r>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p>
              <a:p>
                <a:r>
                  <a:rPr lang="en-US" altLang="zh-CN" dirty="0"/>
                  <a:t>Recall: schedulable utilization bound for Fixed</a:t>
                </a:r>
                <a:r>
                  <a:rPr lang="en-GB" altLang="zh-CN" dirty="0"/>
                  <a:t>-Priority scheduling (sufficient but not necessary condition):</a:t>
                </a:r>
              </a:p>
              <a:p>
                <a:pPr lvl="1" eaLnBrk="1" hangingPunct="1"/>
                <a:r>
                  <a:rPr lang="en-GB" dirty="0"/>
                  <a:t>A taskset is schedulable under RM scheduling if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p:txBody>
          </p:sp>
        </mc:Choice>
        <mc:Fallback xmlns="">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9"/>
                <a:stretch>
                  <a:fillRect l="-1806" t="-2285" r="-2144"/>
                </a:stretch>
              </a:blipFill>
            </p:spPr>
            <p:txBody>
              <a:bodyPr/>
              <a:lstStyle/>
              <a:p>
                <a:r>
                  <a:rPr lang="en-SE">
                    <a:noFill/>
                  </a:rPr>
                  <a:t> </a:t>
                </a:r>
              </a:p>
            </p:txBody>
          </p:sp>
        </mc:Fallback>
      </mc:AlternateContent>
      <p:sp>
        <p:nvSpPr>
          <p:cNvPr id="67656" name="TextBox 67655">
            <a:extLst>
              <a:ext uri="{FF2B5EF4-FFF2-40B4-BE49-F238E27FC236}">
                <a16:creationId xmlns:a16="http://schemas.microsoft.com/office/drawing/2014/main" id="{8079714F-52DF-ACB2-3688-B905E85B276F}"/>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682411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303467"/>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B2EF774-9051-F0C3-DD52-128332276249}"/>
                  </a:ext>
                </a:extLst>
              </p:cNvPr>
              <p:cNvSpPr txBox="1"/>
              <p:nvPr/>
            </p:nvSpPr>
            <p:spPr>
              <a:xfrm>
                <a:off x="166094" y="1045809"/>
                <a:ext cx="5372543" cy="2459391"/>
              </a:xfrm>
              <a:prstGeom prst="rect">
                <a:avLst/>
              </a:prstGeom>
              <a:noFill/>
            </p:spPr>
            <p:txBody>
              <a:bodyPr wrap="square" rtlCol="0">
                <a:spAutoFit/>
              </a:bodyPr>
              <a:lstStyle/>
              <a:p>
                <a:r>
                  <a:rPr lang="en-GB" sz="2400" b="0" dirty="0">
                    <a:latin typeface="Gill Sans Light"/>
                  </a:rPr>
                  <a:t>Under RM (Fixed-Priority scheduling), all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(with smaller period T=6) have higher priority than all jobs of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(with larger period T=9). Taskset </a:t>
                </a:r>
                <a:r>
                  <a:rPr lang="en-GB" sz="2400" b="0" dirty="0" err="1">
                    <a:latin typeface="Gill Sans Light"/>
                  </a:rPr>
                  <a:t>unschedulable</a:t>
                </a:r>
                <a:r>
                  <a:rPr lang="en-GB" sz="2400" b="0" dirty="0">
                    <a:latin typeface="Gill Sans Light"/>
                  </a:rPr>
                  <a:t>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66094" y="1045809"/>
                <a:ext cx="5372543" cy="2459391"/>
              </a:xfrm>
              <a:prstGeom prst="rect">
                <a:avLst/>
              </a:prstGeom>
              <a:blipFill>
                <a:blip r:embed="rId3"/>
                <a:stretch>
                  <a:fillRect l="-1701" t="-1985"/>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41969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34372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15" name="object 5">
            <a:extLst>
              <a:ext uri="{FF2B5EF4-FFF2-40B4-BE49-F238E27FC236}">
                <a16:creationId xmlns:a16="http://schemas.microsoft.com/office/drawing/2014/main" id="{3187F7C5-5511-D262-9791-9E9FFD206F06}"/>
              </a:ext>
            </a:extLst>
          </p:cNvPr>
          <p:cNvSpPr/>
          <p:nvPr/>
        </p:nvSpPr>
        <p:spPr>
          <a:xfrm>
            <a:off x="6082488"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6082488"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8010723"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8010723"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9938955"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9938955"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8837107" y="5053664"/>
            <a:ext cx="1107586" cy="210040"/>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8837107" y="5053664"/>
            <a:ext cx="1107586" cy="210040"/>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6065960" y="3814086"/>
            <a:ext cx="33285" cy="550923"/>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5906424" y="4365009"/>
            <a:ext cx="5983261" cy="6657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11845153" y="4320935"/>
            <a:ext cx="88377" cy="94114"/>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6352441" y="4365009"/>
            <a:ext cx="5239515" cy="6657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6065962" y="3814086"/>
            <a:ext cx="4991600" cy="1443878"/>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5873139" y="5257505"/>
            <a:ext cx="5983261" cy="72309"/>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11845153" y="5213431"/>
            <a:ext cx="88377" cy="94114"/>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6352441" y="5257505"/>
            <a:ext cx="5239515" cy="72309"/>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8545119" y="4706582"/>
            <a:ext cx="2512442" cy="550923"/>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134" name="object 24">
            <a:extLst>
              <a:ext uri="{FF2B5EF4-FFF2-40B4-BE49-F238E27FC236}">
                <a16:creationId xmlns:a16="http://schemas.microsoft.com/office/drawing/2014/main" id="{E685D105-DD30-7D2B-49D1-EC4BD3D324F5}"/>
              </a:ext>
            </a:extLst>
          </p:cNvPr>
          <p:cNvSpPr txBox="1"/>
          <p:nvPr/>
        </p:nvSpPr>
        <p:spPr>
          <a:xfrm>
            <a:off x="6004442"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8483600"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10891137"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7657214"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9238365"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6004442"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10891137"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6830828"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6830828"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7657214"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9238365"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8483600"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10064751"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10064751"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53" name="object 48">
            <a:extLst>
              <a:ext uri="{FF2B5EF4-FFF2-40B4-BE49-F238E27FC236}">
                <a16:creationId xmlns:a16="http://schemas.microsoft.com/office/drawing/2014/main" id="{74A05C02-2AC0-FA17-B941-CF1876C16D66}"/>
              </a:ext>
            </a:extLst>
          </p:cNvPr>
          <p:cNvSpPr txBox="1"/>
          <p:nvPr/>
        </p:nvSpPr>
        <p:spPr>
          <a:xfrm>
            <a:off x="5570878" y="399823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492226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B649B30-D676-CDD5-9FB1-2B9B13BBD2EC}"/>
                  </a:ext>
                </a:extLst>
              </p:cNvPr>
              <p:cNvSpPr txBox="1"/>
              <p:nvPr/>
            </p:nvSpPr>
            <p:spPr>
              <a:xfrm>
                <a:off x="166095" y="3731476"/>
                <a:ext cx="5256890" cy="2828723"/>
              </a:xfrm>
              <a:prstGeom prst="rect">
                <a:avLst/>
              </a:prstGeom>
              <a:noFill/>
            </p:spPr>
            <p:txBody>
              <a:bodyPr wrap="square" rtlCol="0">
                <a:spAutoFit/>
              </a:bodyPr>
              <a:lstStyle/>
              <a:p>
                <a:r>
                  <a:rPr lang="en-GB" sz="2400" b="0" dirty="0">
                    <a:latin typeface="Gill Sans Light"/>
                  </a:rPr>
                  <a:t>Under EDF (Dynamic Priority scheduling), different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and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may have different priorities, depending on their absolute deadlines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oMath>
                </a14:m>
                <a:r>
                  <a:rPr lang="en-GB" sz="2400" b="0" dirty="0">
                    <a:latin typeface="Gill Sans Light"/>
                  </a:rPr>
                  <a:t>, which is different for each newly-released job every period. 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&lt;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SE" b="0" dirty="0">
                  <a:latin typeface="Gill Sans Light"/>
                </a:endParaRPr>
              </a:p>
            </p:txBody>
          </p:sp>
        </mc:Choice>
        <mc:Fallback xmlns="">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66095" y="3731476"/>
                <a:ext cx="5256890" cy="2828723"/>
              </a:xfrm>
              <a:prstGeom prst="rect">
                <a:avLst/>
              </a:prstGeom>
              <a:blipFill>
                <a:blip r:embed="rId4"/>
                <a:stretch>
                  <a:fillRect l="-1738" t="-1724" r="-324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
        <p:nvSpPr>
          <p:cNvPr id="3" name="TextBox 2">
            <a:extLst>
              <a:ext uri="{FF2B5EF4-FFF2-40B4-BE49-F238E27FC236}">
                <a16:creationId xmlns:a16="http://schemas.microsoft.com/office/drawing/2014/main" id="{E2CDB930-D04C-2A7E-8ED5-5EC2B9692406}"/>
              </a:ext>
            </a:extLst>
          </p:cNvPr>
          <p:cNvSpPr txBox="1"/>
          <p:nvPr/>
        </p:nvSpPr>
        <p:spPr>
          <a:xfrm rot="5400000">
            <a:off x="6663174"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3" name="TextBox 42">
            <a:extLst>
              <a:ext uri="{FF2B5EF4-FFF2-40B4-BE49-F238E27FC236}">
                <a16:creationId xmlns:a16="http://schemas.microsoft.com/office/drawing/2014/main" id="{62FFA57E-7103-CAFF-BB43-980AB38AD2B5}"/>
              </a:ext>
            </a:extLst>
          </p:cNvPr>
          <p:cNvSpPr txBox="1"/>
          <p:nvPr/>
        </p:nvSpPr>
        <p:spPr>
          <a:xfrm rot="5400000">
            <a:off x="7932870"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4" name="TextBox 43">
            <a:extLst>
              <a:ext uri="{FF2B5EF4-FFF2-40B4-BE49-F238E27FC236}">
                <a16:creationId xmlns:a16="http://schemas.microsoft.com/office/drawing/2014/main" id="{49DE1E2D-D844-2D70-EA58-7544EB08D616}"/>
              </a:ext>
            </a:extLst>
          </p:cNvPr>
          <p:cNvSpPr txBox="1"/>
          <p:nvPr/>
        </p:nvSpPr>
        <p:spPr>
          <a:xfrm rot="5400000">
            <a:off x="9441022"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6" name="TextBox 45">
            <a:extLst>
              <a:ext uri="{FF2B5EF4-FFF2-40B4-BE49-F238E27FC236}">
                <a16:creationId xmlns:a16="http://schemas.microsoft.com/office/drawing/2014/main" id="{3779B47A-1231-80E7-973E-8D6C2747D5A3}"/>
              </a:ext>
            </a:extLst>
          </p:cNvPr>
          <p:cNvSpPr txBox="1"/>
          <p:nvPr/>
        </p:nvSpPr>
        <p:spPr>
          <a:xfrm>
            <a:off x="6073464" y="2050668"/>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47" name="TextBox 46">
            <a:extLst>
              <a:ext uri="{FF2B5EF4-FFF2-40B4-BE49-F238E27FC236}">
                <a16:creationId xmlns:a16="http://schemas.microsoft.com/office/drawing/2014/main" id="{321D6CDD-F352-5A32-3F6E-206447B3073A}"/>
              </a:ext>
            </a:extLst>
          </p:cNvPr>
          <p:cNvSpPr txBox="1"/>
          <p:nvPr/>
        </p:nvSpPr>
        <p:spPr>
          <a:xfrm rot="3106561">
            <a:off x="6881120" y="443289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8" name="TextBox 47">
            <a:extLst>
              <a:ext uri="{FF2B5EF4-FFF2-40B4-BE49-F238E27FC236}">
                <a16:creationId xmlns:a16="http://schemas.microsoft.com/office/drawing/2014/main" id="{476EE830-113D-ECCB-2D51-21EDED62E177}"/>
              </a:ext>
            </a:extLst>
          </p:cNvPr>
          <p:cNvSpPr txBox="1"/>
          <p:nvPr/>
        </p:nvSpPr>
        <p:spPr>
          <a:xfrm rot="18372598">
            <a:off x="7828982" y="4397850"/>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0" name="TextBox 49">
            <a:extLst>
              <a:ext uri="{FF2B5EF4-FFF2-40B4-BE49-F238E27FC236}">
                <a16:creationId xmlns:a16="http://schemas.microsoft.com/office/drawing/2014/main" id="{E58F76B9-E333-C6F7-1B29-E8BD3BDE659F}"/>
              </a:ext>
            </a:extLst>
          </p:cNvPr>
          <p:cNvSpPr txBox="1"/>
          <p:nvPr/>
        </p:nvSpPr>
        <p:spPr>
          <a:xfrm>
            <a:off x="6093784" y="463295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51" name="TextBox 50">
            <a:extLst>
              <a:ext uri="{FF2B5EF4-FFF2-40B4-BE49-F238E27FC236}">
                <a16:creationId xmlns:a16="http://schemas.microsoft.com/office/drawing/2014/main" id="{100C0CD6-2E02-5883-EEB8-3C4EEF65D855}"/>
              </a:ext>
            </a:extLst>
          </p:cNvPr>
          <p:cNvSpPr txBox="1"/>
          <p:nvPr/>
        </p:nvSpPr>
        <p:spPr>
          <a:xfrm rot="3106561">
            <a:off x="8796607" y="446225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2" name="TextBox 51">
            <a:extLst>
              <a:ext uri="{FF2B5EF4-FFF2-40B4-BE49-F238E27FC236}">
                <a16:creationId xmlns:a16="http://schemas.microsoft.com/office/drawing/2014/main" id="{00D802A3-6C64-46D4-B4AD-C503BF80723F}"/>
              </a:ext>
            </a:extLst>
          </p:cNvPr>
          <p:cNvSpPr txBox="1"/>
          <p:nvPr/>
        </p:nvSpPr>
        <p:spPr>
          <a:xfrm rot="18372598">
            <a:off x="9744469" y="4427210"/>
            <a:ext cx="478016" cy="769441"/>
          </a:xfrm>
          <a:prstGeom prst="rect">
            <a:avLst/>
          </a:prstGeom>
          <a:noFill/>
        </p:spPr>
        <p:txBody>
          <a:bodyPr wrap="non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53" name="TextBox 52">
            <a:extLst>
              <a:ext uri="{FF2B5EF4-FFF2-40B4-BE49-F238E27FC236}">
                <a16:creationId xmlns:a16="http://schemas.microsoft.com/office/drawing/2014/main" id="{ABF97E50-DF6E-EA4B-04DE-11792697FD9A}"/>
              </a:ext>
            </a:extLst>
          </p:cNvPr>
          <p:cNvSpPr txBox="1"/>
          <p:nvPr/>
        </p:nvSpPr>
        <p:spPr>
          <a:xfrm>
            <a:off x="6197334" y="5662557"/>
            <a:ext cx="5676562"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When two jobs have equal priority, the newly arrived job does not </a:t>
            </a:r>
            <a:r>
              <a:rPr lang="en-GB" sz="2000" b="0" dirty="0" err="1">
                <a:latin typeface="Gill Sans Light"/>
              </a:rPr>
              <a:t>preempt</a:t>
            </a:r>
            <a:r>
              <a:rPr lang="en-GB" sz="2000" b="0" dirty="0">
                <a:latin typeface="Gill Sans Light"/>
              </a:rPr>
              <a:t> the running job</a:t>
            </a:r>
            <a:endParaRPr lang="en-SE" sz="1600" b="0" dirty="0">
              <a:latin typeface="Gill Sans Light"/>
            </a:endParaRPr>
          </a:p>
        </p:txBody>
      </p:sp>
      <p:grpSp>
        <p:nvGrpSpPr>
          <p:cNvPr id="61" name="Group 60">
            <a:extLst>
              <a:ext uri="{FF2B5EF4-FFF2-40B4-BE49-F238E27FC236}">
                <a16:creationId xmlns:a16="http://schemas.microsoft.com/office/drawing/2014/main" id="{6A64C6BF-D800-6BE1-E1C3-C2040F122927}"/>
              </a:ext>
            </a:extLst>
          </p:cNvPr>
          <p:cNvGrpSpPr/>
          <p:nvPr/>
        </p:nvGrpSpPr>
        <p:grpSpPr>
          <a:xfrm>
            <a:off x="6911097" y="5057100"/>
            <a:ext cx="1095382" cy="206603"/>
            <a:chOff x="7487004" y="5563900"/>
            <a:chExt cx="1028373" cy="202528"/>
          </a:xfrm>
        </p:grpSpPr>
        <p:sp>
          <p:nvSpPr>
            <p:cNvPr id="62" name="object 14">
              <a:extLst>
                <a:ext uri="{FF2B5EF4-FFF2-40B4-BE49-F238E27FC236}">
                  <a16:creationId xmlns:a16="http://schemas.microsoft.com/office/drawing/2014/main" id="{2EA97DDB-2021-B130-D5B4-FDB7C23C3729}"/>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63" name="object 15">
              <a:extLst>
                <a:ext uri="{FF2B5EF4-FFF2-40B4-BE49-F238E27FC236}">
                  <a16:creationId xmlns:a16="http://schemas.microsoft.com/office/drawing/2014/main" id="{8FBF08B6-D6F5-5DE2-1021-AC108E593348}"/>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Tree>
    <p:extLst>
      <p:ext uri="{BB962C8B-B14F-4D97-AF65-F5344CB8AC3E}">
        <p14:creationId xmlns:p14="http://schemas.microsoft.com/office/powerpoint/2010/main" val="16350450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285D-F0BF-9631-8B95-41670059C994}"/>
              </a:ext>
            </a:extLst>
          </p:cNvPr>
          <p:cNvSpPr>
            <a:spLocks noGrp="1"/>
          </p:cNvSpPr>
          <p:nvPr>
            <p:ph type="title"/>
          </p:nvPr>
        </p:nvSpPr>
        <p:spPr/>
        <p:txBody>
          <a:bodyPr/>
          <a:lstStyle/>
          <a:p>
            <a:r>
              <a:rPr lang="en-US" altLang="zh-CN" sz="3200" dirty="0">
                <a:solidFill>
                  <a:srgbClr val="2A40E2"/>
                </a:solidFill>
                <a:latin typeface="Gill Sans" charset="0"/>
                <a:ea typeface="宋体" pitchFamily="2" charset="-122"/>
              </a:rPr>
              <a:t>RM vs. EDF: Robustness under Overload</a:t>
            </a:r>
            <a:endParaRPr lang="en-SE" dirty="0"/>
          </a:p>
        </p:txBody>
      </p:sp>
      <p:sp>
        <p:nvSpPr>
          <p:cNvPr id="3" name="Content Placeholder 2">
            <a:extLst>
              <a:ext uri="{FF2B5EF4-FFF2-40B4-BE49-F238E27FC236}">
                <a16:creationId xmlns:a16="http://schemas.microsoft.com/office/drawing/2014/main" id="{D9941973-9D24-AD51-D04C-B324084B3913}"/>
              </a:ext>
            </a:extLst>
          </p:cNvPr>
          <p:cNvSpPr>
            <a:spLocks noGrp="1"/>
          </p:cNvSpPr>
          <p:nvPr>
            <p:ph idx="1"/>
          </p:nvPr>
        </p:nvSpPr>
        <p:spPr>
          <a:xfrm>
            <a:off x="812800" y="685800"/>
            <a:ext cx="10566400" cy="2362200"/>
          </a:xfrm>
        </p:spPr>
        <p:txBody>
          <a:bodyPr>
            <a:normAutofit lnSpcReduction="10000"/>
          </a:bodyPr>
          <a:lstStyle/>
          <a:p>
            <a:r>
              <a:rPr lang="en-GB" sz="1800" dirty="0"/>
              <a:t>Under permanent overload,  with CPU utilization U &gt; 1</a:t>
            </a:r>
          </a:p>
          <a:p>
            <a:pPr lvl="1"/>
            <a:r>
              <a:rPr lang="en-GB" sz="1600" dirty="0"/>
              <a:t>Under EDF, all tasks execute at a slower rate with “period rescaling”, i. e., all tasks are delayed evenly</a:t>
            </a:r>
          </a:p>
          <a:p>
            <a:pPr lvl="1"/>
            <a:r>
              <a:rPr lang="en-GB" sz="1600" dirty="0"/>
              <a:t>Under RM, higher priority tasks are protected while lower priority tasks are delayed or complete blocked</a:t>
            </a:r>
          </a:p>
          <a:p>
            <a:pPr lvl="1"/>
            <a:r>
              <a:rPr lang="en-GB" sz="1600" dirty="0"/>
              <a:t>Recall </a:t>
            </a:r>
            <a:r>
              <a:rPr lang="en-GB" sz="1600" dirty="0">
                <a:hlinkClick r:id="rId3" action="ppaction://hlinksldjump"/>
              </a:rPr>
              <a:t>Slide 25 Example </a:t>
            </a:r>
            <a:r>
              <a:rPr lang="en-GB" sz="1600" dirty="0" err="1">
                <a:hlinkClick r:id="rId3" action="ppaction://hlinksldjump"/>
              </a:rPr>
              <a:t>Lateless</a:t>
            </a:r>
            <a:r>
              <a:rPr lang="en-GB" sz="1600" dirty="0">
                <a:hlinkClick r:id="rId3" action="ppaction://hlinksldjump"/>
              </a:rPr>
              <a:t> </a:t>
            </a:r>
            <a:endParaRPr lang="en-GB" sz="1600" dirty="0"/>
          </a:p>
          <a:p>
            <a:r>
              <a:rPr lang="en-GB" sz="1800" dirty="0"/>
              <a:t>Under transient overload, when some job overruns (executes longer than expected temporarily)</a:t>
            </a:r>
          </a:p>
          <a:p>
            <a:pPr lvl="1"/>
            <a:r>
              <a:rPr lang="en-GB" sz="1600" dirty="0"/>
              <a:t>Under EDF, task overruns can cause deadline miss of arbitrary task</a:t>
            </a:r>
          </a:p>
          <a:p>
            <a:pPr lvl="1"/>
            <a:r>
              <a:rPr lang="en-GB" sz="1600" dirty="0"/>
              <a:t>Under RM: task overruns only affect lower priority tasks</a:t>
            </a:r>
          </a:p>
          <a:p>
            <a:r>
              <a:rPr lang="en-GB" sz="1800" dirty="0"/>
              <a:t>Conclusion: RM offers better temporal isolation </a:t>
            </a:r>
            <a:r>
              <a:rPr lang="en-GB" sz="1800"/>
              <a:t>for higher </a:t>
            </a:r>
            <a:r>
              <a:rPr lang="en-GB" sz="1800" dirty="0"/>
              <a:t>priority tasks, at the expense of </a:t>
            </a:r>
            <a:r>
              <a:rPr lang="en-GB" sz="1800"/>
              <a:t>lower priority </a:t>
            </a:r>
            <a:r>
              <a:rPr lang="en-GB" sz="1800" dirty="0"/>
              <a:t>tasks</a:t>
            </a:r>
            <a:endParaRPr lang="en-SE" sz="1800" dirty="0"/>
          </a:p>
        </p:txBody>
      </p:sp>
      <p:pic>
        <p:nvPicPr>
          <p:cNvPr id="89092" name="Picture 4"/>
          <p:cNvPicPr>
            <a:picLocks noChangeAspect="1" noChangeArrowheads="1"/>
          </p:cNvPicPr>
          <p:nvPr/>
        </p:nvPicPr>
        <p:blipFill>
          <a:blip r:embed="rId4"/>
          <a:srcRect/>
          <a:stretch>
            <a:fillRect/>
          </a:stretch>
        </p:blipFill>
        <p:spPr bwMode="auto">
          <a:xfrm>
            <a:off x="1442592" y="3048000"/>
            <a:ext cx="4503184" cy="3691258"/>
          </a:xfrm>
          <a:prstGeom prst="rect">
            <a:avLst/>
          </a:prstGeom>
          <a:noFill/>
          <a:ln w="9525">
            <a:noFill/>
            <a:miter lim="800000"/>
            <a:headEnd/>
            <a:tailEnd/>
          </a:ln>
        </p:spPr>
      </p:pic>
      <p:pic>
        <p:nvPicPr>
          <p:cNvPr id="90116" name="Picture 4"/>
          <p:cNvPicPr>
            <a:picLocks noChangeAspect="1" noChangeArrowheads="1"/>
          </p:cNvPicPr>
          <p:nvPr/>
        </p:nvPicPr>
        <p:blipFill>
          <a:blip r:embed="rId5"/>
          <a:srcRect/>
          <a:stretch>
            <a:fillRect/>
          </a:stretch>
        </p:blipFill>
        <p:spPr bwMode="auto">
          <a:xfrm>
            <a:off x="6536609" y="3048000"/>
            <a:ext cx="4436191" cy="3691258"/>
          </a:xfrm>
          <a:prstGeom prst="rect">
            <a:avLst/>
          </a:prstGeom>
          <a:noFill/>
          <a:ln w="9525">
            <a:noFill/>
            <a:miter lim="800000"/>
            <a:headEnd/>
            <a:tailEnd/>
          </a:ln>
        </p:spPr>
      </p:pic>
    </p:spTree>
    <p:extLst>
      <p:ext uri="{BB962C8B-B14F-4D97-AF65-F5344CB8AC3E}">
        <p14:creationId xmlns:p14="http://schemas.microsoft.com/office/powerpoint/2010/main" val="312830359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07B6-B629-14F4-891D-4B4278275E4C}"/>
              </a:ext>
            </a:extLst>
          </p:cNvPr>
          <p:cNvSpPr>
            <a:spLocks noGrp="1"/>
          </p:cNvSpPr>
          <p:nvPr>
            <p:ph type="title"/>
          </p:nvPr>
        </p:nvSpPr>
        <p:spPr/>
        <p:txBody>
          <a:bodyPr/>
          <a:lstStyle/>
          <a:p>
            <a:r>
              <a:rPr lang="en-GB" dirty="0"/>
              <a:t>EDF Period Rescaling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CDF0F9-E149-D950-76F9-1CAEB90871DC}"/>
                  </a:ext>
                </a:extLst>
              </p:cNvPr>
              <p:cNvSpPr>
                <a:spLocks noGrp="1"/>
              </p:cNvSpPr>
              <p:nvPr>
                <p:ph idx="1"/>
              </p:nvPr>
            </p:nvSpPr>
            <p:spPr/>
            <p:txBody>
              <a:bodyPr>
                <a:normAutofit/>
              </a:bodyPr>
              <a:lstStyle/>
              <a:p>
                <a:pPr eaLnBrk="1" hangingPunct="1"/>
                <a:r>
                  <a:rPr lang="en-GB" altLang="zh-CN" sz="2800" dirty="0">
                    <a:ea typeface="宋体" pitchFamily="2" charset="-122"/>
                  </a:rPr>
                  <a:t>Theorem on Period Rescaling [Cervin et al. 2003]:</a:t>
                </a:r>
              </a:p>
              <a:p>
                <a:pPr lvl="1" eaLnBrk="1" hangingPunct="1"/>
                <a:r>
                  <a:rPr lang="en-GB" altLang="zh-CN" sz="2600" dirty="0">
                    <a:ea typeface="宋体" pitchFamily="2" charset="-122"/>
                  </a:rPr>
                  <a:t>If system utilization </a:t>
                </a:r>
                <a14:m>
                  <m:oMath xmlns:m="http://schemas.openxmlformats.org/officeDocument/2006/math">
                    <m:r>
                      <a:rPr lang="en-GB" altLang="zh-CN" sz="2600" i="1" dirty="0" smtClean="0">
                        <a:latin typeface="Cambria Math" panose="02040503050406030204" pitchFamily="18" charset="0"/>
                        <a:ea typeface="宋体" pitchFamily="2" charset="-122"/>
                      </a:rPr>
                      <m:t>𝑈</m:t>
                    </m:r>
                    <m:r>
                      <a:rPr lang="en-GB" altLang="zh-CN" sz="2600" i="1" dirty="0" smtClean="0">
                        <a:latin typeface="Cambria Math" panose="02040503050406030204" pitchFamily="18" charset="0"/>
                        <a:ea typeface="宋体" pitchFamily="2" charset="-122"/>
                      </a:rPr>
                      <m:t> &gt; 1</m:t>
                    </m:r>
                  </m:oMath>
                </a14:m>
                <a:r>
                  <a:rPr lang="en-GB" altLang="zh-CN" sz="2600" dirty="0">
                    <a:ea typeface="宋体" pitchFamily="2" charset="-122"/>
                  </a:rPr>
                  <a:t>, tasks are executed with an average period </a:t>
                </a:r>
                <a14:m>
                  <m:oMath xmlns:m="http://schemas.openxmlformats.org/officeDocument/2006/math">
                    <m:sSubSup>
                      <m:sSubSupPr>
                        <m:ctrlPr>
                          <a:rPr lang="en-GB" altLang="zh-CN" sz="2600" i="1" dirty="0" smtClean="0">
                            <a:latin typeface="Cambria Math" panose="02040503050406030204" pitchFamily="18" charset="0"/>
                            <a:ea typeface="宋体" pitchFamily="2" charset="-122"/>
                          </a:rPr>
                        </m:ctrlPr>
                      </m:sSubSupPr>
                      <m:e>
                        <m:r>
                          <a:rPr lang="en-GB" altLang="zh-CN" sz="2600" i="1" dirty="0" smtClean="0">
                            <a:latin typeface="Cambria Math" panose="02040503050406030204" pitchFamily="18" charset="0"/>
                            <a:ea typeface="宋体" pitchFamily="2" charset="-122"/>
                          </a:rPr>
                          <m:t>𝑇</m:t>
                        </m:r>
                      </m:e>
                      <m:sub>
                        <m:r>
                          <a:rPr lang="en-GB" altLang="zh-CN" sz="2600" i="1" dirty="0" smtClean="0">
                            <a:latin typeface="Cambria Math" panose="02040503050406030204" pitchFamily="18" charset="0"/>
                            <a:ea typeface="宋体" pitchFamily="2" charset="-122"/>
                          </a:rPr>
                          <m:t>𝑖</m:t>
                        </m:r>
                      </m:sub>
                      <m:sup>
                        <m:r>
                          <a:rPr lang="en-GB" altLang="zh-CN" sz="2600" i="1" dirty="0" smtClean="0">
                            <a:latin typeface="Cambria Math" panose="02040503050406030204" pitchFamily="18" charset="0"/>
                            <a:ea typeface="宋体" pitchFamily="2" charset="-122"/>
                          </a:rPr>
                          <m:t>′</m:t>
                        </m:r>
                      </m:sup>
                    </m:sSubSup>
                    <m:r>
                      <a:rPr lang="en-GB" altLang="zh-CN" sz="2600" i="1" dirty="0" smtClean="0">
                        <a:latin typeface="Cambria Math" panose="02040503050406030204" pitchFamily="18" charset="0"/>
                        <a:ea typeface="宋体" pitchFamily="2" charset="-122"/>
                      </a:rPr>
                      <m:t>=</m:t>
                    </m:r>
                    <m:sSub>
                      <m:sSubPr>
                        <m:ctrlPr>
                          <a:rPr lang="en-GB" altLang="zh-CN" sz="2600" i="1" dirty="0" err="1" smtClean="0">
                            <a:latin typeface="Cambria Math" panose="02040503050406030204" pitchFamily="18" charset="0"/>
                            <a:ea typeface="宋体" pitchFamily="2" charset="-122"/>
                          </a:rPr>
                        </m:ctrlPr>
                      </m:sSubPr>
                      <m:e>
                        <m:r>
                          <a:rPr lang="en-GB" altLang="zh-CN" sz="2600" i="1" dirty="0" err="1" smtClean="0">
                            <a:latin typeface="Cambria Math" panose="02040503050406030204" pitchFamily="18" charset="0"/>
                            <a:ea typeface="宋体" pitchFamily="2" charset="-122"/>
                          </a:rPr>
                          <m:t>𝑇</m:t>
                        </m:r>
                      </m:e>
                      <m:sub>
                        <m:r>
                          <a:rPr lang="en-GB" altLang="zh-CN" sz="2600" i="1" dirty="0" err="1" smtClean="0">
                            <a:latin typeface="Cambria Math" panose="02040503050406030204" pitchFamily="18" charset="0"/>
                            <a:ea typeface="宋体" pitchFamily="2" charset="-122"/>
                          </a:rPr>
                          <m:t>𝑖</m:t>
                        </m:r>
                      </m:sub>
                    </m:sSub>
                    <m:r>
                      <a:rPr lang="en-GB" altLang="zh-CN" sz="2600" i="1" dirty="0" smtClean="0">
                        <a:latin typeface="Cambria Math" panose="02040503050406030204" pitchFamily="18" charset="0"/>
                        <a:ea typeface="宋体" pitchFamily="2" charset="-122"/>
                      </a:rPr>
                      <m:t>𝑈</m:t>
                    </m:r>
                  </m:oMath>
                </a14:m>
                <a:r>
                  <a:rPr lang="en-GB" altLang="zh-CN" sz="2600" dirty="0">
                    <a:ea typeface="宋体" pitchFamily="2" charset="-122"/>
                  </a:rPr>
                  <a:t> under EDF scheduling</a:t>
                </a:r>
                <a:endParaRPr lang="zh-CN" altLang="zh-CN" sz="2600" dirty="0">
                  <a:ea typeface="宋体" pitchFamily="2" charset="-122"/>
                </a:endParaRPr>
              </a:p>
            </p:txBody>
          </p:sp>
        </mc:Choice>
        <mc:Fallback xmlns="">
          <p:sp>
            <p:nvSpPr>
              <p:cNvPr id="3" name="Content Placeholder 2">
                <a:extLst>
                  <a:ext uri="{FF2B5EF4-FFF2-40B4-BE49-F238E27FC236}">
                    <a16:creationId xmlns:a16="http://schemas.microsoft.com/office/drawing/2014/main" id="{71CDF0F9-E149-D950-76F9-1CAEB90871DC}"/>
                  </a:ext>
                </a:extLst>
              </p:cNvPr>
              <p:cNvSpPr>
                <a:spLocks noGrp="1" noRot="1" noChangeAspect="1" noMove="1" noResize="1" noEditPoints="1" noAdjustHandles="1" noChangeArrowheads="1" noChangeShapeType="1" noTextEdit="1"/>
              </p:cNvSpPr>
              <p:nvPr>
                <p:ph idx="1"/>
              </p:nvPr>
            </p:nvSpPr>
            <p:spPr>
              <a:blipFill>
                <a:blip r:embed="rId2"/>
                <a:stretch>
                  <a:fillRect l="-1326" t="-2745"/>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748D8629-836E-D28F-6F9D-441162C0D639}"/>
              </a:ext>
            </a:extLst>
          </p:cNvPr>
          <p:cNvPicPr>
            <a:picLocks noChangeAspect="1"/>
          </p:cNvPicPr>
          <p:nvPr/>
        </p:nvPicPr>
        <p:blipFill>
          <a:blip r:embed="rId3"/>
          <a:stretch>
            <a:fillRect/>
          </a:stretch>
        </p:blipFill>
        <p:spPr>
          <a:xfrm>
            <a:off x="1828800" y="2438400"/>
            <a:ext cx="8970288" cy="3810000"/>
          </a:xfrm>
          <a:prstGeom prst="rect">
            <a:avLst/>
          </a:prstGeom>
        </p:spPr>
      </p:pic>
    </p:spTree>
    <p:extLst>
      <p:ext uri="{BB962C8B-B14F-4D97-AF65-F5344CB8AC3E}">
        <p14:creationId xmlns:p14="http://schemas.microsoft.com/office/powerpoint/2010/main" val="214175228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0C0BB23-CA17-C9B7-3625-19AAC9E9B43C}"/>
                  </a:ext>
                </a:extLst>
              </p:cNvPr>
              <p:cNvSpPr>
                <a:spLocks noGrp="1"/>
              </p:cNvSpPr>
              <p:nvPr>
                <p:ph type="title"/>
              </p:nvPr>
            </p:nvSpPr>
            <p:spPr/>
            <p:txBody>
              <a:bodyPr/>
              <a:lstStyle/>
              <a:p>
                <a:r>
                  <a:rPr lang="en-US" altLang="zh-CN" dirty="0">
                    <a:ea typeface="宋体" pitchFamily="2" charset="-122"/>
                  </a:rPr>
                  <a:t>EDF 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endParaRPr lang="en-SE" dirty="0"/>
              </a:p>
            </p:txBody>
          </p:sp>
        </mc:Choice>
        <mc:Fallback xmlns="">
          <p:sp>
            <p:nvSpPr>
              <p:cNvPr id="2" name="Title 1">
                <a:extLst>
                  <a:ext uri="{FF2B5EF4-FFF2-40B4-BE49-F238E27FC236}">
                    <a16:creationId xmlns:a16="http://schemas.microsoft.com/office/drawing/2014/main" id="{80C0BB23-CA17-C9B7-3625-19AAC9E9B43C}"/>
                  </a:ext>
                </a:extLst>
              </p:cNvPr>
              <p:cNvSpPr>
                <a:spLocks noGrp="1" noRot="1" noChangeAspect="1" noMove="1" noResize="1" noEditPoints="1" noAdjustHandles="1" noChangeArrowheads="1" noChangeShapeType="1" noTextEdit="1"/>
              </p:cNvSpPr>
              <p:nvPr>
                <p:ph type="title"/>
              </p:nvPr>
            </p:nvSpPr>
            <p:spPr>
              <a:blipFill>
                <a:blip r:embed="rId2"/>
                <a:stretch>
                  <a:fillRect t="-22727" b="-375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DB51BE-4675-756C-80BC-A33F2BB20511}"/>
                  </a:ext>
                </a:extLst>
              </p:cNvPr>
              <p:cNvSpPr>
                <a:spLocks noGrp="1"/>
              </p:cNvSpPr>
              <p:nvPr>
                <p:ph idx="1"/>
              </p:nvPr>
            </p:nvSpPr>
            <p:spPr>
              <a:xfrm>
                <a:off x="812800" y="876299"/>
                <a:ext cx="10566400" cy="3804463"/>
              </a:xfrm>
            </p:spPr>
            <p:txBody>
              <a:bodyPr>
                <a:normAutofit fontScale="92500" lnSpcReduction="20000"/>
              </a:bodyPr>
              <a:lstStyle/>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a:ea typeface="宋体" pitchFamily="2" charset="-122"/>
                  </a:rPr>
                  <a:t>EDF is still optimal, but instead of Utilization Bound, we use Density Bound to determine </a:t>
                </a:r>
                <a:r>
                  <a:rPr lang="en-GB" altLang="zh-CN" dirty="0" err="1">
                    <a:ea typeface="宋体" pitchFamily="2" charset="-122"/>
                  </a:rPr>
                  <a:t>schedulability</a:t>
                </a:r>
                <a:endParaRPr lang="en-GB" altLang="zh-CN" dirty="0">
                  <a:ea typeface="宋体" pitchFamily="2" charset="-122"/>
                </a:endParaRPr>
              </a:p>
              <a:p>
                <a:pPr lvl="1"/>
                <a:r>
                  <a:rPr lang="en-GB" altLang="zh-CN" dirty="0">
                    <a:ea typeface="宋体" pitchFamily="2" charset="-122"/>
                  </a:rPr>
                  <a:t>Density of task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𝑖</m:t>
                        </m:r>
                      </m:sub>
                    </m:sSub>
                  </m:oMath>
                </a14:m>
                <a:r>
                  <a:rPr lang="en-GB" altLang="zh-CN" dirty="0">
                    <a:ea typeface="宋体" pitchFamily="2" charset="-122"/>
                  </a:rPr>
                  <a:t> is defined as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𝛿</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num>
                      <m:den>
                        <m:r>
                          <m:rPr>
                            <m:sty m:val="p"/>
                          </m:rPr>
                          <a:rPr lang="en-GB" altLang="zh-CN" b="0" i="1" smtClean="0">
                            <a:latin typeface="Cambria Math" panose="02040503050406030204" pitchFamily="18" charset="0"/>
                            <a:ea typeface="宋体" pitchFamily="2" charset="-122"/>
                          </a:rPr>
                          <m:t>min</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 </m:t>
                        </m:r>
                      </m:den>
                    </m:f>
                  </m:oMath>
                </a14:m>
                <a:r>
                  <a:rPr lang="en-GB" altLang="zh-CN" dirty="0">
                    <a:ea typeface="宋体" pitchFamily="2" charset="-122"/>
                  </a:rPr>
                  <a:t>. Taskset is schedulable if system density does not exceed 1: </a:t>
                </a:r>
                <a14:m>
                  <m:oMath xmlns:m="http://schemas.openxmlformats.org/officeDocument/2006/math">
                    <m:r>
                      <a:rPr lang="en-GB" i="1" dirty="0">
                        <a:latin typeface="Cambria Math" panose="02040503050406030204" pitchFamily="18" charset="0"/>
                      </a:rPr>
                      <m:t>∆ </m:t>
                    </m:r>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smtClean="0">
                            <a:latin typeface="Cambria Math" panose="02040503050406030204" pitchFamily="18" charset="0"/>
                            <a:ea typeface="宋体" pitchFamily="2" charset="-122"/>
                          </a:rPr>
                          <m:t>𝑖</m:t>
                        </m:r>
                      </m:sub>
                      <m:sup/>
                      <m:e>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𝛿</m:t>
                            </m:r>
                          </m:e>
                          <m:sub>
                            <m:r>
                              <a:rPr lang="en-GB" altLang="zh-CN" i="1">
                                <a:latin typeface="Cambria Math" panose="02040503050406030204" pitchFamily="18" charset="0"/>
                                <a:ea typeface="宋体" pitchFamily="2" charset="-122"/>
                              </a:rPr>
                              <m:t>𝑖</m:t>
                            </m:r>
                          </m:sub>
                        </m:sSub>
                      </m:e>
                    </m:nary>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(sufficient but not necessary condition)</a:t>
                </a:r>
              </a:p>
              <a:p>
                <a:pPr lvl="2"/>
                <a:r>
                  <a:rPr lang="en-GB" altLang="zh-CN" dirty="0">
                    <a:ea typeface="宋体" pitchFamily="2" charset="-122"/>
                  </a:rPr>
                  <a:t>(Demand Bound Function can be used as necessary and sufficient condition (not covered))</a:t>
                </a:r>
              </a:p>
              <a:p>
                <a:pPr lvl="1"/>
                <a:r>
                  <a:rPr lang="en-GB" altLang="zh-CN" dirty="0">
                    <a:ea typeface="宋体" pitchFamily="2" charset="-122"/>
                  </a:rPr>
                  <a:t>Consider a taskset with two tasks both with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𝐶</m:t>
                        </m:r>
                      </m:e>
                      <m:sub>
                        <m:r>
                          <a:rPr lang="en-GB" altLang="zh-CN"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𝑇</m:t>
                        </m:r>
                      </m:e>
                      <m:sub>
                        <m:r>
                          <a:rPr lang="en-GB" altLang="zh-CN" i="1" dirty="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 </m:t>
                    </m:r>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GB" altLang="zh-CN" b="0"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(1, 2, 1)</m:t>
                    </m:r>
                  </m:oMath>
                </a14:m>
                <a:r>
                  <a:rPr lang="en-GB" altLang="zh-CN" dirty="0">
                    <a:ea typeface="宋体" pitchFamily="2" charset="-122"/>
                  </a:rPr>
                  <a:t>. It is obviously </a:t>
                </a:r>
                <a:r>
                  <a:rPr lang="en-GB" altLang="zh-CN" dirty="0" err="1">
                    <a:ea typeface="宋体" pitchFamily="2" charset="-122"/>
                  </a:rPr>
                  <a:t>unschedulable</a:t>
                </a:r>
                <a:r>
                  <a:rPr lang="en-GB" altLang="zh-CN" dirty="0">
                    <a:ea typeface="宋体" pitchFamily="2" charset="-122"/>
                  </a:rPr>
                  <a:t> under any scheduling algo. System utilization is </a:t>
                </a:r>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System density </a:t>
                </a:r>
                <a14:m>
                  <m:oMath xmlns:m="http://schemas.openxmlformats.org/officeDocument/2006/math">
                    <m:r>
                      <m:rPr>
                        <m:sty m:val="p"/>
                      </m:rPr>
                      <a:rPr lang="en-GB" altLang="zh-CN" b="0" i="0" smtClean="0">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2</m:t>
                    </m:r>
                  </m:oMath>
                </a14:m>
                <a:r>
                  <a:rPr lang="en-GB" altLang="zh-CN" dirty="0">
                    <a:ea typeface="宋体" pitchFamily="2" charset="-122"/>
                  </a:rPr>
                  <a:t>. But we cannot determine </a:t>
                </a:r>
                <a:r>
                  <a:rPr lang="en-GB" altLang="zh-CN" dirty="0" err="1">
                    <a:ea typeface="宋体" pitchFamily="2" charset="-122"/>
                  </a:rPr>
                  <a:t>schedulabiity</a:t>
                </a:r>
                <a:r>
                  <a:rPr lang="en-GB" altLang="zh-CN" dirty="0">
                    <a:ea typeface="宋体" pitchFamily="2" charset="-122"/>
                  </a:rPr>
                  <a:t> based on </a:t>
                </a:r>
                <a14:m>
                  <m:oMath xmlns:m="http://schemas.openxmlformats.org/officeDocument/2006/math">
                    <m:r>
                      <m:rPr>
                        <m:sty m:val="p"/>
                      </m:rPr>
                      <a:rPr lang="en-GB" altLang="zh-CN">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 </m:t>
                    </m:r>
                    <m:r>
                      <a:rPr lang="en-GB" altLang="zh-CN" b="0" i="1" smtClean="0">
                        <a:latin typeface="Cambria Math" panose="02040503050406030204" pitchFamily="18" charset="0"/>
                        <a:ea typeface="宋体" pitchFamily="2" charset="-122"/>
                      </a:rPr>
                      <m:t>&gt;1</m:t>
                    </m:r>
                  </m:oMath>
                </a14:m>
                <a:r>
                  <a:rPr lang="en-GB" altLang="zh-CN" dirty="0">
                    <a:ea typeface="宋体" pitchFamily="2" charset="-122"/>
                  </a:rPr>
                  <a:t>.</a:t>
                </a:r>
              </a:p>
              <a:p>
                <a:pPr lvl="1"/>
                <a:r>
                  <a:rPr lang="en-GB" dirty="0"/>
                  <a:t>Consider a taskset </a:t>
                </a:r>
                <a:r>
                  <a:rPr lang="en-GB" altLang="zh-CN" dirty="0">
                    <a:ea typeface="宋体" pitchFamily="2" charset="-122"/>
                  </a:rPr>
                  <a:t>with two tasks</a:t>
                </a:r>
                <a:r>
                  <a:rPr lang="en-GB" dirty="0"/>
                  <a:t>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0.6, 2, 1</m:t>
                        </m:r>
                      </m:e>
                    </m:d>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=(2.3, 5, 5)</m:t>
                    </m:r>
                  </m:oMath>
                </a14:m>
                <a:r>
                  <a:rPr lang="en-GB" dirty="0"/>
                  <a:t>. </a:t>
                </a:r>
                <a14:m>
                  <m:oMath xmlns:m="http://schemas.openxmlformats.org/officeDocument/2006/math">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0.6</m:t>
                        </m:r>
                      </m:num>
                      <m:den>
                        <m:r>
                          <a:rPr lang="en-GB" i="1" dirty="0" smtClean="0">
                            <a:latin typeface="Cambria Math" panose="02040503050406030204" pitchFamily="18" charset="0"/>
                          </a:rPr>
                          <m:t>1</m:t>
                        </m:r>
                      </m:den>
                    </m:f>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2.3</m:t>
                        </m:r>
                      </m:num>
                      <m:den>
                        <m:r>
                          <a:rPr lang="en-GB" i="1" dirty="0" smtClean="0">
                            <a:latin typeface="Cambria Math" panose="02040503050406030204" pitchFamily="18" charset="0"/>
                          </a:rPr>
                          <m:t>5</m:t>
                        </m:r>
                      </m:den>
                    </m:f>
                    <m:r>
                      <a:rPr lang="en-GB" i="1" dirty="0" smtClean="0">
                        <a:latin typeface="Cambria Math" panose="02040503050406030204" pitchFamily="18" charset="0"/>
                      </a:rPr>
                      <m:t>= 1.06</m:t>
                    </m:r>
                  </m:oMath>
                </a14:m>
                <a:r>
                  <a:rPr lang="en-GB" dirty="0"/>
                  <a:t>. Yet the taskset is schedulable under EDF:</a:t>
                </a:r>
                <a:endParaRPr lang="en-GB" altLang="zh-CN" dirty="0">
                  <a:ea typeface="宋体" pitchFamily="2" charset="-122"/>
                </a:endParaRPr>
              </a:p>
              <a:p>
                <a:endParaRPr lang="en-SE" dirty="0"/>
              </a:p>
            </p:txBody>
          </p:sp>
        </mc:Choice>
        <mc:Fallback xmlns="">
          <p:sp>
            <p:nvSpPr>
              <p:cNvPr id="3" name="Content Placeholder 2">
                <a:extLst>
                  <a:ext uri="{FF2B5EF4-FFF2-40B4-BE49-F238E27FC236}">
                    <a16:creationId xmlns:a16="http://schemas.microsoft.com/office/drawing/2014/main" id="{51DB51BE-4675-756C-80BC-A33F2BB20511}"/>
                  </a:ext>
                </a:extLst>
              </p:cNvPr>
              <p:cNvSpPr>
                <a:spLocks noGrp="1" noRot="1" noChangeAspect="1" noMove="1" noResize="1" noEditPoints="1" noAdjustHandles="1" noChangeArrowheads="1" noChangeShapeType="1" noTextEdit="1"/>
              </p:cNvSpPr>
              <p:nvPr>
                <p:ph idx="1"/>
              </p:nvPr>
            </p:nvSpPr>
            <p:spPr>
              <a:xfrm>
                <a:off x="812800" y="876299"/>
                <a:ext cx="10566400" cy="3804463"/>
              </a:xfrm>
              <a:blipFill>
                <a:blip r:embed="rId3"/>
                <a:stretch>
                  <a:fillRect l="-865" t="-4006" r="-1096"/>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EC602393-B838-F7D8-84FE-F2DE34E34F83}"/>
              </a:ext>
            </a:extLst>
          </p:cNvPr>
          <p:cNvPicPr>
            <a:picLocks noChangeAspect="1"/>
          </p:cNvPicPr>
          <p:nvPr/>
        </p:nvPicPr>
        <p:blipFill>
          <a:blip r:embed="rId4"/>
          <a:stretch>
            <a:fillRect/>
          </a:stretch>
        </p:blipFill>
        <p:spPr>
          <a:xfrm>
            <a:off x="2133600" y="4680763"/>
            <a:ext cx="8240275" cy="2019582"/>
          </a:xfrm>
          <a:prstGeom prst="rect">
            <a:avLst/>
          </a:prstGeom>
        </p:spPr>
      </p:pic>
      <p:sp>
        <p:nvSpPr>
          <p:cNvPr id="4" name="TextBox 3">
            <a:extLst>
              <a:ext uri="{FF2B5EF4-FFF2-40B4-BE49-F238E27FC236}">
                <a16:creationId xmlns:a16="http://schemas.microsoft.com/office/drawing/2014/main" id="{29576C57-B7FA-DA0E-A2DF-15C2C143DFD7}"/>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62102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E170-C061-82EE-23DE-CCD32EFB7997}"/>
              </a:ext>
            </a:extLst>
          </p:cNvPr>
          <p:cNvSpPr>
            <a:spLocks noGrp="1"/>
          </p:cNvSpPr>
          <p:nvPr>
            <p:ph type="title"/>
          </p:nvPr>
        </p:nvSpPr>
        <p:spPr/>
        <p:txBody>
          <a:bodyPr/>
          <a:lstStyle/>
          <a:p>
            <a:r>
              <a:rPr lang="en-US" dirty="0"/>
              <a:t>Summary of </a:t>
            </a:r>
            <a:r>
              <a:rPr lang="en-US" dirty="0" err="1"/>
              <a:t>Schedulability</a:t>
            </a:r>
            <a:r>
              <a:rPr lang="en-US" dirty="0"/>
              <a:t> Analysis Algorithms</a:t>
            </a:r>
            <a:endParaRPr lang="en-SE"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38C667E3-6ACA-7A0B-67BF-52324BBAC5D1}"/>
                  </a:ext>
                </a:extLst>
              </p:cNvPr>
              <p:cNvGraphicFramePr>
                <a:graphicFrameLocks noGrp="1"/>
              </p:cNvGraphicFramePr>
              <p:nvPr>
                <p:ph idx="1"/>
                <p:extLst>
                  <p:ext uri="{D42A27DB-BD31-4B8C-83A1-F6EECF244321}">
                    <p14:modId xmlns:p14="http://schemas.microsoft.com/office/powerpoint/2010/main" val="259608881"/>
                  </p:ext>
                </p:extLst>
              </p:nvPr>
            </p:nvGraphicFramePr>
            <p:xfrm>
              <a:off x="381000" y="762000"/>
              <a:ext cx="11125202" cy="5899976"/>
            </p:xfrm>
            <a:graphic>
              <a:graphicData uri="http://schemas.openxmlformats.org/drawingml/2006/table">
                <a:tbl>
                  <a:tblPr firstRow="1" bandRow="1">
                    <a:tableStyleId>{5940675A-B579-460E-94D1-54222C63F5DA}</a:tableStyleId>
                  </a:tblPr>
                  <a:tblGrid>
                    <a:gridCol w="1573262">
                      <a:extLst>
                        <a:ext uri="{9D8B030D-6E8A-4147-A177-3AD203B41FA5}">
                          <a16:colId xmlns:a16="http://schemas.microsoft.com/office/drawing/2014/main" val="2697113287"/>
                        </a:ext>
                      </a:extLst>
                    </a:gridCol>
                    <a:gridCol w="2387985">
                      <a:extLst>
                        <a:ext uri="{9D8B030D-6E8A-4147-A177-3AD203B41FA5}">
                          <a16:colId xmlns:a16="http://schemas.microsoft.com/office/drawing/2014/main" val="3576272736"/>
                        </a:ext>
                      </a:extLst>
                    </a:gridCol>
                    <a:gridCol w="2387985">
                      <a:extLst>
                        <a:ext uri="{9D8B030D-6E8A-4147-A177-3AD203B41FA5}">
                          <a16:colId xmlns:a16="http://schemas.microsoft.com/office/drawing/2014/main" val="1809700460"/>
                        </a:ext>
                      </a:extLst>
                    </a:gridCol>
                    <a:gridCol w="2387985">
                      <a:extLst>
                        <a:ext uri="{9D8B030D-6E8A-4147-A177-3AD203B41FA5}">
                          <a16:colId xmlns:a16="http://schemas.microsoft.com/office/drawing/2014/main" val="3797948011"/>
                        </a:ext>
                      </a:extLst>
                    </a:gridCol>
                    <a:gridCol w="2387985">
                      <a:extLst>
                        <a:ext uri="{9D8B030D-6E8A-4147-A177-3AD203B41FA5}">
                          <a16:colId xmlns:a16="http://schemas.microsoft.com/office/drawing/2014/main" val="3209025011"/>
                        </a:ext>
                      </a:extLst>
                    </a:gridCol>
                  </a:tblGrid>
                  <a:tr h="438855">
                    <a:tc>
                      <a:txBody>
                        <a:bodyPr/>
                        <a:lstStyle/>
                        <a:p>
                          <a:endParaRPr lang="en-SE" dirty="0">
                            <a:latin typeface="Gill Sans Light" panose="020B0302020104020203"/>
                          </a:endParaRPr>
                        </a:p>
                      </a:txBody>
                      <a:tcPr>
                        <a:solidFill>
                          <a:schemeClr val="bg1">
                            <a:lumMod val="85000"/>
                          </a:schemeClr>
                        </a:solidFill>
                      </a:tcPr>
                    </a:tc>
                    <a:tc gridSpan="2">
                      <a:txBody>
                        <a:bodyPr/>
                        <a:lstStyle/>
                        <a:p>
                          <a:pPr algn="ctr"/>
                          <a:r>
                            <a:rPr lang="en-GB" b="1" dirty="0">
                              <a:latin typeface="Gill Sans Light" panose="020B0302020104020203"/>
                            </a:rPr>
                            <a:t>Fixed-Priority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tc gridSpan="2">
                      <a:txBody>
                        <a:bodyPr/>
                        <a:lstStyle/>
                        <a:p>
                          <a:pPr algn="ctr"/>
                          <a:r>
                            <a:rPr lang="en-GB" b="1" dirty="0">
                              <a:latin typeface="Gill Sans Light" panose="020B0302020104020203"/>
                            </a:rPr>
                            <a:t>Dynamic 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extLst>
                      <a:ext uri="{0D108BD9-81ED-4DB2-BD59-A6C34878D82A}">
                        <a16:rowId xmlns:a16="http://schemas.microsoft.com/office/drawing/2014/main" val="575930798"/>
                      </a:ext>
                    </a:extLst>
                  </a:tr>
                  <a:tr h="1731375">
                    <a:tc>
                      <a:txBody>
                        <a:bodyPr/>
                        <a:lstStyle/>
                        <a:p>
                          <a:r>
                            <a:rPr lang="en-GB" dirty="0">
                              <a:latin typeface="Gill Sans Light" panose="020B0302020104020203"/>
                            </a:rPr>
                            <a:t>Optimal Scheduling Algorithm</a:t>
                          </a:r>
                          <a:endParaRPr lang="en-SE" dirty="0">
                            <a:latin typeface="Gill Sans Light" panose="020B0302020104020203"/>
                          </a:endParaRPr>
                        </a:p>
                      </a:txBody>
                      <a:tcPr>
                        <a:solidFill>
                          <a:schemeClr val="bg1">
                            <a:lumMod val="95000"/>
                          </a:schemeClr>
                        </a:solidFill>
                      </a:tcPr>
                    </a:tc>
                    <a:tc>
                      <a:txBody>
                        <a:bodyPr/>
                        <a:lstStyle/>
                        <a:p>
                          <a:r>
                            <a:rPr lang="en-US" b="1" dirty="0">
                              <a:latin typeface="Gill Sans Light" panose="020B0302020104020203"/>
                            </a:rPr>
                            <a:t>Rate Monotonic (RM)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Deadline Monotonic (DM) </a:t>
                          </a:r>
                          <a:r>
                            <a:rPr lang="en-US" dirty="0">
                              <a:latin typeface="Gill Sans Light" panose="020B0302020104020203"/>
                            </a:rPr>
                            <a:t>Scheduling for constrained deadline taskset (D</a:t>
                          </a:r>
                          <a14:m>
                            <m:oMath xmlns:m="http://schemas.openxmlformats.org/officeDocument/2006/math">
                              <m:r>
                                <a:rPr lang="en-GB" b="1" smtClean="0">
                                  <a:latin typeface="Cambria Math" panose="02040503050406030204" pitchFamily="18" charset="0"/>
                                </a:rPr>
                                <m:t>≤</m:t>
                              </m:r>
                            </m:oMath>
                          </a14:m>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p>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constrained deadline taskset (D</a:t>
                          </a:r>
                          <a14:m>
                            <m:oMath xmlns:m="http://schemas.openxmlformats.org/officeDocument/2006/math">
                              <m:r>
                                <a:rPr lang="en-GB" b="1" smtClean="0">
                                  <a:latin typeface="Cambria Math" panose="02040503050406030204" pitchFamily="18" charset="0"/>
                                </a:rPr>
                                <m:t>≤</m:t>
                              </m:r>
                            </m:oMath>
                          </a14:m>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extLst>
                      <a:ext uri="{0D108BD9-81ED-4DB2-BD59-A6C34878D82A}">
                        <a16:rowId xmlns:a16="http://schemas.microsoft.com/office/drawing/2014/main" val="1820873712"/>
                      </a:ext>
                    </a:extLst>
                  </a:tr>
                  <a:tr h="3729746">
                    <a:tc>
                      <a:txBody>
                        <a:bodyPr/>
                        <a:lstStyle/>
                        <a:p>
                          <a:r>
                            <a:rPr lang="en-GB" dirty="0" err="1">
                              <a:latin typeface="Gill Sans Light" panose="020B0302020104020203"/>
                            </a:rPr>
                            <a:t>Schedulability</a:t>
                          </a:r>
                          <a:r>
                            <a:rPr lang="en-GB" dirty="0">
                              <a:latin typeface="Gill Sans Light" panose="020B0302020104020203"/>
                            </a:rPr>
                            <a:t> Analysis Algorithm </a:t>
                          </a:r>
                          <a:endParaRPr lang="en-SE" dirty="0">
                            <a:latin typeface="Gill Sans Light" panose="020B0302020104020203"/>
                          </a:endParaRPr>
                        </a:p>
                      </a:txBody>
                      <a:tcPr/>
                    </a:tc>
                    <a:tc>
                      <a:txBody>
                        <a:bodyPr/>
                        <a:lstStyle/>
                        <a:p>
                          <a:r>
                            <a:rPr lang="en-GB" dirty="0">
                              <a:latin typeface="Gill Sans Light" panose="020B0302020104020203"/>
                            </a:rPr>
                            <a:t>Utilization Bound (UB) test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r>
                            <a:rPr lang="en-GB" dirty="0">
                              <a:latin typeface="Gill Sans Light" panose="020B0302020104020203"/>
                            </a:rPr>
                            <a:t> (sufficient condition) or</a:t>
                          </a:r>
                        </a:p>
                        <a:p>
                          <a:r>
                            <a:rPr lang="en-GB" dirty="0">
                              <a:latin typeface="Gill Sans Light" panose="020B0302020104020203"/>
                            </a:rPr>
                            <a:t>Response Time Analysis (RTA) (necessary and sufficient)</a:t>
                          </a:r>
                        </a:p>
                        <a:p>
                          <a:pPr/>
                          <a14:m>
                            <m:oMathPara xmlns:m="http://schemas.openxmlformats.org/officeDocument/2006/math">
                              <m:oMathParaPr>
                                <m:jc m:val="centerGroup"/>
                              </m:oMathParaPr>
                              <m:oMath xmlns:m="http://schemas.openxmlformats.org/officeDocument/2006/math">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nary>
                                  <m:naryPr>
                                    <m:chr m:val="∑"/>
                                    <m:supHide m:val="on"/>
                                    <m:ctrlPr>
                                      <a:rPr lang="en-GB" altLang="zh-CN" sz="1800" b="0" i="1" smtClean="0">
                                        <a:latin typeface="Cambria Math" panose="02040503050406030204" pitchFamily="18" charset="0"/>
                                        <a:ea typeface="宋体" pitchFamily="2" charset="-122"/>
                                      </a:rPr>
                                    </m:ctrlPr>
                                  </m:naryPr>
                                  <m:sub>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𝑗</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h𝑝</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𝑖</m:t>
                                    </m:r>
                                    <m:r>
                                      <a:rPr lang="en-GB" altLang="zh-CN" sz="1800" b="0" i="1">
                                        <a:latin typeface="Cambria Math" panose="02040503050406030204" pitchFamily="18" charset="0"/>
                                        <a:ea typeface="宋体" pitchFamily="2" charset="-122"/>
                                      </a:rPr>
                                      <m:t>)</m:t>
                                    </m:r>
                                  </m:sub>
                                  <m:sup/>
                                  <m:e>
                                    <m:d>
                                      <m:dPr>
                                        <m:begChr m:val="⌈"/>
                                        <m:endChr m:val="⌉"/>
                                        <m:ctrlPr>
                                          <a:rPr lang="en-GB" altLang="zh-CN" sz="1800" b="0" i="1" smtClean="0">
                                            <a:latin typeface="Cambria Math" panose="02040503050406030204" pitchFamily="18" charset="0"/>
                                            <a:ea typeface="宋体" pitchFamily="2" charset="-122"/>
                                          </a:rPr>
                                        </m:ctrlPr>
                                      </m:dPr>
                                      <m:e>
                                        <m:f>
                                          <m:fPr>
                                            <m:ctrlPr>
                                              <a:rPr lang="en-GB" altLang="zh-CN" sz="1800" b="0" i="1" smtClean="0">
                                                <a:latin typeface="Cambria Math" panose="02040503050406030204" pitchFamily="18" charset="0"/>
                                                <a:ea typeface="宋体" pitchFamily="2" charset="-122"/>
                                              </a:rPr>
                                            </m:ctrlPr>
                                          </m:fPr>
                                          <m:num>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num>
                                          <m:den>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𝑇</m:t>
                                                </m:r>
                                              </m:e>
                                              <m:sub>
                                                <m:r>
                                                  <a:rPr lang="en-GB" altLang="zh-CN" sz="1800" b="0" i="1" smtClean="0">
                                                    <a:latin typeface="Cambria Math" panose="02040503050406030204" pitchFamily="18" charset="0"/>
                                                    <a:ea typeface="宋体" pitchFamily="2" charset="-122"/>
                                                  </a:rPr>
                                                  <m:t>𝑗</m:t>
                                                </m:r>
                                              </m:sub>
                                            </m:sSub>
                                          </m:den>
                                        </m:f>
                                      </m:e>
                                    </m:d>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𝑗</m:t>
                                        </m:r>
                                      </m:sub>
                                    </m:sSub>
                                  </m:e>
                                </m:nary>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𝐷</m:t>
                                    </m:r>
                                  </m:e>
                                  <m:sub>
                                    <m:r>
                                      <a:rPr lang="en-GB" altLang="zh-CN" sz="1800" b="0" i="1" smtClean="0">
                                        <a:latin typeface="Cambria Math" panose="02040503050406030204" pitchFamily="18" charset="0"/>
                                        <a:ea typeface="宋体" pitchFamily="2" charset="-122"/>
                                      </a:rPr>
                                      <m:t>𝑖</m:t>
                                    </m:r>
                                  </m:sub>
                                </m:sSub>
                              </m:oMath>
                            </m:oMathPara>
                          </a14:m>
                          <a:endParaRPr lang="en-SE" dirty="0">
                            <a:latin typeface="Gill Sans Light" panose="020B0302020104020203"/>
                          </a:endParaRPr>
                        </a:p>
                      </a:txBody>
                      <a:tcPr/>
                    </a:tc>
                    <a:tc>
                      <a:txBody>
                        <a:bodyPr/>
                        <a:lstStyle/>
                        <a:p>
                          <a:r>
                            <a:rPr lang="en-GB" dirty="0">
                              <a:latin typeface="Gill Sans Light" panose="020B0302020104020203"/>
                            </a:rPr>
                            <a:t>RTA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Gill Sans Light" panose="020B0302020104020203"/>
                            </a:rPr>
                            <a:t>Response Time Analysis (RTA) (necessary and sufficient)</a:t>
                          </a:r>
                        </a:p>
                        <a:p>
                          <a:pPr/>
                          <a14:m>
                            <m:oMathPara xmlns:m="http://schemas.openxmlformats.org/officeDocument/2006/math">
                              <m:oMathParaPr>
                                <m:jc m:val="centerGroup"/>
                              </m:oMathParaPr>
                              <m:oMath xmlns:m="http://schemas.openxmlformats.org/officeDocument/2006/math">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nary>
                                  <m:naryPr>
                                    <m:chr m:val="∑"/>
                                    <m:supHide m:val="on"/>
                                    <m:ctrlPr>
                                      <a:rPr lang="en-GB" altLang="zh-CN" sz="1800" b="0" i="1" smtClean="0">
                                        <a:latin typeface="Cambria Math" panose="02040503050406030204" pitchFamily="18" charset="0"/>
                                        <a:ea typeface="宋体" pitchFamily="2" charset="-122"/>
                                      </a:rPr>
                                    </m:ctrlPr>
                                  </m:naryPr>
                                  <m:sub>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𝑗</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h𝑝</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𝑖</m:t>
                                    </m:r>
                                    <m:r>
                                      <a:rPr lang="en-GB" altLang="zh-CN" sz="1800" b="0" i="1">
                                        <a:latin typeface="Cambria Math" panose="02040503050406030204" pitchFamily="18" charset="0"/>
                                        <a:ea typeface="宋体" pitchFamily="2" charset="-122"/>
                                      </a:rPr>
                                      <m:t>)</m:t>
                                    </m:r>
                                  </m:sub>
                                  <m:sup/>
                                  <m:e>
                                    <m:d>
                                      <m:dPr>
                                        <m:begChr m:val="⌈"/>
                                        <m:endChr m:val="⌉"/>
                                        <m:ctrlPr>
                                          <a:rPr lang="en-GB" altLang="zh-CN" sz="1800" b="0" i="1" smtClean="0">
                                            <a:latin typeface="Cambria Math" panose="02040503050406030204" pitchFamily="18" charset="0"/>
                                            <a:ea typeface="宋体" pitchFamily="2" charset="-122"/>
                                          </a:rPr>
                                        </m:ctrlPr>
                                      </m:dPr>
                                      <m:e>
                                        <m:f>
                                          <m:fPr>
                                            <m:ctrlPr>
                                              <a:rPr lang="en-GB" altLang="zh-CN" sz="1800" b="0" i="1" smtClean="0">
                                                <a:latin typeface="Cambria Math" panose="02040503050406030204" pitchFamily="18" charset="0"/>
                                                <a:ea typeface="宋体" pitchFamily="2" charset="-122"/>
                                              </a:rPr>
                                            </m:ctrlPr>
                                          </m:fPr>
                                          <m:num>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num>
                                          <m:den>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𝑇</m:t>
                                                </m:r>
                                              </m:e>
                                              <m:sub>
                                                <m:r>
                                                  <a:rPr lang="en-GB" altLang="zh-CN" sz="1800" b="0" i="1" smtClean="0">
                                                    <a:latin typeface="Cambria Math" panose="02040503050406030204" pitchFamily="18" charset="0"/>
                                                    <a:ea typeface="宋体" pitchFamily="2" charset="-122"/>
                                                  </a:rPr>
                                                  <m:t>𝑗</m:t>
                                                </m:r>
                                              </m:sub>
                                            </m:sSub>
                                          </m:den>
                                        </m:f>
                                      </m:e>
                                    </m:d>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𝑗</m:t>
                                        </m:r>
                                      </m:sub>
                                    </m:sSub>
                                  </m:e>
                                </m:nary>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𝐷</m:t>
                                    </m:r>
                                  </m:e>
                                  <m:sub>
                                    <m:r>
                                      <a:rPr lang="en-GB" altLang="zh-CN" sz="1800" b="0" i="1" smtClean="0">
                                        <a:latin typeface="Cambria Math" panose="02040503050406030204" pitchFamily="18" charset="0"/>
                                        <a:ea typeface="宋体" pitchFamily="2" charset="-122"/>
                                      </a:rPr>
                                      <m:t>𝑖</m:t>
                                    </m:r>
                                  </m:sub>
                                </m:sSub>
                              </m:oMath>
                            </m:oMathPara>
                          </a14:m>
                          <a:endParaRPr lang="en-SE" dirty="0">
                            <a:latin typeface="Gill Sans Light" panose="020B0302020104020203"/>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Gill Sans Light" panose="020B0302020104020203"/>
                            </a:rPr>
                            <a:t>Utilization Bound (UB) test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≤1</m:t>
                              </m:r>
                            </m:oMath>
                          </a14:m>
                          <a:r>
                            <a:rPr lang="en-GB" dirty="0">
                              <a:latin typeface="Gill Sans Light" panose="020B0302020104020203"/>
                            </a:rPr>
                            <a:t> (necessary and sufficient)</a:t>
                          </a:r>
                        </a:p>
                      </a:txBody>
                      <a:tcPr/>
                    </a:tc>
                    <a:tc>
                      <a:txBody>
                        <a:bodyPr/>
                        <a:lstStyle/>
                        <a:p>
                          <a:r>
                            <a:rPr lang="en-GB" dirty="0">
                              <a:latin typeface="Gill Sans Light" panose="020B0302020104020203"/>
                            </a:rPr>
                            <a:t>Density Bound test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i="1" dirty="0" smtClean="0">
                                  <a:latin typeface="Cambria Math" panose="02040503050406030204" pitchFamily="18" charset="0"/>
                                </a:rPr>
                                <m:t>∆ </m:t>
                              </m:r>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smtClean="0">
                                      <a:latin typeface="Cambria Math" panose="02040503050406030204" pitchFamily="18" charset="0"/>
                                      <a:ea typeface="宋体" pitchFamily="2" charset="-122"/>
                                    </a:rPr>
                                    <m:t>𝑖</m:t>
                                  </m:r>
                                </m:sub>
                                <m:sup/>
                                <m:e>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num>
                                    <m:den>
                                      <m:r>
                                        <m:rPr>
                                          <m:sty m:val="p"/>
                                        </m:rPr>
                                        <a:rPr lang="en-GB" altLang="zh-CN" b="0" i="1" smtClean="0">
                                          <a:latin typeface="Cambria Math" panose="02040503050406030204" pitchFamily="18" charset="0"/>
                                          <a:ea typeface="宋体" pitchFamily="2" charset="-122"/>
                                        </a:rPr>
                                        <m:t>min</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 </m:t>
                                      </m:r>
                                    </m:den>
                                  </m:f>
                                </m:e>
                              </m:nary>
                              <m:r>
                                <a:rPr lang="en-GB" altLang="zh-CN" b="0" i="1" smtClean="0">
                                  <a:latin typeface="Cambria Math" panose="02040503050406030204" pitchFamily="18" charset="0"/>
                                  <a:ea typeface="宋体" pitchFamily="2" charset="-122"/>
                                </a:rPr>
                                <m:t>≤1</m:t>
                              </m:r>
                            </m:oMath>
                          </a14:m>
                          <a:r>
                            <a:rPr lang="en-GB" dirty="0">
                              <a:latin typeface="Gill Sans Light" panose="020B0302020104020203"/>
                            </a:rPr>
                            <a:t> (sufficient condition)</a:t>
                          </a:r>
                        </a:p>
                        <a:p>
                          <a:r>
                            <a:rPr lang="en-GB" dirty="0">
                              <a:latin typeface="Gill Sans Light" panose="020B0302020104020203"/>
                            </a:rPr>
                            <a:t>or</a:t>
                          </a:r>
                        </a:p>
                        <a:p>
                          <a:r>
                            <a:rPr lang="en-GB" dirty="0">
                              <a:latin typeface="Gill Sans Light" panose="020B0302020104020203"/>
                            </a:rPr>
                            <a:t>Demand Bound Function (not covered)</a:t>
                          </a:r>
                          <a:endParaRPr lang="en-SE" dirty="0">
                            <a:latin typeface="Gill Sans Light" panose="020B0302020104020203"/>
                          </a:endParaRPr>
                        </a:p>
                      </a:txBody>
                      <a:tcPr/>
                    </a:tc>
                    <a:extLst>
                      <a:ext uri="{0D108BD9-81ED-4DB2-BD59-A6C34878D82A}">
                        <a16:rowId xmlns:a16="http://schemas.microsoft.com/office/drawing/2014/main" val="2512305575"/>
                      </a:ext>
                    </a:extLst>
                  </a:tr>
                </a:tbl>
              </a:graphicData>
            </a:graphic>
          </p:graphicFrame>
        </mc:Choice>
        <mc:Fallback xmlns="">
          <p:graphicFrame>
            <p:nvGraphicFramePr>
              <p:cNvPr id="4" name="Content Placeholder 3">
                <a:extLst>
                  <a:ext uri="{FF2B5EF4-FFF2-40B4-BE49-F238E27FC236}">
                    <a16:creationId xmlns:a16="http://schemas.microsoft.com/office/drawing/2014/main" id="{38C667E3-6ACA-7A0B-67BF-52324BBAC5D1}"/>
                  </a:ext>
                </a:extLst>
              </p:cNvPr>
              <p:cNvGraphicFramePr>
                <a:graphicFrameLocks noGrp="1"/>
              </p:cNvGraphicFramePr>
              <p:nvPr>
                <p:ph idx="1"/>
                <p:extLst>
                  <p:ext uri="{D42A27DB-BD31-4B8C-83A1-F6EECF244321}">
                    <p14:modId xmlns:p14="http://schemas.microsoft.com/office/powerpoint/2010/main" val="259608881"/>
                  </p:ext>
                </p:extLst>
              </p:nvPr>
            </p:nvGraphicFramePr>
            <p:xfrm>
              <a:off x="381000" y="762000"/>
              <a:ext cx="11125202" cy="5899976"/>
            </p:xfrm>
            <a:graphic>
              <a:graphicData uri="http://schemas.openxmlformats.org/drawingml/2006/table">
                <a:tbl>
                  <a:tblPr firstRow="1" bandRow="1">
                    <a:tableStyleId>{5940675A-B579-460E-94D1-54222C63F5DA}</a:tableStyleId>
                  </a:tblPr>
                  <a:tblGrid>
                    <a:gridCol w="1573262">
                      <a:extLst>
                        <a:ext uri="{9D8B030D-6E8A-4147-A177-3AD203B41FA5}">
                          <a16:colId xmlns:a16="http://schemas.microsoft.com/office/drawing/2014/main" val="2697113287"/>
                        </a:ext>
                      </a:extLst>
                    </a:gridCol>
                    <a:gridCol w="2387985">
                      <a:extLst>
                        <a:ext uri="{9D8B030D-6E8A-4147-A177-3AD203B41FA5}">
                          <a16:colId xmlns:a16="http://schemas.microsoft.com/office/drawing/2014/main" val="3576272736"/>
                        </a:ext>
                      </a:extLst>
                    </a:gridCol>
                    <a:gridCol w="2387985">
                      <a:extLst>
                        <a:ext uri="{9D8B030D-6E8A-4147-A177-3AD203B41FA5}">
                          <a16:colId xmlns:a16="http://schemas.microsoft.com/office/drawing/2014/main" val="1809700460"/>
                        </a:ext>
                      </a:extLst>
                    </a:gridCol>
                    <a:gridCol w="2387985">
                      <a:extLst>
                        <a:ext uri="{9D8B030D-6E8A-4147-A177-3AD203B41FA5}">
                          <a16:colId xmlns:a16="http://schemas.microsoft.com/office/drawing/2014/main" val="3797948011"/>
                        </a:ext>
                      </a:extLst>
                    </a:gridCol>
                    <a:gridCol w="2387985">
                      <a:extLst>
                        <a:ext uri="{9D8B030D-6E8A-4147-A177-3AD203B41FA5}">
                          <a16:colId xmlns:a16="http://schemas.microsoft.com/office/drawing/2014/main" val="3209025011"/>
                        </a:ext>
                      </a:extLst>
                    </a:gridCol>
                  </a:tblGrid>
                  <a:tr h="438855">
                    <a:tc>
                      <a:txBody>
                        <a:bodyPr/>
                        <a:lstStyle/>
                        <a:p>
                          <a:endParaRPr lang="en-SE" dirty="0">
                            <a:latin typeface="Gill Sans Light" panose="020B0302020104020203"/>
                          </a:endParaRPr>
                        </a:p>
                      </a:txBody>
                      <a:tcPr>
                        <a:solidFill>
                          <a:schemeClr val="bg1">
                            <a:lumMod val="85000"/>
                          </a:schemeClr>
                        </a:solidFill>
                      </a:tcPr>
                    </a:tc>
                    <a:tc gridSpan="2">
                      <a:txBody>
                        <a:bodyPr/>
                        <a:lstStyle/>
                        <a:p>
                          <a:pPr algn="ctr"/>
                          <a:r>
                            <a:rPr lang="en-GB" b="1" dirty="0">
                              <a:latin typeface="Gill Sans Light" panose="020B0302020104020203"/>
                            </a:rPr>
                            <a:t>Fixed-Priority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tc gridSpan="2">
                      <a:txBody>
                        <a:bodyPr/>
                        <a:lstStyle/>
                        <a:p>
                          <a:pPr algn="ctr"/>
                          <a:r>
                            <a:rPr lang="en-GB" b="1" dirty="0">
                              <a:latin typeface="Gill Sans Light" panose="020B0302020104020203"/>
                            </a:rPr>
                            <a:t>Dynamic 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extLst>
                      <a:ext uri="{0D108BD9-81ED-4DB2-BD59-A6C34878D82A}">
                        <a16:rowId xmlns:a16="http://schemas.microsoft.com/office/drawing/2014/main" val="575930798"/>
                      </a:ext>
                    </a:extLst>
                  </a:tr>
                  <a:tr h="1731375">
                    <a:tc>
                      <a:txBody>
                        <a:bodyPr/>
                        <a:lstStyle/>
                        <a:p>
                          <a:r>
                            <a:rPr lang="en-GB" dirty="0">
                              <a:latin typeface="Gill Sans Light" panose="020B0302020104020203"/>
                            </a:rPr>
                            <a:t>Optimal Scheduling Algorithm</a:t>
                          </a:r>
                          <a:endParaRPr lang="en-SE" dirty="0">
                            <a:latin typeface="Gill Sans Light" panose="020B0302020104020203"/>
                          </a:endParaRPr>
                        </a:p>
                      </a:txBody>
                      <a:tcPr>
                        <a:solidFill>
                          <a:schemeClr val="bg1">
                            <a:lumMod val="95000"/>
                          </a:schemeClr>
                        </a:solidFill>
                      </a:tcPr>
                    </a:tc>
                    <a:tc>
                      <a:txBody>
                        <a:bodyPr/>
                        <a:lstStyle/>
                        <a:p>
                          <a:r>
                            <a:rPr lang="en-US" b="1" dirty="0">
                              <a:latin typeface="Gill Sans Light" panose="020B0302020104020203"/>
                            </a:rPr>
                            <a:t>Rate Monotonic (RM)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endParaRPr lang="en-SE"/>
                        </a:p>
                      </a:txBody>
                      <a:tcPr>
                        <a:blipFill>
                          <a:blip r:embed="rId2"/>
                          <a:stretch>
                            <a:fillRect l="-166071" t="-27113" r="-200510" b="-21619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p>
                          <a:endParaRPr lang="en-SE" dirty="0">
                            <a:latin typeface="Gill Sans Light" panose="020B0302020104020203"/>
                          </a:endParaRPr>
                        </a:p>
                      </a:txBody>
                      <a:tcPr>
                        <a:solidFill>
                          <a:schemeClr val="bg1">
                            <a:lumMod val="95000"/>
                          </a:schemeClr>
                        </a:solidFill>
                      </a:tcPr>
                    </a:tc>
                    <a:tc>
                      <a:txBody>
                        <a:bodyPr/>
                        <a:lstStyle/>
                        <a:p>
                          <a:endParaRPr lang="en-SE"/>
                        </a:p>
                      </a:txBody>
                      <a:tcPr>
                        <a:blipFill>
                          <a:blip r:embed="rId2"/>
                          <a:stretch>
                            <a:fillRect l="-366071" t="-27113" r="-510" b="-216197"/>
                          </a:stretch>
                        </a:blipFill>
                      </a:tcPr>
                    </a:tc>
                    <a:extLst>
                      <a:ext uri="{0D108BD9-81ED-4DB2-BD59-A6C34878D82A}">
                        <a16:rowId xmlns:a16="http://schemas.microsoft.com/office/drawing/2014/main" val="1820873712"/>
                      </a:ext>
                    </a:extLst>
                  </a:tr>
                  <a:tr h="3729746">
                    <a:tc>
                      <a:txBody>
                        <a:bodyPr/>
                        <a:lstStyle/>
                        <a:p>
                          <a:r>
                            <a:rPr lang="en-GB" dirty="0" err="1">
                              <a:latin typeface="Gill Sans Light" panose="020B0302020104020203"/>
                            </a:rPr>
                            <a:t>Schedulability</a:t>
                          </a:r>
                          <a:r>
                            <a:rPr lang="en-GB" dirty="0">
                              <a:latin typeface="Gill Sans Light" panose="020B0302020104020203"/>
                            </a:rPr>
                            <a:t> Analysis Algorithm </a:t>
                          </a:r>
                          <a:endParaRPr lang="en-SE" dirty="0">
                            <a:latin typeface="Gill Sans Light" panose="020B0302020104020203"/>
                          </a:endParaRPr>
                        </a:p>
                      </a:txBody>
                      <a:tcPr/>
                    </a:tc>
                    <a:tc>
                      <a:txBody>
                        <a:bodyPr/>
                        <a:lstStyle/>
                        <a:p>
                          <a:endParaRPr lang="en-SE"/>
                        </a:p>
                      </a:txBody>
                      <a:tcPr>
                        <a:blipFill>
                          <a:blip r:embed="rId2"/>
                          <a:stretch>
                            <a:fillRect l="-66071" t="-58987" r="-300510" b="-327"/>
                          </a:stretch>
                        </a:blipFill>
                      </a:tcPr>
                    </a:tc>
                    <a:tc>
                      <a:txBody>
                        <a:bodyPr/>
                        <a:lstStyle/>
                        <a:p>
                          <a:endParaRPr lang="en-SE"/>
                        </a:p>
                      </a:txBody>
                      <a:tcPr>
                        <a:blipFill>
                          <a:blip r:embed="rId2"/>
                          <a:stretch>
                            <a:fillRect l="-166071" t="-58987" r="-200510" b="-327"/>
                          </a:stretch>
                        </a:blipFill>
                      </a:tcPr>
                    </a:tc>
                    <a:tc>
                      <a:txBody>
                        <a:bodyPr/>
                        <a:lstStyle/>
                        <a:p>
                          <a:endParaRPr lang="en-SE"/>
                        </a:p>
                      </a:txBody>
                      <a:tcPr>
                        <a:blipFill>
                          <a:blip r:embed="rId2"/>
                          <a:stretch>
                            <a:fillRect l="-266071" t="-58987" r="-100510" b="-327"/>
                          </a:stretch>
                        </a:blipFill>
                      </a:tcPr>
                    </a:tc>
                    <a:tc>
                      <a:txBody>
                        <a:bodyPr/>
                        <a:lstStyle/>
                        <a:p>
                          <a:endParaRPr lang="en-SE"/>
                        </a:p>
                      </a:txBody>
                      <a:tcPr>
                        <a:blipFill>
                          <a:blip r:embed="rId2"/>
                          <a:stretch>
                            <a:fillRect l="-366071" t="-58987" r="-510" b="-327"/>
                          </a:stretch>
                        </a:blipFill>
                      </a:tcPr>
                    </a:tc>
                    <a:extLst>
                      <a:ext uri="{0D108BD9-81ED-4DB2-BD59-A6C34878D82A}">
                        <a16:rowId xmlns:a16="http://schemas.microsoft.com/office/drawing/2014/main" val="2512305575"/>
                      </a:ext>
                    </a:extLst>
                  </a:tr>
                </a:tbl>
              </a:graphicData>
            </a:graphic>
          </p:graphicFrame>
        </mc:Fallback>
      </mc:AlternateContent>
      <p:sp>
        <p:nvSpPr>
          <p:cNvPr id="5" name="TextBox 4">
            <a:extLst>
              <a:ext uri="{FF2B5EF4-FFF2-40B4-BE49-F238E27FC236}">
                <a16:creationId xmlns:a16="http://schemas.microsoft.com/office/drawing/2014/main" id="{BA6E440D-B98C-D52A-EC1D-B6CF3A16ACB9}"/>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986321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27A62-1F28-3BD4-8EC8-3B54EAF393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E70617A-8805-8134-200D-8DCF3AEED69B}"/>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A131EB6-6260-8472-F11F-0882BC5A0C32}"/>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Least Laxity First (LLF) Scheduling</a:t>
            </a:r>
          </a:p>
        </p:txBody>
      </p:sp>
    </p:spTree>
    <p:extLst>
      <p:ext uri="{BB962C8B-B14F-4D97-AF65-F5344CB8AC3E}">
        <p14:creationId xmlns:p14="http://schemas.microsoft.com/office/powerpoint/2010/main" val="27117071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F30B-8A27-6B89-06B4-3CD9DECE613E}"/>
              </a:ext>
            </a:extLst>
          </p:cNvPr>
          <p:cNvSpPr>
            <a:spLocks noGrp="1"/>
          </p:cNvSpPr>
          <p:nvPr>
            <p:ph type="title"/>
          </p:nvPr>
        </p:nvSpPr>
        <p:spPr/>
        <p:txBody>
          <a:bodyPr/>
          <a:lstStyle/>
          <a:p>
            <a:r>
              <a:rPr lang="en-GB" dirty="0"/>
              <a:t>Least Laxity First (LLF) Scheduling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DC332F-A2BA-032B-46C5-DE9572F3260D}"/>
                  </a:ext>
                </a:extLst>
              </p:cNvPr>
              <p:cNvSpPr>
                <a:spLocks noGrp="1"/>
              </p:cNvSpPr>
              <p:nvPr>
                <p:ph idx="1"/>
              </p:nvPr>
            </p:nvSpPr>
            <p:spPr>
              <a:xfrm>
                <a:off x="812800" y="838200"/>
                <a:ext cx="10566400" cy="5943600"/>
              </a:xfrm>
            </p:spPr>
            <p:txBody>
              <a:bodyPr>
                <a:normAutofit fontScale="92500" lnSpcReduction="20000"/>
              </a:bodyPr>
              <a:lstStyle/>
              <a:p>
                <a:r>
                  <a:rPr lang="en-GB" sz="2000" dirty="0">
                    <a:latin typeface="Aptos Light" panose="020B0004020202020204" pitchFamily="34" charset="0"/>
                    <a:cs typeface="Gill Sans Light" panose="020B0302020104020203"/>
                  </a:rPr>
                  <a:t>LLF assigns priority to jobs dynamically based on their current laxity (slack)</a:t>
                </a:r>
              </a:p>
              <a:p>
                <a:pPr lvl="1"/>
                <a:r>
                  <a:rPr lang="en-GB" sz="1800" dirty="0">
                    <a:latin typeface="Aptos Light" panose="020B0004020202020204" pitchFamily="34" charset="0"/>
                    <a:cs typeface="Gill Sans Light" panose="020B0302020104020203"/>
                  </a:rPr>
                  <a:t>With absolute deadline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𝑑</m:t>
                        </m:r>
                      </m:e>
                      <m:sub>
                        <m:r>
                          <a:rPr lang="en-GB" sz="1800" b="0" i="1" dirty="0" smtClean="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 and remaining execution time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 laxity of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𝜏</m:t>
                        </m:r>
                      </m:e>
                      <m:sub>
                        <m:r>
                          <a:rPr lang="en-GB" sz="1800" i="1">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’s job at time </a:t>
                </a:r>
                <a14:m>
                  <m:oMath xmlns:m="http://schemas.openxmlformats.org/officeDocument/2006/math">
                    <m:r>
                      <a:rPr lang="en-GB" sz="1800" i="1" dirty="0" smtClean="0">
                        <a:latin typeface="Cambria Math" panose="02040503050406030204" pitchFamily="18" charset="0"/>
                      </a:rPr>
                      <m:t>𝑡</m:t>
                    </m:r>
                  </m:oMath>
                </a14:m>
                <a:r>
                  <a:rPr lang="en-GB" sz="1800" dirty="0">
                    <a:latin typeface="Aptos Light" panose="020B0004020202020204" pitchFamily="34" charset="0"/>
                    <a:cs typeface="Gill Sans Light" panose="020B0302020104020203"/>
                  </a:rPr>
                  <a:t> is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𝑙</m:t>
                        </m:r>
                      </m:e>
                      <m:sub>
                        <m:r>
                          <a:rPr lang="en-GB" sz="1800" b="0" i="1" dirty="0" smtClean="0">
                            <a:latin typeface="Cambria Math" panose="02040503050406030204" pitchFamily="18" charset="0"/>
                          </a:rPr>
                          <m:t>𝑖</m:t>
                        </m:r>
                      </m:sub>
                    </m:sSub>
                    <m:r>
                      <a:rPr lang="en-GB" sz="1800" i="1" dirty="0" smtClean="0">
                        <a:latin typeface="Cambria Math" panose="02040503050406030204" pitchFamily="18" charset="0"/>
                      </a:rPr>
                      <m:t>= </m:t>
                    </m:r>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𝑑</m:t>
                        </m:r>
                      </m:e>
                      <m:sub>
                        <m:r>
                          <a:rPr lang="en-GB" sz="1800" b="0" i="1" dirty="0" smtClean="0">
                            <a:latin typeface="Cambria Math" panose="02040503050406030204" pitchFamily="18" charset="0"/>
                          </a:rPr>
                          <m:t>𝑖</m:t>
                        </m:r>
                      </m:sub>
                    </m:sSub>
                    <m:r>
                      <a:rPr lang="en-GB" sz="1800" i="1" dirty="0" smtClean="0">
                        <a:latin typeface="Cambria Math" panose="02040503050406030204" pitchFamily="18" charset="0"/>
                      </a:rPr>
                      <m:t> – </m:t>
                    </m:r>
                    <m:r>
                      <a:rPr lang="en-GB" sz="1800" i="1" dirty="0" smtClean="0">
                        <a:latin typeface="Cambria Math" panose="02040503050406030204" pitchFamily="18" charset="0"/>
                      </a:rPr>
                      <m:t>𝑡</m:t>
                    </m:r>
                    <m:r>
                      <a:rPr lang="en-GB" sz="1800" i="1" dirty="0" smtClean="0">
                        <a:latin typeface="Cambria Math" panose="02040503050406030204" pitchFamily="18" charset="0"/>
                      </a:rPr>
                      <m:t> – </m:t>
                    </m:r>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a:t>
                </a:r>
                <a:r>
                  <a:rPr lang="en-GB" sz="1800" dirty="0">
                    <a:latin typeface="Aptos Light" panose="020B0004020202020204" pitchFamily="34" charset="0"/>
                    <a:cs typeface="Gill Sans Light" panose="020B0302020104020203"/>
                  </a:rPr>
                  <a:t>Job with the smallest laxity has the highest priority</a:t>
                </a:r>
              </a:p>
              <a:p>
                <a:pPr lvl="1"/>
                <a:r>
                  <a:rPr lang="en-GB" sz="1800" b="0" dirty="0">
                    <a:latin typeface="Aptos Light" panose="020B0004020202020204" pitchFamily="34" charset="0"/>
                    <a:cs typeface="Gill Sans Light" panose="020B0302020104020203"/>
                  </a:rPr>
                  <a:t>While an active job waits and does not run, its laxity decreases and its priority increases until it becomes the highest priority job and starts to run</a:t>
                </a:r>
                <a:endParaRPr lang="en-GB" sz="1800" dirty="0">
                  <a:latin typeface="Aptos Light" panose="020B0004020202020204" pitchFamily="34" charset="0"/>
                  <a:cs typeface="Gill Sans Light" panose="020B0302020104020203"/>
                </a:endParaRPr>
              </a:p>
              <a:p>
                <a:pPr lvl="1"/>
                <a:r>
                  <a:rPr lang="en-GB" sz="1800" b="0" dirty="0">
                    <a:latin typeface="Aptos Light" panose="020B0004020202020204" pitchFamily="34" charset="0"/>
                    <a:cs typeface="Gill Sans Light" panose="020B0302020104020203"/>
                  </a:rPr>
                  <a:t>If an active job runs in the previous time slot, then its laxity remains the same, as </a:t>
                </a:r>
                <a14:m>
                  <m:oMath xmlns:m="http://schemas.openxmlformats.org/officeDocument/2006/math">
                    <m:r>
                      <a:rPr lang="en-GB" sz="1800" i="1" dirty="0">
                        <a:latin typeface="Cambria Math" panose="02040503050406030204" pitchFamily="18" charset="0"/>
                      </a:rPr>
                      <m:t>𝑡</m:t>
                    </m:r>
                  </m:oMath>
                </a14:m>
                <a:r>
                  <a:rPr lang="en-GB" sz="1800" b="0" dirty="0">
                    <a:latin typeface="Aptos Light" panose="020B0004020202020204" pitchFamily="34" charset="0"/>
                    <a:cs typeface="Gill Sans Light" panose="020B0302020104020203"/>
                  </a:rPr>
                  <a:t> is incremented by 1, and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is decremented by 1</a:t>
                </a:r>
              </a:p>
              <a:p>
                <a:pPr lvl="1"/>
                <a:r>
                  <a:rPr lang="en-GB" sz="1800" dirty="0">
                    <a:latin typeface="Aptos Light" panose="020B0004020202020204" pitchFamily="34" charset="0"/>
                    <a:cs typeface="Gill Sans Light" panose="020B0302020104020203"/>
                  </a:rPr>
                  <a:t>If an active </a:t>
                </a:r>
                <a:r>
                  <a:rPr lang="en-GB" sz="1800" b="0" dirty="0">
                    <a:latin typeface="Aptos Light" panose="020B0004020202020204" pitchFamily="34" charset="0"/>
                    <a:cs typeface="Gill Sans Light" panose="020B0302020104020203"/>
                  </a:rPr>
                  <a:t>job does not run in the previous time slot, then its laxity is decremente</a:t>
                </a:r>
                <a:r>
                  <a:rPr lang="en-GB" sz="1800" dirty="0">
                    <a:latin typeface="Aptos Light" panose="020B0004020202020204" pitchFamily="34" charset="0"/>
                    <a:cs typeface="Gill Sans Light" panose="020B0302020104020203"/>
                  </a:rPr>
                  <a:t>d by 1, </a:t>
                </a:r>
                <a:r>
                  <a:rPr lang="en-GB" sz="1800" b="0" dirty="0">
                    <a:latin typeface="Aptos Light" panose="020B0004020202020204" pitchFamily="34" charset="0"/>
                    <a:cs typeface="Gill Sans Light" panose="020B0302020104020203"/>
                  </a:rPr>
                  <a:t>as </a:t>
                </a:r>
                <a14:m>
                  <m:oMath xmlns:m="http://schemas.openxmlformats.org/officeDocument/2006/math">
                    <m:r>
                      <a:rPr lang="en-GB" sz="1800" i="1" dirty="0">
                        <a:latin typeface="Cambria Math" panose="02040503050406030204" pitchFamily="18" charset="0"/>
                      </a:rPr>
                      <m:t>𝑡</m:t>
                    </m:r>
                  </m:oMath>
                </a14:m>
                <a:r>
                  <a:rPr lang="en-GB" sz="1800" b="0" dirty="0">
                    <a:latin typeface="Aptos Light" panose="020B0004020202020204" pitchFamily="34" charset="0"/>
                    <a:cs typeface="Gill Sans Light" panose="020B0302020104020203"/>
                  </a:rPr>
                  <a:t> is incremented by 1, and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a:t>
                </a:r>
                <a:r>
                  <a:rPr lang="en-GB" sz="1800" dirty="0">
                    <a:latin typeface="Aptos Light" panose="020B0004020202020204" pitchFamily="34" charset="0"/>
                    <a:cs typeface="Gill Sans Light" panose="020B0302020104020203"/>
                  </a:rPr>
                  <a:t>remains the same</a:t>
                </a:r>
              </a:p>
              <a:p>
                <a:r>
                  <a:rPr lang="en-GB" sz="2000" dirty="0">
                    <a:latin typeface="Aptos Light" panose="020B0004020202020204" pitchFamily="34" charset="0"/>
                    <a:cs typeface="Gill Sans Light" panose="020B0302020104020203"/>
                  </a:rPr>
                  <a:t>Analogy: suppose you have an assignment that is due in 5 hours at 12:00, and it takes </a:t>
                </a:r>
                <a14:m>
                  <m:oMath xmlns:m="http://schemas.openxmlformats.org/officeDocument/2006/math">
                    <m:sSub>
                      <m:sSubPr>
                        <m:ctrlPr>
                          <a:rPr lang="en-GB" sz="2000" i="1" dirty="0">
                            <a:latin typeface="Cambria Math" panose="02040503050406030204" pitchFamily="18" charset="0"/>
                          </a:rPr>
                        </m:ctrlPr>
                      </m:sSubPr>
                      <m:e>
                        <m:r>
                          <a:rPr lang="en-GB" sz="2000" i="1" dirty="0">
                            <a:latin typeface="Cambria Math" panose="02040503050406030204" pitchFamily="18" charset="0"/>
                          </a:rPr>
                          <m:t>𝑒</m:t>
                        </m:r>
                      </m:e>
                      <m:sub>
                        <m:r>
                          <a:rPr lang="en-GB" sz="2000" i="1" dirty="0">
                            <a:latin typeface="Cambria Math" panose="02040503050406030204" pitchFamily="18" charset="0"/>
                          </a:rPr>
                          <m:t>𝑖</m:t>
                        </m:r>
                      </m:sub>
                    </m:sSub>
                  </m:oMath>
                </a14:m>
                <a:r>
                  <a:rPr lang="en-GB" sz="2000" dirty="0">
                    <a:latin typeface="Aptos Light" panose="020B0004020202020204" pitchFamily="34" charset="0"/>
                    <a:cs typeface="Gill Sans Light" panose="020B0302020104020203"/>
                  </a:rPr>
                  <a:t>=3 hours to complete. Current time is </a:t>
                </a:r>
                <a14:m>
                  <m:oMath xmlns:m="http://schemas.openxmlformats.org/officeDocument/2006/math">
                    <m:r>
                      <a:rPr lang="en-GB" sz="2000" i="1" dirty="0" smtClean="0">
                        <a:latin typeface="Cambria Math" panose="02040503050406030204" pitchFamily="18" charset="0"/>
                        <a:cs typeface="Gill Sans Light" panose="020B0302020104020203"/>
                      </a:rPr>
                      <m:t>𝑡</m:t>
                    </m:r>
                  </m:oMath>
                </a14:m>
                <a:r>
                  <a:rPr lang="en-GB" sz="2000" dirty="0">
                    <a:latin typeface="Aptos Light" panose="020B0004020202020204" pitchFamily="34" charset="0"/>
                    <a:cs typeface="Gill Sans Light" panose="020B0302020104020203"/>
                  </a:rPr>
                  <a:t>=7:00, so the current laxity is</a:t>
                </a:r>
                <a:r>
                  <a:rPr lang="en-GB" sz="2000" b="0" dirty="0">
                    <a:latin typeface="Aptos Light" panose="020B0004020202020204" pitchFamily="34" charset="0"/>
                    <a:cs typeface="Gill Sans Light" panose="020B0302020104020203"/>
                  </a:rPr>
                  <a:t> </a:t>
                </a:r>
                <a14:m>
                  <m:oMath xmlns:m="http://schemas.openxmlformats.org/officeDocument/2006/math">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rPr>
                          <m:t>𝑙</m:t>
                        </m:r>
                      </m:e>
                      <m:sub>
                        <m:r>
                          <a:rPr lang="en-GB" sz="2000" b="0" i="1" dirty="0" smtClean="0">
                            <a:latin typeface="Cambria Math" panose="02040503050406030204" pitchFamily="18" charset="0"/>
                          </a:rPr>
                          <m:t>𝑖</m:t>
                        </m:r>
                      </m:sub>
                    </m:sSub>
                    <m:r>
                      <a:rPr lang="en-GB" sz="2000" b="0" i="1" dirty="0" smtClean="0">
                        <a:latin typeface="Cambria Math" panose="02040503050406030204" pitchFamily="18" charset="0"/>
                      </a:rPr>
                      <m:t>=</m:t>
                    </m:r>
                    <m:sSub>
                      <m:sSubPr>
                        <m:ctrlPr>
                          <a:rPr lang="en-GB" sz="2000" i="1" dirty="0">
                            <a:latin typeface="Cambria Math" panose="02040503050406030204" pitchFamily="18" charset="0"/>
                          </a:rPr>
                        </m:ctrlPr>
                      </m:sSubPr>
                      <m:e>
                        <m:r>
                          <a:rPr lang="en-GB" sz="2000" i="1" dirty="0">
                            <a:latin typeface="Cambria Math" panose="02040503050406030204" pitchFamily="18" charset="0"/>
                          </a:rPr>
                          <m:t>𝑑</m:t>
                        </m:r>
                      </m:e>
                      <m:sub>
                        <m:r>
                          <a:rPr lang="en-GB" sz="2000" i="1" dirty="0">
                            <a:latin typeface="Cambria Math" panose="02040503050406030204" pitchFamily="18" charset="0"/>
                          </a:rPr>
                          <m:t>𝑖</m:t>
                        </m:r>
                      </m:sub>
                    </m:sSub>
                    <m:r>
                      <a:rPr lang="en-GB" sz="2000" i="1" dirty="0">
                        <a:latin typeface="Cambria Math" panose="02040503050406030204" pitchFamily="18" charset="0"/>
                      </a:rPr>
                      <m:t> – </m:t>
                    </m:r>
                    <m:r>
                      <a:rPr lang="en-GB" sz="2000" i="1" dirty="0">
                        <a:latin typeface="Cambria Math" panose="02040503050406030204" pitchFamily="18" charset="0"/>
                      </a:rPr>
                      <m:t>𝑡</m:t>
                    </m:r>
                    <m:r>
                      <a:rPr lang="en-GB" sz="2000" i="1" dirty="0">
                        <a:latin typeface="Cambria Math" panose="02040503050406030204" pitchFamily="18" charset="0"/>
                      </a:rPr>
                      <m:t> – </m:t>
                    </m:r>
                    <m:sSub>
                      <m:sSubPr>
                        <m:ctrlPr>
                          <a:rPr lang="en-GB" sz="2000" i="1" dirty="0">
                            <a:latin typeface="Cambria Math" panose="02040503050406030204" pitchFamily="18" charset="0"/>
                          </a:rPr>
                        </m:ctrlPr>
                      </m:sSubPr>
                      <m:e>
                        <m:r>
                          <a:rPr lang="en-GB" sz="2000" i="1" dirty="0">
                            <a:latin typeface="Cambria Math" panose="02040503050406030204" pitchFamily="18" charset="0"/>
                          </a:rPr>
                          <m:t>𝑒</m:t>
                        </m:r>
                      </m:e>
                      <m:sub>
                        <m:r>
                          <a:rPr lang="en-GB" sz="2000" i="1" dirty="0">
                            <a:latin typeface="Cambria Math" panose="02040503050406030204" pitchFamily="18" charset="0"/>
                          </a:rPr>
                          <m:t>𝑖</m:t>
                        </m:r>
                      </m:sub>
                    </m:sSub>
                  </m:oMath>
                </a14:m>
                <a:r>
                  <a:rPr lang="en-GB" sz="2000" dirty="0">
                    <a:latin typeface="Aptos Light" panose="020B0004020202020204" pitchFamily="34" charset="0"/>
                    <a:cs typeface="Gill Sans Light" panose="020B0302020104020203"/>
                  </a:rPr>
                  <a:t>=12−7−3=2. </a:t>
                </a:r>
              </a:p>
              <a:p>
                <a:pPr lvl="1"/>
                <a:r>
                  <a:rPr lang="en-GB" sz="1800" dirty="0">
                    <a:latin typeface="Aptos Light" panose="020B0004020202020204" pitchFamily="34" charset="0"/>
                    <a:cs typeface="Gill Sans Light" panose="020B0302020104020203"/>
                  </a:rPr>
                  <a:t>If you work for an hour until </a:t>
                </a:r>
                <a14:m>
                  <m:oMath xmlns:m="http://schemas.openxmlformats.org/officeDocument/2006/math">
                    <m:r>
                      <a:rPr lang="en-GB" sz="1800" i="1" dirty="0" smtClean="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=8:00, then the laxity remains the same: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=12−8−2=2, since the remaining execution time is decremented by 1: </a:t>
                </a:r>
                <a14:m>
                  <m:oMath xmlns:m="http://schemas.openxmlformats.org/officeDocument/2006/math">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=3-1=2</a:t>
                </a:r>
              </a:p>
              <a:p>
                <a:pPr lvl="1"/>
                <a:r>
                  <a:rPr lang="en-GB" sz="1800" dirty="0">
                    <a:latin typeface="Aptos Light" panose="020B0004020202020204" pitchFamily="34" charset="0"/>
                    <a:cs typeface="Gill Sans Light" panose="020B0302020104020203"/>
                  </a:rPr>
                  <a:t>If you sleep for an hour until </a:t>
                </a:r>
                <a14:m>
                  <m:oMath xmlns:m="http://schemas.openxmlformats.org/officeDocument/2006/math">
                    <m:r>
                      <a:rPr lang="en-GB" sz="1800" i="1" dirty="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=8:00, then the laxity is decremented by 1: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=12−8−3=1, since the remaining execution time does not change: </a:t>
                </a:r>
                <a14:m>
                  <m:oMath xmlns:m="http://schemas.openxmlformats.org/officeDocument/2006/math">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=3</a:t>
                </a:r>
              </a:p>
              <a:p>
                <a:pPr lvl="1"/>
                <a:r>
                  <a:rPr lang="en-GB" sz="1800" dirty="0">
                    <a:latin typeface="Aptos Light" panose="020B0004020202020204" pitchFamily="34" charset="0"/>
                    <a:cs typeface="Gill Sans Light" panose="020B0302020104020203"/>
                  </a:rPr>
                  <a:t>If you sleep for 2 hours until </a:t>
                </a:r>
                <a14:m>
                  <m:oMath xmlns:m="http://schemas.openxmlformats.org/officeDocument/2006/math">
                    <m:r>
                      <a:rPr lang="en-GB" sz="1800" i="1" dirty="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=9:00, then the laxity is now 0: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=12−9−3=0. Your must give the </a:t>
                </a:r>
                <a:r>
                  <a:rPr lang="en-GB" sz="1800">
                    <a:latin typeface="Aptos Light" panose="020B0004020202020204" pitchFamily="34" charset="0"/>
                    <a:cs typeface="Gill Sans Light" panose="020B0302020104020203"/>
                  </a:rPr>
                  <a:t>assignment the highest </a:t>
                </a:r>
                <a:r>
                  <a:rPr lang="en-GB" sz="1800" dirty="0">
                    <a:latin typeface="Aptos Light" panose="020B0004020202020204" pitchFamily="34" charset="0"/>
                    <a:cs typeface="Gill Sans Light" panose="020B0302020104020203"/>
                  </a:rPr>
                  <a:t>priority and start working on it right away, otherwise you will miss the deadline</a:t>
                </a:r>
                <a:endParaRPr lang="en-GB" sz="1800" b="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r>
                  <a:rPr lang="en-GB" sz="2000" dirty="0">
                    <a:latin typeface="Aptos Light" panose="020B0004020202020204" pitchFamily="34" charset="0"/>
                    <a:cs typeface="Gill Sans Light" panose="020B0302020104020203"/>
                  </a:rPr>
                  <a:t>EDF and LLF are both optimal scheduling algorithms, i.e., they both have </a:t>
                </a:r>
                <a:r>
                  <a:rPr lang="en-US" altLang="zh-CN" sz="2000" dirty="0">
                    <a:latin typeface="Aptos Light" panose="020B0004020202020204" pitchFamily="34" charset="0"/>
                    <a:cs typeface="Gill Sans Light" panose="020B0302020104020203"/>
                  </a:rPr>
                  <a:t>schedulable utilization bound of </a:t>
                </a:r>
                <a:r>
                  <a:rPr lang="en-GB" altLang="zh-CN" sz="2000" dirty="0">
                    <a:latin typeface="Aptos Light" panose="020B0004020202020204" pitchFamily="34" charset="0"/>
                    <a:cs typeface="Gill Sans Light" panose="020B0302020104020203"/>
                  </a:rPr>
                  <a:t>1</a:t>
                </a:r>
                <a:endParaRPr lang="en-GB" sz="2000" dirty="0">
                  <a:latin typeface="Aptos Light" panose="020B0004020202020204" pitchFamily="34" charset="0"/>
                  <a:cs typeface="Gill Sans Light" panose="020B0302020104020203"/>
                </a:endParaRPr>
              </a:p>
              <a:p>
                <a:pPr lvl="1"/>
                <a:r>
                  <a:rPr lang="en-GB" sz="1800" dirty="0">
                    <a:latin typeface="Aptos Light" panose="020B0004020202020204" pitchFamily="34" charset="0"/>
                    <a:cs typeface="Gill Sans Light" panose="020B0302020104020203"/>
                  </a:rPr>
                  <a:t>LLF incurs frequent context switches, hence is less practical than EDF</a:t>
                </a:r>
                <a:endParaRPr lang="en-SE" sz="2000" dirty="0">
                  <a:latin typeface="Aptos Light" panose="020B0004020202020204" pitchFamily="34" charset="0"/>
                </a:endParaRPr>
              </a:p>
            </p:txBody>
          </p:sp>
        </mc:Choice>
        <mc:Fallback xmlns="">
          <p:sp>
            <p:nvSpPr>
              <p:cNvPr id="3" name="Content Placeholder 2">
                <a:extLst>
                  <a:ext uri="{FF2B5EF4-FFF2-40B4-BE49-F238E27FC236}">
                    <a16:creationId xmlns:a16="http://schemas.microsoft.com/office/drawing/2014/main" id="{A6DC332F-A2BA-032B-46C5-DE9572F3260D}"/>
                  </a:ext>
                </a:extLst>
              </p:cNvPr>
              <p:cNvSpPr>
                <a:spLocks noGrp="1" noRot="1" noChangeAspect="1" noMove="1" noResize="1" noEditPoints="1" noAdjustHandles="1" noChangeArrowheads="1" noChangeShapeType="1" noTextEdit="1"/>
              </p:cNvSpPr>
              <p:nvPr>
                <p:ph idx="1"/>
              </p:nvPr>
            </p:nvSpPr>
            <p:spPr>
              <a:xfrm>
                <a:off x="812800" y="838200"/>
                <a:ext cx="10566400" cy="5943600"/>
              </a:xfrm>
              <a:blipFill>
                <a:blip r:embed="rId2"/>
                <a:stretch>
                  <a:fillRect l="-577" t="-1949" r="-17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Rectangle 88">
                <a:extLst>
                  <a:ext uri="{FF2B5EF4-FFF2-40B4-BE49-F238E27FC236}">
                    <a16:creationId xmlns:a16="http://schemas.microsoft.com/office/drawing/2014/main" id="{4EE96E52-2E6B-9B2B-AAFF-EA0FD6E526A0}"/>
                  </a:ext>
                </a:extLst>
              </p:cNvPr>
              <p:cNvSpPr>
                <a:spLocks noChangeArrowheads="1"/>
              </p:cNvSpPr>
              <p:nvPr/>
            </p:nvSpPr>
            <p:spPr bwMode="auto">
              <a:xfrm>
                <a:off x="1799593" y="4980569"/>
                <a:ext cx="1297612" cy="236571"/>
              </a:xfrm>
              <a:prstGeom prst="rect">
                <a:avLst/>
              </a:prstGeom>
              <a:solidFill>
                <a:srgbClr val="A7EA52">
                  <a:lumMod val="60000"/>
                  <a:lumOff val="40000"/>
                </a:srgbClr>
              </a:solidFill>
              <a:ln w="9525">
                <a:solidFill>
                  <a:sysClr val="windowText" lastClr="000000"/>
                </a:solidFill>
                <a:miter lim="800000"/>
                <a:headEnd/>
                <a:tailEnd/>
              </a:ln>
            </p:spPr>
            <p:txBody>
              <a:bodyPr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𝑒</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m:oMathPara>
                </a14:m>
                <a:endPar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endParaRPr>
              </a:p>
            </p:txBody>
          </p:sp>
        </mc:Choice>
        <mc:Fallback xmlns="">
          <p:sp>
            <p:nvSpPr>
              <p:cNvPr id="14" name="Rectangle 88">
                <a:extLst>
                  <a:ext uri="{FF2B5EF4-FFF2-40B4-BE49-F238E27FC236}">
                    <a16:creationId xmlns:a16="http://schemas.microsoft.com/office/drawing/2014/main" id="{4EE96E52-2E6B-9B2B-AAFF-EA0FD6E526A0}"/>
                  </a:ext>
                </a:extLst>
              </p:cNvPr>
              <p:cNvSpPr>
                <a:spLocks noRot="1" noChangeAspect="1" noMove="1" noResize="1" noEditPoints="1" noAdjustHandles="1" noChangeArrowheads="1" noChangeShapeType="1" noTextEdit="1"/>
              </p:cNvSpPr>
              <p:nvPr/>
            </p:nvSpPr>
            <p:spPr bwMode="auto">
              <a:xfrm>
                <a:off x="1799593" y="4980569"/>
                <a:ext cx="1297612" cy="236571"/>
              </a:xfrm>
              <a:prstGeom prst="rect">
                <a:avLst/>
              </a:prstGeom>
              <a:blipFill>
                <a:blip r:embed="rId3"/>
                <a:stretch>
                  <a:fillRect b="-17073"/>
                </a:stretch>
              </a:blipFill>
              <a:ln w="9525">
                <a:solidFill>
                  <a:sysClr val="windowText" lastClr="000000"/>
                </a:solidFill>
                <a:miter lim="800000"/>
                <a:headEnd/>
                <a:tailEnd/>
              </a:ln>
            </p:spPr>
            <p:txBody>
              <a:bodyPr/>
              <a:lstStyle/>
              <a:p>
                <a:r>
                  <a:rPr lang="en-SE">
                    <a:noFill/>
                  </a:rPr>
                  <a:t> </a:t>
                </a:r>
              </a:p>
            </p:txBody>
          </p:sp>
        </mc:Fallback>
      </mc:AlternateContent>
      <p:grpSp>
        <p:nvGrpSpPr>
          <p:cNvPr id="15" name="Group 14">
            <a:extLst>
              <a:ext uri="{FF2B5EF4-FFF2-40B4-BE49-F238E27FC236}">
                <a16:creationId xmlns:a16="http://schemas.microsoft.com/office/drawing/2014/main" id="{DE271396-E65C-9FB4-8BE4-94ECA866BAD6}"/>
              </a:ext>
            </a:extLst>
          </p:cNvPr>
          <p:cNvGrpSpPr/>
          <p:nvPr/>
        </p:nvGrpSpPr>
        <p:grpSpPr>
          <a:xfrm>
            <a:off x="1037591" y="5155152"/>
            <a:ext cx="4343390" cy="400718"/>
            <a:chOff x="2170481" y="2778122"/>
            <a:chExt cx="4343390" cy="400718"/>
          </a:xfrm>
        </p:grpSpPr>
        <p:sp>
          <p:nvSpPr>
            <p:cNvPr id="16" name="Line 53">
              <a:extLst>
                <a:ext uri="{FF2B5EF4-FFF2-40B4-BE49-F238E27FC236}">
                  <a16:creationId xmlns:a16="http://schemas.microsoft.com/office/drawing/2014/main" id="{A954804E-9F42-8C13-B8E9-F24EFB619DA9}"/>
                </a:ext>
              </a:extLst>
            </p:cNvPr>
            <p:cNvSpPr>
              <a:spLocks noChangeShapeType="1"/>
            </p:cNvSpPr>
            <p:nvPr/>
          </p:nvSpPr>
          <p:spPr bwMode="auto">
            <a:xfrm>
              <a:off x="2170481" y="2841097"/>
              <a:ext cx="4343390" cy="0"/>
            </a:xfrm>
            <a:prstGeom prst="line">
              <a:avLst/>
            </a:prstGeom>
            <a:noFill/>
            <a:ln w="19050">
              <a:solidFill>
                <a:sysClr val="windowText" lastClr="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7" name="Line 56">
              <a:extLst>
                <a:ext uri="{FF2B5EF4-FFF2-40B4-BE49-F238E27FC236}">
                  <a16:creationId xmlns:a16="http://schemas.microsoft.com/office/drawing/2014/main" id="{EAEFE6E7-DD81-3BD3-AAF3-CA8AFD5B8774}"/>
                </a:ext>
              </a:extLst>
            </p:cNvPr>
            <p:cNvSpPr>
              <a:spLocks noChangeShapeType="1"/>
            </p:cNvSpPr>
            <p:nvPr/>
          </p:nvSpPr>
          <p:spPr bwMode="auto">
            <a:xfrm>
              <a:off x="2932481" y="2778122"/>
              <a:ext cx="0" cy="125950"/>
            </a:xfrm>
            <a:prstGeom prst="line">
              <a:avLst/>
            </a:prstGeom>
            <a:noFill/>
            <a:ln w="9525">
              <a:solidFill>
                <a:sysClr val="windowText" lastClr="000000"/>
              </a:solidFill>
              <a:round/>
              <a:headEnd/>
              <a:tailEn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8" name="Line 64">
              <a:extLst>
                <a:ext uri="{FF2B5EF4-FFF2-40B4-BE49-F238E27FC236}">
                  <a16:creationId xmlns:a16="http://schemas.microsoft.com/office/drawing/2014/main" id="{E80F2E54-E8F5-0072-4969-C72767EAE2C8}"/>
                </a:ext>
              </a:extLst>
            </p:cNvPr>
            <p:cNvSpPr>
              <a:spLocks noChangeShapeType="1"/>
            </p:cNvSpPr>
            <p:nvPr/>
          </p:nvSpPr>
          <p:spPr bwMode="auto">
            <a:xfrm>
              <a:off x="5980481" y="2778122"/>
              <a:ext cx="0" cy="125950"/>
            </a:xfrm>
            <a:prstGeom prst="line">
              <a:avLst/>
            </a:prstGeom>
            <a:noFill/>
            <a:ln w="9525">
              <a:solidFill>
                <a:sysClr val="windowText" lastClr="000000"/>
              </a:solidFill>
              <a:round/>
              <a:headEnd/>
              <a:tailEn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9" name="Text Box 75">
              <a:extLst>
                <a:ext uri="{FF2B5EF4-FFF2-40B4-BE49-F238E27FC236}">
                  <a16:creationId xmlns:a16="http://schemas.microsoft.com/office/drawing/2014/main" id="{9C076E4F-4490-5C3F-6263-BEFC957BEF72}"/>
                </a:ext>
              </a:extLst>
            </p:cNvPr>
            <p:cNvSpPr txBox="1">
              <a:spLocks noChangeArrowheads="1"/>
            </p:cNvSpPr>
            <p:nvPr/>
          </p:nvSpPr>
          <p:spPr bwMode="auto">
            <a:xfrm>
              <a:off x="2805260" y="2840286"/>
              <a:ext cx="609600" cy="2797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t</a:t>
              </a:r>
            </a:p>
          </p:txBody>
        </p:sp>
        <mc:AlternateContent xmlns:mc="http://schemas.openxmlformats.org/markup-compatibility/2006" xmlns:a14="http://schemas.microsoft.com/office/drawing/2010/main">
          <mc:Choice Requires="a14">
            <p:sp>
              <p:nvSpPr>
                <p:cNvPr id="20" name="Text Box 75">
                  <a:extLst>
                    <a:ext uri="{FF2B5EF4-FFF2-40B4-BE49-F238E27FC236}">
                      <a16:creationId xmlns:a16="http://schemas.microsoft.com/office/drawing/2014/main" id="{1546AC50-2106-2084-8E5C-8A898B93C7C9}"/>
                    </a:ext>
                  </a:extLst>
                </p:cNvPr>
                <p:cNvSpPr txBox="1">
                  <a:spLocks noChangeArrowheads="1"/>
                </p:cNvSpPr>
                <p:nvPr/>
              </p:nvSpPr>
              <p:spPr bwMode="auto">
                <a:xfrm>
                  <a:off x="5751881" y="2840286"/>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14:m>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𝑑</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a14:m>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 </a:t>
                  </a:r>
                </a:p>
              </p:txBody>
            </p:sp>
          </mc:Choice>
          <mc:Fallback xmlns="">
            <p:sp>
              <p:nvSpPr>
                <p:cNvPr id="10" name="Text Box 75">
                  <a:extLst>
                    <a:ext uri="{FF2B5EF4-FFF2-40B4-BE49-F238E27FC236}">
                      <a16:creationId xmlns:a16="http://schemas.microsoft.com/office/drawing/2014/main" id="{11EC3002-A9CC-A216-7A96-210BF74CA898}"/>
                    </a:ext>
                  </a:extLst>
                </p:cNvPr>
                <p:cNvSpPr txBox="1">
                  <a:spLocks noRot="1" noChangeAspect="1" noMove="1" noResize="1" noEditPoints="1" noAdjustHandles="1" noChangeArrowheads="1" noChangeShapeType="1" noTextEdit="1"/>
                </p:cNvSpPr>
                <p:nvPr/>
              </p:nvSpPr>
              <p:spPr bwMode="auto">
                <a:xfrm>
                  <a:off x="5751881" y="2840286"/>
                  <a:ext cx="609600" cy="338554"/>
                </a:xfrm>
                <a:prstGeom prst="rect">
                  <a:avLst/>
                </a:prstGeom>
                <a:blipFill>
                  <a:blip r:embed="rId5"/>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grpSp>
      <p:cxnSp>
        <p:nvCxnSpPr>
          <p:cNvPr id="21" name="Straight Arrow Connector 20">
            <a:extLst>
              <a:ext uri="{FF2B5EF4-FFF2-40B4-BE49-F238E27FC236}">
                <a16:creationId xmlns:a16="http://schemas.microsoft.com/office/drawing/2014/main" id="{65334E3F-2EF5-90BE-B276-9843A8296711}"/>
              </a:ext>
            </a:extLst>
          </p:cNvPr>
          <p:cNvCxnSpPr>
            <a:cxnSpLocks/>
          </p:cNvCxnSpPr>
          <p:nvPr/>
        </p:nvCxnSpPr>
        <p:spPr>
          <a:xfrm>
            <a:off x="3097205" y="5098854"/>
            <a:ext cx="1750386" cy="0"/>
          </a:xfrm>
          <a:prstGeom prst="straightConnector1">
            <a:avLst/>
          </a:prstGeom>
          <a:noFill/>
          <a:ln w="12700" cap="flat" cmpd="sng" algn="ctr">
            <a:solidFill>
              <a:sysClr val="windowText" lastClr="000000"/>
            </a:solidFill>
            <a:prstDash val="dash"/>
            <a:miter lim="800000"/>
            <a:headEnd type="triangle"/>
            <a:tailEnd type="triangle"/>
          </a:ln>
          <a:effectLst/>
        </p:spPr>
      </p:cxnSp>
      <mc:AlternateContent xmlns:mc="http://schemas.openxmlformats.org/markup-compatibility/2006" xmlns:a14="http://schemas.microsoft.com/office/drawing/2010/main">
        <mc:Choice Requires="a14">
          <p:sp>
            <p:nvSpPr>
              <p:cNvPr id="22" name="Text Box 75">
                <a:extLst>
                  <a:ext uri="{FF2B5EF4-FFF2-40B4-BE49-F238E27FC236}">
                    <a16:creationId xmlns:a16="http://schemas.microsoft.com/office/drawing/2014/main" id="{399A016C-3ADC-A92F-368A-6414C80CB085}"/>
                  </a:ext>
                </a:extLst>
              </p:cNvPr>
              <p:cNvSpPr txBox="1">
                <a:spLocks noChangeArrowheads="1"/>
              </p:cNvSpPr>
              <p:nvPr/>
            </p:nvSpPr>
            <p:spPr bwMode="auto">
              <a:xfrm>
                <a:off x="3667598" y="4741913"/>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algn="ctr" defTabSz="457200" eaLnBrk="1" hangingPunct="1">
                  <a:spcBef>
                    <a:spcPct val="50000"/>
                  </a:spcBef>
                </a:pPr>
                <a14:m>
                  <m:oMathPara xmlns:m="http://schemas.openxmlformats.org/officeDocument/2006/math">
                    <m:oMathParaPr>
                      <m:jc m:val="centerGroup"/>
                    </m:oMathParaPr>
                    <m:oMath xmlns:m="http://schemas.openxmlformats.org/officeDocument/2006/math">
                      <m:sSub>
                        <m:sSubPr>
                          <m:ctrlP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ctrlPr>
                        </m:sSubPr>
                        <m:e>
                          <m:r>
                            <a:rPr lang="en-US" sz="1600" b="0" i="1" u="none" dirty="0" smtClean="0">
                              <a:solidFill>
                                <a:prstClr val="black"/>
                              </a:solidFill>
                              <a:latin typeface="Cambria Math" panose="02040503050406030204" pitchFamily="18" charset="0"/>
                              <a:ea typeface="Gill Sans" charset="0"/>
                              <a:cs typeface="Gill Sans Light" panose="020B0302020104020203" pitchFamily="34" charset="-79"/>
                            </a:rPr>
                            <m:t>𝑙</m:t>
                          </m:r>
                        </m:e>
                        <m:sub>
                          <m: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t>𝑖</m:t>
                          </m:r>
                        </m:sub>
                      </m:sSub>
                    </m:oMath>
                  </m:oMathPara>
                </a14:m>
                <a:endParaRPr lang="en-US" sz="1600" b="0" i="1" u="none" dirty="0">
                  <a:solidFill>
                    <a:prstClr val="black"/>
                  </a:solidFill>
                  <a:latin typeface="Gill Sans Light" panose="020B0302020104020203" pitchFamily="34" charset="-79"/>
                  <a:ea typeface="Gill Sans" charset="0"/>
                  <a:cs typeface="Gill Sans Light" panose="020B0302020104020203" pitchFamily="34" charset="-79"/>
                </a:endParaRPr>
              </a:p>
            </p:txBody>
          </p:sp>
        </mc:Choice>
        <mc:Fallback xmlns="">
          <p:sp>
            <p:nvSpPr>
              <p:cNvPr id="22" name="Text Box 75">
                <a:extLst>
                  <a:ext uri="{FF2B5EF4-FFF2-40B4-BE49-F238E27FC236}">
                    <a16:creationId xmlns:a16="http://schemas.microsoft.com/office/drawing/2014/main" id="{399A016C-3ADC-A92F-368A-6414C80CB085}"/>
                  </a:ext>
                </a:extLst>
              </p:cNvPr>
              <p:cNvSpPr txBox="1">
                <a:spLocks noRot="1" noChangeAspect="1" noMove="1" noResize="1" noEditPoints="1" noAdjustHandles="1" noChangeArrowheads="1" noChangeShapeType="1" noTextEdit="1"/>
              </p:cNvSpPr>
              <p:nvPr/>
            </p:nvSpPr>
            <p:spPr bwMode="auto">
              <a:xfrm>
                <a:off x="3667598" y="4741913"/>
                <a:ext cx="609600" cy="338554"/>
              </a:xfrm>
              <a:prstGeom prst="rect">
                <a:avLst/>
              </a:prstGeom>
              <a:blipFill>
                <a:blip r:embed="rId6"/>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pic>
        <p:nvPicPr>
          <p:cNvPr id="23" name="Picture 22">
            <a:extLst>
              <a:ext uri="{FF2B5EF4-FFF2-40B4-BE49-F238E27FC236}">
                <a16:creationId xmlns:a16="http://schemas.microsoft.com/office/drawing/2014/main" id="{091E3018-5864-219A-F03A-FA5CE2AA62DD}"/>
              </a:ext>
            </a:extLst>
          </p:cNvPr>
          <p:cNvPicPr>
            <a:picLocks noChangeAspect="1"/>
          </p:cNvPicPr>
          <p:nvPr/>
        </p:nvPicPr>
        <p:blipFill>
          <a:blip r:embed="rId7"/>
          <a:stretch>
            <a:fillRect/>
          </a:stretch>
        </p:blipFill>
        <p:spPr>
          <a:xfrm>
            <a:off x="5943600" y="4743467"/>
            <a:ext cx="5173981" cy="971533"/>
          </a:xfrm>
          <a:prstGeom prst="rect">
            <a:avLst/>
          </a:prstGeom>
        </p:spPr>
      </p:pic>
    </p:spTree>
    <p:extLst>
      <p:ext uri="{BB962C8B-B14F-4D97-AF65-F5344CB8AC3E}">
        <p14:creationId xmlns:p14="http://schemas.microsoft.com/office/powerpoint/2010/main" val="131408892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3D3-DC97-C588-3B4C-19CECA4CF511}"/>
              </a:ext>
            </a:extLst>
          </p:cNvPr>
          <p:cNvSpPr>
            <a:spLocks noGrp="1"/>
          </p:cNvSpPr>
          <p:nvPr>
            <p:ph type="title"/>
          </p:nvPr>
        </p:nvSpPr>
        <p:spPr/>
        <p:txBody>
          <a:bodyPr/>
          <a:lstStyle/>
          <a:p>
            <a:r>
              <a:rPr lang="en-GB" dirty="0"/>
              <a:t>RM, EDF, LLF Example</a:t>
            </a:r>
            <a:endParaRPr lang="en-SE" dirty="0"/>
          </a:p>
        </p:txBody>
      </p:sp>
      <p:graphicFrame>
        <p:nvGraphicFramePr>
          <p:cNvPr id="30" name="Content Placeholder 29">
            <a:extLst>
              <a:ext uri="{FF2B5EF4-FFF2-40B4-BE49-F238E27FC236}">
                <a16:creationId xmlns:a16="http://schemas.microsoft.com/office/drawing/2014/main" id="{448380B8-0A38-0420-19C1-636D61E981C7}"/>
              </a:ext>
            </a:extLst>
          </p:cNvPr>
          <p:cNvGraphicFramePr>
            <a:graphicFrameLocks noGrp="1"/>
          </p:cNvGraphicFramePr>
          <p:nvPr>
            <p:ph idx="1"/>
            <p:extLst>
              <p:ext uri="{D42A27DB-BD31-4B8C-83A1-F6EECF244321}">
                <p14:modId xmlns:p14="http://schemas.microsoft.com/office/powerpoint/2010/main" val="3170294765"/>
              </p:ext>
            </p:extLst>
          </p:nvPr>
        </p:nvGraphicFramePr>
        <p:xfrm>
          <a:off x="-3294" y="5889984"/>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5" name="Line 170">
            <a:extLst>
              <a:ext uri="{FF2B5EF4-FFF2-40B4-BE49-F238E27FC236}">
                <a16:creationId xmlns:a16="http://schemas.microsoft.com/office/drawing/2014/main" id="{D0A1B3E9-1601-AE6B-F41F-69ADC147DB37}"/>
              </a:ext>
            </a:extLst>
          </p:cNvPr>
          <p:cNvSpPr>
            <a:spLocks noChangeShapeType="1"/>
          </p:cNvSpPr>
          <p:nvPr/>
        </p:nvSpPr>
        <p:spPr bwMode="auto">
          <a:xfrm>
            <a:off x="163589" y="5858474"/>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6" name="Line 171">
            <a:extLst>
              <a:ext uri="{FF2B5EF4-FFF2-40B4-BE49-F238E27FC236}">
                <a16:creationId xmlns:a16="http://schemas.microsoft.com/office/drawing/2014/main" id="{4F574D25-81DA-6941-60E4-C04FFAA3279F}"/>
              </a:ext>
            </a:extLst>
          </p:cNvPr>
          <p:cNvSpPr>
            <a:spLocks noChangeShapeType="1"/>
          </p:cNvSpPr>
          <p:nvPr/>
        </p:nvSpPr>
        <p:spPr bwMode="auto">
          <a:xfrm>
            <a:off x="163589" y="5706074"/>
            <a:ext cx="0" cy="304800"/>
          </a:xfrm>
          <a:prstGeom prst="line">
            <a:avLst/>
          </a:prstGeom>
          <a:noFill/>
          <a:ln w="9525">
            <a:solidFill>
              <a:srgbClr val="000000"/>
            </a:solidFill>
            <a:round/>
            <a:headEnd/>
            <a:tailEnd/>
          </a:ln>
        </p:spPr>
        <p:txBody>
          <a:bodyPr wrap="none"/>
          <a:lstStyle/>
          <a:p>
            <a:endParaRPr lang="zh-CN" altLang="en-US"/>
          </a:p>
        </p:txBody>
      </p:sp>
      <p:sp>
        <p:nvSpPr>
          <p:cNvPr id="17" name="Text Box 185">
            <a:extLst>
              <a:ext uri="{FF2B5EF4-FFF2-40B4-BE49-F238E27FC236}">
                <a16:creationId xmlns:a16="http://schemas.microsoft.com/office/drawing/2014/main" id="{A3B627F0-0653-CE77-8E2D-17E90444C7C8}"/>
              </a:ext>
            </a:extLst>
          </p:cNvPr>
          <p:cNvSpPr txBox="1">
            <a:spLocks noChangeArrowheads="1"/>
          </p:cNvSpPr>
          <p:nvPr/>
        </p:nvSpPr>
        <p:spPr bwMode="auto">
          <a:xfrm>
            <a:off x="8116964" y="5860061"/>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18" name="Line 70">
            <a:extLst>
              <a:ext uri="{FF2B5EF4-FFF2-40B4-BE49-F238E27FC236}">
                <a16:creationId xmlns:a16="http://schemas.microsoft.com/office/drawing/2014/main" id="{F6ECD270-EA0E-1085-99F2-B449BEFCAE7E}"/>
              </a:ext>
            </a:extLst>
          </p:cNvPr>
          <p:cNvSpPr>
            <a:spLocks noChangeShapeType="1"/>
          </p:cNvSpPr>
          <p:nvPr/>
        </p:nvSpPr>
        <p:spPr bwMode="auto">
          <a:xfrm flipH="1" flipV="1">
            <a:off x="149147" y="4713233"/>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19" name="Text Box 185">
            <a:extLst>
              <a:ext uri="{FF2B5EF4-FFF2-40B4-BE49-F238E27FC236}">
                <a16:creationId xmlns:a16="http://schemas.microsoft.com/office/drawing/2014/main" id="{48098911-721A-993E-0EE1-5756F2FF737B}"/>
              </a:ext>
            </a:extLst>
          </p:cNvPr>
          <p:cNvSpPr txBox="1">
            <a:spLocks noChangeArrowheads="1"/>
          </p:cNvSpPr>
          <p:nvPr/>
        </p:nvSpPr>
        <p:spPr bwMode="auto">
          <a:xfrm>
            <a:off x="-46945" y="4392915"/>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endParaRPr lang="en-US" altLang="zh-CN" dirty="0">
              <a:solidFill>
                <a:srgbClr val="000000"/>
              </a:solidFill>
              <a:ea typeface="宋体" pitchFamily="2" charset="-122"/>
            </a:endParaRPr>
          </a:p>
        </p:txBody>
      </p:sp>
      <p:sp>
        <p:nvSpPr>
          <p:cNvPr id="21" name="Rectangle 157">
            <a:extLst>
              <a:ext uri="{FF2B5EF4-FFF2-40B4-BE49-F238E27FC236}">
                <a16:creationId xmlns:a16="http://schemas.microsoft.com/office/drawing/2014/main" id="{FB7C44B2-CC09-BF2C-1546-0695524CD712}"/>
              </a:ext>
            </a:extLst>
          </p:cNvPr>
          <p:cNvSpPr>
            <a:spLocks noChangeArrowheads="1"/>
          </p:cNvSpPr>
          <p:nvPr/>
        </p:nvSpPr>
        <p:spPr bwMode="auto">
          <a:xfrm>
            <a:off x="155651" y="5035646"/>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22" name="Rectangle 164">
            <a:extLst>
              <a:ext uri="{FF2B5EF4-FFF2-40B4-BE49-F238E27FC236}">
                <a16:creationId xmlns:a16="http://schemas.microsoft.com/office/drawing/2014/main" id="{3ED2F63E-A66F-A9FA-9E06-D15E7FA02544}"/>
              </a:ext>
            </a:extLst>
          </p:cNvPr>
          <p:cNvSpPr>
            <a:spLocks noChangeArrowheads="1"/>
          </p:cNvSpPr>
          <p:nvPr/>
        </p:nvSpPr>
        <p:spPr bwMode="auto">
          <a:xfrm>
            <a:off x="844384" y="5525224"/>
            <a:ext cx="1251446" cy="32723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4" name="Line 27">
            <a:extLst>
              <a:ext uri="{FF2B5EF4-FFF2-40B4-BE49-F238E27FC236}">
                <a16:creationId xmlns:a16="http://schemas.microsoft.com/office/drawing/2014/main" id="{1D9D21EE-89F0-F9F4-0AE1-4664F4583EA0}"/>
              </a:ext>
            </a:extLst>
          </p:cNvPr>
          <p:cNvSpPr>
            <a:spLocks noChangeShapeType="1"/>
          </p:cNvSpPr>
          <p:nvPr/>
        </p:nvSpPr>
        <p:spPr bwMode="auto">
          <a:xfrm>
            <a:off x="3946601" y="5454954"/>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27" name="Group 36">
            <a:extLst>
              <a:ext uri="{FF2B5EF4-FFF2-40B4-BE49-F238E27FC236}">
                <a16:creationId xmlns:a16="http://schemas.microsoft.com/office/drawing/2014/main" id="{CE1AE9B5-D22E-51E7-5BE2-0B92CB91960E}"/>
              </a:ext>
            </a:extLst>
          </p:cNvPr>
          <p:cNvGraphicFramePr>
            <a:graphicFrameLocks/>
          </p:cNvGraphicFramePr>
          <p:nvPr>
            <p:extLst>
              <p:ext uri="{D42A27DB-BD31-4B8C-83A1-F6EECF244321}">
                <p14:modId xmlns:p14="http://schemas.microsoft.com/office/powerpoint/2010/main" val="2082528811"/>
              </p:ext>
            </p:extLst>
          </p:nvPr>
        </p:nvGraphicFramePr>
        <p:xfrm>
          <a:off x="8793162" y="68036"/>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1" name="Rectangle 157">
            <a:extLst>
              <a:ext uri="{FF2B5EF4-FFF2-40B4-BE49-F238E27FC236}">
                <a16:creationId xmlns:a16="http://schemas.microsoft.com/office/drawing/2014/main" id="{374A607A-1678-9D41-C4D0-F11DA3DB0DC7}"/>
              </a:ext>
            </a:extLst>
          </p:cNvPr>
          <p:cNvSpPr>
            <a:spLocks noChangeArrowheads="1"/>
          </p:cNvSpPr>
          <p:nvPr/>
        </p:nvSpPr>
        <p:spPr bwMode="auto">
          <a:xfrm>
            <a:off x="2106716" y="5035645"/>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32" name="Rectangle 157">
            <a:extLst>
              <a:ext uri="{FF2B5EF4-FFF2-40B4-BE49-F238E27FC236}">
                <a16:creationId xmlns:a16="http://schemas.microsoft.com/office/drawing/2014/main" id="{CD563D62-C083-2C77-D5E1-074B9ACBD83D}"/>
              </a:ext>
            </a:extLst>
          </p:cNvPr>
          <p:cNvSpPr>
            <a:spLocks noChangeArrowheads="1"/>
          </p:cNvSpPr>
          <p:nvPr/>
        </p:nvSpPr>
        <p:spPr bwMode="auto">
          <a:xfrm>
            <a:off x="2791066" y="5547671"/>
            <a:ext cx="684350" cy="318057"/>
          </a:xfrm>
          <a:prstGeom prst="rect">
            <a:avLst/>
          </a:prstGeom>
          <a:solidFill>
            <a:srgbClr val="FFFF00"/>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T2</a:t>
            </a:r>
          </a:p>
        </p:txBody>
      </p:sp>
      <p:sp>
        <p:nvSpPr>
          <p:cNvPr id="34" name="Rectangle 164">
            <a:extLst>
              <a:ext uri="{FF2B5EF4-FFF2-40B4-BE49-F238E27FC236}">
                <a16:creationId xmlns:a16="http://schemas.microsoft.com/office/drawing/2014/main" id="{47495371-4167-AF0F-75A0-13CBC524913D}"/>
              </a:ext>
            </a:extLst>
          </p:cNvPr>
          <p:cNvSpPr>
            <a:spLocks noChangeArrowheads="1"/>
          </p:cNvSpPr>
          <p:nvPr/>
        </p:nvSpPr>
        <p:spPr bwMode="auto">
          <a:xfrm>
            <a:off x="3475416"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 </m:t>
                              </m:r>
                            </m:oMath>
                          </a14:m>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bl>
              </a:graphicData>
            </a:graphic>
          </p:graphicFrame>
        </mc:Choice>
        <mc:Fallback xmlns="">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518160">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endParaRPr lang="en-SE"/>
                        </a:p>
                      </a:txBody>
                      <a:tcPr anchor="ctr">
                        <a:blipFill>
                          <a:blip r:embed="rId2"/>
                          <a:stretch>
                            <a:fillRect l="-265497" t="-156364" r="-1754" b="-725455"/>
                          </a:stretch>
                        </a:blipFill>
                      </a:tcPr>
                    </a:tc>
                    <a:extLst>
                      <a:ext uri="{0D108BD9-81ED-4DB2-BD59-A6C34878D82A}">
                        <a16:rowId xmlns:a16="http://schemas.microsoft.com/office/drawing/2014/main" val="962600780"/>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endParaRPr lang="en-SE"/>
                        </a:p>
                      </a:txBody>
                      <a:tcPr anchor="ctr">
                        <a:blipFill>
                          <a:blip r:embed="rId2"/>
                          <a:stretch>
                            <a:fillRect l="-265497" t="-256364" r="-1754" b="-625455"/>
                          </a:stretch>
                        </a:blipFill>
                      </a:tcPr>
                    </a:tc>
                    <a:extLst>
                      <a:ext uri="{0D108BD9-81ED-4DB2-BD59-A6C34878D82A}">
                        <a16:rowId xmlns:a16="http://schemas.microsoft.com/office/drawing/2014/main" val="962127195"/>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endParaRPr lang="en-SE"/>
                        </a:p>
                      </a:txBody>
                      <a:tcPr anchor="ctr">
                        <a:blipFill>
                          <a:blip r:embed="rId2"/>
                          <a:stretch>
                            <a:fillRect l="-265497" t="-356364" r="-1754" b="-525455"/>
                          </a:stretch>
                        </a:blipFill>
                      </a:tcPr>
                    </a:tc>
                    <a:extLst>
                      <a:ext uri="{0D108BD9-81ED-4DB2-BD59-A6C34878D82A}">
                        <a16:rowId xmlns:a16="http://schemas.microsoft.com/office/drawing/2014/main" val="607803487"/>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endParaRPr lang="en-SE"/>
                        </a:p>
                      </a:txBody>
                      <a:tcPr anchor="ctr">
                        <a:blipFill>
                          <a:blip r:embed="rId2"/>
                          <a:stretch>
                            <a:fillRect l="-265497" t="-448214" r="-1754" b="-416071"/>
                          </a:stretch>
                        </a:blipFill>
                      </a:tcPr>
                    </a:tc>
                    <a:extLst>
                      <a:ext uri="{0D108BD9-81ED-4DB2-BD59-A6C34878D82A}">
                        <a16:rowId xmlns:a16="http://schemas.microsoft.com/office/drawing/2014/main" val="2382039466"/>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endParaRPr lang="en-SE"/>
                        </a:p>
                      </a:txBody>
                      <a:tcPr anchor="ctr">
                        <a:blipFill>
                          <a:blip r:embed="rId2"/>
                          <a:stretch>
                            <a:fillRect l="-65497" t="-558182" r="-201754" b="-3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558182" r="-1754" b="-323636"/>
                          </a:stretch>
                        </a:blipFill>
                      </a:tcPr>
                    </a:tc>
                    <a:extLst>
                      <a:ext uri="{0D108BD9-81ED-4DB2-BD59-A6C34878D82A}">
                        <a16:rowId xmlns:a16="http://schemas.microsoft.com/office/drawing/2014/main" val="330665408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endParaRPr lang="en-SE"/>
                        </a:p>
                      </a:txBody>
                      <a:tcPr anchor="ctr">
                        <a:blipFill>
                          <a:blip r:embed="rId2"/>
                          <a:stretch>
                            <a:fillRect l="-165497" t="-658182" r="-101754" b="-223636"/>
                          </a:stretch>
                        </a:blipFill>
                      </a:tcPr>
                    </a:tc>
                    <a:tc>
                      <a:txBody>
                        <a:bodyPr/>
                        <a:lstStyle/>
                        <a:p>
                          <a:endParaRPr lang="en-SE"/>
                        </a:p>
                      </a:txBody>
                      <a:tcPr anchor="ctr">
                        <a:blipFill>
                          <a:blip r:embed="rId2"/>
                          <a:stretch>
                            <a:fillRect l="-265497" t="-658182" r="-1754" b="-223636"/>
                          </a:stretch>
                        </a:blipFill>
                      </a:tcPr>
                    </a:tc>
                    <a:extLst>
                      <a:ext uri="{0D108BD9-81ED-4DB2-BD59-A6C34878D82A}">
                        <a16:rowId xmlns:a16="http://schemas.microsoft.com/office/drawing/2014/main" val="402756247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758182" r="-1754" b="-123636"/>
                          </a:stretch>
                        </a:blipFill>
                      </a:tcPr>
                    </a:tc>
                    <a:extLst>
                      <a:ext uri="{0D108BD9-81ED-4DB2-BD59-A6C34878D82A}">
                        <a16:rowId xmlns:a16="http://schemas.microsoft.com/office/drawing/2014/main" val="2280147792"/>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endParaRPr lang="en-SE"/>
                        </a:p>
                      </a:txBody>
                      <a:tcPr anchor="ctr">
                        <a:blipFill>
                          <a:blip r:embed="rId2"/>
                          <a:stretch>
                            <a:fillRect l="-65497" t="-858182" r="-201754" b="-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858182" r="-1754" b="-23636"/>
                          </a:stretch>
                        </a:blipFill>
                      </a:tcPr>
                    </a:tc>
                    <a:extLst>
                      <a:ext uri="{0D108BD9-81ED-4DB2-BD59-A6C34878D82A}">
                        <a16:rowId xmlns:a16="http://schemas.microsoft.com/office/drawing/2014/main" val="2637421322"/>
                      </a:ext>
                    </a:extLst>
                  </a:tr>
                </a:tbl>
              </a:graphicData>
            </a:graphic>
          </p:graphicFrame>
        </mc:Fallback>
      </mc:AlternateContent>
      <p:sp>
        <p:nvSpPr>
          <p:cNvPr id="37" name="Rectangle 1">
            <a:extLst>
              <a:ext uri="{FF2B5EF4-FFF2-40B4-BE49-F238E27FC236}">
                <a16:creationId xmlns:a16="http://schemas.microsoft.com/office/drawing/2014/main" id="{C5CD3224-A430-E1B4-1119-99FD017FA19B}"/>
              </a:ext>
            </a:extLst>
          </p:cNvPr>
          <p:cNvSpPr>
            <a:spLocks noChangeArrowheads="1"/>
          </p:cNvSpPr>
          <p:nvPr/>
        </p:nvSpPr>
        <p:spPr bwMode="auto">
          <a:xfrm>
            <a:off x="812800" y="246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1800" b="0" i="0" u="none" strike="noStrike" cap="none" normalizeH="0" baseline="0">
                <a:ln>
                  <a:noFill/>
                </a:ln>
                <a:solidFill>
                  <a:schemeClr val="tx1"/>
                </a:solidFill>
                <a:effectLst/>
                <a:latin typeface="Arial" panose="020B0604020202020204" pitchFamily="34" charset="0"/>
              </a:rPr>
            </a:br>
            <a:endParaRPr kumimoji="0" lang="en-SE" altLang="en-SE" sz="1800" b="0" i="0" u="none" strike="noStrike" cap="none" normalizeH="0" baseline="0">
              <a:ln>
                <a:noFill/>
              </a:ln>
              <a:solidFill>
                <a:schemeClr val="tx1"/>
              </a:solidFill>
              <a:effectLst/>
              <a:latin typeface="Arial" panose="020B0604020202020204" pitchFamily="34" charset="0"/>
            </a:endParaRPr>
          </a:p>
        </p:txBody>
      </p:sp>
      <p:sp>
        <p:nvSpPr>
          <p:cNvPr id="38" name="Rectangle 164">
            <a:extLst>
              <a:ext uri="{FF2B5EF4-FFF2-40B4-BE49-F238E27FC236}">
                <a16:creationId xmlns:a16="http://schemas.microsoft.com/office/drawing/2014/main" id="{6A94CA93-DAEA-B0A1-917C-13E98A7BC226}"/>
              </a:ext>
            </a:extLst>
          </p:cNvPr>
          <p:cNvSpPr>
            <a:spLocks noChangeArrowheads="1"/>
          </p:cNvSpPr>
          <p:nvPr/>
        </p:nvSpPr>
        <p:spPr bwMode="auto">
          <a:xfrm>
            <a:off x="4726862" y="5547671"/>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0" name="Line 27">
            <a:extLst>
              <a:ext uri="{FF2B5EF4-FFF2-40B4-BE49-F238E27FC236}">
                <a16:creationId xmlns:a16="http://schemas.microsoft.com/office/drawing/2014/main" id="{845DE43D-CFE9-F9F8-4DA5-73B4A64D0788}"/>
              </a:ext>
            </a:extLst>
          </p:cNvPr>
          <p:cNvSpPr>
            <a:spLocks noChangeShapeType="1"/>
          </p:cNvSpPr>
          <p:nvPr/>
        </p:nvSpPr>
        <p:spPr bwMode="auto">
          <a:xfrm>
            <a:off x="7985201" y="5547671"/>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1" name="Rectangle 164">
            <a:extLst>
              <a:ext uri="{FF2B5EF4-FFF2-40B4-BE49-F238E27FC236}">
                <a16:creationId xmlns:a16="http://schemas.microsoft.com/office/drawing/2014/main" id="{C9AD1CE8-56CD-2A46-ED71-473BFD658333}"/>
              </a:ext>
            </a:extLst>
          </p:cNvPr>
          <p:cNvSpPr>
            <a:spLocks noChangeArrowheads="1"/>
          </p:cNvSpPr>
          <p:nvPr/>
        </p:nvSpPr>
        <p:spPr bwMode="auto">
          <a:xfrm>
            <a:off x="6733755"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42" name="Line 27">
            <a:extLst>
              <a:ext uri="{FF2B5EF4-FFF2-40B4-BE49-F238E27FC236}">
                <a16:creationId xmlns:a16="http://schemas.microsoft.com/office/drawing/2014/main" id="{6BC4D230-C241-2CC3-8003-90D6DD64D24C}"/>
              </a:ext>
            </a:extLst>
          </p:cNvPr>
          <p:cNvSpPr>
            <a:spLocks noChangeShapeType="1"/>
          </p:cNvSpPr>
          <p:nvPr/>
        </p:nvSpPr>
        <p:spPr bwMode="auto">
          <a:xfrm>
            <a:off x="3475416"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3" name="Line 27">
            <a:extLst>
              <a:ext uri="{FF2B5EF4-FFF2-40B4-BE49-F238E27FC236}">
                <a16:creationId xmlns:a16="http://schemas.microsoft.com/office/drawing/2014/main" id="{3B456E7A-F24E-7CD5-0FE0-390C7324F248}"/>
              </a:ext>
            </a:extLst>
          </p:cNvPr>
          <p:cNvSpPr>
            <a:spLocks noChangeShapeType="1"/>
          </p:cNvSpPr>
          <p:nvPr/>
        </p:nvSpPr>
        <p:spPr bwMode="auto">
          <a:xfrm>
            <a:off x="6733755"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44" name="Content Placeholder 29">
            <a:extLst>
              <a:ext uri="{FF2B5EF4-FFF2-40B4-BE49-F238E27FC236}">
                <a16:creationId xmlns:a16="http://schemas.microsoft.com/office/drawing/2014/main" id="{88AB1055-F772-B355-601D-04DA1D66DD05}"/>
              </a:ext>
            </a:extLst>
          </p:cNvPr>
          <p:cNvGraphicFramePr>
            <a:graphicFrameLocks/>
          </p:cNvGraphicFramePr>
          <p:nvPr>
            <p:extLst>
              <p:ext uri="{D42A27DB-BD31-4B8C-83A1-F6EECF244321}">
                <p14:modId xmlns:p14="http://schemas.microsoft.com/office/powerpoint/2010/main" val="3781341178"/>
              </p:ext>
            </p:extLst>
          </p:nvPr>
        </p:nvGraphicFramePr>
        <p:xfrm>
          <a:off x="18477" y="2359628"/>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45" name="Line 170">
            <a:extLst>
              <a:ext uri="{FF2B5EF4-FFF2-40B4-BE49-F238E27FC236}">
                <a16:creationId xmlns:a16="http://schemas.microsoft.com/office/drawing/2014/main" id="{31CBA5CB-7B97-7389-FB96-D50A63364AED}"/>
              </a:ext>
            </a:extLst>
          </p:cNvPr>
          <p:cNvSpPr>
            <a:spLocks noChangeShapeType="1"/>
          </p:cNvSpPr>
          <p:nvPr/>
        </p:nvSpPr>
        <p:spPr bwMode="auto">
          <a:xfrm>
            <a:off x="185360" y="2328118"/>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46" name="Line 171">
            <a:extLst>
              <a:ext uri="{FF2B5EF4-FFF2-40B4-BE49-F238E27FC236}">
                <a16:creationId xmlns:a16="http://schemas.microsoft.com/office/drawing/2014/main" id="{17A318F0-4183-BD0A-A8A1-DB14CF149977}"/>
              </a:ext>
            </a:extLst>
          </p:cNvPr>
          <p:cNvSpPr>
            <a:spLocks noChangeShapeType="1"/>
          </p:cNvSpPr>
          <p:nvPr/>
        </p:nvSpPr>
        <p:spPr bwMode="auto">
          <a:xfrm>
            <a:off x="185360" y="2175718"/>
            <a:ext cx="0" cy="304800"/>
          </a:xfrm>
          <a:prstGeom prst="line">
            <a:avLst/>
          </a:prstGeom>
          <a:noFill/>
          <a:ln w="9525">
            <a:solidFill>
              <a:srgbClr val="000000"/>
            </a:solidFill>
            <a:round/>
            <a:headEnd/>
            <a:tailEnd/>
          </a:ln>
        </p:spPr>
        <p:txBody>
          <a:bodyPr wrap="none"/>
          <a:lstStyle/>
          <a:p>
            <a:endParaRPr lang="zh-CN" altLang="en-US"/>
          </a:p>
        </p:txBody>
      </p:sp>
      <p:sp>
        <p:nvSpPr>
          <p:cNvPr id="47" name="Text Box 185">
            <a:extLst>
              <a:ext uri="{FF2B5EF4-FFF2-40B4-BE49-F238E27FC236}">
                <a16:creationId xmlns:a16="http://schemas.microsoft.com/office/drawing/2014/main" id="{23C8ADA9-D611-B142-6AFF-DF02B09243DD}"/>
              </a:ext>
            </a:extLst>
          </p:cNvPr>
          <p:cNvSpPr txBox="1">
            <a:spLocks noChangeArrowheads="1"/>
          </p:cNvSpPr>
          <p:nvPr/>
        </p:nvSpPr>
        <p:spPr bwMode="auto">
          <a:xfrm>
            <a:off x="8138735" y="232970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8" name="Line 70">
            <a:extLst>
              <a:ext uri="{FF2B5EF4-FFF2-40B4-BE49-F238E27FC236}">
                <a16:creationId xmlns:a16="http://schemas.microsoft.com/office/drawing/2014/main" id="{93CCD3B4-46A1-06B6-5579-1B7E2A2ABA06}"/>
              </a:ext>
            </a:extLst>
          </p:cNvPr>
          <p:cNvSpPr>
            <a:spLocks noChangeShapeType="1"/>
          </p:cNvSpPr>
          <p:nvPr/>
        </p:nvSpPr>
        <p:spPr bwMode="auto">
          <a:xfrm flipH="1" flipV="1">
            <a:off x="170918" y="1182877"/>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7469EC52-71ED-EA33-2B92-5E8C7DE93146}"/>
              </a:ext>
            </a:extLst>
          </p:cNvPr>
          <p:cNvSpPr txBox="1">
            <a:spLocks noChangeArrowheads="1"/>
          </p:cNvSpPr>
          <p:nvPr/>
        </p:nvSpPr>
        <p:spPr bwMode="auto">
          <a:xfrm>
            <a:off x="-25174" y="885930"/>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p>
        </p:txBody>
      </p:sp>
      <p:sp>
        <p:nvSpPr>
          <p:cNvPr id="52" name="Line 27">
            <a:extLst>
              <a:ext uri="{FF2B5EF4-FFF2-40B4-BE49-F238E27FC236}">
                <a16:creationId xmlns:a16="http://schemas.microsoft.com/office/drawing/2014/main" id="{66E37858-E824-F3E7-FFE6-F33F42AED411}"/>
              </a:ext>
            </a:extLst>
          </p:cNvPr>
          <p:cNvSpPr>
            <a:spLocks noChangeShapeType="1"/>
          </p:cNvSpPr>
          <p:nvPr/>
        </p:nvSpPr>
        <p:spPr bwMode="auto">
          <a:xfrm>
            <a:off x="3968372" y="1924598"/>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5" name="Rectangle 164">
            <a:extLst>
              <a:ext uri="{FF2B5EF4-FFF2-40B4-BE49-F238E27FC236}">
                <a16:creationId xmlns:a16="http://schemas.microsoft.com/office/drawing/2014/main" id="{376AC96E-6A22-F140-C36C-51DCFF2CD7B7}"/>
              </a:ext>
            </a:extLst>
          </p:cNvPr>
          <p:cNvSpPr>
            <a:spLocks noChangeArrowheads="1"/>
          </p:cNvSpPr>
          <p:nvPr/>
        </p:nvSpPr>
        <p:spPr bwMode="auto">
          <a:xfrm>
            <a:off x="3497187"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6" name="Rectangle 164">
            <a:extLst>
              <a:ext uri="{FF2B5EF4-FFF2-40B4-BE49-F238E27FC236}">
                <a16:creationId xmlns:a16="http://schemas.microsoft.com/office/drawing/2014/main" id="{792AE496-C487-FFE0-046C-76CA3E41C997}"/>
              </a:ext>
            </a:extLst>
          </p:cNvPr>
          <p:cNvSpPr>
            <a:spLocks noChangeArrowheads="1"/>
          </p:cNvSpPr>
          <p:nvPr/>
        </p:nvSpPr>
        <p:spPr bwMode="auto">
          <a:xfrm>
            <a:off x="4748633" y="2017315"/>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Line 27">
            <a:extLst>
              <a:ext uri="{FF2B5EF4-FFF2-40B4-BE49-F238E27FC236}">
                <a16:creationId xmlns:a16="http://schemas.microsoft.com/office/drawing/2014/main" id="{ABE3C0BA-E5E3-A027-96B5-28A84A2551B1}"/>
              </a:ext>
            </a:extLst>
          </p:cNvPr>
          <p:cNvSpPr>
            <a:spLocks noChangeShapeType="1"/>
          </p:cNvSpPr>
          <p:nvPr/>
        </p:nvSpPr>
        <p:spPr bwMode="auto">
          <a:xfrm>
            <a:off x="8006972" y="2017315"/>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8" name="Rectangle 164">
            <a:extLst>
              <a:ext uri="{FF2B5EF4-FFF2-40B4-BE49-F238E27FC236}">
                <a16:creationId xmlns:a16="http://schemas.microsoft.com/office/drawing/2014/main" id="{D8925C36-FB3F-DBDA-BA85-72C33AA4D11B}"/>
              </a:ext>
            </a:extLst>
          </p:cNvPr>
          <p:cNvSpPr>
            <a:spLocks noChangeArrowheads="1"/>
          </p:cNvSpPr>
          <p:nvPr/>
        </p:nvSpPr>
        <p:spPr bwMode="auto">
          <a:xfrm>
            <a:off x="6755526"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9" name="Line 27">
            <a:extLst>
              <a:ext uri="{FF2B5EF4-FFF2-40B4-BE49-F238E27FC236}">
                <a16:creationId xmlns:a16="http://schemas.microsoft.com/office/drawing/2014/main" id="{58DCE163-4AB6-1B3D-B048-8C740ADD876E}"/>
              </a:ext>
            </a:extLst>
          </p:cNvPr>
          <p:cNvSpPr>
            <a:spLocks noChangeShapeType="1"/>
          </p:cNvSpPr>
          <p:nvPr/>
        </p:nvSpPr>
        <p:spPr bwMode="auto">
          <a:xfrm>
            <a:off x="3497187"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60" name="Line 27">
            <a:extLst>
              <a:ext uri="{FF2B5EF4-FFF2-40B4-BE49-F238E27FC236}">
                <a16:creationId xmlns:a16="http://schemas.microsoft.com/office/drawing/2014/main" id="{E5D845A2-EBB9-DE4F-EF8A-103840072902}"/>
              </a:ext>
            </a:extLst>
          </p:cNvPr>
          <p:cNvSpPr>
            <a:spLocks noChangeShapeType="1"/>
          </p:cNvSpPr>
          <p:nvPr/>
        </p:nvSpPr>
        <p:spPr bwMode="auto">
          <a:xfrm>
            <a:off x="6755526"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62" name="Object 4">
            <a:extLst>
              <a:ext uri="{FF2B5EF4-FFF2-40B4-BE49-F238E27FC236}">
                <a16:creationId xmlns:a16="http://schemas.microsoft.com/office/drawing/2014/main" id="{7B7AC857-375A-FFAC-9353-CFC64AC83F68}"/>
              </a:ext>
            </a:extLst>
          </p:cNvPr>
          <p:cNvGraphicFramePr>
            <a:graphicFrameLocks noChangeAspect="1"/>
          </p:cNvGraphicFramePr>
          <p:nvPr>
            <p:extLst>
              <p:ext uri="{D42A27DB-BD31-4B8C-83A1-F6EECF244321}">
                <p14:modId xmlns:p14="http://schemas.microsoft.com/office/powerpoint/2010/main" val="2033995204"/>
              </p:ext>
            </p:extLst>
          </p:nvPr>
        </p:nvGraphicFramePr>
        <p:xfrm>
          <a:off x="6382421" y="-63354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8" name="Object 4">
                        <a:extLst>
                          <a:ext uri="{FF2B5EF4-FFF2-40B4-BE49-F238E27FC236}">
                            <a16:creationId xmlns:a16="http://schemas.microsoft.com/office/drawing/2014/main" id="{D21C0ADB-8823-B1B5-89F2-712269FA1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421" y="-63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Rectangle 164">
            <a:extLst>
              <a:ext uri="{FF2B5EF4-FFF2-40B4-BE49-F238E27FC236}">
                <a16:creationId xmlns:a16="http://schemas.microsoft.com/office/drawing/2014/main" id="{D3D10A25-84A7-53CE-D84D-2F3FC131F8E6}"/>
              </a:ext>
            </a:extLst>
          </p:cNvPr>
          <p:cNvSpPr>
            <a:spLocks noChangeArrowheads="1"/>
          </p:cNvSpPr>
          <p:nvPr/>
        </p:nvSpPr>
        <p:spPr bwMode="auto">
          <a:xfrm>
            <a:off x="177773" y="1510226"/>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86" name="Rectangle 164">
            <a:extLst>
              <a:ext uri="{FF2B5EF4-FFF2-40B4-BE49-F238E27FC236}">
                <a16:creationId xmlns:a16="http://schemas.microsoft.com/office/drawing/2014/main" id="{1145FDCB-E4DE-0141-0E67-127D0BE3CDAB}"/>
              </a:ext>
            </a:extLst>
          </p:cNvPr>
          <p:cNvSpPr>
            <a:spLocks noChangeArrowheads="1"/>
          </p:cNvSpPr>
          <p:nvPr/>
        </p:nvSpPr>
        <p:spPr bwMode="auto">
          <a:xfrm>
            <a:off x="1434040" y="2002810"/>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2" name="TextBox 101">
            <a:extLst>
              <a:ext uri="{FF2B5EF4-FFF2-40B4-BE49-F238E27FC236}">
                <a16:creationId xmlns:a16="http://schemas.microsoft.com/office/drawing/2014/main" id="{4ECF305B-D08B-33AB-C5AE-85158FFD24E4}"/>
              </a:ext>
            </a:extLst>
          </p:cNvPr>
          <p:cNvSpPr txBox="1"/>
          <p:nvPr/>
        </p:nvSpPr>
        <p:spPr>
          <a:xfrm>
            <a:off x="2984479" y="2825923"/>
            <a:ext cx="3890552"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EDF and RM have the same schedule</a:t>
            </a:r>
            <a:endParaRPr lang="en-SE" sz="2000" dirty="0">
              <a:latin typeface="Gill Sans Light"/>
            </a:endParaRPr>
          </a:p>
        </p:txBody>
      </p:sp>
      <p:sp>
        <p:nvSpPr>
          <p:cNvPr id="103" name="TextBox 102">
            <a:extLst>
              <a:ext uri="{FF2B5EF4-FFF2-40B4-BE49-F238E27FC236}">
                <a16:creationId xmlns:a16="http://schemas.microsoft.com/office/drawing/2014/main" id="{09BDA128-ABFA-AAC7-D0A0-E7EA8EA05C3E}"/>
              </a:ext>
            </a:extLst>
          </p:cNvPr>
          <p:cNvSpPr txBox="1"/>
          <p:nvPr/>
        </p:nvSpPr>
        <p:spPr>
          <a:xfrm>
            <a:off x="2970402" y="6260068"/>
            <a:ext cx="4204100"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LLF has more frequent context switches</a:t>
            </a:r>
            <a:endParaRPr lang="en-SE" sz="2000" dirty="0">
              <a:latin typeface="Gill Sans Light"/>
            </a:endParaRPr>
          </a:p>
        </p:txBody>
      </p:sp>
    </p:spTree>
    <p:extLst>
      <p:ext uri="{BB962C8B-B14F-4D97-AF65-F5344CB8AC3E}">
        <p14:creationId xmlns:p14="http://schemas.microsoft.com/office/powerpoint/2010/main" val="33244262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099" y="112441"/>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a:t>
                </a:r>
                <a:r>
                  <a:rPr lang="en-GB" sz="2800" dirty="0" err="1"/>
                  <a:t>unschedulable</a:t>
                </a:r>
                <a:r>
                  <a:rPr lang="en-GB" sz="2800" dirty="0"/>
                  <a:t>.</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a:t>
                </a:r>
                <a:r>
                  <a:rPr lang="en-US" altLang="zh-CN" sz="2400" dirty="0" err="1">
                    <a:ea typeface="宋体" pitchFamily="2" charset="-122"/>
                  </a:rPr>
                  <a:t>unschedulable</a:t>
                </a:r>
                <a:r>
                  <a:rPr lang="en-US" altLang="zh-CN" sz="2400" dirty="0">
                    <a:ea typeface="宋体" pitchFamily="2" charset="-122"/>
                  </a:rPr>
                  <a:t>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a:xfrm>
                <a:off x="812799" y="697230"/>
                <a:ext cx="10566400" cy="1512570"/>
              </a:xfrm>
            </p:spPr>
            <p:txBody>
              <a:bodyPr>
                <a:normAutofit fontScale="92500" lnSpcReduction="20000"/>
              </a:bodyPr>
              <a:lstStyle/>
              <a:p>
                <a:r>
                  <a:rPr lang="en-US" altLang="zh-CN" dirty="0"/>
                  <a:t>Scheduling anomaly: three tasks under NP fixed-priority scheduling </a:t>
                </a:r>
                <a:r>
                  <a:rPr lang="en-US" altLang="zh-CN" dirty="0" err="1"/>
                  <a:t>witjh</a:t>
                </a:r>
                <a:r>
                  <a:rPr lang="en-US" altLang="zh-CN" dirty="0"/>
                  <a:t>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r>
                  <a:rPr lang="en-US" altLang="zh-CN" dirty="0"/>
                  <a:t> and NP </a:t>
                </a:r>
              </a:p>
              <a:p>
                <a:r>
                  <a:rPr lang="en-US" altLang="zh-CN" dirty="0"/>
                  <a:t>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 since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3</m:t>
                        </m:r>
                      </m:sub>
                    </m:sSub>
                  </m:oMath>
                </a14:m>
                <a:r>
                  <a:rPr lang="zh-CN" altLang="en-US" dirty="0"/>
                  <a:t> </a:t>
                </a:r>
                <a:r>
                  <a:rPr lang="en-GB" altLang="zh-CN" dirty="0"/>
                  <a:t>starts earlier before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1</m:t>
                        </m:r>
                      </m:sub>
                    </m:sSub>
                  </m:oMath>
                </a14:m>
                <a:r>
                  <a:rPr lang="en-GB" altLang="zh-CN" dirty="0"/>
                  <a:t> is released, causing a long delay to it due to NP scheduling (this anomaly does not occur for </a:t>
                </a:r>
                <a:r>
                  <a:rPr lang="en-GB" altLang="zh-CN" dirty="0" err="1"/>
                  <a:t>preemptive</a:t>
                </a:r>
                <a:r>
                  <a:rPr lang="en-GB" altLang="zh-CN" dirty="0"/>
                  <a:t> scheduling)</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xfrm>
                <a:off x="812799" y="697230"/>
                <a:ext cx="10566400" cy="1512570"/>
              </a:xfrm>
              <a:blipFill>
                <a:blip r:embed="rId3"/>
                <a:stretch>
                  <a:fillRect l="-865" t="-1004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3085442" y="2286000"/>
            <a:ext cx="7172250" cy="4419599"/>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44C5-713A-2668-99A9-50589B0B674F}"/>
              </a:ext>
            </a:extLst>
          </p:cNvPr>
          <p:cNvSpPr>
            <a:spLocks noGrp="1"/>
          </p:cNvSpPr>
          <p:nvPr>
            <p:ph type="title"/>
          </p:nvPr>
        </p:nvSpPr>
        <p:spPr/>
        <p:txBody>
          <a:bodyPr/>
          <a:lstStyle/>
          <a:p>
            <a:r>
              <a:rPr lang="en-GB" dirty="0"/>
              <a:t>Online Resources</a:t>
            </a:r>
            <a:endParaRPr lang="en-SE" dirty="0"/>
          </a:p>
        </p:txBody>
      </p:sp>
      <p:sp>
        <p:nvSpPr>
          <p:cNvPr id="3" name="Content Placeholder 2">
            <a:extLst>
              <a:ext uri="{FF2B5EF4-FFF2-40B4-BE49-F238E27FC236}">
                <a16:creationId xmlns:a16="http://schemas.microsoft.com/office/drawing/2014/main" id="{BC7245D6-424C-88F7-2DCE-A17EDB98FE51}"/>
              </a:ext>
            </a:extLst>
          </p:cNvPr>
          <p:cNvSpPr>
            <a:spLocks noGrp="1"/>
          </p:cNvSpPr>
          <p:nvPr>
            <p:ph idx="1"/>
          </p:nvPr>
        </p:nvSpPr>
        <p:spPr/>
        <p:txBody>
          <a:bodyPr/>
          <a:lstStyle/>
          <a:p>
            <a:r>
              <a:rPr lang="en-GB" dirty="0"/>
              <a:t>Priority-Driven Scheduling, Marilyn Wolf</a:t>
            </a:r>
          </a:p>
          <a:p>
            <a:pPr lvl="1"/>
            <a:r>
              <a:rPr lang="en-GB" dirty="0">
                <a:hlinkClick r:id="rId2"/>
              </a:rPr>
              <a:t>https://www.youtube.com/watch?v=zSgr_oFmjqI&amp;list=PLzwefUCNStZsmz5fWPVwVvTo1iPeGmG9M&amp;index=4</a:t>
            </a:r>
            <a:r>
              <a:rPr lang="en-GB" dirty="0"/>
              <a:t> </a:t>
            </a:r>
          </a:p>
          <a:p>
            <a:r>
              <a:rPr lang="en-GB" dirty="0"/>
              <a:t>RMS and EDF, Marilyn Wolf</a:t>
            </a:r>
          </a:p>
          <a:p>
            <a:pPr lvl="1"/>
            <a:r>
              <a:rPr lang="en-GB" dirty="0">
                <a:hlinkClick r:id="rId3"/>
              </a:rPr>
              <a:t>https://www.youtube.com/watch?v=oHMC2aO8GII&amp;list=PLzwefUCNStZsmz5fWPVwVvTo1iPeGmG9M&amp;index=5</a:t>
            </a:r>
            <a:endParaRPr lang="en-GB" dirty="0"/>
          </a:p>
          <a:p>
            <a:r>
              <a:rPr lang="en-GB" dirty="0"/>
              <a:t>Real-Time Scheduling Models, Marilyn Wolf (long)</a:t>
            </a:r>
          </a:p>
          <a:p>
            <a:pPr lvl="1"/>
            <a:r>
              <a:rPr lang="en-GB" dirty="0">
                <a:hlinkClick r:id="rId4"/>
              </a:rPr>
              <a:t>https://www.youtube.com/watch?v=WloSQ7ZEKXk</a:t>
            </a:r>
            <a:r>
              <a:rPr lang="en-GB" dirty="0"/>
              <a:t> </a:t>
            </a:r>
          </a:p>
        </p:txBody>
      </p:sp>
    </p:spTree>
    <p:extLst>
      <p:ext uri="{BB962C8B-B14F-4D97-AF65-F5344CB8AC3E}">
        <p14:creationId xmlns:p14="http://schemas.microsoft.com/office/powerpoint/2010/main" val="17634614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664462"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timing requirements</a:t>
            </a:r>
          </a:p>
          <a:p>
            <a:pPr lvl="1"/>
            <a:r>
              <a:rPr lang="en-GB" dirty="0">
                <a:ea typeface="宋体" pitchFamily="2" charset="-122"/>
              </a:rPr>
              <a:t>Analogy: there was a person who drowned in a river with average depth of 15 cm</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588969" y="2715954"/>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561663" y="1203726"/>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923129" y="1265905"/>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531152" y="1491411"/>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643431" y="1320628"/>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640242" y="1951219"/>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pic>
        <p:nvPicPr>
          <p:cNvPr id="22" name="Picture 21">
            <a:extLst>
              <a:ext uri="{FF2B5EF4-FFF2-40B4-BE49-F238E27FC236}">
                <a16:creationId xmlns:a16="http://schemas.microsoft.com/office/drawing/2014/main" id="{50CE15A0-7ABF-3E6A-4118-0D05B6BDEA98}"/>
              </a:ext>
            </a:extLst>
          </p:cNvPr>
          <p:cNvPicPr>
            <a:picLocks noChangeAspect="1"/>
          </p:cNvPicPr>
          <p:nvPr/>
        </p:nvPicPr>
        <p:blipFill>
          <a:blip r:embed="rId8"/>
          <a:stretch>
            <a:fillRect/>
          </a:stretch>
        </p:blipFill>
        <p:spPr>
          <a:xfrm>
            <a:off x="8043040" y="4544220"/>
            <a:ext cx="4067361" cy="1848374"/>
          </a:xfrm>
          <a:prstGeom prst="rect">
            <a:avLst/>
          </a:prstGeom>
        </p:spPr>
      </p:pic>
    </p:spTree>
    <p:extLst>
      <p:ext uri="{BB962C8B-B14F-4D97-AF65-F5344CB8AC3E}">
        <p14:creationId xmlns:p14="http://schemas.microsoft.com/office/powerpoint/2010/main" val="42503196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100383</TotalTime>
  <Pages>60</Pages>
  <Words>8286</Words>
  <Application>Microsoft Office PowerPoint</Application>
  <PresentationFormat>Widescreen</PresentationFormat>
  <Paragraphs>1412</Paragraphs>
  <Slides>65</Slides>
  <Notes>48</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85" baseType="lpstr">
      <vt:lpstr>Arial MT</vt:lpstr>
      <vt:lpstr>Gill Sans</vt:lpstr>
      <vt:lpstr>Gill Sans Light</vt:lpstr>
      <vt:lpstr>inherit</vt:lpstr>
      <vt:lpstr>宋体</vt:lpstr>
      <vt:lpstr>Aptos Light</vt:lpstr>
      <vt:lpstr>Arial</vt:lpstr>
      <vt:lpstr>Calibri</vt:lpstr>
      <vt:lpstr>Cambria Math</vt:lpstr>
      <vt:lpstr>Century Gothic</vt:lpstr>
      <vt:lpstr>Comic Sans MS</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6   Real-Time Scheduling I</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Example: Lateness</vt:lpstr>
      <vt:lpstr>Scheduling Algorithms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When T3 is Unschedulable</vt:lpstr>
      <vt:lpstr>DM for Constrained Deadline Tasksets (D ≤ T)</vt:lpstr>
      <vt:lpstr>RM vs. DM Example</vt:lpstr>
      <vt:lpstr>PowerPoint Presentation</vt:lpstr>
      <vt:lpstr>Earliest Deadline First (EDF)</vt:lpstr>
      <vt:lpstr>EDF Scheduling Example </vt:lpstr>
      <vt:lpstr>Schedulable Utilization Bound: EDF vs. RM</vt:lpstr>
      <vt:lpstr>RM vs. EDF Example</vt:lpstr>
      <vt:lpstr>RM vs. EDF: Robustness under Overload</vt:lpstr>
      <vt:lpstr>EDF Period Rescaling</vt:lpstr>
      <vt:lpstr>EDF for Constrained Deadline Tasksets (D ≤ T)</vt:lpstr>
      <vt:lpstr>Summary of Schedulability Analysis Algorithms</vt:lpstr>
      <vt:lpstr>PowerPoint Presentation</vt:lpstr>
      <vt:lpstr>Least Laxity First (LLF) Scheduling</vt:lpstr>
      <vt:lpstr>RM, EDF, LLF Example</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lpstr>Online Resources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1150</cp:revision>
  <cp:lastPrinted>2022-03-15T20:14:46Z</cp:lastPrinted>
  <dcterms:created xsi:type="dcterms:W3CDTF">1995-08-12T11:37:26Z</dcterms:created>
  <dcterms:modified xsi:type="dcterms:W3CDTF">2025-05-13T23:27:02Z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