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1" r:id="rId41"/>
    <p:sldId id="1916" r:id="rId42"/>
    <p:sldId id="1922" r:id="rId43"/>
    <p:sldId id="1927" r:id="rId44"/>
    <p:sldId id="1934" r:id="rId45"/>
    <p:sldId id="1933" r:id="rId46"/>
    <p:sldId id="1935" r:id="rId47"/>
    <p:sldId id="1938" r:id="rId48"/>
    <p:sldId id="1939" r:id="rId49"/>
    <p:sldId id="1937" r:id="rId50"/>
    <p:sldId id="1919" r:id="rId51"/>
    <p:sldId id="1920" r:id="rId52"/>
    <p:sldId id="898" r:id="rId53"/>
    <p:sldId id="301" r:id="rId54"/>
    <p:sldId id="1923" r:id="rId55"/>
    <p:sldId id="1931" r:id="rId56"/>
    <p:sldId id="1905" r:id="rId57"/>
    <p:sldId id="1940" r:id="rId5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12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1,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2,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𝑃_1&gt;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2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&gt;𝑃_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:r>
                  <a:rPr lang="en-GB" i="0">
                    <a:latin typeface="Cambria Math" panose="02040503050406030204" pitchFamily="18" charset="0"/>
                  </a:rPr>
                  <a:t>𝜏_1, 𝜏_2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:r>
                  <a:rPr lang="en-GB" i="0">
                    <a:latin typeface="Cambria Math" panose="02040503050406030204" pitchFamily="18" charset="0"/>
                  </a:rPr>
                  <a:t>𝜏_3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>
              <a:ea typeface="宋体" charset="-122"/>
            </a:endParaRP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4800" dirty="0"/>
                  <a:t>Let each philosopher pick up both left and right forks atomically within a critical section (L3, “Semaphore-based Solution I”)</a:t>
                </a:r>
                <a:endParaRPr lang="en-US" sz="4800" dirty="0"/>
              </a:p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959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beige CS, respectively)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55556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2354F-EF4D-078C-0DF4-8A5042CB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711EC-344C-66CD-CB73-58C853032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6D4C910-C003-5BA1-EE00-748BC74D43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6D4C910-C003-5BA1-EE00-748BC74D43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1619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825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05BCA-7283-9B6E-86CB-45D12C4D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8198B-E94C-9E18-DCDF-2B83CA04C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731621C-7F2B-37FB-EE88-294078EDB7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731621C-7F2B-37FB-EE88-294078EDB7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22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9BAF-79CE-2F7F-9C22-7CD6B4598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E6B55-86E9-D4E7-DD67-99C8F1801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722EB25-4DEE-5C2A-E304-4B5B96AB27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722EB25-4DEE-5C2A-E304-4B5B96AB27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6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B97D-D811-6CA2-1354-A7902BEE2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736B4-C2EE-BE62-9BC8-046C1E7A4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99EE35E-2723-6BB4-8935-9F889012A5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99EE35E-2723-6BB4-8935-9F889012A5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82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62127-CF13-73DB-8826-FC9898994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BCE8A-1825-481E-5FCD-6017E485D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BCEE9DE-BDE3-10B6-7E99-F449CC6802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BCEE9DE-BDE3-10B6-7E99-F449CC6802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386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r>
              <a:rPr lang="en-US" altLang="zh-CN" sz="1200" dirty="0">
                <a:ea typeface="宋体" charset="-122"/>
              </a:rPr>
              <a:t> associated with semaphores 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 and s</a:t>
            </a:r>
            <a:r>
              <a:rPr lang="en-US" altLang="zh-CN" sz="1200" baseline="-25000" dirty="0">
                <a:ea typeface="宋体" charset="-122"/>
              </a:rPr>
              <a:t>3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 dirty="0"/>
              <a:t>FF, NF, BF, FFDU, BFDD, etc.</a:t>
            </a:r>
          </a:p>
          <a:p>
            <a:r>
              <a:rPr lang="it-IT" altLang="zh-CN" dirty="0"/>
              <a:t>in the</a:t>
            </a:r>
          </a:p>
          <a:p>
            <a:r>
              <a:rPr lang="it-IT" altLang="zh-CN" dirty="0"/>
              <a:t>strong sense</a:t>
            </a:r>
          </a:p>
          <a:p>
            <a:pPr eaLnBrk="1" hangingPunct="1"/>
            <a:r>
              <a:rPr lang="en-US" altLang="zh-CN" dirty="0"/>
              <a:t> </a:t>
            </a:r>
            <a:r>
              <a:rPr lang="it-IT" altLang="zh-CN" dirty="0"/>
              <a:t>Global (work-conserving) and partitioned approaches are incomparable</a:t>
            </a:r>
          </a:p>
          <a:p>
            <a:pPr eaLnBrk="1" hangingPunct="1"/>
            <a:r>
              <a:rPr lang="en-US" altLang="zh-CN" dirty="0"/>
              <a:t>Two steps:</a:t>
            </a:r>
          </a:p>
          <a:p>
            <a:pPr lvl="1" eaLnBrk="1" hangingPunct="1"/>
            <a:r>
              <a:rPr lang="en-US" altLang="zh-CN" dirty="0"/>
              <a:t>1. Determine a mapping of tasks to processors</a:t>
            </a:r>
          </a:p>
          <a:p>
            <a:pPr lvl="1" eaLnBrk="1" hangingPunct="1"/>
            <a:r>
              <a:rPr lang="en-US" altLang="zh-CN" dirty="0"/>
              <a:t>2. Perform run-time scheduling</a:t>
            </a:r>
          </a:p>
          <a:p>
            <a:pPr eaLnBrk="1" hangingPunct="1"/>
            <a:r>
              <a:rPr lang="en-US" altLang="zh-CN" dirty="0"/>
              <a:t>The Earliest Deadline First (EDF) scheduling algorithm</a:t>
            </a:r>
          </a:p>
          <a:p>
            <a:pPr lvl="1" eaLnBrk="1" hangingPunct="1"/>
            <a:r>
              <a:rPr lang="en-US" altLang="zh-CN" dirty="0"/>
              <a:t>- provably optimal (utilization bound = 1.0) on uniprocessors</a:t>
            </a:r>
          </a:p>
          <a:p>
            <a:pPr eaLnBrk="1" hangingPunct="1"/>
            <a:r>
              <a:rPr lang="en-US" altLang="zh-CN" dirty="0"/>
              <a:t>Partitioned with EDF   </a:t>
            </a:r>
          </a:p>
          <a:p>
            <a:pPr lvl="1" eaLnBrk="1" hangingPunct="1"/>
            <a:r>
              <a:rPr lang="en-US" altLang="zh-CN" dirty="0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 dirty="0"/>
              <a:t>Schedule each processor using EDF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it-IT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8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42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7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srinivasbt/vide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 (which protects the red CS)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634" t="-5116" r="-2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This is priority inversion, since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causes a long blocking delay to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 even though they does not share any resources (semaphores)</a:t>
                </a: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blipFill>
                <a:blip r:embed="rId12"/>
                <a:stretch>
                  <a:fillRect l="-647" t="-468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realistic and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execution after it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r="-651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</a:t>
                </a:r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(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blue CS A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pink CS B) 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. Circular waiting </a:t>
                </a:r>
                <a:r>
                  <a:rPr lang="en-US" altLang="zh-CN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B488B-74B8-6FA3-89AD-8C0AC7231077}"/>
              </a:ext>
            </a:extLst>
          </p:cNvPr>
          <p:cNvSpPr txBox="1"/>
          <p:nvPr/>
        </p:nvSpPr>
        <p:spPr>
          <a:xfrm>
            <a:off x="3095147" y="47244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CC9-9B42-3083-0611-924E53989C3E}"/>
              </a:ext>
            </a:extLst>
          </p:cNvPr>
          <p:cNvSpPr txBox="1"/>
          <p:nvPr/>
        </p:nvSpPr>
        <p:spPr>
          <a:xfrm>
            <a:off x="3089831" y="5238426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7821A-E51A-4D7C-B40E-DA72E9CE6052}"/>
              </a:ext>
            </a:extLst>
          </p:cNvPr>
          <p:cNvSpPr txBox="1"/>
          <p:nvPr/>
        </p:nvSpPr>
        <p:spPr>
          <a:xfrm>
            <a:off x="5598741" y="4770474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089D-0E59-82B1-8BBE-22720C2489A2}"/>
              </a:ext>
            </a:extLst>
          </p:cNvPr>
          <p:cNvSpPr txBox="1"/>
          <p:nvPr/>
        </p:nvSpPr>
        <p:spPr>
          <a:xfrm>
            <a:off x="5593425" y="52845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</a:t>
                </a:r>
                <a:r>
                  <a:rPr lang="en-GB" kern="0" dirty="0" err="1">
                    <a:ea typeface="宋体" charset="-122"/>
                  </a:rPr>
                  <a:t>preemption</a:t>
                </a:r>
                <a:r>
                  <a:rPr lang="en-GB" kern="0" dirty="0">
                    <a:ea typeface="宋体" charset="-122"/>
                  </a:rPr>
                  <a:t>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at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:r>
                  <a:rPr lang="en-GB" dirty="0">
                    <a:ea typeface="宋体" charset="-122"/>
                  </a:rPr>
                  <a:t>semaphore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book-reading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  <a:p>
                <a:r>
                  <a:rPr lang="en-GB" kern="0" dirty="0">
                    <a:ea typeface="宋体" charset="-122"/>
                  </a:rPr>
                  <a:t>Your book-reading task (critical section) initially had a low priority, but it inherits higher priority of the VIP as soon as the VIP gets blocked waiting for the book (shared resource)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  <a:blipFill>
                <a:blip r:embed="rId2"/>
                <a:stretch>
                  <a:fillRect l="-1379" t="-2145" r="-206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ln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’s priority is increased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when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tries to lock semaphore s but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; NOT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lock 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this example, </a:t>
                </a:r>
                <a:r>
                  <a:rPr lang="en-US" altLang="zh-CN" sz="2000" dirty="0">
                    <a:ea typeface="宋体" charset="-122"/>
                  </a:rPr>
                  <a:t>Four tasks and three semaphores (s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 protects red CS,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protects yellow CS,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 protects beige CS). </a:t>
                </a:r>
                <a:r>
                  <a:rPr lang="en-GB" sz="22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000" dirty="0"/>
                  <a:t> is blocked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/>
                  <a:t> critical sections </a:t>
                </a:r>
                <a:r>
                  <a:rPr lang="en-GB" sz="1600" dirty="0"/>
                  <a:t> </a:t>
                </a:r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 b="-311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666915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421297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990936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445517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507056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695621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820466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396255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791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Priority Ceiling Protocol PCP </a:t>
                </a:r>
                <a:r>
                  <a:rPr lang="en-US" altLang="zh-CN" sz="2800" dirty="0">
                    <a:ea typeface="宋体" charset="-122"/>
                  </a:rPr>
                  <a:t>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ceiling, equal to maximum priority of all tasks that require it: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semaphore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800" dirty="0"/>
                  <a:t> and enter CS only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4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b="0" dirty="0"/>
                  <a:t>, </a:t>
                </a:r>
                <a:r>
                  <a:rPr lang="en-GB" sz="2600" b="0" dirty="0"/>
                  <a:t>that is, it</a:t>
                </a:r>
                <a:r>
                  <a:rPr lang="en-GB" sz="2400" dirty="0"/>
                  <a:t>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strictly higher than the maximum ceiling of all semaphores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) currently held by other tasks; otherwise it is blocked due to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宋体" charset="-122"/>
                  </a:rPr>
                  <a:t>ceiling blocking</a:t>
                </a:r>
                <a:r>
                  <a:rPr lang="en-US" altLang="zh-CN" sz="2400" dirty="0">
                    <a:ea typeface="宋体" charset="-122"/>
                  </a:rPr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 dirty="0"/>
                  <a:t> may or may not be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itself 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ea typeface="宋体" charset="-122"/>
                  </a:rPr>
                  <a:t>, as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by definition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US" altLang="zh-CN" sz="2800" dirty="0">
                    <a:ea typeface="宋体" charset="-122"/>
                  </a:rPr>
                  <a:t>Under PCP, </a:t>
                </a:r>
                <a:r>
                  <a:rPr lang="en-GB" sz="2800" dirty="0"/>
                  <a:t>a task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sz="2800" dirty="0"/>
                  <a:t>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, </a:t>
                </a:r>
                <a:r>
                  <a:rPr lang="en-GB" altLang="zh-CN" sz="2800" dirty="0">
                    <a:ea typeface="宋体" charset="-122"/>
                  </a:rPr>
                  <a:t>i</a:t>
                </a:r>
                <a:r>
                  <a:rPr lang="en-GB" sz="2800" dirty="0">
                    <a:solidFill>
                      <a:schemeClr val="tx1"/>
                    </a:solidFill>
                  </a:rPr>
                  <a:t>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PIP:</a:t>
                </a:r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el-GR" sz="25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5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, but </a:t>
                </a:r>
                <a:r>
                  <a:rPr lang="en-GB" sz="2500" dirty="0"/>
                  <a:t>its </a:t>
                </a:r>
                <a:r>
                  <a:rPr lang="en-US" altLang="zh-CN" sz="25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500" baseline="-25000" dirty="0">
                    <a:ea typeface="宋体" charset="-122"/>
                  </a:rPr>
                  <a:t> </a:t>
                </a:r>
                <a:r>
                  <a:rPr lang="en-US" altLang="zh-CN" sz="2500" dirty="0">
                    <a:ea typeface="宋体" charset="-122"/>
                  </a:rPr>
                  <a:t>is not strictly higher than the maximum ceiling of all semaphores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500" dirty="0">
                    <a:ea typeface="宋体" charset="-122"/>
                  </a:rPr>
                  <a:t>) currently held by other tasks</a:t>
                </a:r>
                <a:r>
                  <a:rPr lang="en-US" altLang="zh-CN" sz="25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 itself may be free)</a:t>
                </a:r>
              </a:p>
              <a:p>
                <a:pPr lvl="1" eaLnBrk="1" hangingPunct="1">
                  <a:defRPr/>
                </a:pPr>
                <a:r>
                  <a:rPr lang="en-GB" sz="2500" dirty="0">
                    <a:ea typeface="宋体" charset="-122"/>
                  </a:rPr>
                  <a:t>Ceiling blocking is “preventive blocking”, since a task may be blocked even though the semaphore it tries to lock is free. This </a:t>
                </a:r>
                <a:r>
                  <a:rPr lang="en-US" altLang="zh-CN" sz="2400" dirty="0">
                    <a:ea typeface="宋体" charset="-122"/>
                  </a:rPr>
                  <a:t>helps to prevent potential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791200"/>
              </a:xfrm>
              <a:blipFill>
                <a:blip r:embed="rId2"/>
                <a:stretch>
                  <a:fillRect l="-1038" t="-2842" r="-1211" b="-14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PIP, since PCP includes PIP as part of the protocol</a:t>
                </a: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3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  <a:p>
                <a:pPr eaLnBrk="1" hangingPunct="1"/>
                <a:r>
                  <a:rPr lang="en-US" altLang="zh-CN" sz="3000" dirty="0">
                    <a:ea typeface="宋体" charset="-122"/>
                  </a:rPr>
                  <a:t>Analogous to requiring a philosopher to pick up both forks in one atomic operation to prevent deadlocks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171" t="-4237" r="-117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ea typeface="宋体" charset="-122"/>
                  </a:rPr>
                  <a:t>Semaphore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 protects blue CS A and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 protects pink CS B </a:t>
                </a:r>
              </a:p>
              <a:p>
                <a:pPr eaLnBrk="1" hangingPunct="1"/>
                <a:r>
                  <a:rPr lang="en-US" altLang="zh-CN" kern="0" dirty="0">
                    <a:ea typeface="宋体" charset="-122"/>
                  </a:rPr>
                  <a:t>Classic deadlock scenario (with or without PIP):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lock two semaphores in opposite order:</a:t>
                </a: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runs first and locks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starts running and locks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, then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r>
                  <a:rPr lang="en-US" altLang="zh-CN" sz="2400" kern="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</a:t>
                </a:r>
                <a:r>
                  <a:rPr lang="en-GB" altLang="zh-CN" sz="2400" kern="0" dirty="0">
                    <a:ea typeface="宋体" charset="-122"/>
                  </a:rPr>
                  <a:t>starts </a:t>
                </a:r>
                <a:r>
                  <a:rPr lang="en-US" altLang="zh-CN" sz="2400" kern="0" dirty="0">
                    <a:ea typeface="宋体" charset="-122"/>
                  </a:rPr>
                  <a:t>running and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1, </a:t>
                </a:r>
                <a:r>
                  <a:rPr lang="en-US" altLang="zh-CN" sz="2400" kern="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holds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. Circular waiting </a:t>
                </a:r>
                <a:r>
                  <a:rPr lang="en-US" altLang="zh-CN" sz="2400" kern="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kern="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blipFill>
                <a:blip r:embed="rId6"/>
                <a:stretch>
                  <a:fillRect l="-1436" t="-5204" b="-679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742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ea typeface="宋体" charset="-122"/>
                  </a:rPr>
                  <a:t>Three tasks and two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</a:t>
                </a:r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7776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US" altLang="zh-CN" dirty="0">
                    <a:ea typeface="宋体" charset="-122"/>
                  </a:rPr>
                  <a:t>Four tasks and three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protects beige CS)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blocking)</a:t>
                </a:r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1758" t="-1793" r="-2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49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 </a:t>
                </a:r>
                <a:r>
                  <a:rPr lang="en-US" altLang="zh-CN" sz="2500" dirty="0">
                    <a:solidFill>
                      <a:srgbClr val="000000"/>
                    </a:solidFill>
                    <a:ea typeface="宋体" charset="-122"/>
                  </a:rPr>
                  <a:t>with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(higher)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(lower)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. (In the figure below, a thin blue arrow indicates that a task requires a semaphore during its execution; a solid green arrow indicates that a task is currently holding the required semaphore.)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2"/>
                <a:stretch>
                  <a:fillRect l="-750" t="-32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1B6575DD-A91F-CF80-2FA7-82CEC84C6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536586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60ADD06-CBF0-925A-9C62-12CCEA419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85994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9CB013DB-FDB2-2862-F401-632A17F2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8D59F70A-8A8E-EC14-4F5B-5D273122CF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1ECB6AA-55BB-6333-03EC-9C97E784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8BC86ABB-A22E-CED5-8794-4A450B0B4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)=1</a:t>
            </a:r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5FAE1577-4D9B-A873-53B9-FD2FBB7A0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6" name="Graphic 25" descr="Checkmark outline">
            <a:extLst>
              <a:ext uri="{FF2B5EF4-FFF2-40B4-BE49-F238E27FC236}">
                <a16:creationId xmlns:a16="http://schemas.microsoft.com/office/drawing/2014/main" id="{1A3AFF25-93EB-9BF4-B563-0E23B69AB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0665" y="5266159"/>
            <a:ext cx="534993" cy="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ED43-D6EA-090B-8FBF-AA4DBFA5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78CC-407F-CA0F-8962-A9BCC522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EC19ECC-39B1-6E80-55E8-E2A6E3E6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F1F1D4C2-DFE8-D7AB-E163-73FF2C3C1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A3F96E8E-A3E2-8178-9D58-91F239362B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04FE83F-D299-EA35-959A-40107547C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ACE1CC59-02C8-5950-2244-5005C3C45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849708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17575259-7163-9ABE-2421-C69E571F2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241440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F43E0314-BB15-18E0-1F15-0A27E437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15022B9D-0619-3EF2-507D-478CE4EE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D874DF5-1F9D-F6B7-6336-B28ACC5D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DF58369E-9C9E-D551-3BD6-6A6864BF7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)=1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AB24CBC0-9518-8CC7-026A-565349390B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25497" y="4967402"/>
            <a:ext cx="1955971" cy="1020498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773CD0F-38D4-8574-C41A-FE474F70B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773CD0F-38D4-8574-C41A-FE474F70B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3"/>
                <a:stretch>
                  <a:fillRect l="-1038" t="-3673" b="-18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17">
            <a:extLst>
              <a:ext uri="{FF2B5EF4-FFF2-40B4-BE49-F238E27FC236}">
                <a16:creationId xmlns:a16="http://schemas.microsoft.com/office/drawing/2014/main" id="{980C71A0-0480-8C69-EDFF-C21476C52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7" name="Graphic 16" descr="Checkmark outline">
            <a:extLst>
              <a:ext uri="{FF2B5EF4-FFF2-40B4-BE49-F238E27FC236}">
                <a16:creationId xmlns:a16="http://schemas.microsoft.com/office/drawing/2014/main" id="{6803C756-CC09-D696-A005-546301306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0665" y="5244388"/>
            <a:ext cx="534993" cy="534993"/>
          </a:xfrm>
          <a:prstGeom prst="rect">
            <a:avLst/>
          </a:prstGeom>
        </p:spPr>
      </p:pic>
      <p:pic>
        <p:nvPicPr>
          <p:cNvPr id="3" name="Graphic 2" descr="Checkmark outline">
            <a:extLst>
              <a:ext uri="{FF2B5EF4-FFF2-40B4-BE49-F238E27FC236}">
                <a16:creationId xmlns:a16="http://schemas.microsoft.com/office/drawing/2014/main" id="{2122B326-2B86-5433-26A4-72D694B2F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2807" y="5244388"/>
            <a:ext cx="534993" cy="534993"/>
          </a:xfrm>
          <a:prstGeom prst="rect">
            <a:avLst/>
          </a:prstGeom>
        </p:spPr>
      </p:pic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C01877BE-6BAB-8A50-7653-1D1259362710}"/>
              </a:ext>
            </a:extLst>
          </p:cNvPr>
          <p:cNvSpPr/>
          <p:nvPr/>
        </p:nvSpPr>
        <p:spPr bwMode="auto">
          <a:xfrm>
            <a:off x="5729445" y="5110467"/>
            <a:ext cx="1560783" cy="914400"/>
          </a:xfrm>
          <a:prstGeom prst="rightArrowCallou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Gill Sans Light"/>
              </a:rPr>
              <a:t>Not at the same time</a:t>
            </a:r>
            <a:endParaRPr kumimoji="0" lang="en-SE" sz="1800" b="1" i="0" u="none" strike="noStrike" cap="none" normalizeH="0" baseline="0" dirty="0">
              <a:ln>
                <a:noFill/>
              </a:ln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817843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CCA7A-9EDA-876D-C83E-1B926DC35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728-2922-3A43-FE15-2ECCAD5E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BE8C-CEDC-7DE4-B107-696342B6C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BE8C-CEDC-7DE4-B107-696342B6C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3"/>
                <a:stretch>
                  <a:fillRect l="-1038" t="-3673" b="-6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6E110074-8FF8-F80B-021A-4D7178F95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9610081C-E7A5-D3CF-5B68-A884AFA91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DFA438F-E882-26C1-D236-50703A25F1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C6190E6F-362F-C981-CAEF-D689BDF5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5227A45B-D04E-E8BB-6FFE-4115D22C3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116998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E7D6FCD8-6135-76A8-230C-CE2FBAD93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731909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7D33696D-F87F-CE1E-BCE6-F963F6A8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C808A61-ABDB-A7AD-3070-45AB8D26B0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AF59548-9A38-344E-AC53-42C08DBE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1232F0D3-FB0A-AB07-C497-816142DD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09B29A95-41B1-8FC8-F0F1-2EA271B1A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7051" y="4925493"/>
            <a:ext cx="1917578" cy="1078723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79985849-A711-E152-E082-BCF7035C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1" name="Graphic 10" descr="Close outline">
            <a:extLst>
              <a:ext uri="{FF2B5EF4-FFF2-40B4-BE49-F238E27FC236}">
                <a16:creationId xmlns:a16="http://schemas.microsoft.com/office/drawing/2014/main" id="{8FDE6667-B2ED-570A-EE1F-60B0E91E2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4507" y="5224456"/>
            <a:ext cx="480796" cy="480796"/>
          </a:xfrm>
          <a:prstGeom prst="rect">
            <a:avLst/>
          </a:prstGeom>
        </p:spPr>
      </p:pic>
      <p:pic>
        <p:nvPicPr>
          <p:cNvPr id="13" name="Graphic 12" descr="Close outline">
            <a:extLst>
              <a:ext uri="{FF2B5EF4-FFF2-40B4-BE49-F238E27FC236}">
                <a16:creationId xmlns:a16="http://schemas.microsoft.com/office/drawing/2014/main" id="{66235C75-8F04-4388-3D67-6A7EE9170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26" y="5224456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360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F6961-7CEE-708F-AF90-BFDEC2D1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40B3-E4E3-30F3-20DE-D144CF03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41291-A144-7C76-02CA-C8E803F6C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41291-A144-7C76-02CA-C8E803F6C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B64B84FA-5E86-3FAC-8B8C-06DBCA96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1F9BA17C-564B-56DE-7931-37AF184FB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494EC54-0883-BC41-FE77-96D53C41E3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9E42257-F9F1-55C7-FA95-C8474B17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5556B690-29CA-6178-B13D-CF7D19572763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B034B379-25C2-95AB-3C33-1384417E68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008002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A7F1DC5A-70E6-0EFD-BF2F-CB4541BD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8F52AC1D-11E6-5194-F5B6-3D9DBBB341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AE7DE32-68F4-05AF-F6AA-61E2EF36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F61F5143-BE4B-8BE7-9D8E-78DA04A6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F14CCDEC-DE12-2981-B9AA-25B19DDC9F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7051" y="4925493"/>
            <a:ext cx="1917578" cy="1078723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5F34925D-0E88-D7AB-391B-D3701F16A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25497" y="4967402"/>
            <a:ext cx="1952699" cy="10368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1" name="Graphic 10" descr="Close outline">
            <a:extLst>
              <a:ext uri="{FF2B5EF4-FFF2-40B4-BE49-F238E27FC236}">
                <a16:creationId xmlns:a16="http://schemas.microsoft.com/office/drawing/2014/main" id="{3D0B5B16-0FC2-908F-C336-9123BB797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6431" y="5469436"/>
            <a:ext cx="480796" cy="480796"/>
          </a:xfrm>
          <a:prstGeom prst="rect">
            <a:avLst/>
          </a:prstGeom>
        </p:spPr>
      </p:pic>
      <p:pic>
        <p:nvPicPr>
          <p:cNvPr id="13" name="Graphic 12" descr="Close outline">
            <a:extLst>
              <a:ext uri="{FF2B5EF4-FFF2-40B4-BE49-F238E27FC236}">
                <a16:creationId xmlns:a16="http://schemas.microsoft.com/office/drawing/2014/main" id="{6D69D66C-B85B-B74D-B254-3FFF1EA8F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26" y="5224456"/>
            <a:ext cx="480796" cy="480796"/>
          </a:xfrm>
          <a:prstGeom prst="rect">
            <a:avLst/>
          </a:prstGeom>
        </p:spPr>
      </p:pic>
      <p:sp>
        <p:nvSpPr>
          <p:cNvPr id="14" name="Line 17">
            <a:extLst>
              <a:ext uri="{FF2B5EF4-FFF2-40B4-BE49-F238E27FC236}">
                <a16:creationId xmlns:a16="http://schemas.microsoft.com/office/drawing/2014/main" id="{C3EE0306-6750-089E-521A-F122DB33E9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5" name="Graphic 14" descr="Checkmark outline">
            <a:extLst>
              <a:ext uri="{FF2B5EF4-FFF2-40B4-BE49-F238E27FC236}">
                <a16:creationId xmlns:a16="http://schemas.microsoft.com/office/drawing/2014/main" id="{AAEC5454-5BA6-1F4D-89ED-313E4DDF2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5438" y="5445644"/>
            <a:ext cx="534993" cy="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3167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92EA4-633D-E5FE-4BEE-0890E667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7461-FB33-A4C5-1FA0-93C05D88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4692D-5A37-539B-4DC8-DECF72352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4692D-5A37-539B-4DC8-DECF72352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B9124235-C087-408C-2CAB-57A1223A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7B766BB2-E9C3-1F78-8F11-381EEB03B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A8FEEAF3-E327-43D3-486C-52812FF006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E0AF8AB4-EADE-72C6-570C-5FE283E1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934DF88-1E15-7440-8041-B53221E3CB11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93D2E5BD-8639-B53A-E553-21EA1AA7A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314006"/>
              </p:ext>
            </p:extLst>
          </p:nvPr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1D09A2BC-9AEE-3F92-9B63-0B651F53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5F4E0F71-0677-B00C-60BD-FD3072EDBD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C00A481-3647-98F4-BA07-8BAFE7BA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07100500-7570-EF51-F8A3-D256597B1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E0BE7AA2-E9EF-D3FF-BEB9-7347A3DA3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0208" y="4885633"/>
            <a:ext cx="1880364" cy="1092666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D4D79-34CB-B984-D3E8-CF8EB3ED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90FF2DF7-1645-A86C-B6E4-DD104A950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AE795FE8-84A0-6074-44A1-A47518ACB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02220" y="5000499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5" name="Graphic 14" descr="Close outline">
            <a:extLst>
              <a:ext uri="{FF2B5EF4-FFF2-40B4-BE49-F238E27FC236}">
                <a16:creationId xmlns:a16="http://schemas.microsoft.com/office/drawing/2014/main" id="{5B991826-80AD-7A1A-4DBA-BFC68A898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804" y="5257800"/>
            <a:ext cx="480796" cy="480796"/>
          </a:xfrm>
          <a:prstGeom prst="rect">
            <a:avLst/>
          </a:prstGeom>
        </p:spPr>
      </p:pic>
      <p:pic>
        <p:nvPicPr>
          <p:cNvPr id="25" name="Graphic 24" descr="Checkmark outline">
            <a:extLst>
              <a:ext uri="{FF2B5EF4-FFF2-40B4-BE49-F238E27FC236}">
                <a16:creationId xmlns:a16="http://schemas.microsoft.com/office/drawing/2014/main" id="{E01C8304-DDF1-EF95-2294-98ADD0802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0618" y="5294629"/>
            <a:ext cx="534993" cy="534993"/>
          </a:xfrm>
          <a:prstGeom prst="rect">
            <a:avLst/>
          </a:prstGeom>
        </p:spPr>
      </p:pic>
      <p:pic>
        <p:nvPicPr>
          <p:cNvPr id="14" name="Graphic 13" descr="Close outline">
            <a:extLst>
              <a:ext uri="{FF2B5EF4-FFF2-40B4-BE49-F238E27FC236}">
                <a16:creationId xmlns:a16="http://schemas.microsoft.com/office/drawing/2014/main" id="{A83EB871-2AE9-77F1-BBE6-2323ECADD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5009" y="5257800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4418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15F3A-58E6-F99C-09C0-E49FDA5E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23F4-AA7B-A2FA-F43F-6CC4E716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56BDD-975C-7301-F8BB-205D9D8DE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56BDD-975C-7301-F8BB-205D9D8DE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4D69E516-712E-7490-5ABC-13D650F5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B9BD1CF-4FBB-FCA9-535F-44901F92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23BA0552-E9E2-036A-BDC9-E2FA564F83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71162B86-585D-E686-EB55-40B40227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F1FA2B6B-5167-7C53-52E9-086E2E27BE88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4368AECB-7C4F-AA53-DF37-B59EB0FE4C0D}"/>
              </a:ext>
            </a:extLst>
          </p:cNvPr>
          <p:cNvGraphicFramePr>
            <a:graphicFrameLocks/>
          </p:cNvGraphicFramePr>
          <p:nvPr/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68C4C83E-A177-972A-E27D-350E6266C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C3128D5A-D736-ED6A-F3BC-E5A7162864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E1F04B01-DF34-4A0D-A28B-25CE0D91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2DE8E4E5-179B-E495-CCC6-0F8159513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6E463B4B-5636-A68C-B8F5-24DCA5183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8520" y="5010972"/>
            <a:ext cx="2119717" cy="980961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90181-2E81-3F33-74F8-9615A4A8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42B214C-04E6-C8B8-D737-4AE1B3234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0" name="Graphic 19" descr="Close outline">
            <a:extLst>
              <a:ext uri="{FF2B5EF4-FFF2-40B4-BE49-F238E27FC236}">
                <a16:creationId xmlns:a16="http://schemas.microsoft.com/office/drawing/2014/main" id="{044B5309-C664-1E39-E2D9-82E170BA5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480" y="5234204"/>
            <a:ext cx="480796" cy="480796"/>
          </a:xfrm>
          <a:prstGeom prst="rect">
            <a:avLst/>
          </a:prstGeom>
        </p:spPr>
      </p:pic>
      <p:pic>
        <p:nvPicPr>
          <p:cNvPr id="22" name="Graphic 21" descr="Close outline">
            <a:extLst>
              <a:ext uri="{FF2B5EF4-FFF2-40B4-BE49-F238E27FC236}">
                <a16:creationId xmlns:a16="http://schemas.microsoft.com/office/drawing/2014/main" id="{7FCC7051-22D3-159D-646D-E1715CE9F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9570" y="5234204"/>
            <a:ext cx="480796" cy="480796"/>
          </a:xfrm>
          <a:prstGeom prst="rect">
            <a:avLst/>
          </a:prstGeom>
        </p:spPr>
      </p:pic>
      <p:sp>
        <p:nvSpPr>
          <p:cNvPr id="15" name="Line 17">
            <a:extLst>
              <a:ext uri="{FF2B5EF4-FFF2-40B4-BE49-F238E27FC236}">
                <a16:creationId xmlns:a16="http://schemas.microsoft.com/office/drawing/2014/main" id="{7DC0AB8B-98B1-8744-716E-5AB61A89BE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6643" y="4941492"/>
            <a:ext cx="1287425" cy="104982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5" name="Graphic 4" descr="Close outline">
            <a:extLst>
              <a:ext uri="{FF2B5EF4-FFF2-40B4-BE49-F238E27FC236}">
                <a16:creationId xmlns:a16="http://schemas.microsoft.com/office/drawing/2014/main" id="{3D6EE67C-6152-462A-A0D8-0F92792BD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454" y="5234204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3108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6AB81-B0CD-BAE6-C264-A9F65AFD9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AC02-4E0E-BC7B-AE27-F79CB0DC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A3DB7-CDCF-0460-AF64-483E5C8FA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potential chained blocking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,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tries to lock both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and get blocked twice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A3DB7-CDCF-0460-AF64-483E5C8FA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4167" b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E96411C4-447A-0EC4-9F00-3737ABDD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39C7C34F-22B4-D928-74CA-13ACFF98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5437BF8-6FC1-37BD-9AC7-0C267406E7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A36DE98-82A0-5336-0FD7-76DBC96B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EBE0C4E1-B3AE-8A84-43E1-B5D90E80F675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6707FA2-AA4D-ECEF-F6A9-BABF6B1A6C75}"/>
              </a:ext>
            </a:extLst>
          </p:cNvPr>
          <p:cNvGraphicFramePr>
            <a:graphicFrameLocks/>
          </p:cNvGraphicFramePr>
          <p:nvPr/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DA3C1C2F-C50C-1B41-659B-75A583229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DE20803B-7EE5-422A-C5C8-5E6BA427AB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9995AFE-C6E9-4FBD-FF5E-8B8F8A5B6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AE7FD903-78E7-2CBB-60D5-F9B473DA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FE3E5C71-B170-A56F-93C6-6D8D0CE17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885633"/>
            <a:ext cx="3337251" cy="110692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AAA7A-7837-43F3-F5E9-5CBEECC09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B0D0DC44-6058-D5C5-A587-B24AE1C5B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EF8C14D7-1CDD-9271-3FA9-AC0C46C2C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02220" y="5000499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0" name="Graphic 19" descr="Close outline">
            <a:extLst>
              <a:ext uri="{FF2B5EF4-FFF2-40B4-BE49-F238E27FC236}">
                <a16:creationId xmlns:a16="http://schemas.microsoft.com/office/drawing/2014/main" id="{55C18A31-036D-1B04-FFE5-CC489E2C0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3645" y="5029200"/>
            <a:ext cx="480796" cy="480796"/>
          </a:xfrm>
          <a:prstGeom prst="rect">
            <a:avLst/>
          </a:prstGeom>
        </p:spPr>
      </p:pic>
      <p:pic>
        <p:nvPicPr>
          <p:cNvPr id="22" name="Graphic 21" descr="Close outline">
            <a:extLst>
              <a:ext uri="{FF2B5EF4-FFF2-40B4-BE49-F238E27FC236}">
                <a16:creationId xmlns:a16="http://schemas.microsoft.com/office/drawing/2014/main" id="{84AFCC24-2E3A-E9BE-B953-C2A549AD7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101" y="5029200"/>
            <a:ext cx="480796" cy="480796"/>
          </a:xfrm>
          <a:prstGeom prst="rect">
            <a:avLst/>
          </a:prstGeom>
        </p:spPr>
      </p:pic>
      <p:pic>
        <p:nvPicPr>
          <p:cNvPr id="14" name="Graphic 13" descr="Close outline">
            <a:extLst>
              <a:ext uri="{FF2B5EF4-FFF2-40B4-BE49-F238E27FC236}">
                <a16:creationId xmlns:a16="http://schemas.microsoft.com/office/drawing/2014/main" id="{4F2ABE24-BE84-2219-D954-5037A7581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0818" y="5029200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630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(The blocking time is valid even for a task that does not require any semaphores/critical sections, as it may experience </a:t>
                </a:r>
                <a:r>
                  <a:rPr lang="en-US" altLang="zh-CN" dirty="0">
                    <a:ea typeface="宋体" charset="-122"/>
                    <a:hlinkClick r:id="rId3" action="ppaction://hlinksldjump"/>
                  </a:rPr>
                  <a:t>push-through blocking</a:t>
                </a:r>
                <a:r>
                  <a:rPr lang="en-US" altLang="zh-CN" dirty="0">
                    <a:ea typeface="宋体" charset="-122"/>
                  </a:rPr>
                  <a:t>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  <a:blipFill>
                <a:blip r:embed="rId4"/>
                <a:stretch>
                  <a:fillRect l="-1039" t="-44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F72916-C5D4-0776-B7CA-F7BD40D6715C}"/>
              </a:ext>
            </a:extLst>
          </p:cNvPr>
          <p:cNvSpPr/>
          <p:nvPr/>
        </p:nvSpPr>
        <p:spPr>
          <a:xfrm>
            <a:off x="10509818" y="3048000"/>
            <a:ext cx="920182" cy="716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3429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200342" t="-186842" r="-10137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000" dirty="0">
                    <a:latin typeface="Gill Sans Light" panose="020B0302020104020203"/>
                  </a:rPr>
                  <a:t># blockings under PIP: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blipFill>
                <a:blip r:embed="rId4"/>
                <a:stretch>
                  <a:fillRect t="-8929" r="-305" b="-982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altLang="zh-CN" sz="2800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sz="280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by lower-priority </a:t>
                </a:r>
                <a:r>
                  <a:rPr lang="en-US" altLang="zh-CN" sz="2800" dirty="0">
                    <a:ea typeface="宋体" pitchFamily="2" charset="-122"/>
                  </a:rPr>
                  <a:t>tasks </a:t>
                </a:r>
                <a:r>
                  <a:rPr lang="en-US" altLang="zh-CN" sz="2800" b="0" dirty="0">
                    <a:ea typeface="宋体" pitchFamily="2" charset="-122"/>
                  </a:rPr>
                  <a:t>due to shared resources</a:t>
                </a:r>
              </a:p>
              <a:p>
                <a:r>
                  <a:rPr lang="en-US" altLang="zh-CN" sz="2800" dirty="0"/>
                  <a:t>Schedulable utilization bound for </a:t>
                </a:r>
                <a:r>
                  <a:rPr lang="en-GB" altLang="zh-CN" sz="2800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4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sz="2400" dirty="0"/>
              </a:p>
              <a:p>
                <a:pPr lvl="1" eaLnBrk="1" hangingPunct="1"/>
                <a:r>
                  <a:rPr lang="en-US" altLang="zh-CN" sz="2400" dirty="0">
                    <a:ea typeface="宋体" pitchFamily="2" charset="-122"/>
                  </a:rPr>
                  <a:t>Assumptions: task period equal to deadline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); task with smaller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is assigned higher priority (RM priority assignment)</a:t>
                </a:r>
                <a:endParaRPr lang="en-GB" sz="2000" dirty="0"/>
              </a:p>
              <a:p>
                <a:pPr eaLnBrk="1" hangingPunct="1"/>
                <a:r>
                  <a:rPr lang="en-US" altLang="zh-CN" sz="2800" dirty="0"/>
                  <a:t>Response Time Analysis (RTA) for </a:t>
                </a:r>
                <a:r>
                  <a:rPr lang="en-GB" altLang="zh-CN" sz="2800" dirty="0"/>
                  <a:t>RM scheduling with resource sharing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b="0" dirty="0">
                    <a:ea typeface="宋体" pitchFamily="2" charset="-122"/>
                  </a:rPr>
                  <a:t>‘s 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computed by solving the following recursive equation to find the minimum fixed-point solution, </a:t>
                </a:r>
                <a:r>
                  <a:rPr lang="en-US" altLang="zh-CN" sz="2400" dirty="0">
                    <a:ea typeface="宋体" pitchFamily="2" charset="-122"/>
                  </a:rPr>
                  <a:t>where task WCRT is sum of its WCET, blocking time caused by LP tasks, and </a:t>
                </a:r>
                <a:r>
                  <a:rPr lang="en-GB" altLang="zh-CN" sz="2400" dirty="0" err="1">
                    <a:ea typeface="宋体" pitchFamily="2" charset="-122"/>
                  </a:rPr>
                  <a:t>preemption</a:t>
                </a:r>
                <a:r>
                  <a:rPr lang="en-GB" altLang="zh-CN" sz="2400" dirty="0">
                    <a:ea typeface="宋体" pitchFamily="2" charset="-122"/>
                  </a:rPr>
                  <a:t> delay caused by HP tasks: </a:t>
                </a:r>
                <a:endParaRPr lang="en-US" altLang="zh-CN" sz="240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4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schedulable </a:t>
                </a:r>
                <a:r>
                  <a:rPr lang="en-US" altLang="zh-CN" sz="2400" b="0" dirty="0" err="1">
                    <a:ea typeface="宋体" pitchFamily="2" charset="-122"/>
                  </a:rPr>
                  <a:t>iff</a:t>
                </a:r>
                <a:r>
                  <a:rPr lang="en-US" altLang="zh-CN" sz="24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c.f. </a:t>
                </a:r>
                <a:r>
                  <a:rPr lang="en-US" altLang="zh-CN" sz="2400" dirty="0">
                    <a:ea typeface="宋体" pitchFamily="2" charset="-122"/>
                  </a:rPr>
                  <a:t>RTA for </a:t>
                </a:r>
                <a:r>
                  <a:rPr lang="en-GB" altLang="zh-CN" sz="2400" dirty="0"/>
                  <a:t>RM scheduling without resource sharing (Slide 35 </a:t>
                </a:r>
                <a:r>
                  <a:rPr lang="en-GB" altLang="zh-CN" sz="2400"/>
                  <a:t>in “L6-RT Scheduling I”), </a:t>
                </a:r>
                <a:r>
                  <a:rPr lang="en-GB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=0</m:t>
                    </m:r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  <a:blipFill>
                <a:blip r:embed="rId3"/>
                <a:stretch>
                  <a:fillRect l="-1088" t="-3179" r="-16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933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500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1000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241540"/>
              </p:ext>
            </p:extLst>
          </p:nvPr>
        </p:nvGraphicFramePr>
        <p:xfrm>
          <a:off x="3315494" y="4343400"/>
          <a:ext cx="5103812" cy="2049464"/>
        </p:xfrm>
        <a:graphic>
          <a:graphicData uri="http://schemas.openxmlformats.org/drawingml/2006/table">
            <a:tbl>
              <a:tblPr/>
              <a:tblGrid>
                <a:gridCol w="85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3952073305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CS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</a:t>
                </a:r>
                <a:r>
                  <a:rPr lang="en-US" altLang="zh-CN" sz="2000">
                    <a:ea typeface="宋体" charset="-122"/>
                  </a:rPr>
                  <a:t>with CS </a:t>
                </a:r>
                <a:r>
                  <a:rPr lang="en-US" altLang="zh-CN" sz="2000" dirty="0">
                    <a:ea typeface="宋体" charset="-122"/>
                  </a:rPr>
                  <a:t>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 does not experience any blocking since its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(2)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0.828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=250+4+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any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750" t="-3616" r="-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ECBA30F-2116-B88E-B494-A7A860329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742211"/>
              </p:ext>
            </p:extLst>
          </p:nvPr>
        </p:nvGraphicFramePr>
        <p:xfrm>
          <a:off x="8991600" y="4672487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52ACDA5-E50E-3D8E-23FD-AF26FA698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9718"/>
              </p:ext>
            </p:extLst>
          </p:nvPr>
        </p:nvGraphicFramePr>
        <p:xfrm>
          <a:off x="457200" y="4656136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, </m:t>
                            </m:r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400" b="0" dirty="0"/>
                  <a:t>Same calculation of utilization and WCRT for Tasks 2 and 3 as before</a:t>
                </a:r>
                <a:endParaRPr lang="en-US" altLang="zh-CN" sz="14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2B2695B6-51AA-A38B-A937-C12B0ABD0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6499"/>
              </p:ext>
            </p:extLst>
          </p:nvPr>
        </p:nvGraphicFramePr>
        <p:xfrm>
          <a:off x="8991600" y="4667171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28827A6E-FB1A-4B64-55E6-C19929263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11551"/>
              </p:ext>
            </p:extLst>
          </p:nvPr>
        </p:nvGraphicFramePr>
        <p:xfrm>
          <a:off x="533400" y="4672085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A09-B1E3-9AA4-04FC-34A9AB7C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3E17-B0F3-FA57-1888-6DB73EDD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and PCP by Srinivas</a:t>
            </a:r>
          </a:p>
          <a:p>
            <a:pPr lvl="1"/>
            <a:r>
              <a:rPr lang="en-GB">
                <a:hlinkClick r:id="rId2"/>
              </a:rPr>
              <a:t>https://www.youtube.com/@srinivasbt/videos</a:t>
            </a:r>
            <a:r>
              <a:rPr lang="en-GB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414591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101367</TotalTime>
  <Pages>60</Pages>
  <Words>9816</Words>
  <Application>Microsoft Office PowerPoint</Application>
  <PresentationFormat>Widescreen</PresentationFormat>
  <Paragraphs>1321</Paragraphs>
  <Slides>57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PIP Causes Chained Blocking</vt:lpstr>
      <vt:lpstr>Priority Ceiling Protocol (PCP)</vt:lpstr>
      <vt:lpstr>PCP Example I</vt:lpstr>
      <vt:lpstr>PCP Prevents Deadlocks</vt:lpstr>
      <vt:lpstr>PCP Prevents Chained Blocking</vt:lpstr>
      <vt:lpstr>PCP Prevents Chained Blocking</vt:lpstr>
      <vt:lpstr>PCP Example II</vt:lpstr>
      <vt:lpstr>PCP Example II</vt:lpstr>
      <vt:lpstr>PCP Example II</vt:lpstr>
      <vt:lpstr>PCP Example II</vt:lpstr>
      <vt:lpstr>PCP Example II</vt:lpstr>
      <vt:lpstr>PCP Example II</vt:lpstr>
      <vt:lpstr>PCP Example II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  <vt:lpstr>References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1176</cp:revision>
  <cp:lastPrinted>2022-03-15T20:14:46Z</cp:lastPrinted>
  <dcterms:created xsi:type="dcterms:W3CDTF">1995-08-12T11:37:26Z</dcterms:created>
  <dcterms:modified xsi:type="dcterms:W3CDTF">2025-05-13T23:27:50Z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