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84" r:id="rId4"/>
  </p:sldMasterIdLst>
  <p:notesMasterIdLst>
    <p:notesMasterId r:id="rId57"/>
  </p:notesMasterIdLst>
  <p:handoutMasterIdLst>
    <p:handoutMasterId r:id="rId58"/>
  </p:handoutMasterIdLst>
  <p:sldIdLst>
    <p:sldId id="256" r:id="rId5"/>
    <p:sldId id="687" r:id="rId6"/>
    <p:sldId id="478" r:id="rId7"/>
    <p:sldId id="461" r:id="rId8"/>
    <p:sldId id="412" r:id="rId9"/>
    <p:sldId id="384" r:id="rId10"/>
    <p:sldId id="479" r:id="rId11"/>
    <p:sldId id="381" r:id="rId12"/>
    <p:sldId id="323" r:id="rId13"/>
    <p:sldId id="380" r:id="rId14"/>
    <p:sldId id="462" r:id="rId15"/>
    <p:sldId id="463" r:id="rId16"/>
    <p:sldId id="464" r:id="rId17"/>
    <p:sldId id="465" r:id="rId18"/>
    <p:sldId id="466" r:id="rId19"/>
    <p:sldId id="467" r:id="rId20"/>
    <p:sldId id="468" r:id="rId21"/>
    <p:sldId id="469" r:id="rId22"/>
    <p:sldId id="470" r:id="rId23"/>
    <p:sldId id="460" r:id="rId24"/>
    <p:sldId id="472" r:id="rId25"/>
    <p:sldId id="473" r:id="rId26"/>
    <p:sldId id="474" r:id="rId27"/>
    <p:sldId id="475" r:id="rId28"/>
    <p:sldId id="452" r:id="rId29"/>
    <p:sldId id="451" r:id="rId30"/>
    <p:sldId id="454" r:id="rId31"/>
    <p:sldId id="455" r:id="rId32"/>
    <p:sldId id="457" r:id="rId33"/>
    <p:sldId id="453" r:id="rId34"/>
    <p:sldId id="456" r:id="rId35"/>
    <p:sldId id="447" r:id="rId36"/>
    <p:sldId id="448" r:id="rId37"/>
    <p:sldId id="418" r:id="rId38"/>
    <p:sldId id="428" r:id="rId39"/>
    <p:sldId id="417" r:id="rId40"/>
    <p:sldId id="427" r:id="rId41"/>
    <p:sldId id="420" r:id="rId42"/>
    <p:sldId id="433" r:id="rId43"/>
    <p:sldId id="434" r:id="rId44"/>
    <p:sldId id="421" r:id="rId45"/>
    <p:sldId id="430" r:id="rId46"/>
    <p:sldId id="459" r:id="rId47"/>
    <p:sldId id="423" r:id="rId48"/>
    <p:sldId id="431" r:id="rId49"/>
    <p:sldId id="424" r:id="rId50"/>
    <p:sldId id="432" r:id="rId51"/>
    <p:sldId id="425" r:id="rId52"/>
    <p:sldId id="426" r:id="rId53"/>
    <p:sldId id="435" r:id="rId54"/>
    <p:sldId id="437" r:id="rId55"/>
    <p:sldId id="476"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9542" autoAdjust="0"/>
  </p:normalViewPr>
  <p:slideViewPr>
    <p:cSldViewPr>
      <p:cViewPr varScale="1">
        <p:scale>
          <a:sx n="74" d="100"/>
          <a:sy n="74" d="100"/>
        </p:scale>
        <p:origin x="1070" y="4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5/14/2025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5/14/2025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28</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30</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37</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pPr marL="0" indent="0">
              <a:lnSpc>
                <a:spcPct val="85000"/>
              </a:lnSpc>
              <a:spcBef>
                <a:spcPts val="600"/>
              </a:spcBef>
              <a:buNone/>
            </a:pPr>
            <a:r>
              <a:rPr lang="en-US" sz="1200" dirty="0"/>
              <a:t>	(ii) The cache needs N comparators</a:t>
            </a:r>
          </a:p>
          <a:p>
            <a:pPr marL="0" indent="0">
              <a:lnSpc>
                <a:spcPct val="85000"/>
              </a:lnSpc>
              <a:spcBef>
                <a:spcPts val="600"/>
              </a:spcBef>
              <a:buNone/>
            </a:pPr>
            <a:r>
              <a:rPr lang="en-US" sz="1200" dirty="0"/>
              <a:t>	(iii) B = N x S</a:t>
            </a:r>
          </a:p>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25</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27</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441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15C6C03-F572-1B9D-12F3-FAF5F4147DF1}"/>
              </a:ext>
            </a:extLst>
          </p:cNvPr>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31384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4"/>
          </p:nvPr>
        </p:nvSpPr>
        <p:spPr>
          <a:xfrm>
            <a:off x="9367520" y="655383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666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87840" y="655923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7871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81555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6412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33560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89BA5AE4-086C-E7F7-4A56-94E5B7B0A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
        <p:nvSpPr>
          <p:cNvPr id="6" name="Slide Number Placeholder 5">
            <a:extLst>
              <a:ext uri="{FF2B5EF4-FFF2-40B4-BE49-F238E27FC236}">
                <a16:creationId xmlns:a16="http://schemas.microsoft.com/office/drawing/2014/main" id="{4E927263-7ACE-1938-0DAE-A9D93B633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A28B6314-D368-A45E-3A50-5FD924A6694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9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
        <p:nvSpPr>
          <p:cNvPr id="8" name="Slide Number Placeholder 5">
            <a:extLst>
              <a:ext uri="{FF2B5EF4-FFF2-40B4-BE49-F238E27FC236}">
                <a16:creationId xmlns:a16="http://schemas.microsoft.com/office/drawing/2014/main" id="{D7BD0F5C-F23A-A2C7-E2A0-F299691EA8A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8130319-8A2C-E9A0-8FD1-2EC18B7AF57B}"/>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219201"/>
            <a:ext cx="11201400" cy="2541446"/>
          </a:xfrm>
        </p:spPr>
        <p:txBody>
          <a:bodyPr>
            <a:normAutofit fontScale="55000" lnSpcReduction="2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lumMod val="60000"/>
                    <a:lumOff val="40000"/>
                  </a:schemeClr>
                </a:solidFill>
              </a:rPr>
              <a:t>10 11</a:t>
            </a:r>
            <a:r>
              <a:rPr lang="en-US" dirty="0"/>
              <a:t>00 (bin). Set Index=</a:t>
            </a:r>
            <a:r>
              <a:rPr lang="en-US" dirty="0">
                <a:solidFill>
                  <a:schemeClr val="tx2">
                    <a:lumMod val="60000"/>
                    <a:lumOff val="40000"/>
                  </a:schemeClr>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lumMod val="60000"/>
                    <a:lumOff val="40000"/>
                  </a:schemeClr>
                </a:solidFill>
              </a:rPr>
              <a:t>10 01</a:t>
            </a:r>
            <a:r>
              <a:rPr lang="en-US" dirty="0"/>
              <a:t>00 (bin). Set Index=</a:t>
            </a:r>
            <a:r>
              <a:rPr lang="en-US" dirty="0">
                <a:solidFill>
                  <a:schemeClr val="tx2">
                    <a:lumMod val="60000"/>
                    <a:lumOff val="40000"/>
                  </a:schemeClr>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lumMod val="60000"/>
                    <a:lumOff val="40000"/>
                  </a:schemeClr>
                </a:solidFill>
              </a:rPr>
              <a:t>01 11</a:t>
            </a:r>
            <a:r>
              <a:rPr lang="en-US" dirty="0"/>
              <a:t>11</a:t>
            </a:r>
            <a:r>
              <a:rPr lang="en-US" dirty="0">
                <a:solidFill>
                  <a:srgbClr val="FF0000"/>
                </a:solidFill>
              </a:rPr>
              <a:t> </a:t>
            </a:r>
            <a:r>
              <a:rPr lang="en-US" dirty="0"/>
              <a:t>(bin). Set Index=</a:t>
            </a:r>
            <a:r>
              <a:rPr lang="en-US" dirty="0">
                <a:solidFill>
                  <a:schemeClr val="tx2">
                    <a:lumMod val="60000"/>
                    <a:lumOff val="40000"/>
                  </a:schemeClr>
                </a:solidFill>
              </a:rPr>
              <a:t>0111</a:t>
            </a:r>
            <a:r>
              <a:rPr lang="en-US" dirty="0"/>
              <a:t>(bin)=0x7. The set with index 0x7 has a single block with Valid=0, hence it is a cache miss (no need to check for tag match).</a:t>
            </a:r>
          </a:p>
        </p:txBody>
      </p:sp>
      <p:pic>
        <p:nvPicPr>
          <p:cNvPr id="3" name="Picture 2">
            <a:extLst>
              <a:ext uri="{FF2B5EF4-FFF2-40B4-BE49-F238E27FC236}">
                <a16:creationId xmlns:a16="http://schemas.microsoft.com/office/drawing/2014/main" id="{45951ECD-6521-672F-0F53-22825796564B}"/>
              </a:ext>
            </a:extLst>
          </p:cNvPr>
          <p:cNvPicPr>
            <a:picLocks noChangeAspect="1"/>
          </p:cNvPicPr>
          <p:nvPr/>
        </p:nvPicPr>
        <p:blipFill>
          <a:blip r:embed="rId2"/>
          <a:stretch>
            <a:fillRect/>
          </a:stretch>
        </p:blipFill>
        <p:spPr>
          <a:xfrm>
            <a:off x="1981200" y="3760647"/>
            <a:ext cx="8001000" cy="2978147"/>
          </a:xfrm>
          <a:prstGeom prst="rect">
            <a:avLst/>
          </a:prstGeom>
        </p:spPr>
      </p:pic>
      <p:sp>
        <p:nvSpPr>
          <p:cNvPr id="6" name="Slide Number Placeholder 5">
            <a:extLst>
              <a:ext uri="{FF2B5EF4-FFF2-40B4-BE49-F238E27FC236}">
                <a16:creationId xmlns:a16="http://schemas.microsoft.com/office/drawing/2014/main" id="{4F247B21-A758-C1FB-5CD5-09FB11614D1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E06A7A0-A356-1C0B-CDC2-F19FB2CD979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
        <p:nvSpPr>
          <p:cNvPr id="6" name="Slide Number Placeholder 5">
            <a:extLst>
              <a:ext uri="{FF2B5EF4-FFF2-40B4-BE49-F238E27FC236}">
                <a16:creationId xmlns:a16="http://schemas.microsoft.com/office/drawing/2014/main" id="{565F79F9-9FCC-306B-33BB-2FE7AE32B26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88A628CE-B74B-A975-BB44-C2AA4E81E071}"/>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2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5" name="Slide Number Placeholder 5">
            <a:extLst>
              <a:ext uri="{FF2B5EF4-FFF2-40B4-BE49-F238E27FC236}">
                <a16:creationId xmlns:a16="http://schemas.microsoft.com/office/drawing/2014/main" id="{184EEDC3-7F77-CB27-D010-F6031A61BA3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44C39422-1F95-5302-CE5C-8E24050426A8}"/>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9" name="Content Placeholder 55"/>
          <p:cNvSpPr txBox="1">
            <a:spLocks/>
          </p:cNvSpPr>
          <p:nvPr/>
        </p:nvSpPr>
        <p:spPr>
          <a:xfrm>
            <a:off x="381000" y="1143000"/>
            <a:ext cx="11201400" cy="28194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lumMod val="60000"/>
                    <a:lumOff val="40000"/>
                  </a:schemeClr>
                </a:solidFill>
              </a:rPr>
              <a:t>1 01</a:t>
            </a:r>
            <a:r>
              <a:rPr lang="en-US" dirty="0"/>
              <a:t>01 (bin). Set Index=</a:t>
            </a:r>
            <a:r>
              <a:rPr lang="en-US" dirty="0">
                <a:solidFill>
                  <a:schemeClr val="tx2">
                    <a:lumMod val="60000"/>
                    <a:lumOff val="40000"/>
                  </a:schemeClr>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lumMod val="60000"/>
                    <a:lumOff val="40000"/>
                  </a:schemeClr>
                </a:solidFill>
              </a:rPr>
              <a:t>0 10</a:t>
            </a:r>
            <a:r>
              <a:rPr lang="en-US" dirty="0"/>
              <a:t>00 (bin). Set Index=</a:t>
            </a:r>
            <a:r>
              <a:rPr lang="en-US" dirty="0">
                <a:solidFill>
                  <a:schemeClr val="tx2">
                    <a:lumMod val="60000"/>
                    <a:lumOff val="40000"/>
                  </a:schemeClr>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lumMod val="60000"/>
                    <a:lumOff val="40000"/>
                  </a:schemeClr>
                </a:solidFill>
              </a:rPr>
              <a:t>1 00</a:t>
            </a:r>
            <a:r>
              <a:rPr lang="en-US" dirty="0"/>
              <a:t>11</a:t>
            </a:r>
            <a:r>
              <a:rPr lang="en-US" dirty="0">
                <a:solidFill>
                  <a:srgbClr val="FF0000"/>
                </a:solidFill>
              </a:rPr>
              <a:t> </a:t>
            </a:r>
            <a:r>
              <a:rPr lang="en-US" dirty="0"/>
              <a:t>(bin). Set Index=</a:t>
            </a:r>
            <a:r>
              <a:rPr lang="en-US" dirty="0">
                <a:solidFill>
                  <a:schemeClr val="tx2">
                    <a:lumMod val="60000"/>
                    <a:lumOff val="40000"/>
                  </a:schemeClr>
                </a:solidFill>
              </a:rPr>
              <a:t>100</a:t>
            </a:r>
            <a:r>
              <a:rPr lang="en-US" dirty="0"/>
              <a:t>(bin)=0x4. The set with index 0x4 has 2 blocks, both with Valid=0, hence it is a cache miss (no need to check for tag match).</a:t>
            </a:r>
          </a:p>
        </p:txBody>
      </p:sp>
      <p:pic>
        <p:nvPicPr>
          <p:cNvPr id="3" name="Picture 2">
            <a:extLst>
              <a:ext uri="{FF2B5EF4-FFF2-40B4-BE49-F238E27FC236}">
                <a16:creationId xmlns:a16="http://schemas.microsoft.com/office/drawing/2014/main" id="{B2BF604E-DEFC-3170-3004-019F63613BD9}"/>
              </a:ext>
            </a:extLst>
          </p:cNvPr>
          <p:cNvPicPr>
            <a:picLocks noChangeAspect="1"/>
          </p:cNvPicPr>
          <p:nvPr/>
        </p:nvPicPr>
        <p:blipFill>
          <a:blip r:embed="rId2"/>
          <a:stretch>
            <a:fillRect/>
          </a:stretch>
        </p:blipFill>
        <p:spPr>
          <a:xfrm>
            <a:off x="2173462" y="3776230"/>
            <a:ext cx="7845076" cy="2959101"/>
          </a:xfrm>
          <a:prstGeom prst="rect">
            <a:avLst/>
          </a:prstGeom>
        </p:spPr>
      </p:pic>
      <p:sp>
        <p:nvSpPr>
          <p:cNvPr id="6" name="Slide Number Placeholder 5">
            <a:extLst>
              <a:ext uri="{FF2B5EF4-FFF2-40B4-BE49-F238E27FC236}">
                <a16:creationId xmlns:a16="http://schemas.microsoft.com/office/drawing/2014/main" id="{398B1B9A-E1CA-FF6A-44AC-4BADDFD2E98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7FB9182E-2B31-B909-3A2A-89B3399CCCE6}"/>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
        <p:nvSpPr>
          <p:cNvPr id="6" name="Slide Number Placeholder 5">
            <a:extLst>
              <a:ext uri="{FF2B5EF4-FFF2-40B4-BE49-F238E27FC236}">
                <a16:creationId xmlns:a16="http://schemas.microsoft.com/office/drawing/2014/main" id="{2A8CF22B-0471-68FD-4DE2-F278A7E2E6F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9C86A62-1D37-75A0-60EB-E25D61C04B4D}"/>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87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
        <p:nvSpPr>
          <p:cNvPr id="5" name="Slide Number Placeholder 5">
            <a:extLst>
              <a:ext uri="{FF2B5EF4-FFF2-40B4-BE49-F238E27FC236}">
                <a16:creationId xmlns:a16="http://schemas.microsoft.com/office/drawing/2014/main" id="{F539514A-C6D1-0D15-38F8-5818180A3DF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662BFC10-0E31-6D55-1943-F752CE525F5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9" name="Content Placeholder 55"/>
          <p:cNvSpPr txBox="1">
            <a:spLocks/>
          </p:cNvSpPr>
          <p:nvPr/>
        </p:nvSpPr>
        <p:spPr>
          <a:xfrm>
            <a:off x="381000" y="1219201"/>
            <a:ext cx="11277600" cy="24383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cache miss.</a:t>
            </a:r>
          </a:p>
        </p:txBody>
      </p:sp>
      <p:pic>
        <p:nvPicPr>
          <p:cNvPr id="3" name="Picture 2">
            <a:extLst>
              <a:ext uri="{FF2B5EF4-FFF2-40B4-BE49-F238E27FC236}">
                <a16:creationId xmlns:a16="http://schemas.microsoft.com/office/drawing/2014/main" id="{F7C6832B-B2D5-B1D3-7D5A-D4CAD46DDEFD}"/>
              </a:ext>
            </a:extLst>
          </p:cNvPr>
          <p:cNvPicPr>
            <a:picLocks noChangeAspect="1"/>
          </p:cNvPicPr>
          <p:nvPr/>
        </p:nvPicPr>
        <p:blipFill>
          <a:blip r:embed="rId2"/>
          <a:stretch>
            <a:fillRect/>
          </a:stretch>
        </p:blipFill>
        <p:spPr>
          <a:xfrm>
            <a:off x="2362200" y="3521213"/>
            <a:ext cx="8613534" cy="3189872"/>
          </a:xfrm>
          <a:prstGeom prst="rect">
            <a:avLst/>
          </a:prstGeom>
        </p:spPr>
      </p:pic>
      <p:sp>
        <p:nvSpPr>
          <p:cNvPr id="7" name="Slide Number Placeholder 5">
            <a:extLst>
              <a:ext uri="{FF2B5EF4-FFF2-40B4-BE49-F238E27FC236}">
                <a16:creationId xmlns:a16="http://schemas.microsoft.com/office/drawing/2014/main" id="{F0132A18-D67B-D5F0-AE92-22200F86058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32C62E20-08F2-F9F5-451E-7C925EC2996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F0A37F-DF26-B2FB-F819-D2E739FA45AC}"/>
              </a:ext>
            </a:extLst>
          </p:cNvPr>
          <p:cNvSpPr/>
          <p:nvPr/>
        </p:nvSpPr>
        <p:spPr>
          <a:xfrm>
            <a:off x="507697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D121284-0753-7860-1192-FEF307E5D940}"/>
              </a:ext>
            </a:extLst>
          </p:cNvPr>
          <p:cNvSpPr/>
          <p:nvPr/>
        </p:nvSpPr>
        <p:spPr>
          <a:xfrm>
            <a:off x="589881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7240015B-EC78-1CC5-EF6F-DC94270466AE}"/>
              </a:ext>
            </a:extLst>
          </p:cNvPr>
          <p:cNvSpPr/>
          <p:nvPr/>
        </p:nvSpPr>
        <p:spPr>
          <a:xfrm>
            <a:off x="672066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F7C5FD-9E96-5B59-22F0-B40E5913CB3B}"/>
              </a:ext>
            </a:extLst>
          </p:cNvPr>
          <p:cNvSpPr/>
          <p:nvPr/>
        </p:nvSpPr>
        <p:spPr>
          <a:xfrm>
            <a:off x="754250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A5B21D6C-08FB-F2FC-E5E2-3D8A860F7C9D}"/>
              </a:ext>
            </a:extLst>
          </p:cNvPr>
          <p:cNvSpPr/>
          <p:nvPr/>
        </p:nvSpPr>
        <p:spPr>
          <a:xfrm>
            <a:off x="836435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D039A9F6-4BD7-0909-6295-148C0430F14F}"/>
              </a:ext>
            </a:extLst>
          </p:cNvPr>
          <p:cNvSpPr/>
          <p:nvPr/>
        </p:nvSpPr>
        <p:spPr>
          <a:xfrm>
            <a:off x="918619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679034E9-D88B-3AF3-BF5A-895DD6AB0881}"/>
              </a:ext>
            </a:extLst>
          </p:cNvPr>
          <p:cNvSpPr/>
          <p:nvPr/>
        </p:nvSpPr>
        <p:spPr>
          <a:xfrm>
            <a:off x="10008046"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Cache Organization</a:t>
            </a:r>
          </a:p>
        </p:txBody>
      </p:sp>
      <p:sp>
        <p:nvSpPr>
          <p:cNvPr id="6" name="Left Brace 5"/>
          <p:cNvSpPr/>
          <p:nvPr/>
        </p:nvSpPr>
        <p:spPr>
          <a:xfrm>
            <a:off x="4614694" y="2788016"/>
            <a:ext cx="398780" cy="300736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Left Brace 6"/>
          <p:cNvSpPr/>
          <p:nvPr/>
        </p:nvSpPr>
        <p:spPr>
          <a:xfrm rot="5400000">
            <a:off x="7755404" y="-359044"/>
            <a:ext cx="398780" cy="575564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7"/>
          <p:cNvSpPr txBox="1"/>
          <p:nvPr/>
        </p:nvSpPr>
        <p:spPr>
          <a:xfrm>
            <a:off x="6456585" y="1857721"/>
            <a:ext cx="323543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ways (associativity)</a:t>
            </a:r>
          </a:p>
        </p:txBody>
      </p:sp>
      <p:sp>
        <p:nvSpPr>
          <p:cNvPr id="9" name="TextBox 8"/>
          <p:cNvSpPr txBox="1"/>
          <p:nvPr/>
        </p:nvSpPr>
        <p:spPr>
          <a:xfrm>
            <a:off x="3590375" y="4030086"/>
            <a:ext cx="102431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kumimoji="0" lang="en-US" sz="2800" b="0" i="0" u="none" strike="noStrike" kern="1200" cap="none" spc="0" normalizeH="0" baseline="0" noProof="0" dirty="0">
                <a:ln>
                  <a:noFill/>
                </a:ln>
                <a:solidFill>
                  <a:prstClr val="black"/>
                </a:solidFill>
                <a:effectLst/>
                <a:uLnTx/>
                <a:uFillTx/>
                <a:latin typeface="Calibri"/>
                <a:ea typeface="+mn-ea"/>
                <a:cs typeface="+mn-cs"/>
              </a:rPr>
              <a:t>ets</a:t>
            </a:r>
          </a:p>
        </p:txBody>
      </p:sp>
      <p:sp>
        <p:nvSpPr>
          <p:cNvPr id="5" name="Slide Number Placeholder 5">
            <a:extLst>
              <a:ext uri="{FF2B5EF4-FFF2-40B4-BE49-F238E27FC236}">
                <a16:creationId xmlns:a16="http://schemas.microsoft.com/office/drawing/2014/main" id="{FE044E0F-3A70-70A6-8637-E59E37C78C1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11" name="Table 10">
            <a:extLst>
              <a:ext uri="{FF2B5EF4-FFF2-40B4-BE49-F238E27FC236}">
                <a16:creationId xmlns:a16="http://schemas.microsoft.com/office/drawing/2014/main" id="{DFD2B972-C795-5446-576F-BD2AC6A8D48E}"/>
              </a:ext>
            </a:extLst>
          </p:cNvPr>
          <p:cNvGraphicFramePr>
            <a:graphicFrameLocks noGrp="1"/>
          </p:cNvGraphicFramePr>
          <p:nvPr/>
        </p:nvGraphicFramePr>
        <p:xfrm>
          <a:off x="940376" y="2263468"/>
          <a:ext cx="3873708" cy="396240"/>
        </p:xfrm>
        <a:graphic>
          <a:graphicData uri="http://schemas.openxmlformats.org/drawingml/2006/table">
            <a:tbl>
              <a:tblPr firstRow="1" bandRow="1">
                <a:tableStyleId>{5940675A-B579-460E-94D1-54222C63F5DA}</a:tableStyleId>
              </a:tblPr>
              <a:tblGrid>
                <a:gridCol w="1291236">
                  <a:extLst>
                    <a:ext uri="{9D8B030D-6E8A-4147-A177-3AD203B41FA5}">
                      <a16:colId xmlns:a16="http://schemas.microsoft.com/office/drawing/2014/main" val="492541661"/>
                    </a:ext>
                  </a:extLst>
                </a:gridCol>
                <a:gridCol w="1291236">
                  <a:extLst>
                    <a:ext uri="{9D8B030D-6E8A-4147-A177-3AD203B41FA5}">
                      <a16:colId xmlns:a16="http://schemas.microsoft.com/office/drawing/2014/main" val="2367715831"/>
                    </a:ext>
                  </a:extLst>
                </a:gridCol>
                <a:gridCol w="1291236">
                  <a:extLst>
                    <a:ext uri="{9D8B030D-6E8A-4147-A177-3AD203B41FA5}">
                      <a16:colId xmlns:a16="http://schemas.microsoft.com/office/drawing/2014/main" val="128688196"/>
                    </a:ext>
                  </a:extLst>
                </a:gridCol>
              </a:tblGrid>
              <a:tr h="370840">
                <a:tc>
                  <a:txBody>
                    <a:bodyPr/>
                    <a:lstStyle/>
                    <a:p>
                      <a:pPr algn="ctr"/>
                      <a:r>
                        <a:rPr lang="en-GB" sz="2000" b="0" dirty="0">
                          <a:solidFill>
                            <a:srgbClr val="FF0000"/>
                          </a:solidFill>
                        </a:rPr>
                        <a:t>Tag</a:t>
                      </a:r>
                      <a:endParaRPr lang="en-SE" sz="2000" b="0" dirty="0">
                        <a:solidFill>
                          <a:srgbClr val="FF0000"/>
                        </a:solidFill>
                      </a:endParaRPr>
                    </a:p>
                  </a:txBody>
                  <a:tcPr/>
                </a:tc>
                <a:tc>
                  <a:txBody>
                    <a:bodyPr/>
                    <a:lstStyle/>
                    <a:p>
                      <a:pPr algn="ctr"/>
                      <a:r>
                        <a:rPr lang="en-GB" sz="2000" b="0" dirty="0">
                          <a:solidFill>
                            <a:schemeClr val="tx1"/>
                          </a:solidFill>
                        </a:rPr>
                        <a:t>Set Index</a:t>
                      </a:r>
                      <a:endParaRPr lang="en-SE" sz="2000" b="0" dirty="0">
                        <a:solidFill>
                          <a:schemeClr val="tx1"/>
                        </a:solidFill>
                      </a:endParaRPr>
                    </a:p>
                  </a:txBody>
                  <a:tcPr/>
                </a:tc>
                <a:tc>
                  <a:txBody>
                    <a:bodyPr/>
                    <a:lstStyle/>
                    <a:p>
                      <a:pPr algn="ctr"/>
                      <a:r>
                        <a:rPr lang="en-GB" sz="2000" b="0" dirty="0">
                          <a:solidFill>
                            <a:schemeClr val="tx1"/>
                          </a:solidFill>
                        </a:rPr>
                        <a:t>Offset</a:t>
                      </a:r>
                      <a:endParaRPr lang="en-SE" sz="2000" b="0" dirty="0">
                        <a:solidFill>
                          <a:schemeClr val="tx1"/>
                        </a:solidFill>
                      </a:endParaRPr>
                    </a:p>
                  </a:txBody>
                  <a:tcPr/>
                </a:tc>
                <a:extLst>
                  <a:ext uri="{0D108BD9-81ED-4DB2-BD59-A6C34878D82A}">
                    <a16:rowId xmlns:a16="http://schemas.microsoft.com/office/drawing/2014/main" val="2784313523"/>
                  </a:ext>
                </a:extLst>
              </a:tr>
            </a:tbl>
          </a:graphicData>
        </a:graphic>
      </p:graphicFrame>
      <p:graphicFrame>
        <p:nvGraphicFramePr>
          <p:cNvPr id="19" name="Table 18">
            <a:extLst>
              <a:ext uri="{FF2B5EF4-FFF2-40B4-BE49-F238E27FC236}">
                <a16:creationId xmlns:a16="http://schemas.microsoft.com/office/drawing/2014/main" id="{61BF530C-D38D-F716-5DD8-9DB7F9765DA6}"/>
              </a:ext>
            </a:extLst>
          </p:cNvPr>
          <p:cNvGraphicFramePr>
            <a:graphicFrameLocks noGrp="1"/>
          </p:cNvGraphicFramePr>
          <p:nvPr/>
        </p:nvGraphicFramePr>
        <p:xfrm>
          <a:off x="5076976" y="2797363"/>
          <a:ext cx="5755638" cy="2966720"/>
        </p:xfrm>
        <a:graphic>
          <a:graphicData uri="http://schemas.openxmlformats.org/drawingml/2006/table">
            <a:tbl>
              <a:tblPr firstRow="1" bandRow="1">
                <a:tableStyleId>{5940675A-B579-460E-94D1-54222C63F5DA}</a:tableStyleId>
              </a:tblPr>
              <a:tblGrid>
                <a:gridCol w="822234">
                  <a:extLst>
                    <a:ext uri="{9D8B030D-6E8A-4147-A177-3AD203B41FA5}">
                      <a16:colId xmlns:a16="http://schemas.microsoft.com/office/drawing/2014/main" val="3797973422"/>
                    </a:ext>
                  </a:extLst>
                </a:gridCol>
                <a:gridCol w="822234">
                  <a:extLst>
                    <a:ext uri="{9D8B030D-6E8A-4147-A177-3AD203B41FA5}">
                      <a16:colId xmlns:a16="http://schemas.microsoft.com/office/drawing/2014/main" val="2438368854"/>
                    </a:ext>
                  </a:extLst>
                </a:gridCol>
                <a:gridCol w="822234">
                  <a:extLst>
                    <a:ext uri="{9D8B030D-6E8A-4147-A177-3AD203B41FA5}">
                      <a16:colId xmlns:a16="http://schemas.microsoft.com/office/drawing/2014/main" val="3839776722"/>
                    </a:ext>
                  </a:extLst>
                </a:gridCol>
                <a:gridCol w="822234">
                  <a:extLst>
                    <a:ext uri="{9D8B030D-6E8A-4147-A177-3AD203B41FA5}">
                      <a16:colId xmlns:a16="http://schemas.microsoft.com/office/drawing/2014/main" val="1040822280"/>
                    </a:ext>
                  </a:extLst>
                </a:gridCol>
                <a:gridCol w="822234">
                  <a:extLst>
                    <a:ext uri="{9D8B030D-6E8A-4147-A177-3AD203B41FA5}">
                      <a16:colId xmlns:a16="http://schemas.microsoft.com/office/drawing/2014/main" val="2958240477"/>
                    </a:ext>
                  </a:extLst>
                </a:gridCol>
                <a:gridCol w="822234">
                  <a:extLst>
                    <a:ext uri="{9D8B030D-6E8A-4147-A177-3AD203B41FA5}">
                      <a16:colId xmlns:a16="http://schemas.microsoft.com/office/drawing/2014/main" val="4271429150"/>
                    </a:ext>
                  </a:extLst>
                </a:gridCol>
                <a:gridCol w="822234">
                  <a:extLst>
                    <a:ext uri="{9D8B030D-6E8A-4147-A177-3AD203B41FA5}">
                      <a16:colId xmlns:a16="http://schemas.microsoft.com/office/drawing/2014/main" val="237150650"/>
                    </a:ext>
                  </a:extLst>
                </a:gridCol>
              </a:tblGrid>
              <a:tr h="370840">
                <a:tc>
                  <a:txBody>
                    <a:bodyPr/>
                    <a:lstStyle/>
                    <a:p>
                      <a:endParaRPr lang="en-SE" dirty="0"/>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7981691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953895253"/>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5796976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dirty="0"/>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728080798"/>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155337429"/>
                  </a:ext>
                </a:extLst>
              </a:tr>
              <a:tr h="370840">
                <a:tc>
                  <a:txBody>
                    <a:bodyPr/>
                    <a:lstStyle/>
                    <a:p>
                      <a:endParaRPr lang="en-SE"/>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1891282742"/>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000676"/>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34731742"/>
                  </a:ext>
                </a:extLst>
              </a:tr>
            </a:tbl>
          </a:graphicData>
        </a:graphic>
      </p:graphicFrame>
      <p:sp>
        <p:nvSpPr>
          <p:cNvPr id="23" name="TextBox 22">
            <a:extLst>
              <a:ext uri="{FF2B5EF4-FFF2-40B4-BE49-F238E27FC236}">
                <a16:creationId xmlns:a16="http://schemas.microsoft.com/office/drawing/2014/main" id="{37E74A18-7D4F-AF0B-19CB-CCC6CB749152}"/>
              </a:ext>
            </a:extLst>
          </p:cNvPr>
          <p:cNvSpPr txBox="1"/>
          <p:nvPr/>
        </p:nvSpPr>
        <p:spPr>
          <a:xfrm>
            <a:off x="6278189" y="5843280"/>
            <a:ext cx="3951789"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#blocks = #ways * #sets</a:t>
            </a:r>
          </a:p>
        </p:txBody>
      </p:sp>
      <p:sp>
        <p:nvSpPr>
          <p:cNvPr id="38" name="Rectangle 37">
            <a:extLst>
              <a:ext uri="{FF2B5EF4-FFF2-40B4-BE49-F238E27FC236}">
                <a16:creationId xmlns:a16="http://schemas.microsoft.com/office/drawing/2014/main" id="{4730E6A4-1870-4DFC-4313-91491AEB5B48}"/>
              </a:ext>
            </a:extLst>
          </p:cNvPr>
          <p:cNvSpPr/>
          <p:nvPr/>
        </p:nvSpPr>
        <p:spPr>
          <a:xfrm>
            <a:off x="6720664" y="3894268"/>
            <a:ext cx="821845" cy="3980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solidFill>
                  <a:srgbClr val="FF0000"/>
                </a:solidFill>
              </a:ln>
              <a:solidFill>
                <a:prstClr val="white"/>
              </a:solidFill>
              <a:effectLst/>
              <a:uLnTx/>
              <a:uFillTx/>
              <a:latin typeface="Calibri"/>
              <a:ea typeface="+mn-ea"/>
              <a:cs typeface="+mn-cs"/>
            </a:endParaRPr>
          </a:p>
        </p:txBody>
      </p:sp>
      <p:grpSp>
        <p:nvGrpSpPr>
          <p:cNvPr id="12" name="Group 11">
            <a:extLst>
              <a:ext uri="{FF2B5EF4-FFF2-40B4-BE49-F238E27FC236}">
                <a16:creationId xmlns:a16="http://schemas.microsoft.com/office/drawing/2014/main" id="{F6B10571-6886-E721-22C8-BC71F2100D9E}"/>
              </a:ext>
            </a:extLst>
          </p:cNvPr>
          <p:cNvGrpSpPr/>
          <p:nvPr/>
        </p:nvGrpSpPr>
        <p:grpSpPr>
          <a:xfrm>
            <a:off x="1097847" y="1247886"/>
            <a:ext cx="6604133" cy="3058923"/>
            <a:chOff x="1097847" y="1247886"/>
            <a:chExt cx="6604133" cy="3058923"/>
          </a:xfrm>
        </p:grpSpPr>
        <p:sp>
          <p:nvSpPr>
            <p:cNvPr id="37" name="Arc 36">
              <a:extLst>
                <a:ext uri="{FF2B5EF4-FFF2-40B4-BE49-F238E27FC236}">
                  <a16:creationId xmlns:a16="http://schemas.microsoft.com/office/drawing/2014/main" id="{3771EA32-8D18-B827-0463-FE40D6457F81}"/>
                </a:ext>
              </a:extLst>
            </p:cNvPr>
            <p:cNvSpPr/>
            <p:nvPr/>
          </p:nvSpPr>
          <p:spPr>
            <a:xfrm rot="10800000">
              <a:off x="2966438" y="1247886"/>
              <a:ext cx="4735542" cy="2853386"/>
            </a:xfrm>
            <a:prstGeom prst="arc">
              <a:avLst>
                <a:gd name="adj1" fmla="val 16807953"/>
                <a:gd name="adj2" fmla="val 0"/>
              </a:avLst>
            </a:prstGeom>
            <a:ln>
              <a:prstDash val="lg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970EE1C8-7832-AFF1-2241-525EA9484898}"/>
                </a:ext>
              </a:extLst>
            </p:cNvPr>
            <p:cNvSpPr txBox="1"/>
            <p:nvPr/>
          </p:nvSpPr>
          <p:spPr>
            <a:xfrm>
              <a:off x="1097847" y="347581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 Set Index to select a set</a:t>
              </a:r>
            </a:p>
          </p:txBody>
        </p:sp>
      </p:grpSp>
      <p:grpSp>
        <p:nvGrpSpPr>
          <p:cNvPr id="13" name="Group 12">
            <a:extLst>
              <a:ext uri="{FF2B5EF4-FFF2-40B4-BE49-F238E27FC236}">
                <a16:creationId xmlns:a16="http://schemas.microsoft.com/office/drawing/2014/main" id="{827626C8-101D-5CC3-571E-5F50AB1B3A3C}"/>
              </a:ext>
            </a:extLst>
          </p:cNvPr>
          <p:cNvGrpSpPr/>
          <p:nvPr/>
        </p:nvGrpSpPr>
        <p:grpSpPr>
          <a:xfrm>
            <a:off x="824444" y="1242066"/>
            <a:ext cx="6870228" cy="7591005"/>
            <a:chOff x="824444" y="1242066"/>
            <a:chExt cx="6870228" cy="7591005"/>
          </a:xfrm>
        </p:grpSpPr>
        <p:sp>
          <p:nvSpPr>
            <p:cNvPr id="36" name="Arc 35">
              <a:extLst>
                <a:ext uri="{FF2B5EF4-FFF2-40B4-BE49-F238E27FC236}">
                  <a16:creationId xmlns:a16="http://schemas.microsoft.com/office/drawing/2014/main" id="{EA8E3FD6-B7F0-47EE-44F8-60FED68020C6}"/>
                </a:ext>
              </a:extLst>
            </p:cNvPr>
            <p:cNvSpPr/>
            <p:nvPr/>
          </p:nvSpPr>
          <p:spPr>
            <a:xfrm rot="19103189">
              <a:off x="824444" y="1242066"/>
              <a:ext cx="6870228" cy="7591005"/>
            </a:xfrm>
            <a:prstGeom prst="arc">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576297FE-1FA4-8AFA-EA6B-C3171ADBFEE6}"/>
                </a:ext>
              </a:extLst>
            </p:cNvPr>
            <p:cNvSpPr txBox="1"/>
            <p:nvPr/>
          </p:nvSpPr>
          <p:spPr>
            <a:xfrm>
              <a:off x="2567281" y="140919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Compare Tag to select a way</a:t>
              </a:r>
            </a:p>
          </p:txBody>
        </p:sp>
      </p:grpSp>
      <p:sp>
        <p:nvSpPr>
          <p:cNvPr id="41" name="TextBox 40">
            <a:extLst>
              <a:ext uri="{FF2B5EF4-FFF2-40B4-BE49-F238E27FC236}">
                <a16:creationId xmlns:a16="http://schemas.microsoft.com/office/drawing/2014/main" id="{60780A25-2754-4B5D-8CA2-07D2D78C94B8}"/>
              </a:ext>
            </a:extLst>
          </p:cNvPr>
          <p:cNvSpPr txBox="1"/>
          <p:nvPr/>
        </p:nvSpPr>
        <p:spPr>
          <a:xfrm>
            <a:off x="4915697" y="5958456"/>
            <a:ext cx="60391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Tag</a:t>
            </a:r>
          </a:p>
        </p:txBody>
      </p:sp>
      <p:sp>
        <p:nvSpPr>
          <p:cNvPr id="42" name="TextBox 41">
            <a:extLst>
              <a:ext uri="{FF2B5EF4-FFF2-40B4-BE49-F238E27FC236}">
                <a16:creationId xmlns:a16="http://schemas.microsoft.com/office/drawing/2014/main" id="{7091BE9B-8306-2572-39AF-0B298819C675}"/>
              </a:ext>
            </a:extLst>
          </p:cNvPr>
          <p:cNvSpPr txBox="1"/>
          <p:nvPr/>
        </p:nvSpPr>
        <p:spPr>
          <a:xfrm>
            <a:off x="5319656" y="5958456"/>
            <a:ext cx="7548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a:t>
            </a:r>
          </a:p>
        </p:txBody>
      </p:sp>
      <p:cxnSp>
        <p:nvCxnSpPr>
          <p:cNvPr id="44" name="Straight Arrow Connector 43">
            <a:extLst>
              <a:ext uri="{FF2B5EF4-FFF2-40B4-BE49-F238E27FC236}">
                <a16:creationId xmlns:a16="http://schemas.microsoft.com/office/drawing/2014/main" id="{ED980BE1-414A-C005-25ED-A55FFA4BC509}"/>
              </a:ext>
            </a:extLst>
          </p:cNvPr>
          <p:cNvCxnSpPr>
            <a:cxnSpLocks/>
          </p:cNvCxnSpPr>
          <p:nvPr/>
        </p:nvCxnSpPr>
        <p:spPr>
          <a:xfrm flipV="1">
            <a:off x="5237040" y="5813357"/>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4CB52E8-2DE0-375D-4895-24EDC5F2D2A4}"/>
              </a:ext>
            </a:extLst>
          </p:cNvPr>
          <p:cNvCxnSpPr>
            <a:cxnSpLocks/>
          </p:cNvCxnSpPr>
          <p:nvPr/>
        </p:nvCxnSpPr>
        <p:spPr>
          <a:xfrm flipV="1">
            <a:off x="5645831" y="5795376"/>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AD4AC8B-9F12-DDD2-E7DD-184FD0E9830E}"/>
              </a:ext>
            </a:extLst>
          </p:cNvPr>
          <p:cNvSpPr txBox="1"/>
          <p:nvPr/>
        </p:nvSpPr>
        <p:spPr>
          <a:xfrm>
            <a:off x="4422012" y="6248257"/>
            <a:ext cx="2195195"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(Valid bit omitted)</a:t>
            </a:r>
          </a:p>
        </p:txBody>
      </p:sp>
      <p:grpSp>
        <p:nvGrpSpPr>
          <p:cNvPr id="20" name="Group 19">
            <a:extLst>
              <a:ext uri="{FF2B5EF4-FFF2-40B4-BE49-F238E27FC236}">
                <a16:creationId xmlns:a16="http://schemas.microsoft.com/office/drawing/2014/main" id="{F3122B27-C151-BFC7-5065-EA422489F7B2}"/>
              </a:ext>
            </a:extLst>
          </p:cNvPr>
          <p:cNvGrpSpPr/>
          <p:nvPr/>
        </p:nvGrpSpPr>
        <p:grpSpPr>
          <a:xfrm>
            <a:off x="3174648" y="2674579"/>
            <a:ext cx="4097521" cy="1219689"/>
            <a:chOff x="3174648" y="2674579"/>
            <a:chExt cx="4097521" cy="1219689"/>
          </a:xfrm>
        </p:grpSpPr>
        <p:sp>
          <p:nvSpPr>
            <p:cNvPr id="18" name="TextBox 17">
              <a:extLst>
                <a:ext uri="{FF2B5EF4-FFF2-40B4-BE49-F238E27FC236}">
                  <a16:creationId xmlns:a16="http://schemas.microsoft.com/office/drawing/2014/main" id="{66752D27-E1C5-061F-39F9-E52C30495E09}"/>
                </a:ext>
              </a:extLst>
            </p:cNvPr>
            <p:cNvSpPr txBox="1"/>
            <p:nvPr/>
          </p:nvSpPr>
          <p:spPr>
            <a:xfrm>
              <a:off x="3174648" y="2690891"/>
              <a:ext cx="2043005" cy="92333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 Offset to find Byte address within cache block </a:t>
              </a:r>
              <a:endParaRPr kumimoji="0" lang="en-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BBB3F562-5C62-BFB4-CC0E-BF474F594549}"/>
                </a:ext>
              </a:extLst>
            </p:cNvPr>
            <p:cNvCxnSpPr/>
            <p:nvPr/>
          </p:nvCxnSpPr>
          <p:spPr>
            <a:xfrm>
              <a:off x="4216998" y="2674579"/>
              <a:ext cx="3055171" cy="1219689"/>
            </a:xfrm>
            <a:prstGeom prst="straightConnector1">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cxnSp>
      </p:grpSp>
      <p:cxnSp>
        <p:nvCxnSpPr>
          <p:cNvPr id="4" name="Straight Arrow Connector 3">
            <a:extLst>
              <a:ext uri="{FF2B5EF4-FFF2-40B4-BE49-F238E27FC236}">
                <a16:creationId xmlns:a16="http://schemas.microsoft.com/office/drawing/2014/main" id="{18919E27-772F-A466-C4C9-6109B8485783}"/>
              </a:ext>
            </a:extLst>
          </p:cNvPr>
          <p:cNvCxnSpPr>
            <a:cxnSpLocks/>
          </p:cNvCxnSpPr>
          <p:nvPr/>
        </p:nvCxnSpPr>
        <p:spPr>
          <a:xfrm>
            <a:off x="5509787" y="2788016"/>
            <a:ext cx="0" cy="3007360"/>
          </a:xfrm>
          <a:prstGeom prst="straightConnector1">
            <a:avLst/>
          </a:prstGeom>
          <a:ln w="1905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1177440E-81D0-A174-D2A1-400016D088B2}"/>
              </a:ext>
            </a:extLst>
          </p:cNvPr>
          <p:cNvSpPr txBox="1"/>
          <p:nvPr/>
        </p:nvSpPr>
        <p:spPr>
          <a:xfrm>
            <a:off x="3439533" y="4463371"/>
            <a:ext cx="154664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(Set Index increases from top to bottom)</a:t>
            </a:r>
            <a:endParaRPr kumimoji="0" lang="en-SE" sz="2400" b="0" i="0" u="none" strike="noStrike" kern="1200" cap="none" spc="0" normalizeH="0" baseline="0" noProof="0" dirty="0">
              <a:ln>
                <a:noFill/>
              </a:ln>
              <a:solidFill>
                <a:srgbClr val="00B050"/>
              </a:solidFill>
              <a:effectLst/>
              <a:uLnTx/>
              <a:uFillTx/>
              <a:latin typeface="Calibri"/>
              <a:ea typeface="+mn-ea"/>
              <a:cs typeface="+mn-cs"/>
            </a:endParaRPr>
          </a:p>
        </p:txBody>
      </p:sp>
      <p:sp>
        <p:nvSpPr>
          <p:cNvPr id="10" name="Horizontal Scroll 14">
            <a:extLst>
              <a:ext uri="{FF2B5EF4-FFF2-40B4-BE49-F238E27FC236}">
                <a16:creationId xmlns:a16="http://schemas.microsoft.com/office/drawing/2014/main" id="{BF1F704F-A04C-DEFA-B9FB-5E1F74E50DD5}"/>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14" name="TextBox 13">
            <a:extLst>
              <a:ext uri="{FF2B5EF4-FFF2-40B4-BE49-F238E27FC236}">
                <a16:creationId xmlns:a16="http://schemas.microsoft.com/office/drawing/2014/main" id="{4BE396F1-8403-7F69-167D-F7C61213CF35}"/>
              </a:ext>
            </a:extLst>
          </p:cNvPr>
          <p:cNvSpPr txBox="1"/>
          <p:nvPr/>
        </p:nvSpPr>
        <p:spPr>
          <a:xfrm>
            <a:off x="135288" y="5463632"/>
            <a:ext cx="3158194" cy="1200329"/>
          </a:xfrm>
          <a:prstGeom prst="rect">
            <a:avLst/>
          </a:prstGeom>
          <a:ln/>
        </p:spPr>
        <p:style>
          <a:lnRef idx="1">
            <a:schemeClr val="dk1"/>
          </a:lnRef>
          <a:fillRef idx="2">
            <a:schemeClr val="dk1"/>
          </a:fillRef>
          <a:effectRef idx="1">
            <a:schemeClr val="dk1"/>
          </a:effectRef>
          <a:fontRef idx="minor">
            <a:schemeClr val="dk1"/>
          </a:fontRef>
        </p:style>
        <p:txBody>
          <a:bodyPr wrap="square">
            <a:spAutoFit/>
          </a:bodyPr>
          <a:lstStyle/>
          <a:p>
            <a:r>
              <a:rPr lang="en-GB" b="0" i="0" dirty="0">
                <a:solidFill>
                  <a:srgbClr val="222222"/>
                </a:solidFill>
                <a:effectLst/>
                <a:latin typeface="Arial" panose="020B0604020202020204" pitchFamily="34" charset="0"/>
              </a:rPr>
              <a:t>SI identifies a set</a:t>
            </a:r>
            <a:r>
              <a:rPr lang="en-GB" dirty="0">
                <a:solidFill>
                  <a:srgbClr val="222222"/>
                </a:solidFill>
                <a:latin typeface="Arial" panose="020B0604020202020204" pitchFamily="34" charset="0"/>
              </a:rPr>
              <a:t>;</a:t>
            </a:r>
            <a:r>
              <a:rPr lang="en-GB" b="0" i="0" dirty="0">
                <a:solidFill>
                  <a:srgbClr val="222222"/>
                </a:solidFill>
                <a:effectLst/>
                <a:latin typeface="Arial" panose="020B0604020202020204" pitchFamily="34" charset="0"/>
              </a:rPr>
              <a:t> Tag identifies the block within the set; Offset identifies the byte within the block (if cache hit).</a:t>
            </a:r>
            <a:endParaRPr lang="en-SE" dirty="0"/>
          </a:p>
        </p:txBody>
      </p:sp>
    </p:spTree>
    <p:extLst>
      <p:ext uri="{BB962C8B-B14F-4D97-AF65-F5344CB8AC3E}">
        <p14:creationId xmlns:p14="http://schemas.microsoft.com/office/powerpoint/2010/main" val="25801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FF72D827-5EF5-9C48-E71C-CA10081B16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86E4FFE5-51F5-2626-5651-74B4057E9F2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835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BBCDA10A-E546-9794-FE38-5AD61A004E0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45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4465D6AE-21A5-1D4C-4D62-F4A4D067FF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71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7A1B65AA-AF02-FFEC-E1E6-1D5B7DB6BD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384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5" name="Slide Number Placeholder 5">
            <a:extLst>
              <a:ext uri="{FF2B5EF4-FFF2-40B4-BE49-F238E27FC236}">
                <a16:creationId xmlns:a16="http://schemas.microsoft.com/office/drawing/2014/main" id="{FF519B8D-5B2D-0449-79A9-9A5DD965E38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2085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85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size is 2^5=32 blocks, so memory address is 5 bits (excluding offset) </a:t>
            </a:r>
          </a:p>
          <a:p>
            <a:pPr defTabSz="914400"/>
            <a:r>
              <a:rPr lang="en-US" kern="0" dirty="0"/>
              <a:t>Memory block #12 (decimal) corresponds to memory address 01100XXXX in binary (we don’t care about block size, so XXXX may be anything like 2, 3, 4…bits)</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B6D0883C-974B-094B-6560-058B1A3A256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6343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E1FF7E3A-1D28-D1C4-9E69-1997AB0F562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59537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2E878CBD-AF93-ADC7-85E1-A8074C50645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98179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468C4B0D-9B1E-2CEC-F7B0-35B597CDC5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6503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CCC36988-D360-5397-782E-1E936140330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54497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77AFCC1E-0CC1-5E16-6E7C-0E216D52E97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29003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18D13BAF-C3BB-4DD7-7A72-22D3D4D445C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92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Slide Number Placeholder 5">
            <a:extLst>
              <a:ext uri="{FF2B5EF4-FFF2-40B4-BE49-F238E27FC236}">
                <a16:creationId xmlns:a16="http://schemas.microsoft.com/office/drawing/2014/main" id="{BB7A3793-DE7E-5A73-B23F-86A16B56C83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3226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2359100073"/>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60173E-5B25-978E-1CAF-A751EA0B70A7}"/>
              </a:ext>
            </a:extLst>
          </p:cNvPr>
          <p:cNvSpPr/>
          <p:nvPr/>
        </p:nvSpPr>
        <p:spPr>
          <a:xfrm>
            <a:off x="9847386" y="44057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C479DB51-0C53-0EF2-1A05-5763B4325E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Slide Number Placeholder 5">
            <a:extLst>
              <a:ext uri="{FF2B5EF4-FFF2-40B4-BE49-F238E27FC236}">
                <a16:creationId xmlns:a16="http://schemas.microsoft.com/office/drawing/2014/main" id="{4951FA76-1987-9E25-1FC4-DB91B19F2F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2509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
        <p:nvSpPr>
          <p:cNvPr id="6" name="Slide Number Placeholder 5">
            <a:extLst>
              <a:ext uri="{FF2B5EF4-FFF2-40B4-BE49-F238E27FC236}">
                <a16:creationId xmlns:a16="http://schemas.microsoft.com/office/drawing/2014/main" id="{07E1B3E6-B546-ABBA-FCCB-599DFFC570B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6D844B9A-66F7-9248-4C41-41042604560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 name="Slide Number Placeholder 5">
            <a:extLst>
              <a:ext uri="{FF2B5EF4-FFF2-40B4-BE49-F238E27FC236}">
                <a16:creationId xmlns:a16="http://schemas.microsoft.com/office/drawing/2014/main" id="{3C22AC42-C980-BAAA-62E2-1B979742022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7ECE6038-90A6-0D91-375C-46CFD8EE5D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335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587BA4C9-8E10-E7BC-FCD0-C91AFBB7A15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77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4</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742C227E-8BCF-2606-93D7-1445D9FA1D5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990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(i)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p>
          <a:p>
            <a:pPr marL="0" indent="0">
              <a:lnSpc>
                <a:spcPct val="85000"/>
              </a:lnSpc>
              <a:spcBef>
                <a:spcPts val="600"/>
              </a:spcBef>
              <a:buNone/>
            </a:pPr>
            <a:r>
              <a:rPr lang="en-US" altLang="zh-CN" sz="2800" dirty="0">
                <a:solidFill>
                  <a:srgbClr val="FF0000"/>
                </a:solidFill>
              </a:rPr>
              <a:t>     ANS: All statements are true</a:t>
            </a:r>
            <a:endParaRPr lang="en-US" dirty="0">
              <a:solidFill>
                <a:srgbClr val="FF0000"/>
              </a:solidFill>
            </a:endParaRP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BADF9814-FB27-9001-255F-3F04935E878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641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10" name="TextBox 9"/>
          <p:cNvSpPr txBox="1"/>
          <p:nvPr/>
        </p:nvSpPr>
        <p:spPr>
          <a:xfrm>
            <a:off x="998446" y="236220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900844C1-2261-9E73-5378-B442CBDCA23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62EF48D1-63D5-5310-8D0A-E8B5688C7ED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 name="Slide Number Placeholder 5">
            <a:extLst>
              <a:ext uri="{FF2B5EF4-FFF2-40B4-BE49-F238E27FC236}">
                <a16:creationId xmlns:a16="http://schemas.microsoft.com/office/drawing/2014/main" id="{35F168FE-9AAA-C39A-B6FC-88022445C62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
        <p:nvSpPr>
          <p:cNvPr id="2" name="Slide Number Placeholder 5">
            <a:extLst>
              <a:ext uri="{FF2B5EF4-FFF2-40B4-BE49-F238E27FC236}">
                <a16:creationId xmlns:a16="http://schemas.microsoft.com/office/drawing/2014/main" id="{1F9AE55F-AFF5-3159-8AB6-B96ED7C373E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
        <p:nvSpPr>
          <p:cNvPr id="2" name="Slide Number Placeholder 5">
            <a:extLst>
              <a:ext uri="{FF2B5EF4-FFF2-40B4-BE49-F238E27FC236}">
                <a16:creationId xmlns:a16="http://schemas.microsoft.com/office/drawing/2014/main" id="{E62B174C-413A-FD5A-1313-6F9FF601500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121A5BB0-C619-CB2A-BF3B-92BE9CE96D3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6514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8" name="Slide Number Placeholder 5">
            <a:extLst>
              <a:ext uri="{FF2B5EF4-FFF2-40B4-BE49-F238E27FC236}">
                <a16:creationId xmlns:a16="http://schemas.microsoft.com/office/drawing/2014/main" id="{6A2B5E06-D970-662B-CE09-3152E3CC67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
        <p:nvSpPr>
          <p:cNvPr id="4" name="Slide Number Placeholder 5">
            <a:extLst>
              <a:ext uri="{FF2B5EF4-FFF2-40B4-BE49-F238E27FC236}">
                <a16:creationId xmlns:a16="http://schemas.microsoft.com/office/drawing/2014/main" id="{E379F10F-ED44-4E36-C880-6CE428A19B0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8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5">
            <a:extLst>
              <a:ext uri="{FF2B5EF4-FFF2-40B4-BE49-F238E27FC236}">
                <a16:creationId xmlns:a16="http://schemas.microsoft.com/office/drawing/2014/main" id="{C9E48B62-601D-FE1B-EC57-9541A93FCFC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883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8A65E779-46B5-35DF-BFA6-3FA48EB651D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5037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5/14/2025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3C70FF3B-2913-AB4D-CEA5-66FB8591AAA2}"/>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028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
        <p:nvSpPr>
          <p:cNvPr id="6" name="Slide Number Placeholder 5">
            <a:extLst>
              <a:ext uri="{FF2B5EF4-FFF2-40B4-BE49-F238E27FC236}">
                <a16:creationId xmlns:a16="http://schemas.microsoft.com/office/drawing/2014/main" id="{1774616A-C14F-863F-A5CC-41B6E37F107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
        <p:nvSpPr>
          <p:cNvPr id="6" name="Slide Number Placeholder 5">
            <a:extLst>
              <a:ext uri="{FF2B5EF4-FFF2-40B4-BE49-F238E27FC236}">
                <a16:creationId xmlns:a16="http://schemas.microsoft.com/office/drawing/2014/main" id="{0786CC6B-C96A-7694-A080-AE3453276A2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6" name="Slide Number Placeholder 5">
            <a:extLst>
              <a:ext uri="{FF2B5EF4-FFF2-40B4-BE49-F238E27FC236}">
                <a16:creationId xmlns:a16="http://schemas.microsoft.com/office/drawing/2014/main" id="{F49C6494-B209-0DAF-9868-02D696BD73B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6" name="Slide Number Placeholder 5">
            <a:extLst>
              <a:ext uri="{FF2B5EF4-FFF2-40B4-BE49-F238E27FC236}">
                <a16:creationId xmlns:a16="http://schemas.microsoft.com/office/drawing/2014/main" id="{250AFD28-8A12-862F-A535-8FD79B4BA11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764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20080</TotalTime>
  <Words>7848</Words>
  <Application>Microsoft Office PowerPoint</Application>
  <PresentationFormat>Widescreen</PresentationFormat>
  <Paragraphs>948</Paragraphs>
  <Slides>52</Slides>
  <Notes>20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52</vt:i4>
      </vt:variant>
    </vt:vector>
  </HeadingPairs>
  <TitlesOfParts>
    <vt:vector size="67"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1_Office Theme</vt:lpstr>
      <vt:lpstr>CSC 112: Computer Operating Systems Lecture 7   Memory System I: Cache Exercises ANS</vt:lpstr>
      <vt:lpstr>Cache Organization</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488</cp:revision>
  <cp:lastPrinted>2018-04-18T12:53:19Z</cp:lastPrinted>
  <dcterms:created xsi:type="dcterms:W3CDTF">2012-02-15T14:17:37Z</dcterms:created>
  <dcterms:modified xsi:type="dcterms:W3CDTF">2025-05-14T15:07:29Z</dcterms:modified>
</cp:coreProperties>
</file>