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2.jpg" ContentType="image/jp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media/image32.jpg" ContentType="image/jpg"/>
  <Override PartName="/ppt/media/image33.jpg" ContentType="image/jpg"/>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960" r:id="rId2"/>
    <p:sldId id="256" r:id="rId3"/>
    <p:sldId id="451" r:id="rId4"/>
    <p:sldId id="443" r:id="rId5"/>
    <p:sldId id="441" r:id="rId6"/>
    <p:sldId id="445" r:id="rId7"/>
    <p:sldId id="1066" r:id="rId8"/>
    <p:sldId id="447" r:id="rId9"/>
    <p:sldId id="367" r:id="rId10"/>
    <p:sldId id="407" r:id="rId11"/>
    <p:sldId id="404" r:id="rId12"/>
    <p:sldId id="414" r:id="rId13"/>
    <p:sldId id="1068" r:id="rId14"/>
    <p:sldId id="401" r:id="rId15"/>
    <p:sldId id="1172" r:id="rId16"/>
    <p:sldId id="1173" r:id="rId17"/>
    <p:sldId id="408" r:id="rId18"/>
    <p:sldId id="420" r:id="rId19"/>
    <p:sldId id="968" r:id="rId20"/>
    <p:sldId id="969" r:id="rId21"/>
    <p:sldId id="406" r:id="rId22"/>
    <p:sldId id="444" r:id="rId23"/>
    <p:sldId id="972" r:id="rId24"/>
    <p:sldId id="446" r:id="rId25"/>
    <p:sldId id="973" r:id="rId26"/>
    <p:sldId id="1170" r:id="rId27"/>
    <p:sldId id="392" r:id="rId28"/>
    <p:sldId id="974" r:id="rId29"/>
    <p:sldId id="975" r:id="rId30"/>
    <p:sldId id="1061" r:id="rId31"/>
    <p:sldId id="1062" r:id="rId32"/>
    <p:sldId id="978" r:id="rId33"/>
    <p:sldId id="371" r:id="rId34"/>
    <p:sldId id="372" r:id="rId35"/>
    <p:sldId id="983" r:id="rId36"/>
    <p:sldId id="398" r:id="rId37"/>
    <p:sldId id="1179" r:id="rId38"/>
    <p:sldId id="452" r:id="rId39"/>
    <p:sldId id="1222" r:id="rId40"/>
    <p:sldId id="381" r:id="rId41"/>
    <p:sldId id="1188" r:id="rId42"/>
    <p:sldId id="984" r:id="rId43"/>
    <p:sldId id="409" r:id="rId44"/>
    <p:sldId id="422" r:id="rId45"/>
    <p:sldId id="410" r:id="rId46"/>
    <p:sldId id="454" r:id="rId47"/>
    <p:sldId id="987" r:id="rId48"/>
    <p:sldId id="423" r:id="rId49"/>
    <p:sldId id="453" r:id="rId50"/>
    <p:sldId id="419" r:id="rId51"/>
    <p:sldId id="1064" r:id="rId52"/>
    <p:sldId id="272" r:id="rId53"/>
    <p:sldId id="273" r:id="rId54"/>
    <p:sldId id="1067" r:id="rId55"/>
    <p:sldId id="1212" r:id="rId56"/>
    <p:sldId id="1213" r:id="rId57"/>
    <p:sldId id="1214" r:id="rId58"/>
    <p:sldId id="995" r:id="rId59"/>
    <p:sldId id="1217" r:id="rId60"/>
    <p:sldId id="1220" r:id="rId61"/>
    <p:sldId id="1221" r:id="rId62"/>
    <p:sldId id="449" r:id="rId63"/>
    <p:sldId id="450" r:id="rId64"/>
    <p:sldId id="385" r:id="rId65"/>
    <p:sldId id="100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428" autoAdjust="0"/>
    <p:restoredTop sz="89935" autoAdjust="0"/>
  </p:normalViewPr>
  <p:slideViewPr>
    <p:cSldViewPr snapToGrid="0" snapToObjects="1">
      <p:cViewPr varScale="1">
        <p:scale>
          <a:sx n="74" d="100"/>
          <a:sy n="74" d="100"/>
        </p:scale>
        <p:origin x="792"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2158463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12</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14</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18</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21</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27</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30</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33</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34</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36</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37</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39</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40</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43</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1200" i="1" dirty="0">
                        <a:latin typeface="Cambria Math" panose="02040503050406030204" pitchFamily="18" charset="0"/>
                      </a:rPr>
                      <m:t>𝐾</m:t>
                    </m:r>
                  </m:oMath>
                </a14:m>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r>
                  <a:rPr lang="en-US" altLang="zh-CN" sz="1200" i="0" dirty="0">
                    <a:latin typeface="Cambria Math" panose="02040503050406030204" pitchFamily="18" charset="0"/>
                  </a:rPr>
                  <a:t>𝐾</a:t>
                </a:r>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3835875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45</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50</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57</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61</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62</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63</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64</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9</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ww.youtube.com/watch?v=85oMrKd8afY" TargetMode="External"/><Relationship Id="rId4" Type="http://schemas.openxmlformats.org/officeDocument/2006/relationships/hyperlink" Target="https://www.youtube.com/watch?v=YEBfamv-_d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36.wmf"/><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6.wmf"/><Relationship Id="rId4" Type="http://schemas.openxmlformats.org/officeDocument/2006/relationships/image" Target="../media/image10.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slide" Target="slide41.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7.wm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0.wmf"/><Relationship Id="rId7" Type="http://schemas.openxmlformats.org/officeDocument/2006/relationships/slide" Target="slide51.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image" Target="../media/image37.w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image" Target="../media/image37.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12</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13</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14</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16</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18</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normAutofit fontScale="90000"/>
          </a:bodyPr>
          <a:lstStyle/>
          <a:p>
            <a:pPr>
              <a:defRPr/>
            </a:pPr>
            <a:r>
              <a:rPr lang="en-US" sz="3000" dirty="0"/>
              <a:t>CSC 112: Computer Operating Systems</a:t>
            </a:r>
            <a:br>
              <a:rPr lang="en-US" sz="3000" dirty="0"/>
            </a:br>
            <a:r>
              <a:rPr lang="en-US" sz="3000" dirty="0"/>
              <a:t>Lecture 25</a:t>
            </a:r>
            <a:br>
              <a:rPr lang="en-US" sz="3000" dirty="0"/>
            </a:br>
            <a:br>
              <a:rPr lang="en-US" sz="3000" dirty="0"/>
            </a:br>
            <a:br>
              <a:rPr lang="en-US" sz="3000" dirty="0"/>
            </a:br>
            <a:r>
              <a:rPr lang="en-US" sz="3000" dirty="0"/>
              <a:t>Security</a:t>
            </a:r>
            <a:r>
              <a:rPr lang="en-GB" sz="3000" dirty="0"/>
              <a:t>: Cryptography</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113EAD54-F286-BFC7-92CF-FE0E7DE44F83}"/>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20</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21</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6996596" y="287515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6996596" y="387934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23</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24</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25</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26</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32</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34</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35</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for asymmetric encryption like RSA</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36</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37</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38</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6AF0B0BD-8432-737E-0F41-AE24605CDC03}"/>
              </a:ext>
            </a:extLst>
          </p:cNvPr>
          <p:cNvSpPr txBox="1"/>
          <p:nvPr/>
        </p:nvSpPr>
        <p:spPr>
          <a:xfrm>
            <a:off x="131618" y="6131749"/>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
        <p:nvSpPr>
          <p:cNvPr id="6" name="TextBox 5">
            <a:extLst>
              <a:ext uri="{FF2B5EF4-FFF2-40B4-BE49-F238E27FC236}">
                <a16:creationId xmlns:a16="http://schemas.microsoft.com/office/drawing/2014/main" id="{5131F2AC-EFEC-BE87-D691-BFC213FEAC22}"/>
              </a:ext>
            </a:extLst>
          </p:cNvPr>
          <p:cNvSpPr txBox="1"/>
          <p:nvPr/>
        </p:nvSpPr>
        <p:spPr>
          <a:xfrm>
            <a:off x="6096001" y="6131748"/>
            <a:ext cx="556260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Diffie-Hellman Key Exchange: How to Share a Secret</a:t>
            </a:r>
          </a:p>
          <a:p>
            <a:r>
              <a:rPr lang="en-GB" sz="1600" dirty="0">
                <a:hlinkClick r:id="rId5"/>
              </a:rPr>
              <a:t>https://www.youtube.com/watch?v=85oMrKd8afY</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40</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41</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42</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43</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public-key crypto</a:t>
            </a:r>
          </a:p>
          <a:p>
            <a:pPr lvl="1" rtl="0"/>
            <a:r>
              <a:rPr lang="en-US" sz="2800" b="0" dirty="0">
                <a:latin typeface="Times New Roman" panose="02020603050405020304" pitchFamily="18" charset="0"/>
                <a:cs typeface="Times New Roman" panose="02020603050405020304" pitchFamily="18" charset="0"/>
              </a:rPr>
              <a:t>Sender Bob encrypts the message with his private key, receiver Alice decrypts it with Bob’s public key</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normAutofit/>
          </a:bodyPr>
          <a:lstStyle/>
          <a:p>
            <a:r>
              <a:rPr lang="en-US" altLang="zh-CN" dirty="0"/>
              <a:t>Message Authentication Approaches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a:xfrm>
                <a:off x="838200" y="1550407"/>
                <a:ext cx="10515600" cy="4351338"/>
              </a:xfrm>
            </p:spPr>
            <p:txBody>
              <a:bodyPr>
                <a:normAutofit/>
              </a:bodyPr>
              <a:lstStyle/>
              <a:p>
                <a:r>
                  <a:rPr lang="en-US" altLang="zh-CN"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1"/>
                <a:r>
                  <a:rPr lang="en-US" altLang="zh-CN" dirty="0">
                    <a:latin typeface="Times New Roman" panose="02020603050405020304" pitchFamily="18" charset="0"/>
                    <a:cs typeface="Times New Roman" panose="02020603050405020304" pitchFamily="18" charset="0"/>
                  </a:rPr>
                  <a:t>Sender and receiver have </a:t>
                </a:r>
                <a:r>
                  <a:rPr lang="en-US" dirty="0">
                    <a:latin typeface="Times New Roman" panose="02020603050405020304" pitchFamily="18" charset="0"/>
                    <a:cs typeface="Times New Roman" panose="02020603050405020304" pitchFamily="18" charset="0"/>
                  </a:rPr>
                  <a:t>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 as a fixed-length output (e.g., 16 or 32 bits), e.g., using symmetric encryption algorithm AES to generate MAC of 128 bits.</a:t>
                </a:r>
              </a:p>
              <a:p>
                <a:r>
                  <a:rPr lang="en-US" dirty="0">
                    <a:latin typeface="Times New Roman" panose="02020603050405020304" pitchFamily="18" charset="0"/>
                    <a:cs typeface="Times New Roman" panose="02020603050405020304" pitchFamily="18" charset="0"/>
                  </a:rPr>
                  <a:t>Cryptography Hash Function</a:t>
                </a:r>
              </a:p>
              <a:p>
                <a:pPr lvl="1"/>
                <a:r>
                  <a:rPr lang="en-US" dirty="0">
                    <a:latin typeface="Times New Roman" panose="02020603050405020304" pitchFamily="18" charset="0"/>
                    <a:cs typeface="Times New Roman" panose="02020603050405020304" pitchFamily="18" charset="0"/>
                  </a:rPr>
                  <a:t>Does not require a 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b="0" i="1" dirty="0" smtClean="0">
                        <a:latin typeface="Cambria Math" panose="02040503050406030204" pitchFamily="18" charset="0"/>
                      </a:rPr>
                      <m:t>𝑀</m:t>
                    </m:r>
                  </m:oMath>
                </a14:m>
                <a:r>
                  <a:rPr lang="en-US" dirty="0">
                    <a:latin typeface="Times New Roman" panose="02020603050405020304" pitchFamily="18" charset="0"/>
                    <a:cs typeface="Times New Roman" panose="02020603050405020304" pitchFamily="18" charset="0"/>
                  </a:rPr>
                  <a:t> of any size, with fixed-length output (e.g., 128-512 bits), also called a message digest.</a:t>
                </a:r>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xfrm>
                <a:off x="838200" y="1550407"/>
                <a:ext cx="10515600" cy="4351338"/>
              </a:xfrm>
              <a:blipFill>
                <a:blip r:embed="rId3"/>
                <a:stretch>
                  <a:fillRect t="-2381"/>
                </a:stretch>
              </a:blipFill>
            </p:spPr>
            <p:txBody>
              <a:bodyPr/>
              <a:lstStyle/>
              <a:p>
                <a:r>
                  <a:rPr lang="en-SE">
                    <a:noFill/>
                  </a:rPr>
                  <a:t> </a:t>
                </a:r>
              </a:p>
            </p:txBody>
          </p:sp>
        </mc:Fallback>
      </mc:AlternateContent>
      <p:grpSp>
        <p:nvGrpSpPr>
          <p:cNvPr id="5" name="Group 4">
            <a:extLst>
              <a:ext uri="{FF2B5EF4-FFF2-40B4-BE49-F238E27FC236}">
                <a16:creationId xmlns:a16="http://schemas.microsoft.com/office/drawing/2014/main" id="{90FCAC80-7D80-2E67-4CEB-7BA057AEE805}"/>
              </a:ext>
            </a:extLst>
          </p:cNvPr>
          <p:cNvGrpSpPr/>
          <p:nvPr/>
        </p:nvGrpSpPr>
        <p:grpSpPr>
          <a:xfrm>
            <a:off x="3935406" y="5170266"/>
            <a:ext cx="4575174" cy="1008822"/>
            <a:chOff x="6463887" y="636104"/>
            <a:chExt cx="4575174" cy="1008822"/>
          </a:xfrm>
        </p:grpSpPr>
        <p:grpSp>
          <p:nvGrpSpPr>
            <p:cNvPr id="6" name="Group 5">
              <a:extLst>
                <a:ext uri="{FF2B5EF4-FFF2-40B4-BE49-F238E27FC236}">
                  <a16:creationId xmlns:a16="http://schemas.microsoft.com/office/drawing/2014/main" id="{BE03D85E-BB9D-70B8-E433-C7C9171DDB1C}"/>
                </a:ext>
              </a:extLst>
            </p:cNvPr>
            <p:cNvGrpSpPr/>
            <p:nvPr/>
          </p:nvGrpSpPr>
          <p:grpSpPr>
            <a:xfrm>
              <a:off x="6463887" y="636104"/>
              <a:ext cx="1384938" cy="1008822"/>
              <a:chOff x="434147" y="4121426"/>
              <a:chExt cx="1384938" cy="1008822"/>
            </a:xfrm>
          </p:grpSpPr>
          <p:pic>
            <p:nvPicPr>
              <p:cNvPr id="12" name="Picture 11">
                <a:extLst>
                  <a:ext uri="{FF2B5EF4-FFF2-40B4-BE49-F238E27FC236}">
                    <a16:creationId xmlns:a16="http://schemas.microsoft.com/office/drawing/2014/main" id="{31AC58A5-7564-7CD1-3B0C-D16F42F5FE83}"/>
                  </a:ext>
                </a:extLst>
              </p:cNvPr>
              <p:cNvPicPr>
                <a:picLocks noChangeAspect="1"/>
              </p:cNvPicPr>
              <p:nvPr/>
            </p:nvPicPr>
            <p:blipFill>
              <a:blip r:embed="rId4"/>
              <a:stretch>
                <a:fillRect/>
              </a:stretch>
            </p:blipFill>
            <p:spPr>
              <a:xfrm>
                <a:off x="447019" y="4121426"/>
                <a:ext cx="1372066" cy="1008822"/>
              </a:xfrm>
              <a:prstGeom prst="rect">
                <a:avLst/>
              </a:prstGeom>
            </p:spPr>
          </p:pic>
          <p:sp>
            <p:nvSpPr>
              <p:cNvPr id="13" name="Text Box 7">
                <a:extLst>
                  <a:ext uri="{FF2B5EF4-FFF2-40B4-BE49-F238E27FC236}">
                    <a16:creationId xmlns:a16="http://schemas.microsoft.com/office/drawing/2014/main" id="{4F6EA600-6F66-E69A-9A01-25823C6197DB}"/>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7" name="Rectangle 8">
              <a:extLst>
                <a:ext uri="{FF2B5EF4-FFF2-40B4-BE49-F238E27FC236}">
                  <a16:creationId xmlns:a16="http://schemas.microsoft.com/office/drawing/2014/main" id="{7E704E2F-8AA2-CF5D-C403-AC7C605EC539}"/>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8" name="Text Box 9">
              <a:extLst>
                <a:ext uri="{FF2B5EF4-FFF2-40B4-BE49-F238E27FC236}">
                  <a16:creationId xmlns:a16="http://schemas.microsoft.com/office/drawing/2014/main" id="{E36046E6-D27B-7F56-80C7-FBB50817F2DE}"/>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9" name="Line 10">
              <a:extLst>
                <a:ext uri="{FF2B5EF4-FFF2-40B4-BE49-F238E27FC236}">
                  <a16:creationId xmlns:a16="http://schemas.microsoft.com/office/drawing/2014/main" id="{324A4431-C720-EB0D-D13E-7172C3715F3B}"/>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Text Box 11">
              <a:extLst>
                <a:ext uri="{FF2B5EF4-FFF2-40B4-BE49-F238E27FC236}">
                  <a16:creationId xmlns:a16="http://schemas.microsoft.com/office/drawing/2014/main" id="{B7AE7BAF-9284-6207-6CE3-A082A2C2B8F7}"/>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 name="Line 10">
              <a:extLst>
                <a:ext uri="{FF2B5EF4-FFF2-40B4-BE49-F238E27FC236}">
                  <a16:creationId xmlns:a16="http://schemas.microsoft.com/office/drawing/2014/main" id="{9A15C630-38D5-2963-D28D-7F782D03D0D5}"/>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46</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47</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48</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277946" y="1073388"/>
                <a:ext cx="6643715" cy="5605845"/>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as output a fixed-size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Given message digest </a:t>
                </a:r>
                <a14:m>
                  <m:oMath xmlns:m="http://schemas.openxmlformats.org/officeDocument/2006/math">
                    <m:r>
                      <a:rPr lang="en-GB" i="1" dirty="0">
                        <a:latin typeface="Cambria Math" panose="02040503050406030204" pitchFamily="18" charset="0"/>
                      </a:rPr>
                      <m:t>𝑥</m:t>
                    </m:r>
                  </m:oMath>
                </a14:m>
                <a:r>
                  <a:rPr lang="en-GB" dirty="0">
                    <a:latin typeface="Times New Roman" panose="02020603050405020304" pitchFamily="18" charset="0"/>
                    <a:cs typeface="Times New Roman" panose="02020603050405020304" pitchFamily="18" charset="0"/>
                  </a:rPr>
                  <a:t>, computationally infeasible to find message </a:t>
                </a:r>
                <a14:m>
                  <m:oMath xmlns:m="http://schemas.openxmlformats.org/officeDocument/2006/math">
                    <m:r>
                      <a:rPr lang="en-US" i="1" dirty="0" smtClean="0">
                        <a:latin typeface="Cambria Math" panose="02040503050406030204" pitchFamily="18" charset="0"/>
                      </a:rPr>
                      <m:t>𝑀</m:t>
                    </m:r>
                  </m:oMath>
                </a14:m>
                <a:r>
                  <a:rPr lang="en-GB" dirty="0">
                    <a:latin typeface="Times New Roman" panose="02020603050405020304" pitchFamily="18" charset="0"/>
                    <a:cs typeface="Times New Roman" panose="02020603050405020304" pitchFamily="18" charset="0"/>
                  </a:rPr>
                  <a:t> such that </a:t>
                </a:r>
                <a14:m>
                  <m:oMath xmlns:m="http://schemas.openxmlformats.org/officeDocument/2006/math">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GB" dirty="0">
                    <a:latin typeface="Times New Roman" panose="02020603050405020304" pitchFamily="18" charset="0"/>
                    <a:cs typeface="Times New Roman" panose="02020603050405020304" pitchFamily="18" charset="0"/>
                  </a:rPr>
                  <a:t>, e.g.,</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MD5</a:t>
                </a:r>
              </a:p>
              <a:p>
                <a:pPr marL="1145540" lvl="2"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1234440" lvl="2" indent="-418465">
                  <a:lnSpc>
                    <a:spcPct val="100000"/>
                  </a:lnSpc>
                  <a:spcBef>
                    <a:spcPts val="675"/>
                  </a:spcBef>
                  <a:buClr>
                    <a:srgbClr val="063DE8"/>
                  </a:buClr>
                  <a:buSzPct val="75000"/>
                  <a:buFont typeface="Wingdings"/>
                  <a:buChar char=""/>
                  <a:tabLst>
                    <a:tab pos="443865" algn="l"/>
                  </a:tabLst>
                </a:pPr>
                <a:r>
                  <a:rPr lang="en-GB" spc="-10" dirty="0">
                    <a:latin typeface="Times New Roman"/>
                    <a:cs typeface="Times New Roman"/>
                  </a:rPr>
                  <a:t>160-</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 using</a:t>
                </a:r>
                <a:r>
                  <a:rPr lang="en-GB" spc="-10" dirty="0">
                    <a:latin typeface="Times New Roman"/>
                    <a:cs typeface="Times New Roman"/>
                  </a:rPr>
                  <a:t> 512-</a:t>
                </a:r>
                <a:r>
                  <a:rPr lang="en-GB" dirty="0">
                    <a:latin typeface="Times New Roman"/>
                    <a:cs typeface="Times New Roman"/>
                  </a:rPr>
                  <a:t>bit</a:t>
                </a:r>
                <a:r>
                  <a:rPr lang="en-GB" spc="-10"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and</a:t>
                </a:r>
                <a:r>
                  <a:rPr lang="en-GB" spc="-10" dirty="0">
                    <a:latin typeface="Times New Roman"/>
                    <a:cs typeface="Times New Roman"/>
                  </a:rPr>
                  <a:t> 32-</a:t>
                </a:r>
                <a:r>
                  <a:rPr lang="en-GB" dirty="0">
                    <a:latin typeface="Times New Roman"/>
                    <a:cs typeface="Times New Roman"/>
                  </a:rPr>
                  <a:t>bit</a:t>
                </a:r>
                <a:r>
                  <a:rPr lang="en-GB" spc="-10" dirty="0">
                    <a:latin typeface="Times New Roman"/>
                    <a:cs typeface="Times New Roman"/>
                  </a:rPr>
                  <a:t> operations</a:t>
                </a:r>
                <a:endParaRPr lang="en-US" dirty="0">
                  <a:latin typeface="Times New Roman" panose="02020603050405020304" pitchFamily="18" charset="0"/>
                  <a:cs typeface="Times New Roman" panose="02020603050405020304" pitchFamily="18" charset="0"/>
                </a:endParaRPr>
              </a:p>
              <a:p>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277946" y="1073388"/>
                <a:ext cx="6643715" cy="5605845"/>
              </a:xfrm>
              <a:blipFill>
                <a:blip r:embed="rId2"/>
                <a:stretch>
                  <a:fillRect t="-1848"/>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6921661" y="1255796"/>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dirty="0"/>
          </a:p>
        </p:txBody>
      </p:sp>
    </p:spTree>
  </p:cSld>
  <p:clrMapOvr>
    <a:masterClrMapping/>
  </p:clrMapOvr>
  <p:transition spd="slow">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50</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rcRect/>
          <a:stretch/>
        </p:blipFill>
        <p:spPr>
          <a:xfrm>
            <a:off x="3027831" y="4013864"/>
            <a:ext cx="6613576" cy="2354571"/>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232143"/>
                <a:ext cx="11398134" cy="2996890"/>
              </a:xfrm>
            </p:spPr>
            <p:txBody>
              <a:bodyPr>
                <a:normAutofit fontScale="77500" lnSpcReduction="20000"/>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a:p>
                <a:pPr marL="354965" indent="-342265">
                  <a:lnSpc>
                    <a:spcPct val="100000"/>
                  </a:lnSpc>
                  <a:spcBef>
                    <a:spcPts val="675"/>
                  </a:spcBef>
                  <a:buClr>
                    <a:srgbClr val="063DE8"/>
                  </a:buClr>
                  <a:buSzPct val="75000"/>
                  <a:buFont typeface="Wingdings"/>
                  <a:buChar char=""/>
                  <a:tabLst>
                    <a:tab pos="354965" algn="l"/>
                  </a:tabLst>
                </a:pPr>
                <a:r>
                  <a:rPr lang="en-US" altLang="zh-CN" sz="2800" dirty="0">
                    <a:solidFill>
                      <a:schemeClr val="tx1"/>
                    </a:solidFill>
                    <a:latin typeface="Times New Roman" panose="02020603050405020304" pitchFamily="18" charset="0"/>
                    <a:cs typeface="Times New Roman" panose="02020603050405020304" pitchFamily="18" charset="0"/>
                  </a:rPr>
                  <a:t>Apply crypto hash function to generate </a:t>
                </a:r>
                <a:r>
                  <a:rPr lang="en-US" altLang="zh-CN" dirty="0">
                    <a:latin typeface="Times New Roman" panose="02020603050405020304" pitchFamily="18" charset="0"/>
                    <a:cs typeface="Times New Roman" panose="02020603050405020304" pitchFamily="18" charset="0"/>
                  </a:rPr>
                  <a:t>message digest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𝑀</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which is encrypted with sender’s private key </a:t>
                </a:r>
                <a14:m>
                  <m:oMath xmlns:m="http://schemas.openxmlformats.org/officeDocument/2006/math">
                    <m:r>
                      <a:rPr lang="en-US" altLang="zh-CN" sz="2800" i="1" dirty="0">
                        <a:solidFill>
                          <a:schemeClr val="tx1"/>
                        </a:solidFill>
                        <a:latin typeface="Cambria Math" panose="02040503050406030204" pitchFamily="18" charset="0"/>
                      </a:rPr>
                      <m:t>𝑃𝑅</m:t>
                    </m:r>
                    <m:r>
                      <a:rPr lang="en-US" altLang="zh-CN" sz="2800" i="1" baseline="-25000" dirty="0" err="1">
                        <a:solidFill>
                          <a:schemeClr val="tx1"/>
                        </a:solidFill>
                        <a:latin typeface="Cambria Math" panose="02040503050406030204" pitchFamily="18" charset="0"/>
                      </a:rPr>
                      <m:t>𝑎</m:t>
                    </m:r>
                  </m:oMath>
                </a14:m>
                <a:r>
                  <a:rPr lang="en-US" altLang="zh-CN" sz="2800" dirty="0">
                    <a:solidFill>
                      <a:schemeClr val="tx1"/>
                    </a:solidFill>
                    <a:latin typeface="Times New Roman" panose="02020603050405020304" pitchFamily="18" charset="0"/>
                    <a:cs typeface="Times New Roman" panose="02020603050405020304" pitchFamily="18" charset="0"/>
                  </a:rPr>
                  <a:t> to generate a </a:t>
                </a:r>
                <a:r>
                  <a:rPr lang="en-US" dirty="0">
                    <a:latin typeface="Times New Roman" panose="02020603050405020304" pitchFamily="18" charset="0"/>
                    <a:cs typeface="Times New Roman" panose="02020603050405020304" pitchFamily="18" charset="0"/>
                  </a:rPr>
                  <a:t>digital signature. </a:t>
                </a:r>
                <a:r>
                  <a:rPr lang="en-US" altLang="zh-CN" sz="2800" dirty="0">
                    <a:solidFill>
                      <a:schemeClr val="tx1"/>
                    </a:solidFill>
                    <a:latin typeface="Times New Roman" panose="02020603050405020304" pitchFamily="18" charset="0"/>
                    <a:cs typeface="Times New Roman" panose="02020603050405020304" pitchFamily="18" charset="0"/>
                  </a:rPr>
                  <a:t>Receiver </a:t>
                </a:r>
                <a:r>
                  <a:rPr lang="en-US" altLang="zh-CN" dirty="0">
                    <a:latin typeface="Times New Roman" panose="02020603050405020304" pitchFamily="18" charset="0"/>
                    <a:cs typeface="Times New Roman" panose="02020603050405020304" pitchFamily="18" charset="0"/>
                  </a:rPr>
                  <a:t>decrypts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with sender’s public key </a:t>
                </a:r>
                <a14:m>
                  <m:oMath xmlns:m="http://schemas.openxmlformats.org/officeDocument/2006/math">
                    <m:r>
                      <a:rPr lang="en-US" altLang="zh-CN" i="1" dirty="0">
                        <a:latin typeface="Cambria Math" panose="02040503050406030204" pitchFamily="18" charset="0"/>
                      </a:rPr>
                      <m:t>𝑃</m:t>
                    </m:r>
                    <m:r>
                      <a:rPr lang="en-GB" altLang="zh-CN" b="0" i="1" dirty="0" smtClean="0">
                        <a:latin typeface="Cambria Math" panose="02040503050406030204" pitchFamily="18" charset="0"/>
                      </a:rPr>
                      <m:t>𝑈</m:t>
                    </m:r>
                    <m:r>
                      <a:rPr lang="en-US" altLang="zh-CN" i="1" baseline="-25000" dirty="0" err="1">
                        <a:latin typeface="Cambria Math" panose="020405030504060302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 and compares it to the </a:t>
                </a:r>
                <a:r>
                  <a:rPr lang="en-US" altLang="zh-CN" dirty="0">
                    <a:latin typeface="Times New Roman" panose="02020603050405020304" pitchFamily="18" charset="0"/>
                    <a:cs typeface="Times New Roman" panose="02020603050405020304" pitchFamily="18" charset="0"/>
                  </a:rPr>
                  <a:t>recomputed message digest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𝑟𝑒𝑐𝑒𝑖𝑣𝑒𝑑𝑀</m:t>
                    </m:r>
                    <m:r>
                      <a:rPr lang="en-US" altLang="zh-CN" i="1" dirty="0">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If they match, then message is authenticated.</a:t>
                </a:r>
                <a:endParaRPr lang="en-GB" sz="2800" spc="-10" dirty="0">
                  <a:latin typeface="Times New Roman"/>
                  <a:cs typeface="Times New Roman"/>
                </a:endParaRPr>
              </a:p>
              <a:p>
                <a:pPr marL="697865" lvl="1" indent="-342265">
                  <a:lnSpc>
                    <a:spcPct val="100000"/>
                  </a:lnSpc>
                  <a:spcBef>
                    <a:spcPts val="675"/>
                  </a:spcBef>
                  <a:buClr>
                    <a:srgbClr val="063DE8"/>
                  </a:buClr>
                  <a:buSzPct val="75000"/>
                  <a:buFont typeface="Wingdings"/>
                  <a:buChar char=""/>
                  <a:tabLst>
                    <a:tab pos="354965" algn="l"/>
                  </a:tabLst>
                </a:pPr>
                <a:r>
                  <a:rPr lang="en-US" altLang="zh-CN" dirty="0">
                    <a:latin typeface="Times New Roman" panose="02020603050405020304" pitchFamily="18" charset="0"/>
                    <a:cs typeface="Times New Roman" panose="02020603050405020304" pitchFamily="18" charset="0"/>
                  </a:rPr>
                  <a:t>M</a:t>
                </a:r>
                <a:r>
                  <a:rPr lang="en-US" altLang="zh-CN" dirty="0">
                    <a:solidFill>
                      <a:schemeClr val="tx1"/>
                    </a:solidFill>
                    <a:latin typeface="Times New Roman" panose="02020603050405020304" pitchFamily="18" charset="0"/>
                    <a:cs typeface="Times New Roman" panose="02020603050405020304" pitchFamily="18" charset="0"/>
                  </a:rPr>
                  <a:t>ore efficient than MAC approach, since encryption/decryption is applied to the message digest, not the entire message</a:t>
                </a:r>
                <a:endParaRPr lang="en-GB" spc="-10" dirty="0">
                  <a:latin typeface="Times New Roman"/>
                  <a:cs typeface="Times New Roman"/>
                </a:endParaRPr>
              </a:p>
            </p:txBody>
          </p:sp>
        </mc:Choice>
        <mc:Fallback xmlns="">
          <p:sp>
            <p:nvSpPr>
              <p:cNvPr id="2" name="Content Placeholder 1">
                <a:extLst>
                  <a:ext uri="{FF2B5EF4-FFF2-40B4-BE49-F238E27FC236}">
                    <a16:creationId xmlns:a16="http://schemas.microsoft.com/office/drawing/2014/main" id="{AAFDED88-39C8-6247-6438-7041B7632FC2}"/>
                  </a:ext>
                </a:extLst>
              </p:cNvPr>
              <p:cNvSpPr>
                <a:spLocks noGrp="1" noRot="1" noChangeAspect="1" noMove="1" noResize="1" noEditPoints="1" noAdjustHandles="1" noChangeArrowheads="1" noChangeShapeType="1" noTextEdit="1"/>
              </p:cNvSpPr>
              <p:nvPr>
                <p:ph idx="1"/>
              </p:nvPr>
            </p:nvSpPr>
            <p:spPr>
              <a:xfrm>
                <a:off x="426721" y="1232143"/>
                <a:ext cx="11398134" cy="2996890"/>
              </a:xfrm>
              <a:blipFill>
                <a:blip r:embed="rId3"/>
                <a:stretch>
                  <a:fillRect l="-107" t="-3659" r="-642"/>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51</a:t>
            </a:fld>
            <a:endParaRPr lang="en-US" dirty="0"/>
          </a:p>
        </p:txBody>
      </p:sp>
      <p:sp>
        <p:nvSpPr>
          <p:cNvPr id="25" name="object 26">
            <a:extLst>
              <a:ext uri="{FF2B5EF4-FFF2-40B4-BE49-F238E27FC236}">
                <a16:creationId xmlns:a16="http://schemas.microsoft.com/office/drawing/2014/main" id="{A01D9682-BD4C-4740-4C80-D9DC963EEAA7}"/>
              </a:ext>
            </a:extLst>
          </p:cNvPr>
          <p:cNvSpPr txBox="1"/>
          <p:nvPr/>
        </p:nvSpPr>
        <p:spPr>
          <a:xfrm>
            <a:off x="2644219" y="6368435"/>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
        <p:nvSpPr>
          <p:cNvPr id="27" name="object 26">
            <a:extLst>
              <a:ext uri="{FF2B5EF4-FFF2-40B4-BE49-F238E27FC236}">
                <a16:creationId xmlns:a16="http://schemas.microsoft.com/office/drawing/2014/main" id="{EC21765F-EB99-0B25-70DF-63B30635DCB7}"/>
              </a:ext>
            </a:extLst>
          </p:cNvPr>
          <p:cNvSpPr txBox="1"/>
          <p:nvPr/>
        </p:nvSpPr>
        <p:spPr>
          <a:xfrm>
            <a:off x="5015068" y="6087688"/>
            <a:ext cx="1723943"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Digital Signature</a:t>
            </a:r>
            <a:endParaRPr dirty="0">
              <a:latin typeface="Times New Roman"/>
              <a:cs typeface="Times New Roman"/>
            </a:endParaRPr>
          </a:p>
        </p:txBody>
      </p:sp>
      <p:sp>
        <p:nvSpPr>
          <p:cNvPr id="32" name="object 26">
            <a:extLst>
              <a:ext uri="{FF2B5EF4-FFF2-40B4-BE49-F238E27FC236}">
                <a16:creationId xmlns:a16="http://schemas.microsoft.com/office/drawing/2014/main" id="{959EFB64-3364-E626-72F1-88D633A47AE4}"/>
              </a:ext>
            </a:extLst>
          </p:cNvPr>
          <p:cNvSpPr txBox="1"/>
          <p:nvPr/>
        </p:nvSpPr>
        <p:spPr>
          <a:xfrm>
            <a:off x="8650165" y="6377634"/>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9155" y="387062"/>
            <a:ext cx="9351818" cy="689932"/>
          </a:xfrm>
          <a:prstGeom prst="rect">
            <a:avLst/>
          </a:prstGeom>
        </p:spPr>
        <p:txBody>
          <a:bodyPr vert="horz" wrap="square" lIns="0" tIns="12700" rIns="0" bIns="0" rtlCol="0">
            <a:spAutoFit/>
          </a:bodyPr>
          <a:lstStyle/>
          <a:p>
            <a:pPr marL="12700">
              <a:lnSpc>
                <a:spcPct val="100000"/>
              </a:lnSpc>
              <a:spcBef>
                <a:spcPts val="100"/>
              </a:spcBef>
            </a:pPr>
            <a:r>
              <a:rPr lang="en-GB" spc="-5" dirty="0"/>
              <a:t>Application of Digital signature: Bitcoin</a:t>
            </a:r>
            <a:endParaRPr spc="-5" dirty="0"/>
          </a:p>
        </p:txBody>
      </p:sp>
      <p:sp>
        <p:nvSpPr>
          <p:cNvPr id="5" name="object 5"/>
          <p:cNvSpPr txBox="1"/>
          <p:nvPr/>
        </p:nvSpPr>
        <p:spPr>
          <a:xfrm>
            <a:off x="306387" y="1316482"/>
            <a:ext cx="5789613" cy="382156"/>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
                <a:srgbClr val="063DE8"/>
              </a:buClr>
              <a:buSzPct val="75000"/>
              <a:buFont typeface="Wingdings"/>
              <a:buChar char=""/>
              <a:tabLst>
                <a:tab pos="354965" algn="l"/>
                <a:tab pos="355600" algn="l"/>
              </a:tabLst>
              <a:defRPr/>
            </a:pPr>
            <a:r>
              <a:rPr kumimoji="0" lang="en-GB" sz="2400" b="0" i="0" u="none" strike="noStrike" kern="1200" cap="none" spc="0" normalizeH="0" baseline="0" noProof="0" dirty="0">
                <a:ln>
                  <a:noFill/>
                </a:ln>
                <a:solidFill>
                  <a:prstClr val="black"/>
                </a:solidFill>
                <a:effectLst/>
                <a:uLnTx/>
                <a:uFillTx/>
                <a:latin typeface="Times New Roman"/>
                <a:ea typeface="+mn-ea"/>
                <a:cs typeface="Times New Roman"/>
              </a:rPr>
              <a:t>A 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BTC</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6" name="object 6"/>
          <p:cNvSpPr txBox="1"/>
          <p:nvPr/>
        </p:nvSpPr>
        <p:spPr>
          <a:xfrm>
            <a:off x="4357270" y="2687761"/>
            <a:ext cx="2283460" cy="1212850"/>
          </a:xfrm>
          <a:prstGeom prst="rect">
            <a:avLst/>
          </a:prstGeom>
          <a:ln w="25400">
            <a:solidFill>
              <a:srgbClr val="000000"/>
            </a:solidFill>
          </a:ln>
        </p:spPr>
        <p:txBody>
          <a:bodyPr vert="horz" wrap="square" lIns="0" tIns="34290" rIns="0" bIns="0" rtlCol="0">
            <a:spAutoFit/>
          </a:bodyPr>
          <a:lstStyle/>
          <a:p>
            <a:pPr marL="90805" marR="100965"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Hash</a:t>
            </a:r>
            <a:r>
              <a:rPr kumimoji="0" sz="24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previous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this</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coin</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4324504" y="4600381"/>
            <a:ext cx="230695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A</a:t>
            </a:r>
            <a:r>
              <a:rPr kumimoji="0" sz="2400" b="1" i="0" u="none" strike="noStrike" kern="1200" cap="none" spc="-10" normalizeH="0" baseline="0" noProof="0" dirty="0">
                <a:ln>
                  <a:noFill/>
                </a:ln>
                <a:solidFill>
                  <a:srgbClr val="063DE8"/>
                </a:solidFill>
                <a:effectLst/>
                <a:uLnTx/>
                <a:uFillTx/>
                <a:latin typeface="Times New Roman"/>
                <a:ea typeface="+mn-ea"/>
                <a:cs typeface="Times New Roman"/>
              </a:rPr>
              <a:t>dd</a:t>
            </a:r>
            <a:r>
              <a:rPr kumimoji="0" sz="2400" b="1" i="0" u="none" strike="noStrike" kern="1200" cap="none" spc="-45" normalizeH="0" baseline="0" noProof="0" dirty="0">
                <a:ln>
                  <a:noFill/>
                </a:ln>
                <a:solidFill>
                  <a:srgbClr val="063DE8"/>
                </a:solidFill>
                <a:effectLst/>
                <a:uLnTx/>
                <a:uFillTx/>
                <a:latin typeface="Times New Roman"/>
                <a:ea typeface="+mn-ea"/>
                <a:cs typeface="Times New Roman"/>
              </a:rPr>
              <a:t>r</a:t>
            </a:r>
            <a:r>
              <a:rPr kumimoji="0" sz="2400" b="1" i="0" u="none" strike="noStrike" kern="1200" cap="none" spc="0" normalizeH="0" baseline="0" noProof="0" dirty="0">
                <a:ln>
                  <a:noFill/>
                </a:ln>
                <a:solidFill>
                  <a:srgbClr val="063DE8"/>
                </a:solidFill>
                <a:effectLst/>
                <a:uLnTx/>
                <a:uFillTx/>
                <a:latin typeface="Times New Roman"/>
                <a:ea typeface="+mn-ea"/>
                <a:cs typeface="Times New Roman"/>
              </a:rPr>
              <a:t>e</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ss</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l</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7950190" y="3942955"/>
            <a:ext cx="1921510" cy="7569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signs with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his</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private</a:t>
            </a:r>
            <a:r>
              <a:rPr kumimoji="0" sz="2400" b="1" i="0" u="none" strike="noStrike" kern="1200" cap="none" spc="-35" normalizeH="0" baseline="0" noProof="0" dirty="0">
                <a:ln>
                  <a:noFill/>
                </a:ln>
                <a:solidFill>
                  <a:srgbClr val="063DE8"/>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pic>
        <p:nvPicPr>
          <p:cNvPr id="9" name="object 9"/>
          <p:cNvPicPr/>
          <p:nvPr/>
        </p:nvPicPr>
        <p:blipFill>
          <a:blip r:embed="rId2" cstate="print"/>
          <a:stretch>
            <a:fillRect/>
          </a:stretch>
        </p:blipFill>
        <p:spPr>
          <a:xfrm>
            <a:off x="2086891" y="1818701"/>
            <a:ext cx="942593" cy="1078229"/>
          </a:xfrm>
          <a:prstGeom prst="rect">
            <a:avLst/>
          </a:prstGeom>
        </p:spPr>
      </p:pic>
      <p:grpSp>
        <p:nvGrpSpPr>
          <p:cNvPr id="10" name="object 10"/>
          <p:cNvGrpSpPr/>
          <p:nvPr/>
        </p:nvGrpSpPr>
        <p:grpSpPr>
          <a:xfrm>
            <a:off x="7868560" y="3809679"/>
            <a:ext cx="2600325" cy="2135505"/>
            <a:chOff x="6010269" y="3895978"/>
            <a:chExt cx="2600325" cy="2135505"/>
          </a:xfrm>
        </p:grpSpPr>
        <p:sp>
          <p:nvSpPr>
            <p:cNvPr id="11" name="object 11"/>
            <p:cNvSpPr/>
            <p:nvPr/>
          </p:nvSpPr>
          <p:spPr>
            <a:xfrm>
              <a:off x="6048375" y="3908678"/>
              <a:ext cx="0" cy="1096010"/>
            </a:xfrm>
            <a:custGeom>
              <a:avLst/>
              <a:gdLst/>
              <a:ahLst/>
              <a:cxnLst/>
              <a:rect l="l" t="t" r="r" b="b"/>
              <a:pathLst>
                <a:path h="1096010">
                  <a:moveTo>
                    <a:pt x="0" y="0"/>
                  </a:moveTo>
                  <a:lnTo>
                    <a:pt x="0" y="1095502"/>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p:nvPr/>
          </p:nvSpPr>
          <p:spPr>
            <a:xfrm>
              <a:off x="6010269" y="499148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object 13"/>
            <p:cNvPicPr/>
            <p:nvPr/>
          </p:nvPicPr>
          <p:blipFill>
            <a:blip r:embed="rId3" cstate="print"/>
            <a:stretch>
              <a:fillRect/>
            </a:stretch>
          </p:blipFill>
          <p:spPr>
            <a:xfrm>
              <a:off x="7576566" y="5168645"/>
              <a:ext cx="1034021" cy="862583"/>
            </a:xfrm>
            <a:prstGeom prst="rect">
              <a:avLst/>
            </a:prstGeom>
          </p:spPr>
        </p:pic>
      </p:grpSp>
      <p:sp>
        <p:nvSpPr>
          <p:cNvPr id="14" name="object 14"/>
          <p:cNvSpPr txBox="1"/>
          <p:nvPr/>
        </p:nvSpPr>
        <p:spPr>
          <a:xfrm>
            <a:off x="7466439" y="3048449"/>
            <a:ext cx="916687" cy="773930"/>
          </a:xfrm>
          <a:prstGeom prst="rect">
            <a:avLst/>
          </a:prstGeom>
          <a:ln w="25400">
            <a:solidFill>
              <a:srgbClr val="000000"/>
            </a:solidFill>
          </a:ln>
        </p:spPr>
        <p:txBody>
          <a:bodyPr vert="horz" wrap="square" lIns="0" tIns="34925" rIns="0" bIns="0" rtlCol="0">
            <a:spAutoFit/>
          </a:bodyPr>
          <a:lstStyle/>
          <a:p>
            <a:pPr marL="90805" marR="0" lvl="0" indent="0" algn="l" defTabSz="914400" rtl="0" eaLnBrk="1" fontAlgn="auto" latinLnBrk="0" hangingPunct="1">
              <a:lnSpc>
                <a:spcPct val="100000"/>
              </a:lnSpc>
              <a:spcBef>
                <a:spcPts val="275"/>
              </a:spcBef>
              <a:spcAft>
                <a:spcPts val="0"/>
              </a:spcAft>
              <a:buClrTx/>
              <a:buSzTx/>
              <a:buFontTx/>
              <a:buNone/>
              <a:tabLst/>
              <a:defRPr/>
            </a:pPr>
            <a:r>
              <a:rPr kumimoji="0" lang="en-GB" sz="2400" b="0" i="0" u="none" strike="noStrike" kern="1200" cap="none" spc="-5" normalizeH="0" baseline="0" noProof="0" dirty="0" err="1">
                <a:ln>
                  <a:noFill/>
                </a:ln>
                <a:solidFill>
                  <a:prstClr val="black"/>
                </a:solidFill>
                <a:effectLst/>
                <a:uLnTx/>
                <a:uFillTx/>
                <a:latin typeface="Times New Roman"/>
                <a:ea typeface="+mn-ea"/>
                <a:cs typeface="Times New Roman"/>
              </a:rPr>
              <a:t>Msg</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 Digest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5" name="object 15"/>
          <p:cNvSpPr/>
          <p:nvPr/>
        </p:nvSpPr>
        <p:spPr>
          <a:xfrm>
            <a:off x="6872631" y="4981381"/>
            <a:ext cx="2281555" cy="1213485"/>
          </a:xfrm>
          <a:custGeom>
            <a:avLst/>
            <a:gdLst/>
            <a:ahLst/>
            <a:cxnLst/>
            <a:rect l="l" t="t" r="r" b="b"/>
            <a:pathLst>
              <a:path w="2281554" h="1213485">
                <a:moveTo>
                  <a:pt x="0" y="0"/>
                </a:moveTo>
                <a:lnTo>
                  <a:pt x="2281428" y="0"/>
                </a:lnTo>
                <a:lnTo>
                  <a:pt x="2281428" y="1213104"/>
                </a:lnTo>
                <a:lnTo>
                  <a:pt x="0" y="1213104"/>
                </a:lnTo>
                <a:lnTo>
                  <a:pt x="0"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txBox="1"/>
          <p:nvPr/>
        </p:nvSpPr>
        <p:spPr>
          <a:xfrm>
            <a:off x="6872631" y="4981381"/>
            <a:ext cx="2281555" cy="1213485"/>
          </a:xfrm>
          <a:prstGeom prst="rect">
            <a:avLst/>
          </a:prstGeom>
          <a:ln w="25400">
            <a:solidFill>
              <a:srgbClr val="000000"/>
            </a:solidFill>
          </a:ln>
        </p:spPr>
        <p:txBody>
          <a:bodyPr vert="horz" wrap="square" lIns="0" tIns="34290" rIns="0" bIns="0" rtlCol="0">
            <a:spAutoFit/>
          </a:bodyPr>
          <a:lstStyle/>
          <a:p>
            <a:pPr marL="107314" marR="100965" lvl="0" indent="-75565" algn="ctr"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Signed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and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txBox="1"/>
          <p:nvPr/>
        </p:nvSpPr>
        <p:spPr>
          <a:xfrm>
            <a:off x="3029866" y="2041586"/>
            <a:ext cx="3619500" cy="462280"/>
          </a:xfrm>
          <a:prstGeom prst="rect">
            <a:avLst/>
          </a:prstGeom>
          <a:ln w="25400">
            <a:solidFill>
              <a:srgbClr val="000000"/>
            </a:solidFill>
          </a:ln>
        </p:spPr>
        <p:txBody>
          <a:bodyPr vert="horz" wrap="square" lIns="0" tIns="34290" rIns="0" bIns="0" rtlCol="0">
            <a:spAutoFit/>
          </a:bodyPr>
          <a:lstStyle/>
          <a:p>
            <a:pPr marL="90170"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BTC</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8" name="object 18"/>
          <p:cNvGrpSpPr/>
          <p:nvPr/>
        </p:nvGrpSpPr>
        <p:grpSpPr>
          <a:xfrm>
            <a:off x="6645048" y="1884105"/>
            <a:ext cx="812800" cy="3313429"/>
            <a:chOff x="4786757" y="1970404"/>
            <a:chExt cx="812800" cy="3313429"/>
          </a:xfrm>
        </p:grpSpPr>
        <p:sp>
          <p:nvSpPr>
            <p:cNvPr id="19" name="object 19"/>
            <p:cNvSpPr/>
            <p:nvPr/>
          </p:nvSpPr>
          <p:spPr>
            <a:xfrm>
              <a:off x="4799457" y="1983104"/>
              <a:ext cx="318135" cy="3288029"/>
            </a:xfrm>
            <a:custGeom>
              <a:avLst/>
              <a:gdLst/>
              <a:ahLst/>
              <a:cxnLst/>
              <a:rect l="l" t="t" r="r" b="b"/>
              <a:pathLst>
                <a:path w="318135" h="3288029">
                  <a:moveTo>
                    <a:pt x="0" y="0"/>
                  </a:moveTo>
                  <a:lnTo>
                    <a:pt x="69869" y="27730"/>
                  </a:lnTo>
                  <a:lnTo>
                    <a:pt x="99369" y="59937"/>
                  </a:lnTo>
                  <a:lnTo>
                    <a:pt x="123973" y="102188"/>
                  </a:lnTo>
                  <a:lnTo>
                    <a:pt x="142728" y="152847"/>
                  </a:lnTo>
                  <a:lnTo>
                    <a:pt x="154680" y="210274"/>
                  </a:lnTo>
                  <a:lnTo>
                    <a:pt x="158877" y="272834"/>
                  </a:lnTo>
                  <a:lnTo>
                    <a:pt x="158877" y="1371180"/>
                  </a:lnTo>
                  <a:lnTo>
                    <a:pt x="163073" y="1433740"/>
                  </a:lnTo>
                  <a:lnTo>
                    <a:pt x="175025" y="1491167"/>
                  </a:lnTo>
                  <a:lnTo>
                    <a:pt x="193780" y="1541826"/>
                  </a:lnTo>
                  <a:lnTo>
                    <a:pt x="218384" y="1584077"/>
                  </a:lnTo>
                  <a:lnTo>
                    <a:pt x="247884" y="1616284"/>
                  </a:lnTo>
                  <a:lnTo>
                    <a:pt x="281325" y="1636809"/>
                  </a:lnTo>
                  <a:lnTo>
                    <a:pt x="317754" y="1644014"/>
                  </a:lnTo>
                  <a:lnTo>
                    <a:pt x="281325" y="1651220"/>
                  </a:lnTo>
                  <a:lnTo>
                    <a:pt x="247884" y="1671745"/>
                  </a:lnTo>
                  <a:lnTo>
                    <a:pt x="218384" y="1703952"/>
                  </a:lnTo>
                  <a:lnTo>
                    <a:pt x="193780" y="1746203"/>
                  </a:lnTo>
                  <a:lnTo>
                    <a:pt x="175025" y="1796862"/>
                  </a:lnTo>
                  <a:lnTo>
                    <a:pt x="163073" y="1854289"/>
                  </a:lnTo>
                  <a:lnTo>
                    <a:pt x="158877" y="1916849"/>
                  </a:lnTo>
                  <a:lnTo>
                    <a:pt x="158877" y="3015195"/>
                  </a:lnTo>
                  <a:lnTo>
                    <a:pt x="154680" y="3077755"/>
                  </a:lnTo>
                  <a:lnTo>
                    <a:pt x="142728" y="3135182"/>
                  </a:lnTo>
                  <a:lnTo>
                    <a:pt x="123973" y="3185841"/>
                  </a:lnTo>
                  <a:lnTo>
                    <a:pt x="99369" y="3228092"/>
                  </a:lnTo>
                  <a:lnTo>
                    <a:pt x="69869" y="3260299"/>
                  </a:lnTo>
                  <a:lnTo>
                    <a:pt x="36428" y="3280824"/>
                  </a:lnTo>
                  <a:lnTo>
                    <a:pt x="0" y="3288029"/>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bject 20"/>
            <p:cNvSpPr/>
            <p:nvPr/>
          </p:nvSpPr>
          <p:spPr>
            <a:xfrm>
              <a:off x="5236083" y="3619880"/>
              <a:ext cx="300355" cy="0"/>
            </a:xfrm>
            <a:custGeom>
              <a:avLst/>
              <a:gdLst/>
              <a:ahLst/>
              <a:cxnLst/>
              <a:rect l="l" t="t" r="r" b="b"/>
              <a:pathLst>
                <a:path w="300354">
                  <a:moveTo>
                    <a:pt x="0" y="0"/>
                  </a:moveTo>
                  <a:lnTo>
                    <a:pt x="299974"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bject 21"/>
            <p:cNvSpPr/>
            <p:nvPr/>
          </p:nvSpPr>
          <p:spPr>
            <a:xfrm>
              <a:off x="5523358" y="35817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2" name="object 22"/>
          <p:cNvSpPr txBox="1"/>
          <p:nvPr/>
        </p:nvSpPr>
        <p:spPr>
          <a:xfrm>
            <a:off x="4290976" y="3990781"/>
            <a:ext cx="234632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23" name="object 23"/>
          <p:cNvGrpSpPr/>
          <p:nvPr/>
        </p:nvGrpSpPr>
        <p:grpSpPr>
          <a:xfrm>
            <a:off x="9154059" y="5425625"/>
            <a:ext cx="297180" cy="76200"/>
            <a:chOff x="7295768" y="5511924"/>
            <a:chExt cx="297180" cy="76200"/>
          </a:xfrm>
        </p:grpSpPr>
        <p:sp>
          <p:nvSpPr>
            <p:cNvPr id="24" name="object 24"/>
            <p:cNvSpPr/>
            <p:nvPr/>
          </p:nvSpPr>
          <p:spPr>
            <a:xfrm>
              <a:off x="7295768" y="5550026"/>
              <a:ext cx="233679" cy="0"/>
            </a:xfrm>
            <a:custGeom>
              <a:avLst/>
              <a:gdLst/>
              <a:ahLst/>
              <a:cxnLst/>
              <a:rect l="l" t="t" r="r" b="b"/>
              <a:pathLst>
                <a:path w="233679">
                  <a:moveTo>
                    <a:pt x="0" y="0"/>
                  </a:moveTo>
                  <a:lnTo>
                    <a:pt x="233679"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bject 25"/>
            <p:cNvSpPr/>
            <p:nvPr/>
          </p:nvSpPr>
          <p:spPr>
            <a:xfrm>
              <a:off x="7516749" y="551192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759072" y="387062"/>
            <a:ext cx="2748788" cy="689932"/>
          </a:xfrm>
          <a:prstGeom prst="rect">
            <a:avLst/>
          </a:prstGeom>
        </p:spPr>
        <p:txBody>
          <a:bodyPr vert="horz" wrap="square" lIns="0" tIns="12700" rIns="0" bIns="0" rtlCol="0">
            <a:spAutoFit/>
          </a:bodyPr>
          <a:lstStyle/>
          <a:p>
            <a:pPr marL="12700">
              <a:lnSpc>
                <a:spcPct val="100000"/>
              </a:lnSpc>
              <a:spcBef>
                <a:spcPts val="100"/>
              </a:spcBef>
            </a:pPr>
            <a:r>
              <a:rPr dirty="0"/>
              <a:t>Blo</a:t>
            </a:r>
            <a:r>
              <a:rPr spc="-5" dirty="0"/>
              <a:t>ck</a:t>
            </a:r>
            <a:r>
              <a:rPr lang="en-GB" spc="-5" dirty="0"/>
              <a:t>chain</a:t>
            </a:r>
            <a:endParaRPr spc="-5" dirty="0"/>
          </a:p>
        </p:txBody>
      </p:sp>
      <p:sp>
        <p:nvSpPr>
          <p:cNvPr id="5" name="object 5"/>
          <p:cNvSpPr txBox="1"/>
          <p:nvPr/>
        </p:nvSpPr>
        <p:spPr>
          <a:xfrm>
            <a:off x="1137659" y="2308606"/>
            <a:ext cx="7919720" cy="2148840"/>
          </a:xfrm>
          <a:prstGeom prst="rect">
            <a:avLst/>
          </a:prstGeom>
        </p:spPr>
        <p:txBody>
          <a:bodyPr vert="horz" wrap="square" lIns="0" tIns="86995" rIns="0" bIns="0" rtlCol="0">
            <a:spAutoFit/>
          </a:bodyPr>
          <a:lstStyle/>
          <a:p>
            <a:pPr marL="355600" indent="-342900">
              <a:lnSpc>
                <a:spcPct val="100000"/>
              </a:lnSpc>
              <a:spcBef>
                <a:spcPts val="685"/>
              </a:spcBef>
              <a:buClr>
                <a:srgbClr val="063DE8"/>
              </a:buClr>
              <a:buSzPct val="75000"/>
              <a:buFont typeface="Wingdings"/>
              <a:buChar char=""/>
              <a:tabLst>
                <a:tab pos="354965" algn="l"/>
                <a:tab pos="355600" algn="l"/>
              </a:tabLst>
            </a:pPr>
            <a:r>
              <a:rPr sz="2400" spc="-5" dirty="0">
                <a:latin typeface="Times New Roman"/>
                <a:cs typeface="Times New Roman"/>
              </a:rPr>
              <a:t>Problem:</a:t>
            </a:r>
            <a:endParaRPr sz="2400" dirty="0">
              <a:latin typeface="Times New Roman"/>
              <a:cs typeface="Times New Roman"/>
            </a:endParaRPr>
          </a:p>
          <a:p>
            <a:pPr marL="755650" lvl="1" indent="-285750">
              <a:lnSpc>
                <a:spcPct val="100000"/>
              </a:lnSpc>
              <a:spcBef>
                <a:spcPts val="590"/>
              </a:spcBef>
              <a:buSzPct val="64583"/>
              <a:buFont typeface="Wingdings"/>
              <a:buChar char=""/>
              <a:tabLst>
                <a:tab pos="755015" algn="l"/>
                <a:tab pos="755650" algn="l"/>
              </a:tabLst>
            </a:pP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many</a:t>
            </a:r>
            <a:r>
              <a:rPr sz="2400" spc="-15"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dirty="0">
                <a:latin typeface="Symbol"/>
                <a:cs typeface="Symbol"/>
              </a:rPr>
              <a:t></a:t>
            </a:r>
            <a:r>
              <a:rPr sz="2400" spc="-10" dirty="0">
                <a:latin typeface="Times New Roman"/>
                <a:cs typeface="Times New Roman"/>
              </a:rPr>
              <a:t> </a:t>
            </a:r>
            <a:r>
              <a:rPr sz="2400" spc="-5" dirty="0">
                <a:latin typeface="Times New Roman"/>
                <a:cs typeface="Times New Roman"/>
              </a:rPr>
              <a:t>Chain</a:t>
            </a:r>
            <a:r>
              <a:rPr sz="2400" spc="-10" dirty="0">
                <a:latin typeface="Times New Roman"/>
                <a:cs typeface="Times New Roman"/>
              </a:rPr>
              <a:t> </a:t>
            </a:r>
            <a:r>
              <a:rPr sz="2400" spc="-5" dirty="0">
                <a:latin typeface="Times New Roman"/>
                <a:cs typeface="Times New Roman"/>
              </a:rPr>
              <a:t>too</a:t>
            </a:r>
            <a:r>
              <a:rPr sz="2400" spc="-10" dirty="0">
                <a:latin typeface="Times New Roman"/>
                <a:cs typeface="Times New Roman"/>
              </a:rPr>
              <a:t> </a:t>
            </a:r>
            <a:r>
              <a:rPr sz="2400" spc="-5" dirty="0">
                <a:latin typeface="Times New Roman"/>
                <a:cs typeface="Times New Roman"/>
              </a:rPr>
              <a:t>long</a:t>
            </a:r>
            <a:endParaRPr sz="2400" dirty="0">
              <a:latin typeface="Times New Roman"/>
              <a:cs typeface="Times New Roman"/>
            </a:endParaRPr>
          </a:p>
          <a:p>
            <a:pPr marL="755650" lvl="1" indent="-285750">
              <a:lnSpc>
                <a:spcPct val="100000"/>
              </a:lnSpc>
              <a:spcBef>
                <a:spcPts val="565"/>
              </a:spcBef>
              <a:buSzPct val="64583"/>
              <a:buFont typeface="Wingdings"/>
              <a:buChar char=""/>
              <a:tabLst>
                <a:tab pos="755015" algn="l"/>
                <a:tab pos="755650" algn="l"/>
              </a:tabLst>
            </a:pPr>
            <a:r>
              <a:rPr sz="2400" spc="-5" dirty="0">
                <a:latin typeface="Times New Roman"/>
                <a:cs typeface="Times New Roman"/>
              </a:rPr>
              <a:t>Takes</a:t>
            </a:r>
            <a:r>
              <a:rPr sz="2400" spc="-10" dirty="0">
                <a:latin typeface="Times New Roman"/>
                <a:cs typeface="Times New Roman"/>
              </a:rPr>
              <a:t> </a:t>
            </a: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long</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find</a:t>
            </a:r>
            <a:r>
              <a:rPr sz="2400" dirty="0">
                <a:latin typeface="Times New Roman"/>
                <a:cs typeface="Times New Roman"/>
              </a:rPr>
              <a:t> and</a:t>
            </a:r>
            <a:r>
              <a:rPr sz="2400" spc="-10" dirty="0">
                <a:latin typeface="Times New Roman"/>
                <a:cs typeface="Times New Roman"/>
              </a:rPr>
              <a:t> </a:t>
            </a:r>
            <a:r>
              <a:rPr sz="2400" spc="-5" dirty="0">
                <a:latin typeface="Times New Roman"/>
                <a:cs typeface="Times New Roman"/>
              </a:rPr>
              <a:t>verify</a:t>
            </a:r>
            <a:r>
              <a:rPr sz="2400" spc="-10" dirty="0">
                <a:latin typeface="Times New Roman"/>
                <a:cs typeface="Times New Roman"/>
              </a:rPr>
              <a:t> </a:t>
            </a:r>
            <a:r>
              <a:rPr sz="2400" dirty="0">
                <a:latin typeface="Times New Roman"/>
                <a:cs typeface="Times New Roman"/>
              </a:rPr>
              <a:t>a </a:t>
            </a:r>
            <a:r>
              <a:rPr sz="2400" spc="-5" dirty="0">
                <a:latin typeface="Times New Roman"/>
                <a:cs typeface="Times New Roman"/>
              </a:rPr>
              <a:t>transaction</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4965" algn="l"/>
                <a:tab pos="355600" algn="l"/>
              </a:tabLst>
            </a:pPr>
            <a:r>
              <a:rPr sz="2400" spc="-5" dirty="0">
                <a:latin typeface="Times New Roman"/>
                <a:cs typeface="Times New Roman"/>
              </a:rPr>
              <a:t>Solution:</a:t>
            </a:r>
            <a:r>
              <a:rPr sz="2400" dirty="0">
                <a:latin typeface="Times New Roman"/>
                <a:cs typeface="Times New Roman"/>
              </a:rPr>
              <a:t> </a:t>
            </a:r>
            <a:r>
              <a:rPr sz="2400" spc="-5" dirty="0">
                <a:latin typeface="Times New Roman"/>
                <a:cs typeface="Times New Roman"/>
              </a:rPr>
              <a:t>Combine</a:t>
            </a:r>
            <a:r>
              <a:rPr sz="2400" spc="-10" dirty="0">
                <a:latin typeface="Times New Roman"/>
                <a:cs typeface="Times New Roman"/>
              </a:rPr>
              <a:t> </a:t>
            </a:r>
            <a:r>
              <a:rPr sz="2400" spc="-5" dirty="0">
                <a:latin typeface="Times New Roman"/>
                <a:cs typeface="Times New Roman"/>
              </a:rPr>
              <a:t>several</a:t>
            </a:r>
            <a:r>
              <a:rPr sz="2400" spc="-10"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spc="-5" dirty="0">
                <a:latin typeface="Times New Roman"/>
                <a:cs typeface="Times New Roman"/>
              </a:rPr>
              <a:t>into</a:t>
            </a:r>
            <a:r>
              <a:rPr sz="2400" dirty="0">
                <a:latin typeface="Times New Roman"/>
                <a:cs typeface="Times New Roman"/>
              </a:rPr>
              <a:t> </a:t>
            </a:r>
            <a:r>
              <a:rPr sz="2400" spc="-5" dirty="0">
                <a:latin typeface="Times New Roman"/>
                <a:cs typeface="Times New Roman"/>
              </a:rPr>
              <a:t>blocks</a:t>
            </a:r>
            <a:r>
              <a:rPr sz="2400" dirty="0">
                <a:latin typeface="Times New Roman"/>
                <a:cs typeface="Times New Roman"/>
              </a:rPr>
              <a:t> of</a:t>
            </a:r>
            <a:r>
              <a:rPr sz="2400" spc="10" dirty="0">
                <a:latin typeface="Times New Roman"/>
                <a:cs typeface="Times New Roman"/>
              </a:rPr>
              <a:t> </a:t>
            </a:r>
            <a:r>
              <a:rPr sz="2400" spc="-5" dirty="0">
                <a:latin typeface="Times New Roman"/>
                <a:cs typeface="Times New Roman"/>
              </a:rPr>
              <a:t>verified </a:t>
            </a:r>
            <a:r>
              <a:rPr sz="2400" spc="-585" dirty="0">
                <a:latin typeface="Times New Roman"/>
                <a:cs typeface="Times New Roman"/>
              </a:rPr>
              <a:t> </a:t>
            </a:r>
            <a:r>
              <a:rPr sz="2400" spc="-5" dirty="0">
                <a:latin typeface="Times New Roman"/>
                <a:cs typeface="Times New Roman"/>
              </a:rPr>
              <a:t>transactions</a:t>
            </a:r>
            <a:endParaRPr sz="2400" dirty="0">
              <a:latin typeface="Times New Roman"/>
              <a:cs typeface="Times New Roman"/>
            </a:endParaRPr>
          </a:p>
        </p:txBody>
      </p:sp>
      <p:sp>
        <p:nvSpPr>
          <p:cNvPr id="6" name="object 6"/>
          <p:cNvSpPr txBox="1"/>
          <p:nvPr/>
        </p:nvSpPr>
        <p:spPr>
          <a:xfrm>
            <a:off x="1137659" y="1086358"/>
            <a:ext cx="3070225" cy="452755"/>
          </a:xfrm>
          <a:prstGeom prst="rect">
            <a:avLst/>
          </a:prstGeom>
        </p:spPr>
        <p:txBody>
          <a:bodyPr vert="horz" wrap="square" lIns="0" tIns="12700" rIns="0" bIns="0" rtlCol="0">
            <a:spAutoFit/>
          </a:bodyPr>
          <a:lstStyle/>
          <a:p>
            <a:pPr marL="355600" indent="-342900">
              <a:lnSpc>
                <a:spcPct val="100000"/>
              </a:lnSpc>
              <a:spcBef>
                <a:spcPts val="100"/>
              </a:spcBef>
              <a:buClr>
                <a:srgbClr val="063DE8"/>
              </a:buClr>
              <a:buSzPct val="75000"/>
              <a:buFont typeface="Wingdings"/>
              <a:buChar char=""/>
              <a:tabLst>
                <a:tab pos="355600" algn="l"/>
              </a:tabLst>
            </a:pPr>
            <a:r>
              <a:rPr sz="2800" spc="-15" dirty="0">
                <a:latin typeface="Times New Roman"/>
                <a:cs typeface="Times New Roman"/>
              </a:rPr>
              <a:t>Transaction</a:t>
            </a:r>
            <a:r>
              <a:rPr sz="2800" spc="-50" dirty="0">
                <a:latin typeface="Times New Roman"/>
                <a:cs typeface="Times New Roman"/>
              </a:rPr>
              <a:t> </a:t>
            </a:r>
            <a:r>
              <a:rPr sz="2800" spc="-5" dirty="0">
                <a:latin typeface="Times New Roman"/>
                <a:cs typeface="Times New Roman"/>
              </a:rPr>
              <a:t>Chain:</a:t>
            </a:r>
            <a:endParaRPr sz="2800">
              <a:latin typeface="Times New Roman"/>
              <a:cs typeface="Times New Roman"/>
            </a:endParaRPr>
          </a:p>
        </p:txBody>
      </p:sp>
      <p:sp>
        <p:nvSpPr>
          <p:cNvPr id="7" name="object 7"/>
          <p:cNvSpPr txBox="1"/>
          <p:nvPr/>
        </p:nvSpPr>
        <p:spPr>
          <a:xfrm>
            <a:off x="1272851"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8" name="object 8"/>
          <p:cNvSpPr txBox="1"/>
          <p:nvPr/>
        </p:nvSpPr>
        <p:spPr>
          <a:xfrm>
            <a:off x="32700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9" name="object 9"/>
          <p:cNvSpPr txBox="1"/>
          <p:nvPr/>
        </p:nvSpPr>
        <p:spPr>
          <a:xfrm>
            <a:off x="53274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10" name="object 10"/>
          <p:cNvSpPr txBox="1"/>
          <p:nvPr/>
        </p:nvSpPr>
        <p:spPr>
          <a:xfrm>
            <a:off x="7339132" y="1727835"/>
            <a:ext cx="1624965" cy="462280"/>
          </a:xfrm>
          <a:prstGeom prst="rect">
            <a:avLst/>
          </a:prstGeom>
          <a:ln w="25400">
            <a:solidFill>
              <a:srgbClr val="000000"/>
            </a:solidFill>
          </a:ln>
        </p:spPr>
        <p:txBody>
          <a:bodyPr vert="horz" wrap="square" lIns="0" tIns="34290" rIns="0" bIns="0" rtlCol="0">
            <a:spAutoFit/>
          </a:bodyPr>
          <a:lstStyle/>
          <a:p>
            <a:pPr marL="90170">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grpSp>
        <p:nvGrpSpPr>
          <p:cNvPr id="11" name="object 11"/>
          <p:cNvGrpSpPr/>
          <p:nvPr/>
        </p:nvGrpSpPr>
        <p:grpSpPr>
          <a:xfrm>
            <a:off x="2919531" y="1930524"/>
            <a:ext cx="350520" cy="76200"/>
            <a:chOff x="2088259" y="1930524"/>
            <a:chExt cx="350520" cy="76200"/>
          </a:xfrm>
        </p:grpSpPr>
        <p:sp>
          <p:nvSpPr>
            <p:cNvPr id="12" name="object 12"/>
            <p:cNvSpPr/>
            <p:nvPr/>
          </p:nvSpPr>
          <p:spPr>
            <a:xfrm>
              <a:off x="2151761" y="1968626"/>
              <a:ext cx="287020" cy="0"/>
            </a:xfrm>
            <a:custGeom>
              <a:avLst/>
              <a:gdLst/>
              <a:ahLst/>
              <a:cxnLst/>
              <a:rect l="l" t="t" r="r" b="b"/>
              <a:pathLst>
                <a:path w="287019">
                  <a:moveTo>
                    <a:pt x="287019" y="0"/>
                  </a:moveTo>
                  <a:lnTo>
                    <a:pt x="0" y="0"/>
                  </a:lnTo>
                </a:path>
              </a:pathLst>
            </a:custGeom>
            <a:ln w="25400">
              <a:solidFill>
                <a:srgbClr val="000000"/>
              </a:solidFill>
            </a:ln>
          </p:spPr>
          <p:txBody>
            <a:bodyPr wrap="square" lIns="0" tIns="0" rIns="0" bIns="0" rtlCol="0"/>
            <a:lstStyle/>
            <a:p>
              <a:endParaRPr/>
            </a:p>
          </p:txBody>
        </p:sp>
        <p:sp>
          <p:nvSpPr>
            <p:cNvPr id="13" name="object 13"/>
            <p:cNvSpPr/>
            <p:nvPr/>
          </p:nvSpPr>
          <p:spPr>
            <a:xfrm>
              <a:off x="2088259"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4915970" y="1930524"/>
            <a:ext cx="351790" cy="76200"/>
            <a:chOff x="4084698" y="1930524"/>
            <a:chExt cx="351790" cy="76200"/>
          </a:xfrm>
        </p:grpSpPr>
        <p:sp>
          <p:nvSpPr>
            <p:cNvPr id="15" name="object 15"/>
            <p:cNvSpPr/>
            <p:nvPr/>
          </p:nvSpPr>
          <p:spPr>
            <a:xfrm>
              <a:off x="41482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6" name="object 16"/>
            <p:cNvSpPr/>
            <p:nvPr/>
          </p:nvSpPr>
          <p:spPr>
            <a:xfrm>
              <a:off x="40846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6973370" y="1930524"/>
            <a:ext cx="351790" cy="76200"/>
            <a:chOff x="6142098" y="1930524"/>
            <a:chExt cx="351790" cy="76200"/>
          </a:xfrm>
        </p:grpSpPr>
        <p:sp>
          <p:nvSpPr>
            <p:cNvPr id="18" name="object 18"/>
            <p:cNvSpPr/>
            <p:nvPr/>
          </p:nvSpPr>
          <p:spPr>
            <a:xfrm>
              <a:off x="62056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9" name="object 19"/>
            <p:cNvSpPr/>
            <p:nvPr/>
          </p:nvSpPr>
          <p:spPr>
            <a:xfrm>
              <a:off x="61420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1853749" y="4748657"/>
            <a:ext cx="1544320" cy="911860"/>
            <a:chOff x="1022477" y="4748657"/>
            <a:chExt cx="1544320" cy="911860"/>
          </a:xfrm>
        </p:grpSpPr>
        <p:sp>
          <p:nvSpPr>
            <p:cNvPr id="21" name="object 21"/>
            <p:cNvSpPr/>
            <p:nvPr/>
          </p:nvSpPr>
          <p:spPr>
            <a:xfrm>
              <a:off x="1035177" y="47613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2" name="object 22"/>
            <p:cNvSpPr/>
            <p:nvPr/>
          </p:nvSpPr>
          <p:spPr>
            <a:xfrm>
              <a:off x="1187577" y="49137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3" name="object 23"/>
            <p:cNvSpPr/>
            <p:nvPr/>
          </p:nvSpPr>
          <p:spPr>
            <a:xfrm>
              <a:off x="1187577" y="49137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4" name="object 24"/>
            <p:cNvSpPr/>
            <p:nvPr/>
          </p:nvSpPr>
          <p:spPr>
            <a:xfrm>
              <a:off x="1339977" y="50661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5" name="object 25"/>
            <p:cNvSpPr/>
            <p:nvPr/>
          </p:nvSpPr>
          <p:spPr>
            <a:xfrm>
              <a:off x="1339977" y="50661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6" name="object 26"/>
            <p:cNvSpPr/>
            <p:nvPr/>
          </p:nvSpPr>
          <p:spPr>
            <a:xfrm>
              <a:off x="1492377" y="52185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7" name="object 27"/>
            <p:cNvSpPr/>
            <p:nvPr/>
          </p:nvSpPr>
          <p:spPr>
            <a:xfrm>
              <a:off x="1492377" y="52185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8" name="object 28"/>
            <p:cNvSpPr/>
            <p:nvPr/>
          </p:nvSpPr>
          <p:spPr>
            <a:xfrm>
              <a:off x="1644777" y="5370957"/>
              <a:ext cx="909319" cy="276860"/>
            </a:xfrm>
            <a:custGeom>
              <a:avLst/>
              <a:gdLst/>
              <a:ahLst/>
              <a:cxnLst/>
              <a:rect l="l" t="t" r="r" b="b"/>
              <a:pathLst>
                <a:path w="909319"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29" name="object 29"/>
            <p:cNvSpPr/>
            <p:nvPr/>
          </p:nvSpPr>
          <p:spPr>
            <a:xfrm>
              <a:off x="1644777" y="5370957"/>
              <a:ext cx="909319" cy="276860"/>
            </a:xfrm>
            <a:custGeom>
              <a:avLst/>
              <a:gdLst/>
              <a:ahLst/>
              <a:cxnLst/>
              <a:rect l="l" t="t" r="r" b="b"/>
              <a:pathLst>
                <a:path w="909319"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30" name="object 30"/>
          <p:cNvGrpSpPr/>
          <p:nvPr/>
        </p:nvGrpSpPr>
        <p:grpSpPr>
          <a:xfrm>
            <a:off x="5163876" y="4748657"/>
            <a:ext cx="1544320" cy="911860"/>
            <a:chOff x="4332604" y="4748657"/>
            <a:chExt cx="1544320" cy="911860"/>
          </a:xfrm>
        </p:grpSpPr>
        <p:sp>
          <p:nvSpPr>
            <p:cNvPr id="31" name="object 31"/>
            <p:cNvSpPr/>
            <p:nvPr/>
          </p:nvSpPr>
          <p:spPr>
            <a:xfrm>
              <a:off x="4345304" y="47613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2" name="object 32"/>
            <p:cNvSpPr/>
            <p:nvPr/>
          </p:nvSpPr>
          <p:spPr>
            <a:xfrm>
              <a:off x="4497704" y="49137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3" name="object 33"/>
            <p:cNvSpPr/>
            <p:nvPr/>
          </p:nvSpPr>
          <p:spPr>
            <a:xfrm>
              <a:off x="4497704" y="49137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4" name="object 34"/>
            <p:cNvSpPr/>
            <p:nvPr/>
          </p:nvSpPr>
          <p:spPr>
            <a:xfrm>
              <a:off x="4650104" y="50661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5" name="object 35"/>
            <p:cNvSpPr/>
            <p:nvPr/>
          </p:nvSpPr>
          <p:spPr>
            <a:xfrm>
              <a:off x="4650104" y="50661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6" name="object 36"/>
            <p:cNvSpPr/>
            <p:nvPr/>
          </p:nvSpPr>
          <p:spPr>
            <a:xfrm>
              <a:off x="4802504" y="52185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7" name="object 37"/>
            <p:cNvSpPr/>
            <p:nvPr/>
          </p:nvSpPr>
          <p:spPr>
            <a:xfrm>
              <a:off x="4802504" y="52185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8" name="object 38"/>
            <p:cNvSpPr/>
            <p:nvPr/>
          </p:nvSpPr>
          <p:spPr>
            <a:xfrm>
              <a:off x="4954904" y="53709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9" name="object 39"/>
            <p:cNvSpPr/>
            <p:nvPr/>
          </p:nvSpPr>
          <p:spPr>
            <a:xfrm>
              <a:off x="4954904" y="53709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40" name="object 40"/>
          <p:cNvGrpSpPr/>
          <p:nvPr/>
        </p:nvGrpSpPr>
        <p:grpSpPr>
          <a:xfrm>
            <a:off x="7524553" y="4748657"/>
            <a:ext cx="1543685" cy="911860"/>
            <a:chOff x="6693281" y="4748657"/>
            <a:chExt cx="1543685" cy="911860"/>
          </a:xfrm>
        </p:grpSpPr>
        <p:sp>
          <p:nvSpPr>
            <p:cNvPr id="41" name="object 41"/>
            <p:cNvSpPr/>
            <p:nvPr/>
          </p:nvSpPr>
          <p:spPr>
            <a:xfrm>
              <a:off x="6705981" y="47613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2" name="object 42"/>
            <p:cNvSpPr/>
            <p:nvPr/>
          </p:nvSpPr>
          <p:spPr>
            <a:xfrm>
              <a:off x="6858381" y="49137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3" name="object 43"/>
            <p:cNvSpPr/>
            <p:nvPr/>
          </p:nvSpPr>
          <p:spPr>
            <a:xfrm>
              <a:off x="6858381" y="49137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4" name="object 44"/>
            <p:cNvSpPr/>
            <p:nvPr/>
          </p:nvSpPr>
          <p:spPr>
            <a:xfrm>
              <a:off x="7010781" y="50661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5" name="object 45"/>
            <p:cNvSpPr/>
            <p:nvPr/>
          </p:nvSpPr>
          <p:spPr>
            <a:xfrm>
              <a:off x="7010781" y="50661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6" name="object 46"/>
            <p:cNvSpPr/>
            <p:nvPr/>
          </p:nvSpPr>
          <p:spPr>
            <a:xfrm>
              <a:off x="7163181" y="52185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7" name="object 47"/>
            <p:cNvSpPr/>
            <p:nvPr/>
          </p:nvSpPr>
          <p:spPr>
            <a:xfrm>
              <a:off x="7163181" y="52185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8" name="object 48"/>
            <p:cNvSpPr/>
            <p:nvPr/>
          </p:nvSpPr>
          <p:spPr>
            <a:xfrm>
              <a:off x="7315581" y="53709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9" name="object 49"/>
            <p:cNvSpPr/>
            <p:nvPr/>
          </p:nvSpPr>
          <p:spPr>
            <a:xfrm>
              <a:off x="7315581" y="53709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50" name="object 50"/>
          <p:cNvGrpSpPr/>
          <p:nvPr/>
        </p:nvGrpSpPr>
        <p:grpSpPr>
          <a:xfrm>
            <a:off x="3558848" y="5328282"/>
            <a:ext cx="405130" cy="76200"/>
            <a:chOff x="2727576" y="5328282"/>
            <a:chExt cx="405130" cy="76200"/>
          </a:xfrm>
        </p:grpSpPr>
        <p:sp>
          <p:nvSpPr>
            <p:cNvPr id="51" name="object 51"/>
            <p:cNvSpPr/>
            <p:nvPr/>
          </p:nvSpPr>
          <p:spPr>
            <a:xfrm>
              <a:off x="2791079" y="5366385"/>
              <a:ext cx="341630" cy="0"/>
            </a:xfrm>
            <a:custGeom>
              <a:avLst/>
              <a:gdLst/>
              <a:ahLst/>
              <a:cxnLst/>
              <a:rect l="l" t="t" r="r" b="b"/>
              <a:pathLst>
                <a:path w="341630">
                  <a:moveTo>
                    <a:pt x="341122"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2727576"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6868976" y="5328282"/>
            <a:ext cx="405130" cy="76200"/>
            <a:chOff x="6037704" y="5328282"/>
            <a:chExt cx="405130" cy="76200"/>
          </a:xfrm>
        </p:grpSpPr>
        <p:sp>
          <p:nvSpPr>
            <p:cNvPr id="54" name="object 54"/>
            <p:cNvSpPr/>
            <p:nvPr/>
          </p:nvSpPr>
          <p:spPr>
            <a:xfrm>
              <a:off x="6101206"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5" name="object 55"/>
            <p:cNvSpPr/>
            <p:nvPr/>
          </p:nvSpPr>
          <p:spPr>
            <a:xfrm>
              <a:off x="6037704"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6" name="object 56"/>
          <p:cNvGrpSpPr/>
          <p:nvPr/>
        </p:nvGrpSpPr>
        <p:grpSpPr>
          <a:xfrm>
            <a:off x="4511349" y="5328282"/>
            <a:ext cx="405130" cy="76200"/>
            <a:chOff x="3680077" y="5328282"/>
            <a:chExt cx="405130" cy="76200"/>
          </a:xfrm>
        </p:grpSpPr>
        <p:sp>
          <p:nvSpPr>
            <p:cNvPr id="57" name="object 57"/>
            <p:cNvSpPr/>
            <p:nvPr/>
          </p:nvSpPr>
          <p:spPr>
            <a:xfrm>
              <a:off x="3743578"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8" name="object 58"/>
            <p:cNvSpPr/>
            <p:nvPr/>
          </p:nvSpPr>
          <p:spPr>
            <a:xfrm>
              <a:off x="3680077"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59" name="object 59"/>
          <p:cNvSpPr/>
          <p:nvPr/>
        </p:nvSpPr>
        <p:spPr>
          <a:xfrm>
            <a:off x="4039673" y="5370957"/>
            <a:ext cx="357505" cy="0"/>
          </a:xfrm>
          <a:custGeom>
            <a:avLst/>
            <a:gdLst/>
            <a:ahLst/>
            <a:cxnLst/>
            <a:rect l="l" t="t" r="r" b="b"/>
            <a:pathLst>
              <a:path w="357504">
                <a:moveTo>
                  <a:pt x="0" y="0"/>
                </a:moveTo>
                <a:lnTo>
                  <a:pt x="357378" y="0"/>
                </a:lnTo>
              </a:path>
            </a:pathLst>
          </a:custGeom>
          <a:ln w="25400">
            <a:solidFill>
              <a:srgbClr val="000000"/>
            </a:solidFill>
            <a:prstDash val="dash"/>
          </a:ln>
        </p:spPr>
        <p:txBody>
          <a:bodyPr wrap="square" lIns="0" tIns="0" rIns="0" bIns="0" rtlCol="0"/>
          <a:lstStyle/>
          <a:p>
            <a:endParaRPr/>
          </a:p>
        </p:txBody>
      </p:sp>
      <p:sp>
        <p:nvSpPr>
          <p:cNvPr id="60" name="object 60"/>
          <p:cNvSpPr txBox="1"/>
          <p:nvPr/>
        </p:nvSpPr>
        <p:spPr>
          <a:xfrm>
            <a:off x="1653850" y="4496180"/>
            <a:ext cx="1905000" cy="1600200"/>
          </a:xfrm>
          <a:prstGeom prst="rect">
            <a:avLst/>
          </a:prstGeom>
          <a:ln w="25400">
            <a:solidFill>
              <a:srgbClr val="000000"/>
            </a:solidFill>
          </a:ln>
        </p:spPr>
        <p:txBody>
          <a:bodyPr vert="horz" wrap="square" lIns="0" tIns="30480" rIns="0" bIns="0" rtlCol="0">
            <a:spAutoFit/>
          </a:bodyPr>
          <a:lstStyle/>
          <a:p>
            <a:pPr marL="553085">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170"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0370"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553085">
              <a:lnSpc>
                <a:spcPct val="100000"/>
              </a:lnSpc>
              <a:spcBef>
                <a:spcPts val="880"/>
              </a:spcBef>
            </a:pPr>
            <a:r>
              <a:rPr sz="2400" spc="-5" dirty="0">
                <a:latin typeface="Times New Roman"/>
                <a:cs typeface="Times New Roman"/>
              </a:rPr>
              <a:t>Block</a:t>
            </a:r>
            <a:r>
              <a:rPr sz="2400" spc="-50" dirty="0">
                <a:latin typeface="Times New Roman"/>
                <a:cs typeface="Times New Roman"/>
              </a:rPr>
              <a:t> </a:t>
            </a:r>
            <a:r>
              <a:rPr sz="2400" dirty="0">
                <a:latin typeface="Times New Roman"/>
                <a:cs typeface="Times New Roman"/>
              </a:rPr>
              <a:t>0</a:t>
            </a:r>
            <a:endParaRPr sz="2400">
              <a:latin typeface="Times New Roman"/>
              <a:cs typeface="Times New Roman"/>
            </a:endParaRPr>
          </a:p>
        </p:txBody>
      </p:sp>
      <p:sp>
        <p:nvSpPr>
          <p:cNvPr id="61" name="object 61"/>
          <p:cNvSpPr txBox="1"/>
          <p:nvPr/>
        </p:nvSpPr>
        <p:spPr>
          <a:xfrm>
            <a:off x="4963979"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4559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n-1</a:t>
            </a:r>
            <a:endParaRPr sz="2400">
              <a:latin typeface="Times New Roman"/>
              <a:cs typeface="Times New Roman"/>
            </a:endParaRPr>
          </a:p>
        </p:txBody>
      </p:sp>
      <p:sp>
        <p:nvSpPr>
          <p:cNvPr id="62" name="object 62"/>
          <p:cNvSpPr txBox="1"/>
          <p:nvPr/>
        </p:nvSpPr>
        <p:spPr>
          <a:xfrm>
            <a:off x="7324655"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6083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a:t>
            </a:r>
            <a:endParaRPr sz="24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rcRect/>
          <a:stretch/>
        </p:blipFill>
        <p:spPr>
          <a:xfrm>
            <a:off x="3241963" y="3997579"/>
            <a:ext cx="6369783" cy="2408600"/>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290944" y="1216254"/>
                <a:ext cx="11786463" cy="2846569"/>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HMAC (Hash-based Message Authentication Code)</a:t>
                </a:r>
                <a:r>
                  <a:rPr lang="en-US" altLang="zh-CN" sz="2800" dirty="0">
                    <a:solidFill>
                      <a:schemeClr val="tx1"/>
                    </a:solidFill>
                    <a:latin typeface="Times New Roman" panose="02020603050405020304" pitchFamily="18" charset="0"/>
                    <a:cs typeface="Times New Roman" panose="02020603050405020304" pitchFamily="18" charset="0"/>
                  </a:rPr>
                  <a:t>: sender and receiver share a secret key K. Apply hash function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a:t>
                </a:r>
                <a:r>
                  <a:rPr lang="en-US" altLang="zh-CN" dirty="0">
                    <a:latin typeface="Times New Roman" panose="02020603050405020304" pitchFamily="18" charset="0"/>
                    <a:cs typeface="Times New Roman" panose="02020603050405020304" pitchFamily="18" charset="0"/>
                  </a:rPr>
                  <a:t>Keyed Hash </a:t>
                </a:r>
                <a14:m>
                  <m:oMath xmlns:m="http://schemas.openxmlformats.org/officeDocument/2006/math">
                    <m:r>
                      <a:rPr lang="en-US" altLang="zh-CN" sz="2800" i="1" dirty="0">
                        <a:solidFill>
                          <a:schemeClr val="tx1"/>
                        </a:solidFill>
                        <a:latin typeface="Cambria Math" panose="02040503050406030204" pitchFamily="18" charset="0"/>
                      </a:rPr>
                      <m:t>𝐻</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𝐾</m:t>
                        </m:r>
                        <m:d>
                          <m:dPr>
                            <m:begChr m:val="|"/>
                            <m:endChr m:val="|"/>
                            <m:ctrlPr>
                              <a:rPr lang="en-US" altLang="zh-CN" sz="2800" i="1" dirty="0">
                                <a:solidFill>
                                  <a:schemeClr val="tx1"/>
                                </a:solidFill>
                                <a:latin typeface="Cambria Math" panose="02040503050406030204" pitchFamily="18" charset="0"/>
                              </a:rPr>
                            </m:ctrlPr>
                          </m:dPr>
                          <m:e>
                            <m:d>
                              <m:dPr>
                                <m:begChr m:val="|"/>
                                <m:endChr m:val="|"/>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𝑀</m:t>
                                </m:r>
                              </m:e>
                            </m:d>
                          </m:e>
                        </m:d>
                        <m:r>
                          <a:rPr lang="en-US" altLang="zh-CN" sz="2800" i="1" dirty="0">
                            <a:solidFill>
                              <a:schemeClr val="tx1"/>
                            </a:solidFill>
                            <a:latin typeface="Cambria Math" panose="02040503050406030204" pitchFamily="18" charset="0"/>
                          </a:rPr>
                          <m:t>𝐾</m:t>
                        </m:r>
                      </m:e>
                    </m:d>
                  </m:oMath>
                </a14:m>
                <a:r>
                  <a:rPr lang="en-US" altLang="zh-CN" sz="28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𝑟𝑒𝑐𝑒𝑖𝑣𝑒𝑑𝑀</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and compares it with received </a:t>
                </a:r>
                <a:r>
                  <a:rPr lang="en-US" altLang="zh-CN" dirty="0">
                    <a:latin typeface="Times New Roman" panose="02020603050405020304" pitchFamily="18" charset="0"/>
                    <a:cs typeface="Times New Roman" panose="02020603050405020304" pitchFamily="18" charset="0"/>
                  </a:rPr>
                  <a:t>Keyed Hash</a:t>
                </a:r>
                <a:r>
                  <a:rPr lang="en-US" altLang="zh-CN" sz="2800" dirty="0">
                    <a:solidFill>
                      <a:schemeClr val="tx1"/>
                    </a:solidFill>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HMAC is a general design. Can use any hash function ⇒ HMAC-MD5, HMAC-AES.</a:t>
                </a:r>
              </a:p>
              <a:p>
                <a:pPr lvl="1"/>
                <a:r>
                  <a:rPr lang="en-GB" dirty="0">
                    <a:latin typeface="Times New Roman" panose="02020603050405020304" pitchFamily="18" charset="0"/>
                    <a:cs typeface="Times New Roman" panose="02020603050405020304" pitchFamily="18" charset="0"/>
                  </a:rPr>
                  <a:t>Efficient, since it does not perform encryption/decryption.</a:t>
                </a:r>
              </a:p>
              <a:p>
                <a:r>
                  <a:rPr lang="en-GB" dirty="0">
                    <a:latin typeface="Times New Roman" panose="02020603050405020304" pitchFamily="18" charset="0"/>
                    <a:cs typeface="Times New Roman" panose="02020603050405020304" pitchFamily="18" charset="0"/>
                  </a:rPr>
                  <a:t>HMAC can ensure both the integrity and authenticity of a message. It combines a cryptographic hash function with a secret key to generate a keyed hash that can only be generated or verified by someone who knows the secret key.</a:t>
                </a:r>
              </a:p>
            </p:txBody>
          </p:sp>
        </mc:Choice>
        <mc:Fallback xmlns="">
          <p:sp>
            <p:nvSpPr>
              <p:cNvPr id="2" name="Content Placeholder 1">
                <a:extLst>
                  <a:ext uri="{FF2B5EF4-FFF2-40B4-BE49-F238E27FC236}">
                    <a16:creationId xmlns:a16="http://schemas.microsoft.com/office/drawing/2014/main" id="{F2AA52E1-8D51-BE02-3D4F-8920C3F93061}"/>
                  </a:ext>
                </a:extLst>
              </p:cNvPr>
              <p:cNvSpPr>
                <a:spLocks noGrp="1" noRot="1" noChangeAspect="1" noMove="1" noResize="1" noEditPoints="1" noAdjustHandles="1" noChangeArrowheads="1" noChangeShapeType="1" noTextEdit="1"/>
              </p:cNvSpPr>
              <p:nvPr>
                <p:ph idx="1"/>
              </p:nvPr>
            </p:nvSpPr>
            <p:spPr>
              <a:xfrm>
                <a:off x="290944" y="1216254"/>
                <a:ext cx="11786463" cy="2846569"/>
              </a:xfrm>
              <a:blipFill>
                <a:blip r:embed="rId4"/>
                <a:stretch>
                  <a:fillRect t="-5150" r="-20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54</a:t>
            </a:fld>
            <a:endParaRPr lang="en-US" dirty="0"/>
          </a:p>
        </p:txBody>
      </p:sp>
      <p:sp>
        <p:nvSpPr>
          <p:cNvPr id="5" name="object 26">
            <a:extLst>
              <a:ext uri="{FF2B5EF4-FFF2-40B4-BE49-F238E27FC236}">
                <a16:creationId xmlns:a16="http://schemas.microsoft.com/office/drawing/2014/main" id="{7E72DA42-D02F-8191-ABA0-8E6BB9AA6776}"/>
              </a:ext>
            </a:extLst>
          </p:cNvPr>
          <p:cNvSpPr txBox="1"/>
          <p:nvPr/>
        </p:nvSpPr>
        <p:spPr>
          <a:xfrm>
            <a:off x="2962713" y="6406179"/>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
        <p:nvSpPr>
          <p:cNvPr id="11" name="object 26">
            <a:extLst>
              <a:ext uri="{FF2B5EF4-FFF2-40B4-BE49-F238E27FC236}">
                <a16:creationId xmlns:a16="http://schemas.microsoft.com/office/drawing/2014/main" id="{4E1C7F93-614C-876E-C2ED-97775822D387}"/>
              </a:ext>
            </a:extLst>
          </p:cNvPr>
          <p:cNvSpPr txBox="1"/>
          <p:nvPr/>
        </p:nvSpPr>
        <p:spPr>
          <a:xfrm>
            <a:off x="8558646" y="6372380"/>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a:t>
            </a:r>
            <a:r>
              <a:rPr lang="en-US" altLang="zh-CN" b="0" dirty="0">
                <a:latin typeface="+mn-lt"/>
              </a:rPr>
              <a:t>C</a:t>
            </a:r>
            <a:r>
              <a:rPr lang="en-US" b="0" dirty="0">
                <a:latin typeface="+mn-lt"/>
              </a:rPr>
              <a:t>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416689" y="2059478"/>
            <a:ext cx="10810754"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latin typeface="Times New Roman" panose="02020603050405020304" pitchFamily="18" charset="0"/>
                <a:cs typeface="Times New Roman" panose="02020603050405020304" pitchFamily="18" charset="0"/>
              </a:rPr>
              <a:t>Trudy creates e-mail order: </a:t>
            </a:r>
            <a:br>
              <a:rPr lang="en-US" sz="2800"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Dear Pizza Store, Please deliver to me four pepperoni pizzas. Thank you, Bob</a:t>
            </a:r>
          </a:p>
          <a:p>
            <a:pPr lvl="1"/>
            <a:r>
              <a:rPr lang="en-US" sz="2800" dirty="0">
                <a:latin typeface="Times New Roman" panose="02020603050405020304" pitchFamily="18" charset="0"/>
                <a:cs typeface="Times New Roman" panose="02020603050405020304" pitchFamily="18" charset="0"/>
              </a:rPr>
              <a:t>Trudy signs order with </a:t>
            </a:r>
            <a:r>
              <a:rPr lang="en-US" sz="2800" dirty="0">
                <a:solidFill>
                  <a:srgbClr val="FF0000"/>
                </a:solidFill>
                <a:latin typeface="Times New Roman" panose="02020603050405020304" pitchFamily="18" charset="0"/>
                <a:cs typeface="Times New Roman" panose="02020603050405020304" pitchFamily="18" charset="0"/>
              </a:rPr>
              <a:t>her private key</a:t>
            </a:r>
          </a:p>
          <a:p>
            <a:pPr lvl="1"/>
            <a:r>
              <a:rPr lang="en-US" sz="2800" dirty="0">
                <a:latin typeface="Times New Roman" panose="02020603050405020304" pitchFamily="18" charset="0"/>
                <a:cs typeface="Times New Roman" panose="02020603050405020304" pitchFamily="18" charset="0"/>
              </a:rPr>
              <a:t>Trudy sends order to Pizza Store</a:t>
            </a:r>
          </a:p>
          <a:p>
            <a:pPr lvl="1"/>
            <a:r>
              <a:rPr lang="en-US" sz="2800" dirty="0">
                <a:latin typeface="Times New Roman" panose="02020603050405020304" pitchFamily="18" charset="0"/>
                <a:cs typeface="Times New Roman" panose="02020603050405020304" pitchFamily="18" charset="0"/>
              </a:rPr>
              <a:t>Trudy sends to Pizza Store </a:t>
            </a:r>
            <a:r>
              <a:rPr lang="en-US" sz="2800" dirty="0">
                <a:solidFill>
                  <a:srgbClr val="FF0000"/>
                </a:solidFill>
                <a:latin typeface="Times New Roman" panose="02020603050405020304" pitchFamily="18" charset="0"/>
                <a:cs typeface="Times New Roman" panose="02020603050405020304" pitchFamily="18" charset="0"/>
              </a:rPr>
              <a:t>her public key</a:t>
            </a:r>
            <a:r>
              <a:rPr lang="en-US" sz="2800" dirty="0">
                <a:latin typeface="Times New Roman" panose="02020603050405020304" pitchFamily="18" charset="0"/>
                <a:cs typeface="Times New Roman" panose="02020603050405020304" pitchFamily="18" charset="0"/>
              </a:rPr>
              <a:t>, but </a:t>
            </a:r>
            <a:r>
              <a:rPr lang="en-US" sz="2800" dirty="0">
                <a:solidFill>
                  <a:srgbClr val="FF0000"/>
                </a:solidFill>
                <a:latin typeface="Times New Roman" panose="02020603050405020304" pitchFamily="18" charset="0"/>
                <a:cs typeface="Times New Roman" panose="02020603050405020304" pitchFamily="18" charset="0"/>
              </a:rPr>
              <a:t>says it</a:t>
            </a:r>
            <a:r>
              <a:rPr lang="en-US" altLang="ja-JP" sz="2800" dirty="0">
                <a:solidFill>
                  <a:srgbClr val="FF0000"/>
                </a:solidFill>
                <a:latin typeface="Times New Roman" panose="02020603050405020304" pitchFamily="18" charset="0"/>
                <a:cs typeface="Times New Roman" panose="02020603050405020304" pitchFamily="18" charset="0"/>
              </a:rPr>
              <a:t>’s Bob’s public key</a:t>
            </a:r>
          </a:p>
          <a:p>
            <a:pPr lvl="1"/>
            <a:r>
              <a:rPr lang="en-US" sz="2800" dirty="0">
                <a:latin typeface="Times New Roman" panose="02020603050405020304" pitchFamily="18" charset="0"/>
                <a:cs typeface="Times New Roman" panose="02020603050405020304" pitchFamily="18" charset="0"/>
              </a:rPr>
              <a:t>Pizza Store verifies signature; then delivers four pepperoni pizzas to Bob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Times New Roman" panose="02020603050405020304" pitchFamily="18" charset="0"/>
                <a:cs typeface="Times New Roman" panose="02020603050405020304" pitchFamily="18" charset="0"/>
              </a:rPr>
              <a:t>Certification Authority (CA) </a:t>
            </a:r>
            <a:r>
              <a:rPr lang="en-US" dirty="0">
                <a:latin typeface="Times New Roman" panose="02020603050405020304" pitchFamily="18" charset="0"/>
                <a:cs typeface="Times New Roman" panose="02020603050405020304" pitchFamily="18" charset="0"/>
              </a:rPr>
              <a:t>binds public key to particular entity, E</a:t>
            </a:r>
          </a:p>
          <a:p>
            <a:r>
              <a:rPr lang="en-US" dirty="0">
                <a:latin typeface="Times New Roman" panose="02020603050405020304" pitchFamily="18" charset="0"/>
                <a:cs typeface="Times New Roman" panose="02020603050405020304" pitchFamily="18" charset="0"/>
              </a:rPr>
              <a:t>Entity Bob (person, website, router) registers its public key with CE provides </a:t>
            </a:r>
            <a:r>
              <a:rPr lang="en-US" altLang="ja-JP" dirty="0">
                <a:latin typeface="Times New Roman" panose="02020603050405020304" pitchFamily="18" charset="0"/>
                <a:cs typeface="Times New Roman" panose="02020603050405020304" pitchFamily="18" charset="0"/>
              </a:rPr>
              <a:t>“proof of identity” to CA</a:t>
            </a:r>
          </a:p>
          <a:p>
            <a:pPr lvl="1"/>
            <a:r>
              <a:rPr lang="en-US" dirty="0">
                <a:latin typeface="Times New Roman" panose="02020603050405020304" pitchFamily="18" charset="0"/>
                <a:cs typeface="Times New Roman" panose="02020603050405020304" pitchFamily="18" charset="0"/>
              </a:rPr>
              <a:t>CA creates certificate binding identity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to his public key</a:t>
            </a:r>
          </a:p>
          <a:p>
            <a:pPr lvl="1"/>
            <a:r>
              <a:rPr lang="en-US" dirty="0">
                <a:latin typeface="Times New Roman" panose="02020603050405020304" pitchFamily="18" charset="0"/>
                <a:cs typeface="Times New Roman" panose="02020603050405020304" pitchFamily="18" charset="0"/>
              </a:rPr>
              <a:t>certificate containing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public key digitally signed by CA: CA says “this is Bob’s public key”</a:t>
            </a:r>
            <a:endParaRPr lang="en-US" dirty="0">
              <a:latin typeface="Times New Roman" panose="02020603050405020304" pitchFamily="18" charset="0"/>
              <a:cs typeface="Times New Roman" panose="02020603050405020304" pitchFamily="18" charset="0"/>
            </a:endParaRPr>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4513" y="2755"/>
              <a:ext cx="446"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certificate for Bob’</a:t>
            </a:r>
            <a:r>
              <a:rPr lang="en-US" altLang="ja-JP" dirty="0">
                <a:latin typeface="+mn-lt"/>
                <a:cs typeface="Arial" charset="0"/>
              </a:rPr>
              <a:t>s public key, signed by CA</a:t>
            </a:r>
            <a:endParaRPr lang="en-US"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566585" cy="707473"/>
            <a:chOff x="1914734" y="3557588"/>
            <a:chExt cx="1566585" cy="707473"/>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773293" y="3865011"/>
              <a:ext cx="708026" cy="4000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2213" cy="759977"/>
            <a:chOff x="4296054" y="3224833"/>
            <a:chExt cx="119221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49814" y="3482446"/>
              <a:ext cx="1138453" cy="395173"/>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680778"/>
            <a:ext cx="1696757" cy="858342"/>
            <a:chOff x="1914734" y="3458819"/>
            <a:chExt cx="1696757" cy="858342"/>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832110" y="3917051"/>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PR</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57</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39690" y="41773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883887" y="3293897"/>
            <a:ext cx="960438"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dirty="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4869530" y="4097684"/>
            <a:ext cx="1517579" cy="949172"/>
            <a:chOff x="1914734" y="3458819"/>
            <a:chExt cx="1517579" cy="949172"/>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3"/>
            <a:ext cx="1192213" cy="700366"/>
            <a:chOff x="4296054" y="3224833"/>
            <a:chExt cx="119221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7705" y="3474566"/>
              <a:ext cx="1168910" cy="539228"/>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19234" y="3685873"/>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20">
            <a:extLst>
              <a:ext uri="{FF2B5EF4-FFF2-40B4-BE49-F238E27FC236}">
                <a16:creationId xmlns:a16="http://schemas.microsoft.com/office/drawing/2014/main" id="{3E0DA398-9036-4000-02A8-D2638A4DA318}"/>
              </a:ext>
            </a:extLst>
          </p:cNvPr>
          <p:cNvSpPr txBox="1">
            <a:spLocks noChangeArrowheads="1"/>
          </p:cNvSpPr>
          <p:nvPr/>
        </p:nvSpPr>
        <p:spPr bwMode="auto">
          <a:xfrm>
            <a:off x="5761991" y="4509653"/>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PU</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sp>
        <p:nvSpPr>
          <p:cNvPr id="5" name="Text Box 32">
            <a:extLst>
              <a:ext uri="{FF2B5EF4-FFF2-40B4-BE49-F238E27FC236}">
                <a16:creationId xmlns:a16="http://schemas.microsoft.com/office/drawing/2014/main" id="{8F36D892-F416-917B-07B8-21DC7AF3F735}"/>
              </a:ext>
            </a:extLst>
          </p:cNvPr>
          <p:cNvSpPr txBox="1">
            <a:spLocks noChangeArrowheads="1"/>
          </p:cNvSpPr>
          <p:nvPr/>
        </p:nvSpPr>
        <p:spPr bwMode="auto">
          <a:xfrm>
            <a:off x="8059427" y="3758510"/>
            <a:ext cx="708025"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58</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05206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06531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472681" cy="894622"/>
          </a:xfrm>
        </p:spPr>
        <p:txBody>
          <a:bodyPr>
            <a:normAutofit fontScale="90000"/>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788952"/>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46034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72691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1987265"/>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215990"/>
            <a:ext cx="814388" cy="708025"/>
            <a:chOff x="2144" y="3240"/>
            <a:chExt cx="513"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687477"/>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080927"/>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88633" y="3666840"/>
            <a:ext cx="107632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46827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28901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23967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2917540"/>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617377"/>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763552"/>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67306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296675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46192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1979327"/>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296952"/>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8868537" y="3457290"/>
            <a:ext cx="754064" cy="4492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8839962" y="3477927"/>
            <a:ext cx="985839"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9271897" y="3184239"/>
            <a:ext cx="496888"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020727"/>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544685" y="3962114"/>
            <a:ext cx="590551" cy="466725"/>
            <a:chOff x="2590" y="716"/>
            <a:chExt cx="372" cy="294"/>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590" y="777"/>
              <a:ext cx="37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504915"/>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46669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2603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2904840"/>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072990"/>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7628486" y="3677258"/>
            <a:ext cx="10759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73194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16443" y="4233522"/>
            <a:ext cx="6175236"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generates random secrete key, K</a:t>
            </a:r>
            <a:r>
              <a:rPr lang="en-US" sz="2400" baseline="-25000" dirty="0">
                <a:latin typeface="Times New Roman" panose="02020603050405020304" pitchFamily="18" charset="0"/>
                <a:cs typeface="Times New Roman" panose="02020603050405020304" pitchFamily="18" charset="0"/>
              </a:rPr>
              <a:t>S</a:t>
            </a:r>
          </a:p>
          <a:p>
            <a:pPr marL="1139825"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Called a session key, since it is used for this session only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encrypts message with K</a:t>
            </a:r>
            <a:r>
              <a:rPr lang="en-US" sz="2400" baseline="-25000"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(for efficiency)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also encrypts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Bob’</a:t>
            </a:r>
            <a:r>
              <a:rPr lang="en-US" altLang="ja-JP" sz="2400" dirty="0">
                <a:latin typeface="Times New Roman" panose="02020603050405020304" pitchFamily="18" charset="0"/>
                <a:cs typeface="Times New Roman" panose="02020603050405020304" pitchFamily="18" charset="0"/>
              </a:rPr>
              <a:t>s public key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and </a:t>
            </a:r>
            <a:r>
              <a:rPr lang="en-US" sz="2400" dirty="0" err="1">
                <a:latin typeface="Times New Roman" panose="02020603050405020304" pitchFamily="18" charset="0"/>
                <a:cs typeface="Times New Roman" panose="02020603050405020304" pitchFamily="18" charset="0"/>
              </a:rPr>
              <a:t>PU</a:t>
            </a:r>
            <a:r>
              <a:rPr lang="en-US" sz="2400" baseline="-25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793647"/>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773771"/>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18758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393533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39332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707509"/>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155827"/>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16798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3">
            <a:extLst>
              <a:ext uri="{FF2B5EF4-FFF2-40B4-BE49-F238E27FC236}">
                <a16:creationId xmlns:a16="http://schemas.microsoft.com/office/drawing/2014/main" id="{487CAB7B-D480-766B-13CC-BF869A75F5AC}"/>
              </a:ext>
            </a:extLst>
          </p:cNvPr>
          <p:cNvSpPr txBox="1">
            <a:spLocks noChangeArrowheads="1"/>
          </p:cNvSpPr>
          <p:nvPr/>
        </p:nvSpPr>
        <p:spPr bwMode="auto">
          <a:xfrm>
            <a:off x="6326160" y="4233522"/>
            <a:ext cx="5340626"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his private key to decrypt and recover K</a:t>
            </a:r>
            <a:r>
              <a:rPr lang="en-US" sz="2400" baseline="-25000" dirty="0">
                <a:latin typeface="Times New Roman" panose="02020603050405020304" pitchFamily="18" charset="0"/>
                <a:cs typeface="Times New Roman" panose="02020603050405020304" pitchFamily="18" charset="0"/>
              </a:rPr>
              <a:t>S</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decrypt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to recover m</a:t>
            </a:r>
          </a:p>
        </p:txBody>
      </p:sp>
      <p:sp>
        <p:nvSpPr>
          <p:cNvPr id="11" name="TextBox 10">
            <a:extLst>
              <a:ext uri="{FF2B5EF4-FFF2-40B4-BE49-F238E27FC236}">
                <a16:creationId xmlns:a16="http://schemas.microsoft.com/office/drawing/2014/main" id="{5113842E-D34C-7D25-BE99-42EDFB80E0A0}"/>
              </a:ext>
            </a:extLst>
          </p:cNvPr>
          <p:cNvSpPr txBox="1"/>
          <p:nvPr/>
        </p:nvSpPr>
        <p:spPr>
          <a:xfrm>
            <a:off x="7016728" y="173589"/>
            <a:ext cx="5078290" cy="1077218"/>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1600" dirty="0"/>
              <a:t>Q: Why not encrypt the whole email with Bob’s public key?</a:t>
            </a:r>
          </a:p>
          <a:p>
            <a:r>
              <a:rPr lang="en-GB" sz="1600" dirty="0"/>
              <a:t>A: Since public key crypto is inefficient, this would be too slow.</a:t>
            </a:r>
          </a:p>
          <a:p>
            <a:r>
              <a:rPr lang="en-GB" sz="1600" dirty="0"/>
              <a:t>Recall </a:t>
            </a:r>
            <a:r>
              <a:rPr lang="en-GB" sz="1600" dirty="0">
                <a:hlinkClick r:id="rId7" action="ppaction://hlinksldjump"/>
              </a:rPr>
              <a:t>Slide 39 “Public-Key Crypto in Practice”</a:t>
            </a:r>
            <a:endParaRPr lang="en-SE" sz="1600" dirty="0"/>
          </a:p>
        </p:txBody>
      </p:sp>
      <p:sp>
        <p:nvSpPr>
          <p:cNvPr id="8" name="TextBox 7">
            <a:extLst>
              <a:ext uri="{FF2B5EF4-FFF2-40B4-BE49-F238E27FC236}">
                <a16:creationId xmlns:a16="http://schemas.microsoft.com/office/drawing/2014/main" id="{03DE7B94-0D06-6432-5C23-60C835B41B88}"/>
              </a:ext>
            </a:extLst>
          </p:cNvPr>
          <p:cNvSpPr txBox="1"/>
          <p:nvPr/>
        </p:nvSpPr>
        <p:spPr>
          <a:xfrm>
            <a:off x="2727384" y="4050274"/>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103208" cy="894622"/>
          </a:xfrm>
        </p:spPr>
        <p:txBody>
          <a:bodyPr>
            <a:normAutofit fontScale="90000"/>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Times New Roman" panose="02020603050405020304" pitchFamily="18" charset="0"/>
                <a:cs typeface="Times New Roman" panose="02020603050405020304" pitchFamily="18" charset="0"/>
              </a:rPr>
              <a:t> Alice wants to send m to Bob, with </a:t>
            </a:r>
            <a:r>
              <a:rPr lang="en-US" sz="2800" i="1" dirty="0">
                <a:solidFill>
                  <a:srgbClr val="0012A0"/>
                </a:solidFill>
                <a:latin typeface="Times New Roman" panose="02020603050405020304" pitchFamily="18" charset="0"/>
                <a:cs typeface="Times New Roman" panose="02020603050405020304" pitchFamily="18" charset="0"/>
              </a:rPr>
              <a:t>message integrity</a:t>
            </a:r>
            <a:r>
              <a:rPr lang="en-US" sz="2800" dirty="0">
                <a:solidFill>
                  <a:srgbClr val="000000"/>
                </a:solidFill>
                <a:latin typeface="Times New Roman" panose="02020603050405020304" pitchFamily="18" charset="0"/>
                <a:cs typeface="Times New Roman" panose="02020603050405020304" pitchFamily="18" charset="0"/>
              </a:rPr>
              <a:t>, </a:t>
            </a:r>
            <a:r>
              <a:rPr lang="en-US" sz="2800" i="1" dirty="0">
                <a:solidFill>
                  <a:srgbClr val="0012A0"/>
                </a:solidFill>
                <a:latin typeface="Times New Roman" panose="02020603050405020304" pitchFamily="18" charset="0"/>
                <a:cs typeface="Times New Roman" panose="02020603050405020304" pitchFamily="18" charset="0"/>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3453573" y="2595803"/>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3450397" y="2651365"/>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3881683" y="2339898"/>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4188585" y="2470390"/>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3244720"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8898008" y="2575166"/>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Box 16">
            <a:extLst>
              <a:ext uri="{FF2B5EF4-FFF2-40B4-BE49-F238E27FC236}">
                <a16:creationId xmlns:a16="http://schemas.microsoft.com/office/drawing/2014/main" id="{2D7166DC-549D-9E65-21F4-5330E51A8AB7}"/>
              </a:ext>
            </a:extLst>
          </p:cNvPr>
          <p:cNvSpPr txBox="1">
            <a:spLocks noChangeArrowheads="1"/>
          </p:cNvSpPr>
          <p:nvPr/>
        </p:nvSpPr>
        <p:spPr bwMode="auto">
          <a:xfrm>
            <a:off x="8886895" y="2640979"/>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4" name="Text Box 17">
            <a:extLst>
              <a:ext uri="{FF2B5EF4-FFF2-40B4-BE49-F238E27FC236}">
                <a16:creationId xmlns:a16="http://schemas.microsoft.com/office/drawing/2014/main" id="{E4811112-8797-6EDA-FFE2-317D11E62400}"/>
              </a:ext>
            </a:extLst>
          </p:cNvPr>
          <p:cNvSpPr txBox="1">
            <a:spLocks noChangeArrowheads="1"/>
          </p:cNvSpPr>
          <p:nvPr/>
        </p:nvSpPr>
        <p:spPr bwMode="auto">
          <a:xfrm>
            <a:off x="9318181" y="2329512"/>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5" name="Text Box 27">
            <a:extLst>
              <a:ext uri="{FF2B5EF4-FFF2-40B4-BE49-F238E27FC236}">
                <a16:creationId xmlns:a16="http://schemas.microsoft.com/office/drawing/2014/main" id="{C78AE12B-A75D-0BF4-5282-43566C3F8F6B}"/>
              </a:ext>
            </a:extLst>
          </p:cNvPr>
          <p:cNvSpPr txBox="1">
            <a:spLocks noChangeArrowheads="1"/>
          </p:cNvSpPr>
          <p:nvPr/>
        </p:nvSpPr>
        <p:spPr bwMode="auto">
          <a:xfrm>
            <a:off x="7571895" y="2441151"/>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8" name="Text Box 32">
            <a:extLst>
              <a:ext uri="{FF2B5EF4-FFF2-40B4-BE49-F238E27FC236}">
                <a16:creationId xmlns:a16="http://schemas.microsoft.com/office/drawing/2014/main" id="{17C5592D-0C03-1154-CE45-0EAB8DF0450B}"/>
              </a:ext>
            </a:extLst>
          </p:cNvPr>
          <p:cNvSpPr txBox="1">
            <a:spLocks noChangeArrowheads="1"/>
          </p:cNvSpPr>
          <p:nvPr/>
        </p:nvSpPr>
        <p:spPr bwMode="auto">
          <a:xfrm>
            <a:off x="8955482"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sp>
        <p:nvSpPr>
          <p:cNvPr id="12" name="TextBox 11">
            <a:extLst>
              <a:ext uri="{FF2B5EF4-FFF2-40B4-BE49-F238E27FC236}">
                <a16:creationId xmlns:a16="http://schemas.microsoft.com/office/drawing/2014/main" id="{9ACFF9C4-D46D-9E0A-7830-BB655CA8DA25}"/>
              </a:ext>
            </a:extLst>
          </p:cNvPr>
          <p:cNvSpPr txBox="1"/>
          <p:nvPr/>
        </p:nvSpPr>
        <p:spPr>
          <a:xfrm>
            <a:off x="8294336" y="429386"/>
            <a:ext cx="3304623" cy="36933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a:lvl1pPr>
          </a:lstStyle>
          <a:p>
            <a:r>
              <a:rPr lang="en-GB"/>
              <a:t>Recall </a:t>
            </a:r>
            <a:r>
              <a:rPr lang="en-GB" dirty="0">
                <a:hlinkClick r:id="rId7" action="ppaction://hlinksldjump"/>
              </a:rPr>
              <a:t>Slide 49 “Digital Signature”</a:t>
            </a:r>
            <a:endParaRPr lang="en-SE" dirty="0"/>
          </a:p>
        </p:txBody>
      </p:sp>
      <mc:AlternateContent xmlns:mc="http://schemas.openxmlformats.org/markup-compatibility/2006" xmlns:a14="http://schemas.microsoft.com/office/drawing/2010/main">
        <mc:Choice Requires="a14">
          <p:sp>
            <p:nvSpPr>
              <p:cNvPr id="14" name="Text Box 3">
                <a:extLst>
                  <a:ext uri="{FF2B5EF4-FFF2-40B4-BE49-F238E27FC236}">
                    <a16:creationId xmlns:a16="http://schemas.microsoft.com/office/drawing/2014/main" id="{D83B377D-F7BF-611F-A422-B640B967239E}"/>
                  </a:ext>
                </a:extLst>
              </p:cNvPr>
              <p:cNvSpPr txBox="1">
                <a:spLocks noChangeArrowheads="1"/>
              </p:cNvSpPr>
              <p:nvPr/>
            </p:nvSpPr>
            <p:spPr bwMode="auto">
              <a:xfrm>
                <a:off x="338653" y="4391476"/>
                <a:ext cx="6175236" cy="230832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Digitally signs message digest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her private key to create a digital signature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message (cleartext) and digital signature to Bob</a:t>
                </a:r>
              </a:p>
              <a:p>
                <a:pPr marL="1085850"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Does not protect confidentiality</a:t>
                </a:r>
              </a:p>
            </p:txBody>
          </p:sp>
        </mc:Choice>
        <mc:Fallback xmlns="">
          <p:sp>
            <p:nvSpPr>
              <p:cNvPr id="14" name="Text Box 3">
                <a:extLst>
                  <a:ext uri="{FF2B5EF4-FFF2-40B4-BE49-F238E27FC236}">
                    <a16:creationId xmlns:a16="http://schemas.microsoft.com/office/drawing/2014/main" id="{D83B377D-F7BF-611F-A422-B640B967239E}"/>
                  </a:ext>
                </a:extLst>
              </p:cNvPr>
              <p:cNvSpPr txBox="1">
                <a:spLocks noRot="1" noChangeAspect="1" noMove="1" noResize="1" noEditPoints="1" noAdjustHandles="1" noChangeArrowheads="1" noChangeShapeType="1" noTextEdit="1"/>
              </p:cNvSpPr>
              <p:nvPr/>
            </p:nvSpPr>
            <p:spPr bwMode="auto">
              <a:xfrm>
                <a:off x="338653" y="4391476"/>
                <a:ext cx="6175236" cy="2308324"/>
              </a:xfrm>
              <a:prstGeom prst="rect">
                <a:avLst/>
              </a:prstGeom>
              <a:blipFill>
                <a:blip r:embed="rId8"/>
                <a:stretch>
                  <a:fillRect l="-1579" t="-2111" r="-1876" b="-501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 Box 3">
                <a:extLst>
                  <a:ext uri="{FF2B5EF4-FFF2-40B4-BE49-F238E27FC236}">
                    <a16:creationId xmlns:a16="http://schemas.microsoft.com/office/drawing/2014/main" id="{29E48118-9BD9-7F02-D91C-868285C8C41B}"/>
                  </a:ext>
                </a:extLst>
              </p:cNvPr>
              <p:cNvSpPr txBox="1">
                <a:spLocks noChangeArrowheads="1"/>
              </p:cNvSpPr>
              <p:nvPr/>
            </p:nvSpPr>
            <p:spPr bwMode="auto">
              <a:xfrm>
                <a:off x="6548370" y="4391476"/>
                <a:ext cx="5340626" cy="163121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Alice’s private key to decrypt and recover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Compares with the recomputed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15" name="Text Box 3">
                <a:extLst>
                  <a:ext uri="{FF2B5EF4-FFF2-40B4-BE49-F238E27FC236}">
                    <a16:creationId xmlns:a16="http://schemas.microsoft.com/office/drawing/2014/main" id="{29E48118-9BD9-7F02-D91C-868285C8C41B}"/>
                  </a:ext>
                </a:extLst>
              </p:cNvPr>
              <p:cNvSpPr txBox="1">
                <a:spLocks noRot="1" noChangeAspect="1" noMove="1" noResize="1" noEditPoints="1" noAdjustHandles="1" noChangeArrowheads="1" noChangeShapeType="1" noTextEdit="1"/>
              </p:cNvSpPr>
              <p:nvPr/>
            </p:nvSpPr>
            <p:spPr bwMode="auto">
              <a:xfrm>
                <a:off x="6548370" y="4391476"/>
                <a:ext cx="5340626" cy="1631216"/>
              </a:xfrm>
              <a:prstGeom prst="rect">
                <a:avLst/>
              </a:prstGeom>
              <a:blipFill>
                <a:blip r:embed="rId9"/>
                <a:stretch>
                  <a:fillRect l="-2283" t="-3731" r="-2169" b="-746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442792" y="1736187"/>
            <a:ext cx="3560443"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1027878" cy="894622"/>
          </a:xfrm>
        </p:spPr>
        <p:txBody>
          <a:bodyPr>
            <a:normAutofit fontScale="90000"/>
          </a:bodyPr>
          <a:lstStyle/>
          <a:p>
            <a:r>
              <a:rPr lang="en-US" b="0" dirty="0">
                <a:latin typeface="+mn-lt"/>
              </a:rPr>
              <a:t>Secure e-mail: confidentiality,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61</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530" y="2625618"/>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5164196" y="3253408"/>
            <a:ext cx="1912465" cy="4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3963710"/>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606488" y="5496620"/>
            <a:ext cx="110278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Arial" panose="020B0604020202020204" pitchFamily="34" charset="0"/>
                <a:cs typeface="Arial" panose="020B0604020202020204" pitchFamily="34" charset="0"/>
              </a:rPr>
              <a:t>Alice uses three keys: </a:t>
            </a:r>
            <a:r>
              <a:rPr lang="en-US" sz="2400" dirty="0">
                <a:latin typeface="Arial" panose="020B0604020202020204" pitchFamily="34" charset="0"/>
                <a:cs typeface="Arial" panose="020B0604020202020204" pitchFamily="34" charset="0"/>
              </a:rPr>
              <a:t>her private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PR</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Bob’</a:t>
            </a:r>
            <a:r>
              <a:rPr lang="en-US" altLang="ja-JP" sz="2400" dirty="0">
                <a:latin typeface="Arial" panose="020B0604020202020204" pitchFamily="34" charset="0"/>
                <a:cs typeface="Arial" panose="020B0604020202020204" pitchFamily="34" charset="0"/>
              </a:rPr>
              <a:t>s public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PU</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b</a:t>
            </a:r>
            <a:r>
              <a:rPr lang="en-US" altLang="ja-JP" sz="2400" dirty="0">
                <a:latin typeface="Arial" panose="020B0604020202020204" pitchFamily="34" charset="0"/>
                <a:cs typeface="Arial" panose="020B0604020202020204" pitchFamily="34" charset="0"/>
              </a:rPr>
              <a:t>, session key </a:t>
            </a:r>
            <a:r>
              <a:rPr kumimoji="0" 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K</a:t>
            </a:r>
            <a:r>
              <a:rPr kumimoji="0" lang="en-US" sz="24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S</a:t>
            </a:r>
            <a:endParaRPr lang="en-US" sz="2400" dirty="0">
              <a:latin typeface="Arial" panose="020B0604020202020204" pitchFamily="34" charset="0"/>
              <a:cs typeface="Arial" panose="020B0604020202020204" pitchFamily="34" charset="0"/>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
        <p:nvSpPr>
          <p:cNvPr id="3" name="Freeform 6">
            <a:extLst>
              <a:ext uri="{FF2B5EF4-FFF2-40B4-BE49-F238E27FC236}">
                <a16:creationId xmlns:a16="http://schemas.microsoft.com/office/drawing/2014/main" id="{8D190CE0-F3B7-2E91-25B1-2D0126326F42}"/>
              </a:ext>
            </a:extLst>
          </p:cNvPr>
          <p:cNvSpPr>
            <a:spLocks/>
          </p:cNvSpPr>
          <p:nvPr/>
        </p:nvSpPr>
        <p:spPr bwMode="auto">
          <a:xfrm>
            <a:off x="3962029" y="2637524"/>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5" name="Group 10">
            <a:extLst>
              <a:ext uri="{FF2B5EF4-FFF2-40B4-BE49-F238E27FC236}">
                <a16:creationId xmlns:a16="http://schemas.microsoft.com/office/drawing/2014/main" id="{FF8B6811-59BA-7B7E-6EE4-E32B67DE02BB}"/>
              </a:ext>
            </a:extLst>
          </p:cNvPr>
          <p:cNvGrpSpPr>
            <a:grpSpLocks/>
          </p:cNvGrpSpPr>
          <p:nvPr/>
        </p:nvGrpSpPr>
        <p:grpSpPr bwMode="auto">
          <a:xfrm>
            <a:off x="3236542" y="2142224"/>
            <a:ext cx="754063" cy="725487"/>
            <a:chOff x="694" y="2457"/>
            <a:chExt cx="475" cy="457"/>
          </a:xfrm>
        </p:grpSpPr>
        <p:sp>
          <p:nvSpPr>
            <p:cNvPr id="6" name="Rectangle 11">
              <a:extLst>
                <a:ext uri="{FF2B5EF4-FFF2-40B4-BE49-F238E27FC236}">
                  <a16:creationId xmlns:a16="http://schemas.microsoft.com/office/drawing/2014/main" id="{B8E0B280-CEC8-FD85-094E-EF0A9914D852}"/>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7" name="Text Box 12">
              <a:extLst>
                <a:ext uri="{FF2B5EF4-FFF2-40B4-BE49-F238E27FC236}">
                  <a16:creationId xmlns:a16="http://schemas.microsoft.com/office/drawing/2014/main" id="{E8D2FE8A-1C5B-3357-C6FA-0EC6F4C2812C}"/>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8" name="Text Box 13">
              <a:extLst>
                <a:ext uri="{FF2B5EF4-FFF2-40B4-BE49-F238E27FC236}">
                  <a16:creationId xmlns:a16="http://schemas.microsoft.com/office/drawing/2014/main" id="{08510AFB-12B9-8243-BAC4-C8274A242E88}"/>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0" name="Rectangle 15">
            <a:extLst>
              <a:ext uri="{FF2B5EF4-FFF2-40B4-BE49-F238E27FC236}">
                <a16:creationId xmlns:a16="http://schemas.microsoft.com/office/drawing/2014/main" id="{1E671459-89F6-FCC2-A754-0618DF9533A5}"/>
              </a:ext>
            </a:extLst>
          </p:cNvPr>
          <p:cNvSpPr>
            <a:spLocks noChangeArrowheads="1"/>
          </p:cNvSpPr>
          <p:nvPr/>
        </p:nvSpPr>
        <p:spPr bwMode="auto">
          <a:xfrm>
            <a:off x="4106492" y="2400987"/>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 name="Text Box 16">
            <a:extLst>
              <a:ext uri="{FF2B5EF4-FFF2-40B4-BE49-F238E27FC236}">
                <a16:creationId xmlns:a16="http://schemas.microsoft.com/office/drawing/2014/main" id="{622BFC72-3125-DE9C-A9CC-4F40C1C69063}"/>
              </a:ext>
            </a:extLst>
          </p:cNvPr>
          <p:cNvSpPr txBox="1">
            <a:spLocks noChangeArrowheads="1"/>
          </p:cNvSpPr>
          <p:nvPr/>
        </p:nvSpPr>
        <p:spPr bwMode="auto">
          <a:xfrm>
            <a:off x="4103316" y="2456549"/>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2" name="Text Box 17">
            <a:extLst>
              <a:ext uri="{FF2B5EF4-FFF2-40B4-BE49-F238E27FC236}">
                <a16:creationId xmlns:a16="http://schemas.microsoft.com/office/drawing/2014/main" id="{20D29454-DDA4-7C77-8BAE-CCC8111653DC}"/>
              </a:ext>
            </a:extLst>
          </p:cNvPr>
          <p:cNvSpPr txBox="1">
            <a:spLocks noChangeArrowheads="1"/>
          </p:cNvSpPr>
          <p:nvPr/>
        </p:nvSpPr>
        <p:spPr bwMode="auto">
          <a:xfrm>
            <a:off x="4534602" y="2145082"/>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3" name="Text Box 27">
            <a:extLst>
              <a:ext uri="{FF2B5EF4-FFF2-40B4-BE49-F238E27FC236}">
                <a16:creationId xmlns:a16="http://schemas.microsoft.com/office/drawing/2014/main" id="{30D0CCDE-9F98-23EB-EAAE-2BE7F5DBA1AF}"/>
              </a:ext>
            </a:extLst>
          </p:cNvPr>
          <p:cNvSpPr txBox="1">
            <a:spLocks noChangeArrowheads="1"/>
          </p:cNvSpPr>
          <p:nvPr/>
        </p:nvSpPr>
        <p:spPr bwMode="auto">
          <a:xfrm>
            <a:off x="4841504" y="2275574"/>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 name="Freeform 29">
            <a:extLst>
              <a:ext uri="{FF2B5EF4-FFF2-40B4-BE49-F238E27FC236}">
                <a16:creationId xmlns:a16="http://schemas.microsoft.com/office/drawing/2014/main" id="{F6C28296-B8FB-0BBE-4AB2-12ECC2BD6BD1}"/>
              </a:ext>
            </a:extLst>
          </p:cNvPr>
          <p:cNvSpPr>
            <a:spLocks/>
          </p:cNvSpPr>
          <p:nvPr/>
        </p:nvSpPr>
        <p:spPr bwMode="auto">
          <a:xfrm flipV="1">
            <a:off x="3014292" y="3472549"/>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5" name="Text Box 30">
            <a:extLst>
              <a:ext uri="{FF2B5EF4-FFF2-40B4-BE49-F238E27FC236}">
                <a16:creationId xmlns:a16="http://schemas.microsoft.com/office/drawing/2014/main" id="{9A64269B-6009-6A68-5CAA-F04E59B66B8F}"/>
              </a:ext>
            </a:extLst>
          </p:cNvPr>
          <p:cNvSpPr txBox="1">
            <a:spLocks noChangeArrowheads="1"/>
          </p:cNvSpPr>
          <p:nvPr/>
        </p:nvSpPr>
        <p:spPr bwMode="auto">
          <a:xfrm>
            <a:off x="2442792" y="2410512"/>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6" name="Text Box 32">
            <a:extLst>
              <a:ext uri="{FF2B5EF4-FFF2-40B4-BE49-F238E27FC236}">
                <a16:creationId xmlns:a16="http://schemas.microsoft.com/office/drawing/2014/main" id="{D23451A4-B394-9955-C2DC-7643C7D22DF7}"/>
              </a:ext>
            </a:extLst>
          </p:cNvPr>
          <p:cNvSpPr txBox="1">
            <a:spLocks noChangeArrowheads="1"/>
          </p:cNvSpPr>
          <p:nvPr/>
        </p:nvSpPr>
        <p:spPr bwMode="auto">
          <a:xfrm>
            <a:off x="3897639" y="1854475"/>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7" name="Picture 35" descr="BS00768_[1]">
            <a:extLst>
              <a:ext uri="{FF2B5EF4-FFF2-40B4-BE49-F238E27FC236}">
                <a16:creationId xmlns:a16="http://schemas.microsoft.com/office/drawing/2014/main" id="{A02083B9-71B8-B733-2C2F-7C8326C85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525050" y="1946366"/>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 Box 44">
            <a:extLst>
              <a:ext uri="{FF2B5EF4-FFF2-40B4-BE49-F238E27FC236}">
                <a16:creationId xmlns:a16="http://schemas.microsoft.com/office/drawing/2014/main" id="{D124C19C-85BA-6E8F-26F9-9270D1748A8D}"/>
              </a:ext>
            </a:extLst>
          </p:cNvPr>
          <p:cNvSpPr txBox="1">
            <a:spLocks noChangeArrowheads="1"/>
          </p:cNvSpPr>
          <p:nvPr/>
        </p:nvSpPr>
        <p:spPr bwMode="auto">
          <a:xfrm>
            <a:off x="2647579" y="3641791"/>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22" name="Group 21">
            <a:extLst>
              <a:ext uri="{FF2B5EF4-FFF2-40B4-BE49-F238E27FC236}">
                <a16:creationId xmlns:a16="http://schemas.microsoft.com/office/drawing/2014/main" id="{4A9B81B9-D61B-BCE7-C2C3-AAA68B5F2AF5}"/>
              </a:ext>
            </a:extLst>
          </p:cNvPr>
          <p:cNvGrpSpPr/>
          <p:nvPr/>
        </p:nvGrpSpPr>
        <p:grpSpPr>
          <a:xfrm>
            <a:off x="4774346" y="2972454"/>
            <a:ext cx="389850" cy="584775"/>
            <a:chOff x="9846364" y="1192696"/>
            <a:chExt cx="389850" cy="584775"/>
          </a:xfrm>
        </p:grpSpPr>
        <p:sp>
          <p:nvSpPr>
            <p:cNvPr id="23" name="Oval 22">
              <a:extLst>
                <a:ext uri="{FF2B5EF4-FFF2-40B4-BE49-F238E27FC236}">
                  <a16:creationId xmlns:a16="http://schemas.microsoft.com/office/drawing/2014/main" id="{74AA7694-1C9C-3873-01E1-8D9308C69C4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48DA768-0705-224C-798C-3A91AE2656C6}"/>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25" name="Straight Arrow Connector 24">
            <a:extLst>
              <a:ext uri="{FF2B5EF4-FFF2-40B4-BE49-F238E27FC236}">
                <a16:creationId xmlns:a16="http://schemas.microsoft.com/office/drawing/2014/main" id="{3D1705FC-A98D-F2FB-C32E-867857E5F89F}"/>
              </a:ext>
            </a:extLst>
          </p:cNvPr>
          <p:cNvCxnSpPr/>
          <p:nvPr/>
        </p:nvCxnSpPr>
        <p:spPr>
          <a:xfrm>
            <a:off x="2800323" y="2640045"/>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3138AA-F3C9-356D-C3ED-D651B5C81DF2}"/>
              </a:ext>
            </a:extLst>
          </p:cNvPr>
          <p:cNvCxnSpPr/>
          <p:nvPr/>
        </p:nvCxnSpPr>
        <p:spPr>
          <a:xfrm>
            <a:off x="4460248" y="200071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CA5473D-3AC5-12BD-9C99-8ADB80FBE127}"/>
              </a:ext>
            </a:extLst>
          </p:cNvPr>
          <p:cNvCxnSpPr/>
          <p:nvPr/>
        </p:nvCxnSpPr>
        <p:spPr>
          <a:xfrm>
            <a:off x="8890814" y="385503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Line 7">
            <a:extLst>
              <a:ext uri="{FF2B5EF4-FFF2-40B4-BE49-F238E27FC236}">
                <a16:creationId xmlns:a16="http://schemas.microsoft.com/office/drawing/2014/main" id="{40754355-71CB-765E-9661-B372B0FD1708}"/>
              </a:ext>
            </a:extLst>
          </p:cNvPr>
          <p:cNvSpPr>
            <a:spLocks noChangeShapeType="1"/>
          </p:cNvSpPr>
          <p:nvPr/>
        </p:nvSpPr>
        <p:spPr bwMode="auto">
          <a:xfrm>
            <a:off x="6571825" y="3250061"/>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8" name="Picture 8" descr="BS00768_[1]">
            <a:extLst>
              <a:ext uri="{FF2B5EF4-FFF2-40B4-BE49-F238E27FC236}">
                <a16:creationId xmlns:a16="http://schemas.microsoft.com/office/drawing/2014/main" id="{BEE1E9B7-C9E4-6992-ED44-E50DD1E251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495750" y="2516636"/>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9" name="Group 10">
            <a:extLst>
              <a:ext uri="{FF2B5EF4-FFF2-40B4-BE49-F238E27FC236}">
                <a16:creationId xmlns:a16="http://schemas.microsoft.com/office/drawing/2014/main" id="{6EF1AC31-9C49-BBD8-AF73-7AB2925FE271}"/>
              </a:ext>
            </a:extLst>
          </p:cNvPr>
          <p:cNvGrpSpPr>
            <a:grpSpLocks/>
          </p:cNvGrpSpPr>
          <p:nvPr/>
        </p:nvGrpSpPr>
        <p:grpSpPr bwMode="auto">
          <a:xfrm>
            <a:off x="7068713" y="2776986"/>
            <a:ext cx="754063" cy="727075"/>
            <a:chOff x="1645" y="264"/>
            <a:chExt cx="475" cy="458"/>
          </a:xfrm>
        </p:grpSpPr>
        <p:sp>
          <p:nvSpPr>
            <p:cNvPr id="60" name="Rectangle 11">
              <a:extLst>
                <a:ext uri="{FF2B5EF4-FFF2-40B4-BE49-F238E27FC236}">
                  <a16:creationId xmlns:a16="http://schemas.microsoft.com/office/drawing/2014/main" id="{89B5A998-CD0C-6A7E-B5B5-64493433A79D}"/>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 name="Text Box 12">
              <a:extLst>
                <a:ext uri="{FF2B5EF4-FFF2-40B4-BE49-F238E27FC236}">
                  <a16:creationId xmlns:a16="http://schemas.microsoft.com/office/drawing/2014/main" id="{8117F0B6-C376-E633-8A13-1F20BA450763}"/>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2" name="Text Box 13">
              <a:extLst>
                <a:ext uri="{FF2B5EF4-FFF2-40B4-BE49-F238E27FC236}">
                  <a16:creationId xmlns:a16="http://schemas.microsoft.com/office/drawing/2014/main" id="{F297E1B8-3505-E143-3744-0D71E1234219}"/>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3" name="Group 14">
            <a:extLst>
              <a:ext uri="{FF2B5EF4-FFF2-40B4-BE49-F238E27FC236}">
                <a16:creationId xmlns:a16="http://schemas.microsoft.com/office/drawing/2014/main" id="{E3BDBA72-ABA8-805F-8943-6E8130A5EA0A}"/>
              </a:ext>
            </a:extLst>
          </p:cNvPr>
          <p:cNvGrpSpPr>
            <a:grpSpLocks/>
          </p:cNvGrpSpPr>
          <p:nvPr/>
        </p:nvGrpSpPr>
        <p:grpSpPr bwMode="auto">
          <a:xfrm>
            <a:off x="7092525" y="4005711"/>
            <a:ext cx="814388" cy="708025"/>
            <a:chOff x="2144" y="3240"/>
            <a:chExt cx="513" cy="446"/>
          </a:xfrm>
        </p:grpSpPr>
        <p:sp>
          <p:nvSpPr>
            <p:cNvPr id="64" name="Rectangle 15">
              <a:extLst>
                <a:ext uri="{FF2B5EF4-FFF2-40B4-BE49-F238E27FC236}">
                  <a16:creationId xmlns:a16="http://schemas.microsoft.com/office/drawing/2014/main" id="{FF7D8A4D-4428-8D95-DDBC-8D737E9B7B62}"/>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 name="Text Box 16">
              <a:extLst>
                <a:ext uri="{FF2B5EF4-FFF2-40B4-BE49-F238E27FC236}">
                  <a16:creationId xmlns:a16="http://schemas.microsoft.com/office/drawing/2014/main" id="{5C380B3E-CEF1-86C1-7A5A-7FC363CFB2B1}"/>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6" name="Text Box 17">
              <a:extLst>
                <a:ext uri="{FF2B5EF4-FFF2-40B4-BE49-F238E27FC236}">
                  <a16:creationId xmlns:a16="http://schemas.microsoft.com/office/drawing/2014/main" id="{E6E0AA25-A953-2883-CDE6-A528473DD35E}"/>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69" name="Line 25">
            <a:extLst>
              <a:ext uri="{FF2B5EF4-FFF2-40B4-BE49-F238E27FC236}">
                <a16:creationId xmlns:a16="http://schemas.microsoft.com/office/drawing/2014/main" id="{E3803B41-D19B-CCF2-B300-EFFB958B9CA9}"/>
              </a:ext>
            </a:extLst>
          </p:cNvPr>
          <p:cNvSpPr>
            <a:spLocks noChangeShapeType="1"/>
          </p:cNvSpPr>
          <p:nvPr/>
        </p:nvSpPr>
        <p:spPr bwMode="auto">
          <a:xfrm>
            <a:off x="6622625" y="4477198"/>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6">
            <a:extLst>
              <a:ext uri="{FF2B5EF4-FFF2-40B4-BE49-F238E27FC236}">
                <a16:creationId xmlns:a16="http://schemas.microsoft.com/office/drawing/2014/main" id="{0EB1A0C4-3D21-9E81-5658-7E86996442CF}"/>
              </a:ext>
            </a:extLst>
          </p:cNvPr>
          <p:cNvSpPr txBox="1">
            <a:spLocks noChangeArrowheads="1"/>
          </p:cNvSpPr>
          <p:nvPr/>
        </p:nvSpPr>
        <p:spPr bwMode="auto">
          <a:xfrm>
            <a:off x="7813250" y="2870648"/>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88" name="Text Box 28">
            <a:extLst>
              <a:ext uri="{FF2B5EF4-FFF2-40B4-BE49-F238E27FC236}">
                <a16:creationId xmlns:a16="http://schemas.microsoft.com/office/drawing/2014/main" id="{218D6CFD-746A-A46A-8223-F7BD382719AD}"/>
              </a:ext>
            </a:extLst>
          </p:cNvPr>
          <p:cNvSpPr txBox="1">
            <a:spLocks noChangeArrowheads="1"/>
          </p:cNvSpPr>
          <p:nvPr/>
        </p:nvSpPr>
        <p:spPr bwMode="auto">
          <a:xfrm>
            <a:off x="7827934" y="4456561"/>
            <a:ext cx="107632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94" name="Freeform 30">
            <a:extLst>
              <a:ext uri="{FF2B5EF4-FFF2-40B4-BE49-F238E27FC236}">
                <a16:creationId xmlns:a16="http://schemas.microsoft.com/office/drawing/2014/main" id="{0B1C052A-9344-ABAB-1B26-9260620A5FF2}"/>
              </a:ext>
            </a:extLst>
          </p:cNvPr>
          <p:cNvSpPr>
            <a:spLocks/>
          </p:cNvSpPr>
          <p:nvPr/>
        </p:nvSpPr>
        <p:spPr bwMode="auto">
          <a:xfrm>
            <a:off x="7824363" y="32579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1" name="Freeform 31">
            <a:extLst>
              <a:ext uri="{FF2B5EF4-FFF2-40B4-BE49-F238E27FC236}">
                <a16:creationId xmlns:a16="http://schemas.microsoft.com/office/drawing/2014/main" id="{A0379B32-DE13-67A0-1481-2A4D9CE83CB2}"/>
              </a:ext>
            </a:extLst>
          </p:cNvPr>
          <p:cNvSpPr>
            <a:spLocks/>
          </p:cNvSpPr>
          <p:nvPr/>
        </p:nvSpPr>
        <p:spPr bwMode="auto">
          <a:xfrm flipV="1">
            <a:off x="7846588" y="4078736"/>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Text Box 34">
            <a:extLst>
              <a:ext uri="{FF2B5EF4-FFF2-40B4-BE49-F238E27FC236}">
                <a16:creationId xmlns:a16="http://schemas.microsoft.com/office/drawing/2014/main" id="{981DA675-4FD7-B520-0816-01522C353F65}"/>
              </a:ext>
            </a:extLst>
          </p:cNvPr>
          <p:cNvSpPr txBox="1">
            <a:spLocks noChangeArrowheads="1"/>
          </p:cNvSpPr>
          <p:nvPr/>
        </p:nvSpPr>
        <p:spPr bwMode="auto">
          <a:xfrm>
            <a:off x="7063950" y="2407098"/>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106" name="Text Box 64">
            <a:extLst>
              <a:ext uri="{FF2B5EF4-FFF2-40B4-BE49-F238E27FC236}">
                <a16:creationId xmlns:a16="http://schemas.microsoft.com/office/drawing/2014/main" id="{56B3325C-CD47-7B20-F945-B83D4FD9B231}"/>
              </a:ext>
            </a:extLst>
          </p:cNvPr>
          <p:cNvSpPr txBox="1">
            <a:spLocks noChangeArrowheads="1"/>
          </p:cNvSpPr>
          <p:nvPr/>
        </p:nvSpPr>
        <p:spPr bwMode="auto">
          <a:xfrm>
            <a:off x="6235275" y="4294636"/>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108" name="Group 107">
            <a:extLst>
              <a:ext uri="{FF2B5EF4-FFF2-40B4-BE49-F238E27FC236}">
                <a16:creationId xmlns:a16="http://schemas.microsoft.com/office/drawing/2014/main" id="{C07CC3C1-57DE-81B1-146A-27F6EA90907D}"/>
              </a:ext>
            </a:extLst>
          </p:cNvPr>
          <p:cNvGrpSpPr/>
          <p:nvPr/>
        </p:nvGrpSpPr>
        <p:grpSpPr>
          <a:xfrm>
            <a:off x="8400485" y="3583368"/>
            <a:ext cx="389850" cy="584775"/>
            <a:chOff x="9846364" y="1192696"/>
            <a:chExt cx="389850" cy="584775"/>
          </a:xfrm>
        </p:grpSpPr>
        <p:sp>
          <p:nvSpPr>
            <p:cNvPr id="111" name="Oval 110">
              <a:extLst>
                <a:ext uri="{FF2B5EF4-FFF2-40B4-BE49-F238E27FC236}">
                  <a16:creationId xmlns:a16="http://schemas.microsoft.com/office/drawing/2014/main" id="{71957992-9CF1-FEC9-AB19-A3A62F4F8FE5}"/>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B5812192-6DC6-B915-2564-43093BEDAC43}"/>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115" name="Straight Arrow Connector 114">
            <a:extLst>
              <a:ext uri="{FF2B5EF4-FFF2-40B4-BE49-F238E27FC236}">
                <a16:creationId xmlns:a16="http://schemas.microsoft.com/office/drawing/2014/main" id="{AA8CCBFB-3EC2-BB66-CC65-16BD5ABB9D41}"/>
              </a:ext>
            </a:extLst>
          </p:cNvPr>
          <p:cNvCxnSpPr/>
          <p:nvPr/>
        </p:nvCxnSpPr>
        <p:spPr>
          <a:xfrm>
            <a:off x="7459401" y="266560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F5D451-17BC-DD14-B496-6EBB3755BE5E}"/>
              </a:ext>
            </a:extLst>
          </p:cNvPr>
          <p:cNvCxnSpPr>
            <a:cxnSpLocks/>
          </p:cNvCxnSpPr>
          <p:nvPr/>
        </p:nvCxnSpPr>
        <p:spPr>
          <a:xfrm flipH="1" flipV="1">
            <a:off x="7477443" y="47250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7" name="Picture 40" descr="BS00768_[1]">
            <a:extLst>
              <a:ext uri="{FF2B5EF4-FFF2-40B4-BE49-F238E27FC236}">
                <a16:creationId xmlns:a16="http://schemas.microsoft.com/office/drawing/2014/main" id="{7E6F02DF-1E05-7546-1176-13BDA248D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44963" y="494554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8" name="TextBox 117">
            <a:extLst>
              <a:ext uri="{FF2B5EF4-FFF2-40B4-BE49-F238E27FC236}">
                <a16:creationId xmlns:a16="http://schemas.microsoft.com/office/drawing/2014/main" id="{A04A924E-917B-A36F-E6A4-47BB610322F5}"/>
              </a:ext>
            </a:extLst>
          </p:cNvPr>
          <p:cNvSpPr txBox="1"/>
          <p:nvPr/>
        </p:nvSpPr>
        <p:spPr>
          <a:xfrm>
            <a:off x="6966685" y="4839995"/>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63</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65</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31737</TotalTime>
  <Words>14274</Words>
  <Application>Microsoft Office PowerPoint</Application>
  <PresentationFormat>Widescreen</PresentationFormat>
  <Paragraphs>1627</Paragraphs>
  <Slides>65</Slides>
  <Notes>50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65</vt:i4>
      </vt:variant>
    </vt:vector>
  </HeadingPairs>
  <TitlesOfParts>
    <vt:vector size="79" baseType="lpstr">
      <vt:lpstr>__fkGroteskNeue_598ab8</vt:lpstr>
      <vt:lpstr>Gill Sans</vt:lpstr>
      <vt:lpstr>Gill Sans Light</vt:lpstr>
      <vt:lpstr>Arial</vt:lpstr>
      <vt:lpstr>Calibri</vt:lpstr>
      <vt:lpstr>Calibri Light</vt:lpstr>
      <vt:lpstr>Cambria Math</vt:lpstr>
      <vt:lpstr>Comic Sans MS</vt:lpstr>
      <vt:lpstr>Courier New</vt:lpstr>
      <vt:lpstr>Gill Sans MT</vt:lpstr>
      <vt:lpstr>Symbol</vt:lpstr>
      <vt:lpstr>Times New Roman</vt:lpstr>
      <vt:lpstr>Wingdings</vt:lpstr>
      <vt:lpstr>Office Theme</vt:lpstr>
      <vt:lpstr>PowerPoint Presentation</vt:lpstr>
      <vt:lpstr>CSC 112: Computer Operating Systems Lecture 25   Security: Cryptography</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 Block Cipher </vt:lpstr>
      <vt:lpstr>Quiz Block Cipher ANS</vt:lpstr>
      <vt:lpstr>Quiz Block Cipher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lpstr>Message Authentication</vt:lpstr>
      <vt:lpstr>Message Authentication Approaches</vt:lpstr>
      <vt:lpstr>Message Authentication Code (MAC)</vt:lpstr>
      <vt:lpstr>MAC Explanations</vt:lpstr>
      <vt:lpstr>Hash Functions</vt:lpstr>
      <vt:lpstr>Hash Function Applications</vt:lpstr>
      <vt:lpstr>Crypto Hash Function</vt:lpstr>
      <vt:lpstr>Crypto Hash Function Requirements</vt:lpstr>
      <vt:lpstr>Digital signature</vt:lpstr>
      <vt:lpstr>Application of Digital signature: Bitcoin</vt:lpstr>
      <vt:lpstr>Blockchain</vt:lpstr>
      <vt:lpstr>HMAC</vt:lpstr>
      <vt:lpstr>Need for Certified Public Keys</vt:lpstr>
      <vt:lpstr>Public key Certification Authority (CA)</vt:lpstr>
      <vt:lpstr>Public key Certification Authority (CA)</vt:lpstr>
      <vt:lpstr>Hashes, Signatures, Certificates: Summary </vt:lpstr>
      <vt:lpstr>Secure e-mail: confidentiality </vt:lpstr>
      <vt:lpstr>Secure e-mail: integrity, authentication</vt:lpstr>
      <vt:lpstr>Secure e-mail: confidentiality, integrity, authentication</vt:lpstr>
      <vt:lpstr>Random Numbers</vt:lpstr>
      <vt:lpstr>Random Number Requirements</vt:lpstr>
      <vt:lpstr>Pseudorandom vs. Random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1104</cp:revision>
  <dcterms:created xsi:type="dcterms:W3CDTF">2020-01-18T07:24:59Z</dcterms:created>
  <dcterms:modified xsi:type="dcterms:W3CDTF">2025-02-01T01:44:55Z</dcterms:modified>
</cp:coreProperties>
</file>