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9" r:id="rId2"/>
  </p:sldMasterIdLst>
  <p:notesMasterIdLst>
    <p:notesMasterId r:id="rId54"/>
  </p:notesMasterIdLst>
  <p:handoutMasterIdLst>
    <p:handoutMasterId r:id="rId55"/>
  </p:handoutMasterIdLst>
  <p:sldIdLst>
    <p:sldId id="256" r:id="rId3"/>
    <p:sldId id="362" r:id="rId4"/>
    <p:sldId id="379" r:id="rId5"/>
    <p:sldId id="380" r:id="rId6"/>
    <p:sldId id="258" r:id="rId7"/>
    <p:sldId id="259" r:id="rId8"/>
    <p:sldId id="346" r:id="rId9"/>
    <p:sldId id="363" r:id="rId10"/>
    <p:sldId id="364" r:id="rId11"/>
    <p:sldId id="261" r:id="rId12"/>
    <p:sldId id="365" r:id="rId13"/>
    <p:sldId id="366" r:id="rId14"/>
    <p:sldId id="262" r:id="rId15"/>
    <p:sldId id="381" r:id="rId16"/>
    <p:sldId id="367" r:id="rId17"/>
    <p:sldId id="368" r:id="rId18"/>
    <p:sldId id="347" r:id="rId19"/>
    <p:sldId id="361" r:id="rId20"/>
    <p:sldId id="369" r:id="rId21"/>
    <p:sldId id="370" r:id="rId22"/>
    <p:sldId id="269" r:id="rId23"/>
    <p:sldId id="382" r:id="rId24"/>
    <p:sldId id="383" r:id="rId25"/>
    <p:sldId id="384" r:id="rId26"/>
    <p:sldId id="371" r:id="rId27"/>
    <p:sldId id="372" r:id="rId28"/>
    <p:sldId id="385" r:id="rId29"/>
    <p:sldId id="348" r:id="rId30"/>
    <p:sldId id="373" r:id="rId31"/>
    <p:sldId id="375" r:id="rId32"/>
    <p:sldId id="277" r:id="rId33"/>
    <p:sldId id="349" r:id="rId34"/>
    <p:sldId id="282" r:id="rId35"/>
    <p:sldId id="350" r:id="rId36"/>
    <p:sldId id="351" r:id="rId37"/>
    <p:sldId id="352" r:id="rId38"/>
    <p:sldId id="376" r:id="rId39"/>
    <p:sldId id="377" r:id="rId40"/>
    <p:sldId id="386" r:id="rId41"/>
    <p:sldId id="353" r:id="rId42"/>
    <p:sldId id="378" r:id="rId43"/>
    <p:sldId id="354" r:id="rId44"/>
    <p:sldId id="292" r:id="rId45"/>
    <p:sldId id="357" r:id="rId46"/>
    <p:sldId id="294" r:id="rId47"/>
    <p:sldId id="355" r:id="rId48"/>
    <p:sldId id="356" r:id="rId49"/>
    <p:sldId id="301" r:id="rId50"/>
    <p:sldId id="358" r:id="rId51"/>
    <p:sldId id="359" r:id="rId52"/>
    <p:sldId id="360" r:id="rId53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BDBD"/>
    <a:srgbClr val="BCFFBC"/>
    <a:srgbClr val="FFFFAA"/>
    <a:srgbClr val="FF0000"/>
    <a:srgbClr val="2A40E2"/>
    <a:srgbClr val="F430AB"/>
    <a:srgbClr val="A18623"/>
    <a:srgbClr val="9E7800"/>
    <a:srgbClr val="C49500"/>
    <a:srgbClr val="E6E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31348" autoAdjust="0"/>
    <p:restoredTop sz="95005" autoAdjust="0"/>
  </p:normalViewPr>
  <p:slideViewPr>
    <p:cSldViewPr>
      <p:cViewPr varScale="1">
        <p:scale>
          <a:sx n="79" d="100"/>
          <a:sy n="79" d="100"/>
        </p:scale>
        <p:origin x="96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heme" Target="theme/theme1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 eaLnBrk="1" hangingPunct="1"/>
            <a:r>
              <a:rPr lang="en-US" altLang="zh-CN" sz="2000" dirty="0">
                <a:ea typeface="宋体" charset="-122"/>
              </a:rPr>
              <a:t>A block will contain the records or bytes that form part or all of a file</a:t>
            </a:r>
          </a:p>
          <a:p>
            <a:pPr lvl="1" eaLnBrk="1" hangingPunct="1"/>
            <a:r>
              <a:rPr lang="en-US" altLang="zh-CN" sz="2000" dirty="0">
                <a:ea typeface="宋体" charset="-122"/>
              </a:rPr>
              <a:t>Placing the start of a file 2 after the end of a file 1 in the same block makes increasing file size of the file 1 very difficult. It also means that increasing the size of file 1 requires manipulation of file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2863B-6D69-4A28-BD59-14B31807AA8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available blocks to be fragmented or distributed throughout the disk (external fragmentation) with few or no large blocks of blocks </a:t>
            </a:r>
            <a:r>
              <a:rPr lang="en-US" altLang="zh-CN" sz="1200" dirty="0" err="1">
                <a:ea typeface="宋体" charset="-122"/>
              </a:rPr>
              <a:t>available</a:t>
            </a:r>
            <a:r>
              <a:rPr lang="en-US" altLang="zh-CN" sz="1800" dirty="0" err="1">
                <a:ea typeface="宋体" charset="-122"/>
              </a:rPr>
              <a:t>Must</a:t>
            </a:r>
            <a:r>
              <a:rPr lang="en-US" altLang="zh-CN" sz="1800" dirty="0">
                <a:ea typeface="宋体" charset="-122"/>
              </a:rPr>
              <a:t> leave space at the end of each file and/or move as shown in previous slide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a typeface="宋体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File can be located using a single pointer to its first block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Need only pointer and number of blocks to retrieve entire file</a:t>
            </a:r>
          </a:p>
          <a:p>
            <a:pPr marL="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1800" dirty="0">
              <a:ea typeface="宋体" charset="-12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2863B-6D69-4A28-BD59-14B31807AA8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1200" dirty="0">
                <a:ea typeface="宋体" charset="-122"/>
              </a:rPr>
              <a:t>Allows fragmentation of files on the disk which can become significant over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2863B-6D69-4A28-BD59-14B31807AA8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2863B-6D69-4A28-BD59-14B31807AA8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How many disk accesses to resolve “/my/book/count”?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Read in file header for root (fixed spot on disk)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Read in first data bock for root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Table of file name/index pairs.  Search linearly – ok since directories typically very small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Read in file header for “my”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Read in first data block for “my”; search for “book”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Read in file header for “book”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Read in first data block for “book”; search for “count”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Read in file header for “count”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</a:rPr>
              <a:t>Current working directory: </a:t>
            </a:r>
            <a:r>
              <a:rPr lang="en-US" dirty="0"/>
              <a:t>Per-address-space pointer to a directory (</a:t>
            </a:r>
            <a:r>
              <a:rPr lang="en-US" dirty="0" err="1"/>
              <a:t>inode</a:t>
            </a:r>
            <a:r>
              <a:rPr lang="en-US" dirty="0"/>
              <a:t>) used for resolving file names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Allows user to specify relative filename instead of absolute path (say CWD=“/my/book” can resolve “count”)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2863B-6D69-4A28-BD59-14B31807AA8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Indexed Nodes or I-Nodes are used in Unix/Linux systems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Need to keep the I-node structure for open files in memory (not all I-node structures for all files stored on the disk)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Each I-node used 64 bytes, with possible extra storage needed for the address array blocks (for large files)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The memory needed does not increase as the size of the disk increases (as it does for a FAT)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2863B-6D69-4A28-BD59-14B31807AA8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lvl="1" eaLnBrk="1" hangingPunct="1"/>
            <a:r>
              <a:rPr lang="en-US" altLang="zh-CN" sz="2400" dirty="0">
                <a:ea typeface="宋体" charset="-122"/>
              </a:rPr>
              <a:t>Continuity of blocks in file (more efficient access and increased data rate)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Smaller table or list describing free blocks</a:t>
            </a:r>
          </a:p>
          <a:p>
            <a:pPr eaLnBrk="1" hangingPunct="1"/>
            <a:r>
              <a:rPr lang="en-US" altLang="zh-CN" sz="2400" dirty="0">
                <a:ea typeface="宋体" charset="-122"/>
              </a:rPr>
              <a:t>Large block size</a:t>
            </a:r>
          </a:p>
          <a:p>
            <a:pPr lvl="1" eaLnBrk="1" hangingPunct="1"/>
            <a:r>
              <a:rPr lang="en-US" altLang="zh-CN" sz="2000" dirty="0">
                <a:ea typeface="宋体" charset="-122"/>
              </a:rPr>
              <a:t>1 file no matter how small occupies 1 block</a:t>
            </a:r>
          </a:p>
          <a:p>
            <a:pPr lvl="1" eaLnBrk="1" hangingPunct="1"/>
            <a:r>
              <a:rPr lang="en-US" altLang="zh-CN" sz="2000" dirty="0">
                <a:ea typeface="宋体" charset="-122"/>
              </a:rPr>
              <a:t>Small files waste a lot of space</a:t>
            </a:r>
          </a:p>
          <a:p>
            <a:pPr lvl="1" eaLnBrk="1" hangingPunct="1"/>
            <a:r>
              <a:rPr lang="en-US" altLang="zh-CN" sz="2000" dirty="0">
                <a:ea typeface="宋体" charset="-122"/>
              </a:rPr>
              <a:t>Some systems compensate by dividing a large block and placing partially full blocks from multiple files in that block</a:t>
            </a:r>
          </a:p>
          <a:p>
            <a:pPr eaLnBrk="1" hangingPunct="1"/>
            <a:r>
              <a:rPr lang="en-US" altLang="zh-CN" sz="2400" dirty="0">
                <a:ea typeface="宋体" charset="-122"/>
              </a:rPr>
              <a:t>Small block size</a:t>
            </a:r>
          </a:p>
          <a:p>
            <a:pPr lvl="1" eaLnBrk="1" hangingPunct="1"/>
            <a:r>
              <a:rPr lang="en-US" altLang="zh-CN" sz="2000" dirty="0">
                <a:ea typeface="宋体" charset="-122"/>
              </a:rPr>
              <a:t>Files span many blocks,  more overhead</a:t>
            </a:r>
          </a:p>
          <a:p>
            <a:pPr lvl="1" eaLnBrk="1" hangingPunct="1"/>
            <a:r>
              <a:rPr lang="en-US" altLang="zh-CN" sz="2000" dirty="0">
                <a:ea typeface="宋体" charset="-122"/>
              </a:rPr>
              <a:t>More seek time, rotational delay</a:t>
            </a:r>
          </a:p>
          <a:p>
            <a:pPr eaLnBrk="1" hangingPunct="1"/>
            <a:r>
              <a:rPr lang="en-US" altLang="zh-CN" sz="2400" dirty="0">
                <a:ea typeface="宋体" charset="-122"/>
              </a:rPr>
              <a:t>Base choice on observed file size distribution and  disk properties</a:t>
            </a:r>
          </a:p>
          <a:p>
            <a:pPr lvl="1" eaLnBrk="1" hangingPunct="1"/>
            <a:r>
              <a:rPr lang="en-US" altLang="zh-CN" sz="2000" dirty="0">
                <a:ea typeface="宋体" charset="-122"/>
              </a:rPr>
              <a:t>Small files more efficient disk usage</a:t>
            </a:r>
          </a:p>
          <a:p>
            <a:pPr lvl="1" eaLnBrk="1" hangingPunct="1"/>
            <a:r>
              <a:rPr lang="en-US" altLang="zh-CN" sz="2000" dirty="0">
                <a:ea typeface="宋体" charset="-122"/>
              </a:rPr>
              <a:t>Large file more efficient disk access  </a:t>
            </a:r>
            <a:endParaRPr lang="en-CA" sz="2000" dirty="0"/>
          </a:p>
          <a:p>
            <a:pPr lvl="1" eaLnBrk="1" hangingPunct="1"/>
            <a:endParaRPr lang="en-US" altLang="zh-CN" sz="2400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2863B-6D69-4A28-BD59-14B31807AA8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7F732C9-A714-4E4C-B5FA-B72A0A52CC1F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72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2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Some parts of this chapter will be skipped.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A3CE157-DFDE-4E07-A193-18086FC2809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May have internal structure inside the list of bytes making up the file. </a:t>
            </a:r>
            <a:r>
              <a:rPr lang="en-US" altLang="zh-CN" sz="2400" dirty="0">
                <a:ea typeface="宋体" charset="-122"/>
              </a:rPr>
              <a:t>Special files:  character files to model serial I/O devices, block files to manage disks</a:t>
            </a:r>
          </a:p>
          <a:p>
            <a:pPr eaLnBrk="1" hangingPunct="1"/>
            <a:r>
              <a:rPr lang="en-US" altLang="zh-CN" sz="2800" dirty="0">
                <a:ea typeface="宋体" charset="-122"/>
              </a:rPr>
              <a:t>Mainly two types of files 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Regular files that contain user information in either ASCII or binary formats. </a:t>
            </a:r>
          </a:p>
          <a:p>
            <a:pPr lvl="2"/>
            <a:r>
              <a:rPr lang="en-US" altLang="zh-CN" sz="2000" dirty="0">
                <a:ea typeface="宋体" charset="-122"/>
              </a:rPr>
              <a:t>All files in previous slide are regular files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Directories used by the system to manage and maintain the file structure</a:t>
            </a:r>
          </a:p>
          <a:p>
            <a:pPr lvl="2"/>
            <a:r>
              <a:rPr lang="en-US" altLang="zh-CN" sz="2000" dirty="0">
                <a:ea typeface="宋体" charset="-122"/>
              </a:rPr>
              <a:t>Called “folders” on Windows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2863B-6D69-4A28-BD59-14B31807AA8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Global file system: May be spread across the network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0A2863B-6D69-4A28-BD59-14B31807AA8B}" type="slidenum"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F6686A9-3156-43B6-9456-D566FFA0E51E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0950" y="708025"/>
            <a:ext cx="4816475" cy="3613150"/>
          </a:xfrm>
          <a:ln w="12700" cap="flat">
            <a:solidFill>
              <a:schemeClr val="tx1"/>
            </a:solidFill>
          </a:ln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6324" y="4563070"/>
            <a:ext cx="5302552" cy="4335959"/>
          </a:xfrm>
          <a:ln/>
        </p:spPr>
        <p:txBody>
          <a:bodyPr lIns="94134" tIns="47067" rIns="94134" bIns="47067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C43681F-DACD-437F-B611-732C385CF37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DF60D4-57C7-4067-B14A-6550D6EE2E69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63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D253B7C-3DD4-45C3-8C85-812FE2D41DBD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04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508000" y="990600"/>
            <a:ext cx="101600" cy="51054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zh-CN" sz="2400">
              <a:ea typeface="宋体" charset="-122"/>
            </a:endParaRPr>
          </a:p>
        </p:txBody>
      </p:sp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508001" y="304800"/>
            <a:ext cx="11188700" cy="5791200"/>
            <a:chOff x="240" y="192"/>
            <a:chExt cx="5286" cy="3648"/>
          </a:xfrm>
        </p:grpSpPr>
        <p:sp>
          <p:nvSpPr>
            <p:cNvPr id="6" name="Rectangle 9"/>
            <p:cNvSpPr>
              <a:spLocks noChangeArrowheads="1"/>
            </p:cNvSpPr>
            <p:nvPr/>
          </p:nvSpPr>
          <p:spPr bwMode="auto">
            <a:xfrm flipV="1">
              <a:off x="5236" y="192"/>
              <a:ext cx="288" cy="288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7" name="Rectangle 10"/>
            <p:cNvSpPr>
              <a:spLocks noChangeArrowheads="1"/>
            </p:cNvSpPr>
            <p:nvPr/>
          </p:nvSpPr>
          <p:spPr bwMode="auto">
            <a:xfrm flipV="1">
              <a:off x="240" y="192"/>
              <a:ext cx="5004" cy="28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8" name="Rectangle 11"/>
            <p:cNvSpPr>
              <a:spLocks noChangeArrowheads="1"/>
            </p:cNvSpPr>
            <p:nvPr/>
          </p:nvSpPr>
          <p:spPr bwMode="auto">
            <a:xfrm flipV="1">
              <a:off x="240" y="480"/>
              <a:ext cx="5004" cy="144"/>
            </a:xfrm>
            <a:prstGeom prst="rect">
              <a:avLst/>
            </a:prstGeom>
            <a:solidFill>
              <a:schemeClr val="bg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rot="10800000"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9" name="Rectangle 12"/>
            <p:cNvSpPr>
              <a:spLocks noChangeArrowheads="1"/>
            </p:cNvSpPr>
            <p:nvPr/>
          </p:nvSpPr>
          <p:spPr bwMode="auto">
            <a:xfrm flipV="1">
              <a:off x="5242" y="480"/>
              <a:ext cx="282" cy="144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  <p:sp>
          <p:nvSpPr>
            <p:cNvPr id="10" name="Line 13"/>
            <p:cNvSpPr>
              <a:spLocks noChangeShapeType="1"/>
            </p:cNvSpPr>
            <p:nvPr/>
          </p:nvSpPr>
          <p:spPr bwMode="auto">
            <a:xfrm flipH="1">
              <a:off x="480" y="2256"/>
              <a:ext cx="48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en-CA" dirty="0"/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240" y="192"/>
              <a:ext cx="5286" cy="364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zh-CN" sz="2400">
                <a:ea typeface="宋体" charset="-122"/>
              </a:endParaRPr>
            </a:p>
          </p:txBody>
        </p:sp>
      </p:grpSp>
      <p:sp>
        <p:nvSpPr>
          <p:cNvPr id="10649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1371600"/>
            <a:ext cx="10261600" cy="2057400"/>
          </a:xfrm>
        </p:spPr>
        <p:txBody>
          <a:bodyPr/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016000" y="3765550"/>
            <a:ext cx="10261600" cy="20574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A7001400-CCB5-49C7-86C1-55EFA1C37C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4769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ACC4A-4AD7-4A58-AE8C-95CF4519BD6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72492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B91B79-06CD-4EFB-894E-391AB38BFA3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65572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17700"/>
            <a:ext cx="5435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917700"/>
            <a:ext cx="5435600" cy="4302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861139-868E-4FF8-8C73-E16CB89934D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8283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4019-08DA-4D43-96F8-962ADF3255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143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DE053-EF8D-47BC-A790-C842668DEB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937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212BB9-E78B-495B-9788-B3975166DFF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8539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9D9C2-5B03-446D-B19D-C61AA517AC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9938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en-CA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901D7-DE0F-484A-9413-BF15B2CE630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6704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20C5D-A630-43AD-866B-E164FE64FB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10705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15400" y="533401"/>
            <a:ext cx="2768600" cy="56864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533401"/>
            <a:ext cx="8102600" cy="56864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CA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83A330-BE6F-4A83-B16E-86F409734AB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1"/>
          </p:nvPr>
        </p:nvSpPr>
        <p:spPr>
          <a:xfrm>
            <a:off x="609600" y="6248400"/>
            <a:ext cx="5852584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 © </a:t>
            </a:r>
            <a:r>
              <a:rPr lang="en-US" err="1"/>
              <a:t>Zonghua</a:t>
            </a:r>
            <a:r>
              <a:rPr lang="en-US"/>
              <a:t> </a:t>
            </a:r>
            <a:r>
              <a:rPr lang="en-US" err="1"/>
              <a:t>Gu</a:t>
            </a:r>
            <a:r>
              <a:rPr lang="en-US"/>
              <a:t>, CMPT 300, Fall 2011 </a:t>
            </a:r>
          </a:p>
        </p:txBody>
      </p:sp>
    </p:spTree>
    <p:extLst>
      <p:ext uri="{BB962C8B-B14F-4D97-AF65-F5344CB8AC3E}">
        <p14:creationId xmlns:p14="http://schemas.microsoft.com/office/powerpoint/2010/main" val="9592327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0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16001" y="1524000"/>
            <a:ext cx="5027084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246284" y="1524000"/>
            <a:ext cx="5027083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251201" y="6248401"/>
            <a:ext cx="2840567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EE96278B-505C-482D-827C-957AB17B0BC1}" type="datetime1">
              <a:rPr lang="en-US"/>
              <a:pPr/>
              <a:t>1/31/2025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7721600" y="6248401"/>
            <a:ext cx="3862917" cy="4746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CS 423UG Operating Systems, Indranil Gupta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2184" y="6242050"/>
            <a:ext cx="783167" cy="488950"/>
          </a:xfrm>
        </p:spPr>
        <p:txBody>
          <a:bodyPr/>
          <a:lstStyle>
            <a:lvl1pPr>
              <a:defRPr/>
            </a:lvl1pPr>
          </a:lstStyle>
          <a:p>
            <a:fld id="{3FE9C50A-8CE4-454B-86F1-23C965E71CC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5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25.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D7E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533400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en-US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17701"/>
            <a:ext cx="11074400" cy="4367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altLang="zh-CN"/>
          </a:p>
        </p:txBody>
      </p:sp>
      <p:sp>
        <p:nvSpPr>
          <p:cNvPr id="1054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42400" y="6364288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charset="0"/>
                <a:ea typeface="宋体" charset="-122"/>
              </a:defRPr>
            </a:lvl1pPr>
          </a:lstStyle>
          <a:p>
            <a:pPr>
              <a:defRPr/>
            </a:pPr>
            <a:fld id="{63329F81-0A36-4BB8-A827-176C3E994E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5480" name="Line 8"/>
          <p:cNvSpPr>
            <a:spLocks noChangeShapeType="1"/>
          </p:cNvSpPr>
          <p:nvPr/>
        </p:nvSpPr>
        <p:spPr bwMode="auto">
          <a:xfrm flipH="1">
            <a:off x="609600" y="1752600"/>
            <a:ext cx="11074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69171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Rounded MT Bold" pitchFamily="34" charset="0"/>
        </a:defRPr>
      </a:lvl9pPr>
    </p:titleStyle>
    <p:bodyStyle>
      <a:lvl1pPr marL="469900" indent="-469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90000"/>
        <a:buFont typeface="Wingdings" pitchFamily="2" charset="2"/>
        <a:buChar char="]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5000"/>
        <a:buFont typeface="Wingdings" pitchFamily="2" charset="2"/>
        <a:buChar char="S"/>
        <a:defRPr sz="2800">
          <a:solidFill>
            <a:schemeClr val="tx1"/>
          </a:solidFill>
          <a:latin typeface="+mn-lt"/>
        </a:defRPr>
      </a:lvl2pPr>
      <a:lvl3pPr marL="1377950" indent="-468313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827213" indent="-4381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2971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5pPr>
      <a:lvl6pPr marL="27543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6pPr>
      <a:lvl7pPr marL="32115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7pPr>
      <a:lvl8pPr marL="36687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8pPr>
      <a:lvl9pPr marL="4125913" indent="-468313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o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25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File Systems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3EAD54-F286-BFC7-92CF-FE0E7DE44F83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File types</a:t>
            </a:r>
            <a:endParaRPr lang="en-CA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1745143" y="1715682"/>
            <a:ext cx="8694738" cy="4302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Regular files – store user’s information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ASCII files (text file): lines of text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Can be displayed and printed as is.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E.g., source code file (*.cpp, *.h)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Binary files: binary streams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Internal structure know to programs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e.g., Object file, executable code (*.o, *.exe).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Directories – maintained by system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Maintaining the structure of the file system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UNIX special files: modeling I/O devices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Character special files: serial I/O devices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Block special files: disks/block devices</a:t>
            </a:r>
          </a:p>
        </p:txBody>
      </p:sp>
      <p:sp>
        <p:nvSpPr>
          <p:cNvPr id="1024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D3419DD-5F08-4E4E-8D03-CCF9E9C90DE2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10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Access</a:t>
            </a:r>
          </a:p>
        </p:txBody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Sequential access</a:t>
            </a:r>
          </a:p>
          <a:p>
            <a:pPr lvl="1"/>
            <a:r>
              <a:rPr lang="en-US" sz="2400" dirty="0"/>
              <a:t>Read all the bytes in order from the beginning</a:t>
            </a:r>
          </a:p>
          <a:p>
            <a:pPr lvl="1"/>
            <a:r>
              <a:rPr lang="en-US" sz="2400" dirty="0"/>
              <a:t>Rewind if read again</a:t>
            </a:r>
          </a:p>
          <a:p>
            <a:r>
              <a:rPr lang="en-US" sz="2800" dirty="0"/>
              <a:t>Random access files</a:t>
            </a:r>
          </a:p>
          <a:p>
            <a:pPr lvl="1"/>
            <a:r>
              <a:rPr lang="en-US" sz="2400" dirty="0"/>
              <a:t>Read the bytes/records by  specifying  positions</a:t>
            </a:r>
          </a:p>
          <a:p>
            <a:pPr lvl="1"/>
            <a:r>
              <a:rPr lang="en-US" sz="2400" dirty="0"/>
              <a:t>Applications: database, etc.</a:t>
            </a:r>
          </a:p>
          <a:p>
            <a:pPr lvl="1"/>
            <a:r>
              <a:rPr lang="en-US" sz="2400" dirty="0"/>
              <a:t>All the files are random access nowadays</a:t>
            </a:r>
          </a:p>
          <a:p>
            <a:r>
              <a:rPr lang="en-US" sz="2800" dirty="0"/>
              <a:t>How to specify the starting point for reading</a:t>
            </a:r>
          </a:p>
          <a:p>
            <a:pPr lvl="1"/>
            <a:r>
              <a:rPr lang="en-US" sz="2400" dirty="0"/>
              <a:t>Use seek operation to set the current position</a:t>
            </a:r>
          </a:p>
          <a:p>
            <a:pPr lvl="2"/>
            <a:r>
              <a:rPr lang="en-US" sz="2000" dirty="0"/>
              <a:t>Roll forward/backward for </a:t>
            </a:r>
            <a:r>
              <a:rPr lang="en-US" sz="2000" i="1" dirty="0"/>
              <a:t>n</a:t>
            </a:r>
            <a:r>
              <a:rPr lang="en-US" sz="2000" dirty="0"/>
              <a:t> bytes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11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842593"/>
            <a:ext cx="3003550" cy="457200"/>
          </a:xfrm>
        </p:spPr>
        <p:txBody>
          <a:bodyPr/>
          <a:lstStyle/>
          <a:p>
            <a:r>
              <a:rPr lang="en-US" sz="3600" dirty="0"/>
              <a:t>File Attributes</a:t>
            </a:r>
          </a:p>
        </p:txBody>
      </p:sp>
      <p:graphicFrame>
        <p:nvGraphicFramePr>
          <p:cNvPr id="380931" name="Group 3"/>
          <p:cNvGraphicFramePr>
            <a:graphicFrameLocks noGrp="1"/>
          </p:cNvGraphicFramePr>
          <p:nvPr/>
        </p:nvGraphicFramePr>
        <p:xfrm>
          <a:off x="4724400" y="114301"/>
          <a:ext cx="5867400" cy="6743709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Attribute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Meaning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Protection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Who can access the file and in what way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Password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Password needed to access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Creator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ID of the person who created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Owner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Current owner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chemeClr val="accent1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Read-only flag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Read/write or read only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Hidden flag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Normal file or the file does not display in listings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System flag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Normal file or system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Archive flag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The file has been backed up or 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Random access flag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Sequential access only or random access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ASCII/binary flag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ASCII file or binary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Temporary flag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Normal file or file will be deleted on process exit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Lock flags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Unlocked or locked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66FF33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Record 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rgbClr val="0066CC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bytes in a record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rgbClr val="0066CC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Key position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rgbClr val="0066CC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Offset of the key within each record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rgbClr val="0066CC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Key length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rgbClr val="0066CC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bytes in the key field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">
                      <a:fgClr>
                        <a:srgbClr val="0066CC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Creation time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FF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Data and time the file was created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FF0000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88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 of last access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FF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Date and time the file was last accessed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FF0000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4746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Time of last change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FF0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Date and time the file was last changed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FF0000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Current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008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bytes in the file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008000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Maximum size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008000"/>
                      </a:fgClr>
                      <a:bgClr>
                        <a:srgbClr val="FFFFFF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Number of bytes the file may grow to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pattFill prst="pct50">
                      <a:fgClr>
                        <a:srgbClr val="008000"/>
                      </a:fgClr>
                      <a:bgClr>
                        <a:srgbClr val="FFFFFF"/>
                      </a:bgClr>
                    </a:patt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380999" name="Text Box 71" descr="50%"/>
          <p:cNvSpPr txBox="1">
            <a:spLocks noChangeArrowheads="1"/>
          </p:cNvSpPr>
          <p:nvPr/>
        </p:nvSpPr>
        <p:spPr bwMode="auto">
          <a:xfrm>
            <a:off x="2057400" y="1524001"/>
            <a:ext cx="2209800" cy="646331"/>
          </a:xfrm>
          <a:prstGeom prst="rect">
            <a:avLst/>
          </a:prstGeom>
          <a:pattFill prst="pct50">
            <a:fgClr>
              <a:schemeClr val="accent1"/>
            </a:fgClr>
            <a:bgClr>
              <a:srgbClr val="FFFFFF"/>
            </a:bgClr>
          </a:pattFill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File protection and access</a:t>
            </a:r>
          </a:p>
        </p:txBody>
      </p:sp>
      <p:cxnSp>
        <p:nvCxnSpPr>
          <p:cNvPr id="381000" name="AutoShape 72"/>
          <p:cNvCxnSpPr>
            <a:cxnSpLocks noChangeShapeType="1"/>
            <a:stCxn id="380999" idx="3"/>
            <a:endCxn id="0" idx="1"/>
          </p:cNvCxnSpPr>
          <p:nvPr/>
        </p:nvCxnSpPr>
        <p:spPr bwMode="auto">
          <a:xfrm flipV="1">
            <a:off x="4267200" y="582614"/>
            <a:ext cx="457200" cy="126455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1001" name="AutoShape 73"/>
          <p:cNvCxnSpPr>
            <a:cxnSpLocks noChangeShapeType="1"/>
            <a:stCxn id="380999" idx="3"/>
            <a:endCxn id="0" idx="1"/>
          </p:cNvCxnSpPr>
          <p:nvPr/>
        </p:nvCxnSpPr>
        <p:spPr bwMode="auto">
          <a:xfrm flipV="1">
            <a:off x="4267200" y="1517650"/>
            <a:ext cx="457200" cy="32951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sp>
        <p:nvSpPr>
          <p:cNvPr id="381002" name="Text Box 74" descr="50%"/>
          <p:cNvSpPr txBox="1">
            <a:spLocks noChangeArrowheads="1"/>
          </p:cNvSpPr>
          <p:nvPr/>
        </p:nvSpPr>
        <p:spPr bwMode="auto">
          <a:xfrm>
            <a:off x="2057400" y="2797176"/>
            <a:ext cx="2165350" cy="1200329"/>
          </a:xfrm>
          <a:prstGeom prst="rect">
            <a:avLst/>
          </a:prstGeom>
          <a:pattFill prst="pct50">
            <a:fgClr>
              <a:srgbClr val="66FF33"/>
            </a:fgClr>
            <a:bgClr>
              <a:srgbClr val="FFFFFF"/>
            </a:bgClr>
          </a:pattFill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Flags control/enable some specific property</a:t>
            </a:r>
          </a:p>
        </p:txBody>
      </p:sp>
      <p:cxnSp>
        <p:nvCxnSpPr>
          <p:cNvPr id="381003" name="AutoShape 75"/>
          <p:cNvCxnSpPr>
            <a:cxnSpLocks noChangeShapeType="1"/>
            <a:stCxn id="381002" idx="3"/>
            <a:endCxn id="0" idx="1"/>
          </p:cNvCxnSpPr>
          <p:nvPr/>
        </p:nvCxnSpPr>
        <p:spPr bwMode="auto">
          <a:xfrm flipV="1">
            <a:off x="4222750" y="1828800"/>
            <a:ext cx="501650" cy="156854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1004" name="AutoShape 76"/>
          <p:cNvCxnSpPr>
            <a:cxnSpLocks noChangeShapeType="1"/>
            <a:stCxn id="381002" idx="3"/>
            <a:endCxn id="0" idx="1"/>
          </p:cNvCxnSpPr>
          <p:nvPr/>
        </p:nvCxnSpPr>
        <p:spPr bwMode="auto">
          <a:xfrm>
            <a:off x="4222750" y="3397341"/>
            <a:ext cx="501650" cy="83017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sp>
        <p:nvSpPr>
          <p:cNvPr id="381005" name="Text Box 77" descr="5%"/>
          <p:cNvSpPr txBox="1">
            <a:spLocks noChangeArrowheads="1"/>
          </p:cNvSpPr>
          <p:nvPr/>
        </p:nvSpPr>
        <p:spPr bwMode="auto">
          <a:xfrm>
            <a:off x="1720850" y="4610101"/>
            <a:ext cx="2546350" cy="701675"/>
          </a:xfrm>
          <a:prstGeom prst="rect">
            <a:avLst/>
          </a:prstGeom>
          <a:pattFill prst="pct5">
            <a:fgClr>
              <a:srgbClr val="0066CC"/>
            </a:fgClr>
            <a:bgClr>
              <a:srgbClr val="FFFFFF"/>
            </a:bgClr>
          </a:pattFill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Used in file with records having a key</a:t>
            </a:r>
          </a:p>
        </p:txBody>
      </p:sp>
      <p:cxnSp>
        <p:nvCxnSpPr>
          <p:cNvPr id="381006" name="AutoShape 78"/>
          <p:cNvCxnSpPr>
            <a:cxnSpLocks noChangeShapeType="1"/>
            <a:stCxn id="381005" idx="3"/>
            <a:endCxn id="0" idx="1"/>
          </p:cNvCxnSpPr>
          <p:nvPr/>
        </p:nvCxnSpPr>
        <p:spPr bwMode="auto">
          <a:xfrm flipV="1">
            <a:off x="4267200" y="4514850"/>
            <a:ext cx="457200" cy="4460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1007" name="AutoShape 79"/>
          <p:cNvCxnSpPr>
            <a:cxnSpLocks noChangeShapeType="1"/>
            <a:stCxn id="381005" idx="3"/>
            <a:endCxn id="0" idx="1"/>
          </p:cNvCxnSpPr>
          <p:nvPr/>
        </p:nvCxnSpPr>
        <p:spPr bwMode="auto">
          <a:xfrm>
            <a:off x="4267200" y="4960939"/>
            <a:ext cx="457200" cy="1285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sp>
        <p:nvSpPr>
          <p:cNvPr id="381008" name="Text Box 80" descr="50%"/>
          <p:cNvSpPr txBox="1">
            <a:spLocks noChangeArrowheads="1"/>
          </p:cNvSpPr>
          <p:nvPr/>
        </p:nvSpPr>
        <p:spPr bwMode="auto">
          <a:xfrm>
            <a:off x="2057400" y="5570538"/>
            <a:ext cx="1496948" cy="369332"/>
          </a:xfrm>
          <a:prstGeom prst="rect">
            <a:avLst/>
          </a:prstGeom>
          <a:pattFill prst="pct50">
            <a:fgClr>
              <a:srgbClr val="FF0000"/>
            </a:fgClr>
            <a:bgClr>
              <a:srgbClr val="FFFFFF"/>
            </a:bgClr>
          </a:pattFill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Time stamps</a:t>
            </a:r>
          </a:p>
        </p:txBody>
      </p:sp>
      <p:cxnSp>
        <p:nvCxnSpPr>
          <p:cNvPr id="381009" name="AutoShape 81"/>
          <p:cNvCxnSpPr>
            <a:cxnSpLocks noChangeShapeType="1"/>
            <a:stCxn id="381008" idx="3"/>
            <a:endCxn id="0" idx="1"/>
          </p:cNvCxnSpPr>
          <p:nvPr/>
        </p:nvCxnSpPr>
        <p:spPr bwMode="auto">
          <a:xfrm flipV="1">
            <a:off x="3554348" y="5376864"/>
            <a:ext cx="1170052" cy="378341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1010" name="AutoShape 82"/>
          <p:cNvCxnSpPr>
            <a:cxnSpLocks noChangeShapeType="1"/>
            <a:stCxn id="381008" idx="3"/>
            <a:endCxn id="0" idx="1"/>
          </p:cNvCxnSpPr>
          <p:nvPr/>
        </p:nvCxnSpPr>
        <p:spPr bwMode="auto">
          <a:xfrm>
            <a:off x="3554348" y="5755204"/>
            <a:ext cx="1170052" cy="2915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sp>
        <p:nvSpPr>
          <p:cNvPr id="381011" name="Text Box 83" descr="50%"/>
          <p:cNvSpPr txBox="1">
            <a:spLocks noChangeArrowheads="1"/>
          </p:cNvSpPr>
          <p:nvPr/>
        </p:nvSpPr>
        <p:spPr bwMode="auto">
          <a:xfrm>
            <a:off x="3048001" y="6172200"/>
            <a:ext cx="633507" cy="369332"/>
          </a:xfrm>
          <a:prstGeom prst="rect">
            <a:avLst/>
          </a:prstGeom>
          <a:pattFill prst="pct50">
            <a:fgClr>
              <a:srgbClr val="008000"/>
            </a:fgClr>
            <a:bgClr>
              <a:srgbClr val="FFFFFF"/>
            </a:bgClr>
          </a:pattFill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Size</a:t>
            </a:r>
          </a:p>
        </p:txBody>
      </p:sp>
      <p:cxnSp>
        <p:nvCxnSpPr>
          <p:cNvPr id="381012" name="AutoShape 84"/>
          <p:cNvCxnSpPr>
            <a:cxnSpLocks noChangeShapeType="1"/>
            <a:stCxn id="381011" idx="3"/>
            <a:endCxn id="0" idx="1"/>
          </p:cNvCxnSpPr>
          <p:nvPr/>
        </p:nvCxnSpPr>
        <p:spPr bwMode="auto">
          <a:xfrm>
            <a:off x="3681508" y="6356867"/>
            <a:ext cx="1042893" cy="35825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1013" name="AutoShape 85"/>
          <p:cNvCxnSpPr>
            <a:cxnSpLocks noChangeShapeType="1"/>
            <a:stCxn id="381011" idx="3"/>
            <a:endCxn id="0" idx="1"/>
          </p:cNvCxnSpPr>
          <p:nvPr/>
        </p:nvCxnSpPr>
        <p:spPr bwMode="auto">
          <a:xfrm>
            <a:off x="3681508" y="6356866"/>
            <a:ext cx="1042893" cy="7092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914C98-15DA-4480-9A52-D9F6AEE5CE2C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13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Operations on files</a:t>
            </a: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2151064" y="1857990"/>
            <a:ext cx="8516937" cy="532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sz="2800" b="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The most common system calls relating to files:</a:t>
            </a:r>
          </a:p>
          <a:p>
            <a:pPr marL="609600" indent="-609600">
              <a:spcBef>
                <a:spcPct val="20000"/>
              </a:spcBef>
            </a:pPr>
            <a:endParaRPr lang="en-US" sz="2800" b="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  <a:p>
            <a:pPr marL="609600" indent="-609600">
              <a:spcBef>
                <a:spcPct val="20000"/>
              </a:spcBef>
            </a:pPr>
            <a:endParaRPr lang="en-US" sz="2800" b="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  <a:p>
            <a:pPr marL="609600" indent="-609600">
              <a:spcBef>
                <a:spcPct val="20000"/>
              </a:spcBef>
              <a:buClr>
                <a:srgbClr val="999966"/>
              </a:buClr>
              <a:buFontTx/>
              <a:buChar char="•"/>
            </a:pPr>
            <a:endParaRPr lang="en-US" sz="2800" b="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413376" y="2650152"/>
            <a:ext cx="4067175" cy="22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609600" indent="-609600">
              <a:spcBef>
                <a:spcPct val="20000"/>
              </a:spcBef>
              <a:buClr>
                <a:srgbClr val="999966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Append</a:t>
            </a:r>
          </a:p>
          <a:p>
            <a:pPr marL="609600" indent="-609600">
              <a:spcBef>
                <a:spcPct val="20000"/>
              </a:spcBef>
              <a:buClr>
                <a:srgbClr val="999966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Seek</a:t>
            </a:r>
          </a:p>
          <a:p>
            <a:pPr marL="609600" indent="-609600">
              <a:spcBef>
                <a:spcPct val="20000"/>
              </a:spcBef>
              <a:buClr>
                <a:srgbClr val="999966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Get Attributes</a:t>
            </a:r>
          </a:p>
          <a:p>
            <a:pPr marL="609600" indent="-609600">
              <a:spcBef>
                <a:spcPct val="20000"/>
              </a:spcBef>
              <a:buClr>
                <a:srgbClr val="999966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Set Attributes</a:t>
            </a:r>
          </a:p>
          <a:p>
            <a:pPr marL="609600" indent="-609600">
              <a:spcBef>
                <a:spcPct val="20000"/>
              </a:spcBef>
              <a:buClr>
                <a:srgbClr val="999966"/>
              </a:buClr>
              <a:buFont typeface="Arial" pitchFamily="34" charset="0"/>
              <a:buChar char="•"/>
            </a:pPr>
            <a:r>
              <a:rPr lang="en-US" sz="2400" b="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Rename</a:t>
            </a: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124075" y="2651739"/>
            <a:ext cx="3633788" cy="2678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609600" indent="-609600">
              <a:spcBef>
                <a:spcPct val="20000"/>
              </a:spcBef>
              <a:buClr>
                <a:srgbClr val="999966"/>
              </a:buClr>
              <a:buFont typeface="Arial" pitchFamily="34" charset="0"/>
              <a:buChar char="•"/>
            </a:pPr>
            <a:r>
              <a:rPr lang="en-US" sz="24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Create</a:t>
            </a:r>
          </a:p>
          <a:p>
            <a:pPr marL="609600" indent="-609600">
              <a:spcBef>
                <a:spcPct val="20000"/>
              </a:spcBef>
              <a:buClr>
                <a:srgbClr val="999966"/>
              </a:buClr>
              <a:buFont typeface="Arial" pitchFamily="34" charset="0"/>
              <a:buChar char="•"/>
            </a:pPr>
            <a:r>
              <a:rPr lang="en-US" sz="24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Delete</a:t>
            </a:r>
          </a:p>
          <a:p>
            <a:pPr marL="609600" indent="-609600">
              <a:spcBef>
                <a:spcPct val="20000"/>
              </a:spcBef>
              <a:buClr>
                <a:srgbClr val="999966"/>
              </a:buClr>
              <a:buFont typeface="Arial" pitchFamily="34" charset="0"/>
              <a:buChar char="•"/>
            </a:pPr>
            <a:r>
              <a:rPr lang="en-US" sz="24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Open </a:t>
            </a:r>
          </a:p>
          <a:p>
            <a:pPr marL="609600" indent="-609600">
              <a:spcBef>
                <a:spcPct val="20000"/>
              </a:spcBef>
              <a:buClr>
                <a:srgbClr val="999966"/>
              </a:buClr>
              <a:buFont typeface="Arial" pitchFamily="34" charset="0"/>
              <a:buChar char="•"/>
            </a:pPr>
            <a:r>
              <a:rPr lang="en-US" sz="24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Close</a:t>
            </a:r>
          </a:p>
          <a:p>
            <a:pPr marL="609600" indent="-609600">
              <a:spcBef>
                <a:spcPct val="20000"/>
              </a:spcBef>
              <a:buClr>
                <a:srgbClr val="999966"/>
              </a:buClr>
              <a:buFont typeface="Arial" pitchFamily="34" charset="0"/>
              <a:buChar char="•"/>
            </a:pPr>
            <a:r>
              <a:rPr lang="en-US" sz="24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Read</a:t>
            </a:r>
          </a:p>
          <a:p>
            <a:pPr marL="609600" indent="-609600">
              <a:spcBef>
                <a:spcPct val="20000"/>
              </a:spcBef>
              <a:buClr>
                <a:srgbClr val="999966"/>
              </a:buClr>
              <a:buFont typeface="Arial" pitchFamily="34" charset="0"/>
              <a:buChar char="•"/>
            </a:pPr>
            <a:r>
              <a:rPr lang="en-US" sz="2400" b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Write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collection of files and/or other directories</a:t>
            </a:r>
          </a:p>
          <a:p>
            <a:r>
              <a:rPr lang="en-US" dirty="0"/>
              <a:t>Also called “folder” on Windows machines.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14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02465" y="637547"/>
            <a:ext cx="7814931" cy="914400"/>
          </a:xfrm>
        </p:spPr>
        <p:txBody>
          <a:bodyPr/>
          <a:lstStyle/>
          <a:p>
            <a:r>
              <a:rPr lang="en-US" sz="3200" dirty="0"/>
              <a:t>Organization: Single-level / Two-level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754372"/>
            <a:ext cx="8534400" cy="479882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Single-level: one directory for all the files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Not good for huge amount of files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Not good for multi-user system</a:t>
            </a:r>
          </a:p>
          <a:p>
            <a:pPr>
              <a:lnSpc>
                <a:spcPct val="80000"/>
              </a:lnSpc>
            </a:pPr>
            <a:r>
              <a:rPr lang="en-US" dirty="0"/>
              <a:t>Two-level: </a:t>
            </a:r>
            <a:r>
              <a:rPr lang="en-US" dirty="0" err="1"/>
              <a:t>user</a:t>
            </a:r>
            <a:r>
              <a:rPr lang="en-US" dirty="0" err="1">
                <a:sym typeface="Wingdings" pitchFamily="2" charset="2"/>
              </a:rPr>
              <a:t>directory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A large number of files from one user, inconvenient</a:t>
            </a:r>
          </a:p>
        </p:txBody>
      </p:sp>
      <p:sp>
        <p:nvSpPr>
          <p:cNvPr id="385028" name="Rectangle 4"/>
          <p:cNvSpPr>
            <a:spLocks noChangeArrowheads="1"/>
          </p:cNvSpPr>
          <p:nvPr/>
        </p:nvSpPr>
        <p:spPr bwMode="auto">
          <a:xfrm>
            <a:off x="3041852" y="4850884"/>
            <a:ext cx="582211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root</a:t>
            </a:r>
          </a:p>
        </p:txBody>
      </p:sp>
      <p:sp>
        <p:nvSpPr>
          <p:cNvPr id="385029" name="Rectangle 5"/>
          <p:cNvSpPr>
            <a:spLocks noChangeArrowheads="1"/>
          </p:cNvSpPr>
          <p:nvPr/>
        </p:nvSpPr>
        <p:spPr bwMode="auto">
          <a:xfrm>
            <a:off x="1733550" y="5808663"/>
            <a:ext cx="1466850" cy="654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User A:</a:t>
            </a:r>
          </a:p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File </a:t>
            </a:r>
            <a:r>
              <a:rPr lang="en-US" b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mymails</a:t>
            </a:r>
          </a:p>
        </p:txBody>
      </p:sp>
      <p:sp>
        <p:nvSpPr>
          <p:cNvPr id="385030" name="Rectangle 6"/>
          <p:cNvSpPr>
            <a:spLocks noChangeArrowheads="1"/>
          </p:cNvSpPr>
          <p:nvPr/>
        </p:nvSpPr>
        <p:spPr bwMode="auto">
          <a:xfrm>
            <a:off x="3486150" y="5808663"/>
            <a:ext cx="1466850" cy="6540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User B:</a:t>
            </a:r>
          </a:p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File </a:t>
            </a:r>
            <a:r>
              <a:rPr lang="en-US" b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mymails</a:t>
            </a:r>
          </a:p>
        </p:txBody>
      </p:sp>
      <p:cxnSp>
        <p:nvCxnSpPr>
          <p:cNvPr id="385031" name="AutoShape 7"/>
          <p:cNvCxnSpPr>
            <a:cxnSpLocks noChangeShapeType="1"/>
            <a:stCxn id="385029" idx="0"/>
            <a:endCxn id="385028" idx="2"/>
          </p:cNvCxnSpPr>
          <p:nvPr/>
        </p:nvCxnSpPr>
        <p:spPr bwMode="auto">
          <a:xfrm flipV="1">
            <a:off x="2466975" y="5220217"/>
            <a:ext cx="865982" cy="5884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5032" name="AutoShape 8"/>
          <p:cNvCxnSpPr>
            <a:cxnSpLocks noChangeShapeType="1"/>
            <a:stCxn id="385030" idx="0"/>
            <a:endCxn id="385028" idx="2"/>
          </p:cNvCxnSpPr>
          <p:nvPr/>
        </p:nvCxnSpPr>
        <p:spPr bwMode="auto">
          <a:xfrm flipH="1" flipV="1">
            <a:off x="3332957" y="5220217"/>
            <a:ext cx="886618" cy="58844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sp>
        <p:nvSpPr>
          <p:cNvPr id="385033" name="Rectangle 9"/>
          <p:cNvSpPr>
            <a:spLocks noChangeArrowheads="1"/>
          </p:cNvSpPr>
          <p:nvPr/>
        </p:nvSpPr>
        <p:spPr bwMode="auto">
          <a:xfrm>
            <a:off x="7690052" y="4469884"/>
            <a:ext cx="582211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root</a:t>
            </a:r>
          </a:p>
        </p:txBody>
      </p:sp>
      <p:sp>
        <p:nvSpPr>
          <p:cNvPr id="385034" name="Rectangle 10"/>
          <p:cNvSpPr>
            <a:spLocks noChangeArrowheads="1"/>
          </p:cNvSpPr>
          <p:nvPr/>
        </p:nvSpPr>
        <p:spPr bwMode="auto">
          <a:xfrm>
            <a:off x="6800850" y="5270501"/>
            <a:ext cx="895350" cy="379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User A</a:t>
            </a:r>
          </a:p>
        </p:txBody>
      </p:sp>
      <p:sp>
        <p:nvSpPr>
          <p:cNvPr id="385035" name="Rectangle 11"/>
          <p:cNvSpPr>
            <a:spLocks noChangeArrowheads="1"/>
          </p:cNvSpPr>
          <p:nvPr/>
        </p:nvSpPr>
        <p:spPr bwMode="auto">
          <a:xfrm>
            <a:off x="8420100" y="5270501"/>
            <a:ext cx="895350" cy="379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User B</a:t>
            </a:r>
            <a:endParaRPr lang="en-US" b="0">
              <a:solidFill>
                <a:srgbClr val="FF0000"/>
              </a:solidFill>
              <a:latin typeface="Arial" charset="0"/>
              <a:ea typeface="+mn-ea"/>
              <a:cs typeface="+mn-cs"/>
            </a:endParaRPr>
          </a:p>
        </p:txBody>
      </p:sp>
      <p:cxnSp>
        <p:nvCxnSpPr>
          <p:cNvPr id="385036" name="AutoShape 12"/>
          <p:cNvCxnSpPr>
            <a:cxnSpLocks noChangeShapeType="1"/>
            <a:stCxn id="385034" idx="0"/>
            <a:endCxn id="385033" idx="2"/>
          </p:cNvCxnSpPr>
          <p:nvPr/>
        </p:nvCxnSpPr>
        <p:spPr bwMode="auto">
          <a:xfrm flipV="1">
            <a:off x="7248525" y="4839216"/>
            <a:ext cx="732632" cy="431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5037" name="AutoShape 13"/>
          <p:cNvCxnSpPr>
            <a:cxnSpLocks noChangeShapeType="1"/>
            <a:stCxn id="385035" idx="0"/>
            <a:endCxn id="385033" idx="2"/>
          </p:cNvCxnSpPr>
          <p:nvPr/>
        </p:nvCxnSpPr>
        <p:spPr bwMode="auto">
          <a:xfrm flipH="1" flipV="1">
            <a:off x="7981157" y="4839216"/>
            <a:ext cx="886618" cy="431284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sp>
        <p:nvSpPr>
          <p:cNvPr id="385038" name="Rectangle 14"/>
          <p:cNvSpPr>
            <a:spLocks noChangeArrowheads="1"/>
          </p:cNvSpPr>
          <p:nvPr/>
        </p:nvSpPr>
        <p:spPr bwMode="auto">
          <a:xfrm>
            <a:off x="6515100" y="6022976"/>
            <a:ext cx="1466850" cy="379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File </a:t>
            </a:r>
            <a:r>
              <a:rPr lang="en-US" b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mymails</a:t>
            </a:r>
          </a:p>
        </p:txBody>
      </p:sp>
      <p:sp>
        <p:nvSpPr>
          <p:cNvPr id="385039" name="Rectangle 15"/>
          <p:cNvSpPr>
            <a:spLocks noChangeArrowheads="1"/>
          </p:cNvSpPr>
          <p:nvPr/>
        </p:nvSpPr>
        <p:spPr bwMode="auto">
          <a:xfrm>
            <a:off x="8134350" y="6019801"/>
            <a:ext cx="1466850" cy="37941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File </a:t>
            </a:r>
            <a:r>
              <a:rPr lang="en-US" b="0">
                <a:solidFill>
                  <a:srgbClr val="FF0000"/>
                </a:solidFill>
                <a:latin typeface="Arial" charset="0"/>
                <a:ea typeface="+mn-ea"/>
                <a:cs typeface="+mn-cs"/>
              </a:rPr>
              <a:t>mymails</a:t>
            </a:r>
          </a:p>
        </p:txBody>
      </p:sp>
      <p:cxnSp>
        <p:nvCxnSpPr>
          <p:cNvPr id="385040" name="AutoShape 16"/>
          <p:cNvCxnSpPr>
            <a:cxnSpLocks noChangeShapeType="1"/>
            <a:stCxn id="385038" idx="0"/>
            <a:endCxn id="385034" idx="2"/>
          </p:cNvCxnSpPr>
          <p:nvPr/>
        </p:nvCxnSpPr>
        <p:spPr bwMode="auto">
          <a:xfrm flipV="1">
            <a:off x="7248525" y="5649913"/>
            <a:ext cx="0" cy="3730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5041" name="AutoShape 17"/>
          <p:cNvCxnSpPr>
            <a:cxnSpLocks noChangeShapeType="1"/>
            <a:stCxn id="385039" idx="0"/>
            <a:endCxn id="385035" idx="2"/>
          </p:cNvCxnSpPr>
          <p:nvPr/>
        </p:nvCxnSpPr>
        <p:spPr bwMode="auto">
          <a:xfrm flipV="1">
            <a:off x="8867775" y="5649914"/>
            <a:ext cx="0" cy="3698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15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Hierarchical Directory Systems</a:t>
            </a:r>
          </a:p>
        </p:txBody>
      </p:sp>
      <p:sp>
        <p:nvSpPr>
          <p:cNvPr id="386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11375"/>
            <a:ext cx="8305800" cy="4367213"/>
          </a:xfrm>
        </p:spPr>
        <p:txBody>
          <a:bodyPr/>
          <a:lstStyle/>
          <a:p>
            <a:r>
              <a:rPr lang="en-US" dirty="0"/>
              <a:t>A general hierarchy: a tree of directories</a:t>
            </a:r>
          </a:p>
        </p:txBody>
      </p:sp>
      <p:sp>
        <p:nvSpPr>
          <p:cNvPr id="386052" name="Rectangle 4"/>
          <p:cNvSpPr>
            <a:spLocks noChangeArrowheads="1"/>
          </p:cNvSpPr>
          <p:nvPr/>
        </p:nvSpPr>
        <p:spPr bwMode="auto">
          <a:xfrm>
            <a:off x="5480252" y="2869684"/>
            <a:ext cx="582211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root</a:t>
            </a:r>
          </a:p>
        </p:txBody>
      </p:sp>
      <p:sp>
        <p:nvSpPr>
          <p:cNvPr id="386053" name="Rectangle 5"/>
          <p:cNvSpPr>
            <a:spLocks noChangeArrowheads="1"/>
          </p:cNvSpPr>
          <p:nvPr/>
        </p:nvSpPr>
        <p:spPr bwMode="auto">
          <a:xfrm>
            <a:off x="2433069" y="3707884"/>
            <a:ext cx="1069524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directory</a:t>
            </a:r>
          </a:p>
        </p:txBody>
      </p:sp>
      <p:sp>
        <p:nvSpPr>
          <p:cNvPr id="386054" name="Oval 6"/>
          <p:cNvSpPr>
            <a:spLocks noChangeArrowheads="1"/>
          </p:cNvSpPr>
          <p:nvPr/>
        </p:nvSpPr>
        <p:spPr bwMode="auto">
          <a:xfrm>
            <a:off x="4064921" y="5461675"/>
            <a:ext cx="674434" cy="51935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file</a:t>
            </a:r>
          </a:p>
        </p:txBody>
      </p:sp>
      <p:sp>
        <p:nvSpPr>
          <p:cNvPr id="386055" name="Rectangle 7"/>
          <p:cNvSpPr>
            <a:spLocks noChangeArrowheads="1"/>
          </p:cNvSpPr>
          <p:nvPr/>
        </p:nvSpPr>
        <p:spPr bwMode="auto">
          <a:xfrm>
            <a:off x="5236594" y="3707884"/>
            <a:ext cx="1069524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directory</a:t>
            </a:r>
          </a:p>
        </p:txBody>
      </p:sp>
      <p:sp>
        <p:nvSpPr>
          <p:cNvPr id="386056" name="Rectangle 8"/>
          <p:cNvSpPr>
            <a:spLocks noChangeArrowheads="1"/>
          </p:cNvSpPr>
          <p:nvPr/>
        </p:nvSpPr>
        <p:spPr bwMode="auto">
          <a:xfrm>
            <a:off x="8302057" y="3707884"/>
            <a:ext cx="1069524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directory</a:t>
            </a:r>
          </a:p>
        </p:txBody>
      </p:sp>
      <p:sp>
        <p:nvSpPr>
          <p:cNvPr id="386057" name="Rectangle 9"/>
          <p:cNvSpPr>
            <a:spLocks noChangeArrowheads="1"/>
          </p:cNvSpPr>
          <p:nvPr/>
        </p:nvSpPr>
        <p:spPr bwMode="auto">
          <a:xfrm>
            <a:off x="4314257" y="4622284"/>
            <a:ext cx="1069524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directory</a:t>
            </a:r>
          </a:p>
        </p:txBody>
      </p:sp>
      <p:sp>
        <p:nvSpPr>
          <p:cNvPr id="386058" name="Rectangle 10"/>
          <p:cNvSpPr>
            <a:spLocks noChangeArrowheads="1"/>
          </p:cNvSpPr>
          <p:nvPr/>
        </p:nvSpPr>
        <p:spPr bwMode="auto">
          <a:xfrm>
            <a:off x="7305107" y="4546084"/>
            <a:ext cx="1069524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directory</a:t>
            </a:r>
          </a:p>
        </p:txBody>
      </p:sp>
      <p:sp>
        <p:nvSpPr>
          <p:cNvPr id="386059" name="Rectangle 11"/>
          <p:cNvSpPr>
            <a:spLocks noChangeArrowheads="1"/>
          </p:cNvSpPr>
          <p:nvPr/>
        </p:nvSpPr>
        <p:spPr bwMode="auto">
          <a:xfrm>
            <a:off x="6935219" y="5289034"/>
            <a:ext cx="1069524" cy="36933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directory</a:t>
            </a:r>
          </a:p>
        </p:txBody>
      </p:sp>
      <p:sp>
        <p:nvSpPr>
          <p:cNvPr id="386060" name="Oval 12"/>
          <p:cNvSpPr>
            <a:spLocks noChangeArrowheads="1"/>
          </p:cNvSpPr>
          <p:nvPr/>
        </p:nvSpPr>
        <p:spPr bwMode="auto">
          <a:xfrm>
            <a:off x="2631408" y="4547275"/>
            <a:ext cx="674434" cy="51935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file</a:t>
            </a:r>
          </a:p>
        </p:txBody>
      </p:sp>
      <p:sp>
        <p:nvSpPr>
          <p:cNvPr id="386061" name="Oval 13"/>
          <p:cNvSpPr>
            <a:spLocks noChangeArrowheads="1"/>
          </p:cNvSpPr>
          <p:nvPr/>
        </p:nvSpPr>
        <p:spPr bwMode="auto">
          <a:xfrm>
            <a:off x="5917533" y="4547275"/>
            <a:ext cx="674434" cy="51935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file</a:t>
            </a:r>
          </a:p>
        </p:txBody>
      </p:sp>
      <p:sp>
        <p:nvSpPr>
          <p:cNvPr id="386062" name="Oval 14"/>
          <p:cNvSpPr>
            <a:spLocks noChangeArrowheads="1"/>
          </p:cNvSpPr>
          <p:nvPr/>
        </p:nvSpPr>
        <p:spPr bwMode="auto">
          <a:xfrm>
            <a:off x="4972971" y="5461675"/>
            <a:ext cx="674434" cy="51935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file</a:t>
            </a:r>
          </a:p>
        </p:txBody>
      </p:sp>
      <p:sp>
        <p:nvSpPr>
          <p:cNvPr id="386063" name="Oval 15"/>
          <p:cNvSpPr>
            <a:spLocks noChangeArrowheads="1"/>
          </p:cNvSpPr>
          <p:nvPr/>
        </p:nvSpPr>
        <p:spPr bwMode="auto">
          <a:xfrm>
            <a:off x="9557671" y="4471075"/>
            <a:ext cx="674434" cy="51935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file</a:t>
            </a:r>
          </a:p>
        </p:txBody>
      </p:sp>
      <p:sp>
        <p:nvSpPr>
          <p:cNvPr id="386064" name="Oval 16"/>
          <p:cNvSpPr>
            <a:spLocks noChangeArrowheads="1"/>
          </p:cNvSpPr>
          <p:nvPr/>
        </p:nvSpPr>
        <p:spPr bwMode="auto">
          <a:xfrm>
            <a:off x="8560721" y="5290225"/>
            <a:ext cx="674434" cy="51935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file</a:t>
            </a:r>
          </a:p>
        </p:txBody>
      </p:sp>
      <p:sp>
        <p:nvSpPr>
          <p:cNvPr id="386065" name="Oval 17"/>
          <p:cNvSpPr>
            <a:spLocks noChangeArrowheads="1"/>
          </p:cNvSpPr>
          <p:nvPr/>
        </p:nvSpPr>
        <p:spPr bwMode="auto">
          <a:xfrm>
            <a:off x="7128796" y="5995075"/>
            <a:ext cx="674434" cy="519351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file</a:t>
            </a:r>
          </a:p>
        </p:txBody>
      </p:sp>
      <p:cxnSp>
        <p:nvCxnSpPr>
          <p:cNvPr id="386066" name="AutoShape 18"/>
          <p:cNvCxnSpPr>
            <a:cxnSpLocks noChangeShapeType="1"/>
            <a:stCxn id="386052" idx="2"/>
            <a:endCxn id="386053" idx="0"/>
          </p:cNvCxnSpPr>
          <p:nvPr/>
        </p:nvCxnSpPr>
        <p:spPr bwMode="auto">
          <a:xfrm flipH="1">
            <a:off x="2967831" y="3239016"/>
            <a:ext cx="2803526" cy="4688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6067" name="AutoShape 19"/>
          <p:cNvCxnSpPr>
            <a:cxnSpLocks noChangeShapeType="1"/>
            <a:stCxn id="386053" idx="2"/>
            <a:endCxn id="386060" idx="0"/>
          </p:cNvCxnSpPr>
          <p:nvPr/>
        </p:nvCxnSpPr>
        <p:spPr bwMode="auto">
          <a:xfrm>
            <a:off x="2967831" y="4077216"/>
            <a:ext cx="794" cy="47005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6068" name="AutoShape 20"/>
          <p:cNvCxnSpPr>
            <a:cxnSpLocks noChangeShapeType="1"/>
            <a:stCxn id="386052" idx="2"/>
            <a:endCxn id="386055" idx="0"/>
          </p:cNvCxnSpPr>
          <p:nvPr/>
        </p:nvCxnSpPr>
        <p:spPr bwMode="auto">
          <a:xfrm flipH="1">
            <a:off x="5771357" y="3239016"/>
            <a:ext cx="1" cy="4688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6069" name="AutoShape 21"/>
          <p:cNvCxnSpPr>
            <a:cxnSpLocks noChangeShapeType="1"/>
            <a:stCxn id="386055" idx="2"/>
            <a:endCxn id="386057" idx="0"/>
          </p:cNvCxnSpPr>
          <p:nvPr/>
        </p:nvCxnSpPr>
        <p:spPr bwMode="auto">
          <a:xfrm flipH="1">
            <a:off x="4849020" y="4077216"/>
            <a:ext cx="922337" cy="5450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6070" name="AutoShape 22"/>
          <p:cNvCxnSpPr>
            <a:cxnSpLocks noChangeShapeType="1"/>
            <a:stCxn id="386057" idx="2"/>
            <a:endCxn id="386054" idx="0"/>
          </p:cNvCxnSpPr>
          <p:nvPr/>
        </p:nvCxnSpPr>
        <p:spPr bwMode="auto">
          <a:xfrm flipH="1">
            <a:off x="4402139" y="4991616"/>
            <a:ext cx="446881" cy="47005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6071" name="AutoShape 23"/>
          <p:cNvCxnSpPr>
            <a:cxnSpLocks noChangeShapeType="1"/>
            <a:stCxn id="386057" idx="2"/>
            <a:endCxn id="386062" idx="0"/>
          </p:cNvCxnSpPr>
          <p:nvPr/>
        </p:nvCxnSpPr>
        <p:spPr bwMode="auto">
          <a:xfrm>
            <a:off x="4849020" y="4991616"/>
            <a:ext cx="461169" cy="47005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6072" name="AutoShape 24"/>
          <p:cNvCxnSpPr>
            <a:cxnSpLocks noChangeShapeType="1"/>
            <a:stCxn id="386055" idx="2"/>
            <a:endCxn id="386061" idx="0"/>
          </p:cNvCxnSpPr>
          <p:nvPr/>
        </p:nvCxnSpPr>
        <p:spPr bwMode="auto">
          <a:xfrm>
            <a:off x="5771356" y="4077216"/>
            <a:ext cx="483394" cy="47005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6073" name="AutoShape 25"/>
          <p:cNvCxnSpPr>
            <a:cxnSpLocks noChangeShapeType="1"/>
            <a:stCxn id="386052" idx="2"/>
            <a:endCxn id="386056" idx="0"/>
          </p:cNvCxnSpPr>
          <p:nvPr/>
        </p:nvCxnSpPr>
        <p:spPr bwMode="auto">
          <a:xfrm>
            <a:off x="5771357" y="3239016"/>
            <a:ext cx="3065462" cy="4688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6074" name="AutoShape 26"/>
          <p:cNvCxnSpPr>
            <a:cxnSpLocks noChangeShapeType="1"/>
            <a:stCxn id="386056" idx="2"/>
            <a:endCxn id="386058" idx="0"/>
          </p:cNvCxnSpPr>
          <p:nvPr/>
        </p:nvCxnSpPr>
        <p:spPr bwMode="auto">
          <a:xfrm flipH="1">
            <a:off x="7839869" y="4077216"/>
            <a:ext cx="996950" cy="46886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6075" name="AutoShape 27"/>
          <p:cNvCxnSpPr>
            <a:cxnSpLocks noChangeShapeType="1"/>
            <a:stCxn id="386056" idx="2"/>
            <a:endCxn id="386063" idx="0"/>
          </p:cNvCxnSpPr>
          <p:nvPr/>
        </p:nvCxnSpPr>
        <p:spPr bwMode="auto">
          <a:xfrm>
            <a:off x="8836820" y="4077216"/>
            <a:ext cx="1058069" cy="39385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6076" name="AutoShape 28"/>
          <p:cNvCxnSpPr>
            <a:cxnSpLocks noChangeShapeType="1"/>
            <a:stCxn id="386058" idx="2"/>
            <a:endCxn id="386059" idx="0"/>
          </p:cNvCxnSpPr>
          <p:nvPr/>
        </p:nvCxnSpPr>
        <p:spPr bwMode="auto">
          <a:xfrm flipH="1">
            <a:off x="7469981" y="4915416"/>
            <a:ext cx="369888" cy="37361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6077" name="AutoShape 29"/>
          <p:cNvCxnSpPr>
            <a:cxnSpLocks noChangeShapeType="1"/>
            <a:stCxn id="386058" idx="2"/>
            <a:endCxn id="386064" idx="0"/>
          </p:cNvCxnSpPr>
          <p:nvPr/>
        </p:nvCxnSpPr>
        <p:spPr bwMode="auto">
          <a:xfrm>
            <a:off x="7839870" y="4915416"/>
            <a:ext cx="1058069" cy="37480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cxnSp>
        <p:nvCxnSpPr>
          <p:cNvPr id="386078" name="AutoShape 30"/>
          <p:cNvCxnSpPr>
            <a:cxnSpLocks noChangeShapeType="1"/>
            <a:stCxn id="386059" idx="2"/>
            <a:endCxn id="386065" idx="0"/>
          </p:cNvCxnSpPr>
          <p:nvPr/>
        </p:nvCxnSpPr>
        <p:spPr bwMode="auto">
          <a:xfrm flipH="1">
            <a:off x="7466013" y="5658366"/>
            <a:ext cx="3968" cy="33670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</p:cxn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1905000" y="2286000"/>
            <a:ext cx="22606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User directory</a:t>
            </a:r>
          </a:p>
        </p:txBody>
      </p:sp>
      <p:sp>
        <p:nvSpPr>
          <p:cNvPr id="386080" name="Line 32"/>
          <p:cNvSpPr>
            <a:spLocks noChangeShapeType="1"/>
          </p:cNvSpPr>
          <p:nvPr/>
        </p:nvSpPr>
        <p:spPr bwMode="auto">
          <a:xfrm flipH="1">
            <a:off x="2284414" y="2676525"/>
            <a:ext cx="153987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16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A UNIX directory tree.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17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Rectangle 1027"/>
          <p:cNvSpPr>
            <a:spLocks noChangeArrowheads="1"/>
          </p:cNvSpPr>
          <p:nvPr/>
        </p:nvSpPr>
        <p:spPr bwMode="auto">
          <a:xfrm>
            <a:off x="3808413" y="5829300"/>
            <a:ext cx="4773612" cy="808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endParaRPr lang="en-US" sz="2400" b="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  <p:pic>
        <p:nvPicPr>
          <p:cNvPr id="7" name="Picture 1030" descr="D:\b\b4\IBM\04-0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27093" y="1752550"/>
            <a:ext cx="4714875" cy="460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Structure</a:t>
            </a:r>
          </a:p>
        </p:txBody>
      </p:sp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3592514"/>
            <a:ext cx="8915400" cy="3265487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Not really a hierarchy!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Many systems allow directory structure to be organized as an acyclic graph or even a (potentially) cyclic graph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Hard Links: different names for the same file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Multiple directory entries point at the same file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‘</a:t>
            </a:r>
            <a:r>
              <a:rPr lang="en-US" dirty="0" err="1"/>
              <a:t>ln</a:t>
            </a:r>
            <a:r>
              <a:rPr lang="en-US" dirty="0"/>
              <a:t>’ command in UNIX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Soft (symbolic) Links: “shortcut” pointers to other files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Implemented by storing the logical name of actual file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‘</a:t>
            </a:r>
            <a:r>
              <a:rPr lang="en-US" dirty="0" err="1"/>
              <a:t>ln</a:t>
            </a:r>
            <a:r>
              <a:rPr lang="en-US" dirty="0"/>
              <a:t> –s’ command in UNIX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dirty="0">
                <a:solidFill>
                  <a:schemeClr val="hlink"/>
                </a:solidFill>
              </a:rPr>
              <a:t>Name Resolution:</a:t>
            </a:r>
            <a:r>
              <a:rPr lang="en-US" dirty="0"/>
              <a:t> The process of converting a logical name into a physical resource (like a file)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dirty="0"/>
              <a:t>Traverse succession of directories until reach target file</a:t>
            </a:r>
          </a:p>
        </p:txBody>
      </p:sp>
      <p:pic>
        <p:nvPicPr>
          <p:cNvPr id="928772" name="Picture 4"/>
          <p:cNvPicPr>
            <a:picLocks noChangeAspect="1" noChangeArrowheads="1"/>
          </p:cNvPicPr>
          <p:nvPr/>
        </p:nvPicPr>
        <p:blipFill>
          <a:blip r:embed="rId3" cstate="print"/>
          <a:srcRect l="620" t="10770" r="1062" b="11035"/>
          <a:stretch>
            <a:fillRect/>
          </a:stretch>
        </p:blipFill>
        <p:spPr bwMode="auto">
          <a:xfrm>
            <a:off x="6359302" y="1515850"/>
            <a:ext cx="3868994" cy="230661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18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8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28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8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8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8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8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8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28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8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8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 Names</a:t>
            </a:r>
          </a:p>
        </p:txBody>
      </p:sp>
      <p:sp>
        <p:nvSpPr>
          <p:cNvPr id="387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36947"/>
            <a:ext cx="8305800" cy="46773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Mechanism to locate files</a:t>
            </a:r>
          </a:p>
          <a:p>
            <a:r>
              <a:rPr lang="en-US" sz="2800" dirty="0"/>
              <a:t>Absolute path name</a:t>
            </a:r>
          </a:p>
          <a:p>
            <a:pPr lvl="1"/>
            <a:r>
              <a:rPr lang="en-US" sz="2400" dirty="0"/>
              <a:t>Path starting from the root directory</a:t>
            </a:r>
          </a:p>
          <a:p>
            <a:pPr lvl="1"/>
            <a:r>
              <a:rPr lang="en-US" sz="2400" dirty="0"/>
              <a:t>E.g., </a:t>
            </a:r>
            <a:r>
              <a:rPr lang="en-US" sz="2400" i="1" dirty="0"/>
              <a:t>/</a:t>
            </a:r>
            <a:r>
              <a:rPr lang="en-US" sz="2400" i="1" dirty="0" err="1"/>
              <a:t>usr</a:t>
            </a:r>
            <a:r>
              <a:rPr lang="en-US" sz="2400" i="1" dirty="0"/>
              <a:t>/</a:t>
            </a:r>
            <a:r>
              <a:rPr lang="en-US" sz="2400" i="1" dirty="0" err="1"/>
              <a:t>fran</a:t>
            </a:r>
            <a:r>
              <a:rPr lang="en-US" sz="2400" i="1" dirty="0"/>
              <a:t>/mailbox</a:t>
            </a:r>
            <a:r>
              <a:rPr lang="en-US" sz="2400" dirty="0"/>
              <a:t>. ‘/’ is path separator (‘\” on Windows)</a:t>
            </a:r>
          </a:p>
          <a:p>
            <a:r>
              <a:rPr lang="en-US" sz="2800" dirty="0"/>
              <a:t>Relative path name</a:t>
            </a:r>
          </a:p>
          <a:p>
            <a:pPr lvl="1"/>
            <a:r>
              <a:rPr lang="en-US" sz="2400" dirty="0"/>
              <a:t>Relative to the current working directory</a:t>
            </a:r>
          </a:p>
          <a:p>
            <a:pPr lvl="2"/>
            <a:r>
              <a:rPr lang="en-US" sz="2000" dirty="0"/>
              <a:t>E.g., if working directory is /</a:t>
            </a:r>
            <a:r>
              <a:rPr lang="en-US" sz="2000" dirty="0" err="1"/>
              <a:t>usr</a:t>
            </a:r>
            <a:r>
              <a:rPr lang="en-US" sz="2000" dirty="0"/>
              <a:t>/</a:t>
            </a:r>
            <a:r>
              <a:rPr lang="en-US" sz="2000" dirty="0" err="1"/>
              <a:t>fran</a:t>
            </a:r>
            <a:r>
              <a:rPr lang="en-US" sz="2000" dirty="0"/>
              <a:t>, then /</a:t>
            </a:r>
            <a:r>
              <a:rPr lang="en-US" sz="2000" dirty="0" err="1"/>
              <a:t>usr</a:t>
            </a:r>
            <a:r>
              <a:rPr lang="en-US" sz="2000" dirty="0"/>
              <a:t>/</a:t>
            </a:r>
            <a:r>
              <a:rPr lang="en-US" sz="2000" dirty="0" err="1"/>
              <a:t>fran</a:t>
            </a:r>
            <a:r>
              <a:rPr lang="en-US" sz="2000" dirty="0"/>
              <a:t>/mailbox = mailbox</a:t>
            </a:r>
          </a:p>
          <a:p>
            <a:pPr lvl="1"/>
            <a:r>
              <a:rPr lang="en-US" sz="2400" dirty="0"/>
              <a:t>Each process has its own working directory</a:t>
            </a:r>
          </a:p>
          <a:p>
            <a:pPr lvl="1"/>
            <a:r>
              <a:rPr lang="en-US" sz="2400" dirty="0"/>
              <a:t>Current directory “.” and parent directory “..”</a:t>
            </a:r>
          </a:p>
          <a:p>
            <a:pPr lvl="2"/>
            <a:r>
              <a:rPr lang="en-US" sz="2000" dirty="0"/>
              <a:t>E.g., ../</a:t>
            </a:r>
            <a:r>
              <a:rPr lang="en-US" sz="2000" dirty="0" err="1"/>
              <a:t>cindy</a:t>
            </a:r>
            <a:r>
              <a:rPr lang="en-US" sz="2000" dirty="0"/>
              <a:t>/mailbox, ./mailbox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19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248400"/>
            <a:ext cx="4389438" cy="457200"/>
          </a:xfrm>
          <a:prstGeom prst="rect">
            <a:avLst/>
          </a:prstGeom>
        </p:spPr>
        <p:txBody>
          <a:bodyPr/>
          <a:lstStyle/>
          <a:p>
            <a:fld id="{8730C7C8-C05C-4575-BC88-DA91E6079264}" type="slidenum">
              <a:rPr lang="en-US" b="0">
                <a:solidFill>
                  <a:srgbClr val="000000"/>
                </a:solidFill>
                <a:cs typeface="+mn-cs"/>
              </a:rPr>
              <a:pPr/>
              <a:t>2</a:t>
            </a:fld>
            <a:endParaRPr lang="en-US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Files</a:t>
            </a:r>
          </a:p>
          <a:p>
            <a:r>
              <a:rPr lang="en-US"/>
              <a:t>Directories</a:t>
            </a:r>
          </a:p>
          <a:p>
            <a:r>
              <a:rPr lang="en-US"/>
              <a:t>File system implementation</a:t>
            </a:r>
          </a:p>
        </p:txBody>
      </p:sp>
      <p:pic>
        <p:nvPicPr>
          <p:cNvPr id="371716" name="Picture 4" descr="AG00051_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78014" y="1544639"/>
            <a:ext cx="560387" cy="2635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Directory Operations (UNIX)</a:t>
            </a:r>
          </a:p>
        </p:txBody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Create: a directory is created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Empty except ‘.’ and “..” entries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Delete, rename a directory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Link (hard link)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Allow a file to appear in more than one directory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One copy of a file, multiple directory entries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Unlink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A directory entry is removed</a:t>
            </a:r>
          </a:p>
          <a:p>
            <a:pPr lvl="1">
              <a:lnSpc>
                <a:spcPct val="90000"/>
              </a:lnSpc>
            </a:pPr>
            <a:r>
              <a:rPr lang="en-US" sz="2400" dirty="0"/>
              <a:t>Link count == 0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Yes: remove the file (free the </a:t>
            </a:r>
            <a:r>
              <a:rPr lang="en-US" sz="2000" dirty="0" err="1"/>
              <a:t>i</a:t>
            </a:r>
            <a:r>
              <a:rPr lang="en-US" sz="2000" dirty="0"/>
              <a:t>-node and data blocks)</a:t>
            </a:r>
          </a:p>
          <a:p>
            <a:pPr lvl="2">
              <a:lnSpc>
                <a:spcPct val="90000"/>
              </a:lnSpc>
            </a:pPr>
            <a:r>
              <a:rPr lang="en-US" sz="2000" dirty="0"/>
              <a:t>No: keep the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20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96C732D8-6417-4D61-A59E-A4D139C15C2E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21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File Management System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44676"/>
            <a:ext cx="8305800" cy="43021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System software to provide I/O services to users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Meet needs of user, access and organize files and directories, providing standardized interface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Each user can create, modify, delete their own files and directories and have controlled access to files of other users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Each user may control access by others to their files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 sz="2000" dirty="0">
                <a:ea typeface="宋体" charset="-122"/>
              </a:rPr>
              <a:t>Each user should be able to organize their files for efficient use, and refer to them by symbolic names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Verify validity of files, minimize lost/damaged data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Optimize throughput and system usage for I/O to files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Provide support for a variety of devices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4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AutoShap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File System Components</a:t>
            </a: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0939" y="1821711"/>
            <a:ext cx="4675188" cy="47244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 sz="2000" dirty="0"/>
              <a:t>Disk management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Arrange collection of disk blocks into files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Naming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To locate file data, user provides to file system file name, not track or sector number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Access Security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Keep information secure, don’t leak, don’t allow someone else to modify file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Reliability/durability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When system crashes, may lose data in main memory (volatile), but want files to be durable</a:t>
            </a:r>
          </a:p>
        </p:txBody>
      </p:sp>
      <p:sp>
        <p:nvSpPr>
          <p:cNvPr id="1042436" name="AutoShape 4"/>
          <p:cNvSpPr>
            <a:spLocks noChangeArrowheads="1"/>
          </p:cNvSpPr>
          <p:nvPr/>
        </p:nvSpPr>
        <p:spPr bwMode="auto">
          <a:xfrm>
            <a:off x="8195930" y="1825255"/>
            <a:ext cx="914400" cy="5334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r>
              <a:rPr lang="en-US" sz="20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User</a:t>
            </a:r>
          </a:p>
        </p:txBody>
      </p:sp>
      <p:sp>
        <p:nvSpPr>
          <p:cNvPr id="1042437" name="AutoShape 5"/>
          <p:cNvSpPr>
            <a:spLocks noChangeArrowheads="1"/>
          </p:cNvSpPr>
          <p:nvPr/>
        </p:nvSpPr>
        <p:spPr bwMode="auto">
          <a:xfrm>
            <a:off x="7357730" y="2587255"/>
            <a:ext cx="1066800" cy="6096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File</a:t>
            </a:r>
          </a:p>
          <a:p>
            <a:pPr algn="ctr">
              <a:lnSpc>
                <a:spcPct val="8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Naming</a:t>
            </a:r>
          </a:p>
        </p:txBody>
      </p:sp>
      <p:sp>
        <p:nvSpPr>
          <p:cNvPr id="1042438" name="AutoShape 6"/>
          <p:cNvSpPr>
            <a:spLocks noChangeArrowheads="1"/>
          </p:cNvSpPr>
          <p:nvPr/>
        </p:nvSpPr>
        <p:spPr bwMode="auto">
          <a:xfrm>
            <a:off x="8957930" y="2587255"/>
            <a:ext cx="914400" cy="6096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File</a:t>
            </a:r>
          </a:p>
          <a:p>
            <a:pPr algn="ctr">
              <a:lnSpc>
                <a:spcPct val="80000"/>
              </a:lnSpc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Access</a:t>
            </a:r>
          </a:p>
        </p:txBody>
      </p:sp>
      <p:sp>
        <p:nvSpPr>
          <p:cNvPr id="1042439" name="AutoShape 7"/>
          <p:cNvSpPr>
            <a:spLocks noChangeArrowheads="1"/>
          </p:cNvSpPr>
          <p:nvPr/>
        </p:nvSpPr>
        <p:spPr bwMode="auto">
          <a:xfrm>
            <a:off x="7967330" y="3501655"/>
            <a:ext cx="1447800" cy="6858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Disk</a:t>
            </a:r>
          </a:p>
          <a:p>
            <a:pPr algn="ctr">
              <a:lnSpc>
                <a:spcPct val="70000"/>
              </a:lnSpc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Management</a:t>
            </a:r>
          </a:p>
        </p:txBody>
      </p:sp>
      <p:sp>
        <p:nvSpPr>
          <p:cNvPr id="1042440" name="AutoShape 8"/>
          <p:cNvSpPr>
            <a:spLocks noChangeArrowheads="1"/>
          </p:cNvSpPr>
          <p:nvPr/>
        </p:nvSpPr>
        <p:spPr bwMode="auto">
          <a:xfrm>
            <a:off x="8348330" y="5635255"/>
            <a:ext cx="685800" cy="838200"/>
          </a:xfrm>
          <a:prstGeom prst="can">
            <a:avLst>
              <a:gd name="adj" fmla="val 30556"/>
            </a:avLst>
          </a:prstGeom>
          <a:solidFill>
            <a:schemeClr val="folHlink"/>
          </a:solidFill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42441" name="AutoShape 9"/>
          <p:cNvSpPr>
            <a:spLocks noChangeArrowheads="1"/>
          </p:cNvSpPr>
          <p:nvPr/>
        </p:nvSpPr>
        <p:spPr bwMode="auto">
          <a:xfrm>
            <a:off x="8195930" y="4568455"/>
            <a:ext cx="990600" cy="609600"/>
          </a:xfrm>
          <a:prstGeom prst="roundRect">
            <a:avLst>
              <a:gd name="adj" fmla="val 16667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70000"/>
              </a:lnSpc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Disk</a:t>
            </a:r>
          </a:p>
          <a:p>
            <a:pPr algn="ctr">
              <a:lnSpc>
                <a:spcPct val="70000"/>
              </a:lnSpc>
            </a:pPr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driver</a:t>
            </a:r>
          </a:p>
        </p:txBody>
      </p:sp>
      <p:cxnSp>
        <p:nvCxnSpPr>
          <p:cNvPr id="1042442" name="AutoShape 10"/>
          <p:cNvCxnSpPr>
            <a:cxnSpLocks noChangeShapeType="1"/>
            <a:stCxn id="1042436" idx="1"/>
            <a:endCxn id="1042437" idx="0"/>
          </p:cNvCxnSpPr>
          <p:nvPr/>
        </p:nvCxnSpPr>
        <p:spPr bwMode="auto">
          <a:xfrm flipH="1">
            <a:off x="7891130" y="2091955"/>
            <a:ext cx="304800" cy="495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42443" name="AutoShape 11"/>
          <p:cNvCxnSpPr>
            <a:cxnSpLocks noChangeShapeType="1"/>
            <a:stCxn id="1042436" idx="3"/>
            <a:endCxn id="1042438" idx="0"/>
          </p:cNvCxnSpPr>
          <p:nvPr/>
        </p:nvCxnSpPr>
        <p:spPr bwMode="auto">
          <a:xfrm>
            <a:off x="9110330" y="2091955"/>
            <a:ext cx="304800" cy="495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42444" name="AutoShape 12"/>
          <p:cNvCxnSpPr>
            <a:cxnSpLocks noChangeShapeType="1"/>
            <a:stCxn id="1042437" idx="2"/>
            <a:endCxn id="1042439" idx="0"/>
          </p:cNvCxnSpPr>
          <p:nvPr/>
        </p:nvCxnSpPr>
        <p:spPr bwMode="auto">
          <a:xfrm>
            <a:off x="7891130" y="3196855"/>
            <a:ext cx="8001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42445" name="AutoShape 13"/>
          <p:cNvCxnSpPr>
            <a:cxnSpLocks noChangeShapeType="1"/>
            <a:stCxn id="1042438" idx="2"/>
            <a:endCxn id="1042439" idx="0"/>
          </p:cNvCxnSpPr>
          <p:nvPr/>
        </p:nvCxnSpPr>
        <p:spPr bwMode="auto">
          <a:xfrm flipH="1">
            <a:off x="8691230" y="3196855"/>
            <a:ext cx="723900" cy="3048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42446" name="AutoShape 14"/>
          <p:cNvCxnSpPr>
            <a:cxnSpLocks noChangeShapeType="1"/>
            <a:stCxn id="1042439" idx="2"/>
            <a:endCxn id="1042441" idx="0"/>
          </p:cNvCxnSpPr>
          <p:nvPr/>
        </p:nvCxnSpPr>
        <p:spPr bwMode="auto">
          <a:xfrm>
            <a:off x="8691230" y="4187455"/>
            <a:ext cx="0" cy="3810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042447" name="AutoShape 15"/>
          <p:cNvCxnSpPr>
            <a:cxnSpLocks noChangeShapeType="1"/>
            <a:stCxn id="1042441" idx="2"/>
            <a:endCxn id="1042440" idx="1"/>
          </p:cNvCxnSpPr>
          <p:nvPr/>
        </p:nvCxnSpPr>
        <p:spPr bwMode="auto">
          <a:xfrm>
            <a:off x="8691230" y="5178056"/>
            <a:ext cx="0" cy="442913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</p:cxn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608139" y="6242050"/>
            <a:ext cx="587375" cy="488950"/>
          </a:xfrm>
          <a:prstGeom prst="rect">
            <a:avLst/>
          </a:prstGeom>
        </p:spPr>
        <p:txBody>
          <a:bodyPr/>
          <a:lstStyle/>
          <a:p>
            <a:fld id="{0CE5949A-223D-4179-8F7C-164B87775733}" type="slidenum">
              <a:rPr lang="en-US" b="0">
                <a:solidFill>
                  <a:srgbClr val="000000"/>
                </a:solidFill>
                <a:cs typeface="+mn-cs"/>
              </a:rPr>
              <a:pPr/>
              <a:t>23</a:t>
            </a:fld>
            <a:endParaRPr lang="en-US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044482" name="AutoShape 2"/>
          <p:cNvSpPr>
            <a:spLocks noGrp="1" noChangeArrowheads="1"/>
          </p:cNvSpPr>
          <p:nvPr>
            <p:ph type="title"/>
          </p:nvPr>
        </p:nvSpPr>
        <p:spPr>
          <a:xfrm>
            <a:off x="2089298" y="515791"/>
            <a:ext cx="7924800" cy="1052512"/>
          </a:xfrm>
        </p:spPr>
        <p:txBody>
          <a:bodyPr/>
          <a:lstStyle/>
          <a:p>
            <a:r>
              <a:rPr lang="en-US" dirty="0"/>
              <a:t>File Descriptor</a:t>
            </a: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File descriptor (fd) </a:t>
            </a:r>
          </a:p>
          <a:p>
            <a:pPr>
              <a:lnSpc>
                <a:spcPct val="80000"/>
              </a:lnSpc>
            </a:pPr>
            <a:r>
              <a:rPr lang="en-US" sz="2400"/>
              <a:t>The user process side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Before reading or writing a file, user process has to call open(filename, mode): mode is either r, rw, w, …</a:t>
            </a:r>
          </a:p>
          <a:p>
            <a:pPr lvl="2">
              <a:lnSpc>
                <a:spcPct val="80000"/>
              </a:lnSpc>
            </a:pPr>
            <a:r>
              <a:rPr lang="en-US" sz="1800"/>
              <a:t>open(…) checks if access is valid (Unix has fopen(…))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fd=open(…) returns a unique integer called the </a:t>
            </a:r>
            <a:r>
              <a:rPr lang="en-US" sz="2000" b="1">
                <a:solidFill>
                  <a:srgbClr val="FF6600"/>
                </a:solidFill>
              </a:rPr>
              <a:t>file descriptor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User process needs to use fd for all future operations on that file read(fd, buff) or write(fd, buff)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When user process done with that file, it calls close(fd)</a:t>
            </a:r>
          </a:p>
          <a:p>
            <a:pPr>
              <a:lnSpc>
                <a:spcPct val="80000"/>
              </a:lnSpc>
            </a:pPr>
            <a:r>
              <a:rPr lang="en-US" sz="2400"/>
              <a:t>The file system side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File system maintains an internal data structure for each open file, i.e., for each valid file descriptor. Created on open(…), deleted on close(…).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Open file table : system-wide list of file descriptors in use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914" name="AutoShape 2"/>
          <p:cNvSpPr>
            <a:spLocks noGrp="1" noChangeArrowheads="1"/>
          </p:cNvSpPr>
          <p:nvPr>
            <p:ph type="title"/>
          </p:nvPr>
        </p:nvSpPr>
        <p:spPr>
          <a:xfrm>
            <a:off x="2209800" y="304800"/>
            <a:ext cx="7772400" cy="762000"/>
          </a:xfrm>
        </p:spPr>
        <p:txBody>
          <a:bodyPr/>
          <a:lstStyle/>
          <a:p>
            <a:r>
              <a:rPr lang="en-US"/>
              <a:t>Reading A Block</a:t>
            </a:r>
          </a:p>
        </p:txBody>
      </p:sp>
      <p:sp>
        <p:nvSpPr>
          <p:cNvPr id="1062915" name="Rectangle 3"/>
          <p:cNvSpPr>
            <a:spLocks noChangeArrowheads="1"/>
          </p:cNvSpPr>
          <p:nvPr/>
        </p:nvSpPr>
        <p:spPr bwMode="auto">
          <a:xfrm>
            <a:off x="2964712" y="1850066"/>
            <a:ext cx="914400" cy="8382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sz="2000" b="0" dirty="0">
                <a:solidFill>
                  <a:srgbClr val="000000"/>
                </a:solidFill>
                <a:latin typeface="Times New Roman" pitchFamily="18" charset="0"/>
              </a:rPr>
              <a:t>PCB</a:t>
            </a:r>
          </a:p>
          <a:p>
            <a:pPr algn="ctr"/>
            <a:endParaRPr lang="en-US" sz="2000" b="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062916" name="Rectangle 4"/>
          <p:cNvSpPr>
            <a:spLocks noChangeArrowheads="1"/>
          </p:cNvSpPr>
          <p:nvPr/>
        </p:nvSpPr>
        <p:spPr bwMode="auto">
          <a:xfrm>
            <a:off x="2964712" y="2916866"/>
            <a:ext cx="914400" cy="9906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</a:rPr>
              <a:t>Open</a:t>
            </a:r>
          </a:p>
          <a:p>
            <a:pPr algn="ctr">
              <a:lnSpc>
                <a:spcPct val="90000"/>
              </a:lnSpc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</a:rPr>
              <a:t>file</a:t>
            </a:r>
          </a:p>
          <a:p>
            <a:pPr algn="ctr">
              <a:lnSpc>
                <a:spcPct val="90000"/>
              </a:lnSpc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</a:rPr>
              <a:t>table</a:t>
            </a:r>
          </a:p>
        </p:txBody>
      </p:sp>
      <p:sp>
        <p:nvSpPr>
          <p:cNvPr id="1062917" name="Rectangle 5"/>
          <p:cNvSpPr>
            <a:spLocks noChangeArrowheads="1"/>
          </p:cNvSpPr>
          <p:nvPr/>
        </p:nvSpPr>
        <p:spPr bwMode="auto">
          <a:xfrm>
            <a:off x="2964712" y="4136066"/>
            <a:ext cx="914400" cy="914400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Times New Roman" pitchFamily="18" charset="0"/>
              </a:rPr>
              <a:t>Metadata</a:t>
            </a:r>
          </a:p>
        </p:txBody>
      </p:sp>
      <p:sp>
        <p:nvSpPr>
          <p:cNvPr id="1062918" name="Text Box 6"/>
          <p:cNvSpPr txBox="1">
            <a:spLocks noChangeArrowheads="1"/>
          </p:cNvSpPr>
          <p:nvPr/>
        </p:nvSpPr>
        <p:spPr bwMode="auto">
          <a:xfrm>
            <a:off x="4641112" y="1850066"/>
            <a:ext cx="3060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read( fd, userBuf, size )</a:t>
            </a:r>
          </a:p>
        </p:txBody>
      </p:sp>
      <p:sp>
        <p:nvSpPr>
          <p:cNvPr id="1062919" name="Line 7"/>
          <p:cNvSpPr>
            <a:spLocks noChangeShapeType="1"/>
          </p:cNvSpPr>
          <p:nvPr/>
        </p:nvSpPr>
        <p:spPr bwMode="auto">
          <a:xfrm flipH="1">
            <a:off x="3802912" y="2154866"/>
            <a:ext cx="76200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wrap="none" anchor="ctr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cxnSp>
        <p:nvCxnSpPr>
          <p:cNvPr id="1062920" name="AutoShape 8"/>
          <p:cNvCxnSpPr>
            <a:cxnSpLocks noChangeShapeType="1"/>
            <a:stCxn id="1062915" idx="1"/>
            <a:endCxn id="1062916" idx="1"/>
          </p:cNvCxnSpPr>
          <p:nvPr/>
        </p:nvCxnSpPr>
        <p:spPr bwMode="auto">
          <a:xfrm rot="10800000" flipH="1" flipV="1">
            <a:off x="2964712" y="2269166"/>
            <a:ext cx="1588" cy="1143000"/>
          </a:xfrm>
          <a:prstGeom prst="curved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1062921" name="AutoShape 9"/>
          <p:cNvCxnSpPr>
            <a:cxnSpLocks noChangeShapeType="1"/>
            <a:stCxn id="1062916" idx="1"/>
            <a:endCxn id="1062917" idx="1"/>
          </p:cNvCxnSpPr>
          <p:nvPr/>
        </p:nvCxnSpPr>
        <p:spPr bwMode="auto">
          <a:xfrm rot="10800000" flipH="1" flipV="1">
            <a:off x="2964712" y="3412166"/>
            <a:ext cx="1588" cy="1181100"/>
          </a:xfrm>
          <a:prstGeom prst="curved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1062922" name="AutoShape 10"/>
          <p:cNvCxnSpPr>
            <a:cxnSpLocks noChangeShapeType="1"/>
            <a:stCxn id="1062925" idx="0"/>
            <a:endCxn id="1062918" idx="2"/>
          </p:cNvCxnSpPr>
          <p:nvPr/>
        </p:nvCxnSpPr>
        <p:spPr bwMode="auto">
          <a:xfrm rot="5400000" flipH="1">
            <a:off x="6854087" y="1624641"/>
            <a:ext cx="990600" cy="2355850"/>
          </a:xfrm>
          <a:prstGeom prst="curvedConnector3">
            <a:avLst>
              <a:gd name="adj1" fmla="val 50000"/>
            </a:avLst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sp>
        <p:nvSpPr>
          <p:cNvPr id="1062923" name="Rectangle 11"/>
          <p:cNvSpPr>
            <a:spLocks noChangeArrowheads="1"/>
          </p:cNvSpPr>
          <p:nvPr/>
        </p:nvSpPr>
        <p:spPr bwMode="auto">
          <a:xfrm>
            <a:off x="3040912" y="5202866"/>
            <a:ext cx="2362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Logical </a:t>
            </a:r>
            <a:r>
              <a:rPr lang="en-US" sz="20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  <a:sym typeface="Symbol" pitchFamily="18" charset="2"/>
              </a:rPr>
              <a:t> physical</a:t>
            </a:r>
            <a:endParaRPr lang="en-US" sz="2000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1062924" name="Text Box 12"/>
          <p:cNvSpPr txBox="1">
            <a:spLocks noChangeArrowheads="1"/>
          </p:cNvSpPr>
          <p:nvPr/>
        </p:nvSpPr>
        <p:spPr bwMode="auto">
          <a:xfrm>
            <a:off x="3955313" y="4364666"/>
            <a:ext cx="38195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4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read( device, phyBlock, size )</a:t>
            </a:r>
          </a:p>
        </p:txBody>
      </p:sp>
      <p:sp>
        <p:nvSpPr>
          <p:cNvPr id="1062925" name="Rectangle 13"/>
          <p:cNvSpPr>
            <a:spLocks noChangeArrowheads="1"/>
          </p:cNvSpPr>
          <p:nvPr/>
        </p:nvSpPr>
        <p:spPr bwMode="auto">
          <a:xfrm>
            <a:off x="7003312" y="3297866"/>
            <a:ext cx="30480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Get physical block to sysBuf</a:t>
            </a:r>
          </a:p>
          <a:p>
            <a:pPr algn="ctr">
              <a:lnSpc>
                <a:spcPct val="9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copy to userBuf</a:t>
            </a:r>
          </a:p>
        </p:txBody>
      </p:sp>
      <p:sp>
        <p:nvSpPr>
          <p:cNvPr id="1062926" name="Rectangle 14"/>
          <p:cNvSpPr>
            <a:spLocks noChangeArrowheads="1"/>
          </p:cNvSpPr>
          <p:nvPr/>
        </p:nvSpPr>
        <p:spPr bwMode="auto">
          <a:xfrm>
            <a:off x="5326912" y="5964866"/>
            <a:ext cx="21336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Disk device driver</a:t>
            </a:r>
          </a:p>
        </p:txBody>
      </p:sp>
      <p:sp>
        <p:nvSpPr>
          <p:cNvPr id="1062927" name="Rectangle 15"/>
          <p:cNvSpPr>
            <a:spLocks noChangeArrowheads="1"/>
          </p:cNvSpPr>
          <p:nvPr/>
        </p:nvSpPr>
        <p:spPr bwMode="auto">
          <a:xfrm>
            <a:off x="8222512" y="4821866"/>
            <a:ext cx="1219200" cy="609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lnSpc>
                <a:spcPct val="9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Buffer</a:t>
            </a:r>
          </a:p>
          <a:p>
            <a:pPr algn="ctr">
              <a:lnSpc>
                <a:spcPct val="90000"/>
              </a:lnSpc>
            </a:pPr>
            <a:r>
              <a:rPr lang="en-US" sz="2000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cache</a:t>
            </a:r>
          </a:p>
        </p:txBody>
      </p:sp>
      <p:sp>
        <p:nvSpPr>
          <p:cNvPr id="1062928" name="AutoShape 16"/>
          <p:cNvSpPr>
            <a:spLocks noChangeArrowheads="1"/>
          </p:cNvSpPr>
          <p:nvPr/>
        </p:nvSpPr>
        <p:spPr bwMode="auto">
          <a:xfrm>
            <a:off x="8527312" y="5888666"/>
            <a:ext cx="609600" cy="762000"/>
          </a:xfrm>
          <a:prstGeom prst="can">
            <a:avLst>
              <a:gd name="adj" fmla="val 31250"/>
            </a:avLst>
          </a:prstGeom>
          <a:ln>
            <a:headEnd type="none" w="sm" len="sm"/>
            <a:tailEnd type="none" w="sm" len="sm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b="0">
              <a:solidFill>
                <a:srgbClr val="000000"/>
              </a:solidFill>
              <a:latin typeface="Helvetica"/>
            </a:endParaRPr>
          </a:p>
        </p:txBody>
      </p:sp>
      <p:cxnSp>
        <p:nvCxnSpPr>
          <p:cNvPr id="1062929" name="AutoShape 17"/>
          <p:cNvCxnSpPr>
            <a:cxnSpLocks noChangeShapeType="1"/>
            <a:stCxn id="1062928" idx="2"/>
            <a:endCxn id="1062926" idx="3"/>
          </p:cNvCxnSpPr>
          <p:nvPr/>
        </p:nvCxnSpPr>
        <p:spPr bwMode="auto">
          <a:xfrm flipH="1">
            <a:off x="7460512" y="6269666"/>
            <a:ext cx="1066800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cxnSp>
        <p:nvCxnSpPr>
          <p:cNvPr id="1062930" name="AutoShape 18"/>
          <p:cNvCxnSpPr>
            <a:cxnSpLocks noChangeShapeType="1"/>
            <a:stCxn id="1062928" idx="1"/>
            <a:endCxn id="1062927" idx="2"/>
          </p:cNvCxnSpPr>
          <p:nvPr/>
        </p:nvCxnSpPr>
        <p:spPr bwMode="auto">
          <a:xfrm flipV="1">
            <a:off x="8832112" y="5431466"/>
            <a:ext cx="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1062931" name="AutoShape 19"/>
          <p:cNvCxnSpPr>
            <a:cxnSpLocks noChangeShapeType="1"/>
            <a:stCxn id="1062923" idx="2"/>
            <a:endCxn id="1062926" idx="1"/>
          </p:cNvCxnSpPr>
          <p:nvPr/>
        </p:nvCxnSpPr>
        <p:spPr bwMode="auto">
          <a:xfrm>
            <a:off x="4222012" y="5812466"/>
            <a:ext cx="1104900" cy="4572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</p:cxnSp>
      <p:cxnSp>
        <p:nvCxnSpPr>
          <p:cNvPr id="1062932" name="AutoShape 20"/>
          <p:cNvCxnSpPr>
            <a:cxnSpLocks noChangeShapeType="1"/>
            <a:stCxn id="1062925" idx="2"/>
            <a:endCxn id="1062927" idx="0"/>
          </p:cNvCxnSpPr>
          <p:nvPr/>
        </p:nvCxnSpPr>
        <p:spPr bwMode="auto">
          <a:xfrm>
            <a:off x="8527312" y="3907466"/>
            <a:ext cx="304800" cy="9144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</p:spPr>
      </p:cxnSp>
      <p:sp>
        <p:nvSpPr>
          <p:cNvPr id="21" name="Rectangle 20"/>
          <p:cNvSpPr/>
          <p:nvPr/>
        </p:nvSpPr>
        <p:spPr>
          <a:xfrm>
            <a:off x="3459475" y="2627647"/>
            <a:ext cx="2529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PCB: Process Control Block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248400"/>
            <a:ext cx="4389438" cy="457200"/>
          </a:xfrm>
          <a:prstGeom prst="rect">
            <a:avLst/>
          </a:prstGeom>
        </p:spPr>
        <p:txBody>
          <a:bodyPr/>
          <a:lstStyle/>
          <a:p>
            <a:fld id="{49CEEAF4-9BFF-43FF-A817-F9A50797553E}" type="slidenum">
              <a:rPr lang="en-US" b="0">
                <a:solidFill>
                  <a:srgbClr val="000000"/>
                </a:solidFill>
                <a:cs typeface="+mn-cs"/>
              </a:rPr>
              <a:pPr/>
              <a:t>25</a:t>
            </a:fld>
            <a:endParaRPr lang="en-US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Layout</a:t>
            </a:r>
          </a:p>
        </p:txBody>
      </p:sp>
      <p:sp>
        <p:nvSpPr>
          <p:cNvPr id="39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800745"/>
            <a:ext cx="8335926" cy="363249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en-US" sz="2800" dirty="0"/>
              <a:t>Disk is divided up into several partitions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Each partition has one file system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MBR – master boot record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Boot the computer &amp; contain the partition table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Partition table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Starting &amp; ending addresses of each partition</a:t>
            </a:r>
          </a:p>
          <a:p>
            <a:pPr lvl="2">
              <a:lnSpc>
                <a:spcPct val="80000"/>
              </a:lnSpc>
            </a:pPr>
            <a:r>
              <a:rPr lang="en-US" sz="2000" dirty="0"/>
              <a:t>One partition is marked as active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Within each partition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Boot block – first block, a program loads the OS</a:t>
            </a:r>
          </a:p>
          <a:p>
            <a:pPr lvl="1">
              <a:lnSpc>
                <a:spcPct val="80000"/>
              </a:lnSpc>
            </a:pPr>
            <a:r>
              <a:rPr lang="en-US" sz="2400" dirty="0"/>
              <a:t>Superblock – key parameters about the file sys.</a:t>
            </a:r>
          </a:p>
        </p:txBody>
      </p:sp>
      <p:graphicFrame>
        <p:nvGraphicFramePr>
          <p:cNvPr id="391172" name="Group 4"/>
          <p:cNvGraphicFramePr>
            <a:graphicFrameLocks noGrp="1"/>
          </p:cNvGraphicFramePr>
          <p:nvPr/>
        </p:nvGraphicFramePr>
        <p:xfrm>
          <a:off x="2324100" y="5303839"/>
          <a:ext cx="7239000" cy="365125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MBR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Partition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Partition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Partition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Partition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1186" name="Group 18"/>
          <p:cNvGraphicFramePr>
            <a:graphicFrameLocks noGrp="1"/>
          </p:cNvGraphicFramePr>
          <p:nvPr/>
        </p:nvGraphicFramePr>
        <p:xfrm>
          <a:off x="1752600" y="6188076"/>
          <a:ext cx="8686800" cy="365125"/>
        </p:xfrm>
        <a:graphic>
          <a:graphicData uri="http://schemas.openxmlformats.org/drawingml/2006/table">
            <a:tbl>
              <a:tblPr/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Boot block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Super 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Free space mgmt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I-nodes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Root dir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Files and directories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1202" name="Line 34"/>
          <p:cNvSpPr>
            <a:spLocks noChangeShapeType="1"/>
          </p:cNvSpPr>
          <p:nvPr/>
        </p:nvSpPr>
        <p:spPr bwMode="auto">
          <a:xfrm>
            <a:off x="6515100" y="5668963"/>
            <a:ext cx="3924300" cy="519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lg" len="lg"/>
          </a:ln>
          <a:effectLst/>
        </p:spPr>
        <p:txBody>
          <a:bodyPr anchor="ctr">
            <a:spAutoFit/>
          </a:bodyPr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91203" name="Line 35"/>
          <p:cNvSpPr>
            <a:spLocks noChangeShapeType="1"/>
          </p:cNvSpPr>
          <p:nvPr/>
        </p:nvSpPr>
        <p:spPr bwMode="auto">
          <a:xfrm flipH="1">
            <a:off x="1752600" y="5668963"/>
            <a:ext cx="3543300" cy="463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981200" y="6248400"/>
            <a:ext cx="4389438" cy="457200"/>
          </a:xfrm>
          <a:prstGeom prst="rect">
            <a:avLst/>
          </a:prstGeom>
        </p:spPr>
        <p:txBody>
          <a:bodyPr/>
          <a:lstStyle/>
          <a:p>
            <a:fld id="{00CA202C-B62A-4B22-9A48-38F2A890C778}" type="slidenum">
              <a:rPr lang="en-US" b="0">
                <a:solidFill>
                  <a:srgbClr val="000000"/>
                </a:solidFill>
                <a:cs typeface="+mn-cs"/>
              </a:rPr>
              <a:pPr/>
              <a:t>26</a:t>
            </a:fld>
            <a:endParaRPr lang="en-US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Files</a:t>
            </a:r>
          </a:p>
        </p:txBody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issue: how to keep track of which disk sectors go with which file?</a:t>
            </a:r>
          </a:p>
          <a:p>
            <a:pPr lvl="1"/>
            <a:r>
              <a:rPr lang="en-US" dirty="0"/>
              <a:t>E.g., block size= 512B, file size=2014B, so where are these 2014/514=4 blocks on disk?</a:t>
            </a:r>
          </a:p>
          <a:p>
            <a:r>
              <a:rPr lang="en-US" dirty="0"/>
              <a:t>Many methods</a:t>
            </a:r>
          </a:p>
          <a:p>
            <a:pPr lvl="1"/>
            <a:r>
              <a:rPr lang="en-US" dirty="0"/>
              <a:t>Contiguous allocation</a:t>
            </a:r>
          </a:p>
          <a:p>
            <a:pPr lvl="1"/>
            <a:r>
              <a:rPr lang="en-US" dirty="0"/>
              <a:t>Linked list allocation</a:t>
            </a:r>
          </a:p>
          <a:p>
            <a:pPr lvl="1"/>
            <a:r>
              <a:rPr lang="en-US" dirty="0"/>
              <a:t>I-nodes</a:t>
            </a:r>
          </a:p>
          <a:p>
            <a:pPr lvl="1"/>
            <a:r>
              <a:rPr lang="en-US" dirty="0"/>
              <a:t>Each one has its own pros and cons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26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22" name="AutoShape 2"/>
          <p:cNvSpPr>
            <a:spLocks noGrp="1" noChangeArrowheads="1"/>
          </p:cNvSpPr>
          <p:nvPr>
            <p:ph type="title"/>
          </p:nvPr>
        </p:nvSpPr>
        <p:spPr>
          <a:xfrm>
            <a:off x="1524000" y="313772"/>
            <a:ext cx="9441712" cy="1052512"/>
          </a:xfrm>
        </p:spPr>
        <p:txBody>
          <a:bodyPr/>
          <a:lstStyle/>
          <a:p>
            <a:r>
              <a:rPr lang="en-US" sz="4000" dirty="0"/>
              <a:t>File systems Implementation Challenges</a:t>
            </a:r>
          </a:p>
        </p:txBody>
      </p:sp>
      <p:sp>
        <p:nvSpPr>
          <p:cNvPr id="10035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524000"/>
            <a:ext cx="8229600" cy="4724400"/>
          </a:xfrm>
        </p:spPr>
        <p:txBody>
          <a:bodyPr>
            <a:normAutofit fontScale="92500"/>
          </a:bodyPr>
          <a:lstStyle/>
          <a:p>
            <a:r>
              <a:rPr lang="en-US" dirty="0"/>
              <a:t>Files grow and shrink in pieces</a:t>
            </a:r>
          </a:p>
          <a:p>
            <a:r>
              <a:rPr lang="en-US" dirty="0"/>
              <a:t>Little </a:t>
            </a:r>
            <a:r>
              <a:rPr lang="en-US" i="1" dirty="0"/>
              <a:t>a priori</a:t>
            </a:r>
            <a:r>
              <a:rPr lang="en-US" dirty="0"/>
              <a:t> knowledge of this dynamism</a:t>
            </a:r>
          </a:p>
          <a:p>
            <a:r>
              <a:rPr lang="en-US" dirty="0"/>
              <a:t>Several orders of magnitude in file sizes – smallest files are 0B large, largest are a few GB’s-</a:t>
            </a:r>
            <a:r>
              <a:rPr lang="en-US" dirty="0" err="1"/>
              <a:t>TeraBytes’s</a:t>
            </a:r>
            <a:r>
              <a:rPr lang="en-US" dirty="0"/>
              <a:t> (that’s 1024 GB’s)</a:t>
            </a:r>
          </a:p>
          <a:p>
            <a:r>
              <a:rPr lang="en-US" dirty="0"/>
              <a:t>Need to overcome/hide/mask disk performance behavior </a:t>
            </a:r>
          </a:p>
          <a:p>
            <a:r>
              <a:rPr lang="en-US" dirty="0"/>
              <a:t>Desire for efficiency</a:t>
            </a:r>
          </a:p>
          <a:p>
            <a:r>
              <a:rPr lang="en-US" dirty="0"/>
              <a:t>Coping with failure (of devices, or by users)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28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0" y="5518966"/>
            <a:ext cx="9144000" cy="116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b="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Figure 4-10. (a) Contiguous allocation of disk space for 7 files. </a:t>
            </a:r>
          </a:p>
          <a:p>
            <a:pPr marL="609600" indent="-609600" algn="ctr">
              <a:spcBef>
                <a:spcPct val="20000"/>
              </a:spcBef>
            </a:pPr>
            <a:r>
              <a:rPr lang="en-US" sz="2000" b="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(b) The state of the disk after files D and F have been removed.</a:t>
            </a:r>
          </a:p>
        </p:txBody>
      </p:sp>
      <p:pic>
        <p:nvPicPr>
          <p:cNvPr id="7" name="Picture 6" descr="D:\b\b4\IBM\04-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6228" y="1818813"/>
            <a:ext cx="7258050" cy="374967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8B2841B6-74D5-4C02-A2E8-662564F4739F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29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Internal vs. External Fragmentation </a:t>
            </a:r>
          </a:p>
        </p:txBody>
      </p:sp>
      <p:sp>
        <p:nvSpPr>
          <p:cNvPr id="235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0689" y="1727201"/>
            <a:ext cx="8912225" cy="4302125"/>
          </a:xfrm>
        </p:spPr>
        <p:txBody>
          <a:bodyPr/>
          <a:lstStyle/>
          <a:p>
            <a:r>
              <a:rPr lang="en-US" altLang="zh-CN" sz="2400" b="1" i="1" dirty="0">
                <a:ea typeface="宋体" charset="-122"/>
              </a:rPr>
              <a:t>Internal fragmentation: </a:t>
            </a:r>
            <a:r>
              <a:rPr lang="en-US" altLang="zh-CN" sz="2400" dirty="0">
                <a:ea typeface="宋体" charset="-122"/>
              </a:rPr>
              <a:t>space wasted at the end of each block</a:t>
            </a: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endParaRPr lang="en-US" altLang="zh-CN" sz="2400" dirty="0">
              <a:ea typeface="宋体" charset="-122"/>
            </a:endParaRPr>
          </a:p>
          <a:p>
            <a:r>
              <a:rPr lang="en-US" altLang="zh-CN" sz="2400" b="1" i="1" dirty="0">
                <a:ea typeface="宋体" charset="-122"/>
              </a:rPr>
              <a:t>External fragmentation</a:t>
            </a:r>
            <a:r>
              <a:rPr lang="en-US" altLang="zh-CN" sz="2400" dirty="0">
                <a:ea typeface="宋体" charset="-122"/>
              </a:rPr>
              <a:t>: Free blocks are scattered throughout the disk, instead of forming a few large contiguous sets of free blocks</a:t>
            </a:r>
          </a:p>
          <a:p>
            <a:pPr lvl="1" eaLnBrk="1" hangingPunct="1"/>
            <a:endParaRPr lang="en-US" altLang="zh-CN" sz="2000" dirty="0">
              <a:ea typeface="宋体" charset="-122"/>
            </a:endParaRPr>
          </a:p>
        </p:txBody>
      </p:sp>
      <p:sp>
        <p:nvSpPr>
          <p:cNvPr id="23558" name="Rectangle 4"/>
          <p:cNvSpPr>
            <a:spLocks noChangeArrowheads="1"/>
          </p:cNvSpPr>
          <p:nvPr/>
        </p:nvSpPr>
        <p:spPr bwMode="auto">
          <a:xfrm>
            <a:off x="2471294" y="2572342"/>
            <a:ext cx="857250" cy="798513"/>
          </a:xfrm>
          <a:prstGeom prst="rect">
            <a:avLst/>
          </a:prstGeom>
          <a:solidFill>
            <a:srgbClr val="99CC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59" name="Rectangle 5"/>
          <p:cNvSpPr>
            <a:spLocks noChangeArrowheads="1"/>
          </p:cNvSpPr>
          <p:nvPr/>
        </p:nvSpPr>
        <p:spPr bwMode="auto">
          <a:xfrm>
            <a:off x="3328544" y="2572342"/>
            <a:ext cx="857250" cy="798513"/>
          </a:xfrm>
          <a:prstGeom prst="rect">
            <a:avLst/>
          </a:prstGeom>
          <a:solidFill>
            <a:srgbClr val="99CC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60" name="Rectangle 6"/>
          <p:cNvSpPr>
            <a:spLocks noChangeArrowheads="1"/>
          </p:cNvSpPr>
          <p:nvPr/>
        </p:nvSpPr>
        <p:spPr bwMode="auto">
          <a:xfrm>
            <a:off x="4185794" y="2572342"/>
            <a:ext cx="857250" cy="798513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61" name="Rectangle 7"/>
          <p:cNvSpPr>
            <a:spLocks noChangeArrowheads="1"/>
          </p:cNvSpPr>
          <p:nvPr/>
        </p:nvSpPr>
        <p:spPr bwMode="auto">
          <a:xfrm>
            <a:off x="5043044" y="2572342"/>
            <a:ext cx="857250" cy="798513"/>
          </a:xfrm>
          <a:prstGeom prst="rect">
            <a:avLst/>
          </a:prstGeom>
          <a:solidFill>
            <a:srgbClr val="008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62" name="Rectangle 8"/>
          <p:cNvSpPr>
            <a:spLocks noChangeArrowheads="1"/>
          </p:cNvSpPr>
          <p:nvPr/>
        </p:nvSpPr>
        <p:spPr bwMode="auto">
          <a:xfrm>
            <a:off x="5900294" y="2572342"/>
            <a:ext cx="857250" cy="798513"/>
          </a:xfrm>
          <a:prstGeom prst="rect">
            <a:avLst/>
          </a:prstGeom>
          <a:solidFill>
            <a:srgbClr val="008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63" name="Rectangle 9"/>
          <p:cNvSpPr>
            <a:spLocks noChangeArrowheads="1"/>
          </p:cNvSpPr>
          <p:nvPr/>
        </p:nvSpPr>
        <p:spPr bwMode="auto">
          <a:xfrm>
            <a:off x="6757544" y="2572342"/>
            <a:ext cx="857250" cy="798513"/>
          </a:xfrm>
          <a:prstGeom prst="rect">
            <a:avLst/>
          </a:prstGeom>
          <a:solidFill>
            <a:srgbClr val="008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64" name="Rectangle 10"/>
          <p:cNvSpPr>
            <a:spLocks noChangeArrowheads="1"/>
          </p:cNvSpPr>
          <p:nvPr/>
        </p:nvSpPr>
        <p:spPr bwMode="auto">
          <a:xfrm>
            <a:off x="3328544" y="2815230"/>
            <a:ext cx="857250" cy="55562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65" name="Rectangle 11"/>
          <p:cNvSpPr>
            <a:spLocks noChangeArrowheads="1"/>
          </p:cNvSpPr>
          <p:nvPr/>
        </p:nvSpPr>
        <p:spPr bwMode="auto">
          <a:xfrm>
            <a:off x="4185794" y="2572341"/>
            <a:ext cx="857250" cy="520700"/>
          </a:xfrm>
          <a:prstGeom prst="rect">
            <a:avLst/>
          </a:prstGeom>
          <a:solidFill>
            <a:srgbClr val="808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66" name="Rectangle 12"/>
          <p:cNvSpPr>
            <a:spLocks noChangeArrowheads="1"/>
          </p:cNvSpPr>
          <p:nvPr/>
        </p:nvSpPr>
        <p:spPr bwMode="auto">
          <a:xfrm>
            <a:off x="6757544" y="3254966"/>
            <a:ext cx="857250" cy="115888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67" name="Rectangle 13"/>
          <p:cNvSpPr>
            <a:spLocks noChangeArrowheads="1"/>
          </p:cNvSpPr>
          <p:nvPr/>
        </p:nvSpPr>
        <p:spPr bwMode="auto">
          <a:xfrm>
            <a:off x="7973569" y="2910480"/>
            <a:ext cx="857250" cy="236537"/>
          </a:xfrm>
          <a:prstGeom prst="rect">
            <a:avLst/>
          </a:prstGeom>
          <a:solidFill>
            <a:srgbClr val="99CC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68" name="Rectangle 14"/>
          <p:cNvSpPr>
            <a:spLocks noChangeArrowheads="1"/>
          </p:cNvSpPr>
          <p:nvPr/>
        </p:nvSpPr>
        <p:spPr bwMode="auto">
          <a:xfrm>
            <a:off x="7973569" y="3313705"/>
            <a:ext cx="857250" cy="185737"/>
          </a:xfrm>
          <a:prstGeom prst="rect">
            <a:avLst/>
          </a:prstGeom>
          <a:solidFill>
            <a:srgbClr val="808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69" name="Text Box 15"/>
          <p:cNvSpPr txBox="1">
            <a:spLocks noChangeArrowheads="1"/>
          </p:cNvSpPr>
          <p:nvPr/>
        </p:nvSpPr>
        <p:spPr bwMode="auto">
          <a:xfrm>
            <a:off x="8653020" y="3188292"/>
            <a:ext cx="11001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File 2</a:t>
            </a:r>
          </a:p>
        </p:txBody>
      </p:sp>
      <p:sp>
        <p:nvSpPr>
          <p:cNvPr id="23570" name="Text Box 16"/>
          <p:cNvSpPr txBox="1">
            <a:spLocks noChangeArrowheads="1"/>
          </p:cNvSpPr>
          <p:nvPr/>
        </p:nvSpPr>
        <p:spPr bwMode="auto">
          <a:xfrm>
            <a:off x="8653020" y="2785067"/>
            <a:ext cx="1100137" cy="366713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File 1</a:t>
            </a:r>
          </a:p>
        </p:txBody>
      </p:sp>
      <p:sp>
        <p:nvSpPr>
          <p:cNvPr id="23571" name="Rectangle 17"/>
          <p:cNvSpPr>
            <a:spLocks noChangeArrowheads="1"/>
          </p:cNvSpPr>
          <p:nvPr/>
        </p:nvSpPr>
        <p:spPr bwMode="auto">
          <a:xfrm>
            <a:off x="7973569" y="3655016"/>
            <a:ext cx="857250" cy="185738"/>
          </a:xfrm>
          <a:prstGeom prst="rect">
            <a:avLst/>
          </a:prstGeom>
          <a:solidFill>
            <a:srgbClr val="008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3572" name="Text Box 18"/>
          <p:cNvSpPr txBox="1">
            <a:spLocks noChangeArrowheads="1"/>
          </p:cNvSpPr>
          <p:nvPr/>
        </p:nvSpPr>
        <p:spPr bwMode="auto">
          <a:xfrm>
            <a:off x="8653020" y="3555004"/>
            <a:ext cx="1100137" cy="36671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File 3</a:t>
            </a:r>
          </a:p>
        </p:txBody>
      </p:sp>
      <p:sp>
        <p:nvSpPr>
          <p:cNvPr id="23573" name="Text Box 19"/>
          <p:cNvSpPr txBox="1">
            <a:spLocks noChangeArrowheads="1"/>
          </p:cNvSpPr>
          <p:nvPr/>
        </p:nvSpPr>
        <p:spPr bwMode="auto">
          <a:xfrm>
            <a:off x="2471294" y="2815230"/>
            <a:ext cx="857250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1</a:t>
            </a:r>
          </a:p>
        </p:txBody>
      </p:sp>
      <p:sp>
        <p:nvSpPr>
          <p:cNvPr id="23574" name="Text Box 20"/>
          <p:cNvSpPr txBox="1">
            <a:spLocks noChangeArrowheads="1"/>
          </p:cNvSpPr>
          <p:nvPr/>
        </p:nvSpPr>
        <p:spPr bwMode="auto">
          <a:xfrm>
            <a:off x="4185794" y="2815230"/>
            <a:ext cx="857250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3</a:t>
            </a:r>
          </a:p>
        </p:txBody>
      </p:sp>
      <p:sp>
        <p:nvSpPr>
          <p:cNvPr id="23575" name="Text Box 21"/>
          <p:cNvSpPr txBox="1">
            <a:spLocks noChangeArrowheads="1"/>
          </p:cNvSpPr>
          <p:nvPr/>
        </p:nvSpPr>
        <p:spPr bwMode="auto">
          <a:xfrm>
            <a:off x="3328544" y="2815230"/>
            <a:ext cx="857250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2</a:t>
            </a:r>
          </a:p>
        </p:txBody>
      </p:sp>
      <p:sp>
        <p:nvSpPr>
          <p:cNvPr id="23576" name="Text Box 22"/>
          <p:cNvSpPr txBox="1">
            <a:spLocks noChangeArrowheads="1"/>
          </p:cNvSpPr>
          <p:nvPr/>
        </p:nvSpPr>
        <p:spPr bwMode="auto">
          <a:xfrm>
            <a:off x="5043044" y="2815230"/>
            <a:ext cx="857250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4</a:t>
            </a:r>
          </a:p>
        </p:txBody>
      </p:sp>
      <p:sp>
        <p:nvSpPr>
          <p:cNvPr id="23577" name="Text Box 23"/>
          <p:cNvSpPr txBox="1">
            <a:spLocks noChangeArrowheads="1"/>
          </p:cNvSpPr>
          <p:nvPr/>
        </p:nvSpPr>
        <p:spPr bwMode="auto">
          <a:xfrm>
            <a:off x="6757544" y="2812055"/>
            <a:ext cx="857250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6</a:t>
            </a:r>
          </a:p>
        </p:txBody>
      </p:sp>
      <p:sp>
        <p:nvSpPr>
          <p:cNvPr id="23578" name="Text Box 24"/>
          <p:cNvSpPr txBox="1">
            <a:spLocks noChangeArrowheads="1"/>
          </p:cNvSpPr>
          <p:nvPr/>
        </p:nvSpPr>
        <p:spPr bwMode="auto">
          <a:xfrm>
            <a:off x="5900294" y="2815230"/>
            <a:ext cx="857250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402" name="AutoShape 2"/>
          <p:cNvSpPr>
            <a:spLocks noGrp="1" noChangeArrowheads="1"/>
          </p:cNvSpPr>
          <p:nvPr>
            <p:ph type="title"/>
          </p:nvPr>
        </p:nvSpPr>
        <p:spPr>
          <a:xfrm>
            <a:off x="2211572" y="287079"/>
            <a:ext cx="7924800" cy="1143000"/>
          </a:xfrm>
          <a:noFill/>
          <a:ln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dirty="0"/>
              <a:t>File System</a:t>
            </a:r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062716" y="1842977"/>
            <a:ext cx="3773488" cy="47244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r>
              <a:rPr lang="en-US"/>
              <a:t>Physical reality</a:t>
            </a:r>
          </a:p>
          <a:p>
            <a:pPr lvl="1">
              <a:lnSpc>
                <a:spcPct val="90000"/>
              </a:lnSpc>
            </a:pPr>
            <a:r>
              <a:rPr lang="en-US"/>
              <a:t>Physical sector is unit of storage </a:t>
            </a:r>
          </a:p>
          <a:p>
            <a:pPr lvl="1">
              <a:lnSpc>
                <a:spcPct val="90000"/>
              </a:lnSpc>
            </a:pPr>
            <a:r>
              <a:rPr lang="en-US"/>
              <a:t>Block oriented</a:t>
            </a:r>
          </a:p>
          <a:p>
            <a:pPr lvl="1">
              <a:lnSpc>
                <a:spcPct val="90000"/>
              </a:lnSpc>
            </a:pPr>
            <a:r>
              <a:rPr lang="en-US"/>
              <a:t>No protection among users of the system</a:t>
            </a:r>
          </a:p>
          <a:p>
            <a:pPr lvl="1">
              <a:lnSpc>
                <a:spcPct val="90000"/>
              </a:lnSpc>
            </a:pPr>
            <a:r>
              <a:rPr lang="en-US"/>
              <a:t>Data might be corrupted if machine crashes</a:t>
            </a:r>
          </a:p>
        </p:txBody>
      </p:sp>
      <p:sp>
        <p:nvSpPr>
          <p:cNvPr id="9984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5872717" y="1766777"/>
            <a:ext cx="4251325" cy="4114800"/>
          </a:xfrm>
          <a:noFill/>
          <a:ln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File system model</a:t>
            </a:r>
          </a:p>
          <a:p>
            <a:pPr lvl="1"/>
            <a:r>
              <a:rPr lang="en-US"/>
              <a:t>File is a unit of storage</a:t>
            </a:r>
          </a:p>
          <a:p>
            <a:pPr lvl="1"/>
            <a:r>
              <a:rPr lang="en-US"/>
              <a:t>File is a sequence of bytes</a:t>
            </a:r>
          </a:p>
          <a:p>
            <a:pPr lvl="1"/>
            <a:r>
              <a:rPr lang="en-US"/>
              <a:t>Users protected from each other</a:t>
            </a:r>
          </a:p>
          <a:p>
            <a:pPr lvl="1"/>
            <a:r>
              <a:rPr lang="en-US"/>
              <a:t>Robust to machine failures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5F9CA3A6-7DBA-483B-B811-5B927DCF8F83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30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Enlarging a File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1500" y="1962151"/>
            <a:ext cx="8724900" cy="4302125"/>
          </a:xfrm>
        </p:spPr>
        <p:txBody>
          <a:bodyPr/>
          <a:lstStyle/>
          <a:p>
            <a:pPr eaLnBrk="1" hangingPunct="1"/>
            <a:r>
              <a:rPr lang="en-US" altLang="zh-CN" sz="2400" dirty="0">
                <a:ea typeface="宋体" charset="-122"/>
              </a:rPr>
              <a:t>What happens if file2 in Block3 grows by two blocks?</a:t>
            </a:r>
          </a:p>
          <a:p>
            <a:pPr eaLnBrk="1" hangingPunct="1"/>
            <a:r>
              <a:rPr lang="en-US" altLang="zh-CN" sz="2400" dirty="0">
                <a:ea typeface="宋体" charset="-122"/>
              </a:rPr>
              <a:t>Cannot allocate next contiguous block (block 4) because it is already in use</a:t>
            </a:r>
          </a:p>
          <a:p>
            <a:pPr eaLnBrk="1" hangingPunct="1"/>
            <a:r>
              <a:rPr lang="en-US" altLang="zh-CN" sz="2400" dirty="0">
                <a:ea typeface="宋体" charset="-122"/>
              </a:rPr>
              <a:t>To assure the file is contiguous</a:t>
            </a:r>
          </a:p>
          <a:p>
            <a:pPr lvl="1" eaLnBrk="1" hangingPunct="1"/>
            <a:r>
              <a:rPr lang="en-US" altLang="zh-CN" sz="2000" dirty="0">
                <a:ea typeface="宋体" charset="-122"/>
              </a:rPr>
              <a:t>Find a large enough series of empty blocks to hold the extended file </a:t>
            </a:r>
          </a:p>
          <a:p>
            <a:pPr lvl="1" eaLnBrk="1" hangingPunct="1"/>
            <a:r>
              <a:rPr lang="en-US" altLang="zh-CN" sz="2000" dirty="0">
                <a:ea typeface="宋体" charset="-122"/>
              </a:rPr>
              <a:t>Copy existing portion to this series of block, then append the new blocks  (copy block 3 to block 1, then append new blocks, block 3 is now available)</a:t>
            </a:r>
          </a:p>
          <a:p>
            <a:pPr eaLnBrk="1" hangingPunct="1"/>
            <a:endParaRPr lang="en-US" altLang="zh-CN" sz="2800" dirty="0">
              <a:ea typeface="宋体" charset="-122"/>
            </a:endParaRPr>
          </a:p>
        </p:txBody>
      </p:sp>
      <p:sp>
        <p:nvSpPr>
          <p:cNvPr id="25606" name="Rectangle 4"/>
          <p:cNvSpPr>
            <a:spLocks noChangeArrowheads="1"/>
          </p:cNvSpPr>
          <p:nvPr/>
        </p:nvSpPr>
        <p:spPr bwMode="auto">
          <a:xfrm>
            <a:off x="7335839" y="5008563"/>
            <a:ext cx="771525" cy="665162"/>
          </a:xfrm>
          <a:prstGeom prst="rect">
            <a:avLst/>
          </a:prstGeom>
          <a:solidFill>
            <a:srgbClr val="99CC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07" name="Rectangle 5"/>
          <p:cNvSpPr>
            <a:spLocks noChangeArrowheads="1"/>
          </p:cNvSpPr>
          <p:nvPr/>
        </p:nvSpPr>
        <p:spPr bwMode="auto">
          <a:xfrm>
            <a:off x="8107364" y="5008563"/>
            <a:ext cx="771525" cy="665162"/>
          </a:xfrm>
          <a:prstGeom prst="rect">
            <a:avLst/>
          </a:prstGeom>
          <a:solidFill>
            <a:srgbClr val="99CC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4249739" y="5008563"/>
            <a:ext cx="771525" cy="6651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09" name="Rectangle 7"/>
          <p:cNvSpPr>
            <a:spLocks noChangeArrowheads="1"/>
          </p:cNvSpPr>
          <p:nvPr/>
        </p:nvSpPr>
        <p:spPr bwMode="auto">
          <a:xfrm>
            <a:off x="5021264" y="5008563"/>
            <a:ext cx="771525" cy="665162"/>
          </a:xfrm>
          <a:prstGeom prst="rect">
            <a:avLst/>
          </a:prstGeom>
          <a:solidFill>
            <a:srgbClr val="008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10" name="Rectangle 8"/>
          <p:cNvSpPr>
            <a:spLocks noChangeArrowheads="1"/>
          </p:cNvSpPr>
          <p:nvPr/>
        </p:nvSpPr>
        <p:spPr bwMode="auto">
          <a:xfrm>
            <a:off x="5792789" y="5008563"/>
            <a:ext cx="771525" cy="665162"/>
          </a:xfrm>
          <a:prstGeom prst="rect">
            <a:avLst/>
          </a:prstGeom>
          <a:solidFill>
            <a:srgbClr val="008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11" name="Rectangle 9"/>
          <p:cNvSpPr>
            <a:spLocks noChangeArrowheads="1"/>
          </p:cNvSpPr>
          <p:nvPr/>
        </p:nvSpPr>
        <p:spPr bwMode="auto">
          <a:xfrm>
            <a:off x="6564314" y="5008563"/>
            <a:ext cx="771525" cy="665162"/>
          </a:xfrm>
          <a:prstGeom prst="rect">
            <a:avLst/>
          </a:prstGeom>
          <a:solidFill>
            <a:srgbClr val="008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12" name="Rectangle 10"/>
          <p:cNvSpPr>
            <a:spLocks noChangeArrowheads="1"/>
          </p:cNvSpPr>
          <p:nvPr/>
        </p:nvSpPr>
        <p:spPr bwMode="auto">
          <a:xfrm>
            <a:off x="4249739" y="5008564"/>
            <a:ext cx="771525" cy="433387"/>
          </a:xfrm>
          <a:prstGeom prst="rect">
            <a:avLst/>
          </a:prstGeom>
          <a:solidFill>
            <a:srgbClr val="808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13" name="Rectangle 11"/>
          <p:cNvSpPr>
            <a:spLocks noChangeArrowheads="1"/>
          </p:cNvSpPr>
          <p:nvPr/>
        </p:nvSpPr>
        <p:spPr bwMode="auto">
          <a:xfrm>
            <a:off x="6564314" y="5576889"/>
            <a:ext cx="771525" cy="96837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14" name="Rectangle 12"/>
          <p:cNvSpPr>
            <a:spLocks noChangeArrowheads="1"/>
          </p:cNvSpPr>
          <p:nvPr/>
        </p:nvSpPr>
        <p:spPr bwMode="auto">
          <a:xfrm>
            <a:off x="6845301" y="5803901"/>
            <a:ext cx="771525" cy="155575"/>
          </a:xfrm>
          <a:prstGeom prst="rect">
            <a:avLst/>
          </a:prstGeom>
          <a:solidFill>
            <a:srgbClr val="99CC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15" name="Rectangle 13"/>
          <p:cNvSpPr>
            <a:spLocks noChangeArrowheads="1"/>
          </p:cNvSpPr>
          <p:nvPr/>
        </p:nvSpPr>
        <p:spPr bwMode="auto">
          <a:xfrm>
            <a:off x="8447089" y="6042026"/>
            <a:ext cx="771525" cy="155575"/>
          </a:xfrm>
          <a:prstGeom prst="rect">
            <a:avLst/>
          </a:prstGeom>
          <a:solidFill>
            <a:srgbClr val="808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16" name="Text Box 14"/>
          <p:cNvSpPr txBox="1">
            <a:spLocks noChangeArrowheads="1"/>
          </p:cNvSpPr>
          <p:nvPr/>
        </p:nvSpPr>
        <p:spPr bwMode="auto">
          <a:xfrm>
            <a:off x="9155113" y="5959475"/>
            <a:ext cx="98901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File 2</a:t>
            </a:r>
          </a:p>
        </p:txBody>
      </p:sp>
      <p:sp>
        <p:nvSpPr>
          <p:cNvPr id="25617" name="Text Box 15"/>
          <p:cNvSpPr txBox="1">
            <a:spLocks noChangeArrowheads="1"/>
          </p:cNvSpPr>
          <p:nvPr/>
        </p:nvSpPr>
        <p:spPr bwMode="auto">
          <a:xfrm>
            <a:off x="7456488" y="5740400"/>
            <a:ext cx="9906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File 1</a:t>
            </a:r>
          </a:p>
        </p:txBody>
      </p:sp>
      <p:sp>
        <p:nvSpPr>
          <p:cNvPr id="25618" name="Rectangle 16"/>
          <p:cNvSpPr>
            <a:spLocks noChangeArrowheads="1"/>
          </p:cNvSpPr>
          <p:nvPr/>
        </p:nvSpPr>
        <p:spPr bwMode="auto">
          <a:xfrm>
            <a:off x="6845301" y="6042026"/>
            <a:ext cx="771525" cy="155575"/>
          </a:xfrm>
          <a:prstGeom prst="rect">
            <a:avLst/>
          </a:prstGeom>
          <a:solidFill>
            <a:srgbClr val="0080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19" name="Text Box 17"/>
          <p:cNvSpPr txBox="1">
            <a:spLocks noChangeArrowheads="1"/>
          </p:cNvSpPr>
          <p:nvPr/>
        </p:nvSpPr>
        <p:spPr bwMode="auto">
          <a:xfrm>
            <a:off x="7456488" y="5959475"/>
            <a:ext cx="990600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File 3</a:t>
            </a:r>
          </a:p>
        </p:txBody>
      </p:sp>
      <p:sp>
        <p:nvSpPr>
          <p:cNvPr id="25620" name="Text Box 18"/>
          <p:cNvSpPr txBox="1">
            <a:spLocks noChangeArrowheads="1"/>
          </p:cNvSpPr>
          <p:nvPr/>
        </p:nvSpPr>
        <p:spPr bwMode="auto">
          <a:xfrm>
            <a:off x="7350126" y="5167314"/>
            <a:ext cx="7715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7</a:t>
            </a:r>
          </a:p>
        </p:txBody>
      </p:sp>
      <p:sp>
        <p:nvSpPr>
          <p:cNvPr id="25621" name="Text Box 19"/>
          <p:cNvSpPr txBox="1">
            <a:spLocks noChangeArrowheads="1"/>
          </p:cNvSpPr>
          <p:nvPr/>
        </p:nvSpPr>
        <p:spPr bwMode="auto">
          <a:xfrm>
            <a:off x="4249739" y="5138739"/>
            <a:ext cx="7715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3</a:t>
            </a:r>
          </a:p>
        </p:txBody>
      </p:sp>
      <p:sp>
        <p:nvSpPr>
          <p:cNvPr id="25622" name="Text Box 20"/>
          <p:cNvSpPr txBox="1">
            <a:spLocks noChangeArrowheads="1"/>
          </p:cNvSpPr>
          <p:nvPr/>
        </p:nvSpPr>
        <p:spPr bwMode="auto">
          <a:xfrm>
            <a:off x="8107364" y="5153026"/>
            <a:ext cx="7715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8</a:t>
            </a:r>
          </a:p>
        </p:txBody>
      </p:sp>
      <p:sp>
        <p:nvSpPr>
          <p:cNvPr id="25623" name="Text Box 21"/>
          <p:cNvSpPr txBox="1">
            <a:spLocks noChangeArrowheads="1"/>
          </p:cNvSpPr>
          <p:nvPr/>
        </p:nvSpPr>
        <p:spPr bwMode="auto">
          <a:xfrm>
            <a:off x="5021264" y="5138739"/>
            <a:ext cx="7715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4</a:t>
            </a:r>
          </a:p>
        </p:txBody>
      </p:sp>
      <p:sp>
        <p:nvSpPr>
          <p:cNvPr id="25624" name="Text Box 22"/>
          <p:cNvSpPr txBox="1">
            <a:spLocks noChangeArrowheads="1"/>
          </p:cNvSpPr>
          <p:nvPr/>
        </p:nvSpPr>
        <p:spPr bwMode="auto">
          <a:xfrm>
            <a:off x="6564314" y="5149851"/>
            <a:ext cx="7715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6</a:t>
            </a:r>
          </a:p>
        </p:txBody>
      </p:sp>
      <p:sp>
        <p:nvSpPr>
          <p:cNvPr id="25625" name="Text Box 23"/>
          <p:cNvSpPr txBox="1">
            <a:spLocks noChangeArrowheads="1"/>
          </p:cNvSpPr>
          <p:nvPr/>
        </p:nvSpPr>
        <p:spPr bwMode="auto">
          <a:xfrm>
            <a:off x="5792789" y="5138739"/>
            <a:ext cx="7715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5</a:t>
            </a:r>
          </a:p>
        </p:txBody>
      </p:sp>
      <p:sp>
        <p:nvSpPr>
          <p:cNvPr id="25626" name="Rectangle 24"/>
          <p:cNvSpPr>
            <a:spLocks noChangeArrowheads="1"/>
          </p:cNvSpPr>
          <p:nvPr/>
        </p:nvSpPr>
        <p:spPr bwMode="auto">
          <a:xfrm>
            <a:off x="8878889" y="5008563"/>
            <a:ext cx="771525" cy="665162"/>
          </a:xfrm>
          <a:prstGeom prst="rect">
            <a:avLst/>
          </a:prstGeom>
          <a:solidFill>
            <a:srgbClr val="99CC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27" name="Rectangle 25"/>
          <p:cNvSpPr>
            <a:spLocks noChangeArrowheads="1"/>
          </p:cNvSpPr>
          <p:nvPr/>
        </p:nvSpPr>
        <p:spPr bwMode="auto">
          <a:xfrm>
            <a:off x="9650414" y="5008563"/>
            <a:ext cx="771525" cy="665162"/>
          </a:xfrm>
          <a:prstGeom prst="rect">
            <a:avLst/>
          </a:prstGeom>
          <a:solidFill>
            <a:srgbClr val="99CC00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28" name="Rectangle 26"/>
          <p:cNvSpPr>
            <a:spLocks noChangeArrowheads="1"/>
          </p:cNvSpPr>
          <p:nvPr/>
        </p:nvSpPr>
        <p:spPr bwMode="auto">
          <a:xfrm>
            <a:off x="9650414" y="5210175"/>
            <a:ext cx="771525" cy="46355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29" name="Text Box 27"/>
          <p:cNvSpPr txBox="1">
            <a:spLocks noChangeArrowheads="1"/>
          </p:cNvSpPr>
          <p:nvPr/>
        </p:nvSpPr>
        <p:spPr bwMode="auto">
          <a:xfrm>
            <a:off x="8878889" y="5153026"/>
            <a:ext cx="7715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9</a:t>
            </a:r>
          </a:p>
        </p:txBody>
      </p:sp>
      <p:sp>
        <p:nvSpPr>
          <p:cNvPr id="25630" name="Text Box 28"/>
          <p:cNvSpPr txBox="1">
            <a:spLocks noChangeArrowheads="1"/>
          </p:cNvSpPr>
          <p:nvPr/>
        </p:nvSpPr>
        <p:spPr bwMode="auto">
          <a:xfrm>
            <a:off x="9650414" y="5124451"/>
            <a:ext cx="7715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10</a:t>
            </a:r>
          </a:p>
        </p:txBody>
      </p:sp>
      <p:sp>
        <p:nvSpPr>
          <p:cNvPr id="25631" name="Rectangle 30"/>
          <p:cNvSpPr>
            <a:spLocks noChangeArrowheads="1"/>
          </p:cNvSpPr>
          <p:nvPr/>
        </p:nvSpPr>
        <p:spPr bwMode="auto">
          <a:xfrm>
            <a:off x="2706689" y="5011739"/>
            <a:ext cx="771525" cy="6635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32" name="Rectangle 31"/>
          <p:cNvSpPr>
            <a:spLocks noChangeArrowheads="1"/>
          </p:cNvSpPr>
          <p:nvPr/>
        </p:nvSpPr>
        <p:spPr bwMode="auto">
          <a:xfrm>
            <a:off x="3478214" y="5011739"/>
            <a:ext cx="771525" cy="663575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2706689" y="5140326"/>
            <a:ext cx="7715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1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3478214" y="5140326"/>
            <a:ext cx="7715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2</a:t>
            </a:r>
          </a:p>
        </p:txBody>
      </p:sp>
      <p:sp>
        <p:nvSpPr>
          <p:cNvPr id="25635" name="Rectangle 30"/>
          <p:cNvSpPr>
            <a:spLocks noChangeArrowheads="1"/>
          </p:cNvSpPr>
          <p:nvPr/>
        </p:nvSpPr>
        <p:spPr bwMode="auto">
          <a:xfrm>
            <a:off x="1935164" y="5008563"/>
            <a:ext cx="771525" cy="665162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CA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5636" name="Text Box 33"/>
          <p:cNvSpPr txBox="1">
            <a:spLocks noChangeArrowheads="1"/>
          </p:cNvSpPr>
          <p:nvPr/>
        </p:nvSpPr>
        <p:spPr bwMode="auto">
          <a:xfrm>
            <a:off x="1938339" y="5138739"/>
            <a:ext cx="771525" cy="64633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0">
                <a:solidFill>
                  <a:srgbClr val="000000"/>
                </a:solidFill>
                <a:latin typeface="Times New Roman" pitchFamily="18" charset="0"/>
                <a:ea typeface="宋体" charset="-122"/>
                <a:cs typeface="+mn-cs"/>
              </a:rPr>
              <a:t>Block 0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23F3F408-F016-49B3-9365-E4BA767D5D6B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31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Allocation Pros and Cons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Pros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Simple to implement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ea typeface="宋体" charset="-122"/>
              </a:rPr>
              <a:t>Each file has two numbers, starting address &amp; length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Read performance is excellent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charset="-122"/>
              </a:rPr>
              <a:t>Cons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Expensive to grow a file if relocation is necessary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>
                <a:ea typeface="宋体" charset="-122"/>
              </a:rPr>
              <a:t>Deletion of files may cause external fragmentation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Linked-List Allocation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5703" y="1917701"/>
            <a:ext cx="3001297" cy="4367213"/>
          </a:xfrm>
        </p:spPr>
        <p:txBody>
          <a:bodyPr>
            <a:normAutofit fontScale="92500"/>
          </a:bodyPr>
          <a:lstStyle/>
          <a:p>
            <a:r>
              <a:rPr lang="en-US" dirty="0"/>
              <a:t>File A uses disk blocks 4, 7, 2, 10, and 12, in that order</a:t>
            </a:r>
          </a:p>
          <a:p>
            <a:r>
              <a:rPr lang="en-US" dirty="0"/>
              <a:t>File B uses disk blocks 6, 3, 11, and 14, in that order.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32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6" name="Picture 6" descr="D:\b\b4\IBM\04-1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1806883"/>
            <a:ext cx="5862177" cy="4215005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865365" y="6024856"/>
            <a:ext cx="59927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 algn="ctr">
              <a:spcBef>
                <a:spcPct val="20000"/>
              </a:spcBef>
            </a:pPr>
            <a:r>
              <a:rPr lang="en-US" b="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Figure 4-11. Storing a file as a linked list of disk blocks.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CA096C3-42B5-4DFF-8371-9CCE87675265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33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Linked List Allocation Pros and Cons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1025" y="1931989"/>
            <a:ext cx="8483600" cy="4302125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800" dirty="0">
                <a:ea typeface="宋体" charset="-122"/>
              </a:rPr>
              <a:t>Pros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No space is lost due to disk fragmentation (except for internal fragmentation in the last block)</a:t>
            </a:r>
          </a:p>
          <a:p>
            <a:pPr lvl="2"/>
            <a:r>
              <a:rPr lang="en-US" altLang="zh-CN" sz="2000" dirty="0">
                <a:ea typeface="宋体" charset="-122"/>
              </a:rPr>
              <a:t>Makes expansion/contraction of file simple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File is still referenced by a single pointer to its first block</a:t>
            </a:r>
          </a:p>
          <a:p>
            <a:pPr lvl="1"/>
            <a:r>
              <a:rPr lang="en-US" altLang="zh-CN" sz="2400" dirty="0">
                <a:ea typeface="宋体" charset="-122"/>
              </a:rPr>
              <a:t>Sequential access of file is efficient</a:t>
            </a:r>
          </a:p>
          <a:p>
            <a:pPr lvl="2"/>
            <a:r>
              <a:rPr lang="en-US" altLang="zh-CN" sz="2000" dirty="0">
                <a:ea typeface="宋体" charset="-122"/>
              </a:rPr>
              <a:t>Just follow the pointers!</a:t>
            </a:r>
          </a:p>
          <a:p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Random access of file not efficient</a:t>
            </a:r>
          </a:p>
          <a:p>
            <a:pPr lvl="2" eaLnBrk="1" hangingPunct="1"/>
            <a:r>
              <a:rPr lang="en-US" altLang="zh-CN" sz="2000" dirty="0">
                <a:ea typeface="宋体" charset="-122"/>
              </a:rPr>
              <a:t>Must chase pointers from the first block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The pointer takes up a few bytes, so data blocks no longer 2</a:t>
            </a:r>
            <a:r>
              <a:rPr lang="en-US" altLang="zh-CN" sz="2400" baseline="30000" dirty="0">
                <a:ea typeface="宋体" charset="-122"/>
              </a:rPr>
              <a:t>N</a:t>
            </a:r>
            <a:r>
              <a:rPr lang="en-US" altLang="zh-CN" sz="2400" dirty="0">
                <a:ea typeface="宋体" charset="-122"/>
              </a:rPr>
              <a:t> long</a:t>
            </a:r>
          </a:p>
          <a:p>
            <a:pPr lvl="2"/>
            <a:r>
              <a:rPr lang="en-US" altLang="zh-CN" sz="2000" dirty="0">
                <a:ea typeface="宋体" charset="-122"/>
              </a:rPr>
              <a:t>Less efficient for many programs that expect 2</a:t>
            </a:r>
            <a:r>
              <a:rPr lang="en-US" altLang="zh-CN" sz="2000" baseline="30000" dirty="0">
                <a:ea typeface="宋体" charset="-122"/>
              </a:rPr>
              <a:t>N </a:t>
            </a:r>
            <a:r>
              <a:rPr lang="en-US" altLang="zh-CN" sz="2000" dirty="0">
                <a:ea typeface="宋体" charset="-122"/>
              </a:rPr>
              <a:t>block sizes</a:t>
            </a:r>
          </a:p>
          <a:p>
            <a:pPr lvl="1" eaLnBrk="1" hangingPunct="1"/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82763" y="1297551"/>
            <a:ext cx="3401961" cy="498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charset="-122"/>
              </a:rPr>
              <a:t>File Allocation Table (FAT)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34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524001" y="6143011"/>
            <a:ext cx="559455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lang="en-US" b="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Figure 4-12. Linked list allocation using a file allocation table in main memory.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968181" y="1917701"/>
            <a:ext cx="4318818" cy="46109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Same example as before:</a:t>
            </a:r>
          </a:p>
          <a:p>
            <a:r>
              <a:rPr lang="en-US" dirty="0"/>
              <a:t>File A uses disk blocks 4, 7, 2, 10, and 12, in that order</a:t>
            </a:r>
          </a:p>
          <a:p>
            <a:r>
              <a:rPr lang="en-US" dirty="0"/>
              <a:t>File B uses disk blocks 6, 3, 11, and 14, in that order.</a:t>
            </a:r>
          </a:p>
          <a:p>
            <a:r>
              <a:rPr lang="en-US" dirty="0"/>
              <a:t>Used by MS/DOS and early Windows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FAT Pros and Cons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charset="-122"/>
              </a:rPr>
              <a:t>Pros:</a:t>
            </a:r>
          </a:p>
          <a:p>
            <a:pPr lvl="1"/>
            <a:r>
              <a:rPr lang="en-US" altLang="zh-CN" dirty="0">
                <a:ea typeface="宋体" charset="-122"/>
              </a:rPr>
              <a:t>No pointers in data blocks </a:t>
            </a:r>
            <a:r>
              <a:rPr lang="en-US" altLang="zh-CN" dirty="0">
                <a:ea typeface="宋体" charset="-122"/>
                <a:sym typeface="Wingdings" pitchFamily="2" charset="2"/>
              </a:rPr>
              <a:t> d</a:t>
            </a:r>
            <a:r>
              <a:rPr lang="en-US" altLang="zh-CN" dirty="0">
                <a:ea typeface="宋体" charset="-122"/>
              </a:rPr>
              <a:t>ata blocks are 2</a:t>
            </a:r>
            <a:r>
              <a:rPr lang="en-US" altLang="zh-CN" baseline="30000" dirty="0">
                <a:ea typeface="宋体" charset="-122"/>
              </a:rPr>
              <a:t>N</a:t>
            </a:r>
            <a:r>
              <a:rPr lang="en-US" altLang="zh-CN" dirty="0">
                <a:ea typeface="宋体" charset="-122"/>
              </a:rPr>
              <a:t> long</a:t>
            </a:r>
          </a:p>
          <a:p>
            <a:pPr lvl="1"/>
            <a:r>
              <a:rPr lang="en-US" dirty="0">
                <a:ea typeface="宋体" charset="-122"/>
              </a:rPr>
              <a:t>Random access is easy, since pointer-chasing is done on the table, no need to access disk blocks</a:t>
            </a:r>
          </a:p>
          <a:p>
            <a:r>
              <a:rPr lang="en-US" dirty="0">
                <a:ea typeface="宋体" charset="-122"/>
              </a:rPr>
              <a:t>Cons:</a:t>
            </a:r>
          </a:p>
          <a:p>
            <a:pPr lvl="1"/>
            <a:r>
              <a:rPr lang="en-US" dirty="0">
                <a:ea typeface="宋体" charset="-122"/>
              </a:rPr>
              <a:t>Entire table must be kept in memory; can get large</a:t>
            </a:r>
          </a:p>
          <a:p>
            <a:pPr lvl="2"/>
            <a:r>
              <a:rPr lang="en-US" dirty="0"/>
              <a:t>With a 200-GB disk and a 1-KB block size, the table needs 200 million entries. Each entry has to be a minimum of 3 bytes. Thus the table will take up 600 MB of main memory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35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2026" y="1747581"/>
            <a:ext cx="3483077" cy="4367213"/>
          </a:xfrm>
        </p:spPr>
        <p:txBody>
          <a:bodyPr/>
          <a:lstStyle/>
          <a:p>
            <a:r>
              <a:rPr lang="en-US" dirty="0"/>
              <a:t>I-node (index-node) lists disk addresses of the file’s blocks</a:t>
            </a:r>
          </a:p>
          <a:p>
            <a:r>
              <a:rPr lang="en-US" dirty="0"/>
              <a:t>Used in UNIX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981200" y="6248400"/>
            <a:ext cx="4389438" cy="4572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© Zonghua Gu, CMPT 300, Fall 2011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36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6" name="Picture 6" descr="D:\b\b4\IBM\04-1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54585" y="1839196"/>
            <a:ext cx="5124450" cy="47466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Implementing Directories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807535"/>
            <a:ext cx="8534400" cy="276446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Directory system: map the ASCII file name onto the info needed to locate the data</a:t>
            </a:r>
          </a:p>
          <a:p>
            <a:pPr lvl="1"/>
            <a:r>
              <a:rPr lang="en-US" dirty="0"/>
              <a:t>Directory entry</a:t>
            </a:r>
          </a:p>
          <a:p>
            <a:r>
              <a:rPr lang="en-US" dirty="0"/>
              <a:t>Where are the attributes stored?</a:t>
            </a:r>
          </a:p>
          <a:p>
            <a:pPr lvl="1"/>
            <a:r>
              <a:rPr lang="en-US" dirty="0"/>
              <a:t>In the directory entry (MS-DOS/Windows)</a:t>
            </a:r>
          </a:p>
          <a:p>
            <a:pPr lvl="1"/>
            <a:r>
              <a:rPr lang="en-US" dirty="0"/>
              <a:t>In the </a:t>
            </a:r>
            <a:r>
              <a:rPr lang="en-US" dirty="0" err="1"/>
              <a:t>i</a:t>
            </a:r>
            <a:r>
              <a:rPr lang="en-US" dirty="0"/>
              <a:t>-nodes (UNIX)</a:t>
            </a:r>
          </a:p>
        </p:txBody>
      </p:sp>
      <p:graphicFrame>
        <p:nvGraphicFramePr>
          <p:cNvPr id="397316" name="Group 4"/>
          <p:cNvGraphicFramePr>
            <a:graphicFrameLocks noGrp="1"/>
          </p:cNvGraphicFramePr>
          <p:nvPr/>
        </p:nvGraphicFramePr>
        <p:xfrm>
          <a:off x="2057400" y="4587875"/>
          <a:ext cx="2209800" cy="14630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Games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Attributes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7333" name="Text Box 21"/>
          <p:cNvSpPr txBox="1">
            <a:spLocks noChangeArrowheads="1"/>
          </p:cNvSpPr>
          <p:nvPr/>
        </p:nvSpPr>
        <p:spPr bwMode="auto">
          <a:xfrm>
            <a:off x="2057401" y="6059488"/>
            <a:ext cx="168507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DOS/Windows</a:t>
            </a:r>
          </a:p>
        </p:txBody>
      </p:sp>
      <p:graphicFrame>
        <p:nvGraphicFramePr>
          <p:cNvPr id="397334" name="Group 22"/>
          <p:cNvGraphicFramePr>
            <a:graphicFrameLocks noGrp="1"/>
          </p:cNvGraphicFramePr>
          <p:nvPr/>
        </p:nvGraphicFramePr>
        <p:xfrm>
          <a:off x="5257800" y="4587875"/>
          <a:ext cx="1371600" cy="146304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Games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Mail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News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8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7351" name="Group 39"/>
          <p:cNvGraphicFramePr>
            <a:graphicFrameLocks noGrp="1"/>
          </p:cNvGraphicFramePr>
          <p:nvPr/>
        </p:nvGraphicFramePr>
        <p:xfrm>
          <a:off x="7315200" y="4941889"/>
          <a:ext cx="1752600" cy="1106489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File attributes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Address of disk block 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Address of disk block 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8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97363" name="AutoShape 51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6629400" y="4770438"/>
            <a:ext cx="685800" cy="3095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397364" name="Text Box 52"/>
          <p:cNvSpPr txBox="1">
            <a:spLocks noChangeArrowheads="1"/>
          </p:cNvSpPr>
          <p:nvPr/>
        </p:nvSpPr>
        <p:spPr bwMode="auto">
          <a:xfrm>
            <a:off x="7680326" y="4429125"/>
            <a:ext cx="825867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i-node</a:t>
            </a:r>
          </a:p>
        </p:txBody>
      </p:sp>
      <p:sp>
        <p:nvSpPr>
          <p:cNvPr id="397365" name="Text Box 53"/>
          <p:cNvSpPr txBox="1">
            <a:spLocks noChangeArrowheads="1"/>
          </p:cNvSpPr>
          <p:nvPr/>
        </p:nvSpPr>
        <p:spPr bwMode="auto">
          <a:xfrm>
            <a:off x="6537326" y="6175375"/>
            <a:ext cx="736099" cy="3693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UNIX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37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01555" y="936108"/>
            <a:ext cx="6176963" cy="488950"/>
          </a:xfrm>
        </p:spPr>
        <p:txBody>
          <a:bodyPr/>
          <a:lstStyle/>
          <a:p>
            <a:r>
              <a:rPr lang="en-US" sz="3600" dirty="0"/>
              <a:t>Locate A File: </a:t>
            </a:r>
            <a:r>
              <a:rPr lang="en-US" sz="3600" i="1" dirty="0"/>
              <a:t>/</a:t>
            </a:r>
            <a:r>
              <a:rPr lang="en-US" sz="3600" i="1" dirty="0" err="1"/>
              <a:t>usr</a:t>
            </a:r>
            <a:r>
              <a:rPr lang="en-US" sz="3600" i="1" dirty="0"/>
              <a:t>/</a:t>
            </a:r>
            <a:r>
              <a:rPr lang="en-US" sz="3600" i="1" dirty="0" err="1"/>
              <a:t>ast</a:t>
            </a:r>
            <a:r>
              <a:rPr lang="en-US" sz="3600" i="1" dirty="0"/>
              <a:t>/</a:t>
            </a:r>
            <a:r>
              <a:rPr lang="en-US" sz="3600" i="1" dirty="0" err="1"/>
              <a:t>mbox</a:t>
            </a:r>
            <a:endParaRPr lang="en-US" sz="3600" i="1" dirty="0"/>
          </a:p>
        </p:txBody>
      </p:sp>
      <p:graphicFrame>
        <p:nvGraphicFramePr>
          <p:cNvPr id="398339" name="Group 3"/>
          <p:cNvGraphicFramePr>
            <a:graphicFrameLocks noGrp="1"/>
          </p:cNvGraphicFramePr>
          <p:nvPr/>
        </p:nvGraphicFramePr>
        <p:xfrm>
          <a:off x="1889753" y="1904852"/>
          <a:ext cx="1331912" cy="4074160"/>
        </p:xfrm>
        <a:graphic>
          <a:graphicData uri="http://schemas.openxmlformats.org/drawingml/2006/table">
            <a:tbl>
              <a:tblPr/>
              <a:tblGrid>
                <a:gridCol w="5699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bin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dev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etc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</a:rPr>
                        <a:t>usr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tmp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98368" name="Group 32"/>
          <p:cNvGraphicFramePr>
            <a:graphicFrameLocks noGrp="1"/>
          </p:cNvGraphicFramePr>
          <p:nvPr/>
        </p:nvGraphicFramePr>
        <p:xfrm>
          <a:off x="3667753" y="2714478"/>
          <a:ext cx="914400" cy="183515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Attr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132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8378" name="Group 42"/>
          <p:cNvGraphicFramePr>
            <a:graphicFrameLocks noGrp="1"/>
          </p:cNvGraphicFramePr>
          <p:nvPr/>
        </p:nvGraphicFramePr>
        <p:xfrm>
          <a:off x="4948865" y="2570015"/>
          <a:ext cx="1379538" cy="3566160"/>
        </p:xfrm>
        <a:graphic>
          <a:graphicData uri="http://schemas.openxmlformats.org/drawingml/2006/table">
            <a:tbl>
              <a:tblPr/>
              <a:tblGrid>
                <a:gridCol w="541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 dick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erik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jim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Tahoma" pitchFamily="34" charset="0"/>
                        </a:rPr>
                        <a:t>ast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98404" name="Group 68"/>
          <p:cNvGraphicFramePr>
            <a:graphicFrameLocks noGrp="1"/>
          </p:cNvGraphicFramePr>
          <p:nvPr/>
        </p:nvGraphicFramePr>
        <p:xfrm>
          <a:off x="6757028" y="2579541"/>
          <a:ext cx="914400" cy="183515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18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Attr.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1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…..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98414" name="Group 78"/>
          <p:cNvGraphicFramePr>
            <a:graphicFrameLocks noGrp="1"/>
          </p:cNvGraphicFramePr>
          <p:nvPr/>
        </p:nvGraphicFramePr>
        <p:xfrm>
          <a:off x="8169903" y="1939777"/>
          <a:ext cx="1981200" cy="3566160"/>
        </p:xfrm>
        <a:graphic>
          <a:graphicData uri="http://schemas.openxmlformats.org/drawingml/2006/table">
            <a:tbl>
              <a:tblPr/>
              <a:tblGrid>
                <a:gridCol w="77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..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grants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92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books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00FF"/>
                          </a:solidFill>
                          <a:effectLst/>
                          <a:latin typeface="Tahoma" pitchFamily="34" charset="0"/>
                        </a:rPr>
                        <a:t>mbox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simix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src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98440" name="Text Box 104"/>
          <p:cNvSpPr txBox="1">
            <a:spLocks noChangeArrowheads="1"/>
          </p:cNvSpPr>
          <p:nvPr/>
        </p:nvSpPr>
        <p:spPr bwMode="auto">
          <a:xfrm>
            <a:off x="2034216" y="1625821"/>
            <a:ext cx="13319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root</a:t>
            </a:r>
          </a:p>
        </p:txBody>
      </p:sp>
      <p:sp>
        <p:nvSpPr>
          <p:cNvPr id="398441" name="Text Box 105"/>
          <p:cNvSpPr txBox="1">
            <a:spLocks noChangeArrowheads="1"/>
          </p:cNvSpPr>
          <p:nvPr/>
        </p:nvSpPr>
        <p:spPr bwMode="auto">
          <a:xfrm>
            <a:off x="3659483" y="1818462"/>
            <a:ext cx="133191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I-node 6 is for </a:t>
            </a:r>
            <a:r>
              <a:rPr lang="en-US" b="0" i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/usr</a:t>
            </a:r>
          </a:p>
        </p:txBody>
      </p:sp>
      <p:sp>
        <p:nvSpPr>
          <p:cNvPr id="398442" name="Text Box 106"/>
          <p:cNvSpPr txBox="1">
            <a:spLocks noChangeArrowheads="1"/>
          </p:cNvSpPr>
          <p:nvPr/>
        </p:nvSpPr>
        <p:spPr bwMode="auto">
          <a:xfrm>
            <a:off x="5039021" y="1878787"/>
            <a:ext cx="13319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Block 132 is </a:t>
            </a:r>
            <a:r>
              <a:rPr lang="en-US" b="0" i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/usr</a:t>
            </a: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dir.</a:t>
            </a:r>
          </a:p>
        </p:txBody>
      </p:sp>
      <p:sp>
        <p:nvSpPr>
          <p:cNvPr id="398443" name="Text Box 107"/>
          <p:cNvSpPr txBox="1">
            <a:spLocks noChangeArrowheads="1"/>
          </p:cNvSpPr>
          <p:nvPr/>
        </p:nvSpPr>
        <p:spPr bwMode="auto">
          <a:xfrm>
            <a:off x="6737646" y="1826400"/>
            <a:ext cx="13319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I-node 26 is for </a:t>
            </a:r>
            <a:r>
              <a:rPr lang="en-US" b="0" i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/usr/ast</a:t>
            </a:r>
          </a:p>
        </p:txBody>
      </p:sp>
      <p:sp>
        <p:nvSpPr>
          <p:cNvPr id="398444" name="Text Box 108"/>
          <p:cNvSpPr txBox="1">
            <a:spLocks noChangeArrowheads="1"/>
          </p:cNvSpPr>
          <p:nvPr/>
        </p:nvSpPr>
        <p:spPr bwMode="auto">
          <a:xfrm>
            <a:off x="8474370" y="1170762"/>
            <a:ext cx="159543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Block 406 is </a:t>
            </a:r>
            <a:r>
              <a:rPr lang="en-US" b="0" i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/usr/ast</a:t>
            </a: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dir.</a:t>
            </a:r>
          </a:p>
        </p:txBody>
      </p:sp>
      <p:sp>
        <p:nvSpPr>
          <p:cNvPr id="398445" name="Text Box 109"/>
          <p:cNvSpPr txBox="1">
            <a:spLocks noChangeArrowheads="1"/>
          </p:cNvSpPr>
          <p:nvPr/>
        </p:nvSpPr>
        <p:spPr bwMode="auto">
          <a:xfrm>
            <a:off x="1765928" y="6011716"/>
            <a:ext cx="1778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Looking up </a:t>
            </a:r>
            <a:r>
              <a:rPr lang="en-US" b="0" i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usr</a:t>
            </a: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yields i-node 6</a:t>
            </a:r>
          </a:p>
        </p:txBody>
      </p:sp>
      <p:sp>
        <p:nvSpPr>
          <p:cNvPr id="398446" name="Text Box 110"/>
          <p:cNvSpPr txBox="1">
            <a:spLocks noChangeArrowheads="1"/>
          </p:cNvSpPr>
          <p:nvPr/>
        </p:nvSpPr>
        <p:spPr bwMode="auto">
          <a:xfrm>
            <a:off x="3543929" y="4611540"/>
            <a:ext cx="103822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/usr</a:t>
            </a: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is in block 132</a:t>
            </a:r>
          </a:p>
        </p:txBody>
      </p:sp>
      <p:sp>
        <p:nvSpPr>
          <p:cNvPr id="398447" name="Text Box 111"/>
          <p:cNvSpPr txBox="1">
            <a:spLocks noChangeArrowheads="1"/>
          </p:cNvSpPr>
          <p:nvPr/>
        </p:nvSpPr>
        <p:spPr bwMode="auto">
          <a:xfrm>
            <a:off x="4601203" y="6164115"/>
            <a:ext cx="215401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/</a:t>
            </a:r>
            <a:r>
              <a:rPr lang="en-US" b="0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usr</a:t>
            </a:r>
            <a:r>
              <a:rPr lang="en-US" b="0" i="1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/</a:t>
            </a:r>
            <a:r>
              <a:rPr lang="en-US" b="0" i="1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ast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is </a:t>
            </a:r>
            <a:r>
              <a:rPr lang="en-US" b="0" dirty="0" err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i</a:t>
            </a: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-node 26</a:t>
            </a:r>
          </a:p>
        </p:txBody>
      </p:sp>
      <p:sp>
        <p:nvSpPr>
          <p:cNvPr id="398448" name="Text Box 112"/>
          <p:cNvSpPr txBox="1">
            <a:spLocks noChangeArrowheads="1"/>
          </p:cNvSpPr>
          <p:nvPr/>
        </p:nvSpPr>
        <p:spPr bwMode="auto">
          <a:xfrm>
            <a:off x="6695116" y="4549628"/>
            <a:ext cx="13319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/usr/ast </a:t>
            </a: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is in block 406</a:t>
            </a:r>
          </a:p>
        </p:txBody>
      </p:sp>
      <p:sp>
        <p:nvSpPr>
          <p:cNvPr id="398449" name="Text Box 113"/>
          <p:cNvSpPr txBox="1">
            <a:spLocks noChangeArrowheads="1"/>
          </p:cNvSpPr>
          <p:nvPr/>
        </p:nvSpPr>
        <p:spPr bwMode="auto">
          <a:xfrm>
            <a:off x="8169903" y="5752953"/>
            <a:ext cx="22907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i="1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/usr/ast/mbox </a:t>
            </a: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 is i-node 60</a:t>
            </a:r>
          </a:p>
        </p:txBody>
      </p:sp>
      <p:sp>
        <p:nvSpPr>
          <p:cNvPr id="19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38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7078" y="1917701"/>
            <a:ext cx="8469923" cy="464722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Sequence of disk accesses to resolve “</a:t>
            </a:r>
            <a:r>
              <a:rPr lang="en-US" i="1" dirty="0"/>
              <a:t>/</a:t>
            </a:r>
            <a:r>
              <a:rPr lang="en-US" i="1" dirty="0" err="1"/>
              <a:t>usr</a:t>
            </a:r>
            <a:r>
              <a:rPr lang="en-US" i="1" dirty="0"/>
              <a:t>/</a:t>
            </a:r>
            <a:r>
              <a:rPr lang="en-US" i="1" dirty="0" err="1"/>
              <a:t>ast</a:t>
            </a:r>
            <a:r>
              <a:rPr lang="en-US" i="1" dirty="0"/>
              <a:t>/</a:t>
            </a:r>
            <a:r>
              <a:rPr lang="en-US" i="1" dirty="0" err="1"/>
              <a:t>mbox</a:t>
            </a:r>
            <a:r>
              <a:rPr lang="en-US" dirty="0"/>
              <a:t>”?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Read in </a:t>
            </a:r>
            <a:r>
              <a:rPr lang="en-US" dirty="0" err="1"/>
              <a:t>inode</a:t>
            </a:r>
            <a:r>
              <a:rPr lang="en-US" dirty="0"/>
              <a:t> for root (fixed position on disk)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Read in first data bock for root; search for “</a:t>
            </a:r>
            <a:r>
              <a:rPr lang="en-US" dirty="0" err="1"/>
              <a:t>usr</a:t>
            </a:r>
            <a:r>
              <a:rPr lang="en-US" dirty="0"/>
              <a:t>” to get address of its </a:t>
            </a:r>
            <a:r>
              <a:rPr lang="en-US" dirty="0" err="1"/>
              <a:t>inode</a:t>
            </a:r>
            <a:r>
              <a:rPr lang="en-US" dirty="0"/>
              <a:t>.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Table of file name/index pairs.  Search linearly – ok since directories typically very small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Read in </a:t>
            </a:r>
            <a:r>
              <a:rPr lang="en-US" dirty="0" err="1"/>
              <a:t>inode</a:t>
            </a:r>
            <a:r>
              <a:rPr lang="en-US" dirty="0"/>
              <a:t> for “</a:t>
            </a:r>
            <a:r>
              <a:rPr lang="en-US" dirty="0" err="1"/>
              <a:t>usr</a:t>
            </a:r>
            <a:r>
              <a:rPr lang="en-US" dirty="0"/>
              <a:t>” to get addresses of its data blocks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Read in first data block for “</a:t>
            </a:r>
            <a:r>
              <a:rPr lang="en-US" dirty="0" err="1"/>
              <a:t>usr</a:t>
            </a:r>
            <a:r>
              <a:rPr lang="en-US" dirty="0"/>
              <a:t>”; search for “</a:t>
            </a:r>
            <a:r>
              <a:rPr lang="en-US" dirty="0" err="1"/>
              <a:t>ast</a:t>
            </a:r>
            <a:r>
              <a:rPr lang="en-US" dirty="0"/>
              <a:t>” to get address of its </a:t>
            </a:r>
            <a:r>
              <a:rPr lang="en-US" dirty="0" err="1"/>
              <a:t>inode</a:t>
            </a:r>
            <a:r>
              <a:rPr lang="en-US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Read in </a:t>
            </a:r>
            <a:r>
              <a:rPr lang="en-US" dirty="0" err="1"/>
              <a:t>inode</a:t>
            </a:r>
            <a:r>
              <a:rPr lang="en-US" dirty="0"/>
              <a:t> for “</a:t>
            </a:r>
            <a:r>
              <a:rPr lang="en-US" dirty="0" err="1"/>
              <a:t>ast</a:t>
            </a:r>
            <a:r>
              <a:rPr lang="en-US" dirty="0"/>
              <a:t>” to get addresses of its data blocks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Read in first data block for “</a:t>
            </a:r>
            <a:r>
              <a:rPr lang="en-US" dirty="0" err="1"/>
              <a:t>ast</a:t>
            </a:r>
            <a:r>
              <a:rPr lang="en-US" dirty="0"/>
              <a:t>”; search for “</a:t>
            </a:r>
            <a:r>
              <a:rPr lang="en-US" dirty="0" err="1"/>
              <a:t>mbox</a:t>
            </a:r>
            <a:r>
              <a:rPr lang="en-US" dirty="0"/>
              <a:t>” to get address of its </a:t>
            </a:r>
            <a:r>
              <a:rPr lang="en-US" dirty="0" err="1"/>
              <a:t>inode</a:t>
            </a:r>
            <a:r>
              <a:rPr lang="en-US" dirty="0"/>
              <a:t>.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Read in </a:t>
            </a:r>
            <a:r>
              <a:rPr lang="en-US" dirty="0" err="1"/>
              <a:t>inode</a:t>
            </a:r>
            <a:r>
              <a:rPr lang="en-US" dirty="0"/>
              <a:t> for “</a:t>
            </a:r>
            <a:r>
              <a:rPr lang="en-US" dirty="0" err="1"/>
              <a:t>mbox</a:t>
            </a:r>
            <a:r>
              <a:rPr lang="en-US" dirty="0"/>
              <a:t>” to get addresses of its data blocks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Current working directory: </a:t>
            </a:r>
            <a:r>
              <a:rPr lang="en-US" dirty="0"/>
              <a:t>Per-address-space pointer to a directory (</a:t>
            </a:r>
            <a:r>
              <a:rPr lang="en-US" dirty="0" err="1"/>
              <a:t>inode</a:t>
            </a:r>
            <a:r>
              <a:rPr lang="en-US" dirty="0"/>
              <a:t>) used for resolving file names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Allows user to specify relative filename instead of absolute path (if CWD=““</a:t>
            </a:r>
            <a:r>
              <a:rPr lang="en-US" i="1" dirty="0"/>
              <a:t>/</a:t>
            </a:r>
            <a:r>
              <a:rPr lang="en-US" i="1" dirty="0" err="1"/>
              <a:t>usr</a:t>
            </a:r>
            <a:r>
              <a:rPr lang="en-US" i="1" dirty="0"/>
              <a:t>/</a:t>
            </a:r>
            <a:r>
              <a:rPr lang="en-US" i="1" dirty="0" err="1"/>
              <a:t>ast</a:t>
            </a:r>
            <a:r>
              <a:rPr lang="en-US" i="1" dirty="0"/>
              <a:t>/</a:t>
            </a:r>
            <a:r>
              <a:rPr lang="en-US" dirty="0"/>
              <a:t>”, then can resolve “</a:t>
            </a:r>
            <a:r>
              <a:rPr lang="en-US" dirty="0" err="1"/>
              <a:t>mbox</a:t>
            </a:r>
            <a:r>
              <a:rPr lang="en-US" dirty="0"/>
              <a:t>” without absolute path.)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39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07FEE46-E69D-4E90-9347-CCB3F8D93622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4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What is a ‘file’?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719264"/>
            <a:ext cx="10210800" cy="4302125"/>
          </a:xfrm>
        </p:spPr>
        <p:txBody>
          <a:bodyPr/>
          <a:lstStyle/>
          <a:p>
            <a:pPr>
              <a:spcBef>
                <a:spcPts val="400"/>
              </a:spcBef>
            </a:pPr>
            <a:r>
              <a:rPr lang="en-US" altLang="zh-CN" sz="2800" dirty="0">
                <a:ea typeface="宋体" charset="-122"/>
              </a:rPr>
              <a:t>A file is </a:t>
            </a:r>
          </a:p>
          <a:p>
            <a:pPr lvl="1">
              <a:spcBef>
                <a:spcPts val="400"/>
              </a:spcBef>
            </a:pPr>
            <a:r>
              <a:rPr lang="en-US" altLang="zh-CN" sz="2400" dirty="0">
                <a:ea typeface="宋体" charset="-122"/>
              </a:rPr>
              <a:t>an abstraction to describe stored information.  </a:t>
            </a:r>
          </a:p>
          <a:p>
            <a:pPr lvl="1">
              <a:spcBef>
                <a:spcPts val="400"/>
              </a:spcBef>
            </a:pPr>
            <a:r>
              <a:rPr lang="en-US" altLang="zh-CN" sz="2400" dirty="0">
                <a:ea typeface="宋体" charset="-122"/>
              </a:rPr>
              <a:t>A logical unit of information created by a process.</a:t>
            </a:r>
          </a:p>
          <a:p>
            <a:pPr>
              <a:spcBef>
                <a:spcPts val="400"/>
              </a:spcBef>
            </a:pPr>
            <a:r>
              <a:rPr lang="en-US" altLang="zh-CN" sz="2800" dirty="0">
                <a:ea typeface="宋体" charset="-122"/>
              </a:rPr>
              <a:t>A file has  (from users point of view)</a:t>
            </a:r>
          </a:p>
          <a:p>
            <a:pPr lvl="1">
              <a:spcBef>
                <a:spcPts val="400"/>
              </a:spcBef>
            </a:pPr>
            <a:r>
              <a:rPr lang="en-US" altLang="zh-CN" sz="2400" dirty="0">
                <a:ea typeface="宋体" charset="-122"/>
              </a:rPr>
              <a:t>A name (usually conveys meaning about the contents of the file)</a:t>
            </a:r>
          </a:p>
          <a:p>
            <a:pPr lvl="2">
              <a:spcBef>
                <a:spcPts val="400"/>
              </a:spcBef>
            </a:pPr>
            <a:r>
              <a:rPr lang="en-US" altLang="zh-CN" sz="2000" dirty="0">
                <a:ea typeface="宋体" charset="-122"/>
              </a:rPr>
              <a:t>May have an extension to denote the type of contents or associated application (that created or uses the file).</a:t>
            </a:r>
          </a:p>
          <a:p>
            <a:pPr lvl="1">
              <a:spcBef>
                <a:spcPts val="400"/>
              </a:spcBef>
            </a:pPr>
            <a:r>
              <a:rPr lang="en-US" altLang="zh-CN" sz="2400" dirty="0">
                <a:ea typeface="宋体" charset="-122"/>
              </a:rPr>
              <a:t>Stored information</a:t>
            </a:r>
          </a:p>
          <a:p>
            <a:pPr lvl="1">
              <a:spcBef>
                <a:spcPts val="400"/>
              </a:spcBef>
            </a:pPr>
            <a:r>
              <a:rPr lang="en-US" altLang="zh-CN" sz="2400" dirty="0">
                <a:ea typeface="宋体" charset="-122"/>
              </a:rPr>
              <a:t>A size</a:t>
            </a:r>
          </a:p>
          <a:p>
            <a:pPr lvl="1">
              <a:spcBef>
                <a:spcPts val="400"/>
              </a:spcBef>
            </a:pPr>
            <a:r>
              <a:rPr lang="en-US" altLang="zh-CN" sz="2400" dirty="0">
                <a:ea typeface="宋体" charset="-122"/>
              </a:rPr>
              <a:t>Information on ownership</a:t>
            </a:r>
          </a:p>
          <a:p>
            <a:pPr lvl="1" eaLnBrk="1" hangingPunct="1"/>
            <a:endParaRPr lang="en-US" altLang="zh-CN" sz="24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I-nodes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8130" y="1917701"/>
            <a:ext cx="8418871" cy="43672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Pros:</a:t>
            </a:r>
          </a:p>
          <a:p>
            <a:pPr lvl="1"/>
            <a:r>
              <a:rPr lang="en-US" dirty="0"/>
              <a:t>Small size: an </a:t>
            </a:r>
            <a:r>
              <a:rPr lang="en-US" dirty="0" err="1"/>
              <a:t>i</a:t>
            </a:r>
            <a:r>
              <a:rPr lang="en-US" dirty="0"/>
              <a:t>-node need only be in memory when the corresponding file is open, hence total size of </a:t>
            </a:r>
            <a:r>
              <a:rPr lang="en-US" dirty="0" err="1"/>
              <a:t>i</a:t>
            </a:r>
            <a:r>
              <a:rPr lang="en-US" dirty="0"/>
              <a:t>-nodes is proportional to max number of files that are open simultaneously</a:t>
            </a:r>
          </a:p>
          <a:p>
            <a:pPr lvl="2"/>
            <a:r>
              <a:rPr lang="en-US" dirty="0"/>
              <a:t>In contrast, FAT table size is proportional to total number of disk blocks</a:t>
            </a:r>
          </a:p>
          <a:p>
            <a:r>
              <a:rPr lang="en-US" dirty="0"/>
              <a:t>Cons: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i</a:t>
            </a:r>
            <a:r>
              <a:rPr lang="en-US" dirty="0"/>
              <a:t>-node has a fixed number of disk addresses; a file may grow beyond the limit</a:t>
            </a:r>
          </a:p>
          <a:p>
            <a:pPr lvl="2"/>
            <a:r>
              <a:rPr lang="en-US" dirty="0"/>
              <a:t>Solution: reserve the last disk address for the address of a block containing additional disk block addresses (indirect blocks)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40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36652" y="0"/>
            <a:ext cx="8229600" cy="1143000"/>
          </a:xfrm>
        </p:spPr>
        <p:txBody>
          <a:bodyPr/>
          <a:lstStyle/>
          <a:p>
            <a:r>
              <a:rPr lang="en-US" dirty="0"/>
              <a:t>Multilevel Indexed Files</a:t>
            </a:r>
          </a:p>
        </p:txBody>
      </p:sp>
      <p:sp>
        <p:nvSpPr>
          <p:cNvPr id="9328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21981" y="1765005"/>
            <a:ext cx="9193619" cy="494059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sz="2400" dirty="0"/>
              <a:t>Multilevel Indexed Files: </a:t>
            </a:r>
            <a:br>
              <a:rPr lang="en-US" sz="2400" dirty="0"/>
            </a:br>
            <a:r>
              <a:rPr lang="en-US" sz="2400" dirty="0"/>
              <a:t>Like multilevel page tables</a:t>
            </a:r>
          </a:p>
          <a:p>
            <a:pPr>
              <a:lnSpc>
                <a:spcPct val="80000"/>
              </a:lnSpc>
              <a:spcBef>
                <a:spcPct val="10000"/>
              </a:spcBef>
              <a:buNone/>
            </a:pPr>
            <a:r>
              <a:rPr lang="en-US" sz="2400" dirty="0"/>
              <a:t>     (from UNIX 4.1 BSD)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2000" dirty="0"/>
              <a:t>Key idea: efficient for small </a:t>
            </a:r>
            <a:br>
              <a:rPr lang="en-US" sz="2000" dirty="0"/>
            </a:br>
            <a:r>
              <a:rPr lang="en-US" sz="2000" dirty="0"/>
              <a:t>files, but still allow big files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endParaRPr lang="en-US" sz="2400" dirty="0"/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sz="2000" dirty="0"/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sz="2000" dirty="0"/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en-US" sz="2000" dirty="0"/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sz="2400" dirty="0"/>
              <a:t>I-node (File header) contains 13 pointers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2000" dirty="0"/>
              <a:t>Fixed size table, pointers not all equivalent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sz="2400" dirty="0"/>
              <a:t>File Header format: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2000" dirty="0"/>
              <a:t>First 10 pointers are to data blocks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2000" dirty="0"/>
              <a:t>Pointer 11 points to “indirect block” containing 256 block </a:t>
            </a:r>
            <a:r>
              <a:rPr lang="en-US" sz="2000" dirty="0" err="1"/>
              <a:t>ptrs</a:t>
            </a:r>
            <a:endParaRPr lang="en-US" sz="2000" dirty="0"/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2000" dirty="0"/>
              <a:t>Pointer 12 points to “doubly indirect block” containing 256 indirect block </a:t>
            </a:r>
            <a:r>
              <a:rPr lang="en-US" sz="2000" dirty="0" err="1"/>
              <a:t>ptrs</a:t>
            </a:r>
            <a:r>
              <a:rPr lang="en-US" sz="2000" dirty="0"/>
              <a:t> for total of 64K blocks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sz="2000" dirty="0"/>
              <a:t>Pointer 13 points to a triply indirect block (16M blocks)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41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 l="4486" t="948" r="4706" b="948"/>
          <a:stretch>
            <a:fillRect/>
          </a:stretch>
        </p:blipFill>
        <p:spPr bwMode="auto">
          <a:xfrm>
            <a:off x="6464146" y="1109871"/>
            <a:ext cx="4064707" cy="329316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2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2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2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2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2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286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32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32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32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3286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32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3286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2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286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2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286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8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File System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54942" y="5433237"/>
            <a:ext cx="8232058" cy="9675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 additional layer of software to hide differences among different file systems and present a uniform interface (e.g., POSIX) to the user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6861139-868E-4FF8-8C73-E16CB89934DC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42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10" name="Picture 6" descr="D:\b\b4\IBM\04-1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4942" y="1801302"/>
            <a:ext cx="7283450" cy="36290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11F1E16-0173-413E-A872-BC3F8EF98A3F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43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Approaches:  Summary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9600" y="1735139"/>
            <a:ext cx="8483600" cy="43021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Contiguous storage: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Excellent access time (sequential and random)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Poor space usage with external fragmentation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Simple management, no need for data structures to relate non contiguous blocks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VERY difficult and inefficient to extend existing files !!!!   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FAT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Good sequential access (2 dereferences per block)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Good random access (order 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Good space usage with some internal fragmentation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One pointer per block must be stored in memory and on disk, size increases as size of disk increases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Not efficiently scalable to large disks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1800">
                <a:ea typeface="宋体" charset="-122"/>
              </a:rPr>
              <a:t>I-nodes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Good sequential access (2-4 dereferences per block)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Better random access (order logN)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Good space usage with some internal fragmentation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One pointer and one I-node per file on disk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600">
                <a:ea typeface="宋体" charset="-122"/>
              </a:rPr>
              <a:t>One pointer and one I-node per OPEN file in memory</a:t>
            </a:r>
          </a:p>
          <a:p>
            <a:pPr lvl="1" eaLnBrk="1" hangingPunct="1">
              <a:lnSpc>
                <a:spcPct val="80000"/>
              </a:lnSpc>
            </a:pPr>
            <a:endParaRPr lang="en-US" altLang="zh-CN" sz="1600">
              <a:ea typeface="宋体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7802181F-15B0-46C6-A8BC-85A931316A9B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44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Choosing a block size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charset="-122"/>
              </a:rPr>
              <a:t>Large block size means 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Large amount of internal fragmentation, decreased disk space utilization (less of the disk actually being used)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Wasted space!</a:t>
            </a:r>
          </a:p>
          <a:p>
            <a:r>
              <a:rPr lang="en-US" altLang="zh-CN" sz="2800" dirty="0">
                <a:ea typeface="宋体" charset="-122"/>
              </a:rPr>
              <a:t>Small block size means</a:t>
            </a:r>
          </a:p>
          <a:p>
            <a:pPr lvl="1"/>
            <a:r>
              <a:rPr lang="en-US" altLang="zh-CN" sz="2400" dirty="0">
                <a:ea typeface="宋体" charset="-122"/>
              </a:rPr>
              <a:t>Most files occupy multiple blocks, thus need multiple seeks and rotational delays to access</a:t>
            </a:r>
          </a:p>
          <a:p>
            <a:pPr lvl="1"/>
            <a:r>
              <a:rPr lang="en-US" altLang="zh-CN" sz="2400" dirty="0">
                <a:ea typeface="宋体" charset="-122"/>
              </a:rPr>
              <a:t>Reduced performance!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B4B691C6-0DE0-42B7-964E-F634146029DE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45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Free list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>
                <a:ea typeface="宋体" charset="-122"/>
              </a:rPr>
              <a:t>Need to keep track of which blocks are free.</a:t>
            </a:r>
          </a:p>
          <a:p>
            <a:pPr eaLnBrk="1" hangingPunct="1"/>
            <a:r>
              <a:rPr lang="en-US" altLang="zh-CN" sz="2800" dirty="0">
                <a:ea typeface="宋体" charset="-122"/>
              </a:rPr>
              <a:t>Two common approaches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Linked list of disk blocks holding addresses of free blocks 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Bitmap, 1 bit for each block, 0 if not allocated, 1 if allocated.</a:t>
            </a:r>
          </a:p>
          <a:p>
            <a:pPr eaLnBrk="1" hangingPunct="1"/>
            <a:r>
              <a:rPr lang="en-US" altLang="zh-CN" sz="2800" dirty="0">
                <a:ea typeface="宋体" charset="-122"/>
              </a:rPr>
              <a:t>The list or bitmap is kept on the disk (not in memory) to prevent data loss upon system crash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list management: linked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5097" y="1917701"/>
            <a:ext cx="3551903" cy="436721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Addresses of free blocks are kept in a list of disk blocks</a:t>
            </a:r>
          </a:p>
          <a:p>
            <a:r>
              <a:rPr lang="en-US" dirty="0"/>
              <a:t>Suppose each disk block address is 32-bits (4 Bytes), then each 1KB-disk block holds 255 addresses for free blocks (plus one address for the next block)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46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40813" y="6253164"/>
            <a:ext cx="9144000" cy="452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r>
              <a:rPr lang="en-US" sz="2000" b="0" dirty="0">
                <a:solidFill>
                  <a:srgbClr val="000000"/>
                </a:solidFill>
                <a:latin typeface="Arial" pitchFamily="34" charset="0"/>
                <a:ea typeface="+mn-ea"/>
                <a:cs typeface="+mn-cs"/>
              </a:rPr>
              <a:t>Figure 4-22. (a) Storing the free list on a linked list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7738" y="1779639"/>
            <a:ext cx="4933978" cy="4568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list management: bitmap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1897" y="1917701"/>
            <a:ext cx="6295103" cy="4367213"/>
          </a:xfrm>
        </p:spPr>
        <p:txBody>
          <a:bodyPr/>
          <a:lstStyle/>
          <a:p>
            <a:r>
              <a:rPr lang="en-US" dirty="0"/>
              <a:t>A disk with n blocks requires a bitmap with n bits.</a:t>
            </a:r>
          </a:p>
          <a:p>
            <a:r>
              <a:rPr lang="en-US" dirty="0"/>
              <a:t>Each bit in the bitmap refers to a block</a:t>
            </a:r>
          </a:p>
          <a:p>
            <a:pPr lvl="1"/>
            <a:r>
              <a:rPr lang="en-US" dirty="0"/>
              <a:t>1 indicates free blocks</a:t>
            </a:r>
          </a:p>
          <a:p>
            <a:pPr lvl="1"/>
            <a:r>
              <a:rPr lang="en-US" dirty="0"/>
              <a:t>0 indicates allocated blocks</a:t>
            </a:r>
          </a:p>
          <a:p>
            <a:r>
              <a:rPr lang="en-US" dirty="0"/>
              <a:t>1-bit per block, on contrast to 32-bits per block for the linked list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47</a:t>
            </a:fld>
            <a:endParaRPr lang="en-US" altLang="zh-CN" b="0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798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13426" y="1726175"/>
            <a:ext cx="2202217" cy="4989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A3BC79-AA5A-4812-95F2-828CB5A661EA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48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list management: bitmap cont’</a:t>
            </a:r>
            <a:endParaRPr lang="en-US" altLang="zh-CN" dirty="0">
              <a:ea typeface="宋体" charset="-122"/>
            </a:endParaRP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CN" sz="2800" dirty="0">
                <a:ea typeface="宋体" charset="-122"/>
              </a:rPr>
              <a:t>How much space is required?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One bit for each block on the disk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Disk size in bytes / (8 * block size in bytes)</a:t>
            </a:r>
          </a:p>
          <a:p>
            <a:pPr lvl="2"/>
            <a:r>
              <a:rPr lang="en-US" altLang="zh-CN" sz="2000" dirty="0">
                <a:ea typeface="宋体" charset="-122"/>
              </a:rPr>
              <a:t>Dividing by 8 is for converting from # bits to # bytes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Example for an 8GB disk with 2KB blocks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8*2</a:t>
            </a:r>
            <a:r>
              <a:rPr lang="en-US" altLang="zh-CN" sz="2400" baseline="30000" dirty="0">
                <a:ea typeface="宋体" charset="-122"/>
              </a:rPr>
              <a:t>30</a:t>
            </a:r>
            <a:r>
              <a:rPr lang="en-US" altLang="zh-CN" sz="2400" dirty="0">
                <a:ea typeface="宋体" charset="-122"/>
              </a:rPr>
              <a:t>/(8*2*2</a:t>
            </a:r>
            <a:r>
              <a:rPr lang="en-US" altLang="zh-CN" sz="2400" baseline="30000" dirty="0">
                <a:ea typeface="宋体" charset="-122"/>
              </a:rPr>
              <a:t>10</a:t>
            </a:r>
            <a:r>
              <a:rPr lang="en-US" altLang="zh-CN" sz="2400" dirty="0">
                <a:ea typeface="宋体" charset="-122"/>
              </a:rPr>
              <a:t>)=0.5*2</a:t>
            </a:r>
            <a:r>
              <a:rPr lang="en-US" altLang="zh-CN" sz="2400" baseline="30000" dirty="0">
                <a:ea typeface="宋体" charset="-122"/>
              </a:rPr>
              <a:t>20</a:t>
            </a:r>
            <a:r>
              <a:rPr lang="en-US" altLang="zh-CN" sz="2400" dirty="0">
                <a:ea typeface="宋体" charset="-122"/>
              </a:rPr>
              <a:t>=0.5 MB (250 disk blocks)</a:t>
            </a:r>
          </a:p>
          <a:p>
            <a:pPr eaLnBrk="1" hangingPunct="1"/>
            <a:r>
              <a:rPr lang="en-US" altLang="zh-CN" sz="2800" dirty="0">
                <a:ea typeface="宋体" charset="-122"/>
              </a:rPr>
              <a:t>Less space</a:t>
            </a:r>
          </a:p>
          <a:p>
            <a:pPr lvl="1" eaLnBrk="1" hangingPunct="1"/>
            <a:r>
              <a:rPr lang="en-US" altLang="zh-CN" sz="2400" dirty="0">
                <a:ea typeface="宋体" charset="-122"/>
              </a:rPr>
              <a:t>But more time searching </a:t>
            </a:r>
          </a:p>
          <a:p>
            <a:pPr eaLnBrk="1" hangingPunct="1"/>
            <a:r>
              <a:rPr lang="en-US" altLang="zh-CN" sz="2800" dirty="0">
                <a:ea typeface="宋体" charset="-122"/>
              </a:rPr>
              <a:t>Used by </a:t>
            </a:r>
            <a:r>
              <a:rPr lang="en-US" altLang="zh-CN" sz="2800" dirty="0" err="1">
                <a:ea typeface="宋体" charset="-122"/>
              </a:rPr>
              <a:t>MacOS</a:t>
            </a:r>
            <a:r>
              <a:rPr lang="en-US" altLang="zh-CN" sz="2800" dirty="0">
                <a:ea typeface="宋体" charset="-122"/>
              </a:rPr>
              <a:t>, NTFS(Windows)</a:t>
            </a:r>
          </a:p>
          <a:p>
            <a:pPr eaLnBrk="1" hangingPunct="1"/>
            <a:r>
              <a:rPr lang="en-US" altLang="zh-CN" sz="2800" dirty="0">
                <a:ea typeface="宋体" charset="-122"/>
              </a:rPr>
              <a:t>Q: When will linked-list scheme require less space than bitmap scheme?</a:t>
            </a:r>
          </a:p>
          <a:p>
            <a:pPr eaLnBrk="1" hangingPunct="1"/>
            <a:r>
              <a:rPr lang="en-US" altLang="zh-CN" sz="2800" dirty="0">
                <a:ea typeface="宋体" charset="-122"/>
              </a:rPr>
              <a:t>A: When the disk is nearly full (with few free blocks)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Caching</a:t>
            </a: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1" y="1779637"/>
            <a:ext cx="8805863" cy="475881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Key Idea: Exploit locality by caching data in memory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Name translations: Mapping from </a:t>
            </a:r>
            <a:r>
              <a:rPr lang="en-US" dirty="0" err="1"/>
              <a:t>paths</a:t>
            </a:r>
            <a:r>
              <a:rPr lang="en-US" dirty="0" err="1">
                <a:sym typeface="Symbol" pitchFamily="18" charset="2"/>
              </a:rPr>
              <a:t>inodes</a:t>
            </a:r>
            <a:endParaRPr lang="en-US" dirty="0">
              <a:sym typeface="Symbol" pitchFamily="18" charset="2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Disk blocks: Mapping from block </a:t>
            </a:r>
            <a:r>
              <a:rPr lang="en-US" dirty="0" err="1"/>
              <a:t>address</a:t>
            </a:r>
            <a:r>
              <a:rPr lang="en-US" dirty="0" err="1">
                <a:sym typeface="Symbol" pitchFamily="18" charset="2"/>
              </a:rPr>
              <a:t>disk</a:t>
            </a:r>
            <a:r>
              <a:rPr lang="en-US" dirty="0">
                <a:sym typeface="Symbol" pitchFamily="18" charset="2"/>
              </a:rPr>
              <a:t> content</a:t>
            </a:r>
            <a:r>
              <a:rPr lang="en-US" dirty="0"/>
              <a:t>	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dirty="0">
                <a:solidFill>
                  <a:schemeClr val="hlink"/>
                </a:solidFill>
              </a:rPr>
              <a:t>Buffer Cache:</a:t>
            </a:r>
            <a:r>
              <a:rPr lang="en-US" dirty="0"/>
              <a:t> Memory used to cache kernel resources, including disk blocks and name translations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Can contain “dirty” blocks (blocks yet on disk)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Replacement policy?  LRU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Can afford overhead of timestamps for each disk block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Advantages: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Works very well for name translation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Works well in general as long as memory is big enough to accommodate a host’s working set of files.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Disadvantages: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Fails when some application scans through file system, thereby flushing the cache with data used only once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Example: </a:t>
            </a:r>
            <a:r>
              <a:rPr lang="en-US" dirty="0">
                <a:latin typeface="Courier New" pitchFamily="49" charset="0"/>
              </a:rPr>
              <a:t>find . –exec </a:t>
            </a:r>
            <a:r>
              <a:rPr lang="en-US" dirty="0" err="1">
                <a:latin typeface="Courier New" pitchFamily="49" charset="0"/>
              </a:rPr>
              <a:t>grep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foo</a:t>
            </a:r>
            <a:r>
              <a:rPr lang="en-US">
                <a:latin typeface="Courier New" pitchFamily="49" charset="0"/>
              </a:rPr>
              <a:t>{}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Other Replacement Policies?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Some systems allow applications to request other policies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Example, ‘Use Once’: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dirty="0"/>
              <a:t>File system can discard blocks as soon as they are used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49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4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04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04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4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4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4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4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4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4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41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41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90419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0419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0419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0419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0419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0419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41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824F5B4-F310-4BEE-B91A-43E797DAC2C6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5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File systems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Files should be 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Persistent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Exists regardless of if processes are using it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Shareable between processes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Have a consistent and clearly defined structure (how they are stored)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This is important to the OS that manages the files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 sz="3600" dirty="0">
              <a:ea typeface="宋体" charset="-122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Caching (con’t)</a:t>
            </a:r>
          </a:p>
        </p:txBody>
      </p:sp>
      <p:sp>
        <p:nvSpPr>
          <p:cNvPr id="90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838632"/>
            <a:ext cx="8839200" cy="501936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Cache Size: How much memory should the OS allocate to the buffer cache </a:t>
            </a:r>
            <a:r>
              <a:rPr lang="en-US" dirty="0" err="1"/>
              <a:t>vs</a:t>
            </a:r>
            <a:r>
              <a:rPr lang="en-US" dirty="0"/>
              <a:t> virtual memory?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Too much memory to the file system cache </a:t>
            </a:r>
            <a:r>
              <a:rPr lang="en-US" dirty="0">
                <a:sym typeface="Symbol" pitchFamily="18" charset="2"/>
              </a:rPr>
              <a:t> </a:t>
            </a:r>
            <a:r>
              <a:rPr lang="en-US" dirty="0"/>
              <a:t>won’t be able to run many applications at once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Too little memory to file system cache </a:t>
            </a:r>
            <a:r>
              <a:rPr lang="en-US" dirty="0">
                <a:sym typeface="Symbol" pitchFamily="18" charset="2"/>
              </a:rPr>
              <a:t></a:t>
            </a:r>
            <a:r>
              <a:rPr lang="en-US" dirty="0"/>
              <a:t> many applications may run slowly (disk caching not effective)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Solution: adjust boundary dynamically so that the disk access rates for paging and file access are balanced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</a:rPr>
              <a:t>Read Ahead </a:t>
            </a:r>
            <a:r>
              <a:rPr lang="en-US" dirty="0" err="1">
                <a:solidFill>
                  <a:schemeClr val="hlink"/>
                </a:solidFill>
              </a:rPr>
              <a:t>Prefetching</a:t>
            </a:r>
            <a:r>
              <a:rPr lang="en-US" dirty="0">
                <a:solidFill>
                  <a:schemeClr val="hlink"/>
                </a:solidFill>
              </a:rPr>
              <a:t>:</a:t>
            </a:r>
            <a:r>
              <a:rPr lang="en-US" dirty="0"/>
              <a:t> fetch sequential blocks early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Key Idea: exploit fact that most common file access is sequential by </a:t>
            </a:r>
            <a:r>
              <a:rPr lang="en-US" dirty="0" err="1"/>
              <a:t>prefetching</a:t>
            </a:r>
            <a:r>
              <a:rPr lang="en-US" dirty="0"/>
              <a:t> subsequent disk blocks ahead of current read request (if they are not already in memory)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Elevator algorithm can efficiently interleave groups of </a:t>
            </a:r>
            <a:r>
              <a:rPr lang="en-US" dirty="0" err="1"/>
              <a:t>prefetches</a:t>
            </a:r>
            <a:r>
              <a:rPr lang="en-US" dirty="0"/>
              <a:t> from concurrent applications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How much to </a:t>
            </a:r>
            <a:r>
              <a:rPr lang="en-US" dirty="0" err="1"/>
              <a:t>prefetch</a:t>
            </a:r>
            <a:r>
              <a:rPr lang="en-US" dirty="0"/>
              <a:t>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Too many imposes delays on requests by other applications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Too few causes many seeks (and rotational delays) among concurrent file requests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50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5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5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5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5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5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5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05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05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05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05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5219" grpId="0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 Caching (con’t)</a:t>
            </a: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799302"/>
            <a:ext cx="8686800" cy="487925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chemeClr val="hlink"/>
                </a:solidFill>
              </a:rPr>
              <a:t>Delayed Writes:</a:t>
            </a:r>
            <a:r>
              <a:rPr lang="en-US" dirty="0"/>
              <a:t> Writes to files not immediately sent out to disk (similar to write-back cache)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Instead, </a:t>
            </a:r>
            <a:r>
              <a:rPr lang="en-US" dirty="0">
                <a:latin typeface="Courier New" pitchFamily="49" charset="0"/>
              </a:rPr>
              <a:t>write()</a:t>
            </a:r>
            <a:r>
              <a:rPr lang="en-US" dirty="0"/>
              <a:t> copies data from user space buffer to kernel buffer (in cache)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Enabled by presence of buffer cache: can leave written file blocks in cache for a while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If some other application tries to read data before written to disk, file system will read from cache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Flushed to disk periodically (e.g. in UNIX, every 30 sec)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Advantages: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Disk scheduler can efficiently order lots of requests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Some files need never get written to disk! (e..g temporary scratch files written /</a:t>
            </a:r>
            <a:r>
              <a:rPr lang="en-US" dirty="0" err="1"/>
              <a:t>tmp</a:t>
            </a:r>
            <a:r>
              <a:rPr lang="en-US" dirty="0"/>
              <a:t> often don’t exist for 30 sec)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Disadvantages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What if system crashes before file has been written out?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dirty="0"/>
              <a:t>Worse yet, what if system crashes before a directory file has been written out? (lose pointer to </a:t>
            </a:r>
            <a:r>
              <a:rPr lang="en-US" dirty="0" err="1"/>
              <a:t>inode</a:t>
            </a:r>
            <a:r>
              <a:rPr lang="en-US" dirty="0"/>
              <a:t>!)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51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6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6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06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06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06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06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06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06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06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06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06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624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File naming</a:t>
            </a:r>
            <a:endParaRPr lang="en-CA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Naming rules are dependent on the OS</a:t>
            </a:r>
            <a:r>
              <a:rPr lang="en-CA"/>
              <a:t>. </a:t>
            </a:r>
          </a:p>
          <a:p>
            <a:pPr eaLnBrk="1" hangingPunct="1"/>
            <a:r>
              <a:rPr lang="en-US" altLang="zh-CN">
                <a:ea typeface="宋体" charset="-122"/>
              </a:rPr>
              <a:t>Naming rules specify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Characters legal within the name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Maximum / minimum number of characters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Whether name is case sensitive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Structure of name (are there extensions, etc.)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Are file names fixed length or variable length</a:t>
            </a:r>
          </a:p>
          <a:p>
            <a:pPr lvl="1" eaLnBrk="1" hangingPunct="1"/>
            <a:r>
              <a:rPr lang="en-US" altLang="zh-CN">
                <a:ea typeface="宋体" charset="-122"/>
              </a:rPr>
              <a:t>…</a:t>
            </a:r>
          </a:p>
        </p:txBody>
      </p:sp>
      <p:sp>
        <p:nvSpPr>
          <p:cNvPr id="819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FE0E324-6EB4-42F9-9F7E-EB2C34A7917E}" type="slidenum">
              <a:rPr lang="en-US" altLang="zh-CN" b="0">
                <a:solidFill>
                  <a:srgbClr val="000000"/>
                </a:solidFill>
                <a:cs typeface="+mn-cs"/>
              </a:rPr>
              <a:pPr/>
              <a:t>6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:\b\b4\IBM\04-0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4540" y="1784954"/>
            <a:ext cx="6912079" cy="461372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itchFamily="34" charset="0"/>
              </a:rPr>
              <a:t>Some typical file name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7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524000" y="5937250"/>
            <a:ext cx="91440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 algn="ctr">
              <a:spcBef>
                <a:spcPct val="20000"/>
              </a:spcBef>
            </a:pPr>
            <a:endParaRPr lang="en-US" sz="2400" b="0" dirty="0">
              <a:solidFill>
                <a:srgbClr val="000000"/>
              </a:solidFill>
              <a:latin typeface="Arial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Structure</a:t>
            </a:r>
          </a:p>
        </p:txBody>
      </p:sp>
      <p:sp>
        <p:nvSpPr>
          <p:cNvPr id="37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An unstructured sequence of bytes </a:t>
            </a:r>
          </a:p>
          <a:p>
            <a:pPr lvl="1"/>
            <a:r>
              <a:rPr lang="en-US" sz="2400"/>
              <a:t>Most widely used, e.g., UNIX and Windows</a:t>
            </a:r>
          </a:p>
          <a:p>
            <a:pPr lvl="1"/>
            <a:r>
              <a:rPr lang="en-US" sz="2400"/>
              <a:t>User programs impose meaning of files</a:t>
            </a:r>
          </a:p>
          <a:p>
            <a:r>
              <a:rPr lang="en-US" sz="2800"/>
              <a:t>A sequence of fixed-length records</a:t>
            </a:r>
          </a:p>
          <a:p>
            <a:pPr lvl="1"/>
            <a:r>
              <a:rPr lang="en-US" sz="2400"/>
              <a:t>Records have internal structure</a:t>
            </a:r>
          </a:p>
          <a:p>
            <a:pPr lvl="1"/>
            <a:r>
              <a:rPr lang="en-US" sz="2400"/>
              <a:t>Read/write in records</a:t>
            </a:r>
          </a:p>
          <a:p>
            <a:pPr lvl="1"/>
            <a:r>
              <a:rPr lang="en-US" sz="2400"/>
              <a:t>Not used in any current general-purpose system</a:t>
            </a:r>
          </a:p>
          <a:p>
            <a:r>
              <a:rPr lang="en-US" sz="2800"/>
              <a:t>A tree of records</a:t>
            </a:r>
          </a:p>
          <a:p>
            <a:pPr lvl="1"/>
            <a:r>
              <a:rPr lang="en-US" sz="2400"/>
              <a:t>Search records by keys</a:t>
            </a:r>
          </a:p>
          <a:p>
            <a:pPr lvl="1"/>
            <a:r>
              <a:rPr lang="en-US" sz="2400"/>
              <a:t>Used on some large mainframe computers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8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64455" y="759697"/>
            <a:ext cx="7926796" cy="769937"/>
          </a:xfrm>
        </p:spPr>
        <p:txBody>
          <a:bodyPr/>
          <a:lstStyle/>
          <a:p>
            <a:r>
              <a:rPr lang="en-US" dirty="0"/>
              <a:t>Examples of File Structures</a:t>
            </a:r>
          </a:p>
        </p:txBody>
      </p:sp>
      <p:graphicFrame>
        <p:nvGraphicFramePr>
          <p:cNvPr id="377859" name="Group 3"/>
          <p:cNvGraphicFramePr>
            <a:graphicFrameLocks noGrp="1"/>
          </p:cNvGraphicFramePr>
          <p:nvPr/>
        </p:nvGraphicFramePr>
        <p:xfrm>
          <a:off x="3140075" y="1885950"/>
          <a:ext cx="1066800" cy="4064000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377895" name="Text Box 39"/>
          <p:cNvSpPr txBox="1">
            <a:spLocks noChangeArrowheads="1"/>
          </p:cNvSpPr>
          <p:nvPr/>
        </p:nvSpPr>
        <p:spPr bwMode="auto">
          <a:xfrm>
            <a:off x="2667001" y="6016626"/>
            <a:ext cx="186372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Byte sequence</a:t>
            </a:r>
          </a:p>
        </p:txBody>
      </p:sp>
      <p:graphicFrame>
        <p:nvGraphicFramePr>
          <p:cNvPr id="377896" name="Group 40"/>
          <p:cNvGraphicFramePr>
            <a:graphicFrameLocks noGrp="1"/>
          </p:cNvGraphicFramePr>
          <p:nvPr/>
        </p:nvGraphicFramePr>
        <p:xfrm>
          <a:off x="4800600" y="2273301"/>
          <a:ext cx="1600200" cy="411930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Name: Jack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Account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Name: Carole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Account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5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Name: Nicola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Account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5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Name: Andrew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SIN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Address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Account #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7908" name="Text Box 52"/>
          <p:cNvSpPr txBox="1">
            <a:spLocks noChangeArrowheads="1"/>
          </p:cNvSpPr>
          <p:nvPr/>
        </p:nvSpPr>
        <p:spPr bwMode="auto">
          <a:xfrm>
            <a:off x="4281489" y="6461126"/>
            <a:ext cx="2174875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Record sequence</a:t>
            </a:r>
          </a:p>
        </p:txBody>
      </p:sp>
      <p:sp>
        <p:nvSpPr>
          <p:cNvPr id="377909" name="Text Box 53"/>
          <p:cNvSpPr txBox="1">
            <a:spLocks noChangeArrowheads="1"/>
          </p:cNvSpPr>
          <p:nvPr/>
        </p:nvSpPr>
        <p:spPr bwMode="auto">
          <a:xfrm>
            <a:off x="8534400" y="5378451"/>
            <a:ext cx="706438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lg" len="lg"/>
          </a:ln>
          <a:effectLst/>
        </p:spPr>
        <p:txBody>
          <a:bodyPr wrap="none">
            <a:spAutoFit/>
          </a:bodyPr>
          <a:lstStyle/>
          <a:p>
            <a:r>
              <a:rPr lang="en-US" sz="2000" b="0">
                <a:solidFill>
                  <a:srgbClr val="000000"/>
                </a:solidFill>
                <a:latin typeface="Arial" charset="0"/>
                <a:ea typeface="+mn-ea"/>
                <a:cs typeface="+mn-cs"/>
              </a:rPr>
              <a:t>Tree</a:t>
            </a:r>
          </a:p>
        </p:txBody>
      </p:sp>
      <p:graphicFrame>
        <p:nvGraphicFramePr>
          <p:cNvPr id="377910" name="Group 54"/>
          <p:cNvGraphicFramePr>
            <a:graphicFrameLocks noGrp="1"/>
          </p:cNvGraphicFramePr>
          <p:nvPr/>
        </p:nvGraphicFramePr>
        <p:xfrm>
          <a:off x="8597900" y="2820988"/>
          <a:ext cx="1447800" cy="304800"/>
        </p:xfrm>
        <a:graphic>
          <a:graphicData uri="http://schemas.openxmlformats.org/drawingml/2006/table">
            <a:tbl>
              <a:tblPr/>
              <a:tblGrid>
                <a:gridCol w="4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Pig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7920" name="Group 64"/>
          <p:cNvGraphicFramePr>
            <a:graphicFrameLocks noGrp="1"/>
          </p:cNvGraphicFramePr>
          <p:nvPr/>
        </p:nvGraphicFramePr>
        <p:xfrm>
          <a:off x="6900864" y="3765550"/>
          <a:ext cx="1608137" cy="304800"/>
        </p:xfrm>
        <a:graphic>
          <a:graphicData uri="http://schemas.openxmlformats.org/drawingml/2006/table">
            <a:tbl>
              <a:tblPr/>
              <a:tblGrid>
                <a:gridCol w="4651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Cow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Dog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7930" name="Group 74"/>
          <p:cNvGraphicFramePr>
            <a:graphicFrameLocks noGrp="1"/>
          </p:cNvGraphicFramePr>
          <p:nvPr/>
        </p:nvGraphicFramePr>
        <p:xfrm>
          <a:off x="8597900" y="3765550"/>
          <a:ext cx="1841500" cy="30480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Goat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Owl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7940" name="Group 84"/>
          <p:cNvGraphicFramePr>
            <a:graphicFrameLocks noGrp="1"/>
          </p:cNvGraphicFramePr>
          <p:nvPr/>
        </p:nvGraphicFramePr>
        <p:xfrm>
          <a:off x="7721600" y="4679950"/>
          <a:ext cx="1841500" cy="304800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Hen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Ibis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Lamb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lg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377950" name="AutoShape 94"/>
          <p:cNvCxnSpPr>
            <a:cxnSpLocks noChangeShapeType="1"/>
          </p:cNvCxnSpPr>
          <p:nvPr/>
        </p:nvCxnSpPr>
        <p:spPr bwMode="auto">
          <a:xfrm flipH="1">
            <a:off x="7134226" y="3124200"/>
            <a:ext cx="1704975" cy="641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cxnSp>
        <p:nvCxnSpPr>
          <p:cNvPr id="377951" name="AutoShape 95"/>
          <p:cNvCxnSpPr>
            <a:cxnSpLocks noChangeShapeType="1"/>
          </p:cNvCxnSpPr>
          <p:nvPr/>
        </p:nvCxnSpPr>
        <p:spPr bwMode="auto">
          <a:xfrm flipH="1">
            <a:off x="8909050" y="3124200"/>
            <a:ext cx="412750" cy="641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cxnSp>
        <p:nvCxnSpPr>
          <p:cNvPr id="377952" name="AutoShape 96"/>
          <p:cNvCxnSpPr>
            <a:cxnSpLocks noChangeShapeType="1"/>
          </p:cNvCxnSpPr>
          <p:nvPr/>
        </p:nvCxnSpPr>
        <p:spPr bwMode="auto">
          <a:xfrm>
            <a:off x="9804400" y="3124200"/>
            <a:ext cx="863600" cy="64135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cxnSp>
        <p:nvCxnSpPr>
          <p:cNvPr id="377953" name="AutoShape 97"/>
          <p:cNvCxnSpPr>
            <a:cxnSpLocks noChangeShapeType="1"/>
          </p:cNvCxnSpPr>
          <p:nvPr/>
        </p:nvCxnSpPr>
        <p:spPr bwMode="auto">
          <a:xfrm flipH="1">
            <a:off x="7991476" y="4070350"/>
            <a:ext cx="917575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</p:spPr>
      </p:cxnSp>
      <p:sp>
        <p:nvSpPr>
          <p:cNvPr id="377954" name="Text Box 98"/>
          <p:cNvSpPr txBox="1">
            <a:spLocks noChangeArrowheads="1"/>
          </p:cNvSpPr>
          <p:nvPr/>
        </p:nvSpPr>
        <p:spPr bwMode="auto">
          <a:xfrm>
            <a:off x="1671485" y="1738979"/>
            <a:ext cx="11842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1 byte</a:t>
            </a:r>
          </a:p>
        </p:txBody>
      </p:sp>
      <p:sp>
        <p:nvSpPr>
          <p:cNvPr id="377955" name="Line 99"/>
          <p:cNvSpPr>
            <a:spLocks noChangeShapeType="1"/>
          </p:cNvSpPr>
          <p:nvPr/>
        </p:nvSpPr>
        <p:spPr bwMode="auto">
          <a:xfrm flipV="1">
            <a:off x="2349911" y="1943101"/>
            <a:ext cx="761590" cy="13519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377956" name="Text Box 100"/>
          <p:cNvSpPr txBox="1">
            <a:spLocks noChangeArrowheads="1"/>
          </p:cNvSpPr>
          <p:nvPr/>
        </p:nvSpPr>
        <p:spPr bwMode="auto">
          <a:xfrm>
            <a:off x="4331621" y="1723718"/>
            <a:ext cx="19177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>
                <a:solidFill>
                  <a:srgbClr val="000000"/>
                </a:solidFill>
                <a:latin typeface="Times New Roman" pitchFamily="18" charset="0"/>
                <a:ea typeface="+mn-ea"/>
                <a:cs typeface="+mn-cs"/>
              </a:rPr>
              <a:t>1 record</a:t>
            </a:r>
          </a:p>
        </p:txBody>
      </p:sp>
      <p:sp>
        <p:nvSpPr>
          <p:cNvPr id="377957" name="Line 101"/>
          <p:cNvSpPr>
            <a:spLocks noChangeShapeType="1"/>
          </p:cNvSpPr>
          <p:nvPr/>
        </p:nvSpPr>
        <p:spPr bwMode="auto">
          <a:xfrm>
            <a:off x="5216526" y="1885950"/>
            <a:ext cx="422275" cy="3873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en-US" b="0">
              <a:solidFill>
                <a:srgbClr val="000000"/>
              </a:solidFill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64288"/>
            <a:ext cx="1905000" cy="457200"/>
          </a:xfrm>
        </p:spPr>
        <p:txBody>
          <a:bodyPr/>
          <a:lstStyle/>
          <a:p>
            <a:pPr>
              <a:defRPr/>
            </a:pPr>
            <a:fld id="{1C8ACC4A-4AD7-4A58-AE8C-95CF4519BD60}" type="slidenum">
              <a:rPr lang="en-US" altLang="zh-CN" b="0">
                <a:solidFill>
                  <a:srgbClr val="000000"/>
                </a:solidFill>
                <a:cs typeface="+mn-cs"/>
              </a:rPr>
              <a:pPr>
                <a:defRPr/>
              </a:pPr>
              <a:t>9</a:t>
            </a:fld>
            <a:endParaRPr lang="en-US" altLang="zh-CN" b="0">
              <a:solidFill>
                <a:srgbClr val="000000"/>
              </a:solidFill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ecture">
  <a:themeElements>
    <a:clrScheme name="Quadrant 2">
      <a:dk1>
        <a:srgbClr val="000000"/>
      </a:dk1>
      <a:lt1>
        <a:srgbClr val="FFFFFF"/>
      </a:lt1>
      <a:dk2>
        <a:srgbClr val="420000"/>
      </a:dk2>
      <a:lt2>
        <a:srgbClr val="660000"/>
      </a:lt2>
      <a:accent1>
        <a:srgbClr val="CCCC00"/>
      </a:accent1>
      <a:accent2>
        <a:srgbClr val="999966"/>
      </a:accent2>
      <a:accent3>
        <a:srgbClr val="FFFFFF"/>
      </a:accent3>
      <a:accent4>
        <a:srgbClr val="000000"/>
      </a:accent4>
      <a:accent5>
        <a:srgbClr val="E2E2AA"/>
      </a:accent5>
      <a:accent6>
        <a:srgbClr val="8A8A5C"/>
      </a:accent6>
      <a:hlink>
        <a:srgbClr val="996633"/>
      </a:hlink>
      <a:folHlink>
        <a:srgbClr val="993300"/>
      </a:folHlink>
    </a:clrScheme>
    <a:fontScheme name="Quadrant">
      <a:majorFont>
        <a:latin typeface="Arial Rounded MT Bold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Quadrant 1">
        <a:dk1>
          <a:srgbClr val="5C5674"/>
        </a:dk1>
        <a:lt1>
          <a:srgbClr val="FFFFFF"/>
        </a:lt1>
        <a:dk2>
          <a:srgbClr val="85986A"/>
        </a:dk2>
        <a:lt2>
          <a:srgbClr val="FFFFFF"/>
        </a:lt2>
        <a:accent1>
          <a:srgbClr val="666633"/>
        </a:accent1>
        <a:accent2>
          <a:srgbClr val="ADC5B8"/>
        </a:accent2>
        <a:accent3>
          <a:srgbClr val="C2CAB9"/>
        </a:accent3>
        <a:accent4>
          <a:srgbClr val="DADADA"/>
        </a:accent4>
        <a:accent5>
          <a:srgbClr val="B8B8AD"/>
        </a:accent5>
        <a:accent6>
          <a:srgbClr val="9CB2A6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2">
        <a:dk1>
          <a:srgbClr val="000000"/>
        </a:dk1>
        <a:lt1>
          <a:srgbClr val="FFFFFF"/>
        </a:lt1>
        <a:dk2>
          <a:srgbClr val="420000"/>
        </a:dk2>
        <a:lt2>
          <a:srgbClr val="660000"/>
        </a:lt2>
        <a:accent1>
          <a:srgbClr val="CCCC00"/>
        </a:accent1>
        <a:accent2>
          <a:srgbClr val="999966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8A8A5C"/>
        </a:accent6>
        <a:hlink>
          <a:srgbClr val="996633"/>
        </a:hlink>
        <a:folHlink>
          <a:srgbClr val="993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3">
        <a:dk1>
          <a:srgbClr val="618052"/>
        </a:dk1>
        <a:lt1>
          <a:srgbClr val="FFFFE3"/>
        </a:lt1>
        <a:dk2>
          <a:srgbClr val="162E36"/>
        </a:dk2>
        <a:lt2>
          <a:srgbClr val="FFFFFF"/>
        </a:lt2>
        <a:accent1>
          <a:srgbClr val="336699"/>
        </a:accent1>
        <a:accent2>
          <a:srgbClr val="69888B"/>
        </a:accent2>
        <a:accent3>
          <a:srgbClr val="ABADAE"/>
        </a:accent3>
        <a:accent4>
          <a:srgbClr val="DADAC2"/>
        </a:accent4>
        <a:accent5>
          <a:srgbClr val="ADB8CA"/>
        </a:accent5>
        <a:accent6>
          <a:srgbClr val="5E7B7D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4">
        <a:dk1>
          <a:srgbClr val="000000"/>
        </a:dk1>
        <a:lt1>
          <a:srgbClr val="FFFFFF"/>
        </a:lt1>
        <a:dk2>
          <a:srgbClr val="000000"/>
        </a:dk2>
        <a:lt2>
          <a:srgbClr val="CC0000"/>
        </a:lt2>
        <a:accent1>
          <a:srgbClr val="FFCC00"/>
        </a:accent1>
        <a:accent2>
          <a:srgbClr val="3366CC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2D5CB9"/>
        </a:accent6>
        <a:hlink>
          <a:srgbClr val="6666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5">
        <a:dk1>
          <a:srgbClr val="666699"/>
        </a:dk1>
        <a:lt1>
          <a:srgbClr val="FFFFFF"/>
        </a:lt1>
        <a:dk2>
          <a:srgbClr val="000033"/>
        </a:dk2>
        <a:lt2>
          <a:srgbClr val="FFFFFF"/>
        </a:lt2>
        <a:accent1>
          <a:srgbClr val="9966FF"/>
        </a:accent1>
        <a:accent2>
          <a:srgbClr val="CCCCFF"/>
        </a:accent2>
        <a:accent3>
          <a:srgbClr val="AAAAAD"/>
        </a:accent3>
        <a:accent4>
          <a:srgbClr val="DADADA"/>
        </a:accent4>
        <a:accent5>
          <a:srgbClr val="CAB8FF"/>
        </a:accent5>
        <a:accent6>
          <a:srgbClr val="B9B9E7"/>
        </a:accent6>
        <a:hlink>
          <a:srgbClr val="CC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6">
        <a:dk1>
          <a:srgbClr val="000000"/>
        </a:dk1>
        <a:lt1>
          <a:srgbClr val="FFFFFF"/>
        </a:lt1>
        <a:dk2>
          <a:srgbClr val="000000"/>
        </a:dk2>
        <a:lt2>
          <a:srgbClr val="669966"/>
        </a:lt2>
        <a:accent1>
          <a:srgbClr val="CCCC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8AB9"/>
        </a:accent6>
        <a:hlink>
          <a:srgbClr val="000066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7">
        <a:dk1>
          <a:srgbClr val="0099CC"/>
        </a:dk1>
        <a:lt1>
          <a:srgbClr val="FFFFFF"/>
        </a:lt1>
        <a:dk2>
          <a:srgbClr val="000099"/>
        </a:dk2>
        <a:lt2>
          <a:srgbClr val="FFFFFF"/>
        </a:lt2>
        <a:accent1>
          <a:srgbClr val="0099CC"/>
        </a:accent1>
        <a:accent2>
          <a:srgbClr val="6600FF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5C00E7"/>
        </a:accent6>
        <a:hlink>
          <a:srgbClr val="FFCC00"/>
        </a:hlink>
        <a:folHlink>
          <a:srgbClr val="00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Quadrant 8">
        <a:dk1>
          <a:srgbClr val="000033"/>
        </a:dk1>
        <a:lt1>
          <a:srgbClr val="FFFFFF"/>
        </a:lt1>
        <a:dk2>
          <a:srgbClr val="003366"/>
        </a:dk2>
        <a:lt2>
          <a:srgbClr val="275C6D"/>
        </a:lt2>
        <a:accent1>
          <a:srgbClr val="A7D2DF"/>
        </a:accent1>
        <a:accent2>
          <a:srgbClr val="108DA6"/>
        </a:accent2>
        <a:accent3>
          <a:srgbClr val="FFFFFF"/>
        </a:accent3>
        <a:accent4>
          <a:srgbClr val="00002A"/>
        </a:accent4>
        <a:accent5>
          <a:srgbClr val="D0E5EC"/>
        </a:accent5>
        <a:accent6>
          <a:srgbClr val="0D7F96"/>
        </a:accent6>
        <a:hlink>
          <a:srgbClr val="666699"/>
        </a:hlink>
        <a:folHlink>
          <a:srgbClr val="99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Quadrant 9">
        <a:dk1>
          <a:srgbClr val="CC3300"/>
        </a:dk1>
        <a:lt1>
          <a:srgbClr val="FFFFFF"/>
        </a:lt1>
        <a:dk2>
          <a:srgbClr val="000000"/>
        </a:dk2>
        <a:lt2>
          <a:srgbClr val="FFFFCC"/>
        </a:lt2>
        <a:accent1>
          <a:srgbClr val="FF9900"/>
        </a:accent1>
        <a:accent2>
          <a:srgbClr val="993300"/>
        </a:accent2>
        <a:accent3>
          <a:srgbClr val="AAAAAA"/>
        </a:accent3>
        <a:accent4>
          <a:srgbClr val="DADADA"/>
        </a:accent4>
        <a:accent5>
          <a:srgbClr val="FFCAAA"/>
        </a:accent5>
        <a:accent6>
          <a:srgbClr val="8A2D00"/>
        </a:accent6>
        <a:hlink>
          <a:srgbClr val="CEC5A2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113092</TotalTime>
  <Pages>60</Pages>
  <Words>4485</Words>
  <Application>Microsoft Office PowerPoint</Application>
  <PresentationFormat>Widescreen</PresentationFormat>
  <Paragraphs>741</Paragraphs>
  <Slides>51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Gill Sans</vt:lpstr>
      <vt:lpstr>Gill Sans Light</vt:lpstr>
      <vt:lpstr>宋体</vt:lpstr>
      <vt:lpstr>Arial</vt:lpstr>
      <vt:lpstr>Arial Rounded MT Bold</vt:lpstr>
      <vt:lpstr>Comic Sans MS</vt:lpstr>
      <vt:lpstr>Courier New</vt:lpstr>
      <vt:lpstr>Helvetica</vt:lpstr>
      <vt:lpstr>Symbol</vt:lpstr>
      <vt:lpstr>Tahoma</vt:lpstr>
      <vt:lpstr>Times New Roman</vt:lpstr>
      <vt:lpstr>Wingdings</vt:lpstr>
      <vt:lpstr>Office</vt:lpstr>
      <vt:lpstr>lecture</vt:lpstr>
      <vt:lpstr>CSC 112: Computer Operating Systems Lecture 25   File Systems </vt:lpstr>
      <vt:lpstr>Outline</vt:lpstr>
      <vt:lpstr>File System</vt:lpstr>
      <vt:lpstr>What is a ‘file’?</vt:lpstr>
      <vt:lpstr>File systems</vt:lpstr>
      <vt:lpstr>File naming</vt:lpstr>
      <vt:lpstr>Some typical file name extensions</vt:lpstr>
      <vt:lpstr>File Structure</vt:lpstr>
      <vt:lpstr>Examples of File Structures</vt:lpstr>
      <vt:lpstr>File types</vt:lpstr>
      <vt:lpstr>File Access</vt:lpstr>
      <vt:lpstr>File Attributes</vt:lpstr>
      <vt:lpstr>Operations on files</vt:lpstr>
      <vt:lpstr>Directory</vt:lpstr>
      <vt:lpstr>Organization: Single-level / Two-level</vt:lpstr>
      <vt:lpstr>Hierarchical Directory Systems</vt:lpstr>
      <vt:lpstr>A UNIX directory tree.</vt:lpstr>
      <vt:lpstr>Directory Structure</vt:lpstr>
      <vt:lpstr>Path Names</vt:lpstr>
      <vt:lpstr>Directory Operations (UNIX)</vt:lpstr>
      <vt:lpstr>File Management System</vt:lpstr>
      <vt:lpstr>File System Components</vt:lpstr>
      <vt:lpstr>File Descriptor</vt:lpstr>
      <vt:lpstr>Reading A Block</vt:lpstr>
      <vt:lpstr>File System Layout</vt:lpstr>
      <vt:lpstr>Implementing Files</vt:lpstr>
      <vt:lpstr>File systems Implementation Challenges</vt:lpstr>
      <vt:lpstr>Contiguous Allocation</vt:lpstr>
      <vt:lpstr>Internal vs. External Fragmentation </vt:lpstr>
      <vt:lpstr>Enlarging a File</vt:lpstr>
      <vt:lpstr>Contiguous Allocation Pros and Cons</vt:lpstr>
      <vt:lpstr>Linked-List Allocation</vt:lpstr>
      <vt:lpstr>Linked List Allocation Pros and Cons</vt:lpstr>
      <vt:lpstr>File Allocation Table (FAT)</vt:lpstr>
      <vt:lpstr>FAT Pros and Cons </vt:lpstr>
      <vt:lpstr>I-nodes</vt:lpstr>
      <vt:lpstr>Implementing Directories</vt:lpstr>
      <vt:lpstr>Locate A File: /usr/ast/mbox</vt:lpstr>
      <vt:lpstr>PowerPoint Presentation</vt:lpstr>
      <vt:lpstr>I-nodes Pros and Cons</vt:lpstr>
      <vt:lpstr>Multilevel Indexed Files</vt:lpstr>
      <vt:lpstr>Virtual File System</vt:lpstr>
      <vt:lpstr>Approaches:  Summary</vt:lpstr>
      <vt:lpstr>Choosing a block size</vt:lpstr>
      <vt:lpstr>Free list</vt:lpstr>
      <vt:lpstr>Free list management: linked list</vt:lpstr>
      <vt:lpstr>Free list management: bitmap</vt:lpstr>
      <vt:lpstr>Free list management: bitmap cont’</vt:lpstr>
      <vt:lpstr>File System Caching</vt:lpstr>
      <vt:lpstr>File System Caching (con’t)</vt:lpstr>
      <vt:lpstr>File System Caching (con’t)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1217</cp:revision>
  <cp:lastPrinted>2022-04-26T21:30:49Z</cp:lastPrinted>
  <dcterms:created xsi:type="dcterms:W3CDTF">1995-08-12T11:37:26Z</dcterms:created>
  <dcterms:modified xsi:type="dcterms:W3CDTF">2025-02-01T01:45:17Z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