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2" r:id="rId3"/>
    <p:sldMasterId id="2147483765" r:id="rId4"/>
  </p:sldMasterIdLst>
  <p:notesMasterIdLst>
    <p:notesMasterId r:id="rId83"/>
  </p:notesMasterIdLst>
  <p:handoutMasterIdLst>
    <p:handoutMasterId r:id="rId84"/>
  </p:handoutMasterIdLst>
  <p:sldIdLst>
    <p:sldId id="256" r:id="rId5"/>
    <p:sldId id="334" r:id="rId6"/>
    <p:sldId id="431" r:id="rId7"/>
    <p:sldId id="360" r:id="rId8"/>
    <p:sldId id="786" r:id="rId9"/>
    <p:sldId id="362" r:id="rId10"/>
    <p:sldId id="364" r:id="rId11"/>
    <p:sldId id="862" r:id="rId12"/>
    <p:sldId id="361" r:id="rId13"/>
    <p:sldId id="366" r:id="rId14"/>
    <p:sldId id="363" r:id="rId15"/>
    <p:sldId id="419" r:id="rId16"/>
    <p:sldId id="420" r:id="rId17"/>
    <p:sldId id="421" r:id="rId18"/>
    <p:sldId id="372" r:id="rId19"/>
    <p:sldId id="763" r:id="rId20"/>
    <p:sldId id="764" r:id="rId21"/>
    <p:sldId id="765" r:id="rId22"/>
    <p:sldId id="766" r:id="rId23"/>
    <p:sldId id="767" r:id="rId24"/>
    <p:sldId id="769" r:id="rId25"/>
    <p:sldId id="774" r:id="rId26"/>
    <p:sldId id="770" r:id="rId27"/>
    <p:sldId id="775" r:id="rId28"/>
    <p:sldId id="771" r:id="rId29"/>
    <p:sldId id="772" r:id="rId30"/>
    <p:sldId id="396" r:id="rId31"/>
    <p:sldId id="776" r:id="rId32"/>
    <p:sldId id="773" r:id="rId33"/>
    <p:sldId id="374" r:id="rId34"/>
    <p:sldId id="378" r:id="rId35"/>
    <p:sldId id="777" r:id="rId36"/>
    <p:sldId id="778" r:id="rId37"/>
    <p:sldId id="779" r:id="rId38"/>
    <p:sldId id="375" r:id="rId39"/>
    <p:sldId id="382" r:id="rId40"/>
    <p:sldId id="383" r:id="rId41"/>
    <p:sldId id="384" r:id="rId42"/>
    <p:sldId id="385" r:id="rId43"/>
    <p:sldId id="386" r:id="rId44"/>
    <p:sldId id="387" r:id="rId45"/>
    <p:sldId id="861" r:id="rId46"/>
    <p:sldId id="860" r:id="rId47"/>
    <p:sldId id="1691" r:id="rId48"/>
    <p:sldId id="1692" r:id="rId49"/>
    <p:sldId id="1693" r:id="rId50"/>
    <p:sldId id="1698" r:id="rId51"/>
    <p:sldId id="1697" r:id="rId52"/>
    <p:sldId id="1755" r:id="rId53"/>
    <p:sldId id="397" r:id="rId54"/>
    <p:sldId id="389" r:id="rId55"/>
    <p:sldId id="388" r:id="rId56"/>
    <p:sldId id="390" r:id="rId57"/>
    <p:sldId id="418" r:id="rId58"/>
    <p:sldId id="391" r:id="rId59"/>
    <p:sldId id="392" r:id="rId60"/>
    <p:sldId id="369" r:id="rId61"/>
    <p:sldId id="393" r:id="rId62"/>
    <p:sldId id="394" r:id="rId63"/>
    <p:sldId id="395" r:id="rId64"/>
    <p:sldId id="412" r:id="rId65"/>
    <p:sldId id="416" r:id="rId66"/>
    <p:sldId id="404" r:id="rId67"/>
    <p:sldId id="370" r:id="rId68"/>
    <p:sldId id="400" r:id="rId69"/>
    <p:sldId id="402" r:id="rId70"/>
    <p:sldId id="401" r:id="rId71"/>
    <p:sldId id="403" r:id="rId72"/>
    <p:sldId id="406" r:id="rId73"/>
    <p:sldId id="417" r:id="rId74"/>
    <p:sldId id="371" r:id="rId75"/>
    <p:sldId id="405" r:id="rId76"/>
    <p:sldId id="407" r:id="rId77"/>
    <p:sldId id="408" r:id="rId78"/>
    <p:sldId id="409" r:id="rId79"/>
    <p:sldId id="410" r:id="rId80"/>
    <p:sldId id="411" r:id="rId81"/>
    <p:sldId id="293" r:id="rId8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3"/>
    <p:restoredTop sz="86536" autoAdjust="0"/>
  </p:normalViewPr>
  <p:slideViewPr>
    <p:cSldViewPr>
      <p:cViewPr varScale="1">
        <p:scale>
          <a:sx n="71" d="100"/>
          <a:sy n="71" d="100"/>
        </p:scale>
        <p:origin x="1411"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Cons:  </a:t>
            </a:r>
          </a:p>
          <a:p>
            <a:r>
              <a:rPr lang="en-GB" sz="1200" dirty="0"/>
              <a:t>- Address translation can be slower due to the need to search the table or use a hash function.</a:t>
            </a:r>
          </a:p>
          <a:p>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a:t>
            </a: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4095485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Track base (physical address) and bounds of the page table per segment</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4406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64=2^6</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1782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55520332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064096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81107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94051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8346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042217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29510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184762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493509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913410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776942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396836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267453270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p>
          <a:p>
            <a:endParaRPr lang="en-GB" dirty="0"/>
          </a:p>
          <a:p>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spTree>
    <p:extLst>
      <p:ext uri="{BB962C8B-B14F-4D97-AF65-F5344CB8AC3E}">
        <p14:creationId xmlns:p14="http://schemas.microsoft.com/office/powerpoint/2010/main" val="22578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Tree>
    <p:extLst>
      <p:ext uri="{BB962C8B-B14F-4D97-AF65-F5344CB8AC3E}">
        <p14:creationId xmlns:p14="http://schemas.microsoft.com/office/powerpoint/2010/main" val="172145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15</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21</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Tree>
    <p:extLst>
      <p:ext uri="{BB962C8B-B14F-4D97-AF65-F5344CB8AC3E}">
        <p14:creationId xmlns:p14="http://schemas.microsoft.com/office/powerpoint/2010/main" val="161460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23</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85000" lnSpcReduction="1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pPr lvl="1"/>
            <a:r>
              <a:rPr lang="en-GB" sz="1600" dirty="0"/>
              <a:t>PPN not stored in the table, since the table index is PPN.</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The search can be very inefficient since finding a match may require searching the entire table. Solution: Hashed IPT to reduce # memory accesses (omitted)</a:t>
            </a:r>
          </a:p>
          <a:p>
            <a:pPr lvl="1"/>
            <a:r>
              <a:rPr lang="en-GB" sz="1600" dirty="0"/>
              <a:t>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27</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a14="http://schemas.microsoft.com/office/drawing/2010/main" xmlns="">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the</a:t>
            </a:r>
            <a:r>
              <a:rPr lang="zh-CN" altLang="en-US" dirty="0"/>
              <a:t> </a:t>
            </a:r>
            <a:r>
              <a:rPr lang="en-US" altLang="zh-CN" dirty="0"/>
              <a:t>introduced</a:t>
            </a:r>
            <a:r>
              <a:rPr lang="zh-CN" altLang="en-US" dirty="0"/>
              <a:t> </a:t>
            </a:r>
            <a:r>
              <a:rPr lang="en-US" altLang="zh-CN" dirty="0"/>
              <a:t>paging</a:t>
            </a:r>
            <a:r>
              <a:rPr lang="zh-CN" altLang="en-US" dirty="0"/>
              <a:t> </a:t>
            </a:r>
            <a:r>
              <a:rPr lang="en-US" altLang="zh-CN" dirty="0"/>
              <a:t>mechanism</a:t>
            </a:r>
          </a:p>
          <a:p>
            <a:pPr lvl="1"/>
            <a:r>
              <a:rPr lang="en-US" altLang="zh-CN" dirty="0"/>
              <a:t>Page</a:t>
            </a:r>
            <a:r>
              <a:rPr lang="zh-CN" altLang="en-US" dirty="0"/>
              <a:t> </a:t>
            </a:r>
            <a:r>
              <a:rPr lang="en-US" altLang="zh-CN" dirty="0"/>
              <a:t>table</a:t>
            </a:r>
            <a:r>
              <a:rPr lang="zh-CN" altLang="en-US" dirty="0"/>
              <a:t> </a:t>
            </a:r>
            <a:r>
              <a:rPr lang="en-US" altLang="zh-CN" dirty="0"/>
              <a:t>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In this scheme every data/instruction access requires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30</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t>Memory Accesses of Paging</a:t>
            </a:r>
          </a:p>
        </p:txBody>
      </p:sp>
      <p:sp>
        <p:nvSpPr>
          <p:cNvPr id="3" name="Content Placeholder 2">
            <a:extLst>
              <a:ext uri="{FF2B5EF4-FFF2-40B4-BE49-F238E27FC236}">
                <a16:creationId xmlns:a16="http://schemas.microsoft.com/office/drawing/2014/main" id="{33A75A48-5FDC-1593-1C59-27407E47AFB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2012950" y="1168483"/>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130359" y="2975525"/>
            <a:ext cx="5822014" cy="3693319"/>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12 bits. 16-bit virtual address space, hence VPN is 16-12=4 bits.</a:t>
            </a:r>
          </a:p>
          <a:p>
            <a:pPr marL="342900" indent="-342900">
              <a:buFont typeface="Arial" panose="020B0604020202020204" pitchFamily="34" charset="0"/>
              <a:buChar char="•"/>
            </a:pPr>
            <a:r>
              <a:rPr lang="en-US" b="0" dirty="0">
                <a:latin typeface="+mj-lt"/>
              </a:rPr>
              <a:t>Each int is 4 Bytes, hence Virtual Memory addresses in the for loop has stride of 4: 0x3000, 0x3004, 0x3008, etc. Suppose virtual page with VPN=3 starts at virtual memory address 0x3000</a:t>
            </a:r>
          </a:p>
          <a:p>
            <a:pPr marL="342900" indent="-342900">
              <a:buFont typeface="Arial" panose="020B0604020202020204" pitchFamily="34" charset="0"/>
              <a:buChar char="•"/>
            </a:pPr>
            <a:r>
              <a:rPr lang="en-US" b="0" dirty="0">
                <a:latin typeface="+mj-lt"/>
              </a:rPr>
              <a:t>Suppose physical address space is also 16 bits (in practice it is shorter), hence PPN is also 4 bits, and page table translation maps VPN=3 to PPN=5, and physical page with PPN=5 starts at physical memory address 0x5000 </a:t>
            </a:r>
          </a:p>
          <a:p>
            <a:pPr marL="342900" indent="-342900">
              <a:buFont typeface="Arial" panose="020B0604020202020204" pitchFamily="34" charset="0"/>
              <a:buChar char="•"/>
            </a:pPr>
            <a:r>
              <a:rPr lang="en-US" b="0" dirty="0">
                <a:latin typeface="+mj-lt"/>
              </a:rPr>
              <a:t>Suppose Page Table for all these VPNs fit in one physical page at physical memory address 0x200C</a:t>
            </a: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337852635"/>
              </p:ext>
            </p:extLst>
          </p:nvPr>
        </p:nvGraphicFramePr>
        <p:xfrm>
          <a:off x="6978703" y="63967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dirty="0"/>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938333" y="2450657"/>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85000" lnSpcReduction="10000"/>
          </a:bodyPr>
          <a:lstStyle/>
          <a:p>
            <a:pPr fontAlgn="auto">
              <a:spcAft>
                <a:spcPts val="0"/>
              </a:spcAft>
            </a:pPr>
            <a:r>
              <a:rPr lang="en-US" b="0" dirty="0"/>
              <a:t>TLB is a separate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cache.</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b="0" dirty="0">
              <a:ea typeface="宋体" charset="-122"/>
            </a:endParaRP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US" altLang="zh-CN" dirty="0"/>
              <a:t>TLB</a:t>
            </a:r>
            <a:r>
              <a:rPr lang="zh-CN" altLang="en-US" dirty="0"/>
              <a:t> </a:t>
            </a:r>
            <a:r>
              <a:rPr lang="en-US" altLang="zh-CN" dirty="0"/>
              <a:t>and</a:t>
            </a:r>
            <a:r>
              <a:rPr lang="zh-CN" altLang="en-US" dirty="0"/>
              <a:t> </a:t>
            </a:r>
            <a:r>
              <a:rPr lang="en-US" altLang="zh-CN" dirty="0"/>
              <a:t>can</a:t>
            </a:r>
            <a:r>
              <a:rPr lang="zh-CN" altLang="en-US" dirty="0"/>
              <a:t> </a:t>
            </a:r>
            <a:r>
              <a:rPr lang="en-US" altLang="zh-CN" dirty="0"/>
              <a:t>be</a:t>
            </a:r>
            <a:r>
              <a:rPr lang="zh-CN" altLang="en-US" dirty="0"/>
              <a:t> </a:t>
            </a:r>
            <a:r>
              <a:rPr lang="en-US" altLang="zh-CN" dirty="0"/>
              <a:t>quickly</a:t>
            </a:r>
            <a:r>
              <a:rPr lang="zh-CN" altLang="en-US" dirty="0"/>
              <a:t> </a:t>
            </a:r>
            <a:r>
              <a:rPr lang="en-US" altLang="zh-CN" dirty="0"/>
              <a:t>accessed</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244725"/>
            <a:chOff x="1104" y="1230"/>
            <a:chExt cx="3168" cy="1414"/>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536" y="2238"/>
              <a:ext cx="1241"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 Read or Write</a:t>
              </a:r>
            </a:p>
            <a:p>
              <a:pPr defTabSz="457200" eaLnBrk="1" fontAlgn="auto" hangingPunct="1">
                <a:spcBef>
                  <a:spcPts val="0"/>
                </a:spcBef>
                <a:spcAft>
                  <a:spcPts val="0"/>
                </a:spcAft>
              </a:pPr>
              <a:r>
                <a:rPr lang="en-US" b="0">
                  <a:solidFill>
                    <a:prstClr val="black"/>
                  </a:solidFill>
                  <a:latin typeface="Calibri"/>
                  <a:ea typeface="+mn-ea"/>
                  <a:cs typeface="+mn-cs"/>
                </a:rPr>
                <a:t>(untranslated)</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029493" cy="64375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Translate</a:t>
            </a:r>
          </a:p>
          <a:p>
            <a:pPr defTabSz="457200" eaLnBrk="1" fontAlgn="auto" hangingPunct="1">
              <a:spcBef>
                <a:spcPts val="0"/>
              </a:spcBef>
              <a:spcAft>
                <a:spcPts val="0"/>
              </a:spcAft>
            </a:pPr>
            <a:r>
              <a:rPr lang="en-US" b="0">
                <a:solidFill>
                  <a:prstClr val="black"/>
                </a:solidFill>
                <a:latin typeface="Calibri"/>
                <a:ea typeface="+mn-ea"/>
                <a:cs typeface="+mn-cs"/>
              </a:rPr>
              <a:t>(MMU)</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172758"/>
            <a:ext cx="1524000" cy="714375"/>
            <a:chOff x="3360" y="540"/>
            <a:chExt cx="960" cy="450"/>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579" y="540"/>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7163455" y="242891"/>
            <a:ext cx="5028545" cy="198435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202173" y="1031384"/>
            <a:ext cx="7072961" cy="3454692"/>
          </a:xfrm>
        </p:spPr>
        <p:txBody>
          <a:bodyPr>
            <a:normAutofit fontScale="775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(Similar to L2/L3 cache design.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a:p>
            <a:endParaRPr lang="en-SE" dirty="0"/>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447302" y="6209458"/>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629240" y="4788647"/>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645116" y="509185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629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883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373777"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1245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648540"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490165" y="4085383"/>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090365" y="4098083"/>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818777" y="4037759"/>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624478" y="4750547"/>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182002" y="6094100"/>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445715" y="6196758"/>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045915" y="6209458"/>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799728" y="6161834"/>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720602" y="4361609"/>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259727" y="5704633"/>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616665" y="4794997"/>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040527" y="5704634"/>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735728" y="6009433"/>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635591" y="5382371"/>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081802" y="4352083"/>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7910603" y="4728321"/>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869327" y="5323633"/>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275134" y="3985901"/>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4" name="Footer Placeholder 3">
            <a:extLst>
              <a:ext uri="{FF2B5EF4-FFF2-40B4-BE49-F238E27FC236}">
                <a16:creationId xmlns:a16="http://schemas.microsoft.com/office/drawing/2014/main" id="{79766C57-DD91-5A00-0D46-427E3853C8A2}"/>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Tree>
    <p:extLst>
      <p:ext uri="{BB962C8B-B14F-4D97-AF65-F5344CB8AC3E}">
        <p14:creationId xmlns:p14="http://schemas.microsoft.com/office/powerpoint/2010/main" val="784039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Tree>
    <p:extLst>
      <p:ext uri="{BB962C8B-B14F-4D97-AF65-F5344CB8AC3E}">
        <p14:creationId xmlns:p14="http://schemas.microsoft.com/office/powerpoint/2010/main" val="195301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Tree>
    <p:extLst>
      <p:ext uri="{BB962C8B-B14F-4D97-AF65-F5344CB8AC3E}">
        <p14:creationId xmlns:p14="http://schemas.microsoft.com/office/powerpoint/2010/main" val="3310313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Tree>
    <p:extLst>
      <p:ext uri="{BB962C8B-B14F-4D97-AF65-F5344CB8AC3E}">
        <p14:creationId xmlns:p14="http://schemas.microsoft.com/office/powerpoint/2010/main" val="8538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A2121-0F92-BAE5-3852-D5BFA90F13EC}"/>
              </a:ext>
            </a:extLst>
          </p:cNvPr>
          <p:cNvSpPr>
            <a:spLocks noGrp="1"/>
          </p:cNvSpPr>
          <p:nvPr>
            <p:ph type="title"/>
          </p:nvPr>
        </p:nvSpPr>
        <p:spPr/>
        <p:txBody>
          <a:bodyPr/>
          <a:lstStyle/>
          <a:p>
            <a:r>
              <a:rPr lang="en-US" altLang="zh-CN"/>
              <a:t>Paging</a:t>
            </a:r>
            <a:endParaRPr lang="en-US"/>
          </a:p>
        </p:txBody>
      </p:sp>
      <p:sp>
        <p:nvSpPr>
          <p:cNvPr id="3" name="内容占位符 2">
            <a:extLst>
              <a:ext uri="{FF2B5EF4-FFF2-40B4-BE49-F238E27FC236}">
                <a16:creationId xmlns:a16="http://schemas.microsoft.com/office/drawing/2014/main" id="{D34FED06-7D81-DFBC-593A-6C34ED07D9F9}"/>
              </a:ext>
            </a:extLst>
          </p:cNvPr>
          <p:cNvSpPr>
            <a:spLocks noGrp="1"/>
          </p:cNvSpPr>
          <p:nvPr>
            <p:ph idx="1"/>
          </p:nvPr>
        </p:nvSpPr>
        <p:spPr/>
        <p:txBody>
          <a:bodyPr/>
          <a:lstStyle/>
          <a:p>
            <a:r>
              <a:rPr lang="en-US" altLang="zh-CN" dirty="0"/>
              <a:t>Segmentation</a:t>
            </a:r>
            <a:r>
              <a:rPr lang="zh-CN" altLang="en-US" dirty="0"/>
              <a:t> </a:t>
            </a:r>
            <a:r>
              <a:rPr lang="en-US" altLang="zh-CN" dirty="0"/>
              <a:t>allows</a:t>
            </a:r>
            <a:r>
              <a:rPr lang="zh-CN" altLang="en-US" dirty="0"/>
              <a:t> </a:t>
            </a:r>
            <a:r>
              <a:rPr lang="en-US" altLang="zh-CN" b="1" dirty="0">
                <a:solidFill>
                  <a:srgbClr val="0070C0"/>
                </a:solidFill>
              </a:rPr>
              <a:t>non-contiguous</a:t>
            </a:r>
            <a:r>
              <a:rPr lang="zh-CN" altLang="en-US" dirty="0"/>
              <a:t> </a:t>
            </a:r>
            <a:r>
              <a:rPr lang="en-US" altLang="zh-CN" dirty="0"/>
              <a:t>memory</a:t>
            </a:r>
            <a:r>
              <a:rPr lang="zh-CN" altLang="en-US" dirty="0"/>
              <a:t> </a:t>
            </a:r>
            <a:r>
              <a:rPr lang="en-US" altLang="zh-CN" dirty="0"/>
              <a:t>assignments</a:t>
            </a:r>
          </a:p>
          <a:p>
            <a:endParaRPr lang="en-US" dirty="0"/>
          </a:p>
          <a:p>
            <a:r>
              <a:rPr lang="en-US" altLang="zh-CN" dirty="0"/>
              <a:t>Segmentation</a:t>
            </a:r>
            <a:r>
              <a:rPr lang="zh-CN" altLang="en-US" dirty="0"/>
              <a:t> </a:t>
            </a:r>
            <a:r>
              <a:rPr lang="en-US" altLang="zh-CN" dirty="0"/>
              <a:t>causes</a:t>
            </a:r>
            <a:r>
              <a:rPr lang="zh-CN" altLang="en-US" dirty="0"/>
              <a:t> </a:t>
            </a:r>
            <a:r>
              <a:rPr lang="en-US" altLang="zh-CN" dirty="0"/>
              <a:t>memory</a:t>
            </a:r>
            <a:r>
              <a:rPr lang="zh-CN" altLang="en-US" dirty="0"/>
              <a:t> </a:t>
            </a:r>
            <a:r>
              <a:rPr lang="en-US" altLang="zh-CN" dirty="0"/>
              <a:t>fragmentation</a:t>
            </a:r>
            <a:r>
              <a:rPr lang="zh-CN" altLang="en-US" dirty="0"/>
              <a:t> </a:t>
            </a:r>
            <a:r>
              <a:rPr lang="en-US" altLang="zh-CN" dirty="0"/>
              <a:t>(</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
            </a:r>
            <a:r>
              <a:rPr lang="en-US" altLang="zh-CN" dirty="0"/>
              <a:t>)</a:t>
            </a:r>
            <a:r>
              <a:rPr lang="zh-CN" altLang="en-US" dirty="0"/>
              <a:t> </a:t>
            </a:r>
            <a:endParaRPr lang="en-US" altLang="zh-CN" dirty="0"/>
          </a:p>
          <a:p>
            <a:pPr lvl="1"/>
            <a:r>
              <a:rPr lang="en-US" altLang="zh-CN" dirty="0"/>
              <a:t>Performance</a:t>
            </a:r>
            <a:r>
              <a:rPr lang="zh-CN" altLang="en-US" dirty="0"/>
              <a:t> </a:t>
            </a:r>
            <a:r>
              <a:rPr lang="en-US" altLang="zh-CN" dirty="0"/>
              <a:t>overhead</a:t>
            </a:r>
            <a:r>
              <a:rPr lang="zh-CN" altLang="en-US" dirty="0"/>
              <a:t> </a:t>
            </a:r>
            <a:r>
              <a:rPr lang="en-US" altLang="zh-CN" dirty="0"/>
              <a:t>(</a:t>
            </a:r>
            <a:r>
              <a:rPr lang="en-US" altLang="zh-CN" dirty="0">
                <a:solidFill>
                  <a:srgbClr val="FF0000"/>
                </a:solidFill>
              </a:rPr>
              <a:t>compaction</a:t>
            </a:r>
            <a:r>
              <a:rPr lang="en-US" altLang="zh-CN" dirty="0"/>
              <a:t>)</a:t>
            </a:r>
            <a:endParaRPr lang="en-US" dirty="0"/>
          </a:p>
        </p:txBody>
      </p:sp>
      <p:grpSp>
        <p:nvGrpSpPr>
          <p:cNvPr id="18" name="组合 17">
            <a:extLst>
              <a:ext uri="{FF2B5EF4-FFF2-40B4-BE49-F238E27FC236}">
                <a16:creationId xmlns:a16="http://schemas.microsoft.com/office/drawing/2014/main" id="{89D7E21A-5532-9000-9FCD-FE474550F283}"/>
              </a:ext>
            </a:extLst>
          </p:cNvPr>
          <p:cNvGrpSpPr/>
          <p:nvPr/>
        </p:nvGrpSpPr>
        <p:grpSpPr>
          <a:xfrm>
            <a:off x="2747009" y="3629488"/>
            <a:ext cx="2080260" cy="2709041"/>
            <a:chOff x="5428375" y="1978100"/>
            <a:chExt cx="2738967" cy="4601294"/>
          </a:xfrm>
        </p:grpSpPr>
        <p:sp>
          <p:nvSpPr>
            <p:cNvPr id="5" name="직사각형 15">
              <a:extLst>
                <a:ext uri="{FF2B5EF4-FFF2-40B4-BE49-F238E27FC236}">
                  <a16:creationId xmlns:a16="http://schemas.microsoft.com/office/drawing/2014/main" id="{9C547862-263D-3BF0-FDCB-3412496563C7}"/>
                </a:ext>
              </a:extLst>
            </p:cNvPr>
            <p:cNvSpPr/>
            <p:nvPr/>
          </p:nvSpPr>
          <p:spPr>
            <a:xfrm>
              <a:off x="6485403" y="4938618"/>
              <a:ext cx="1681939" cy="128588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6" name="직사각형 16">
              <a:extLst>
                <a:ext uri="{FF2B5EF4-FFF2-40B4-BE49-F238E27FC236}">
                  <a16:creationId xmlns:a16="http://schemas.microsoft.com/office/drawing/2014/main" id="{C1821D0E-5A65-640D-867E-4645C8D8B7AA}"/>
                </a:ext>
              </a:extLst>
            </p:cNvPr>
            <p:cNvSpPr/>
            <p:nvPr/>
          </p:nvSpPr>
          <p:spPr>
            <a:xfrm>
              <a:off x="6485081" y="2680566"/>
              <a:ext cx="1681939" cy="2057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7" name="직사각형 17">
              <a:extLst>
                <a:ext uri="{FF2B5EF4-FFF2-40B4-BE49-F238E27FC236}">
                  <a16:creationId xmlns:a16="http://schemas.microsoft.com/office/drawing/2014/main" id="{5F5BB643-D617-2548-5E08-95DBBCB7C683}"/>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8" name="TextBox 18">
              <a:extLst>
                <a:ext uri="{FF2B5EF4-FFF2-40B4-BE49-F238E27FC236}">
                  <a16:creationId xmlns:a16="http://schemas.microsoft.com/office/drawing/2014/main" id="{9F52124A-05C2-4F72-234C-A6C06629583F}"/>
                </a:ext>
              </a:extLst>
            </p:cNvPr>
            <p:cNvSpPr txBox="1"/>
            <p:nvPr/>
          </p:nvSpPr>
          <p:spPr>
            <a:xfrm>
              <a:off x="5428375" y="1978100"/>
              <a:ext cx="1026796"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9" name="TextBox 19">
              <a:extLst>
                <a:ext uri="{FF2B5EF4-FFF2-40B4-BE49-F238E27FC236}">
                  <a16:creationId xmlns:a16="http://schemas.microsoft.com/office/drawing/2014/main" id="{308EE172-2830-5F53-B59C-158AFEAB3DB5}"/>
                </a:ext>
              </a:extLst>
            </p:cNvPr>
            <p:cNvSpPr txBox="1"/>
            <p:nvPr/>
          </p:nvSpPr>
          <p:spPr>
            <a:xfrm>
              <a:off x="5665511" y="2490675"/>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10" name="TextBox 20">
              <a:extLst>
                <a:ext uri="{FF2B5EF4-FFF2-40B4-BE49-F238E27FC236}">
                  <a16:creationId xmlns:a16="http://schemas.microsoft.com/office/drawing/2014/main" id="{2D62F226-91EB-967B-E6F1-CE0AA696C19D}"/>
                </a:ext>
              </a:extLst>
            </p:cNvPr>
            <p:cNvSpPr txBox="1"/>
            <p:nvPr/>
          </p:nvSpPr>
          <p:spPr>
            <a:xfrm>
              <a:off x="5636187" y="338936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11" name="TextBox 21">
              <a:extLst>
                <a:ext uri="{FF2B5EF4-FFF2-40B4-BE49-F238E27FC236}">
                  <a16:creationId xmlns:a16="http://schemas.microsoft.com/office/drawing/2014/main" id="{5831715D-6401-77AC-EBBA-2827FBDC8900}"/>
                </a:ext>
              </a:extLst>
            </p:cNvPr>
            <p:cNvSpPr txBox="1"/>
            <p:nvPr/>
          </p:nvSpPr>
          <p:spPr>
            <a:xfrm>
              <a:off x="5636187" y="477075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12" name="TextBox 22">
              <a:extLst>
                <a:ext uri="{FF2B5EF4-FFF2-40B4-BE49-F238E27FC236}">
                  <a16:creationId xmlns:a16="http://schemas.microsoft.com/office/drawing/2014/main" id="{94658F4C-1B0F-9C91-1B29-0B03F37A7900}"/>
                </a:ext>
              </a:extLst>
            </p:cNvPr>
            <p:cNvSpPr txBox="1"/>
            <p:nvPr/>
          </p:nvSpPr>
          <p:spPr>
            <a:xfrm>
              <a:off x="5665511" y="6056636"/>
              <a:ext cx="789660"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13" name="직사각형 23">
              <a:extLst>
                <a:ext uri="{FF2B5EF4-FFF2-40B4-BE49-F238E27FC236}">
                  <a16:creationId xmlns:a16="http://schemas.microsoft.com/office/drawing/2014/main" id="{8A760425-D833-2604-FF3C-D567D38AE7BB}"/>
                </a:ext>
              </a:extLst>
            </p:cNvPr>
            <p:cNvSpPr/>
            <p:nvPr/>
          </p:nvSpPr>
          <p:spPr>
            <a:xfrm>
              <a:off x="6481119" y="2888287"/>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14" name="직사각형 25">
              <a:extLst>
                <a:ext uri="{FF2B5EF4-FFF2-40B4-BE49-F238E27FC236}">
                  <a16:creationId xmlns:a16="http://schemas.microsoft.com/office/drawing/2014/main" id="{1A8D0934-0B83-DBE9-78C0-22BB1D259E15}"/>
                </a:ext>
              </a:extLst>
            </p:cNvPr>
            <p:cNvSpPr/>
            <p:nvPr/>
          </p:nvSpPr>
          <p:spPr>
            <a:xfrm>
              <a:off x="6481119" y="3374450"/>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15" name="직사각형 26">
              <a:extLst>
                <a:ext uri="{FF2B5EF4-FFF2-40B4-BE49-F238E27FC236}">
                  <a16:creationId xmlns:a16="http://schemas.microsoft.com/office/drawing/2014/main" id="{0B6BB2CF-800A-3F2D-FE55-182E4DA6B93A}"/>
                </a:ext>
              </a:extLst>
            </p:cNvPr>
            <p:cNvSpPr/>
            <p:nvPr/>
          </p:nvSpPr>
          <p:spPr>
            <a:xfrm>
              <a:off x="6485403" y="4738504"/>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cxnSp>
          <p:nvCxnSpPr>
            <p:cNvPr id="16" name="직선 화살표 연결선 27">
              <a:extLst>
                <a:ext uri="{FF2B5EF4-FFF2-40B4-BE49-F238E27FC236}">
                  <a16:creationId xmlns:a16="http://schemas.microsoft.com/office/drawing/2014/main" id="{2D10FABE-99EE-50E5-8B8C-304C0DCCE804}"/>
                </a:ext>
              </a:extLst>
            </p:cNvPr>
            <p:cNvCxnSpPr/>
            <p:nvPr/>
          </p:nvCxnSpPr>
          <p:spPr>
            <a:xfrm flipH="1">
              <a:off x="7321764" y="3584732"/>
              <a:ext cx="324" cy="171277"/>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7" name="직선 화살표 연결선 28">
              <a:extLst>
                <a:ext uri="{FF2B5EF4-FFF2-40B4-BE49-F238E27FC236}">
                  <a16:creationId xmlns:a16="http://schemas.microsoft.com/office/drawing/2014/main" id="{EB8707E2-E5A2-FC92-AAA0-DE7DD31A39BF}"/>
                </a:ext>
              </a:extLst>
            </p:cNvPr>
            <p:cNvCxnSpPr/>
            <p:nvPr/>
          </p:nvCxnSpPr>
          <p:spPr>
            <a:xfrm flipH="1" flipV="1">
              <a:off x="7307027" y="4545491"/>
              <a:ext cx="324" cy="185913"/>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4F6694FE-F381-2E59-2DF5-930F443E6C14}"/>
              </a:ext>
            </a:extLst>
          </p:cNvPr>
          <p:cNvGrpSpPr/>
          <p:nvPr/>
        </p:nvGrpSpPr>
        <p:grpSpPr>
          <a:xfrm>
            <a:off x="6210019" y="3629486"/>
            <a:ext cx="1947192" cy="2709042"/>
            <a:chOff x="5603579" y="1978098"/>
            <a:chExt cx="2563763" cy="4601296"/>
          </a:xfrm>
        </p:grpSpPr>
        <p:sp>
          <p:nvSpPr>
            <p:cNvPr id="21" name="직사각형 16">
              <a:extLst>
                <a:ext uri="{FF2B5EF4-FFF2-40B4-BE49-F238E27FC236}">
                  <a16:creationId xmlns:a16="http://schemas.microsoft.com/office/drawing/2014/main" id="{C1A382A1-ED6A-2EF2-B7FB-8C13B45CCE08}"/>
                </a:ext>
              </a:extLst>
            </p:cNvPr>
            <p:cNvSpPr/>
            <p:nvPr/>
          </p:nvSpPr>
          <p:spPr>
            <a:xfrm>
              <a:off x="6485081" y="2680564"/>
              <a:ext cx="1681939" cy="3543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22" name="직사각형 17">
              <a:extLst>
                <a:ext uri="{FF2B5EF4-FFF2-40B4-BE49-F238E27FC236}">
                  <a16:creationId xmlns:a16="http://schemas.microsoft.com/office/drawing/2014/main" id="{ED7CAE69-CC6F-9F76-5045-8C6094EC124F}"/>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23" name="TextBox 18">
              <a:extLst>
                <a:ext uri="{FF2B5EF4-FFF2-40B4-BE49-F238E27FC236}">
                  <a16:creationId xmlns:a16="http://schemas.microsoft.com/office/drawing/2014/main" id="{14E8BEEA-0911-1728-03EE-ADF33C4C0F36}"/>
                </a:ext>
              </a:extLst>
            </p:cNvPr>
            <p:cNvSpPr txBox="1"/>
            <p:nvPr/>
          </p:nvSpPr>
          <p:spPr>
            <a:xfrm>
              <a:off x="5694246" y="1978098"/>
              <a:ext cx="760925"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24" name="TextBox 19">
              <a:extLst>
                <a:ext uri="{FF2B5EF4-FFF2-40B4-BE49-F238E27FC236}">
                  <a16:creationId xmlns:a16="http://schemas.microsoft.com/office/drawing/2014/main" id="{F0364B09-FC71-A522-D9E3-647CD945A776}"/>
                </a:ext>
              </a:extLst>
            </p:cNvPr>
            <p:cNvSpPr txBox="1"/>
            <p:nvPr/>
          </p:nvSpPr>
          <p:spPr>
            <a:xfrm>
              <a:off x="5632902" y="2490677"/>
              <a:ext cx="851592" cy="522756"/>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25" name="TextBox 20">
              <a:extLst>
                <a:ext uri="{FF2B5EF4-FFF2-40B4-BE49-F238E27FC236}">
                  <a16:creationId xmlns:a16="http://schemas.microsoft.com/office/drawing/2014/main" id="{B27702D3-2B25-2542-5EEE-396BA22407EA}"/>
                </a:ext>
              </a:extLst>
            </p:cNvPr>
            <p:cNvSpPr txBox="1"/>
            <p:nvPr/>
          </p:nvSpPr>
          <p:spPr>
            <a:xfrm>
              <a:off x="5603579" y="3389359"/>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26" name="TextBox 21">
              <a:extLst>
                <a:ext uri="{FF2B5EF4-FFF2-40B4-BE49-F238E27FC236}">
                  <a16:creationId xmlns:a16="http://schemas.microsoft.com/office/drawing/2014/main" id="{FF13DAEB-3CE0-9C9B-D3B0-1BBD7562D4D4}"/>
                </a:ext>
              </a:extLst>
            </p:cNvPr>
            <p:cNvSpPr txBox="1"/>
            <p:nvPr/>
          </p:nvSpPr>
          <p:spPr>
            <a:xfrm>
              <a:off x="5603579" y="4770753"/>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27" name="TextBox 22">
              <a:extLst>
                <a:ext uri="{FF2B5EF4-FFF2-40B4-BE49-F238E27FC236}">
                  <a16:creationId xmlns:a16="http://schemas.microsoft.com/office/drawing/2014/main" id="{EF92B779-A81F-9A3F-A76C-DB4BA898DB77}"/>
                </a:ext>
              </a:extLst>
            </p:cNvPr>
            <p:cNvSpPr txBox="1"/>
            <p:nvPr/>
          </p:nvSpPr>
          <p:spPr>
            <a:xfrm>
              <a:off x="5603579" y="6056636"/>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28" name="직사각형 23">
              <a:extLst>
                <a:ext uri="{FF2B5EF4-FFF2-40B4-BE49-F238E27FC236}">
                  <a16:creationId xmlns:a16="http://schemas.microsoft.com/office/drawing/2014/main" id="{E79E8C3D-38A7-1103-14E9-692EAD210C7C}"/>
                </a:ext>
              </a:extLst>
            </p:cNvPr>
            <p:cNvSpPr/>
            <p:nvPr/>
          </p:nvSpPr>
          <p:spPr>
            <a:xfrm>
              <a:off x="6481118" y="2689389"/>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29" name="직사각형 25">
              <a:extLst>
                <a:ext uri="{FF2B5EF4-FFF2-40B4-BE49-F238E27FC236}">
                  <a16:creationId xmlns:a16="http://schemas.microsoft.com/office/drawing/2014/main" id="{FEABCD24-8462-9AA0-6805-62FC3105D80D}"/>
                </a:ext>
              </a:extLst>
            </p:cNvPr>
            <p:cNvSpPr/>
            <p:nvPr/>
          </p:nvSpPr>
          <p:spPr>
            <a:xfrm>
              <a:off x="6481118" y="2912070"/>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30" name="직사각형 26">
              <a:extLst>
                <a:ext uri="{FF2B5EF4-FFF2-40B4-BE49-F238E27FC236}">
                  <a16:creationId xmlns:a16="http://schemas.microsoft.com/office/drawing/2014/main" id="{7B28F021-5DC2-E5B2-1C3F-5D061EDB780D}"/>
                </a:ext>
              </a:extLst>
            </p:cNvPr>
            <p:cNvSpPr/>
            <p:nvPr/>
          </p:nvSpPr>
          <p:spPr>
            <a:xfrm>
              <a:off x="6481118" y="4292934"/>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sp>
          <p:nvSpPr>
            <p:cNvPr id="20" name="직사각형 15">
              <a:extLst>
                <a:ext uri="{FF2B5EF4-FFF2-40B4-BE49-F238E27FC236}">
                  <a16:creationId xmlns:a16="http://schemas.microsoft.com/office/drawing/2014/main" id="{2A3273F4-CD62-BC37-9294-157B311728DA}"/>
                </a:ext>
              </a:extLst>
            </p:cNvPr>
            <p:cNvSpPr/>
            <p:nvPr/>
          </p:nvSpPr>
          <p:spPr>
            <a:xfrm>
              <a:off x="6485081" y="3130442"/>
              <a:ext cx="1681939" cy="116871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zh-CN" sz="1400" b="0">
                  <a:solidFill>
                    <a:prstClr val="black"/>
                  </a:solidFill>
                  <a:latin typeface="맑은 고딕" pitchFamily="50" charset="-127"/>
                  <a:ea typeface="맑은 고딕" pitchFamily="50" charset="-127"/>
                  <a:cs typeface="Courier New" pitchFamily="49" charset="0"/>
                </a:rPr>
                <a:t>(not</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in</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use)</a:t>
              </a:r>
              <a:endParaRPr lang="ko-KR" altLang="en-US" sz="1400" b="0">
                <a:solidFill>
                  <a:prstClr val="black"/>
                </a:solidFill>
                <a:latin typeface="맑은 고딕" pitchFamily="50" charset="-127"/>
                <a:ea typeface="맑은 고딕" pitchFamily="50" charset="-127"/>
                <a:cs typeface="Courier New" pitchFamily="49" charset="0"/>
              </a:endParaRPr>
            </a:p>
          </p:txBody>
        </p:sp>
        <p:cxnSp>
          <p:nvCxnSpPr>
            <p:cNvPr id="31" name="직선 화살표 연결선 27">
              <a:extLst>
                <a:ext uri="{FF2B5EF4-FFF2-40B4-BE49-F238E27FC236}">
                  <a16:creationId xmlns:a16="http://schemas.microsoft.com/office/drawing/2014/main" id="{449D575C-5175-7ADC-5D1E-A09CF4D8A237}"/>
                </a:ext>
              </a:extLst>
            </p:cNvPr>
            <p:cNvCxnSpPr>
              <a:cxnSpLocks/>
              <a:stCxn id="29" idx="2"/>
            </p:cNvCxnSpPr>
            <p:nvPr/>
          </p:nvCxnSpPr>
          <p:spPr>
            <a:xfrm>
              <a:off x="7322088" y="3112184"/>
              <a:ext cx="0" cy="258948"/>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32" name="직선 화살표 연결선 28">
              <a:extLst>
                <a:ext uri="{FF2B5EF4-FFF2-40B4-BE49-F238E27FC236}">
                  <a16:creationId xmlns:a16="http://schemas.microsoft.com/office/drawing/2014/main" id="{3E8AB1BF-4330-5865-A979-743FD66EBFF7}"/>
                </a:ext>
              </a:extLst>
            </p:cNvPr>
            <p:cNvCxnSpPr>
              <a:cxnSpLocks/>
              <a:stCxn id="30" idx="0"/>
            </p:cNvCxnSpPr>
            <p:nvPr/>
          </p:nvCxnSpPr>
          <p:spPr>
            <a:xfrm flipH="1" flipV="1">
              <a:off x="7316644" y="4047683"/>
              <a:ext cx="5444" cy="245251"/>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sp>
        <p:nvSpPr>
          <p:cNvPr id="33" name="灯片编号占位符 2">
            <a:extLst>
              <a:ext uri="{FF2B5EF4-FFF2-40B4-BE49-F238E27FC236}">
                <a16:creationId xmlns:a16="http://schemas.microsoft.com/office/drawing/2014/main" id="{B6B678E6-BCD7-AD37-6124-1DFA2406C77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a:t>
            </a:fld>
            <a:endParaRPr lang="nb-NO">
              <a:latin typeface="Arial"/>
              <a:cs typeface="Arial"/>
            </a:endParaRPr>
          </a:p>
        </p:txBody>
      </p:sp>
    </p:spTree>
    <p:extLst>
      <p:ext uri="{BB962C8B-B14F-4D97-AF65-F5344CB8AC3E}">
        <p14:creationId xmlns:p14="http://schemas.microsoft.com/office/powerpoint/2010/main" val="2974861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r>
              <a:rPr lang="en-US" sz="2400" b="0">
                <a:solidFill>
                  <a:srgbClr val="000000"/>
                </a:solidFill>
                <a:latin typeface="Arial" panose="020B0604020202020204"/>
              </a:rPr>
              <a:t>load 0x5008</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Tree>
    <p:extLst>
      <p:ext uri="{BB962C8B-B14F-4D97-AF65-F5344CB8AC3E}">
        <p14:creationId xmlns:p14="http://schemas.microsoft.com/office/powerpoint/2010/main" val="3642203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1677719696"/>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dirty="0"/>
                        <a:t>PPN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41</a:t>
            </a:fld>
            <a:endParaRPr lang="nb-NO">
              <a:latin typeface="Arial"/>
              <a:cs typeface="Arial"/>
            </a:endParaRPr>
          </a:p>
        </p:txBody>
      </p:sp>
    </p:spTree>
    <p:extLst>
      <p:ext uri="{BB962C8B-B14F-4D97-AF65-F5344CB8AC3E}">
        <p14:creationId xmlns:p14="http://schemas.microsoft.com/office/powerpoint/2010/main" val="839808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838200" y="152400"/>
            <a:ext cx="10210800" cy="533400"/>
          </a:xfrm>
        </p:spPr>
        <p:txBody>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p:cNvSpPr txBox="1">
            <a:spLocks noChangeArrowheads="1"/>
          </p:cNvSpPr>
          <p:nvPr/>
        </p:nvSpPr>
        <p:spPr bwMode="auto">
          <a:xfrm>
            <a:off x="1676400" y="1000126"/>
            <a:ext cx="28956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p:cNvGrpSpPr>
            <a:grpSpLocks/>
          </p:cNvGrpSpPr>
          <p:nvPr/>
        </p:nvGrpSpPr>
        <p:grpSpPr bwMode="auto">
          <a:xfrm>
            <a:off x="1524000" y="2743200"/>
            <a:ext cx="3276600" cy="1854200"/>
            <a:chOff x="0" y="2438400"/>
            <a:chExt cx="3276600" cy="1854166"/>
          </a:xfrm>
        </p:grpSpPr>
        <p:sp>
          <p:nvSpPr>
            <p:cNvPr id="74782"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p:cNvGrpSpPr>
            <a:grpSpLocks/>
          </p:cNvGrpSpPr>
          <p:nvPr/>
        </p:nvGrpSpPr>
        <p:grpSpPr bwMode="auto">
          <a:xfrm>
            <a:off x="4495800" y="1828801"/>
            <a:ext cx="1447800" cy="3463925"/>
            <a:chOff x="2971800" y="1524000"/>
            <a:chExt cx="1447800" cy="3463015"/>
          </a:xfrm>
        </p:grpSpPr>
        <p:sp>
          <p:nvSpPr>
            <p:cNvPr id="74773"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p:cNvGrpSpPr/>
          <p:nvPr/>
        </p:nvGrpSpPr>
        <p:grpSpPr>
          <a:xfrm>
            <a:off x="5560891" y="2752726"/>
            <a:ext cx="2667000" cy="752475"/>
            <a:chOff x="5562600" y="2752726"/>
            <a:chExt cx="2667000" cy="752475"/>
          </a:xfrm>
        </p:grpSpPr>
        <p:grpSp>
          <p:nvGrpSpPr>
            <p:cNvPr id="4" name="Group 3"/>
            <p:cNvGrpSpPr/>
            <p:nvPr/>
          </p:nvGrpSpPr>
          <p:grpSpPr>
            <a:xfrm>
              <a:off x="5765799" y="3127376"/>
              <a:ext cx="2463801" cy="377825"/>
              <a:chOff x="5765799" y="3127376"/>
              <a:chExt cx="2463801" cy="377825"/>
            </a:xfrm>
          </p:grpSpPr>
          <p:sp>
            <p:nvSpPr>
              <p:cNvPr id="19"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6" name="Slide Number Placeholder 3">
            <a:extLst>
              <a:ext uri="{FF2B5EF4-FFF2-40B4-BE49-F238E27FC236}">
                <a16:creationId xmlns:a16="http://schemas.microsoft.com/office/drawing/2014/main" id="{16ED5169-E615-E5F6-F49F-19C8699DDDE4}"/>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44</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26380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p:cNvSpPr>
            <a:spLocks noGrp="1"/>
          </p:cNvSpPr>
          <p:nvPr>
            <p:ph type="title"/>
          </p:nvPr>
        </p:nvSpPr>
        <p:spPr>
          <a:xfrm>
            <a:off x="1905000" y="152400"/>
            <a:ext cx="82296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p:cNvGrpSpPr>
            <a:grpSpLocks/>
          </p:cNvGrpSpPr>
          <p:nvPr/>
        </p:nvGrpSpPr>
        <p:grpSpPr bwMode="auto">
          <a:xfrm>
            <a:off x="3276600" y="5318126"/>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3" name="Slide Number Placeholder 3">
            <a:extLst>
              <a:ext uri="{FF2B5EF4-FFF2-40B4-BE49-F238E27FC236}">
                <a16:creationId xmlns:a16="http://schemas.microsoft.com/office/drawing/2014/main" id="{B53C35C4-ECDA-2767-ED4D-161FE385EFC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45</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389125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p:cNvSpPr txBox="1">
            <a:spLocks noChangeArrowheads="1"/>
          </p:cNvSpPr>
          <p:nvPr/>
        </p:nvSpPr>
        <p:spPr bwMode="auto">
          <a:xfrm>
            <a:off x="4495801" y="5949951"/>
            <a:ext cx="49244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p:cNvSpPr txBox="1">
            <a:spLocks noChangeArrowheads="1"/>
          </p:cNvSpPr>
          <p:nvPr/>
        </p:nvSpPr>
        <p:spPr bwMode="auto">
          <a:xfrm>
            <a:off x="3276600" y="5318126"/>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p:cNvSpPr>
            <a:spLocks noGrp="1"/>
          </p:cNvSpPr>
          <p:nvPr>
            <p:ph type="title"/>
          </p:nvPr>
        </p:nvSpPr>
        <p:spPr>
          <a:xfrm>
            <a:off x="838200" y="152400"/>
            <a:ext cx="104394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p:cNvGrpSpPr>
            <a:grpSpLocks/>
          </p:cNvGrpSpPr>
          <p:nvPr/>
        </p:nvGrpSpPr>
        <p:grpSpPr bwMode="auto">
          <a:xfrm>
            <a:off x="6477000" y="4572000"/>
            <a:ext cx="2667000" cy="2209800"/>
            <a:chOff x="4953000" y="4267200"/>
            <a:chExt cx="2667000" cy="2209800"/>
          </a:xfrm>
        </p:grpSpPr>
        <p:sp>
          <p:nvSpPr>
            <p:cNvPr id="76857"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p:cNvSpPr txBox="1">
              <a:spLocks noChangeArrowheads="1"/>
            </p:cNvSpPr>
            <p:nvPr/>
          </p:nvSpPr>
          <p:spPr bwMode="auto">
            <a:xfrm>
              <a:off x="6248400" y="5562600"/>
              <a:ext cx="381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p:cNvSpPr txBox="1">
            <a:spLocks noChangeArrowheads="1"/>
          </p:cNvSpPr>
          <p:nvPr/>
        </p:nvSpPr>
        <p:spPr bwMode="auto">
          <a:xfrm>
            <a:off x="6781800" y="4267201"/>
            <a:ext cx="1066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p:cNvGrpSpPr>
            <a:grpSpLocks/>
          </p:cNvGrpSpPr>
          <p:nvPr/>
        </p:nvGrpSpPr>
        <p:grpSpPr bwMode="auto">
          <a:xfrm>
            <a:off x="5791200" y="3581401"/>
            <a:ext cx="2438400" cy="682625"/>
            <a:chOff x="4267200" y="3276600"/>
            <a:chExt cx="2438400" cy="682625"/>
          </a:xfrm>
        </p:grpSpPr>
        <p:sp>
          <p:nvSpPr>
            <p:cNvPr id="76853" name="Rectangle 98"/>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98"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Slide Number Placeholder 3">
            <a:extLst>
              <a:ext uri="{FF2B5EF4-FFF2-40B4-BE49-F238E27FC236}">
                <a16:creationId xmlns:a16="http://schemas.microsoft.com/office/drawing/2014/main" id="{2FFE10E2-21E4-9F64-67E4-BEFD7B2E3DB7}"/>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46</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88481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47</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2209800" y="152400"/>
            <a:ext cx="7467600" cy="533400"/>
          </a:xfrm>
        </p:spPr>
        <p:txBody>
          <a:bodyPr/>
          <a:lstStyle/>
          <a:p>
            <a:r>
              <a:rPr lang="en-US" altLang="en-US" sz="3600" b="1" kern="1200" dirty="0">
                <a:solidFill>
                  <a:schemeClr val="tx1"/>
                </a:solidFill>
                <a:latin typeface="Arial"/>
                <a:ea typeface="+mj-ea"/>
                <a:cs typeface="Arial"/>
              </a:rPr>
              <a:t>Page Fault </a:t>
            </a:r>
            <a:r>
              <a:rPr lang="en-US" altLang="en-US" sz="3600" b="1" kern="1200" dirty="0">
                <a:solidFill>
                  <a:schemeClr val="tx1"/>
                </a:solidFill>
                <a:latin typeface="Arial"/>
                <a:ea typeface="+mj-ea"/>
                <a:cs typeface="Arial"/>
                <a:sym typeface="Symbol" panose="05050102010706020507" pitchFamily="18" charset="2"/>
              </a:rPr>
              <a:t> Demand Paging</a:t>
            </a:r>
            <a:endParaRPr lang="en-US" altLang="en-US" sz="3600" b="1" kern="1200" dirty="0">
              <a:solidFill>
                <a:schemeClr val="tx1"/>
              </a:solidFill>
              <a:latin typeface="Arial"/>
              <a:ea typeface="+mj-ea"/>
              <a:cs typeface="Arial"/>
            </a:endParaRPr>
          </a:p>
        </p:txBody>
      </p:sp>
      <p:sp>
        <p:nvSpPr>
          <p:cNvPr id="47106" name="TextBox 3"/>
          <p:cNvSpPr txBox="1">
            <a:spLocks noChangeArrowheads="1"/>
          </p:cNvSpPr>
          <p:nvPr/>
        </p:nvSpPr>
        <p:spPr bwMode="auto">
          <a:xfrm>
            <a:off x="3581401" y="990600"/>
            <a:ext cx="168507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47107" name="Rectangle 4"/>
          <p:cNvSpPr>
            <a:spLocks noChangeArrowheads="1"/>
          </p:cNvSpPr>
          <p:nvPr/>
        </p:nvSpPr>
        <p:spPr bwMode="auto">
          <a:xfrm>
            <a:off x="8763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8" name="Rectangle 5"/>
          <p:cNvSpPr>
            <a:spLocks noChangeArrowheads="1"/>
          </p:cNvSpPr>
          <p:nvPr/>
        </p:nvSpPr>
        <p:spPr bwMode="auto">
          <a:xfrm>
            <a:off x="8763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9" name="Rectangle 6"/>
          <p:cNvSpPr>
            <a:spLocks noChangeArrowheads="1"/>
          </p:cNvSpPr>
          <p:nvPr/>
        </p:nvSpPr>
        <p:spPr bwMode="auto">
          <a:xfrm>
            <a:off x="8763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0" name="Rectangle 7"/>
          <p:cNvSpPr>
            <a:spLocks noChangeArrowheads="1"/>
          </p:cNvSpPr>
          <p:nvPr/>
        </p:nvSpPr>
        <p:spPr bwMode="auto">
          <a:xfrm>
            <a:off x="8763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1" name="Rectangle 8"/>
          <p:cNvSpPr>
            <a:spLocks noChangeArrowheads="1"/>
          </p:cNvSpPr>
          <p:nvPr/>
        </p:nvSpPr>
        <p:spPr bwMode="auto">
          <a:xfrm>
            <a:off x="4876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47112" name="Rectangle 9"/>
          <p:cNvSpPr>
            <a:spLocks noChangeArrowheads="1"/>
          </p:cNvSpPr>
          <p:nvPr/>
        </p:nvSpPr>
        <p:spPr bwMode="auto">
          <a:xfrm>
            <a:off x="6629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4" name="Group 3"/>
          <p:cNvGrpSpPr/>
          <p:nvPr/>
        </p:nvGrpSpPr>
        <p:grpSpPr>
          <a:xfrm>
            <a:off x="6248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instruction</a:t>
            </a:r>
          </a:p>
        </p:txBody>
      </p:sp>
      <p:cxnSp>
        <p:nvCxnSpPr>
          <p:cNvPr id="33" name="Straight Arrow Connector 32"/>
          <p:cNvCxnSpPr>
            <a:cxnSpLocks noChangeShapeType="1"/>
            <a:stCxn id="47118" idx="3"/>
          </p:cNvCxnSpPr>
          <p:nvPr/>
        </p:nvCxnSpPr>
        <p:spPr bwMode="auto">
          <a:xfrm>
            <a:off x="3760128" y="1647856"/>
            <a:ext cx="1116672"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7086601" y="914400"/>
            <a:ext cx="190308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47121" name="TextBox 38"/>
          <p:cNvSpPr txBox="1">
            <a:spLocks noChangeArrowheads="1"/>
          </p:cNvSpPr>
          <p:nvPr/>
        </p:nvSpPr>
        <p:spPr bwMode="auto">
          <a:xfrm>
            <a:off x="5867400" y="1295400"/>
            <a:ext cx="7537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a:t>
            </a:r>
          </a:p>
        </p:txBody>
      </p:sp>
      <p:sp>
        <p:nvSpPr>
          <p:cNvPr id="47122" name="TextBox 39"/>
          <p:cNvSpPr txBox="1">
            <a:spLocks noChangeArrowheads="1"/>
          </p:cNvSpPr>
          <p:nvPr/>
        </p:nvSpPr>
        <p:spPr bwMode="auto">
          <a:xfrm>
            <a:off x="7848601" y="1524000"/>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47123" name="TextBox 40"/>
          <p:cNvSpPr txBox="1">
            <a:spLocks noChangeArrowheads="1"/>
          </p:cNvSpPr>
          <p:nvPr/>
        </p:nvSpPr>
        <p:spPr bwMode="auto">
          <a:xfrm>
            <a:off x="7848600" y="2024063"/>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47124" name="Cube 41"/>
          <p:cNvSpPr>
            <a:spLocks noChangeArrowheads="1"/>
          </p:cNvSpPr>
          <p:nvPr/>
        </p:nvSpPr>
        <p:spPr bwMode="auto">
          <a:xfrm>
            <a:off x="8915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8" name="Group 87"/>
          <p:cNvGrpSpPr>
            <a:grpSpLocks/>
          </p:cNvGrpSpPr>
          <p:nvPr/>
        </p:nvGrpSpPr>
        <p:grpSpPr bwMode="auto">
          <a:xfrm>
            <a:off x="4153228" y="1981200"/>
            <a:ext cx="1881146" cy="533400"/>
            <a:chOff x="2629228" y="1981200"/>
            <a:chExt cx="1881147" cy="533400"/>
          </a:xfrm>
        </p:grpSpPr>
        <p:sp>
          <p:nvSpPr>
            <p:cNvPr id="47157" name="TextBox 42"/>
            <p:cNvSpPr txBox="1">
              <a:spLocks noChangeArrowheads="1"/>
            </p:cNvSpPr>
            <p:nvPr/>
          </p:nvSpPr>
          <p:spPr bwMode="auto">
            <a:xfrm>
              <a:off x="3200400" y="2114490"/>
              <a:ext cx="13099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Gill Sans Light"/>
                  <a:ea typeface="MS PGothic" panose="020B0600070205080204" pitchFamily="34" charset="-128"/>
                  <a:cs typeface="Gill Sans Light"/>
                </a:rPr>
                <a:t>page fault</a:t>
              </a:r>
            </a:p>
          </p:txBody>
        </p:sp>
        <p:cxnSp>
          <p:nvCxnSpPr>
            <p:cNvPr id="47158" name="Straight Arrow Connector 44"/>
            <p:cNvCxnSpPr>
              <a:cxnSpLocks noChangeShapeType="1"/>
              <a:endCxn id="47153" idx="3"/>
            </p:cNvCxnSpPr>
            <p:nvPr/>
          </p:nvCxnSpPr>
          <p:spPr bwMode="auto">
            <a:xfrm flipH="1">
              <a:off x="2629228" y="1981200"/>
              <a:ext cx="1104574"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2971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1905001" y="3048000"/>
            <a:ext cx="22349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Operating System</a:t>
            </a:r>
          </a:p>
        </p:txBody>
      </p:sp>
      <p:grpSp>
        <p:nvGrpSpPr>
          <p:cNvPr id="89" name="Group 88"/>
          <p:cNvGrpSpPr>
            <a:grpSpLocks/>
          </p:cNvGrpSpPr>
          <p:nvPr/>
        </p:nvGrpSpPr>
        <p:grpSpPr bwMode="auto">
          <a:xfrm>
            <a:off x="2565400" y="2228851"/>
            <a:ext cx="1689268" cy="1751013"/>
            <a:chOff x="1041242" y="2057400"/>
            <a:chExt cx="1689323" cy="1921933"/>
          </a:xfrm>
        </p:grpSpPr>
        <p:sp>
          <p:nvSpPr>
            <p:cNvPr id="47153" name="TextBox 53"/>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Gill Sans Light"/>
                  <a:ea typeface="MS PGothic" panose="020B0600070205080204" pitchFamily="34" charset="-128"/>
                  <a:cs typeface="Gill Sans Light"/>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grpSp>
        <p:nvGrpSpPr>
          <p:cNvPr id="90" name="Group 89"/>
          <p:cNvGrpSpPr>
            <a:grpSpLocks/>
          </p:cNvGrpSpPr>
          <p:nvPr/>
        </p:nvGrpSpPr>
        <p:grpSpPr bwMode="auto">
          <a:xfrm>
            <a:off x="2590801" y="3505200"/>
            <a:ext cx="2395207" cy="1219200"/>
            <a:chOff x="1066800" y="3505200"/>
            <a:chExt cx="2395813" cy="1219200"/>
          </a:xfrm>
        </p:grpSpPr>
        <p:sp>
          <p:nvSpPr>
            <p:cNvPr id="47151" name="TextBox 55"/>
            <p:cNvSpPr txBox="1">
              <a:spLocks noChangeArrowheads="1"/>
            </p:cNvSpPr>
            <p:nvPr/>
          </p:nvSpPr>
          <p:spPr bwMode="auto">
            <a:xfrm>
              <a:off x="1066800" y="3505200"/>
              <a:ext cx="23958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47130" name="Can 60"/>
          <p:cNvSpPr>
            <a:spLocks noChangeArrowheads="1"/>
          </p:cNvSpPr>
          <p:nvPr/>
        </p:nvSpPr>
        <p:spPr bwMode="auto">
          <a:xfrm>
            <a:off x="4724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5" name="Rectangle 64"/>
          <p:cNvSpPr/>
          <p:nvPr/>
        </p:nvSpPr>
        <p:spPr bwMode="auto">
          <a:xfrm>
            <a:off x="4800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sp>
        <p:nvSpPr>
          <p:cNvPr id="66" name="Rectangle 65"/>
          <p:cNvSpPr/>
          <p:nvPr/>
        </p:nvSpPr>
        <p:spPr bwMode="auto">
          <a:xfrm>
            <a:off x="8763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68" name="Straight Arrow Connector 67"/>
          <p:cNvCxnSpPr>
            <a:cxnSpLocks noChangeShapeType="1"/>
          </p:cNvCxnSpPr>
          <p:nvPr/>
        </p:nvCxnSpPr>
        <p:spPr bwMode="auto">
          <a:xfrm>
            <a:off x="3632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7391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6629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91" name="Group 90"/>
          <p:cNvGrpSpPr>
            <a:grpSpLocks/>
          </p:cNvGrpSpPr>
          <p:nvPr/>
        </p:nvGrpSpPr>
        <p:grpSpPr bwMode="auto">
          <a:xfrm>
            <a:off x="5562600" y="3200400"/>
            <a:ext cx="3352800" cy="1905000"/>
            <a:chOff x="4038600" y="3200400"/>
            <a:chExt cx="3352800"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42085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load page from disk</a:t>
              </a:r>
            </a:p>
          </p:txBody>
        </p:sp>
      </p:grpSp>
      <p:grpSp>
        <p:nvGrpSpPr>
          <p:cNvPr id="92" name="Group 91"/>
          <p:cNvGrpSpPr>
            <a:grpSpLocks/>
          </p:cNvGrpSpPr>
          <p:nvPr/>
        </p:nvGrpSpPr>
        <p:grpSpPr bwMode="auto">
          <a:xfrm>
            <a:off x="3670049" y="2181225"/>
            <a:ext cx="3444828" cy="2306638"/>
            <a:chOff x="2215108" y="2133600"/>
            <a:chExt cx="344561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200312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47138" name="TextBox 80"/>
          <p:cNvSpPr txBox="1">
            <a:spLocks noChangeArrowheads="1"/>
          </p:cNvSpPr>
          <p:nvPr/>
        </p:nvSpPr>
        <p:spPr bwMode="auto">
          <a:xfrm>
            <a:off x="1981200" y="895350"/>
            <a:ext cx="111120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Process</a:t>
            </a:r>
          </a:p>
        </p:txBody>
      </p:sp>
      <p:grpSp>
        <p:nvGrpSpPr>
          <p:cNvPr id="93" name="Group 92"/>
          <p:cNvGrpSpPr>
            <a:grpSpLocks/>
          </p:cNvGrpSpPr>
          <p:nvPr/>
        </p:nvGrpSpPr>
        <p:grpSpPr bwMode="auto">
          <a:xfrm>
            <a:off x="1905001" y="4876800"/>
            <a:ext cx="1373363" cy="1314468"/>
            <a:chOff x="381000" y="4876800"/>
            <a:chExt cx="1373124" cy="1314528"/>
          </a:xfrm>
        </p:grpSpPr>
        <p:sp>
          <p:nvSpPr>
            <p:cNvPr id="47145" name="TextBox 82"/>
            <p:cNvSpPr txBox="1">
              <a:spLocks noChangeArrowheads="1"/>
            </p:cNvSpPr>
            <p:nvPr/>
          </p:nvSpPr>
          <p:spPr bwMode="auto">
            <a:xfrm>
              <a:off x="457200" y="5791200"/>
              <a:ext cx="1296924" cy="400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82" name="Freeform 81"/>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94" name="Group 93"/>
          <p:cNvGrpSpPr>
            <a:grpSpLocks/>
          </p:cNvGrpSpPr>
          <p:nvPr/>
        </p:nvGrpSpPr>
        <p:grpSpPr bwMode="auto">
          <a:xfrm>
            <a:off x="1676401"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MS PGothic" charset="0"/>
                <a:cs typeface="Gill Sans Light"/>
              </a:endParaRPr>
            </a:p>
          </p:txBody>
        </p:sp>
        <p:sp>
          <p:nvSpPr>
            <p:cNvPr id="86" name="TextBox 85"/>
            <p:cNvSpPr txBox="1"/>
            <p:nvPr/>
          </p:nvSpPr>
          <p:spPr>
            <a:xfrm>
              <a:off x="152400" y="2132963"/>
              <a:ext cx="709334" cy="400271"/>
            </a:xfrm>
            <a:prstGeom prst="rect">
              <a:avLst/>
            </a:prstGeom>
            <a:noFill/>
            <a:ln w="38100">
              <a:noFill/>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87" name="Cube 86"/>
          <p:cNvSpPr>
            <a:spLocks noChangeArrowheads="1"/>
          </p:cNvSpPr>
          <p:nvPr/>
        </p:nvSpPr>
        <p:spPr bwMode="auto">
          <a:xfrm>
            <a:off x="8915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3" name="Group 2"/>
          <p:cNvGrpSpPr/>
          <p:nvPr/>
        </p:nvGrpSpPr>
        <p:grpSpPr>
          <a:xfrm>
            <a:off x="5867400" y="1600201"/>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6" name="Straight Arrow Connector 5"/>
          <p:cNvCxnSpPr>
            <a:stCxn id="47111" idx="3"/>
            <a:endCxn id="77" idx="1"/>
          </p:cNvCxnSpPr>
          <p:nvPr/>
        </p:nvCxnSpPr>
        <p:spPr bwMode="auto">
          <a:xfrm>
            <a:off x="5867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67" name="Group 66"/>
          <p:cNvGrpSpPr/>
          <p:nvPr/>
        </p:nvGrpSpPr>
        <p:grpSpPr>
          <a:xfrm>
            <a:off x="6019801"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8026401" y="2410327"/>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73" name="TextBox 40"/>
          <p:cNvSpPr txBox="1">
            <a:spLocks noChangeArrowheads="1"/>
          </p:cNvSpPr>
          <p:nvPr/>
        </p:nvSpPr>
        <p:spPr bwMode="auto">
          <a:xfrm>
            <a:off x="7694613" y="3079924"/>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2" name="Slide Number Placeholder 3">
            <a:extLst>
              <a:ext uri="{FF2B5EF4-FFF2-40B4-BE49-F238E27FC236}">
                <a16:creationId xmlns:a16="http://schemas.microsoft.com/office/drawing/2014/main" id="{5A264FEF-A5BC-21C4-DFDF-F1DD794BC63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48</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77137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a:t>Page table is </a:t>
            </a:r>
            <a:r>
              <a:rPr lang="en-US" sz="3200" b="1">
                <a:solidFill>
                  <a:srgbClr val="FF0000"/>
                </a:solidFill>
              </a:rPr>
              <a:t>too big</a:t>
            </a:r>
          </a:p>
          <a:p>
            <a:r>
              <a:rPr lang="en-GB" sz="3200"/>
              <a:t>A linear page table array for 32-bit address space (2</a:t>
            </a:r>
            <a:r>
              <a:rPr lang="en-GB" sz="3200" baseline="30000"/>
              <a:t>32</a:t>
            </a:r>
            <a:r>
              <a:rPr lang="en-GB" sz="3200"/>
              <a:t> bytes) and 4KB page (2</a:t>
            </a:r>
            <a:r>
              <a:rPr lang="en-GB" sz="3200" baseline="30000"/>
              <a:t>12</a:t>
            </a:r>
            <a:r>
              <a:rPr lang="en-GB" sz="3200"/>
              <a:t> bytes) </a:t>
            </a:r>
          </a:p>
          <a:p>
            <a:pPr lvl="1"/>
            <a:r>
              <a:rPr lang="en-GB" sz="2800"/>
              <a:t>How many pages: 2</a:t>
            </a:r>
            <a:r>
              <a:rPr lang="en-GB" sz="2800" baseline="30000"/>
              <a:t>20 </a:t>
            </a:r>
            <a:r>
              <a:rPr lang="en-GB" sz="2800"/>
              <a:t>pages </a:t>
            </a:r>
          </a:p>
          <a:p>
            <a:pPr lvl="1"/>
            <a:r>
              <a:rPr lang="en-GB" sz="2800"/>
              <a:t>How much memory: </a:t>
            </a:r>
            <a:r>
              <a:rPr lang="en-GB" sz="2800" b="1">
                <a:solidFill>
                  <a:srgbClr val="FF0000"/>
                </a:solidFill>
              </a:rPr>
              <a:t>4MB</a:t>
            </a:r>
            <a:r>
              <a:rPr lang="en-GB" sz="2800"/>
              <a:t> assuming each page-table entry is of 4 bytes </a:t>
            </a:r>
          </a:p>
          <a:p>
            <a:pPr lvl="2"/>
            <a:r>
              <a:rPr lang="en-GB" sz="2600"/>
              <a:t>2 ^ (32-log(4KB)) * 4 = 4MB</a:t>
            </a:r>
          </a:p>
          <a:p>
            <a:pPr lvl="1"/>
            <a:r>
              <a:rPr lang="en-GB" sz="2800"/>
              <a:t>One page table for one process:</a:t>
            </a:r>
          </a:p>
          <a:p>
            <a:pPr lvl="2"/>
            <a:r>
              <a:rPr lang="en-GB" sz="2600"/>
              <a:t>100 processes: </a:t>
            </a:r>
            <a:r>
              <a:rPr lang="en-GB" sz="2600" b="1">
                <a:solidFill>
                  <a:srgbClr val="FF0000"/>
                </a:solidFill>
              </a:rPr>
              <a:t>400MB</a:t>
            </a:r>
            <a:endParaRPr lang="en-US" sz="2600" b="1">
              <a:solidFill>
                <a:srgbClr val="FF0000"/>
              </a:solidFill>
            </a:endParaRPr>
          </a:p>
        </p:txBody>
      </p:sp>
      <p:sp>
        <p:nvSpPr>
          <p:cNvPr id="4" name="Footer Placeholder 3">
            <a:extLst>
              <a:ext uri="{FF2B5EF4-FFF2-40B4-BE49-F238E27FC236}">
                <a16:creationId xmlns:a16="http://schemas.microsoft.com/office/drawing/2014/main" id="{F80856F7-1A2B-92AB-81FB-3B9EC89AB47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a:p>
            <a:pPr lvl="1"/>
            <a:endParaRPr lang="en-US" dirty="0"/>
          </a:p>
        </p:txBody>
      </p:sp>
      <p:sp>
        <p:nvSpPr>
          <p:cNvPr id="4" name="Footer Placeholder 3">
            <a:extLst>
              <a:ext uri="{FF2B5EF4-FFF2-40B4-BE49-F238E27FC236}">
                <a16:creationId xmlns:a16="http://schemas.microsoft.com/office/drawing/2014/main" id="{2BA4B10B-E476-7F87-A1FC-EB0CFA79A71C}"/>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4" name="页脚占位符 3">
            <a:extLst>
              <a:ext uri="{FF2B5EF4-FFF2-40B4-BE49-F238E27FC236}">
                <a16:creationId xmlns:a16="http://schemas.microsoft.com/office/drawing/2014/main" id="{868E55AE-C661-3376-8183-95DA02370E79}"/>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1747-4A66-1833-BE73-418D292E4EAA}"/>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1E60C6EE-907F-F177-5363-5D97400133CC}"/>
              </a:ext>
            </a:extLst>
          </p:cNvPr>
          <p:cNvSpPr>
            <a:spLocks noGrp="1"/>
          </p:cNvSpPr>
          <p:nvPr>
            <p:ph idx="1"/>
          </p:nvPr>
        </p:nvSpPr>
        <p:spPr>
          <a:xfrm>
            <a:off x="1838587" y="1073427"/>
            <a:ext cx="3086100" cy="5138531"/>
          </a:xfrm>
        </p:spPr>
        <p:txBody>
          <a:bodyPr/>
          <a:lstStyle/>
          <a:p>
            <a:r>
              <a:rPr lang="en-US"/>
              <a:t>Hybrid Approach: Paging and Segments</a:t>
            </a:r>
          </a:p>
          <a:p>
            <a:r>
              <a:rPr lang="en-US"/>
              <a:t>Recall: </a:t>
            </a:r>
            <a:r>
              <a:rPr lang="en-US" b="1">
                <a:solidFill>
                  <a:srgbClr val="0070C0"/>
                </a:solidFill>
              </a:rPr>
              <a:t>Segmentation</a:t>
            </a:r>
          </a:p>
          <a:p>
            <a:pPr lvl="1"/>
            <a:r>
              <a:rPr lang="en-US"/>
              <a:t>Different registers for each segment</a:t>
            </a:r>
          </a:p>
          <a:p>
            <a:r>
              <a:rPr lang="en-US"/>
              <a:t>Instead of one </a:t>
            </a:r>
            <a:r>
              <a:rPr lang="en-US" b="1">
                <a:solidFill>
                  <a:srgbClr val="FF0000"/>
                </a:solidFill>
              </a:rPr>
              <a:t>single </a:t>
            </a:r>
            <a:r>
              <a:rPr lang="en-US"/>
              <a:t>page table for one process, </a:t>
            </a:r>
            <a:r>
              <a:rPr lang="en-US" b="1">
                <a:solidFill>
                  <a:srgbClr val="0070C0"/>
                </a:solidFill>
              </a:rPr>
              <a:t>one page table for each logical segment</a:t>
            </a:r>
          </a:p>
          <a:p>
            <a:endParaRPr lang="en-US"/>
          </a:p>
          <a:p>
            <a:endParaRPr lang="en-US"/>
          </a:p>
        </p:txBody>
      </p:sp>
      <p:sp>
        <p:nvSpPr>
          <p:cNvPr id="4" name="Footer Placeholder 3">
            <a:extLst>
              <a:ext uri="{FF2B5EF4-FFF2-40B4-BE49-F238E27FC236}">
                <a16:creationId xmlns:a16="http://schemas.microsoft.com/office/drawing/2014/main" id="{3C5B890E-2BEB-68E8-1528-BB3147AFC9C3}"/>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a:extLst>
              <a:ext uri="{FF2B5EF4-FFF2-40B4-BE49-F238E27FC236}">
                <a16:creationId xmlns:a16="http://schemas.microsoft.com/office/drawing/2014/main" id="{061AA62A-1633-50E0-0293-AFBA59EBB6E6}"/>
              </a:ext>
            </a:extLst>
          </p:cNvPr>
          <p:cNvPicPr>
            <a:picLocks noChangeAspect="1"/>
          </p:cNvPicPr>
          <p:nvPr/>
        </p:nvPicPr>
        <p:blipFill>
          <a:blip r:embed="rId2"/>
          <a:stretch>
            <a:fillRect/>
          </a:stretch>
        </p:blipFill>
        <p:spPr>
          <a:xfrm>
            <a:off x="4993079" y="1218383"/>
            <a:ext cx="5360334" cy="4993574"/>
          </a:xfrm>
          <a:prstGeom prst="rect">
            <a:avLst/>
          </a:prstGeom>
        </p:spPr>
      </p:pic>
      <p:sp>
        <p:nvSpPr>
          <p:cNvPr id="6" name="TextBox 5">
            <a:extLst>
              <a:ext uri="{FF2B5EF4-FFF2-40B4-BE49-F238E27FC236}">
                <a16:creationId xmlns:a16="http://schemas.microsoft.com/office/drawing/2014/main" id="{2B1F312F-54FB-A7AE-032B-1DFEACA95594}"/>
              </a:ext>
            </a:extLst>
          </p:cNvPr>
          <p:cNvSpPr txBox="1"/>
          <p:nvPr/>
        </p:nvSpPr>
        <p:spPr>
          <a:xfrm>
            <a:off x="5098473" y="4298869"/>
            <a:ext cx="2313454" cy="646331"/>
          </a:xfrm>
          <a:prstGeom prst="rect">
            <a:avLst/>
          </a:prstGeom>
          <a:noFill/>
        </p:spPr>
        <p:txBody>
          <a:bodyPr wrap="none" rtlCol="0">
            <a:spAutoFit/>
          </a:bodyPr>
          <a:lstStyle/>
          <a:p>
            <a:pPr defTabSz="457200" eaLnBrk="1" fontAlgn="auto" hangingPunct="1">
              <a:spcBef>
                <a:spcPts val="0"/>
              </a:spcBef>
              <a:spcAft>
                <a:spcPts val="0"/>
              </a:spcAft>
            </a:pPr>
            <a:r>
              <a:rPr lang="en-US" b="0">
                <a:solidFill>
                  <a:srgbClr val="000000"/>
                </a:solidFill>
                <a:latin typeface="Arial" panose="020B0604020202020204"/>
                <a:ea typeface="+mn-ea"/>
                <a:cs typeface="+mn-cs"/>
              </a:rPr>
              <a:t>16KB address space</a:t>
            </a:r>
          </a:p>
          <a:p>
            <a:pPr defTabSz="457200" eaLnBrk="1" fontAlgn="auto" hangingPunct="1">
              <a:spcBef>
                <a:spcPts val="0"/>
              </a:spcBef>
              <a:spcAft>
                <a:spcPts val="0"/>
              </a:spcAft>
            </a:pPr>
            <a:r>
              <a:rPr lang="en-US" b="0">
                <a:solidFill>
                  <a:srgbClr val="000000"/>
                </a:solidFill>
                <a:latin typeface="Arial" panose="020B0604020202020204"/>
                <a:ea typeface="+mn-ea"/>
                <a:cs typeface="+mn-cs"/>
              </a:rPr>
              <a:t>1KB page size</a:t>
            </a:r>
          </a:p>
        </p:txBody>
      </p:sp>
      <p:sp>
        <p:nvSpPr>
          <p:cNvPr id="7" name="灯片编号占位符 2">
            <a:extLst>
              <a:ext uri="{FF2B5EF4-FFF2-40B4-BE49-F238E27FC236}">
                <a16:creationId xmlns:a16="http://schemas.microsoft.com/office/drawing/2014/main" id="{B02E8222-A28A-FBB1-DB00-4D00F1713F7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2648240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DB73-8E10-E32A-34C7-0F25487F6043}"/>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99205E02-88D9-9F7D-27F5-E8792DA10044}"/>
              </a:ext>
            </a:extLst>
          </p:cNvPr>
          <p:cNvSpPr>
            <a:spLocks noGrp="1"/>
          </p:cNvSpPr>
          <p:nvPr>
            <p:ph idx="1"/>
          </p:nvPr>
        </p:nvSpPr>
        <p:spPr>
          <a:xfrm>
            <a:off x="1838587" y="899492"/>
            <a:ext cx="8502294" cy="5384662"/>
          </a:xfrm>
        </p:spPr>
        <p:txBody>
          <a:bodyPr/>
          <a:lstStyle/>
          <a:p>
            <a:r>
              <a:rPr lang="en-US" b="1">
                <a:solidFill>
                  <a:srgbClr val="0070C0"/>
                </a:solidFill>
              </a:rPr>
              <a:t>Base register </a:t>
            </a:r>
            <a:r>
              <a:rPr lang="en-US"/>
              <a:t>to point to </a:t>
            </a:r>
            <a:r>
              <a:rPr lang="en-US">
                <a:solidFill>
                  <a:srgbClr val="0070C0"/>
                </a:solidFill>
              </a:rPr>
              <a:t>the physical address of the page table</a:t>
            </a:r>
          </a:p>
          <a:p>
            <a:r>
              <a:rPr lang="en-US" b="1">
                <a:solidFill>
                  <a:srgbClr val="0070C0"/>
                </a:solidFill>
              </a:rPr>
              <a:t>Limit register </a:t>
            </a:r>
            <a:r>
              <a:rPr lang="en-US"/>
              <a:t>to determine </a:t>
            </a:r>
            <a:r>
              <a:rPr lang="en-US">
                <a:solidFill>
                  <a:srgbClr val="0070C0"/>
                </a:solidFill>
              </a:rPr>
              <a:t>the size of the segment, i.e., </a:t>
            </a:r>
            <a:r>
              <a:rPr lang="en-US"/>
              <a:t>how many valid pages the segment has</a:t>
            </a:r>
          </a:p>
          <a:p>
            <a:pPr marL="0" indent="0">
              <a:buNone/>
            </a:pPr>
            <a:endParaRPr lang="en-US"/>
          </a:p>
          <a:p>
            <a:r>
              <a:rPr lang="en-US"/>
              <a:t>32-bit virtual address space with 4KB pages </a:t>
            </a:r>
          </a:p>
          <a:p>
            <a:pPr lvl="1"/>
            <a:r>
              <a:rPr lang="en-US"/>
              <a:t>12-bit for offset</a:t>
            </a:r>
          </a:p>
          <a:p>
            <a:r>
              <a:rPr lang="en-US"/>
              <a:t>3 segments: code, heap, stack</a:t>
            </a:r>
          </a:p>
          <a:p>
            <a:pPr lvl="1"/>
            <a:r>
              <a:rPr lang="en-US"/>
              <a:t>2-bit for segmentation</a:t>
            </a:r>
          </a:p>
          <a:p>
            <a:pPr lvl="1"/>
            <a:endParaRPr lang="en-US"/>
          </a:p>
          <a:p>
            <a:pPr lvl="1"/>
            <a:endParaRPr lang="en-US"/>
          </a:p>
          <a:p>
            <a:r>
              <a:rPr lang="en-US" b="1">
                <a:solidFill>
                  <a:srgbClr val="FF0000"/>
                </a:solidFill>
              </a:rPr>
              <a:t>Problems: page table waste for sparsely-used heap</a:t>
            </a:r>
          </a:p>
          <a:p>
            <a:r>
              <a:rPr lang="en-US" b="1">
                <a:solidFill>
                  <a:srgbClr val="FF0000"/>
                </a:solidFill>
              </a:rPr>
              <a:t>Problems: external fragmentation</a:t>
            </a:r>
          </a:p>
        </p:txBody>
      </p:sp>
      <p:sp>
        <p:nvSpPr>
          <p:cNvPr id="4" name="Footer Placeholder 3">
            <a:extLst>
              <a:ext uri="{FF2B5EF4-FFF2-40B4-BE49-F238E27FC236}">
                <a16:creationId xmlns:a16="http://schemas.microsoft.com/office/drawing/2014/main" id="{627898AD-340A-40BD-B1BE-0201824762C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6" name="Picture 5">
            <a:extLst>
              <a:ext uri="{FF2B5EF4-FFF2-40B4-BE49-F238E27FC236}">
                <a16:creationId xmlns:a16="http://schemas.microsoft.com/office/drawing/2014/main" id="{582A0504-1478-DC3D-A776-E5DDD57E9432}"/>
              </a:ext>
            </a:extLst>
          </p:cNvPr>
          <p:cNvPicPr>
            <a:picLocks noChangeAspect="1"/>
          </p:cNvPicPr>
          <p:nvPr/>
        </p:nvPicPr>
        <p:blipFill>
          <a:blip r:embed="rId3"/>
          <a:stretch>
            <a:fillRect/>
          </a:stretch>
        </p:blipFill>
        <p:spPr>
          <a:xfrm>
            <a:off x="1806878" y="4169447"/>
            <a:ext cx="8861122" cy="878305"/>
          </a:xfrm>
          <a:prstGeom prst="rect">
            <a:avLst/>
          </a:prstGeom>
        </p:spPr>
      </p:pic>
      <p:sp>
        <p:nvSpPr>
          <p:cNvPr id="5" name="灯片编号占位符 2">
            <a:extLst>
              <a:ext uri="{FF2B5EF4-FFF2-40B4-BE49-F238E27FC236}">
                <a16:creationId xmlns:a16="http://schemas.microsoft.com/office/drawing/2014/main" id="{8572B2E1-3766-0A40-1D35-6B425E4C465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41451772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sp>
        <p:nvSpPr>
          <p:cNvPr id="4" name="页脚占位符 3">
            <a:extLst>
              <a:ext uri="{FF2B5EF4-FFF2-40B4-BE49-F238E27FC236}">
                <a16:creationId xmlns:a16="http://schemas.microsoft.com/office/drawing/2014/main" id="{F1DA55D1-AE3F-4332-A590-5C8DD126DD3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714488" y="4398082"/>
            <a:ext cx="2130044" cy="2459918"/>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CB-A414-21B9-A63C-ADB3E34040A7}"/>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4" name="Footer Placeholder 3">
            <a:extLst>
              <a:ext uri="{FF2B5EF4-FFF2-40B4-BE49-F238E27FC236}">
                <a16:creationId xmlns:a16="http://schemas.microsoft.com/office/drawing/2014/main" id="{49D89AEE-9120-9EEE-81BC-F91FE1D625A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2E282EBF-D8DF-5267-5F8E-EF4F9103F14C}"/>
              </a:ext>
            </a:extLst>
          </p:cNvPr>
          <p:cNvSpPr txBox="1">
            <a:spLocks/>
          </p:cNvSpPr>
          <p:nvPr/>
        </p:nvSpPr>
        <p:spPr bwMode="auto">
          <a:xfrm>
            <a:off x="1755428" y="880070"/>
            <a:ext cx="8786812" cy="420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defTabSz="457200"/>
            <a:endParaRPr lang="ko-KR" altLang="en-US">
              <a:solidFill>
                <a:prstClr val="black"/>
              </a:solidFill>
            </a:endParaRPr>
          </a:p>
        </p:txBody>
      </p:sp>
      <p:sp>
        <p:nvSpPr>
          <p:cNvPr id="6" name="직사각형 5">
            <a:extLst>
              <a:ext uri="{FF2B5EF4-FFF2-40B4-BE49-F238E27FC236}">
                <a16:creationId xmlns:a16="http://schemas.microsoft.com/office/drawing/2014/main" id="{927012F0-92A9-6386-5307-37B9BED418B3}"/>
              </a:ext>
            </a:extLst>
          </p:cNvPr>
          <p:cNvSpPr/>
          <p:nvPr/>
        </p:nvSpPr>
        <p:spPr>
          <a:xfrm>
            <a:off x="2375075" y="1120852"/>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201</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623B545A-DB28-47F8-0D91-781D64644070}"/>
              </a:ext>
            </a:extLst>
          </p:cNvPr>
          <p:cNvSpPr txBox="1"/>
          <p:nvPr/>
        </p:nvSpPr>
        <p:spPr>
          <a:xfrm>
            <a:off x="1761403" y="1070329"/>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sp>
        <p:nvSpPr>
          <p:cNvPr id="8" name="TextBox 7">
            <a:extLst>
              <a:ext uri="{FF2B5EF4-FFF2-40B4-BE49-F238E27FC236}">
                <a16:creationId xmlns:a16="http://schemas.microsoft.com/office/drawing/2014/main" id="{F76AE230-CB1F-592A-C9A1-8059BF8B1E06}"/>
              </a:ext>
            </a:extLst>
          </p:cNvPr>
          <p:cNvSpPr txBox="1"/>
          <p:nvPr/>
        </p:nvSpPr>
        <p:spPr>
          <a:xfrm>
            <a:off x="5290560" y="1052737"/>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Multi-level Page Table</a:t>
            </a:r>
          </a:p>
        </p:txBody>
      </p:sp>
      <p:sp>
        <p:nvSpPr>
          <p:cNvPr id="9" name="TextBox 8">
            <a:extLst>
              <a:ext uri="{FF2B5EF4-FFF2-40B4-BE49-F238E27FC236}">
                <a16:creationId xmlns:a16="http://schemas.microsoft.com/office/drawing/2014/main" id="{F6CA0AA8-DCCD-C2B8-BD6E-B1033F53521F}"/>
              </a:ext>
            </a:extLst>
          </p:cNvPr>
          <p:cNvSpPr txBox="1"/>
          <p:nvPr/>
        </p:nvSpPr>
        <p:spPr>
          <a:xfrm rot="16200000">
            <a:off x="2223171" y="148185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10" name="TextBox 9">
            <a:extLst>
              <a:ext uri="{FF2B5EF4-FFF2-40B4-BE49-F238E27FC236}">
                <a16:creationId xmlns:a16="http://schemas.microsoft.com/office/drawing/2014/main" id="{D3ACD1FB-D0DD-A406-057C-605655F31BBA}"/>
              </a:ext>
            </a:extLst>
          </p:cNvPr>
          <p:cNvSpPr txBox="1"/>
          <p:nvPr/>
        </p:nvSpPr>
        <p:spPr>
          <a:xfrm rot="16200000">
            <a:off x="2482045" y="1478891"/>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11" name="TextBox 10">
            <a:extLst>
              <a:ext uri="{FF2B5EF4-FFF2-40B4-BE49-F238E27FC236}">
                <a16:creationId xmlns:a16="http://schemas.microsoft.com/office/drawing/2014/main" id="{E41BB132-E231-604A-1774-38C13706A5DE}"/>
              </a:ext>
            </a:extLst>
          </p:cNvPr>
          <p:cNvSpPr txBox="1"/>
          <p:nvPr/>
        </p:nvSpPr>
        <p:spPr>
          <a:xfrm>
            <a:off x="3274798" y="2113112"/>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12" name="표 87">
            <a:extLst>
              <a:ext uri="{FF2B5EF4-FFF2-40B4-BE49-F238E27FC236}">
                <a16:creationId xmlns:a16="http://schemas.microsoft.com/office/drawing/2014/main" id="{93CFC147-47C3-15DA-B541-01E42585DBED}"/>
              </a:ext>
            </a:extLst>
          </p:cNvPr>
          <p:cNvGraphicFramePr>
            <a:graphicFrameLocks noGrp="1"/>
          </p:cNvGraphicFramePr>
          <p:nvPr/>
        </p:nvGraphicFramePr>
        <p:xfrm>
          <a:off x="2416370" y="1902582"/>
          <a:ext cx="1636997" cy="329184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cxnSp>
        <p:nvCxnSpPr>
          <p:cNvPr id="13" name="직선 연결선 89">
            <a:extLst>
              <a:ext uri="{FF2B5EF4-FFF2-40B4-BE49-F238E27FC236}">
                <a16:creationId xmlns:a16="http://schemas.microsoft.com/office/drawing/2014/main" id="{E63AAB0B-EBD0-8334-4248-05B770EEA1B7}"/>
              </a:ext>
            </a:extLst>
          </p:cNvPr>
          <p:cNvCxnSpPr/>
          <p:nvPr/>
        </p:nvCxnSpPr>
        <p:spPr>
          <a:xfrm>
            <a:off x="2150414" y="299259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90">
            <a:extLst>
              <a:ext uri="{FF2B5EF4-FFF2-40B4-BE49-F238E27FC236}">
                <a16:creationId xmlns:a16="http://schemas.microsoft.com/office/drawing/2014/main" id="{1FB10C11-4462-0080-2E91-4F4898B58E74}"/>
              </a:ext>
            </a:extLst>
          </p:cNvPr>
          <p:cNvCxnSpPr/>
          <p:nvPr/>
        </p:nvCxnSpPr>
        <p:spPr>
          <a:xfrm>
            <a:off x="2150413" y="4094919"/>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연결선 91">
            <a:extLst>
              <a:ext uri="{FF2B5EF4-FFF2-40B4-BE49-F238E27FC236}">
                <a16:creationId xmlns:a16="http://schemas.microsoft.com/office/drawing/2014/main" id="{66801FDE-C0C5-9C16-8315-F3FAB1E3846E}"/>
              </a:ext>
            </a:extLst>
          </p:cNvPr>
          <p:cNvCxnSpPr/>
          <p:nvPr/>
        </p:nvCxnSpPr>
        <p:spPr>
          <a:xfrm>
            <a:off x="2150412" y="519442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직선 연결선 100">
            <a:extLst>
              <a:ext uri="{FF2B5EF4-FFF2-40B4-BE49-F238E27FC236}">
                <a16:creationId xmlns:a16="http://schemas.microsoft.com/office/drawing/2014/main" id="{11B43F96-6324-F488-5073-7A8B0CCD87BF}"/>
              </a:ext>
            </a:extLst>
          </p:cNvPr>
          <p:cNvCxnSpPr/>
          <p:nvPr/>
        </p:nvCxnSpPr>
        <p:spPr>
          <a:xfrm>
            <a:off x="4177516" y="1263129"/>
            <a:ext cx="32874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02">
            <a:extLst>
              <a:ext uri="{FF2B5EF4-FFF2-40B4-BE49-F238E27FC236}">
                <a16:creationId xmlns:a16="http://schemas.microsoft.com/office/drawing/2014/main" id="{1A234316-C9F3-808F-ED93-F742D5CCAD10}"/>
              </a:ext>
            </a:extLst>
          </p:cNvPr>
          <p:cNvCxnSpPr/>
          <p:nvPr/>
        </p:nvCxnSpPr>
        <p:spPr>
          <a:xfrm>
            <a:off x="4506264" y="1258953"/>
            <a:ext cx="0" cy="76003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직선 연결선 110">
            <a:extLst>
              <a:ext uri="{FF2B5EF4-FFF2-40B4-BE49-F238E27FC236}">
                <a16:creationId xmlns:a16="http://schemas.microsoft.com/office/drawing/2014/main" id="{374F7361-8DB9-6E6C-277E-6A470177B50D}"/>
              </a:ext>
            </a:extLst>
          </p:cNvPr>
          <p:cNvCxnSpPr/>
          <p:nvPr/>
        </p:nvCxnSpPr>
        <p:spPr>
          <a:xfrm flipH="1">
            <a:off x="4081490" y="2018983"/>
            <a:ext cx="435001" cy="208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BCDD3-F21E-4853-CF23-0C89C8F3913D}"/>
              </a:ext>
            </a:extLst>
          </p:cNvPr>
          <p:cNvSpPr txBox="1"/>
          <p:nvPr/>
        </p:nvSpPr>
        <p:spPr>
          <a:xfrm rot="16200000">
            <a:off x="3773380" y="2289736"/>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249C6AF9-CCAE-F5AA-BA2F-31EF3B965C47}"/>
              </a:ext>
            </a:extLst>
          </p:cNvPr>
          <p:cNvSpPr txBox="1"/>
          <p:nvPr/>
        </p:nvSpPr>
        <p:spPr>
          <a:xfrm rot="16200000">
            <a:off x="3767216" y="3386795"/>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PFN202</a:t>
            </a:r>
            <a:endParaRPr lang="ko-KR" altLang="en-US" sz="1400" b="0">
              <a:solidFill>
                <a:prstClr val="black"/>
              </a:solidFill>
              <a:latin typeface="맑은 고딕" pitchFamily="50" charset="-127"/>
              <a:ea typeface="맑은 고딕" pitchFamily="50" charset="-127"/>
              <a:cs typeface="+mn-cs"/>
            </a:endParaRPr>
          </a:p>
        </p:txBody>
      </p:sp>
      <p:sp>
        <p:nvSpPr>
          <p:cNvPr id="21" name="TextBox 20">
            <a:extLst>
              <a:ext uri="{FF2B5EF4-FFF2-40B4-BE49-F238E27FC236}">
                <a16:creationId xmlns:a16="http://schemas.microsoft.com/office/drawing/2014/main" id="{E0C17D63-EDA2-71BF-0DCF-C3735D681E36}"/>
              </a:ext>
            </a:extLst>
          </p:cNvPr>
          <p:cNvSpPr txBox="1"/>
          <p:nvPr/>
        </p:nvSpPr>
        <p:spPr>
          <a:xfrm rot="16200000">
            <a:off x="3781481" y="443469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PFN203</a:t>
            </a:r>
            <a:endParaRPr lang="ko-KR" altLang="en-US" sz="1400" b="0">
              <a:solidFill>
                <a:prstClr val="black"/>
              </a:solidFill>
              <a:latin typeface="맑은 고딕" pitchFamily="50" charset="-127"/>
              <a:ea typeface="맑은 고딕" pitchFamily="50" charset="-127"/>
              <a:cs typeface="+mn-cs"/>
            </a:endParaRPr>
          </a:p>
        </p:txBody>
      </p:sp>
      <p:cxnSp>
        <p:nvCxnSpPr>
          <p:cNvPr id="22" name="직선 연결선 119">
            <a:extLst>
              <a:ext uri="{FF2B5EF4-FFF2-40B4-BE49-F238E27FC236}">
                <a16:creationId xmlns:a16="http://schemas.microsoft.com/office/drawing/2014/main" id="{BACBFF61-18EB-88CA-2339-9BBA970D2FCF}"/>
              </a:ext>
            </a:extLst>
          </p:cNvPr>
          <p:cNvCxnSpPr/>
          <p:nvPr/>
        </p:nvCxnSpPr>
        <p:spPr>
          <a:xfrm>
            <a:off x="7342123" y="1563242"/>
            <a:ext cx="209762"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120">
            <a:extLst>
              <a:ext uri="{FF2B5EF4-FFF2-40B4-BE49-F238E27FC236}">
                <a16:creationId xmlns:a16="http://schemas.microsoft.com/office/drawing/2014/main" id="{730E62C8-CFC9-6AD3-45A7-C0A9CBFF2443}"/>
              </a:ext>
            </a:extLst>
          </p:cNvPr>
          <p:cNvCxnSpPr/>
          <p:nvPr/>
        </p:nvCxnSpPr>
        <p:spPr>
          <a:xfrm>
            <a:off x="7550265" y="1562143"/>
            <a:ext cx="0" cy="97856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121">
            <a:extLst>
              <a:ext uri="{FF2B5EF4-FFF2-40B4-BE49-F238E27FC236}">
                <a16:creationId xmlns:a16="http://schemas.microsoft.com/office/drawing/2014/main" id="{19998645-36D1-EA06-4594-F305C2D94AE7}"/>
              </a:ext>
            </a:extLst>
          </p:cNvPr>
          <p:cNvCxnSpPr/>
          <p:nvPr/>
        </p:nvCxnSpPr>
        <p:spPr>
          <a:xfrm flipH="1">
            <a:off x="7018752" y="2532575"/>
            <a:ext cx="531514"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직선 연결선 122">
            <a:extLst>
              <a:ext uri="{FF2B5EF4-FFF2-40B4-BE49-F238E27FC236}">
                <a16:creationId xmlns:a16="http://schemas.microsoft.com/office/drawing/2014/main" id="{3F7D94C4-F78D-2C3C-B943-69EB5F7FAB83}"/>
              </a:ext>
            </a:extLst>
          </p:cNvPr>
          <p:cNvCxnSpPr/>
          <p:nvPr/>
        </p:nvCxnSpPr>
        <p:spPr>
          <a:xfrm>
            <a:off x="5283516" y="2551625"/>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표 124">
            <a:extLst>
              <a:ext uri="{FF2B5EF4-FFF2-40B4-BE49-F238E27FC236}">
                <a16:creationId xmlns:a16="http://schemas.microsoft.com/office/drawing/2014/main" id="{812E63B5-F331-A166-5BBB-A2FE5B0420D6}"/>
              </a:ext>
            </a:extLst>
          </p:cNvPr>
          <p:cNvGraphicFramePr>
            <a:graphicFrameLocks noGrp="1"/>
          </p:cNvGraphicFramePr>
          <p:nvPr/>
        </p:nvGraphicFramePr>
        <p:xfrm>
          <a:off x="5761161" y="2568514"/>
          <a:ext cx="1132941"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900750">
                  <a:extLst>
                    <a:ext uri="{9D8B030D-6E8A-4147-A177-3AD203B41FA5}">
                      <a16:colId xmlns:a16="http://schemas.microsoft.com/office/drawing/2014/main" val="20001"/>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27" name="직선 연결선 123">
            <a:extLst>
              <a:ext uri="{FF2B5EF4-FFF2-40B4-BE49-F238E27FC236}">
                <a16:creationId xmlns:a16="http://schemas.microsoft.com/office/drawing/2014/main" id="{0DC92558-39FD-4D3C-A541-F69187E4CFC4}"/>
              </a:ext>
            </a:extLst>
          </p:cNvPr>
          <p:cNvCxnSpPr/>
          <p:nvPr/>
        </p:nvCxnSpPr>
        <p:spPr>
          <a:xfrm>
            <a:off x="5283516" y="3678148"/>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75D073-7EFB-46D3-D421-1FDE7D6BAFC7}"/>
              </a:ext>
            </a:extLst>
          </p:cNvPr>
          <p:cNvSpPr txBox="1"/>
          <p:nvPr/>
        </p:nvSpPr>
        <p:spPr>
          <a:xfrm>
            <a:off x="4943872" y="3704189"/>
            <a:ext cx="2376264"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The Page Directory</a:t>
            </a:r>
          </a:p>
        </p:txBody>
      </p:sp>
      <p:cxnSp>
        <p:nvCxnSpPr>
          <p:cNvPr id="29" name="직선 연결선 127">
            <a:extLst>
              <a:ext uri="{FF2B5EF4-FFF2-40B4-BE49-F238E27FC236}">
                <a16:creationId xmlns:a16="http://schemas.microsoft.com/office/drawing/2014/main" id="{FB5FC43A-671A-B521-25B5-711D2A585F3E}"/>
              </a:ext>
            </a:extLst>
          </p:cNvPr>
          <p:cNvCxnSpPr/>
          <p:nvPr/>
        </p:nvCxnSpPr>
        <p:spPr>
          <a:xfrm>
            <a:off x="6960097" y="2680690"/>
            <a:ext cx="1037071"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6C6B4A-8D78-64F2-AA34-2B0F66D0D68F}"/>
              </a:ext>
            </a:extLst>
          </p:cNvPr>
          <p:cNvSpPr txBox="1"/>
          <p:nvPr/>
        </p:nvSpPr>
        <p:spPr>
          <a:xfrm rot="16200000">
            <a:off x="5109936" y="2958448"/>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PFN200</a:t>
            </a:r>
            <a:endParaRPr lang="ko-KR" altLang="en-US" sz="1400" b="0">
              <a:solidFill>
                <a:prstClr val="black"/>
              </a:solidFill>
              <a:latin typeface="맑은 고딕" pitchFamily="50" charset="-127"/>
              <a:ea typeface="맑은 고딕" pitchFamily="50" charset="-127"/>
              <a:cs typeface="+mn-cs"/>
            </a:endParaRPr>
          </a:p>
        </p:txBody>
      </p:sp>
      <p:sp>
        <p:nvSpPr>
          <p:cNvPr id="31" name="TextBox 30">
            <a:extLst>
              <a:ext uri="{FF2B5EF4-FFF2-40B4-BE49-F238E27FC236}">
                <a16:creationId xmlns:a16="http://schemas.microsoft.com/office/drawing/2014/main" id="{6E82EA42-36B5-6012-E3B3-4773A3A12AB5}"/>
              </a:ext>
            </a:extLst>
          </p:cNvPr>
          <p:cNvSpPr txBox="1"/>
          <p:nvPr/>
        </p:nvSpPr>
        <p:spPr>
          <a:xfrm rot="16200000">
            <a:off x="5575165" y="215664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2" name="TextBox 31">
            <a:extLst>
              <a:ext uri="{FF2B5EF4-FFF2-40B4-BE49-F238E27FC236}">
                <a16:creationId xmlns:a16="http://schemas.microsoft.com/office/drawing/2014/main" id="{740E0498-4E1E-08F4-E569-6C54980534D4}"/>
              </a:ext>
            </a:extLst>
          </p:cNvPr>
          <p:cNvSpPr txBox="1"/>
          <p:nvPr/>
        </p:nvSpPr>
        <p:spPr>
          <a:xfrm>
            <a:off x="6175210" y="2257128"/>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33" name="표 140">
            <a:extLst>
              <a:ext uri="{FF2B5EF4-FFF2-40B4-BE49-F238E27FC236}">
                <a16:creationId xmlns:a16="http://schemas.microsoft.com/office/drawing/2014/main" id="{05C2FA1A-E326-3E24-6AF2-9BF3941E3621}"/>
              </a:ext>
            </a:extLst>
          </p:cNvPr>
          <p:cNvGraphicFramePr>
            <a:graphicFrameLocks noGrp="1"/>
          </p:cNvGraphicFramePr>
          <p:nvPr/>
        </p:nvGraphicFramePr>
        <p:xfrm>
          <a:off x="8141184" y="2573258"/>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4" name="TextBox 33">
            <a:extLst>
              <a:ext uri="{FF2B5EF4-FFF2-40B4-BE49-F238E27FC236}">
                <a16:creationId xmlns:a16="http://schemas.microsoft.com/office/drawing/2014/main" id="{EC310D81-5B80-142E-4235-D4DE81E8E3ED}"/>
              </a:ext>
            </a:extLst>
          </p:cNvPr>
          <p:cNvSpPr txBox="1"/>
          <p:nvPr/>
        </p:nvSpPr>
        <p:spPr>
          <a:xfrm rot="16200000">
            <a:off x="9533105" y="3023851"/>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35" name="TextBox 34">
            <a:extLst>
              <a:ext uri="{FF2B5EF4-FFF2-40B4-BE49-F238E27FC236}">
                <a16:creationId xmlns:a16="http://schemas.microsoft.com/office/drawing/2014/main" id="{964F95D6-94AB-5B13-C6C9-F6AE8018AD83}"/>
              </a:ext>
            </a:extLst>
          </p:cNvPr>
          <p:cNvSpPr txBox="1"/>
          <p:nvPr/>
        </p:nvSpPr>
        <p:spPr>
          <a:xfrm rot="16200000">
            <a:off x="7951968" y="2150718"/>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6" name="TextBox 35">
            <a:extLst>
              <a:ext uri="{FF2B5EF4-FFF2-40B4-BE49-F238E27FC236}">
                <a16:creationId xmlns:a16="http://schemas.microsoft.com/office/drawing/2014/main" id="{40E2932F-D0C1-48E5-E024-13ED15469E3C}"/>
              </a:ext>
            </a:extLst>
          </p:cNvPr>
          <p:cNvSpPr txBox="1"/>
          <p:nvPr/>
        </p:nvSpPr>
        <p:spPr>
          <a:xfrm rot="16200000">
            <a:off x="8338674" y="2172842"/>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37" name="TextBox 36">
            <a:extLst>
              <a:ext uri="{FF2B5EF4-FFF2-40B4-BE49-F238E27FC236}">
                <a16:creationId xmlns:a16="http://schemas.microsoft.com/office/drawing/2014/main" id="{C1939315-BBFC-03F1-7F5F-676C2BACC1AC}"/>
              </a:ext>
            </a:extLst>
          </p:cNvPr>
          <p:cNvSpPr txBox="1"/>
          <p:nvPr/>
        </p:nvSpPr>
        <p:spPr>
          <a:xfrm>
            <a:off x="9076903" y="2209536"/>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sp>
        <p:nvSpPr>
          <p:cNvPr id="38" name="TextBox 37">
            <a:extLst>
              <a:ext uri="{FF2B5EF4-FFF2-40B4-BE49-F238E27FC236}">
                <a16:creationId xmlns:a16="http://schemas.microsoft.com/office/drawing/2014/main" id="{29D33462-5EBF-6F16-F74F-3CFC8E69BAE4}"/>
              </a:ext>
            </a:extLst>
          </p:cNvPr>
          <p:cNvSpPr txBox="1"/>
          <p:nvPr/>
        </p:nvSpPr>
        <p:spPr>
          <a:xfrm>
            <a:off x="7824192" y="3815836"/>
            <a:ext cx="2520280" cy="307777"/>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2</a:t>
            </a:r>
            <a:r>
              <a:rPr lang="en-US" altLang="ko-KR" sz="1400" b="0" dirty="0">
                <a:solidFill>
                  <a:prstClr val="black"/>
                </a:solidFill>
                <a:latin typeface="맑은 고딕" pitchFamily="50" charset="-127"/>
                <a:ea typeface="맑은 고딕" pitchFamily="50" charset="-127"/>
                <a:cs typeface="+mn-cs"/>
              </a:rPr>
              <a:t> of </a:t>
            </a:r>
            <a:r>
              <a:rPr lang="en-US" altLang="ko-KR" sz="1400" b="0" dirty="0" err="1">
                <a:solidFill>
                  <a:prstClr val="black"/>
                </a:solidFill>
                <a:latin typeface="맑은 고딕" pitchFamily="50" charset="-127"/>
                <a:ea typeface="맑은 고딕" pitchFamily="50" charset="-127"/>
                <a:cs typeface="+mn-cs"/>
              </a:rPr>
              <a:t>PT:Not</a:t>
            </a:r>
            <a:r>
              <a:rPr lang="en-US" altLang="ko-KR" sz="1400" b="0" dirty="0">
                <a:solidFill>
                  <a:prstClr val="black"/>
                </a:solidFill>
                <a:latin typeface="맑은 고딕" pitchFamily="50" charset="-127"/>
                <a:ea typeface="맑은 고딕" pitchFamily="50" charset="-127"/>
                <a:cs typeface="+mn-cs"/>
              </a:rPr>
              <a:t> Allocated]</a:t>
            </a:r>
          </a:p>
        </p:txBody>
      </p:sp>
      <p:sp>
        <p:nvSpPr>
          <p:cNvPr id="39" name="TextBox 38">
            <a:extLst>
              <a:ext uri="{FF2B5EF4-FFF2-40B4-BE49-F238E27FC236}">
                <a16:creationId xmlns:a16="http://schemas.microsoft.com/office/drawing/2014/main" id="{C88E517F-6FA1-1A08-1A82-537791673793}"/>
              </a:ext>
            </a:extLst>
          </p:cNvPr>
          <p:cNvSpPr txBox="1"/>
          <p:nvPr/>
        </p:nvSpPr>
        <p:spPr>
          <a:xfrm>
            <a:off x="7824192" y="4391900"/>
            <a:ext cx="2952328"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3</a:t>
            </a:r>
            <a:r>
              <a:rPr lang="en-US" altLang="ko-KR" sz="1400" b="0" dirty="0">
                <a:solidFill>
                  <a:prstClr val="black"/>
                </a:solidFill>
                <a:latin typeface="맑은 고딕" pitchFamily="50" charset="-127"/>
                <a:ea typeface="맑은 고딕" pitchFamily="50" charset="-127"/>
                <a:cs typeface="+mn-cs"/>
              </a:rPr>
              <a:t> of PT: Not Allocated]</a:t>
            </a:r>
          </a:p>
        </p:txBody>
      </p:sp>
      <p:grpSp>
        <p:nvGrpSpPr>
          <p:cNvPr id="40" name="그룹 9">
            <a:extLst>
              <a:ext uri="{FF2B5EF4-FFF2-40B4-BE49-F238E27FC236}">
                <a16:creationId xmlns:a16="http://schemas.microsoft.com/office/drawing/2014/main" id="{0D7C2F95-4131-7E9E-D585-2907405B89E2}"/>
              </a:ext>
            </a:extLst>
          </p:cNvPr>
          <p:cNvGrpSpPr/>
          <p:nvPr/>
        </p:nvGrpSpPr>
        <p:grpSpPr>
          <a:xfrm>
            <a:off x="7010048" y="3518856"/>
            <a:ext cx="984379" cy="1432978"/>
            <a:chOff x="6081232" y="3909161"/>
            <a:chExt cx="984379" cy="1432978"/>
          </a:xfrm>
        </p:grpSpPr>
        <p:cxnSp>
          <p:nvCxnSpPr>
            <p:cNvPr id="41" name="직선 연결선 135">
              <a:extLst>
                <a:ext uri="{FF2B5EF4-FFF2-40B4-BE49-F238E27FC236}">
                  <a16:creationId xmlns:a16="http://schemas.microsoft.com/office/drawing/2014/main" id="{91DD9EBD-2DA9-C883-4653-7A25B049EB7A}"/>
                </a:ext>
              </a:extLst>
            </p:cNvPr>
            <p:cNvCxnSpPr/>
            <p:nvPr/>
          </p:nvCxnSpPr>
          <p:spPr>
            <a:xfrm>
              <a:off x="6568243" y="5332614"/>
              <a:ext cx="497368"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직선 연결선 136">
              <a:extLst>
                <a:ext uri="{FF2B5EF4-FFF2-40B4-BE49-F238E27FC236}">
                  <a16:creationId xmlns:a16="http://schemas.microsoft.com/office/drawing/2014/main" id="{D57FB94B-FF07-B244-4B4C-4C1D101A32FD}"/>
                </a:ext>
              </a:extLst>
            </p:cNvPr>
            <p:cNvCxnSpPr/>
            <p:nvPr/>
          </p:nvCxnSpPr>
          <p:spPr>
            <a:xfrm>
              <a:off x="6081232" y="3909161"/>
              <a:ext cx="48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152">
              <a:extLst>
                <a:ext uri="{FF2B5EF4-FFF2-40B4-BE49-F238E27FC236}">
                  <a16:creationId xmlns:a16="http://schemas.microsoft.com/office/drawing/2014/main" id="{FD7F5A00-681D-9897-A28B-142093560193}"/>
                </a:ext>
              </a:extLst>
            </p:cNvPr>
            <p:cNvCxnSpPr/>
            <p:nvPr/>
          </p:nvCxnSpPr>
          <p:spPr>
            <a:xfrm>
              <a:off x="6563232" y="3909161"/>
              <a:ext cx="0" cy="1432978"/>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44" name="표 158">
            <a:extLst>
              <a:ext uri="{FF2B5EF4-FFF2-40B4-BE49-F238E27FC236}">
                <a16:creationId xmlns:a16="http://schemas.microsoft.com/office/drawing/2014/main" id="{0BF3D345-6356-8357-761B-B889D129AB31}"/>
              </a:ext>
            </a:extLst>
          </p:cNvPr>
          <p:cNvGraphicFramePr>
            <a:graphicFrameLocks noGrp="1"/>
          </p:cNvGraphicFramePr>
          <p:nvPr/>
        </p:nvGraphicFramePr>
        <p:xfrm>
          <a:off x="8111258" y="4843616"/>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5" name="TextBox 44">
            <a:extLst>
              <a:ext uri="{FF2B5EF4-FFF2-40B4-BE49-F238E27FC236}">
                <a16:creationId xmlns:a16="http://schemas.microsoft.com/office/drawing/2014/main" id="{F7461EA2-3219-3406-2B0F-90C9EC95B4DC}"/>
              </a:ext>
            </a:extLst>
          </p:cNvPr>
          <p:cNvSpPr txBox="1"/>
          <p:nvPr/>
        </p:nvSpPr>
        <p:spPr>
          <a:xfrm rot="16200000">
            <a:off x="9537565" y="523647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cxnSp>
        <p:nvCxnSpPr>
          <p:cNvPr id="46" name="직선 연결선 49">
            <a:extLst>
              <a:ext uri="{FF2B5EF4-FFF2-40B4-BE49-F238E27FC236}">
                <a16:creationId xmlns:a16="http://schemas.microsoft.com/office/drawing/2014/main" id="{AA223C6C-0DCC-4629-81B9-43BDEE62F529}"/>
              </a:ext>
            </a:extLst>
          </p:cNvPr>
          <p:cNvCxnSpPr/>
          <p:nvPr/>
        </p:nvCxnSpPr>
        <p:spPr>
          <a:xfrm>
            <a:off x="7980168" y="3660062"/>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50">
            <a:extLst>
              <a:ext uri="{FF2B5EF4-FFF2-40B4-BE49-F238E27FC236}">
                <a16:creationId xmlns:a16="http://schemas.microsoft.com/office/drawing/2014/main" id="{A19C2654-60EE-DDB2-4AFF-2DB65F957BA2}"/>
              </a:ext>
            </a:extLst>
          </p:cNvPr>
          <p:cNvCxnSpPr/>
          <p:nvPr/>
        </p:nvCxnSpPr>
        <p:spPr>
          <a:xfrm>
            <a:off x="7975651" y="4248491"/>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51">
            <a:extLst>
              <a:ext uri="{FF2B5EF4-FFF2-40B4-BE49-F238E27FC236}">
                <a16:creationId xmlns:a16="http://schemas.microsoft.com/office/drawing/2014/main" id="{EE4BF8F4-B680-0796-C15E-9BC6FD5C14A4}"/>
              </a:ext>
            </a:extLst>
          </p:cNvPr>
          <p:cNvCxnSpPr/>
          <p:nvPr/>
        </p:nvCxnSpPr>
        <p:spPr>
          <a:xfrm>
            <a:off x="7979626" y="4830306"/>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52">
            <a:extLst>
              <a:ext uri="{FF2B5EF4-FFF2-40B4-BE49-F238E27FC236}">
                <a16:creationId xmlns:a16="http://schemas.microsoft.com/office/drawing/2014/main" id="{CC2312E8-B5A3-BB4E-EF86-C7DDE2FC1290}"/>
              </a:ext>
            </a:extLst>
          </p:cNvPr>
          <p:cNvCxnSpPr/>
          <p:nvPr/>
        </p:nvCxnSpPr>
        <p:spPr>
          <a:xfrm>
            <a:off x="2150411" y="643060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53">
            <a:extLst>
              <a:ext uri="{FF2B5EF4-FFF2-40B4-BE49-F238E27FC236}">
                <a16:creationId xmlns:a16="http://schemas.microsoft.com/office/drawing/2014/main" id="{83F3B9E3-3C60-C6DA-5980-638DA299A38B}"/>
              </a:ext>
            </a:extLst>
          </p:cNvPr>
          <p:cNvCxnSpPr/>
          <p:nvPr/>
        </p:nvCxnSpPr>
        <p:spPr>
          <a:xfrm>
            <a:off x="8000965" y="256490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직선 연결선 55">
            <a:extLst>
              <a:ext uri="{FF2B5EF4-FFF2-40B4-BE49-F238E27FC236}">
                <a16:creationId xmlns:a16="http://schemas.microsoft.com/office/drawing/2014/main" id="{D5323F26-516D-1FE9-7E93-D99B0E0FA3B7}"/>
              </a:ext>
            </a:extLst>
          </p:cNvPr>
          <p:cNvCxnSpPr/>
          <p:nvPr/>
        </p:nvCxnSpPr>
        <p:spPr>
          <a:xfrm>
            <a:off x="8000377" y="5949280"/>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직사각형 72">
            <a:extLst>
              <a:ext uri="{FF2B5EF4-FFF2-40B4-BE49-F238E27FC236}">
                <a16:creationId xmlns:a16="http://schemas.microsoft.com/office/drawing/2014/main" id="{9051CE3B-A31A-31CB-6847-819A0367C68B}"/>
              </a:ext>
            </a:extLst>
          </p:cNvPr>
          <p:cNvSpPr/>
          <p:nvPr/>
        </p:nvSpPr>
        <p:spPr>
          <a:xfrm>
            <a:off x="5559606" y="1419866"/>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200</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53" name="TextBox 52">
            <a:extLst>
              <a:ext uri="{FF2B5EF4-FFF2-40B4-BE49-F238E27FC236}">
                <a16:creationId xmlns:a16="http://schemas.microsoft.com/office/drawing/2014/main" id="{F1F1A181-CAB3-2E65-1676-EE37F147CA25}"/>
              </a:ext>
            </a:extLst>
          </p:cNvPr>
          <p:cNvSpPr txBox="1"/>
          <p:nvPr/>
        </p:nvSpPr>
        <p:spPr>
          <a:xfrm>
            <a:off x="4945934" y="1369343"/>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graphicFrame>
        <p:nvGraphicFramePr>
          <p:cNvPr id="54" name="표 87">
            <a:extLst>
              <a:ext uri="{FF2B5EF4-FFF2-40B4-BE49-F238E27FC236}">
                <a16:creationId xmlns:a16="http://schemas.microsoft.com/office/drawing/2014/main" id="{2E95E891-875C-3626-766E-73D1EED106C4}"/>
              </a:ext>
            </a:extLst>
          </p:cNvPr>
          <p:cNvGraphicFramePr>
            <a:graphicFrameLocks noGrp="1"/>
          </p:cNvGraphicFramePr>
          <p:nvPr/>
        </p:nvGraphicFramePr>
        <p:xfrm>
          <a:off x="2416370" y="5194422"/>
          <a:ext cx="1636997" cy="12361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5" name="TextBox 54">
            <a:extLst>
              <a:ext uri="{FF2B5EF4-FFF2-40B4-BE49-F238E27FC236}">
                <a16:creationId xmlns:a16="http://schemas.microsoft.com/office/drawing/2014/main" id="{C91AAEBB-859F-1E13-F6D9-4ADC0BF0E3F7}"/>
              </a:ext>
            </a:extLst>
          </p:cNvPr>
          <p:cNvSpPr txBox="1"/>
          <p:nvPr/>
        </p:nvSpPr>
        <p:spPr>
          <a:xfrm rot="16200000">
            <a:off x="3789316" y="5639672"/>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sp>
        <p:nvSpPr>
          <p:cNvPr id="56" name="TextBox 55">
            <a:extLst>
              <a:ext uri="{FF2B5EF4-FFF2-40B4-BE49-F238E27FC236}">
                <a16:creationId xmlns:a16="http://schemas.microsoft.com/office/drawing/2014/main" id="{47AC4EBB-0E3E-24FD-B761-070A4B96DC44}"/>
              </a:ext>
            </a:extLst>
          </p:cNvPr>
          <p:cNvSpPr txBox="1"/>
          <p:nvPr/>
        </p:nvSpPr>
        <p:spPr>
          <a:xfrm>
            <a:off x="2163037" y="784602"/>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Linear Page Table</a:t>
            </a:r>
          </a:p>
        </p:txBody>
      </p:sp>
      <p:sp>
        <p:nvSpPr>
          <p:cNvPr id="58" name="圆角矩形 57">
            <a:extLst>
              <a:ext uri="{FF2B5EF4-FFF2-40B4-BE49-F238E27FC236}">
                <a16:creationId xmlns:a16="http://schemas.microsoft.com/office/drawing/2014/main" id="{1DC981A2-8E3C-9CEE-C10C-6D2BA05FE52C}"/>
              </a:ext>
            </a:extLst>
          </p:cNvPr>
          <p:cNvSpPr/>
          <p:nvPr/>
        </p:nvSpPr>
        <p:spPr>
          <a:xfrm>
            <a:off x="3657678" y="4884011"/>
            <a:ext cx="4991666" cy="1103125"/>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Only allocates page-table space in proportion to the amount of address</a:t>
            </a:r>
            <a:endParaRPr lang="en-US" altLang="zh-CN" dirty="0">
              <a:solidFill>
                <a:srgbClr val="FFFFFF"/>
              </a:solidFill>
              <a:latin typeface="Helvetica" pitchFamily="2" charset="0"/>
              <a:ea typeface="黑体" panose="02010609060101010101" pitchFamily="49" charset="-122"/>
            </a:endParaRPr>
          </a:p>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space you are using</a:t>
            </a:r>
            <a:endParaRPr lang="en-US" altLang="zh-CN" dirty="0">
              <a:solidFill>
                <a:srgbClr val="FFFFFF"/>
              </a:solidFill>
              <a:latin typeface="Helvetica" pitchFamily="2" charset="0"/>
              <a:ea typeface="黑体" panose="02010609060101010101" pitchFamily="49" charset="-122"/>
            </a:endParaRPr>
          </a:p>
        </p:txBody>
      </p:sp>
      <p:sp>
        <p:nvSpPr>
          <p:cNvPr id="3" name="灯片编号占位符 2">
            <a:extLst>
              <a:ext uri="{FF2B5EF4-FFF2-40B4-BE49-F238E27FC236}">
                <a16:creationId xmlns:a16="http://schemas.microsoft.com/office/drawing/2014/main" id="{381D25C6-BE6A-BC12-5968-08CD5011963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350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a:t>A virtual address of 32-bit with 4KB page size is divided into </a:t>
            </a:r>
          </a:p>
          <a:p>
            <a:pPr lvl="1"/>
            <a:r>
              <a:rPr lang="en-GB"/>
              <a:t>a page number consisting of 20 bits </a:t>
            </a:r>
          </a:p>
          <a:p>
            <a:pPr lvl="1"/>
            <a:r>
              <a:rPr lang="en-GB"/>
              <a:t>a page offset consisting of 12 bits </a:t>
            </a:r>
          </a:p>
          <a:p>
            <a:r>
              <a:rPr lang="en-GB"/>
              <a:t>A page table entry is 4 bytes </a:t>
            </a:r>
          </a:p>
          <a:p>
            <a:r>
              <a:rPr lang="en-GB"/>
              <a:t>Since the page table is paged, the page number is further divided into </a:t>
            </a:r>
          </a:p>
          <a:p>
            <a:endParaRPr lang="en-GB"/>
          </a:p>
          <a:p>
            <a:endParaRPr lang="en-GB"/>
          </a:p>
          <a:p>
            <a:r>
              <a:rPr lang="en-GB"/>
              <a:t>where p</a:t>
            </a:r>
            <a:r>
              <a:rPr lang="en-GB" baseline="-25000"/>
              <a:t>1</a:t>
            </a:r>
            <a:r>
              <a:rPr lang="en-GB"/>
              <a:t> is an index into the page directory, and p</a:t>
            </a:r>
            <a:r>
              <a:rPr lang="en-GB" baseline="-25000"/>
              <a:t>2</a:t>
            </a:r>
            <a:r>
              <a:rPr lang="en-GB"/>
              <a:t> is the page table index</a:t>
            </a:r>
            <a:endParaRPr lang="en-US"/>
          </a:p>
        </p:txBody>
      </p:sp>
      <p:sp>
        <p:nvSpPr>
          <p:cNvPr id="4" name="Footer Placeholder 3">
            <a:extLst>
              <a:ext uri="{FF2B5EF4-FFF2-40B4-BE49-F238E27FC236}">
                <a16:creationId xmlns:a16="http://schemas.microsoft.com/office/drawing/2014/main" id="{8CA63B87-C37F-E505-D8FE-F1A0489619EB}"/>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3501190" y="3773237"/>
            <a:ext cx="4876800" cy="1092200"/>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lnSpcReduction="10000"/>
          </a:bodyPr>
          <a:lstStyle/>
          <a:p>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Tree>
    <p:extLst>
      <p:ext uri="{BB962C8B-B14F-4D97-AF65-F5344CB8AC3E}">
        <p14:creationId xmlns:p14="http://schemas.microsoft.com/office/powerpoint/2010/main" val="1619048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7A-5667-6456-DB25-69AF9959608B}"/>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7E3F8D-D705-C4AB-0A73-AFDE7066BF0E}"/>
              </a:ext>
            </a:extLst>
          </p:cNvPr>
          <p:cNvSpPr>
            <a:spLocks noGrp="1"/>
          </p:cNvSpPr>
          <p:nvPr>
            <p:ph idx="1"/>
          </p:nvPr>
        </p:nvSpPr>
        <p:spPr>
          <a:xfrm>
            <a:off x="1838587" y="931049"/>
            <a:ext cx="8502294" cy="5138531"/>
          </a:xfrm>
        </p:spPr>
        <p:txBody>
          <a:bodyPr/>
          <a:lstStyle/>
          <a:p>
            <a:r>
              <a:rPr lang="en-US" altLang="zh-CN" dirty="0"/>
              <a:t>16KB</a:t>
            </a:r>
            <a:r>
              <a:rPr lang="zh-CN" altLang="en-US" dirty="0"/>
              <a:t> </a:t>
            </a:r>
            <a:r>
              <a:rPr lang="en-US" dirty="0"/>
              <a:t>address space</a:t>
            </a:r>
            <a:r>
              <a:rPr lang="en-US" altLang="zh-CN" dirty="0"/>
              <a:t>,</a:t>
            </a:r>
            <a:r>
              <a:rPr lang="zh-CN" altLang="en-US" dirty="0"/>
              <a:t> </a:t>
            </a:r>
            <a:r>
              <a:rPr lang="en-US" altLang="zh-CN" dirty="0"/>
              <a:t>14</a:t>
            </a:r>
            <a:r>
              <a:rPr lang="zh-CN" altLang="en-US" dirty="0"/>
              <a:t> </a:t>
            </a:r>
            <a:r>
              <a:rPr lang="en-US" altLang="zh-CN" dirty="0"/>
              <a:t>bit</a:t>
            </a:r>
            <a:r>
              <a:rPr lang="zh-CN" altLang="en-US" dirty="0"/>
              <a:t> </a:t>
            </a:r>
            <a:r>
              <a:rPr lang="en-US" altLang="zh-CN" dirty="0"/>
              <a:t>address</a:t>
            </a:r>
            <a:endParaRPr lang="en-US" dirty="0"/>
          </a:p>
          <a:p>
            <a:r>
              <a:rPr lang="en-US" dirty="0"/>
              <a:t>64-byte</a:t>
            </a:r>
            <a:r>
              <a:rPr lang="zh-CN" altLang="en-US" dirty="0"/>
              <a:t> </a:t>
            </a:r>
            <a:r>
              <a:rPr lang="en-US" altLang="zh-CN" dirty="0"/>
              <a:t>(2^6)</a:t>
            </a:r>
            <a:r>
              <a:rPr lang="en-US" dirty="0"/>
              <a:t> page size</a:t>
            </a:r>
          </a:p>
          <a:p>
            <a:r>
              <a:rPr lang="en-US" dirty="0"/>
              <a:t>Page table entry 4 bytes</a:t>
            </a:r>
          </a:p>
        </p:txBody>
      </p:sp>
      <p:sp>
        <p:nvSpPr>
          <p:cNvPr id="4" name="Footer Placeholder 3">
            <a:extLst>
              <a:ext uri="{FF2B5EF4-FFF2-40B4-BE49-F238E27FC236}">
                <a16:creationId xmlns:a16="http://schemas.microsoft.com/office/drawing/2014/main" id="{EB7AEDD4-A1C0-27F4-30AB-F02105CB9FFF}"/>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내용 개체 틀 10">
            <a:extLst>
              <a:ext uri="{FF2B5EF4-FFF2-40B4-BE49-F238E27FC236}">
                <a16:creationId xmlns:a16="http://schemas.microsoft.com/office/drawing/2014/main" id="{9836490D-B8C7-201D-AD76-242F9722B9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36317" y="2338352"/>
            <a:ext cx="5931894" cy="3721353"/>
          </a:xfrm>
          <a:prstGeom prst="rect">
            <a:avLst/>
          </a:prstGeom>
        </p:spPr>
      </p:pic>
      <p:sp>
        <p:nvSpPr>
          <p:cNvPr id="6" name="직사각형 11">
            <a:extLst>
              <a:ext uri="{FF2B5EF4-FFF2-40B4-BE49-F238E27FC236}">
                <a16:creationId xmlns:a16="http://schemas.microsoft.com/office/drawing/2014/main" id="{9E1A7382-E859-8159-6E6D-D2B4F6392730}"/>
              </a:ext>
            </a:extLst>
          </p:cNvPr>
          <p:cNvSpPr/>
          <p:nvPr/>
        </p:nvSpPr>
        <p:spPr>
          <a:xfrm>
            <a:off x="8832304" y="351175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7" name="직사각형 12">
            <a:extLst>
              <a:ext uri="{FF2B5EF4-FFF2-40B4-BE49-F238E27FC236}">
                <a16:creationId xmlns:a16="http://schemas.microsoft.com/office/drawing/2014/main" id="{5094798A-A776-6421-05C6-BD245E2BEF96}"/>
              </a:ext>
            </a:extLst>
          </p:cNvPr>
          <p:cNvSpPr/>
          <p:nvPr/>
        </p:nvSpPr>
        <p:spPr>
          <a:xfrm>
            <a:off x="8832304" y="117149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8" name="직사각형 13">
            <a:extLst>
              <a:ext uri="{FF2B5EF4-FFF2-40B4-BE49-F238E27FC236}">
                <a16:creationId xmlns:a16="http://schemas.microsoft.com/office/drawing/2014/main" id="{F0CBC377-2FD1-4411-48E0-7C3F909BFE09}"/>
              </a:ext>
            </a:extLst>
          </p:cNvPr>
          <p:cNvSpPr/>
          <p:nvPr/>
        </p:nvSpPr>
        <p:spPr>
          <a:xfrm>
            <a:off x="8832304" y="1603539"/>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9" name="직사각형 14">
            <a:extLst>
              <a:ext uri="{FF2B5EF4-FFF2-40B4-BE49-F238E27FC236}">
                <a16:creationId xmlns:a16="http://schemas.microsoft.com/office/drawing/2014/main" id="{BAABB8B9-B189-50FF-3982-030911AAF8D2}"/>
              </a:ext>
            </a:extLst>
          </p:cNvPr>
          <p:cNvSpPr/>
          <p:nvPr/>
        </p:nvSpPr>
        <p:spPr>
          <a:xfrm>
            <a:off x="8832304" y="585201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10" name="직사각형 15">
            <a:extLst>
              <a:ext uri="{FF2B5EF4-FFF2-40B4-BE49-F238E27FC236}">
                <a16:creationId xmlns:a16="http://schemas.microsoft.com/office/drawing/2014/main" id="{F7EFEEF4-F68E-EC24-3CAA-D9DF09C50E15}"/>
              </a:ext>
            </a:extLst>
          </p:cNvPr>
          <p:cNvSpPr/>
          <p:nvPr/>
        </p:nvSpPr>
        <p:spPr>
          <a:xfrm>
            <a:off x="8832304" y="2035587"/>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cxnSp>
        <p:nvCxnSpPr>
          <p:cNvPr id="11" name="직선 연결선[R] 17">
            <a:extLst>
              <a:ext uri="{FF2B5EF4-FFF2-40B4-BE49-F238E27FC236}">
                <a16:creationId xmlns:a16="http://schemas.microsoft.com/office/drawing/2014/main" id="{F9DDE21B-C620-1426-0B8F-94487CDE087C}"/>
              </a:ext>
            </a:extLst>
          </p:cNvPr>
          <p:cNvCxnSpPr>
            <a:stCxn id="7" idx="1"/>
            <a:endCxn id="7" idx="3"/>
          </p:cNvCxnSpPr>
          <p:nvPr/>
        </p:nvCxnSpPr>
        <p:spPr>
          <a:xfrm>
            <a:off x="8832304" y="134076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직선 연결선[R] 18">
            <a:extLst>
              <a:ext uri="{FF2B5EF4-FFF2-40B4-BE49-F238E27FC236}">
                <a16:creationId xmlns:a16="http://schemas.microsoft.com/office/drawing/2014/main" id="{70B844E9-4FE7-0F83-FA34-77D2AA022437}"/>
              </a:ext>
            </a:extLst>
          </p:cNvPr>
          <p:cNvCxnSpPr/>
          <p:nvPr/>
        </p:nvCxnSpPr>
        <p:spPr>
          <a:xfrm>
            <a:off x="8832304" y="1772816"/>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직선 연결선[R] 19">
            <a:extLst>
              <a:ext uri="{FF2B5EF4-FFF2-40B4-BE49-F238E27FC236}">
                <a16:creationId xmlns:a16="http://schemas.microsoft.com/office/drawing/2014/main" id="{C8071B63-1813-8A43-F635-24322F06F5AB}"/>
              </a:ext>
            </a:extLst>
          </p:cNvPr>
          <p:cNvCxnSpPr/>
          <p:nvPr/>
        </p:nvCxnSpPr>
        <p:spPr>
          <a:xfrm>
            <a:off x="8832304" y="2204864"/>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직선 연결선[R] 20">
            <a:extLst>
              <a:ext uri="{FF2B5EF4-FFF2-40B4-BE49-F238E27FC236}">
                <a16:creationId xmlns:a16="http://schemas.microsoft.com/office/drawing/2014/main" id="{6FA3802E-FBB6-4F94-B86E-89C9A7380BC5}"/>
              </a:ext>
            </a:extLst>
          </p:cNvPr>
          <p:cNvCxnSpPr/>
          <p:nvPr/>
        </p:nvCxnSpPr>
        <p:spPr>
          <a:xfrm>
            <a:off x="8832304" y="602128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직선 연결선[R] 22">
            <a:extLst>
              <a:ext uri="{FF2B5EF4-FFF2-40B4-BE49-F238E27FC236}">
                <a16:creationId xmlns:a16="http://schemas.microsoft.com/office/drawing/2014/main" id="{C34DF48A-ABB9-8FF0-9321-7083C99424BE}"/>
              </a:ext>
            </a:extLst>
          </p:cNvPr>
          <p:cNvCxnSpPr>
            <a:cxnSpLocks/>
          </p:cNvCxnSpPr>
          <p:nvPr/>
        </p:nvCxnSpPr>
        <p:spPr>
          <a:xfrm>
            <a:off x="8688288" y="112474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 name="직선 연결선[R] 24">
            <a:extLst>
              <a:ext uri="{FF2B5EF4-FFF2-40B4-BE49-F238E27FC236}">
                <a16:creationId xmlns:a16="http://schemas.microsoft.com/office/drawing/2014/main" id="{0DA8DC7A-2A08-4801-6947-505E3E24D3FD}"/>
              </a:ext>
            </a:extLst>
          </p:cNvPr>
          <p:cNvCxnSpPr>
            <a:cxnSpLocks/>
          </p:cNvCxnSpPr>
          <p:nvPr/>
        </p:nvCxnSpPr>
        <p:spPr>
          <a:xfrm>
            <a:off x="8688288" y="1988840"/>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 name="직선 연결선[R] 25">
            <a:extLst>
              <a:ext uri="{FF2B5EF4-FFF2-40B4-BE49-F238E27FC236}">
                <a16:creationId xmlns:a16="http://schemas.microsoft.com/office/drawing/2014/main" id="{27469164-0B3C-F51C-9651-4CF5210F4676}"/>
              </a:ext>
            </a:extLst>
          </p:cNvPr>
          <p:cNvCxnSpPr>
            <a:cxnSpLocks/>
          </p:cNvCxnSpPr>
          <p:nvPr/>
        </p:nvCxnSpPr>
        <p:spPr>
          <a:xfrm>
            <a:off x="8696848" y="580526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 name="직선 연결선[R] 27">
            <a:extLst>
              <a:ext uri="{FF2B5EF4-FFF2-40B4-BE49-F238E27FC236}">
                <a16:creationId xmlns:a16="http://schemas.microsoft.com/office/drawing/2014/main" id="{CA0FFCF7-FDA1-D8F2-94ED-EFB5066E6590}"/>
              </a:ext>
            </a:extLst>
          </p:cNvPr>
          <p:cNvCxnSpPr/>
          <p:nvPr/>
        </p:nvCxnSpPr>
        <p:spPr>
          <a:xfrm>
            <a:off x="8616280" y="155679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직선 연결선[R] 29">
            <a:extLst>
              <a:ext uri="{FF2B5EF4-FFF2-40B4-BE49-F238E27FC236}">
                <a16:creationId xmlns:a16="http://schemas.microsoft.com/office/drawing/2014/main" id="{986062A1-6B64-7211-1CC2-6627D2AED696}"/>
              </a:ext>
            </a:extLst>
          </p:cNvPr>
          <p:cNvCxnSpPr/>
          <p:nvPr/>
        </p:nvCxnSpPr>
        <p:spPr>
          <a:xfrm>
            <a:off x="8616280" y="112474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직선 연결선[R] 30">
            <a:extLst>
              <a:ext uri="{FF2B5EF4-FFF2-40B4-BE49-F238E27FC236}">
                <a16:creationId xmlns:a16="http://schemas.microsoft.com/office/drawing/2014/main" id="{B34427AF-800E-9A81-5B8D-1E106FAFDD0D}"/>
              </a:ext>
            </a:extLst>
          </p:cNvPr>
          <p:cNvCxnSpPr/>
          <p:nvPr/>
        </p:nvCxnSpPr>
        <p:spPr>
          <a:xfrm>
            <a:off x="8616280" y="1988840"/>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직선 연결선[R] 33">
            <a:extLst>
              <a:ext uri="{FF2B5EF4-FFF2-40B4-BE49-F238E27FC236}">
                <a16:creationId xmlns:a16="http://schemas.microsoft.com/office/drawing/2014/main" id="{2459EDBF-08E8-DC40-4638-9867D06F121F}"/>
              </a:ext>
            </a:extLst>
          </p:cNvPr>
          <p:cNvCxnSpPr/>
          <p:nvPr/>
        </p:nvCxnSpPr>
        <p:spPr>
          <a:xfrm>
            <a:off x="8616280" y="2420888"/>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직선 연결선[R] 34">
            <a:extLst>
              <a:ext uri="{FF2B5EF4-FFF2-40B4-BE49-F238E27FC236}">
                <a16:creationId xmlns:a16="http://schemas.microsoft.com/office/drawing/2014/main" id="{10CC1C34-6E7D-B9E7-BED1-DF4F4620F4B0}"/>
              </a:ext>
            </a:extLst>
          </p:cNvPr>
          <p:cNvCxnSpPr/>
          <p:nvPr/>
        </p:nvCxnSpPr>
        <p:spPr>
          <a:xfrm>
            <a:off x="8616280" y="580526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직선 연결선[R] 35">
            <a:extLst>
              <a:ext uri="{FF2B5EF4-FFF2-40B4-BE49-F238E27FC236}">
                <a16:creationId xmlns:a16="http://schemas.microsoft.com/office/drawing/2014/main" id="{A9F30AB8-9F1D-0F11-EAFD-2E7880881E9E}"/>
              </a:ext>
            </a:extLst>
          </p:cNvPr>
          <p:cNvCxnSpPr/>
          <p:nvPr/>
        </p:nvCxnSpPr>
        <p:spPr>
          <a:xfrm>
            <a:off x="8616280" y="623731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DC2EA2-D697-334A-6390-134B3DC7E26D}"/>
              </a:ext>
            </a:extLst>
          </p:cNvPr>
          <p:cNvSpPr txBox="1"/>
          <p:nvPr/>
        </p:nvSpPr>
        <p:spPr>
          <a:xfrm>
            <a:off x="8172252" y="1189993"/>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code</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5" name="TextBox 24">
            <a:extLst>
              <a:ext uri="{FF2B5EF4-FFF2-40B4-BE49-F238E27FC236}">
                <a16:creationId xmlns:a16="http://schemas.microsoft.com/office/drawing/2014/main" id="{B8BCD3EE-C1D6-24FA-6F9C-D38658BC17CB}"/>
              </a:ext>
            </a:extLst>
          </p:cNvPr>
          <p:cNvSpPr txBox="1"/>
          <p:nvPr/>
        </p:nvSpPr>
        <p:spPr>
          <a:xfrm>
            <a:off x="8100244" y="5854148"/>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stack</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6" name="TextBox 25">
            <a:extLst>
              <a:ext uri="{FF2B5EF4-FFF2-40B4-BE49-F238E27FC236}">
                <a16:creationId xmlns:a16="http://schemas.microsoft.com/office/drawing/2014/main" id="{FED0C936-E7A3-9AA8-6C5F-7E036F4CD08D}"/>
              </a:ext>
            </a:extLst>
          </p:cNvPr>
          <p:cNvSpPr txBox="1"/>
          <p:nvPr/>
        </p:nvSpPr>
        <p:spPr>
          <a:xfrm>
            <a:off x="8172252" y="2030575"/>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dirty="0">
                <a:solidFill>
                  <a:srgbClr val="000000"/>
                </a:solidFill>
                <a:latin typeface="Helvetica" pitchFamily="2" charset="0"/>
                <a:ea typeface="굴림" panose="020B0600000101010101" pitchFamily="34" charset="-127"/>
                <a:cs typeface="+mn-cs"/>
              </a:rPr>
              <a:t>heap</a:t>
            </a:r>
            <a:endParaRPr kumimoji="1" lang="ko-KR" altLang="en-US" sz="1400" b="0" dirty="0">
              <a:solidFill>
                <a:srgbClr val="000000"/>
              </a:solidFill>
              <a:latin typeface="Helvetica" pitchFamily="2" charset="0"/>
              <a:ea typeface="굴림" panose="020B0600000101010101" pitchFamily="34" charset="-127"/>
              <a:cs typeface="+mn-cs"/>
            </a:endParaRPr>
          </a:p>
        </p:txBody>
      </p:sp>
      <p:sp>
        <p:nvSpPr>
          <p:cNvPr id="27" name="TextBox 26">
            <a:extLst>
              <a:ext uri="{FF2B5EF4-FFF2-40B4-BE49-F238E27FC236}">
                <a16:creationId xmlns:a16="http://schemas.microsoft.com/office/drawing/2014/main" id="{095691BB-1434-982E-579C-8EBF4E5716ED}"/>
              </a:ext>
            </a:extLst>
          </p:cNvPr>
          <p:cNvSpPr txBox="1"/>
          <p:nvPr/>
        </p:nvSpPr>
        <p:spPr>
          <a:xfrm>
            <a:off x="8918866" y="10830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10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8" name="TextBox 27">
            <a:extLst>
              <a:ext uri="{FF2B5EF4-FFF2-40B4-BE49-F238E27FC236}">
                <a16:creationId xmlns:a16="http://schemas.microsoft.com/office/drawing/2014/main" id="{B1AAECF2-FDC3-9916-68A1-49D9DDC5D99A}"/>
              </a:ext>
            </a:extLst>
          </p:cNvPr>
          <p:cNvSpPr txBox="1"/>
          <p:nvPr/>
        </p:nvSpPr>
        <p:spPr>
          <a:xfrm>
            <a:off x="8919086" y="1306250"/>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23</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9" name="TextBox 28">
            <a:extLst>
              <a:ext uri="{FF2B5EF4-FFF2-40B4-BE49-F238E27FC236}">
                <a16:creationId xmlns:a16="http://schemas.microsoft.com/office/drawing/2014/main" id="{45C0A068-7507-1E47-A21C-D859FAC38B3D}"/>
              </a:ext>
            </a:extLst>
          </p:cNvPr>
          <p:cNvSpPr txBox="1"/>
          <p:nvPr/>
        </p:nvSpPr>
        <p:spPr>
          <a:xfrm>
            <a:off x="8943192" y="194353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80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0" name="TextBox 29">
            <a:extLst>
              <a:ext uri="{FF2B5EF4-FFF2-40B4-BE49-F238E27FC236}">
                <a16:creationId xmlns:a16="http://schemas.microsoft.com/office/drawing/2014/main" id="{E6809A6E-9A06-82ED-D71D-933B0CE8083E}"/>
              </a:ext>
            </a:extLst>
          </p:cNvPr>
          <p:cNvSpPr txBox="1"/>
          <p:nvPr/>
        </p:nvSpPr>
        <p:spPr>
          <a:xfrm>
            <a:off x="8944303" y="216052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59</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1" name="TextBox 30">
            <a:extLst>
              <a:ext uri="{FF2B5EF4-FFF2-40B4-BE49-F238E27FC236}">
                <a16:creationId xmlns:a16="http://schemas.microsoft.com/office/drawing/2014/main" id="{0A08DDCA-83F9-5536-D5D9-F40925946D47}"/>
              </a:ext>
            </a:extLst>
          </p:cNvPr>
          <p:cNvSpPr txBox="1"/>
          <p:nvPr/>
        </p:nvSpPr>
        <p:spPr>
          <a:xfrm>
            <a:off x="8954527" y="5761635"/>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2" name="TextBox 31">
            <a:extLst>
              <a:ext uri="{FF2B5EF4-FFF2-40B4-BE49-F238E27FC236}">
                <a16:creationId xmlns:a16="http://schemas.microsoft.com/office/drawing/2014/main" id="{2315D50C-7FEE-D8F4-CF05-399B0DE2B3B9}"/>
              </a:ext>
            </a:extLst>
          </p:cNvPr>
          <p:cNvSpPr txBox="1"/>
          <p:nvPr/>
        </p:nvSpPr>
        <p:spPr>
          <a:xfrm>
            <a:off x="8954527" y="59883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45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cxnSp>
        <p:nvCxnSpPr>
          <p:cNvPr id="33" name="직선 화살표 연결선 47">
            <a:extLst>
              <a:ext uri="{FF2B5EF4-FFF2-40B4-BE49-F238E27FC236}">
                <a16:creationId xmlns:a16="http://schemas.microsoft.com/office/drawing/2014/main" id="{5312DE2D-9838-D0EE-4AFA-D2612E6BA8BF}"/>
              </a:ext>
            </a:extLst>
          </p:cNvPr>
          <p:cNvCxnSpPr>
            <a:stCxn id="31" idx="0"/>
          </p:cNvCxnSpPr>
          <p:nvPr/>
        </p:nvCxnSpPr>
        <p:spPr>
          <a:xfrm flipH="1" flipV="1">
            <a:off x="9487310" y="5373216"/>
            <a:ext cx="1" cy="388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48">
            <a:extLst>
              <a:ext uri="{FF2B5EF4-FFF2-40B4-BE49-F238E27FC236}">
                <a16:creationId xmlns:a16="http://schemas.microsoft.com/office/drawing/2014/main" id="{0573CC42-BBB4-DC2B-9056-962430D4C928}"/>
              </a:ext>
            </a:extLst>
          </p:cNvPr>
          <p:cNvCxnSpPr>
            <a:cxnSpLocks/>
          </p:cNvCxnSpPr>
          <p:nvPr/>
        </p:nvCxnSpPr>
        <p:spPr>
          <a:xfrm>
            <a:off x="9408369" y="2420889"/>
            <a:ext cx="1" cy="255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C4B3C9-4DB3-4391-1C2A-449210EA5E2A}"/>
              </a:ext>
            </a:extLst>
          </p:cNvPr>
          <p:cNvSpPr txBox="1"/>
          <p:nvPr/>
        </p:nvSpPr>
        <p:spPr>
          <a:xfrm>
            <a:off x="1760701" y="5978178"/>
            <a:ext cx="6811182" cy="465256"/>
          </a:xfrm>
          <a:prstGeom prst="rect">
            <a:avLst/>
          </a:prstGeom>
          <a:noFill/>
        </p:spPr>
        <p:txBody>
          <a:bodyPr wrap="square" rtlCol="0">
            <a:spAutoFit/>
          </a:bodyPr>
          <a:lstStyle/>
          <a:p>
            <a:pPr defTabSz="457200" eaLnBrk="1" fontAlgn="auto" hangingPunct="1">
              <a:lnSpc>
                <a:spcPct val="150000"/>
              </a:lnSpc>
              <a:spcBef>
                <a:spcPts val="0"/>
              </a:spcBef>
              <a:spcAft>
                <a:spcPts val="0"/>
              </a:spcAft>
            </a:pPr>
            <a:r>
              <a:rPr kumimoji="1" lang="en-US" altLang="ko-KR" dirty="0">
                <a:solidFill>
                  <a:srgbClr val="FF0000"/>
                </a:solidFill>
                <a:latin typeface="Helvetica" pitchFamily="2" charset="0"/>
                <a:ea typeface="굴림" panose="020B0600000101010101" pitchFamily="34" charset="-127"/>
                <a:cs typeface="+mn-cs"/>
              </a:rPr>
              <a:t>Single level paging: 16 pages</a:t>
            </a:r>
            <a:r>
              <a:rPr kumimoji="1" lang="en-US" altLang="ko-KR" dirty="0">
                <a:solidFill>
                  <a:srgbClr val="0070C0"/>
                </a:solidFill>
                <a:latin typeface="Helvetica" pitchFamily="2" charset="0"/>
                <a:ea typeface="굴림" panose="020B0600000101010101" pitchFamily="34" charset="-127"/>
                <a:cs typeface="+mn-cs"/>
                <a:sym typeface="Wingdings" pitchFamily="2" charset="2"/>
              </a:rPr>
              <a:t> </a:t>
            </a:r>
            <a:r>
              <a:rPr kumimoji="1" lang="en-US" altLang="ko-KR" dirty="0">
                <a:solidFill>
                  <a:srgbClr val="0070C0"/>
                </a:solidFill>
                <a:latin typeface="Helvetica" pitchFamily="2" charset="0"/>
                <a:ea typeface="굴림" panose="020B0600000101010101" pitchFamily="34" charset="-127"/>
                <a:cs typeface="+mn-cs"/>
              </a:rPr>
              <a:t>Two level paging: 3 pages</a:t>
            </a:r>
            <a:endParaRPr kumimoji="1" lang="ko-KR" altLang="en-US" dirty="0">
              <a:solidFill>
                <a:srgbClr val="0070C0"/>
              </a:solidFill>
              <a:latin typeface="Helvetica" pitchFamily="2" charset="0"/>
              <a:ea typeface="굴림" panose="020B0600000101010101" pitchFamily="34" charset="-127"/>
              <a:cs typeface="+mn-cs"/>
            </a:endParaRPr>
          </a:p>
        </p:txBody>
      </p:sp>
      <p:sp>
        <p:nvSpPr>
          <p:cNvPr id="36" name="灯片编号占位符 2">
            <a:extLst>
              <a:ext uri="{FF2B5EF4-FFF2-40B4-BE49-F238E27FC236}">
                <a16:creationId xmlns:a16="http://schemas.microsoft.com/office/drawing/2014/main" id="{FD5065CB-89B6-0BFE-8B0F-FA6D8CBCBE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3316029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sp>
        <p:nvSpPr>
          <p:cNvPr id="4" name="页脚占位符 3">
            <a:extLst>
              <a:ext uri="{FF2B5EF4-FFF2-40B4-BE49-F238E27FC236}">
                <a16:creationId xmlns:a16="http://schemas.microsoft.com/office/drawing/2014/main" id="{DB095611-C962-1920-4891-E2407D9F9BF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4" name="页脚占位符 3">
            <a:extLst>
              <a:ext uri="{FF2B5EF4-FFF2-40B4-BE49-F238E27FC236}">
                <a16:creationId xmlns:a16="http://schemas.microsoft.com/office/drawing/2014/main" id="{7F8997E3-85A1-3996-8B8D-4C70C5EFD1D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4" name="页脚占位符 3">
            <a:extLst>
              <a:ext uri="{FF2B5EF4-FFF2-40B4-BE49-F238E27FC236}">
                <a16:creationId xmlns:a16="http://schemas.microsoft.com/office/drawing/2014/main" id="{36C7F00D-8F79-50C6-85ED-A192D7ED609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sp>
        <p:nvSpPr>
          <p:cNvPr id="4" name="页脚占位符 3">
            <a:extLst>
              <a:ext uri="{FF2B5EF4-FFF2-40B4-BE49-F238E27FC236}">
                <a16:creationId xmlns:a16="http://schemas.microsoft.com/office/drawing/2014/main" id="{7071C1CE-AE4E-7D8E-29CC-AEB36F97A724}"/>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4" name="Footer Placeholder 3">
            <a:extLst>
              <a:ext uri="{FF2B5EF4-FFF2-40B4-BE49-F238E27FC236}">
                <a16:creationId xmlns:a16="http://schemas.microsoft.com/office/drawing/2014/main" id="{32CC34D2-1828-52A1-0E1F-397F86168B6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sp>
        <p:nvSpPr>
          <p:cNvPr id="4" name="Footer Placeholder 3">
            <a:extLst>
              <a:ext uri="{FF2B5EF4-FFF2-40B4-BE49-F238E27FC236}">
                <a16:creationId xmlns:a16="http://schemas.microsoft.com/office/drawing/2014/main" id="{4151D07E-0313-8E27-CF2E-A419F91EBB0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2F9F1AC-6FBF-71B5-1162-F236C683416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4" name="Footer Placeholder 3">
            <a:extLst>
              <a:ext uri="{FF2B5EF4-FFF2-40B4-BE49-F238E27FC236}">
                <a16:creationId xmlns:a16="http://schemas.microsoft.com/office/drawing/2014/main" id="{8CA2B870-32CD-7064-62E1-183050A264EC}"/>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4" name="页脚占位符 3">
            <a:extLst>
              <a:ext uri="{FF2B5EF4-FFF2-40B4-BE49-F238E27FC236}">
                <a16:creationId xmlns:a16="http://schemas.microsoft.com/office/drawing/2014/main" id="{971C77A8-21B2-CF82-E44D-5A9317911529}"/>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04739"/>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program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This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sp>
        <p:nvSpPr>
          <p:cNvPr id="4" name="页脚占位符 3">
            <a:extLst>
              <a:ext uri="{FF2B5EF4-FFF2-40B4-BE49-F238E27FC236}">
                <a16:creationId xmlns:a16="http://schemas.microsoft.com/office/drawing/2014/main" id="{F3C328A9-B58E-C678-B0ED-D613E6DA2D7F}"/>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4" name="页脚占位符 3">
            <a:extLst>
              <a:ext uri="{FF2B5EF4-FFF2-40B4-BE49-F238E27FC236}">
                <a16:creationId xmlns:a16="http://schemas.microsoft.com/office/drawing/2014/main" id="{F4182693-C882-6845-5CBE-4F93B2337D4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11F5-B91A-3B80-BBC9-38C39E35001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CCDD14-B5AC-3E53-6863-81CB93511453}"/>
                  </a:ext>
                </a:extLst>
              </p:cNvPr>
              <p:cNvSpPr>
                <a:spLocks noGrp="1"/>
              </p:cNvSpPr>
              <p:nvPr>
                <p:ph idx="1"/>
              </p:nvPr>
            </p:nvSpPr>
            <p:spPr>
              <a:xfrm>
                <a:off x="1870117" y="1073427"/>
                <a:ext cx="8502294" cy="5138531"/>
              </a:xfrm>
            </p:spPr>
            <p:txBody>
              <a:bodyPr/>
              <a:lstStyle/>
              <a:p>
                <a:r>
                  <a:rPr lang="en-US" altLang="zh-CN" b="1" dirty="0">
                    <a:solidFill>
                      <a:srgbClr val="0070C0"/>
                    </a:solidFill>
                  </a:rPr>
                  <a:t>Average memory access time </a:t>
                </a:r>
                <a:r>
                  <a:rPr lang="en-US" altLang="zh-CN" dirty="0"/>
                  <a:t>(</a:t>
                </a:r>
                <a:r>
                  <a:rPr lang="en-US" altLang="zh-CN" b="1" dirty="0">
                    <a:solidFill>
                      <a:srgbClr val="0070C0"/>
                    </a:solidFill>
                  </a:rPr>
                  <a:t>AMAT</a:t>
                </a:r>
                <a:r>
                  <a:rPr lang="en-US" altLang="zh-CN" dirty="0"/>
                  <a:t>)</a:t>
                </a:r>
                <a:endParaRPr lang="nb-NO" altLang="zh-CN" b="0" i="1" dirty="0">
                  <a:latin typeface="Cambria Math" panose="02040503050406030204" pitchFamily="18" charset="0"/>
                </a:endParaRPr>
              </a:p>
              <a:p>
                <a:pPr lvl="1"/>
                <a14:m>
                  <m:oMath xmlns:m="http://schemas.openxmlformats.org/officeDocument/2006/math">
                    <m:r>
                      <a:rPr lang="nb-NO" altLang="zh-CN" b="0" i="1" smtClean="0">
                        <a:latin typeface="Cambria Math" panose="02040503050406030204" pitchFamily="18" charset="0"/>
                      </a:rPr>
                      <m:t>𝐴𝑀𝐴𝑇</m:t>
                    </m:r>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𝑀</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𝑃</m:t>
                        </m:r>
                      </m:e>
                      <m:sub>
                        <m:r>
                          <a:rPr lang="nb-NO" altLang="zh-CN" b="0" i="1" smtClean="0">
                            <a:latin typeface="Cambria Math" panose="02040503050406030204" pitchFamily="18" charset="0"/>
                          </a:rPr>
                          <m:t>𝑀𝑖𝑠𝑠</m:t>
                        </m:r>
                        <m:r>
                          <a:rPr lang="nb-NO" altLang="zh-CN" b="0" i="1" smtClean="0">
                            <a:latin typeface="Cambria Math" panose="02040503050406030204" pitchFamily="18" charset="0"/>
                          </a:rPr>
                          <m:t> </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𝐷</m:t>
                        </m:r>
                      </m:sub>
                    </m:sSub>
                  </m:oMath>
                </a14:m>
                <a:r>
                  <a:rPr lang="zh-CN" altLang="en-US" dirty="0"/>
                  <a:t> </a:t>
                </a:r>
                <a:r>
                  <a:rPr lang="en-US" altLang="zh-CN" dirty="0"/>
                  <a:t>(</a:t>
                </a:r>
                <a:r>
                  <a:rPr lang="en-US" altLang="zh-CN" dirty="0">
                    <a:solidFill>
                      <a:srgbClr val="FF0000"/>
                    </a:solidFill>
                  </a:rPr>
                  <a:t>Note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𝑀𝑖𝑠𝑠</m:t>
                        </m:r>
                      </m:sub>
                    </m:sSub>
                    <m:r>
                      <a:rPr lang="en-US" altLang="zh-CN" b="0" i="1" smtClean="0">
                        <a:latin typeface="Cambria Math" panose="02040503050406030204" pitchFamily="18" charset="0"/>
                      </a:rPr>
                      <m:t>=1</m:t>
                    </m:r>
                  </m:oMath>
                </a14:m>
                <a:endParaRPr lang="en-US" altLang="zh-CN" dirty="0"/>
              </a:p>
              <a:p>
                <a:r>
                  <a:rPr lang="en-US" altLang="zh-CN" dirty="0"/>
                  <a:t>Example:</a:t>
                </a:r>
              </a:p>
              <a:p>
                <a:pPr lvl="1"/>
                <a:r>
                  <a:rPr lang="en-US" altLang="zh-CN" dirty="0"/>
                  <a:t>T</a:t>
                </a:r>
                <a:r>
                  <a:rPr lang="en-US" altLang="zh-CN" baseline="-25000" dirty="0"/>
                  <a:t>M</a:t>
                </a:r>
                <a:r>
                  <a:rPr lang="en-US" altLang="zh-CN" dirty="0"/>
                  <a:t>=100</a:t>
                </a:r>
                <a:r>
                  <a:rPr lang="zh-CN" altLang="en-US" dirty="0"/>
                  <a:t> </a:t>
                </a:r>
                <a:r>
                  <a:rPr lang="en-US" altLang="zh-CN" dirty="0"/>
                  <a:t>nanoseconds</a:t>
                </a:r>
                <a:r>
                  <a:rPr lang="zh-CN" altLang="en-US" dirty="0"/>
                  <a:t> </a:t>
                </a:r>
                <a:r>
                  <a:rPr lang="en-US" altLang="zh-CN" dirty="0"/>
                  <a:t>(ns)</a:t>
                </a:r>
                <a:r>
                  <a:rPr lang="zh-CN" altLang="en-US" dirty="0"/>
                  <a:t> </a:t>
                </a:r>
                <a:r>
                  <a:rPr lang="en-US" altLang="zh-CN" dirty="0"/>
                  <a:t>T</a:t>
                </a:r>
                <a:r>
                  <a:rPr lang="en-US" altLang="zh-CN" baseline="-25000" dirty="0"/>
                  <a:t>D</a:t>
                </a:r>
                <a:r>
                  <a:rPr lang="en-US" altLang="zh-CN" dirty="0"/>
                  <a:t>=10milliseconds</a:t>
                </a:r>
                <a:r>
                  <a:rPr lang="zh-CN" altLang="en-US" dirty="0"/>
                  <a:t> </a:t>
                </a:r>
                <a:r>
                  <a:rPr lang="en-US" altLang="zh-CN" dirty="0"/>
                  <a:t>(</a:t>
                </a:r>
                <a:r>
                  <a:rPr lang="en-US" altLang="zh-CN" dirty="0" err="1"/>
                  <a:t>ms</a:t>
                </a:r>
                <a:r>
                  <a:rPr lang="en-US" altLang="zh-CN" dirty="0"/>
                  <a:t>)</a:t>
                </a:r>
              </a:p>
              <a:p>
                <a:pPr lvl="1"/>
                <a:endParaRPr lang="en-US" baseline="-25000" dirty="0"/>
              </a:p>
              <a:p>
                <a:pPr lvl="1"/>
                <a:endParaRPr lang="en-US" baseline="-25000" dirty="0"/>
              </a:p>
              <a:p>
                <a:pPr lvl="1"/>
                <a:endParaRPr lang="en-US" baseline="-25000" dirty="0"/>
              </a:p>
              <a:p>
                <a:pPr lvl="1"/>
                <a:r>
                  <a:rPr lang="en-US" altLang="zh-CN" dirty="0"/>
                  <a:t>AMAT</a:t>
                </a:r>
                <a:r>
                  <a:rPr lang="zh-CN" altLang="en-US" dirty="0"/>
                  <a:t> </a:t>
                </a:r>
                <a:r>
                  <a:rPr lang="en-US" altLang="zh-CN" dirty="0"/>
                  <a:t>=</a:t>
                </a:r>
                <a:r>
                  <a:rPr lang="zh-CN" altLang="en-US" dirty="0"/>
                  <a:t> </a:t>
                </a:r>
                <a:r>
                  <a:rPr lang="en-US" altLang="zh-CN" dirty="0"/>
                  <a:t>0.9</a:t>
                </a:r>
                <a:r>
                  <a:rPr lang="zh-CN" altLang="en-US" dirty="0"/>
                  <a:t>*</a:t>
                </a:r>
                <a:r>
                  <a:rPr lang="en-US" altLang="zh-CN" dirty="0"/>
                  <a:t>100</a:t>
                </a:r>
                <a:r>
                  <a:rPr lang="zh-CN" altLang="en-US" dirty="0"/>
                  <a:t> </a:t>
                </a:r>
                <a:r>
                  <a:rPr lang="en-US" altLang="zh-CN" dirty="0"/>
                  <a:t>+</a:t>
                </a:r>
                <a:r>
                  <a:rPr lang="zh-CN" altLang="en-US" dirty="0"/>
                  <a:t> </a:t>
                </a:r>
                <a:r>
                  <a:rPr lang="en-US" altLang="zh-CN" dirty="0"/>
                  <a:t>0.1</a:t>
                </a:r>
                <a:r>
                  <a:rPr lang="zh-CN" altLang="en-US" dirty="0"/>
                  <a:t>*</a:t>
                </a:r>
                <a:r>
                  <a:rPr lang="en-US" altLang="zh-CN" dirty="0"/>
                  <a:t>10,000,000</a:t>
                </a:r>
                <a:r>
                  <a:rPr lang="zh-CN" altLang="en-US" dirty="0"/>
                  <a:t> </a:t>
                </a:r>
                <a:r>
                  <a:rPr lang="en-US" altLang="zh-CN" dirty="0"/>
                  <a:t>=</a:t>
                </a:r>
                <a:r>
                  <a:rPr lang="zh-CN" altLang="en-US" dirty="0"/>
                  <a:t> </a:t>
                </a:r>
                <a:r>
                  <a:rPr lang="en-US" altLang="zh-CN" dirty="0"/>
                  <a:t>90ns</a:t>
                </a:r>
                <a:r>
                  <a:rPr lang="zh-CN" altLang="en-US" dirty="0"/>
                  <a:t> </a:t>
                </a:r>
                <a:r>
                  <a:rPr lang="en-US" altLang="zh-CN" dirty="0"/>
                  <a:t>+</a:t>
                </a:r>
                <a:r>
                  <a:rPr lang="zh-CN" altLang="en-US" dirty="0"/>
                  <a:t> </a:t>
                </a:r>
                <a:r>
                  <a:rPr lang="en-US" altLang="zh-CN" dirty="0"/>
                  <a:t>1000000</a:t>
                </a:r>
                <a:r>
                  <a:rPr lang="zh-CN" altLang="en-US" dirty="0"/>
                  <a:t> </a:t>
                </a:r>
                <a:r>
                  <a:rPr lang="en-US" altLang="zh-CN" dirty="0"/>
                  <a:t>=</a:t>
                </a:r>
                <a:r>
                  <a:rPr lang="zh-CN" altLang="en-US" dirty="0"/>
                  <a:t> </a:t>
                </a:r>
                <a:r>
                  <a:rPr lang="en-US" altLang="zh-CN" dirty="0"/>
                  <a:t>1000090ns</a:t>
                </a:r>
              </a:p>
              <a:p>
                <a:pPr lvl="1"/>
                <a:r>
                  <a:rPr lang="en-US" altLang="zh-CN" dirty="0">
                    <a:solidFill>
                      <a:srgbClr val="0070C0"/>
                    </a:solidFill>
                  </a:rPr>
                  <a:t>What</a:t>
                </a:r>
                <a:r>
                  <a:rPr lang="zh-CN" altLang="en-US" dirty="0">
                    <a:solidFill>
                      <a:srgbClr val="0070C0"/>
                    </a:solidFill>
                  </a:rPr>
                  <a:t> </a:t>
                </a:r>
                <a:r>
                  <a:rPr lang="en-US" altLang="zh-CN" dirty="0">
                    <a:solidFill>
                      <a:srgbClr val="0070C0"/>
                    </a:solidFill>
                  </a:rPr>
                  <a:t>if</a:t>
                </a:r>
                <a:r>
                  <a:rPr lang="zh-CN" altLang="en-US" dirty="0">
                    <a:solidFill>
                      <a:srgbClr val="0070C0"/>
                    </a:solidFill>
                  </a:rPr>
                  <a:t> </a:t>
                </a:r>
                <a:r>
                  <a:rPr lang="en-US" altLang="zh-CN" dirty="0">
                    <a:solidFill>
                      <a:srgbClr val="0070C0"/>
                    </a:solidFill>
                  </a:rPr>
                  <a:t>the</a:t>
                </a:r>
                <a:r>
                  <a:rPr lang="zh-CN" altLang="en-US" dirty="0">
                    <a:solidFill>
                      <a:srgbClr val="0070C0"/>
                    </a:solidFill>
                  </a:rPr>
                  <a:t> </a:t>
                </a:r>
                <a:r>
                  <a:rPr lang="en-US" altLang="zh-CN" dirty="0">
                    <a:solidFill>
                      <a:srgbClr val="0070C0"/>
                    </a:solidFill>
                  </a:rPr>
                  <a:t>hit</a:t>
                </a:r>
                <a:r>
                  <a:rPr lang="zh-CN" altLang="en-US" dirty="0">
                    <a:solidFill>
                      <a:srgbClr val="0070C0"/>
                    </a:solidFill>
                  </a:rPr>
                  <a:t> </a:t>
                </a:r>
                <a:r>
                  <a:rPr lang="en-US" altLang="zh-CN" dirty="0">
                    <a:solidFill>
                      <a:srgbClr val="0070C0"/>
                    </a:solidFill>
                  </a:rPr>
                  <a:t>rate</a:t>
                </a:r>
                <a:r>
                  <a:rPr lang="zh-CN" altLang="en-US" dirty="0">
                    <a:solidFill>
                      <a:srgbClr val="0070C0"/>
                    </a:solidFill>
                  </a:rPr>
                  <a:t> </a:t>
                </a:r>
                <a:r>
                  <a:rPr lang="en-US" altLang="zh-CN" dirty="0">
                    <a:solidFill>
                      <a:srgbClr val="0070C0"/>
                    </a:solidFill>
                  </a:rPr>
                  <a:t>is</a:t>
                </a:r>
                <a:r>
                  <a:rPr lang="zh-CN" altLang="en-US" dirty="0">
                    <a:solidFill>
                      <a:srgbClr val="0070C0"/>
                    </a:solidFill>
                  </a:rPr>
                  <a:t> </a:t>
                </a:r>
                <a:r>
                  <a:rPr lang="en-US" altLang="zh-CN" dirty="0">
                    <a:solidFill>
                      <a:srgbClr val="0070C0"/>
                    </a:solidFill>
                  </a:rPr>
                  <a:t>99.9%?</a:t>
                </a:r>
              </a:p>
              <a:p>
                <a:pPr lvl="1"/>
                <a:r>
                  <a:rPr lang="en-US" altLang="zh-CN" dirty="0"/>
                  <a:t>AMAT</a:t>
                </a:r>
                <a:r>
                  <a:rPr lang="zh-CN" altLang="en-US" dirty="0"/>
                  <a:t> </a:t>
                </a:r>
                <a:r>
                  <a:rPr lang="en-US" altLang="zh-CN" dirty="0"/>
                  <a:t>=</a:t>
                </a:r>
                <a:r>
                  <a:rPr lang="zh-CN" altLang="en-US" dirty="0"/>
                  <a:t> </a:t>
                </a:r>
                <a:r>
                  <a:rPr lang="en-US" altLang="zh-CN" dirty="0"/>
                  <a:t>10.1</a:t>
                </a:r>
                <a:r>
                  <a:rPr lang="zh-CN" altLang="en-US" dirty="0"/>
                  <a:t> </a:t>
                </a:r>
                <a:r>
                  <a:rPr lang="en-US" altLang="zh-CN" dirty="0"/>
                  <a:t>microseconds</a:t>
                </a:r>
              </a:p>
              <a:p>
                <a:pPr lvl="1"/>
                <a:r>
                  <a:rPr lang="en-US" altLang="zh-CN" b="1" dirty="0">
                    <a:solidFill>
                      <a:srgbClr val="0070C0"/>
                    </a:solidFill>
                  </a:rPr>
                  <a:t>Around</a:t>
                </a:r>
                <a:r>
                  <a:rPr lang="zh-CN" altLang="en-US" b="1" dirty="0">
                    <a:solidFill>
                      <a:srgbClr val="0070C0"/>
                    </a:solidFill>
                  </a:rPr>
                  <a:t> </a:t>
                </a:r>
                <a:r>
                  <a:rPr lang="en-US" altLang="zh-CN" b="1" dirty="0">
                    <a:solidFill>
                      <a:srgbClr val="0070C0"/>
                    </a:solidFill>
                  </a:rPr>
                  <a:t>100x</a:t>
                </a:r>
                <a:r>
                  <a:rPr lang="zh-CN" altLang="en-US" b="1" dirty="0">
                    <a:solidFill>
                      <a:srgbClr val="0070C0"/>
                    </a:solidFill>
                  </a:rPr>
                  <a:t> </a:t>
                </a:r>
                <a:r>
                  <a:rPr lang="en-US" altLang="zh-CN" b="1" dirty="0">
                    <a:solidFill>
                      <a:srgbClr val="0070C0"/>
                    </a:solidFill>
                  </a:rPr>
                  <a:t>faster</a:t>
                </a:r>
                <a:endParaRPr lang="en-US" b="1" dirty="0">
                  <a:solidFill>
                    <a:srgbClr val="0070C0"/>
                  </a:solidFill>
                </a:endParaRPr>
              </a:p>
            </p:txBody>
          </p:sp>
        </mc:Choice>
        <mc:Fallback xmlns="">
          <p:sp>
            <p:nvSpPr>
              <p:cNvPr id="3" name="内容占位符 2">
                <a:extLst>
                  <a:ext uri="{FF2B5EF4-FFF2-40B4-BE49-F238E27FC236}">
                    <a16:creationId xmlns:a16="http://schemas.microsoft.com/office/drawing/2014/main" id="{3DCCDD14-B5AC-3E53-6863-81CB93511453}"/>
                  </a:ext>
                </a:extLst>
              </p:cNvPr>
              <p:cNvSpPr>
                <a:spLocks noGrp="1" noRot="1" noChangeAspect="1" noMove="1" noResize="1" noEditPoints="1" noAdjustHandles="1" noChangeArrowheads="1" noChangeShapeType="1" noTextEdit="1"/>
              </p:cNvSpPr>
              <p:nvPr>
                <p:ph idx="1"/>
              </p:nvPr>
            </p:nvSpPr>
            <p:spPr>
              <a:xfrm>
                <a:off x="1870117" y="1073427"/>
                <a:ext cx="8502294" cy="5138531"/>
              </a:xfrm>
              <a:blipFill>
                <a:blip r:embed="rId2"/>
                <a:stretch>
                  <a:fillRect l="-1004" t="-830"/>
                </a:stretch>
              </a:blipFill>
            </p:spPr>
            <p:txBody>
              <a:bodyPr/>
              <a:lstStyle/>
              <a:p>
                <a:r>
                  <a:rPr lang="en-SE">
                    <a:noFill/>
                  </a:rPr>
                  <a:t> </a:t>
                </a:r>
              </a:p>
            </p:txBody>
          </p:sp>
        </mc:Fallback>
      </mc:AlternateContent>
      <p:sp>
        <p:nvSpPr>
          <p:cNvPr id="4" name="页脚占位符 3">
            <a:extLst>
              <a:ext uri="{FF2B5EF4-FFF2-40B4-BE49-F238E27FC236}">
                <a16:creationId xmlns:a16="http://schemas.microsoft.com/office/drawing/2014/main" id="{B722F4AE-D444-14E2-AC22-285B8691E1C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aphicFrame>
        <p:nvGraphicFramePr>
          <p:cNvPr id="5" name="表格 5">
            <a:extLst>
              <a:ext uri="{FF2B5EF4-FFF2-40B4-BE49-F238E27FC236}">
                <a16:creationId xmlns:a16="http://schemas.microsoft.com/office/drawing/2014/main" id="{81D7714A-6F58-199A-8E2D-250FE7B1E432}"/>
              </a:ext>
            </a:extLst>
          </p:cNvPr>
          <p:cNvGraphicFramePr>
            <a:graphicFrameLocks noGrp="1"/>
          </p:cNvGraphicFramePr>
          <p:nvPr/>
        </p:nvGraphicFramePr>
        <p:xfrm>
          <a:off x="2335661" y="324358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681010388"/>
                    </a:ext>
                  </a:extLst>
                </a:gridCol>
                <a:gridCol w="609600">
                  <a:extLst>
                    <a:ext uri="{9D8B030D-6E8A-4147-A177-3AD203B41FA5}">
                      <a16:colId xmlns:a16="http://schemas.microsoft.com/office/drawing/2014/main" val="3988702147"/>
                    </a:ext>
                  </a:extLst>
                </a:gridCol>
                <a:gridCol w="609600">
                  <a:extLst>
                    <a:ext uri="{9D8B030D-6E8A-4147-A177-3AD203B41FA5}">
                      <a16:colId xmlns:a16="http://schemas.microsoft.com/office/drawing/2014/main" val="570531569"/>
                    </a:ext>
                  </a:extLst>
                </a:gridCol>
                <a:gridCol w="609600">
                  <a:extLst>
                    <a:ext uri="{9D8B030D-6E8A-4147-A177-3AD203B41FA5}">
                      <a16:colId xmlns:a16="http://schemas.microsoft.com/office/drawing/2014/main" val="2486289082"/>
                    </a:ext>
                  </a:extLst>
                </a:gridCol>
                <a:gridCol w="609600">
                  <a:extLst>
                    <a:ext uri="{9D8B030D-6E8A-4147-A177-3AD203B41FA5}">
                      <a16:colId xmlns:a16="http://schemas.microsoft.com/office/drawing/2014/main" val="5036231"/>
                    </a:ext>
                  </a:extLst>
                </a:gridCol>
                <a:gridCol w="609600">
                  <a:extLst>
                    <a:ext uri="{9D8B030D-6E8A-4147-A177-3AD203B41FA5}">
                      <a16:colId xmlns:a16="http://schemas.microsoft.com/office/drawing/2014/main" val="4105374469"/>
                    </a:ext>
                  </a:extLst>
                </a:gridCol>
                <a:gridCol w="609600">
                  <a:extLst>
                    <a:ext uri="{9D8B030D-6E8A-4147-A177-3AD203B41FA5}">
                      <a16:colId xmlns:a16="http://schemas.microsoft.com/office/drawing/2014/main" val="2531388912"/>
                    </a:ext>
                  </a:extLst>
                </a:gridCol>
                <a:gridCol w="609600">
                  <a:extLst>
                    <a:ext uri="{9D8B030D-6E8A-4147-A177-3AD203B41FA5}">
                      <a16:colId xmlns:a16="http://schemas.microsoft.com/office/drawing/2014/main" val="560395735"/>
                    </a:ext>
                  </a:extLst>
                </a:gridCol>
                <a:gridCol w="609600">
                  <a:extLst>
                    <a:ext uri="{9D8B030D-6E8A-4147-A177-3AD203B41FA5}">
                      <a16:colId xmlns:a16="http://schemas.microsoft.com/office/drawing/2014/main" val="517828162"/>
                    </a:ext>
                  </a:extLst>
                </a:gridCol>
                <a:gridCol w="609600">
                  <a:extLst>
                    <a:ext uri="{9D8B030D-6E8A-4147-A177-3AD203B41FA5}">
                      <a16:colId xmlns:a16="http://schemas.microsoft.com/office/drawing/2014/main" val="279277015"/>
                    </a:ext>
                  </a:extLst>
                </a:gridCol>
              </a:tblGrid>
              <a:tr h="370840">
                <a:tc>
                  <a:txBody>
                    <a:bodyPr/>
                    <a:lstStyle/>
                    <a:p>
                      <a:r>
                        <a:rPr lang="en-US">
                          <a:solidFill>
                            <a:srgbClr val="0070C0"/>
                          </a:solidFill>
                        </a:rPr>
                        <a:t>H</a:t>
                      </a: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FF0000"/>
                          </a:solidFill>
                        </a:rPr>
                        <a:t>M</a:t>
                      </a:r>
                      <a:endParaRPr lang="en-US">
                        <a:solidFill>
                          <a:srgbClr val="FF000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extLst>
                  <a:ext uri="{0D108BD9-81ED-4DB2-BD59-A6C34878D82A}">
                    <a16:rowId xmlns:a16="http://schemas.microsoft.com/office/drawing/2014/main" val="2957710850"/>
                  </a:ext>
                </a:extLst>
              </a:tr>
            </a:tbl>
          </a:graphicData>
        </a:graphic>
      </p:graphicFrame>
      <p:sp>
        <p:nvSpPr>
          <p:cNvPr id="6" name="灯片编号占位符 2">
            <a:extLst>
              <a:ext uri="{FF2B5EF4-FFF2-40B4-BE49-F238E27FC236}">
                <a16:creationId xmlns:a16="http://schemas.microsoft.com/office/drawing/2014/main" id="{8AAA1AAA-2ED0-AB2A-4F0E-C3B30B4D63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137163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a:t>Optimal</a:t>
            </a:r>
            <a:r>
              <a:rPr lang="zh-CN" altLang="en-US"/>
              <a:t> </a:t>
            </a:r>
            <a:r>
              <a:rPr lang="en-US" altLang="zh-CN"/>
              <a:t>replacement:</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not</a:t>
            </a:r>
            <a:r>
              <a:rPr lang="zh-CN" altLang="en-US"/>
              <a:t> </a:t>
            </a:r>
            <a:r>
              <a:rPr lang="en-US" altLang="zh-CN"/>
              <a:t>used</a:t>
            </a:r>
            <a:r>
              <a:rPr lang="zh-CN" altLang="en-US"/>
              <a:t> </a:t>
            </a:r>
            <a:r>
              <a:rPr lang="en-US" altLang="zh-CN"/>
              <a:t>for</a:t>
            </a:r>
            <a:r>
              <a:rPr lang="zh-CN" altLang="en-US"/>
              <a:t> </a:t>
            </a:r>
            <a:r>
              <a:rPr lang="en-US" altLang="zh-CN" b="1">
                <a:solidFill>
                  <a:srgbClr val="0070C0"/>
                </a:solidFill>
              </a:rPr>
              <a:t>longest</a:t>
            </a:r>
            <a:r>
              <a:rPr lang="zh-CN" altLang="en-US" b="1">
                <a:solidFill>
                  <a:srgbClr val="0070C0"/>
                </a:solidFill>
              </a:rPr>
              <a:t> </a:t>
            </a:r>
            <a:r>
              <a:rPr lang="en-US" altLang="zh-CN" b="1">
                <a:solidFill>
                  <a:srgbClr val="0070C0"/>
                </a:solidFill>
              </a:rPr>
              <a:t>time</a:t>
            </a:r>
            <a:r>
              <a:rPr lang="zh-CN" altLang="en-US" b="1">
                <a:solidFill>
                  <a:srgbClr val="0070C0"/>
                </a:solidFill>
              </a:rPr>
              <a:t> </a:t>
            </a:r>
            <a:r>
              <a:rPr lang="en-US" altLang="zh-CN" b="1">
                <a:solidFill>
                  <a:srgbClr val="0070C0"/>
                </a:solidFill>
              </a:rPr>
              <a:t>in</a:t>
            </a:r>
            <a:r>
              <a:rPr lang="zh-CN" altLang="en-US" b="1">
                <a:solidFill>
                  <a:srgbClr val="0070C0"/>
                </a:solidFill>
              </a:rPr>
              <a:t> </a:t>
            </a:r>
            <a:r>
              <a:rPr lang="en-US" altLang="zh-CN" b="1">
                <a:solidFill>
                  <a:srgbClr val="0070C0"/>
                </a:solidFill>
              </a:rPr>
              <a:t>future</a:t>
            </a:r>
            <a:r>
              <a:rPr lang="zh-CN" altLang="en-US" b="1">
                <a:solidFill>
                  <a:srgbClr val="0070C0"/>
                </a:solidFill>
              </a:rPr>
              <a:t> </a:t>
            </a:r>
            <a:endParaRPr lang="en-US" altLang="zh-CN" b="1">
              <a:solidFill>
                <a:srgbClr val="0070C0"/>
              </a:solidFill>
            </a:endParaRPr>
          </a:p>
          <a:p>
            <a:pPr lvl="1"/>
            <a:r>
              <a:rPr lang="en-US" altLang="zh-CN" b="1">
                <a:solidFill>
                  <a:srgbClr val="0070C0"/>
                </a:solidFill>
              </a:rPr>
              <a:t>Pros:</a:t>
            </a:r>
            <a:r>
              <a:rPr lang="zh-CN" altLang="en-US" b="1">
                <a:solidFill>
                  <a:srgbClr val="0070C0"/>
                </a:solidFill>
              </a:rPr>
              <a:t> </a:t>
            </a:r>
            <a:r>
              <a:rPr lang="en-US" altLang="zh-CN">
                <a:solidFill>
                  <a:srgbClr val="0070C0"/>
                </a:solidFill>
              </a:rPr>
              <a:t>Minimal</a:t>
            </a:r>
            <a:r>
              <a:rPr lang="zh-CN" altLang="en-US">
                <a:solidFill>
                  <a:srgbClr val="0070C0"/>
                </a:solidFill>
              </a:rPr>
              <a:t> </a:t>
            </a:r>
            <a:r>
              <a:rPr lang="en-US" altLang="zh-CN">
                <a:solidFill>
                  <a:srgbClr val="0070C0"/>
                </a:solidFill>
              </a:rPr>
              <a:t>number</a:t>
            </a:r>
            <a:r>
              <a:rPr lang="zh-CN" altLang="en-US">
                <a:solidFill>
                  <a:srgbClr val="0070C0"/>
                </a:solidFill>
              </a:rPr>
              <a:t> </a:t>
            </a:r>
            <a:r>
              <a:rPr lang="en-US" altLang="zh-CN">
                <a:solidFill>
                  <a:srgbClr val="0070C0"/>
                </a:solidFill>
              </a:rPr>
              <a:t>of</a:t>
            </a:r>
            <a:r>
              <a:rPr lang="zh-CN" altLang="en-US">
                <a:solidFill>
                  <a:srgbClr val="0070C0"/>
                </a:solidFill>
              </a:rPr>
              <a:t> </a:t>
            </a:r>
            <a:r>
              <a:rPr lang="en-US" altLang="zh-CN">
                <a:solidFill>
                  <a:srgbClr val="0070C0"/>
                </a:solidFill>
              </a:rPr>
              <a:t>page</a:t>
            </a:r>
            <a:r>
              <a:rPr lang="zh-CN" altLang="en-US">
                <a:solidFill>
                  <a:srgbClr val="0070C0"/>
                </a:solidFill>
              </a:rPr>
              <a:t> </a:t>
            </a:r>
            <a:r>
              <a:rPr lang="en-US" altLang="zh-CN">
                <a:solidFill>
                  <a:srgbClr val="0070C0"/>
                </a:solidFill>
              </a:rPr>
              <a:t>faults</a:t>
            </a:r>
          </a:p>
          <a:p>
            <a:pPr lvl="1"/>
            <a:r>
              <a:rPr lang="en-US" altLang="zh-CN" b="1">
                <a:solidFill>
                  <a:srgbClr val="FF0000"/>
                </a:solidFill>
              </a:rPr>
              <a:t>Cons:</a:t>
            </a:r>
            <a:r>
              <a:rPr lang="zh-CN" altLang="en-US" b="1">
                <a:solidFill>
                  <a:srgbClr val="FF0000"/>
                </a:solidFill>
              </a:rPr>
              <a:t> </a:t>
            </a:r>
            <a:r>
              <a:rPr lang="en-US" altLang="zh-CN">
                <a:solidFill>
                  <a:srgbClr val="FF0000"/>
                </a:solidFill>
              </a:rPr>
              <a:t>impractical,</a:t>
            </a:r>
            <a:r>
              <a:rPr lang="zh-CN" altLang="en-US">
                <a:solidFill>
                  <a:srgbClr val="FF0000"/>
                </a:solidFill>
              </a:rPr>
              <a:t> </a:t>
            </a:r>
            <a:r>
              <a:rPr lang="en-US" altLang="zh-CN">
                <a:solidFill>
                  <a:srgbClr val="FF0000"/>
                </a:solidFill>
              </a:rPr>
              <a:t>need</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predict</a:t>
            </a:r>
            <a:r>
              <a:rPr lang="zh-CN" altLang="en-US">
                <a:solidFill>
                  <a:srgbClr val="FF0000"/>
                </a:solidFill>
              </a:rPr>
              <a:t> </a:t>
            </a:r>
            <a:r>
              <a:rPr lang="en-US" altLang="zh-CN">
                <a:solidFill>
                  <a:srgbClr val="FF0000"/>
                </a:solidFill>
              </a:rPr>
              <a:t>the</a:t>
            </a:r>
            <a:r>
              <a:rPr lang="zh-CN" altLang="en-US">
                <a:solidFill>
                  <a:srgbClr val="FF0000"/>
                </a:solidFill>
              </a:rPr>
              <a:t> </a:t>
            </a:r>
            <a:r>
              <a:rPr lang="en-US" altLang="zh-CN">
                <a:solidFill>
                  <a:srgbClr val="FF0000"/>
                </a:solidFill>
              </a:rPr>
              <a:t>future.</a:t>
            </a:r>
          </a:p>
          <a:p>
            <a:pPr lvl="1"/>
            <a:r>
              <a:rPr lang="en-US" altLang="zh-CN" b="1"/>
              <a:t>Can</a:t>
            </a:r>
            <a:r>
              <a:rPr lang="zh-CN" altLang="en-US" b="1"/>
              <a:t> </a:t>
            </a:r>
            <a:r>
              <a:rPr lang="en-US" altLang="zh-CN" b="1"/>
              <a:t>be</a:t>
            </a:r>
            <a:r>
              <a:rPr lang="zh-CN" altLang="en-US" b="1"/>
              <a:t> </a:t>
            </a:r>
            <a:r>
              <a:rPr lang="en-US" altLang="zh-CN" b="1"/>
              <a:t>used</a:t>
            </a:r>
            <a:r>
              <a:rPr lang="zh-CN" altLang="en-US" b="1"/>
              <a:t> </a:t>
            </a:r>
            <a:r>
              <a:rPr lang="en-US" altLang="zh-CN" b="1"/>
              <a:t>as</a:t>
            </a:r>
            <a:r>
              <a:rPr lang="zh-CN" altLang="en-US" b="1"/>
              <a:t> </a:t>
            </a:r>
            <a:r>
              <a:rPr lang="en-US" altLang="zh-CN" b="1"/>
              <a:t>a</a:t>
            </a:r>
            <a:r>
              <a:rPr lang="zh-CN" altLang="en-US" b="1"/>
              <a:t> </a:t>
            </a:r>
            <a:r>
              <a:rPr lang="en-US" altLang="zh-CN" b="1"/>
              <a:t>comparison</a:t>
            </a:r>
            <a:r>
              <a:rPr lang="zh-CN" altLang="en-US" b="1"/>
              <a:t> </a:t>
            </a:r>
            <a:r>
              <a:rPr lang="en-US" altLang="zh-CN" b="1"/>
              <a:t>baseline</a:t>
            </a:r>
          </a:p>
          <a:p>
            <a:r>
              <a:rPr lang="en-US" altLang="zh-CN"/>
              <a:t>FIFO:</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loaded</a:t>
            </a:r>
            <a:r>
              <a:rPr lang="zh-CN" altLang="en-US"/>
              <a:t> </a:t>
            </a:r>
            <a:r>
              <a:rPr lang="en-US" altLang="zh-CN"/>
              <a:t>into</a:t>
            </a:r>
            <a:r>
              <a:rPr lang="zh-CN" altLang="en-US"/>
              <a:t> </a:t>
            </a:r>
            <a:r>
              <a:rPr lang="en-US" altLang="zh-CN"/>
              <a:t>memory</a:t>
            </a:r>
            <a:r>
              <a:rPr lang="zh-CN" altLang="en-US"/>
              <a:t> </a:t>
            </a:r>
            <a:r>
              <a:rPr lang="en-US" altLang="zh-CN"/>
              <a:t>first</a:t>
            </a:r>
          </a:p>
          <a:p>
            <a:pPr lvl="1"/>
            <a:r>
              <a:rPr lang="en-US" altLang="zh-CN" b="1">
                <a:solidFill>
                  <a:srgbClr val="0070C0"/>
                </a:solidFill>
              </a:rPr>
              <a:t>Pros</a:t>
            </a:r>
            <a:r>
              <a:rPr lang="en-US" altLang="zh-CN">
                <a:solidFill>
                  <a:srgbClr val="0070C0"/>
                </a:solidFill>
              </a:rPr>
              <a:t>:</a:t>
            </a:r>
            <a:r>
              <a:rPr lang="zh-CN" altLang="en-US">
                <a:solidFill>
                  <a:srgbClr val="0070C0"/>
                </a:solidFill>
              </a:rPr>
              <a:t> </a:t>
            </a:r>
            <a:r>
              <a:rPr lang="en-US" altLang="zh-CN">
                <a:solidFill>
                  <a:srgbClr val="0070C0"/>
                </a:solidFill>
              </a:rPr>
              <a:t>Fair,</a:t>
            </a:r>
            <a:r>
              <a:rPr lang="zh-CN" altLang="en-US">
                <a:solidFill>
                  <a:srgbClr val="0070C0"/>
                </a:solidFill>
              </a:rPr>
              <a:t> </a:t>
            </a:r>
            <a:r>
              <a:rPr lang="en-US" altLang="zh-CN">
                <a:solidFill>
                  <a:srgbClr val="0070C0"/>
                </a:solidFill>
              </a:rPr>
              <a:t>easy</a:t>
            </a:r>
            <a:r>
              <a:rPr lang="zh-CN" altLang="en-US">
                <a:solidFill>
                  <a:srgbClr val="0070C0"/>
                </a:solidFill>
              </a:rPr>
              <a:t> </a:t>
            </a:r>
            <a:r>
              <a:rPr lang="en-US" altLang="zh-CN">
                <a:solidFill>
                  <a:srgbClr val="0070C0"/>
                </a:solidFill>
              </a:rPr>
              <a:t>to</a:t>
            </a:r>
            <a:r>
              <a:rPr lang="zh-CN" altLang="en-US">
                <a:solidFill>
                  <a:srgbClr val="0070C0"/>
                </a:solidFill>
              </a:rPr>
              <a:t> </a:t>
            </a:r>
            <a:r>
              <a:rPr lang="en-US" altLang="zh-CN">
                <a:solidFill>
                  <a:srgbClr val="0070C0"/>
                </a:solidFill>
              </a:rPr>
              <a:t>implement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May</a:t>
            </a:r>
            <a:r>
              <a:rPr lang="zh-CN" altLang="en-US">
                <a:solidFill>
                  <a:srgbClr val="FF0000"/>
                </a:solidFill>
              </a:rPr>
              <a:t> </a:t>
            </a:r>
            <a:r>
              <a:rPr lang="en-US" altLang="zh-CN">
                <a:solidFill>
                  <a:srgbClr val="FF0000"/>
                </a:solidFill>
              </a:rPr>
              <a:t>evict</a:t>
            </a:r>
            <a:r>
              <a:rPr lang="zh-CN" altLang="en-US">
                <a:solidFill>
                  <a:srgbClr val="FF0000"/>
                </a:solidFill>
              </a:rPr>
              <a:t> </a:t>
            </a:r>
            <a:r>
              <a:rPr lang="en-US" altLang="zh-CN">
                <a:solidFill>
                  <a:srgbClr val="FF0000"/>
                </a:solidFill>
              </a:rPr>
              <a:t>useful</a:t>
            </a:r>
            <a:r>
              <a:rPr lang="zh-CN" altLang="en-US">
                <a:solidFill>
                  <a:srgbClr val="FF0000"/>
                </a:solidFill>
              </a:rPr>
              <a:t> </a:t>
            </a:r>
            <a:r>
              <a:rPr lang="en-US" altLang="zh-CN">
                <a:solidFill>
                  <a:srgbClr val="FF0000"/>
                </a:solidFill>
              </a:rPr>
              <a:t>pages</a:t>
            </a:r>
          </a:p>
          <a:p>
            <a:r>
              <a:rPr lang="en-US" altLang="zh-CN"/>
              <a:t>Least-recently-used</a:t>
            </a:r>
            <a:r>
              <a:rPr lang="zh-CN" altLang="en-US"/>
              <a:t> </a:t>
            </a:r>
            <a:r>
              <a:rPr lang="en-US" altLang="zh-CN"/>
              <a:t>(LRU):</a:t>
            </a:r>
            <a:r>
              <a:rPr lang="zh-CN" altLang="en-US"/>
              <a:t> </a:t>
            </a:r>
            <a:r>
              <a:rPr lang="en-US" altLang="zh-CN"/>
              <a:t>(Predict</a:t>
            </a:r>
            <a:r>
              <a:rPr lang="zh-CN" altLang="en-US"/>
              <a:t> </a:t>
            </a:r>
            <a:r>
              <a:rPr lang="en-US" altLang="zh-CN"/>
              <a:t>using</a:t>
            </a:r>
            <a:r>
              <a:rPr lang="zh-CN" altLang="en-US"/>
              <a:t> </a:t>
            </a:r>
            <a:r>
              <a:rPr lang="en-US" altLang="zh-CN"/>
              <a:t>history)</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has</a:t>
            </a:r>
            <a:r>
              <a:rPr lang="zh-CN" altLang="en-US"/>
              <a:t> </a:t>
            </a:r>
            <a:r>
              <a:rPr lang="en-US" altLang="zh-CN"/>
              <a:t>not</a:t>
            </a:r>
            <a:r>
              <a:rPr lang="zh-CN" altLang="en-US"/>
              <a:t> </a:t>
            </a:r>
            <a:r>
              <a:rPr lang="en-US" altLang="zh-CN"/>
              <a:t>been</a:t>
            </a:r>
            <a:r>
              <a:rPr lang="zh-CN" altLang="en-US"/>
              <a:t> </a:t>
            </a:r>
            <a:r>
              <a:rPr lang="en-US" altLang="zh-CN"/>
              <a:t>used</a:t>
            </a:r>
            <a:r>
              <a:rPr lang="zh-CN" altLang="en-US"/>
              <a:t> </a:t>
            </a:r>
            <a:r>
              <a:rPr lang="en-US" altLang="zh-CN"/>
              <a:t>for</a:t>
            </a:r>
            <a:r>
              <a:rPr lang="zh-CN" altLang="en-US"/>
              <a:t> </a:t>
            </a:r>
            <a:r>
              <a:rPr lang="en-US" altLang="zh-CN"/>
              <a:t>longest</a:t>
            </a:r>
            <a:r>
              <a:rPr lang="zh-CN" altLang="en-US"/>
              <a:t> </a:t>
            </a:r>
            <a:r>
              <a:rPr lang="en-US" altLang="zh-CN"/>
              <a:t>time</a:t>
            </a:r>
          </a:p>
          <a:p>
            <a:pPr lvl="1"/>
            <a:r>
              <a:rPr lang="en-US" altLang="zh-CN" b="1">
                <a:solidFill>
                  <a:srgbClr val="0070C0"/>
                </a:solidFill>
              </a:rPr>
              <a:t>Pros:</a:t>
            </a:r>
            <a:r>
              <a:rPr lang="zh-CN" altLang="en-US" b="1">
                <a:solidFill>
                  <a:srgbClr val="0070C0"/>
                </a:solidFill>
              </a:rPr>
              <a:t> </a:t>
            </a:r>
            <a:r>
              <a:rPr lang="en-US" altLang="zh-CN">
                <a:solidFill>
                  <a:srgbClr val="0070C0"/>
                </a:solidFill>
              </a:rPr>
              <a:t>Approximate</a:t>
            </a:r>
            <a:r>
              <a:rPr lang="zh-CN" altLang="en-US">
                <a:solidFill>
                  <a:srgbClr val="0070C0"/>
                </a:solidFill>
              </a:rPr>
              <a:t> </a:t>
            </a:r>
            <a:r>
              <a:rPr lang="en-US" altLang="zh-CN">
                <a:solidFill>
                  <a:srgbClr val="0070C0"/>
                </a:solidFill>
              </a:rPr>
              <a:t>optimal</a:t>
            </a:r>
            <a:r>
              <a:rPr lang="zh-CN" altLang="en-US">
                <a:solidFill>
                  <a:srgbClr val="0070C0"/>
                </a:solidFill>
              </a:rPr>
              <a:t> </a:t>
            </a:r>
            <a:r>
              <a:rPr lang="en-US" altLang="zh-CN">
                <a:solidFill>
                  <a:srgbClr val="0070C0"/>
                </a:solidFill>
              </a:rPr>
              <a:t>replacement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Difficult</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implement</a:t>
            </a:r>
            <a:r>
              <a:rPr lang="zh-CN" altLang="en-US">
                <a:solidFill>
                  <a:srgbClr val="FF0000"/>
                </a:solidFill>
              </a:rPr>
              <a:t> </a:t>
            </a:r>
            <a:endParaRPr lang="en-US">
              <a:solidFill>
                <a:srgbClr val="FF0000"/>
              </a:solidFill>
            </a:endParaRPr>
          </a:p>
        </p:txBody>
      </p:sp>
      <p:sp>
        <p:nvSpPr>
          <p:cNvPr id="4" name="页脚占位符 3">
            <a:extLst>
              <a:ext uri="{FF2B5EF4-FFF2-40B4-BE49-F238E27FC236}">
                <a16:creationId xmlns:a16="http://schemas.microsoft.com/office/drawing/2014/main" id="{D342BF0D-3013-22F3-290C-AC783EBC187B}"/>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4532B-E252-00AC-C959-685B71247B24}"/>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graphicFrame>
        <p:nvGraphicFramePr>
          <p:cNvPr id="5" name="表格 5">
            <a:extLst>
              <a:ext uri="{FF2B5EF4-FFF2-40B4-BE49-F238E27FC236}">
                <a16:creationId xmlns:a16="http://schemas.microsoft.com/office/drawing/2014/main" id="{50C10F68-FD3A-4475-0193-E96BCD1CAA7F}"/>
              </a:ext>
            </a:extLst>
          </p:cNvPr>
          <p:cNvGraphicFramePr>
            <a:graphicFrameLocks noGrp="1"/>
          </p:cNvGraphicFramePr>
          <p:nvPr>
            <p:ph idx="1"/>
          </p:nvPr>
        </p:nvGraphicFramePr>
        <p:xfrm>
          <a:off x="214411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4" name="页脚占位符 3">
            <a:extLst>
              <a:ext uri="{FF2B5EF4-FFF2-40B4-BE49-F238E27FC236}">
                <a16:creationId xmlns:a16="http://schemas.microsoft.com/office/drawing/2014/main" id="{2CA05183-E989-E154-877F-3A86F79A76C4}"/>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aphicFrame>
        <p:nvGraphicFramePr>
          <p:cNvPr id="6" name="表格 5">
            <a:extLst>
              <a:ext uri="{FF2B5EF4-FFF2-40B4-BE49-F238E27FC236}">
                <a16:creationId xmlns:a16="http://schemas.microsoft.com/office/drawing/2014/main" id="{C09A742F-27A0-84D3-3C21-98063783824E}"/>
              </a:ext>
            </a:extLst>
          </p:cNvPr>
          <p:cNvGraphicFramePr>
            <a:graphicFrameLocks/>
          </p:cNvGraphicFramePr>
          <p:nvPr/>
        </p:nvGraphicFramePr>
        <p:xfrm>
          <a:off x="509125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7" name="表格 6">
            <a:extLst>
              <a:ext uri="{FF2B5EF4-FFF2-40B4-BE49-F238E27FC236}">
                <a16:creationId xmlns:a16="http://schemas.microsoft.com/office/drawing/2014/main" id="{6BAC9AE6-E659-554F-A513-4F43CD836315}"/>
              </a:ext>
            </a:extLst>
          </p:cNvPr>
          <p:cNvGraphicFramePr>
            <a:graphicFrameLocks/>
          </p:cNvGraphicFramePr>
          <p:nvPr/>
        </p:nvGraphicFramePr>
        <p:xfrm>
          <a:off x="803839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a:solidFill>
                            <a:schemeClr val="tx1"/>
                          </a:solidFill>
                        </a:rPr>
                        <a:t>A</a:t>
                      </a:r>
                      <a:endParaRPr lang="en-US">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8" name="文本框 7">
            <a:extLst>
              <a:ext uri="{FF2B5EF4-FFF2-40B4-BE49-F238E27FC236}">
                <a16:creationId xmlns:a16="http://schemas.microsoft.com/office/drawing/2014/main" id="{8DBFA2C5-7236-D6C8-1D7B-6B99CFB3BC07}"/>
              </a:ext>
            </a:extLst>
          </p:cNvPr>
          <p:cNvSpPr txBox="1"/>
          <p:nvPr/>
        </p:nvSpPr>
        <p:spPr>
          <a:xfrm>
            <a:off x="2619533" y="1071920"/>
            <a:ext cx="10461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OPT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4</a:t>
            </a:r>
            <a:endParaRPr lang="en-US" b="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505CFECC-2E6F-EF1E-9357-27AA517B91FB}"/>
              </a:ext>
            </a:extLst>
          </p:cNvPr>
          <p:cNvSpPr txBox="1"/>
          <p:nvPr/>
        </p:nvSpPr>
        <p:spPr>
          <a:xfrm>
            <a:off x="1723698" y="1124607"/>
            <a:ext cx="74892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a:solidFill>
                  <a:srgbClr val="FF0000"/>
                </a:solidFill>
                <a:latin typeface="Arial" panose="020B0604020202020204"/>
                <a:ea typeface="黑体" panose="02010609060101010101" pitchFamily="49" charset="-122"/>
                <a:cs typeface="+mn-cs"/>
              </a:rPr>
              <a:t>MISS</a:t>
            </a:r>
            <a:endParaRPr lang="en-US">
              <a:solidFill>
                <a:srgbClr val="FF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DDE33242-B813-88EC-33B9-82177A914B48}"/>
              </a:ext>
            </a:extLst>
          </p:cNvPr>
          <p:cNvSpPr txBox="1"/>
          <p:nvPr/>
        </p:nvSpPr>
        <p:spPr>
          <a:xfrm>
            <a:off x="5566673" y="1055196"/>
            <a:ext cx="110158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FIFO</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6</a:t>
            </a:r>
            <a:endParaRPr lang="en-US" b="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C87C734D-F1B5-1FBF-DB79-C825E75598A3}"/>
              </a:ext>
            </a:extLst>
          </p:cNvPr>
          <p:cNvSpPr txBox="1"/>
          <p:nvPr/>
        </p:nvSpPr>
        <p:spPr>
          <a:xfrm>
            <a:off x="8538644" y="1055196"/>
            <a:ext cx="103746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LRU</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5</a:t>
            </a:r>
            <a:endParaRPr lang="en-US" b="0">
              <a:solidFill>
                <a:srgbClr val="000000"/>
              </a:solidFill>
              <a:latin typeface="Arial" panose="020B0604020202020204"/>
              <a:ea typeface="+mn-ea"/>
              <a:cs typeface="+mn-cs"/>
            </a:endParaRPr>
          </a:p>
        </p:txBody>
      </p:sp>
      <p:sp>
        <p:nvSpPr>
          <p:cNvPr id="3" name="灯片编号占位符 2">
            <a:extLst>
              <a:ext uri="{FF2B5EF4-FFF2-40B4-BE49-F238E27FC236}">
                <a16:creationId xmlns:a16="http://schemas.microsoft.com/office/drawing/2014/main" id="{599DBB60-B41F-EED3-55F8-A0077E18B68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74</a:t>
            </a:fld>
            <a:endParaRPr lang="nb-NO">
              <a:latin typeface="Arial"/>
              <a:cs typeface="Arial"/>
            </a:endParaRPr>
          </a:p>
        </p:txBody>
      </p:sp>
    </p:spTree>
    <p:extLst>
      <p:ext uri="{BB962C8B-B14F-4D97-AF65-F5344CB8AC3E}">
        <p14:creationId xmlns:p14="http://schemas.microsoft.com/office/powerpoint/2010/main" val="2343832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p:txBody>
      </p:sp>
      <p:sp>
        <p:nvSpPr>
          <p:cNvPr id="4" name="页脚占位符 3">
            <a:extLst>
              <a:ext uri="{FF2B5EF4-FFF2-40B4-BE49-F238E27FC236}">
                <a16:creationId xmlns:a16="http://schemas.microsoft.com/office/drawing/2014/main" id="{A43EFA4D-0328-C0D4-58DB-FB216522157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75</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54568-F794-149E-1E6E-378E0E8762E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C7F3251F-17F5-FA09-684D-E8180E9C83E5}"/>
              </a:ext>
            </a:extLst>
          </p:cNvPr>
          <p:cNvSpPr>
            <a:spLocks noGrp="1"/>
          </p:cNvSpPr>
          <p:nvPr>
            <p:ph idx="1"/>
          </p:nvPr>
        </p:nvSpPr>
        <p:spPr/>
        <p:txBody>
          <a:bodyPr/>
          <a:lstStyle/>
          <a:p>
            <a:r>
              <a:rPr lang="en-US" altLang="zh-CN"/>
              <a:t>How</a:t>
            </a:r>
            <a:r>
              <a:rPr lang="zh-CN" altLang="en-US"/>
              <a:t> </a:t>
            </a:r>
            <a:r>
              <a:rPr lang="en-US" altLang="zh-CN"/>
              <a:t>to</a:t>
            </a:r>
            <a:r>
              <a:rPr lang="zh-CN" altLang="en-US"/>
              <a:t> </a:t>
            </a:r>
            <a:r>
              <a:rPr lang="en-US" altLang="zh-CN"/>
              <a:t>implement</a:t>
            </a:r>
            <a:r>
              <a:rPr lang="zh-CN" altLang="en-US"/>
              <a:t> </a:t>
            </a:r>
            <a:r>
              <a:rPr lang="en-US" altLang="zh-CN"/>
              <a:t>LRU</a:t>
            </a:r>
          </a:p>
          <a:p>
            <a:pPr lvl="1"/>
            <a:r>
              <a:rPr lang="en-US" altLang="zh-CN" b="1">
                <a:solidFill>
                  <a:srgbClr val="FF0000"/>
                </a:solidFill>
              </a:rPr>
              <a:t>Software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a:t>
            </a:r>
            <a:r>
              <a:rPr lang="zh-CN" altLang="en-US"/>
              <a:t> </a:t>
            </a:r>
            <a:r>
              <a:rPr lang="en-US" altLang="zh-CN"/>
              <a:t>data</a:t>
            </a:r>
            <a:r>
              <a:rPr lang="zh-CN" altLang="en-US"/>
              <a:t> </a:t>
            </a:r>
            <a:r>
              <a:rPr lang="en-US" altLang="zh-CN"/>
              <a:t>structure</a:t>
            </a:r>
            <a:r>
              <a:rPr lang="zh-CN" altLang="en-US"/>
              <a:t> </a:t>
            </a:r>
            <a:r>
              <a:rPr lang="en-US" altLang="zh-CN"/>
              <a:t>to</a:t>
            </a:r>
            <a:r>
              <a:rPr lang="zh-CN" altLang="en-US"/>
              <a:t> </a:t>
            </a:r>
            <a:r>
              <a:rPr lang="en-US" altLang="zh-CN"/>
              <a:t>track</a:t>
            </a:r>
            <a:r>
              <a:rPr lang="zh-CN" altLang="en-US"/>
              <a:t> </a:t>
            </a:r>
            <a:r>
              <a:rPr lang="en-US" altLang="zh-CN"/>
              <a:t>reference</a:t>
            </a:r>
            <a:r>
              <a:rPr lang="zh-CN" altLang="en-US"/>
              <a:t> </a:t>
            </a:r>
            <a:r>
              <a:rPr lang="en-US" altLang="zh-CN"/>
              <a:t>time</a:t>
            </a:r>
            <a:r>
              <a:rPr lang="zh-CN" altLang="en-US"/>
              <a:t> </a:t>
            </a:r>
            <a:r>
              <a:rPr lang="en-US" altLang="zh-CN"/>
              <a:t>of</a:t>
            </a:r>
            <a:r>
              <a:rPr lang="zh-CN" altLang="en-US"/>
              <a:t> </a:t>
            </a:r>
            <a:r>
              <a:rPr lang="en-US" altLang="zh-CN"/>
              <a:t>all</a:t>
            </a:r>
            <a:r>
              <a:rPr lang="zh-CN" altLang="en-US"/>
              <a:t> </a:t>
            </a:r>
            <a:r>
              <a:rPr lang="en-US" altLang="zh-CN"/>
              <a:t>pages</a:t>
            </a:r>
          </a:p>
          <a:p>
            <a:pPr lvl="1"/>
            <a:r>
              <a:rPr lang="en-US" altLang="zh-CN" b="1">
                <a:solidFill>
                  <a:srgbClr val="FF0000"/>
                </a:solidFill>
              </a:rPr>
              <a:t>Hardware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add</a:t>
            </a:r>
            <a:r>
              <a:rPr lang="zh-CN" altLang="en-US"/>
              <a:t> </a:t>
            </a:r>
            <a:r>
              <a:rPr lang="en-US" altLang="zh-CN"/>
              <a:t>a</a:t>
            </a:r>
            <a:r>
              <a:rPr lang="zh-CN" altLang="en-US"/>
              <a:t> </a:t>
            </a:r>
            <a:r>
              <a:rPr lang="en-US" altLang="zh-CN"/>
              <a:t>timestamp</a:t>
            </a:r>
            <a:r>
              <a:rPr lang="zh-CN" altLang="en-US"/>
              <a:t> </a:t>
            </a:r>
            <a:r>
              <a:rPr lang="en-US" altLang="zh-CN"/>
              <a:t>register</a:t>
            </a:r>
            <a:r>
              <a:rPr lang="zh-CN" altLang="en-US"/>
              <a:t> </a:t>
            </a:r>
            <a:r>
              <a:rPr lang="en-US" altLang="zh-CN"/>
              <a:t>to</a:t>
            </a:r>
            <a:r>
              <a:rPr lang="zh-CN" altLang="en-US"/>
              <a:t> </a:t>
            </a:r>
            <a:r>
              <a:rPr lang="en-US" altLang="zh-CN"/>
              <a:t>each</a:t>
            </a:r>
            <a:r>
              <a:rPr lang="zh-CN" altLang="en-US"/>
              <a:t> </a:t>
            </a:r>
            <a:r>
              <a:rPr lang="en-US" altLang="zh-CN"/>
              <a:t>page</a:t>
            </a:r>
          </a:p>
          <a:p>
            <a:pPr lvl="1"/>
            <a:r>
              <a:rPr lang="en-US" altLang="zh-CN" b="1">
                <a:solidFill>
                  <a:srgbClr val="0070C0"/>
                </a:solidFill>
              </a:rPr>
              <a:t>Practical</a:t>
            </a:r>
            <a:r>
              <a:rPr lang="zh-CN" altLang="en-US" b="1">
                <a:solidFill>
                  <a:srgbClr val="0070C0"/>
                </a:solidFill>
              </a:rPr>
              <a:t> </a:t>
            </a:r>
            <a:r>
              <a:rPr lang="en-US" altLang="zh-CN" b="1">
                <a:solidFill>
                  <a:srgbClr val="0070C0"/>
                </a:solidFill>
              </a:rPr>
              <a:t>LRU</a:t>
            </a:r>
            <a:r>
              <a:rPr lang="en-US" altLang="zh-CN"/>
              <a:t>:</a:t>
            </a:r>
            <a:r>
              <a:rPr lang="zh-CN" altLang="en-US"/>
              <a:t> </a:t>
            </a:r>
            <a:r>
              <a:rPr lang="en-US" altLang="zh-CN"/>
              <a:t>approximate</a:t>
            </a:r>
            <a:r>
              <a:rPr lang="zh-CN" altLang="en-US"/>
              <a:t> </a:t>
            </a:r>
            <a:r>
              <a:rPr lang="en-US" altLang="zh-CN"/>
              <a:t>implementation,</a:t>
            </a:r>
            <a:r>
              <a:rPr lang="zh-CN" altLang="en-US"/>
              <a:t> </a:t>
            </a:r>
            <a:r>
              <a:rPr lang="en-US" altLang="zh-CN"/>
              <a:t>find</a:t>
            </a:r>
            <a:r>
              <a:rPr lang="zh-CN" altLang="en-US"/>
              <a:t> </a:t>
            </a:r>
            <a:r>
              <a:rPr lang="en-US" altLang="zh-CN"/>
              <a:t>an</a:t>
            </a:r>
            <a:r>
              <a:rPr lang="zh-CN" altLang="en-US"/>
              <a:t> </a:t>
            </a:r>
            <a:r>
              <a:rPr lang="en-US" altLang="zh-CN"/>
              <a:t>old</a:t>
            </a:r>
            <a:r>
              <a:rPr lang="zh-CN" altLang="en-US"/>
              <a:t> </a:t>
            </a:r>
            <a:r>
              <a:rPr lang="en-US" altLang="zh-CN"/>
              <a:t>page,</a:t>
            </a:r>
            <a:r>
              <a:rPr lang="zh-CN" altLang="en-US"/>
              <a:t> </a:t>
            </a:r>
            <a:r>
              <a:rPr lang="en-US" altLang="zh-CN"/>
              <a:t>but</a:t>
            </a:r>
            <a:r>
              <a:rPr lang="zh-CN" altLang="en-US"/>
              <a:t> </a:t>
            </a:r>
            <a:r>
              <a:rPr lang="en-US" altLang="zh-CN"/>
              <a:t>not</a:t>
            </a:r>
            <a:r>
              <a:rPr lang="zh-CN" altLang="en-US"/>
              <a:t> </a:t>
            </a:r>
            <a:r>
              <a:rPr lang="en-US" altLang="zh-CN"/>
              <a:t>necessarily</a:t>
            </a:r>
            <a:r>
              <a:rPr lang="zh-CN" altLang="en-US"/>
              <a:t> </a:t>
            </a:r>
            <a:r>
              <a:rPr lang="en-US" altLang="zh-CN"/>
              <a:t>the</a:t>
            </a:r>
            <a:r>
              <a:rPr lang="zh-CN" altLang="en-US"/>
              <a:t> </a:t>
            </a:r>
            <a:r>
              <a:rPr lang="en-US" altLang="zh-CN"/>
              <a:t>oldest</a:t>
            </a:r>
            <a:r>
              <a:rPr lang="zh-CN" altLang="en-US"/>
              <a:t> </a:t>
            </a:r>
            <a:r>
              <a:rPr lang="en-US" altLang="zh-CN"/>
              <a:t>one;</a:t>
            </a:r>
            <a:r>
              <a:rPr lang="zh-CN" altLang="en-US"/>
              <a:t> </a:t>
            </a:r>
            <a:endParaRPr lang="en-US" altLang="zh-CN"/>
          </a:p>
          <a:p>
            <a:r>
              <a:rPr lang="en-US" altLang="zh-CN" b="1">
                <a:solidFill>
                  <a:srgbClr val="0070C0"/>
                </a:solidFill>
              </a:rPr>
              <a:t>Clock</a:t>
            </a:r>
            <a:r>
              <a:rPr lang="zh-CN" altLang="en-US" b="1">
                <a:solidFill>
                  <a:srgbClr val="0070C0"/>
                </a:solidFill>
              </a:rPr>
              <a:t> </a:t>
            </a:r>
            <a:r>
              <a:rPr lang="en-US" altLang="zh-CN" b="1">
                <a:solidFill>
                  <a:srgbClr val="0070C0"/>
                </a:solidFill>
              </a:rPr>
              <a:t>Algorithm</a:t>
            </a:r>
            <a:r>
              <a:rPr lang="zh-CN" altLang="en-US" b="1">
                <a:solidFill>
                  <a:srgbClr val="0070C0"/>
                </a:solidFill>
              </a:rPr>
              <a:t> </a:t>
            </a:r>
            <a:r>
              <a:rPr lang="en-US" altLang="zh-CN" b="1">
                <a:solidFill>
                  <a:srgbClr val="0070C0"/>
                </a:solidFill>
              </a:rPr>
              <a:t>(Second</a:t>
            </a:r>
            <a:r>
              <a:rPr lang="zh-CN" altLang="en-US" b="1">
                <a:solidFill>
                  <a:srgbClr val="0070C0"/>
                </a:solidFill>
              </a:rPr>
              <a:t> </a:t>
            </a:r>
            <a:r>
              <a:rPr lang="en-US" altLang="zh-CN" b="1">
                <a:solidFill>
                  <a:srgbClr val="0070C0"/>
                </a:solidFill>
              </a:rPr>
              <a:t>chance)</a:t>
            </a:r>
          </a:p>
          <a:p>
            <a:pPr lvl="1"/>
            <a:r>
              <a:rPr lang="en-US" altLang="zh-CN"/>
              <a:t>A</a:t>
            </a:r>
            <a:r>
              <a:rPr lang="zh-CN" altLang="en-US"/>
              <a:t> </a:t>
            </a:r>
            <a:r>
              <a:rPr lang="en-US" altLang="zh-CN"/>
              <a:t>use/reference</a:t>
            </a:r>
            <a:r>
              <a:rPr lang="zh-CN" altLang="en-US"/>
              <a:t> </a:t>
            </a:r>
            <a:r>
              <a:rPr lang="en-US" altLang="zh-CN"/>
              <a:t>bit</a:t>
            </a:r>
            <a:r>
              <a:rPr lang="zh-CN" altLang="en-US"/>
              <a:t> </a:t>
            </a:r>
            <a:r>
              <a:rPr lang="en-US" altLang="zh-CN"/>
              <a:t>for</a:t>
            </a:r>
            <a:r>
              <a:rPr lang="zh-CN" altLang="en-US"/>
              <a:t> </a:t>
            </a:r>
            <a:r>
              <a:rPr lang="en-US" altLang="zh-CN"/>
              <a:t>each</a:t>
            </a:r>
            <a:r>
              <a:rPr lang="zh-CN" altLang="en-US"/>
              <a:t> </a:t>
            </a:r>
            <a:r>
              <a:rPr lang="en-US" altLang="zh-CN"/>
              <a:t>page:</a:t>
            </a:r>
          </a:p>
          <a:p>
            <a:pPr lvl="2"/>
            <a:r>
              <a:rPr lang="en-US" altLang="zh-CN"/>
              <a:t>0</a:t>
            </a:r>
            <a:r>
              <a:rPr lang="zh-CN" altLang="en-US"/>
              <a:t> </a:t>
            </a:r>
            <a:r>
              <a:rPr lang="en-US" altLang="zh-CN"/>
              <a:t>not</a:t>
            </a:r>
            <a:r>
              <a:rPr lang="zh-CN" altLang="en-US"/>
              <a:t> </a:t>
            </a:r>
            <a:r>
              <a:rPr lang="en-US" altLang="zh-CN"/>
              <a:t>used</a:t>
            </a:r>
          </a:p>
          <a:p>
            <a:pPr lvl="2"/>
            <a:r>
              <a:rPr lang="en-US" altLang="zh-CN"/>
              <a:t>1</a:t>
            </a:r>
            <a:r>
              <a:rPr lang="zh-CN" altLang="en-US"/>
              <a:t> </a:t>
            </a:r>
            <a:r>
              <a:rPr lang="en-US" altLang="zh-CN"/>
              <a:t>used</a:t>
            </a:r>
          </a:p>
          <a:p>
            <a:pPr lvl="1"/>
            <a:r>
              <a:rPr lang="en-US" altLang="zh-CN"/>
              <a:t>A</a:t>
            </a:r>
            <a:r>
              <a:rPr lang="zh-CN" altLang="en-US"/>
              <a:t> </a:t>
            </a:r>
            <a:r>
              <a:rPr lang="en-US" altLang="zh-CN"/>
              <a:t>circular</a:t>
            </a:r>
            <a:r>
              <a:rPr lang="zh-CN" altLang="en-US"/>
              <a:t> </a:t>
            </a:r>
            <a:r>
              <a:rPr lang="en-US" altLang="zh-CN"/>
              <a:t>queue</a:t>
            </a:r>
            <a:r>
              <a:rPr lang="zh-CN" altLang="en-US"/>
              <a:t> </a:t>
            </a:r>
            <a:r>
              <a:rPr lang="en-US" altLang="zh-CN"/>
              <a:t>of</a:t>
            </a:r>
            <a:r>
              <a:rPr lang="zh-CN" altLang="en-US"/>
              <a:t> </a:t>
            </a:r>
            <a:r>
              <a:rPr lang="en-US" altLang="zh-CN"/>
              <a:t>all</a:t>
            </a:r>
            <a:r>
              <a:rPr lang="zh-CN" altLang="en-US"/>
              <a:t> </a:t>
            </a:r>
            <a:r>
              <a:rPr lang="en-US" altLang="zh-CN"/>
              <a:t>physical</a:t>
            </a:r>
            <a:r>
              <a:rPr lang="zh-CN" altLang="en-US"/>
              <a:t> </a:t>
            </a:r>
            <a:r>
              <a:rPr lang="en-US" altLang="zh-CN"/>
              <a:t>pages</a:t>
            </a:r>
          </a:p>
          <a:p>
            <a:pPr lvl="1"/>
            <a:r>
              <a:rPr lang="en-US" altLang="zh-CN"/>
              <a:t>A</a:t>
            </a:r>
            <a:r>
              <a:rPr lang="zh-CN" altLang="en-US"/>
              <a:t> </a:t>
            </a:r>
            <a:r>
              <a:rPr lang="en-US" altLang="zh-CN"/>
              <a:t>clock</a:t>
            </a:r>
            <a:r>
              <a:rPr lang="zh-CN" altLang="en-US"/>
              <a:t> </a:t>
            </a:r>
            <a:r>
              <a:rPr lang="en-US" altLang="zh-CN"/>
              <a:t>hand</a:t>
            </a:r>
            <a:r>
              <a:rPr lang="zh-CN" altLang="en-US"/>
              <a:t> </a:t>
            </a:r>
            <a:r>
              <a:rPr lang="en-US" altLang="zh-CN"/>
              <a:t>to</a:t>
            </a:r>
            <a:r>
              <a:rPr lang="zh-CN" altLang="en-US"/>
              <a:t> </a:t>
            </a:r>
            <a:r>
              <a:rPr lang="en-US" altLang="zh-CN"/>
              <a:t>select</a:t>
            </a:r>
            <a:r>
              <a:rPr lang="zh-CN" altLang="en-US"/>
              <a:t> </a:t>
            </a:r>
            <a:r>
              <a:rPr lang="en-US" altLang="zh-CN"/>
              <a:t>which</a:t>
            </a:r>
            <a:r>
              <a:rPr lang="zh-CN" altLang="en-US"/>
              <a:t> </a:t>
            </a:r>
            <a:r>
              <a:rPr lang="en-US" altLang="zh-CN"/>
              <a:t>page</a:t>
            </a:r>
            <a:r>
              <a:rPr lang="zh-CN" altLang="en-US"/>
              <a:t> </a:t>
            </a:r>
            <a:r>
              <a:rPr lang="en-US" altLang="zh-CN"/>
              <a:t>to</a:t>
            </a:r>
            <a:r>
              <a:rPr lang="zh-CN" altLang="en-US"/>
              <a:t> </a:t>
            </a:r>
            <a:r>
              <a:rPr lang="en-US" altLang="zh-CN"/>
              <a:t>evict:</a:t>
            </a:r>
          </a:p>
          <a:p>
            <a:pPr lvl="2"/>
            <a:r>
              <a:rPr lang="en-US" altLang="zh-CN"/>
              <a:t>0:</a:t>
            </a:r>
            <a:r>
              <a:rPr lang="zh-CN" altLang="en-US"/>
              <a:t> </a:t>
            </a:r>
            <a:r>
              <a:rPr lang="en-US" altLang="zh-CN"/>
              <a:t>evicted</a:t>
            </a:r>
          </a:p>
          <a:p>
            <a:pPr lvl="2"/>
            <a:r>
              <a:rPr lang="en-US" altLang="zh-CN"/>
              <a:t>1:</a:t>
            </a:r>
            <a:r>
              <a:rPr lang="zh-CN" altLang="en-US"/>
              <a:t> </a:t>
            </a:r>
            <a:r>
              <a:rPr lang="en-US" altLang="zh-CN"/>
              <a:t>set</a:t>
            </a:r>
            <a:r>
              <a:rPr lang="zh-CN" altLang="en-US"/>
              <a:t> </a:t>
            </a:r>
            <a:r>
              <a:rPr lang="en-US" altLang="zh-CN"/>
              <a:t>to</a:t>
            </a:r>
            <a:r>
              <a:rPr lang="zh-CN" altLang="en-US"/>
              <a:t> </a:t>
            </a:r>
            <a:r>
              <a:rPr lang="en-US" altLang="zh-CN"/>
              <a:t>0</a:t>
            </a:r>
            <a:r>
              <a:rPr lang="zh-CN" altLang="en-US"/>
              <a:t> </a:t>
            </a:r>
            <a:r>
              <a:rPr lang="en-US" altLang="zh-CN"/>
              <a:t>and</a:t>
            </a:r>
            <a:r>
              <a:rPr lang="zh-CN" altLang="en-US"/>
              <a:t> </a:t>
            </a:r>
            <a:r>
              <a:rPr lang="en-US" altLang="zh-CN"/>
              <a:t>move</a:t>
            </a:r>
            <a:r>
              <a:rPr lang="zh-CN" altLang="en-US"/>
              <a:t> </a:t>
            </a:r>
            <a:r>
              <a:rPr lang="en-US" altLang="zh-CN"/>
              <a:t>to</a:t>
            </a:r>
            <a:r>
              <a:rPr lang="zh-CN" altLang="en-US"/>
              <a:t> </a:t>
            </a:r>
            <a:r>
              <a:rPr lang="en-US" altLang="zh-CN"/>
              <a:t>next</a:t>
            </a:r>
          </a:p>
        </p:txBody>
      </p:sp>
      <p:sp>
        <p:nvSpPr>
          <p:cNvPr id="4" name="页脚占位符 3">
            <a:extLst>
              <a:ext uri="{FF2B5EF4-FFF2-40B4-BE49-F238E27FC236}">
                <a16:creationId xmlns:a16="http://schemas.microsoft.com/office/drawing/2014/main" id="{FFE126BF-30CA-318B-3D07-9286CC217F9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616DCFCF-393E-892A-60DD-B8B3F89CAF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76</a:t>
            </a:fld>
            <a:endParaRPr lang="nb-NO">
              <a:latin typeface="Arial"/>
              <a:cs typeface="Arial"/>
            </a:endParaRPr>
          </a:p>
        </p:txBody>
      </p:sp>
    </p:spTree>
    <p:extLst>
      <p:ext uri="{BB962C8B-B14F-4D97-AF65-F5344CB8AC3E}">
        <p14:creationId xmlns:p14="http://schemas.microsoft.com/office/powerpoint/2010/main" val="2585222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C0C61-673E-0CEF-EE21-9FB286B77835}"/>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4" name="页脚占位符 3">
            <a:extLst>
              <a:ext uri="{FF2B5EF4-FFF2-40B4-BE49-F238E27FC236}">
                <a16:creationId xmlns:a16="http://schemas.microsoft.com/office/drawing/2014/main" id="{7ACC0ED7-F4DC-C83D-6CB6-56B916156EB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1" descr="9_17.pdf">
            <a:extLst>
              <a:ext uri="{FF2B5EF4-FFF2-40B4-BE49-F238E27FC236}">
                <a16:creationId xmlns:a16="http://schemas.microsoft.com/office/drawing/2014/main" id="{12DD05A9-04EA-6D00-5D61-FCA3E37F37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5573" y="1073427"/>
            <a:ext cx="5262289" cy="531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C8863FD6-62B0-8352-FE3D-381B68F961C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77</a:t>
            </a:fld>
            <a:endParaRPr lang="nb-NO">
              <a:latin typeface="Arial"/>
              <a:cs typeface="Arial"/>
            </a:endParaRPr>
          </a:p>
        </p:txBody>
      </p:sp>
    </p:spTree>
    <p:extLst>
      <p:ext uri="{BB962C8B-B14F-4D97-AF65-F5344CB8AC3E}">
        <p14:creationId xmlns:p14="http://schemas.microsoft.com/office/powerpoint/2010/main" val="33725388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78</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 xmlns:a14="http://schemas.microsoft.com/office/drawing/2010/main">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address space and the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98586</TotalTime>
  <Pages>60</Pages>
  <Words>10114</Words>
  <Application>Microsoft Office PowerPoint</Application>
  <PresentationFormat>Widescreen</PresentationFormat>
  <Paragraphs>2180</Paragraphs>
  <Slides>78</Slides>
  <Notes>32</Notes>
  <HiddenSlides>1</HiddenSlides>
  <MMClips>0</MMClips>
  <ScaleCrop>false</ScaleCrop>
  <HeadingPairs>
    <vt:vector size="6" baseType="variant">
      <vt:variant>
        <vt:lpstr>Fonts Used</vt:lpstr>
      </vt:variant>
      <vt:variant>
        <vt:i4>21</vt:i4>
      </vt:variant>
      <vt:variant>
        <vt:lpstr>Theme</vt:lpstr>
      </vt:variant>
      <vt:variant>
        <vt:i4>4</vt:i4>
      </vt:variant>
      <vt:variant>
        <vt:lpstr>Slide Titles</vt:lpstr>
      </vt:variant>
      <vt:variant>
        <vt:i4>78</vt:i4>
      </vt:variant>
    </vt:vector>
  </HeadingPairs>
  <TitlesOfParts>
    <vt:vector size="103"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Cambria Math</vt:lpstr>
      <vt:lpstr>Comic Sans MS</vt:lpstr>
      <vt:lpstr>Courier New</vt:lpstr>
      <vt:lpstr>Helvetica</vt:lpstr>
      <vt:lpstr>Symbol</vt:lpstr>
      <vt:lpstr>Times New Roman</vt:lpstr>
      <vt:lpstr>Verdana</vt:lpstr>
      <vt:lpstr>Wingdings</vt:lpstr>
      <vt:lpstr>Office</vt:lpstr>
      <vt:lpstr>Office-tema</vt:lpstr>
      <vt:lpstr>1_Office</vt:lpstr>
      <vt:lpstr>2_Office</vt:lpstr>
      <vt:lpstr> CSC 112: Computer Operating Systems Lecture 8   Memory System II: Paging</vt:lpstr>
      <vt:lpstr>Outlines</vt:lpstr>
      <vt:lpstr>Typical Memory Hierarchy</vt:lpstr>
      <vt:lpstr>Paging</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Putting Everything Together: Address Translation</vt:lpstr>
      <vt:lpstr>Putting Everything Together: TLB</vt:lpstr>
      <vt:lpstr>Putting Everything Together: TLB+Cache</vt:lpstr>
      <vt:lpstr>Demand Paging</vt:lpstr>
      <vt:lpstr>Page Fault  Demand Paging</vt:lpstr>
      <vt:lpstr>Summary</vt:lpstr>
      <vt:lpstr>Outlines</vt:lpstr>
      <vt:lpstr>TLB Issue: Context Switch</vt:lpstr>
      <vt:lpstr>Problems of Paging</vt:lpstr>
      <vt:lpstr>Smaller Page Table</vt:lpstr>
      <vt:lpstr>Variable Page Size</vt:lpstr>
      <vt:lpstr>Paging+Segmentation</vt:lpstr>
      <vt:lpstr>Paging+Segmentation</vt:lpstr>
      <vt:lpstr>Multi-Level Paging</vt:lpstr>
      <vt:lpstr>Multi-Level Paging</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Page Replacement Policies</vt:lpstr>
      <vt:lpstr>Page Replacement Policies</vt:lpstr>
      <vt:lpstr>Page Replacement Policies</vt:lpstr>
      <vt:lpstr>Page Replacement Policies</vt:lpstr>
      <vt:lpstr>Page Replacement Policies</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1051</cp:revision>
  <cp:lastPrinted>2022-03-15T20:14:46Z</cp:lastPrinted>
  <dcterms:created xsi:type="dcterms:W3CDTF">1995-08-12T11:37:26Z</dcterms:created>
  <dcterms:modified xsi:type="dcterms:W3CDTF">2025-04-03T16:27:20Z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