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33" r:id="rId1"/>
  </p:sldMasterIdLst>
  <p:notesMasterIdLst>
    <p:notesMasterId r:id="rId52"/>
  </p:notesMasterIdLst>
  <p:handoutMasterIdLst>
    <p:handoutMasterId r:id="rId53"/>
  </p:handoutMasterIdLst>
  <p:sldIdLst>
    <p:sldId id="256" r:id="rId2"/>
    <p:sldId id="359" r:id="rId3"/>
    <p:sldId id="360" r:id="rId4"/>
    <p:sldId id="361" r:id="rId5"/>
    <p:sldId id="425" r:id="rId6"/>
    <p:sldId id="426" r:id="rId7"/>
    <p:sldId id="368" r:id="rId8"/>
    <p:sldId id="434" r:id="rId9"/>
    <p:sldId id="387" r:id="rId10"/>
    <p:sldId id="363" r:id="rId11"/>
    <p:sldId id="449" r:id="rId12"/>
    <p:sldId id="365" r:id="rId13"/>
    <p:sldId id="367" r:id="rId14"/>
    <p:sldId id="427" r:id="rId15"/>
    <p:sldId id="333" r:id="rId16"/>
    <p:sldId id="401" r:id="rId17"/>
    <p:sldId id="370" r:id="rId18"/>
    <p:sldId id="371" r:id="rId19"/>
    <p:sldId id="372" r:id="rId20"/>
    <p:sldId id="374" r:id="rId21"/>
    <p:sldId id="375" r:id="rId22"/>
    <p:sldId id="376" r:id="rId23"/>
    <p:sldId id="378" r:id="rId24"/>
    <p:sldId id="379" r:id="rId25"/>
    <p:sldId id="430" r:id="rId26"/>
    <p:sldId id="431" r:id="rId27"/>
    <p:sldId id="432" r:id="rId28"/>
    <p:sldId id="428" r:id="rId29"/>
    <p:sldId id="402" r:id="rId30"/>
    <p:sldId id="404" r:id="rId31"/>
    <p:sldId id="405" r:id="rId32"/>
    <p:sldId id="380" r:id="rId33"/>
    <p:sldId id="381" r:id="rId34"/>
    <p:sldId id="382" r:id="rId35"/>
    <p:sldId id="392" r:id="rId36"/>
    <p:sldId id="439" r:id="rId37"/>
    <p:sldId id="393" r:id="rId38"/>
    <p:sldId id="394" r:id="rId39"/>
    <p:sldId id="395" r:id="rId40"/>
    <p:sldId id="396" r:id="rId41"/>
    <p:sldId id="397" r:id="rId42"/>
    <p:sldId id="398" r:id="rId43"/>
    <p:sldId id="438" r:id="rId44"/>
    <p:sldId id="407" r:id="rId45"/>
    <p:sldId id="408" r:id="rId46"/>
    <p:sldId id="423" r:id="rId47"/>
    <p:sldId id="435" r:id="rId48"/>
    <p:sldId id="436" r:id="rId49"/>
    <p:sldId id="399" r:id="rId50"/>
    <p:sldId id="437" r:id="rId51"/>
  </p:sldIdLst>
  <p:sldSz cx="9144000" cy="6858000" type="screen4x3"/>
  <p:notesSz cx="7315200" cy="9601200"/>
  <p:defaultTex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D5C0"/>
    <a:srgbClr val="E2F6CE"/>
    <a:srgbClr val="DEF5C8"/>
    <a:srgbClr val="BABABA"/>
    <a:srgbClr val="D7EDBD"/>
    <a:srgbClr val="D2EAB4"/>
    <a:srgbClr val="D3F2B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34589" autoAdjust="0"/>
    <p:restoredTop sz="81409" autoAdjust="0"/>
  </p:normalViewPr>
  <p:slideViewPr>
    <p:cSldViewPr snapToGrid="0">
      <p:cViewPr varScale="1">
        <p:scale>
          <a:sx n="67" d="100"/>
          <a:sy n="67" d="100"/>
        </p:scale>
        <p:origin x="1325" y="5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021"/>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eaLnBrk="1" hangingPunct="1">
              <a:defRPr sz="1300">
                <a:latin typeface="Arial" charset="0"/>
              </a:defRPr>
            </a:lvl1pPr>
          </a:lstStyle>
          <a:p>
            <a:pPr>
              <a:defRPr/>
            </a:pPr>
            <a:endParaRPr lang="zh-CN" altLang="zh-CN"/>
          </a:p>
        </p:txBody>
      </p:sp>
      <p:sp>
        <p:nvSpPr>
          <p:cNvPr id="22937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pPr>
              <a:defRPr/>
            </a:pPr>
            <a:endParaRPr lang="zh-CN" altLang="zh-CN"/>
          </a:p>
        </p:txBody>
      </p:sp>
      <p:sp>
        <p:nvSpPr>
          <p:cNvPr id="22938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eaLnBrk="1" hangingPunct="1">
              <a:defRPr sz="1300">
                <a:latin typeface="Arial" charset="0"/>
              </a:defRPr>
            </a:lvl1pPr>
          </a:lstStyle>
          <a:p>
            <a:pPr>
              <a:defRPr/>
            </a:pPr>
            <a:endParaRPr lang="zh-CN"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zh-CN" altLang="zh-CN"/>
          </a:p>
        </p:txBody>
      </p:sp>
      <p:sp>
        <p:nvSpPr>
          <p:cNvPr id="2334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zh-CN" altLang="zh-CN"/>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334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34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zh-CN" altLang="zh-CN"/>
          </a:p>
        </p:txBody>
      </p:sp>
      <p:sp>
        <p:nvSpPr>
          <p:cNvPr id="2334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5C668857-4858-4890-A0D6-15092253205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cs.uttyler.edu/Faculty/Rainwater/COSC3355/Animations/fifopagereplacement.htm"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cs.uttyler.edu/Faculty/Rainwater/COSC3355/Animations/lrupagereplacement.htm" TargetMode="External"/><Relationship Id="rId4" Type="http://schemas.openxmlformats.org/officeDocument/2006/relationships/hyperlink" Target="http://cs.uttyler.edu/Faculty/Rainwater/COSC3355/Animations/optimalpagereplacement.ht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cs.uttyler.edu/Faculty/Rainwater/COSC3355/Animations/workingset.htm"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pPr lvl="1">
              <a:lnSpc>
                <a:spcPct val="80000"/>
              </a:lnSpc>
              <a:spcBef>
                <a:spcPct val="20000"/>
              </a:spcBef>
            </a:pPr>
            <a:r>
              <a:rPr lang="en-US"/>
              <a:t>Need to know immediately when each page used so that can change position in list… </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cache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3"/>
              </a:rPr>
              <a:t>http://cs.uttyler.edu/Faculty/Rainwater/COSC3355/Animations/fifopagereplacement.htm</a:t>
            </a:r>
            <a:r>
              <a:rPr lang="en-US" dirty="0"/>
              <a:t> </a:t>
            </a:r>
          </a:p>
          <a:p>
            <a:pPr lvl="1"/>
            <a:r>
              <a:rPr lang="en-US" dirty="0"/>
              <a:t>OPT: </a:t>
            </a:r>
            <a:r>
              <a:rPr lang="en-US" dirty="0">
                <a:hlinkClick r:id="rId4"/>
              </a:rPr>
              <a:t>http://cs.uttyler.edu/Faculty/Rainwater/COSC3355/Animations/optimalpagereplacement.htm</a:t>
            </a:r>
            <a:r>
              <a:rPr lang="en-US" dirty="0"/>
              <a:t> </a:t>
            </a:r>
          </a:p>
          <a:p>
            <a:pPr lvl="1"/>
            <a:r>
              <a:rPr lang="en-US" dirty="0"/>
              <a:t>LRU: </a:t>
            </a:r>
            <a:r>
              <a:rPr lang="en-US" dirty="0">
                <a:hlinkClick r:id="rId5"/>
              </a:rPr>
              <a:t>http://cs.uttyler.edu/Faculty/Rainwater/COSC3355/Animations/lrupagereplacement.htm</a:t>
            </a:r>
            <a:r>
              <a:rPr lang="en-US" dirty="0"/>
              <a:t>  </a:t>
            </a:r>
          </a:p>
          <a:p>
            <a:endParaRPr lang="en-SE" dirty="0"/>
          </a:p>
        </p:txBody>
      </p:sp>
      <p:sp>
        <p:nvSpPr>
          <p:cNvPr id="4" name="Slide Number Placeholder 3"/>
          <p:cNvSpPr>
            <a:spLocks noGrp="1"/>
          </p:cNvSpPr>
          <p:nvPr>
            <p:ph type="sldNum" sz="quarter" idx="5"/>
          </p:nvPr>
        </p:nvSpPr>
        <p:spPr/>
        <p:txBody>
          <a:bodyPr/>
          <a:lstStyle/>
          <a:p>
            <a:pPr>
              <a:defRPr/>
            </a:pPr>
            <a:fld id="{5C668857-4858-4890-A0D6-150922532050}" type="slidenum">
              <a:rPr lang="en-US" altLang="zh-CN" smtClean="0"/>
              <a:pPr>
                <a:defRPr/>
              </a:pPr>
              <a:t>20</a:t>
            </a:fld>
            <a:endParaRPr lang="en-US" altLang="zh-CN"/>
          </a:p>
        </p:txBody>
      </p:sp>
    </p:spTree>
    <p:extLst>
      <p:ext uri="{BB962C8B-B14F-4D97-AF65-F5344CB8AC3E}">
        <p14:creationId xmlns:p14="http://schemas.microsoft.com/office/powerpoint/2010/main" val="961108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Approximate LRU (approx to approx to OPT)</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23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a:lnSpc>
                <a:spcPct val="90000"/>
              </a:lnSpc>
            </a:pPr>
            <a:r>
              <a:rPr lang="en-US" sz="2600" dirty="0"/>
              <a:t>It never forgets!</a:t>
            </a:r>
          </a:p>
          <a:p>
            <a:pPr>
              <a:lnSpc>
                <a:spcPct val="90000"/>
              </a:lnSpc>
            </a:pPr>
            <a:r>
              <a:rPr lang="en-US" sz="2600" dirty="0"/>
              <a:t>So pages that were frequently referenced (during initialization for example) but are no longer needed appear to be FU.</a:t>
            </a:r>
          </a:p>
          <a:p>
            <a:pPr>
              <a:lnSpc>
                <a:spcPct val="90000"/>
              </a:lnSpc>
            </a:pPr>
            <a:r>
              <a:rPr lang="en-US" sz="2600" dirty="0"/>
              <a:t>Solution (called “aging”):</a:t>
            </a:r>
          </a:p>
          <a:p>
            <a:pPr lvl="1">
              <a:lnSpc>
                <a:spcPct val="90000"/>
              </a:lnSpc>
            </a:pPr>
            <a:r>
              <a:rPr lang="en-US" sz="2400" dirty="0"/>
              <a:t>Shift all counters to right 1 bit before R bit is added in.</a:t>
            </a:r>
          </a:p>
          <a:p>
            <a:pPr lvl="1">
              <a:lnSpc>
                <a:spcPct val="90000"/>
              </a:lnSpc>
            </a:pPr>
            <a:r>
              <a:rPr lang="en-US" sz="2400" dirty="0"/>
              <a:t>Then R bit is added to </a:t>
            </a:r>
            <a:r>
              <a:rPr lang="en-US" sz="2400" dirty="0" err="1"/>
              <a:t>MSb</a:t>
            </a:r>
            <a:r>
              <a:rPr lang="en-US" sz="2400" dirty="0"/>
              <a:t> (leftmost bit) instead of </a:t>
            </a:r>
            <a:r>
              <a:rPr lang="en-US" sz="2400" dirty="0" err="1"/>
              <a:t>LSb</a:t>
            </a:r>
            <a:r>
              <a:rPr lang="en-US" sz="2400" dirty="0"/>
              <a:t> (rightmost bit).</a:t>
            </a:r>
          </a:p>
          <a:p>
            <a:pPr lvl="1">
              <a:lnSpc>
                <a:spcPct val="90000"/>
              </a:lnSpc>
            </a:pPr>
            <a:r>
              <a:rPr lang="en-US" sz="2400" dirty="0"/>
              <a:t>Page w/ lowest value is chosen for removal.</a:t>
            </a:r>
          </a:p>
          <a:p>
            <a:pPr lvl="1">
              <a:lnSpc>
                <a:spcPct val="90000"/>
              </a:lnSpc>
            </a:pPr>
            <a:endParaRPr lang="en-US" sz="2400" dirty="0"/>
          </a:p>
          <a:p>
            <a:pPr eaLnBrk="1" hangingPunct="1"/>
            <a:endParaRPr lang="en-US" altLang="zh-CN" sz="2800" dirty="0">
              <a:ea typeface="宋体" charset="-122"/>
            </a:endParaRPr>
          </a:p>
          <a:p>
            <a:pPr eaLnBrk="1" hangingPunct="1"/>
            <a:r>
              <a:rPr lang="en-US" altLang="zh-CN" sz="2800" dirty="0">
                <a:ea typeface="宋体" charset="-122"/>
              </a:rPr>
              <a:t>A k-bit software counter is associated with each page, the counter is initialized to 0</a:t>
            </a:r>
          </a:p>
          <a:p>
            <a:pPr eaLnBrk="1" hangingPunct="1"/>
            <a:r>
              <a:rPr lang="en-US" altLang="zh-CN" sz="2800" dirty="0">
                <a:ea typeface="宋体" charset="-122"/>
              </a:rPr>
              <a:t>At the end of each time interval the OS scans to determine which pages are in physical memory </a:t>
            </a:r>
          </a:p>
          <a:p>
            <a:pPr eaLnBrk="1" hangingPunct="1"/>
            <a:r>
              <a:rPr lang="en-US" altLang="zh-CN" sz="2800" dirty="0">
                <a:ea typeface="宋体" charset="-122"/>
              </a:rPr>
              <a:t>For each of these pages the bits in the page counters are shifted right 1 bit and the value of the R flag for the page replaces the leftmost bit, and the R bit is reset to 0.</a:t>
            </a:r>
          </a:p>
          <a:p>
            <a:pPr eaLnBrk="1" hangingPunct="1"/>
            <a:r>
              <a:rPr lang="en-US" altLang="zh-CN" sz="2800" dirty="0">
                <a:ea typeface="宋体" charset="-122"/>
              </a:rPr>
              <a:t>The page with the smallest value in its counter is chosen as the page to be replaced by the new page</a:t>
            </a:r>
          </a:p>
          <a:p>
            <a:pPr lvl="1">
              <a:lnSpc>
                <a:spcPct val="90000"/>
              </a:lnSpc>
            </a:pPr>
            <a:endParaRPr lang="en-US" sz="2400" dirty="0"/>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28</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Nachos hardware sets use bit in the TLB; you have to copy this back to page table when TLB entry gets replaced</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 If use bit isn’t set, means not referenced in a long time</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(Modified bit in the animation is not considered here)</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lnSpc>
                <a:spcPct val="80000"/>
              </a:lnSpc>
              <a:spcBef>
                <a:spcPct val="15000"/>
              </a:spcBef>
            </a:pPr>
            <a:r>
              <a:rPr lang="en-US" dirty="0"/>
              <a:t>(Memory Pages) Example:  IBM 370: 6 pages to handle SS MOVE instruction:</a:t>
            </a:r>
          </a:p>
          <a:p>
            <a:pPr lvl="2">
              <a:lnSpc>
                <a:spcPct val="80000"/>
              </a:lnSpc>
              <a:spcBef>
                <a:spcPct val="15000"/>
              </a:spcBef>
            </a:pPr>
            <a:r>
              <a:rPr lang="en-US" dirty="0"/>
              <a:t>instruction is 6 bytes, might span 2 pages</a:t>
            </a:r>
          </a:p>
          <a:p>
            <a:pPr lvl="2">
              <a:lnSpc>
                <a:spcPct val="80000"/>
              </a:lnSpc>
              <a:spcBef>
                <a:spcPct val="15000"/>
              </a:spcBef>
            </a:pPr>
            <a:r>
              <a:rPr lang="en-US" dirty="0"/>
              <a:t>2 pages to handle </a:t>
            </a:r>
            <a:r>
              <a:rPr lang="en-US" i="1" dirty="0"/>
              <a:t>from</a:t>
            </a:r>
          </a:p>
          <a:p>
            <a:pPr lvl="2">
              <a:lnSpc>
                <a:spcPct val="80000"/>
              </a:lnSpc>
              <a:spcBef>
                <a:spcPct val="15000"/>
              </a:spcBef>
            </a:pPr>
            <a:r>
              <a:rPr lang="en-US" dirty="0"/>
              <a:t>2 pages to handle </a:t>
            </a:r>
            <a:r>
              <a:rPr lang="en-US" i="1" dirty="0"/>
              <a:t>to</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34</a:t>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ct val="10000"/>
              </a:spcBef>
            </a:pPr>
            <a:r>
              <a:rPr lang="en-US" dirty="0"/>
              <a:t>Perhaps we should use an adaptive scheme instead???</a:t>
            </a:r>
          </a:p>
          <a:p>
            <a:pPr lvl="1">
              <a:lnSpc>
                <a:spcPct val="80000"/>
              </a:lnSpc>
              <a:spcBef>
                <a:spcPct val="10000"/>
              </a:spcBef>
            </a:pPr>
            <a:r>
              <a:rPr lang="en-US" dirty="0"/>
              <a:t>What if some application just needs more memory?</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36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r>
              <a:rPr lang="en-US" dirty="0"/>
              <a:t>Example: one program, touches 50 pages (each equally likely). Have only 40 physical page frames.</a:t>
            </a:r>
          </a:p>
          <a:p>
            <a:r>
              <a:rPr lang="en-US" dirty="0"/>
              <a:t>How bad is this?</a:t>
            </a:r>
          </a:p>
          <a:p>
            <a:r>
              <a:rPr lang="en-US" dirty="0"/>
              <a:t>  - Does your program run at 80% speed?</a:t>
            </a:r>
          </a:p>
          <a:p>
            <a:r>
              <a:rPr lang="en-US" dirty="0"/>
              <a:t>  - Does your program run at 20% speed?</a:t>
            </a:r>
          </a:p>
          <a:p>
            <a:r>
              <a:rPr lang="en-US" dirty="0"/>
              <a:t>Performance is really bad</a:t>
            </a:r>
          </a:p>
          <a:p>
            <a:r>
              <a:rPr lang="en-US" dirty="0"/>
              <a:t>If we have enough pages, 200 ns/ref, but if too few pages, assume every 5</a:t>
            </a:r>
            <a:r>
              <a:rPr lang="en-US" baseline="30000" dirty="0"/>
              <a:t>th</a:t>
            </a:r>
            <a:r>
              <a:rPr lang="en-US" dirty="0"/>
              <a:t> page reference causes a page fault</a:t>
            </a:r>
          </a:p>
          <a:p>
            <a:r>
              <a:rPr lang="en-US" dirty="0"/>
              <a:t>= 4 refs x 200 ns</a:t>
            </a:r>
          </a:p>
          <a:p>
            <a:r>
              <a:rPr lang="en-US" dirty="0"/>
              <a:t>  1 page fault x 10 ms for disk I/O</a:t>
            </a:r>
          </a:p>
          <a:p>
            <a:r>
              <a:rPr lang="en-US" dirty="0"/>
              <a:t>= 5 refs, 10 ms + 800 ns =&gt; 2 ms/ref (not 100 MIPS, but 500 IPS! Factor of 10,000)</a:t>
            </a:r>
          </a:p>
          <a:p>
            <a:r>
              <a:rPr lang="en-US" dirty="0"/>
              <a:t>Machine appears to have stopped!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ym typeface="Symbol" pitchFamily="18" charset="2"/>
              </a:rPr>
              <a:t>Animation: </a:t>
            </a:r>
            <a:r>
              <a:rPr lang="en-US" dirty="0">
                <a:sym typeface="Symbol" pitchFamily="18" charset="2"/>
                <a:hlinkClick r:id="rId3"/>
              </a:rPr>
              <a:t>http://cs.uttyler.edu/Faculty/Rainwater/COSC3355/Animations/workingset.htm</a:t>
            </a:r>
            <a:r>
              <a:rPr lang="en-US" dirty="0">
                <a:sym typeface="Symbol" pitchFamily="18" charset="2"/>
              </a:rPr>
              <a:t> </a:t>
            </a:r>
          </a:p>
          <a:p>
            <a:endParaRPr lang="en-SE" dirty="0"/>
          </a:p>
        </p:txBody>
      </p:sp>
      <p:sp>
        <p:nvSpPr>
          <p:cNvPr id="4" name="Slide Number Placeholder 3"/>
          <p:cNvSpPr>
            <a:spLocks noGrp="1"/>
          </p:cNvSpPr>
          <p:nvPr>
            <p:ph type="sldNum" sz="quarter" idx="5"/>
          </p:nvPr>
        </p:nvSpPr>
        <p:spPr/>
        <p:txBody>
          <a:bodyPr/>
          <a:lstStyle/>
          <a:p>
            <a:pPr>
              <a:defRPr/>
            </a:pPr>
            <a:fld id="{5C668857-4858-4890-A0D6-150922532050}" type="slidenum">
              <a:rPr lang="en-US" altLang="zh-CN" smtClean="0"/>
              <a:pPr>
                <a:defRPr/>
              </a:pPr>
              <a:t>40</a:t>
            </a:fld>
            <a:endParaRPr lang="en-US" altLang="zh-CN"/>
          </a:p>
        </p:txBody>
      </p:sp>
    </p:spTree>
    <p:extLst>
      <p:ext uri="{BB962C8B-B14F-4D97-AF65-F5344CB8AC3E}">
        <p14:creationId xmlns:p14="http://schemas.microsoft.com/office/powerpoint/2010/main" val="2943229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lnSpc>
                <a:spcPct val="80000"/>
              </a:lnSpc>
            </a:pPr>
            <a:r>
              <a:rPr lang="en-US" altLang="zh-CN" sz="1200" dirty="0">
                <a:ea typeface="宋体" charset="-122"/>
              </a:rPr>
              <a:t>(that is the R bit). This means the pages accessed in the last N seconds of CPU time used by the process </a:t>
            </a:r>
            <a:r>
              <a:rPr lang="en-US" altLang="zh-CN" sz="2400" dirty="0">
                <a:ea typeface="宋体" charset="-122"/>
              </a:rPr>
              <a:t>OS must keep track of which pages are part of a processes working set</a:t>
            </a:r>
          </a:p>
          <a:p>
            <a:pPr lvl="1" eaLnBrk="1" hangingPunct="1">
              <a:lnSpc>
                <a:spcPct val="80000"/>
              </a:lnSpc>
            </a:pPr>
            <a:r>
              <a:rPr lang="en-US" altLang="zh-CN" sz="2000" dirty="0">
                <a:ea typeface="宋体" charset="-122"/>
              </a:rPr>
              <a:t>When a process is swapped out of physical memory, all its pages may be swapped out</a:t>
            </a:r>
          </a:p>
          <a:p>
            <a:pPr lvl="1" eaLnBrk="1" hangingPunct="1">
              <a:lnSpc>
                <a:spcPct val="80000"/>
              </a:lnSpc>
            </a:pPr>
            <a:r>
              <a:rPr lang="en-US" altLang="zh-CN" sz="2000" dirty="0">
                <a:ea typeface="宋体" charset="-122"/>
              </a:rPr>
              <a:t>The working set will give us a good idea of the pages we should load when we bring the swapped process back into physical memory (we may want to preload these rather than wait for them to be requested)</a:t>
            </a:r>
          </a:p>
          <a:p>
            <a:pPr lvl="1" eaLnBrk="1" hangingPunct="1">
              <a:lnSpc>
                <a:spcPct val="80000"/>
              </a:lnSpc>
            </a:pPr>
            <a:endParaRPr lang="en-US" altLang="zh-CN" sz="2000" dirty="0">
              <a:ea typeface="宋体" charset="-122"/>
            </a:endParaRPr>
          </a:p>
          <a:p>
            <a:pPr lvl="1">
              <a:lnSpc>
                <a:spcPct val="80000"/>
              </a:lnSpc>
            </a:pPr>
            <a:r>
              <a:rPr lang="en-US" altLang="zh-CN" sz="2400" dirty="0">
                <a:ea typeface="宋体" charset="-122"/>
              </a:rPr>
              <a:t>Note: not wall-clock time! If a process starts running at time T, and runs for 40ms at time T+100ms, it’s execution time is 40ms. (the other 60ms is used for running other processes)</a:t>
            </a:r>
          </a:p>
          <a:p>
            <a:pPr>
              <a:lnSpc>
                <a:spcPct val="80000"/>
              </a:lnSpc>
            </a:pPr>
            <a:r>
              <a:rPr lang="en-US" altLang="zh-CN" sz="2800" dirty="0">
                <a:ea typeface="宋体" charset="-122"/>
              </a:rPr>
              <a:t>We use the term </a:t>
            </a:r>
            <a:r>
              <a:rPr lang="en-US" altLang="zh-CN" sz="2800" i="1" dirty="0">
                <a:ea typeface="宋体" charset="-122"/>
              </a:rPr>
              <a:t>current virtual time</a:t>
            </a:r>
            <a:r>
              <a:rPr lang="en-US" altLang="zh-CN" sz="2800" dirty="0">
                <a:ea typeface="宋体" charset="-122"/>
              </a:rPr>
              <a:t> to denote execution time of a process since its start</a:t>
            </a:r>
          </a:p>
          <a:p>
            <a:pPr lvl="1" eaLnBrk="1" hangingPunct="1">
              <a:lnSpc>
                <a:spcPct val="80000"/>
              </a:lnSpc>
            </a:pPr>
            <a:endParaRPr lang="en-US" altLang="zh-CN" sz="20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43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ct val="10000"/>
              </a:spcBef>
              <a:tabLst>
                <a:tab pos="3030538" algn="l"/>
              </a:tabLst>
            </a:pPr>
            <a:r>
              <a:rPr lang="en-US" dirty="0"/>
              <a:t>Check R bit: </a:t>
            </a:r>
          </a:p>
          <a:p>
            <a:pPr lvl="1">
              <a:lnSpc>
                <a:spcPct val="80000"/>
              </a:lnSpc>
              <a:spcBef>
                <a:spcPct val="10000"/>
              </a:spcBef>
              <a:tabLst>
                <a:tab pos="3030538" algn="l"/>
              </a:tabLst>
            </a:pPr>
            <a:r>
              <a:rPr lang="en-US" dirty="0"/>
              <a:t>R=1</a:t>
            </a:r>
            <a:r>
              <a:rPr lang="en-US" dirty="0">
                <a:sym typeface="Symbol" pitchFamily="18" charset="2"/>
              </a:rPr>
              <a:t>used recently; clear and leave alone</a:t>
            </a:r>
          </a:p>
          <a:p>
            <a:pPr lvl="1">
              <a:lnSpc>
                <a:spcPct val="80000"/>
              </a:lnSpc>
              <a:spcBef>
                <a:spcPct val="10000"/>
              </a:spcBef>
              <a:tabLst>
                <a:tab pos="3030538" algn="l"/>
              </a:tabLst>
            </a:pPr>
            <a:r>
              <a:rPr lang="en-US" dirty="0">
                <a:sym typeface="Symbol" pitchFamily="18" charset="2"/>
              </a:rPr>
              <a:t>R=0</a:t>
            </a:r>
          </a:p>
          <a:p>
            <a:pPr lvl="2">
              <a:lnSpc>
                <a:spcPct val="80000"/>
              </a:lnSpc>
              <a:spcBef>
                <a:spcPct val="10000"/>
              </a:spcBef>
              <a:tabLst>
                <a:tab pos="3030538" algn="l"/>
              </a:tabLst>
            </a:pPr>
            <a:r>
              <a:rPr lang="en-US" dirty="0">
                <a:sym typeface="Symbol" pitchFamily="18" charset="2"/>
              </a:rPr>
              <a:t>If age</a:t>
            </a:r>
            <a:r>
              <a:rPr lang="en-US" altLang="zh-CN" dirty="0">
                <a:ea typeface="宋体" charset="-122"/>
              </a:rPr>
              <a:t> &gt; </a:t>
            </a:r>
            <a:r>
              <a:rPr lang="en-GB" dirty="0">
                <a:latin typeface="Times New Roman"/>
                <a:ea typeface="SimSun"/>
              </a:rPr>
              <a:t>τ,</a:t>
            </a:r>
            <a:r>
              <a:rPr lang="en-US" dirty="0">
                <a:sym typeface="Symbol" pitchFamily="18" charset="2"/>
              </a:rPr>
              <a:t> not in WS; selected candidate for replacement</a:t>
            </a:r>
          </a:p>
          <a:p>
            <a:pPr lvl="2">
              <a:lnSpc>
                <a:spcPct val="80000"/>
              </a:lnSpc>
              <a:spcBef>
                <a:spcPct val="10000"/>
              </a:spcBef>
              <a:tabLst>
                <a:tab pos="3030538" algn="l"/>
              </a:tabLst>
            </a:pPr>
            <a:r>
              <a:rPr lang="en-US" dirty="0">
                <a:sym typeface="Symbol" pitchFamily="18" charset="2"/>
              </a:rPr>
              <a:t>If </a:t>
            </a:r>
            <a:r>
              <a:rPr lang="en-US" altLang="zh-CN" dirty="0">
                <a:ea typeface="宋体" charset="-122"/>
              </a:rPr>
              <a:t>age ≤ </a:t>
            </a:r>
            <a:r>
              <a:rPr lang="en-GB" dirty="0">
                <a:latin typeface="Times New Roman"/>
                <a:ea typeface="SimSun"/>
              </a:rPr>
              <a:t>τ</a:t>
            </a:r>
            <a:r>
              <a:rPr lang="en-US" altLang="zh-CN" dirty="0">
                <a:ea typeface="宋体" charset="-122"/>
              </a:rPr>
              <a:t>, </a:t>
            </a:r>
            <a:endParaRPr lang="en-US" dirty="0">
              <a:sym typeface="Symbol" pitchFamily="18" charset="2"/>
            </a:endParaRP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46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Rot="1" noChangeAspect="1" noChangeArrowheads="1" noTextEdit="1"/>
          </p:cNvSpPr>
          <p:nvPr>
            <p:ph type="sldImg"/>
          </p:nvPr>
        </p:nvSpPr>
        <p:spPr>
          <a:ln/>
        </p:spPr>
      </p:sp>
      <p:sp>
        <p:nvSpPr>
          <p:cNvPr id="82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dirty="0">
                <a:solidFill>
                  <a:schemeClr val="hlink"/>
                </a:solidFill>
              </a:rPr>
              <a:t>Policy Misses:</a:t>
            </a:r>
          </a:p>
          <a:p>
            <a:pPr lvl="1">
              <a:lnSpc>
                <a:spcPct val="80000"/>
              </a:lnSpc>
              <a:spcBef>
                <a:spcPct val="20000"/>
              </a:spcBef>
            </a:pPr>
            <a:r>
              <a:rPr lang="en-US" dirty="0"/>
              <a:t>Caused when pages were in memory, but kicked out prematurely because of the replacement policy</a:t>
            </a:r>
          </a:p>
          <a:p>
            <a:pPr lvl="1">
              <a:lnSpc>
                <a:spcPct val="80000"/>
              </a:lnSpc>
              <a:spcBef>
                <a:spcPct val="20000"/>
              </a:spcBef>
            </a:pPr>
            <a:r>
              <a:rPr lang="en-US" dirty="0"/>
              <a:t>How to fix? Better replacement policy</a:t>
            </a:r>
          </a:p>
          <a:p>
            <a:endParaRPr lang="en-SE" dirty="0"/>
          </a:p>
        </p:txBody>
      </p:sp>
      <p:sp>
        <p:nvSpPr>
          <p:cNvPr id="4" name="Slide Number Placeholder 3"/>
          <p:cNvSpPr>
            <a:spLocks noGrp="1"/>
          </p:cNvSpPr>
          <p:nvPr>
            <p:ph type="sldNum" sz="quarter" idx="5"/>
          </p:nvPr>
        </p:nvSpPr>
        <p:spPr/>
        <p:txBody>
          <a:bodyPr/>
          <a:lstStyle/>
          <a:p>
            <a:pPr>
              <a:defRPr/>
            </a:pPr>
            <a:fld id="{5C668857-4858-4890-A0D6-150922532050}" type="slidenum">
              <a:rPr lang="en-US" altLang="zh-CN" smtClean="0"/>
              <a:pPr>
                <a:defRPr/>
              </a:pPr>
              <a:t>6</a:t>
            </a:fld>
            <a:endParaRPr lang="en-US" altLang="zh-CN"/>
          </a:p>
        </p:txBody>
      </p:sp>
    </p:spTree>
    <p:extLst>
      <p:ext uri="{BB962C8B-B14F-4D97-AF65-F5344CB8AC3E}">
        <p14:creationId xmlns:p14="http://schemas.microsoft.com/office/powerpoint/2010/main" val="994889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normAutofit fontScale="47500" lnSpcReduction="20000"/>
          </a:bodyPr>
          <a:lstStyle/>
          <a:p>
            <a:pPr>
              <a:buClr>
                <a:schemeClr val="tx1"/>
              </a:buClr>
            </a:pPr>
            <a:r>
              <a:rPr lang="en-US" i="1" dirty="0">
                <a:solidFill>
                  <a:schemeClr val="tx2">
                    <a:lumMod val="90000"/>
                    <a:lumOff val="10000"/>
                  </a:schemeClr>
                </a:solidFill>
              </a:rPr>
              <a:t>Protection bits </a:t>
            </a:r>
            <a:r>
              <a:rPr lang="en-US" dirty="0"/>
              <a:t>checked on every access to see if allowed</a:t>
            </a:r>
          </a:p>
          <a:p>
            <a:pPr lvl="1"/>
            <a:r>
              <a:rPr lang="en-US" dirty="0"/>
              <a:t>Read: can read, but not write page</a:t>
            </a:r>
          </a:p>
          <a:p>
            <a:pPr lvl="1"/>
            <a:r>
              <a:rPr lang="en-US" dirty="0"/>
              <a:t>Read/Write: read or write data on page</a:t>
            </a:r>
          </a:p>
          <a:p>
            <a:pPr lvl="1"/>
            <a:r>
              <a:rPr lang="en-US" dirty="0"/>
              <a:t>Execute: Can fetch instructions from page</a:t>
            </a:r>
          </a:p>
          <a:p>
            <a:pPr>
              <a:buClr>
                <a:schemeClr val="tx1"/>
              </a:buClr>
            </a:pPr>
            <a:r>
              <a:rPr lang="en-US" dirty="0">
                <a:solidFill>
                  <a:srgbClr val="FF0000"/>
                </a:solidFill>
              </a:rPr>
              <a:t>Valid</a:t>
            </a:r>
            <a:r>
              <a:rPr lang="en-US" dirty="0"/>
              <a:t> = Valid page table entry</a:t>
            </a:r>
          </a:p>
          <a:p>
            <a:pPr lvl="1">
              <a:buClr>
                <a:schemeClr val="tx1"/>
              </a:buClr>
            </a:pPr>
            <a:r>
              <a:rPr lang="en-US" dirty="0"/>
              <a:t>When the virtual page can be found in physical memory.</a:t>
            </a:r>
          </a:p>
          <a:p>
            <a:pPr lvl="1"/>
            <a:r>
              <a:rPr lang="en-US" dirty="0"/>
              <a:t>(vs. found on disk or not yet allocated)</a:t>
            </a:r>
          </a:p>
          <a:p>
            <a:pPr marL="628594" lvl="1">
              <a:lnSpc>
                <a:spcPct val="80000"/>
              </a:lnSpc>
              <a:spcBef>
                <a:spcPct val="15000"/>
              </a:spcBef>
              <a:tabLst>
                <a:tab pos="1377827" algn="r"/>
                <a:tab pos="1541326" algn="l"/>
              </a:tabLst>
            </a:pPr>
            <a:endParaRPr lang="en-US" dirty="0">
              <a:sym typeface="Symbol" pitchFamily="18" charset="2"/>
            </a:endParaRPr>
          </a:p>
          <a:p>
            <a:pPr marL="628594" lvl="1">
              <a:lnSpc>
                <a:spcPct val="80000"/>
              </a:lnSpc>
              <a:spcBef>
                <a:spcPct val="15000"/>
              </a:spcBef>
              <a:tabLst>
                <a:tab pos="1377827" algn="r"/>
                <a:tab pos="1541326" algn="l"/>
              </a:tabLst>
            </a:pPr>
            <a:r>
              <a:rPr lang="en-US" dirty="0">
                <a:sym typeface="Symbol" pitchFamily="18" charset="2"/>
              </a:rPr>
              <a:t>Address same format previous slide (10, 10, 12-bit offset)</a:t>
            </a:r>
          </a:p>
          <a:p>
            <a:pPr marL="628594" lvl="1">
              <a:lnSpc>
                <a:spcPct val="80000"/>
              </a:lnSpc>
              <a:spcBef>
                <a:spcPct val="15000"/>
              </a:spcBef>
              <a:tabLst>
                <a:tab pos="1377827" algn="r"/>
                <a:tab pos="1541326" algn="l"/>
              </a:tabLst>
            </a:pPr>
            <a:r>
              <a:rPr lang="en-US" dirty="0">
                <a:sym typeface="Symbol" pitchFamily="18" charset="2"/>
              </a:rPr>
              <a:t>Intermediate page tables called “Directories”</a:t>
            </a:r>
          </a:p>
          <a:p>
            <a:pPr>
              <a:lnSpc>
                <a:spcPct val="80000"/>
              </a:lnSpc>
              <a:spcBef>
                <a:spcPct val="15000"/>
              </a:spcBef>
              <a:tabLst>
                <a:tab pos="1377827" algn="r"/>
                <a:tab pos="1541326" algn="l"/>
              </a:tabLst>
            </a:pPr>
            <a:r>
              <a:rPr lang="en-US" dirty="0"/>
              <a:t>What is in a Page Table Entry (or PTE)?</a:t>
            </a:r>
          </a:p>
          <a:p>
            <a:pPr marL="628594" lvl="1">
              <a:lnSpc>
                <a:spcPct val="80000"/>
              </a:lnSpc>
              <a:spcBef>
                <a:spcPct val="15000"/>
              </a:spcBef>
              <a:tabLst>
                <a:tab pos="1377827" algn="r"/>
                <a:tab pos="1541326" algn="l"/>
              </a:tabLst>
            </a:pPr>
            <a:r>
              <a:rPr lang="en-US" dirty="0"/>
              <a:t>Pointer to next-level page table or to actual page</a:t>
            </a:r>
          </a:p>
          <a:p>
            <a:pPr marL="628594" lvl="1">
              <a:lnSpc>
                <a:spcPct val="80000"/>
              </a:lnSpc>
              <a:spcBef>
                <a:spcPct val="15000"/>
              </a:spcBef>
              <a:tabLst>
                <a:tab pos="1377827" algn="r"/>
                <a:tab pos="1541326" algn="l"/>
              </a:tabLst>
            </a:pPr>
            <a:r>
              <a:rPr lang="en-US" dirty="0">
                <a:sym typeface="Symbol" pitchFamily="18" charset="2"/>
              </a:rPr>
              <a:t>Permission bits: valid, read-only, read-write, write-only</a:t>
            </a:r>
          </a:p>
          <a:p>
            <a:pPr marL="628594" lvl="1">
              <a:lnSpc>
                <a:spcPct val="80000"/>
              </a:lnSpc>
              <a:spcBef>
                <a:spcPct val="15000"/>
              </a:spcBef>
              <a:tabLst>
                <a:tab pos="1377827" algn="r"/>
                <a:tab pos="1541326" algn="l"/>
              </a:tabLst>
            </a:pPr>
            <a:endParaRPr lang="en-US" dirty="0">
              <a:sym typeface="Symbol" pitchFamily="18" charset="2"/>
            </a:endParaRPr>
          </a:p>
          <a:p>
            <a:pPr eaLnBrk="1" hangingPunct="1"/>
            <a:r>
              <a:rPr lang="en-US" altLang="zh-CN" sz="2700" dirty="0">
                <a:ea typeface="宋体" charset="-122"/>
              </a:rPr>
              <a:t>Page table includes a flag (dirty bit) to indicate if the page has been modified since it was last synced with virtual memory. </a:t>
            </a:r>
          </a:p>
          <a:p>
            <a:pPr lvl="1" eaLnBrk="1" hangingPunct="1"/>
            <a:r>
              <a:rPr lang="en-US" altLang="zh-CN" sz="2500" dirty="0">
                <a:ea typeface="宋体" charset="-122"/>
              </a:rPr>
              <a:t>The flag is reset when the page is saved to virtual memory</a:t>
            </a:r>
          </a:p>
          <a:p>
            <a:pPr lvl="1" eaLnBrk="1" hangingPunct="1"/>
            <a:r>
              <a:rPr lang="en-US" altLang="zh-CN" sz="2500" dirty="0">
                <a:ea typeface="宋体" charset="-122"/>
              </a:rPr>
              <a:t>When a page is removed from physical memory </a:t>
            </a:r>
          </a:p>
          <a:p>
            <a:pPr lvl="2" eaLnBrk="1" hangingPunct="1"/>
            <a:r>
              <a:rPr lang="en-US" altLang="zh-CN" sz="2300" dirty="0">
                <a:ea typeface="宋体" charset="-122"/>
              </a:rPr>
              <a:t>If the dirty bit is set it will be written to virtual memory</a:t>
            </a:r>
          </a:p>
          <a:p>
            <a:pPr lvl="2" eaLnBrk="1" hangingPunct="1"/>
            <a:r>
              <a:rPr lang="en-US" altLang="zh-CN" sz="2300" dirty="0">
                <a:ea typeface="宋体" charset="-122"/>
              </a:rPr>
              <a:t>If the dirty bit is not set it will be abandoned and overwritten</a:t>
            </a:r>
          </a:p>
          <a:p>
            <a:pPr lvl="2" eaLnBrk="1" hangingPunct="1"/>
            <a:endParaRPr lang="en-US" altLang="zh-CN" sz="2300" dirty="0">
              <a:ea typeface="宋体" charset="-122"/>
            </a:endParaRPr>
          </a:p>
          <a:p>
            <a:pPr eaLnBrk="1" hangingPunct="1"/>
            <a:r>
              <a:rPr lang="en-US" altLang="zh-CN" sz="2700" dirty="0">
                <a:ea typeface="宋体" charset="-122"/>
              </a:rPr>
              <a:t>The page table includes a flag to indicate if the page has been accessed. </a:t>
            </a:r>
          </a:p>
          <a:p>
            <a:pPr eaLnBrk="1" hangingPunct="1"/>
            <a:r>
              <a:rPr lang="en-US" altLang="zh-CN" sz="2700" dirty="0">
                <a:ea typeface="宋体" charset="-122"/>
              </a:rPr>
              <a:t>OS has a paging management time period defined.  Each time this time period ends the accessed bit (R bit) for each page is reset to 0</a:t>
            </a:r>
            <a:endParaRPr lang="en-US" altLang="zh-CN" sz="2100" dirty="0">
              <a:ea typeface="宋体" charset="-122"/>
            </a:endParaRPr>
          </a:p>
          <a:p>
            <a:pPr eaLnBrk="1" hangingPunct="1"/>
            <a:r>
              <a:rPr lang="en-US" altLang="zh-CN" sz="2700" dirty="0">
                <a:ea typeface="宋体" charset="-122"/>
              </a:rPr>
              <a:t>Each time the page is accessed the R bit is set to 1, and the last accessed time is updated to reflect the time of the most recent access</a:t>
            </a:r>
          </a:p>
          <a:p>
            <a:pPr lvl="1" eaLnBrk="1" hangingPunct="1">
              <a:lnSpc>
                <a:spcPct val="80000"/>
              </a:lnSpc>
              <a:buFont typeface="Wingdings" pitchFamily="2" charset="2"/>
              <a:buNone/>
            </a:pPr>
            <a:endParaRPr lang="en-US" altLang="zh-CN" sz="2600" dirty="0">
              <a:ea typeface="宋体" charset="-122"/>
            </a:endParaRPr>
          </a:p>
          <a:p>
            <a:pPr lvl="2" eaLnBrk="1" hangingPunct="1"/>
            <a:endParaRPr lang="en-US" altLang="zh-CN" sz="2300" dirty="0">
              <a:ea typeface="宋体" charset="-122"/>
            </a:endParaRPr>
          </a:p>
          <a:p>
            <a:pPr lvl="1" eaLnBrk="1" hangingPunct="1">
              <a:lnSpc>
                <a:spcPct val="80000"/>
              </a:lnSpc>
              <a:buFont typeface="Wingdings" pitchFamily="2" charset="2"/>
              <a:buNone/>
            </a:pPr>
            <a:endParaRPr lang="en-US" altLang="zh-CN" sz="2600" dirty="0">
              <a:ea typeface="宋体" charset="-122"/>
            </a:endParaRPr>
          </a:p>
          <a:p>
            <a:pPr marL="628594" lvl="1">
              <a:lnSpc>
                <a:spcPct val="80000"/>
              </a:lnSpc>
              <a:spcBef>
                <a:spcPct val="15000"/>
              </a:spcBef>
              <a:tabLst>
                <a:tab pos="1377827" algn="r"/>
                <a:tab pos="1541326" algn="l"/>
              </a:tabLst>
            </a:pPr>
            <a:endParaRPr lang="en-US" dirty="0">
              <a:sym typeface="Symbol" pitchFamily="18" charset="2"/>
            </a:endParaRP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a:ea typeface="宋体" charset="-122"/>
              </a:rPr>
              <a:t>, and the last accessed time is updated to reflect the time of the most recent access</a:t>
            </a:r>
          </a:p>
          <a:p>
            <a:pPr>
              <a:lnSpc>
                <a:spcPct val="80000"/>
              </a:lnSpc>
              <a:spcBef>
                <a:spcPct val="10000"/>
              </a:spcBef>
              <a:tabLst>
                <a:tab pos="3030538" algn="l"/>
              </a:tabLst>
            </a:pPr>
            <a:br>
              <a:rPr lang="en-US" sz="1200" dirty="0">
                <a:ea typeface="宋体" charset="-122"/>
              </a:rPr>
            </a:br>
            <a:r>
              <a:rPr lang="en-US" dirty="0"/>
              <a:t>Recall “R” (reference) bit per physical page PTE:</a:t>
            </a:r>
          </a:p>
          <a:p>
            <a:pPr lvl="1">
              <a:lnSpc>
                <a:spcPct val="80000"/>
              </a:lnSpc>
              <a:spcBef>
                <a:spcPct val="10000"/>
              </a:spcBef>
              <a:tabLst>
                <a:tab pos="3030538" algn="l"/>
              </a:tabLst>
            </a:pPr>
            <a:r>
              <a:rPr lang="en-US" dirty="0"/>
              <a:t>Hardware sets R bit on each reference</a:t>
            </a:r>
          </a:p>
          <a:p>
            <a:pPr lvl="1">
              <a:lnSpc>
                <a:spcPct val="80000"/>
              </a:lnSpc>
              <a:spcBef>
                <a:spcPct val="10000"/>
              </a:spcBef>
              <a:tabLst>
                <a:tab pos="3030538" algn="l"/>
              </a:tabLst>
            </a:pPr>
            <a:r>
              <a:rPr lang="en-US" dirty="0"/>
              <a:t>If use bit isn’t set, means not referenced in a long time</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609600" indent="-609600" eaLnBrk="1" hangingPunct="1">
              <a:lnSpc>
                <a:spcPct val="90000"/>
              </a:lnSpc>
            </a:pPr>
            <a:r>
              <a:rPr lang="en-US" altLang="zh-CN" sz="2400" dirty="0">
                <a:ea typeface="宋体" charset="-122"/>
              </a:rPr>
              <a:t>Use the accessed and modified bits in the page table entries. Gives 4 possibilities</a:t>
            </a:r>
          </a:p>
          <a:p>
            <a:pPr marL="1004888" lvl="1" indent="-533400" eaLnBrk="1" hangingPunct="1">
              <a:lnSpc>
                <a:spcPct val="90000"/>
              </a:lnSpc>
              <a:buFont typeface="Wingdings" pitchFamily="2" charset="2"/>
              <a:buAutoNum type="arabicPeriod"/>
            </a:pPr>
            <a:r>
              <a:rPr lang="en-US" altLang="zh-CN" sz="2000" dirty="0">
                <a:ea typeface="宋体" charset="-122"/>
              </a:rPr>
              <a:t>Not referenced not modified</a:t>
            </a:r>
          </a:p>
          <a:p>
            <a:pPr marL="1004888" lvl="1" indent="-533400" eaLnBrk="1" hangingPunct="1">
              <a:lnSpc>
                <a:spcPct val="90000"/>
              </a:lnSpc>
              <a:buFont typeface="Wingdings" pitchFamily="2" charset="2"/>
              <a:buAutoNum type="arabicPeriod"/>
            </a:pPr>
            <a:r>
              <a:rPr lang="en-US" altLang="zh-CN" sz="2000" dirty="0">
                <a:ea typeface="宋体" charset="-122"/>
              </a:rPr>
              <a:t>Not referenced modified  (reference cleared on clock interrupt)</a:t>
            </a:r>
          </a:p>
          <a:p>
            <a:pPr marL="1004888" lvl="1" indent="-533400" eaLnBrk="1" hangingPunct="1">
              <a:lnSpc>
                <a:spcPct val="90000"/>
              </a:lnSpc>
              <a:buFont typeface="Wingdings" pitchFamily="2" charset="2"/>
              <a:buAutoNum type="arabicPeriod"/>
            </a:pPr>
            <a:r>
              <a:rPr lang="en-US" altLang="zh-CN" sz="2000" dirty="0">
                <a:ea typeface="宋体" charset="-122"/>
              </a:rPr>
              <a:t>Referenced  not modified</a:t>
            </a:r>
          </a:p>
          <a:p>
            <a:pPr marL="1004888" lvl="1" indent="-533400" eaLnBrk="1" hangingPunct="1">
              <a:lnSpc>
                <a:spcPct val="90000"/>
              </a:lnSpc>
              <a:buFont typeface="Wingdings" pitchFamily="2" charset="2"/>
              <a:buAutoNum type="arabicPeriod"/>
            </a:pPr>
            <a:r>
              <a:rPr lang="en-US" altLang="zh-CN" sz="2000" dirty="0">
                <a:ea typeface="宋体" charset="-122"/>
              </a:rPr>
              <a:t>Reference modified</a:t>
            </a:r>
          </a:p>
          <a:p>
            <a:pPr marL="609600" indent="-609600" eaLnBrk="1" hangingPunct="1">
              <a:lnSpc>
                <a:spcPct val="90000"/>
              </a:lnSpc>
            </a:pPr>
            <a:r>
              <a:rPr lang="en-US" altLang="zh-CN" sz="2400" dirty="0">
                <a:ea typeface="宋体" charset="-122"/>
              </a:rPr>
              <a:t>When a page fault occurs, find any page in group 1, failing that any page in group 2, failing that any page in group 3, failing that any page in group 4. If there is more than one page in the lowest group containing pages randomly choose one page from the group of pages.</a:t>
            </a:r>
          </a:p>
          <a:p>
            <a:pPr marL="609600" indent="-609600" eaLnBrk="1" hangingPunct="1">
              <a:lnSpc>
                <a:spcPct val="90000"/>
              </a:lnSpc>
            </a:pPr>
            <a:endParaRPr lang="en-US" altLang="zh-CN" sz="2400" dirty="0">
              <a:ea typeface="宋体" charset="-122"/>
            </a:endParaRPr>
          </a:p>
          <a:p>
            <a:pPr marL="609600" indent="-609600" eaLnBrk="1" hangingPunct="1">
              <a:lnSpc>
                <a:spcPct val="90000"/>
              </a:lnSpc>
            </a:pPr>
            <a:r>
              <a:rPr lang="en-US" altLang="zh-CN" sz="2400" dirty="0">
                <a:ea typeface="宋体" charset="-122"/>
              </a:rPr>
              <a:t>Problem: it never forgets anything; heavily used items remain heavily used forever</a:t>
            </a: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altLang="zh-CN" sz="1200" dirty="0">
                <a:ea typeface="宋体" charset="-122"/>
              </a:rPr>
              <a:t>Maintain a list of  pages presently in page frames</a:t>
            </a:r>
          </a:p>
          <a:p>
            <a:pPr eaLnBrk="1" hangingPunct="1">
              <a:lnSpc>
                <a:spcPct val="90000"/>
              </a:lnSpc>
            </a:pPr>
            <a:r>
              <a:rPr lang="en-US" altLang="zh-CN" sz="1200" dirty="0">
                <a:ea typeface="宋体" charset="-122"/>
              </a:rPr>
              <a:t>When a page is placed in a page frame in physical memory add it to the end of the list</a:t>
            </a:r>
          </a:p>
          <a:p>
            <a:pPr eaLnBrk="1" hangingPunct="1">
              <a:lnSpc>
                <a:spcPct val="90000"/>
              </a:lnSpc>
            </a:pPr>
            <a:r>
              <a:rPr lang="en-US" altLang="zh-CN" sz="1200" dirty="0">
                <a:ea typeface="宋体" charset="-122"/>
              </a:rPr>
              <a:t>When a page fault occurs and all slots in physical memory are full remove the first page in the list from memory and replace it with the new page.</a:t>
            </a:r>
          </a:p>
          <a:p>
            <a:pPr eaLnBrk="1" hangingPunct="1">
              <a:lnSpc>
                <a:spcPct val="90000"/>
              </a:lnSpc>
            </a:pPr>
            <a:endParaRPr lang="en-US" altLang="zh-CN" sz="1200" dirty="0">
              <a:ea typeface="宋体" charset="-122"/>
            </a:endParaRPr>
          </a:p>
          <a:p>
            <a:pPr marL="0" marR="0" indent="0" algn="l" defTabSz="914400" rtl="0" eaLnBrk="1" fontAlgn="base" latinLnBrk="0" hangingPunct="1">
              <a:lnSpc>
                <a:spcPct val="90000"/>
              </a:lnSpc>
              <a:spcBef>
                <a:spcPct val="30000"/>
              </a:spcBef>
              <a:spcAft>
                <a:spcPct val="0"/>
              </a:spcAft>
              <a:buClrTx/>
              <a:buSzTx/>
              <a:buFontTx/>
              <a:buNone/>
              <a:tabLst/>
              <a:defRPr/>
            </a:pPr>
            <a:r>
              <a:rPr lang="en-US" altLang="zh-CN" sz="1200" dirty="0">
                <a:ea typeface="宋体" charset="-122"/>
              </a:rPr>
              <a:t>Problem: if the page removed is heavily and continuously used it will then have to be reloaded almost immediately (as soon as it is next accessed)</a:t>
            </a:r>
          </a:p>
          <a:p>
            <a:pPr eaLnBrk="1" hangingPunct="1">
              <a:lnSpc>
                <a:spcPct val="90000"/>
              </a:lnSpc>
            </a:pPr>
            <a:endParaRPr lang="en-US" altLang="zh-CN" sz="12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a:defRPr/>
            </a:pPr>
            <a:fld id="{5C668857-4858-4890-A0D6-150922532050}" type="slidenum">
              <a:rPr lang="en-US" altLang="zh-CN" smtClean="0"/>
              <a:pPr>
                <a:defRPr/>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381000" y="990600"/>
            <a:ext cx="762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381000" y="304800"/>
            <a:ext cx="8391525"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762000" y="1371600"/>
            <a:ext cx="76962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762000" y="3765550"/>
            <a:ext cx="76962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6553200" y="6248400"/>
            <a:ext cx="2133600" cy="457200"/>
          </a:xfrm>
        </p:spPr>
        <p:txBody>
          <a:bodyPr/>
          <a:lstStyle>
            <a:lvl1pPr>
              <a:defRPr b="1"/>
            </a:lvl1pPr>
          </a:lstStyle>
          <a:p>
            <a:pPr>
              <a:defRPr/>
            </a:pPr>
            <a:fld id="{7D8E35BA-1F91-4302-93C2-3BD77212BCF9}"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5A1281E2-B8AC-4DA7-B89C-FB113C08DAC2}"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533400"/>
            <a:ext cx="207645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457200" y="533400"/>
            <a:ext cx="607695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B908E1CF-2D81-477C-90F7-2BC9B440CC2C}"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05581"/>
            <a:ext cx="8234516" cy="921774"/>
          </a:xfrm>
        </p:spPr>
        <p:txBody>
          <a:bodyPr/>
          <a:lstStyle>
            <a:lvl1pPr>
              <a:defRPr sz="4000" baseline="0"/>
            </a:lvl1pPr>
          </a:lstStyle>
          <a:p>
            <a:r>
              <a:rPr lang="zh-CN" altLang="en-US" dirty="0"/>
              <a:t>单击此处编辑母版标题样式</a:t>
            </a:r>
            <a:endParaRPr lang="en-CA"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1"/>
          </p:nvPr>
        </p:nvSpPr>
        <p:spPr/>
        <p:txBody>
          <a:bodyPr/>
          <a:lstStyle>
            <a:lvl1pPr>
              <a:defRPr/>
            </a:lvl1pPr>
          </a:lstStyle>
          <a:p>
            <a:pPr>
              <a:defRPr/>
            </a:pPr>
            <a:fld id="{50BA5833-1F09-4113-8F59-29847F65D61E}" type="slidenum">
              <a:rPr lang="en-US" altLang="zh-CN"/>
              <a:pPr>
                <a:defRPr/>
              </a:pPr>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D7C9C8E2-A8ED-45DB-8538-5D6A2154A53B}" type="slidenum">
              <a:rPr lang="en-US" altLang="zh-CN"/>
              <a:pPr>
                <a:defRPr/>
              </a:pPr>
              <a:t>‹#›</a:t>
            </a:fld>
            <a:endParaRPr lang="en-US" altLang="zh-CN"/>
          </a:p>
        </p:txBody>
      </p:sp>
      <p:sp>
        <p:nvSpPr>
          <p:cNvPr id="5"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4572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4686300" y="1917700"/>
            <a:ext cx="40767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F79E673C-99F3-4857-B076-788419C75515}"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EDD2AAC8-2DA2-4FE1-8753-37B4EFFCA6E5}" type="slidenum">
              <a:rPr lang="en-US" altLang="zh-CN"/>
              <a:pPr>
                <a:defRPr/>
              </a:pPr>
              <a:t>‹#›</a:t>
            </a:fld>
            <a:endParaRPr lang="en-US" altLang="zh-CN"/>
          </a:p>
        </p:txBody>
      </p:sp>
      <p:sp>
        <p:nvSpPr>
          <p:cNvPr id="8"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612F0A26-CBF8-463B-AEBF-7C878ACA182A}" type="slidenum">
              <a:rPr lang="en-US" altLang="zh-CN"/>
              <a:pPr>
                <a:defRPr/>
              </a:pPr>
              <a:t>‹#›</a:t>
            </a:fld>
            <a:endParaRPr lang="en-US" altLang="zh-CN"/>
          </a:p>
        </p:txBody>
      </p:sp>
      <p:sp>
        <p:nvSpPr>
          <p:cNvPr id="4"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668C5E33-2CE4-4894-8E84-18D2CF191105}" type="slidenum">
              <a:rPr lang="en-US" altLang="zh-CN"/>
              <a:pPr>
                <a:defRPr/>
              </a:pPr>
              <a:t>‹#›</a:t>
            </a:fld>
            <a:endParaRPr lang="en-US" altLang="zh-CN"/>
          </a:p>
        </p:txBody>
      </p:sp>
      <p:sp>
        <p:nvSpPr>
          <p:cNvPr id="3"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86053DC8-D3A0-425F-9B4F-32CE8E90626E}"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1882BE55-92A8-41BA-B398-88E800CDFDE8}" type="slidenum">
              <a:rPr lang="en-US" altLang="zh-CN"/>
              <a:pPr>
                <a:defRPr/>
              </a:pPr>
              <a:t>‹#›</a:t>
            </a:fld>
            <a:endParaRPr lang="en-US" altLang="zh-CN"/>
          </a:p>
        </p:txBody>
      </p:sp>
      <p:sp>
        <p:nvSpPr>
          <p:cNvPr id="6" name="Rectangle 4"/>
          <p:cNvSpPr>
            <a:spLocks noGrp="1" noChangeArrowheads="1"/>
          </p:cNvSpPr>
          <p:nvPr>
            <p:ph type="dt" sz="half" idx="11"/>
          </p:nvPr>
        </p:nvSpPr>
        <p:spPr>
          <a:xfrm>
            <a:off x="457200" y="6248400"/>
            <a:ext cx="4389438"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26923"/>
            <a:ext cx="8234516" cy="92177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auto">
          <a:xfrm>
            <a:off x="457200" y="1524000"/>
            <a:ext cx="8305800" cy="47609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5478" name="Rectangle 6"/>
          <p:cNvSpPr>
            <a:spLocks noGrp="1" noChangeArrowheads="1"/>
          </p:cNvSpPr>
          <p:nvPr>
            <p:ph type="sldNum" sz="quarter" idx="4"/>
          </p:nvPr>
        </p:nvSpPr>
        <p:spPr bwMode="auto">
          <a:xfrm>
            <a:off x="6781800" y="6364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EA7C9D10-D1AD-4835-88D7-D8B0F5C63AD9}" type="slidenum">
              <a:rPr lang="en-US" altLang="zh-CN"/>
              <a:pPr>
                <a:defRPr/>
              </a:pPr>
              <a:t>‹#›</a:t>
            </a:fld>
            <a:endParaRPr lang="en-US" altLang="zh-CN"/>
          </a:p>
        </p:txBody>
      </p:sp>
      <p:sp>
        <p:nvSpPr>
          <p:cNvPr id="105480" name="Line 8"/>
          <p:cNvSpPr>
            <a:spLocks noChangeShapeType="1"/>
          </p:cNvSpPr>
          <p:nvPr/>
        </p:nvSpPr>
        <p:spPr bwMode="auto">
          <a:xfrm flipH="1">
            <a:off x="447368" y="1388807"/>
            <a:ext cx="8305800" cy="0"/>
          </a:xfrm>
          <a:prstGeom prst="line">
            <a:avLst/>
          </a:prstGeom>
          <a:noFill/>
          <a:ln w="38100">
            <a:solidFill>
              <a:schemeClr val="tx1"/>
            </a:solidFill>
            <a:round/>
            <a:headEnd/>
            <a:tailEnd/>
          </a:ln>
          <a:effectLst/>
        </p:spPr>
        <p:txBody>
          <a:bodyPr/>
          <a:lstStyle/>
          <a:p>
            <a:pPr>
              <a:defRPr/>
            </a:pPr>
            <a:endParaRPr lang="en-CA" dirty="0"/>
          </a:p>
        </p:txBody>
      </p:sp>
      <p:sp>
        <p:nvSpPr>
          <p:cNvPr id="12" name="Rectangle 4"/>
          <p:cNvSpPr>
            <a:spLocks noGrp="1" noChangeArrowheads="1"/>
          </p:cNvSpPr>
          <p:nvPr userDrawn="1">
            <p:ph type="dt" sz="half" idx="2"/>
          </p:nvPr>
        </p:nvSpPr>
        <p:spPr>
          <a:xfrm>
            <a:off x="457200" y="6364288"/>
            <a:ext cx="4389438" cy="457200"/>
          </a:xfrm>
          <a:prstGeom prst="rect">
            <a:avLst/>
          </a:prstGeom>
          <a:ln/>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cSld>
  <p:clrMap bg1="lt1" tx1="dk1" bg2="lt2" tx2="dk2" accent1="accent1" accent2="accent2" accent3="accent3" accent4="accent4" accent5="accent5" accent6="accent6" hlink="hlink" folHlink="folHlink"/>
  <p:sldLayoutIdLst>
    <p:sldLayoutId id="2147483886" r:id="rId1"/>
    <p:sldLayoutId id="2147483887" r:id="rId2"/>
    <p:sldLayoutId id="2147483888" r:id="rId3"/>
    <p:sldLayoutId id="2147483889" r:id="rId4"/>
    <p:sldLayoutId id="2147483890" r:id="rId5"/>
    <p:sldLayoutId id="2147483891" r:id="rId6"/>
    <p:sldLayoutId id="2147483892" r:id="rId7"/>
    <p:sldLayoutId id="2147483893" r:id="rId8"/>
    <p:sldLayoutId id="2147483894" r:id="rId9"/>
    <p:sldLayoutId id="2147483895" r:id="rId10"/>
    <p:sldLayoutId id="2147483896" r:id="rId11"/>
  </p:sldLayoutIdLst>
  <p:hf hdr="0" ftr="0"/>
  <p:txStyles>
    <p:titleStyle>
      <a:lvl1pPr algn="ctr" rtl="0" eaLnBrk="1" fontAlgn="base" hangingPunct="1">
        <a:spcBef>
          <a:spcPct val="0"/>
        </a:spcBef>
        <a:spcAft>
          <a:spcPct val="0"/>
        </a:spcAft>
        <a:defRPr sz="4000" baseline="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gaia.ecs.csus.edu/~zhangd/oscal/ClockFiles/Clock.ht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10"/>
          </p:nvPr>
        </p:nvSpPr>
        <p:spPr>
          <a:noFill/>
        </p:spPr>
        <p:txBody>
          <a:bodyPr/>
          <a:lstStyle/>
          <a:p>
            <a:fld id="{CE93E92F-5F62-40FB-B10A-9968798B885A}" type="slidenum">
              <a:rPr lang="en-US" altLang="zh-CN"/>
              <a:pPr/>
              <a:t>0</a:t>
            </a:fld>
            <a:endParaRPr lang="en-US" altLang="zh-CN" dirty="0"/>
          </a:p>
        </p:txBody>
      </p:sp>
      <p:sp>
        <p:nvSpPr>
          <p:cNvPr id="4099" name="Rectangle 2"/>
          <p:cNvSpPr>
            <a:spLocks noGrp="1" noChangeArrowheads="1"/>
          </p:cNvSpPr>
          <p:nvPr>
            <p:ph type="ctrTitle"/>
          </p:nvPr>
        </p:nvSpPr>
        <p:spPr/>
        <p:txBody>
          <a:bodyPr/>
          <a:lstStyle/>
          <a:p>
            <a:pPr algn="ctr" eaLnBrk="1" hangingPunct="1"/>
            <a:r>
              <a:rPr lang="en-US" altLang="zh-CN" sz="4800" dirty="0">
                <a:ea typeface="宋体" charset="-122"/>
              </a:rPr>
              <a:t>CMPT 300</a:t>
            </a:r>
            <a:br>
              <a:rPr lang="en-US" altLang="zh-CN" sz="4800" dirty="0">
                <a:ea typeface="宋体" charset="-122"/>
              </a:rPr>
            </a:br>
            <a:r>
              <a:rPr lang="en-US" altLang="zh-CN" sz="3600" dirty="0">
                <a:ea typeface="宋体" charset="-122"/>
              </a:rPr>
              <a:t>Introduction to Operating Systems</a:t>
            </a:r>
            <a:r>
              <a:rPr lang="en-US" altLang="zh-CN" dirty="0">
                <a:ea typeface="宋体" charset="-122"/>
              </a:rPr>
              <a:t> </a:t>
            </a:r>
          </a:p>
        </p:txBody>
      </p:sp>
      <p:sp>
        <p:nvSpPr>
          <p:cNvPr id="4100" name="Rectangle 3"/>
          <p:cNvSpPr>
            <a:spLocks noGrp="1" noChangeArrowheads="1"/>
          </p:cNvSpPr>
          <p:nvPr>
            <p:ph type="subTitle" idx="1"/>
          </p:nvPr>
        </p:nvSpPr>
        <p:spPr/>
        <p:txBody>
          <a:bodyPr/>
          <a:lstStyle/>
          <a:p>
            <a:pPr eaLnBrk="1" hangingPunct="1"/>
            <a:endParaRPr lang="en-US" altLang="zh-CN" sz="2400" dirty="0">
              <a:ea typeface="宋体" charset="-122"/>
            </a:endParaRPr>
          </a:p>
          <a:p>
            <a:pPr algn="ctr" eaLnBrk="1" hangingPunct="1"/>
            <a:r>
              <a:rPr lang="en-US" altLang="zh-CN" dirty="0">
                <a:ea typeface="宋体" charset="-122"/>
              </a:rPr>
              <a:t>Page Replacement Algorithms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6979" name="Rectangle 3"/>
          <p:cNvSpPr>
            <a:spLocks noGrp="1" noChangeArrowheads="1"/>
          </p:cNvSpPr>
          <p:nvPr>
            <p:ph type="body" idx="1"/>
          </p:nvPr>
        </p:nvSpPr>
        <p:spPr>
          <a:xfrm>
            <a:off x="152400" y="1564485"/>
            <a:ext cx="8839200" cy="5002161"/>
          </a:xfrm>
        </p:spPr>
        <p:txBody>
          <a:bodyPr>
            <a:normAutofit fontScale="85000" lnSpcReduction="20000"/>
          </a:bodyPr>
          <a:lstStyle/>
          <a:p>
            <a:pPr>
              <a:lnSpc>
                <a:spcPct val="80000"/>
              </a:lnSpc>
              <a:spcBef>
                <a:spcPct val="20000"/>
              </a:spcBef>
            </a:pPr>
            <a:r>
              <a:rPr lang="en-US" dirty="0"/>
              <a:t>PTE helps us implement demand paging</a:t>
            </a:r>
          </a:p>
          <a:p>
            <a:pPr lvl="1">
              <a:lnSpc>
                <a:spcPct val="80000"/>
              </a:lnSpc>
              <a:spcBef>
                <a:spcPct val="20000"/>
              </a:spcBef>
            </a:pPr>
            <a:r>
              <a:rPr lang="en-US" dirty="0"/>
              <a:t>Present </a:t>
            </a:r>
            <a:r>
              <a:rPr lang="en-US" dirty="0">
                <a:sym typeface="Symbol" pitchFamily="18" charset="2"/>
              </a:rPr>
              <a:t> Page in memory, PTE points at physical page</a:t>
            </a:r>
          </a:p>
          <a:p>
            <a:pPr lvl="1">
              <a:lnSpc>
                <a:spcPct val="80000"/>
              </a:lnSpc>
              <a:spcBef>
                <a:spcPct val="20000"/>
              </a:spcBef>
            </a:pPr>
            <a:r>
              <a:rPr lang="en-US" dirty="0">
                <a:sym typeface="Symbol" pitchFamily="18" charset="2"/>
              </a:rPr>
              <a:t>Absent  Page not in memory; use info in PTE to find it on disk when necessary</a:t>
            </a:r>
          </a:p>
          <a:p>
            <a:pPr>
              <a:lnSpc>
                <a:spcPct val="80000"/>
              </a:lnSpc>
              <a:spcBef>
                <a:spcPct val="20000"/>
              </a:spcBef>
            </a:pPr>
            <a:r>
              <a:rPr lang="en-US" dirty="0">
                <a:sym typeface="Symbol" pitchFamily="18" charset="2"/>
              </a:rPr>
              <a:t>Suppose user references page with Absent PTE?</a:t>
            </a:r>
          </a:p>
          <a:p>
            <a:pPr lvl="1">
              <a:lnSpc>
                <a:spcPct val="80000"/>
              </a:lnSpc>
              <a:spcBef>
                <a:spcPct val="20000"/>
              </a:spcBef>
            </a:pPr>
            <a:r>
              <a:rPr lang="en-US" dirty="0">
                <a:sym typeface="Symbol" pitchFamily="18" charset="2"/>
              </a:rPr>
              <a:t>Memory Management Unit (MMU) traps to OS</a:t>
            </a:r>
          </a:p>
          <a:p>
            <a:pPr lvl="2">
              <a:lnSpc>
                <a:spcPct val="80000"/>
              </a:lnSpc>
              <a:spcBef>
                <a:spcPct val="20000"/>
              </a:spcBef>
            </a:pPr>
            <a:r>
              <a:rPr lang="en-US" dirty="0">
                <a:sym typeface="Symbol" pitchFamily="18" charset="2"/>
              </a:rPr>
              <a:t>Resulting trap is a “Page Fault”</a:t>
            </a:r>
          </a:p>
          <a:p>
            <a:pPr lvl="1">
              <a:lnSpc>
                <a:spcPct val="80000"/>
              </a:lnSpc>
              <a:spcBef>
                <a:spcPct val="20000"/>
              </a:spcBef>
            </a:pPr>
            <a:r>
              <a:rPr lang="en-US" dirty="0">
                <a:sym typeface="Symbol" pitchFamily="18" charset="2"/>
              </a:rPr>
              <a:t>What does OS do on a Page Fault?:</a:t>
            </a:r>
          </a:p>
          <a:p>
            <a:pPr lvl="2">
              <a:lnSpc>
                <a:spcPct val="80000"/>
              </a:lnSpc>
              <a:spcBef>
                <a:spcPct val="20000"/>
              </a:spcBef>
            </a:pPr>
            <a:r>
              <a:rPr lang="en-US" dirty="0">
                <a:sym typeface="Symbol" pitchFamily="18" charset="2"/>
              </a:rPr>
              <a:t>Choose an old page to replace </a:t>
            </a:r>
          </a:p>
          <a:p>
            <a:pPr lvl="2">
              <a:lnSpc>
                <a:spcPct val="80000"/>
              </a:lnSpc>
              <a:spcBef>
                <a:spcPct val="20000"/>
              </a:spcBef>
            </a:pPr>
            <a:r>
              <a:rPr lang="en-US" dirty="0">
                <a:sym typeface="Symbol" pitchFamily="18" charset="2"/>
              </a:rPr>
              <a:t>If old page modified, write page contents back to disk</a:t>
            </a:r>
          </a:p>
          <a:p>
            <a:pPr lvl="2">
              <a:lnSpc>
                <a:spcPct val="80000"/>
              </a:lnSpc>
              <a:spcBef>
                <a:spcPct val="20000"/>
              </a:spcBef>
            </a:pPr>
            <a:r>
              <a:rPr lang="en-US" dirty="0">
                <a:sym typeface="Symbol" pitchFamily="18" charset="2"/>
              </a:rPr>
              <a:t>Change its PTE and any cached TLB to be invalid</a:t>
            </a:r>
          </a:p>
          <a:p>
            <a:pPr lvl="2">
              <a:lnSpc>
                <a:spcPct val="80000"/>
              </a:lnSpc>
              <a:spcBef>
                <a:spcPct val="20000"/>
              </a:spcBef>
            </a:pPr>
            <a:r>
              <a:rPr lang="en-US" dirty="0">
                <a:sym typeface="Symbol" pitchFamily="18" charset="2"/>
              </a:rPr>
              <a:t>Load new page into memory from disk</a:t>
            </a:r>
          </a:p>
          <a:p>
            <a:pPr lvl="2">
              <a:lnSpc>
                <a:spcPct val="80000"/>
              </a:lnSpc>
              <a:spcBef>
                <a:spcPct val="20000"/>
              </a:spcBef>
            </a:pPr>
            <a:r>
              <a:rPr lang="en-US" dirty="0">
                <a:sym typeface="Symbol" pitchFamily="18" charset="2"/>
              </a:rPr>
              <a:t>Update PTE, invalidate TLB for new entry</a:t>
            </a:r>
          </a:p>
          <a:p>
            <a:pPr lvl="2">
              <a:lnSpc>
                <a:spcPct val="80000"/>
              </a:lnSpc>
              <a:spcBef>
                <a:spcPct val="20000"/>
              </a:spcBef>
            </a:pPr>
            <a:r>
              <a:rPr lang="en-US" dirty="0">
                <a:sym typeface="Symbol" pitchFamily="18" charset="2"/>
              </a:rPr>
              <a:t>Continue thread from original faulting location</a:t>
            </a:r>
          </a:p>
          <a:p>
            <a:pPr lvl="1">
              <a:lnSpc>
                <a:spcPct val="80000"/>
              </a:lnSpc>
              <a:spcBef>
                <a:spcPct val="20000"/>
              </a:spcBef>
            </a:pPr>
            <a:r>
              <a:rPr lang="en-US" dirty="0">
                <a:sym typeface="Symbol" pitchFamily="18" charset="2"/>
              </a:rPr>
              <a:t>TLB for new page will be loaded when thread continues!</a:t>
            </a:r>
          </a:p>
          <a:p>
            <a:pPr lvl="1">
              <a:lnSpc>
                <a:spcPct val="80000"/>
              </a:lnSpc>
              <a:spcBef>
                <a:spcPct val="20000"/>
              </a:spcBef>
            </a:pPr>
            <a:r>
              <a:rPr lang="en-US" dirty="0">
                <a:sym typeface="Symbol" pitchFamily="18" charset="2"/>
              </a:rPr>
              <a:t>While pulling pages off disk for one process, OS runs another process from ready queue</a:t>
            </a:r>
          </a:p>
          <a:p>
            <a:pPr lvl="2">
              <a:lnSpc>
                <a:spcPct val="80000"/>
              </a:lnSpc>
              <a:spcBef>
                <a:spcPct val="20000"/>
              </a:spcBef>
            </a:pPr>
            <a:r>
              <a:rPr lang="en-US" dirty="0">
                <a:sym typeface="Symbol" pitchFamily="18" charset="2"/>
              </a:rPr>
              <a:t>Suspended process sits on wait queue</a:t>
            </a:r>
          </a:p>
        </p:txBody>
      </p:sp>
      <p:sp>
        <p:nvSpPr>
          <p:cNvPr id="766978" name="Rectangle 2"/>
          <p:cNvSpPr>
            <a:spLocks noGrp="1" noChangeArrowheads="1"/>
          </p:cNvSpPr>
          <p:nvPr>
            <p:ph type="title"/>
          </p:nvPr>
        </p:nvSpPr>
        <p:spPr/>
        <p:txBody>
          <a:bodyPr/>
          <a:lstStyle/>
          <a:p>
            <a:r>
              <a:rPr lang="en-US" dirty="0"/>
              <a:t>Demand Paging Mechanisms</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9</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 calcmode="lin" valueType="num">
                                      <p:cBhvr additive="base">
                                        <p:cTn id="7" dur="500" fill="hold"/>
                                        <p:tgtEl>
                                          <p:spTgt spid="7669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69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6979">
                                            <p:txEl>
                                              <p:pRg st="1" end="1"/>
                                            </p:txEl>
                                          </p:spTgt>
                                        </p:tgtEl>
                                        <p:attrNameLst>
                                          <p:attrName>style.visibility</p:attrName>
                                        </p:attrNameLst>
                                      </p:cBhvr>
                                      <p:to>
                                        <p:strVal val="visible"/>
                                      </p:to>
                                    </p:set>
                                    <p:anim calcmode="lin" valueType="num">
                                      <p:cBhvr additive="base">
                                        <p:cTn id="11" dur="500" fill="hold"/>
                                        <p:tgtEl>
                                          <p:spTgt spid="7669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69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66979">
                                            <p:txEl>
                                              <p:pRg st="2" end="2"/>
                                            </p:txEl>
                                          </p:spTgt>
                                        </p:tgtEl>
                                        <p:attrNameLst>
                                          <p:attrName>style.visibility</p:attrName>
                                        </p:attrNameLst>
                                      </p:cBhvr>
                                      <p:to>
                                        <p:strVal val="visible"/>
                                      </p:to>
                                    </p:set>
                                    <p:anim calcmode="lin" valueType="num">
                                      <p:cBhvr additive="base">
                                        <p:cTn id="15" dur="500" fill="hold"/>
                                        <p:tgtEl>
                                          <p:spTgt spid="7669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66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66979">
                                            <p:txEl>
                                              <p:pRg st="3" end="3"/>
                                            </p:txEl>
                                          </p:spTgt>
                                        </p:tgtEl>
                                        <p:attrNameLst>
                                          <p:attrName>style.visibility</p:attrName>
                                        </p:attrNameLst>
                                      </p:cBhvr>
                                      <p:to>
                                        <p:strVal val="visible"/>
                                      </p:to>
                                    </p:set>
                                    <p:anim calcmode="lin" valueType="num">
                                      <p:cBhvr additive="base">
                                        <p:cTn id="21" dur="500" fill="hold"/>
                                        <p:tgtEl>
                                          <p:spTgt spid="76697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6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66979">
                                            <p:txEl>
                                              <p:pRg st="4" end="4"/>
                                            </p:txEl>
                                          </p:spTgt>
                                        </p:tgtEl>
                                        <p:attrNameLst>
                                          <p:attrName>style.visibility</p:attrName>
                                        </p:attrNameLst>
                                      </p:cBhvr>
                                      <p:to>
                                        <p:strVal val="visible"/>
                                      </p:to>
                                    </p:set>
                                    <p:anim calcmode="lin" valueType="num">
                                      <p:cBhvr additive="base">
                                        <p:cTn id="27" dur="500" fill="hold"/>
                                        <p:tgtEl>
                                          <p:spTgt spid="7669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6697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66979">
                                            <p:txEl>
                                              <p:pRg st="5" end="5"/>
                                            </p:txEl>
                                          </p:spTgt>
                                        </p:tgtEl>
                                        <p:attrNameLst>
                                          <p:attrName>style.visibility</p:attrName>
                                        </p:attrNameLst>
                                      </p:cBhvr>
                                      <p:to>
                                        <p:strVal val="visible"/>
                                      </p:to>
                                    </p:set>
                                    <p:anim calcmode="lin" valueType="num">
                                      <p:cBhvr additive="base">
                                        <p:cTn id="31" dur="500" fill="hold"/>
                                        <p:tgtEl>
                                          <p:spTgt spid="76697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69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6979">
                                            <p:txEl>
                                              <p:pRg st="6" end="6"/>
                                            </p:txEl>
                                          </p:spTgt>
                                        </p:tgtEl>
                                        <p:attrNameLst>
                                          <p:attrName>style.visibility</p:attrName>
                                        </p:attrNameLst>
                                      </p:cBhvr>
                                      <p:to>
                                        <p:strVal val="visible"/>
                                      </p:to>
                                    </p:set>
                                    <p:anim calcmode="lin" valueType="num">
                                      <p:cBhvr additive="base">
                                        <p:cTn id="37" dur="500" fill="hold"/>
                                        <p:tgtEl>
                                          <p:spTgt spid="76697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69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6979">
                                            <p:txEl>
                                              <p:pRg st="7" end="7"/>
                                            </p:txEl>
                                          </p:spTgt>
                                        </p:tgtEl>
                                        <p:attrNameLst>
                                          <p:attrName>style.visibility</p:attrName>
                                        </p:attrNameLst>
                                      </p:cBhvr>
                                      <p:to>
                                        <p:strVal val="visible"/>
                                      </p:to>
                                    </p:set>
                                    <p:anim calcmode="lin" valueType="num">
                                      <p:cBhvr additive="base">
                                        <p:cTn id="43" dur="500" fill="hold"/>
                                        <p:tgtEl>
                                          <p:spTgt spid="7669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69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6979">
                                            <p:txEl>
                                              <p:pRg st="8" end="8"/>
                                            </p:txEl>
                                          </p:spTgt>
                                        </p:tgtEl>
                                        <p:attrNameLst>
                                          <p:attrName>style.visibility</p:attrName>
                                        </p:attrNameLst>
                                      </p:cBhvr>
                                      <p:to>
                                        <p:strVal val="visible"/>
                                      </p:to>
                                    </p:set>
                                    <p:anim calcmode="lin" valueType="num">
                                      <p:cBhvr additive="base">
                                        <p:cTn id="49" dur="500" fill="hold"/>
                                        <p:tgtEl>
                                          <p:spTgt spid="76697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69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66979">
                                            <p:txEl>
                                              <p:pRg st="9" end="9"/>
                                            </p:txEl>
                                          </p:spTgt>
                                        </p:tgtEl>
                                        <p:attrNameLst>
                                          <p:attrName>style.visibility</p:attrName>
                                        </p:attrNameLst>
                                      </p:cBhvr>
                                      <p:to>
                                        <p:strVal val="visible"/>
                                      </p:to>
                                    </p:set>
                                    <p:anim calcmode="lin" valueType="num">
                                      <p:cBhvr additive="base">
                                        <p:cTn id="55" dur="500" fill="hold"/>
                                        <p:tgtEl>
                                          <p:spTgt spid="766979">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697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66979">
                                            <p:txEl>
                                              <p:pRg st="10" end="10"/>
                                            </p:txEl>
                                          </p:spTgt>
                                        </p:tgtEl>
                                        <p:attrNameLst>
                                          <p:attrName>style.visibility</p:attrName>
                                        </p:attrNameLst>
                                      </p:cBhvr>
                                      <p:to>
                                        <p:strVal val="visible"/>
                                      </p:to>
                                    </p:set>
                                    <p:anim calcmode="lin" valueType="num">
                                      <p:cBhvr additive="base">
                                        <p:cTn id="61" dur="500" fill="hold"/>
                                        <p:tgtEl>
                                          <p:spTgt spid="766979">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69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6979">
                                            <p:txEl>
                                              <p:pRg st="11" end="11"/>
                                            </p:txEl>
                                          </p:spTgt>
                                        </p:tgtEl>
                                        <p:attrNameLst>
                                          <p:attrName>style.visibility</p:attrName>
                                        </p:attrNameLst>
                                      </p:cBhvr>
                                      <p:to>
                                        <p:strVal val="visible"/>
                                      </p:to>
                                    </p:set>
                                    <p:anim calcmode="lin" valueType="num">
                                      <p:cBhvr additive="base">
                                        <p:cTn id="67" dur="500" fill="hold"/>
                                        <p:tgtEl>
                                          <p:spTgt spid="766979">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697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66979">
                                            <p:txEl>
                                              <p:pRg st="12" end="12"/>
                                            </p:txEl>
                                          </p:spTgt>
                                        </p:tgtEl>
                                        <p:attrNameLst>
                                          <p:attrName>style.visibility</p:attrName>
                                        </p:attrNameLst>
                                      </p:cBhvr>
                                      <p:to>
                                        <p:strVal val="visible"/>
                                      </p:to>
                                    </p:set>
                                    <p:anim calcmode="lin" valueType="num">
                                      <p:cBhvr additive="base">
                                        <p:cTn id="73" dur="500" fill="hold"/>
                                        <p:tgtEl>
                                          <p:spTgt spid="766979">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6697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66979">
                                            <p:txEl>
                                              <p:pRg st="13" end="13"/>
                                            </p:txEl>
                                          </p:spTgt>
                                        </p:tgtEl>
                                        <p:attrNameLst>
                                          <p:attrName>style.visibility</p:attrName>
                                        </p:attrNameLst>
                                      </p:cBhvr>
                                      <p:to>
                                        <p:strVal val="visible"/>
                                      </p:to>
                                    </p:set>
                                    <p:anim calcmode="lin" valueType="num">
                                      <p:cBhvr additive="base">
                                        <p:cTn id="79" dur="500" fill="hold"/>
                                        <p:tgtEl>
                                          <p:spTgt spid="766979">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6979">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766979">
                                            <p:txEl>
                                              <p:pRg st="14" end="14"/>
                                            </p:txEl>
                                          </p:spTgt>
                                        </p:tgtEl>
                                        <p:attrNameLst>
                                          <p:attrName>style.visibility</p:attrName>
                                        </p:attrNameLst>
                                      </p:cBhvr>
                                      <p:to>
                                        <p:strVal val="visible"/>
                                      </p:to>
                                    </p:set>
                                    <p:anim calcmode="lin" valueType="num">
                                      <p:cBhvr additive="base">
                                        <p:cTn id="85" dur="500" fill="hold"/>
                                        <p:tgtEl>
                                          <p:spTgt spid="766979">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66979">
                                            <p:txEl>
                                              <p:pRg st="14" end="14"/>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766979">
                                            <p:txEl>
                                              <p:pRg st="15" end="15"/>
                                            </p:txEl>
                                          </p:spTgt>
                                        </p:tgtEl>
                                        <p:attrNameLst>
                                          <p:attrName>style.visibility</p:attrName>
                                        </p:attrNameLst>
                                      </p:cBhvr>
                                      <p:to>
                                        <p:strVal val="visible"/>
                                      </p:to>
                                    </p:set>
                                    <p:anim calcmode="lin" valueType="num">
                                      <p:cBhvr additive="base">
                                        <p:cTn id="89" dur="500" fill="hold"/>
                                        <p:tgtEl>
                                          <p:spTgt spid="766979">
                                            <p:txEl>
                                              <p:pRg st="15" end="15"/>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766979">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6" name="Rectangle 2"/>
          <p:cNvSpPr>
            <a:spLocks noGrp="1" noChangeArrowheads="1"/>
          </p:cNvSpPr>
          <p:nvPr>
            <p:ph type="title"/>
          </p:nvPr>
        </p:nvSpPr>
        <p:spPr/>
        <p:txBody>
          <a:bodyPr/>
          <a:lstStyle/>
          <a:p>
            <a:r>
              <a:rPr lang="en-US"/>
              <a:t>Steps in Handling a Page Fault</a:t>
            </a:r>
          </a:p>
        </p:txBody>
      </p:sp>
      <p:pic>
        <p:nvPicPr>
          <p:cNvPr id="794627" name="Picture 3"/>
          <p:cNvPicPr>
            <a:picLocks noChangeAspect="1" noChangeArrowheads="1"/>
          </p:cNvPicPr>
          <p:nvPr/>
        </p:nvPicPr>
        <p:blipFill>
          <a:blip r:embed="rId2" cstate="print"/>
          <a:srcRect l="5666" t="598" r="6114" b="912"/>
          <a:stretch>
            <a:fillRect/>
          </a:stretch>
        </p:blipFill>
        <p:spPr bwMode="auto">
          <a:xfrm>
            <a:off x="1495314" y="1469536"/>
            <a:ext cx="6132324" cy="5133680"/>
          </a:xfrm>
          <a:prstGeom prst="rect">
            <a:avLst/>
          </a:prstGeom>
          <a:noFill/>
          <a:ln w="38100" cmpd="dbl">
            <a:solidFill>
              <a:srgbClr val="CC6600"/>
            </a:solidFill>
            <a:miter lim="800000"/>
            <a:headEnd/>
            <a:tailEnd/>
          </a:ln>
          <a:effectLst/>
        </p:spPr>
      </p:pic>
      <p:sp>
        <p:nvSpPr>
          <p:cNvPr id="4" name="Rectangle 6"/>
          <p:cNvSpPr>
            <a:spLocks noGrp="1" noChangeArrowheads="1"/>
          </p:cNvSpPr>
          <p:nvPr>
            <p:ph type="sldNum" sz="quarter" idx="11"/>
          </p:nvPr>
        </p:nvSpPr>
        <p:spPr>
          <a:xfrm>
            <a:off x="8051202" y="6400800"/>
            <a:ext cx="1329466" cy="457200"/>
          </a:xfrm>
        </p:spPr>
        <p:txBody>
          <a:bodyPr/>
          <a:lstStyle>
            <a:lvl1pPr>
              <a:defRPr/>
            </a:lvl1pPr>
          </a:lstStyle>
          <a:p>
            <a:pPr>
              <a:defRPr/>
            </a:pPr>
            <a:fld id="{50BA5833-1F09-4113-8F59-29847F65D61E}" type="slidenum">
              <a:rPr lang="en-US" altLang="zh-CN"/>
              <a:pPr>
                <a:defRPr/>
              </a:pPr>
              <a:t>10</a:t>
            </a:fld>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83465" y="1569290"/>
            <a:ext cx="8312150" cy="4956175"/>
          </a:xfrm>
          <a:prstGeom prst="rect">
            <a:avLst/>
          </a:prstGeom>
          <a:noFill/>
          <a:ln w="9525">
            <a:noFill/>
            <a:miter lim="800000"/>
            <a:headEnd/>
            <a:tailEnd/>
          </a:ln>
          <a:effectLst/>
        </p:spPr>
        <p:txBody>
          <a:bodyPr lIns="92075" tIns="46038" rIns="92075" bIns="46038"/>
          <a:lstStyle/>
          <a:p>
            <a:pPr marL="609600" indent="-609600" algn="l">
              <a:spcBef>
                <a:spcPct val="20000"/>
              </a:spcBef>
              <a:buClr>
                <a:schemeClr val="accent2"/>
              </a:buClr>
              <a:buFontTx/>
              <a:buChar char="•"/>
            </a:pPr>
            <a:r>
              <a:rPr lang="en-US" sz="2800" dirty="0">
                <a:latin typeface="Arial" charset="0"/>
              </a:rPr>
              <a:t>Optimal (OPT)</a:t>
            </a:r>
          </a:p>
          <a:p>
            <a:pPr marL="609600" indent="-609600" algn="l">
              <a:spcBef>
                <a:spcPct val="20000"/>
              </a:spcBef>
              <a:buClr>
                <a:schemeClr val="accent2"/>
              </a:buClr>
              <a:buFontTx/>
              <a:buChar char="•"/>
            </a:pPr>
            <a:r>
              <a:rPr lang="en-US" sz="2800" dirty="0">
                <a:latin typeface="Arial" charset="0"/>
              </a:rPr>
              <a:t>Not recently used (NRU)</a:t>
            </a:r>
          </a:p>
          <a:p>
            <a:pPr marL="609600" indent="-609600" algn="l">
              <a:spcBef>
                <a:spcPct val="20000"/>
              </a:spcBef>
              <a:buClr>
                <a:schemeClr val="accent2"/>
              </a:buClr>
              <a:buFontTx/>
              <a:buChar char="•"/>
            </a:pPr>
            <a:r>
              <a:rPr lang="en-US" sz="2800" dirty="0">
                <a:latin typeface="Arial" charset="0"/>
              </a:rPr>
              <a:t>First-In, First-Out (FIFO)</a:t>
            </a:r>
          </a:p>
          <a:p>
            <a:pPr marL="609600" indent="-609600" algn="l">
              <a:spcBef>
                <a:spcPct val="20000"/>
              </a:spcBef>
              <a:buClr>
                <a:schemeClr val="accent2"/>
              </a:buClr>
              <a:buFontTx/>
              <a:buChar char="•"/>
            </a:pPr>
            <a:r>
              <a:rPr lang="en-US" sz="2800" dirty="0">
                <a:latin typeface="Arial" charset="0"/>
              </a:rPr>
              <a:t>Second chance (SC)</a:t>
            </a:r>
          </a:p>
          <a:p>
            <a:pPr marL="609600" indent="-609600" algn="l">
              <a:spcBef>
                <a:spcPct val="20000"/>
              </a:spcBef>
              <a:buClr>
                <a:schemeClr val="accent2"/>
              </a:buClr>
              <a:buFontTx/>
              <a:buChar char="•"/>
            </a:pPr>
            <a:r>
              <a:rPr lang="en-US" sz="2800" dirty="0">
                <a:latin typeface="Arial" charset="0"/>
              </a:rPr>
              <a:t>Least recently used (LRU)</a:t>
            </a:r>
          </a:p>
          <a:p>
            <a:pPr marL="609600" indent="-609600" algn="l">
              <a:spcBef>
                <a:spcPct val="20000"/>
              </a:spcBef>
              <a:buClr>
                <a:schemeClr val="accent2"/>
              </a:buClr>
              <a:buFontTx/>
              <a:buChar char="•"/>
            </a:pPr>
            <a:r>
              <a:rPr lang="en-US" sz="2800" dirty="0">
                <a:latin typeface="Arial" charset="0"/>
              </a:rPr>
              <a:t>Not frequently used (NFU)</a:t>
            </a:r>
          </a:p>
          <a:p>
            <a:pPr marL="609600" indent="-609600" algn="l">
              <a:spcBef>
                <a:spcPct val="20000"/>
              </a:spcBef>
              <a:buClr>
                <a:schemeClr val="accent2"/>
              </a:buClr>
              <a:buFontTx/>
              <a:buChar char="•"/>
            </a:pPr>
            <a:r>
              <a:rPr lang="en-US" sz="2800" dirty="0">
                <a:latin typeface="Arial" charset="0"/>
              </a:rPr>
              <a:t>Aging algorithm</a:t>
            </a:r>
          </a:p>
          <a:p>
            <a:pPr marL="609600" indent="-609600" algn="l">
              <a:spcBef>
                <a:spcPct val="20000"/>
              </a:spcBef>
              <a:buClr>
                <a:schemeClr val="accent2"/>
              </a:buClr>
              <a:buFontTx/>
              <a:buChar char="•"/>
            </a:pPr>
            <a:r>
              <a:rPr lang="en-US" sz="2800" dirty="0">
                <a:latin typeface="Arial" charset="0"/>
              </a:rPr>
              <a:t>Clock algorithm</a:t>
            </a:r>
          </a:p>
          <a:p>
            <a:pPr marL="609600" indent="-609600" algn="l">
              <a:spcBef>
                <a:spcPct val="20000"/>
              </a:spcBef>
              <a:buClr>
                <a:schemeClr val="accent2"/>
              </a:buClr>
              <a:buFontTx/>
              <a:buChar char="•"/>
            </a:pPr>
            <a:r>
              <a:rPr lang="en-US" sz="2800" dirty="0">
                <a:latin typeface="Arial" charset="0"/>
              </a:rPr>
              <a:t>Working set</a:t>
            </a:r>
          </a:p>
          <a:p>
            <a:pPr marL="609600" indent="-609600" algn="l">
              <a:spcBef>
                <a:spcPct val="20000"/>
              </a:spcBef>
              <a:buClr>
                <a:schemeClr val="accent2"/>
              </a:buClr>
              <a:buFontTx/>
              <a:buChar char="•"/>
            </a:pPr>
            <a:r>
              <a:rPr lang="en-US" sz="2800" dirty="0" err="1">
                <a:latin typeface="Arial" charset="0"/>
              </a:rPr>
              <a:t>WSClock</a:t>
            </a:r>
            <a:endParaRPr lang="en-US" sz="2800" dirty="0">
              <a:latin typeface="Arial" charset="0"/>
            </a:endParaRPr>
          </a:p>
        </p:txBody>
      </p:sp>
      <p:sp>
        <p:nvSpPr>
          <p:cNvPr id="40963" name="Rectangle 3"/>
          <p:cNvSpPr>
            <a:spLocks noChangeArrowheads="1"/>
          </p:cNvSpPr>
          <p:nvPr/>
        </p:nvSpPr>
        <p:spPr bwMode="auto">
          <a:xfrm>
            <a:off x="0" y="235974"/>
            <a:ext cx="9144000" cy="1143000"/>
          </a:xfrm>
          <a:prstGeom prst="rect">
            <a:avLst/>
          </a:prstGeom>
          <a:noFill/>
          <a:ln w="9525">
            <a:noFill/>
            <a:miter lim="800000"/>
            <a:headEnd/>
            <a:tailEnd/>
          </a:ln>
          <a:effectLst/>
        </p:spPr>
        <p:txBody>
          <a:bodyPr lIns="92075" tIns="46038" rIns="92075" bIns="46038" anchor="ctr"/>
          <a:lstStyle/>
          <a:p>
            <a:pPr algn="l" eaLnBrk="1" hangingPunct="1"/>
            <a:r>
              <a:rPr lang="en-US" sz="4400" dirty="0">
                <a:solidFill>
                  <a:schemeClr val="tx2"/>
                </a:solidFill>
                <a:latin typeface="+mj-lt"/>
                <a:ea typeface="+mj-ea"/>
                <a:cs typeface="+mj-cs"/>
              </a:rPr>
              <a:t>Page Replacement Algorithms</a:t>
            </a:r>
          </a:p>
        </p:txBody>
      </p:sp>
      <p:sp>
        <p:nvSpPr>
          <p:cNvPr id="6" name="Slide Number Placeholder 4"/>
          <p:cNvSpPr>
            <a:spLocks noGrp="1"/>
          </p:cNvSpPr>
          <p:nvPr>
            <p:ph type="sldNum" sz="quarter" idx="11"/>
          </p:nvPr>
        </p:nvSpPr>
        <p:spPr>
          <a:xfrm>
            <a:off x="7706958" y="6245954"/>
            <a:ext cx="1905000" cy="457200"/>
          </a:xfrm>
        </p:spPr>
        <p:txBody>
          <a:bodyPr/>
          <a:lstStyle/>
          <a:p>
            <a:pPr>
              <a:defRPr/>
            </a:pPr>
            <a:fld id="{50BA5833-1F09-4113-8F59-29847F65D61E}" type="slidenum">
              <a:rPr lang="en-US" altLang="zh-CN" smtClean="0"/>
              <a:pPr>
                <a:defRPr/>
              </a:pPr>
              <a:t>11</a:t>
            </a:fld>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 page replacement</a:t>
            </a:r>
          </a:p>
        </p:txBody>
      </p:sp>
      <p:sp>
        <p:nvSpPr>
          <p:cNvPr id="3" name="Content Placeholder 2"/>
          <p:cNvSpPr>
            <a:spLocks noGrp="1"/>
          </p:cNvSpPr>
          <p:nvPr>
            <p:ph idx="1"/>
          </p:nvPr>
        </p:nvSpPr>
        <p:spPr/>
        <p:txBody>
          <a:bodyPr/>
          <a:lstStyle/>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12</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p:spPr>
        <p:txBody>
          <a:bodyPr/>
          <a:lstStyle/>
          <a:p>
            <a:fld id="{3EEED9D4-3D09-47A4-9BC5-12DFD56AC241}" type="slidenum">
              <a:rPr lang="en-US" altLang="zh-CN"/>
              <a:pPr/>
              <a:t>13</a:t>
            </a:fld>
            <a:endParaRPr lang="en-US" altLang="zh-CN"/>
          </a:p>
        </p:txBody>
      </p:sp>
      <p:sp>
        <p:nvSpPr>
          <p:cNvPr id="18436" name="Rectangle 2"/>
          <p:cNvSpPr>
            <a:spLocks noGrp="1" noChangeArrowheads="1"/>
          </p:cNvSpPr>
          <p:nvPr>
            <p:ph type="title"/>
          </p:nvPr>
        </p:nvSpPr>
        <p:spPr>
          <a:xfrm>
            <a:off x="185738" y="238432"/>
            <a:ext cx="8648700" cy="1143000"/>
          </a:xfrm>
        </p:spPr>
        <p:txBody>
          <a:bodyPr/>
          <a:lstStyle/>
          <a:p>
            <a:r>
              <a:rPr lang="en-US" altLang="zh-CN" dirty="0">
                <a:ea typeface="宋体" charset="-122"/>
              </a:rPr>
              <a:t>Not recently used (</a:t>
            </a:r>
            <a:r>
              <a:rPr lang="en-US" altLang="zh-CN" sz="4000" dirty="0">
                <a:ea typeface="宋体" charset="-122"/>
              </a:rPr>
              <a:t>NRU)</a:t>
            </a:r>
            <a:endParaRPr lang="en-US" altLang="zh-CN" dirty="0">
              <a:ea typeface="宋体" charset="-122"/>
            </a:endParaRPr>
          </a:p>
        </p:txBody>
      </p:sp>
      <p:sp>
        <p:nvSpPr>
          <p:cNvPr id="18437" name="Rectangle 3"/>
          <p:cNvSpPr>
            <a:spLocks noGrp="1" noChangeArrowheads="1"/>
          </p:cNvSpPr>
          <p:nvPr>
            <p:ph type="body" idx="1"/>
          </p:nvPr>
        </p:nvSpPr>
        <p:spPr>
          <a:xfrm>
            <a:off x="195570" y="1368272"/>
            <a:ext cx="8648700" cy="5286528"/>
          </a:xfrm>
        </p:spPr>
        <p:txBody>
          <a:bodyPr>
            <a:normAutofit lnSpcReduction="10000"/>
          </a:bodyPr>
          <a:lstStyle/>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sz="2400" dirty="0">
              <a:ea typeface="宋体"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p:spPr>
        <p:txBody>
          <a:bodyPr/>
          <a:lstStyle/>
          <a:p>
            <a:fld id="{4346C988-FC75-4E32-98ED-CB5199EA2A7B}" type="slidenum">
              <a:rPr lang="en-US" altLang="zh-CN"/>
              <a:pPr/>
              <a:t>14</a:t>
            </a:fld>
            <a:endParaRPr lang="en-US" altLang="zh-CN"/>
          </a:p>
        </p:txBody>
      </p:sp>
      <p:sp>
        <p:nvSpPr>
          <p:cNvPr id="17412" name="Rectangle 2"/>
          <p:cNvSpPr>
            <a:spLocks noGrp="1" noChangeArrowheads="1"/>
          </p:cNvSpPr>
          <p:nvPr>
            <p:ph type="title"/>
          </p:nvPr>
        </p:nvSpPr>
        <p:spPr>
          <a:xfrm>
            <a:off x="212777" y="117988"/>
            <a:ext cx="8693150" cy="1143000"/>
          </a:xfrm>
        </p:spPr>
        <p:txBody>
          <a:bodyPr/>
          <a:lstStyle/>
          <a:p>
            <a:r>
              <a:rPr lang="en-US" altLang="zh-CN" dirty="0">
                <a:ea typeface="宋体" charset="-122"/>
              </a:rPr>
              <a:t>FIFO</a:t>
            </a:r>
          </a:p>
        </p:txBody>
      </p:sp>
      <p:sp>
        <p:nvSpPr>
          <p:cNvPr id="17413" name="Rectangle 3"/>
          <p:cNvSpPr>
            <a:spLocks noGrp="1" noChangeArrowheads="1"/>
          </p:cNvSpPr>
          <p:nvPr>
            <p:ph type="body" idx="1"/>
          </p:nvPr>
        </p:nvSpPr>
        <p:spPr/>
        <p:txBody>
          <a:bodyPr/>
          <a:lstStyle/>
          <a:p>
            <a:pPr>
              <a:lnSpc>
                <a:spcPct val="80000"/>
              </a:lnSpc>
              <a:spcBef>
                <a:spcPct val="10000"/>
              </a:spcBef>
            </a:pPr>
            <a:r>
              <a:rPr lang="en-US" dirty="0"/>
              <a:t>Throw out oldest page.  </a:t>
            </a:r>
          </a:p>
          <a:p>
            <a:pPr lvl="1">
              <a:lnSpc>
                <a:spcPct val="80000"/>
              </a:lnSpc>
              <a:spcBef>
                <a:spcPct val="10000"/>
              </a:spcBef>
            </a:pPr>
            <a:r>
              <a:rPr lang="en-US" dirty="0"/>
              <a:t>Be fair – let every page live in memory for same amount of time.</a:t>
            </a:r>
          </a:p>
          <a:p>
            <a:pPr>
              <a:lnSpc>
                <a:spcPct val="80000"/>
              </a:lnSpc>
              <a:spcBef>
                <a:spcPct val="10000"/>
              </a:spcBef>
            </a:pPr>
            <a:r>
              <a:rPr lang="en-US" dirty="0"/>
              <a:t>Bad, because it tends to throw out heavily used pages instead of infrequently used pages</a:t>
            </a:r>
          </a:p>
          <a:p>
            <a:pPr lvl="1">
              <a:lnSpc>
                <a:spcPct val="80000"/>
              </a:lnSpc>
              <a:spcBef>
                <a:spcPct val="10000"/>
              </a:spcBef>
            </a:pPr>
            <a:r>
              <a:rPr lang="en-US" dirty="0"/>
              <a:t>Second-chance algorithm avoids this problem by giving </a:t>
            </a:r>
            <a:r>
              <a:rPr lang="en-US" dirty="0">
                <a:latin typeface="Arial" charset="0"/>
              </a:rPr>
              <a:t>recently-used pages a second chance</a:t>
            </a:r>
            <a:endParaRPr lang="en-US" dirty="0"/>
          </a:p>
          <a:p>
            <a:pPr eaLnBrk="1" hangingPunct="1">
              <a:lnSpc>
                <a:spcPct val="90000"/>
              </a:lnSpc>
            </a:pPr>
            <a:endParaRPr lang="en-US" altLang="zh-CN" sz="2400"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Second-Chance Algorithm</a:t>
            </a:r>
          </a:p>
        </p:txBody>
      </p:sp>
      <p:sp>
        <p:nvSpPr>
          <p:cNvPr id="3" name="Content Placeholder 2"/>
          <p:cNvSpPr>
            <a:spLocks noGrp="1"/>
          </p:cNvSpPr>
          <p:nvPr>
            <p:ph idx="1"/>
          </p:nvPr>
        </p:nvSpPr>
        <p:spPr>
          <a:xfrm>
            <a:off x="457200" y="1409250"/>
            <a:ext cx="8305800" cy="5448750"/>
          </a:xfrm>
        </p:spPr>
        <p:txBody>
          <a:bodyPr>
            <a:normAutofit fontScale="77500" lnSpcReduction="20000"/>
          </a:bodyPr>
          <a:lstStyle/>
          <a:p>
            <a:r>
              <a:rPr lang="en-US" dirty="0">
                <a:latin typeface="Arial" charset="0"/>
              </a:rPr>
              <a:t>Give recently-used pages a second chance</a:t>
            </a:r>
          </a:p>
          <a:p>
            <a:pPr lvl="1"/>
            <a:r>
              <a:rPr lang="en-US" dirty="0">
                <a:latin typeface="Arial" charset="0"/>
              </a:rPr>
              <a:t>If the oldest page has R=0, then choose it for replacement; if R=1, then move it to the end, and update its load time as through it’s a new arrival</a:t>
            </a: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r>
              <a:rPr lang="en-US" dirty="0">
                <a:latin typeface="Arial" charset="0"/>
              </a:rPr>
              <a:t>(a) Pages sorted in FIFO order. </a:t>
            </a:r>
            <a:br>
              <a:rPr lang="en-US" dirty="0">
                <a:latin typeface="Arial" charset="0"/>
              </a:rPr>
            </a:br>
            <a:r>
              <a:rPr lang="en-US" dirty="0">
                <a:latin typeface="Arial" charset="0"/>
              </a:rPr>
              <a:t>(b) Page list if a page fault occurs at time 20 and A has its R bit set. The numbers above the pages are their load times.</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15</a:t>
            </a:fld>
            <a:endParaRPr lang="en-US" altLang="zh-CN"/>
          </a:p>
        </p:txBody>
      </p:sp>
      <p:pic>
        <p:nvPicPr>
          <p:cNvPr id="6" name="Picture 6" descr="D:\b\b4\IBM\03-15.jpg"/>
          <p:cNvPicPr>
            <a:picLocks noChangeAspect="1" noChangeArrowheads="1"/>
          </p:cNvPicPr>
          <p:nvPr/>
        </p:nvPicPr>
        <p:blipFill>
          <a:blip r:embed="rId2" cstate="print"/>
          <a:srcRect/>
          <a:stretch>
            <a:fillRect/>
          </a:stretch>
        </p:blipFill>
        <p:spPr bwMode="auto">
          <a:xfrm>
            <a:off x="742260" y="2657082"/>
            <a:ext cx="7871008" cy="27002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US" dirty="0"/>
              <a:t>Least Recently Used (LRU)</a:t>
            </a:r>
          </a:p>
        </p:txBody>
      </p:sp>
      <p:sp>
        <p:nvSpPr>
          <p:cNvPr id="792579" name="Rectangle 3"/>
          <p:cNvSpPr>
            <a:spLocks noGrp="1" noChangeArrowheads="1"/>
          </p:cNvSpPr>
          <p:nvPr>
            <p:ph type="body" idx="1"/>
          </p:nvPr>
        </p:nvSpPr>
        <p:spPr>
          <a:xfrm>
            <a:off x="152400" y="1700981"/>
            <a:ext cx="8763000" cy="5157019"/>
          </a:xfrm>
        </p:spPr>
        <p:txBody>
          <a:bodyPr>
            <a:normAutofit fontScale="77500" lnSpcReduction="20000"/>
          </a:bodyPr>
          <a:lstStyle/>
          <a:p>
            <a:pPr>
              <a:lnSpc>
                <a:spcPct val="80000"/>
              </a:lnSpc>
            </a:pPr>
            <a:r>
              <a:rPr lang="en-US" dirty="0"/>
              <a:t>Replace page that hasn’t been used for the longest time</a:t>
            </a:r>
          </a:p>
          <a:p>
            <a:pPr>
              <a:lnSpc>
                <a:spcPct val="80000"/>
              </a:lnSpc>
            </a:pPr>
            <a:r>
              <a:rPr lang="en-US" dirty="0"/>
              <a:t>Programs have locality, so if something not used for a while, unlikely to be used in the near future.</a:t>
            </a:r>
          </a:p>
          <a:p>
            <a:pPr>
              <a:lnSpc>
                <a:spcPct val="80000"/>
              </a:lnSpc>
            </a:pPr>
            <a:r>
              <a:rPr lang="en-US" dirty="0"/>
              <a:t>Seems like LRU should be a good approximation to OPT.</a:t>
            </a:r>
          </a:p>
          <a:p>
            <a:pPr>
              <a:lnSpc>
                <a:spcPct val="80000"/>
              </a:lnSpc>
              <a:spcBef>
                <a:spcPct val="20000"/>
              </a:spcBef>
            </a:pPr>
            <a:r>
              <a:rPr lang="en-US" dirty="0"/>
              <a:t>How to implement LRU? Use a list!</a:t>
            </a:r>
          </a:p>
          <a:p>
            <a:pPr>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r>
              <a:rPr lang="en-US" dirty="0"/>
              <a:t>On each use, remove page from list and place at head</a:t>
            </a:r>
          </a:p>
          <a:p>
            <a:pPr lvl="1">
              <a:lnSpc>
                <a:spcPct val="80000"/>
              </a:lnSpc>
              <a:spcBef>
                <a:spcPct val="20000"/>
              </a:spcBef>
            </a:pPr>
            <a:r>
              <a:rPr lang="en-US" dirty="0"/>
              <a:t>LRU page is at tail</a:t>
            </a:r>
          </a:p>
          <a:p>
            <a:pPr>
              <a:lnSpc>
                <a:spcPct val="80000"/>
              </a:lnSpc>
              <a:spcBef>
                <a:spcPct val="20000"/>
              </a:spcBef>
            </a:pPr>
            <a:r>
              <a:rPr lang="en-US" dirty="0"/>
              <a:t>Problems with this scheme for paging?</a:t>
            </a:r>
          </a:p>
          <a:p>
            <a:pPr lvl="1">
              <a:lnSpc>
                <a:spcPct val="80000"/>
              </a:lnSpc>
              <a:spcBef>
                <a:spcPct val="20000"/>
              </a:spcBef>
            </a:pPr>
            <a:r>
              <a:rPr lang="en-US" dirty="0"/>
              <a:t>List must be updated at every memory reference; List manipulation is expensive</a:t>
            </a:r>
          </a:p>
          <a:p>
            <a:pPr>
              <a:lnSpc>
                <a:spcPct val="80000"/>
              </a:lnSpc>
              <a:spcBef>
                <a:spcPct val="20000"/>
              </a:spcBef>
            </a:pPr>
            <a:r>
              <a:rPr lang="en-US" dirty="0"/>
              <a:t>In practice, people </a:t>
            </a:r>
            <a:r>
              <a:rPr lang="en-US" dirty="0">
                <a:solidFill>
                  <a:schemeClr val="hlink"/>
                </a:solidFill>
              </a:rPr>
              <a:t>approximate</a:t>
            </a:r>
            <a:r>
              <a:rPr lang="en-US" dirty="0"/>
              <a:t> LRU (more later)</a:t>
            </a:r>
          </a:p>
        </p:txBody>
      </p:sp>
      <p:grpSp>
        <p:nvGrpSpPr>
          <p:cNvPr id="2" name="Group 4"/>
          <p:cNvGrpSpPr>
            <a:grpSpLocks/>
          </p:cNvGrpSpPr>
          <p:nvPr/>
        </p:nvGrpSpPr>
        <p:grpSpPr bwMode="auto">
          <a:xfrm>
            <a:off x="1371600" y="3165976"/>
            <a:ext cx="6438900" cy="1295400"/>
            <a:chOff x="736" y="3120"/>
            <a:chExt cx="4112" cy="880"/>
          </a:xfrm>
        </p:grpSpPr>
        <p:sp>
          <p:nvSpPr>
            <p:cNvPr id="792581" name="Rectangle 5"/>
            <p:cNvSpPr>
              <a:spLocks noChangeArrowheads="1"/>
            </p:cNvSpPr>
            <p:nvPr/>
          </p:nvSpPr>
          <p:spPr bwMode="auto">
            <a:xfrm>
              <a:off x="1536"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6</a:t>
              </a:r>
            </a:p>
          </p:txBody>
        </p:sp>
        <p:sp>
          <p:nvSpPr>
            <p:cNvPr id="792582" name="Rectangle 6"/>
            <p:cNvSpPr>
              <a:spLocks noChangeArrowheads="1"/>
            </p:cNvSpPr>
            <p:nvPr/>
          </p:nvSpPr>
          <p:spPr bwMode="auto">
            <a:xfrm>
              <a:off x="2448"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7</a:t>
              </a:r>
            </a:p>
          </p:txBody>
        </p:sp>
        <p:sp>
          <p:nvSpPr>
            <p:cNvPr id="792583" name="Rectangle 7"/>
            <p:cNvSpPr>
              <a:spLocks noChangeArrowheads="1"/>
            </p:cNvSpPr>
            <p:nvPr/>
          </p:nvSpPr>
          <p:spPr bwMode="auto">
            <a:xfrm>
              <a:off x="3360"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1</a:t>
              </a:r>
            </a:p>
          </p:txBody>
        </p:sp>
        <p:sp>
          <p:nvSpPr>
            <p:cNvPr id="792584" name="Rectangle 8"/>
            <p:cNvSpPr>
              <a:spLocks noChangeArrowheads="1"/>
            </p:cNvSpPr>
            <p:nvPr/>
          </p:nvSpPr>
          <p:spPr bwMode="auto">
            <a:xfrm>
              <a:off x="4272"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r>
                <a:rPr lang="en-US"/>
                <a:t>Page 2</a:t>
              </a:r>
            </a:p>
          </p:txBody>
        </p:sp>
        <p:sp>
          <p:nvSpPr>
            <p:cNvPr id="792585" name="Line 9"/>
            <p:cNvSpPr>
              <a:spLocks noChangeShapeType="1"/>
            </p:cNvSpPr>
            <p:nvPr/>
          </p:nvSpPr>
          <p:spPr bwMode="auto">
            <a:xfrm>
              <a:off x="2112"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6" name="Line 10"/>
            <p:cNvSpPr>
              <a:spLocks noChangeShapeType="1"/>
            </p:cNvSpPr>
            <p:nvPr/>
          </p:nvSpPr>
          <p:spPr bwMode="auto">
            <a:xfrm>
              <a:off x="3024"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7" name="Line 11"/>
            <p:cNvSpPr>
              <a:spLocks noChangeShapeType="1"/>
            </p:cNvSpPr>
            <p:nvPr/>
          </p:nvSpPr>
          <p:spPr bwMode="auto">
            <a:xfrm>
              <a:off x="3936"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8" name="Line 12"/>
            <p:cNvSpPr>
              <a:spLocks noChangeShapeType="1"/>
            </p:cNvSpPr>
            <p:nvPr/>
          </p:nvSpPr>
          <p:spPr bwMode="auto">
            <a:xfrm>
              <a:off x="1200"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a:p>
          </p:txBody>
        </p:sp>
        <p:sp>
          <p:nvSpPr>
            <p:cNvPr id="792589" name="Text Box 13"/>
            <p:cNvSpPr txBox="1">
              <a:spLocks noChangeArrowheads="1"/>
            </p:cNvSpPr>
            <p:nvPr/>
          </p:nvSpPr>
          <p:spPr bwMode="auto">
            <a:xfrm>
              <a:off x="736" y="3279"/>
              <a:ext cx="516" cy="226"/>
            </a:xfrm>
            <a:prstGeom prst="rect">
              <a:avLst/>
            </a:prstGeom>
            <a:noFill/>
            <a:ln w="38100" algn="ctr">
              <a:noFill/>
              <a:miter lim="800000"/>
              <a:headEnd/>
              <a:tailEnd/>
            </a:ln>
            <a:effectLst/>
          </p:spPr>
          <p:txBody>
            <a:bodyPr wrap="none" lIns="90478" tIns="44445" rIns="90478" bIns="44445">
              <a:spAutoFit/>
            </a:bodyPr>
            <a:lstStyle/>
            <a:p>
              <a:r>
                <a:rPr lang="en-US"/>
                <a:t>Head</a:t>
              </a:r>
            </a:p>
          </p:txBody>
        </p:sp>
        <p:sp>
          <p:nvSpPr>
            <p:cNvPr id="792590" name="Freeform 14"/>
            <p:cNvSpPr>
              <a:spLocks/>
            </p:cNvSpPr>
            <p:nvPr/>
          </p:nvSpPr>
          <p:spPr bwMode="auto">
            <a:xfrm>
              <a:off x="3552" y="3648"/>
              <a:ext cx="720" cy="240"/>
            </a:xfrm>
            <a:custGeom>
              <a:avLst/>
              <a:gdLst/>
              <a:ahLst/>
              <a:cxnLst>
                <a:cxn ang="0">
                  <a:pos x="0" y="240"/>
                </a:cxn>
                <a:cxn ang="0">
                  <a:pos x="480" y="240"/>
                </a:cxn>
                <a:cxn ang="0">
                  <a:pos x="720" y="0"/>
                </a:cxn>
              </a:cxnLst>
              <a:rect l="0" t="0" r="r" b="b"/>
              <a:pathLst>
                <a:path w="720" h="240">
                  <a:moveTo>
                    <a:pt x="0" y="240"/>
                  </a:moveTo>
                  <a:lnTo>
                    <a:pt x="480" y="240"/>
                  </a:lnTo>
                  <a:lnTo>
                    <a:pt x="720" y="0"/>
                  </a:lnTo>
                </a:path>
              </a:pathLst>
            </a:custGeom>
            <a:noFill/>
            <a:ln w="3810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792591" name="Text Box 15"/>
            <p:cNvSpPr txBox="1">
              <a:spLocks noChangeArrowheads="1"/>
            </p:cNvSpPr>
            <p:nvPr/>
          </p:nvSpPr>
          <p:spPr bwMode="auto">
            <a:xfrm>
              <a:off x="2648" y="3774"/>
              <a:ext cx="910" cy="226"/>
            </a:xfrm>
            <a:prstGeom prst="rect">
              <a:avLst/>
            </a:prstGeom>
            <a:noFill/>
            <a:ln w="38100" algn="ctr">
              <a:noFill/>
              <a:miter lim="800000"/>
              <a:headEnd/>
              <a:tailEnd/>
            </a:ln>
            <a:effectLst/>
          </p:spPr>
          <p:txBody>
            <a:bodyPr wrap="none" lIns="90478" tIns="44445" rIns="90478" bIns="44445">
              <a:spAutoFit/>
            </a:bodyPr>
            <a:lstStyle/>
            <a:p>
              <a:r>
                <a:rPr lang="en-US"/>
                <a:t>Tail (LRU)</a:t>
              </a:r>
            </a:p>
          </p:txBody>
        </p:sp>
      </p:grpSp>
      <p:sp>
        <p:nvSpPr>
          <p:cNvPr id="16"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16</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anim calcmode="lin" valueType="num">
                                      <p:cBhvr additive="base">
                                        <p:cTn id="7" dur="500" fill="hold"/>
                                        <p:tgtEl>
                                          <p:spTgt spid="792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2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92579">
                                            <p:txEl>
                                              <p:pRg st="1" end="1"/>
                                            </p:txEl>
                                          </p:spTgt>
                                        </p:tgtEl>
                                        <p:attrNameLst>
                                          <p:attrName>style.visibility</p:attrName>
                                        </p:attrNameLst>
                                      </p:cBhvr>
                                      <p:to>
                                        <p:strVal val="visible"/>
                                      </p:to>
                                    </p:set>
                                    <p:anim calcmode="lin" valueType="num">
                                      <p:cBhvr additive="base">
                                        <p:cTn id="13" dur="500" fill="hold"/>
                                        <p:tgtEl>
                                          <p:spTgt spid="792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92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92579">
                                            <p:txEl>
                                              <p:pRg st="2" end="2"/>
                                            </p:txEl>
                                          </p:spTgt>
                                        </p:tgtEl>
                                        <p:attrNameLst>
                                          <p:attrName>style.visibility</p:attrName>
                                        </p:attrNameLst>
                                      </p:cBhvr>
                                      <p:to>
                                        <p:strVal val="visible"/>
                                      </p:to>
                                    </p:set>
                                    <p:anim calcmode="lin" valueType="num">
                                      <p:cBhvr additive="base">
                                        <p:cTn id="19" dur="500" fill="hold"/>
                                        <p:tgtEl>
                                          <p:spTgt spid="792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2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92579">
                                            <p:txEl>
                                              <p:pRg st="3" end="3"/>
                                            </p:txEl>
                                          </p:spTgt>
                                        </p:tgtEl>
                                        <p:attrNameLst>
                                          <p:attrName>style.visibility</p:attrName>
                                        </p:attrNameLst>
                                      </p:cBhvr>
                                      <p:to>
                                        <p:strVal val="visible"/>
                                      </p:to>
                                    </p:set>
                                    <p:anim calcmode="lin" valueType="num">
                                      <p:cBhvr additive="base">
                                        <p:cTn id="25" dur="500" fill="hold"/>
                                        <p:tgtEl>
                                          <p:spTgt spid="792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257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2579">
                                            <p:txEl>
                                              <p:pRg st="9" end="9"/>
                                            </p:txEl>
                                          </p:spTgt>
                                        </p:tgtEl>
                                        <p:attrNameLst>
                                          <p:attrName>style.visibility</p:attrName>
                                        </p:attrNameLst>
                                      </p:cBhvr>
                                      <p:to>
                                        <p:strVal val="visible"/>
                                      </p:to>
                                    </p:set>
                                    <p:anim calcmode="lin" valueType="num">
                                      <p:cBhvr additive="base">
                                        <p:cTn id="35" dur="500" fill="hold"/>
                                        <p:tgtEl>
                                          <p:spTgt spid="792579">
                                            <p:txEl>
                                              <p:pRg st="9" end="9"/>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2579">
                                            <p:txEl>
                                              <p:pRg st="9" end="9"/>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2579">
                                            <p:txEl>
                                              <p:pRg st="10" end="10"/>
                                            </p:txEl>
                                          </p:spTgt>
                                        </p:tgtEl>
                                        <p:attrNameLst>
                                          <p:attrName>style.visibility</p:attrName>
                                        </p:attrNameLst>
                                      </p:cBhvr>
                                      <p:to>
                                        <p:strVal val="visible"/>
                                      </p:to>
                                    </p:set>
                                    <p:anim calcmode="lin" valueType="num">
                                      <p:cBhvr additive="base">
                                        <p:cTn id="39" dur="500" fill="hold"/>
                                        <p:tgtEl>
                                          <p:spTgt spid="792579">
                                            <p:txEl>
                                              <p:pRg st="10" end="1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25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92579">
                                            <p:txEl>
                                              <p:pRg st="11" end="11"/>
                                            </p:txEl>
                                          </p:spTgt>
                                        </p:tgtEl>
                                        <p:attrNameLst>
                                          <p:attrName>style.visibility</p:attrName>
                                        </p:attrNameLst>
                                      </p:cBhvr>
                                      <p:to>
                                        <p:strVal val="visible"/>
                                      </p:to>
                                    </p:set>
                                    <p:anim calcmode="lin" valueType="num">
                                      <p:cBhvr additive="base">
                                        <p:cTn id="45" dur="500" fill="hold"/>
                                        <p:tgtEl>
                                          <p:spTgt spid="792579">
                                            <p:txEl>
                                              <p:pRg st="11" end="1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92579">
                                            <p:txEl>
                                              <p:pRg st="11" end="11"/>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92579">
                                            <p:txEl>
                                              <p:pRg st="12" end="12"/>
                                            </p:txEl>
                                          </p:spTgt>
                                        </p:tgtEl>
                                        <p:attrNameLst>
                                          <p:attrName>style.visibility</p:attrName>
                                        </p:attrNameLst>
                                      </p:cBhvr>
                                      <p:to>
                                        <p:strVal val="visible"/>
                                      </p:to>
                                    </p:set>
                                    <p:anim calcmode="lin" valueType="num">
                                      <p:cBhvr additive="base">
                                        <p:cTn id="49" dur="500" fill="hold"/>
                                        <p:tgtEl>
                                          <p:spTgt spid="792579">
                                            <p:txEl>
                                              <p:pRg st="12" end="1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9257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92579">
                                            <p:txEl>
                                              <p:pRg st="13" end="13"/>
                                            </p:txEl>
                                          </p:spTgt>
                                        </p:tgtEl>
                                        <p:attrNameLst>
                                          <p:attrName>style.visibility</p:attrName>
                                        </p:attrNameLst>
                                      </p:cBhvr>
                                      <p:to>
                                        <p:strVal val="visible"/>
                                      </p:to>
                                    </p:set>
                                    <p:anim calcmode="lin" valueType="num">
                                      <p:cBhvr additive="base">
                                        <p:cTn id="55" dur="500" fill="hold"/>
                                        <p:tgtEl>
                                          <p:spTgt spid="792579">
                                            <p:txEl>
                                              <p:pRg st="13" end="1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9257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304800" y="1720646"/>
            <a:ext cx="8544232" cy="2698954"/>
          </a:xfrm>
        </p:spPr>
        <p:txBody>
          <a:bodyPr>
            <a:normAutofit fontScale="92500" lnSpcReduction="10000"/>
          </a:bodyPr>
          <a:lstStyle/>
          <a:p>
            <a:pPr>
              <a:lnSpc>
                <a:spcPct val="80000"/>
              </a:lnSpc>
              <a:spcBef>
                <a:spcPct val="20000"/>
              </a:spcBef>
            </a:pPr>
            <a:r>
              <a:rPr lang="en-US" dirty="0"/>
              <a:t>Consider a cache size of 3 page frames,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Consider FIFO Page replacement:</a:t>
            </a:r>
          </a:p>
          <a:p>
            <a:pPr lvl="1">
              <a:lnSpc>
                <a:spcPct val="80000"/>
              </a:lnSpc>
              <a:spcBef>
                <a:spcPct val="20000"/>
              </a:spcBef>
            </a:pPr>
            <a:r>
              <a:rPr lang="en-US" dirty="0"/>
              <a:t>FIFO: 7 faults. </a:t>
            </a:r>
          </a:p>
          <a:p>
            <a:pPr lvl="1">
              <a:lnSpc>
                <a:spcPct val="80000"/>
              </a:lnSpc>
              <a:spcBef>
                <a:spcPct val="20000"/>
              </a:spcBef>
            </a:pPr>
            <a:r>
              <a:rPr lang="en-US" dirty="0"/>
              <a:t>When referencing D, replacing A is bad choice, since need A again right away</a:t>
            </a:r>
          </a:p>
        </p:txBody>
      </p:sp>
      <p:sp>
        <p:nvSpPr>
          <p:cNvPr id="775170" name="Rectangle 2"/>
          <p:cNvSpPr>
            <a:spLocks noGrp="1" noChangeArrowheads="1"/>
          </p:cNvSpPr>
          <p:nvPr>
            <p:ph type="title"/>
          </p:nvPr>
        </p:nvSpPr>
        <p:spPr/>
        <p:txBody>
          <a:bodyPr/>
          <a:lstStyle/>
          <a:p>
            <a:r>
              <a:rPr lang="en-US" dirty="0"/>
              <a:t>Example: FIFO</a:t>
            </a:r>
          </a:p>
        </p:txBody>
      </p:sp>
      <p:grpSp>
        <p:nvGrpSpPr>
          <p:cNvPr id="82" name="Group 81"/>
          <p:cNvGrpSpPr/>
          <p:nvPr/>
        </p:nvGrpSpPr>
        <p:grpSpPr>
          <a:xfrm>
            <a:off x="824578" y="4404851"/>
            <a:ext cx="7604125" cy="2206625"/>
            <a:chOff x="854075" y="2438400"/>
            <a:chExt cx="7604125" cy="2206625"/>
          </a:xfrm>
        </p:grpSpPr>
        <p:grpSp>
          <p:nvGrpSpPr>
            <p:cNvPr id="2" name="Group 137"/>
            <p:cNvGrpSpPr>
              <a:grpSpLocks/>
            </p:cNvGrpSpPr>
            <p:nvPr/>
          </p:nvGrpSpPr>
          <p:grpSpPr bwMode="auto">
            <a:xfrm>
              <a:off x="7858125" y="3168650"/>
              <a:ext cx="600075" cy="1476375"/>
              <a:chOff x="4950" y="2190"/>
              <a:chExt cx="378" cy="930"/>
            </a:xfrm>
          </p:grpSpPr>
          <p:sp>
            <p:nvSpPr>
              <p:cNvPr id="775220" name="Rectangle 52"/>
              <p:cNvSpPr>
                <a:spLocks noChangeArrowheads="1"/>
              </p:cNvSpPr>
              <p:nvPr/>
            </p:nvSpPr>
            <p:spPr bwMode="auto">
              <a:xfrm>
                <a:off x="495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8" name="Rectangle 40"/>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6" name="Rectangle 28"/>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3" name="Group 136"/>
            <p:cNvGrpSpPr>
              <a:grpSpLocks/>
            </p:cNvGrpSpPr>
            <p:nvPr/>
          </p:nvGrpSpPr>
          <p:grpSpPr bwMode="auto">
            <a:xfrm>
              <a:off x="7259638" y="3168650"/>
              <a:ext cx="598487" cy="1476375"/>
              <a:chOff x="4573" y="2190"/>
              <a:chExt cx="377" cy="930"/>
            </a:xfrm>
          </p:grpSpPr>
          <p:sp>
            <p:nvSpPr>
              <p:cNvPr id="775219" name="Rectangle 51"/>
              <p:cNvSpPr>
                <a:spLocks noChangeArrowheads="1"/>
              </p:cNvSpPr>
              <p:nvPr/>
            </p:nvSpPr>
            <p:spPr bwMode="auto">
              <a:xfrm>
                <a:off x="457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7" name="Rectangle 39"/>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5" name="Rectangle 27"/>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4" name="Group 135"/>
            <p:cNvGrpSpPr>
              <a:grpSpLocks/>
            </p:cNvGrpSpPr>
            <p:nvPr/>
          </p:nvGrpSpPr>
          <p:grpSpPr bwMode="auto">
            <a:xfrm>
              <a:off x="6659563" y="3168650"/>
              <a:ext cx="600075" cy="1476375"/>
              <a:chOff x="4195" y="2190"/>
              <a:chExt cx="378" cy="930"/>
            </a:xfrm>
          </p:grpSpPr>
          <p:sp>
            <p:nvSpPr>
              <p:cNvPr id="775218" name="Rectangle 50"/>
              <p:cNvSpPr>
                <a:spLocks noChangeArrowheads="1"/>
              </p:cNvSpPr>
              <p:nvPr/>
            </p:nvSpPr>
            <p:spPr bwMode="auto">
              <a:xfrm>
                <a:off x="4195"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5206" name="Rectangle 38"/>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4" name="Rectangle 26"/>
              <p:cNvSpPr>
                <a:spLocks noChangeArrowheads="1"/>
              </p:cNvSpPr>
              <p:nvPr/>
            </p:nvSpPr>
            <p:spPr bwMode="auto">
              <a:xfrm>
                <a:off x="419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5" name="Group 134"/>
            <p:cNvGrpSpPr>
              <a:grpSpLocks/>
            </p:cNvGrpSpPr>
            <p:nvPr/>
          </p:nvGrpSpPr>
          <p:grpSpPr bwMode="auto">
            <a:xfrm>
              <a:off x="6061075" y="3168650"/>
              <a:ext cx="598488" cy="1476375"/>
              <a:chOff x="3818" y="2190"/>
              <a:chExt cx="377" cy="930"/>
            </a:xfrm>
          </p:grpSpPr>
          <p:sp>
            <p:nvSpPr>
              <p:cNvPr id="775217" name="Rectangle 49"/>
              <p:cNvSpPr>
                <a:spLocks noChangeArrowheads="1"/>
              </p:cNvSpPr>
              <p:nvPr/>
            </p:nvSpPr>
            <p:spPr bwMode="auto">
              <a:xfrm>
                <a:off x="3818"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5" name="Rectangle 37"/>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3" name="Rectangle 25"/>
              <p:cNvSpPr>
                <a:spLocks noChangeArrowheads="1"/>
              </p:cNvSpPr>
              <p:nvPr/>
            </p:nvSpPr>
            <p:spPr bwMode="auto">
              <a:xfrm>
                <a:off x="3818"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33"/>
            <p:cNvGrpSpPr>
              <a:grpSpLocks/>
            </p:cNvGrpSpPr>
            <p:nvPr/>
          </p:nvGrpSpPr>
          <p:grpSpPr bwMode="auto">
            <a:xfrm>
              <a:off x="5461000" y="3168650"/>
              <a:ext cx="600075" cy="1476375"/>
              <a:chOff x="3440" y="2190"/>
              <a:chExt cx="378" cy="930"/>
            </a:xfrm>
          </p:grpSpPr>
          <p:sp>
            <p:nvSpPr>
              <p:cNvPr id="775216" name="Rectangle 48"/>
              <p:cNvSpPr>
                <a:spLocks noChangeArrowheads="1"/>
              </p:cNvSpPr>
              <p:nvPr/>
            </p:nvSpPr>
            <p:spPr bwMode="auto">
              <a:xfrm>
                <a:off x="3440"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4" name="Rectangle 36"/>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75192" name="Rectangle 24"/>
              <p:cNvSpPr>
                <a:spLocks noChangeArrowheads="1"/>
              </p:cNvSpPr>
              <p:nvPr/>
            </p:nvSpPr>
            <p:spPr bwMode="auto">
              <a:xfrm>
                <a:off x="3440"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132"/>
            <p:cNvGrpSpPr>
              <a:grpSpLocks/>
            </p:cNvGrpSpPr>
            <p:nvPr/>
          </p:nvGrpSpPr>
          <p:grpSpPr bwMode="auto">
            <a:xfrm>
              <a:off x="4862513" y="3168650"/>
              <a:ext cx="598487" cy="1476375"/>
              <a:chOff x="3063" y="2190"/>
              <a:chExt cx="377" cy="930"/>
            </a:xfrm>
          </p:grpSpPr>
          <p:sp>
            <p:nvSpPr>
              <p:cNvPr id="775215" name="Rectangle 47"/>
              <p:cNvSpPr>
                <a:spLocks noChangeArrowheads="1"/>
              </p:cNvSpPr>
              <p:nvPr/>
            </p:nvSpPr>
            <p:spPr bwMode="auto">
              <a:xfrm>
                <a:off x="3063"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3" name="Rectangle 35"/>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1" name="Rectangle 23"/>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8" name="Group 131"/>
            <p:cNvGrpSpPr>
              <a:grpSpLocks/>
            </p:cNvGrpSpPr>
            <p:nvPr/>
          </p:nvGrpSpPr>
          <p:grpSpPr bwMode="auto">
            <a:xfrm>
              <a:off x="4262438" y="3168650"/>
              <a:ext cx="600075" cy="1476375"/>
              <a:chOff x="2685" y="2190"/>
              <a:chExt cx="378" cy="930"/>
            </a:xfrm>
          </p:grpSpPr>
          <p:sp>
            <p:nvSpPr>
              <p:cNvPr id="775214" name="Rectangle 46"/>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2" name="Rectangle 34"/>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0" name="Rectangle 22"/>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130"/>
            <p:cNvGrpSpPr>
              <a:grpSpLocks/>
            </p:cNvGrpSpPr>
            <p:nvPr/>
          </p:nvGrpSpPr>
          <p:grpSpPr bwMode="auto">
            <a:xfrm>
              <a:off x="3662363" y="3168650"/>
              <a:ext cx="600075" cy="1476375"/>
              <a:chOff x="2307" y="2190"/>
              <a:chExt cx="378" cy="930"/>
            </a:xfrm>
          </p:grpSpPr>
          <p:sp>
            <p:nvSpPr>
              <p:cNvPr id="775213" name="Rectangle 45"/>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201" name="Rectangle 33"/>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89" name="Rectangle 21"/>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129"/>
            <p:cNvGrpSpPr>
              <a:grpSpLocks/>
            </p:cNvGrpSpPr>
            <p:nvPr/>
          </p:nvGrpSpPr>
          <p:grpSpPr bwMode="auto">
            <a:xfrm>
              <a:off x="3063875" y="3168650"/>
              <a:ext cx="598488" cy="1476375"/>
              <a:chOff x="1930" y="2190"/>
              <a:chExt cx="377" cy="930"/>
            </a:xfrm>
          </p:grpSpPr>
          <p:sp>
            <p:nvSpPr>
              <p:cNvPr id="775212" name="Rectangle 44"/>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5200" name="Rectangle 32"/>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88" name="Rectangle 20"/>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128"/>
            <p:cNvGrpSpPr>
              <a:grpSpLocks/>
            </p:cNvGrpSpPr>
            <p:nvPr/>
          </p:nvGrpSpPr>
          <p:grpSpPr bwMode="auto">
            <a:xfrm>
              <a:off x="2463800" y="3168650"/>
              <a:ext cx="600075" cy="1476375"/>
              <a:chOff x="1552" y="2190"/>
              <a:chExt cx="378" cy="930"/>
            </a:xfrm>
          </p:grpSpPr>
          <p:sp>
            <p:nvSpPr>
              <p:cNvPr id="775211" name="Rectangle 43"/>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9" name="Rectangle 31"/>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5187" name="Rectangle 19"/>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27"/>
            <p:cNvGrpSpPr>
              <a:grpSpLocks/>
            </p:cNvGrpSpPr>
            <p:nvPr/>
          </p:nvGrpSpPr>
          <p:grpSpPr bwMode="auto">
            <a:xfrm>
              <a:off x="1865313" y="3168650"/>
              <a:ext cx="598487" cy="1476375"/>
              <a:chOff x="1117" y="1948"/>
              <a:chExt cx="377" cy="930"/>
            </a:xfrm>
          </p:grpSpPr>
          <p:sp>
            <p:nvSpPr>
              <p:cNvPr id="775210" name="Rectangle 42"/>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98" name="Rectangle 30"/>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5186" name="Rectangle 18"/>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775184" name="Rectangle 16"/>
            <p:cNvSpPr>
              <a:spLocks noChangeArrowheads="1"/>
            </p:cNvSpPr>
            <p:nvPr/>
          </p:nvSpPr>
          <p:spPr bwMode="auto">
            <a:xfrm>
              <a:off x="7858125"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83" name="Rectangle 15"/>
            <p:cNvSpPr>
              <a:spLocks noChangeArrowheads="1"/>
            </p:cNvSpPr>
            <p:nvPr/>
          </p:nvSpPr>
          <p:spPr bwMode="auto">
            <a:xfrm>
              <a:off x="7259638"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5182" name="Rectangle 14"/>
            <p:cNvSpPr>
              <a:spLocks noChangeArrowheads="1"/>
            </p:cNvSpPr>
            <p:nvPr/>
          </p:nvSpPr>
          <p:spPr bwMode="auto">
            <a:xfrm>
              <a:off x="66595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81" name="Rectangle 13"/>
            <p:cNvSpPr>
              <a:spLocks noChangeArrowheads="1"/>
            </p:cNvSpPr>
            <p:nvPr/>
          </p:nvSpPr>
          <p:spPr bwMode="auto">
            <a:xfrm>
              <a:off x="60610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5180" name="Rectangle 12"/>
            <p:cNvSpPr>
              <a:spLocks noChangeArrowheads="1"/>
            </p:cNvSpPr>
            <p:nvPr/>
          </p:nvSpPr>
          <p:spPr bwMode="auto">
            <a:xfrm>
              <a:off x="54610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5179" name="Rectangle 11"/>
            <p:cNvSpPr>
              <a:spLocks noChangeArrowheads="1"/>
            </p:cNvSpPr>
            <p:nvPr/>
          </p:nvSpPr>
          <p:spPr bwMode="auto">
            <a:xfrm>
              <a:off x="48625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5178" name="Rectangle 10"/>
            <p:cNvSpPr>
              <a:spLocks noChangeArrowheads="1"/>
            </p:cNvSpPr>
            <p:nvPr/>
          </p:nvSpPr>
          <p:spPr bwMode="auto">
            <a:xfrm>
              <a:off x="4262438"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77" name="Rectangle 9"/>
            <p:cNvSpPr>
              <a:spLocks noChangeArrowheads="1"/>
            </p:cNvSpPr>
            <p:nvPr/>
          </p:nvSpPr>
          <p:spPr bwMode="auto">
            <a:xfrm>
              <a:off x="3662363"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5176" name="Rectangle 8"/>
            <p:cNvSpPr>
              <a:spLocks noChangeArrowheads="1"/>
            </p:cNvSpPr>
            <p:nvPr/>
          </p:nvSpPr>
          <p:spPr bwMode="auto">
            <a:xfrm>
              <a:off x="3063875" y="24384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5175" name="Rectangle 7"/>
            <p:cNvSpPr>
              <a:spLocks noChangeArrowheads="1"/>
            </p:cNvSpPr>
            <p:nvPr/>
          </p:nvSpPr>
          <p:spPr bwMode="auto">
            <a:xfrm>
              <a:off x="2463800" y="24384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5174" name="Rectangle 6"/>
            <p:cNvSpPr>
              <a:spLocks noChangeArrowheads="1"/>
            </p:cNvSpPr>
            <p:nvPr/>
          </p:nvSpPr>
          <p:spPr bwMode="auto">
            <a:xfrm>
              <a:off x="1865313" y="24384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13" name="Group 138"/>
            <p:cNvGrpSpPr>
              <a:grpSpLocks/>
            </p:cNvGrpSpPr>
            <p:nvPr/>
          </p:nvGrpSpPr>
          <p:grpSpPr bwMode="auto">
            <a:xfrm>
              <a:off x="854075" y="2438400"/>
              <a:ext cx="7604125" cy="2206625"/>
              <a:chOff x="538" y="1536"/>
              <a:chExt cx="4790" cy="1390"/>
            </a:xfrm>
          </p:grpSpPr>
          <p:sp>
            <p:nvSpPr>
              <p:cNvPr id="775209" name="Rectangle 41"/>
              <p:cNvSpPr>
                <a:spLocks noChangeArrowheads="1"/>
              </p:cNvSpPr>
              <p:nvPr/>
            </p:nvSpPr>
            <p:spPr bwMode="auto">
              <a:xfrm>
                <a:off x="538" y="261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775197" name="Rectangle 29"/>
              <p:cNvSpPr>
                <a:spLocks noChangeArrowheads="1"/>
              </p:cNvSpPr>
              <p:nvPr/>
            </p:nvSpPr>
            <p:spPr bwMode="auto">
              <a:xfrm>
                <a:off x="538" y="230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775185" name="Rectangle 17"/>
              <p:cNvSpPr>
                <a:spLocks noChangeArrowheads="1"/>
              </p:cNvSpPr>
              <p:nvPr/>
            </p:nvSpPr>
            <p:spPr bwMode="auto">
              <a:xfrm>
                <a:off x="538" y="1996"/>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775173" name="Rectangle 5"/>
              <p:cNvSpPr>
                <a:spLocks noChangeArrowheads="1"/>
              </p:cNvSpPr>
              <p:nvPr/>
            </p:nvSpPr>
            <p:spPr bwMode="auto">
              <a:xfrm>
                <a:off x="538" y="1536"/>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775221" name="Line 53"/>
              <p:cNvSpPr>
                <a:spLocks noChangeShapeType="1"/>
              </p:cNvSpPr>
              <p:nvPr/>
            </p:nvSpPr>
            <p:spPr bwMode="auto">
              <a:xfrm>
                <a:off x="538" y="153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5222" name="Line 54"/>
              <p:cNvSpPr>
                <a:spLocks noChangeShapeType="1"/>
              </p:cNvSpPr>
              <p:nvPr/>
            </p:nvSpPr>
            <p:spPr bwMode="auto">
              <a:xfrm>
                <a:off x="538" y="1996"/>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5223" name="Line 55"/>
              <p:cNvSpPr>
                <a:spLocks noChangeShapeType="1"/>
              </p:cNvSpPr>
              <p:nvPr/>
            </p:nvSpPr>
            <p:spPr bwMode="auto">
              <a:xfrm>
                <a:off x="538" y="230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24" name="Line 56"/>
              <p:cNvSpPr>
                <a:spLocks noChangeShapeType="1"/>
              </p:cNvSpPr>
              <p:nvPr/>
            </p:nvSpPr>
            <p:spPr bwMode="auto">
              <a:xfrm>
                <a:off x="538" y="2616"/>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25" name="Line 57"/>
              <p:cNvSpPr>
                <a:spLocks noChangeShapeType="1"/>
              </p:cNvSpPr>
              <p:nvPr/>
            </p:nvSpPr>
            <p:spPr bwMode="auto">
              <a:xfrm>
                <a:off x="538" y="2926"/>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5226" name="Line 58"/>
              <p:cNvSpPr>
                <a:spLocks noChangeShapeType="1"/>
              </p:cNvSpPr>
              <p:nvPr/>
            </p:nvSpPr>
            <p:spPr bwMode="auto">
              <a:xfrm>
                <a:off x="53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5227" name="Line 59"/>
              <p:cNvSpPr>
                <a:spLocks noChangeShapeType="1"/>
              </p:cNvSpPr>
              <p:nvPr/>
            </p:nvSpPr>
            <p:spPr bwMode="auto">
              <a:xfrm>
                <a:off x="1175" y="1536"/>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5228" name="Line 60"/>
              <p:cNvSpPr>
                <a:spLocks noChangeShapeType="1"/>
              </p:cNvSpPr>
              <p:nvPr/>
            </p:nvSpPr>
            <p:spPr bwMode="auto">
              <a:xfrm>
                <a:off x="1552"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29" name="Line 61"/>
              <p:cNvSpPr>
                <a:spLocks noChangeShapeType="1"/>
              </p:cNvSpPr>
              <p:nvPr/>
            </p:nvSpPr>
            <p:spPr bwMode="auto">
              <a:xfrm>
                <a:off x="193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0" name="Line 62"/>
              <p:cNvSpPr>
                <a:spLocks noChangeShapeType="1"/>
              </p:cNvSpPr>
              <p:nvPr/>
            </p:nvSpPr>
            <p:spPr bwMode="auto">
              <a:xfrm>
                <a:off x="2307"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1" name="Line 63"/>
              <p:cNvSpPr>
                <a:spLocks noChangeShapeType="1"/>
              </p:cNvSpPr>
              <p:nvPr/>
            </p:nvSpPr>
            <p:spPr bwMode="auto">
              <a:xfrm>
                <a:off x="268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2" name="Line 64"/>
              <p:cNvSpPr>
                <a:spLocks noChangeShapeType="1"/>
              </p:cNvSpPr>
              <p:nvPr/>
            </p:nvSpPr>
            <p:spPr bwMode="auto">
              <a:xfrm>
                <a:off x="306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3" name="Line 65"/>
              <p:cNvSpPr>
                <a:spLocks noChangeShapeType="1"/>
              </p:cNvSpPr>
              <p:nvPr/>
            </p:nvSpPr>
            <p:spPr bwMode="auto">
              <a:xfrm>
                <a:off x="344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4" name="Line 66"/>
              <p:cNvSpPr>
                <a:spLocks noChangeShapeType="1"/>
              </p:cNvSpPr>
              <p:nvPr/>
            </p:nvSpPr>
            <p:spPr bwMode="auto">
              <a:xfrm>
                <a:off x="3818"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5" name="Line 67"/>
              <p:cNvSpPr>
                <a:spLocks noChangeShapeType="1"/>
              </p:cNvSpPr>
              <p:nvPr/>
            </p:nvSpPr>
            <p:spPr bwMode="auto">
              <a:xfrm>
                <a:off x="4195"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6" name="Line 68"/>
              <p:cNvSpPr>
                <a:spLocks noChangeShapeType="1"/>
              </p:cNvSpPr>
              <p:nvPr/>
            </p:nvSpPr>
            <p:spPr bwMode="auto">
              <a:xfrm>
                <a:off x="4573"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7" name="Line 69"/>
              <p:cNvSpPr>
                <a:spLocks noChangeShapeType="1"/>
              </p:cNvSpPr>
              <p:nvPr/>
            </p:nvSpPr>
            <p:spPr bwMode="auto">
              <a:xfrm>
                <a:off x="4950" y="1536"/>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5238" name="Line 70"/>
              <p:cNvSpPr>
                <a:spLocks noChangeShapeType="1"/>
              </p:cNvSpPr>
              <p:nvPr/>
            </p:nvSpPr>
            <p:spPr bwMode="auto">
              <a:xfrm>
                <a:off x="5328" y="1536"/>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
        <p:nvSpPr>
          <p:cNvPr id="83"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17</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anim calcmode="lin" valueType="num">
                                      <p:cBhvr additive="base">
                                        <p:cTn id="7" dur="500" fill="hold"/>
                                        <p:tgtEl>
                                          <p:spTgt spid="775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51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5171">
                                            <p:txEl>
                                              <p:pRg st="1" end="1"/>
                                            </p:txEl>
                                          </p:spTgt>
                                        </p:tgtEl>
                                        <p:attrNameLst>
                                          <p:attrName>style.visibility</p:attrName>
                                        </p:attrNameLst>
                                      </p:cBhvr>
                                      <p:to>
                                        <p:strVal val="visible"/>
                                      </p:to>
                                    </p:set>
                                    <p:anim calcmode="lin" valueType="num">
                                      <p:cBhvr additive="base">
                                        <p:cTn id="11" dur="500" fill="hold"/>
                                        <p:tgtEl>
                                          <p:spTgt spid="7751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5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5171">
                                            <p:txEl>
                                              <p:pRg st="2" end="2"/>
                                            </p:txEl>
                                          </p:spTgt>
                                        </p:tgtEl>
                                        <p:attrNameLst>
                                          <p:attrName>style.visibility</p:attrName>
                                        </p:attrNameLst>
                                      </p:cBhvr>
                                      <p:to>
                                        <p:strVal val="visible"/>
                                      </p:to>
                                    </p:set>
                                    <p:anim calcmode="lin" valueType="num">
                                      <p:cBhvr additive="base">
                                        <p:cTn id="17" dur="500" fill="hold"/>
                                        <p:tgtEl>
                                          <p:spTgt spid="77517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5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75171">
                                            <p:txEl>
                                              <p:pRg st="3" end="3"/>
                                            </p:txEl>
                                          </p:spTgt>
                                        </p:tgtEl>
                                        <p:attrNameLst>
                                          <p:attrName>style.visibility</p:attrName>
                                        </p:attrNameLst>
                                      </p:cBhvr>
                                      <p:to>
                                        <p:strVal val="visible"/>
                                      </p:to>
                                    </p:set>
                                    <p:anim calcmode="lin" valueType="num">
                                      <p:cBhvr additive="base">
                                        <p:cTn id="23" dur="500" fill="hold"/>
                                        <p:tgtEl>
                                          <p:spTgt spid="77517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75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5171">
                                            <p:txEl>
                                              <p:pRg st="4" end="4"/>
                                            </p:txEl>
                                          </p:spTgt>
                                        </p:tgtEl>
                                        <p:attrNameLst>
                                          <p:attrName>style.visibility</p:attrName>
                                        </p:attrNameLst>
                                      </p:cBhvr>
                                      <p:to>
                                        <p:strVal val="visible"/>
                                      </p:to>
                                    </p:set>
                                    <p:anim calcmode="lin" valueType="num">
                                      <p:cBhvr additive="base">
                                        <p:cTn id="29" dur="500" fill="hold"/>
                                        <p:tgtEl>
                                          <p:spTgt spid="77517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751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a:xfrm>
            <a:off x="245806" y="1671483"/>
            <a:ext cx="8593394" cy="2713703"/>
          </a:xfrm>
        </p:spPr>
        <p:txBody>
          <a:bodyPr>
            <a:normAutofit fontScale="85000" lnSpcReduction="10000"/>
          </a:bodyPr>
          <a:lstStyle/>
          <a:p>
            <a:pPr>
              <a:lnSpc>
                <a:spcPct val="80000"/>
              </a:lnSpc>
              <a:spcBef>
                <a:spcPct val="20000"/>
              </a:spcBef>
            </a:pPr>
            <a:r>
              <a:rPr lang="en-US" dirty="0"/>
              <a:t>Suppose we have the same reference stream: </a:t>
            </a:r>
          </a:p>
          <a:p>
            <a:pPr lvl="1">
              <a:lnSpc>
                <a:spcPct val="80000"/>
              </a:lnSpc>
              <a:spcBef>
                <a:spcPct val="20000"/>
              </a:spcBef>
            </a:pPr>
            <a:r>
              <a:rPr lang="en-US" dirty="0"/>
              <a:t>A B C A B D A D B C B</a:t>
            </a:r>
          </a:p>
          <a:p>
            <a:pPr>
              <a:lnSpc>
                <a:spcPct val="80000"/>
              </a:lnSpc>
              <a:spcBef>
                <a:spcPct val="20000"/>
              </a:spcBef>
            </a:pPr>
            <a:r>
              <a:rPr lang="en-US" dirty="0"/>
              <a:t>Consider OPT Page replacement:</a:t>
            </a:r>
          </a:p>
          <a:p>
            <a:pPr lvl="1">
              <a:lnSpc>
                <a:spcPct val="80000"/>
              </a:lnSpc>
              <a:spcBef>
                <a:spcPct val="20000"/>
              </a:spcBef>
            </a:pPr>
            <a:r>
              <a:rPr lang="en-US" dirty="0"/>
              <a:t>5 faults </a:t>
            </a:r>
          </a:p>
          <a:p>
            <a:pPr lvl="1">
              <a:lnSpc>
                <a:spcPct val="80000"/>
              </a:lnSpc>
              <a:spcBef>
                <a:spcPct val="20000"/>
              </a:spcBef>
            </a:pPr>
            <a:r>
              <a:rPr lang="en-US" dirty="0"/>
              <a:t>Where will D be brought in? Look for page not referenced farthest in future (C).</a:t>
            </a:r>
          </a:p>
          <a:p>
            <a:pPr>
              <a:lnSpc>
                <a:spcPct val="80000"/>
              </a:lnSpc>
              <a:spcBef>
                <a:spcPct val="20000"/>
              </a:spcBef>
            </a:pPr>
            <a:r>
              <a:rPr lang="en-US" dirty="0"/>
              <a:t>What will LRU do?</a:t>
            </a:r>
          </a:p>
          <a:p>
            <a:pPr lvl="1">
              <a:lnSpc>
                <a:spcPct val="80000"/>
              </a:lnSpc>
              <a:spcBef>
                <a:spcPct val="20000"/>
              </a:spcBef>
            </a:pPr>
            <a:r>
              <a:rPr lang="en-US" dirty="0"/>
              <a:t>Same decisions as OPT here, but won’t always be true!</a:t>
            </a:r>
          </a:p>
        </p:txBody>
      </p:sp>
      <p:sp>
        <p:nvSpPr>
          <p:cNvPr id="778242" name="Rectangle 2"/>
          <p:cNvSpPr>
            <a:spLocks noGrp="1" noChangeArrowheads="1"/>
          </p:cNvSpPr>
          <p:nvPr>
            <p:ph type="title"/>
          </p:nvPr>
        </p:nvSpPr>
        <p:spPr/>
        <p:txBody>
          <a:bodyPr/>
          <a:lstStyle/>
          <a:p>
            <a:r>
              <a:rPr lang="en-US" dirty="0"/>
              <a:t>Example: OPT</a:t>
            </a:r>
          </a:p>
        </p:txBody>
      </p:sp>
      <p:grpSp>
        <p:nvGrpSpPr>
          <p:cNvPr id="82" name="Group 81"/>
          <p:cNvGrpSpPr/>
          <p:nvPr/>
        </p:nvGrpSpPr>
        <p:grpSpPr>
          <a:xfrm>
            <a:off x="804913" y="4449097"/>
            <a:ext cx="7604125" cy="2206625"/>
            <a:chOff x="854075" y="2286000"/>
            <a:chExt cx="7604125" cy="2206625"/>
          </a:xfrm>
        </p:grpSpPr>
        <p:grpSp>
          <p:nvGrpSpPr>
            <p:cNvPr id="2" name="Group 6"/>
            <p:cNvGrpSpPr>
              <a:grpSpLocks/>
            </p:cNvGrpSpPr>
            <p:nvPr/>
          </p:nvGrpSpPr>
          <p:grpSpPr bwMode="auto">
            <a:xfrm>
              <a:off x="7858125" y="3016250"/>
              <a:ext cx="600075" cy="1476375"/>
              <a:chOff x="4950" y="2190"/>
              <a:chExt cx="378" cy="930"/>
            </a:xfrm>
          </p:grpSpPr>
          <p:sp>
            <p:nvSpPr>
              <p:cNvPr id="778247" name="Rectangle 7"/>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48" name="Rectangle 8"/>
              <p:cNvSpPr>
                <a:spLocks noChangeArrowheads="1"/>
              </p:cNvSpPr>
              <p:nvPr/>
            </p:nvSpPr>
            <p:spPr bwMode="auto">
              <a:xfrm>
                <a:off x="495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49" name="Rectangle 9"/>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3" name="Group 10"/>
            <p:cNvGrpSpPr>
              <a:grpSpLocks/>
            </p:cNvGrpSpPr>
            <p:nvPr/>
          </p:nvGrpSpPr>
          <p:grpSpPr bwMode="auto">
            <a:xfrm>
              <a:off x="7259638" y="3016250"/>
              <a:ext cx="598487" cy="1476375"/>
              <a:chOff x="4573" y="2190"/>
              <a:chExt cx="377" cy="930"/>
            </a:xfrm>
          </p:grpSpPr>
          <p:sp>
            <p:nvSpPr>
              <p:cNvPr id="778251" name="Rectangle 11"/>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2" name="Rectangle 12"/>
              <p:cNvSpPr>
                <a:spLocks noChangeArrowheads="1"/>
              </p:cNvSpPr>
              <p:nvPr/>
            </p:nvSpPr>
            <p:spPr bwMode="auto">
              <a:xfrm>
                <a:off x="457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3" name="Rectangle 13"/>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4" name="Group 14"/>
            <p:cNvGrpSpPr>
              <a:grpSpLocks/>
            </p:cNvGrpSpPr>
            <p:nvPr/>
          </p:nvGrpSpPr>
          <p:grpSpPr bwMode="auto">
            <a:xfrm>
              <a:off x="6659563" y="3016250"/>
              <a:ext cx="600075" cy="1476375"/>
              <a:chOff x="4195" y="2190"/>
              <a:chExt cx="378" cy="930"/>
            </a:xfrm>
          </p:grpSpPr>
          <p:sp>
            <p:nvSpPr>
              <p:cNvPr id="778255" name="Rectangle 15"/>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6" name="Rectangle 16"/>
              <p:cNvSpPr>
                <a:spLocks noChangeArrowheads="1"/>
              </p:cNvSpPr>
              <p:nvPr/>
            </p:nvSpPr>
            <p:spPr bwMode="auto">
              <a:xfrm>
                <a:off x="419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57" name="Rectangle 17"/>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5" name="Group 18"/>
            <p:cNvGrpSpPr>
              <a:grpSpLocks/>
            </p:cNvGrpSpPr>
            <p:nvPr/>
          </p:nvGrpSpPr>
          <p:grpSpPr bwMode="auto">
            <a:xfrm>
              <a:off x="6061075" y="3016250"/>
              <a:ext cx="598488" cy="1476375"/>
              <a:chOff x="3818" y="2190"/>
              <a:chExt cx="377" cy="930"/>
            </a:xfrm>
          </p:grpSpPr>
          <p:sp>
            <p:nvSpPr>
              <p:cNvPr id="778259" name="Rectangle 19"/>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0" name="Rectangle 20"/>
              <p:cNvSpPr>
                <a:spLocks noChangeArrowheads="1"/>
              </p:cNvSpPr>
              <p:nvPr/>
            </p:nvSpPr>
            <p:spPr bwMode="auto">
              <a:xfrm>
                <a:off x="3818"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1" name="Rectangle 21"/>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22"/>
            <p:cNvGrpSpPr>
              <a:grpSpLocks/>
            </p:cNvGrpSpPr>
            <p:nvPr/>
          </p:nvGrpSpPr>
          <p:grpSpPr bwMode="auto">
            <a:xfrm>
              <a:off x="5461000" y="3016250"/>
              <a:ext cx="600075" cy="1476375"/>
              <a:chOff x="3440" y="2190"/>
              <a:chExt cx="378" cy="930"/>
            </a:xfrm>
          </p:grpSpPr>
          <p:sp>
            <p:nvSpPr>
              <p:cNvPr id="778263" name="Rectangle 23"/>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4" name="Rectangle 24"/>
              <p:cNvSpPr>
                <a:spLocks noChangeArrowheads="1"/>
              </p:cNvSpPr>
              <p:nvPr/>
            </p:nvSpPr>
            <p:spPr bwMode="auto">
              <a:xfrm>
                <a:off x="3440"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5" name="Rectangle 25"/>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26"/>
            <p:cNvGrpSpPr>
              <a:grpSpLocks/>
            </p:cNvGrpSpPr>
            <p:nvPr/>
          </p:nvGrpSpPr>
          <p:grpSpPr bwMode="auto">
            <a:xfrm>
              <a:off x="4862513" y="3016250"/>
              <a:ext cx="598487" cy="1476375"/>
              <a:chOff x="3063" y="2190"/>
              <a:chExt cx="377" cy="930"/>
            </a:xfrm>
          </p:grpSpPr>
          <p:sp>
            <p:nvSpPr>
              <p:cNvPr id="778267" name="Rectangle 27"/>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78268" name="Rectangle 28"/>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69" name="Rectangle 29"/>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30"/>
            <p:cNvGrpSpPr>
              <a:grpSpLocks/>
            </p:cNvGrpSpPr>
            <p:nvPr/>
          </p:nvGrpSpPr>
          <p:grpSpPr bwMode="auto">
            <a:xfrm>
              <a:off x="4262438" y="3016250"/>
              <a:ext cx="600075" cy="1476375"/>
              <a:chOff x="2685" y="2190"/>
              <a:chExt cx="378" cy="930"/>
            </a:xfrm>
          </p:grpSpPr>
          <p:sp>
            <p:nvSpPr>
              <p:cNvPr id="778271" name="Rectangle 31"/>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2" name="Rectangle 32"/>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3" name="Rectangle 33"/>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34"/>
            <p:cNvGrpSpPr>
              <a:grpSpLocks/>
            </p:cNvGrpSpPr>
            <p:nvPr/>
          </p:nvGrpSpPr>
          <p:grpSpPr bwMode="auto">
            <a:xfrm>
              <a:off x="3662363" y="3016250"/>
              <a:ext cx="600075" cy="1476375"/>
              <a:chOff x="2307" y="2190"/>
              <a:chExt cx="378" cy="930"/>
            </a:xfrm>
          </p:grpSpPr>
          <p:sp>
            <p:nvSpPr>
              <p:cNvPr id="778275" name="Rectangle 35"/>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6" name="Rectangle 36"/>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77" name="Rectangle 37"/>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38"/>
            <p:cNvGrpSpPr>
              <a:grpSpLocks/>
            </p:cNvGrpSpPr>
            <p:nvPr/>
          </p:nvGrpSpPr>
          <p:grpSpPr bwMode="auto">
            <a:xfrm>
              <a:off x="3063875" y="3016250"/>
              <a:ext cx="598488" cy="1476375"/>
              <a:chOff x="1930" y="2190"/>
              <a:chExt cx="377" cy="930"/>
            </a:xfrm>
          </p:grpSpPr>
          <p:sp>
            <p:nvSpPr>
              <p:cNvPr id="778279" name="Rectangle 39"/>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8280" name="Rectangle 40"/>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1" name="Rectangle 41"/>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42"/>
            <p:cNvGrpSpPr>
              <a:grpSpLocks/>
            </p:cNvGrpSpPr>
            <p:nvPr/>
          </p:nvGrpSpPr>
          <p:grpSpPr bwMode="auto">
            <a:xfrm>
              <a:off x="2463800" y="3016250"/>
              <a:ext cx="600075" cy="1476375"/>
              <a:chOff x="1552" y="2190"/>
              <a:chExt cx="378" cy="930"/>
            </a:xfrm>
          </p:grpSpPr>
          <p:sp>
            <p:nvSpPr>
              <p:cNvPr id="778283" name="Rectangle 43"/>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4" name="Rectangle 44"/>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8285" name="Rectangle 45"/>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46"/>
            <p:cNvGrpSpPr>
              <a:grpSpLocks/>
            </p:cNvGrpSpPr>
            <p:nvPr/>
          </p:nvGrpSpPr>
          <p:grpSpPr bwMode="auto">
            <a:xfrm>
              <a:off x="1865313" y="3016250"/>
              <a:ext cx="598487" cy="1476375"/>
              <a:chOff x="1117" y="1948"/>
              <a:chExt cx="377" cy="930"/>
            </a:xfrm>
          </p:grpSpPr>
          <p:sp>
            <p:nvSpPr>
              <p:cNvPr id="778287" name="Rectangle 47"/>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8" name="Rectangle 48"/>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8289" name="Rectangle 49"/>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778291" name="Rectangle 51"/>
            <p:cNvSpPr>
              <a:spLocks noChangeArrowheads="1"/>
            </p:cNvSpPr>
            <p:nvPr/>
          </p:nvSpPr>
          <p:spPr bwMode="auto">
            <a:xfrm>
              <a:off x="7858125"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292" name="Rectangle 52"/>
            <p:cNvSpPr>
              <a:spLocks noChangeArrowheads="1"/>
            </p:cNvSpPr>
            <p:nvPr/>
          </p:nvSpPr>
          <p:spPr bwMode="auto">
            <a:xfrm>
              <a:off x="7259638"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8293" name="Rectangle 53"/>
            <p:cNvSpPr>
              <a:spLocks noChangeArrowheads="1"/>
            </p:cNvSpPr>
            <p:nvPr/>
          </p:nvSpPr>
          <p:spPr bwMode="auto">
            <a:xfrm>
              <a:off x="66595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294" name="Rectangle 54"/>
            <p:cNvSpPr>
              <a:spLocks noChangeArrowheads="1"/>
            </p:cNvSpPr>
            <p:nvPr/>
          </p:nvSpPr>
          <p:spPr bwMode="auto">
            <a:xfrm>
              <a:off x="60610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8295" name="Rectangle 55"/>
            <p:cNvSpPr>
              <a:spLocks noChangeArrowheads="1"/>
            </p:cNvSpPr>
            <p:nvPr/>
          </p:nvSpPr>
          <p:spPr bwMode="auto">
            <a:xfrm>
              <a:off x="54610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8296" name="Rectangle 56"/>
            <p:cNvSpPr>
              <a:spLocks noChangeArrowheads="1"/>
            </p:cNvSpPr>
            <p:nvPr/>
          </p:nvSpPr>
          <p:spPr bwMode="auto">
            <a:xfrm>
              <a:off x="48625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8297" name="Rectangle 57"/>
            <p:cNvSpPr>
              <a:spLocks noChangeArrowheads="1"/>
            </p:cNvSpPr>
            <p:nvPr/>
          </p:nvSpPr>
          <p:spPr bwMode="auto">
            <a:xfrm>
              <a:off x="4262438"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298" name="Rectangle 58"/>
            <p:cNvSpPr>
              <a:spLocks noChangeArrowheads="1"/>
            </p:cNvSpPr>
            <p:nvPr/>
          </p:nvSpPr>
          <p:spPr bwMode="auto">
            <a:xfrm>
              <a:off x="3662363"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8299" name="Rectangle 59"/>
            <p:cNvSpPr>
              <a:spLocks noChangeArrowheads="1"/>
            </p:cNvSpPr>
            <p:nvPr/>
          </p:nvSpPr>
          <p:spPr bwMode="auto">
            <a:xfrm>
              <a:off x="3063875" y="22860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8300" name="Rectangle 60"/>
            <p:cNvSpPr>
              <a:spLocks noChangeArrowheads="1"/>
            </p:cNvSpPr>
            <p:nvPr/>
          </p:nvSpPr>
          <p:spPr bwMode="auto">
            <a:xfrm>
              <a:off x="2463800" y="22860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8301" name="Rectangle 61"/>
            <p:cNvSpPr>
              <a:spLocks noChangeArrowheads="1"/>
            </p:cNvSpPr>
            <p:nvPr/>
          </p:nvSpPr>
          <p:spPr bwMode="auto">
            <a:xfrm>
              <a:off x="1865313" y="22860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grpSp>
          <p:nvGrpSpPr>
            <p:cNvPr id="13" name="Group 81"/>
            <p:cNvGrpSpPr>
              <a:grpSpLocks/>
            </p:cNvGrpSpPr>
            <p:nvPr/>
          </p:nvGrpSpPr>
          <p:grpSpPr bwMode="auto">
            <a:xfrm>
              <a:off x="854075" y="2286000"/>
              <a:ext cx="7604125" cy="2206625"/>
              <a:chOff x="538" y="1440"/>
              <a:chExt cx="4790" cy="1390"/>
            </a:xfrm>
          </p:grpSpPr>
          <p:sp>
            <p:nvSpPr>
              <p:cNvPr id="778244" name="Rectangle 4"/>
              <p:cNvSpPr>
                <a:spLocks noChangeArrowheads="1"/>
              </p:cNvSpPr>
              <p:nvPr/>
            </p:nvSpPr>
            <p:spPr bwMode="auto">
              <a:xfrm>
                <a:off x="538"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778245" name="Rectangle 5"/>
              <p:cNvSpPr>
                <a:spLocks noChangeArrowheads="1"/>
              </p:cNvSpPr>
              <p:nvPr/>
            </p:nvSpPr>
            <p:spPr bwMode="auto">
              <a:xfrm>
                <a:off x="538"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778290" name="Rectangle 50"/>
              <p:cNvSpPr>
                <a:spLocks noChangeArrowheads="1"/>
              </p:cNvSpPr>
              <p:nvPr/>
            </p:nvSpPr>
            <p:spPr bwMode="auto">
              <a:xfrm>
                <a:off x="538"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778302" name="Rectangle 62"/>
              <p:cNvSpPr>
                <a:spLocks noChangeArrowheads="1"/>
              </p:cNvSpPr>
              <p:nvPr/>
            </p:nvSpPr>
            <p:spPr bwMode="auto">
              <a:xfrm>
                <a:off x="538"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778303" name="Line 63"/>
              <p:cNvSpPr>
                <a:spLocks noChangeShapeType="1"/>
              </p:cNvSpPr>
              <p:nvPr/>
            </p:nvSpPr>
            <p:spPr bwMode="auto">
              <a:xfrm>
                <a:off x="538"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8304" name="Line 64"/>
              <p:cNvSpPr>
                <a:spLocks noChangeShapeType="1"/>
              </p:cNvSpPr>
              <p:nvPr/>
            </p:nvSpPr>
            <p:spPr bwMode="auto">
              <a:xfrm>
                <a:off x="538" y="1900"/>
                <a:ext cx="4790"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8305" name="Line 65"/>
              <p:cNvSpPr>
                <a:spLocks noChangeShapeType="1"/>
              </p:cNvSpPr>
              <p:nvPr/>
            </p:nvSpPr>
            <p:spPr bwMode="auto">
              <a:xfrm>
                <a:off x="538"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06" name="Line 66"/>
              <p:cNvSpPr>
                <a:spLocks noChangeShapeType="1"/>
              </p:cNvSpPr>
              <p:nvPr/>
            </p:nvSpPr>
            <p:spPr bwMode="auto">
              <a:xfrm>
                <a:off x="538"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07" name="Line 67"/>
              <p:cNvSpPr>
                <a:spLocks noChangeShapeType="1"/>
              </p:cNvSpPr>
              <p:nvPr/>
            </p:nvSpPr>
            <p:spPr bwMode="auto">
              <a:xfrm>
                <a:off x="538"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8308" name="Line 68"/>
              <p:cNvSpPr>
                <a:spLocks noChangeShapeType="1"/>
              </p:cNvSpPr>
              <p:nvPr/>
            </p:nvSpPr>
            <p:spPr bwMode="auto">
              <a:xfrm>
                <a:off x="53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8309" name="Line 69"/>
              <p:cNvSpPr>
                <a:spLocks noChangeShapeType="1"/>
              </p:cNvSpPr>
              <p:nvPr/>
            </p:nvSpPr>
            <p:spPr bwMode="auto">
              <a:xfrm>
                <a:off x="1175"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8310" name="Line 70"/>
              <p:cNvSpPr>
                <a:spLocks noChangeShapeType="1"/>
              </p:cNvSpPr>
              <p:nvPr/>
            </p:nvSpPr>
            <p:spPr bwMode="auto">
              <a:xfrm>
                <a:off x="15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1" name="Line 71"/>
              <p:cNvSpPr>
                <a:spLocks noChangeShapeType="1"/>
              </p:cNvSpPr>
              <p:nvPr/>
            </p:nvSpPr>
            <p:spPr bwMode="auto">
              <a:xfrm>
                <a:off x="193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2" name="Line 72"/>
              <p:cNvSpPr>
                <a:spLocks noChangeShapeType="1"/>
              </p:cNvSpPr>
              <p:nvPr/>
            </p:nvSpPr>
            <p:spPr bwMode="auto">
              <a:xfrm>
                <a:off x="230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3" name="Line 73"/>
              <p:cNvSpPr>
                <a:spLocks noChangeShapeType="1"/>
              </p:cNvSpPr>
              <p:nvPr/>
            </p:nvSpPr>
            <p:spPr bwMode="auto">
              <a:xfrm>
                <a:off x="268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4" name="Line 74"/>
              <p:cNvSpPr>
                <a:spLocks noChangeShapeType="1"/>
              </p:cNvSpPr>
              <p:nvPr/>
            </p:nvSpPr>
            <p:spPr bwMode="auto">
              <a:xfrm>
                <a:off x="306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5" name="Line 75"/>
              <p:cNvSpPr>
                <a:spLocks noChangeShapeType="1"/>
              </p:cNvSpPr>
              <p:nvPr/>
            </p:nvSpPr>
            <p:spPr bwMode="auto">
              <a:xfrm>
                <a:off x="344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6" name="Line 76"/>
              <p:cNvSpPr>
                <a:spLocks noChangeShapeType="1"/>
              </p:cNvSpPr>
              <p:nvPr/>
            </p:nvSpPr>
            <p:spPr bwMode="auto">
              <a:xfrm>
                <a:off x="3818"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7" name="Line 77"/>
              <p:cNvSpPr>
                <a:spLocks noChangeShapeType="1"/>
              </p:cNvSpPr>
              <p:nvPr/>
            </p:nvSpPr>
            <p:spPr bwMode="auto">
              <a:xfrm>
                <a:off x="419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8" name="Line 78"/>
              <p:cNvSpPr>
                <a:spLocks noChangeShapeType="1"/>
              </p:cNvSpPr>
              <p:nvPr/>
            </p:nvSpPr>
            <p:spPr bwMode="auto">
              <a:xfrm>
                <a:off x="4573"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19" name="Line 79"/>
              <p:cNvSpPr>
                <a:spLocks noChangeShapeType="1"/>
              </p:cNvSpPr>
              <p:nvPr/>
            </p:nvSpPr>
            <p:spPr bwMode="auto">
              <a:xfrm>
                <a:off x="495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8320" name="Line 80"/>
              <p:cNvSpPr>
                <a:spLocks noChangeShapeType="1"/>
              </p:cNvSpPr>
              <p:nvPr/>
            </p:nvSpPr>
            <p:spPr bwMode="auto">
              <a:xfrm>
                <a:off x="5328"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grpSp>
      <p:sp>
        <p:nvSpPr>
          <p:cNvPr id="83"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18</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anim calcmode="lin" valueType="num">
                                      <p:cBhvr additive="base">
                                        <p:cTn id="7" dur="500" fill="hold"/>
                                        <p:tgtEl>
                                          <p:spTgt spid="778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8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8243">
                                            <p:txEl>
                                              <p:pRg st="1" end="1"/>
                                            </p:txEl>
                                          </p:spTgt>
                                        </p:tgtEl>
                                        <p:attrNameLst>
                                          <p:attrName>style.visibility</p:attrName>
                                        </p:attrNameLst>
                                      </p:cBhvr>
                                      <p:to>
                                        <p:strVal val="visible"/>
                                      </p:to>
                                    </p:set>
                                    <p:anim calcmode="lin" valueType="num">
                                      <p:cBhvr additive="base">
                                        <p:cTn id="11" dur="500" fill="hold"/>
                                        <p:tgtEl>
                                          <p:spTgt spid="77824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8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8243">
                                            <p:txEl>
                                              <p:pRg st="2" end="2"/>
                                            </p:txEl>
                                          </p:spTgt>
                                        </p:tgtEl>
                                        <p:attrNameLst>
                                          <p:attrName>style.visibility</p:attrName>
                                        </p:attrNameLst>
                                      </p:cBhvr>
                                      <p:to>
                                        <p:strVal val="visible"/>
                                      </p:to>
                                    </p:set>
                                    <p:anim calcmode="lin" valueType="num">
                                      <p:cBhvr additive="base">
                                        <p:cTn id="17" dur="500" fill="hold"/>
                                        <p:tgtEl>
                                          <p:spTgt spid="77824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8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78243">
                                            <p:txEl>
                                              <p:pRg st="3" end="3"/>
                                            </p:txEl>
                                          </p:spTgt>
                                        </p:tgtEl>
                                        <p:attrNameLst>
                                          <p:attrName>style.visibility</p:attrName>
                                        </p:attrNameLst>
                                      </p:cBhvr>
                                      <p:to>
                                        <p:strVal val="visible"/>
                                      </p:to>
                                    </p:set>
                                    <p:anim calcmode="lin" valueType="num">
                                      <p:cBhvr additive="base">
                                        <p:cTn id="23" dur="500" fill="hold"/>
                                        <p:tgtEl>
                                          <p:spTgt spid="77824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78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8243">
                                            <p:txEl>
                                              <p:pRg st="4" end="4"/>
                                            </p:txEl>
                                          </p:spTgt>
                                        </p:tgtEl>
                                        <p:attrNameLst>
                                          <p:attrName>style.visibility</p:attrName>
                                        </p:attrNameLst>
                                      </p:cBhvr>
                                      <p:to>
                                        <p:strVal val="visible"/>
                                      </p:to>
                                    </p:set>
                                    <p:anim calcmode="lin" valueType="num">
                                      <p:cBhvr additive="base">
                                        <p:cTn id="29" dur="500" fill="hold"/>
                                        <p:tgtEl>
                                          <p:spTgt spid="77824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78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78243">
                                            <p:txEl>
                                              <p:pRg st="5" end="5"/>
                                            </p:txEl>
                                          </p:spTgt>
                                        </p:tgtEl>
                                        <p:attrNameLst>
                                          <p:attrName>style.visibility</p:attrName>
                                        </p:attrNameLst>
                                      </p:cBhvr>
                                      <p:to>
                                        <p:strVal val="visible"/>
                                      </p:to>
                                    </p:set>
                                    <p:anim calcmode="lin" valueType="num">
                                      <p:cBhvr additive="base">
                                        <p:cTn id="35" dur="500" fill="hold"/>
                                        <p:tgtEl>
                                          <p:spTgt spid="77824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7824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78243">
                                            <p:txEl>
                                              <p:pRg st="6" end="6"/>
                                            </p:txEl>
                                          </p:spTgt>
                                        </p:tgtEl>
                                        <p:attrNameLst>
                                          <p:attrName>style.visibility</p:attrName>
                                        </p:attrNameLst>
                                      </p:cBhvr>
                                      <p:to>
                                        <p:strVal val="visible"/>
                                      </p:to>
                                    </p:set>
                                    <p:anim calcmode="lin" valueType="num">
                                      <p:cBhvr additive="base">
                                        <p:cTn id="39" dur="500" fill="hold"/>
                                        <p:tgtEl>
                                          <p:spTgt spid="77824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78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dirty="0"/>
              <a:t>Demand Paging</a:t>
            </a:r>
          </a:p>
        </p:txBody>
      </p:sp>
      <p:sp>
        <p:nvSpPr>
          <p:cNvPr id="763907" name="Rectangle 3"/>
          <p:cNvSpPr>
            <a:spLocks noGrp="1" noChangeArrowheads="1"/>
          </p:cNvSpPr>
          <p:nvPr>
            <p:ph type="body" idx="1"/>
          </p:nvPr>
        </p:nvSpPr>
        <p:spPr>
          <a:xfrm>
            <a:off x="304800" y="1740310"/>
            <a:ext cx="8610600" cy="2556387"/>
          </a:xfrm>
        </p:spPr>
        <p:txBody>
          <a:bodyPr>
            <a:normAutofit fontScale="85000" lnSpcReduction="10000"/>
          </a:bodyPr>
          <a:lstStyle/>
          <a:p>
            <a:pPr>
              <a:lnSpc>
                <a:spcPct val="80000"/>
              </a:lnSpc>
              <a:spcBef>
                <a:spcPct val="25000"/>
              </a:spcBef>
            </a:pPr>
            <a:r>
              <a:rPr lang="en-US" dirty="0"/>
              <a:t>Modern programs require a lot of physical memory</a:t>
            </a:r>
          </a:p>
          <a:p>
            <a:pPr lvl="1">
              <a:lnSpc>
                <a:spcPct val="80000"/>
              </a:lnSpc>
              <a:spcBef>
                <a:spcPct val="25000"/>
              </a:spcBef>
            </a:pPr>
            <a:r>
              <a:rPr lang="en-US" dirty="0"/>
              <a:t>Memory per system growing faster than 25%-30%/year</a:t>
            </a:r>
          </a:p>
          <a:p>
            <a:pPr>
              <a:lnSpc>
                <a:spcPct val="80000"/>
              </a:lnSpc>
              <a:spcBef>
                <a:spcPct val="25000"/>
              </a:spcBef>
            </a:pPr>
            <a:r>
              <a:rPr lang="en-US" dirty="0"/>
              <a:t>But they don’t use all their memory all of the time</a:t>
            </a:r>
          </a:p>
          <a:p>
            <a:pPr lvl="1">
              <a:lnSpc>
                <a:spcPct val="80000"/>
              </a:lnSpc>
              <a:spcBef>
                <a:spcPct val="25000"/>
              </a:spcBef>
            </a:pPr>
            <a:r>
              <a:rPr lang="en-US" dirty="0"/>
              <a:t>90-10 rule: programs spend 90% of their time in 10% of their code</a:t>
            </a:r>
          </a:p>
          <a:p>
            <a:pPr lvl="1">
              <a:lnSpc>
                <a:spcPct val="80000"/>
              </a:lnSpc>
              <a:spcBef>
                <a:spcPct val="25000"/>
              </a:spcBef>
            </a:pPr>
            <a:r>
              <a:rPr lang="en-US" dirty="0"/>
              <a:t>Wasteful to require all of user’s code to be in memory</a:t>
            </a:r>
          </a:p>
          <a:p>
            <a:pPr>
              <a:lnSpc>
                <a:spcPct val="80000"/>
              </a:lnSpc>
              <a:spcBef>
                <a:spcPct val="25000"/>
              </a:spcBef>
            </a:pPr>
            <a:r>
              <a:rPr lang="en-US" dirty="0"/>
              <a:t>Solution: use main memory as cache for disk</a:t>
            </a:r>
          </a:p>
        </p:txBody>
      </p:sp>
      <p:grpSp>
        <p:nvGrpSpPr>
          <p:cNvPr id="2" name="Group 41"/>
          <p:cNvGrpSpPr>
            <a:grpSpLocks/>
          </p:cNvGrpSpPr>
          <p:nvPr/>
        </p:nvGrpSpPr>
        <p:grpSpPr bwMode="auto">
          <a:xfrm>
            <a:off x="1590367" y="4092422"/>
            <a:ext cx="6072188" cy="2608262"/>
            <a:chOff x="960" y="2485"/>
            <a:chExt cx="3825" cy="1643"/>
          </a:xfrm>
        </p:grpSpPr>
        <p:sp>
          <p:nvSpPr>
            <p:cNvPr id="763909" name="Rectangle 5"/>
            <p:cNvSpPr>
              <a:spLocks noChangeArrowheads="1"/>
            </p:cNvSpPr>
            <p:nvPr/>
          </p:nvSpPr>
          <p:spPr bwMode="auto">
            <a:xfrm>
              <a:off x="1823" y="3448"/>
              <a:ext cx="327" cy="491"/>
            </a:xfrm>
            <a:prstGeom prst="rect">
              <a:avLst/>
            </a:prstGeom>
            <a:solidFill>
              <a:srgbClr val="FF66CC"/>
            </a:solidFill>
            <a:ln w="25400">
              <a:solidFill>
                <a:schemeClr val="tx1"/>
              </a:solidFill>
              <a:miter lim="800000"/>
              <a:headEnd/>
              <a:tailEnd/>
            </a:ln>
            <a:effectLst/>
          </p:spPr>
          <p:txBody>
            <a:bodyPr wrap="none" anchor="ctr"/>
            <a:lstStyle/>
            <a:p>
              <a:endParaRPr lang="en-US" dirty="0"/>
            </a:p>
          </p:txBody>
        </p:sp>
        <p:sp>
          <p:nvSpPr>
            <p:cNvPr id="763910" name="Rectangle 6"/>
            <p:cNvSpPr>
              <a:spLocks noChangeArrowheads="1"/>
            </p:cNvSpPr>
            <p:nvPr/>
          </p:nvSpPr>
          <p:spPr bwMode="auto">
            <a:xfrm rot="5400000">
              <a:off x="1679" y="3503"/>
              <a:ext cx="598" cy="364"/>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dirty="0">
                  <a:latin typeface="Times New Roman" pitchFamily="18" charset="0"/>
                </a:rPr>
                <a:t>On-Chip</a:t>
              </a:r>
            </a:p>
            <a:p>
              <a:pPr>
                <a:lnSpc>
                  <a:spcPct val="100000"/>
                </a:lnSpc>
                <a:spcBef>
                  <a:spcPct val="0"/>
                </a:spcBef>
                <a:buSzTx/>
              </a:pPr>
              <a:r>
                <a:rPr lang="en-US" sz="1600" dirty="0">
                  <a:latin typeface="Times New Roman" pitchFamily="18" charset="0"/>
                </a:rPr>
                <a:t>Cache</a:t>
              </a:r>
            </a:p>
          </p:txBody>
        </p:sp>
        <p:sp>
          <p:nvSpPr>
            <p:cNvPr id="763913" name="Rectangle 9"/>
            <p:cNvSpPr>
              <a:spLocks noChangeArrowheads="1"/>
            </p:cNvSpPr>
            <p:nvPr/>
          </p:nvSpPr>
          <p:spPr bwMode="auto">
            <a:xfrm>
              <a:off x="1036" y="2948"/>
              <a:ext cx="1007" cy="365"/>
            </a:xfrm>
            <a:prstGeom prst="rect">
              <a:avLst/>
            </a:prstGeom>
            <a:noFill/>
            <a:ln w="25400">
              <a:solidFill>
                <a:schemeClr val="tx1"/>
              </a:solidFill>
              <a:miter lim="800000"/>
              <a:headEnd/>
              <a:tailEnd/>
            </a:ln>
            <a:effectLst/>
          </p:spPr>
          <p:txBody>
            <a:bodyPr wrap="none" anchor="ctr"/>
            <a:lstStyle/>
            <a:p>
              <a:endParaRPr lang="en-US" dirty="0"/>
            </a:p>
          </p:txBody>
        </p:sp>
        <p:sp>
          <p:nvSpPr>
            <p:cNvPr id="763914" name="Rectangle 10"/>
            <p:cNvSpPr>
              <a:spLocks noChangeArrowheads="1"/>
            </p:cNvSpPr>
            <p:nvPr/>
          </p:nvSpPr>
          <p:spPr bwMode="auto">
            <a:xfrm>
              <a:off x="1376" y="3063"/>
              <a:ext cx="541" cy="210"/>
            </a:xfrm>
            <a:prstGeom prst="rect">
              <a:avLst/>
            </a:prstGeom>
            <a:noFill/>
            <a:ln w="12700">
              <a:noFill/>
              <a:miter lim="800000"/>
              <a:headEnd/>
              <a:tailEnd/>
            </a:ln>
            <a:effectLst/>
          </p:spPr>
          <p:txBody>
            <a:bodyPr wrap="none" lIns="90488" tIns="44450" rIns="90488" bIns="44450">
              <a:spAutoFit/>
            </a:bodyPr>
            <a:lstStyle/>
            <a:p>
              <a:pPr algn="l">
                <a:lnSpc>
                  <a:spcPct val="100000"/>
                </a:lnSpc>
                <a:spcBef>
                  <a:spcPct val="0"/>
                </a:spcBef>
                <a:buSzTx/>
              </a:pPr>
              <a:r>
                <a:rPr lang="en-US" sz="1600" dirty="0">
                  <a:latin typeface="Times New Roman" pitchFamily="18" charset="0"/>
                </a:rPr>
                <a:t>Control</a:t>
              </a:r>
            </a:p>
          </p:txBody>
        </p:sp>
        <p:sp>
          <p:nvSpPr>
            <p:cNvPr id="763915" name="Rectangle 11"/>
            <p:cNvSpPr>
              <a:spLocks noChangeArrowheads="1"/>
            </p:cNvSpPr>
            <p:nvPr/>
          </p:nvSpPr>
          <p:spPr bwMode="auto">
            <a:xfrm>
              <a:off x="1036" y="3439"/>
              <a:ext cx="705" cy="554"/>
            </a:xfrm>
            <a:prstGeom prst="rect">
              <a:avLst/>
            </a:prstGeom>
            <a:noFill/>
            <a:ln w="25400">
              <a:solidFill>
                <a:schemeClr val="tx1"/>
              </a:solidFill>
              <a:miter lim="800000"/>
              <a:headEnd/>
              <a:tailEnd/>
            </a:ln>
            <a:effectLst/>
          </p:spPr>
          <p:txBody>
            <a:bodyPr wrap="none" anchor="ctr"/>
            <a:lstStyle/>
            <a:p>
              <a:endParaRPr lang="en-US" dirty="0"/>
            </a:p>
          </p:txBody>
        </p:sp>
        <p:sp>
          <p:nvSpPr>
            <p:cNvPr id="763916" name="Rectangle 12"/>
            <p:cNvSpPr>
              <a:spLocks noChangeArrowheads="1"/>
            </p:cNvSpPr>
            <p:nvPr/>
          </p:nvSpPr>
          <p:spPr bwMode="auto">
            <a:xfrm>
              <a:off x="1060" y="3572"/>
              <a:ext cx="626" cy="210"/>
            </a:xfrm>
            <a:prstGeom prst="rect">
              <a:avLst/>
            </a:prstGeom>
            <a:noFill/>
            <a:ln w="12700">
              <a:noFill/>
              <a:miter lim="800000"/>
              <a:headEnd/>
              <a:tailEnd/>
            </a:ln>
            <a:effectLst/>
          </p:spPr>
          <p:txBody>
            <a:bodyPr wrap="none" lIns="90488" tIns="44450" rIns="90488" bIns="44450">
              <a:spAutoFit/>
            </a:bodyPr>
            <a:lstStyle/>
            <a:p>
              <a:pPr algn="l">
                <a:lnSpc>
                  <a:spcPct val="100000"/>
                </a:lnSpc>
                <a:spcBef>
                  <a:spcPct val="0"/>
                </a:spcBef>
                <a:buSzTx/>
              </a:pPr>
              <a:r>
                <a:rPr lang="en-US" sz="1600" dirty="0" err="1">
                  <a:latin typeface="Times New Roman" pitchFamily="18" charset="0"/>
                </a:rPr>
                <a:t>Datapath</a:t>
              </a:r>
              <a:endParaRPr lang="en-US" sz="1600">
                <a:latin typeface="Times New Roman" pitchFamily="18" charset="0"/>
              </a:endParaRPr>
            </a:p>
          </p:txBody>
        </p:sp>
        <p:sp>
          <p:nvSpPr>
            <p:cNvPr id="763917" name="Rectangle 13"/>
            <p:cNvSpPr>
              <a:spLocks noChangeArrowheads="1"/>
            </p:cNvSpPr>
            <p:nvPr/>
          </p:nvSpPr>
          <p:spPr bwMode="auto">
            <a:xfrm>
              <a:off x="3566" y="2759"/>
              <a:ext cx="554" cy="1309"/>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18" name="Rectangle 14"/>
            <p:cNvSpPr>
              <a:spLocks noChangeArrowheads="1"/>
            </p:cNvSpPr>
            <p:nvPr/>
          </p:nvSpPr>
          <p:spPr bwMode="auto">
            <a:xfrm>
              <a:off x="3504" y="3274"/>
              <a:ext cx="690" cy="51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Secondary</a:t>
              </a:r>
            </a:p>
            <a:p>
              <a:pPr>
                <a:lnSpc>
                  <a:spcPct val="100000"/>
                </a:lnSpc>
                <a:spcBef>
                  <a:spcPct val="0"/>
                </a:spcBef>
                <a:buSzTx/>
              </a:pPr>
              <a:r>
                <a:rPr lang="en-US" sz="1600">
                  <a:latin typeface="Times New Roman" pitchFamily="18" charset="0"/>
                </a:rPr>
                <a:t>Storage</a:t>
              </a:r>
            </a:p>
            <a:p>
              <a:pPr>
                <a:lnSpc>
                  <a:spcPct val="100000"/>
                </a:lnSpc>
                <a:spcBef>
                  <a:spcPct val="0"/>
                </a:spcBef>
                <a:buSzTx/>
              </a:pPr>
              <a:r>
                <a:rPr lang="en-US" sz="1600">
                  <a:latin typeface="Times New Roman" pitchFamily="18" charset="0"/>
                </a:rPr>
                <a:t>(Disk)</a:t>
              </a:r>
            </a:p>
          </p:txBody>
        </p:sp>
        <p:sp>
          <p:nvSpPr>
            <p:cNvPr id="763919" name="Rectangle 15"/>
            <p:cNvSpPr>
              <a:spLocks noChangeArrowheads="1"/>
            </p:cNvSpPr>
            <p:nvPr/>
          </p:nvSpPr>
          <p:spPr bwMode="auto">
            <a:xfrm>
              <a:off x="960" y="2759"/>
              <a:ext cx="1272" cy="1309"/>
            </a:xfrm>
            <a:prstGeom prst="rect">
              <a:avLst/>
            </a:prstGeom>
            <a:noFill/>
            <a:ln w="25400">
              <a:solidFill>
                <a:schemeClr val="tx1"/>
              </a:solidFill>
              <a:miter lim="800000"/>
              <a:headEnd/>
              <a:tailEnd/>
            </a:ln>
            <a:effectLst/>
          </p:spPr>
          <p:txBody>
            <a:bodyPr wrap="none" anchor="ctr"/>
            <a:lstStyle/>
            <a:p>
              <a:endParaRPr lang="en-US"/>
            </a:p>
          </p:txBody>
        </p:sp>
        <p:sp>
          <p:nvSpPr>
            <p:cNvPr id="763920" name="Rectangle 16"/>
            <p:cNvSpPr>
              <a:spLocks noChangeArrowheads="1"/>
            </p:cNvSpPr>
            <p:nvPr/>
          </p:nvSpPr>
          <p:spPr bwMode="auto">
            <a:xfrm>
              <a:off x="1438" y="2753"/>
              <a:ext cx="648" cy="210"/>
            </a:xfrm>
            <a:prstGeom prst="rect">
              <a:avLst/>
            </a:prstGeom>
            <a:noFill/>
            <a:ln w="12700">
              <a:noFill/>
              <a:miter lim="800000"/>
              <a:headEnd/>
              <a:tailEnd/>
            </a:ln>
            <a:effectLst/>
          </p:spPr>
          <p:txBody>
            <a:bodyPr wrap="none" lIns="90488" tIns="44450" rIns="90488" bIns="44450">
              <a:spAutoFit/>
            </a:bodyPr>
            <a:lstStyle/>
            <a:p>
              <a:pPr algn="l">
                <a:lnSpc>
                  <a:spcPct val="100000"/>
                </a:lnSpc>
                <a:spcBef>
                  <a:spcPct val="0"/>
                </a:spcBef>
                <a:buSzTx/>
              </a:pPr>
              <a:r>
                <a:rPr lang="en-US" sz="1600">
                  <a:latin typeface="Times New Roman" pitchFamily="18" charset="0"/>
                </a:rPr>
                <a:t>Processor</a:t>
              </a:r>
            </a:p>
          </p:txBody>
        </p:sp>
        <p:sp>
          <p:nvSpPr>
            <p:cNvPr id="763921" name="Line 17"/>
            <p:cNvSpPr>
              <a:spLocks noChangeShapeType="1"/>
            </p:cNvSpPr>
            <p:nvPr/>
          </p:nvSpPr>
          <p:spPr bwMode="auto">
            <a:xfrm flipV="1">
              <a:off x="1697" y="2485"/>
              <a:ext cx="2530" cy="1001"/>
            </a:xfrm>
            <a:prstGeom prst="line">
              <a:avLst/>
            </a:prstGeom>
            <a:noFill/>
            <a:ln w="12700">
              <a:solidFill>
                <a:schemeClr val="tx1"/>
              </a:solidFill>
              <a:round/>
              <a:headEnd/>
              <a:tailEnd/>
            </a:ln>
            <a:effectLst/>
          </p:spPr>
          <p:txBody>
            <a:bodyPr wrap="none" anchor="ctr"/>
            <a:lstStyle/>
            <a:p>
              <a:endParaRPr lang="en-US"/>
            </a:p>
          </p:txBody>
        </p:sp>
        <p:sp>
          <p:nvSpPr>
            <p:cNvPr id="763922" name="Line 18"/>
            <p:cNvSpPr>
              <a:spLocks noChangeShapeType="1"/>
            </p:cNvSpPr>
            <p:nvPr/>
          </p:nvSpPr>
          <p:spPr bwMode="auto">
            <a:xfrm>
              <a:off x="1697" y="3939"/>
              <a:ext cx="2525" cy="189"/>
            </a:xfrm>
            <a:prstGeom prst="line">
              <a:avLst/>
            </a:prstGeom>
            <a:noFill/>
            <a:ln w="12700">
              <a:solidFill>
                <a:schemeClr val="tx1"/>
              </a:solidFill>
              <a:round/>
              <a:headEnd/>
              <a:tailEnd/>
            </a:ln>
            <a:effectLst/>
          </p:spPr>
          <p:txBody>
            <a:bodyPr wrap="none" anchor="ctr"/>
            <a:lstStyle/>
            <a:p>
              <a:endParaRPr lang="en-US"/>
            </a:p>
          </p:txBody>
        </p:sp>
        <p:sp>
          <p:nvSpPr>
            <p:cNvPr id="763923" name="Rectangle 19"/>
            <p:cNvSpPr>
              <a:spLocks noChangeArrowheads="1"/>
            </p:cNvSpPr>
            <p:nvPr/>
          </p:nvSpPr>
          <p:spPr bwMode="auto">
            <a:xfrm>
              <a:off x="2414" y="3203"/>
              <a:ext cx="441" cy="786"/>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24" name="Rectangle 20"/>
            <p:cNvSpPr>
              <a:spLocks noChangeArrowheads="1"/>
            </p:cNvSpPr>
            <p:nvPr/>
          </p:nvSpPr>
          <p:spPr bwMode="auto">
            <a:xfrm>
              <a:off x="2924" y="3014"/>
              <a:ext cx="516" cy="1000"/>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25" name="Rectangle 21"/>
            <p:cNvSpPr>
              <a:spLocks noChangeArrowheads="1"/>
            </p:cNvSpPr>
            <p:nvPr/>
          </p:nvSpPr>
          <p:spPr bwMode="auto">
            <a:xfrm>
              <a:off x="2891" y="3264"/>
              <a:ext cx="597" cy="518"/>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Main</a:t>
              </a:r>
            </a:p>
            <a:p>
              <a:pPr>
                <a:lnSpc>
                  <a:spcPct val="100000"/>
                </a:lnSpc>
                <a:spcBef>
                  <a:spcPct val="0"/>
                </a:spcBef>
                <a:buSzTx/>
              </a:pPr>
              <a:r>
                <a:rPr lang="en-US" sz="1600">
                  <a:latin typeface="Times New Roman" pitchFamily="18" charset="0"/>
                </a:rPr>
                <a:t>Memory</a:t>
              </a:r>
            </a:p>
            <a:p>
              <a:pPr>
                <a:lnSpc>
                  <a:spcPct val="100000"/>
                </a:lnSpc>
                <a:spcBef>
                  <a:spcPct val="0"/>
                </a:spcBef>
                <a:buSzTx/>
              </a:pPr>
              <a:r>
                <a:rPr lang="en-US" sz="1600">
                  <a:latin typeface="Times New Roman" pitchFamily="18" charset="0"/>
                </a:rPr>
                <a:t>(DRAM)</a:t>
              </a:r>
            </a:p>
          </p:txBody>
        </p:sp>
        <p:sp>
          <p:nvSpPr>
            <p:cNvPr id="763926" name="Rectangle 22"/>
            <p:cNvSpPr>
              <a:spLocks noChangeArrowheads="1"/>
            </p:cNvSpPr>
            <p:nvPr/>
          </p:nvSpPr>
          <p:spPr bwMode="auto">
            <a:xfrm>
              <a:off x="2353" y="3264"/>
              <a:ext cx="576" cy="67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Second</a:t>
              </a:r>
            </a:p>
            <a:p>
              <a:pPr>
                <a:lnSpc>
                  <a:spcPct val="100000"/>
                </a:lnSpc>
                <a:spcBef>
                  <a:spcPct val="0"/>
                </a:spcBef>
                <a:buSzTx/>
              </a:pPr>
              <a:r>
                <a:rPr lang="en-US" sz="1600">
                  <a:latin typeface="Times New Roman" pitchFamily="18" charset="0"/>
                </a:rPr>
                <a:t>Level</a:t>
              </a:r>
            </a:p>
            <a:p>
              <a:pPr>
                <a:lnSpc>
                  <a:spcPct val="100000"/>
                </a:lnSpc>
                <a:spcBef>
                  <a:spcPct val="0"/>
                </a:spcBef>
                <a:buSzTx/>
              </a:pPr>
              <a:r>
                <a:rPr lang="en-US" sz="1600">
                  <a:latin typeface="Times New Roman" pitchFamily="18" charset="0"/>
                </a:rPr>
                <a:t>Cache</a:t>
              </a:r>
            </a:p>
            <a:p>
              <a:pPr>
                <a:lnSpc>
                  <a:spcPct val="100000"/>
                </a:lnSpc>
                <a:spcBef>
                  <a:spcPct val="0"/>
                </a:spcBef>
                <a:buSzTx/>
              </a:pPr>
              <a:r>
                <a:rPr lang="en-US" sz="1600">
                  <a:latin typeface="Times New Roman" pitchFamily="18" charset="0"/>
                </a:rPr>
                <a:t>(SRAM)</a:t>
              </a:r>
            </a:p>
          </p:txBody>
        </p:sp>
        <p:grpSp>
          <p:nvGrpSpPr>
            <p:cNvPr id="3" name="Group 33"/>
            <p:cNvGrpSpPr>
              <a:grpSpLocks/>
            </p:cNvGrpSpPr>
            <p:nvPr/>
          </p:nvGrpSpPr>
          <p:grpSpPr bwMode="auto">
            <a:xfrm>
              <a:off x="4208" y="2494"/>
              <a:ext cx="577" cy="1615"/>
              <a:chOff x="4560" y="1321"/>
              <a:chExt cx="733" cy="2000"/>
            </a:xfrm>
          </p:grpSpPr>
          <p:sp>
            <p:nvSpPr>
              <p:cNvPr id="763938" name="Rectangle 34"/>
              <p:cNvSpPr>
                <a:spLocks noChangeArrowheads="1"/>
              </p:cNvSpPr>
              <p:nvPr/>
            </p:nvSpPr>
            <p:spPr bwMode="auto">
              <a:xfrm>
                <a:off x="4584" y="1321"/>
                <a:ext cx="704" cy="2000"/>
              </a:xfrm>
              <a:prstGeom prst="rect">
                <a:avLst/>
              </a:prstGeom>
              <a:solidFill>
                <a:srgbClr val="FF66CC"/>
              </a:solidFill>
              <a:ln w="25400">
                <a:solidFill>
                  <a:schemeClr val="tx1"/>
                </a:solidFill>
                <a:miter lim="800000"/>
                <a:headEnd/>
                <a:tailEnd/>
              </a:ln>
              <a:effectLst/>
            </p:spPr>
            <p:txBody>
              <a:bodyPr wrap="none" anchor="ctr"/>
              <a:lstStyle/>
              <a:p>
                <a:endParaRPr lang="en-US"/>
              </a:p>
            </p:txBody>
          </p:sp>
          <p:sp>
            <p:nvSpPr>
              <p:cNvPr id="763939" name="Rectangle 35"/>
              <p:cNvSpPr>
                <a:spLocks noChangeArrowheads="1"/>
              </p:cNvSpPr>
              <p:nvPr/>
            </p:nvSpPr>
            <p:spPr bwMode="auto">
              <a:xfrm>
                <a:off x="4560" y="2097"/>
                <a:ext cx="733" cy="642"/>
              </a:xfrm>
              <a:prstGeom prst="rect">
                <a:avLst/>
              </a:prstGeom>
              <a:noFill/>
              <a:ln w="12700">
                <a:noFill/>
                <a:miter lim="800000"/>
                <a:headEnd/>
                <a:tailEnd/>
              </a:ln>
              <a:effectLst/>
            </p:spPr>
            <p:txBody>
              <a:bodyPr wrap="none" lIns="90488" tIns="44450" rIns="90488" bIns="44450">
                <a:spAutoFit/>
              </a:bodyPr>
              <a:lstStyle/>
              <a:p>
                <a:pPr>
                  <a:lnSpc>
                    <a:spcPct val="100000"/>
                  </a:lnSpc>
                  <a:spcBef>
                    <a:spcPct val="0"/>
                  </a:spcBef>
                  <a:buSzTx/>
                </a:pPr>
                <a:r>
                  <a:rPr lang="en-US" sz="1600">
                    <a:latin typeface="Times New Roman" pitchFamily="18" charset="0"/>
                  </a:rPr>
                  <a:t>Tertiary</a:t>
                </a:r>
              </a:p>
              <a:p>
                <a:pPr>
                  <a:lnSpc>
                    <a:spcPct val="100000"/>
                  </a:lnSpc>
                  <a:spcBef>
                    <a:spcPct val="0"/>
                  </a:spcBef>
                  <a:buSzTx/>
                </a:pPr>
                <a:r>
                  <a:rPr lang="en-US" sz="1600">
                    <a:latin typeface="Times New Roman" pitchFamily="18" charset="0"/>
                  </a:rPr>
                  <a:t>Storage</a:t>
                </a:r>
              </a:p>
              <a:p>
                <a:pPr>
                  <a:lnSpc>
                    <a:spcPct val="100000"/>
                  </a:lnSpc>
                  <a:spcBef>
                    <a:spcPct val="0"/>
                  </a:spcBef>
                  <a:buSzTx/>
                </a:pPr>
                <a:r>
                  <a:rPr lang="en-US" sz="1600">
                    <a:latin typeface="Times New Roman" pitchFamily="18" charset="0"/>
                  </a:rPr>
                  <a:t>(Tape)</a:t>
                </a:r>
              </a:p>
            </p:txBody>
          </p:sp>
        </p:grpSp>
        <p:sp>
          <p:nvSpPr>
            <p:cNvPr id="763944" name="AutoShape 40"/>
            <p:cNvSpPr>
              <a:spLocks noChangeArrowheads="1"/>
            </p:cNvSpPr>
            <p:nvPr/>
          </p:nvSpPr>
          <p:spPr bwMode="auto">
            <a:xfrm>
              <a:off x="3168" y="3024"/>
              <a:ext cx="768" cy="336"/>
            </a:xfrm>
            <a:prstGeom prst="leftArrow">
              <a:avLst>
                <a:gd name="adj1" fmla="val 50000"/>
                <a:gd name="adj2" fmla="val 57143"/>
              </a:avLst>
            </a:prstGeom>
            <a:solidFill>
              <a:srgbClr val="00FFFF"/>
            </a:solidFill>
            <a:ln w="38100" algn="ctr">
              <a:solidFill>
                <a:schemeClr val="tx1"/>
              </a:solidFill>
              <a:miter lim="800000"/>
              <a:headEnd/>
              <a:tailEnd/>
            </a:ln>
            <a:effectLst/>
          </p:spPr>
          <p:txBody>
            <a:bodyPr wrap="none" lIns="90478" tIns="44445" rIns="90478" bIns="44445" anchor="ctr"/>
            <a:lstStyle/>
            <a:p>
              <a:r>
                <a:rPr lang="en-US"/>
                <a:t>Caching</a:t>
              </a:r>
            </a:p>
          </p:txBody>
        </p:sp>
      </p:grpSp>
      <p:sp>
        <p:nvSpPr>
          <p:cNvPr id="27"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anim calcmode="lin" valueType="num">
                                      <p:cBhvr additive="base">
                                        <p:cTn id="7" dur="500" fill="hold"/>
                                        <p:tgtEl>
                                          <p:spTgt spid="7639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39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3907">
                                            <p:txEl>
                                              <p:pRg st="1" end="1"/>
                                            </p:txEl>
                                          </p:spTgt>
                                        </p:tgtEl>
                                        <p:attrNameLst>
                                          <p:attrName>style.visibility</p:attrName>
                                        </p:attrNameLst>
                                      </p:cBhvr>
                                      <p:to>
                                        <p:strVal val="visible"/>
                                      </p:to>
                                    </p:set>
                                    <p:anim calcmode="lin" valueType="num">
                                      <p:cBhvr additive="base">
                                        <p:cTn id="11" dur="500" fill="hold"/>
                                        <p:tgtEl>
                                          <p:spTgt spid="7639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3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63907">
                                            <p:txEl>
                                              <p:pRg st="2" end="2"/>
                                            </p:txEl>
                                          </p:spTgt>
                                        </p:tgtEl>
                                        <p:attrNameLst>
                                          <p:attrName>style.visibility</p:attrName>
                                        </p:attrNameLst>
                                      </p:cBhvr>
                                      <p:to>
                                        <p:strVal val="visible"/>
                                      </p:to>
                                    </p:set>
                                    <p:anim calcmode="lin" valueType="num">
                                      <p:cBhvr additive="base">
                                        <p:cTn id="17" dur="500" fill="hold"/>
                                        <p:tgtEl>
                                          <p:spTgt spid="76390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390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63907">
                                            <p:txEl>
                                              <p:pRg st="3" end="3"/>
                                            </p:txEl>
                                          </p:spTgt>
                                        </p:tgtEl>
                                        <p:attrNameLst>
                                          <p:attrName>style.visibility</p:attrName>
                                        </p:attrNameLst>
                                      </p:cBhvr>
                                      <p:to>
                                        <p:strVal val="visible"/>
                                      </p:to>
                                    </p:set>
                                    <p:anim calcmode="lin" valueType="num">
                                      <p:cBhvr additive="base">
                                        <p:cTn id="21" dur="500" fill="hold"/>
                                        <p:tgtEl>
                                          <p:spTgt spid="76390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390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63907">
                                            <p:txEl>
                                              <p:pRg st="4" end="4"/>
                                            </p:txEl>
                                          </p:spTgt>
                                        </p:tgtEl>
                                        <p:attrNameLst>
                                          <p:attrName>style.visibility</p:attrName>
                                        </p:attrNameLst>
                                      </p:cBhvr>
                                      <p:to>
                                        <p:strVal val="visible"/>
                                      </p:to>
                                    </p:set>
                                    <p:anim calcmode="lin" valueType="num">
                                      <p:cBhvr additive="base">
                                        <p:cTn id="25" dur="500" fill="hold"/>
                                        <p:tgtEl>
                                          <p:spTgt spid="76390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39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3907">
                                            <p:txEl>
                                              <p:pRg st="5" end="5"/>
                                            </p:txEl>
                                          </p:spTgt>
                                        </p:tgtEl>
                                        <p:attrNameLst>
                                          <p:attrName>style.visibility</p:attrName>
                                        </p:attrNameLst>
                                      </p:cBhvr>
                                      <p:to>
                                        <p:strVal val="visible"/>
                                      </p:to>
                                    </p:set>
                                    <p:anim calcmode="lin" valueType="num">
                                      <p:cBhvr additive="base">
                                        <p:cTn id="31" dur="500" fill="hold"/>
                                        <p:tgtEl>
                                          <p:spTgt spid="76390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3907">
                                            <p:txEl>
                                              <p:pRg st="5" end="5"/>
                                            </p:tx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49" presetClass="entr" presetSubtype="0" decel="10000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anim calcmode="lin" valueType="num">
                                      <p:cBhvr>
                                        <p:cTn id="38" dur="500" fill="hold"/>
                                        <p:tgtEl>
                                          <p:spTgt spid="2"/>
                                        </p:tgtEl>
                                        <p:attrNameLst>
                                          <p:attrName>style.rotation</p:attrName>
                                        </p:attrNameLst>
                                      </p:cBhvr>
                                      <p:tavLst>
                                        <p:tav tm="0">
                                          <p:val>
                                            <p:fltVal val="360"/>
                                          </p:val>
                                        </p:tav>
                                        <p:tav tm="100000">
                                          <p:val>
                                            <p:fltVal val="0"/>
                                          </p:val>
                                        </p:tav>
                                      </p:tavLst>
                                    </p:anim>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 y="1720645"/>
            <a:ext cx="8763000" cy="5137355"/>
          </a:xfrm>
        </p:spPr>
        <p:txBody>
          <a:bodyPr/>
          <a:lstStyle/>
          <a:p>
            <a:pPr>
              <a:lnSpc>
                <a:spcPct val="80000"/>
              </a:lnSpc>
              <a:spcBef>
                <a:spcPct val="25000"/>
              </a:spcBef>
            </a:pPr>
            <a:r>
              <a:rPr lang="en-US" dirty="0"/>
              <a:t>Consider the following: A B C D A B C D A B C D</a:t>
            </a:r>
          </a:p>
          <a:p>
            <a:pPr>
              <a:lnSpc>
                <a:spcPct val="80000"/>
              </a:lnSpc>
              <a:spcBef>
                <a:spcPct val="25000"/>
              </a:spcBef>
            </a:pPr>
            <a:r>
              <a:rPr lang="en-US" dirty="0"/>
              <a:t>LRU Performs as follows (same as FIFO here):</a:t>
            </a:r>
          </a:p>
          <a:p>
            <a:pPr lvl="1">
              <a:lnSpc>
                <a:spcPct val="80000"/>
              </a:lnSpc>
              <a:spcBef>
                <a:spcPct val="25000"/>
              </a:spcBef>
            </a:pPr>
            <a:r>
              <a:rPr lang="en-US" dirty="0"/>
              <a:t>Every reference is a page fault!</a:t>
            </a:r>
          </a:p>
          <a:p>
            <a:pPr lvl="1">
              <a:lnSpc>
                <a:spcPct val="80000"/>
              </a:lnSpc>
              <a:spcBef>
                <a:spcPct val="25000"/>
              </a:spcBef>
            </a:pPr>
            <a:endParaRPr lang="en-US" dirty="0"/>
          </a:p>
        </p:txBody>
      </p:sp>
      <p:sp>
        <p:nvSpPr>
          <p:cNvPr id="779266" name="Rectangle 2"/>
          <p:cNvSpPr>
            <a:spLocks noGrp="1" noChangeArrowheads="1"/>
          </p:cNvSpPr>
          <p:nvPr>
            <p:ph type="title"/>
          </p:nvPr>
        </p:nvSpPr>
        <p:spPr/>
        <p:txBody>
          <a:bodyPr/>
          <a:lstStyle/>
          <a:p>
            <a:r>
              <a:rPr lang="en-US" dirty="0"/>
              <a:t>When will LRU perform badly?</a:t>
            </a:r>
          </a:p>
        </p:txBody>
      </p:sp>
      <p:grpSp>
        <p:nvGrpSpPr>
          <p:cNvPr id="177" name="Group 176"/>
          <p:cNvGrpSpPr/>
          <p:nvPr/>
        </p:nvGrpSpPr>
        <p:grpSpPr>
          <a:xfrm>
            <a:off x="476557" y="4112343"/>
            <a:ext cx="8220075" cy="2206625"/>
            <a:chOff x="466725" y="1447800"/>
            <a:chExt cx="8220075" cy="2206625"/>
          </a:xfrm>
        </p:grpSpPr>
        <p:grpSp>
          <p:nvGrpSpPr>
            <p:cNvPr id="2" name="Group 83"/>
            <p:cNvGrpSpPr>
              <a:grpSpLocks/>
            </p:cNvGrpSpPr>
            <p:nvPr/>
          </p:nvGrpSpPr>
          <p:grpSpPr bwMode="auto">
            <a:xfrm>
              <a:off x="8061325" y="2178050"/>
              <a:ext cx="600075" cy="1476375"/>
              <a:chOff x="4950" y="2190"/>
              <a:chExt cx="378" cy="930"/>
            </a:xfrm>
          </p:grpSpPr>
          <p:sp>
            <p:nvSpPr>
              <p:cNvPr id="779348" name="Rectangle 84"/>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79349" name="Rectangle 85"/>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50" name="Rectangle 86"/>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3" name="Group 4"/>
            <p:cNvGrpSpPr>
              <a:grpSpLocks/>
            </p:cNvGrpSpPr>
            <p:nvPr/>
          </p:nvGrpSpPr>
          <p:grpSpPr bwMode="auto">
            <a:xfrm>
              <a:off x="7470775" y="2178050"/>
              <a:ext cx="600075" cy="1476375"/>
              <a:chOff x="4950" y="2190"/>
              <a:chExt cx="378" cy="930"/>
            </a:xfrm>
          </p:grpSpPr>
          <p:sp>
            <p:nvSpPr>
              <p:cNvPr id="779269" name="Rectangle 5"/>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0" name="Rectangle 6"/>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9271" name="Rectangle 7"/>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4" name="Group 8"/>
            <p:cNvGrpSpPr>
              <a:grpSpLocks/>
            </p:cNvGrpSpPr>
            <p:nvPr/>
          </p:nvGrpSpPr>
          <p:grpSpPr bwMode="auto">
            <a:xfrm>
              <a:off x="6872288" y="2178050"/>
              <a:ext cx="598487" cy="1476375"/>
              <a:chOff x="4573" y="2190"/>
              <a:chExt cx="377" cy="930"/>
            </a:xfrm>
          </p:grpSpPr>
          <p:sp>
            <p:nvSpPr>
              <p:cNvPr id="779273" name="Rectangle 9"/>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4" name="Rectangle 10"/>
              <p:cNvSpPr>
                <a:spLocks noChangeArrowheads="1"/>
              </p:cNvSpPr>
              <p:nvPr/>
            </p:nvSpPr>
            <p:spPr bwMode="auto">
              <a:xfrm>
                <a:off x="4573"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5" name="Rectangle 11"/>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5" name="Group 12"/>
            <p:cNvGrpSpPr>
              <a:grpSpLocks/>
            </p:cNvGrpSpPr>
            <p:nvPr/>
          </p:nvGrpSpPr>
          <p:grpSpPr bwMode="auto">
            <a:xfrm>
              <a:off x="6272213" y="2178050"/>
              <a:ext cx="600075" cy="1476375"/>
              <a:chOff x="4195" y="2190"/>
              <a:chExt cx="378" cy="930"/>
            </a:xfrm>
          </p:grpSpPr>
          <p:sp>
            <p:nvSpPr>
              <p:cNvPr id="779277" name="Rectangle 13"/>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79278" name="Rectangle 14"/>
              <p:cNvSpPr>
                <a:spLocks noChangeArrowheads="1"/>
              </p:cNvSpPr>
              <p:nvPr/>
            </p:nvSpPr>
            <p:spPr bwMode="auto">
              <a:xfrm>
                <a:off x="4195" y="250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79" name="Rectangle 15"/>
              <p:cNvSpPr>
                <a:spLocks noChangeArrowheads="1"/>
              </p:cNvSpPr>
              <p:nvPr/>
            </p:nvSpPr>
            <p:spPr bwMode="auto">
              <a:xfrm>
                <a:off x="4195"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6" name="Group 16"/>
            <p:cNvGrpSpPr>
              <a:grpSpLocks/>
            </p:cNvGrpSpPr>
            <p:nvPr/>
          </p:nvGrpSpPr>
          <p:grpSpPr bwMode="auto">
            <a:xfrm>
              <a:off x="5673725" y="2178050"/>
              <a:ext cx="598488" cy="1476375"/>
              <a:chOff x="3818" y="2190"/>
              <a:chExt cx="377" cy="930"/>
            </a:xfrm>
          </p:grpSpPr>
          <p:sp>
            <p:nvSpPr>
              <p:cNvPr id="779281" name="Rectangle 17"/>
              <p:cNvSpPr>
                <a:spLocks noChangeArrowheads="1"/>
              </p:cNvSpPr>
              <p:nvPr/>
            </p:nvSpPr>
            <p:spPr bwMode="auto">
              <a:xfrm>
                <a:off x="3818"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82" name="Rectangle 18"/>
              <p:cNvSpPr>
                <a:spLocks noChangeArrowheads="1"/>
              </p:cNvSpPr>
              <p:nvPr/>
            </p:nvSpPr>
            <p:spPr bwMode="auto">
              <a:xfrm>
                <a:off x="3818" y="250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779283" name="Rectangle 19"/>
              <p:cNvSpPr>
                <a:spLocks noChangeArrowheads="1"/>
              </p:cNvSpPr>
              <p:nvPr/>
            </p:nvSpPr>
            <p:spPr bwMode="auto">
              <a:xfrm>
                <a:off x="3818" y="219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7" name="Group 20"/>
            <p:cNvGrpSpPr>
              <a:grpSpLocks/>
            </p:cNvGrpSpPr>
            <p:nvPr/>
          </p:nvGrpSpPr>
          <p:grpSpPr bwMode="auto">
            <a:xfrm>
              <a:off x="5073650" y="2178050"/>
              <a:ext cx="600075" cy="1476375"/>
              <a:chOff x="3440" y="2190"/>
              <a:chExt cx="378" cy="930"/>
            </a:xfrm>
          </p:grpSpPr>
          <p:sp>
            <p:nvSpPr>
              <p:cNvPr id="779285" name="Rectangle 21"/>
              <p:cNvSpPr>
                <a:spLocks noChangeArrowheads="1"/>
              </p:cNvSpPr>
              <p:nvPr/>
            </p:nvSpPr>
            <p:spPr bwMode="auto">
              <a:xfrm>
                <a:off x="3440" y="281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86" name="Rectangle 22"/>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87" name="Rectangle 23"/>
              <p:cNvSpPr>
                <a:spLocks noChangeArrowheads="1"/>
              </p:cNvSpPr>
              <p:nvPr/>
            </p:nvSpPr>
            <p:spPr bwMode="auto">
              <a:xfrm>
                <a:off x="344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grpSp>
        <p:grpSp>
          <p:nvGrpSpPr>
            <p:cNvPr id="8" name="Group 24"/>
            <p:cNvGrpSpPr>
              <a:grpSpLocks/>
            </p:cNvGrpSpPr>
            <p:nvPr/>
          </p:nvGrpSpPr>
          <p:grpSpPr bwMode="auto">
            <a:xfrm>
              <a:off x="4475163" y="2178050"/>
              <a:ext cx="598487" cy="1476375"/>
              <a:chOff x="3063" y="2190"/>
              <a:chExt cx="377" cy="930"/>
            </a:xfrm>
          </p:grpSpPr>
          <p:sp>
            <p:nvSpPr>
              <p:cNvPr id="779289" name="Rectangle 25"/>
              <p:cNvSpPr>
                <a:spLocks noChangeArrowheads="1"/>
              </p:cNvSpPr>
              <p:nvPr/>
            </p:nvSpPr>
            <p:spPr bwMode="auto">
              <a:xfrm>
                <a:off x="3063" y="281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9290" name="Rectangle 26"/>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1" name="Rectangle 27"/>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28"/>
            <p:cNvGrpSpPr>
              <a:grpSpLocks/>
            </p:cNvGrpSpPr>
            <p:nvPr/>
          </p:nvGrpSpPr>
          <p:grpSpPr bwMode="auto">
            <a:xfrm>
              <a:off x="3875088" y="2178050"/>
              <a:ext cx="600075" cy="1476375"/>
              <a:chOff x="2685" y="2190"/>
              <a:chExt cx="378" cy="930"/>
            </a:xfrm>
          </p:grpSpPr>
          <p:sp>
            <p:nvSpPr>
              <p:cNvPr id="779293" name="Rectangle 29"/>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4" name="Rectangle 30"/>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sp>
            <p:nvSpPr>
              <p:cNvPr id="779295" name="Rectangle 31"/>
              <p:cNvSpPr>
                <a:spLocks noChangeArrowheads="1"/>
              </p:cNvSpPr>
              <p:nvPr/>
            </p:nvSpPr>
            <p:spPr bwMode="auto">
              <a:xfrm>
                <a:off x="2685"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0" name="Group 32"/>
            <p:cNvGrpSpPr>
              <a:grpSpLocks/>
            </p:cNvGrpSpPr>
            <p:nvPr/>
          </p:nvGrpSpPr>
          <p:grpSpPr bwMode="auto">
            <a:xfrm>
              <a:off x="3275013" y="2178050"/>
              <a:ext cx="600075" cy="1476375"/>
              <a:chOff x="2307" y="2190"/>
              <a:chExt cx="378" cy="930"/>
            </a:xfrm>
          </p:grpSpPr>
          <p:sp>
            <p:nvSpPr>
              <p:cNvPr id="779297" name="Rectangle 33"/>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8" name="Rectangle 34"/>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299" name="Rectangle 35"/>
              <p:cNvSpPr>
                <a:spLocks noChangeArrowheads="1"/>
              </p:cNvSpPr>
              <p:nvPr/>
            </p:nvSpPr>
            <p:spPr bwMode="auto">
              <a:xfrm>
                <a:off x="2307" y="219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grpSp>
        <p:grpSp>
          <p:nvGrpSpPr>
            <p:cNvPr id="11" name="Group 36"/>
            <p:cNvGrpSpPr>
              <a:grpSpLocks/>
            </p:cNvGrpSpPr>
            <p:nvPr/>
          </p:nvGrpSpPr>
          <p:grpSpPr bwMode="auto">
            <a:xfrm>
              <a:off x="2676525" y="2178050"/>
              <a:ext cx="598488" cy="1476375"/>
              <a:chOff x="1930" y="2190"/>
              <a:chExt cx="377" cy="930"/>
            </a:xfrm>
          </p:grpSpPr>
          <p:sp>
            <p:nvSpPr>
              <p:cNvPr id="779301" name="Rectangle 37"/>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9302" name="Rectangle 38"/>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03" name="Rectangle 39"/>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40"/>
            <p:cNvGrpSpPr>
              <a:grpSpLocks/>
            </p:cNvGrpSpPr>
            <p:nvPr/>
          </p:nvGrpSpPr>
          <p:grpSpPr bwMode="auto">
            <a:xfrm>
              <a:off x="2076450" y="2178050"/>
              <a:ext cx="600075" cy="1476375"/>
              <a:chOff x="1552" y="2190"/>
              <a:chExt cx="378" cy="930"/>
            </a:xfrm>
          </p:grpSpPr>
          <p:sp>
            <p:nvSpPr>
              <p:cNvPr id="779305" name="Rectangle 41"/>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06" name="Rectangle 42"/>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779307" name="Rectangle 43"/>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44"/>
            <p:cNvGrpSpPr>
              <a:grpSpLocks/>
            </p:cNvGrpSpPr>
            <p:nvPr/>
          </p:nvGrpSpPr>
          <p:grpSpPr bwMode="auto">
            <a:xfrm>
              <a:off x="1477963" y="2178050"/>
              <a:ext cx="598487" cy="1476375"/>
              <a:chOff x="1117" y="1948"/>
              <a:chExt cx="377" cy="930"/>
            </a:xfrm>
          </p:grpSpPr>
          <p:sp>
            <p:nvSpPr>
              <p:cNvPr id="779309" name="Rectangle 45"/>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10" name="Rectangle 46"/>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79311" name="Rectangle 47"/>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779312" name="Rectangle 48"/>
            <p:cNvSpPr>
              <a:spLocks noChangeArrowheads="1"/>
            </p:cNvSpPr>
            <p:nvPr/>
          </p:nvSpPr>
          <p:spPr bwMode="auto">
            <a:xfrm>
              <a:off x="747077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9313" name="Rectangle 49"/>
            <p:cNvSpPr>
              <a:spLocks noChangeArrowheads="1"/>
            </p:cNvSpPr>
            <p:nvPr/>
          </p:nvSpPr>
          <p:spPr bwMode="auto">
            <a:xfrm>
              <a:off x="6872288"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9314" name="Rectangle 50"/>
            <p:cNvSpPr>
              <a:spLocks noChangeArrowheads="1"/>
            </p:cNvSpPr>
            <p:nvPr/>
          </p:nvSpPr>
          <p:spPr bwMode="auto">
            <a:xfrm>
              <a:off x="62722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9315" name="Rectangle 51"/>
            <p:cNvSpPr>
              <a:spLocks noChangeArrowheads="1"/>
            </p:cNvSpPr>
            <p:nvPr/>
          </p:nvSpPr>
          <p:spPr bwMode="auto">
            <a:xfrm>
              <a:off x="56737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9316" name="Rectangle 52"/>
            <p:cNvSpPr>
              <a:spLocks noChangeArrowheads="1"/>
            </p:cNvSpPr>
            <p:nvPr/>
          </p:nvSpPr>
          <p:spPr bwMode="auto">
            <a:xfrm>
              <a:off x="50736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9317" name="Rectangle 53"/>
            <p:cNvSpPr>
              <a:spLocks noChangeArrowheads="1"/>
            </p:cNvSpPr>
            <p:nvPr/>
          </p:nvSpPr>
          <p:spPr bwMode="auto">
            <a:xfrm>
              <a:off x="44751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9318" name="Rectangle 54"/>
            <p:cNvSpPr>
              <a:spLocks noChangeArrowheads="1"/>
            </p:cNvSpPr>
            <p:nvPr/>
          </p:nvSpPr>
          <p:spPr bwMode="auto">
            <a:xfrm>
              <a:off x="3875088"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9319" name="Rectangle 55"/>
            <p:cNvSpPr>
              <a:spLocks noChangeArrowheads="1"/>
            </p:cNvSpPr>
            <p:nvPr/>
          </p:nvSpPr>
          <p:spPr bwMode="auto">
            <a:xfrm>
              <a:off x="3275013"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779320" name="Rectangle 56"/>
            <p:cNvSpPr>
              <a:spLocks noChangeArrowheads="1"/>
            </p:cNvSpPr>
            <p:nvPr/>
          </p:nvSpPr>
          <p:spPr bwMode="auto">
            <a:xfrm>
              <a:off x="2676525" y="1447800"/>
              <a:ext cx="598488"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779321" name="Rectangle 57"/>
            <p:cNvSpPr>
              <a:spLocks noChangeArrowheads="1"/>
            </p:cNvSpPr>
            <p:nvPr/>
          </p:nvSpPr>
          <p:spPr bwMode="auto">
            <a:xfrm>
              <a:off x="2076450"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779322" name="Rectangle 58"/>
            <p:cNvSpPr>
              <a:spLocks noChangeArrowheads="1"/>
            </p:cNvSpPr>
            <p:nvPr/>
          </p:nvSpPr>
          <p:spPr bwMode="auto">
            <a:xfrm>
              <a:off x="1477963" y="1447800"/>
              <a:ext cx="598487"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779351" name="Rectangle 87"/>
            <p:cNvSpPr>
              <a:spLocks noChangeArrowheads="1"/>
            </p:cNvSpPr>
            <p:nvPr/>
          </p:nvSpPr>
          <p:spPr bwMode="auto">
            <a:xfrm>
              <a:off x="8086725" y="1447800"/>
              <a:ext cx="600075" cy="73025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14" name="Group 90"/>
            <p:cNvGrpSpPr>
              <a:grpSpLocks/>
            </p:cNvGrpSpPr>
            <p:nvPr/>
          </p:nvGrpSpPr>
          <p:grpSpPr bwMode="auto">
            <a:xfrm>
              <a:off x="466725" y="1447800"/>
              <a:ext cx="8204200" cy="2206625"/>
              <a:chOff x="240" y="1440"/>
              <a:chExt cx="5168" cy="1390"/>
            </a:xfrm>
          </p:grpSpPr>
          <p:sp>
            <p:nvSpPr>
              <p:cNvPr id="779324" name="Rectangle 60"/>
              <p:cNvSpPr>
                <a:spLocks noChangeArrowheads="1"/>
              </p:cNvSpPr>
              <p:nvPr/>
            </p:nvSpPr>
            <p:spPr bwMode="auto">
              <a:xfrm>
                <a:off x="240" y="252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779325" name="Rectangle 61"/>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779326" name="Rectangle 62"/>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779327" name="Rectangle 63"/>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779329" name="Line 65"/>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15" name="Group 89"/>
              <p:cNvGrpSpPr>
                <a:grpSpLocks/>
              </p:cNvGrpSpPr>
              <p:nvPr/>
            </p:nvGrpSpPr>
            <p:grpSpPr bwMode="auto">
              <a:xfrm>
                <a:off x="240" y="2210"/>
                <a:ext cx="5161" cy="310"/>
                <a:chOff x="240" y="2210"/>
                <a:chExt cx="4790" cy="310"/>
              </a:xfrm>
            </p:grpSpPr>
            <p:sp>
              <p:nvSpPr>
                <p:cNvPr id="779330" name="Line 66"/>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1" name="Line 67"/>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779333" name="Line 69"/>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9334" name="Line 70"/>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79335" name="Line 71"/>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6" name="Line 72"/>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7" name="Line 73"/>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8" name="Line 74"/>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39" name="Line 75"/>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0" name="Line 76"/>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1" name="Line 77"/>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2" name="Line 78"/>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3" name="Line 79"/>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79344" name="Line 80"/>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16" name="Group 82"/>
              <p:cNvGrpSpPr>
                <a:grpSpLocks/>
              </p:cNvGrpSpPr>
              <p:nvPr/>
            </p:nvGrpSpPr>
            <p:grpSpPr bwMode="auto">
              <a:xfrm>
                <a:off x="240" y="1440"/>
                <a:ext cx="5160" cy="1390"/>
                <a:chOff x="240" y="1440"/>
                <a:chExt cx="4790" cy="1390"/>
              </a:xfrm>
            </p:grpSpPr>
            <p:sp>
              <p:nvSpPr>
                <p:cNvPr id="779328" name="Line 64"/>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9332" name="Line 68"/>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79345" name="Line 81"/>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779352" name="Line 88"/>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
        <p:nvSpPr>
          <p:cNvPr id="178"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19</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 calcmode="lin" valueType="num">
                                      <p:cBhvr additive="base">
                                        <p:cTn id="7" dur="500" fill="hold"/>
                                        <p:tgtEl>
                                          <p:spTgt spid="779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9267">
                                            <p:txEl>
                                              <p:pRg st="1" end="1"/>
                                            </p:txEl>
                                          </p:spTgt>
                                        </p:tgtEl>
                                        <p:attrNameLst>
                                          <p:attrName>style.visibility</p:attrName>
                                        </p:attrNameLst>
                                      </p:cBhvr>
                                      <p:to>
                                        <p:strVal val="visible"/>
                                      </p:to>
                                    </p:set>
                                    <p:anim calcmode="lin" valueType="num">
                                      <p:cBhvr additive="base">
                                        <p:cTn id="13" dur="500" fill="hold"/>
                                        <p:tgtEl>
                                          <p:spTgt spid="7792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926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79267">
                                            <p:txEl>
                                              <p:pRg st="2" end="2"/>
                                            </p:txEl>
                                          </p:spTgt>
                                        </p:tgtEl>
                                        <p:attrNameLst>
                                          <p:attrName>style.visibility</p:attrName>
                                        </p:attrNameLst>
                                      </p:cBhvr>
                                      <p:to>
                                        <p:strVal val="visible"/>
                                      </p:to>
                                    </p:set>
                                    <p:anim calcmode="lin" valueType="num">
                                      <p:cBhvr additive="base">
                                        <p:cTn id="17" dur="500" fill="hold"/>
                                        <p:tgtEl>
                                          <p:spTgt spid="77926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92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nSpc>
                <a:spcPct val="80000"/>
              </a:lnSpc>
              <a:spcBef>
                <a:spcPct val="25000"/>
              </a:spcBef>
            </a:pPr>
            <a:br>
              <a:rPr lang="en-US" dirty="0"/>
            </a:br>
            <a:r>
              <a:rPr lang="en-US" dirty="0"/>
              <a:t>OPT Does much better</a:t>
            </a:r>
          </a:p>
        </p:txBody>
      </p:sp>
      <p:sp>
        <p:nvSpPr>
          <p:cNvPr id="3" name="Content Placeholder 2"/>
          <p:cNvSpPr>
            <a:spLocks noGrp="1"/>
          </p:cNvSpPr>
          <p:nvPr>
            <p:ph idx="1"/>
          </p:nvPr>
        </p:nvSpPr>
        <p:spPr/>
        <p:txBody>
          <a:bodyPr/>
          <a:lstStyle/>
          <a:p>
            <a:r>
              <a:rPr lang="en-US" dirty="0"/>
              <a:t> But it’s not implementable</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20</a:t>
            </a:fld>
            <a:endParaRPr lang="en-US" altLang="zh-CN" dirty="0"/>
          </a:p>
        </p:txBody>
      </p:sp>
      <p:grpSp>
        <p:nvGrpSpPr>
          <p:cNvPr id="6" name="Group 177"/>
          <p:cNvGrpSpPr>
            <a:grpSpLocks/>
          </p:cNvGrpSpPr>
          <p:nvPr/>
        </p:nvGrpSpPr>
        <p:grpSpPr bwMode="auto">
          <a:xfrm>
            <a:off x="427703" y="3404419"/>
            <a:ext cx="8220075" cy="2206625"/>
            <a:chOff x="294" y="2786"/>
            <a:chExt cx="5178" cy="1390"/>
          </a:xfrm>
        </p:grpSpPr>
        <p:grpSp>
          <p:nvGrpSpPr>
            <p:cNvPr id="7" name="Group 91"/>
            <p:cNvGrpSpPr>
              <a:grpSpLocks/>
            </p:cNvGrpSpPr>
            <p:nvPr/>
          </p:nvGrpSpPr>
          <p:grpSpPr bwMode="auto">
            <a:xfrm>
              <a:off x="5078" y="3246"/>
              <a:ext cx="378" cy="930"/>
              <a:chOff x="4950" y="2190"/>
              <a:chExt cx="378" cy="930"/>
            </a:xfrm>
          </p:grpSpPr>
          <p:sp>
            <p:nvSpPr>
              <p:cNvPr id="90" name="Rectangle 92"/>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1" name="Rectangle 93"/>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92" name="Rectangle 94"/>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8" name="Group 95"/>
            <p:cNvGrpSpPr>
              <a:grpSpLocks/>
            </p:cNvGrpSpPr>
            <p:nvPr/>
          </p:nvGrpSpPr>
          <p:grpSpPr bwMode="auto">
            <a:xfrm>
              <a:off x="4706" y="3246"/>
              <a:ext cx="378" cy="930"/>
              <a:chOff x="4950" y="2190"/>
              <a:chExt cx="378" cy="930"/>
            </a:xfrm>
          </p:grpSpPr>
          <p:sp>
            <p:nvSpPr>
              <p:cNvPr id="87" name="Rectangle 96"/>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8" name="Rectangle 97"/>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9" name="Rectangle 98"/>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9" name="Group 99"/>
            <p:cNvGrpSpPr>
              <a:grpSpLocks/>
            </p:cNvGrpSpPr>
            <p:nvPr/>
          </p:nvGrpSpPr>
          <p:grpSpPr bwMode="auto">
            <a:xfrm>
              <a:off x="4329" y="3246"/>
              <a:ext cx="377" cy="930"/>
              <a:chOff x="4573" y="2190"/>
              <a:chExt cx="377" cy="930"/>
            </a:xfrm>
          </p:grpSpPr>
          <p:sp>
            <p:nvSpPr>
              <p:cNvPr id="84" name="Rectangle 100"/>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5" name="Rectangle 101"/>
              <p:cNvSpPr>
                <a:spLocks noChangeArrowheads="1"/>
              </p:cNvSpPr>
              <p:nvPr/>
            </p:nvSpPr>
            <p:spPr bwMode="auto">
              <a:xfrm>
                <a:off x="4573"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6" name="Rectangle 102"/>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grpSp>
        <p:grpSp>
          <p:nvGrpSpPr>
            <p:cNvPr id="10" name="Group 103"/>
            <p:cNvGrpSpPr>
              <a:grpSpLocks/>
            </p:cNvGrpSpPr>
            <p:nvPr/>
          </p:nvGrpSpPr>
          <p:grpSpPr bwMode="auto">
            <a:xfrm>
              <a:off x="3951" y="3246"/>
              <a:ext cx="378" cy="930"/>
              <a:chOff x="4195" y="2190"/>
              <a:chExt cx="378" cy="930"/>
            </a:xfrm>
          </p:grpSpPr>
          <p:sp>
            <p:nvSpPr>
              <p:cNvPr id="81" name="Rectangle 104"/>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2" name="Rectangle 105"/>
              <p:cNvSpPr>
                <a:spLocks noChangeArrowheads="1"/>
              </p:cNvSpPr>
              <p:nvPr/>
            </p:nvSpPr>
            <p:spPr bwMode="auto">
              <a:xfrm>
                <a:off x="4195"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3" name="Rectangle 106"/>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1" name="Group 107"/>
            <p:cNvGrpSpPr>
              <a:grpSpLocks/>
            </p:cNvGrpSpPr>
            <p:nvPr/>
          </p:nvGrpSpPr>
          <p:grpSpPr bwMode="auto">
            <a:xfrm>
              <a:off x="3574" y="3246"/>
              <a:ext cx="377" cy="930"/>
              <a:chOff x="3818" y="2190"/>
              <a:chExt cx="377" cy="930"/>
            </a:xfrm>
          </p:grpSpPr>
          <p:sp>
            <p:nvSpPr>
              <p:cNvPr id="78" name="Rectangle 108"/>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9" name="Rectangle 109"/>
              <p:cNvSpPr>
                <a:spLocks noChangeArrowheads="1"/>
              </p:cNvSpPr>
              <p:nvPr/>
            </p:nvSpPr>
            <p:spPr bwMode="auto">
              <a:xfrm>
                <a:off x="3818" y="250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80" name="Rectangle 110"/>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2" name="Group 111"/>
            <p:cNvGrpSpPr>
              <a:grpSpLocks/>
            </p:cNvGrpSpPr>
            <p:nvPr/>
          </p:nvGrpSpPr>
          <p:grpSpPr bwMode="auto">
            <a:xfrm>
              <a:off x="3196" y="3246"/>
              <a:ext cx="378" cy="930"/>
              <a:chOff x="3440" y="2190"/>
              <a:chExt cx="378" cy="930"/>
            </a:xfrm>
          </p:grpSpPr>
          <p:sp>
            <p:nvSpPr>
              <p:cNvPr id="75" name="Rectangle 112"/>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6" name="Rectangle 113"/>
              <p:cNvSpPr>
                <a:spLocks noChangeArrowheads="1"/>
              </p:cNvSpPr>
              <p:nvPr/>
            </p:nvSpPr>
            <p:spPr bwMode="auto">
              <a:xfrm>
                <a:off x="344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77" name="Rectangle 114"/>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3" name="Group 115"/>
            <p:cNvGrpSpPr>
              <a:grpSpLocks/>
            </p:cNvGrpSpPr>
            <p:nvPr/>
          </p:nvGrpSpPr>
          <p:grpSpPr bwMode="auto">
            <a:xfrm>
              <a:off x="2819" y="3246"/>
              <a:ext cx="377" cy="930"/>
              <a:chOff x="3063" y="2190"/>
              <a:chExt cx="377" cy="930"/>
            </a:xfrm>
          </p:grpSpPr>
          <p:sp>
            <p:nvSpPr>
              <p:cNvPr id="72" name="Rectangle 116"/>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3" name="Rectangle 117"/>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4" name="Rectangle 118"/>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4" name="Group 119"/>
            <p:cNvGrpSpPr>
              <a:grpSpLocks/>
            </p:cNvGrpSpPr>
            <p:nvPr/>
          </p:nvGrpSpPr>
          <p:grpSpPr bwMode="auto">
            <a:xfrm>
              <a:off x="2441" y="3246"/>
              <a:ext cx="378" cy="930"/>
              <a:chOff x="2685" y="2190"/>
              <a:chExt cx="378" cy="930"/>
            </a:xfrm>
          </p:grpSpPr>
          <p:sp>
            <p:nvSpPr>
              <p:cNvPr id="69" name="Rectangle 120"/>
              <p:cNvSpPr>
                <a:spLocks noChangeArrowheads="1"/>
              </p:cNvSpPr>
              <p:nvPr/>
            </p:nvSpPr>
            <p:spPr bwMode="auto">
              <a:xfrm>
                <a:off x="2685"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0" name="Rectangle 121"/>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71" name="Rectangle 122"/>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5" name="Group 123"/>
            <p:cNvGrpSpPr>
              <a:grpSpLocks/>
            </p:cNvGrpSpPr>
            <p:nvPr/>
          </p:nvGrpSpPr>
          <p:grpSpPr bwMode="auto">
            <a:xfrm>
              <a:off x="2063" y="3246"/>
              <a:ext cx="378" cy="930"/>
              <a:chOff x="2307" y="2190"/>
              <a:chExt cx="378" cy="930"/>
            </a:xfrm>
          </p:grpSpPr>
          <p:sp>
            <p:nvSpPr>
              <p:cNvPr id="66" name="Rectangle 124"/>
              <p:cNvSpPr>
                <a:spLocks noChangeArrowheads="1"/>
              </p:cNvSpPr>
              <p:nvPr/>
            </p:nvSpPr>
            <p:spPr bwMode="auto">
              <a:xfrm>
                <a:off x="2307" y="2810"/>
                <a:ext cx="378" cy="310"/>
              </a:xfrm>
              <a:prstGeom prst="rect">
                <a:avLst/>
              </a:prstGeom>
              <a:solidFill>
                <a:srgbClr val="FFFF00"/>
              </a:solidFill>
              <a:ln w="38100" algn="ctr">
                <a:noFill/>
                <a:miter lim="800000"/>
                <a:headEnd/>
                <a:tailEnd/>
              </a:ln>
              <a:effectLst/>
            </p:spPr>
            <p:txBody>
              <a:bodyPr lIns="90478" tIns="44445" rIns="90478" bIns="44445" anchor="ctr"/>
              <a:lstStyle/>
              <a:p>
                <a:pPr>
                  <a:lnSpc>
                    <a:spcPct val="90000"/>
                  </a:lnSpc>
                  <a:spcBef>
                    <a:spcPct val="30000"/>
                  </a:spcBef>
                </a:pPr>
                <a:r>
                  <a:rPr lang="en-US" sz="2000"/>
                  <a:t>D</a:t>
                </a:r>
              </a:p>
            </p:txBody>
          </p:sp>
          <p:sp>
            <p:nvSpPr>
              <p:cNvPr id="67" name="Rectangle 125"/>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8" name="Rectangle 126"/>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6" name="Group 127"/>
            <p:cNvGrpSpPr>
              <a:grpSpLocks/>
            </p:cNvGrpSpPr>
            <p:nvPr/>
          </p:nvGrpSpPr>
          <p:grpSpPr bwMode="auto">
            <a:xfrm>
              <a:off x="1686" y="3246"/>
              <a:ext cx="377" cy="930"/>
              <a:chOff x="1930" y="2190"/>
              <a:chExt cx="377" cy="930"/>
            </a:xfrm>
          </p:grpSpPr>
          <p:sp>
            <p:nvSpPr>
              <p:cNvPr id="63" name="Rectangle 128"/>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nSpc>
                    <a:spcPct val="90000"/>
                  </a:lnSpc>
                  <a:spcBef>
                    <a:spcPct val="30000"/>
                  </a:spcBef>
                </a:pPr>
                <a:r>
                  <a:rPr lang="en-US" sz="2000"/>
                  <a:t>C</a:t>
                </a:r>
              </a:p>
            </p:txBody>
          </p:sp>
          <p:sp>
            <p:nvSpPr>
              <p:cNvPr id="64" name="Rectangle 129"/>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5" name="Rectangle 130"/>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7" name="Group 131"/>
            <p:cNvGrpSpPr>
              <a:grpSpLocks/>
            </p:cNvGrpSpPr>
            <p:nvPr/>
          </p:nvGrpSpPr>
          <p:grpSpPr bwMode="auto">
            <a:xfrm>
              <a:off x="1308" y="3246"/>
              <a:ext cx="378" cy="930"/>
              <a:chOff x="1552" y="2190"/>
              <a:chExt cx="378" cy="930"/>
            </a:xfrm>
          </p:grpSpPr>
          <p:sp>
            <p:nvSpPr>
              <p:cNvPr id="60" name="Rectangle 132"/>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61" name="Rectangle 133"/>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nSpc>
                    <a:spcPct val="90000"/>
                  </a:lnSpc>
                  <a:spcBef>
                    <a:spcPct val="30000"/>
                  </a:spcBef>
                </a:pPr>
                <a:r>
                  <a:rPr lang="en-US" sz="2000"/>
                  <a:t>B</a:t>
                </a:r>
              </a:p>
            </p:txBody>
          </p:sp>
          <p:sp>
            <p:nvSpPr>
              <p:cNvPr id="62" name="Rectangle 134"/>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grpSp>
        <p:grpSp>
          <p:nvGrpSpPr>
            <p:cNvPr id="18" name="Group 135"/>
            <p:cNvGrpSpPr>
              <a:grpSpLocks/>
            </p:cNvGrpSpPr>
            <p:nvPr/>
          </p:nvGrpSpPr>
          <p:grpSpPr bwMode="auto">
            <a:xfrm>
              <a:off x="931" y="3246"/>
              <a:ext cx="377" cy="930"/>
              <a:chOff x="1117" y="1948"/>
              <a:chExt cx="377" cy="930"/>
            </a:xfrm>
          </p:grpSpPr>
          <p:sp>
            <p:nvSpPr>
              <p:cNvPr id="57" name="Rectangle 136"/>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8" name="Rectangle 137"/>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endParaRPr lang="en-US" sz="2000"/>
              </a:p>
            </p:txBody>
          </p:sp>
          <p:sp>
            <p:nvSpPr>
              <p:cNvPr id="59" name="Rectangle 138"/>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2000"/>
                  <a:t>A</a:t>
                </a:r>
              </a:p>
            </p:txBody>
          </p:sp>
        </p:grpSp>
        <p:sp>
          <p:nvSpPr>
            <p:cNvPr id="19" name="Rectangle 139"/>
            <p:cNvSpPr>
              <a:spLocks noChangeArrowheads="1"/>
            </p:cNvSpPr>
            <p:nvPr/>
          </p:nvSpPr>
          <p:spPr bwMode="auto">
            <a:xfrm>
              <a:off x="470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0" name="Rectangle 140"/>
            <p:cNvSpPr>
              <a:spLocks noChangeArrowheads="1"/>
            </p:cNvSpPr>
            <p:nvPr/>
          </p:nvSpPr>
          <p:spPr bwMode="auto">
            <a:xfrm>
              <a:off x="432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1" name="Rectangle 141"/>
            <p:cNvSpPr>
              <a:spLocks noChangeArrowheads="1"/>
            </p:cNvSpPr>
            <p:nvPr/>
          </p:nvSpPr>
          <p:spPr bwMode="auto">
            <a:xfrm>
              <a:off x="395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2" name="Rectangle 142"/>
            <p:cNvSpPr>
              <a:spLocks noChangeArrowheads="1"/>
            </p:cNvSpPr>
            <p:nvPr/>
          </p:nvSpPr>
          <p:spPr bwMode="auto">
            <a:xfrm>
              <a:off x="3574"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3" name="Rectangle 143"/>
            <p:cNvSpPr>
              <a:spLocks noChangeArrowheads="1"/>
            </p:cNvSpPr>
            <p:nvPr/>
          </p:nvSpPr>
          <p:spPr bwMode="auto">
            <a:xfrm>
              <a:off x="3196"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4" name="Rectangle 144"/>
            <p:cNvSpPr>
              <a:spLocks noChangeArrowheads="1"/>
            </p:cNvSpPr>
            <p:nvPr/>
          </p:nvSpPr>
          <p:spPr bwMode="auto">
            <a:xfrm>
              <a:off x="2819"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5" name="Rectangle 145"/>
            <p:cNvSpPr>
              <a:spLocks noChangeArrowheads="1"/>
            </p:cNvSpPr>
            <p:nvPr/>
          </p:nvSpPr>
          <p:spPr bwMode="auto">
            <a:xfrm>
              <a:off x="2441"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26" name="Rectangle 146"/>
            <p:cNvSpPr>
              <a:spLocks noChangeArrowheads="1"/>
            </p:cNvSpPr>
            <p:nvPr/>
          </p:nvSpPr>
          <p:spPr bwMode="auto">
            <a:xfrm>
              <a:off x="2063"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sp>
          <p:nvSpPr>
            <p:cNvPr id="27" name="Rectangle 147"/>
            <p:cNvSpPr>
              <a:spLocks noChangeArrowheads="1"/>
            </p:cNvSpPr>
            <p:nvPr/>
          </p:nvSpPr>
          <p:spPr bwMode="auto">
            <a:xfrm>
              <a:off x="1686"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C</a:t>
              </a:r>
            </a:p>
          </p:txBody>
        </p:sp>
        <p:sp>
          <p:nvSpPr>
            <p:cNvPr id="28" name="Rectangle 148"/>
            <p:cNvSpPr>
              <a:spLocks noChangeArrowheads="1"/>
            </p:cNvSpPr>
            <p:nvPr/>
          </p:nvSpPr>
          <p:spPr bwMode="auto">
            <a:xfrm>
              <a:off x="1308"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B</a:t>
              </a:r>
            </a:p>
          </p:txBody>
        </p:sp>
        <p:sp>
          <p:nvSpPr>
            <p:cNvPr id="29" name="Rectangle 149"/>
            <p:cNvSpPr>
              <a:spLocks noChangeArrowheads="1"/>
            </p:cNvSpPr>
            <p:nvPr/>
          </p:nvSpPr>
          <p:spPr bwMode="auto">
            <a:xfrm>
              <a:off x="931" y="2786"/>
              <a:ext cx="377"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A</a:t>
              </a:r>
            </a:p>
          </p:txBody>
        </p:sp>
        <p:sp>
          <p:nvSpPr>
            <p:cNvPr id="30" name="Rectangle 150"/>
            <p:cNvSpPr>
              <a:spLocks noChangeArrowheads="1"/>
            </p:cNvSpPr>
            <p:nvPr/>
          </p:nvSpPr>
          <p:spPr bwMode="auto">
            <a:xfrm>
              <a:off x="5094" y="2786"/>
              <a:ext cx="378" cy="460"/>
            </a:xfrm>
            <a:prstGeom prst="rect">
              <a:avLst/>
            </a:prstGeom>
            <a:noFill/>
            <a:ln w="38100" algn="ctr">
              <a:noFill/>
              <a:miter lim="800000"/>
              <a:headEnd/>
              <a:tailEnd/>
            </a:ln>
            <a:effectLst/>
          </p:spPr>
          <p:txBody>
            <a:bodyPr lIns="90478" tIns="44445" rIns="90478" bIns="44445"/>
            <a:lstStyle/>
            <a:p>
              <a:pPr>
                <a:lnSpc>
                  <a:spcPct val="90000"/>
                </a:lnSpc>
                <a:spcBef>
                  <a:spcPct val="30000"/>
                </a:spcBef>
              </a:pPr>
              <a:r>
                <a:rPr lang="en-US" sz="2000"/>
                <a:t>D</a:t>
              </a:r>
            </a:p>
          </p:txBody>
        </p:sp>
        <p:grpSp>
          <p:nvGrpSpPr>
            <p:cNvPr id="31" name="Group 151"/>
            <p:cNvGrpSpPr>
              <a:grpSpLocks/>
            </p:cNvGrpSpPr>
            <p:nvPr/>
          </p:nvGrpSpPr>
          <p:grpSpPr bwMode="auto">
            <a:xfrm>
              <a:off x="294" y="2786"/>
              <a:ext cx="5168" cy="1390"/>
              <a:chOff x="240" y="1440"/>
              <a:chExt cx="5168" cy="1390"/>
            </a:xfrm>
          </p:grpSpPr>
          <p:sp>
            <p:nvSpPr>
              <p:cNvPr id="32" name="Rectangle 152"/>
              <p:cNvSpPr>
                <a:spLocks noChangeArrowheads="1"/>
              </p:cNvSpPr>
              <p:nvPr/>
            </p:nvSpPr>
            <p:spPr bwMode="auto">
              <a:xfrm>
                <a:off x="240" y="2520"/>
                <a:ext cx="637" cy="310"/>
              </a:xfrm>
              <a:prstGeom prst="rect">
                <a:avLst/>
              </a:prstGeom>
              <a:solidFill>
                <a:schemeClr val="bg1"/>
              </a:solidFill>
              <a:ln w="38100" algn="ctr">
                <a:noFill/>
                <a:miter lim="800000"/>
                <a:headEnd/>
                <a:tailEnd/>
              </a:ln>
              <a:effectLst/>
            </p:spPr>
            <p:txBody>
              <a:bodyPr lIns="90478" tIns="44445" rIns="90478" bIns="44445" anchor="ctr"/>
              <a:lstStyle/>
              <a:p>
                <a:pPr>
                  <a:lnSpc>
                    <a:spcPct val="90000"/>
                  </a:lnSpc>
                  <a:spcBef>
                    <a:spcPct val="30000"/>
                  </a:spcBef>
                </a:pPr>
                <a:r>
                  <a:rPr lang="en-US" sz="2000"/>
                  <a:t>3</a:t>
                </a:r>
              </a:p>
            </p:txBody>
          </p:sp>
          <p:sp>
            <p:nvSpPr>
              <p:cNvPr id="33" name="Rectangle 153"/>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2</a:t>
                </a:r>
              </a:p>
            </p:txBody>
          </p:sp>
          <p:sp>
            <p:nvSpPr>
              <p:cNvPr id="34" name="Rectangle 154"/>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nSpc>
                    <a:spcPct val="90000"/>
                  </a:lnSpc>
                  <a:spcBef>
                    <a:spcPct val="30000"/>
                  </a:spcBef>
                </a:pPr>
                <a:r>
                  <a:rPr lang="en-US" sz="2000"/>
                  <a:t>1</a:t>
                </a:r>
              </a:p>
            </p:txBody>
          </p:sp>
          <p:sp>
            <p:nvSpPr>
              <p:cNvPr id="35" name="Rectangle 155"/>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a:t>Ref:</a:t>
                </a:r>
              </a:p>
              <a:p>
                <a:pPr algn="l">
                  <a:lnSpc>
                    <a:spcPct val="90000"/>
                  </a:lnSpc>
                  <a:spcBef>
                    <a:spcPct val="30000"/>
                  </a:spcBef>
                </a:pPr>
                <a:r>
                  <a:rPr lang="en-US" sz="2000"/>
                  <a:t>Page:</a:t>
                </a:r>
              </a:p>
            </p:txBody>
          </p:sp>
          <p:sp>
            <p:nvSpPr>
              <p:cNvPr id="36" name="Line 156"/>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37" name="Group 157"/>
              <p:cNvGrpSpPr>
                <a:grpSpLocks/>
              </p:cNvGrpSpPr>
              <p:nvPr/>
            </p:nvGrpSpPr>
            <p:grpSpPr bwMode="auto">
              <a:xfrm>
                <a:off x="240" y="2210"/>
                <a:ext cx="5161" cy="310"/>
                <a:chOff x="240" y="2210"/>
                <a:chExt cx="4790" cy="310"/>
              </a:xfrm>
            </p:grpSpPr>
            <p:sp>
              <p:nvSpPr>
                <p:cNvPr id="55" name="Line 158"/>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56" name="Line 159"/>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38" name="Line 160"/>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39" name="Line 161"/>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40" name="Line 162"/>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1" name="Line 163"/>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2" name="Line 164"/>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3" name="Line 165"/>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4" name="Line 166"/>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5" name="Line 167"/>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6" name="Line 168"/>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7" name="Line 169"/>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8" name="Line 170"/>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49" name="Line 171"/>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50" name="Group 172"/>
              <p:cNvGrpSpPr>
                <a:grpSpLocks/>
              </p:cNvGrpSpPr>
              <p:nvPr/>
            </p:nvGrpSpPr>
            <p:grpSpPr bwMode="auto">
              <a:xfrm>
                <a:off x="240" y="1440"/>
                <a:ext cx="5160" cy="1390"/>
                <a:chOff x="240" y="1440"/>
                <a:chExt cx="4790" cy="1390"/>
              </a:xfrm>
            </p:grpSpPr>
            <p:sp>
              <p:nvSpPr>
                <p:cNvPr id="52" name="Line 173"/>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3" name="Line 174"/>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54" name="Line 175"/>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51" name="Line 176"/>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152400" y="997974"/>
            <a:ext cx="8839200" cy="533400"/>
          </a:xfrm>
        </p:spPr>
        <p:txBody>
          <a:bodyPr/>
          <a:lstStyle/>
          <a:p>
            <a:r>
              <a:rPr lang="en-US" dirty="0"/>
              <a:t>Graph of Page Faults Versus The Number of Page Frames</a:t>
            </a:r>
          </a:p>
        </p:txBody>
      </p:sp>
      <p:sp>
        <p:nvSpPr>
          <p:cNvPr id="799748" name="Rectangle 4"/>
          <p:cNvSpPr>
            <a:spLocks noGrp="1" noChangeArrowheads="1"/>
          </p:cNvSpPr>
          <p:nvPr>
            <p:ph type="body" idx="1"/>
          </p:nvPr>
        </p:nvSpPr>
        <p:spPr>
          <a:xfrm>
            <a:off x="198079" y="1543896"/>
            <a:ext cx="8785225" cy="1887794"/>
          </a:xfrm>
        </p:spPr>
        <p:txBody>
          <a:bodyPr>
            <a:normAutofit fontScale="77500" lnSpcReduction="20000"/>
          </a:bodyPr>
          <a:lstStyle/>
          <a:p>
            <a:pPr>
              <a:lnSpc>
                <a:spcPct val="80000"/>
              </a:lnSpc>
              <a:spcBef>
                <a:spcPct val="20000"/>
              </a:spcBef>
            </a:pPr>
            <a:r>
              <a:rPr lang="en-US" dirty="0"/>
              <a:t>One desirable property: When you add memory the miss rate goes down</a:t>
            </a:r>
          </a:p>
          <a:p>
            <a:pPr lvl="1">
              <a:lnSpc>
                <a:spcPct val="80000"/>
              </a:lnSpc>
            </a:pPr>
            <a:r>
              <a:rPr lang="en-US" dirty="0"/>
              <a:t>Does this always happen? </a:t>
            </a:r>
          </a:p>
          <a:p>
            <a:pPr lvl="1">
              <a:lnSpc>
                <a:spcPct val="80000"/>
              </a:lnSpc>
              <a:spcBef>
                <a:spcPct val="20000"/>
              </a:spcBef>
            </a:pPr>
            <a:r>
              <a:rPr lang="en-US" dirty="0"/>
              <a:t>Seems like it should, right?</a:t>
            </a:r>
          </a:p>
          <a:p>
            <a:pPr>
              <a:lnSpc>
                <a:spcPct val="80000"/>
              </a:lnSpc>
              <a:spcBef>
                <a:spcPct val="20000"/>
              </a:spcBef>
            </a:pPr>
            <a:r>
              <a:rPr lang="en-US" dirty="0"/>
              <a:t>No: </a:t>
            </a:r>
            <a:r>
              <a:rPr lang="en-US" dirty="0" err="1"/>
              <a:t>BeLady’s</a:t>
            </a:r>
            <a:r>
              <a:rPr lang="en-US" dirty="0"/>
              <a:t> anomaly </a:t>
            </a:r>
          </a:p>
          <a:p>
            <a:pPr lvl="1">
              <a:lnSpc>
                <a:spcPct val="80000"/>
              </a:lnSpc>
              <a:spcBef>
                <a:spcPct val="20000"/>
              </a:spcBef>
            </a:pPr>
            <a:r>
              <a:rPr lang="en-US" dirty="0"/>
              <a:t>Certain replacement algorithms (FIFO) don’t have this obvious property!</a:t>
            </a:r>
          </a:p>
        </p:txBody>
      </p:sp>
      <p:pic>
        <p:nvPicPr>
          <p:cNvPr id="799747" name="Picture 3"/>
          <p:cNvPicPr>
            <a:picLocks noChangeAspect="1" noChangeArrowheads="1"/>
          </p:cNvPicPr>
          <p:nvPr/>
        </p:nvPicPr>
        <p:blipFill>
          <a:blip r:embed="rId2" cstate="print"/>
          <a:srcRect l="493" t="11264" r="1244" b="11610"/>
          <a:stretch>
            <a:fillRect/>
          </a:stretch>
        </p:blipFill>
        <p:spPr bwMode="auto">
          <a:xfrm>
            <a:off x="1946786" y="3745011"/>
            <a:ext cx="4989667" cy="2936007"/>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21</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752167" y="722671"/>
            <a:ext cx="7620000" cy="533400"/>
          </a:xfrm>
        </p:spPr>
        <p:txBody>
          <a:bodyPr/>
          <a:lstStyle/>
          <a:p>
            <a:r>
              <a:rPr lang="en-US" dirty="0" err="1"/>
              <a:t>BeLady’s</a:t>
            </a:r>
            <a:r>
              <a:rPr lang="en-US" dirty="0"/>
              <a:t> anomaly</a:t>
            </a:r>
          </a:p>
        </p:txBody>
      </p:sp>
      <p:sp>
        <p:nvSpPr>
          <p:cNvPr id="780291" name="Rectangle 3"/>
          <p:cNvSpPr>
            <a:spLocks noGrp="1" noChangeArrowheads="1"/>
          </p:cNvSpPr>
          <p:nvPr>
            <p:ph type="body" idx="1"/>
          </p:nvPr>
        </p:nvSpPr>
        <p:spPr>
          <a:xfrm>
            <a:off x="152400" y="1582993"/>
            <a:ext cx="8608142" cy="1425677"/>
          </a:xfrm>
        </p:spPr>
        <p:txBody>
          <a:bodyPr>
            <a:normAutofit fontScale="62500" lnSpcReduction="20000"/>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p:txBody>
      </p:sp>
      <p:grpSp>
        <p:nvGrpSpPr>
          <p:cNvPr id="2" name="Group 4"/>
          <p:cNvGrpSpPr>
            <a:grpSpLocks/>
          </p:cNvGrpSpPr>
          <p:nvPr/>
        </p:nvGrpSpPr>
        <p:grpSpPr bwMode="auto">
          <a:xfrm>
            <a:off x="746327" y="3068126"/>
            <a:ext cx="6864350" cy="1624012"/>
            <a:chOff x="294" y="2786"/>
            <a:chExt cx="5178" cy="1390"/>
          </a:xfrm>
        </p:grpSpPr>
        <p:grpSp>
          <p:nvGrpSpPr>
            <p:cNvPr id="3" name="Group 5"/>
            <p:cNvGrpSpPr>
              <a:grpSpLocks/>
            </p:cNvGrpSpPr>
            <p:nvPr/>
          </p:nvGrpSpPr>
          <p:grpSpPr bwMode="auto">
            <a:xfrm>
              <a:off x="5078" y="3246"/>
              <a:ext cx="378" cy="930"/>
              <a:chOff x="4950" y="2190"/>
              <a:chExt cx="378" cy="930"/>
            </a:xfrm>
          </p:grpSpPr>
          <p:sp>
            <p:nvSpPr>
              <p:cNvPr id="780294" name="Rectangle 6"/>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295" name="Rectangle 7"/>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296" name="Rectangle 8"/>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4" name="Group 9"/>
            <p:cNvGrpSpPr>
              <a:grpSpLocks/>
            </p:cNvGrpSpPr>
            <p:nvPr/>
          </p:nvGrpSpPr>
          <p:grpSpPr bwMode="auto">
            <a:xfrm>
              <a:off x="4706" y="3246"/>
              <a:ext cx="378" cy="930"/>
              <a:chOff x="4950" y="2190"/>
              <a:chExt cx="378" cy="930"/>
            </a:xfrm>
          </p:grpSpPr>
          <p:sp>
            <p:nvSpPr>
              <p:cNvPr id="780298" name="Rectangle 10"/>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sp>
            <p:nvSpPr>
              <p:cNvPr id="780299" name="Rectangle 11"/>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0" name="Rectangle 12"/>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5" name="Group 13"/>
            <p:cNvGrpSpPr>
              <a:grpSpLocks/>
            </p:cNvGrpSpPr>
            <p:nvPr/>
          </p:nvGrpSpPr>
          <p:grpSpPr bwMode="auto">
            <a:xfrm>
              <a:off x="4329" y="3246"/>
              <a:ext cx="377" cy="930"/>
              <a:chOff x="4573" y="2190"/>
              <a:chExt cx="377" cy="930"/>
            </a:xfrm>
          </p:grpSpPr>
          <p:sp>
            <p:nvSpPr>
              <p:cNvPr id="780302" name="Rectangle 14"/>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3" name="Rectangle 15"/>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304" name="Rectangle 16"/>
              <p:cNvSpPr>
                <a:spLocks noChangeArrowheads="1"/>
              </p:cNvSpPr>
              <p:nvPr/>
            </p:nvSpPr>
            <p:spPr bwMode="auto">
              <a:xfrm>
                <a:off x="457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6" name="Group 17"/>
            <p:cNvGrpSpPr>
              <a:grpSpLocks/>
            </p:cNvGrpSpPr>
            <p:nvPr/>
          </p:nvGrpSpPr>
          <p:grpSpPr bwMode="auto">
            <a:xfrm>
              <a:off x="3951" y="3246"/>
              <a:ext cx="378" cy="930"/>
              <a:chOff x="4195" y="2190"/>
              <a:chExt cx="378" cy="930"/>
            </a:xfrm>
          </p:grpSpPr>
          <p:sp>
            <p:nvSpPr>
              <p:cNvPr id="780306" name="Rectangle 18"/>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7" name="Rectangle 19"/>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08" name="Rectangle 20"/>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7" name="Group 21"/>
            <p:cNvGrpSpPr>
              <a:grpSpLocks/>
            </p:cNvGrpSpPr>
            <p:nvPr/>
          </p:nvGrpSpPr>
          <p:grpSpPr bwMode="auto">
            <a:xfrm>
              <a:off x="3574" y="3246"/>
              <a:ext cx="377" cy="930"/>
              <a:chOff x="3818" y="2190"/>
              <a:chExt cx="377" cy="930"/>
            </a:xfrm>
          </p:grpSpPr>
          <p:sp>
            <p:nvSpPr>
              <p:cNvPr id="780310" name="Rectangle 22"/>
              <p:cNvSpPr>
                <a:spLocks noChangeArrowheads="1"/>
              </p:cNvSpPr>
              <p:nvPr/>
            </p:nvSpPr>
            <p:spPr bwMode="auto">
              <a:xfrm>
                <a:off x="3818"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1" name="Rectangle 23"/>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2" name="Rectangle 24"/>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8" name="Group 25"/>
            <p:cNvGrpSpPr>
              <a:grpSpLocks/>
            </p:cNvGrpSpPr>
            <p:nvPr/>
          </p:nvGrpSpPr>
          <p:grpSpPr bwMode="auto">
            <a:xfrm>
              <a:off x="3196" y="3246"/>
              <a:ext cx="378" cy="930"/>
              <a:chOff x="3440" y="2190"/>
              <a:chExt cx="378" cy="930"/>
            </a:xfrm>
          </p:grpSpPr>
          <p:sp>
            <p:nvSpPr>
              <p:cNvPr id="780314" name="Rectangle 26"/>
              <p:cNvSpPr>
                <a:spLocks noChangeArrowheads="1"/>
              </p:cNvSpPr>
              <p:nvPr/>
            </p:nvSpPr>
            <p:spPr bwMode="auto">
              <a:xfrm>
                <a:off x="3440"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5" name="Rectangle 27"/>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16" name="Rectangle 28"/>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E</a:t>
                </a:r>
              </a:p>
            </p:txBody>
          </p:sp>
        </p:grpSp>
        <p:grpSp>
          <p:nvGrpSpPr>
            <p:cNvPr id="9" name="Group 29"/>
            <p:cNvGrpSpPr>
              <a:grpSpLocks/>
            </p:cNvGrpSpPr>
            <p:nvPr/>
          </p:nvGrpSpPr>
          <p:grpSpPr bwMode="auto">
            <a:xfrm>
              <a:off x="2819" y="3246"/>
              <a:ext cx="377" cy="930"/>
              <a:chOff x="3063" y="2190"/>
              <a:chExt cx="377" cy="930"/>
            </a:xfrm>
          </p:grpSpPr>
          <p:sp>
            <p:nvSpPr>
              <p:cNvPr id="780318" name="Rectangle 30"/>
              <p:cNvSpPr>
                <a:spLocks noChangeArrowheads="1"/>
              </p:cNvSpPr>
              <p:nvPr/>
            </p:nvSpPr>
            <p:spPr bwMode="auto">
              <a:xfrm>
                <a:off x="3063"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319" name="Rectangle 31"/>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0" name="Rectangle 32"/>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0" name="Group 33"/>
            <p:cNvGrpSpPr>
              <a:grpSpLocks/>
            </p:cNvGrpSpPr>
            <p:nvPr/>
          </p:nvGrpSpPr>
          <p:grpSpPr bwMode="auto">
            <a:xfrm>
              <a:off x="2441" y="3246"/>
              <a:ext cx="378" cy="930"/>
              <a:chOff x="2685" y="2190"/>
              <a:chExt cx="378" cy="930"/>
            </a:xfrm>
          </p:grpSpPr>
          <p:sp>
            <p:nvSpPr>
              <p:cNvPr id="780322" name="Rectangle 34"/>
              <p:cNvSpPr>
                <a:spLocks noChangeArrowheads="1"/>
              </p:cNvSpPr>
              <p:nvPr/>
            </p:nvSpPr>
            <p:spPr bwMode="auto">
              <a:xfrm>
                <a:off x="2685"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3" name="Rectangle 35"/>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sp>
            <p:nvSpPr>
              <p:cNvPr id="780324" name="Rectangle 36"/>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1" name="Group 37"/>
            <p:cNvGrpSpPr>
              <a:grpSpLocks/>
            </p:cNvGrpSpPr>
            <p:nvPr/>
          </p:nvGrpSpPr>
          <p:grpSpPr bwMode="auto">
            <a:xfrm>
              <a:off x="2063" y="3246"/>
              <a:ext cx="378" cy="930"/>
              <a:chOff x="2307" y="2190"/>
              <a:chExt cx="378" cy="930"/>
            </a:xfrm>
          </p:grpSpPr>
          <p:sp>
            <p:nvSpPr>
              <p:cNvPr id="780326" name="Rectangle 38"/>
              <p:cNvSpPr>
                <a:spLocks noChangeArrowheads="1"/>
              </p:cNvSpPr>
              <p:nvPr/>
            </p:nvSpPr>
            <p:spPr bwMode="auto">
              <a:xfrm>
                <a:off x="2307"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7" name="Rectangle 39"/>
              <p:cNvSpPr>
                <a:spLocks noChangeArrowheads="1"/>
              </p:cNvSpPr>
              <p:nvPr/>
            </p:nvSpPr>
            <p:spPr bwMode="auto">
              <a:xfrm>
                <a:off x="2307"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28" name="Rectangle 40"/>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grpSp>
        <p:grpSp>
          <p:nvGrpSpPr>
            <p:cNvPr id="12" name="Group 41"/>
            <p:cNvGrpSpPr>
              <a:grpSpLocks/>
            </p:cNvGrpSpPr>
            <p:nvPr/>
          </p:nvGrpSpPr>
          <p:grpSpPr bwMode="auto">
            <a:xfrm>
              <a:off x="1686" y="3246"/>
              <a:ext cx="377" cy="930"/>
              <a:chOff x="1930" y="2190"/>
              <a:chExt cx="377" cy="930"/>
            </a:xfrm>
          </p:grpSpPr>
          <p:sp>
            <p:nvSpPr>
              <p:cNvPr id="780330" name="Rectangle 42"/>
              <p:cNvSpPr>
                <a:spLocks noChangeArrowheads="1"/>
              </p:cNvSpPr>
              <p:nvPr/>
            </p:nvSpPr>
            <p:spPr bwMode="auto">
              <a:xfrm>
                <a:off x="1930" y="281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331" name="Rectangle 43"/>
              <p:cNvSpPr>
                <a:spLocks noChangeArrowheads="1"/>
              </p:cNvSpPr>
              <p:nvPr/>
            </p:nvSpPr>
            <p:spPr bwMode="auto">
              <a:xfrm>
                <a:off x="1930" y="250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32" name="Rectangle 44"/>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3" name="Group 45"/>
            <p:cNvGrpSpPr>
              <a:grpSpLocks/>
            </p:cNvGrpSpPr>
            <p:nvPr/>
          </p:nvGrpSpPr>
          <p:grpSpPr bwMode="auto">
            <a:xfrm>
              <a:off x="1308" y="3246"/>
              <a:ext cx="378" cy="930"/>
              <a:chOff x="1552" y="2190"/>
              <a:chExt cx="378" cy="930"/>
            </a:xfrm>
          </p:grpSpPr>
          <p:sp>
            <p:nvSpPr>
              <p:cNvPr id="780334" name="Rectangle 46"/>
              <p:cNvSpPr>
                <a:spLocks noChangeArrowheads="1"/>
              </p:cNvSpPr>
              <p:nvPr/>
            </p:nvSpPr>
            <p:spPr bwMode="auto">
              <a:xfrm>
                <a:off x="1552" y="281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35" name="Rectangle 47"/>
              <p:cNvSpPr>
                <a:spLocks noChangeArrowheads="1"/>
              </p:cNvSpPr>
              <p:nvPr/>
            </p:nvSpPr>
            <p:spPr bwMode="auto">
              <a:xfrm>
                <a:off x="1552" y="250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336" name="Rectangle 48"/>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grpSp>
        <p:grpSp>
          <p:nvGrpSpPr>
            <p:cNvPr id="14" name="Group 49"/>
            <p:cNvGrpSpPr>
              <a:grpSpLocks/>
            </p:cNvGrpSpPr>
            <p:nvPr/>
          </p:nvGrpSpPr>
          <p:grpSpPr bwMode="auto">
            <a:xfrm>
              <a:off x="931" y="3246"/>
              <a:ext cx="377" cy="930"/>
              <a:chOff x="1117" y="1948"/>
              <a:chExt cx="377" cy="930"/>
            </a:xfrm>
          </p:grpSpPr>
          <p:sp>
            <p:nvSpPr>
              <p:cNvPr id="780338" name="Rectangle 50"/>
              <p:cNvSpPr>
                <a:spLocks noChangeArrowheads="1"/>
              </p:cNvSpPr>
              <p:nvPr/>
            </p:nvSpPr>
            <p:spPr bwMode="auto">
              <a:xfrm>
                <a:off x="1117" y="256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39" name="Rectangle 51"/>
              <p:cNvSpPr>
                <a:spLocks noChangeArrowheads="1"/>
              </p:cNvSpPr>
              <p:nvPr/>
            </p:nvSpPr>
            <p:spPr bwMode="auto">
              <a:xfrm>
                <a:off x="1117" y="225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40" name="Rectangle 52"/>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grpSp>
        <p:sp>
          <p:nvSpPr>
            <p:cNvPr id="780341" name="Rectangle 53"/>
            <p:cNvSpPr>
              <a:spLocks noChangeArrowheads="1"/>
            </p:cNvSpPr>
            <p:nvPr/>
          </p:nvSpPr>
          <p:spPr bwMode="auto">
            <a:xfrm>
              <a:off x="470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342" name="Rectangle 54"/>
            <p:cNvSpPr>
              <a:spLocks noChangeArrowheads="1"/>
            </p:cNvSpPr>
            <p:nvPr/>
          </p:nvSpPr>
          <p:spPr bwMode="auto">
            <a:xfrm>
              <a:off x="432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343" name="Rectangle 55"/>
            <p:cNvSpPr>
              <a:spLocks noChangeArrowheads="1"/>
            </p:cNvSpPr>
            <p:nvPr/>
          </p:nvSpPr>
          <p:spPr bwMode="auto">
            <a:xfrm>
              <a:off x="395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344" name="Rectangle 56"/>
            <p:cNvSpPr>
              <a:spLocks noChangeArrowheads="1"/>
            </p:cNvSpPr>
            <p:nvPr/>
          </p:nvSpPr>
          <p:spPr bwMode="auto">
            <a:xfrm>
              <a:off x="3574"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A	</a:t>
              </a:r>
            </a:p>
          </p:txBody>
        </p:sp>
        <p:sp>
          <p:nvSpPr>
            <p:cNvPr id="780345" name="Rectangle 57"/>
            <p:cNvSpPr>
              <a:spLocks noChangeArrowheads="1"/>
            </p:cNvSpPr>
            <p:nvPr/>
          </p:nvSpPr>
          <p:spPr bwMode="auto">
            <a:xfrm>
              <a:off x="3196"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sp>
          <p:nvSpPr>
            <p:cNvPr id="780346" name="Rectangle 58"/>
            <p:cNvSpPr>
              <a:spLocks noChangeArrowheads="1"/>
            </p:cNvSpPr>
            <p:nvPr/>
          </p:nvSpPr>
          <p:spPr bwMode="auto">
            <a:xfrm>
              <a:off x="2819"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347" name="Rectangle 59"/>
            <p:cNvSpPr>
              <a:spLocks noChangeArrowheads="1"/>
            </p:cNvSpPr>
            <p:nvPr/>
          </p:nvSpPr>
          <p:spPr bwMode="auto">
            <a:xfrm>
              <a:off x="2441"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348" name="Rectangle 60"/>
            <p:cNvSpPr>
              <a:spLocks noChangeArrowheads="1"/>
            </p:cNvSpPr>
            <p:nvPr/>
          </p:nvSpPr>
          <p:spPr bwMode="auto">
            <a:xfrm>
              <a:off x="2063"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349" name="Rectangle 61"/>
            <p:cNvSpPr>
              <a:spLocks noChangeArrowheads="1"/>
            </p:cNvSpPr>
            <p:nvPr/>
          </p:nvSpPr>
          <p:spPr bwMode="auto">
            <a:xfrm>
              <a:off x="1686"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350" name="Rectangle 62"/>
            <p:cNvSpPr>
              <a:spLocks noChangeArrowheads="1"/>
            </p:cNvSpPr>
            <p:nvPr/>
          </p:nvSpPr>
          <p:spPr bwMode="auto">
            <a:xfrm>
              <a:off x="1308"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351" name="Rectangle 63"/>
            <p:cNvSpPr>
              <a:spLocks noChangeArrowheads="1"/>
            </p:cNvSpPr>
            <p:nvPr/>
          </p:nvSpPr>
          <p:spPr bwMode="auto">
            <a:xfrm>
              <a:off x="931" y="2786"/>
              <a:ext cx="377"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352" name="Rectangle 64"/>
            <p:cNvSpPr>
              <a:spLocks noChangeArrowheads="1"/>
            </p:cNvSpPr>
            <p:nvPr/>
          </p:nvSpPr>
          <p:spPr bwMode="auto">
            <a:xfrm>
              <a:off x="5094" y="2786"/>
              <a:ext cx="378" cy="460"/>
            </a:xfrm>
            <a:prstGeom prst="rect">
              <a:avLst/>
            </a:prstGeom>
            <a:solidFill>
              <a:srgbClr val="99FFCC"/>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grpSp>
          <p:nvGrpSpPr>
            <p:cNvPr id="15" name="Group 65"/>
            <p:cNvGrpSpPr>
              <a:grpSpLocks/>
            </p:cNvGrpSpPr>
            <p:nvPr/>
          </p:nvGrpSpPr>
          <p:grpSpPr bwMode="auto">
            <a:xfrm>
              <a:off x="294" y="2786"/>
              <a:ext cx="5168" cy="1390"/>
              <a:chOff x="240" y="1440"/>
              <a:chExt cx="5168" cy="1390"/>
            </a:xfrm>
          </p:grpSpPr>
          <p:sp>
            <p:nvSpPr>
              <p:cNvPr id="780354" name="Rectangle 66"/>
              <p:cNvSpPr>
                <a:spLocks noChangeArrowheads="1"/>
              </p:cNvSpPr>
              <p:nvPr/>
            </p:nvSpPr>
            <p:spPr bwMode="auto">
              <a:xfrm>
                <a:off x="240" y="252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3</a:t>
                </a:r>
              </a:p>
            </p:txBody>
          </p:sp>
          <p:sp>
            <p:nvSpPr>
              <p:cNvPr id="780355" name="Rectangle 67"/>
              <p:cNvSpPr>
                <a:spLocks noChangeArrowheads="1"/>
              </p:cNvSpPr>
              <p:nvPr/>
            </p:nvSpPr>
            <p:spPr bwMode="auto">
              <a:xfrm>
                <a:off x="240" y="221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2</a:t>
                </a:r>
              </a:p>
            </p:txBody>
          </p:sp>
          <p:sp>
            <p:nvSpPr>
              <p:cNvPr id="780356" name="Rectangle 68"/>
              <p:cNvSpPr>
                <a:spLocks noChangeArrowheads="1"/>
              </p:cNvSpPr>
              <p:nvPr/>
            </p:nvSpPr>
            <p:spPr bwMode="auto">
              <a:xfrm>
                <a:off x="240" y="1900"/>
                <a:ext cx="637" cy="310"/>
              </a:xfrm>
              <a:prstGeom prst="rect">
                <a:avLst/>
              </a:prstGeom>
              <a:solidFill>
                <a:srgbClr val="99FFCC"/>
              </a:solidFill>
              <a:ln w="38100" algn="ctr">
                <a:noFill/>
                <a:miter lim="800000"/>
                <a:headEnd/>
                <a:tailEnd/>
              </a:ln>
              <a:effectLst/>
            </p:spPr>
            <p:txBody>
              <a:bodyPr lIns="90478" tIns="44445" rIns="90478" bIns="44445" anchor="ctr"/>
              <a:lstStyle/>
              <a:p>
                <a:pPr>
                  <a:lnSpc>
                    <a:spcPct val="90000"/>
                  </a:lnSpc>
                  <a:spcBef>
                    <a:spcPct val="30000"/>
                  </a:spcBef>
                </a:pPr>
                <a:r>
                  <a:rPr lang="en-US" sz="1800"/>
                  <a:t>1</a:t>
                </a:r>
              </a:p>
            </p:txBody>
          </p:sp>
          <p:sp>
            <p:nvSpPr>
              <p:cNvPr id="780357" name="Rectangle 69"/>
              <p:cNvSpPr>
                <a:spLocks noChangeArrowheads="1"/>
              </p:cNvSpPr>
              <p:nvPr/>
            </p:nvSpPr>
            <p:spPr bwMode="auto">
              <a:xfrm>
                <a:off x="240" y="1440"/>
                <a:ext cx="637" cy="460"/>
              </a:xfrm>
              <a:prstGeom prst="rect">
                <a:avLst/>
              </a:prstGeom>
              <a:solidFill>
                <a:srgbClr val="99FFCC"/>
              </a:solidFill>
              <a:ln w="38100" algn="ctr">
                <a:noFill/>
                <a:miter lim="800000"/>
                <a:headEnd/>
                <a:tailEnd/>
              </a:ln>
              <a:effectLst/>
            </p:spPr>
            <p:txBody>
              <a:bodyPr lIns="90478" tIns="44445" rIns="90478" bIns="44445"/>
              <a:lstStyle/>
              <a:p>
                <a:pPr algn="r">
                  <a:spcBef>
                    <a:spcPct val="15000"/>
                  </a:spcBef>
                </a:pPr>
                <a:r>
                  <a:rPr lang="en-US" sz="1600" dirty="0"/>
                  <a:t>Ref:</a:t>
                </a:r>
              </a:p>
              <a:p>
                <a:pPr algn="l">
                  <a:spcBef>
                    <a:spcPct val="15000"/>
                  </a:spcBef>
                </a:pPr>
                <a:r>
                  <a:rPr lang="en-US" sz="1600" dirty="0"/>
                  <a:t>Page:</a:t>
                </a:r>
              </a:p>
            </p:txBody>
          </p:sp>
          <p:sp>
            <p:nvSpPr>
              <p:cNvPr id="780358" name="Line 70"/>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grpSp>
            <p:nvGrpSpPr>
              <p:cNvPr id="16" name="Group 71"/>
              <p:cNvGrpSpPr>
                <a:grpSpLocks/>
              </p:cNvGrpSpPr>
              <p:nvPr/>
            </p:nvGrpSpPr>
            <p:grpSpPr bwMode="auto">
              <a:xfrm>
                <a:off x="240" y="2210"/>
                <a:ext cx="5161" cy="310"/>
                <a:chOff x="240" y="2210"/>
                <a:chExt cx="4790" cy="310"/>
              </a:xfrm>
            </p:grpSpPr>
            <p:sp>
              <p:nvSpPr>
                <p:cNvPr id="780360" name="Line 72"/>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1" name="Line 73"/>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780362" name="Line 74"/>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363" name="Line 75"/>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80364" name="Line 76"/>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5" name="Line 77"/>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6" name="Line 78"/>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7" name="Line 79"/>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8" name="Line 80"/>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69" name="Line 81"/>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0" name="Line 82"/>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1" name="Line 83"/>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2" name="Line 84"/>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373" name="Line 85"/>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nvGrpSpPr>
              <p:cNvPr id="17" name="Group 86"/>
              <p:cNvGrpSpPr>
                <a:grpSpLocks/>
              </p:cNvGrpSpPr>
              <p:nvPr/>
            </p:nvGrpSpPr>
            <p:grpSpPr bwMode="auto">
              <a:xfrm>
                <a:off x="240" y="1440"/>
                <a:ext cx="5160" cy="1390"/>
                <a:chOff x="240" y="1440"/>
                <a:chExt cx="4790" cy="1390"/>
              </a:xfrm>
            </p:grpSpPr>
            <p:sp>
              <p:nvSpPr>
                <p:cNvPr id="780375" name="Line 87"/>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376" name="Line 88"/>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377" name="Line 89"/>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grpSp>
          <p:sp>
            <p:nvSpPr>
              <p:cNvPr id="780378" name="Line 90"/>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grpSp>
      <p:grpSp>
        <p:nvGrpSpPr>
          <p:cNvPr id="18" name="Group 203"/>
          <p:cNvGrpSpPr>
            <a:grpSpLocks/>
          </p:cNvGrpSpPr>
          <p:nvPr/>
        </p:nvGrpSpPr>
        <p:grpSpPr bwMode="auto">
          <a:xfrm>
            <a:off x="738389" y="4750876"/>
            <a:ext cx="6872288" cy="1989137"/>
            <a:chOff x="282" y="2496"/>
            <a:chExt cx="5184" cy="1702"/>
          </a:xfrm>
        </p:grpSpPr>
        <p:sp>
          <p:nvSpPr>
            <p:cNvPr id="780484" name="Rectangle 196"/>
            <p:cNvSpPr>
              <a:spLocks noChangeArrowheads="1"/>
            </p:cNvSpPr>
            <p:nvPr/>
          </p:nvSpPr>
          <p:spPr bwMode="auto">
            <a:xfrm>
              <a:off x="129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5" name="Rectangle 197"/>
            <p:cNvSpPr>
              <a:spLocks noChangeArrowheads="1"/>
            </p:cNvSpPr>
            <p:nvPr/>
          </p:nvSpPr>
          <p:spPr bwMode="auto">
            <a:xfrm>
              <a:off x="919"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3" name="Rectangle 195"/>
            <p:cNvSpPr>
              <a:spLocks noChangeArrowheads="1"/>
            </p:cNvSpPr>
            <p:nvPr/>
          </p:nvSpPr>
          <p:spPr bwMode="auto">
            <a:xfrm>
              <a:off x="1674"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4" name="Rectangle 186"/>
            <p:cNvSpPr>
              <a:spLocks noChangeArrowheads="1"/>
            </p:cNvSpPr>
            <p:nvPr/>
          </p:nvSpPr>
          <p:spPr bwMode="auto">
            <a:xfrm>
              <a:off x="5066"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5" name="Rectangle 187"/>
            <p:cNvSpPr>
              <a:spLocks noChangeArrowheads="1"/>
            </p:cNvSpPr>
            <p:nvPr/>
          </p:nvSpPr>
          <p:spPr bwMode="auto">
            <a:xfrm>
              <a:off x="469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6" name="Rectangle 188"/>
            <p:cNvSpPr>
              <a:spLocks noChangeArrowheads="1"/>
            </p:cNvSpPr>
            <p:nvPr/>
          </p:nvSpPr>
          <p:spPr bwMode="auto">
            <a:xfrm>
              <a:off x="431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477" name="Rectangle 189"/>
            <p:cNvSpPr>
              <a:spLocks noChangeArrowheads="1"/>
            </p:cNvSpPr>
            <p:nvPr/>
          </p:nvSpPr>
          <p:spPr bwMode="auto">
            <a:xfrm>
              <a:off x="393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8" name="Rectangle 190"/>
            <p:cNvSpPr>
              <a:spLocks noChangeArrowheads="1"/>
            </p:cNvSpPr>
            <p:nvPr/>
          </p:nvSpPr>
          <p:spPr bwMode="auto">
            <a:xfrm>
              <a:off x="3562"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79" name="Rectangle 191"/>
            <p:cNvSpPr>
              <a:spLocks noChangeArrowheads="1"/>
            </p:cNvSpPr>
            <p:nvPr/>
          </p:nvSpPr>
          <p:spPr bwMode="auto">
            <a:xfrm>
              <a:off x="3184"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0" name="Rectangle 192"/>
            <p:cNvSpPr>
              <a:spLocks noChangeArrowheads="1"/>
            </p:cNvSpPr>
            <p:nvPr/>
          </p:nvSpPr>
          <p:spPr bwMode="auto">
            <a:xfrm>
              <a:off x="2807" y="3888"/>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1" name="Rectangle 193"/>
            <p:cNvSpPr>
              <a:spLocks noChangeArrowheads="1"/>
            </p:cNvSpPr>
            <p:nvPr/>
          </p:nvSpPr>
          <p:spPr bwMode="auto">
            <a:xfrm>
              <a:off x="2429"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82" name="Rectangle 194"/>
            <p:cNvSpPr>
              <a:spLocks noChangeArrowheads="1"/>
            </p:cNvSpPr>
            <p:nvPr/>
          </p:nvSpPr>
          <p:spPr bwMode="auto">
            <a:xfrm>
              <a:off x="2051" y="3888"/>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sp>
          <p:nvSpPr>
            <p:cNvPr id="780486" name="Rectangle 198"/>
            <p:cNvSpPr>
              <a:spLocks noChangeArrowheads="1"/>
            </p:cNvSpPr>
            <p:nvPr/>
          </p:nvSpPr>
          <p:spPr bwMode="auto">
            <a:xfrm>
              <a:off x="282" y="3888"/>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4</a:t>
              </a:r>
            </a:p>
          </p:txBody>
        </p:sp>
        <p:sp>
          <p:nvSpPr>
            <p:cNvPr id="780381" name="Rectangle 93"/>
            <p:cNvSpPr>
              <a:spLocks noChangeArrowheads="1"/>
            </p:cNvSpPr>
            <p:nvPr/>
          </p:nvSpPr>
          <p:spPr bwMode="auto">
            <a:xfrm>
              <a:off x="507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2" name="Rectangle 94"/>
            <p:cNvSpPr>
              <a:spLocks noChangeArrowheads="1"/>
            </p:cNvSpPr>
            <p:nvPr/>
          </p:nvSpPr>
          <p:spPr bwMode="auto">
            <a:xfrm>
              <a:off x="507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E</a:t>
              </a:r>
            </a:p>
          </p:txBody>
        </p:sp>
        <p:sp>
          <p:nvSpPr>
            <p:cNvPr id="780383" name="Rectangle 95"/>
            <p:cNvSpPr>
              <a:spLocks noChangeArrowheads="1"/>
            </p:cNvSpPr>
            <p:nvPr/>
          </p:nvSpPr>
          <p:spPr bwMode="auto">
            <a:xfrm>
              <a:off x="507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5" name="Rectangle 97"/>
            <p:cNvSpPr>
              <a:spLocks noChangeArrowheads="1"/>
            </p:cNvSpPr>
            <p:nvPr/>
          </p:nvSpPr>
          <p:spPr bwMode="auto">
            <a:xfrm>
              <a:off x="470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6" name="Rectangle 98"/>
            <p:cNvSpPr>
              <a:spLocks noChangeArrowheads="1"/>
            </p:cNvSpPr>
            <p:nvPr/>
          </p:nvSpPr>
          <p:spPr bwMode="auto">
            <a:xfrm>
              <a:off x="470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87" name="Rectangle 99"/>
            <p:cNvSpPr>
              <a:spLocks noChangeArrowheads="1"/>
            </p:cNvSpPr>
            <p:nvPr/>
          </p:nvSpPr>
          <p:spPr bwMode="auto">
            <a:xfrm>
              <a:off x="470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D</a:t>
              </a:r>
            </a:p>
          </p:txBody>
        </p:sp>
        <p:sp>
          <p:nvSpPr>
            <p:cNvPr id="780389" name="Rectangle 101"/>
            <p:cNvSpPr>
              <a:spLocks noChangeArrowheads="1"/>
            </p:cNvSpPr>
            <p:nvPr/>
          </p:nvSpPr>
          <p:spPr bwMode="auto">
            <a:xfrm>
              <a:off x="432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0" name="Rectangle 102"/>
            <p:cNvSpPr>
              <a:spLocks noChangeArrowheads="1"/>
            </p:cNvSpPr>
            <p:nvPr/>
          </p:nvSpPr>
          <p:spPr bwMode="auto">
            <a:xfrm>
              <a:off x="432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1" name="Rectangle 103"/>
            <p:cNvSpPr>
              <a:spLocks noChangeArrowheads="1"/>
            </p:cNvSpPr>
            <p:nvPr/>
          </p:nvSpPr>
          <p:spPr bwMode="auto">
            <a:xfrm>
              <a:off x="432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3" name="Rectangle 105"/>
            <p:cNvSpPr>
              <a:spLocks noChangeArrowheads="1"/>
            </p:cNvSpPr>
            <p:nvPr/>
          </p:nvSpPr>
          <p:spPr bwMode="auto">
            <a:xfrm>
              <a:off x="394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394" name="Rectangle 106"/>
            <p:cNvSpPr>
              <a:spLocks noChangeArrowheads="1"/>
            </p:cNvSpPr>
            <p:nvPr/>
          </p:nvSpPr>
          <p:spPr bwMode="auto">
            <a:xfrm>
              <a:off x="394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5" name="Rectangle 107"/>
            <p:cNvSpPr>
              <a:spLocks noChangeArrowheads="1"/>
            </p:cNvSpPr>
            <p:nvPr/>
          </p:nvSpPr>
          <p:spPr bwMode="auto">
            <a:xfrm>
              <a:off x="394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7" name="Rectangle 109"/>
            <p:cNvSpPr>
              <a:spLocks noChangeArrowheads="1"/>
            </p:cNvSpPr>
            <p:nvPr/>
          </p:nvSpPr>
          <p:spPr bwMode="auto">
            <a:xfrm>
              <a:off x="3568"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398" name="Rectangle 110"/>
            <p:cNvSpPr>
              <a:spLocks noChangeArrowheads="1"/>
            </p:cNvSpPr>
            <p:nvPr/>
          </p:nvSpPr>
          <p:spPr bwMode="auto">
            <a:xfrm>
              <a:off x="3568"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sp>
          <p:nvSpPr>
            <p:cNvPr id="780399" name="Rectangle 111"/>
            <p:cNvSpPr>
              <a:spLocks noChangeArrowheads="1"/>
            </p:cNvSpPr>
            <p:nvPr/>
          </p:nvSpPr>
          <p:spPr bwMode="auto">
            <a:xfrm>
              <a:off x="3568"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1" name="Rectangle 113"/>
            <p:cNvSpPr>
              <a:spLocks noChangeArrowheads="1"/>
            </p:cNvSpPr>
            <p:nvPr/>
          </p:nvSpPr>
          <p:spPr bwMode="auto">
            <a:xfrm>
              <a:off x="3190"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2" name="Rectangle 114"/>
            <p:cNvSpPr>
              <a:spLocks noChangeArrowheads="1"/>
            </p:cNvSpPr>
            <p:nvPr/>
          </p:nvSpPr>
          <p:spPr bwMode="auto">
            <a:xfrm>
              <a:off x="3190"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3" name="Rectangle 115"/>
            <p:cNvSpPr>
              <a:spLocks noChangeArrowheads="1"/>
            </p:cNvSpPr>
            <p:nvPr/>
          </p:nvSpPr>
          <p:spPr bwMode="auto">
            <a:xfrm>
              <a:off x="3190"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E</a:t>
              </a:r>
            </a:p>
          </p:txBody>
        </p:sp>
        <p:sp>
          <p:nvSpPr>
            <p:cNvPr id="780405" name="Rectangle 117"/>
            <p:cNvSpPr>
              <a:spLocks noChangeArrowheads="1"/>
            </p:cNvSpPr>
            <p:nvPr/>
          </p:nvSpPr>
          <p:spPr bwMode="auto">
            <a:xfrm>
              <a:off x="2813"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6" name="Rectangle 118"/>
            <p:cNvSpPr>
              <a:spLocks noChangeArrowheads="1"/>
            </p:cNvSpPr>
            <p:nvPr/>
          </p:nvSpPr>
          <p:spPr bwMode="auto">
            <a:xfrm>
              <a:off x="2813"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7" name="Rectangle 119"/>
            <p:cNvSpPr>
              <a:spLocks noChangeArrowheads="1"/>
            </p:cNvSpPr>
            <p:nvPr/>
          </p:nvSpPr>
          <p:spPr bwMode="auto">
            <a:xfrm>
              <a:off x="2813"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09" name="Rectangle 121"/>
            <p:cNvSpPr>
              <a:spLocks noChangeArrowheads="1"/>
            </p:cNvSpPr>
            <p:nvPr/>
          </p:nvSpPr>
          <p:spPr bwMode="auto">
            <a:xfrm>
              <a:off x="2435"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0" name="Rectangle 122"/>
            <p:cNvSpPr>
              <a:spLocks noChangeArrowheads="1"/>
            </p:cNvSpPr>
            <p:nvPr/>
          </p:nvSpPr>
          <p:spPr bwMode="auto">
            <a:xfrm>
              <a:off x="2435"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1" name="Rectangle 123"/>
            <p:cNvSpPr>
              <a:spLocks noChangeArrowheads="1"/>
            </p:cNvSpPr>
            <p:nvPr/>
          </p:nvSpPr>
          <p:spPr bwMode="auto">
            <a:xfrm>
              <a:off x="2435"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3" name="Rectangle 125"/>
            <p:cNvSpPr>
              <a:spLocks noChangeArrowheads="1"/>
            </p:cNvSpPr>
            <p:nvPr/>
          </p:nvSpPr>
          <p:spPr bwMode="auto">
            <a:xfrm>
              <a:off x="2057"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4" name="Rectangle 126"/>
            <p:cNvSpPr>
              <a:spLocks noChangeArrowheads="1"/>
            </p:cNvSpPr>
            <p:nvPr/>
          </p:nvSpPr>
          <p:spPr bwMode="auto">
            <a:xfrm>
              <a:off x="2057"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5" name="Rectangle 127"/>
            <p:cNvSpPr>
              <a:spLocks noChangeArrowheads="1"/>
            </p:cNvSpPr>
            <p:nvPr/>
          </p:nvSpPr>
          <p:spPr bwMode="auto">
            <a:xfrm>
              <a:off x="2057"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7" name="Rectangle 129"/>
            <p:cNvSpPr>
              <a:spLocks noChangeArrowheads="1"/>
            </p:cNvSpPr>
            <p:nvPr/>
          </p:nvSpPr>
          <p:spPr bwMode="auto">
            <a:xfrm>
              <a:off x="1680"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C</a:t>
              </a:r>
            </a:p>
          </p:txBody>
        </p:sp>
        <p:sp>
          <p:nvSpPr>
            <p:cNvPr id="780418" name="Rectangle 130"/>
            <p:cNvSpPr>
              <a:spLocks noChangeArrowheads="1"/>
            </p:cNvSpPr>
            <p:nvPr/>
          </p:nvSpPr>
          <p:spPr bwMode="auto">
            <a:xfrm>
              <a:off x="1680"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19" name="Rectangle 131"/>
            <p:cNvSpPr>
              <a:spLocks noChangeArrowheads="1"/>
            </p:cNvSpPr>
            <p:nvPr/>
          </p:nvSpPr>
          <p:spPr bwMode="auto">
            <a:xfrm>
              <a:off x="1680"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1" name="Rectangle 133"/>
            <p:cNvSpPr>
              <a:spLocks noChangeArrowheads="1"/>
            </p:cNvSpPr>
            <p:nvPr/>
          </p:nvSpPr>
          <p:spPr bwMode="auto">
            <a:xfrm>
              <a:off x="1302" y="357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2" name="Rectangle 134"/>
            <p:cNvSpPr>
              <a:spLocks noChangeArrowheads="1"/>
            </p:cNvSpPr>
            <p:nvPr/>
          </p:nvSpPr>
          <p:spPr bwMode="auto">
            <a:xfrm>
              <a:off x="1302" y="326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B</a:t>
              </a:r>
            </a:p>
          </p:txBody>
        </p:sp>
        <p:sp>
          <p:nvSpPr>
            <p:cNvPr id="780423" name="Rectangle 135"/>
            <p:cNvSpPr>
              <a:spLocks noChangeArrowheads="1"/>
            </p:cNvSpPr>
            <p:nvPr/>
          </p:nvSpPr>
          <p:spPr bwMode="auto">
            <a:xfrm>
              <a:off x="1302" y="2956"/>
              <a:ext cx="378"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5" name="Rectangle 137"/>
            <p:cNvSpPr>
              <a:spLocks noChangeArrowheads="1"/>
            </p:cNvSpPr>
            <p:nvPr/>
          </p:nvSpPr>
          <p:spPr bwMode="auto">
            <a:xfrm>
              <a:off x="925" y="357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6" name="Rectangle 138"/>
            <p:cNvSpPr>
              <a:spLocks noChangeArrowheads="1"/>
            </p:cNvSpPr>
            <p:nvPr/>
          </p:nvSpPr>
          <p:spPr bwMode="auto">
            <a:xfrm>
              <a:off x="925" y="326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endParaRPr lang="en-US" sz="1800"/>
            </a:p>
          </p:txBody>
        </p:sp>
        <p:sp>
          <p:nvSpPr>
            <p:cNvPr id="780427" name="Rectangle 139"/>
            <p:cNvSpPr>
              <a:spLocks noChangeArrowheads="1"/>
            </p:cNvSpPr>
            <p:nvPr/>
          </p:nvSpPr>
          <p:spPr bwMode="auto">
            <a:xfrm>
              <a:off x="925" y="2956"/>
              <a:ext cx="37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A</a:t>
              </a:r>
            </a:p>
          </p:txBody>
        </p:sp>
        <p:sp>
          <p:nvSpPr>
            <p:cNvPr id="780428" name="Rectangle 140"/>
            <p:cNvSpPr>
              <a:spLocks noChangeArrowheads="1"/>
            </p:cNvSpPr>
            <p:nvPr/>
          </p:nvSpPr>
          <p:spPr bwMode="auto">
            <a:xfrm>
              <a:off x="470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429" name="Rectangle 141"/>
            <p:cNvSpPr>
              <a:spLocks noChangeArrowheads="1"/>
            </p:cNvSpPr>
            <p:nvPr/>
          </p:nvSpPr>
          <p:spPr bwMode="auto">
            <a:xfrm>
              <a:off x="432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430" name="Rectangle 142"/>
            <p:cNvSpPr>
              <a:spLocks noChangeArrowheads="1"/>
            </p:cNvSpPr>
            <p:nvPr/>
          </p:nvSpPr>
          <p:spPr bwMode="auto">
            <a:xfrm>
              <a:off x="394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431" name="Rectangle 143"/>
            <p:cNvSpPr>
              <a:spLocks noChangeArrowheads="1"/>
            </p:cNvSpPr>
            <p:nvPr/>
          </p:nvSpPr>
          <p:spPr bwMode="auto">
            <a:xfrm>
              <a:off x="3568"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432" name="Rectangle 144"/>
            <p:cNvSpPr>
              <a:spLocks noChangeArrowheads="1"/>
            </p:cNvSpPr>
            <p:nvPr/>
          </p:nvSpPr>
          <p:spPr bwMode="auto">
            <a:xfrm>
              <a:off x="3190"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sp>
          <p:nvSpPr>
            <p:cNvPr id="780433" name="Rectangle 145"/>
            <p:cNvSpPr>
              <a:spLocks noChangeArrowheads="1"/>
            </p:cNvSpPr>
            <p:nvPr/>
          </p:nvSpPr>
          <p:spPr bwMode="auto">
            <a:xfrm>
              <a:off x="2813"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434" name="Rectangle 146"/>
            <p:cNvSpPr>
              <a:spLocks noChangeArrowheads="1"/>
            </p:cNvSpPr>
            <p:nvPr/>
          </p:nvSpPr>
          <p:spPr bwMode="auto">
            <a:xfrm>
              <a:off x="2435"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435" name="Rectangle 147"/>
            <p:cNvSpPr>
              <a:spLocks noChangeArrowheads="1"/>
            </p:cNvSpPr>
            <p:nvPr/>
          </p:nvSpPr>
          <p:spPr bwMode="auto">
            <a:xfrm>
              <a:off x="2057"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D</a:t>
              </a:r>
            </a:p>
          </p:txBody>
        </p:sp>
        <p:sp>
          <p:nvSpPr>
            <p:cNvPr id="780436" name="Rectangle 148"/>
            <p:cNvSpPr>
              <a:spLocks noChangeArrowheads="1"/>
            </p:cNvSpPr>
            <p:nvPr/>
          </p:nvSpPr>
          <p:spPr bwMode="auto">
            <a:xfrm>
              <a:off x="1680"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C</a:t>
              </a:r>
            </a:p>
          </p:txBody>
        </p:sp>
        <p:sp>
          <p:nvSpPr>
            <p:cNvPr id="780437" name="Rectangle 149"/>
            <p:cNvSpPr>
              <a:spLocks noChangeArrowheads="1"/>
            </p:cNvSpPr>
            <p:nvPr/>
          </p:nvSpPr>
          <p:spPr bwMode="auto">
            <a:xfrm>
              <a:off x="1302"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B</a:t>
              </a:r>
            </a:p>
          </p:txBody>
        </p:sp>
        <p:sp>
          <p:nvSpPr>
            <p:cNvPr id="780438" name="Rectangle 150"/>
            <p:cNvSpPr>
              <a:spLocks noChangeArrowheads="1"/>
            </p:cNvSpPr>
            <p:nvPr/>
          </p:nvSpPr>
          <p:spPr bwMode="auto">
            <a:xfrm>
              <a:off x="925" y="2496"/>
              <a:ext cx="377"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A</a:t>
              </a:r>
            </a:p>
          </p:txBody>
        </p:sp>
        <p:sp>
          <p:nvSpPr>
            <p:cNvPr id="780439" name="Rectangle 151"/>
            <p:cNvSpPr>
              <a:spLocks noChangeArrowheads="1"/>
            </p:cNvSpPr>
            <p:nvPr/>
          </p:nvSpPr>
          <p:spPr bwMode="auto">
            <a:xfrm>
              <a:off x="5088" y="2496"/>
              <a:ext cx="378" cy="460"/>
            </a:xfrm>
            <a:prstGeom prst="rect">
              <a:avLst/>
            </a:prstGeom>
            <a:solidFill>
              <a:srgbClr val="00FFFF"/>
            </a:solidFill>
            <a:ln w="38100" algn="ctr">
              <a:noFill/>
              <a:miter lim="800000"/>
              <a:headEnd/>
              <a:tailEnd/>
            </a:ln>
            <a:effectLst/>
          </p:spPr>
          <p:txBody>
            <a:bodyPr lIns="90478" tIns="44445" rIns="90478" bIns="44445"/>
            <a:lstStyle/>
            <a:p>
              <a:pPr>
                <a:lnSpc>
                  <a:spcPct val="90000"/>
                </a:lnSpc>
                <a:spcBef>
                  <a:spcPct val="30000"/>
                </a:spcBef>
              </a:pPr>
              <a:r>
                <a:rPr lang="en-US" sz="1800"/>
                <a:t>E</a:t>
              </a:r>
            </a:p>
          </p:txBody>
        </p:sp>
        <p:sp>
          <p:nvSpPr>
            <p:cNvPr id="780441" name="Rectangle 153"/>
            <p:cNvSpPr>
              <a:spLocks noChangeArrowheads="1"/>
            </p:cNvSpPr>
            <p:nvPr/>
          </p:nvSpPr>
          <p:spPr bwMode="auto">
            <a:xfrm>
              <a:off x="288" y="357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3</a:t>
              </a:r>
            </a:p>
          </p:txBody>
        </p:sp>
        <p:sp>
          <p:nvSpPr>
            <p:cNvPr id="780442" name="Rectangle 154"/>
            <p:cNvSpPr>
              <a:spLocks noChangeArrowheads="1"/>
            </p:cNvSpPr>
            <p:nvPr/>
          </p:nvSpPr>
          <p:spPr bwMode="auto">
            <a:xfrm>
              <a:off x="288" y="326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2</a:t>
              </a:r>
            </a:p>
          </p:txBody>
        </p:sp>
        <p:sp>
          <p:nvSpPr>
            <p:cNvPr id="780443" name="Rectangle 155"/>
            <p:cNvSpPr>
              <a:spLocks noChangeArrowheads="1"/>
            </p:cNvSpPr>
            <p:nvPr/>
          </p:nvSpPr>
          <p:spPr bwMode="auto">
            <a:xfrm>
              <a:off x="288" y="2956"/>
              <a:ext cx="637" cy="310"/>
            </a:xfrm>
            <a:prstGeom prst="rect">
              <a:avLst/>
            </a:prstGeom>
            <a:solidFill>
              <a:srgbClr val="00FFFF"/>
            </a:solidFill>
            <a:ln w="38100" algn="ctr">
              <a:noFill/>
              <a:miter lim="800000"/>
              <a:headEnd/>
              <a:tailEnd/>
            </a:ln>
            <a:effectLst/>
          </p:spPr>
          <p:txBody>
            <a:bodyPr lIns="90478" tIns="44445" rIns="90478" bIns="44445" anchor="ctr"/>
            <a:lstStyle/>
            <a:p>
              <a:pPr>
                <a:lnSpc>
                  <a:spcPct val="90000"/>
                </a:lnSpc>
                <a:spcBef>
                  <a:spcPct val="30000"/>
                </a:spcBef>
              </a:pPr>
              <a:r>
                <a:rPr lang="en-US" sz="1800"/>
                <a:t>1</a:t>
              </a:r>
            </a:p>
          </p:txBody>
        </p:sp>
        <p:sp>
          <p:nvSpPr>
            <p:cNvPr id="780444" name="Rectangle 156"/>
            <p:cNvSpPr>
              <a:spLocks noChangeArrowheads="1"/>
            </p:cNvSpPr>
            <p:nvPr/>
          </p:nvSpPr>
          <p:spPr bwMode="auto">
            <a:xfrm>
              <a:off x="288" y="2496"/>
              <a:ext cx="637" cy="460"/>
            </a:xfrm>
            <a:prstGeom prst="rect">
              <a:avLst/>
            </a:prstGeom>
            <a:solidFill>
              <a:srgbClr val="00FFFF"/>
            </a:solidFill>
            <a:ln w="38100" algn="ctr">
              <a:noFill/>
              <a:miter lim="800000"/>
              <a:headEnd/>
              <a:tailEnd/>
            </a:ln>
            <a:effectLst/>
          </p:spPr>
          <p:txBody>
            <a:bodyPr lIns="90478" tIns="44445" rIns="90478" bIns="44445"/>
            <a:lstStyle/>
            <a:p>
              <a:pPr algn="r">
                <a:spcBef>
                  <a:spcPct val="15000"/>
                </a:spcBef>
              </a:pPr>
              <a:r>
                <a:rPr lang="en-US" sz="1600" dirty="0"/>
                <a:t>Ref:</a:t>
              </a:r>
            </a:p>
            <a:p>
              <a:pPr algn="l">
                <a:spcBef>
                  <a:spcPct val="15000"/>
                </a:spcBef>
              </a:pPr>
              <a:r>
                <a:rPr lang="en-US" sz="1600" dirty="0"/>
                <a:t>Page:</a:t>
              </a:r>
            </a:p>
          </p:txBody>
        </p:sp>
        <p:sp>
          <p:nvSpPr>
            <p:cNvPr id="780445" name="Line 157"/>
            <p:cNvSpPr>
              <a:spLocks noChangeShapeType="1"/>
            </p:cNvSpPr>
            <p:nvPr/>
          </p:nvSpPr>
          <p:spPr bwMode="auto">
            <a:xfrm>
              <a:off x="288" y="2956"/>
              <a:ext cx="5168" cy="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80447" name="Line 159"/>
            <p:cNvSpPr>
              <a:spLocks noChangeShapeType="1"/>
            </p:cNvSpPr>
            <p:nvPr/>
          </p:nvSpPr>
          <p:spPr bwMode="auto">
            <a:xfrm>
              <a:off x="288" y="3266"/>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48" name="Line 160"/>
            <p:cNvSpPr>
              <a:spLocks noChangeShapeType="1"/>
            </p:cNvSpPr>
            <p:nvPr/>
          </p:nvSpPr>
          <p:spPr bwMode="auto">
            <a:xfrm>
              <a:off x="288" y="3576"/>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0" name="Line 162"/>
            <p:cNvSpPr>
              <a:spLocks noChangeShapeType="1"/>
            </p:cNvSpPr>
            <p:nvPr/>
          </p:nvSpPr>
          <p:spPr bwMode="auto">
            <a:xfrm>
              <a:off x="925" y="2496"/>
              <a:ext cx="0" cy="1680"/>
            </a:xfrm>
            <a:prstGeom prst="line">
              <a:avLst/>
            </a:prstGeom>
            <a:noFill/>
            <a:ln w="57150">
              <a:solidFill>
                <a:schemeClr val="tx1"/>
              </a:solidFill>
              <a:round/>
              <a:headEnd/>
              <a:tailEnd/>
            </a:ln>
            <a:effectLst/>
          </p:spPr>
          <p:txBody>
            <a:bodyPr wrap="none" lIns="90478" tIns="44445" rIns="90478" bIns="44445" anchor="ctr"/>
            <a:lstStyle/>
            <a:p>
              <a:endParaRPr lang="en-US"/>
            </a:p>
          </p:txBody>
        </p:sp>
        <p:sp>
          <p:nvSpPr>
            <p:cNvPr id="780462" name="Line 174"/>
            <p:cNvSpPr>
              <a:spLocks noChangeShapeType="1"/>
            </p:cNvSpPr>
            <p:nvPr/>
          </p:nvSpPr>
          <p:spPr bwMode="auto">
            <a:xfrm>
              <a:off x="288" y="249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63" name="Line 175"/>
            <p:cNvSpPr>
              <a:spLocks noChangeShapeType="1"/>
            </p:cNvSpPr>
            <p:nvPr/>
          </p:nvSpPr>
          <p:spPr bwMode="auto">
            <a:xfrm>
              <a:off x="288" y="4176"/>
              <a:ext cx="5160" cy="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64" name="Line 176"/>
            <p:cNvSpPr>
              <a:spLocks noChangeShapeType="1"/>
            </p:cNvSpPr>
            <p:nvPr/>
          </p:nvSpPr>
          <p:spPr bwMode="auto">
            <a:xfrm>
              <a:off x="544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51" name="Line 163"/>
            <p:cNvSpPr>
              <a:spLocks noChangeShapeType="1"/>
            </p:cNvSpPr>
            <p:nvPr/>
          </p:nvSpPr>
          <p:spPr bwMode="auto">
            <a:xfrm>
              <a:off x="130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2" name="Line 164"/>
            <p:cNvSpPr>
              <a:spLocks noChangeShapeType="1"/>
            </p:cNvSpPr>
            <p:nvPr/>
          </p:nvSpPr>
          <p:spPr bwMode="auto">
            <a:xfrm>
              <a:off x="168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3" name="Line 165"/>
            <p:cNvSpPr>
              <a:spLocks noChangeShapeType="1"/>
            </p:cNvSpPr>
            <p:nvPr/>
          </p:nvSpPr>
          <p:spPr bwMode="auto">
            <a:xfrm>
              <a:off x="2057"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4" name="Line 166"/>
            <p:cNvSpPr>
              <a:spLocks noChangeShapeType="1"/>
            </p:cNvSpPr>
            <p:nvPr/>
          </p:nvSpPr>
          <p:spPr bwMode="auto">
            <a:xfrm>
              <a:off x="243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5" name="Line 167"/>
            <p:cNvSpPr>
              <a:spLocks noChangeShapeType="1"/>
            </p:cNvSpPr>
            <p:nvPr/>
          </p:nvSpPr>
          <p:spPr bwMode="auto">
            <a:xfrm>
              <a:off x="281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6" name="Line 168"/>
            <p:cNvSpPr>
              <a:spLocks noChangeShapeType="1"/>
            </p:cNvSpPr>
            <p:nvPr/>
          </p:nvSpPr>
          <p:spPr bwMode="auto">
            <a:xfrm>
              <a:off x="319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7" name="Line 169"/>
            <p:cNvSpPr>
              <a:spLocks noChangeShapeType="1"/>
            </p:cNvSpPr>
            <p:nvPr/>
          </p:nvSpPr>
          <p:spPr bwMode="auto">
            <a:xfrm>
              <a:off x="3568"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8" name="Line 170"/>
            <p:cNvSpPr>
              <a:spLocks noChangeShapeType="1"/>
            </p:cNvSpPr>
            <p:nvPr/>
          </p:nvSpPr>
          <p:spPr bwMode="auto">
            <a:xfrm>
              <a:off x="3945"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59" name="Line 171"/>
            <p:cNvSpPr>
              <a:spLocks noChangeShapeType="1"/>
            </p:cNvSpPr>
            <p:nvPr/>
          </p:nvSpPr>
          <p:spPr bwMode="auto">
            <a:xfrm>
              <a:off x="4323"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60" name="Line 172"/>
            <p:cNvSpPr>
              <a:spLocks noChangeShapeType="1"/>
            </p:cNvSpPr>
            <p:nvPr/>
          </p:nvSpPr>
          <p:spPr bwMode="auto">
            <a:xfrm>
              <a:off x="4700"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65" name="Line 177"/>
            <p:cNvSpPr>
              <a:spLocks noChangeShapeType="1"/>
            </p:cNvSpPr>
            <p:nvPr/>
          </p:nvSpPr>
          <p:spPr bwMode="auto">
            <a:xfrm>
              <a:off x="5072" y="2496"/>
              <a:ext cx="0" cy="168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72" name="Line 184"/>
            <p:cNvSpPr>
              <a:spLocks noChangeShapeType="1"/>
            </p:cNvSpPr>
            <p:nvPr/>
          </p:nvSpPr>
          <p:spPr bwMode="auto">
            <a:xfrm>
              <a:off x="303" y="3881"/>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87" name="Line 199"/>
            <p:cNvSpPr>
              <a:spLocks noChangeShapeType="1"/>
            </p:cNvSpPr>
            <p:nvPr/>
          </p:nvSpPr>
          <p:spPr bwMode="auto">
            <a:xfrm>
              <a:off x="282" y="3888"/>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sp>
          <p:nvSpPr>
            <p:cNvPr id="780449" name="Line 161"/>
            <p:cNvSpPr>
              <a:spLocks noChangeShapeType="1"/>
            </p:cNvSpPr>
            <p:nvPr/>
          </p:nvSpPr>
          <p:spPr bwMode="auto">
            <a:xfrm>
              <a:off x="288" y="2496"/>
              <a:ext cx="0" cy="1680"/>
            </a:xfrm>
            <a:prstGeom prst="line">
              <a:avLst/>
            </a:prstGeom>
            <a:noFill/>
            <a:ln w="28575" cap="sq">
              <a:solidFill>
                <a:schemeClr val="tx1"/>
              </a:solidFill>
              <a:round/>
              <a:headEnd/>
              <a:tailEnd/>
            </a:ln>
            <a:effectLst/>
          </p:spPr>
          <p:txBody>
            <a:bodyPr wrap="none" lIns="90478" tIns="44445" rIns="90478" bIns="44445" anchor="ctr"/>
            <a:lstStyle/>
            <a:p>
              <a:endParaRPr lang="en-US"/>
            </a:p>
          </p:txBody>
        </p:sp>
        <p:sp>
          <p:nvSpPr>
            <p:cNvPr id="780488" name="Line 200"/>
            <p:cNvSpPr>
              <a:spLocks noChangeShapeType="1"/>
            </p:cNvSpPr>
            <p:nvPr/>
          </p:nvSpPr>
          <p:spPr bwMode="auto">
            <a:xfrm>
              <a:off x="297" y="4193"/>
              <a:ext cx="5161" cy="0"/>
            </a:xfrm>
            <a:prstGeom prst="line">
              <a:avLst/>
            </a:prstGeom>
            <a:noFill/>
            <a:ln w="12700">
              <a:solidFill>
                <a:schemeClr val="tx1"/>
              </a:solidFill>
              <a:round/>
              <a:headEnd/>
              <a:tailEnd/>
            </a:ln>
            <a:effectLst/>
          </p:spPr>
          <p:txBody>
            <a:bodyPr wrap="none" lIns="90478" tIns="44445" rIns="90478" bIns="44445" anchor="ctr"/>
            <a:lstStyle/>
            <a:p>
              <a:endParaRPr lang="en-US"/>
            </a:p>
          </p:txBody>
        </p:sp>
      </p:grpSp>
      <p:sp>
        <p:nvSpPr>
          <p:cNvPr id="179" name="TextBox 178"/>
          <p:cNvSpPr txBox="1"/>
          <p:nvPr/>
        </p:nvSpPr>
        <p:spPr>
          <a:xfrm>
            <a:off x="7539921" y="3628103"/>
            <a:ext cx="1364476" cy="369332"/>
          </a:xfrm>
          <a:prstGeom prst="rect">
            <a:avLst/>
          </a:prstGeom>
          <a:noFill/>
        </p:spPr>
        <p:txBody>
          <a:bodyPr wrap="none" rtlCol="0">
            <a:spAutoFit/>
          </a:bodyPr>
          <a:lstStyle/>
          <a:p>
            <a:r>
              <a:rPr lang="en-US" dirty="0"/>
              <a:t>9 page faults</a:t>
            </a:r>
          </a:p>
        </p:txBody>
      </p:sp>
      <p:sp>
        <p:nvSpPr>
          <p:cNvPr id="180" name="TextBox 179"/>
          <p:cNvSpPr txBox="1"/>
          <p:nvPr/>
        </p:nvSpPr>
        <p:spPr>
          <a:xfrm>
            <a:off x="7536292" y="5550309"/>
            <a:ext cx="1479892" cy="369332"/>
          </a:xfrm>
          <a:prstGeom prst="rect">
            <a:avLst/>
          </a:prstGeom>
          <a:noFill/>
        </p:spPr>
        <p:txBody>
          <a:bodyPr wrap="none" rtlCol="0">
            <a:spAutoFit/>
          </a:bodyPr>
          <a:lstStyle/>
          <a:p>
            <a:r>
              <a:rPr lang="en-US" dirty="0"/>
              <a:t>10 page faults</a:t>
            </a:r>
          </a:p>
        </p:txBody>
      </p:sp>
      <p:sp>
        <p:nvSpPr>
          <p:cNvPr id="181"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22</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anim calcmode="lin" valueType="num">
                                      <p:cBhvr additive="base">
                                        <p:cTn id="7" dur="500" fill="hold"/>
                                        <p:tgtEl>
                                          <p:spTgt spid="7802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0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0291">
                                            <p:txEl>
                                              <p:pRg st="1" end="1"/>
                                            </p:txEl>
                                          </p:spTgt>
                                        </p:tgtEl>
                                        <p:attrNameLst>
                                          <p:attrName>style.visibility</p:attrName>
                                        </p:attrNameLst>
                                      </p:cBhvr>
                                      <p:to>
                                        <p:strVal val="visible"/>
                                      </p:to>
                                    </p:set>
                                    <p:anim calcmode="lin" valueType="num">
                                      <p:cBhvr additive="base">
                                        <p:cTn id="13" dur="500" fill="hold"/>
                                        <p:tgtEl>
                                          <p:spTgt spid="7802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0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0291">
                                            <p:txEl>
                                              <p:pRg st="2" end="2"/>
                                            </p:txEl>
                                          </p:spTgt>
                                        </p:tgtEl>
                                        <p:attrNameLst>
                                          <p:attrName>style.visibility</p:attrName>
                                        </p:attrNameLst>
                                      </p:cBhvr>
                                      <p:to>
                                        <p:strVal val="visible"/>
                                      </p:to>
                                    </p:set>
                                    <p:anim calcmode="lin" valueType="num">
                                      <p:cBhvr additive="base">
                                        <p:cTn id="19" dur="500" fill="hold"/>
                                        <p:tgtEl>
                                          <p:spTgt spid="7802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0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0291">
                                            <p:txEl>
                                              <p:pRg st="3" end="3"/>
                                            </p:txEl>
                                          </p:spTgt>
                                        </p:tgtEl>
                                        <p:attrNameLst>
                                          <p:attrName>style.visibility</p:attrName>
                                        </p:attrNameLst>
                                      </p:cBhvr>
                                      <p:to>
                                        <p:strVal val="visible"/>
                                      </p:to>
                                    </p:set>
                                    <p:anim calcmode="lin" valueType="num">
                                      <p:cBhvr additive="base">
                                        <p:cTn id="25" dur="500" fill="hold"/>
                                        <p:tgtEl>
                                          <p:spTgt spid="7802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0291">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80291">
                                            <p:txEl>
                                              <p:pRg st="4" end="4"/>
                                            </p:txEl>
                                          </p:spTgt>
                                        </p:tgtEl>
                                        <p:attrNameLst>
                                          <p:attrName>style.visibility</p:attrName>
                                        </p:attrNameLst>
                                      </p:cBhvr>
                                      <p:to>
                                        <p:strVal val="visible"/>
                                      </p:to>
                                    </p:set>
                                    <p:anim calcmode="lin" valueType="num">
                                      <p:cBhvr additive="base">
                                        <p:cTn id="29" dur="500" fill="hold"/>
                                        <p:tgtEl>
                                          <p:spTgt spid="78029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029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80291">
                                            <p:txEl>
                                              <p:pRg st="5" end="5"/>
                                            </p:txEl>
                                          </p:spTgt>
                                        </p:tgtEl>
                                        <p:attrNameLst>
                                          <p:attrName>style.visibility</p:attrName>
                                        </p:attrNameLst>
                                      </p:cBhvr>
                                      <p:to>
                                        <p:strVal val="visible"/>
                                      </p:to>
                                    </p:set>
                                    <p:anim calcmode="lin" valueType="num">
                                      <p:cBhvr additive="base">
                                        <p:cTn id="33" dur="500" fill="hold"/>
                                        <p:tgtEl>
                                          <p:spTgt spid="78029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02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1+#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1+#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a:t>Implementing LRU</a:t>
            </a:r>
          </a:p>
        </p:txBody>
      </p:sp>
      <p:sp>
        <p:nvSpPr>
          <p:cNvPr id="781315" name="Rectangle 3"/>
          <p:cNvSpPr>
            <a:spLocks noGrp="1" noChangeArrowheads="1"/>
          </p:cNvSpPr>
          <p:nvPr>
            <p:ph type="body" idx="1"/>
          </p:nvPr>
        </p:nvSpPr>
        <p:spPr>
          <a:xfrm>
            <a:off x="228600" y="1514168"/>
            <a:ext cx="8839200" cy="5267632"/>
          </a:xfrm>
        </p:spPr>
        <p:txBody>
          <a:bodyPr/>
          <a:lstStyle/>
          <a:p>
            <a:pPr>
              <a:lnSpc>
                <a:spcPct val="80000"/>
              </a:lnSpc>
              <a:spcBef>
                <a:spcPct val="10000"/>
              </a:spcBef>
              <a:tabLst>
                <a:tab pos="3030538" algn="l"/>
              </a:tabLst>
            </a:pPr>
            <a:r>
              <a:rPr lang="en-US" dirty="0"/>
              <a:t>Perfect:</a:t>
            </a:r>
          </a:p>
          <a:p>
            <a:pPr lvl="1">
              <a:lnSpc>
                <a:spcPct val="80000"/>
              </a:lnSpc>
              <a:spcBef>
                <a:spcPct val="10000"/>
              </a:spcBef>
              <a:tabLst>
                <a:tab pos="3030538" algn="l"/>
              </a:tabLst>
            </a:pPr>
            <a:r>
              <a:rPr lang="en-US" dirty="0"/>
              <a:t>Timestamp page on each reference</a:t>
            </a:r>
          </a:p>
          <a:p>
            <a:pPr lvl="1">
              <a:lnSpc>
                <a:spcPct val="80000"/>
              </a:lnSpc>
              <a:spcBef>
                <a:spcPct val="10000"/>
              </a:spcBef>
              <a:tabLst>
                <a:tab pos="3030538" algn="l"/>
              </a:tabLst>
            </a:pPr>
            <a:r>
              <a:rPr lang="en-US" dirty="0"/>
              <a:t>Keep list of pages ordered by time of reference</a:t>
            </a:r>
          </a:p>
          <a:p>
            <a:pPr lvl="1">
              <a:lnSpc>
                <a:spcPct val="80000"/>
              </a:lnSpc>
              <a:spcBef>
                <a:spcPct val="10000"/>
              </a:spcBef>
              <a:tabLst>
                <a:tab pos="3030538" algn="l"/>
              </a:tabLst>
            </a:pPr>
            <a:r>
              <a:rPr lang="en-US" dirty="0"/>
              <a:t>Too expensive to implement in reality</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Techniques for approximating LRU. Goal is to Replace an old page, not the oldest page</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Hardware techniques</a:t>
            </a:r>
          </a:p>
          <a:p>
            <a:pPr marL="919163" lvl="3" indent="-469900">
              <a:lnSpc>
                <a:spcPct val="80000"/>
              </a:lnSpc>
              <a:spcBef>
                <a:spcPct val="10000"/>
              </a:spcBef>
              <a:buSzPct val="90000"/>
              <a:buFont typeface="Wingdings" pitchFamily="2" charset="2"/>
              <a:buChar char="]"/>
              <a:tabLst>
                <a:tab pos="3030538" algn="l"/>
              </a:tabLst>
            </a:pPr>
            <a:r>
              <a:rPr lang="en-US" sz="2800" dirty="0">
                <a:ea typeface="+mn-ea"/>
                <a:cs typeface="+mn-cs"/>
              </a:rPr>
              <a:t>64-bit counter </a:t>
            </a:r>
          </a:p>
          <a:p>
            <a:pPr marL="919163" lvl="3" indent="-469900">
              <a:lnSpc>
                <a:spcPct val="80000"/>
              </a:lnSpc>
              <a:spcBef>
                <a:spcPct val="10000"/>
              </a:spcBef>
              <a:buSzPct val="90000"/>
              <a:buFont typeface="Wingdings" pitchFamily="2" charset="2"/>
              <a:buChar char="]"/>
              <a:tabLst>
                <a:tab pos="3030538" algn="l"/>
              </a:tabLst>
            </a:pPr>
            <a:r>
              <a:rPr lang="en-US" sz="2800" dirty="0">
                <a:ea typeface="+mn-ea"/>
                <a:cs typeface="+mn-cs"/>
              </a:rPr>
              <a:t>n x n matrix</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Software techniques</a:t>
            </a:r>
          </a:p>
          <a:p>
            <a:pPr lvl="1">
              <a:lnSpc>
                <a:spcPct val="80000"/>
              </a:lnSpc>
              <a:spcBef>
                <a:spcPct val="10000"/>
              </a:spcBef>
              <a:tabLst>
                <a:tab pos="3030538" algn="l"/>
              </a:tabLst>
            </a:pPr>
            <a:r>
              <a:rPr lang="en-US" dirty="0"/>
              <a:t>Not recently used (NRU)</a:t>
            </a:r>
          </a:p>
          <a:p>
            <a:pPr lvl="1">
              <a:lnSpc>
                <a:spcPct val="80000"/>
              </a:lnSpc>
              <a:spcBef>
                <a:spcPct val="10000"/>
              </a:spcBef>
              <a:tabLst>
                <a:tab pos="3030538" algn="l"/>
              </a:tabLst>
            </a:pPr>
            <a:r>
              <a:rPr lang="en-US" dirty="0"/>
              <a:t>Aging Algorithm</a:t>
            </a:r>
          </a:p>
          <a:p>
            <a:pPr lvl="1">
              <a:lnSpc>
                <a:spcPct val="80000"/>
              </a:lnSpc>
              <a:spcBef>
                <a:spcPct val="10000"/>
              </a:spcBef>
              <a:tabLst>
                <a:tab pos="3030538" algn="l"/>
              </a:tabLst>
            </a:pPr>
            <a:r>
              <a:rPr lang="en-US" dirty="0"/>
              <a:t>Clock Algorithm</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23</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 calcmode="lin" valueType="num">
                                      <p:cBhvr additive="base">
                                        <p:cTn id="7" dur="500" fill="hold"/>
                                        <p:tgtEl>
                                          <p:spTgt spid="781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1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81315">
                                            <p:txEl>
                                              <p:pRg st="1" end="1"/>
                                            </p:txEl>
                                          </p:spTgt>
                                        </p:tgtEl>
                                        <p:attrNameLst>
                                          <p:attrName>style.visibility</p:attrName>
                                        </p:attrNameLst>
                                      </p:cBhvr>
                                      <p:to>
                                        <p:strVal val="visible"/>
                                      </p:to>
                                    </p:set>
                                    <p:anim calcmode="lin" valueType="num">
                                      <p:cBhvr additive="base">
                                        <p:cTn id="11" dur="500" fill="hold"/>
                                        <p:tgtEl>
                                          <p:spTgt spid="7813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1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81315">
                                            <p:txEl>
                                              <p:pRg st="2" end="2"/>
                                            </p:txEl>
                                          </p:spTgt>
                                        </p:tgtEl>
                                        <p:attrNameLst>
                                          <p:attrName>style.visibility</p:attrName>
                                        </p:attrNameLst>
                                      </p:cBhvr>
                                      <p:to>
                                        <p:strVal val="visible"/>
                                      </p:to>
                                    </p:set>
                                    <p:anim calcmode="lin" valueType="num">
                                      <p:cBhvr additive="base">
                                        <p:cTn id="15" dur="500" fill="hold"/>
                                        <p:tgtEl>
                                          <p:spTgt spid="78131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8131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81315">
                                            <p:txEl>
                                              <p:pRg st="3" end="3"/>
                                            </p:txEl>
                                          </p:spTgt>
                                        </p:tgtEl>
                                        <p:attrNameLst>
                                          <p:attrName>style.visibility</p:attrName>
                                        </p:attrNameLst>
                                      </p:cBhvr>
                                      <p:to>
                                        <p:strVal val="visible"/>
                                      </p:to>
                                    </p:set>
                                    <p:anim calcmode="lin" valueType="num">
                                      <p:cBhvr additive="base">
                                        <p:cTn id="19" dur="500" fill="hold"/>
                                        <p:tgtEl>
                                          <p:spTgt spid="78131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1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1315">
                                            <p:txEl>
                                              <p:pRg st="4" end="4"/>
                                            </p:txEl>
                                          </p:spTgt>
                                        </p:tgtEl>
                                        <p:attrNameLst>
                                          <p:attrName>style.visibility</p:attrName>
                                        </p:attrNameLst>
                                      </p:cBhvr>
                                      <p:to>
                                        <p:strVal val="visible"/>
                                      </p:to>
                                    </p:set>
                                    <p:anim calcmode="lin" valueType="num">
                                      <p:cBhvr additive="base">
                                        <p:cTn id="25" dur="500" fill="hold"/>
                                        <p:tgtEl>
                                          <p:spTgt spid="78131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131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81315">
                                            <p:txEl>
                                              <p:pRg st="5" end="5"/>
                                            </p:txEl>
                                          </p:spTgt>
                                        </p:tgtEl>
                                        <p:attrNameLst>
                                          <p:attrName>style.visibility</p:attrName>
                                        </p:attrNameLst>
                                      </p:cBhvr>
                                      <p:to>
                                        <p:strVal val="visible"/>
                                      </p:to>
                                    </p:set>
                                    <p:anim calcmode="lin" valueType="num">
                                      <p:cBhvr additive="base">
                                        <p:cTn id="29" dur="500" fill="hold"/>
                                        <p:tgtEl>
                                          <p:spTgt spid="78131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131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81315">
                                            <p:txEl>
                                              <p:pRg st="6" end="6"/>
                                            </p:txEl>
                                          </p:spTgt>
                                        </p:tgtEl>
                                        <p:attrNameLst>
                                          <p:attrName>style.visibility</p:attrName>
                                        </p:attrNameLst>
                                      </p:cBhvr>
                                      <p:to>
                                        <p:strVal val="visible"/>
                                      </p:to>
                                    </p:set>
                                    <p:anim calcmode="lin" valueType="num">
                                      <p:cBhvr additive="base">
                                        <p:cTn id="33" dur="500" fill="hold"/>
                                        <p:tgtEl>
                                          <p:spTgt spid="78131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131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81315">
                                            <p:txEl>
                                              <p:pRg st="7" end="7"/>
                                            </p:txEl>
                                          </p:spTgt>
                                        </p:tgtEl>
                                        <p:attrNameLst>
                                          <p:attrName>style.visibility</p:attrName>
                                        </p:attrNameLst>
                                      </p:cBhvr>
                                      <p:to>
                                        <p:strVal val="visible"/>
                                      </p:to>
                                    </p:set>
                                    <p:anim calcmode="lin" valueType="num">
                                      <p:cBhvr additive="base">
                                        <p:cTn id="37" dur="500" fill="hold"/>
                                        <p:tgtEl>
                                          <p:spTgt spid="78131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131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81315">
                                            <p:txEl>
                                              <p:pRg st="8" end="8"/>
                                            </p:txEl>
                                          </p:spTgt>
                                        </p:tgtEl>
                                        <p:attrNameLst>
                                          <p:attrName>style.visibility</p:attrName>
                                        </p:attrNameLst>
                                      </p:cBhvr>
                                      <p:to>
                                        <p:strVal val="visible"/>
                                      </p:to>
                                    </p:set>
                                    <p:anim calcmode="lin" valueType="num">
                                      <p:cBhvr additive="base">
                                        <p:cTn id="41" dur="500" fill="hold"/>
                                        <p:tgtEl>
                                          <p:spTgt spid="78131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8131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81315">
                                            <p:txEl>
                                              <p:pRg st="9" end="9"/>
                                            </p:txEl>
                                          </p:spTgt>
                                        </p:tgtEl>
                                        <p:attrNameLst>
                                          <p:attrName>style.visibility</p:attrName>
                                        </p:attrNameLst>
                                      </p:cBhvr>
                                      <p:to>
                                        <p:strVal val="visible"/>
                                      </p:to>
                                    </p:set>
                                    <p:anim calcmode="lin" valueType="num">
                                      <p:cBhvr additive="base">
                                        <p:cTn id="45" dur="500" fill="hold"/>
                                        <p:tgtEl>
                                          <p:spTgt spid="781315">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81315">
                                            <p:txEl>
                                              <p:pRg st="9" end="9"/>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81315">
                                            <p:txEl>
                                              <p:pRg st="10" end="10"/>
                                            </p:txEl>
                                          </p:spTgt>
                                        </p:tgtEl>
                                        <p:attrNameLst>
                                          <p:attrName>style.visibility</p:attrName>
                                        </p:attrNameLst>
                                      </p:cBhvr>
                                      <p:to>
                                        <p:strVal val="visible"/>
                                      </p:to>
                                    </p:set>
                                    <p:anim calcmode="lin" valueType="num">
                                      <p:cBhvr additive="base">
                                        <p:cTn id="49" dur="500" fill="hold"/>
                                        <p:tgtEl>
                                          <p:spTgt spid="781315">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1315">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81315">
                                            <p:txEl>
                                              <p:pRg st="11" end="11"/>
                                            </p:txEl>
                                          </p:spTgt>
                                        </p:tgtEl>
                                        <p:attrNameLst>
                                          <p:attrName>style.visibility</p:attrName>
                                        </p:attrNameLst>
                                      </p:cBhvr>
                                      <p:to>
                                        <p:strVal val="visible"/>
                                      </p:to>
                                    </p:set>
                                    <p:anim calcmode="lin" valueType="num">
                                      <p:cBhvr additive="base">
                                        <p:cTn id="53" dur="500" fill="hold"/>
                                        <p:tgtEl>
                                          <p:spTgt spid="781315">
                                            <p:txEl>
                                              <p:pRg st="11" end="1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8131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LRU in hardware</a:t>
            </a:r>
          </a:p>
        </p:txBody>
      </p:sp>
      <p:sp>
        <p:nvSpPr>
          <p:cNvPr id="40963" name="Rectangle 3"/>
          <p:cNvSpPr>
            <a:spLocks noGrp="1" noChangeArrowheads="1"/>
          </p:cNvSpPr>
          <p:nvPr>
            <p:ph type="body" idx="1"/>
          </p:nvPr>
        </p:nvSpPr>
        <p:spPr/>
        <p:txBody>
          <a:bodyPr/>
          <a:lstStyle/>
          <a:p>
            <a:r>
              <a:rPr lang="en-US" dirty="0"/>
              <a:t>Implementation #1:</a:t>
            </a:r>
          </a:p>
          <a:p>
            <a:pPr lvl="1"/>
            <a:r>
              <a:rPr lang="en-US" dirty="0"/>
              <a:t>64 bit counter, C, incremented after every instruction</a:t>
            </a:r>
          </a:p>
          <a:p>
            <a:pPr lvl="1"/>
            <a:r>
              <a:rPr lang="en-US" dirty="0"/>
              <a:t>Each page also has a 64 bit counter</a:t>
            </a:r>
          </a:p>
          <a:p>
            <a:pPr lvl="1"/>
            <a:r>
              <a:rPr lang="en-US" dirty="0"/>
              <a:t>When a page is referenced, C is copied to its counter.</a:t>
            </a:r>
          </a:p>
          <a:p>
            <a:pPr lvl="1"/>
            <a:r>
              <a:rPr lang="en-US" dirty="0"/>
              <a:t>Page with lowest counter is oldest.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LRU in hardware</a:t>
            </a:r>
          </a:p>
        </p:txBody>
      </p:sp>
      <p:sp>
        <p:nvSpPr>
          <p:cNvPr id="43011" name="Rectangle 3"/>
          <p:cNvSpPr>
            <a:spLocks noGrp="1" noChangeArrowheads="1"/>
          </p:cNvSpPr>
          <p:nvPr>
            <p:ph type="body" idx="1"/>
          </p:nvPr>
        </p:nvSpPr>
        <p:spPr/>
        <p:txBody>
          <a:bodyPr/>
          <a:lstStyle/>
          <a:p>
            <a:r>
              <a:rPr lang="en-US" dirty="0"/>
              <a:t>Implementation #2:</a:t>
            </a:r>
          </a:p>
          <a:p>
            <a:pPr lvl="1"/>
            <a:r>
              <a:rPr lang="en-US" dirty="0"/>
              <a:t>Given n page frames, let M be a n x n matrix of bits initially all 0.</a:t>
            </a:r>
          </a:p>
          <a:p>
            <a:pPr lvl="1"/>
            <a:r>
              <a:rPr lang="en-US" dirty="0"/>
              <a:t>Reference to page frame k occurs.</a:t>
            </a:r>
          </a:p>
          <a:p>
            <a:pPr lvl="1"/>
            <a:r>
              <a:rPr lang="en-US" dirty="0"/>
              <a:t>Set all bits in row k of M to 1.</a:t>
            </a:r>
          </a:p>
          <a:p>
            <a:pPr lvl="1"/>
            <a:r>
              <a:rPr lang="en-US" dirty="0"/>
              <a:t>Set all bits in column k of M to 0.</a:t>
            </a:r>
          </a:p>
          <a:p>
            <a:pPr lvl="1"/>
            <a:r>
              <a:rPr lang="en-US" dirty="0"/>
              <a:t>Row with lowest binary value is least recently used.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a:spLocks noChangeArrowheads="1"/>
          </p:cNvSpPr>
          <p:nvPr/>
        </p:nvSpPr>
        <p:spPr bwMode="auto">
          <a:xfrm>
            <a:off x="0" y="5879950"/>
            <a:ext cx="8936444" cy="819174"/>
          </a:xfrm>
          <a:prstGeom prst="rect">
            <a:avLst/>
          </a:prstGeom>
          <a:noFill/>
          <a:ln w="9525">
            <a:noFill/>
            <a:miter lim="800000"/>
            <a:headEnd/>
            <a:tailEnd/>
          </a:ln>
        </p:spPr>
        <p:txBody>
          <a:bodyPr lIns="92075" tIns="46038" rIns="92075" bIns="46038"/>
          <a:lstStyle/>
          <a:p>
            <a:pPr marL="609600" indent="-609600">
              <a:spcBef>
                <a:spcPct val="20000"/>
              </a:spcBef>
            </a:pPr>
            <a:r>
              <a:rPr lang="en-US" sz="2400">
                <a:latin typeface="Arial" charset="0"/>
              </a:rPr>
              <a:t>Figure 3-17. LRU using a matrix when pages are referenced in the order 0, 1, 2, 3, 2, 1, 0, 3, 2, 3.</a:t>
            </a:r>
          </a:p>
        </p:txBody>
      </p:sp>
      <p:pic>
        <p:nvPicPr>
          <p:cNvPr id="17" name="Picture 6" descr="D:\b\b4\IBM\03-17.jpg"/>
          <p:cNvPicPr>
            <a:picLocks noChangeAspect="1" noChangeArrowheads="1"/>
          </p:cNvPicPr>
          <p:nvPr/>
        </p:nvPicPr>
        <p:blipFill>
          <a:blip r:embed="rId2" cstate="print"/>
          <a:srcRect/>
          <a:stretch>
            <a:fillRect/>
          </a:stretch>
        </p:blipFill>
        <p:spPr bwMode="auto">
          <a:xfrm>
            <a:off x="823914" y="1638151"/>
            <a:ext cx="7251550" cy="3912796"/>
          </a:xfrm>
          <a:prstGeom prst="rect">
            <a:avLst/>
          </a:prstGeom>
          <a:noFill/>
          <a:ln w="9525">
            <a:noFill/>
            <a:miter lim="800000"/>
            <a:headEnd/>
            <a:tailEnd/>
          </a:ln>
        </p:spPr>
      </p:pic>
      <p:sp>
        <p:nvSpPr>
          <p:cNvPr id="41986" name="Rectangle 2"/>
          <p:cNvSpPr>
            <a:spLocks noGrp="1" noChangeArrowheads="1"/>
          </p:cNvSpPr>
          <p:nvPr>
            <p:ph type="title"/>
          </p:nvPr>
        </p:nvSpPr>
        <p:spPr/>
        <p:txBody>
          <a:bodyPr/>
          <a:lstStyle/>
          <a:p>
            <a:r>
              <a:rPr lang="en-US"/>
              <a:t>LRU in hardware: implementation #2 example</a:t>
            </a:r>
          </a:p>
        </p:txBody>
      </p:sp>
      <p:sp>
        <p:nvSpPr>
          <p:cNvPr id="41990" name="Line 6"/>
          <p:cNvSpPr>
            <a:spLocks noChangeShapeType="1"/>
          </p:cNvSpPr>
          <p:nvPr/>
        </p:nvSpPr>
        <p:spPr bwMode="auto">
          <a:xfrm>
            <a:off x="556260" y="22860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1" name="Line 7"/>
          <p:cNvSpPr>
            <a:spLocks noChangeShapeType="1"/>
          </p:cNvSpPr>
          <p:nvPr/>
        </p:nvSpPr>
        <p:spPr bwMode="auto">
          <a:xfrm>
            <a:off x="2166768" y="2558526"/>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2" name="Line 8"/>
          <p:cNvSpPr>
            <a:spLocks noChangeShapeType="1"/>
          </p:cNvSpPr>
          <p:nvPr/>
        </p:nvSpPr>
        <p:spPr bwMode="auto">
          <a:xfrm>
            <a:off x="3657600" y="28956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3" name="Line 9"/>
          <p:cNvSpPr>
            <a:spLocks noChangeShapeType="1"/>
          </p:cNvSpPr>
          <p:nvPr/>
        </p:nvSpPr>
        <p:spPr bwMode="auto">
          <a:xfrm>
            <a:off x="5105400" y="32004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4" name="Line 10"/>
          <p:cNvSpPr>
            <a:spLocks noChangeShapeType="1"/>
          </p:cNvSpPr>
          <p:nvPr/>
        </p:nvSpPr>
        <p:spPr bwMode="auto">
          <a:xfrm>
            <a:off x="6553200" y="28956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5" name="Line 11"/>
          <p:cNvSpPr>
            <a:spLocks noChangeShapeType="1"/>
          </p:cNvSpPr>
          <p:nvPr/>
        </p:nvSpPr>
        <p:spPr bwMode="auto">
          <a:xfrm>
            <a:off x="556260" y="4485043"/>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6" name="Line 12"/>
          <p:cNvSpPr>
            <a:spLocks noChangeShapeType="1"/>
          </p:cNvSpPr>
          <p:nvPr/>
        </p:nvSpPr>
        <p:spPr bwMode="auto">
          <a:xfrm>
            <a:off x="2166768" y="4158726"/>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7" name="Line 13"/>
          <p:cNvSpPr>
            <a:spLocks noChangeShapeType="1"/>
          </p:cNvSpPr>
          <p:nvPr/>
        </p:nvSpPr>
        <p:spPr bwMode="auto">
          <a:xfrm>
            <a:off x="3657600" y="50292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8" name="Line 14"/>
          <p:cNvSpPr>
            <a:spLocks noChangeShapeType="1"/>
          </p:cNvSpPr>
          <p:nvPr/>
        </p:nvSpPr>
        <p:spPr bwMode="auto">
          <a:xfrm>
            <a:off x="5105400" y="48006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1999" name="Line 15"/>
          <p:cNvSpPr>
            <a:spLocks noChangeShapeType="1"/>
          </p:cNvSpPr>
          <p:nvPr/>
        </p:nvSpPr>
        <p:spPr bwMode="auto">
          <a:xfrm>
            <a:off x="6553200" y="5029200"/>
            <a:ext cx="304800" cy="0"/>
          </a:xfrm>
          <a:prstGeom prst="line">
            <a:avLst/>
          </a:prstGeom>
          <a:noFill/>
          <a:ln w="38100">
            <a:solidFill>
              <a:schemeClr val="tx1"/>
            </a:solidFill>
            <a:round/>
            <a:headEnd/>
            <a:tailEnd type="triangle" w="med" len="med"/>
          </a:ln>
          <a:effectLst/>
        </p:spPr>
        <p:txBody>
          <a:bodyPr/>
          <a:lstStyle/>
          <a:p>
            <a:endParaRPr lang="en-US"/>
          </a:p>
        </p:txBody>
      </p:sp>
      <p:sp>
        <p:nvSpPr>
          <p:cNvPr id="42000" name="Line 16"/>
          <p:cNvSpPr>
            <a:spLocks noChangeShapeType="1"/>
          </p:cNvSpPr>
          <p:nvPr/>
        </p:nvSpPr>
        <p:spPr bwMode="auto">
          <a:xfrm>
            <a:off x="8077200" y="4495800"/>
            <a:ext cx="304800" cy="0"/>
          </a:xfrm>
          <a:prstGeom prst="line">
            <a:avLst/>
          </a:prstGeom>
          <a:noFill/>
          <a:ln w="38100">
            <a:solidFill>
              <a:srgbClr val="F57451"/>
            </a:solidFill>
            <a:round/>
            <a:headEnd type="triangle" w="med" len="med"/>
            <a:tailEnd/>
          </a:ln>
          <a:effectLst/>
        </p:spPr>
        <p:txBody>
          <a:bodyPr/>
          <a:lstStyle/>
          <a:p>
            <a:endParaRPr lang="en-US"/>
          </a:p>
        </p:txBody>
      </p:sp>
      <p:sp>
        <p:nvSpPr>
          <p:cNvPr id="42001" name="Text Box 17"/>
          <p:cNvSpPr txBox="1">
            <a:spLocks noChangeArrowheads="1"/>
          </p:cNvSpPr>
          <p:nvPr/>
        </p:nvSpPr>
        <p:spPr bwMode="auto">
          <a:xfrm>
            <a:off x="8305800" y="4271963"/>
            <a:ext cx="838200" cy="366712"/>
          </a:xfrm>
          <a:prstGeom prst="rect">
            <a:avLst/>
          </a:prstGeom>
          <a:noFill/>
          <a:ln w="9525">
            <a:noFill/>
            <a:miter lim="800000"/>
            <a:headEnd/>
            <a:tailEnd/>
          </a:ln>
          <a:effectLst/>
        </p:spPr>
        <p:txBody>
          <a:bodyPr>
            <a:spAutoFit/>
          </a:bodyPr>
          <a:lstStyle/>
          <a:p>
            <a:pPr algn="ctr">
              <a:spcBef>
                <a:spcPct val="50000"/>
              </a:spcBef>
            </a:pPr>
            <a:r>
              <a:rPr lang="en-US">
                <a:solidFill>
                  <a:srgbClr val="F57451"/>
                </a:solidFill>
              </a:rPr>
              <a:t>oldest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a:r>
              <a:rPr lang="en-US" dirty="0"/>
              <a:t>Not frequently used (NFU)</a:t>
            </a:r>
          </a:p>
        </p:txBody>
      </p:sp>
      <p:sp>
        <p:nvSpPr>
          <p:cNvPr id="3" name="Content Placeholder 2"/>
          <p:cNvSpPr>
            <a:spLocks noGrp="1"/>
          </p:cNvSpPr>
          <p:nvPr>
            <p:ph idx="1"/>
          </p:nvPr>
        </p:nvSpPr>
        <p:spPr/>
        <p:txBody>
          <a:bodyPr>
            <a:normAutofit fontScale="85000" lnSpcReduction="20000"/>
          </a:bodyPr>
          <a:lstStyle/>
          <a:p>
            <a:r>
              <a:rPr lang="en-US" dirty="0"/>
              <a:t>A software counter associated with each page, initially zero. At end of each clock period, the operating system scans all the pages in memory. </a:t>
            </a:r>
          </a:p>
          <a:p>
            <a:r>
              <a:rPr lang="en-US" dirty="0"/>
              <a:t>For each page, the </a:t>
            </a:r>
            <a:r>
              <a:rPr lang="en-US" i="1" dirty="0"/>
              <a:t>R bit </a:t>
            </a:r>
            <a:r>
              <a:rPr lang="en-US" dirty="0"/>
              <a:t>(0 or 1), is added to the counter (arithmetic addition), which roughly keeps track of how often each page has been referenced. When a page fault occurs, the page with the smallest counter is chosen for replacement.</a:t>
            </a:r>
          </a:p>
          <a:p>
            <a:pPr>
              <a:lnSpc>
                <a:spcPct val="90000"/>
              </a:lnSpc>
            </a:pPr>
            <a:r>
              <a:rPr lang="en-US" dirty="0"/>
              <a:t>Problem: It never forgets!</a:t>
            </a:r>
          </a:p>
          <a:p>
            <a:pPr lvl="1">
              <a:lnSpc>
                <a:spcPct val="90000"/>
              </a:lnSpc>
            </a:pPr>
            <a:r>
              <a:rPr lang="en-US" dirty="0"/>
              <a:t>So pages that were frequently referenced (during initialization for example) but are no longer needed appear to be FU.</a:t>
            </a:r>
          </a:p>
          <a:p>
            <a:endParaRPr lang="en-US" dirty="0"/>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27</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a:noFill/>
        </p:spPr>
        <p:txBody>
          <a:bodyPr/>
          <a:lstStyle/>
          <a:p>
            <a:fld id="{1B9D9C45-A5BF-479F-BC57-F78B15A3C40F}" type="slidenum">
              <a:rPr lang="en-US" altLang="zh-CN"/>
              <a:pPr/>
              <a:t>28</a:t>
            </a:fld>
            <a:endParaRPr lang="en-US" altLang="zh-CN"/>
          </a:p>
        </p:txBody>
      </p:sp>
      <p:sp>
        <p:nvSpPr>
          <p:cNvPr id="22532" name="Rectangle 2"/>
          <p:cNvSpPr>
            <a:spLocks noGrp="1" noChangeArrowheads="1"/>
          </p:cNvSpPr>
          <p:nvPr>
            <p:ph type="title"/>
          </p:nvPr>
        </p:nvSpPr>
        <p:spPr/>
        <p:txBody>
          <a:bodyPr/>
          <a:lstStyle/>
          <a:p>
            <a:pPr eaLnBrk="1" hangingPunct="1"/>
            <a:r>
              <a:rPr lang="en-US" altLang="zh-CN">
                <a:ea typeface="宋体" charset="-122"/>
              </a:rPr>
              <a:t>Aging algorithm</a:t>
            </a:r>
          </a:p>
        </p:txBody>
      </p:sp>
      <p:sp>
        <p:nvSpPr>
          <p:cNvPr id="22533" name="Rectangle 3"/>
          <p:cNvSpPr>
            <a:spLocks noGrp="1" noChangeArrowheads="1"/>
          </p:cNvSpPr>
          <p:nvPr>
            <p:ph type="body" idx="1"/>
          </p:nvPr>
        </p:nvSpPr>
        <p:spPr>
          <a:xfrm>
            <a:off x="457200" y="1527586"/>
            <a:ext cx="8305800" cy="4619215"/>
          </a:xfrm>
        </p:spPr>
        <p:txBody>
          <a:bodyPr>
            <a:normAutofit/>
          </a:bodyPr>
          <a:lstStyle/>
          <a:p>
            <a:pPr eaLnBrk="1" hangingPunct="1"/>
            <a:r>
              <a:rPr lang="en-US" altLang="zh-CN" sz="2800" dirty="0">
                <a:ea typeface="宋体" charset="-122"/>
              </a:rPr>
              <a:t>Idea: Gradually forget the past</a:t>
            </a:r>
          </a:p>
          <a:p>
            <a:pPr lvl="1">
              <a:lnSpc>
                <a:spcPct val="90000"/>
              </a:lnSpc>
            </a:pPr>
            <a:r>
              <a:rPr lang="en-US" altLang="zh-CN" sz="2400" dirty="0">
                <a:ea typeface="宋体" charset="-122"/>
              </a:rPr>
              <a:t>A k-bit software counter is associated with each page, the counter is initialized to 0</a:t>
            </a:r>
          </a:p>
          <a:p>
            <a:pPr lvl="1">
              <a:lnSpc>
                <a:spcPct val="90000"/>
              </a:lnSpc>
            </a:pPr>
            <a:r>
              <a:rPr lang="en-US" sz="2400" dirty="0"/>
              <a:t>Shift all counters to right 1 bit before R bit is added in.</a:t>
            </a:r>
          </a:p>
          <a:p>
            <a:pPr lvl="1">
              <a:lnSpc>
                <a:spcPct val="90000"/>
              </a:lnSpc>
            </a:pPr>
            <a:r>
              <a:rPr lang="en-US" sz="2400" dirty="0"/>
              <a:t>Then R bit is added to </a:t>
            </a:r>
            <a:r>
              <a:rPr lang="en-US" sz="2400" dirty="0" err="1"/>
              <a:t>MSb</a:t>
            </a:r>
            <a:r>
              <a:rPr lang="en-US" sz="2400" dirty="0"/>
              <a:t> (Most Significant (leftmost) bit)</a:t>
            </a:r>
          </a:p>
          <a:p>
            <a:pPr lvl="1">
              <a:lnSpc>
                <a:spcPct val="90000"/>
              </a:lnSpc>
            </a:pPr>
            <a:r>
              <a:rPr lang="en-US" sz="2400" dirty="0"/>
              <a:t>Page with lowest counter value is chosen for removal.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2" name="Group 211"/>
          <p:cNvGrpSpPr/>
          <p:nvPr/>
        </p:nvGrpSpPr>
        <p:grpSpPr>
          <a:xfrm>
            <a:off x="1822212" y="1710813"/>
            <a:ext cx="4883387" cy="2446359"/>
            <a:chOff x="1063011" y="571807"/>
            <a:chExt cx="6765925" cy="3648075"/>
          </a:xfrm>
        </p:grpSpPr>
        <p:grpSp>
          <p:nvGrpSpPr>
            <p:cNvPr id="2" name="Group 250"/>
            <p:cNvGrpSpPr>
              <a:grpSpLocks/>
            </p:cNvGrpSpPr>
            <p:nvPr/>
          </p:nvGrpSpPr>
          <p:grpSpPr bwMode="auto">
            <a:xfrm>
              <a:off x="2164736" y="571807"/>
              <a:ext cx="1714500" cy="2616200"/>
              <a:chOff x="1264" y="48"/>
              <a:chExt cx="1080" cy="1648"/>
            </a:xfrm>
          </p:grpSpPr>
          <p:sp>
            <p:nvSpPr>
              <p:cNvPr id="765175" name="Freeform 247"/>
              <p:cNvSpPr>
                <a:spLocks/>
              </p:cNvSpPr>
              <p:nvPr/>
            </p:nvSpPr>
            <p:spPr bwMode="auto">
              <a:xfrm>
                <a:off x="1264" y="48"/>
                <a:ext cx="613" cy="1576"/>
              </a:xfrm>
              <a:custGeom>
                <a:avLst/>
                <a:gdLst/>
                <a:ahLst/>
                <a:cxnLst>
                  <a:cxn ang="0">
                    <a:pos x="0" y="0"/>
                  </a:cxn>
                  <a:cxn ang="0">
                    <a:pos x="672" y="576"/>
                  </a:cxn>
                  <a:cxn ang="0">
                    <a:pos x="672" y="1248"/>
                  </a:cxn>
                  <a:cxn ang="0">
                    <a:pos x="0" y="1728"/>
                  </a:cxn>
                  <a:cxn ang="0">
                    <a:pos x="0" y="0"/>
                  </a:cxn>
                </a:cxnLst>
                <a:rect l="0" t="0" r="r" b="b"/>
                <a:pathLst>
                  <a:path w="672" h="1728">
                    <a:moveTo>
                      <a:pt x="0" y="0"/>
                    </a:moveTo>
                    <a:lnTo>
                      <a:pt x="672" y="576"/>
                    </a:lnTo>
                    <a:lnTo>
                      <a:pt x="672" y="1248"/>
                    </a:lnTo>
                    <a:lnTo>
                      <a:pt x="0" y="1728"/>
                    </a:lnTo>
                    <a:lnTo>
                      <a:pt x="0" y="0"/>
                    </a:lnTo>
                    <a:close/>
                  </a:path>
                </a:pathLst>
              </a:custGeom>
              <a:solidFill>
                <a:srgbClr val="FF66CC">
                  <a:alpha val="36000"/>
                </a:srgbClr>
              </a:solidFill>
              <a:ln w="19050" cap="flat" cmpd="sng">
                <a:solidFill>
                  <a:schemeClr val="tx1"/>
                </a:solidFill>
                <a:prstDash val="solid"/>
                <a:round/>
                <a:headEnd/>
                <a:tailEnd/>
              </a:ln>
              <a:effectLst/>
            </p:spPr>
            <p:txBody>
              <a:bodyPr wrap="none" lIns="90478" tIns="44445" rIns="90478" bIns="44445" anchor="ctr"/>
              <a:lstStyle/>
              <a:p>
                <a:endParaRPr lang="en-US" sz="1400"/>
              </a:p>
            </p:txBody>
          </p:sp>
          <p:sp>
            <p:nvSpPr>
              <p:cNvPr id="764934"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p:spPr>
            <p:txBody>
              <a:bodyPr wrap="none" lIns="90478" tIns="44445" rIns="90478" bIns="44445" anchor="ctr"/>
              <a:lstStyle/>
              <a:p>
                <a:endParaRPr lang="en-US" sz="1400"/>
              </a:p>
            </p:txBody>
          </p:sp>
          <p:sp>
            <p:nvSpPr>
              <p:cNvPr id="765132" name="Text Box 204"/>
              <p:cNvSpPr txBox="1">
                <a:spLocks noChangeArrowheads="1"/>
              </p:cNvSpPr>
              <p:nvPr/>
            </p:nvSpPr>
            <p:spPr bwMode="auto">
              <a:xfrm>
                <a:off x="1817" y="1186"/>
                <a:ext cx="527" cy="510"/>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a:t>Page</a:t>
                </a:r>
              </a:p>
              <a:p>
                <a:pPr>
                  <a:spcBef>
                    <a:spcPct val="0"/>
                  </a:spcBef>
                </a:pPr>
                <a:r>
                  <a:rPr lang="en-US" sz="1400"/>
                  <a:t>Table</a:t>
                </a:r>
              </a:p>
            </p:txBody>
          </p:sp>
          <p:sp>
            <p:nvSpPr>
              <p:cNvPr id="76517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p:spPr>
            <p:txBody>
              <a:bodyPr vert="eaVert" wrap="none" lIns="90478" tIns="44445" rIns="90478" bIns="44445" anchor="ctr"/>
              <a:lstStyle/>
              <a:p>
                <a:r>
                  <a:rPr lang="en-US" sz="1200"/>
                  <a:t>TLB</a:t>
                </a:r>
              </a:p>
            </p:txBody>
          </p:sp>
        </p:grpSp>
        <p:grpSp>
          <p:nvGrpSpPr>
            <p:cNvPr id="3" name="Group 251"/>
            <p:cNvGrpSpPr>
              <a:grpSpLocks/>
            </p:cNvGrpSpPr>
            <p:nvPr/>
          </p:nvGrpSpPr>
          <p:grpSpPr bwMode="auto">
            <a:xfrm>
              <a:off x="4191973" y="1267132"/>
              <a:ext cx="1158875" cy="2744788"/>
              <a:chOff x="2541" y="486"/>
              <a:chExt cx="730" cy="1729"/>
            </a:xfrm>
          </p:grpSpPr>
          <p:grpSp>
            <p:nvGrpSpPr>
              <p:cNvPr id="4" name="Group 241"/>
              <p:cNvGrpSpPr>
                <a:grpSpLocks/>
              </p:cNvGrpSpPr>
              <p:nvPr/>
            </p:nvGrpSpPr>
            <p:grpSpPr bwMode="auto">
              <a:xfrm>
                <a:off x="2578" y="486"/>
                <a:ext cx="657" cy="963"/>
                <a:chOff x="2736" y="816"/>
                <a:chExt cx="720" cy="1056"/>
              </a:xfrm>
            </p:grpSpPr>
            <p:sp>
              <p:nvSpPr>
                <p:cNvPr id="764933"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p:spPr>
              <p:txBody>
                <a:bodyPr wrap="none" lIns="90478" tIns="44445" rIns="90478" bIns="44445" anchor="ctr"/>
                <a:lstStyle/>
                <a:p>
                  <a:endParaRPr lang="en-US" sz="1400"/>
                </a:p>
              </p:txBody>
            </p:sp>
            <p:sp>
              <p:nvSpPr>
                <p:cNvPr id="765138"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39"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0"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1"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2"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3"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4"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5"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6"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7"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48"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grpSp>
          <p:sp>
            <p:nvSpPr>
              <p:cNvPr id="765131" name="Text Box 203"/>
              <p:cNvSpPr txBox="1">
                <a:spLocks noChangeArrowheads="1"/>
              </p:cNvSpPr>
              <p:nvPr/>
            </p:nvSpPr>
            <p:spPr bwMode="auto">
              <a:xfrm>
                <a:off x="2541" y="1493"/>
                <a:ext cx="730" cy="722"/>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a:t>Physical</a:t>
                </a:r>
              </a:p>
              <a:p>
                <a:pPr>
                  <a:spcBef>
                    <a:spcPct val="0"/>
                  </a:spcBef>
                </a:pPr>
                <a:r>
                  <a:rPr lang="en-US" sz="1400"/>
                  <a:t>Memory</a:t>
                </a:r>
              </a:p>
              <a:p>
                <a:pPr>
                  <a:spcBef>
                    <a:spcPct val="0"/>
                  </a:spcBef>
                </a:pPr>
                <a:r>
                  <a:rPr lang="en-US" sz="1400"/>
                  <a:t>512 MB</a:t>
                </a:r>
              </a:p>
            </p:txBody>
          </p:sp>
        </p:grpSp>
        <p:grpSp>
          <p:nvGrpSpPr>
            <p:cNvPr id="5" name="Group 253"/>
            <p:cNvGrpSpPr>
              <a:grpSpLocks/>
            </p:cNvGrpSpPr>
            <p:nvPr/>
          </p:nvGrpSpPr>
          <p:grpSpPr bwMode="auto">
            <a:xfrm>
              <a:off x="3415686" y="1127432"/>
              <a:ext cx="4413250" cy="2478088"/>
              <a:chOff x="2052" y="398"/>
              <a:chExt cx="2780" cy="1561"/>
            </a:xfrm>
          </p:grpSpPr>
          <p:grpSp>
            <p:nvGrpSpPr>
              <p:cNvPr id="6" name="Group 252"/>
              <p:cNvGrpSpPr>
                <a:grpSpLocks/>
              </p:cNvGrpSpPr>
              <p:nvPr/>
            </p:nvGrpSpPr>
            <p:grpSpPr bwMode="auto">
              <a:xfrm>
                <a:off x="2052" y="398"/>
                <a:ext cx="2780" cy="1015"/>
                <a:chOff x="2052" y="398"/>
                <a:chExt cx="2780" cy="1015"/>
              </a:xfrm>
            </p:grpSpPr>
            <p:grpSp>
              <p:nvGrpSpPr>
                <p:cNvPr id="7" name="Group 187"/>
                <p:cNvGrpSpPr>
                  <a:grpSpLocks/>
                </p:cNvGrpSpPr>
                <p:nvPr/>
              </p:nvGrpSpPr>
              <p:grpSpPr bwMode="auto">
                <a:xfrm>
                  <a:off x="3585" y="398"/>
                  <a:ext cx="1247" cy="1015"/>
                  <a:chOff x="4128" y="912"/>
                  <a:chExt cx="1367" cy="1113"/>
                </a:xfrm>
              </p:grpSpPr>
              <p:sp>
                <p:nvSpPr>
                  <p:cNvPr id="764937" name="AutoShape 9"/>
                  <p:cNvSpPr>
                    <a:spLocks noChangeAspect="1" noChangeArrowheads="1" noTextEdit="1"/>
                  </p:cNvSpPr>
                  <p:nvPr/>
                </p:nvSpPr>
                <p:spPr bwMode="auto">
                  <a:xfrm>
                    <a:off x="4128" y="912"/>
                    <a:ext cx="1367" cy="1113"/>
                  </a:xfrm>
                  <a:prstGeom prst="rect">
                    <a:avLst/>
                  </a:prstGeom>
                  <a:noFill/>
                  <a:ln w="9525">
                    <a:noFill/>
                    <a:miter lim="800000"/>
                    <a:headEnd/>
                    <a:tailEnd/>
                  </a:ln>
                </p:spPr>
                <p:txBody>
                  <a:bodyPr/>
                  <a:lstStyle/>
                  <a:p>
                    <a:endParaRPr lang="en-US" sz="1400"/>
                  </a:p>
                </p:txBody>
              </p:sp>
              <p:sp>
                <p:nvSpPr>
                  <p:cNvPr id="764939" name="Freeform 11"/>
                  <p:cNvSpPr>
                    <a:spLocks/>
                  </p:cNvSpPr>
                  <p:nvPr/>
                </p:nvSpPr>
                <p:spPr bwMode="auto">
                  <a:xfrm>
                    <a:off x="4133" y="917"/>
                    <a:ext cx="1357" cy="1103"/>
                  </a:xfrm>
                  <a:custGeom>
                    <a:avLst/>
                    <a:gdLst/>
                    <a:ahLst/>
                    <a:cxnLst>
                      <a:cxn ang="0">
                        <a:pos x="1115" y="0"/>
                      </a:cxn>
                      <a:cxn ang="0">
                        <a:pos x="1138" y="2"/>
                      </a:cxn>
                      <a:cxn ang="0">
                        <a:pos x="1185" y="12"/>
                      </a:cxn>
                      <a:cxn ang="0">
                        <a:pos x="1230" y="30"/>
                      </a:cxn>
                      <a:cxn ang="0">
                        <a:pos x="1268" y="56"/>
                      </a:cxn>
                      <a:cxn ang="0">
                        <a:pos x="1301" y="89"/>
                      </a:cxn>
                      <a:cxn ang="0">
                        <a:pos x="1327" y="127"/>
                      </a:cxn>
                      <a:cxn ang="0">
                        <a:pos x="1346" y="172"/>
                      </a:cxn>
                      <a:cxn ang="0">
                        <a:pos x="1355" y="219"/>
                      </a:cxn>
                      <a:cxn ang="0">
                        <a:pos x="1357" y="860"/>
                      </a:cxn>
                      <a:cxn ang="0">
                        <a:pos x="1355" y="884"/>
                      </a:cxn>
                      <a:cxn ang="0">
                        <a:pos x="1346" y="931"/>
                      </a:cxn>
                      <a:cxn ang="0">
                        <a:pos x="1327" y="976"/>
                      </a:cxn>
                      <a:cxn ang="0">
                        <a:pos x="1301" y="1014"/>
                      </a:cxn>
                      <a:cxn ang="0">
                        <a:pos x="1268" y="1047"/>
                      </a:cxn>
                      <a:cxn ang="0">
                        <a:pos x="1230" y="1073"/>
                      </a:cxn>
                      <a:cxn ang="0">
                        <a:pos x="1185" y="1091"/>
                      </a:cxn>
                      <a:cxn ang="0">
                        <a:pos x="1138" y="1101"/>
                      </a:cxn>
                      <a:cxn ang="0">
                        <a:pos x="242" y="1103"/>
                      </a:cxn>
                      <a:cxn ang="0">
                        <a:pos x="219" y="1101"/>
                      </a:cxn>
                      <a:cxn ang="0">
                        <a:pos x="172" y="1091"/>
                      </a:cxn>
                      <a:cxn ang="0">
                        <a:pos x="127" y="1073"/>
                      </a:cxn>
                      <a:cxn ang="0">
                        <a:pos x="89" y="1047"/>
                      </a:cxn>
                      <a:cxn ang="0">
                        <a:pos x="56" y="1014"/>
                      </a:cxn>
                      <a:cxn ang="0">
                        <a:pos x="28" y="976"/>
                      </a:cxn>
                      <a:cxn ang="0">
                        <a:pos x="11" y="931"/>
                      </a:cxn>
                      <a:cxn ang="0">
                        <a:pos x="2" y="884"/>
                      </a:cxn>
                      <a:cxn ang="0">
                        <a:pos x="0" y="243"/>
                      </a:cxn>
                      <a:cxn ang="0">
                        <a:pos x="2" y="219"/>
                      </a:cxn>
                      <a:cxn ang="0">
                        <a:pos x="11" y="172"/>
                      </a:cxn>
                      <a:cxn ang="0">
                        <a:pos x="28" y="127"/>
                      </a:cxn>
                      <a:cxn ang="0">
                        <a:pos x="56" y="89"/>
                      </a:cxn>
                      <a:cxn ang="0">
                        <a:pos x="89" y="56"/>
                      </a:cxn>
                      <a:cxn ang="0">
                        <a:pos x="127" y="30"/>
                      </a:cxn>
                      <a:cxn ang="0">
                        <a:pos x="172" y="12"/>
                      </a:cxn>
                      <a:cxn ang="0">
                        <a:pos x="219" y="2"/>
                      </a:cxn>
                      <a:cxn ang="0">
                        <a:pos x="242" y="0"/>
                      </a:cxn>
                    </a:cxnLst>
                    <a:rect l="0" t="0" r="r" b="b"/>
                    <a:pathLst>
                      <a:path w="1357" h="1103">
                        <a:moveTo>
                          <a:pt x="242" y="0"/>
                        </a:moveTo>
                        <a:lnTo>
                          <a:pt x="1115" y="0"/>
                        </a:ln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lnTo>
                          <a:pt x="242" y="0"/>
                        </a:lnTo>
                        <a:close/>
                      </a:path>
                    </a:pathLst>
                  </a:custGeom>
                  <a:solidFill>
                    <a:srgbClr val="FFDE00"/>
                  </a:solidFill>
                  <a:ln w="9525">
                    <a:noFill/>
                    <a:round/>
                    <a:headEnd/>
                    <a:tailEnd/>
                  </a:ln>
                </p:spPr>
                <p:txBody>
                  <a:bodyPr/>
                  <a:lstStyle/>
                  <a:p>
                    <a:endParaRPr lang="en-US" sz="1400"/>
                  </a:p>
                </p:txBody>
              </p:sp>
              <p:sp>
                <p:nvSpPr>
                  <p:cNvPr id="764940" name="Freeform 12"/>
                  <p:cNvSpPr>
                    <a:spLocks/>
                  </p:cNvSpPr>
                  <p:nvPr/>
                </p:nvSpPr>
                <p:spPr bwMode="auto">
                  <a:xfrm>
                    <a:off x="4154" y="940"/>
                    <a:ext cx="1315" cy="1057"/>
                  </a:xfrm>
                  <a:custGeom>
                    <a:avLst/>
                    <a:gdLst/>
                    <a:ahLst/>
                    <a:cxnLst>
                      <a:cxn ang="0">
                        <a:pos x="1094" y="0"/>
                      </a:cxn>
                      <a:cxn ang="0">
                        <a:pos x="1115" y="0"/>
                      </a:cxn>
                      <a:cxn ang="0">
                        <a:pos x="1160" y="10"/>
                      </a:cxn>
                      <a:cxn ang="0">
                        <a:pos x="1200" y="26"/>
                      </a:cxn>
                      <a:cxn ang="0">
                        <a:pos x="1233" y="50"/>
                      </a:cxn>
                      <a:cxn ang="0">
                        <a:pos x="1263" y="80"/>
                      </a:cxn>
                      <a:cxn ang="0">
                        <a:pos x="1287" y="116"/>
                      </a:cxn>
                      <a:cxn ang="0">
                        <a:pos x="1306" y="154"/>
                      </a:cxn>
                      <a:cxn ang="0">
                        <a:pos x="1313" y="198"/>
                      </a:cxn>
                      <a:cxn ang="0">
                        <a:pos x="1315" y="837"/>
                      </a:cxn>
                      <a:cxn ang="0">
                        <a:pos x="1313" y="859"/>
                      </a:cxn>
                      <a:cxn ang="0">
                        <a:pos x="1306" y="903"/>
                      </a:cxn>
                      <a:cxn ang="0">
                        <a:pos x="1287" y="941"/>
                      </a:cxn>
                      <a:cxn ang="0">
                        <a:pos x="1263" y="977"/>
                      </a:cxn>
                      <a:cxn ang="0">
                        <a:pos x="1233" y="1007"/>
                      </a:cxn>
                      <a:cxn ang="0">
                        <a:pos x="1200" y="1031"/>
                      </a:cxn>
                      <a:cxn ang="0">
                        <a:pos x="1160" y="1047"/>
                      </a:cxn>
                      <a:cxn ang="0">
                        <a:pos x="1115" y="1057"/>
                      </a:cxn>
                      <a:cxn ang="0">
                        <a:pos x="221" y="1057"/>
                      </a:cxn>
                      <a:cxn ang="0">
                        <a:pos x="200" y="1057"/>
                      </a:cxn>
                      <a:cxn ang="0">
                        <a:pos x="155" y="1047"/>
                      </a:cxn>
                      <a:cxn ang="0">
                        <a:pos x="115" y="1031"/>
                      </a:cxn>
                      <a:cxn ang="0">
                        <a:pos x="82" y="1007"/>
                      </a:cxn>
                      <a:cxn ang="0">
                        <a:pos x="52" y="977"/>
                      </a:cxn>
                      <a:cxn ang="0">
                        <a:pos x="28" y="941"/>
                      </a:cxn>
                      <a:cxn ang="0">
                        <a:pos x="9" y="903"/>
                      </a:cxn>
                      <a:cxn ang="0">
                        <a:pos x="2" y="859"/>
                      </a:cxn>
                      <a:cxn ang="0">
                        <a:pos x="0" y="220"/>
                      </a:cxn>
                      <a:cxn ang="0">
                        <a:pos x="2" y="198"/>
                      </a:cxn>
                      <a:cxn ang="0">
                        <a:pos x="9" y="154"/>
                      </a:cxn>
                      <a:cxn ang="0">
                        <a:pos x="28" y="116"/>
                      </a:cxn>
                      <a:cxn ang="0">
                        <a:pos x="52" y="80"/>
                      </a:cxn>
                      <a:cxn ang="0">
                        <a:pos x="82" y="50"/>
                      </a:cxn>
                      <a:cxn ang="0">
                        <a:pos x="115" y="26"/>
                      </a:cxn>
                      <a:cxn ang="0">
                        <a:pos x="155" y="10"/>
                      </a:cxn>
                      <a:cxn ang="0">
                        <a:pos x="200" y="0"/>
                      </a:cxn>
                      <a:cxn ang="0">
                        <a:pos x="221" y="0"/>
                      </a:cxn>
                    </a:cxnLst>
                    <a:rect l="0" t="0" r="r" b="b"/>
                    <a:pathLst>
                      <a:path w="1315" h="1057">
                        <a:moveTo>
                          <a:pt x="221" y="0"/>
                        </a:moveTo>
                        <a:lnTo>
                          <a:pt x="1094" y="0"/>
                        </a:ln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lnTo>
                          <a:pt x="221" y="0"/>
                        </a:lnTo>
                        <a:close/>
                      </a:path>
                    </a:pathLst>
                  </a:custGeom>
                  <a:solidFill>
                    <a:srgbClr val="000000"/>
                  </a:solidFill>
                  <a:ln w="9525">
                    <a:noFill/>
                    <a:round/>
                    <a:headEnd/>
                    <a:tailEnd/>
                  </a:ln>
                </p:spPr>
                <p:txBody>
                  <a:bodyPr/>
                  <a:lstStyle/>
                  <a:p>
                    <a:endParaRPr lang="en-US" sz="1400"/>
                  </a:p>
                </p:txBody>
              </p:sp>
              <p:sp>
                <p:nvSpPr>
                  <p:cNvPr id="764941" name="Freeform 13"/>
                  <p:cNvSpPr>
                    <a:spLocks/>
                  </p:cNvSpPr>
                  <p:nvPr/>
                </p:nvSpPr>
                <p:spPr bwMode="auto">
                  <a:xfrm>
                    <a:off x="4175" y="962"/>
                    <a:ext cx="1273" cy="1013"/>
                  </a:xfrm>
                  <a:custGeom>
                    <a:avLst/>
                    <a:gdLst/>
                    <a:ahLst/>
                    <a:cxnLst>
                      <a:cxn ang="0">
                        <a:pos x="1073" y="0"/>
                      </a:cxn>
                      <a:cxn ang="0">
                        <a:pos x="1094" y="0"/>
                      </a:cxn>
                      <a:cxn ang="0">
                        <a:pos x="1131" y="7"/>
                      </a:cxn>
                      <a:cxn ang="0">
                        <a:pos x="1167" y="23"/>
                      </a:cxn>
                      <a:cxn ang="0">
                        <a:pos x="1200" y="44"/>
                      </a:cxn>
                      <a:cxn ang="0">
                        <a:pos x="1226" y="70"/>
                      </a:cxn>
                      <a:cxn ang="0">
                        <a:pos x="1247" y="103"/>
                      </a:cxn>
                      <a:cxn ang="0">
                        <a:pos x="1263" y="139"/>
                      </a:cxn>
                      <a:cxn ang="0">
                        <a:pos x="1271" y="179"/>
                      </a:cxn>
                      <a:cxn ang="0">
                        <a:pos x="1273" y="815"/>
                      </a:cxn>
                      <a:cxn ang="0">
                        <a:pos x="1271" y="834"/>
                      </a:cxn>
                      <a:cxn ang="0">
                        <a:pos x="1263" y="874"/>
                      </a:cxn>
                      <a:cxn ang="0">
                        <a:pos x="1247" y="910"/>
                      </a:cxn>
                      <a:cxn ang="0">
                        <a:pos x="1226" y="943"/>
                      </a:cxn>
                      <a:cxn ang="0">
                        <a:pos x="1200" y="969"/>
                      </a:cxn>
                      <a:cxn ang="0">
                        <a:pos x="1167" y="990"/>
                      </a:cxn>
                      <a:cxn ang="0">
                        <a:pos x="1131" y="1006"/>
                      </a:cxn>
                      <a:cxn ang="0">
                        <a:pos x="1094" y="1013"/>
                      </a:cxn>
                      <a:cxn ang="0">
                        <a:pos x="200" y="1013"/>
                      </a:cxn>
                      <a:cxn ang="0">
                        <a:pos x="179" y="1013"/>
                      </a:cxn>
                      <a:cxn ang="0">
                        <a:pos x="142" y="1006"/>
                      </a:cxn>
                      <a:cxn ang="0">
                        <a:pos x="106" y="990"/>
                      </a:cxn>
                      <a:cxn ang="0">
                        <a:pos x="73" y="969"/>
                      </a:cxn>
                      <a:cxn ang="0">
                        <a:pos x="47" y="943"/>
                      </a:cxn>
                      <a:cxn ang="0">
                        <a:pos x="26" y="910"/>
                      </a:cxn>
                      <a:cxn ang="0">
                        <a:pos x="10" y="874"/>
                      </a:cxn>
                      <a:cxn ang="0">
                        <a:pos x="2" y="834"/>
                      </a:cxn>
                      <a:cxn ang="0">
                        <a:pos x="0" y="198"/>
                      </a:cxn>
                      <a:cxn ang="0">
                        <a:pos x="2" y="179"/>
                      </a:cxn>
                      <a:cxn ang="0">
                        <a:pos x="10" y="139"/>
                      </a:cxn>
                      <a:cxn ang="0">
                        <a:pos x="26" y="103"/>
                      </a:cxn>
                      <a:cxn ang="0">
                        <a:pos x="47" y="70"/>
                      </a:cxn>
                      <a:cxn ang="0">
                        <a:pos x="73" y="44"/>
                      </a:cxn>
                      <a:cxn ang="0">
                        <a:pos x="106" y="23"/>
                      </a:cxn>
                      <a:cxn ang="0">
                        <a:pos x="142" y="7"/>
                      </a:cxn>
                      <a:cxn ang="0">
                        <a:pos x="179" y="0"/>
                      </a:cxn>
                      <a:cxn ang="0">
                        <a:pos x="200" y="0"/>
                      </a:cxn>
                    </a:cxnLst>
                    <a:rect l="0" t="0" r="r" b="b"/>
                    <a:pathLst>
                      <a:path w="1273" h="1013">
                        <a:moveTo>
                          <a:pt x="200" y="0"/>
                        </a:moveTo>
                        <a:lnTo>
                          <a:pt x="1073" y="0"/>
                        </a:ln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00" y="0"/>
                        </a:lnTo>
                        <a:close/>
                      </a:path>
                    </a:pathLst>
                  </a:custGeom>
                  <a:solidFill>
                    <a:srgbClr val="8069B0"/>
                  </a:solidFill>
                  <a:ln w="9525">
                    <a:noFill/>
                    <a:round/>
                    <a:headEnd/>
                    <a:tailEnd/>
                  </a:ln>
                </p:spPr>
                <p:txBody>
                  <a:bodyPr/>
                  <a:lstStyle/>
                  <a:p>
                    <a:endParaRPr lang="en-US" sz="1400"/>
                  </a:p>
                </p:txBody>
              </p:sp>
              <p:sp>
                <p:nvSpPr>
                  <p:cNvPr id="764942" name="Freeform 14"/>
                  <p:cNvSpPr>
                    <a:spLocks/>
                  </p:cNvSpPr>
                  <p:nvPr/>
                </p:nvSpPr>
                <p:spPr bwMode="auto">
                  <a:xfrm>
                    <a:off x="5007" y="962"/>
                    <a:ext cx="137" cy="415"/>
                  </a:xfrm>
                  <a:custGeom>
                    <a:avLst/>
                    <a:gdLst/>
                    <a:ahLst/>
                    <a:cxnLst>
                      <a:cxn ang="0">
                        <a:pos x="0" y="0"/>
                      </a:cxn>
                      <a:cxn ang="0">
                        <a:pos x="0" y="386"/>
                      </a:cxn>
                      <a:cxn ang="0">
                        <a:pos x="137" y="415"/>
                      </a:cxn>
                      <a:cxn ang="0">
                        <a:pos x="137" y="0"/>
                      </a:cxn>
                      <a:cxn ang="0">
                        <a:pos x="0" y="0"/>
                      </a:cxn>
                    </a:cxnLst>
                    <a:rect l="0" t="0" r="r" b="b"/>
                    <a:pathLst>
                      <a:path w="137" h="415">
                        <a:moveTo>
                          <a:pt x="0" y="0"/>
                        </a:moveTo>
                        <a:lnTo>
                          <a:pt x="0" y="386"/>
                        </a:lnTo>
                        <a:lnTo>
                          <a:pt x="137" y="415"/>
                        </a:lnTo>
                        <a:lnTo>
                          <a:pt x="137" y="0"/>
                        </a:lnTo>
                        <a:lnTo>
                          <a:pt x="0" y="0"/>
                        </a:lnTo>
                        <a:close/>
                      </a:path>
                    </a:pathLst>
                  </a:custGeom>
                  <a:solidFill>
                    <a:srgbClr val="13007C"/>
                  </a:solidFill>
                  <a:ln w="9525">
                    <a:noFill/>
                    <a:round/>
                    <a:headEnd/>
                    <a:tailEnd/>
                  </a:ln>
                </p:spPr>
                <p:txBody>
                  <a:bodyPr/>
                  <a:lstStyle/>
                  <a:p>
                    <a:endParaRPr lang="en-US" sz="1400"/>
                  </a:p>
                </p:txBody>
              </p:sp>
              <p:sp>
                <p:nvSpPr>
                  <p:cNvPr id="764943" name="Freeform 15"/>
                  <p:cNvSpPr>
                    <a:spLocks/>
                  </p:cNvSpPr>
                  <p:nvPr/>
                </p:nvSpPr>
                <p:spPr bwMode="auto">
                  <a:xfrm>
                    <a:off x="5144" y="962"/>
                    <a:ext cx="153" cy="415"/>
                  </a:xfrm>
                  <a:custGeom>
                    <a:avLst/>
                    <a:gdLst/>
                    <a:ahLst/>
                    <a:cxnLst>
                      <a:cxn ang="0">
                        <a:pos x="153" y="4"/>
                      </a:cxn>
                      <a:cxn ang="0">
                        <a:pos x="153" y="410"/>
                      </a:cxn>
                      <a:cxn ang="0">
                        <a:pos x="153" y="410"/>
                      </a:cxn>
                      <a:cxn ang="0">
                        <a:pos x="0" y="415"/>
                      </a:cxn>
                      <a:cxn ang="0">
                        <a:pos x="0" y="415"/>
                      </a:cxn>
                      <a:cxn ang="0">
                        <a:pos x="0" y="0"/>
                      </a:cxn>
                      <a:cxn ang="0">
                        <a:pos x="104" y="0"/>
                      </a:cxn>
                      <a:cxn ang="0">
                        <a:pos x="104" y="0"/>
                      </a:cxn>
                      <a:cxn ang="0">
                        <a:pos x="129" y="0"/>
                      </a:cxn>
                      <a:cxn ang="0">
                        <a:pos x="153" y="4"/>
                      </a:cxn>
                      <a:cxn ang="0">
                        <a:pos x="153" y="4"/>
                      </a:cxn>
                    </a:cxnLst>
                    <a:rect l="0" t="0" r="r" b="b"/>
                    <a:pathLst>
                      <a:path w="153" h="415">
                        <a:moveTo>
                          <a:pt x="153" y="4"/>
                        </a:moveTo>
                        <a:lnTo>
                          <a:pt x="153" y="410"/>
                        </a:lnTo>
                        <a:lnTo>
                          <a:pt x="153" y="410"/>
                        </a:lnTo>
                        <a:lnTo>
                          <a:pt x="0" y="415"/>
                        </a:lnTo>
                        <a:lnTo>
                          <a:pt x="0" y="415"/>
                        </a:lnTo>
                        <a:lnTo>
                          <a:pt x="0" y="0"/>
                        </a:lnTo>
                        <a:lnTo>
                          <a:pt x="104" y="0"/>
                        </a:lnTo>
                        <a:lnTo>
                          <a:pt x="104" y="0"/>
                        </a:lnTo>
                        <a:lnTo>
                          <a:pt x="129" y="0"/>
                        </a:lnTo>
                        <a:lnTo>
                          <a:pt x="153" y="4"/>
                        </a:lnTo>
                        <a:lnTo>
                          <a:pt x="153" y="4"/>
                        </a:lnTo>
                        <a:close/>
                      </a:path>
                    </a:pathLst>
                  </a:custGeom>
                  <a:solidFill>
                    <a:srgbClr val="553C99"/>
                  </a:solidFill>
                  <a:ln w="9525">
                    <a:noFill/>
                    <a:round/>
                    <a:headEnd/>
                    <a:tailEnd/>
                  </a:ln>
                </p:spPr>
                <p:txBody>
                  <a:bodyPr/>
                  <a:lstStyle/>
                  <a:p>
                    <a:endParaRPr lang="en-US" sz="1400"/>
                  </a:p>
                </p:txBody>
              </p:sp>
              <p:sp>
                <p:nvSpPr>
                  <p:cNvPr id="764944" name="Freeform 16"/>
                  <p:cNvSpPr>
                    <a:spLocks noEditPoints="1"/>
                  </p:cNvSpPr>
                  <p:nvPr/>
                </p:nvSpPr>
                <p:spPr bwMode="auto">
                  <a:xfrm>
                    <a:off x="5009" y="962"/>
                    <a:ext cx="151" cy="419"/>
                  </a:xfrm>
                  <a:custGeom>
                    <a:avLst/>
                    <a:gdLst/>
                    <a:ahLst/>
                    <a:cxnLst>
                      <a:cxn ang="0">
                        <a:pos x="151" y="0"/>
                      </a:cxn>
                      <a:cxn ang="0">
                        <a:pos x="151" y="419"/>
                      </a:cxn>
                      <a:cxn ang="0">
                        <a:pos x="147" y="419"/>
                      </a:cxn>
                      <a:cxn ang="0">
                        <a:pos x="135" y="417"/>
                      </a:cxn>
                      <a:cxn ang="0">
                        <a:pos x="135" y="0"/>
                      </a:cxn>
                      <a:cxn ang="0">
                        <a:pos x="151" y="0"/>
                      </a:cxn>
                      <a:cxn ang="0">
                        <a:pos x="151" y="0"/>
                      </a:cxn>
                      <a:cxn ang="0">
                        <a:pos x="0" y="0"/>
                      </a:cxn>
                      <a:cxn ang="0">
                        <a:pos x="130" y="0"/>
                      </a:cxn>
                      <a:cxn ang="0">
                        <a:pos x="130" y="0"/>
                      </a:cxn>
                      <a:cxn ang="0">
                        <a:pos x="128" y="415"/>
                      </a:cxn>
                      <a:cxn ang="0">
                        <a:pos x="128" y="415"/>
                      </a:cxn>
                      <a:cxn ang="0">
                        <a:pos x="0" y="389"/>
                      </a:cxn>
                      <a:cxn ang="0">
                        <a:pos x="0" y="389"/>
                      </a:cxn>
                      <a:cxn ang="0">
                        <a:pos x="0" y="0"/>
                      </a:cxn>
                      <a:cxn ang="0">
                        <a:pos x="0" y="0"/>
                      </a:cxn>
                    </a:cxnLst>
                    <a:rect l="0" t="0" r="r" b="b"/>
                    <a:pathLst>
                      <a:path w="151" h="419">
                        <a:moveTo>
                          <a:pt x="151" y="0"/>
                        </a:moveTo>
                        <a:lnTo>
                          <a:pt x="151" y="419"/>
                        </a:lnTo>
                        <a:lnTo>
                          <a:pt x="147" y="419"/>
                        </a:lnTo>
                        <a:lnTo>
                          <a:pt x="135" y="417"/>
                        </a:lnTo>
                        <a:lnTo>
                          <a:pt x="135" y="0"/>
                        </a:lnTo>
                        <a:lnTo>
                          <a:pt x="151" y="0"/>
                        </a:lnTo>
                        <a:lnTo>
                          <a:pt x="151" y="0"/>
                        </a:lnTo>
                        <a:close/>
                        <a:moveTo>
                          <a:pt x="0" y="0"/>
                        </a:moveTo>
                        <a:lnTo>
                          <a:pt x="130" y="0"/>
                        </a:lnTo>
                        <a:lnTo>
                          <a:pt x="130" y="0"/>
                        </a:lnTo>
                        <a:lnTo>
                          <a:pt x="128" y="415"/>
                        </a:lnTo>
                        <a:lnTo>
                          <a:pt x="128" y="415"/>
                        </a:lnTo>
                        <a:lnTo>
                          <a:pt x="0" y="389"/>
                        </a:lnTo>
                        <a:lnTo>
                          <a:pt x="0" y="389"/>
                        </a:lnTo>
                        <a:lnTo>
                          <a:pt x="0" y="0"/>
                        </a:lnTo>
                        <a:lnTo>
                          <a:pt x="0" y="0"/>
                        </a:lnTo>
                        <a:close/>
                      </a:path>
                    </a:pathLst>
                  </a:custGeom>
                  <a:solidFill>
                    <a:srgbClr val="13007C"/>
                  </a:solidFill>
                  <a:ln w="9525">
                    <a:noFill/>
                    <a:round/>
                    <a:headEnd/>
                    <a:tailEnd/>
                  </a:ln>
                </p:spPr>
                <p:txBody>
                  <a:bodyPr/>
                  <a:lstStyle/>
                  <a:p>
                    <a:endParaRPr lang="en-US" sz="1400"/>
                  </a:p>
                </p:txBody>
              </p:sp>
              <p:sp>
                <p:nvSpPr>
                  <p:cNvPr id="764945" name="Freeform 17"/>
                  <p:cNvSpPr>
                    <a:spLocks/>
                  </p:cNvSpPr>
                  <p:nvPr/>
                </p:nvSpPr>
                <p:spPr bwMode="auto">
                  <a:xfrm>
                    <a:off x="5160" y="1075"/>
                    <a:ext cx="90" cy="21"/>
                  </a:xfrm>
                  <a:custGeom>
                    <a:avLst/>
                    <a:gdLst/>
                    <a:ahLst/>
                    <a:cxnLst>
                      <a:cxn ang="0">
                        <a:pos x="0" y="21"/>
                      </a:cxn>
                      <a:cxn ang="0">
                        <a:pos x="0" y="0"/>
                      </a:cxn>
                      <a:cxn ang="0">
                        <a:pos x="90" y="0"/>
                      </a:cxn>
                      <a:cxn ang="0">
                        <a:pos x="90" y="9"/>
                      </a:cxn>
                      <a:cxn ang="0">
                        <a:pos x="90" y="21"/>
                      </a:cxn>
                      <a:cxn ang="0">
                        <a:pos x="0" y="21"/>
                      </a:cxn>
                    </a:cxnLst>
                    <a:rect l="0" t="0" r="r" b="b"/>
                    <a:pathLst>
                      <a:path w="90" h="21">
                        <a:moveTo>
                          <a:pt x="0" y="21"/>
                        </a:moveTo>
                        <a:lnTo>
                          <a:pt x="0" y="0"/>
                        </a:lnTo>
                        <a:lnTo>
                          <a:pt x="90" y="0"/>
                        </a:lnTo>
                        <a:lnTo>
                          <a:pt x="90" y="9"/>
                        </a:lnTo>
                        <a:lnTo>
                          <a:pt x="90" y="21"/>
                        </a:lnTo>
                        <a:lnTo>
                          <a:pt x="0" y="21"/>
                        </a:lnTo>
                        <a:close/>
                      </a:path>
                    </a:pathLst>
                  </a:custGeom>
                  <a:solidFill>
                    <a:srgbClr val="13007C"/>
                  </a:solidFill>
                  <a:ln w="9525">
                    <a:noFill/>
                    <a:round/>
                    <a:headEnd/>
                    <a:tailEnd/>
                  </a:ln>
                </p:spPr>
                <p:txBody>
                  <a:bodyPr/>
                  <a:lstStyle/>
                  <a:p>
                    <a:endParaRPr lang="en-US" sz="1400"/>
                  </a:p>
                </p:txBody>
              </p:sp>
              <p:sp>
                <p:nvSpPr>
                  <p:cNvPr id="764946" name="Freeform 18"/>
                  <p:cNvSpPr>
                    <a:spLocks/>
                  </p:cNvSpPr>
                  <p:nvPr/>
                </p:nvSpPr>
                <p:spPr bwMode="auto">
                  <a:xfrm>
                    <a:off x="5264" y="1164"/>
                    <a:ext cx="17" cy="10"/>
                  </a:xfrm>
                  <a:custGeom>
                    <a:avLst/>
                    <a:gdLst/>
                    <a:ahLst/>
                    <a:cxnLst>
                      <a:cxn ang="0">
                        <a:pos x="12" y="7"/>
                      </a:cxn>
                      <a:cxn ang="0">
                        <a:pos x="12" y="7"/>
                      </a:cxn>
                      <a:cxn ang="0">
                        <a:pos x="9" y="10"/>
                      </a:cxn>
                      <a:cxn ang="0">
                        <a:pos x="9" y="10"/>
                      </a:cxn>
                      <a:cxn ang="0">
                        <a:pos x="9" y="10"/>
                      </a:cxn>
                      <a:cxn ang="0">
                        <a:pos x="9" y="10"/>
                      </a:cxn>
                      <a:cxn ang="0">
                        <a:pos x="9" y="10"/>
                      </a:cxn>
                      <a:cxn ang="0">
                        <a:pos x="9" y="10"/>
                      </a:cxn>
                      <a:cxn ang="0">
                        <a:pos x="9" y="10"/>
                      </a:cxn>
                      <a:cxn ang="0">
                        <a:pos x="9" y="10"/>
                      </a:cxn>
                      <a:cxn ang="0">
                        <a:pos x="0" y="7"/>
                      </a:cxn>
                      <a:cxn ang="0">
                        <a:pos x="2" y="0"/>
                      </a:cxn>
                      <a:cxn ang="0">
                        <a:pos x="17" y="0"/>
                      </a:cxn>
                      <a:cxn ang="0">
                        <a:pos x="14" y="7"/>
                      </a:cxn>
                      <a:cxn ang="0">
                        <a:pos x="14" y="7"/>
                      </a:cxn>
                      <a:cxn ang="0">
                        <a:pos x="12" y="7"/>
                      </a:cxn>
                      <a:cxn ang="0">
                        <a:pos x="12" y="7"/>
                      </a:cxn>
                      <a:cxn ang="0">
                        <a:pos x="12" y="7"/>
                      </a:cxn>
                      <a:cxn ang="0">
                        <a:pos x="12" y="7"/>
                      </a:cxn>
                      <a:cxn ang="0">
                        <a:pos x="12" y="7"/>
                      </a:cxn>
                      <a:cxn ang="0">
                        <a:pos x="12" y="7"/>
                      </a:cxn>
                    </a:cxnLst>
                    <a:rect l="0" t="0" r="r" b="b"/>
                    <a:pathLst>
                      <a:path w="17" h="10">
                        <a:moveTo>
                          <a:pt x="12" y="7"/>
                        </a:moveTo>
                        <a:lnTo>
                          <a:pt x="12" y="7"/>
                        </a:lnTo>
                        <a:lnTo>
                          <a:pt x="9" y="10"/>
                        </a:lnTo>
                        <a:lnTo>
                          <a:pt x="9" y="10"/>
                        </a:lnTo>
                        <a:lnTo>
                          <a:pt x="9" y="10"/>
                        </a:lnTo>
                        <a:lnTo>
                          <a:pt x="9" y="10"/>
                        </a:lnTo>
                        <a:lnTo>
                          <a:pt x="9" y="10"/>
                        </a:lnTo>
                        <a:lnTo>
                          <a:pt x="9" y="10"/>
                        </a:lnTo>
                        <a:lnTo>
                          <a:pt x="9" y="10"/>
                        </a:lnTo>
                        <a:lnTo>
                          <a:pt x="9" y="10"/>
                        </a:lnTo>
                        <a:lnTo>
                          <a:pt x="0" y="7"/>
                        </a:lnTo>
                        <a:lnTo>
                          <a:pt x="2" y="0"/>
                        </a:lnTo>
                        <a:lnTo>
                          <a:pt x="17" y="0"/>
                        </a:lnTo>
                        <a:lnTo>
                          <a:pt x="14" y="7"/>
                        </a:lnTo>
                        <a:lnTo>
                          <a:pt x="14" y="7"/>
                        </a:lnTo>
                        <a:lnTo>
                          <a:pt x="12" y="7"/>
                        </a:lnTo>
                        <a:lnTo>
                          <a:pt x="12" y="7"/>
                        </a:lnTo>
                        <a:lnTo>
                          <a:pt x="12" y="7"/>
                        </a:lnTo>
                        <a:lnTo>
                          <a:pt x="12" y="7"/>
                        </a:lnTo>
                        <a:lnTo>
                          <a:pt x="12" y="7"/>
                        </a:lnTo>
                        <a:lnTo>
                          <a:pt x="12" y="7"/>
                        </a:lnTo>
                        <a:close/>
                      </a:path>
                    </a:pathLst>
                  </a:custGeom>
                  <a:solidFill>
                    <a:srgbClr val="13007C"/>
                  </a:solidFill>
                  <a:ln w="9525">
                    <a:noFill/>
                    <a:round/>
                    <a:headEnd/>
                    <a:tailEnd/>
                  </a:ln>
                </p:spPr>
                <p:txBody>
                  <a:bodyPr/>
                  <a:lstStyle/>
                  <a:p>
                    <a:endParaRPr lang="en-US" sz="1400"/>
                  </a:p>
                </p:txBody>
              </p:sp>
              <p:sp>
                <p:nvSpPr>
                  <p:cNvPr id="764947" name="Freeform 19"/>
                  <p:cNvSpPr>
                    <a:spLocks/>
                  </p:cNvSpPr>
                  <p:nvPr/>
                </p:nvSpPr>
                <p:spPr bwMode="auto">
                  <a:xfrm>
                    <a:off x="5269" y="1188"/>
                    <a:ext cx="12" cy="16"/>
                  </a:xfrm>
                  <a:custGeom>
                    <a:avLst/>
                    <a:gdLst/>
                    <a:ahLst/>
                    <a:cxnLst>
                      <a:cxn ang="0">
                        <a:pos x="4" y="0"/>
                      </a:cxn>
                      <a:cxn ang="0">
                        <a:pos x="4" y="0"/>
                      </a:cxn>
                      <a:cxn ang="0">
                        <a:pos x="9" y="5"/>
                      </a:cxn>
                      <a:cxn ang="0">
                        <a:pos x="12" y="9"/>
                      </a:cxn>
                      <a:cxn ang="0">
                        <a:pos x="12" y="9"/>
                      </a:cxn>
                      <a:cxn ang="0">
                        <a:pos x="9" y="14"/>
                      </a:cxn>
                      <a:cxn ang="0">
                        <a:pos x="4" y="16"/>
                      </a:cxn>
                      <a:cxn ang="0">
                        <a:pos x="4" y="16"/>
                      </a:cxn>
                      <a:cxn ang="0">
                        <a:pos x="2" y="12"/>
                      </a:cxn>
                      <a:cxn ang="0">
                        <a:pos x="0" y="7"/>
                      </a:cxn>
                      <a:cxn ang="0">
                        <a:pos x="0" y="7"/>
                      </a:cxn>
                      <a:cxn ang="0">
                        <a:pos x="2" y="2"/>
                      </a:cxn>
                      <a:cxn ang="0">
                        <a:pos x="4" y="0"/>
                      </a:cxn>
                      <a:cxn ang="0">
                        <a:pos x="4" y="0"/>
                      </a:cxn>
                    </a:cxnLst>
                    <a:rect l="0" t="0" r="r" b="b"/>
                    <a:pathLst>
                      <a:path w="12" h="16">
                        <a:moveTo>
                          <a:pt x="4" y="0"/>
                        </a:moveTo>
                        <a:lnTo>
                          <a:pt x="4" y="0"/>
                        </a:lnTo>
                        <a:lnTo>
                          <a:pt x="9" y="5"/>
                        </a:lnTo>
                        <a:lnTo>
                          <a:pt x="12" y="9"/>
                        </a:lnTo>
                        <a:lnTo>
                          <a:pt x="12" y="9"/>
                        </a:lnTo>
                        <a:lnTo>
                          <a:pt x="9" y="14"/>
                        </a:lnTo>
                        <a:lnTo>
                          <a:pt x="4" y="16"/>
                        </a:lnTo>
                        <a:lnTo>
                          <a:pt x="4" y="16"/>
                        </a:lnTo>
                        <a:lnTo>
                          <a:pt x="2" y="12"/>
                        </a:lnTo>
                        <a:lnTo>
                          <a:pt x="0" y="7"/>
                        </a:lnTo>
                        <a:lnTo>
                          <a:pt x="0" y="7"/>
                        </a:lnTo>
                        <a:lnTo>
                          <a:pt x="2" y="2"/>
                        </a:lnTo>
                        <a:lnTo>
                          <a:pt x="4" y="0"/>
                        </a:lnTo>
                        <a:lnTo>
                          <a:pt x="4" y="0"/>
                        </a:lnTo>
                        <a:close/>
                      </a:path>
                    </a:pathLst>
                  </a:custGeom>
                  <a:solidFill>
                    <a:srgbClr val="13007C"/>
                  </a:solidFill>
                  <a:ln w="9525">
                    <a:noFill/>
                    <a:round/>
                    <a:headEnd/>
                    <a:tailEnd/>
                  </a:ln>
                </p:spPr>
                <p:txBody>
                  <a:bodyPr/>
                  <a:lstStyle/>
                  <a:p>
                    <a:endParaRPr lang="en-US" sz="1400"/>
                  </a:p>
                </p:txBody>
              </p:sp>
              <p:sp>
                <p:nvSpPr>
                  <p:cNvPr id="764948" name="Freeform 20"/>
                  <p:cNvSpPr>
                    <a:spLocks/>
                  </p:cNvSpPr>
                  <p:nvPr/>
                </p:nvSpPr>
                <p:spPr bwMode="auto">
                  <a:xfrm>
                    <a:off x="5269" y="1211"/>
                    <a:ext cx="12" cy="15"/>
                  </a:xfrm>
                  <a:custGeom>
                    <a:avLst/>
                    <a:gdLst/>
                    <a:ahLst/>
                    <a:cxnLst>
                      <a:cxn ang="0">
                        <a:pos x="4" y="0"/>
                      </a:cxn>
                      <a:cxn ang="0">
                        <a:pos x="4" y="0"/>
                      </a:cxn>
                      <a:cxn ang="0">
                        <a:pos x="9" y="3"/>
                      </a:cxn>
                      <a:cxn ang="0">
                        <a:pos x="12" y="8"/>
                      </a:cxn>
                      <a:cxn ang="0">
                        <a:pos x="12" y="8"/>
                      </a:cxn>
                      <a:cxn ang="0">
                        <a:pos x="9" y="12"/>
                      </a:cxn>
                      <a:cxn ang="0">
                        <a:pos x="4" y="15"/>
                      </a:cxn>
                      <a:cxn ang="0">
                        <a:pos x="4" y="15"/>
                      </a:cxn>
                      <a:cxn ang="0">
                        <a:pos x="2" y="12"/>
                      </a:cxn>
                      <a:cxn ang="0">
                        <a:pos x="0" y="8"/>
                      </a:cxn>
                      <a:cxn ang="0">
                        <a:pos x="0" y="8"/>
                      </a:cxn>
                      <a:cxn ang="0">
                        <a:pos x="2" y="3"/>
                      </a:cxn>
                      <a:cxn ang="0">
                        <a:pos x="4" y="0"/>
                      </a:cxn>
                      <a:cxn ang="0">
                        <a:pos x="4" y="0"/>
                      </a:cxn>
                    </a:cxnLst>
                    <a:rect l="0" t="0" r="r" b="b"/>
                    <a:pathLst>
                      <a:path w="12" h="15">
                        <a:moveTo>
                          <a:pt x="4" y="0"/>
                        </a:moveTo>
                        <a:lnTo>
                          <a:pt x="4" y="0"/>
                        </a:lnTo>
                        <a:lnTo>
                          <a:pt x="9" y="3"/>
                        </a:lnTo>
                        <a:lnTo>
                          <a:pt x="12" y="8"/>
                        </a:lnTo>
                        <a:lnTo>
                          <a:pt x="12" y="8"/>
                        </a:lnTo>
                        <a:lnTo>
                          <a:pt x="9" y="12"/>
                        </a:lnTo>
                        <a:lnTo>
                          <a:pt x="4" y="15"/>
                        </a:lnTo>
                        <a:lnTo>
                          <a:pt x="4" y="15"/>
                        </a:lnTo>
                        <a:lnTo>
                          <a:pt x="2" y="12"/>
                        </a:lnTo>
                        <a:lnTo>
                          <a:pt x="0" y="8"/>
                        </a:lnTo>
                        <a:lnTo>
                          <a:pt x="0" y="8"/>
                        </a:lnTo>
                        <a:lnTo>
                          <a:pt x="2" y="3"/>
                        </a:lnTo>
                        <a:lnTo>
                          <a:pt x="4" y="0"/>
                        </a:lnTo>
                        <a:lnTo>
                          <a:pt x="4" y="0"/>
                        </a:lnTo>
                        <a:close/>
                      </a:path>
                    </a:pathLst>
                  </a:custGeom>
                  <a:solidFill>
                    <a:srgbClr val="13007C"/>
                  </a:solidFill>
                  <a:ln w="9525">
                    <a:noFill/>
                    <a:round/>
                    <a:headEnd/>
                    <a:tailEnd/>
                  </a:ln>
                </p:spPr>
                <p:txBody>
                  <a:bodyPr/>
                  <a:lstStyle/>
                  <a:p>
                    <a:endParaRPr lang="en-US" sz="1400"/>
                  </a:p>
                </p:txBody>
              </p:sp>
              <p:sp>
                <p:nvSpPr>
                  <p:cNvPr id="764949" name="Freeform 21"/>
                  <p:cNvSpPr>
                    <a:spLocks/>
                  </p:cNvSpPr>
                  <p:nvPr/>
                </p:nvSpPr>
                <p:spPr bwMode="auto">
                  <a:xfrm>
                    <a:off x="5269" y="1233"/>
                    <a:ext cx="12" cy="14"/>
                  </a:xfrm>
                  <a:custGeom>
                    <a:avLst/>
                    <a:gdLst/>
                    <a:ahLst/>
                    <a:cxnLst>
                      <a:cxn ang="0">
                        <a:pos x="4" y="0"/>
                      </a:cxn>
                      <a:cxn ang="0">
                        <a:pos x="4" y="0"/>
                      </a:cxn>
                      <a:cxn ang="0">
                        <a:pos x="9" y="2"/>
                      </a:cxn>
                      <a:cxn ang="0">
                        <a:pos x="12" y="7"/>
                      </a:cxn>
                      <a:cxn ang="0">
                        <a:pos x="12" y="7"/>
                      </a:cxn>
                      <a:cxn ang="0">
                        <a:pos x="9" y="11"/>
                      </a:cxn>
                      <a:cxn ang="0">
                        <a:pos x="4" y="14"/>
                      </a:cxn>
                      <a:cxn ang="0">
                        <a:pos x="4" y="14"/>
                      </a:cxn>
                      <a:cxn ang="0">
                        <a:pos x="2" y="11"/>
                      </a:cxn>
                      <a:cxn ang="0">
                        <a:pos x="0" y="4"/>
                      </a:cxn>
                      <a:cxn ang="0">
                        <a:pos x="0" y="4"/>
                      </a:cxn>
                      <a:cxn ang="0">
                        <a:pos x="2" y="0"/>
                      </a:cxn>
                      <a:cxn ang="0">
                        <a:pos x="4" y="0"/>
                      </a:cxn>
                      <a:cxn ang="0">
                        <a:pos x="4" y="0"/>
                      </a:cxn>
                    </a:cxnLst>
                    <a:rect l="0" t="0" r="r" b="b"/>
                    <a:pathLst>
                      <a:path w="12" h="14">
                        <a:moveTo>
                          <a:pt x="4" y="0"/>
                        </a:moveTo>
                        <a:lnTo>
                          <a:pt x="4" y="0"/>
                        </a:lnTo>
                        <a:lnTo>
                          <a:pt x="9" y="2"/>
                        </a:lnTo>
                        <a:lnTo>
                          <a:pt x="12" y="7"/>
                        </a:lnTo>
                        <a:lnTo>
                          <a:pt x="12" y="7"/>
                        </a:lnTo>
                        <a:lnTo>
                          <a:pt x="9" y="11"/>
                        </a:lnTo>
                        <a:lnTo>
                          <a:pt x="4" y="14"/>
                        </a:lnTo>
                        <a:lnTo>
                          <a:pt x="4" y="14"/>
                        </a:lnTo>
                        <a:lnTo>
                          <a:pt x="2" y="11"/>
                        </a:lnTo>
                        <a:lnTo>
                          <a:pt x="0" y="4"/>
                        </a:lnTo>
                        <a:lnTo>
                          <a:pt x="0" y="4"/>
                        </a:lnTo>
                        <a:lnTo>
                          <a:pt x="2" y="0"/>
                        </a:lnTo>
                        <a:lnTo>
                          <a:pt x="4" y="0"/>
                        </a:lnTo>
                        <a:lnTo>
                          <a:pt x="4" y="0"/>
                        </a:lnTo>
                        <a:close/>
                      </a:path>
                    </a:pathLst>
                  </a:custGeom>
                  <a:solidFill>
                    <a:srgbClr val="13007C"/>
                  </a:solidFill>
                  <a:ln w="9525">
                    <a:noFill/>
                    <a:round/>
                    <a:headEnd/>
                    <a:tailEnd/>
                  </a:ln>
                </p:spPr>
                <p:txBody>
                  <a:bodyPr/>
                  <a:lstStyle/>
                  <a:p>
                    <a:endParaRPr lang="en-US" sz="1400"/>
                  </a:p>
                </p:txBody>
              </p:sp>
              <p:sp>
                <p:nvSpPr>
                  <p:cNvPr id="764950" name="Freeform 22"/>
                  <p:cNvSpPr>
                    <a:spLocks/>
                  </p:cNvSpPr>
                  <p:nvPr/>
                </p:nvSpPr>
                <p:spPr bwMode="auto">
                  <a:xfrm>
                    <a:off x="5269" y="1254"/>
                    <a:ext cx="12" cy="14"/>
                  </a:xfrm>
                  <a:custGeom>
                    <a:avLst/>
                    <a:gdLst/>
                    <a:ahLst/>
                    <a:cxnLst>
                      <a:cxn ang="0">
                        <a:pos x="4" y="0"/>
                      </a:cxn>
                      <a:cxn ang="0">
                        <a:pos x="4" y="0"/>
                      </a:cxn>
                      <a:cxn ang="0">
                        <a:pos x="9" y="2"/>
                      </a:cxn>
                      <a:cxn ang="0">
                        <a:pos x="12" y="7"/>
                      </a:cxn>
                      <a:cxn ang="0">
                        <a:pos x="12" y="7"/>
                      </a:cxn>
                      <a:cxn ang="0">
                        <a:pos x="9" y="12"/>
                      </a:cxn>
                      <a:cxn ang="0">
                        <a:pos x="4" y="14"/>
                      </a:cxn>
                      <a:cxn ang="0">
                        <a:pos x="4" y="14"/>
                      </a:cxn>
                      <a:cxn ang="0">
                        <a:pos x="2" y="12"/>
                      </a:cxn>
                      <a:cxn ang="0">
                        <a:pos x="0" y="7"/>
                      </a:cxn>
                      <a:cxn ang="0">
                        <a:pos x="0" y="7"/>
                      </a:cxn>
                      <a:cxn ang="0">
                        <a:pos x="2" y="0"/>
                      </a:cxn>
                      <a:cxn ang="0">
                        <a:pos x="4" y="0"/>
                      </a:cxn>
                      <a:cxn ang="0">
                        <a:pos x="4" y="0"/>
                      </a:cxn>
                    </a:cxnLst>
                    <a:rect l="0" t="0" r="r" b="b"/>
                    <a:pathLst>
                      <a:path w="12" h="14">
                        <a:moveTo>
                          <a:pt x="4" y="0"/>
                        </a:moveTo>
                        <a:lnTo>
                          <a:pt x="4" y="0"/>
                        </a:lnTo>
                        <a:lnTo>
                          <a:pt x="9" y="2"/>
                        </a:lnTo>
                        <a:lnTo>
                          <a:pt x="12" y="7"/>
                        </a:lnTo>
                        <a:lnTo>
                          <a:pt x="12" y="7"/>
                        </a:lnTo>
                        <a:lnTo>
                          <a:pt x="9" y="12"/>
                        </a:lnTo>
                        <a:lnTo>
                          <a:pt x="4" y="14"/>
                        </a:lnTo>
                        <a:lnTo>
                          <a:pt x="4" y="14"/>
                        </a:lnTo>
                        <a:lnTo>
                          <a:pt x="2" y="12"/>
                        </a:lnTo>
                        <a:lnTo>
                          <a:pt x="0" y="7"/>
                        </a:lnTo>
                        <a:lnTo>
                          <a:pt x="0" y="7"/>
                        </a:lnTo>
                        <a:lnTo>
                          <a:pt x="2" y="0"/>
                        </a:lnTo>
                        <a:lnTo>
                          <a:pt x="4" y="0"/>
                        </a:lnTo>
                        <a:lnTo>
                          <a:pt x="4" y="0"/>
                        </a:lnTo>
                        <a:close/>
                      </a:path>
                    </a:pathLst>
                  </a:custGeom>
                  <a:solidFill>
                    <a:srgbClr val="13007C"/>
                  </a:solidFill>
                  <a:ln w="9525">
                    <a:noFill/>
                    <a:round/>
                    <a:headEnd/>
                    <a:tailEnd/>
                  </a:ln>
                </p:spPr>
                <p:txBody>
                  <a:bodyPr/>
                  <a:lstStyle/>
                  <a:p>
                    <a:endParaRPr lang="en-US" sz="1400"/>
                  </a:p>
                </p:txBody>
              </p:sp>
              <p:sp>
                <p:nvSpPr>
                  <p:cNvPr id="764951" name="Freeform 23"/>
                  <p:cNvSpPr>
                    <a:spLocks noEditPoints="1"/>
                  </p:cNvSpPr>
                  <p:nvPr/>
                </p:nvSpPr>
                <p:spPr bwMode="auto">
                  <a:xfrm>
                    <a:off x="5160" y="966"/>
                    <a:ext cx="137" cy="165"/>
                  </a:xfrm>
                  <a:custGeom>
                    <a:avLst/>
                    <a:gdLst/>
                    <a:ahLst/>
                    <a:cxnLst>
                      <a:cxn ang="0">
                        <a:pos x="106" y="158"/>
                      </a:cxn>
                      <a:cxn ang="0">
                        <a:pos x="102" y="156"/>
                      </a:cxn>
                      <a:cxn ang="0">
                        <a:pos x="106" y="158"/>
                      </a:cxn>
                      <a:cxn ang="0">
                        <a:pos x="106" y="111"/>
                      </a:cxn>
                      <a:cxn ang="0">
                        <a:pos x="106" y="111"/>
                      </a:cxn>
                      <a:cxn ang="0">
                        <a:pos x="125" y="111"/>
                      </a:cxn>
                      <a:cxn ang="0">
                        <a:pos x="125" y="111"/>
                      </a:cxn>
                      <a:cxn ang="0">
                        <a:pos x="132" y="109"/>
                      </a:cxn>
                      <a:cxn ang="0">
                        <a:pos x="137" y="109"/>
                      </a:cxn>
                      <a:cxn ang="0">
                        <a:pos x="99" y="109"/>
                      </a:cxn>
                      <a:cxn ang="0">
                        <a:pos x="102" y="109"/>
                      </a:cxn>
                      <a:cxn ang="0">
                        <a:pos x="102" y="156"/>
                      </a:cxn>
                      <a:cxn ang="0">
                        <a:pos x="102" y="156"/>
                      </a:cxn>
                      <a:cxn ang="0">
                        <a:pos x="0" y="161"/>
                      </a:cxn>
                      <a:cxn ang="0">
                        <a:pos x="0" y="161"/>
                      </a:cxn>
                      <a:cxn ang="0">
                        <a:pos x="57" y="165"/>
                      </a:cxn>
                      <a:cxn ang="0">
                        <a:pos x="57" y="165"/>
                      </a:cxn>
                      <a:cxn ang="0">
                        <a:pos x="73" y="165"/>
                      </a:cxn>
                      <a:cxn ang="0">
                        <a:pos x="90" y="163"/>
                      </a:cxn>
                      <a:cxn ang="0">
                        <a:pos x="106" y="158"/>
                      </a:cxn>
                      <a:cxn ang="0">
                        <a:pos x="106" y="158"/>
                      </a:cxn>
                      <a:cxn ang="0">
                        <a:pos x="132" y="0"/>
                      </a:cxn>
                      <a:cxn ang="0">
                        <a:pos x="132" y="0"/>
                      </a:cxn>
                      <a:cxn ang="0">
                        <a:pos x="137" y="0"/>
                      </a:cxn>
                      <a:cxn ang="0">
                        <a:pos x="137" y="106"/>
                      </a:cxn>
                      <a:cxn ang="0">
                        <a:pos x="132" y="106"/>
                      </a:cxn>
                      <a:cxn ang="0">
                        <a:pos x="132" y="0"/>
                      </a:cxn>
                    </a:cxnLst>
                    <a:rect l="0" t="0" r="r" b="b"/>
                    <a:pathLst>
                      <a:path w="137" h="165">
                        <a:moveTo>
                          <a:pt x="106" y="158"/>
                        </a:moveTo>
                        <a:lnTo>
                          <a:pt x="102" y="156"/>
                        </a:lnTo>
                        <a:lnTo>
                          <a:pt x="106" y="158"/>
                        </a:lnTo>
                        <a:lnTo>
                          <a:pt x="106" y="111"/>
                        </a:lnTo>
                        <a:lnTo>
                          <a:pt x="106" y="111"/>
                        </a:lnTo>
                        <a:lnTo>
                          <a:pt x="125" y="111"/>
                        </a:lnTo>
                        <a:lnTo>
                          <a:pt x="125" y="111"/>
                        </a:lnTo>
                        <a:lnTo>
                          <a:pt x="132" y="109"/>
                        </a:lnTo>
                        <a:lnTo>
                          <a:pt x="137" y="109"/>
                        </a:lnTo>
                        <a:lnTo>
                          <a:pt x="99" y="109"/>
                        </a:lnTo>
                        <a:lnTo>
                          <a:pt x="102" y="109"/>
                        </a:lnTo>
                        <a:lnTo>
                          <a:pt x="102" y="156"/>
                        </a:lnTo>
                        <a:lnTo>
                          <a:pt x="102" y="156"/>
                        </a:lnTo>
                        <a:lnTo>
                          <a:pt x="0" y="161"/>
                        </a:lnTo>
                        <a:lnTo>
                          <a:pt x="0" y="161"/>
                        </a:lnTo>
                        <a:lnTo>
                          <a:pt x="57" y="165"/>
                        </a:lnTo>
                        <a:lnTo>
                          <a:pt x="57" y="165"/>
                        </a:lnTo>
                        <a:lnTo>
                          <a:pt x="73" y="165"/>
                        </a:lnTo>
                        <a:lnTo>
                          <a:pt x="90" y="163"/>
                        </a:lnTo>
                        <a:lnTo>
                          <a:pt x="106" y="158"/>
                        </a:lnTo>
                        <a:lnTo>
                          <a:pt x="106" y="158"/>
                        </a:lnTo>
                        <a:close/>
                        <a:moveTo>
                          <a:pt x="132" y="0"/>
                        </a:moveTo>
                        <a:lnTo>
                          <a:pt x="132" y="0"/>
                        </a:lnTo>
                        <a:lnTo>
                          <a:pt x="137" y="0"/>
                        </a:lnTo>
                        <a:lnTo>
                          <a:pt x="137" y="106"/>
                        </a:lnTo>
                        <a:lnTo>
                          <a:pt x="132" y="106"/>
                        </a:lnTo>
                        <a:lnTo>
                          <a:pt x="132" y="0"/>
                        </a:lnTo>
                        <a:close/>
                      </a:path>
                    </a:pathLst>
                  </a:custGeom>
                  <a:solidFill>
                    <a:srgbClr val="13007C"/>
                  </a:solidFill>
                  <a:ln w="9525">
                    <a:noFill/>
                    <a:round/>
                    <a:headEnd/>
                    <a:tailEnd/>
                  </a:ln>
                </p:spPr>
                <p:txBody>
                  <a:bodyPr/>
                  <a:lstStyle/>
                  <a:p>
                    <a:endParaRPr lang="en-US" sz="1400"/>
                  </a:p>
                </p:txBody>
              </p:sp>
              <p:sp>
                <p:nvSpPr>
                  <p:cNvPr id="764952" name="Freeform 24"/>
                  <p:cNvSpPr>
                    <a:spLocks/>
                  </p:cNvSpPr>
                  <p:nvPr/>
                </p:nvSpPr>
                <p:spPr bwMode="auto">
                  <a:xfrm>
                    <a:off x="5259" y="1046"/>
                    <a:ext cx="24" cy="10"/>
                  </a:xfrm>
                  <a:custGeom>
                    <a:avLst/>
                    <a:gdLst/>
                    <a:ahLst/>
                    <a:cxnLst>
                      <a:cxn ang="0">
                        <a:pos x="3" y="0"/>
                      </a:cxn>
                      <a:cxn ang="0">
                        <a:pos x="3" y="0"/>
                      </a:cxn>
                      <a:cxn ang="0">
                        <a:pos x="22" y="0"/>
                      </a:cxn>
                      <a:cxn ang="0">
                        <a:pos x="22" y="0"/>
                      </a:cxn>
                      <a:cxn ang="0">
                        <a:pos x="24" y="3"/>
                      </a:cxn>
                      <a:cxn ang="0">
                        <a:pos x="24" y="5"/>
                      </a:cxn>
                      <a:cxn ang="0">
                        <a:pos x="24" y="5"/>
                      </a:cxn>
                      <a:cxn ang="0">
                        <a:pos x="24" y="5"/>
                      </a:cxn>
                      <a:cxn ang="0">
                        <a:pos x="24" y="7"/>
                      </a:cxn>
                      <a:cxn ang="0">
                        <a:pos x="22" y="10"/>
                      </a:cxn>
                      <a:cxn ang="0">
                        <a:pos x="22" y="10"/>
                      </a:cxn>
                      <a:cxn ang="0">
                        <a:pos x="3" y="7"/>
                      </a:cxn>
                      <a:cxn ang="0">
                        <a:pos x="3" y="7"/>
                      </a:cxn>
                      <a:cxn ang="0">
                        <a:pos x="0" y="7"/>
                      </a:cxn>
                      <a:cxn ang="0">
                        <a:pos x="0" y="5"/>
                      </a:cxn>
                      <a:cxn ang="0">
                        <a:pos x="0" y="5"/>
                      </a:cxn>
                      <a:cxn ang="0">
                        <a:pos x="0" y="5"/>
                      </a:cxn>
                      <a:cxn ang="0">
                        <a:pos x="0" y="3"/>
                      </a:cxn>
                      <a:cxn ang="0">
                        <a:pos x="3" y="0"/>
                      </a:cxn>
                      <a:cxn ang="0">
                        <a:pos x="3" y="0"/>
                      </a:cxn>
                    </a:cxnLst>
                    <a:rect l="0" t="0" r="r" b="b"/>
                    <a:pathLst>
                      <a:path w="24" h="10">
                        <a:moveTo>
                          <a:pt x="3" y="0"/>
                        </a:moveTo>
                        <a:lnTo>
                          <a:pt x="3" y="0"/>
                        </a:lnTo>
                        <a:lnTo>
                          <a:pt x="22" y="0"/>
                        </a:lnTo>
                        <a:lnTo>
                          <a:pt x="22" y="0"/>
                        </a:lnTo>
                        <a:lnTo>
                          <a:pt x="24" y="3"/>
                        </a:lnTo>
                        <a:lnTo>
                          <a:pt x="24" y="5"/>
                        </a:lnTo>
                        <a:lnTo>
                          <a:pt x="24" y="5"/>
                        </a:lnTo>
                        <a:lnTo>
                          <a:pt x="24" y="5"/>
                        </a:lnTo>
                        <a:lnTo>
                          <a:pt x="24" y="7"/>
                        </a:lnTo>
                        <a:lnTo>
                          <a:pt x="22" y="10"/>
                        </a:lnTo>
                        <a:lnTo>
                          <a:pt x="22" y="10"/>
                        </a:lnTo>
                        <a:lnTo>
                          <a:pt x="3" y="7"/>
                        </a:lnTo>
                        <a:lnTo>
                          <a:pt x="3" y="7"/>
                        </a:lnTo>
                        <a:lnTo>
                          <a:pt x="0" y="7"/>
                        </a:lnTo>
                        <a:lnTo>
                          <a:pt x="0" y="5"/>
                        </a:lnTo>
                        <a:lnTo>
                          <a:pt x="0" y="5"/>
                        </a:lnTo>
                        <a:lnTo>
                          <a:pt x="0" y="5"/>
                        </a:lnTo>
                        <a:lnTo>
                          <a:pt x="0" y="3"/>
                        </a:lnTo>
                        <a:lnTo>
                          <a:pt x="3" y="0"/>
                        </a:lnTo>
                        <a:lnTo>
                          <a:pt x="3" y="0"/>
                        </a:lnTo>
                        <a:close/>
                      </a:path>
                    </a:pathLst>
                  </a:custGeom>
                  <a:solidFill>
                    <a:srgbClr val="13007C"/>
                  </a:solidFill>
                  <a:ln w="9525">
                    <a:noFill/>
                    <a:round/>
                    <a:headEnd/>
                    <a:tailEnd/>
                  </a:ln>
                </p:spPr>
                <p:txBody>
                  <a:bodyPr/>
                  <a:lstStyle/>
                  <a:p>
                    <a:endParaRPr lang="en-US" sz="1400"/>
                  </a:p>
                </p:txBody>
              </p:sp>
              <p:sp>
                <p:nvSpPr>
                  <p:cNvPr id="764953" name="Freeform 25"/>
                  <p:cNvSpPr>
                    <a:spLocks/>
                  </p:cNvSpPr>
                  <p:nvPr/>
                </p:nvSpPr>
                <p:spPr bwMode="auto">
                  <a:xfrm>
                    <a:off x="5259" y="1049"/>
                    <a:ext cx="24" cy="4"/>
                  </a:xfrm>
                  <a:custGeom>
                    <a:avLst/>
                    <a:gdLst/>
                    <a:ahLst/>
                    <a:cxnLst>
                      <a:cxn ang="0">
                        <a:pos x="3" y="0"/>
                      </a:cxn>
                      <a:cxn ang="0">
                        <a:pos x="3" y="0"/>
                      </a:cxn>
                      <a:cxn ang="0">
                        <a:pos x="22" y="0"/>
                      </a:cxn>
                      <a:cxn ang="0">
                        <a:pos x="22" y="0"/>
                      </a:cxn>
                      <a:cxn ang="0">
                        <a:pos x="24" y="0"/>
                      </a:cxn>
                      <a:cxn ang="0">
                        <a:pos x="24" y="2"/>
                      </a:cxn>
                      <a:cxn ang="0">
                        <a:pos x="24" y="2"/>
                      </a:cxn>
                      <a:cxn ang="0">
                        <a:pos x="24" y="2"/>
                      </a:cxn>
                      <a:cxn ang="0">
                        <a:pos x="24" y="4"/>
                      </a:cxn>
                      <a:cxn ang="0">
                        <a:pos x="22" y="4"/>
                      </a:cxn>
                      <a:cxn ang="0">
                        <a:pos x="22" y="4"/>
                      </a:cxn>
                      <a:cxn ang="0">
                        <a:pos x="3" y="4"/>
                      </a:cxn>
                      <a:cxn ang="0">
                        <a:pos x="3" y="4"/>
                      </a:cxn>
                      <a:cxn ang="0">
                        <a:pos x="3" y="4"/>
                      </a:cxn>
                      <a:cxn ang="0">
                        <a:pos x="0" y="2"/>
                      </a:cxn>
                      <a:cxn ang="0">
                        <a:pos x="0" y="2"/>
                      </a:cxn>
                      <a:cxn ang="0">
                        <a:pos x="0" y="2"/>
                      </a:cxn>
                      <a:cxn ang="0">
                        <a:pos x="3" y="0"/>
                      </a:cxn>
                      <a:cxn ang="0">
                        <a:pos x="3" y="0"/>
                      </a:cxn>
                      <a:cxn ang="0">
                        <a:pos x="3" y="0"/>
                      </a:cxn>
                    </a:cxnLst>
                    <a:rect l="0" t="0" r="r" b="b"/>
                    <a:pathLst>
                      <a:path w="24" h="4">
                        <a:moveTo>
                          <a:pt x="3" y="0"/>
                        </a:moveTo>
                        <a:lnTo>
                          <a:pt x="3" y="0"/>
                        </a:lnTo>
                        <a:lnTo>
                          <a:pt x="22" y="0"/>
                        </a:lnTo>
                        <a:lnTo>
                          <a:pt x="22" y="0"/>
                        </a:lnTo>
                        <a:lnTo>
                          <a:pt x="24" y="0"/>
                        </a:lnTo>
                        <a:lnTo>
                          <a:pt x="24" y="2"/>
                        </a:lnTo>
                        <a:lnTo>
                          <a:pt x="24" y="2"/>
                        </a:lnTo>
                        <a:lnTo>
                          <a:pt x="24" y="2"/>
                        </a:lnTo>
                        <a:lnTo>
                          <a:pt x="24" y="4"/>
                        </a:lnTo>
                        <a:lnTo>
                          <a:pt x="22" y="4"/>
                        </a:lnTo>
                        <a:lnTo>
                          <a:pt x="22" y="4"/>
                        </a:lnTo>
                        <a:lnTo>
                          <a:pt x="3" y="4"/>
                        </a:lnTo>
                        <a:lnTo>
                          <a:pt x="3" y="4"/>
                        </a:lnTo>
                        <a:lnTo>
                          <a:pt x="3" y="4"/>
                        </a:lnTo>
                        <a:lnTo>
                          <a:pt x="0" y="2"/>
                        </a:lnTo>
                        <a:lnTo>
                          <a:pt x="0" y="2"/>
                        </a:lnTo>
                        <a:lnTo>
                          <a:pt x="0" y="2"/>
                        </a:lnTo>
                        <a:lnTo>
                          <a:pt x="3" y="0"/>
                        </a:lnTo>
                        <a:lnTo>
                          <a:pt x="3" y="0"/>
                        </a:lnTo>
                        <a:lnTo>
                          <a:pt x="3" y="0"/>
                        </a:lnTo>
                        <a:close/>
                      </a:path>
                    </a:pathLst>
                  </a:custGeom>
                  <a:solidFill>
                    <a:srgbClr val="13007C"/>
                  </a:solidFill>
                  <a:ln w="9525">
                    <a:noFill/>
                    <a:round/>
                    <a:headEnd/>
                    <a:tailEnd/>
                  </a:ln>
                </p:spPr>
                <p:txBody>
                  <a:bodyPr/>
                  <a:lstStyle/>
                  <a:p>
                    <a:endParaRPr lang="en-US" sz="1400"/>
                  </a:p>
                </p:txBody>
              </p:sp>
              <p:sp>
                <p:nvSpPr>
                  <p:cNvPr id="764954" name="Freeform 26"/>
                  <p:cNvSpPr>
                    <a:spLocks/>
                  </p:cNvSpPr>
                  <p:nvPr/>
                </p:nvSpPr>
                <p:spPr bwMode="auto">
                  <a:xfrm>
                    <a:off x="5259" y="1049"/>
                    <a:ext cx="24" cy="4"/>
                  </a:xfrm>
                  <a:custGeom>
                    <a:avLst/>
                    <a:gdLst/>
                    <a:ahLst/>
                    <a:cxnLst>
                      <a:cxn ang="0">
                        <a:pos x="5" y="0"/>
                      </a:cxn>
                      <a:cxn ang="0">
                        <a:pos x="5" y="0"/>
                      </a:cxn>
                      <a:cxn ang="0">
                        <a:pos x="22" y="0"/>
                      </a:cxn>
                      <a:cxn ang="0">
                        <a:pos x="22" y="0"/>
                      </a:cxn>
                      <a:cxn ang="0">
                        <a:pos x="24" y="0"/>
                      </a:cxn>
                      <a:cxn ang="0">
                        <a:pos x="24" y="2"/>
                      </a:cxn>
                      <a:cxn ang="0">
                        <a:pos x="24" y="2"/>
                      </a:cxn>
                      <a:cxn ang="0">
                        <a:pos x="24" y="2"/>
                      </a:cxn>
                      <a:cxn ang="0">
                        <a:pos x="24" y="4"/>
                      </a:cxn>
                      <a:cxn ang="0">
                        <a:pos x="22" y="4"/>
                      </a:cxn>
                      <a:cxn ang="0">
                        <a:pos x="22" y="4"/>
                      </a:cxn>
                      <a:cxn ang="0">
                        <a:pos x="5" y="4"/>
                      </a:cxn>
                      <a:cxn ang="0">
                        <a:pos x="5" y="4"/>
                      </a:cxn>
                      <a:cxn ang="0">
                        <a:pos x="3" y="4"/>
                      </a:cxn>
                      <a:cxn ang="0">
                        <a:pos x="0" y="2"/>
                      </a:cxn>
                      <a:cxn ang="0">
                        <a:pos x="0" y="2"/>
                      </a:cxn>
                      <a:cxn ang="0">
                        <a:pos x="0" y="2"/>
                      </a:cxn>
                      <a:cxn ang="0">
                        <a:pos x="3" y="0"/>
                      </a:cxn>
                      <a:cxn ang="0">
                        <a:pos x="5" y="0"/>
                      </a:cxn>
                      <a:cxn ang="0">
                        <a:pos x="5" y="0"/>
                      </a:cxn>
                    </a:cxnLst>
                    <a:rect l="0" t="0" r="r" b="b"/>
                    <a:pathLst>
                      <a:path w="24" h="4">
                        <a:moveTo>
                          <a:pt x="5" y="0"/>
                        </a:moveTo>
                        <a:lnTo>
                          <a:pt x="5" y="0"/>
                        </a:lnTo>
                        <a:lnTo>
                          <a:pt x="22" y="0"/>
                        </a:lnTo>
                        <a:lnTo>
                          <a:pt x="22" y="0"/>
                        </a:lnTo>
                        <a:lnTo>
                          <a:pt x="24" y="0"/>
                        </a:lnTo>
                        <a:lnTo>
                          <a:pt x="24" y="2"/>
                        </a:lnTo>
                        <a:lnTo>
                          <a:pt x="24" y="2"/>
                        </a:lnTo>
                        <a:lnTo>
                          <a:pt x="24" y="2"/>
                        </a:lnTo>
                        <a:lnTo>
                          <a:pt x="24" y="4"/>
                        </a:lnTo>
                        <a:lnTo>
                          <a:pt x="22" y="4"/>
                        </a:lnTo>
                        <a:lnTo>
                          <a:pt x="22" y="4"/>
                        </a:lnTo>
                        <a:lnTo>
                          <a:pt x="5" y="4"/>
                        </a:lnTo>
                        <a:lnTo>
                          <a:pt x="5" y="4"/>
                        </a:lnTo>
                        <a:lnTo>
                          <a:pt x="3" y="4"/>
                        </a:lnTo>
                        <a:lnTo>
                          <a:pt x="0" y="2"/>
                        </a:lnTo>
                        <a:lnTo>
                          <a:pt x="0" y="2"/>
                        </a:lnTo>
                        <a:lnTo>
                          <a:pt x="0" y="2"/>
                        </a:lnTo>
                        <a:lnTo>
                          <a:pt x="3" y="0"/>
                        </a:lnTo>
                        <a:lnTo>
                          <a:pt x="5" y="0"/>
                        </a:lnTo>
                        <a:lnTo>
                          <a:pt x="5" y="0"/>
                        </a:lnTo>
                        <a:close/>
                      </a:path>
                    </a:pathLst>
                  </a:custGeom>
                  <a:solidFill>
                    <a:srgbClr val="13007C"/>
                  </a:solidFill>
                  <a:ln w="9525">
                    <a:noFill/>
                    <a:round/>
                    <a:headEnd/>
                    <a:tailEnd/>
                  </a:ln>
                </p:spPr>
                <p:txBody>
                  <a:bodyPr/>
                  <a:lstStyle/>
                  <a:p>
                    <a:endParaRPr lang="en-US" sz="1400"/>
                  </a:p>
                </p:txBody>
              </p:sp>
              <p:sp>
                <p:nvSpPr>
                  <p:cNvPr id="764955" name="Freeform 27"/>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4"/>
                      </a:cxn>
                      <a:cxn ang="0">
                        <a:pos x="19" y="4"/>
                      </a:cxn>
                      <a:cxn ang="0">
                        <a:pos x="19" y="4"/>
                      </a:cxn>
                      <a:cxn ang="0">
                        <a:pos x="2" y="4"/>
                      </a:cxn>
                      <a:cxn ang="0">
                        <a:pos x="2" y="4"/>
                      </a:cxn>
                      <a:cxn ang="0">
                        <a:pos x="0" y="4"/>
                      </a:cxn>
                      <a:cxn ang="0">
                        <a:pos x="0" y="2"/>
                      </a:cxn>
                      <a:cxn ang="0">
                        <a:pos x="0" y="2"/>
                      </a:cxn>
                      <a:cxn ang="0">
                        <a:pos x="0" y="2"/>
                      </a:cxn>
                      <a:cxn ang="0">
                        <a:pos x="0" y="0"/>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4"/>
                        </a:lnTo>
                        <a:lnTo>
                          <a:pt x="19" y="4"/>
                        </a:lnTo>
                        <a:lnTo>
                          <a:pt x="19" y="4"/>
                        </a:lnTo>
                        <a:lnTo>
                          <a:pt x="2" y="4"/>
                        </a:lnTo>
                        <a:lnTo>
                          <a:pt x="2" y="4"/>
                        </a:lnTo>
                        <a:lnTo>
                          <a:pt x="0" y="4"/>
                        </a:lnTo>
                        <a:lnTo>
                          <a:pt x="0" y="2"/>
                        </a:lnTo>
                        <a:lnTo>
                          <a:pt x="0" y="2"/>
                        </a:lnTo>
                        <a:lnTo>
                          <a:pt x="0" y="2"/>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56" name="Freeform 28"/>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4"/>
                      </a:cxn>
                      <a:cxn ang="0">
                        <a:pos x="19" y="4"/>
                      </a:cxn>
                      <a:cxn ang="0">
                        <a:pos x="19" y="4"/>
                      </a:cxn>
                      <a:cxn ang="0">
                        <a:pos x="2" y="4"/>
                      </a:cxn>
                      <a:cxn ang="0">
                        <a:pos x="2" y="4"/>
                      </a:cxn>
                      <a:cxn ang="0">
                        <a:pos x="0" y="2"/>
                      </a:cxn>
                      <a:cxn ang="0">
                        <a:pos x="0" y="2"/>
                      </a:cxn>
                      <a:cxn ang="0">
                        <a:pos x="0" y="2"/>
                      </a:cxn>
                      <a:cxn ang="0">
                        <a:pos x="0" y="2"/>
                      </a:cxn>
                      <a:cxn ang="0">
                        <a:pos x="0" y="0"/>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4"/>
                        </a:lnTo>
                        <a:lnTo>
                          <a:pt x="19" y="4"/>
                        </a:lnTo>
                        <a:lnTo>
                          <a:pt x="19" y="4"/>
                        </a:lnTo>
                        <a:lnTo>
                          <a:pt x="2" y="4"/>
                        </a:lnTo>
                        <a:lnTo>
                          <a:pt x="2" y="4"/>
                        </a:lnTo>
                        <a:lnTo>
                          <a:pt x="0" y="2"/>
                        </a:lnTo>
                        <a:lnTo>
                          <a:pt x="0" y="2"/>
                        </a:lnTo>
                        <a:lnTo>
                          <a:pt x="0" y="2"/>
                        </a:lnTo>
                        <a:lnTo>
                          <a:pt x="0" y="2"/>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57" name="Freeform 29"/>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2"/>
                      </a:cxn>
                      <a:cxn ang="0">
                        <a:pos x="19" y="4"/>
                      </a:cxn>
                      <a:cxn ang="0">
                        <a:pos x="19" y="4"/>
                      </a:cxn>
                      <a:cxn ang="0">
                        <a:pos x="2" y="2"/>
                      </a:cxn>
                      <a:cxn ang="0">
                        <a:pos x="2" y="2"/>
                      </a:cxn>
                      <a:cxn ang="0">
                        <a:pos x="0" y="2"/>
                      </a:cxn>
                      <a:cxn ang="0">
                        <a:pos x="0" y="2"/>
                      </a:cxn>
                      <a:cxn ang="0">
                        <a:pos x="0" y="2"/>
                      </a:cxn>
                      <a:cxn ang="0">
                        <a:pos x="0" y="2"/>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2"/>
                        </a:lnTo>
                        <a:lnTo>
                          <a:pt x="19" y="4"/>
                        </a:lnTo>
                        <a:lnTo>
                          <a:pt x="19" y="4"/>
                        </a:lnTo>
                        <a:lnTo>
                          <a:pt x="2" y="2"/>
                        </a:lnTo>
                        <a:lnTo>
                          <a:pt x="2" y="2"/>
                        </a:lnTo>
                        <a:lnTo>
                          <a:pt x="0" y="2"/>
                        </a:lnTo>
                        <a:lnTo>
                          <a:pt x="0" y="2"/>
                        </a:lnTo>
                        <a:lnTo>
                          <a:pt x="0" y="2"/>
                        </a:lnTo>
                        <a:lnTo>
                          <a:pt x="0" y="2"/>
                        </a:lnTo>
                        <a:lnTo>
                          <a:pt x="2" y="0"/>
                        </a:lnTo>
                        <a:lnTo>
                          <a:pt x="2" y="0"/>
                        </a:lnTo>
                        <a:close/>
                      </a:path>
                    </a:pathLst>
                  </a:custGeom>
                  <a:solidFill>
                    <a:srgbClr val="13007C"/>
                  </a:solidFill>
                  <a:ln w="9525">
                    <a:noFill/>
                    <a:round/>
                    <a:headEnd/>
                    <a:tailEnd/>
                  </a:ln>
                </p:spPr>
                <p:txBody>
                  <a:bodyPr/>
                  <a:lstStyle/>
                  <a:p>
                    <a:endParaRPr lang="en-US" sz="1400"/>
                  </a:p>
                </p:txBody>
              </p:sp>
              <p:sp>
                <p:nvSpPr>
                  <p:cNvPr id="764958" name="Freeform 30"/>
                  <p:cNvSpPr>
                    <a:spLocks/>
                  </p:cNvSpPr>
                  <p:nvPr/>
                </p:nvSpPr>
                <p:spPr bwMode="auto">
                  <a:xfrm>
                    <a:off x="5262" y="1049"/>
                    <a:ext cx="19" cy="2"/>
                  </a:xfrm>
                  <a:custGeom>
                    <a:avLst/>
                    <a:gdLst/>
                    <a:ahLst/>
                    <a:cxnLst>
                      <a:cxn ang="0">
                        <a:pos x="19" y="0"/>
                      </a:cxn>
                      <a:cxn ang="0">
                        <a:pos x="19" y="0"/>
                      </a:cxn>
                      <a:cxn ang="0">
                        <a:pos x="2" y="0"/>
                      </a:cxn>
                      <a:cxn ang="0">
                        <a:pos x="2" y="0"/>
                      </a:cxn>
                      <a:cxn ang="0">
                        <a:pos x="0" y="0"/>
                      </a:cxn>
                      <a:cxn ang="0">
                        <a:pos x="0" y="0"/>
                      </a:cxn>
                      <a:cxn ang="0">
                        <a:pos x="0" y="0"/>
                      </a:cxn>
                      <a:cxn ang="0">
                        <a:pos x="2" y="2"/>
                      </a:cxn>
                      <a:cxn ang="0">
                        <a:pos x="2" y="2"/>
                      </a:cxn>
                      <a:cxn ang="0">
                        <a:pos x="19" y="2"/>
                      </a:cxn>
                      <a:cxn ang="0">
                        <a:pos x="19" y="2"/>
                      </a:cxn>
                      <a:cxn ang="0">
                        <a:pos x="19" y="0"/>
                      </a:cxn>
                      <a:cxn ang="0">
                        <a:pos x="19" y="0"/>
                      </a:cxn>
                      <a:cxn ang="0">
                        <a:pos x="19" y="0"/>
                      </a:cxn>
                    </a:cxnLst>
                    <a:rect l="0" t="0" r="r" b="b"/>
                    <a:pathLst>
                      <a:path w="19" h="2">
                        <a:moveTo>
                          <a:pt x="19" y="0"/>
                        </a:moveTo>
                        <a:lnTo>
                          <a:pt x="19" y="0"/>
                        </a:lnTo>
                        <a:lnTo>
                          <a:pt x="2" y="0"/>
                        </a:lnTo>
                        <a:lnTo>
                          <a:pt x="2" y="0"/>
                        </a:lnTo>
                        <a:lnTo>
                          <a:pt x="0" y="0"/>
                        </a:lnTo>
                        <a:lnTo>
                          <a:pt x="0" y="0"/>
                        </a:lnTo>
                        <a:lnTo>
                          <a:pt x="0" y="0"/>
                        </a:lnTo>
                        <a:lnTo>
                          <a:pt x="2" y="2"/>
                        </a:lnTo>
                        <a:lnTo>
                          <a:pt x="2" y="2"/>
                        </a:lnTo>
                        <a:lnTo>
                          <a:pt x="19" y="2"/>
                        </a:lnTo>
                        <a:lnTo>
                          <a:pt x="19" y="2"/>
                        </a:lnTo>
                        <a:lnTo>
                          <a:pt x="19" y="0"/>
                        </a:lnTo>
                        <a:lnTo>
                          <a:pt x="19" y="0"/>
                        </a:lnTo>
                        <a:lnTo>
                          <a:pt x="19" y="0"/>
                        </a:lnTo>
                        <a:close/>
                      </a:path>
                    </a:pathLst>
                  </a:custGeom>
                  <a:solidFill>
                    <a:srgbClr val="13007C"/>
                  </a:solidFill>
                  <a:ln w="9525">
                    <a:noFill/>
                    <a:round/>
                    <a:headEnd/>
                    <a:tailEnd/>
                  </a:ln>
                </p:spPr>
                <p:txBody>
                  <a:bodyPr/>
                  <a:lstStyle/>
                  <a:p>
                    <a:endParaRPr lang="en-US" sz="1400"/>
                  </a:p>
                </p:txBody>
              </p:sp>
              <p:sp>
                <p:nvSpPr>
                  <p:cNvPr id="764959" name="Freeform 31"/>
                  <p:cNvSpPr>
                    <a:spLocks/>
                  </p:cNvSpPr>
                  <p:nvPr/>
                </p:nvSpPr>
                <p:spPr bwMode="auto">
                  <a:xfrm>
                    <a:off x="5271" y="1049"/>
                    <a:ext cx="1" cy="4"/>
                  </a:xfrm>
                  <a:custGeom>
                    <a:avLst/>
                    <a:gdLst/>
                    <a:ahLst/>
                    <a:cxnLst>
                      <a:cxn ang="0">
                        <a:pos x="0" y="0"/>
                      </a:cxn>
                      <a:cxn ang="0">
                        <a:pos x="0" y="0"/>
                      </a:cxn>
                      <a:cxn ang="0">
                        <a:pos x="0" y="0"/>
                      </a:cxn>
                      <a:cxn ang="0">
                        <a:pos x="0" y="4"/>
                      </a:cxn>
                      <a:cxn ang="0">
                        <a:pos x="0" y="4"/>
                      </a:cxn>
                      <a:cxn ang="0">
                        <a:pos x="0" y="4"/>
                      </a:cxn>
                      <a:cxn ang="0">
                        <a:pos x="0" y="0"/>
                      </a:cxn>
                      <a:cxn ang="0">
                        <a:pos x="0" y="0"/>
                      </a:cxn>
                    </a:cxnLst>
                    <a:rect l="0" t="0" r="r" b="b"/>
                    <a:pathLst>
                      <a:path h="4">
                        <a:moveTo>
                          <a:pt x="0" y="0"/>
                        </a:moveTo>
                        <a:lnTo>
                          <a:pt x="0" y="0"/>
                        </a:lnTo>
                        <a:lnTo>
                          <a:pt x="0" y="0"/>
                        </a:lnTo>
                        <a:lnTo>
                          <a:pt x="0" y="4"/>
                        </a:lnTo>
                        <a:lnTo>
                          <a:pt x="0" y="4"/>
                        </a:lnTo>
                        <a:lnTo>
                          <a:pt x="0" y="4"/>
                        </a:lnTo>
                        <a:lnTo>
                          <a:pt x="0" y="0"/>
                        </a:lnTo>
                        <a:lnTo>
                          <a:pt x="0" y="0"/>
                        </a:lnTo>
                        <a:close/>
                      </a:path>
                    </a:pathLst>
                  </a:custGeom>
                  <a:solidFill>
                    <a:srgbClr val="13007C"/>
                  </a:solidFill>
                  <a:ln w="9525">
                    <a:noFill/>
                    <a:round/>
                    <a:headEnd/>
                    <a:tailEnd/>
                  </a:ln>
                </p:spPr>
                <p:txBody>
                  <a:bodyPr/>
                  <a:lstStyle/>
                  <a:p>
                    <a:endParaRPr lang="en-US" sz="1400"/>
                  </a:p>
                </p:txBody>
              </p:sp>
              <p:sp>
                <p:nvSpPr>
                  <p:cNvPr id="764960" name="Freeform 32"/>
                  <p:cNvSpPr>
                    <a:spLocks/>
                  </p:cNvSpPr>
                  <p:nvPr/>
                </p:nvSpPr>
                <p:spPr bwMode="auto">
                  <a:xfrm>
                    <a:off x="5163" y="1056"/>
                    <a:ext cx="125" cy="2"/>
                  </a:xfrm>
                  <a:custGeom>
                    <a:avLst/>
                    <a:gdLst/>
                    <a:ahLst/>
                    <a:cxnLst>
                      <a:cxn ang="0">
                        <a:pos x="0" y="0"/>
                      </a:cxn>
                      <a:cxn ang="0">
                        <a:pos x="0" y="0"/>
                      </a:cxn>
                      <a:cxn ang="0">
                        <a:pos x="66" y="0"/>
                      </a:cxn>
                      <a:cxn ang="0">
                        <a:pos x="66" y="0"/>
                      </a:cxn>
                      <a:cxn ang="0">
                        <a:pos x="125" y="0"/>
                      </a:cxn>
                      <a:cxn ang="0">
                        <a:pos x="125" y="0"/>
                      </a:cxn>
                      <a:cxn ang="0">
                        <a:pos x="125" y="2"/>
                      </a:cxn>
                      <a:cxn ang="0">
                        <a:pos x="125" y="2"/>
                      </a:cxn>
                      <a:cxn ang="0">
                        <a:pos x="66" y="2"/>
                      </a:cxn>
                      <a:cxn ang="0">
                        <a:pos x="66" y="2"/>
                      </a:cxn>
                      <a:cxn ang="0">
                        <a:pos x="0" y="2"/>
                      </a:cxn>
                      <a:cxn ang="0">
                        <a:pos x="0" y="2"/>
                      </a:cxn>
                      <a:cxn ang="0">
                        <a:pos x="0" y="0"/>
                      </a:cxn>
                      <a:cxn ang="0">
                        <a:pos x="0" y="0"/>
                      </a:cxn>
                    </a:cxnLst>
                    <a:rect l="0" t="0" r="r" b="b"/>
                    <a:pathLst>
                      <a:path w="125" h="2">
                        <a:moveTo>
                          <a:pt x="0" y="0"/>
                        </a:moveTo>
                        <a:lnTo>
                          <a:pt x="0" y="0"/>
                        </a:lnTo>
                        <a:lnTo>
                          <a:pt x="66" y="0"/>
                        </a:lnTo>
                        <a:lnTo>
                          <a:pt x="66" y="0"/>
                        </a:lnTo>
                        <a:lnTo>
                          <a:pt x="125" y="0"/>
                        </a:lnTo>
                        <a:lnTo>
                          <a:pt x="125" y="0"/>
                        </a:lnTo>
                        <a:lnTo>
                          <a:pt x="125" y="2"/>
                        </a:lnTo>
                        <a:lnTo>
                          <a:pt x="125" y="2"/>
                        </a:lnTo>
                        <a:lnTo>
                          <a:pt x="66" y="2"/>
                        </a:lnTo>
                        <a:lnTo>
                          <a:pt x="66" y="2"/>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61" name="Freeform 33"/>
                  <p:cNvSpPr>
                    <a:spLocks/>
                  </p:cNvSpPr>
                  <p:nvPr/>
                </p:nvSpPr>
                <p:spPr bwMode="auto">
                  <a:xfrm>
                    <a:off x="5163" y="1035"/>
                    <a:ext cx="125" cy="9"/>
                  </a:xfrm>
                  <a:custGeom>
                    <a:avLst/>
                    <a:gdLst/>
                    <a:ahLst/>
                    <a:cxnLst>
                      <a:cxn ang="0">
                        <a:pos x="0" y="2"/>
                      </a:cxn>
                      <a:cxn ang="0">
                        <a:pos x="0" y="2"/>
                      </a:cxn>
                      <a:cxn ang="0">
                        <a:pos x="42" y="2"/>
                      </a:cxn>
                      <a:cxn ang="0">
                        <a:pos x="42" y="2"/>
                      </a:cxn>
                      <a:cxn ang="0">
                        <a:pos x="49" y="0"/>
                      </a:cxn>
                      <a:cxn ang="0">
                        <a:pos x="66" y="0"/>
                      </a:cxn>
                      <a:cxn ang="0">
                        <a:pos x="66" y="0"/>
                      </a:cxn>
                      <a:cxn ang="0">
                        <a:pos x="80" y="2"/>
                      </a:cxn>
                      <a:cxn ang="0">
                        <a:pos x="87" y="4"/>
                      </a:cxn>
                      <a:cxn ang="0">
                        <a:pos x="87" y="4"/>
                      </a:cxn>
                      <a:cxn ang="0">
                        <a:pos x="125" y="4"/>
                      </a:cxn>
                      <a:cxn ang="0">
                        <a:pos x="125" y="4"/>
                      </a:cxn>
                      <a:cxn ang="0">
                        <a:pos x="125" y="9"/>
                      </a:cxn>
                      <a:cxn ang="0">
                        <a:pos x="125" y="9"/>
                      </a:cxn>
                      <a:cxn ang="0">
                        <a:pos x="66" y="7"/>
                      </a:cxn>
                      <a:cxn ang="0">
                        <a:pos x="66" y="7"/>
                      </a:cxn>
                      <a:cxn ang="0">
                        <a:pos x="0" y="7"/>
                      </a:cxn>
                      <a:cxn ang="0">
                        <a:pos x="0" y="7"/>
                      </a:cxn>
                      <a:cxn ang="0">
                        <a:pos x="0" y="2"/>
                      </a:cxn>
                      <a:cxn ang="0">
                        <a:pos x="0" y="2"/>
                      </a:cxn>
                    </a:cxnLst>
                    <a:rect l="0" t="0" r="r" b="b"/>
                    <a:pathLst>
                      <a:path w="125" h="9">
                        <a:moveTo>
                          <a:pt x="0" y="2"/>
                        </a:moveTo>
                        <a:lnTo>
                          <a:pt x="0" y="2"/>
                        </a:lnTo>
                        <a:lnTo>
                          <a:pt x="42" y="2"/>
                        </a:lnTo>
                        <a:lnTo>
                          <a:pt x="42" y="2"/>
                        </a:lnTo>
                        <a:lnTo>
                          <a:pt x="49" y="0"/>
                        </a:lnTo>
                        <a:lnTo>
                          <a:pt x="66" y="0"/>
                        </a:lnTo>
                        <a:lnTo>
                          <a:pt x="66" y="0"/>
                        </a:lnTo>
                        <a:lnTo>
                          <a:pt x="80" y="2"/>
                        </a:lnTo>
                        <a:lnTo>
                          <a:pt x="87" y="4"/>
                        </a:lnTo>
                        <a:lnTo>
                          <a:pt x="87" y="4"/>
                        </a:lnTo>
                        <a:lnTo>
                          <a:pt x="125" y="4"/>
                        </a:lnTo>
                        <a:lnTo>
                          <a:pt x="125" y="4"/>
                        </a:lnTo>
                        <a:lnTo>
                          <a:pt x="125" y="9"/>
                        </a:lnTo>
                        <a:lnTo>
                          <a:pt x="125" y="9"/>
                        </a:lnTo>
                        <a:lnTo>
                          <a:pt x="66" y="7"/>
                        </a:lnTo>
                        <a:lnTo>
                          <a:pt x="66" y="7"/>
                        </a:lnTo>
                        <a:lnTo>
                          <a:pt x="0" y="7"/>
                        </a:lnTo>
                        <a:lnTo>
                          <a:pt x="0" y="7"/>
                        </a:lnTo>
                        <a:lnTo>
                          <a:pt x="0" y="2"/>
                        </a:lnTo>
                        <a:lnTo>
                          <a:pt x="0" y="2"/>
                        </a:lnTo>
                        <a:close/>
                      </a:path>
                    </a:pathLst>
                  </a:custGeom>
                  <a:solidFill>
                    <a:srgbClr val="553C99"/>
                  </a:solidFill>
                  <a:ln w="9525">
                    <a:noFill/>
                    <a:round/>
                    <a:headEnd/>
                    <a:tailEnd/>
                  </a:ln>
                </p:spPr>
                <p:txBody>
                  <a:bodyPr/>
                  <a:lstStyle/>
                  <a:p>
                    <a:endParaRPr lang="en-US" sz="1400"/>
                  </a:p>
                </p:txBody>
              </p:sp>
              <p:sp>
                <p:nvSpPr>
                  <p:cNvPr id="764962" name="Freeform 34"/>
                  <p:cNvSpPr>
                    <a:spLocks/>
                  </p:cNvSpPr>
                  <p:nvPr/>
                </p:nvSpPr>
                <p:spPr bwMode="auto">
                  <a:xfrm>
                    <a:off x="5163" y="1042"/>
                    <a:ext cx="125" cy="4"/>
                  </a:xfrm>
                  <a:custGeom>
                    <a:avLst/>
                    <a:gdLst/>
                    <a:ahLst/>
                    <a:cxnLst>
                      <a:cxn ang="0">
                        <a:pos x="0" y="2"/>
                      </a:cxn>
                      <a:cxn ang="0">
                        <a:pos x="0" y="2"/>
                      </a:cxn>
                      <a:cxn ang="0">
                        <a:pos x="66" y="2"/>
                      </a:cxn>
                      <a:cxn ang="0">
                        <a:pos x="66" y="2"/>
                      </a:cxn>
                      <a:cxn ang="0">
                        <a:pos x="125" y="4"/>
                      </a:cxn>
                      <a:cxn ang="0">
                        <a:pos x="125" y="4"/>
                      </a:cxn>
                      <a:cxn ang="0">
                        <a:pos x="125" y="2"/>
                      </a:cxn>
                      <a:cxn ang="0">
                        <a:pos x="125" y="2"/>
                      </a:cxn>
                      <a:cxn ang="0">
                        <a:pos x="66" y="2"/>
                      </a:cxn>
                      <a:cxn ang="0">
                        <a:pos x="66" y="2"/>
                      </a:cxn>
                      <a:cxn ang="0">
                        <a:pos x="0" y="0"/>
                      </a:cxn>
                      <a:cxn ang="0">
                        <a:pos x="0" y="0"/>
                      </a:cxn>
                      <a:cxn ang="0">
                        <a:pos x="0" y="2"/>
                      </a:cxn>
                      <a:cxn ang="0">
                        <a:pos x="0" y="2"/>
                      </a:cxn>
                    </a:cxnLst>
                    <a:rect l="0" t="0" r="r" b="b"/>
                    <a:pathLst>
                      <a:path w="125" h="4">
                        <a:moveTo>
                          <a:pt x="0" y="2"/>
                        </a:moveTo>
                        <a:lnTo>
                          <a:pt x="0" y="2"/>
                        </a:lnTo>
                        <a:lnTo>
                          <a:pt x="66" y="2"/>
                        </a:lnTo>
                        <a:lnTo>
                          <a:pt x="66" y="2"/>
                        </a:lnTo>
                        <a:lnTo>
                          <a:pt x="125" y="4"/>
                        </a:lnTo>
                        <a:lnTo>
                          <a:pt x="125" y="4"/>
                        </a:lnTo>
                        <a:lnTo>
                          <a:pt x="125" y="2"/>
                        </a:lnTo>
                        <a:lnTo>
                          <a:pt x="125" y="2"/>
                        </a:lnTo>
                        <a:lnTo>
                          <a:pt x="66" y="2"/>
                        </a:lnTo>
                        <a:lnTo>
                          <a:pt x="66" y="2"/>
                        </a:lnTo>
                        <a:lnTo>
                          <a:pt x="0" y="0"/>
                        </a:lnTo>
                        <a:lnTo>
                          <a:pt x="0" y="0"/>
                        </a:lnTo>
                        <a:lnTo>
                          <a:pt x="0" y="2"/>
                        </a:lnTo>
                        <a:lnTo>
                          <a:pt x="0" y="2"/>
                        </a:lnTo>
                        <a:close/>
                      </a:path>
                    </a:pathLst>
                  </a:custGeom>
                  <a:solidFill>
                    <a:srgbClr val="13007C"/>
                  </a:solidFill>
                  <a:ln w="9525">
                    <a:noFill/>
                    <a:round/>
                    <a:headEnd/>
                    <a:tailEnd/>
                  </a:ln>
                </p:spPr>
                <p:txBody>
                  <a:bodyPr/>
                  <a:lstStyle/>
                  <a:p>
                    <a:endParaRPr lang="en-US" sz="1400"/>
                  </a:p>
                </p:txBody>
              </p:sp>
              <p:sp>
                <p:nvSpPr>
                  <p:cNvPr id="764963" name="Freeform 35"/>
                  <p:cNvSpPr>
                    <a:spLocks/>
                  </p:cNvSpPr>
                  <p:nvPr/>
                </p:nvSpPr>
                <p:spPr bwMode="auto">
                  <a:xfrm>
                    <a:off x="5207" y="1051"/>
                    <a:ext cx="8" cy="2"/>
                  </a:xfrm>
                  <a:custGeom>
                    <a:avLst/>
                    <a:gdLst/>
                    <a:ahLst/>
                    <a:cxnLst>
                      <a:cxn ang="0">
                        <a:pos x="5" y="0"/>
                      </a:cxn>
                      <a:cxn ang="0">
                        <a:pos x="5" y="0"/>
                      </a:cxn>
                      <a:cxn ang="0">
                        <a:pos x="8" y="0"/>
                      </a:cxn>
                      <a:cxn ang="0">
                        <a:pos x="8" y="0"/>
                      </a:cxn>
                      <a:cxn ang="0">
                        <a:pos x="8" y="2"/>
                      </a:cxn>
                      <a:cxn ang="0">
                        <a:pos x="5" y="2"/>
                      </a:cxn>
                      <a:cxn ang="0">
                        <a:pos x="5" y="2"/>
                      </a:cxn>
                      <a:cxn ang="0">
                        <a:pos x="3" y="2"/>
                      </a:cxn>
                      <a:cxn ang="0">
                        <a:pos x="0" y="0"/>
                      </a:cxn>
                      <a:cxn ang="0">
                        <a:pos x="0" y="0"/>
                      </a:cxn>
                      <a:cxn ang="0">
                        <a:pos x="5" y="0"/>
                      </a:cxn>
                      <a:cxn ang="0">
                        <a:pos x="5" y="0"/>
                      </a:cxn>
                    </a:cxnLst>
                    <a:rect l="0" t="0" r="r" b="b"/>
                    <a:pathLst>
                      <a:path w="8" h="2">
                        <a:moveTo>
                          <a:pt x="5" y="0"/>
                        </a:moveTo>
                        <a:lnTo>
                          <a:pt x="5" y="0"/>
                        </a:lnTo>
                        <a:lnTo>
                          <a:pt x="8" y="0"/>
                        </a:lnTo>
                        <a:lnTo>
                          <a:pt x="8" y="0"/>
                        </a:lnTo>
                        <a:lnTo>
                          <a:pt x="8" y="2"/>
                        </a:lnTo>
                        <a:lnTo>
                          <a:pt x="5" y="2"/>
                        </a:lnTo>
                        <a:lnTo>
                          <a:pt x="5" y="2"/>
                        </a:lnTo>
                        <a:lnTo>
                          <a:pt x="3" y="2"/>
                        </a:lnTo>
                        <a:lnTo>
                          <a:pt x="0" y="0"/>
                        </a:lnTo>
                        <a:lnTo>
                          <a:pt x="0" y="0"/>
                        </a:lnTo>
                        <a:lnTo>
                          <a:pt x="5" y="0"/>
                        </a:lnTo>
                        <a:lnTo>
                          <a:pt x="5" y="0"/>
                        </a:lnTo>
                        <a:close/>
                      </a:path>
                    </a:pathLst>
                  </a:custGeom>
                  <a:solidFill>
                    <a:srgbClr val="13007C"/>
                  </a:solidFill>
                  <a:ln w="9525">
                    <a:noFill/>
                    <a:round/>
                    <a:headEnd/>
                    <a:tailEnd/>
                  </a:ln>
                </p:spPr>
                <p:txBody>
                  <a:bodyPr/>
                  <a:lstStyle/>
                  <a:p>
                    <a:endParaRPr lang="en-US" sz="1400"/>
                  </a:p>
                </p:txBody>
              </p:sp>
              <p:sp>
                <p:nvSpPr>
                  <p:cNvPr id="764964" name="Freeform 36"/>
                  <p:cNvSpPr>
                    <a:spLocks/>
                  </p:cNvSpPr>
                  <p:nvPr/>
                </p:nvSpPr>
                <p:spPr bwMode="auto">
                  <a:xfrm>
                    <a:off x="5210" y="1051"/>
                    <a:ext cx="5" cy="2"/>
                  </a:xfrm>
                  <a:custGeom>
                    <a:avLst/>
                    <a:gdLst/>
                    <a:ahLst/>
                    <a:cxnLst>
                      <a:cxn ang="0">
                        <a:pos x="2" y="0"/>
                      </a:cxn>
                      <a:cxn ang="0">
                        <a:pos x="2" y="0"/>
                      </a:cxn>
                      <a:cxn ang="0">
                        <a:pos x="5" y="0"/>
                      </a:cxn>
                      <a:cxn ang="0">
                        <a:pos x="5" y="0"/>
                      </a:cxn>
                      <a:cxn ang="0">
                        <a:pos x="2" y="2"/>
                      </a:cxn>
                      <a:cxn ang="0">
                        <a:pos x="2" y="2"/>
                      </a:cxn>
                      <a:cxn ang="0">
                        <a:pos x="0" y="0"/>
                      </a:cxn>
                      <a:cxn ang="0">
                        <a:pos x="0" y="0"/>
                      </a:cxn>
                      <a:cxn ang="0">
                        <a:pos x="2" y="0"/>
                      </a:cxn>
                      <a:cxn ang="0">
                        <a:pos x="2" y="0"/>
                      </a:cxn>
                    </a:cxnLst>
                    <a:rect l="0" t="0" r="r" b="b"/>
                    <a:pathLst>
                      <a:path w="5" h="2">
                        <a:moveTo>
                          <a:pt x="2" y="0"/>
                        </a:moveTo>
                        <a:lnTo>
                          <a:pt x="2" y="0"/>
                        </a:lnTo>
                        <a:lnTo>
                          <a:pt x="5" y="0"/>
                        </a:lnTo>
                        <a:lnTo>
                          <a:pt x="5" y="0"/>
                        </a:lnTo>
                        <a:lnTo>
                          <a:pt x="2" y="2"/>
                        </a:lnTo>
                        <a:lnTo>
                          <a:pt x="2" y="2"/>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5" name="Freeform 37"/>
                  <p:cNvSpPr>
                    <a:spLocks/>
                  </p:cNvSpPr>
                  <p:nvPr/>
                </p:nvSpPr>
                <p:spPr bwMode="auto">
                  <a:xfrm>
                    <a:off x="5210" y="1051"/>
                    <a:ext cx="5" cy="2"/>
                  </a:xfrm>
                  <a:custGeom>
                    <a:avLst/>
                    <a:gdLst/>
                    <a:ahLst/>
                    <a:cxnLst>
                      <a:cxn ang="0">
                        <a:pos x="2" y="0"/>
                      </a:cxn>
                      <a:cxn ang="0">
                        <a:pos x="2" y="0"/>
                      </a:cxn>
                      <a:cxn ang="0">
                        <a:pos x="5" y="0"/>
                      </a:cxn>
                      <a:cxn ang="0">
                        <a:pos x="5" y="0"/>
                      </a:cxn>
                      <a:cxn ang="0">
                        <a:pos x="2" y="2"/>
                      </a:cxn>
                      <a:cxn ang="0">
                        <a:pos x="2" y="2"/>
                      </a:cxn>
                      <a:cxn ang="0">
                        <a:pos x="0" y="0"/>
                      </a:cxn>
                      <a:cxn ang="0">
                        <a:pos x="0" y="0"/>
                      </a:cxn>
                      <a:cxn ang="0">
                        <a:pos x="2" y="0"/>
                      </a:cxn>
                      <a:cxn ang="0">
                        <a:pos x="2" y="0"/>
                      </a:cxn>
                    </a:cxnLst>
                    <a:rect l="0" t="0" r="r" b="b"/>
                    <a:pathLst>
                      <a:path w="5" h="2">
                        <a:moveTo>
                          <a:pt x="2" y="0"/>
                        </a:moveTo>
                        <a:lnTo>
                          <a:pt x="2" y="0"/>
                        </a:lnTo>
                        <a:lnTo>
                          <a:pt x="5" y="0"/>
                        </a:lnTo>
                        <a:lnTo>
                          <a:pt x="5" y="0"/>
                        </a:lnTo>
                        <a:lnTo>
                          <a:pt x="2" y="2"/>
                        </a:lnTo>
                        <a:lnTo>
                          <a:pt x="2" y="2"/>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6" name="Freeform 38"/>
                  <p:cNvSpPr>
                    <a:spLocks/>
                  </p:cNvSpPr>
                  <p:nvPr/>
                </p:nvSpPr>
                <p:spPr bwMode="auto">
                  <a:xfrm>
                    <a:off x="5210" y="1051"/>
                    <a:ext cx="5" cy="1"/>
                  </a:xfrm>
                  <a:custGeom>
                    <a:avLst/>
                    <a:gdLst/>
                    <a:ahLst/>
                    <a:cxnLst>
                      <a:cxn ang="0">
                        <a:pos x="2" y="0"/>
                      </a:cxn>
                      <a:cxn ang="0">
                        <a:pos x="2" y="0"/>
                      </a:cxn>
                      <a:cxn ang="0">
                        <a:pos x="5" y="0"/>
                      </a:cxn>
                      <a:cxn ang="0">
                        <a:pos x="5" y="0"/>
                      </a:cxn>
                      <a:cxn ang="0">
                        <a:pos x="2" y="0"/>
                      </a:cxn>
                      <a:cxn ang="0">
                        <a:pos x="2" y="0"/>
                      </a:cxn>
                      <a:cxn ang="0">
                        <a:pos x="0" y="0"/>
                      </a:cxn>
                      <a:cxn ang="0">
                        <a:pos x="0" y="0"/>
                      </a:cxn>
                      <a:cxn ang="0">
                        <a:pos x="2" y="0"/>
                      </a:cxn>
                      <a:cxn ang="0">
                        <a:pos x="2" y="0"/>
                      </a:cxn>
                    </a:cxnLst>
                    <a:rect l="0" t="0" r="r" b="b"/>
                    <a:pathLst>
                      <a:path w="5">
                        <a:moveTo>
                          <a:pt x="2" y="0"/>
                        </a:moveTo>
                        <a:lnTo>
                          <a:pt x="2" y="0"/>
                        </a:lnTo>
                        <a:lnTo>
                          <a:pt x="5" y="0"/>
                        </a:lnTo>
                        <a:lnTo>
                          <a:pt x="5"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7" name="Freeform 39"/>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8" name="Freeform 40"/>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69" name="Freeform 41"/>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endParaRPr lang="en-US" sz="1400"/>
                  </a:p>
                </p:txBody>
              </p:sp>
              <p:sp>
                <p:nvSpPr>
                  <p:cNvPr id="764970" name="Freeform 42"/>
                  <p:cNvSpPr>
                    <a:spLocks/>
                  </p:cNvSpPr>
                  <p:nvPr/>
                </p:nvSpPr>
                <p:spPr bwMode="auto">
                  <a:xfrm>
                    <a:off x="5179" y="1046"/>
                    <a:ext cx="12" cy="7"/>
                  </a:xfrm>
                  <a:custGeom>
                    <a:avLst/>
                    <a:gdLst/>
                    <a:ahLst/>
                    <a:cxnLst>
                      <a:cxn ang="0">
                        <a:pos x="5" y="0"/>
                      </a:cxn>
                      <a:cxn ang="0">
                        <a:pos x="5" y="0"/>
                      </a:cxn>
                      <a:cxn ang="0">
                        <a:pos x="10" y="3"/>
                      </a:cxn>
                      <a:cxn ang="0">
                        <a:pos x="12" y="5"/>
                      </a:cxn>
                      <a:cxn ang="0">
                        <a:pos x="12" y="5"/>
                      </a:cxn>
                      <a:cxn ang="0">
                        <a:pos x="10" y="7"/>
                      </a:cxn>
                      <a:cxn ang="0">
                        <a:pos x="7" y="7"/>
                      </a:cxn>
                      <a:cxn ang="0">
                        <a:pos x="3" y="7"/>
                      </a:cxn>
                      <a:cxn ang="0">
                        <a:pos x="0" y="5"/>
                      </a:cxn>
                      <a:cxn ang="0">
                        <a:pos x="0" y="5"/>
                      </a:cxn>
                      <a:cxn ang="0">
                        <a:pos x="3" y="0"/>
                      </a:cxn>
                      <a:cxn ang="0">
                        <a:pos x="5" y="0"/>
                      </a:cxn>
                      <a:cxn ang="0">
                        <a:pos x="5" y="0"/>
                      </a:cxn>
                    </a:cxnLst>
                    <a:rect l="0" t="0" r="r" b="b"/>
                    <a:pathLst>
                      <a:path w="12" h="7">
                        <a:moveTo>
                          <a:pt x="5" y="0"/>
                        </a:moveTo>
                        <a:lnTo>
                          <a:pt x="5" y="0"/>
                        </a:lnTo>
                        <a:lnTo>
                          <a:pt x="10" y="3"/>
                        </a:lnTo>
                        <a:lnTo>
                          <a:pt x="12" y="5"/>
                        </a:lnTo>
                        <a:lnTo>
                          <a:pt x="12" y="5"/>
                        </a:lnTo>
                        <a:lnTo>
                          <a:pt x="10" y="7"/>
                        </a:lnTo>
                        <a:lnTo>
                          <a:pt x="7" y="7"/>
                        </a:lnTo>
                        <a:lnTo>
                          <a:pt x="3" y="7"/>
                        </a:lnTo>
                        <a:lnTo>
                          <a:pt x="0" y="5"/>
                        </a:lnTo>
                        <a:lnTo>
                          <a:pt x="0" y="5"/>
                        </a:lnTo>
                        <a:lnTo>
                          <a:pt x="3" y="0"/>
                        </a:lnTo>
                        <a:lnTo>
                          <a:pt x="5" y="0"/>
                        </a:lnTo>
                        <a:lnTo>
                          <a:pt x="5" y="0"/>
                        </a:lnTo>
                        <a:close/>
                      </a:path>
                    </a:pathLst>
                  </a:custGeom>
                  <a:solidFill>
                    <a:srgbClr val="13007C"/>
                  </a:solidFill>
                  <a:ln w="9525">
                    <a:noFill/>
                    <a:round/>
                    <a:headEnd/>
                    <a:tailEnd/>
                  </a:ln>
                </p:spPr>
                <p:txBody>
                  <a:bodyPr/>
                  <a:lstStyle/>
                  <a:p>
                    <a:endParaRPr lang="en-US" sz="1400"/>
                  </a:p>
                </p:txBody>
              </p:sp>
              <p:sp>
                <p:nvSpPr>
                  <p:cNvPr id="764971" name="Freeform 43"/>
                  <p:cNvSpPr>
                    <a:spLocks/>
                  </p:cNvSpPr>
                  <p:nvPr/>
                </p:nvSpPr>
                <p:spPr bwMode="auto">
                  <a:xfrm>
                    <a:off x="5179" y="1046"/>
                    <a:ext cx="12" cy="5"/>
                  </a:xfrm>
                  <a:custGeom>
                    <a:avLst/>
                    <a:gdLst/>
                    <a:ahLst/>
                    <a:cxnLst>
                      <a:cxn ang="0">
                        <a:pos x="5" y="0"/>
                      </a:cxn>
                      <a:cxn ang="0">
                        <a:pos x="5" y="0"/>
                      </a:cxn>
                      <a:cxn ang="0">
                        <a:pos x="10" y="3"/>
                      </a:cxn>
                      <a:cxn ang="0">
                        <a:pos x="12" y="5"/>
                      </a:cxn>
                      <a:cxn ang="0">
                        <a:pos x="12" y="5"/>
                      </a:cxn>
                      <a:cxn ang="0">
                        <a:pos x="5" y="5"/>
                      </a:cxn>
                      <a:cxn ang="0">
                        <a:pos x="0" y="5"/>
                      </a:cxn>
                      <a:cxn ang="0">
                        <a:pos x="0" y="5"/>
                      </a:cxn>
                      <a:cxn ang="0">
                        <a:pos x="0" y="3"/>
                      </a:cxn>
                      <a:cxn ang="0">
                        <a:pos x="5" y="0"/>
                      </a:cxn>
                      <a:cxn ang="0">
                        <a:pos x="5" y="0"/>
                      </a:cxn>
                    </a:cxnLst>
                    <a:rect l="0" t="0" r="r" b="b"/>
                    <a:pathLst>
                      <a:path w="12" h="5">
                        <a:moveTo>
                          <a:pt x="5" y="0"/>
                        </a:moveTo>
                        <a:lnTo>
                          <a:pt x="5" y="0"/>
                        </a:lnTo>
                        <a:lnTo>
                          <a:pt x="10" y="3"/>
                        </a:lnTo>
                        <a:lnTo>
                          <a:pt x="12" y="5"/>
                        </a:lnTo>
                        <a:lnTo>
                          <a:pt x="12" y="5"/>
                        </a:lnTo>
                        <a:lnTo>
                          <a:pt x="5" y="5"/>
                        </a:lnTo>
                        <a:lnTo>
                          <a:pt x="0" y="5"/>
                        </a:lnTo>
                        <a:lnTo>
                          <a:pt x="0" y="5"/>
                        </a:lnTo>
                        <a:lnTo>
                          <a:pt x="0" y="3"/>
                        </a:lnTo>
                        <a:lnTo>
                          <a:pt x="5" y="0"/>
                        </a:lnTo>
                        <a:lnTo>
                          <a:pt x="5" y="0"/>
                        </a:lnTo>
                        <a:close/>
                      </a:path>
                    </a:pathLst>
                  </a:custGeom>
                  <a:solidFill>
                    <a:srgbClr val="13007C"/>
                  </a:solidFill>
                  <a:ln w="9525">
                    <a:noFill/>
                    <a:round/>
                    <a:headEnd/>
                    <a:tailEnd/>
                  </a:ln>
                </p:spPr>
                <p:txBody>
                  <a:bodyPr/>
                  <a:lstStyle/>
                  <a:p>
                    <a:endParaRPr lang="en-US" sz="1400"/>
                  </a:p>
                </p:txBody>
              </p:sp>
              <p:sp>
                <p:nvSpPr>
                  <p:cNvPr id="764972" name="Freeform 44"/>
                  <p:cNvSpPr>
                    <a:spLocks/>
                  </p:cNvSpPr>
                  <p:nvPr/>
                </p:nvSpPr>
                <p:spPr bwMode="auto">
                  <a:xfrm>
                    <a:off x="5179" y="1049"/>
                    <a:ext cx="12" cy="4"/>
                  </a:xfrm>
                  <a:custGeom>
                    <a:avLst/>
                    <a:gdLst/>
                    <a:ahLst/>
                    <a:cxnLst>
                      <a:cxn ang="0">
                        <a:pos x="0" y="0"/>
                      </a:cxn>
                      <a:cxn ang="0">
                        <a:pos x="0" y="0"/>
                      </a:cxn>
                      <a:cxn ang="0">
                        <a:pos x="12" y="0"/>
                      </a:cxn>
                      <a:cxn ang="0">
                        <a:pos x="12" y="0"/>
                      </a:cxn>
                      <a:cxn ang="0">
                        <a:pos x="12" y="4"/>
                      </a:cxn>
                      <a:cxn ang="0">
                        <a:pos x="12" y="4"/>
                      </a:cxn>
                      <a:cxn ang="0">
                        <a:pos x="0" y="2"/>
                      </a:cxn>
                      <a:cxn ang="0">
                        <a:pos x="0" y="2"/>
                      </a:cxn>
                      <a:cxn ang="0">
                        <a:pos x="0" y="0"/>
                      </a:cxn>
                      <a:cxn ang="0">
                        <a:pos x="0" y="0"/>
                      </a:cxn>
                    </a:cxnLst>
                    <a:rect l="0" t="0" r="r" b="b"/>
                    <a:pathLst>
                      <a:path w="12" h="4">
                        <a:moveTo>
                          <a:pt x="0" y="0"/>
                        </a:moveTo>
                        <a:lnTo>
                          <a:pt x="0" y="0"/>
                        </a:lnTo>
                        <a:lnTo>
                          <a:pt x="12" y="0"/>
                        </a:lnTo>
                        <a:lnTo>
                          <a:pt x="12" y="0"/>
                        </a:lnTo>
                        <a:lnTo>
                          <a:pt x="12" y="4"/>
                        </a:lnTo>
                        <a:lnTo>
                          <a:pt x="12" y="4"/>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73" name="Freeform 45"/>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4" name="Freeform 46"/>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5" name="Freeform 47"/>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6" name="Freeform 48"/>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7" name="Freeform 49"/>
                  <p:cNvSpPr>
                    <a:spLocks/>
                  </p:cNvSpPr>
                  <p:nvPr/>
                </p:nvSpPr>
                <p:spPr bwMode="auto">
                  <a:xfrm>
                    <a:off x="5184" y="1051"/>
                    <a:ext cx="2" cy="1"/>
                  </a:xfrm>
                  <a:custGeom>
                    <a:avLst/>
                    <a:gdLst/>
                    <a:ahLst/>
                    <a:cxnLst>
                      <a:cxn ang="0">
                        <a:pos x="0" y="0"/>
                      </a:cxn>
                      <a:cxn ang="0">
                        <a:pos x="0" y="0"/>
                      </a:cxn>
                      <a:cxn ang="0">
                        <a:pos x="2" y="0"/>
                      </a:cxn>
                      <a:cxn ang="0">
                        <a:pos x="2" y="0"/>
                      </a:cxn>
                      <a:cxn ang="0">
                        <a:pos x="2" y="0"/>
                      </a:cxn>
                      <a:cxn ang="0">
                        <a:pos x="2" y="0"/>
                      </a:cxn>
                      <a:cxn ang="0">
                        <a:pos x="0" y="0"/>
                      </a:cxn>
                      <a:cxn ang="0">
                        <a:pos x="0" y="0"/>
                      </a:cxn>
                      <a:cxn ang="0">
                        <a:pos x="0" y="0"/>
                      </a:cxn>
                      <a:cxn ang="0">
                        <a:pos x="0" y="0"/>
                      </a:cxn>
                    </a:cxnLst>
                    <a:rect l="0" t="0" r="r" b="b"/>
                    <a:pathLst>
                      <a:path w="2">
                        <a:moveTo>
                          <a:pt x="0" y="0"/>
                        </a:moveTo>
                        <a:lnTo>
                          <a:pt x="0" y="0"/>
                        </a:lnTo>
                        <a:lnTo>
                          <a:pt x="2" y="0"/>
                        </a:lnTo>
                        <a:lnTo>
                          <a:pt x="2" y="0"/>
                        </a:lnTo>
                        <a:lnTo>
                          <a:pt x="2" y="0"/>
                        </a:lnTo>
                        <a:lnTo>
                          <a:pt x="2"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8" name="Freeform 50"/>
                  <p:cNvSpPr>
                    <a:spLocks/>
                  </p:cNvSpPr>
                  <p:nvPr/>
                </p:nvSpPr>
                <p:spPr bwMode="auto">
                  <a:xfrm>
                    <a:off x="5184" y="1051"/>
                    <a:ext cx="2" cy="1"/>
                  </a:xfrm>
                  <a:custGeom>
                    <a:avLst/>
                    <a:gdLst/>
                    <a:ahLst/>
                    <a:cxnLst>
                      <a:cxn ang="0">
                        <a:pos x="0" y="0"/>
                      </a:cxn>
                      <a:cxn ang="0">
                        <a:pos x="0" y="0"/>
                      </a:cxn>
                      <a:cxn ang="0">
                        <a:pos x="2" y="0"/>
                      </a:cxn>
                      <a:cxn ang="0">
                        <a:pos x="2" y="0"/>
                      </a:cxn>
                      <a:cxn ang="0">
                        <a:pos x="2" y="0"/>
                      </a:cxn>
                      <a:cxn ang="0">
                        <a:pos x="2" y="0"/>
                      </a:cxn>
                      <a:cxn ang="0">
                        <a:pos x="0" y="0"/>
                      </a:cxn>
                      <a:cxn ang="0">
                        <a:pos x="0" y="0"/>
                      </a:cxn>
                      <a:cxn ang="0">
                        <a:pos x="0" y="0"/>
                      </a:cxn>
                      <a:cxn ang="0">
                        <a:pos x="0" y="0"/>
                      </a:cxn>
                    </a:cxnLst>
                    <a:rect l="0" t="0" r="r" b="b"/>
                    <a:pathLst>
                      <a:path w="2">
                        <a:moveTo>
                          <a:pt x="0" y="0"/>
                        </a:moveTo>
                        <a:lnTo>
                          <a:pt x="0" y="0"/>
                        </a:lnTo>
                        <a:lnTo>
                          <a:pt x="2" y="0"/>
                        </a:lnTo>
                        <a:lnTo>
                          <a:pt x="2" y="0"/>
                        </a:lnTo>
                        <a:lnTo>
                          <a:pt x="2" y="0"/>
                        </a:lnTo>
                        <a:lnTo>
                          <a:pt x="2"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79" name="Freeform 51"/>
                  <p:cNvSpPr>
                    <a:spLocks/>
                  </p:cNvSpPr>
                  <p:nvPr/>
                </p:nvSpPr>
                <p:spPr bwMode="auto">
                  <a:xfrm>
                    <a:off x="5167" y="1046"/>
                    <a:ext cx="5" cy="7"/>
                  </a:xfrm>
                  <a:custGeom>
                    <a:avLst/>
                    <a:gdLst/>
                    <a:ahLst/>
                    <a:cxnLst>
                      <a:cxn ang="0">
                        <a:pos x="0" y="0"/>
                      </a:cxn>
                      <a:cxn ang="0">
                        <a:pos x="0" y="0"/>
                      </a:cxn>
                      <a:cxn ang="0">
                        <a:pos x="3" y="3"/>
                      </a:cxn>
                      <a:cxn ang="0">
                        <a:pos x="5" y="5"/>
                      </a:cxn>
                      <a:cxn ang="0">
                        <a:pos x="5" y="5"/>
                      </a:cxn>
                      <a:cxn ang="0">
                        <a:pos x="3" y="7"/>
                      </a:cxn>
                      <a:cxn ang="0">
                        <a:pos x="0" y="7"/>
                      </a:cxn>
                      <a:cxn ang="0">
                        <a:pos x="0" y="7"/>
                      </a:cxn>
                      <a:cxn ang="0">
                        <a:pos x="0" y="7"/>
                      </a:cxn>
                      <a:cxn ang="0">
                        <a:pos x="0" y="5"/>
                      </a:cxn>
                      <a:cxn ang="0">
                        <a:pos x="0" y="5"/>
                      </a:cxn>
                      <a:cxn ang="0">
                        <a:pos x="0" y="3"/>
                      </a:cxn>
                      <a:cxn ang="0">
                        <a:pos x="0" y="0"/>
                      </a:cxn>
                      <a:cxn ang="0">
                        <a:pos x="0" y="0"/>
                      </a:cxn>
                    </a:cxnLst>
                    <a:rect l="0" t="0" r="r" b="b"/>
                    <a:pathLst>
                      <a:path w="5" h="7">
                        <a:moveTo>
                          <a:pt x="0" y="0"/>
                        </a:moveTo>
                        <a:lnTo>
                          <a:pt x="0" y="0"/>
                        </a:lnTo>
                        <a:lnTo>
                          <a:pt x="3" y="3"/>
                        </a:lnTo>
                        <a:lnTo>
                          <a:pt x="5" y="5"/>
                        </a:lnTo>
                        <a:lnTo>
                          <a:pt x="5" y="5"/>
                        </a:lnTo>
                        <a:lnTo>
                          <a:pt x="3" y="7"/>
                        </a:lnTo>
                        <a:lnTo>
                          <a:pt x="0" y="7"/>
                        </a:lnTo>
                        <a:lnTo>
                          <a:pt x="0" y="7"/>
                        </a:lnTo>
                        <a:lnTo>
                          <a:pt x="0" y="7"/>
                        </a:lnTo>
                        <a:lnTo>
                          <a:pt x="0" y="5"/>
                        </a:lnTo>
                        <a:lnTo>
                          <a:pt x="0" y="5"/>
                        </a:lnTo>
                        <a:lnTo>
                          <a:pt x="0" y="3"/>
                        </a:lnTo>
                        <a:lnTo>
                          <a:pt x="0" y="0"/>
                        </a:lnTo>
                        <a:lnTo>
                          <a:pt x="0" y="0"/>
                        </a:lnTo>
                        <a:close/>
                      </a:path>
                    </a:pathLst>
                  </a:custGeom>
                  <a:solidFill>
                    <a:srgbClr val="13007C"/>
                  </a:solidFill>
                  <a:ln w="9525">
                    <a:noFill/>
                    <a:round/>
                    <a:headEnd/>
                    <a:tailEnd/>
                  </a:ln>
                </p:spPr>
                <p:txBody>
                  <a:bodyPr/>
                  <a:lstStyle/>
                  <a:p>
                    <a:endParaRPr lang="en-US" sz="1400"/>
                  </a:p>
                </p:txBody>
              </p:sp>
              <p:sp>
                <p:nvSpPr>
                  <p:cNvPr id="764980" name="Freeform 52"/>
                  <p:cNvSpPr>
                    <a:spLocks/>
                  </p:cNvSpPr>
                  <p:nvPr/>
                </p:nvSpPr>
                <p:spPr bwMode="auto">
                  <a:xfrm>
                    <a:off x="5167" y="1049"/>
                    <a:ext cx="5" cy="4"/>
                  </a:xfrm>
                  <a:custGeom>
                    <a:avLst/>
                    <a:gdLst/>
                    <a:ahLst/>
                    <a:cxnLst>
                      <a:cxn ang="0">
                        <a:pos x="0" y="0"/>
                      </a:cxn>
                      <a:cxn ang="0">
                        <a:pos x="0" y="0"/>
                      </a:cxn>
                      <a:cxn ang="0">
                        <a:pos x="3" y="0"/>
                      </a:cxn>
                      <a:cxn ang="0">
                        <a:pos x="5" y="2"/>
                      </a:cxn>
                      <a:cxn ang="0">
                        <a:pos x="5" y="2"/>
                      </a:cxn>
                      <a:cxn ang="0">
                        <a:pos x="3" y="4"/>
                      </a:cxn>
                      <a:cxn ang="0">
                        <a:pos x="0" y="4"/>
                      </a:cxn>
                      <a:cxn ang="0">
                        <a:pos x="0" y="4"/>
                      </a:cxn>
                      <a:cxn ang="0">
                        <a:pos x="0" y="4"/>
                      </a:cxn>
                      <a:cxn ang="0">
                        <a:pos x="0" y="2"/>
                      </a:cxn>
                      <a:cxn ang="0">
                        <a:pos x="0" y="2"/>
                      </a:cxn>
                      <a:cxn ang="0">
                        <a:pos x="0" y="0"/>
                      </a:cxn>
                      <a:cxn ang="0">
                        <a:pos x="0" y="0"/>
                      </a:cxn>
                      <a:cxn ang="0">
                        <a:pos x="0" y="0"/>
                      </a:cxn>
                    </a:cxnLst>
                    <a:rect l="0" t="0" r="r" b="b"/>
                    <a:pathLst>
                      <a:path w="5" h="4">
                        <a:moveTo>
                          <a:pt x="0" y="0"/>
                        </a:moveTo>
                        <a:lnTo>
                          <a:pt x="0" y="0"/>
                        </a:lnTo>
                        <a:lnTo>
                          <a:pt x="3" y="0"/>
                        </a:lnTo>
                        <a:lnTo>
                          <a:pt x="5" y="2"/>
                        </a:lnTo>
                        <a:lnTo>
                          <a:pt x="5" y="2"/>
                        </a:lnTo>
                        <a:lnTo>
                          <a:pt x="3" y="4"/>
                        </a:lnTo>
                        <a:lnTo>
                          <a:pt x="0" y="4"/>
                        </a:lnTo>
                        <a:lnTo>
                          <a:pt x="0" y="4"/>
                        </a:lnTo>
                        <a:lnTo>
                          <a:pt x="0" y="4"/>
                        </a:lnTo>
                        <a:lnTo>
                          <a:pt x="0" y="2"/>
                        </a:lnTo>
                        <a:lnTo>
                          <a:pt x="0" y="2"/>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1" name="Freeform 53"/>
                  <p:cNvSpPr>
                    <a:spLocks/>
                  </p:cNvSpPr>
                  <p:nvPr/>
                </p:nvSpPr>
                <p:spPr bwMode="auto">
                  <a:xfrm>
                    <a:off x="5167" y="1049"/>
                    <a:ext cx="5" cy="4"/>
                  </a:xfrm>
                  <a:custGeom>
                    <a:avLst/>
                    <a:gdLst/>
                    <a:ahLst/>
                    <a:cxnLst>
                      <a:cxn ang="0">
                        <a:pos x="0" y="0"/>
                      </a:cxn>
                      <a:cxn ang="0">
                        <a:pos x="0" y="0"/>
                      </a:cxn>
                      <a:cxn ang="0">
                        <a:pos x="3" y="0"/>
                      </a:cxn>
                      <a:cxn ang="0">
                        <a:pos x="5" y="2"/>
                      </a:cxn>
                      <a:cxn ang="0">
                        <a:pos x="5" y="2"/>
                      </a:cxn>
                      <a:cxn ang="0">
                        <a:pos x="3" y="4"/>
                      </a:cxn>
                      <a:cxn ang="0">
                        <a:pos x="0" y="4"/>
                      </a:cxn>
                      <a:cxn ang="0">
                        <a:pos x="0" y="4"/>
                      </a:cxn>
                      <a:cxn ang="0">
                        <a:pos x="0" y="2"/>
                      </a:cxn>
                      <a:cxn ang="0">
                        <a:pos x="0" y="2"/>
                      </a:cxn>
                      <a:cxn ang="0">
                        <a:pos x="0" y="0"/>
                      </a:cxn>
                      <a:cxn ang="0">
                        <a:pos x="0" y="0"/>
                      </a:cxn>
                      <a:cxn ang="0">
                        <a:pos x="0" y="0"/>
                      </a:cxn>
                    </a:cxnLst>
                    <a:rect l="0" t="0" r="r" b="b"/>
                    <a:pathLst>
                      <a:path w="5" h="4">
                        <a:moveTo>
                          <a:pt x="0" y="0"/>
                        </a:moveTo>
                        <a:lnTo>
                          <a:pt x="0" y="0"/>
                        </a:lnTo>
                        <a:lnTo>
                          <a:pt x="3" y="0"/>
                        </a:lnTo>
                        <a:lnTo>
                          <a:pt x="5" y="2"/>
                        </a:lnTo>
                        <a:lnTo>
                          <a:pt x="5" y="2"/>
                        </a:lnTo>
                        <a:lnTo>
                          <a:pt x="3" y="4"/>
                        </a:lnTo>
                        <a:lnTo>
                          <a:pt x="0" y="4"/>
                        </a:lnTo>
                        <a:lnTo>
                          <a:pt x="0" y="4"/>
                        </a:lnTo>
                        <a:lnTo>
                          <a:pt x="0" y="2"/>
                        </a:lnTo>
                        <a:lnTo>
                          <a:pt x="0" y="2"/>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2" name="Freeform 54"/>
                  <p:cNvSpPr>
                    <a:spLocks/>
                  </p:cNvSpPr>
                  <p:nvPr/>
                </p:nvSpPr>
                <p:spPr bwMode="auto">
                  <a:xfrm>
                    <a:off x="5167" y="1049"/>
                    <a:ext cx="3" cy="4"/>
                  </a:xfrm>
                  <a:custGeom>
                    <a:avLst/>
                    <a:gdLst/>
                    <a:ahLst/>
                    <a:cxnLst>
                      <a:cxn ang="0">
                        <a:pos x="0" y="0"/>
                      </a:cxn>
                      <a:cxn ang="0">
                        <a:pos x="0" y="0"/>
                      </a:cxn>
                      <a:cxn ang="0">
                        <a:pos x="3" y="0"/>
                      </a:cxn>
                      <a:cxn ang="0">
                        <a:pos x="3" y="2"/>
                      </a:cxn>
                      <a:cxn ang="0">
                        <a:pos x="3" y="2"/>
                      </a:cxn>
                      <a:cxn ang="0">
                        <a:pos x="3" y="4"/>
                      </a:cxn>
                      <a:cxn ang="0">
                        <a:pos x="0" y="4"/>
                      </a:cxn>
                      <a:cxn ang="0">
                        <a:pos x="0" y="4"/>
                      </a:cxn>
                      <a:cxn ang="0">
                        <a:pos x="0" y="4"/>
                      </a:cxn>
                      <a:cxn ang="0">
                        <a:pos x="0" y="2"/>
                      </a:cxn>
                      <a:cxn ang="0">
                        <a:pos x="0" y="2"/>
                      </a:cxn>
                      <a:cxn ang="0">
                        <a:pos x="0" y="0"/>
                      </a:cxn>
                      <a:cxn ang="0">
                        <a:pos x="0" y="0"/>
                      </a:cxn>
                    </a:cxnLst>
                    <a:rect l="0" t="0" r="r" b="b"/>
                    <a:pathLst>
                      <a:path w="3" h="4">
                        <a:moveTo>
                          <a:pt x="0" y="0"/>
                        </a:moveTo>
                        <a:lnTo>
                          <a:pt x="0" y="0"/>
                        </a:lnTo>
                        <a:lnTo>
                          <a:pt x="3" y="0"/>
                        </a:lnTo>
                        <a:lnTo>
                          <a:pt x="3" y="2"/>
                        </a:lnTo>
                        <a:lnTo>
                          <a:pt x="3" y="2"/>
                        </a:lnTo>
                        <a:lnTo>
                          <a:pt x="3" y="4"/>
                        </a:lnTo>
                        <a:lnTo>
                          <a:pt x="0" y="4"/>
                        </a:lnTo>
                        <a:lnTo>
                          <a:pt x="0" y="4"/>
                        </a:lnTo>
                        <a:lnTo>
                          <a:pt x="0" y="4"/>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83" name="Freeform 55"/>
                  <p:cNvSpPr>
                    <a:spLocks/>
                  </p:cNvSpPr>
                  <p:nvPr/>
                </p:nvSpPr>
                <p:spPr bwMode="auto">
                  <a:xfrm>
                    <a:off x="5167" y="1049"/>
                    <a:ext cx="3" cy="4"/>
                  </a:xfrm>
                  <a:custGeom>
                    <a:avLst/>
                    <a:gdLst/>
                    <a:ahLst/>
                    <a:cxnLst>
                      <a:cxn ang="0">
                        <a:pos x="0" y="0"/>
                      </a:cxn>
                      <a:cxn ang="0">
                        <a:pos x="0" y="0"/>
                      </a:cxn>
                      <a:cxn ang="0">
                        <a:pos x="3" y="0"/>
                      </a:cxn>
                      <a:cxn ang="0">
                        <a:pos x="3" y="2"/>
                      </a:cxn>
                      <a:cxn ang="0">
                        <a:pos x="3" y="2"/>
                      </a:cxn>
                      <a:cxn ang="0">
                        <a:pos x="3" y="4"/>
                      </a:cxn>
                      <a:cxn ang="0">
                        <a:pos x="0" y="4"/>
                      </a:cxn>
                      <a:cxn ang="0">
                        <a:pos x="0" y="4"/>
                      </a:cxn>
                      <a:cxn ang="0">
                        <a:pos x="0" y="4"/>
                      </a:cxn>
                      <a:cxn ang="0">
                        <a:pos x="0" y="2"/>
                      </a:cxn>
                      <a:cxn ang="0">
                        <a:pos x="0" y="2"/>
                      </a:cxn>
                      <a:cxn ang="0">
                        <a:pos x="0" y="0"/>
                      </a:cxn>
                      <a:cxn ang="0">
                        <a:pos x="0" y="0"/>
                      </a:cxn>
                    </a:cxnLst>
                    <a:rect l="0" t="0" r="r" b="b"/>
                    <a:pathLst>
                      <a:path w="3" h="4">
                        <a:moveTo>
                          <a:pt x="0" y="0"/>
                        </a:moveTo>
                        <a:lnTo>
                          <a:pt x="0" y="0"/>
                        </a:lnTo>
                        <a:lnTo>
                          <a:pt x="3" y="0"/>
                        </a:lnTo>
                        <a:lnTo>
                          <a:pt x="3" y="2"/>
                        </a:lnTo>
                        <a:lnTo>
                          <a:pt x="3" y="2"/>
                        </a:lnTo>
                        <a:lnTo>
                          <a:pt x="3" y="4"/>
                        </a:lnTo>
                        <a:lnTo>
                          <a:pt x="0" y="4"/>
                        </a:lnTo>
                        <a:lnTo>
                          <a:pt x="0" y="4"/>
                        </a:lnTo>
                        <a:lnTo>
                          <a:pt x="0" y="4"/>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84" name="Freeform 56"/>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5" name="Freeform 57"/>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6" name="Freeform 58"/>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7" name="Freeform 59"/>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8" name="Freeform 60"/>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89" name="Freeform 61"/>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0" name="Freeform 62"/>
                  <p:cNvSpPr>
                    <a:spLocks/>
                  </p:cNvSpPr>
                  <p:nvPr/>
                </p:nvSpPr>
                <p:spPr bwMode="auto">
                  <a:xfrm>
                    <a:off x="5167" y="1049"/>
                    <a:ext cx="1" cy="2"/>
                  </a:xfrm>
                  <a:custGeom>
                    <a:avLst/>
                    <a:gdLst/>
                    <a:ahLst/>
                    <a:cxnLst>
                      <a:cxn ang="0">
                        <a:pos x="0" y="0"/>
                      </a:cxn>
                      <a:cxn ang="0">
                        <a:pos x="0" y="0"/>
                      </a:cxn>
                      <a:cxn ang="0">
                        <a:pos x="0" y="0"/>
                      </a:cxn>
                      <a:cxn ang="0">
                        <a:pos x="0" y="2"/>
                      </a:cxn>
                      <a:cxn ang="0">
                        <a:pos x="0" y="0"/>
                      </a:cxn>
                      <a:cxn ang="0">
                        <a:pos x="0" y="0"/>
                      </a:cxn>
                      <a:cxn ang="0">
                        <a:pos x="0" y="0"/>
                      </a:cxn>
                      <a:cxn ang="0">
                        <a:pos x="0" y="0"/>
                      </a:cxn>
                    </a:cxnLst>
                    <a:rect l="0" t="0" r="r" b="b"/>
                    <a:pathLst>
                      <a:path h="2">
                        <a:moveTo>
                          <a:pt x="0" y="0"/>
                        </a:moveTo>
                        <a:lnTo>
                          <a:pt x="0" y="0"/>
                        </a:lnTo>
                        <a:lnTo>
                          <a:pt x="0" y="0"/>
                        </a:lnTo>
                        <a:lnTo>
                          <a:pt x="0" y="2"/>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1" name="Freeform 63"/>
                  <p:cNvSpPr>
                    <a:spLocks/>
                  </p:cNvSpPr>
                  <p:nvPr/>
                </p:nvSpPr>
                <p:spPr bwMode="auto">
                  <a:xfrm>
                    <a:off x="5167" y="1049"/>
                    <a:ext cx="1" cy="2"/>
                  </a:xfrm>
                  <a:custGeom>
                    <a:avLst/>
                    <a:gdLst/>
                    <a:ahLst/>
                    <a:cxnLst>
                      <a:cxn ang="0">
                        <a:pos x="0" y="0"/>
                      </a:cxn>
                      <a:cxn ang="0">
                        <a:pos x="0" y="0"/>
                      </a:cxn>
                      <a:cxn ang="0">
                        <a:pos x="0" y="0"/>
                      </a:cxn>
                      <a:cxn ang="0">
                        <a:pos x="0" y="2"/>
                      </a:cxn>
                      <a:cxn ang="0">
                        <a:pos x="0" y="0"/>
                      </a:cxn>
                      <a:cxn ang="0">
                        <a:pos x="0" y="0"/>
                      </a:cxn>
                      <a:cxn ang="0">
                        <a:pos x="0" y="0"/>
                      </a:cxn>
                      <a:cxn ang="0">
                        <a:pos x="0" y="0"/>
                      </a:cxn>
                    </a:cxnLst>
                    <a:rect l="0" t="0" r="r" b="b"/>
                    <a:pathLst>
                      <a:path h="2">
                        <a:moveTo>
                          <a:pt x="0" y="0"/>
                        </a:moveTo>
                        <a:lnTo>
                          <a:pt x="0" y="0"/>
                        </a:lnTo>
                        <a:lnTo>
                          <a:pt x="0" y="0"/>
                        </a:lnTo>
                        <a:lnTo>
                          <a:pt x="0" y="2"/>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2" name="Freeform 64"/>
                  <p:cNvSpPr>
                    <a:spLocks/>
                  </p:cNvSpPr>
                  <p:nvPr/>
                </p:nvSpPr>
                <p:spPr bwMode="auto">
                  <a:xfrm>
                    <a:off x="5167" y="1049"/>
                    <a:ext cx="1" cy="2"/>
                  </a:xfrm>
                  <a:custGeom>
                    <a:avLst/>
                    <a:gdLst/>
                    <a:ahLst/>
                    <a:cxnLst>
                      <a:cxn ang="0">
                        <a:pos x="0" y="0"/>
                      </a:cxn>
                      <a:cxn ang="0">
                        <a:pos x="0" y="0"/>
                      </a:cxn>
                      <a:cxn ang="0">
                        <a:pos x="0" y="0"/>
                      </a:cxn>
                      <a:cxn ang="0">
                        <a:pos x="0" y="2"/>
                      </a:cxn>
                      <a:cxn ang="0">
                        <a:pos x="0" y="2"/>
                      </a:cxn>
                      <a:cxn ang="0">
                        <a:pos x="0" y="0"/>
                      </a:cxn>
                      <a:cxn ang="0">
                        <a:pos x="0" y="0"/>
                      </a:cxn>
                    </a:cxnLst>
                    <a:rect l="0" t="0" r="r" b="b"/>
                    <a:pathLst>
                      <a:path h="2">
                        <a:moveTo>
                          <a:pt x="0" y="0"/>
                        </a:moveTo>
                        <a:lnTo>
                          <a:pt x="0" y="0"/>
                        </a:lnTo>
                        <a:lnTo>
                          <a:pt x="0" y="0"/>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93" name="Freeform 65"/>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4" name="Freeform 66"/>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5" name="Freeform 67"/>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endParaRPr lang="en-US" sz="1400"/>
                  </a:p>
                </p:txBody>
              </p:sp>
              <p:sp>
                <p:nvSpPr>
                  <p:cNvPr id="764996" name="Freeform 68"/>
                  <p:cNvSpPr>
                    <a:spLocks/>
                  </p:cNvSpPr>
                  <p:nvPr/>
                </p:nvSpPr>
                <p:spPr bwMode="auto">
                  <a:xfrm>
                    <a:off x="5167" y="1049"/>
                    <a:ext cx="3" cy="2"/>
                  </a:xfrm>
                  <a:custGeom>
                    <a:avLst/>
                    <a:gdLst/>
                    <a:ahLst/>
                    <a:cxnLst>
                      <a:cxn ang="0">
                        <a:pos x="0" y="0"/>
                      </a:cxn>
                      <a:cxn ang="0">
                        <a:pos x="0" y="0"/>
                      </a:cxn>
                      <a:cxn ang="0">
                        <a:pos x="3" y="2"/>
                      </a:cxn>
                      <a:cxn ang="0">
                        <a:pos x="3" y="2"/>
                      </a:cxn>
                      <a:cxn ang="0">
                        <a:pos x="0" y="2"/>
                      </a:cxn>
                      <a:cxn ang="0">
                        <a:pos x="0" y="2"/>
                      </a:cxn>
                      <a:cxn ang="0">
                        <a:pos x="0" y="2"/>
                      </a:cxn>
                      <a:cxn ang="0">
                        <a:pos x="0" y="2"/>
                      </a:cxn>
                      <a:cxn ang="0">
                        <a:pos x="0" y="0"/>
                      </a:cxn>
                      <a:cxn ang="0">
                        <a:pos x="0" y="0"/>
                      </a:cxn>
                    </a:cxnLst>
                    <a:rect l="0" t="0" r="r" b="b"/>
                    <a:pathLst>
                      <a:path w="3" h="2">
                        <a:moveTo>
                          <a:pt x="0" y="0"/>
                        </a:moveTo>
                        <a:lnTo>
                          <a:pt x="0" y="0"/>
                        </a:lnTo>
                        <a:lnTo>
                          <a:pt x="3" y="2"/>
                        </a:lnTo>
                        <a:lnTo>
                          <a:pt x="3" y="2"/>
                        </a:lnTo>
                        <a:lnTo>
                          <a:pt x="0" y="2"/>
                        </a:lnTo>
                        <a:lnTo>
                          <a:pt x="0" y="2"/>
                        </a:lnTo>
                        <a:lnTo>
                          <a:pt x="0" y="2"/>
                        </a:lnTo>
                        <a:lnTo>
                          <a:pt x="0" y="2"/>
                        </a:lnTo>
                        <a:lnTo>
                          <a:pt x="0" y="0"/>
                        </a:lnTo>
                        <a:lnTo>
                          <a:pt x="0" y="0"/>
                        </a:lnTo>
                        <a:close/>
                      </a:path>
                    </a:pathLst>
                  </a:custGeom>
                  <a:solidFill>
                    <a:srgbClr val="13007C"/>
                  </a:solidFill>
                  <a:ln w="9525">
                    <a:noFill/>
                    <a:round/>
                    <a:headEnd/>
                    <a:tailEnd/>
                  </a:ln>
                </p:spPr>
                <p:txBody>
                  <a:bodyPr/>
                  <a:lstStyle/>
                  <a:p>
                    <a:endParaRPr lang="en-US" sz="1400"/>
                  </a:p>
                </p:txBody>
              </p:sp>
              <p:sp>
                <p:nvSpPr>
                  <p:cNvPr id="764997" name="Freeform 69"/>
                  <p:cNvSpPr>
                    <a:spLocks/>
                  </p:cNvSpPr>
                  <p:nvPr/>
                </p:nvSpPr>
                <p:spPr bwMode="auto">
                  <a:xfrm>
                    <a:off x="5217" y="1405"/>
                    <a:ext cx="231" cy="85"/>
                  </a:xfrm>
                  <a:custGeom>
                    <a:avLst/>
                    <a:gdLst/>
                    <a:ahLst/>
                    <a:cxnLst>
                      <a:cxn ang="0">
                        <a:pos x="146" y="0"/>
                      </a:cxn>
                      <a:cxn ang="0">
                        <a:pos x="146" y="0"/>
                      </a:cxn>
                      <a:cxn ang="0">
                        <a:pos x="231" y="12"/>
                      </a:cxn>
                      <a:cxn ang="0">
                        <a:pos x="231" y="85"/>
                      </a:cxn>
                      <a:cxn ang="0">
                        <a:pos x="231" y="85"/>
                      </a:cxn>
                      <a:cxn ang="0">
                        <a:pos x="5" y="35"/>
                      </a:cxn>
                      <a:cxn ang="0">
                        <a:pos x="5" y="35"/>
                      </a:cxn>
                      <a:cxn ang="0">
                        <a:pos x="0" y="33"/>
                      </a:cxn>
                      <a:cxn ang="0">
                        <a:pos x="0" y="30"/>
                      </a:cxn>
                      <a:cxn ang="0">
                        <a:pos x="12" y="26"/>
                      </a:cxn>
                      <a:cxn ang="0">
                        <a:pos x="12" y="26"/>
                      </a:cxn>
                      <a:cxn ang="0">
                        <a:pos x="115" y="2"/>
                      </a:cxn>
                      <a:cxn ang="0">
                        <a:pos x="115" y="2"/>
                      </a:cxn>
                      <a:cxn ang="0">
                        <a:pos x="130" y="0"/>
                      </a:cxn>
                      <a:cxn ang="0">
                        <a:pos x="146" y="0"/>
                      </a:cxn>
                      <a:cxn ang="0">
                        <a:pos x="146" y="0"/>
                      </a:cxn>
                    </a:cxnLst>
                    <a:rect l="0" t="0" r="r" b="b"/>
                    <a:pathLst>
                      <a:path w="231" h="85">
                        <a:moveTo>
                          <a:pt x="146" y="0"/>
                        </a:moveTo>
                        <a:lnTo>
                          <a:pt x="146" y="0"/>
                        </a:lnTo>
                        <a:lnTo>
                          <a:pt x="231" y="12"/>
                        </a:lnTo>
                        <a:lnTo>
                          <a:pt x="231" y="85"/>
                        </a:lnTo>
                        <a:lnTo>
                          <a:pt x="231" y="85"/>
                        </a:lnTo>
                        <a:lnTo>
                          <a:pt x="5" y="35"/>
                        </a:lnTo>
                        <a:lnTo>
                          <a:pt x="5" y="35"/>
                        </a:lnTo>
                        <a:lnTo>
                          <a:pt x="0" y="33"/>
                        </a:lnTo>
                        <a:lnTo>
                          <a:pt x="0" y="30"/>
                        </a:lnTo>
                        <a:lnTo>
                          <a:pt x="12" y="26"/>
                        </a:lnTo>
                        <a:lnTo>
                          <a:pt x="12" y="26"/>
                        </a:lnTo>
                        <a:lnTo>
                          <a:pt x="115" y="2"/>
                        </a:lnTo>
                        <a:lnTo>
                          <a:pt x="115" y="2"/>
                        </a:lnTo>
                        <a:lnTo>
                          <a:pt x="130" y="0"/>
                        </a:lnTo>
                        <a:lnTo>
                          <a:pt x="146" y="0"/>
                        </a:lnTo>
                        <a:lnTo>
                          <a:pt x="146" y="0"/>
                        </a:lnTo>
                        <a:close/>
                      </a:path>
                    </a:pathLst>
                  </a:custGeom>
                  <a:solidFill>
                    <a:srgbClr val="13007C"/>
                  </a:solidFill>
                  <a:ln w="9525">
                    <a:noFill/>
                    <a:round/>
                    <a:headEnd/>
                    <a:tailEnd/>
                  </a:ln>
                </p:spPr>
                <p:txBody>
                  <a:bodyPr/>
                  <a:lstStyle/>
                  <a:p>
                    <a:endParaRPr lang="en-US" sz="1400"/>
                  </a:p>
                </p:txBody>
              </p:sp>
              <p:sp>
                <p:nvSpPr>
                  <p:cNvPr id="764998" name="Freeform 70"/>
                  <p:cNvSpPr>
                    <a:spLocks/>
                  </p:cNvSpPr>
                  <p:nvPr/>
                </p:nvSpPr>
                <p:spPr bwMode="auto">
                  <a:xfrm>
                    <a:off x="5217" y="1400"/>
                    <a:ext cx="231" cy="85"/>
                  </a:xfrm>
                  <a:custGeom>
                    <a:avLst/>
                    <a:gdLst/>
                    <a:ahLst/>
                    <a:cxnLst>
                      <a:cxn ang="0">
                        <a:pos x="146" y="0"/>
                      </a:cxn>
                      <a:cxn ang="0">
                        <a:pos x="146" y="0"/>
                      </a:cxn>
                      <a:cxn ang="0">
                        <a:pos x="231" y="12"/>
                      </a:cxn>
                      <a:cxn ang="0">
                        <a:pos x="231" y="85"/>
                      </a:cxn>
                      <a:cxn ang="0">
                        <a:pos x="231" y="85"/>
                      </a:cxn>
                      <a:cxn ang="0">
                        <a:pos x="5" y="33"/>
                      </a:cxn>
                      <a:cxn ang="0">
                        <a:pos x="5" y="33"/>
                      </a:cxn>
                      <a:cxn ang="0">
                        <a:pos x="0" y="33"/>
                      </a:cxn>
                      <a:cxn ang="0">
                        <a:pos x="0" y="31"/>
                      </a:cxn>
                      <a:cxn ang="0">
                        <a:pos x="12" y="26"/>
                      </a:cxn>
                      <a:cxn ang="0">
                        <a:pos x="12" y="26"/>
                      </a:cxn>
                      <a:cxn ang="0">
                        <a:pos x="115" y="0"/>
                      </a:cxn>
                      <a:cxn ang="0">
                        <a:pos x="115" y="0"/>
                      </a:cxn>
                      <a:cxn ang="0">
                        <a:pos x="130" y="0"/>
                      </a:cxn>
                      <a:cxn ang="0">
                        <a:pos x="146" y="0"/>
                      </a:cxn>
                      <a:cxn ang="0">
                        <a:pos x="146" y="0"/>
                      </a:cxn>
                    </a:cxnLst>
                    <a:rect l="0" t="0" r="r" b="b"/>
                    <a:pathLst>
                      <a:path w="231" h="85">
                        <a:moveTo>
                          <a:pt x="146" y="0"/>
                        </a:moveTo>
                        <a:lnTo>
                          <a:pt x="146" y="0"/>
                        </a:lnTo>
                        <a:lnTo>
                          <a:pt x="231" y="12"/>
                        </a:lnTo>
                        <a:lnTo>
                          <a:pt x="231" y="85"/>
                        </a:lnTo>
                        <a:lnTo>
                          <a:pt x="231" y="85"/>
                        </a:lnTo>
                        <a:lnTo>
                          <a:pt x="5" y="33"/>
                        </a:lnTo>
                        <a:lnTo>
                          <a:pt x="5" y="33"/>
                        </a:lnTo>
                        <a:lnTo>
                          <a:pt x="0" y="33"/>
                        </a:lnTo>
                        <a:lnTo>
                          <a:pt x="0" y="31"/>
                        </a:lnTo>
                        <a:lnTo>
                          <a:pt x="12" y="26"/>
                        </a:lnTo>
                        <a:lnTo>
                          <a:pt x="12" y="26"/>
                        </a:lnTo>
                        <a:lnTo>
                          <a:pt x="115" y="0"/>
                        </a:lnTo>
                        <a:lnTo>
                          <a:pt x="115" y="0"/>
                        </a:lnTo>
                        <a:lnTo>
                          <a:pt x="130" y="0"/>
                        </a:lnTo>
                        <a:lnTo>
                          <a:pt x="146" y="0"/>
                        </a:lnTo>
                        <a:lnTo>
                          <a:pt x="146" y="0"/>
                        </a:lnTo>
                        <a:close/>
                      </a:path>
                    </a:pathLst>
                  </a:custGeom>
                  <a:solidFill>
                    <a:srgbClr val="13007C"/>
                  </a:solidFill>
                  <a:ln w="9525">
                    <a:noFill/>
                    <a:round/>
                    <a:headEnd/>
                    <a:tailEnd/>
                  </a:ln>
                </p:spPr>
                <p:txBody>
                  <a:bodyPr/>
                  <a:lstStyle/>
                  <a:p>
                    <a:endParaRPr lang="en-US" sz="1400"/>
                  </a:p>
                </p:txBody>
              </p:sp>
              <p:sp>
                <p:nvSpPr>
                  <p:cNvPr id="764999" name="Freeform 71"/>
                  <p:cNvSpPr>
                    <a:spLocks/>
                  </p:cNvSpPr>
                  <p:nvPr/>
                </p:nvSpPr>
                <p:spPr bwMode="auto">
                  <a:xfrm>
                    <a:off x="4804" y="1353"/>
                    <a:ext cx="533" cy="68"/>
                  </a:xfrm>
                  <a:custGeom>
                    <a:avLst/>
                    <a:gdLst/>
                    <a:ahLst/>
                    <a:cxnLst>
                      <a:cxn ang="0">
                        <a:pos x="526" y="66"/>
                      </a:cxn>
                      <a:cxn ang="0">
                        <a:pos x="491" y="68"/>
                      </a:cxn>
                      <a:cxn ang="0">
                        <a:pos x="474" y="64"/>
                      </a:cxn>
                      <a:cxn ang="0">
                        <a:pos x="460" y="54"/>
                      </a:cxn>
                      <a:cxn ang="0">
                        <a:pos x="460" y="47"/>
                      </a:cxn>
                      <a:cxn ang="0">
                        <a:pos x="458" y="40"/>
                      </a:cxn>
                      <a:cxn ang="0">
                        <a:pos x="451" y="38"/>
                      </a:cxn>
                      <a:cxn ang="0">
                        <a:pos x="432" y="40"/>
                      </a:cxn>
                      <a:cxn ang="0">
                        <a:pos x="288" y="57"/>
                      </a:cxn>
                      <a:cxn ang="0">
                        <a:pos x="215" y="57"/>
                      </a:cxn>
                      <a:cxn ang="0">
                        <a:pos x="144" y="47"/>
                      </a:cxn>
                      <a:cxn ang="0">
                        <a:pos x="90" y="35"/>
                      </a:cxn>
                      <a:cxn ang="0">
                        <a:pos x="36" y="21"/>
                      </a:cxn>
                      <a:cxn ang="0">
                        <a:pos x="3" y="7"/>
                      </a:cxn>
                      <a:cxn ang="0">
                        <a:pos x="0" y="0"/>
                      </a:cxn>
                      <a:cxn ang="0">
                        <a:pos x="3" y="0"/>
                      </a:cxn>
                      <a:cxn ang="0">
                        <a:pos x="5" y="5"/>
                      </a:cxn>
                      <a:cxn ang="0">
                        <a:pos x="26" y="16"/>
                      </a:cxn>
                      <a:cxn ang="0">
                        <a:pos x="55" y="24"/>
                      </a:cxn>
                      <a:cxn ang="0">
                        <a:pos x="144" y="45"/>
                      </a:cxn>
                      <a:cxn ang="0">
                        <a:pos x="180" y="49"/>
                      </a:cxn>
                      <a:cxn ang="0">
                        <a:pos x="250" y="54"/>
                      </a:cxn>
                      <a:cxn ang="0">
                        <a:pos x="356" y="47"/>
                      </a:cxn>
                      <a:cxn ang="0">
                        <a:pos x="425" y="38"/>
                      </a:cxn>
                      <a:cxn ang="0">
                        <a:pos x="455" y="35"/>
                      </a:cxn>
                      <a:cxn ang="0">
                        <a:pos x="462" y="40"/>
                      </a:cxn>
                      <a:cxn ang="0">
                        <a:pos x="462" y="47"/>
                      </a:cxn>
                      <a:cxn ang="0">
                        <a:pos x="467" y="54"/>
                      </a:cxn>
                      <a:cxn ang="0">
                        <a:pos x="484" y="64"/>
                      </a:cxn>
                      <a:cxn ang="0">
                        <a:pos x="517" y="66"/>
                      </a:cxn>
                      <a:cxn ang="0">
                        <a:pos x="533" y="64"/>
                      </a:cxn>
                      <a:cxn ang="0">
                        <a:pos x="526" y="66"/>
                      </a:cxn>
                    </a:cxnLst>
                    <a:rect l="0" t="0" r="r" b="b"/>
                    <a:pathLst>
                      <a:path w="533" h="68">
                        <a:moveTo>
                          <a:pt x="526" y="66"/>
                        </a:moveTo>
                        <a:lnTo>
                          <a:pt x="526" y="66"/>
                        </a:lnTo>
                        <a:lnTo>
                          <a:pt x="510" y="68"/>
                        </a:lnTo>
                        <a:lnTo>
                          <a:pt x="491" y="68"/>
                        </a:lnTo>
                        <a:lnTo>
                          <a:pt x="481" y="66"/>
                        </a:lnTo>
                        <a:lnTo>
                          <a:pt x="474" y="64"/>
                        </a:lnTo>
                        <a:lnTo>
                          <a:pt x="467" y="59"/>
                        </a:lnTo>
                        <a:lnTo>
                          <a:pt x="460" y="54"/>
                        </a:lnTo>
                        <a:lnTo>
                          <a:pt x="460" y="54"/>
                        </a:lnTo>
                        <a:lnTo>
                          <a:pt x="460" y="47"/>
                        </a:lnTo>
                        <a:lnTo>
                          <a:pt x="460" y="42"/>
                        </a:lnTo>
                        <a:lnTo>
                          <a:pt x="458" y="40"/>
                        </a:lnTo>
                        <a:lnTo>
                          <a:pt x="451" y="38"/>
                        </a:lnTo>
                        <a:lnTo>
                          <a:pt x="451" y="38"/>
                        </a:lnTo>
                        <a:lnTo>
                          <a:pt x="432" y="40"/>
                        </a:lnTo>
                        <a:lnTo>
                          <a:pt x="432" y="40"/>
                        </a:lnTo>
                        <a:lnTo>
                          <a:pt x="359" y="49"/>
                        </a:lnTo>
                        <a:lnTo>
                          <a:pt x="288" y="57"/>
                        </a:lnTo>
                        <a:lnTo>
                          <a:pt x="253" y="57"/>
                        </a:lnTo>
                        <a:lnTo>
                          <a:pt x="215" y="57"/>
                        </a:lnTo>
                        <a:lnTo>
                          <a:pt x="180" y="52"/>
                        </a:lnTo>
                        <a:lnTo>
                          <a:pt x="144" y="47"/>
                        </a:lnTo>
                        <a:lnTo>
                          <a:pt x="144" y="47"/>
                        </a:lnTo>
                        <a:lnTo>
                          <a:pt x="90" y="35"/>
                        </a:lnTo>
                        <a:lnTo>
                          <a:pt x="36" y="21"/>
                        </a:lnTo>
                        <a:lnTo>
                          <a:pt x="36" y="21"/>
                        </a:lnTo>
                        <a:lnTo>
                          <a:pt x="12" y="14"/>
                        </a:lnTo>
                        <a:lnTo>
                          <a:pt x="3" y="7"/>
                        </a:lnTo>
                        <a:lnTo>
                          <a:pt x="0" y="5"/>
                        </a:lnTo>
                        <a:lnTo>
                          <a:pt x="0" y="0"/>
                        </a:lnTo>
                        <a:lnTo>
                          <a:pt x="0" y="0"/>
                        </a:lnTo>
                        <a:lnTo>
                          <a:pt x="3" y="0"/>
                        </a:lnTo>
                        <a:lnTo>
                          <a:pt x="3" y="0"/>
                        </a:lnTo>
                        <a:lnTo>
                          <a:pt x="5" y="5"/>
                        </a:lnTo>
                        <a:lnTo>
                          <a:pt x="12" y="9"/>
                        </a:lnTo>
                        <a:lnTo>
                          <a:pt x="26" y="16"/>
                        </a:lnTo>
                        <a:lnTo>
                          <a:pt x="26" y="16"/>
                        </a:lnTo>
                        <a:lnTo>
                          <a:pt x="55" y="24"/>
                        </a:lnTo>
                        <a:lnTo>
                          <a:pt x="85" y="33"/>
                        </a:lnTo>
                        <a:lnTo>
                          <a:pt x="144" y="45"/>
                        </a:lnTo>
                        <a:lnTo>
                          <a:pt x="144" y="45"/>
                        </a:lnTo>
                        <a:lnTo>
                          <a:pt x="180" y="49"/>
                        </a:lnTo>
                        <a:lnTo>
                          <a:pt x="215" y="52"/>
                        </a:lnTo>
                        <a:lnTo>
                          <a:pt x="250" y="54"/>
                        </a:lnTo>
                        <a:lnTo>
                          <a:pt x="286" y="54"/>
                        </a:lnTo>
                        <a:lnTo>
                          <a:pt x="356" y="47"/>
                        </a:lnTo>
                        <a:lnTo>
                          <a:pt x="425" y="38"/>
                        </a:lnTo>
                        <a:lnTo>
                          <a:pt x="425" y="38"/>
                        </a:lnTo>
                        <a:lnTo>
                          <a:pt x="444" y="35"/>
                        </a:lnTo>
                        <a:lnTo>
                          <a:pt x="455" y="35"/>
                        </a:lnTo>
                        <a:lnTo>
                          <a:pt x="460" y="38"/>
                        </a:lnTo>
                        <a:lnTo>
                          <a:pt x="462" y="40"/>
                        </a:lnTo>
                        <a:lnTo>
                          <a:pt x="462" y="40"/>
                        </a:lnTo>
                        <a:lnTo>
                          <a:pt x="462" y="47"/>
                        </a:lnTo>
                        <a:lnTo>
                          <a:pt x="462" y="47"/>
                        </a:lnTo>
                        <a:lnTo>
                          <a:pt x="467" y="54"/>
                        </a:lnTo>
                        <a:lnTo>
                          <a:pt x="474" y="61"/>
                        </a:lnTo>
                        <a:lnTo>
                          <a:pt x="484" y="64"/>
                        </a:lnTo>
                        <a:lnTo>
                          <a:pt x="493" y="66"/>
                        </a:lnTo>
                        <a:lnTo>
                          <a:pt x="517" y="66"/>
                        </a:lnTo>
                        <a:lnTo>
                          <a:pt x="533" y="61"/>
                        </a:lnTo>
                        <a:lnTo>
                          <a:pt x="533" y="64"/>
                        </a:lnTo>
                        <a:lnTo>
                          <a:pt x="533" y="64"/>
                        </a:lnTo>
                        <a:lnTo>
                          <a:pt x="526" y="66"/>
                        </a:lnTo>
                        <a:lnTo>
                          <a:pt x="526" y="66"/>
                        </a:lnTo>
                        <a:close/>
                      </a:path>
                    </a:pathLst>
                  </a:custGeom>
                  <a:solidFill>
                    <a:srgbClr val="13007C"/>
                  </a:solidFill>
                  <a:ln w="9525">
                    <a:noFill/>
                    <a:round/>
                    <a:headEnd/>
                    <a:tailEnd/>
                  </a:ln>
                </p:spPr>
                <p:txBody>
                  <a:bodyPr/>
                  <a:lstStyle/>
                  <a:p>
                    <a:endParaRPr lang="en-US" sz="1400"/>
                  </a:p>
                </p:txBody>
              </p:sp>
              <p:sp>
                <p:nvSpPr>
                  <p:cNvPr id="765000" name="Freeform 72"/>
                  <p:cNvSpPr>
                    <a:spLocks/>
                  </p:cNvSpPr>
                  <p:nvPr/>
                </p:nvSpPr>
                <p:spPr bwMode="auto">
                  <a:xfrm>
                    <a:off x="4769" y="1407"/>
                    <a:ext cx="641" cy="257"/>
                  </a:xfrm>
                  <a:custGeom>
                    <a:avLst/>
                    <a:gdLst/>
                    <a:ahLst/>
                    <a:cxnLst>
                      <a:cxn ang="0">
                        <a:pos x="521" y="54"/>
                      </a:cxn>
                      <a:cxn ang="0">
                        <a:pos x="469" y="31"/>
                      </a:cxn>
                      <a:cxn ang="0">
                        <a:pos x="462" y="31"/>
                      </a:cxn>
                      <a:cxn ang="0">
                        <a:pos x="396" y="38"/>
                      </a:cxn>
                      <a:cxn ang="0">
                        <a:pos x="398" y="38"/>
                      </a:cxn>
                      <a:cxn ang="0">
                        <a:pos x="387" y="38"/>
                      </a:cxn>
                      <a:cxn ang="0">
                        <a:pos x="337" y="45"/>
                      </a:cxn>
                      <a:cxn ang="0">
                        <a:pos x="339" y="47"/>
                      </a:cxn>
                      <a:cxn ang="0">
                        <a:pos x="335" y="45"/>
                      </a:cxn>
                      <a:cxn ang="0">
                        <a:pos x="226" y="59"/>
                      </a:cxn>
                      <a:cxn ang="0">
                        <a:pos x="170" y="66"/>
                      </a:cxn>
                      <a:cxn ang="0">
                        <a:pos x="130" y="62"/>
                      </a:cxn>
                      <a:cxn ang="0">
                        <a:pos x="104" y="52"/>
                      </a:cxn>
                      <a:cxn ang="0">
                        <a:pos x="104" y="38"/>
                      </a:cxn>
                      <a:cxn ang="0">
                        <a:pos x="125" y="21"/>
                      </a:cxn>
                      <a:cxn ang="0">
                        <a:pos x="156" y="17"/>
                      </a:cxn>
                      <a:cxn ang="0">
                        <a:pos x="196" y="3"/>
                      </a:cxn>
                      <a:cxn ang="0">
                        <a:pos x="196" y="3"/>
                      </a:cxn>
                      <a:cxn ang="0">
                        <a:pos x="196" y="0"/>
                      </a:cxn>
                      <a:cxn ang="0">
                        <a:pos x="189" y="0"/>
                      </a:cxn>
                      <a:cxn ang="0">
                        <a:pos x="186" y="0"/>
                      </a:cxn>
                      <a:cxn ang="0">
                        <a:pos x="184" y="0"/>
                      </a:cxn>
                      <a:cxn ang="0">
                        <a:pos x="156" y="10"/>
                      </a:cxn>
                      <a:cxn ang="0">
                        <a:pos x="113" y="19"/>
                      </a:cxn>
                      <a:cxn ang="0">
                        <a:pos x="97" y="40"/>
                      </a:cxn>
                      <a:cxn ang="0">
                        <a:pos x="104" y="57"/>
                      </a:cxn>
                      <a:cxn ang="0">
                        <a:pos x="137" y="66"/>
                      </a:cxn>
                      <a:cxn ang="0">
                        <a:pos x="151" y="69"/>
                      </a:cxn>
                      <a:cxn ang="0">
                        <a:pos x="24" y="85"/>
                      </a:cxn>
                      <a:cxn ang="0">
                        <a:pos x="5" y="87"/>
                      </a:cxn>
                      <a:cxn ang="0">
                        <a:pos x="0" y="90"/>
                      </a:cxn>
                      <a:cxn ang="0">
                        <a:pos x="2" y="92"/>
                      </a:cxn>
                      <a:cxn ang="0">
                        <a:pos x="0" y="95"/>
                      </a:cxn>
                      <a:cxn ang="0">
                        <a:pos x="5" y="104"/>
                      </a:cxn>
                      <a:cxn ang="0">
                        <a:pos x="5" y="104"/>
                      </a:cxn>
                      <a:cxn ang="0">
                        <a:pos x="7" y="120"/>
                      </a:cxn>
                      <a:cxn ang="0">
                        <a:pos x="17" y="137"/>
                      </a:cxn>
                      <a:cxn ang="0">
                        <a:pos x="19" y="149"/>
                      </a:cxn>
                      <a:cxn ang="0">
                        <a:pos x="19" y="151"/>
                      </a:cxn>
                      <a:cxn ang="0">
                        <a:pos x="24" y="151"/>
                      </a:cxn>
                      <a:cxn ang="0">
                        <a:pos x="73" y="196"/>
                      </a:cxn>
                      <a:cxn ang="0">
                        <a:pos x="132" y="253"/>
                      </a:cxn>
                      <a:cxn ang="0">
                        <a:pos x="80" y="198"/>
                      </a:cxn>
                      <a:cxn ang="0">
                        <a:pos x="134" y="253"/>
                      </a:cxn>
                      <a:cxn ang="0">
                        <a:pos x="151" y="257"/>
                      </a:cxn>
                      <a:cxn ang="0">
                        <a:pos x="639" y="118"/>
                      </a:cxn>
                      <a:cxn ang="0">
                        <a:pos x="639" y="111"/>
                      </a:cxn>
                    </a:cxnLst>
                    <a:rect l="0" t="0" r="r" b="b"/>
                    <a:pathLst>
                      <a:path w="641" h="257">
                        <a:moveTo>
                          <a:pt x="639" y="111"/>
                        </a:moveTo>
                        <a:lnTo>
                          <a:pt x="639" y="111"/>
                        </a:lnTo>
                        <a:lnTo>
                          <a:pt x="521" y="54"/>
                        </a:lnTo>
                        <a:lnTo>
                          <a:pt x="521" y="54"/>
                        </a:lnTo>
                        <a:lnTo>
                          <a:pt x="469" y="31"/>
                        </a:lnTo>
                        <a:lnTo>
                          <a:pt x="469" y="31"/>
                        </a:lnTo>
                        <a:lnTo>
                          <a:pt x="464" y="31"/>
                        </a:lnTo>
                        <a:lnTo>
                          <a:pt x="462" y="31"/>
                        </a:lnTo>
                        <a:lnTo>
                          <a:pt x="462" y="31"/>
                        </a:lnTo>
                        <a:lnTo>
                          <a:pt x="457" y="28"/>
                        </a:lnTo>
                        <a:lnTo>
                          <a:pt x="457" y="28"/>
                        </a:lnTo>
                        <a:lnTo>
                          <a:pt x="396" y="38"/>
                        </a:lnTo>
                        <a:lnTo>
                          <a:pt x="396" y="38"/>
                        </a:lnTo>
                        <a:lnTo>
                          <a:pt x="398" y="38"/>
                        </a:lnTo>
                        <a:lnTo>
                          <a:pt x="398" y="38"/>
                        </a:lnTo>
                        <a:lnTo>
                          <a:pt x="394" y="40"/>
                        </a:lnTo>
                        <a:lnTo>
                          <a:pt x="394" y="40"/>
                        </a:lnTo>
                        <a:lnTo>
                          <a:pt x="387" y="38"/>
                        </a:lnTo>
                        <a:lnTo>
                          <a:pt x="387" y="38"/>
                        </a:lnTo>
                        <a:lnTo>
                          <a:pt x="337" y="45"/>
                        </a:lnTo>
                        <a:lnTo>
                          <a:pt x="337" y="45"/>
                        </a:lnTo>
                        <a:lnTo>
                          <a:pt x="339" y="47"/>
                        </a:lnTo>
                        <a:lnTo>
                          <a:pt x="339" y="47"/>
                        </a:lnTo>
                        <a:lnTo>
                          <a:pt x="339" y="47"/>
                        </a:lnTo>
                        <a:lnTo>
                          <a:pt x="339" y="47"/>
                        </a:lnTo>
                        <a:lnTo>
                          <a:pt x="335" y="45"/>
                        </a:lnTo>
                        <a:lnTo>
                          <a:pt x="335" y="45"/>
                        </a:lnTo>
                        <a:lnTo>
                          <a:pt x="259" y="57"/>
                        </a:lnTo>
                        <a:lnTo>
                          <a:pt x="259" y="57"/>
                        </a:lnTo>
                        <a:lnTo>
                          <a:pt x="226" y="59"/>
                        </a:lnTo>
                        <a:lnTo>
                          <a:pt x="226" y="59"/>
                        </a:lnTo>
                        <a:lnTo>
                          <a:pt x="170" y="66"/>
                        </a:lnTo>
                        <a:lnTo>
                          <a:pt x="170" y="66"/>
                        </a:lnTo>
                        <a:lnTo>
                          <a:pt x="149" y="64"/>
                        </a:lnTo>
                        <a:lnTo>
                          <a:pt x="130" y="62"/>
                        </a:lnTo>
                        <a:lnTo>
                          <a:pt x="130" y="62"/>
                        </a:lnTo>
                        <a:lnTo>
                          <a:pt x="118" y="59"/>
                        </a:lnTo>
                        <a:lnTo>
                          <a:pt x="108" y="54"/>
                        </a:lnTo>
                        <a:lnTo>
                          <a:pt x="104" y="52"/>
                        </a:lnTo>
                        <a:lnTo>
                          <a:pt x="101" y="50"/>
                        </a:lnTo>
                        <a:lnTo>
                          <a:pt x="101" y="45"/>
                        </a:lnTo>
                        <a:lnTo>
                          <a:pt x="104" y="38"/>
                        </a:lnTo>
                        <a:lnTo>
                          <a:pt x="104" y="38"/>
                        </a:lnTo>
                        <a:lnTo>
                          <a:pt x="113" y="28"/>
                        </a:lnTo>
                        <a:lnTo>
                          <a:pt x="125" y="21"/>
                        </a:lnTo>
                        <a:lnTo>
                          <a:pt x="139" y="17"/>
                        </a:lnTo>
                        <a:lnTo>
                          <a:pt x="156" y="17"/>
                        </a:lnTo>
                        <a:lnTo>
                          <a:pt x="156" y="17"/>
                        </a:lnTo>
                        <a:lnTo>
                          <a:pt x="165" y="14"/>
                        </a:lnTo>
                        <a:lnTo>
                          <a:pt x="177" y="12"/>
                        </a:lnTo>
                        <a:lnTo>
                          <a:pt x="196" y="3"/>
                        </a:lnTo>
                        <a:lnTo>
                          <a:pt x="196" y="3"/>
                        </a:lnTo>
                        <a:lnTo>
                          <a:pt x="196" y="3"/>
                        </a:lnTo>
                        <a:lnTo>
                          <a:pt x="196" y="3"/>
                        </a:lnTo>
                        <a:lnTo>
                          <a:pt x="196" y="0"/>
                        </a:lnTo>
                        <a:lnTo>
                          <a:pt x="196" y="0"/>
                        </a:lnTo>
                        <a:lnTo>
                          <a:pt x="196" y="0"/>
                        </a:lnTo>
                        <a:lnTo>
                          <a:pt x="196" y="0"/>
                        </a:lnTo>
                        <a:lnTo>
                          <a:pt x="189" y="0"/>
                        </a:lnTo>
                        <a:lnTo>
                          <a:pt x="189" y="0"/>
                        </a:lnTo>
                        <a:lnTo>
                          <a:pt x="186" y="0"/>
                        </a:lnTo>
                        <a:lnTo>
                          <a:pt x="186" y="0"/>
                        </a:lnTo>
                        <a:lnTo>
                          <a:pt x="186" y="0"/>
                        </a:lnTo>
                        <a:lnTo>
                          <a:pt x="186" y="0"/>
                        </a:lnTo>
                        <a:lnTo>
                          <a:pt x="184" y="0"/>
                        </a:lnTo>
                        <a:lnTo>
                          <a:pt x="184" y="0"/>
                        </a:lnTo>
                        <a:lnTo>
                          <a:pt x="172" y="7"/>
                        </a:lnTo>
                        <a:lnTo>
                          <a:pt x="156" y="10"/>
                        </a:lnTo>
                        <a:lnTo>
                          <a:pt x="156" y="10"/>
                        </a:lnTo>
                        <a:lnTo>
                          <a:pt x="141" y="12"/>
                        </a:lnTo>
                        <a:lnTo>
                          <a:pt x="127" y="14"/>
                        </a:lnTo>
                        <a:lnTo>
                          <a:pt x="113" y="19"/>
                        </a:lnTo>
                        <a:lnTo>
                          <a:pt x="101" y="31"/>
                        </a:lnTo>
                        <a:lnTo>
                          <a:pt x="101" y="31"/>
                        </a:lnTo>
                        <a:lnTo>
                          <a:pt x="97" y="40"/>
                        </a:lnTo>
                        <a:lnTo>
                          <a:pt x="94" y="47"/>
                        </a:lnTo>
                        <a:lnTo>
                          <a:pt x="97" y="54"/>
                        </a:lnTo>
                        <a:lnTo>
                          <a:pt x="104" y="57"/>
                        </a:lnTo>
                        <a:lnTo>
                          <a:pt x="111" y="62"/>
                        </a:lnTo>
                        <a:lnTo>
                          <a:pt x="120" y="64"/>
                        </a:lnTo>
                        <a:lnTo>
                          <a:pt x="137" y="66"/>
                        </a:lnTo>
                        <a:lnTo>
                          <a:pt x="137" y="66"/>
                        </a:lnTo>
                        <a:lnTo>
                          <a:pt x="151" y="69"/>
                        </a:lnTo>
                        <a:lnTo>
                          <a:pt x="151" y="69"/>
                        </a:lnTo>
                        <a:lnTo>
                          <a:pt x="87" y="76"/>
                        </a:lnTo>
                        <a:lnTo>
                          <a:pt x="24" y="85"/>
                        </a:lnTo>
                        <a:lnTo>
                          <a:pt x="24" y="85"/>
                        </a:lnTo>
                        <a:lnTo>
                          <a:pt x="7" y="87"/>
                        </a:lnTo>
                        <a:lnTo>
                          <a:pt x="7" y="87"/>
                        </a:lnTo>
                        <a:lnTo>
                          <a:pt x="5" y="87"/>
                        </a:lnTo>
                        <a:lnTo>
                          <a:pt x="5" y="87"/>
                        </a:lnTo>
                        <a:lnTo>
                          <a:pt x="0" y="90"/>
                        </a:lnTo>
                        <a:lnTo>
                          <a:pt x="0" y="90"/>
                        </a:lnTo>
                        <a:lnTo>
                          <a:pt x="0" y="92"/>
                        </a:lnTo>
                        <a:lnTo>
                          <a:pt x="0" y="92"/>
                        </a:lnTo>
                        <a:lnTo>
                          <a:pt x="2" y="92"/>
                        </a:lnTo>
                        <a:lnTo>
                          <a:pt x="2" y="92"/>
                        </a:lnTo>
                        <a:lnTo>
                          <a:pt x="0" y="95"/>
                        </a:lnTo>
                        <a:lnTo>
                          <a:pt x="0" y="95"/>
                        </a:lnTo>
                        <a:lnTo>
                          <a:pt x="2" y="95"/>
                        </a:lnTo>
                        <a:lnTo>
                          <a:pt x="2" y="95"/>
                        </a:lnTo>
                        <a:lnTo>
                          <a:pt x="5" y="104"/>
                        </a:lnTo>
                        <a:lnTo>
                          <a:pt x="5" y="104"/>
                        </a:lnTo>
                        <a:lnTo>
                          <a:pt x="5" y="104"/>
                        </a:lnTo>
                        <a:lnTo>
                          <a:pt x="5" y="104"/>
                        </a:lnTo>
                        <a:lnTo>
                          <a:pt x="5" y="118"/>
                        </a:lnTo>
                        <a:lnTo>
                          <a:pt x="5" y="118"/>
                        </a:lnTo>
                        <a:lnTo>
                          <a:pt x="7" y="120"/>
                        </a:lnTo>
                        <a:lnTo>
                          <a:pt x="7" y="120"/>
                        </a:lnTo>
                        <a:lnTo>
                          <a:pt x="17" y="137"/>
                        </a:lnTo>
                        <a:lnTo>
                          <a:pt x="17" y="137"/>
                        </a:lnTo>
                        <a:lnTo>
                          <a:pt x="17" y="142"/>
                        </a:lnTo>
                        <a:lnTo>
                          <a:pt x="17" y="142"/>
                        </a:lnTo>
                        <a:lnTo>
                          <a:pt x="19" y="149"/>
                        </a:lnTo>
                        <a:lnTo>
                          <a:pt x="19" y="149"/>
                        </a:lnTo>
                        <a:lnTo>
                          <a:pt x="19" y="149"/>
                        </a:lnTo>
                        <a:lnTo>
                          <a:pt x="19" y="151"/>
                        </a:lnTo>
                        <a:lnTo>
                          <a:pt x="19" y="151"/>
                        </a:lnTo>
                        <a:lnTo>
                          <a:pt x="24" y="151"/>
                        </a:lnTo>
                        <a:lnTo>
                          <a:pt x="24" y="151"/>
                        </a:lnTo>
                        <a:lnTo>
                          <a:pt x="28" y="151"/>
                        </a:lnTo>
                        <a:lnTo>
                          <a:pt x="28" y="151"/>
                        </a:lnTo>
                        <a:lnTo>
                          <a:pt x="73" y="196"/>
                        </a:lnTo>
                        <a:lnTo>
                          <a:pt x="73" y="196"/>
                        </a:lnTo>
                        <a:lnTo>
                          <a:pt x="132" y="253"/>
                        </a:lnTo>
                        <a:lnTo>
                          <a:pt x="132" y="253"/>
                        </a:lnTo>
                        <a:lnTo>
                          <a:pt x="139" y="255"/>
                        </a:lnTo>
                        <a:lnTo>
                          <a:pt x="139" y="255"/>
                        </a:lnTo>
                        <a:lnTo>
                          <a:pt x="80" y="198"/>
                        </a:lnTo>
                        <a:lnTo>
                          <a:pt x="80" y="198"/>
                        </a:lnTo>
                        <a:lnTo>
                          <a:pt x="134" y="253"/>
                        </a:lnTo>
                        <a:lnTo>
                          <a:pt x="134" y="253"/>
                        </a:lnTo>
                        <a:lnTo>
                          <a:pt x="144" y="257"/>
                        </a:lnTo>
                        <a:lnTo>
                          <a:pt x="151" y="257"/>
                        </a:lnTo>
                        <a:lnTo>
                          <a:pt x="151" y="257"/>
                        </a:lnTo>
                        <a:lnTo>
                          <a:pt x="391" y="189"/>
                        </a:lnTo>
                        <a:lnTo>
                          <a:pt x="391" y="189"/>
                        </a:lnTo>
                        <a:lnTo>
                          <a:pt x="639" y="118"/>
                        </a:lnTo>
                        <a:lnTo>
                          <a:pt x="639" y="118"/>
                        </a:lnTo>
                        <a:lnTo>
                          <a:pt x="641" y="116"/>
                        </a:lnTo>
                        <a:lnTo>
                          <a:pt x="639" y="111"/>
                        </a:lnTo>
                        <a:lnTo>
                          <a:pt x="639" y="111"/>
                        </a:lnTo>
                        <a:close/>
                      </a:path>
                    </a:pathLst>
                  </a:custGeom>
                  <a:solidFill>
                    <a:srgbClr val="13007C"/>
                  </a:solidFill>
                  <a:ln w="9525">
                    <a:noFill/>
                    <a:round/>
                    <a:headEnd/>
                    <a:tailEnd/>
                  </a:ln>
                </p:spPr>
                <p:txBody>
                  <a:bodyPr/>
                  <a:lstStyle/>
                  <a:p>
                    <a:endParaRPr lang="en-US" sz="1400"/>
                  </a:p>
                </p:txBody>
              </p:sp>
              <p:sp>
                <p:nvSpPr>
                  <p:cNvPr id="765001" name="Freeform 73"/>
                  <p:cNvSpPr>
                    <a:spLocks/>
                  </p:cNvSpPr>
                  <p:nvPr/>
                </p:nvSpPr>
                <p:spPr bwMode="auto">
                  <a:xfrm>
                    <a:off x="5330" y="1398"/>
                    <a:ext cx="118" cy="71"/>
                  </a:xfrm>
                  <a:custGeom>
                    <a:avLst/>
                    <a:gdLst/>
                    <a:ahLst/>
                    <a:cxnLst>
                      <a:cxn ang="0">
                        <a:pos x="0" y="23"/>
                      </a:cxn>
                      <a:cxn ang="0">
                        <a:pos x="0" y="23"/>
                      </a:cxn>
                      <a:cxn ang="0">
                        <a:pos x="0" y="23"/>
                      </a:cxn>
                      <a:cxn ang="0">
                        <a:pos x="0" y="21"/>
                      </a:cxn>
                      <a:cxn ang="0">
                        <a:pos x="0" y="21"/>
                      </a:cxn>
                      <a:cxn ang="0">
                        <a:pos x="14" y="9"/>
                      </a:cxn>
                      <a:cxn ang="0">
                        <a:pos x="14" y="9"/>
                      </a:cxn>
                      <a:cxn ang="0">
                        <a:pos x="14" y="9"/>
                      </a:cxn>
                      <a:cxn ang="0">
                        <a:pos x="14" y="9"/>
                      </a:cxn>
                      <a:cxn ang="0">
                        <a:pos x="14" y="9"/>
                      </a:cxn>
                      <a:cxn ang="0">
                        <a:pos x="14" y="9"/>
                      </a:cxn>
                      <a:cxn ang="0">
                        <a:pos x="14" y="9"/>
                      </a:cxn>
                      <a:cxn ang="0">
                        <a:pos x="14" y="9"/>
                      </a:cxn>
                      <a:cxn ang="0">
                        <a:pos x="14" y="9"/>
                      </a:cxn>
                      <a:cxn ang="0">
                        <a:pos x="14" y="9"/>
                      </a:cxn>
                      <a:cxn ang="0">
                        <a:pos x="14" y="9"/>
                      </a:cxn>
                      <a:cxn ang="0">
                        <a:pos x="33" y="2"/>
                      </a:cxn>
                      <a:cxn ang="0">
                        <a:pos x="33" y="2"/>
                      </a:cxn>
                      <a:cxn ang="0">
                        <a:pos x="33" y="2"/>
                      </a:cxn>
                      <a:cxn ang="0">
                        <a:pos x="33" y="2"/>
                      </a:cxn>
                      <a:cxn ang="0">
                        <a:pos x="33" y="2"/>
                      </a:cxn>
                      <a:cxn ang="0">
                        <a:pos x="35" y="2"/>
                      </a:cxn>
                      <a:cxn ang="0">
                        <a:pos x="35" y="2"/>
                      </a:cxn>
                      <a:cxn ang="0">
                        <a:pos x="52" y="0"/>
                      </a:cxn>
                      <a:cxn ang="0">
                        <a:pos x="83" y="2"/>
                      </a:cxn>
                      <a:cxn ang="0">
                        <a:pos x="83" y="2"/>
                      </a:cxn>
                      <a:cxn ang="0">
                        <a:pos x="83" y="2"/>
                      </a:cxn>
                      <a:cxn ang="0">
                        <a:pos x="87" y="4"/>
                      </a:cxn>
                      <a:cxn ang="0">
                        <a:pos x="87" y="4"/>
                      </a:cxn>
                      <a:cxn ang="0">
                        <a:pos x="87" y="4"/>
                      </a:cxn>
                      <a:cxn ang="0">
                        <a:pos x="99" y="7"/>
                      </a:cxn>
                      <a:cxn ang="0">
                        <a:pos x="118" y="14"/>
                      </a:cxn>
                      <a:cxn ang="0">
                        <a:pos x="118" y="71"/>
                      </a:cxn>
                      <a:cxn ang="0">
                        <a:pos x="118" y="71"/>
                      </a:cxn>
                      <a:cxn ang="0">
                        <a:pos x="99" y="71"/>
                      </a:cxn>
                      <a:cxn ang="0">
                        <a:pos x="83" y="68"/>
                      </a:cxn>
                      <a:cxn ang="0">
                        <a:pos x="83" y="68"/>
                      </a:cxn>
                      <a:cxn ang="0">
                        <a:pos x="47" y="59"/>
                      </a:cxn>
                      <a:cxn ang="0">
                        <a:pos x="28" y="52"/>
                      </a:cxn>
                      <a:cxn ang="0">
                        <a:pos x="19" y="45"/>
                      </a:cxn>
                      <a:cxn ang="0">
                        <a:pos x="19" y="45"/>
                      </a:cxn>
                      <a:cxn ang="0">
                        <a:pos x="9" y="40"/>
                      </a:cxn>
                      <a:cxn ang="0">
                        <a:pos x="0" y="30"/>
                      </a:cxn>
                      <a:cxn ang="0">
                        <a:pos x="0" y="30"/>
                      </a:cxn>
                      <a:cxn ang="0">
                        <a:pos x="0" y="28"/>
                      </a:cxn>
                      <a:cxn ang="0">
                        <a:pos x="0" y="23"/>
                      </a:cxn>
                      <a:cxn ang="0">
                        <a:pos x="0" y="23"/>
                      </a:cxn>
                      <a:cxn ang="0">
                        <a:pos x="0" y="23"/>
                      </a:cxn>
                      <a:cxn ang="0">
                        <a:pos x="0" y="23"/>
                      </a:cxn>
                      <a:cxn ang="0">
                        <a:pos x="0" y="23"/>
                      </a:cxn>
                    </a:cxnLst>
                    <a:rect l="0" t="0" r="r" b="b"/>
                    <a:pathLst>
                      <a:path w="118" h="71">
                        <a:moveTo>
                          <a:pt x="0" y="23"/>
                        </a:moveTo>
                        <a:lnTo>
                          <a:pt x="0" y="23"/>
                        </a:lnTo>
                        <a:lnTo>
                          <a:pt x="0" y="23"/>
                        </a:lnTo>
                        <a:lnTo>
                          <a:pt x="0" y="21"/>
                        </a:lnTo>
                        <a:lnTo>
                          <a:pt x="0" y="21"/>
                        </a:lnTo>
                        <a:lnTo>
                          <a:pt x="14" y="9"/>
                        </a:lnTo>
                        <a:lnTo>
                          <a:pt x="14" y="9"/>
                        </a:lnTo>
                        <a:lnTo>
                          <a:pt x="14" y="9"/>
                        </a:lnTo>
                        <a:lnTo>
                          <a:pt x="14" y="9"/>
                        </a:lnTo>
                        <a:lnTo>
                          <a:pt x="14" y="9"/>
                        </a:lnTo>
                        <a:lnTo>
                          <a:pt x="14" y="9"/>
                        </a:lnTo>
                        <a:lnTo>
                          <a:pt x="14" y="9"/>
                        </a:lnTo>
                        <a:lnTo>
                          <a:pt x="14" y="9"/>
                        </a:lnTo>
                        <a:lnTo>
                          <a:pt x="14" y="9"/>
                        </a:lnTo>
                        <a:lnTo>
                          <a:pt x="14" y="9"/>
                        </a:lnTo>
                        <a:lnTo>
                          <a:pt x="14" y="9"/>
                        </a:lnTo>
                        <a:lnTo>
                          <a:pt x="33" y="2"/>
                        </a:lnTo>
                        <a:lnTo>
                          <a:pt x="33" y="2"/>
                        </a:lnTo>
                        <a:lnTo>
                          <a:pt x="33" y="2"/>
                        </a:lnTo>
                        <a:lnTo>
                          <a:pt x="33" y="2"/>
                        </a:lnTo>
                        <a:lnTo>
                          <a:pt x="33" y="2"/>
                        </a:lnTo>
                        <a:lnTo>
                          <a:pt x="35" y="2"/>
                        </a:lnTo>
                        <a:lnTo>
                          <a:pt x="35" y="2"/>
                        </a:lnTo>
                        <a:lnTo>
                          <a:pt x="52" y="0"/>
                        </a:lnTo>
                        <a:lnTo>
                          <a:pt x="83" y="2"/>
                        </a:lnTo>
                        <a:lnTo>
                          <a:pt x="83" y="2"/>
                        </a:lnTo>
                        <a:lnTo>
                          <a:pt x="83" y="2"/>
                        </a:lnTo>
                        <a:lnTo>
                          <a:pt x="87" y="4"/>
                        </a:lnTo>
                        <a:lnTo>
                          <a:pt x="87" y="4"/>
                        </a:lnTo>
                        <a:lnTo>
                          <a:pt x="87" y="4"/>
                        </a:lnTo>
                        <a:lnTo>
                          <a:pt x="99" y="7"/>
                        </a:lnTo>
                        <a:lnTo>
                          <a:pt x="118" y="14"/>
                        </a:lnTo>
                        <a:lnTo>
                          <a:pt x="118" y="71"/>
                        </a:lnTo>
                        <a:lnTo>
                          <a:pt x="118" y="71"/>
                        </a:lnTo>
                        <a:lnTo>
                          <a:pt x="99" y="71"/>
                        </a:lnTo>
                        <a:lnTo>
                          <a:pt x="83" y="68"/>
                        </a:lnTo>
                        <a:lnTo>
                          <a:pt x="83" y="68"/>
                        </a:lnTo>
                        <a:lnTo>
                          <a:pt x="47" y="59"/>
                        </a:lnTo>
                        <a:lnTo>
                          <a:pt x="28" y="52"/>
                        </a:lnTo>
                        <a:lnTo>
                          <a:pt x="19" y="45"/>
                        </a:lnTo>
                        <a:lnTo>
                          <a:pt x="19" y="45"/>
                        </a:lnTo>
                        <a:lnTo>
                          <a:pt x="9" y="40"/>
                        </a:lnTo>
                        <a:lnTo>
                          <a:pt x="0" y="30"/>
                        </a:lnTo>
                        <a:lnTo>
                          <a:pt x="0" y="30"/>
                        </a:lnTo>
                        <a:lnTo>
                          <a:pt x="0" y="28"/>
                        </a:lnTo>
                        <a:lnTo>
                          <a:pt x="0" y="23"/>
                        </a:lnTo>
                        <a:lnTo>
                          <a:pt x="0" y="23"/>
                        </a:lnTo>
                        <a:lnTo>
                          <a:pt x="0" y="23"/>
                        </a:lnTo>
                        <a:lnTo>
                          <a:pt x="0" y="23"/>
                        </a:lnTo>
                        <a:lnTo>
                          <a:pt x="0" y="23"/>
                        </a:lnTo>
                        <a:close/>
                      </a:path>
                    </a:pathLst>
                  </a:custGeom>
                  <a:solidFill>
                    <a:srgbClr val="735AA8"/>
                  </a:solidFill>
                  <a:ln w="9525">
                    <a:noFill/>
                    <a:round/>
                    <a:headEnd/>
                    <a:tailEnd/>
                  </a:ln>
                </p:spPr>
                <p:txBody>
                  <a:bodyPr/>
                  <a:lstStyle/>
                  <a:p>
                    <a:endParaRPr lang="en-US" sz="1400"/>
                  </a:p>
                </p:txBody>
              </p:sp>
              <p:sp>
                <p:nvSpPr>
                  <p:cNvPr id="765002" name="Freeform 74"/>
                  <p:cNvSpPr>
                    <a:spLocks/>
                  </p:cNvSpPr>
                  <p:nvPr/>
                </p:nvSpPr>
                <p:spPr bwMode="auto">
                  <a:xfrm>
                    <a:off x="4689" y="962"/>
                    <a:ext cx="481" cy="445"/>
                  </a:xfrm>
                  <a:custGeom>
                    <a:avLst/>
                    <a:gdLst/>
                    <a:ahLst/>
                    <a:cxnLst>
                      <a:cxn ang="0">
                        <a:pos x="462" y="47"/>
                      </a:cxn>
                      <a:cxn ang="0">
                        <a:pos x="471" y="70"/>
                      </a:cxn>
                      <a:cxn ang="0">
                        <a:pos x="481" y="162"/>
                      </a:cxn>
                      <a:cxn ang="0">
                        <a:pos x="478" y="282"/>
                      </a:cxn>
                      <a:cxn ang="0">
                        <a:pos x="469" y="377"/>
                      </a:cxn>
                      <a:cxn ang="0">
                        <a:pos x="460" y="398"/>
                      </a:cxn>
                      <a:cxn ang="0">
                        <a:pos x="309" y="398"/>
                      </a:cxn>
                      <a:cxn ang="0">
                        <a:pos x="285" y="415"/>
                      </a:cxn>
                      <a:cxn ang="0">
                        <a:pos x="280" y="415"/>
                      </a:cxn>
                      <a:cxn ang="0">
                        <a:pos x="311" y="417"/>
                      </a:cxn>
                      <a:cxn ang="0">
                        <a:pos x="349" y="424"/>
                      </a:cxn>
                      <a:cxn ang="0">
                        <a:pos x="356" y="429"/>
                      </a:cxn>
                      <a:cxn ang="0">
                        <a:pos x="353" y="433"/>
                      </a:cxn>
                      <a:cxn ang="0">
                        <a:pos x="318" y="440"/>
                      </a:cxn>
                      <a:cxn ang="0">
                        <a:pos x="226" y="445"/>
                      </a:cxn>
                      <a:cxn ang="0">
                        <a:pos x="177" y="443"/>
                      </a:cxn>
                      <a:cxn ang="0">
                        <a:pos x="108" y="436"/>
                      </a:cxn>
                      <a:cxn ang="0">
                        <a:pos x="99" y="429"/>
                      </a:cxn>
                      <a:cxn ang="0">
                        <a:pos x="99" y="426"/>
                      </a:cxn>
                      <a:cxn ang="0">
                        <a:pos x="118" y="422"/>
                      </a:cxn>
                      <a:cxn ang="0">
                        <a:pos x="170" y="415"/>
                      </a:cxn>
                      <a:cxn ang="0">
                        <a:pos x="130" y="396"/>
                      </a:cxn>
                      <a:cxn ang="0">
                        <a:pos x="120" y="386"/>
                      </a:cxn>
                      <a:cxn ang="0">
                        <a:pos x="21" y="367"/>
                      </a:cxn>
                      <a:cxn ang="0">
                        <a:pos x="26" y="351"/>
                      </a:cxn>
                      <a:cxn ang="0">
                        <a:pos x="28" y="318"/>
                      </a:cxn>
                      <a:cxn ang="0">
                        <a:pos x="21" y="280"/>
                      </a:cxn>
                      <a:cxn ang="0">
                        <a:pos x="9" y="257"/>
                      </a:cxn>
                      <a:cxn ang="0">
                        <a:pos x="2" y="249"/>
                      </a:cxn>
                      <a:cxn ang="0">
                        <a:pos x="2" y="200"/>
                      </a:cxn>
                      <a:cxn ang="0">
                        <a:pos x="5" y="188"/>
                      </a:cxn>
                      <a:cxn ang="0">
                        <a:pos x="64" y="139"/>
                      </a:cxn>
                      <a:cxn ang="0">
                        <a:pos x="75" y="61"/>
                      </a:cxn>
                      <a:cxn ang="0">
                        <a:pos x="87" y="25"/>
                      </a:cxn>
                      <a:cxn ang="0">
                        <a:pos x="101" y="0"/>
                      </a:cxn>
                      <a:cxn ang="0">
                        <a:pos x="462" y="47"/>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309" y="398"/>
                        </a:lnTo>
                        <a:lnTo>
                          <a:pt x="297" y="405"/>
                        </a:lnTo>
                        <a:lnTo>
                          <a:pt x="285" y="415"/>
                        </a:lnTo>
                        <a:lnTo>
                          <a:pt x="285" y="415"/>
                        </a:lnTo>
                        <a:lnTo>
                          <a:pt x="280" y="415"/>
                        </a:lnTo>
                        <a:lnTo>
                          <a:pt x="280" y="415"/>
                        </a:lnTo>
                        <a:lnTo>
                          <a:pt x="311" y="417"/>
                        </a:lnTo>
                        <a:lnTo>
                          <a:pt x="335" y="422"/>
                        </a:lnTo>
                        <a:lnTo>
                          <a:pt x="349" y="424"/>
                        </a:lnTo>
                        <a:lnTo>
                          <a:pt x="353" y="426"/>
                        </a:lnTo>
                        <a:lnTo>
                          <a:pt x="356" y="429"/>
                        </a:lnTo>
                        <a:lnTo>
                          <a:pt x="356" y="429"/>
                        </a:lnTo>
                        <a:lnTo>
                          <a:pt x="353" y="433"/>
                        </a:lnTo>
                        <a:lnTo>
                          <a:pt x="344" y="436"/>
                        </a:lnTo>
                        <a:lnTo>
                          <a:pt x="318" y="440"/>
                        </a:lnTo>
                        <a:lnTo>
                          <a:pt x="276" y="443"/>
                        </a:lnTo>
                        <a:lnTo>
                          <a:pt x="226" y="445"/>
                        </a:lnTo>
                        <a:lnTo>
                          <a:pt x="226" y="445"/>
                        </a:lnTo>
                        <a:lnTo>
                          <a:pt x="177" y="443"/>
                        </a:lnTo>
                        <a:lnTo>
                          <a:pt x="137" y="440"/>
                        </a:lnTo>
                        <a:lnTo>
                          <a:pt x="108" y="436"/>
                        </a:lnTo>
                        <a:lnTo>
                          <a:pt x="101" y="433"/>
                        </a:lnTo>
                        <a:lnTo>
                          <a:pt x="99" y="429"/>
                        </a:lnTo>
                        <a:lnTo>
                          <a:pt x="99" y="429"/>
                        </a:lnTo>
                        <a:lnTo>
                          <a:pt x="99" y="426"/>
                        </a:lnTo>
                        <a:lnTo>
                          <a:pt x="104" y="424"/>
                        </a:lnTo>
                        <a:lnTo>
                          <a:pt x="118" y="422"/>
                        </a:lnTo>
                        <a:lnTo>
                          <a:pt x="141" y="417"/>
                        </a:lnTo>
                        <a:lnTo>
                          <a:pt x="170" y="415"/>
                        </a:lnTo>
                        <a:lnTo>
                          <a:pt x="170" y="415"/>
                        </a:lnTo>
                        <a:lnTo>
                          <a:pt x="130" y="396"/>
                        </a:lnTo>
                        <a:lnTo>
                          <a:pt x="111" y="386"/>
                        </a:lnTo>
                        <a:lnTo>
                          <a:pt x="120" y="386"/>
                        </a:lnTo>
                        <a:lnTo>
                          <a:pt x="21" y="367"/>
                        </a:lnTo>
                        <a:lnTo>
                          <a:pt x="21" y="367"/>
                        </a:lnTo>
                        <a:lnTo>
                          <a:pt x="24" y="363"/>
                        </a:lnTo>
                        <a:lnTo>
                          <a:pt x="26" y="351"/>
                        </a:lnTo>
                        <a:lnTo>
                          <a:pt x="28" y="337"/>
                        </a:lnTo>
                        <a:lnTo>
                          <a:pt x="28" y="318"/>
                        </a:lnTo>
                        <a:lnTo>
                          <a:pt x="26" y="299"/>
                        </a:lnTo>
                        <a:lnTo>
                          <a:pt x="21" y="280"/>
                        </a:lnTo>
                        <a:lnTo>
                          <a:pt x="14" y="264"/>
                        </a:lnTo>
                        <a:lnTo>
                          <a:pt x="9" y="257"/>
                        </a:lnTo>
                        <a:lnTo>
                          <a:pt x="2" y="249"/>
                        </a:lnTo>
                        <a:lnTo>
                          <a:pt x="2" y="249"/>
                        </a:lnTo>
                        <a:lnTo>
                          <a:pt x="0" y="214"/>
                        </a:lnTo>
                        <a:lnTo>
                          <a:pt x="2" y="200"/>
                        </a:lnTo>
                        <a:lnTo>
                          <a:pt x="5" y="188"/>
                        </a:lnTo>
                        <a:lnTo>
                          <a:pt x="5" y="188"/>
                        </a:lnTo>
                        <a:lnTo>
                          <a:pt x="64" y="139"/>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w="9525">
                    <a:noFill/>
                    <a:round/>
                    <a:headEnd/>
                    <a:tailEnd/>
                  </a:ln>
                </p:spPr>
                <p:txBody>
                  <a:bodyPr/>
                  <a:lstStyle/>
                  <a:p>
                    <a:endParaRPr lang="en-US" sz="1400"/>
                  </a:p>
                </p:txBody>
              </p:sp>
              <p:sp>
                <p:nvSpPr>
                  <p:cNvPr id="765003" name="Freeform 75"/>
                  <p:cNvSpPr>
                    <a:spLocks/>
                  </p:cNvSpPr>
                  <p:nvPr/>
                </p:nvSpPr>
                <p:spPr bwMode="auto">
                  <a:xfrm>
                    <a:off x="4852" y="1002"/>
                    <a:ext cx="275" cy="304"/>
                  </a:xfrm>
                  <a:custGeom>
                    <a:avLst/>
                    <a:gdLst/>
                    <a:ahLst/>
                    <a:cxnLst>
                      <a:cxn ang="0">
                        <a:pos x="275" y="37"/>
                      </a:cxn>
                      <a:cxn ang="0">
                        <a:pos x="275" y="37"/>
                      </a:cxn>
                      <a:cxn ang="0">
                        <a:pos x="275" y="304"/>
                      </a:cxn>
                      <a:cxn ang="0">
                        <a:pos x="275" y="304"/>
                      </a:cxn>
                      <a:cxn ang="0">
                        <a:pos x="0" y="297"/>
                      </a:cxn>
                      <a:cxn ang="0">
                        <a:pos x="0" y="297"/>
                      </a:cxn>
                      <a:cxn ang="0">
                        <a:pos x="9" y="0"/>
                      </a:cxn>
                      <a:cxn ang="0">
                        <a:pos x="9" y="0"/>
                      </a:cxn>
                      <a:cxn ang="0">
                        <a:pos x="275" y="37"/>
                      </a:cxn>
                      <a:cxn ang="0">
                        <a:pos x="275" y="37"/>
                      </a:cxn>
                    </a:cxnLst>
                    <a:rect l="0" t="0" r="r" b="b"/>
                    <a:pathLst>
                      <a:path w="275" h="304">
                        <a:moveTo>
                          <a:pt x="275" y="37"/>
                        </a:moveTo>
                        <a:lnTo>
                          <a:pt x="275" y="37"/>
                        </a:lnTo>
                        <a:lnTo>
                          <a:pt x="275" y="304"/>
                        </a:lnTo>
                        <a:lnTo>
                          <a:pt x="275" y="304"/>
                        </a:lnTo>
                        <a:lnTo>
                          <a:pt x="0" y="297"/>
                        </a:lnTo>
                        <a:lnTo>
                          <a:pt x="0" y="297"/>
                        </a:lnTo>
                        <a:lnTo>
                          <a:pt x="9" y="0"/>
                        </a:lnTo>
                        <a:lnTo>
                          <a:pt x="9" y="0"/>
                        </a:lnTo>
                        <a:lnTo>
                          <a:pt x="275" y="37"/>
                        </a:lnTo>
                        <a:lnTo>
                          <a:pt x="275" y="37"/>
                        </a:lnTo>
                        <a:close/>
                      </a:path>
                    </a:pathLst>
                  </a:custGeom>
                  <a:solidFill>
                    <a:srgbClr val="553C99"/>
                  </a:solidFill>
                  <a:ln w="9525">
                    <a:noFill/>
                    <a:round/>
                    <a:headEnd/>
                    <a:tailEnd/>
                  </a:ln>
                </p:spPr>
                <p:txBody>
                  <a:bodyPr/>
                  <a:lstStyle/>
                  <a:p>
                    <a:endParaRPr lang="en-US" sz="1400"/>
                  </a:p>
                </p:txBody>
              </p:sp>
              <p:sp>
                <p:nvSpPr>
                  <p:cNvPr id="765004" name="Freeform 76"/>
                  <p:cNvSpPr>
                    <a:spLocks/>
                  </p:cNvSpPr>
                  <p:nvPr/>
                </p:nvSpPr>
                <p:spPr bwMode="auto">
                  <a:xfrm>
                    <a:off x="4873" y="1551"/>
                    <a:ext cx="575" cy="224"/>
                  </a:xfrm>
                  <a:custGeom>
                    <a:avLst/>
                    <a:gdLst/>
                    <a:ahLst/>
                    <a:cxnLst>
                      <a:cxn ang="0">
                        <a:pos x="575" y="0"/>
                      </a:cxn>
                      <a:cxn ang="0">
                        <a:pos x="0" y="224"/>
                      </a:cxn>
                      <a:cxn ang="0">
                        <a:pos x="575" y="33"/>
                      </a:cxn>
                      <a:cxn ang="0">
                        <a:pos x="575" y="0"/>
                      </a:cxn>
                    </a:cxnLst>
                    <a:rect l="0" t="0" r="r" b="b"/>
                    <a:pathLst>
                      <a:path w="575" h="224">
                        <a:moveTo>
                          <a:pt x="575" y="0"/>
                        </a:moveTo>
                        <a:lnTo>
                          <a:pt x="0" y="224"/>
                        </a:lnTo>
                        <a:lnTo>
                          <a:pt x="575" y="33"/>
                        </a:lnTo>
                        <a:lnTo>
                          <a:pt x="575" y="0"/>
                        </a:lnTo>
                        <a:close/>
                      </a:path>
                    </a:pathLst>
                  </a:custGeom>
                  <a:solidFill>
                    <a:srgbClr val="13007C"/>
                  </a:solidFill>
                  <a:ln w="9525">
                    <a:noFill/>
                    <a:round/>
                    <a:headEnd/>
                    <a:tailEnd/>
                  </a:ln>
                </p:spPr>
                <p:txBody>
                  <a:bodyPr/>
                  <a:lstStyle/>
                  <a:p>
                    <a:endParaRPr lang="en-US" sz="1400"/>
                  </a:p>
                </p:txBody>
              </p:sp>
              <p:sp>
                <p:nvSpPr>
                  <p:cNvPr id="765005" name="Freeform 77"/>
                  <p:cNvSpPr>
                    <a:spLocks/>
                  </p:cNvSpPr>
                  <p:nvPr/>
                </p:nvSpPr>
                <p:spPr bwMode="auto">
                  <a:xfrm>
                    <a:off x="4873" y="1596"/>
                    <a:ext cx="575" cy="226"/>
                  </a:xfrm>
                  <a:custGeom>
                    <a:avLst/>
                    <a:gdLst/>
                    <a:ahLst/>
                    <a:cxnLst>
                      <a:cxn ang="0">
                        <a:pos x="575" y="0"/>
                      </a:cxn>
                      <a:cxn ang="0">
                        <a:pos x="575" y="0"/>
                      </a:cxn>
                      <a:cxn ang="0">
                        <a:pos x="0" y="226"/>
                      </a:cxn>
                      <a:cxn ang="0">
                        <a:pos x="0" y="226"/>
                      </a:cxn>
                      <a:cxn ang="0">
                        <a:pos x="575" y="33"/>
                      </a:cxn>
                      <a:cxn ang="0">
                        <a:pos x="575" y="0"/>
                      </a:cxn>
                    </a:cxnLst>
                    <a:rect l="0" t="0" r="r" b="b"/>
                    <a:pathLst>
                      <a:path w="575" h="226">
                        <a:moveTo>
                          <a:pt x="575" y="0"/>
                        </a:moveTo>
                        <a:lnTo>
                          <a:pt x="575" y="0"/>
                        </a:lnTo>
                        <a:lnTo>
                          <a:pt x="0" y="226"/>
                        </a:lnTo>
                        <a:lnTo>
                          <a:pt x="0" y="226"/>
                        </a:lnTo>
                        <a:lnTo>
                          <a:pt x="575" y="33"/>
                        </a:lnTo>
                        <a:lnTo>
                          <a:pt x="575" y="0"/>
                        </a:lnTo>
                        <a:close/>
                      </a:path>
                    </a:pathLst>
                  </a:custGeom>
                  <a:solidFill>
                    <a:srgbClr val="13007C"/>
                  </a:solidFill>
                  <a:ln w="9525">
                    <a:noFill/>
                    <a:round/>
                    <a:headEnd/>
                    <a:tailEnd/>
                  </a:ln>
                </p:spPr>
                <p:txBody>
                  <a:bodyPr/>
                  <a:lstStyle/>
                  <a:p>
                    <a:endParaRPr lang="en-US" sz="1400"/>
                  </a:p>
                </p:txBody>
              </p:sp>
              <p:sp>
                <p:nvSpPr>
                  <p:cNvPr id="765006" name="Freeform 78"/>
                  <p:cNvSpPr>
                    <a:spLocks/>
                  </p:cNvSpPr>
                  <p:nvPr/>
                </p:nvSpPr>
                <p:spPr bwMode="auto">
                  <a:xfrm>
                    <a:off x="4873" y="1641"/>
                    <a:ext cx="575" cy="226"/>
                  </a:xfrm>
                  <a:custGeom>
                    <a:avLst/>
                    <a:gdLst/>
                    <a:ahLst/>
                    <a:cxnLst>
                      <a:cxn ang="0">
                        <a:pos x="575" y="0"/>
                      </a:cxn>
                      <a:cxn ang="0">
                        <a:pos x="575" y="0"/>
                      </a:cxn>
                      <a:cxn ang="0">
                        <a:pos x="0" y="226"/>
                      </a:cxn>
                      <a:cxn ang="0">
                        <a:pos x="0" y="226"/>
                      </a:cxn>
                      <a:cxn ang="0">
                        <a:pos x="575" y="35"/>
                      </a:cxn>
                      <a:cxn ang="0">
                        <a:pos x="575" y="0"/>
                      </a:cxn>
                    </a:cxnLst>
                    <a:rect l="0" t="0" r="r" b="b"/>
                    <a:pathLst>
                      <a:path w="575" h="226">
                        <a:moveTo>
                          <a:pt x="575" y="0"/>
                        </a:moveTo>
                        <a:lnTo>
                          <a:pt x="575" y="0"/>
                        </a:lnTo>
                        <a:lnTo>
                          <a:pt x="0" y="226"/>
                        </a:lnTo>
                        <a:lnTo>
                          <a:pt x="0" y="226"/>
                        </a:lnTo>
                        <a:lnTo>
                          <a:pt x="575" y="35"/>
                        </a:lnTo>
                        <a:lnTo>
                          <a:pt x="575" y="0"/>
                        </a:lnTo>
                        <a:close/>
                      </a:path>
                    </a:pathLst>
                  </a:custGeom>
                  <a:solidFill>
                    <a:srgbClr val="13007C"/>
                  </a:solidFill>
                  <a:ln w="9525">
                    <a:noFill/>
                    <a:round/>
                    <a:headEnd/>
                    <a:tailEnd/>
                  </a:ln>
                </p:spPr>
                <p:txBody>
                  <a:bodyPr/>
                  <a:lstStyle/>
                  <a:p>
                    <a:endParaRPr lang="en-US" sz="1400"/>
                  </a:p>
                </p:txBody>
              </p:sp>
              <p:sp>
                <p:nvSpPr>
                  <p:cNvPr id="765007" name="Freeform 79"/>
                  <p:cNvSpPr>
                    <a:spLocks/>
                  </p:cNvSpPr>
                  <p:nvPr/>
                </p:nvSpPr>
                <p:spPr bwMode="auto">
                  <a:xfrm>
                    <a:off x="4873" y="1685"/>
                    <a:ext cx="575" cy="227"/>
                  </a:xfrm>
                  <a:custGeom>
                    <a:avLst/>
                    <a:gdLst/>
                    <a:ahLst/>
                    <a:cxnLst>
                      <a:cxn ang="0">
                        <a:pos x="575" y="0"/>
                      </a:cxn>
                      <a:cxn ang="0">
                        <a:pos x="575" y="0"/>
                      </a:cxn>
                      <a:cxn ang="0">
                        <a:pos x="0" y="227"/>
                      </a:cxn>
                      <a:cxn ang="0">
                        <a:pos x="0" y="227"/>
                      </a:cxn>
                      <a:cxn ang="0">
                        <a:pos x="575" y="36"/>
                      </a:cxn>
                      <a:cxn ang="0">
                        <a:pos x="575" y="0"/>
                      </a:cxn>
                    </a:cxnLst>
                    <a:rect l="0" t="0" r="r" b="b"/>
                    <a:pathLst>
                      <a:path w="575" h="227">
                        <a:moveTo>
                          <a:pt x="575" y="0"/>
                        </a:moveTo>
                        <a:lnTo>
                          <a:pt x="575" y="0"/>
                        </a:lnTo>
                        <a:lnTo>
                          <a:pt x="0" y="227"/>
                        </a:lnTo>
                        <a:lnTo>
                          <a:pt x="0" y="227"/>
                        </a:lnTo>
                        <a:lnTo>
                          <a:pt x="575" y="36"/>
                        </a:lnTo>
                        <a:lnTo>
                          <a:pt x="575" y="0"/>
                        </a:lnTo>
                        <a:close/>
                      </a:path>
                    </a:pathLst>
                  </a:custGeom>
                  <a:solidFill>
                    <a:srgbClr val="13007C"/>
                  </a:solidFill>
                  <a:ln w="9525">
                    <a:noFill/>
                    <a:round/>
                    <a:headEnd/>
                    <a:tailEnd/>
                  </a:ln>
                </p:spPr>
                <p:txBody>
                  <a:bodyPr/>
                  <a:lstStyle/>
                  <a:p>
                    <a:endParaRPr lang="en-US" sz="1400"/>
                  </a:p>
                </p:txBody>
              </p:sp>
              <p:sp>
                <p:nvSpPr>
                  <p:cNvPr id="765008" name="Freeform 80"/>
                  <p:cNvSpPr>
                    <a:spLocks/>
                  </p:cNvSpPr>
                  <p:nvPr/>
                </p:nvSpPr>
                <p:spPr bwMode="auto">
                  <a:xfrm>
                    <a:off x="4873" y="1733"/>
                    <a:ext cx="575" cy="224"/>
                  </a:xfrm>
                  <a:custGeom>
                    <a:avLst/>
                    <a:gdLst/>
                    <a:ahLst/>
                    <a:cxnLst>
                      <a:cxn ang="0">
                        <a:pos x="575" y="0"/>
                      </a:cxn>
                      <a:cxn ang="0">
                        <a:pos x="575" y="0"/>
                      </a:cxn>
                      <a:cxn ang="0">
                        <a:pos x="0" y="224"/>
                      </a:cxn>
                      <a:cxn ang="0">
                        <a:pos x="0" y="224"/>
                      </a:cxn>
                      <a:cxn ang="0">
                        <a:pos x="575" y="33"/>
                      </a:cxn>
                      <a:cxn ang="0">
                        <a:pos x="575" y="0"/>
                      </a:cxn>
                    </a:cxnLst>
                    <a:rect l="0" t="0" r="r" b="b"/>
                    <a:pathLst>
                      <a:path w="575" h="224">
                        <a:moveTo>
                          <a:pt x="575" y="0"/>
                        </a:moveTo>
                        <a:lnTo>
                          <a:pt x="575" y="0"/>
                        </a:lnTo>
                        <a:lnTo>
                          <a:pt x="0" y="224"/>
                        </a:lnTo>
                        <a:lnTo>
                          <a:pt x="0" y="224"/>
                        </a:lnTo>
                        <a:lnTo>
                          <a:pt x="575" y="33"/>
                        </a:lnTo>
                        <a:lnTo>
                          <a:pt x="575" y="0"/>
                        </a:lnTo>
                        <a:close/>
                      </a:path>
                    </a:pathLst>
                  </a:custGeom>
                  <a:solidFill>
                    <a:srgbClr val="13007C"/>
                  </a:solidFill>
                  <a:ln w="9525">
                    <a:noFill/>
                    <a:round/>
                    <a:headEnd/>
                    <a:tailEnd/>
                  </a:ln>
                </p:spPr>
                <p:txBody>
                  <a:bodyPr/>
                  <a:lstStyle/>
                  <a:p>
                    <a:endParaRPr lang="en-US" sz="1400"/>
                  </a:p>
                </p:txBody>
              </p:sp>
              <p:sp>
                <p:nvSpPr>
                  <p:cNvPr id="765009" name="Freeform 81"/>
                  <p:cNvSpPr>
                    <a:spLocks/>
                  </p:cNvSpPr>
                  <p:nvPr/>
                </p:nvSpPr>
                <p:spPr bwMode="auto">
                  <a:xfrm>
                    <a:off x="4941" y="1777"/>
                    <a:ext cx="507" cy="198"/>
                  </a:xfrm>
                  <a:custGeom>
                    <a:avLst/>
                    <a:gdLst/>
                    <a:ahLst/>
                    <a:cxnLst>
                      <a:cxn ang="0">
                        <a:pos x="507" y="0"/>
                      </a:cxn>
                      <a:cxn ang="0">
                        <a:pos x="507" y="0"/>
                      </a:cxn>
                      <a:cxn ang="0">
                        <a:pos x="0" y="198"/>
                      </a:cxn>
                      <a:cxn ang="0">
                        <a:pos x="12" y="198"/>
                      </a:cxn>
                      <a:cxn ang="0">
                        <a:pos x="12" y="198"/>
                      </a:cxn>
                      <a:cxn ang="0">
                        <a:pos x="502" y="36"/>
                      </a:cxn>
                      <a:cxn ang="0">
                        <a:pos x="502" y="36"/>
                      </a:cxn>
                      <a:cxn ang="0">
                        <a:pos x="505" y="17"/>
                      </a:cxn>
                      <a:cxn ang="0">
                        <a:pos x="507" y="0"/>
                      </a:cxn>
                      <a:cxn ang="0">
                        <a:pos x="507" y="0"/>
                      </a:cxn>
                    </a:cxnLst>
                    <a:rect l="0" t="0" r="r" b="b"/>
                    <a:pathLst>
                      <a:path w="507" h="198">
                        <a:moveTo>
                          <a:pt x="507" y="0"/>
                        </a:moveTo>
                        <a:lnTo>
                          <a:pt x="507" y="0"/>
                        </a:lnTo>
                        <a:lnTo>
                          <a:pt x="0" y="198"/>
                        </a:lnTo>
                        <a:lnTo>
                          <a:pt x="12" y="198"/>
                        </a:lnTo>
                        <a:lnTo>
                          <a:pt x="12" y="198"/>
                        </a:lnTo>
                        <a:lnTo>
                          <a:pt x="502" y="36"/>
                        </a:lnTo>
                        <a:lnTo>
                          <a:pt x="502" y="36"/>
                        </a:lnTo>
                        <a:lnTo>
                          <a:pt x="505" y="17"/>
                        </a:lnTo>
                        <a:lnTo>
                          <a:pt x="507" y="0"/>
                        </a:lnTo>
                        <a:lnTo>
                          <a:pt x="507" y="0"/>
                        </a:lnTo>
                        <a:close/>
                      </a:path>
                    </a:pathLst>
                  </a:custGeom>
                  <a:solidFill>
                    <a:srgbClr val="13007C"/>
                  </a:solidFill>
                  <a:ln w="9525">
                    <a:noFill/>
                    <a:round/>
                    <a:headEnd/>
                    <a:tailEnd/>
                  </a:ln>
                </p:spPr>
                <p:txBody>
                  <a:bodyPr/>
                  <a:lstStyle/>
                  <a:p>
                    <a:endParaRPr lang="en-US" sz="1400"/>
                  </a:p>
                </p:txBody>
              </p:sp>
              <p:sp>
                <p:nvSpPr>
                  <p:cNvPr id="765010" name="Freeform 82"/>
                  <p:cNvSpPr>
                    <a:spLocks/>
                  </p:cNvSpPr>
                  <p:nvPr/>
                </p:nvSpPr>
                <p:spPr bwMode="auto">
                  <a:xfrm>
                    <a:off x="5057" y="1825"/>
                    <a:ext cx="384" cy="150"/>
                  </a:xfrm>
                  <a:custGeom>
                    <a:avLst/>
                    <a:gdLst/>
                    <a:ahLst/>
                    <a:cxnLst>
                      <a:cxn ang="0">
                        <a:pos x="384" y="0"/>
                      </a:cxn>
                      <a:cxn ang="0">
                        <a:pos x="384" y="0"/>
                      </a:cxn>
                      <a:cxn ang="0">
                        <a:pos x="0" y="150"/>
                      </a:cxn>
                      <a:cxn ang="0">
                        <a:pos x="33" y="150"/>
                      </a:cxn>
                      <a:cxn ang="0">
                        <a:pos x="33" y="150"/>
                      </a:cxn>
                      <a:cxn ang="0">
                        <a:pos x="370" y="37"/>
                      </a:cxn>
                      <a:cxn ang="0">
                        <a:pos x="370" y="37"/>
                      </a:cxn>
                      <a:cxn ang="0">
                        <a:pos x="379" y="18"/>
                      </a:cxn>
                      <a:cxn ang="0">
                        <a:pos x="384" y="0"/>
                      </a:cxn>
                      <a:cxn ang="0">
                        <a:pos x="384" y="0"/>
                      </a:cxn>
                    </a:cxnLst>
                    <a:rect l="0" t="0" r="r" b="b"/>
                    <a:pathLst>
                      <a:path w="384" h="150">
                        <a:moveTo>
                          <a:pt x="384" y="0"/>
                        </a:moveTo>
                        <a:lnTo>
                          <a:pt x="384" y="0"/>
                        </a:lnTo>
                        <a:lnTo>
                          <a:pt x="0" y="150"/>
                        </a:lnTo>
                        <a:lnTo>
                          <a:pt x="33" y="150"/>
                        </a:lnTo>
                        <a:lnTo>
                          <a:pt x="33" y="150"/>
                        </a:lnTo>
                        <a:lnTo>
                          <a:pt x="370" y="37"/>
                        </a:lnTo>
                        <a:lnTo>
                          <a:pt x="370" y="37"/>
                        </a:lnTo>
                        <a:lnTo>
                          <a:pt x="379" y="18"/>
                        </a:lnTo>
                        <a:lnTo>
                          <a:pt x="384" y="0"/>
                        </a:lnTo>
                        <a:lnTo>
                          <a:pt x="384" y="0"/>
                        </a:lnTo>
                        <a:close/>
                      </a:path>
                    </a:pathLst>
                  </a:custGeom>
                  <a:solidFill>
                    <a:srgbClr val="13007C"/>
                  </a:solidFill>
                  <a:ln w="9525">
                    <a:noFill/>
                    <a:round/>
                    <a:headEnd/>
                    <a:tailEnd/>
                  </a:ln>
                </p:spPr>
                <p:txBody>
                  <a:bodyPr/>
                  <a:lstStyle/>
                  <a:p>
                    <a:endParaRPr lang="en-US" sz="1400"/>
                  </a:p>
                </p:txBody>
              </p:sp>
              <p:sp>
                <p:nvSpPr>
                  <p:cNvPr id="765011" name="Freeform 83"/>
                  <p:cNvSpPr>
                    <a:spLocks/>
                  </p:cNvSpPr>
                  <p:nvPr/>
                </p:nvSpPr>
                <p:spPr bwMode="auto">
                  <a:xfrm>
                    <a:off x="5172" y="1879"/>
                    <a:ext cx="245" cy="96"/>
                  </a:xfrm>
                  <a:custGeom>
                    <a:avLst/>
                    <a:gdLst/>
                    <a:ahLst/>
                    <a:cxnLst>
                      <a:cxn ang="0">
                        <a:pos x="245" y="0"/>
                      </a:cxn>
                      <a:cxn ang="0">
                        <a:pos x="0" y="96"/>
                      </a:cxn>
                      <a:cxn ang="0">
                        <a:pos x="52" y="96"/>
                      </a:cxn>
                      <a:cxn ang="0">
                        <a:pos x="210" y="45"/>
                      </a:cxn>
                      <a:cxn ang="0">
                        <a:pos x="210" y="45"/>
                      </a:cxn>
                      <a:cxn ang="0">
                        <a:pos x="231" y="23"/>
                      </a:cxn>
                      <a:cxn ang="0">
                        <a:pos x="245" y="0"/>
                      </a:cxn>
                      <a:cxn ang="0">
                        <a:pos x="245" y="0"/>
                      </a:cxn>
                    </a:cxnLst>
                    <a:rect l="0" t="0" r="r" b="b"/>
                    <a:pathLst>
                      <a:path w="245" h="96">
                        <a:moveTo>
                          <a:pt x="245" y="0"/>
                        </a:moveTo>
                        <a:lnTo>
                          <a:pt x="0" y="96"/>
                        </a:lnTo>
                        <a:lnTo>
                          <a:pt x="52" y="96"/>
                        </a:lnTo>
                        <a:lnTo>
                          <a:pt x="210" y="45"/>
                        </a:lnTo>
                        <a:lnTo>
                          <a:pt x="210" y="45"/>
                        </a:lnTo>
                        <a:lnTo>
                          <a:pt x="231" y="23"/>
                        </a:lnTo>
                        <a:lnTo>
                          <a:pt x="245" y="0"/>
                        </a:lnTo>
                        <a:lnTo>
                          <a:pt x="245" y="0"/>
                        </a:lnTo>
                        <a:close/>
                      </a:path>
                    </a:pathLst>
                  </a:custGeom>
                  <a:solidFill>
                    <a:srgbClr val="13007C"/>
                  </a:solidFill>
                  <a:ln w="9525">
                    <a:noFill/>
                    <a:round/>
                    <a:headEnd/>
                    <a:tailEnd/>
                  </a:ln>
                </p:spPr>
                <p:txBody>
                  <a:bodyPr/>
                  <a:lstStyle/>
                  <a:p>
                    <a:endParaRPr lang="en-US" sz="1400"/>
                  </a:p>
                </p:txBody>
              </p:sp>
              <p:sp>
                <p:nvSpPr>
                  <p:cNvPr id="765012" name="Freeform 84"/>
                  <p:cNvSpPr>
                    <a:spLocks/>
                  </p:cNvSpPr>
                  <p:nvPr/>
                </p:nvSpPr>
                <p:spPr bwMode="auto">
                  <a:xfrm>
                    <a:off x="4175" y="962"/>
                    <a:ext cx="837" cy="1013"/>
                  </a:xfrm>
                  <a:custGeom>
                    <a:avLst/>
                    <a:gdLst/>
                    <a:ahLst/>
                    <a:cxnLst>
                      <a:cxn ang="0">
                        <a:pos x="679" y="339"/>
                      </a:cxn>
                      <a:cxn ang="0">
                        <a:pos x="613" y="285"/>
                      </a:cxn>
                      <a:cxn ang="0">
                        <a:pos x="538" y="242"/>
                      </a:cxn>
                      <a:cxn ang="0">
                        <a:pos x="556" y="226"/>
                      </a:cxn>
                      <a:cxn ang="0">
                        <a:pos x="589" y="188"/>
                      </a:cxn>
                      <a:cxn ang="0">
                        <a:pos x="615" y="143"/>
                      </a:cxn>
                      <a:cxn ang="0">
                        <a:pos x="629" y="96"/>
                      </a:cxn>
                      <a:cxn ang="0">
                        <a:pos x="632" y="70"/>
                      </a:cxn>
                      <a:cxn ang="0">
                        <a:pos x="625" y="0"/>
                      </a:cxn>
                      <a:cxn ang="0">
                        <a:pos x="200" y="0"/>
                      </a:cxn>
                      <a:cxn ang="0">
                        <a:pos x="160" y="2"/>
                      </a:cxn>
                      <a:cxn ang="0">
                        <a:pos x="123" y="14"/>
                      </a:cxn>
                      <a:cxn ang="0">
                        <a:pos x="90" y="33"/>
                      </a:cxn>
                      <a:cxn ang="0">
                        <a:pos x="59" y="56"/>
                      </a:cxn>
                      <a:cxn ang="0">
                        <a:pos x="35" y="87"/>
                      </a:cxn>
                      <a:cxn ang="0">
                        <a:pos x="17" y="120"/>
                      </a:cxn>
                      <a:cxn ang="0">
                        <a:pos x="5" y="158"/>
                      </a:cxn>
                      <a:cxn ang="0">
                        <a:pos x="0" y="198"/>
                      </a:cxn>
                      <a:cxn ang="0">
                        <a:pos x="0" y="815"/>
                      </a:cxn>
                      <a:cxn ang="0">
                        <a:pos x="7" y="860"/>
                      </a:cxn>
                      <a:cxn ang="0">
                        <a:pos x="21" y="900"/>
                      </a:cxn>
                      <a:cxn ang="0">
                        <a:pos x="45" y="938"/>
                      </a:cxn>
                      <a:cxn ang="0">
                        <a:pos x="73" y="969"/>
                      </a:cxn>
                      <a:cxn ang="0">
                        <a:pos x="85" y="955"/>
                      </a:cxn>
                      <a:cxn ang="0">
                        <a:pos x="106" y="971"/>
                      </a:cxn>
                      <a:cxn ang="0">
                        <a:pos x="179" y="1013"/>
                      </a:cxn>
                      <a:cxn ang="0">
                        <a:pos x="200" y="1013"/>
                      </a:cxn>
                      <a:cxn ang="0">
                        <a:pos x="634" y="1013"/>
                      </a:cxn>
                      <a:cxn ang="0">
                        <a:pos x="644" y="1009"/>
                      </a:cxn>
                      <a:cxn ang="0">
                        <a:pos x="721" y="950"/>
                      </a:cxn>
                      <a:cxn ang="0">
                        <a:pos x="778" y="881"/>
                      </a:cxn>
                      <a:cxn ang="0">
                        <a:pos x="816" y="804"/>
                      </a:cxn>
                      <a:cxn ang="0">
                        <a:pos x="834" y="723"/>
                      </a:cxn>
                      <a:cxn ang="0">
                        <a:pos x="834" y="639"/>
                      </a:cxn>
                      <a:cxn ang="0">
                        <a:pos x="818" y="556"/>
                      </a:cxn>
                      <a:cxn ang="0">
                        <a:pos x="783" y="473"/>
                      </a:cxn>
                      <a:cxn ang="0">
                        <a:pos x="731" y="393"/>
                      </a:cxn>
                      <a:cxn ang="0">
                        <a:pos x="707" y="365"/>
                      </a:cxn>
                      <a:cxn ang="0">
                        <a:pos x="679" y="339"/>
                      </a:cxn>
                    </a:cxnLst>
                    <a:rect l="0" t="0" r="r" b="b"/>
                    <a:pathLst>
                      <a:path w="837" h="1013">
                        <a:moveTo>
                          <a:pt x="679" y="339"/>
                        </a:moveTo>
                        <a:lnTo>
                          <a:pt x="679" y="339"/>
                        </a:lnTo>
                        <a:lnTo>
                          <a:pt x="648" y="311"/>
                        </a:lnTo>
                        <a:lnTo>
                          <a:pt x="613" y="285"/>
                        </a:lnTo>
                        <a:lnTo>
                          <a:pt x="578" y="261"/>
                        </a:lnTo>
                        <a:lnTo>
                          <a:pt x="538" y="242"/>
                        </a:lnTo>
                        <a:lnTo>
                          <a:pt x="538" y="242"/>
                        </a:lnTo>
                        <a:lnTo>
                          <a:pt x="556" y="226"/>
                        </a:lnTo>
                        <a:lnTo>
                          <a:pt x="573" y="207"/>
                        </a:lnTo>
                        <a:lnTo>
                          <a:pt x="589" y="188"/>
                        </a:lnTo>
                        <a:lnTo>
                          <a:pt x="604" y="167"/>
                        </a:lnTo>
                        <a:lnTo>
                          <a:pt x="615" y="143"/>
                        </a:lnTo>
                        <a:lnTo>
                          <a:pt x="625" y="120"/>
                        </a:lnTo>
                        <a:lnTo>
                          <a:pt x="629" y="96"/>
                        </a:lnTo>
                        <a:lnTo>
                          <a:pt x="632" y="70"/>
                        </a:lnTo>
                        <a:lnTo>
                          <a:pt x="632" y="70"/>
                        </a:lnTo>
                        <a:lnTo>
                          <a:pt x="629" y="35"/>
                        </a:lnTo>
                        <a:lnTo>
                          <a:pt x="625" y="0"/>
                        </a:lnTo>
                        <a:lnTo>
                          <a:pt x="200"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0" y="815"/>
                        </a:lnTo>
                        <a:lnTo>
                          <a:pt x="2" y="837"/>
                        </a:lnTo>
                        <a:lnTo>
                          <a:pt x="7" y="860"/>
                        </a:lnTo>
                        <a:lnTo>
                          <a:pt x="12" y="881"/>
                        </a:lnTo>
                        <a:lnTo>
                          <a:pt x="21" y="900"/>
                        </a:lnTo>
                        <a:lnTo>
                          <a:pt x="31" y="919"/>
                        </a:lnTo>
                        <a:lnTo>
                          <a:pt x="45" y="938"/>
                        </a:lnTo>
                        <a:lnTo>
                          <a:pt x="59" y="955"/>
                        </a:lnTo>
                        <a:lnTo>
                          <a:pt x="73" y="969"/>
                        </a:lnTo>
                        <a:lnTo>
                          <a:pt x="73" y="969"/>
                        </a:lnTo>
                        <a:lnTo>
                          <a:pt x="85" y="955"/>
                        </a:lnTo>
                        <a:lnTo>
                          <a:pt x="85" y="955"/>
                        </a:lnTo>
                        <a:lnTo>
                          <a:pt x="106" y="971"/>
                        </a:lnTo>
                        <a:lnTo>
                          <a:pt x="130" y="988"/>
                        </a:lnTo>
                        <a:lnTo>
                          <a:pt x="179" y="1013"/>
                        </a:lnTo>
                        <a:lnTo>
                          <a:pt x="179" y="1013"/>
                        </a:lnTo>
                        <a:lnTo>
                          <a:pt x="200" y="1013"/>
                        </a:lnTo>
                        <a:lnTo>
                          <a:pt x="634" y="1013"/>
                        </a:lnTo>
                        <a:lnTo>
                          <a:pt x="634" y="1013"/>
                        </a:lnTo>
                        <a:lnTo>
                          <a:pt x="644" y="1009"/>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31" y="393"/>
                        </a:lnTo>
                        <a:lnTo>
                          <a:pt x="707" y="365"/>
                        </a:lnTo>
                        <a:lnTo>
                          <a:pt x="679" y="339"/>
                        </a:lnTo>
                        <a:lnTo>
                          <a:pt x="679" y="339"/>
                        </a:lnTo>
                        <a:close/>
                      </a:path>
                    </a:pathLst>
                  </a:custGeom>
                  <a:solidFill>
                    <a:srgbClr val="FFF08D"/>
                  </a:solidFill>
                  <a:ln w="9525">
                    <a:noFill/>
                    <a:round/>
                    <a:headEnd/>
                    <a:tailEnd/>
                  </a:ln>
                </p:spPr>
                <p:txBody>
                  <a:bodyPr/>
                  <a:lstStyle/>
                  <a:p>
                    <a:endParaRPr lang="en-US" sz="1400"/>
                  </a:p>
                </p:txBody>
              </p:sp>
              <p:sp>
                <p:nvSpPr>
                  <p:cNvPr id="765013" name="Freeform 85"/>
                  <p:cNvSpPr>
                    <a:spLocks/>
                  </p:cNvSpPr>
                  <p:nvPr/>
                </p:nvSpPr>
                <p:spPr bwMode="auto">
                  <a:xfrm>
                    <a:off x="4359" y="962"/>
                    <a:ext cx="424" cy="247"/>
                  </a:xfrm>
                  <a:custGeom>
                    <a:avLst/>
                    <a:gdLst/>
                    <a:ahLst/>
                    <a:cxnLst>
                      <a:cxn ang="0">
                        <a:pos x="415" y="0"/>
                      </a:cxn>
                      <a:cxn ang="0">
                        <a:pos x="415" y="0"/>
                      </a:cxn>
                      <a:cxn ang="0">
                        <a:pos x="422" y="40"/>
                      </a:cxn>
                      <a:cxn ang="0">
                        <a:pos x="424" y="80"/>
                      </a:cxn>
                      <a:cxn ang="0">
                        <a:pos x="424" y="80"/>
                      </a:cxn>
                      <a:cxn ang="0">
                        <a:pos x="422" y="101"/>
                      </a:cxn>
                      <a:cxn ang="0">
                        <a:pos x="415" y="120"/>
                      </a:cxn>
                      <a:cxn ang="0">
                        <a:pos x="405" y="139"/>
                      </a:cxn>
                      <a:cxn ang="0">
                        <a:pos x="396" y="158"/>
                      </a:cxn>
                      <a:cxn ang="0">
                        <a:pos x="382" y="176"/>
                      </a:cxn>
                      <a:cxn ang="0">
                        <a:pos x="368" y="193"/>
                      </a:cxn>
                      <a:cxn ang="0">
                        <a:pos x="339" y="221"/>
                      </a:cxn>
                      <a:cxn ang="0">
                        <a:pos x="339" y="221"/>
                      </a:cxn>
                      <a:cxn ang="0">
                        <a:pos x="328" y="231"/>
                      </a:cxn>
                      <a:cxn ang="0">
                        <a:pos x="316" y="238"/>
                      </a:cxn>
                      <a:cxn ang="0">
                        <a:pos x="304" y="242"/>
                      </a:cxn>
                      <a:cxn ang="0">
                        <a:pos x="290" y="245"/>
                      </a:cxn>
                      <a:cxn ang="0">
                        <a:pos x="290" y="245"/>
                      </a:cxn>
                      <a:cxn ang="0">
                        <a:pos x="255" y="247"/>
                      </a:cxn>
                      <a:cxn ang="0">
                        <a:pos x="217" y="245"/>
                      </a:cxn>
                      <a:cxn ang="0">
                        <a:pos x="146" y="240"/>
                      </a:cxn>
                      <a:cxn ang="0">
                        <a:pos x="0" y="23"/>
                      </a:cxn>
                      <a:cxn ang="0">
                        <a:pos x="99" y="0"/>
                      </a:cxn>
                      <a:cxn ang="0">
                        <a:pos x="99" y="0"/>
                      </a:cxn>
                      <a:cxn ang="0">
                        <a:pos x="101" y="0"/>
                      </a:cxn>
                      <a:cxn ang="0">
                        <a:pos x="415" y="0"/>
                      </a:cxn>
                    </a:cxnLst>
                    <a:rect l="0" t="0" r="r" b="b"/>
                    <a:pathLst>
                      <a:path w="424" h="247">
                        <a:moveTo>
                          <a:pt x="415" y="0"/>
                        </a:moveTo>
                        <a:lnTo>
                          <a:pt x="415" y="0"/>
                        </a:lnTo>
                        <a:lnTo>
                          <a:pt x="422" y="40"/>
                        </a:lnTo>
                        <a:lnTo>
                          <a:pt x="424" y="80"/>
                        </a:lnTo>
                        <a:lnTo>
                          <a:pt x="424" y="80"/>
                        </a:lnTo>
                        <a:lnTo>
                          <a:pt x="422" y="101"/>
                        </a:lnTo>
                        <a:lnTo>
                          <a:pt x="415" y="120"/>
                        </a:lnTo>
                        <a:lnTo>
                          <a:pt x="405" y="139"/>
                        </a:lnTo>
                        <a:lnTo>
                          <a:pt x="396" y="158"/>
                        </a:lnTo>
                        <a:lnTo>
                          <a:pt x="382" y="176"/>
                        </a:lnTo>
                        <a:lnTo>
                          <a:pt x="368" y="193"/>
                        </a:lnTo>
                        <a:lnTo>
                          <a:pt x="339" y="221"/>
                        </a:lnTo>
                        <a:lnTo>
                          <a:pt x="339" y="221"/>
                        </a:lnTo>
                        <a:lnTo>
                          <a:pt x="328" y="231"/>
                        </a:lnTo>
                        <a:lnTo>
                          <a:pt x="316" y="238"/>
                        </a:lnTo>
                        <a:lnTo>
                          <a:pt x="304" y="242"/>
                        </a:lnTo>
                        <a:lnTo>
                          <a:pt x="290" y="245"/>
                        </a:lnTo>
                        <a:lnTo>
                          <a:pt x="290" y="245"/>
                        </a:lnTo>
                        <a:lnTo>
                          <a:pt x="255" y="247"/>
                        </a:lnTo>
                        <a:lnTo>
                          <a:pt x="217" y="245"/>
                        </a:lnTo>
                        <a:lnTo>
                          <a:pt x="146" y="240"/>
                        </a:lnTo>
                        <a:lnTo>
                          <a:pt x="0" y="23"/>
                        </a:lnTo>
                        <a:lnTo>
                          <a:pt x="99" y="0"/>
                        </a:lnTo>
                        <a:lnTo>
                          <a:pt x="99" y="0"/>
                        </a:lnTo>
                        <a:lnTo>
                          <a:pt x="101" y="0"/>
                        </a:lnTo>
                        <a:lnTo>
                          <a:pt x="415" y="0"/>
                        </a:lnTo>
                        <a:close/>
                      </a:path>
                    </a:pathLst>
                  </a:custGeom>
                  <a:solidFill>
                    <a:srgbClr val="000000"/>
                  </a:solidFill>
                  <a:ln w="9525">
                    <a:noFill/>
                    <a:round/>
                    <a:headEnd/>
                    <a:tailEnd/>
                  </a:ln>
                </p:spPr>
                <p:txBody>
                  <a:bodyPr/>
                  <a:lstStyle/>
                  <a:p>
                    <a:endParaRPr lang="en-US" sz="1400"/>
                  </a:p>
                </p:txBody>
              </p:sp>
              <p:sp>
                <p:nvSpPr>
                  <p:cNvPr id="765014" name="Freeform 86"/>
                  <p:cNvSpPr>
                    <a:spLocks/>
                  </p:cNvSpPr>
                  <p:nvPr/>
                </p:nvSpPr>
                <p:spPr bwMode="auto">
                  <a:xfrm>
                    <a:off x="4378" y="962"/>
                    <a:ext cx="396" cy="235"/>
                  </a:xfrm>
                  <a:custGeom>
                    <a:avLst/>
                    <a:gdLst/>
                    <a:ahLst/>
                    <a:cxnLst>
                      <a:cxn ang="0">
                        <a:pos x="386" y="0"/>
                      </a:cxn>
                      <a:cxn ang="0">
                        <a:pos x="386" y="0"/>
                      </a:cxn>
                      <a:cxn ang="0">
                        <a:pos x="391" y="25"/>
                      </a:cxn>
                      <a:cxn ang="0">
                        <a:pos x="393" y="54"/>
                      </a:cxn>
                      <a:cxn ang="0">
                        <a:pos x="396" y="80"/>
                      </a:cxn>
                      <a:cxn ang="0">
                        <a:pos x="391" y="101"/>
                      </a:cxn>
                      <a:cxn ang="0">
                        <a:pos x="391" y="101"/>
                      </a:cxn>
                      <a:cxn ang="0">
                        <a:pos x="386" y="120"/>
                      </a:cxn>
                      <a:cxn ang="0">
                        <a:pos x="377" y="139"/>
                      </a:cxn>
                      <a:cxn ang="0">
                        <a:pos x="363" y="158"/>
                      </a:cxn>
                      <a:cxn ang="0">
                        <a:pos x="349" y="174"/>
                      </a:cxn>
                      <a:cxn ang="0">
                        <a:pos x="320" y="207"/>
                      </a:cxn>
                      <a:cxn ang="0">
                        <a:pos x="294" y="228"/>
                      </a:cxn>
                      <a:cxn ang="0">
                        <a:pos x="294" y="228"/>
                      </a:cxn>
                      <a:cxn ang="0">
                        <a:pos x="287" y="231"/>
                      </a:cxn>
                      <a:cxn ang="0">
                        <a:pos x="278" y="233"/>
                      </a:cxn>
                      <a:cxn ang="0">
                        <a:pos x="257" y="235"/>
                      </a:cxn>
                      <a:cxn ang="0">
                        <a:pos x="231" y="235"/>
                      </a:cxn>
                      <a:cxn ang="0">
                        <a:pos x="203" y="235"/>
                      </a:cxn>
                      <a:cxn ang="0">
                        <a:pos x="155" y="231"/>
                      </a:cxn>
                      <a:cxn ang="0">
                        <a:pos x="134" y="228"/>
                      </a:cxn>
                      <a:cxn ang="0">
                        <a:pos x="0" y="30"/>
                      </a:cxn>
                      <a:cxn ang="0">
                        <a:pos x="82" y="11"/>
                      </a:cxn>
                      <a:cxn ang="0">
                        <a:pos x="82" y="11"/>
                      </a:cxn>
                      <a:cxn ang="0">
                        <a:pos x="99" y="0"/>
                      </a:cxn>
                      <a:cxn ang="0">
                        <a:pos x="386" y="0"/>
                      </a:cxn>
                    </a:cxnLst>
                    <a:rect l="0" t="0" r="r" b="b"/>
                    <a:pathLst>
                      <a:path w="396" h="235">
                        <a:moveTo>
                          <a:pt x="386" y="0"/>
                        </a:moveTo>
                        <a:lnTo>
                          <a:pt x="386" y="0"/>
                        </a:lnTo>
                        <a:lnTo>
                          <a:pt x="391" y="25"/>
                        </a:lnTo>
                        <a:lnTo>
                          <a:pt x="393" y="54"/>
                        </a:lnTo>
                        <a:lnTo>
                          <a:pt x="396" y="80"/>
                        </a:lnTo>
                        <a:lnTo>
                          <a:pt x="391" y="101"/>
                        </a:lnTo>
                        <a:lnTo>
                          <a:pt x="391" y="101"/>
                        </a:lnTo>
                        <a:lnTo>
                          <a:pt x="386" y="120"/>
                        </a:lnTo>
                        <a:lnTo>
                          <a:pt x="377" y="139"/>
                        </a:lnTo>
                        <a:lnTo>
                          <a:pt x="363" y="158"/>
                        </a:lnTo>
                        <a:lnTo>
                          <a:pt x="349" y="174"/>
                        </a:lnTo>
                        <a:lnTo>
                          <a:pt x="320" y="207"/>
                        </a:lnTo>
                        <a:lnTo>
                          <a:pt x="294" y="228"/>
                        </a:lnTo>
                        <a:lnTo>
                          <a:pt x="294" y="228"/>
                        </a:lnTo>
                        <a:lnTo>
                          <a:pt x="287" y="231"/>
                        </a:lnTo>
                        <a:lnTo>
                          <a:pt x="278" y="233"/>
                        </a:lnTo>
                        <a:lnTo>
                          <a:pt x="257" y="235"/>
                        </a:lnTo>
                        <a:lnTo>
                          <a:pt x="231" y="235"/>
                        </a:lnTo>
                        <a:lnTo>
                          <a:pt x="203" y="235"/>
                        </a:lnTo>
                        <a:lnTo>
                          <a:pt x="155" y="231"/>
                        </a:lnTo>
                        <a:lnTo>
                          <a:pt x="134" y="228"/>
                        </a:lnTo>
                        <a:lnTo>
                          <a:pt x="0" y="30"/>
                        </a:lnTo>
                        <a:lnTo>
                          <a:pt x="82" y="11"/>
                        </a:lnTo>
                        <a:lnTo>
                          <a:pt x="82" y="11"/>
                        </a:lnTo>
                        <a:lnTo>
                          <a:pt x="99" y="0"/>
                        </a:lnTo>
                        <a:lnTo>
                          <a:pt x="386" y="0"/>
                        </a:lnTo>
                        <a:close/>
                      </a:path>
                    </a:pathLst>
                  </a:custGeom>
                  <a:solidFill>
                    <a:srgbClr val="303030"/>
                  </a:solidFill>
                  <a:ln w="9525">
                    <a:noFill/>
                    <a:round/>
                    <a:headEnd/>
                    <a:tailEnd/>
                  </a:ln>
                </p:spPr>
                <p:txBody>
                  <a:bodyPr/>
                  <a:lstStyle/>
                  <a:p>
                    <a:endParaRPr lang="en-US" sz="1400"/>
                  </a:p>
                </p:txBody>
              </p:sp>
              <p:sp>
                <p:nvSpPr>
                  <p:cNvPr id="765015" name="Freeform 87"/>
                  <p:cNvSpPr>
                    <a:spLocks/>
                  </p:cNvSpPr>
                  <p:nvPr/>
                </p:nvSpPr>
                <p:spPr bwMode="auto">
                  <a:xfrm>
                    <a:off x="4597" y="962"/>
                    <a:ext cx="170" cy="14"/>
                  </a:xfrm>
                  <a:custGeom>
                    <a:avLst/>
                    <a:gdLst/>
                    <a:ahLst/>
                    <a:cxnLst>
                      <a:cxn ang="0">
                        <a:pos x="170" y="14"/>
                      </a:cxn>
                      <a:cxn ang="0">
                        <a:pos x="170" y="14"/>
                      </a:cxn>
                      <a:cxn ang="0">
                        <a:pos x="0" y="0"/>
                      </a:cxn>
                      <a:cxn ang="0">
                        <a:pos x="0" y="0"/>
                      </a:cxn>
                      <a:cxn ang="0">
                        <a:pos x="47" y="0"/>
                      </a:cxn>
                      <a:cxn ang="0">
                        <a:pos x="167" y="0"/>
                      </a:cxn>
                      <a:cxn ang="0">
                        <a:pos x="167" y="0"/>
                      </a:cxn>
                      <a:cxn ang="0">
                        <a:pos x="170" y="14"/>
                      </a:cxn>
                      <a:cxn ang="0">
                        <a:pos x="170" y="14"/>
                      </a:cxn>
                    </a:cxnLst>
                    <a:rect l="0" t="0" r="r" b="b"/>
                    <a:pathLst>
                      <a:path w="170" h="14">
                        <a:moveTo>
                          <a:pt x="170" y="14"/>
                        </a:moveTo>
                        <a:lnTo>
                          <a:pt x="170" y="14"/>
                        </a:lnTo>
                        <a:lnTo>
                          <a:pt x="0" y="0"/>
                        </a:lnTo>
                        <a:lnTo>
                          <a:pt x="0" y="0"/>
                        </a:lnTo>
                        <a:lnTo>
                          <a:pt x="47" y="0"/>
                        </a:lnTo>
                        <a:lnTo>
                          <a:pt x="167" y="0"/>
                        </a:lnTo>
                        <a:lnTo>
                          <a:pt x="167" y="0"/>
                        </a:lnTo>
                        <a:lnTo>
                          <a:pt x="170" y="14"/>
                        </a:lnTo>
                        <a:lnTo>
                          <a:pt x="170" y="14"/>
                        </a:lnTo>
                        <a:close/>
                      </a:path>
                    </a:pathLst>
                  </a:custGeom>
                  <a:solidFill>
                    <a:srgbClr val="6F5F4B"/>
                  </a:solidFill>
                  <a:ln w="9525">
                    <a:noFill/>
                    <a:round/>
                    <a:headEnd/>
                    <a:tailEnd/>
                  </a:ln>
                </p:spPr>
                <p:txBody>
                  <a:bodyPr/>
                  <a:lstStyle/>
                  <a:p>
                    <a:endParaRPr lang="en-US" sz="1400"/>
                  </a:p>
                </p:txBody>
              </p:sp>
              <p:sp>
                <p:nvSpPr>
                  <p:cNvPr id="765016" name="Freeform 88"/>
                  <p:cNvSpPr>
                    <a:spLocks/>
                  </p:cNvSpPr>
                  <p:nvPr/>
                </p:nvSpPr>
                <p:spPr bwMode="auto">
                  <a:xfrm>
                    <a:off x="4597" y="976"/>
                    <a:ext cx="172" cy="21"/>
                  </a:xfrm>
                  <a:custGeom>
                    <a:avLst/>
                    <a:gdLst/>
                    <a:ahLst/>
                    <a:cxnLst>
                      <a:cxn ang="0">
                        <a:pos x="172" y="21"/>
                      </a:cxn>
                      <a:cxn ang="0">
                        <a:pos x="172" y="21"/>
                      </a:cxn>
                      <a:cxn ang="0">
                        <a:pos x="0" y="7"/>
                      </a:cxn>
                      <a:cxn ang="0">
                        <a:pos x="0" y="7"/>
                      </a:cxn>
                      <a:cxn ang="0">
                        <a:pos x="170" y="0"/>
                      </a:cxn>
                      <a:cxn ang="0">
                        <a:pos x="170" y="0"/>
                      </a:cxn>
                      <a:cxn ang="0">
                        <a:pos x="172" y="21"/>
                      </a:cxn>
                      <a:cxn ang="0">
                        <a:pos x="172" y="21"/>
                      </a:cxn>
                    </a:cxnLst>
                    <a:rect l="0" t="0" r="r" b="b"/>
                    <a:pathLst>
                      <a:path w="172" h="21">
                        <a:moveTo>
                          <a:pt x="172" y="21"/>
                        </a:moveTo>
                        <a:lnTo>
                          <a:pt x="172" y="21"/>
                        </a:lnTo>
                        <a:lnTo>
                          <a:pt x="0" y="7"/>
                        </a:lnTo>
                        <a:lnTo>
                          <a:pt x="0" y="7"/>
                        </a:lnTo>
                        <a:lnTo>
                          <a:pt x="170" y="0"/>
                        </a:lnTo>
                        <a:lnTo>
                          <a:pt x="170" y="0"/>
                        </a:lnTo>
                        <a:lnTo>
                          <a:pt x="172" y="21"/>
                        </a:lnTo>
                        <a:lnTo>
                          <a:pt x="172" y="21"/>
                        </a:lnTo>
                        <a:close/>
                      </a:path>
                    </a:pathLst>
                  </a:custGeom>
                  <a:solidFill>
                    <a:srgbClr val="6F5F4B"/>
                  </a:solidFill>
                  <a:ln w="9525">
                    <a:noFill/>
                    <a:round/>
                    <a:headEnd/>
                    <a:tailEnd/>
                  </a:ln>
                </p:spPr>
                <p:txBody>
                  <a:bodyPr/>
                  <a:lstStyle/>
                  <a:p>
                    <a:endParaRPr lang="en-US" sz="1400"/>
                  </a:p>
                </p:txBody>
              </p:sp>
              <p:sp>
                <p:nvSpPr>
                  <p:cNvPr id="765017" name="Freeform 89"/>
                  <p:cNvSpPr>
                    <a:spLocks/>
                  </p:cNvSpPr>
                  <p:nvPr/>
                </p:nvSpPr>
                <p:spPr bwMode="auto">
                  <a:xfrm>
                    <a:off x="4597" y="995"/>
                    <a:ext cx="174" cy="21"/>
                  </a:xfrm>
                  <a:custGeom>
                    <a:avLst/>
                    <a:gdLst/>
                    <a:ahLst/>
                    <a:cxnLst>
                      <a:cxn ang="0">
                        <a:pos x="174" y="21"/>
                      </a:cxn>
                      <a:cxn ang="0">
                        <a:pos x="0" y="7"/>
                      </a:cxn>
                      <a:cxn ang="0">
                        <a:pos x="172" y="0"/>
                      </a:cxn>
                      <a:cxn ang="0">
                        <a:pos x="172" y="0"/>
                      </a:cxn>
                      <a:cxn ang="0">
                        <a:pos x="174" y="21"/>
                      </a:cxn>
                      <a:cxn ang="0">
                        <a:pos x="174" y="21"/>
                      </a:cxn>
                    </a:cxnLst>
                    <a:rect l="0" t="0" r="r" b="b"/>
                    <a:pathLst>
                      <a:path w="174" h="21">
                        <a:moveTo>
                          <a:pt x="174" y="21"/>
                        </a:moveTo>
                        <a:lnTo>
                          <a:pt x="0" y="7"/>
                        </a:lnTo>
                        <a:lnTo>
                          <a:pt x="172" y="0"/>
                        </a:lnTo>
                        <a:lnTo>
                          <a:pt x="172" y="0"/>
                        </a:lnTo>
                        <a:lnTo>
                          <a:pt x="174" y="21"/>
                        </a:lnTo>
                        <a:lnTo>
                          <a:pt x="174" y="21"/>
                        </a:lnTo>
                        <a:close/>
                      </a:path>
                    </a:pathLst>
                  </a:custGeom>
                  <a:solidFill>
                    <a:srgbClr val="6F5F4B"/>
                  </a:solidFill>
                  <a:ln w="9525">
                    <a:noFill/>
                    <a:round/>
                    <a:headEnd/>
                    <a:tailEnd/>
                  </a:ln>
                </p:spPr>
                <p:txBody>
                  <a:bodyPr/>
                  <a:lstStyle/>
                  <a:p>
                    <a:endParaRPr lang="en-US" sz="1400"/>
                  </a:p>
                </p:txBody>
              </p:sp>
              <p:sp>
                <p:nvSpPr>
                  <p:cNvPr id="765018" name="Freeform 90"/>
                  <p:cNvSpPr>
                    <a:spLocks/>
                  </p:cNvSpPr>
                  <p:nvPr/>
                </p:nvSpPr>
                <p:spPr bwMode="auto">
                  <a:xfrm>
                    <a:off x="4474" y="997"/>
                    <a:ext cx="274" cy="153"/>
                  </a:xfrm>
                  <a:custGeom>
                    <a:avLst/>
                    <a:gdLst/>
                    <a:ahLst/>
                    <a:cxnLst>
                      <a:cxn ang="0">
                        <a:pos x="191" y="19"/>
                      </a:cxn>
                      <a:cxn ang="0">
                        <a:pos x="191" y="19"/>
                      </a:cxn>
                      <a:cxn ang="0">
                        <a:pos x="196" y="19"/>
                      </a:cxn>
                      <a:cxn ang="0">
                        <a:pos x="210" y="16"/>
                      </a:cxn>
                      <a:cxn ang="0">
                        <a:pos x="227" y="16"/>
                      </a:cxn>
                      <a:cxn ang="0">
                        <a:pos x="239" y="19"/>
                      </a:cxn>
                      <a:cxn ang="0">
                        <a:pos x="250" y="21"/>
                      </a:cxn>
                      <a:cxn ang="0">
                        <a:pos x="250" y="21"/>
                      </a:cxn>
                      <a:cxn ang="0">
                        <a:pos x="260" y="28"/>
                      </a:cxn>
                      <a:cxn ang="0">
                        <a:pos x="269" y="38"/>
                      </a:cxn>
                      <a:cxn ang="0">
                        <a:pos x="272" y="49"/>
                      </a:cxn>
                      <a:cxn ang="0">
                        <a:pos x="274" y="66"/>
                      </a:cxn>
                      <a:cxn ang="0">
                        <a:pos x="272" y="80"/>
                      </a:cxn>
                      <a:cxn ang="0">
                        <a:pos x="264" y="97"/>
                      </a:cxn>
                      <a:cxn ang="0">
                        <a:pos x="253" y="113"/>
                      </a:cxn>
                      <a:cxn ang="0">
                        <a:pos x="236" y="130"/>
                      </a:cxn>
                      <a:cxn ang="0">
                        <a:pos x="236" y="130"/>
                      </a:cxn>
                      <a:cxn ang="0">
                        <a:pos x="227" y="137"/>
                      </a:cxn>
                      <a:cxn ang="0">
                        <a:pos x="217" y="141"/>
                      </a:cxn>
                      <a:cxn ang="0">
                        <a:pos x="196" y="151"/>
                      </a:cxn>
                      <a:cxn ang="0">
                        <a:pos x="175" y="153"/>
                      </a:cxn>
                      <a:cxn ang="0">
                        <a:pos x="154" y="153"/>
                      </a:cxn>
                      <a:cxn ang="0">
                        <a:pos x="135" y="153"/>
                      </a:cxn>
                      <a:cxn ang="0">
                        <a:pos x="121" y="151"/>
                      </a:cxn>
                      <a:cxn ang="0">
                        <a:pos x="107" y="148"/>
                      </a:cxn>
                      <a:cxn ang="0">
                        <a:pos x="62" y="137"/>
                      </a:cxn>
                      <a:cxn ang="0">
                        <a:pos x="0" y="66"/>
                      </a:cxn>
                      <a:cxn ang="0">
                        <a:pos x="33" y="0"/>
                      </a:cxn>
                      <a:cxn ang="0">
                        <a:pos x="102" y="2"/>
                      </a:cxn>
                      <a:cxn ang="0">
                        <a:pos x="109" y="28"/>
                      </a:cxn>
                      <a:cxn ang="0">
                        <a:pos x="109" y="28"/>
                      </a:cxn>
                      <a:cxn ang="0">
                        <a:pos x="123" y="31"/>
                      </a:cxn>
                      <a:cxn ang="0">
                        <a:pos x="135" y="33"/>
                      </a:cxn>
                      <a:cxn ang="0">
                        <a:pos x="151" y="33"/>
                      </a:cxn>
                      <a:cxn ang="0">
                        <a:pos x="151" y="33"/>
                      </a:cxn>
                      <a:cxn ang="0">
                        <a:pos x="165" y="31"/>
                      </a:cxn>
                      <a:cxn ang="0">
                        <a:pos x="180" y="26"/>
                      </a:cxn>
                      <a:cxn ang="0">
                        <a:pos x="191" y="19"/>
                      </a:cxn>
                      <a:cxn ang="0">
                        <a:pos x="191" y="19"/>
                      </a:cxn>
                    </a:cxnLst>
                    <a:rect l="0" t="0" r="r" b="b"/>
                    <a:pathLst>
                      <a:path w="274" h="153">
                        <a:moveTo>
                          <a:pt x="191" y="19"/>
                        </a:moveTo>
                        <a:lnTo>
                          <a:pt x="191" y="19"/>
                        </a:lnTo>
                        <a:lnTo>
                          <a:pt x="196" y="19"/>
                        </a:lnTo>
                        <a:lnTo>
                          <a:pt x="210" y="16"/>
                        </a:lnTo>
                        <a:lnTo>
                          <a:pt x="227" y="16"/>
                        </a:lnTo>
                        <a:lnTo>
                          <a:pt x="239" y="19"/>
                        </a:lnTo>
                        <a:lnTo>
                          <a:pt x="250" y="21"/>
                        </a:lnTo>
                        <a:lnTo>
                          <a:pt x="250" y="21"/>
                        </a:lnTo>
                        <a:lnTo>
                          <a:pt x="260" y="28"/>
                        </a:lnTo>
                        <a:lnTo>
                          <a:pt x="269" y="38"/>
                        </a:lnTo>
                        <a:lnTo>
                          <a:pt x="272" y="49"/>
                        </a:lnTo>
                        <a:lnTo>
                          <a:pt x="274" y="66"/>
                        </a:lnTo>
                        <a:lnTo>
                          <a:pt x="272" y="80"/>
                        </a:lnTo>
                        <a:lnTo>
                          <a:pt x="264" y="97"/>
                        </a:lnTo>
                        <a:lnTo>
                          <a:pt x="253" y="113"/>
                        </a:lnTo>
                        <a:lnTo>
                          <a:pt x="236" y="130"/>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09" y="28"/>
                        </a:lnTo>
                        <a:lnTo>
                          <a:pt x="123" y="31"/>
                        </a:lnTo>
                        <a:lnTo>
                          <a:pt x="135" y="33"/>
                        </a:lnTo>
                        <a:lnTo>
                          <a:pt x="151" y="33"/>
                        </a:lnTo>
                        <a:lnTo>
                          <a:pt x="151" y="33"/>
                        </a:lnTo>
                        <a:lnTo>
                          <a:pt x="165" y="31"/>
                        </a:lnTo>
                        <a:lnTo>
                          <a:pt x="180" y="26"/>
                        </a:lnTo>
                        <a:lnTo>
                          <a:pt x="191" y="19"/>
                        </a:lnTo>
                        <a:lnTo>
                          <a:pt x="191" y="19"/>
                        </a:lnTo>
                        <a:close/>
                      </a:path>
                    </a:pathLst>
                  </a:custGeom>
                  <a:solidFill>
                    <a:srgbClr val="000000"/>
                  </a:solidFill>
                  <a:ln w="9525">
                    <a:noFill/>
                    <a:round/>
                    <a:headEnd/>
                    <a:tailEnd/>
                  </a:ln>
                </p:spPr>
                <p:txBody>
                  <a:bodyPr/>
                  <a:lstStyle/>
                  <a:p>
                    <a:endParaRPr lang="en-US" sz="1400"/>
                  </a:p>
                </p:txBody>
              </p:sp>
              <p:sp>
                <p:nvSpPr>
                  <p:cNvPr id="765019" name="Freeform 91"/>
                  <p:cNvSpPr>
                    <a:spLocks/>
                  </p:cNvSpPr>
                  <p:nvPr/>
                </p:nvSpPr>
                <p:spPr bwMode="auto">
                  <a:xfrm>
                    <a:off x="4371" y="962"/>
                    <a:ext cx="210" cy="150"/>
                  </a:xfrm>
                  <a:custGeom>
                    <a:avLst/>
                    <a:gdLst/>
                    <a:ahLst/>
                    <a:cxnLst>
                      <a:cxn ang="0">
                        <a:pos x="210" y="0"/>
                      </a:cxn>
                      <a:cxn ang="0">
                        <a:pos x="210" y="0"/>
                      </a:cxn>
                      <a:cxn ang="0">
                        <a:pos x="202" y="16"/>
                      </a:cxn>
                      <a:cxn ang="0">
                        <a:pos x="193" y="33"/>
                      </a:cxn>
                      <a:cxn ang="0">
                        <a:pos x="169" y="63"/>
                      </a:cxn>
                      <a:cxn ang="0">
                        <a:pos x="169" y="63"/>
                      </a:cxn>
                      <a:cxn ang="0">
                        <a:pos x="167" y="68"/>
                      </a:cxn>
                      <a:cxn ang="0">
                        <a:pos x="165" y="77"/>
                      </a:cxn>
                      <a:cxn ang="0">
                        <a:pos x="165" y="77"/>
                      </a:cxn>
                      <a:cxn ang="0">
                        <a:pos x="165" y="84"/>
                      </a:cxn>
                      <a:cxn ang="0">
                        <a:pos x="162" y="89"/>
                      </a:cxn>
                      <a:cxn ang="0">
                        <a:pos x="160" y="96"/>
                      </a:cxn>
                      <a:cxn ang="0">
                        <a:pos x="155" y="99"/>
                      </a:cxn>
                      <a:cxn ang="0">
                        <a:pos x="144" y="106"/>
                      </a:cxn>
                      <a:cxn ang="0">
                        <a:pos x="129" y="108"/>
                      </a:cxn>
                      <a:cxn ang="0">
                        <a:pos x="129" y="108"/>
                      </a:cxn>
                      <a:cxn ang="0">
                        <a:pos x="120" y="120"/>
                      </a:cxn>
                      <a:cxn ang="0">
                        <a:pos x="118" y="124"/>
                      </a:cxn>
                      <a:cxn ang="0">
                        <a:pos x="118" y="132"/>
                      </a:cxn>
                      <a:cxn ang="0">
                        <a:pos x="118" y="132"/>
                      </a:cxn>
                      <a:cxn ang="0">
                        <a:pos x="115" y="141"/>
                      </a:cxn>
                      <a:cxn ang="0">
                        <a:pos x="113" y="146"/>
                      </a:cxn>
                      <a:cxn ang="0">
                        <a:pos x="111" y="150"/>
                      </a:cxn>
                      <a:cxn ang="0">
                        <a:pos x="103" y="150"/>
                      </a:cxn>
                      <a:cxn ang="0">
                        <a:pos x="92" y="150"/>
                      </a:cxn>
                      <a:cxn ang="0">
                        <a:pos x="78" y="148"/>
                      </a:cxn>
                      <a:cxn ang="0">
                        <a:pos x="0" y="30"/>
                      </a:cxn>
                      <a:cxn ang="0">
                        <a:pos x="96" y="7"/>
                      </a:cxn>
                      <a:cxn ang="0">
                        <a:pos x="96" y="7"/>
                      </a:cxn>
                      <a:cxn ang="0">
                        <a:pos x="108" y="0"/>
                      </a:cxn>
                      <a:cxn ang="0">
                        <a:pos x="210" y="0"/>
                      </a:cxn>
                    </a:cxnLst>
                    <a:rect l="0" t="0" r="r" b="b"/>
                    <a:pathLst>
                      <a:path w="210" h="150">
                        <a:moveTo>
                          <a:pt x="210" y="0"/>
                        </a:moveTo>
                        <a:lnTo>
                          <a:pt x="210" y="0"/>
                        </a:lnTo>
                        <a:lnTo>
                          <a:pt x="202" y="16"/>
                        </a:lnTo>
                        <a:lnTo>
                          <a:pt x="193" y="33"/>
                        </a:lnTo>
                        <a:lnTo>
                          <a:pt x="169" y="63"/>
                        </a:lnTo>
                        <a:lnTo>
                          <a:pt x="169" y="63"/>
                        </a:lnTo>
                        <a:lnTo>
                          <a:pt x="167" y="68"/>
                        </a:lnTo>
                        <a:lnTo>
                          <a:pt x="165" y="77"/>
                        </a:lnTo>
                        <a:lnTo>
                          <a:pt x="165" y="77"/>
                        </a:lnTo>
                        <a:lnTo>
                          <a:pt x="165" y="84"/>
                        </a:lnTo>
                        <a:lnTo>
                          <a:pt x="162" y="89"/>
                        </a:lnTo>
                        <a:lnTo>
                          <a:pt x="160" y="96"/>
                        </a:lnTo>
                        <a:lnTo>
                          <a:pt x="155" y="99"/>
                        </a:lnTo>
                        <a:lnTo>
                          <a:pt x="144" y="106"/>
                        </a:lnTo>
                        <a:lnTo>
                          <a:pt x="129" y="108"/>
                        </a:lnTo>
                        <a:lnTo>
                          <a:pt x="129" y="108"/>
                        </a:lnTo>
                        <a:lnTo>
                          <a:pt x="120" y="120"/>
                        </a:lnTo>
                        <a:lnTo>
                          <a:pt x="118" y="124"/>
                        </a:lnTo>
                        <a:lnTo>
                          <a:pt x="118" y="132"/>
                        </a:lnTo>
                        <a:lnTo>
                          <a:pt x="118" y="132"/>
                        </a:lnTo>
                        <a:lnTo>
                          <a:pt x="115" y="141"/>
                        </a:lnTo>
                        <a:lnTo>
                          <a:pt x="113" y="146"/>
                        </a:lnTo>
                        <a:lnTo>
                          <a:pt x="111" y="150"/>
                        </a:lnTo>
                        <a:lnTo>
                          <a:pt x="103" y="150"/>
                        </a:lnTo>
                        <a:lnTo>
                          <a:pt x="92" y="150"/>
                        </a:lnTo>
                        <a:lnTo>
                          <a:pt x="78" y="148"/>
                        </a:lnTo>
                        <a:lnTo>
                          <a:pt x="0" y="30"/>
                        </a:lnTo>
                        <a:lnTo>
                          <a:pt x="96" y="7"/>
                        </a:lnTo>
                        <a:lnTo>
                          <a:pt x="96" y="7"/>
                        </a:lnTo>
                        <a:lnTo>
                          <a:pt x="108" y="0"/>
                        </a:lnTo>
                        <a:lnTo>
                          <a:pt x="210" y="0"/>
                        </a:lnTo>
                        <a:close/>
                      </a:path>
                    </a:pathLst>
                  </a:custGeom>
                  <a:solidFill>
                    <a:srgbClr val="000000"/>
                  </a:solidFill>
                  <a:ln w="9525">
                    <a:noFill/>
                    <a:round/>
                    <a:headEnd/>
                    <a:tailEnd/>
                  </a:ln>
                </p:spPr>
                <p:txBody>
                  <a:bodyPr/>
                  <a:lstStyle/>
                  <a:p>
                    <a:endParaRPr lang="en-US" sz="1400"/>
                  </a:p>
                </p:txBody>
              </p:sp>
              <p:sp>
                <p:nvSpPr>
                  <p:cNvPr id="765020" name="Freeform 92"/>
                  <p:cNvSpPr>
                    <a:spLocks/>
                  </p:cNvSpPr>
                  <p:nvPr/>
                </p:nvSpPr>
                <p:spPr bwMode="auto">
                  <a:xfrm>
                    <a:off x="4387" y="962"/>
                    <a:ext cx="182" cy="141"/>
                  </a:xfrm>
                  <a:custGeom>
                    <a:avLst/>
                    <a:gdLst/>
                    <a:ahLst/>
                    <a:cxnLst>
                      <a:cxn ang="0">
                        <a:pos x="182" y="0"/>
                      </a:cxn>
                      <a:cxn ang="0">
                        <a:pos x="182" y="0"/>
                      </a:cxn>
                      <a:cxn ang="0">
                        <a:pos x="177" y="11"/>
                      </a:cxn>
                      <a:cxn ang="0">
                        <a:pos x="170" y="23"/>
                      </a:cxn>
                      <a:cxn ang="0">
                        <a:pos x="170" y="23"/>
                      </a:cxn>
                      <a:cxn ang="0">
                        <a:pos x="156" y="42"/>
                      </a:cxn>
                      <a:cxn ang="0">
                        <a:pos x="146" y="56"/>
                      </a:cxn>
                      <a:cxn ang="0">
                        <a:pos x="139" y="68"/>
                      </a:cxn>
                      <a:cxn ang="0">
                        <a:pos x="139" y="80"/>
                      </a:cxn>
                      <a:cxn ang="0">
                        <a:pos x="139" y="80"/>
                      </a:cxn>
                      <a:cxn ang="0">
                        <a:pos x="137" y="84"/>
                      </a:cxn>
                      <a:cxn ang="0">
                        <a:pos x="135" y="89"/>
                      </a:cxn>
                      <a:cxn ang="0">
                        <a:pos x="130" y="94"/>
                      </a:cxn>
                      <a:cxn ang="0">
                        <a:pos x="125" y="96"/>
                      </a:cxn>
                      <a:cxn ang="0">
                        <a:pos x="116" y="99"/>
                      </a:cxn>
                      <a:cxn ang="0">
                        <a:pos x="111" y="99"/>
                      </a:cxn>
                      <a:cxn ang="0">
                        <a:pos x="111" y="99"/>
                      </a:cxn>
                      <a:cxn ang="0">
                        <a:pos x="106" y="101"/>
                      </a:cxn>
                      <a:cxn ang="0">
                        <a:pos x="99" y="108"/>
                      </a:cxn>
                      <a:cxn ang="0">
                        <a:pos x="92" y="120"/>
                      </a:cxn>
                      <a:cxn ang="0">
                        <a:pos x="90" y="127"/>
                      </a:cxn>
                      <a:cxn ang="0">
                        <a:pos x="90" y="134"/>
                      </a:cxn>
                      <a:cxn ang="0">
                        <a:pos x="90" y="134"/>
                      </a:cxn>
                      <a:cxn ang="0">
                        <a:pos x="90" y="139"/>
                      </a:cxn>
                      <a:cxn ang="0">
                        <a:pos x="85" y="141"/>
                      </a:cxn>
                      <a:cxn ang="0">
                        <a:pos x="78" y="141"/>
                      </a:cxn>
                      <a:cxn ang="0">
                        <a:pos x="69" y="139"/>
                      </a:cxn>
                      <a:cxn ang="0">
                        <a:pos x="0" y="37"/>
                      </a:cxn>
                      <a:cxn ang="0">
                        <a:pos x="85" y="16"/>
                      </a:cxn>
                      <a:cxn ang="0">
                        <a:pos x="85" y="16"/>
                      </a:cxn>
                      <a:cxn ang="0">
                        <a:pos x="92" y="11"/>
                      </a:cxn>
                      <a:cxn ang="0">
                        <a:pos x="109" y="0"/>
                      </a:cxn>
                      <a:cxn ang="0">
                        <a:pos x="182" y="0"/>
                      </a:cxn>
                    </a:cxnLst>
                    <a:rect l="0" t="0" r="r" b="b"/>
                    <a:pathLst>
                      <a:path w="182" h="141">
                        <a:moveTo>
                          <a:pt x="182" y="0"/>
                        </a:moveTo>
                        <a:lnTo>
                          <a:pt x="182" y="0"/>
                        </a:lnTo>
                        <a:lnTo>
                          <a:pt x="177" y="11"/>
                        </a:lnTo>
                        <a:lnTo>
                          <a:pt x="170" y="23"/>
                        </a:lnTo>
                        <a:lnTo>
                          <a:pt x="170" y="23"/>
                        </a:lnTo>
                        <a:lnTo>
                          <a:pt x="156" y="42"/>
                        </a:lnTo>
                        <a:lnTo>
                          <a:pt x="146" y="56"/>
                        </a:lnTo>
                        <a:lnTo>
                          <a:pt x="139" y="68"/>
                        </a:lnTo>
                        <a:lnTo>
                          <a:pt x="139" y="80"/>
                        </a:lnTo>
                        <a:lnTo>
                          <a:pt x="139" y="80"/>
                        </a:lnTo>
                        <a:lnTo>
                          <a:pt x="137" y="84"/>
                        </a:lnTo>
                        <a:lnTo>
                          <a:pt x="135" y="89"/>
                        </a:lnTo>
                        <a:lnTo>
                          <a:pt x="130" y="94"/>
                        </a:lnTo>
                        <a:lnTo>
                          <a:pt x="125" y="96"/>
                        </a:lnTo>
                        <a:lnTo>
                          <a:pt x="116" y="99"/>
                        </a:lnTo>
                        <a:lnTo>
                          <a:pt x="111" y="99"/>
                        </a:lnTo>
                        <a:lnTo>
                          <a:pt x="111" y="99"/>
                        </a:lnTo>
                        <a:lnTo>
                          <a:pt x="106" y="101"/>
                        </a:lnTo>
                        <a:lnTo>
                          <a:pt x="99" y="108"/>
                        </a:lnTo>
                        <a:lnTo>
                          <a:pt x="92" y="120"/>
                        </a:lnTo>
                        <a:lnTo>
                          <a:pt x="90" y="127"/>
                        </a:lnTo>
                        <a:lnTo>
                          <a:pt x="90" y="134"/>
                        </a:lnTo>
                        <a:lnTo>
                          <a:pt x="90" y="134"/>
                        </a:lnTo>
                        <a:lnTo>
                          <a:pt x="90" y="139"/>
                        </a:lnTo>
                        <a:lnTo>
                          <a:pt x="85" y="141"/>
                        </a:lnTo>
                        <a:lnTo>
                          <a:pt x="78" y="141"/>
                        </a:lnTo>
                        <a:lnTo>
                          <a:pt x="69" y="139"/>
                        </a:lnTo>
                        <a:lnTo>
                          <a:pt x="0" y="37"/>
                        </a:lnTo>
                        <a:lnTo>
                          <a:pt x="85" y="16"/>
                        </a:lnTo>
                        <a:lnTo>
                          <a:pt x="85" y="16"/>
                        </a:lnTo>
                        <a:lnTo>
                          <a:pt x="92" y="11"/>
                        </a:lnTo>
                        <a:lnTo>
                          <a:pt x="109" y="0"/>
                        </a:lnTo>
                        <a:lnTo>
                          <a:pt x="182" y="0"/>
                        </a:lnTo>
                        <a:close/>
                      </a:path>
                    </a:pathLst>
                  </a:custGeom>
                  <a:solidFill>
                    <a:srgbClr val="999999"/>
                  </a:solidFill>
                  <a:ln w="9525">
                    <a:noFill/>
                    <a:round/>
                    <a:headEnd/>
                    <a:tailEnd/>
                  </a:ln>
                </p:spPr>
                <p:txBody>
                  <a:bodyPr/>
                  <a:lstStyle/>
                  <a:p>
                    <a:endParaRPr lang="en-US" sz="1400"/>
                  </a:p>
                </p:txBody>
              </p:sp>
              <p:sp>
                <p:nvSpPr>
                  <p:cNvPr id="765021" name="Freeform 93"/>
                  <p:cNvSpPr>
                    <a:spLocks/>
                  </p:cNvSpPr>
                  <p:nvPr/>
                </p:nvSpPr>
                <p:spPr bwMode="auto">
                  <a:xfrm>
                    <a:off x="4175" y="1178"/>
                    <a:ext cx="813" cy="797"/>
                  </a:xfrm>
                  <a:custGeom>
                    <a:avLst/>
                    <a:gdLst/>
                    <a:ahLst/>
                    <a:cxnLst>
                      <a:cxn ang="0">
                        <a:pos x="264" y="3"/>
                      </a:cxn>
                      <a:cxn ang="0">
                        <a:pos x="236" y="8"/>
                      </a:cxn>
                      <a:cxn ang="0">
                        <a:pos x="179" y="19"/>
                      </a:cxn>
                      <a:cxn ang="0">
                        <a:pos x="127" y="38"/>
                      </a:cxn>
                      <a:cxn ang="0">
                        <a:pos x="78" y="66"/>
                      </a:cxn>
                      <a:cxn ang="0">
                        <a:pos x="24" y="109"/>
                      </a:cxn>
                      <a:cxn ang="0">
                        <a:pos x="0" y="133"/>
                      </a:cxn>
                      <a:cxn ang="0">
                        <a:pos x="0" y="599"/>
                      </a:cxn>
                      <a:cxn ang="0">
                        <a:pos x="2" y="611"/>
                      </a:cxn>
                      <a:cxn ang="0">
                        <a:pos x="40" y="656"/>
                      </a:cxn>
                      <a:cxn ang="0">
                        <a:pos x="83" y="696"/>
                      </a:cxn>
                      <a:cxn ang="0">
                        <a:pos x="130" y="731"/>
                      </a:cxn>
                      <a:cxn ang="0">
                        <a:pos x="222" y="783"/>
                      </a:cxn>
                      <a:cxn ang="0">
                        <a:pos x="264" y="797"/>
                      </a:cxn>
                      <a:cxn ang="0">
                        <a:pos x="568" y="797"/>
                      </a:cxn>
                      <a:cxn ang="0">
                        <a:pos x="613" y="779"/>
                      </a:cxn>
                      <a:cxn ang="0">
                        <a:pos x="655" y="755"/>
                      </a:cxn>
                      <a:cxn ang="0">
                        <a:pos x="695" y="724"/>
                      </a:cxn>
                      <a:cxn ang="0">
                        <a:pos x="731" y="687"/>
                      </a:cxn>
                      <a:cxn ang="0">
                        <a:pos x="752" y="661"/>
                      </a:cxn>
                      <a:cxn ang="0">
                        <a:pos x="785" y="604"/>
                      </a:cxn>
                      <a:cxn ang="0">
                        <a:pos x="809" y="533"/>
                      </a:cxn>
                      <a:cxn ang="0">
                        <a:pos x="811" y="505"/>
                      </a:cxn>
                      <a:cxn ang="0">
                        <a:pos x="813" y="453"/>
                      </a:cxn>
                      <a:cxn ang="0">
                        <a:pos x="809" y="404"/>
                      </a:cxn>
                      <a:cxn ang="0">
                        <a:pos x="799" y="354"/>
                      </a:cxn>
                      <a:cxn ang="0">
                        <a:pos x="773" y="288"/>
                      </a:cxn>
                      <a:cxn ang="0">
                        <a:pos x="757" y="260"/>
                      </a:cxn>
                      <a:cxn ang="0">
                        <a:pos x="721" y="206"/>
                      </a:cxn>
                      <a:cxn ang="0">
                        <a:pos x="679" y="158"/>
                      </a:cxn>
                      <a:cxn ang="0">
                        <a:pos x="632" y="114"/>
                      </a:cxn>
                      <a:cxn ang="0">
                        <a:pos x="568" y="71"/>
                      </a:cxn>
                      <a:cxn ang="0">
                        <a:pos x="538" y="55"/>
                      </a:cxn>
                      <a:cxn ang="0">
                        <a:pos x="474" y="29"/>
                      </a:cxn>
                      <a:cxn ang="0">
                        <a:pos x="410" y="12"/>
                      </a:cxn>
                      <a:cxn ang="0">
                        <a:pos x="344" y="3"/>
                      </a:cxn>
                      <a:cxn ang="0">
                        <a:pos x="309" y="0"/>
                      </a:cxn>
                    </a:cxnLst>
                    <a:rect l="0" t="0" r="r" b="b"/>
                    <a:pathLst>
                      <a:path w="813" h="797">
                        <a:moveTo>
                          <a:pt x="309" y="0"/>
                        </a:moveTo>
                        <a:lnTo>
                          <a:pt x="264" y="3"/>
                        </a:lnTo>
                        <a:lnTo>
                          <a:pt x="264" y="3"/>
                        </a:lnTo>
                        <a:lnTo>
                          <a:pt x="236" y="8"/>
                        </a:lnTo>
                        <a:lnTo>
                          <a:pt x="208" y="12"/>
                        </a:lnTo>
                        <a:lnTo>
                          <a:pt x="179" y="19"/>
                        </a:lnTo>
                        <a:lnTo>
                          <a:pt x="153" y="29"/>
                        </a:lnTo>
                        <a:lnTo>
                          <a:pt x="127" y="38"/>
                        </a:lnTo>
                        <a:lnTo>
                          <a:pt x="104" y="52"/>
                        </a:lnTo>
                        <a:lnTo>
                          <a:pt x="78" y="66"/>
                        </a:lnTo>
                        <a:lnTo>
                          <a:pt x="54" y="83"/>
                        </a:lnTo>
                        <a:lnTo>
                          <a:pt x="24" y="109"/>
                        </a:lnTo>
                        <a:lnTo>
                          <a:pt x="24" y="109"/>
                        </a:lnTo>
                        <a:lnTo>
                          <a:pt x="0" y="133"/>
                        </a:lnTo>
                        <a:lnTo>
                          <a:pt x="0" y="599"/>
                        </a:lnTo>
                        <a:lnTo>
                          <a:pt x="0" y="599"/>
                        </a:lnTo>
                        <a:lnTo>
                          <a:pt x="2" y="611"/>
                        </a:lnTo>
                        <a:lnTo>
                          <a:pt x="2" y="611"/>
                        </a:lnTo>
                        <a:lnTo>
                          <a:pt x="21" y="635"/>
                        </a:lnTo>
                        <a:lnTo>
                          <a:pt x="40" y="656"/>
                        </a:lnTo>
                        <a:lnTo>
                          <a:pt x="61" y="677"/>
                        </a:lnTo>
                        <a:lnTo>
                          <a:pt x="83" y="696"/>
                        </a:lnTo>
                        <a:lnTo>
                          <a:pt x="106" y="715"/>
                        </a:lnTo>
                        <a:lnTo>
                          <a:pt x="130" y="731"/>
                        </a:lnTo>
                        <a:lnTo>
                          <a:pt x="182" y="764"/>
                        </a:lnTo>
                        <a:lnTo>
                          <a:pt x="222" y="783"/>
                        </a:lnTo>
                        <a:lnTo>
                          <a:pt x="222" y="783"/>
                        </a:lnTo>
                        <a:lnTo>
                          <a:pt x="264" y="797"/>
                        </a:lnTo>
                        <a:lnTo>
                          <a:pt x="568" y="797"/>
                        </a:lnTo>
                        <a:lnTo>
                          <a:pt x="568" y="797"/>
                        </a:lnTo>
                        <a:lnTo>
                          <a:pt x="592" y="790"/>
                        </a:lnTo>
                        <a:lnTo>
                          <a:pt x="613" y="779"/>
                        </a:lnTo>
                        <a:lnTo>
                          <a:pt x="637" y="767"/>
                        </a:lnTo>
                        <a:lnTo>
                          <a:pt x="655" y="755"/>
                        </a:lnTo>
                        <a:lnTo>
                          <a:pt x="677" y="741"/>
                        </a:lnTo>
                        <a:lnTo>
                          <a:pt x="695" y="724"/>
                        </a:lnTo>
                        <a:lnTo>
                          <a:pt x="714" y="708"/>
                        </a:lnTo>
                        <a:lnTo>
                          <a:pt x="731" y="687"/>
                        </a:lnTo>
                        <a:lnTo>
                          <a:pt x="731" y="687"/>
                        </a:lnTo>
                        <a:lnTo>
                          <a:pt x="752" y="661"/>
                        </a:lnTo>
                        <a:lnTo>
                          <a:pt x="771" y="632"/>
                        </a:lnTo>
                        <a:lnTo>
                          <a:pt x="785" y="604"/>
                        </a:lnTo>
                        <a:lnTo>
                          <a:pt x="797" y="571"/>
                        </a:lnTo>
                        <a:lnTo>
                          <a:pt x="809" y="533"/>
                        </a:lnTo>
                        <a:lnTo>
                          <a:pt x="809" y="533"/>
                        </a:lnTo>
                        <a:lnTo>
                          <a:pt x="811" y="505"/>
                        </a:lnTo>
                        <a:lnTo>
                          <a:pt x="813" y="479"/>
                        </a:lnTo>
                        <a:lnTo>
                          <a:pt x="813" y="453"/>
                        </a:lnTo>
                        <a:lnTo>
                          <a:pt x="813" y="430"/>
                        </a:lnTo>
                        <a:lnTo>
                          <a:pt x="809" y="404"/>
                        </a:lnTo>
                        <a:lnTo>
                          <a:pt x="804" y="378"/>
                        </a:lnTo>
                        <a:lnTo>
                          <a:pt x="799" y="354"/>
                        </a:lnTo>
                        <a:lnTo>
                          <a:pt x="790" y="328"/>
                        </a:lnTo>
                        <a:lnTo>
                          <a:pt x="773" y="288"/>
                        </a:lnTo>
                        <a:lnTo>
                          <a:pt x="773" y="288"/>
                        </a:lnTo>
                        <a:lnTo>
                          <a:pt x="757" y="260"/>
                        </a:lnTo>
                        <a:lnTo>
                          <a:pt x="740" y="232"/>
                        </a:lnTo>
                        <a:lnTo>
                          <a:pt x="721" y="206"/>
                        </a:lnTo>
                        <a:lnTo>
                          <a:pt x="702" y="182"/>
                        </a:lnTo>
                        <a:lnTo>
                          <a:pt x="679" y="158"/>
                        </a:lnTo>
                        <a:lnTo>
                          <a:pt x="658" y="135"/>
                        </a:lnTo>
                        <a:lnTo>
                          <a:pt x="632" y="114"/>
                        </a:lnTo>
                        <a:lnTo>
                          <a:pt x="606" y="95"/>
                        </a:lnTo>
                        <a:lnTo>
                          <a:pt x="568" y="71"/>
                        </a:lnTo>
                        <a:lnTo>
                          <a:pt x="568" y="71"/>
                        </a:lnTo>
                        <a:lnTo>
                          <a:pt x="538" y="55"/>
                        </a:lnTo>
                        <a:lnTo>
                          <a:pt x="507" y="41"/>
                        </a:lnTo>
                        <a:lnTo>
                          <a:pt x="474" y="29"/>
                        </a:lnTo>
                        <a:lnTo>
                          <a:pt x="443" y="19"/>
                        </a:lnTo>
                        <a:lnTo>
                          <a:pt x="410" y="12"/>
                        </a:lnTo>
                        <a:lnTo>
                          <a:pt x="380" y="5"/>
                        </a:lnTo>
                        <a:lnTo>
                          <a:pt x="344" y="3"/>
                        </a:lnTo>
                        <a:lnTo>
                          <a:pt x="309" y="0"/>
                        </a:lnTo>
                        <a:lnTo>
                          <a:pt x="309" y="0"/>
                        </a:lnTo>
                        <a:close/>
                      </a:path>
                    </a:pathLst>
                  </a:custGeom>
                  <a:solidFill>
                    <a:srgbClr val="000000"/>
                  </a:solidFill>
                  <a:ln w="9525">
                    <a:noFill/>
                    <a:round/>
                    <a:headEnd/>
                    <a:tailEnd/>
                  </a:ln>
                </p:spPr>
                <p:txBody>
                  <a:bodyPr/>
                  <a:lstStyle/>
                  <a:p>
                    <a:endParaRPr lang="en-US" sz="1400"/>
                  </a:p>
                </p:txBody>
              </p:sp>
              <p:sp>
                <p:nvSpPr>
                  <p:cNvPr id="765022" name="Freeform 94"/>
                  <p:cNvSpPr>
                    <a:spLocks/>
                  </p:cNvSpPr>
                  <p:nvPr/>
                </p:nvSpPr>
                <p:spPr bwMode="auto">
                  <a:xfrm>
                    <a:off x="4175" y="1190"/>
                    <a:ext cx="804" cy="785"/>
                  </a:xfrm>
                  <a:custGeom>
                    <a:avLst/>
                    <a:gdLst/>
                    <a:ahLst/>
                    <a:cxnLst>
                      <a:cxn ang="0">
                        <a:pos x="309" y="0"/>
                      </a:cxn>
                      <a:cxn ang="0">
                        <a:pos x="309" y="0"/>
                      </a:cxn>
                      <a:cxn ang="0">
                        <a:pos x="262" y="3"/>
                      </a:cxn>
                      <a:cxn ang="0">
                        <a:pos x="217" y="10"/>
                      </a:cxn>
                      <a:cxn ang="0">
                        <a:pos x="172" y="21"/>
                      </a:cxn>
                      <a:cxn ang="0">
                        <a:pos x="132" y="36"/>
                      </a:cxn>
                      <a:cxn ang="0">
                        <a:pos x="94" y="57"/>
                      </a:cxn>
                      <a:cxn ang="0">
                        <a:pos x="59" y="80"/>
                      </a:cxn>
                      <a:cxn ang="0">
                        <a:pos x="28" y="106"/>
                      </a:cxn>
                      <a:cxn ang="0">
                        <a:pos x="0" y="137"/>
                      </a:cxn>
                      <a:cxn ang="0">
                        <a:pos x="0" y="580"/>
                      </a:cxn>
                      <a:cxn ang="0">
                        <a:pos x="0" y="580"/>
                      </a:cxn>
                      <a:cxn ang="0">
                        <a:pos x="28" y="618"/>
                      </a:cxn>
                      <a:cxn ang="0">
                        <a:pos x="59" y="651"/>
                      </a:cxn>
                      <a:cxn ang="0">
                        <a:pos x="94" y="682"/>
                      </a:cxn>
                      <a:cxn ang="0">
                        <a:pos x="132" y="710"/>
                      </a:cxn>
                      <a:cxn ang="0">
                        <a:pos x="170" y="734"/>
                      </a:cxn>
                      <a:cxn ang="0">
                        <a:pos x="212" y="755"/>
                      </a:cxn>
                      <a:cxn ang="0">
                        <a:pos x="257" y="774"/>
                      </a:cxn>
                      <a:cxn ang="0">
                        <a:pos x="302" y="785"/>
                      </a:cxn>
                      <a:cxn ang="0">
                        <a:pos x="535" y="785"/>
                      </a:cxn>
                      <a:cxn ang="0">
                        <a:pos x="535" y="785"/>
                      </a:cxn>
                      <a:cxn ang="0">
                        <a:pos x="568" y="776"/>
                      </a:cxn>
                      <a:cxn ang="0">
                        <a:pos x="599" y="764"/>
                      </a:cxn>
                      <a:cxn ang="0">
                        <a:pos x="627" y="748"/>
                      </a:cxn>
                      <a:cxn ang="0">
                        <a:pos x="655" y="731"/>
                      </a:cxn>
                      <a:cxn ang="0">
                        <a:pos x="679" y="712"/>
                      </a:cxn>
                      <a:cxn ang="0">
                        <a:pos x="702" y="691"/>
                      </a:cxn>
                      <a:cxn ang="0">
                        <a:pos x="724" y="668"/>
                      </a:cxn>
                      <a:cxn ang="0">
                        <a:pos x="743" y="644"/>
                      </a:cxn>
                      <a:cxn ang="0">
                        <a:pos x="759" y="618"/>
                      </a:cxn>
                      <a:cxn ang="0">
                        <a:pos x="773" y="590"/>
                      </a:cxn>
                      <a:cxn ang="0">
                        <a:pos x="785" y="561"/>
                      </a:cxn>
                      <a:cxn ang="0">
                        <a:pos x="794" y="531"/>
                      </a:cxn>
                      <a:cxn ang="0">
                        <a:pos x="799" y="500"/>
                      </a:cxn>
                      <a:cxn ang="0">
                        <a:pos x="804" y="467"/>
                      </a:cxn>
                      <a:cxn ang="0">
                        <a:pos x="804" y="434"/>
                      </a:cxn>
                      <a:cxn ang="0">
                        <a:pos x="799" y="399"/>
                      </a:cxn>
                      <a:cxn ang="0">
                        <a:pos x="799" y="399"/>
                      </a:cxn>
                      <a:cxn ang="0">
                        <a:pos x="792" y="359"/>
                      </a:cxn>
                      <a:cxn ang="0">
                        <a:pos x="780" y="319"/>
                      </a:cxn>
                      <a:cxn ang="0">
                        <a:pos x="764" y="281"/>
                      </a:cxn>
                      <a:cxn ang="0">
                        <a:pos x="745" y="243"/>
                      </a:cxn>
                      <a:cxn ang="0">
                        <a:pos x="721" y="210"/>
                      </a:cxn>
                      <a:cxn ang="0">
                        <a:pos x="695" y="177"/>
                      </a:cxn>
                      <a:cxn ang="0">
                        <a:pos x="665" y="146"/>
                      </a:cxn>
                      <a:cxn ang="0">
                        <a:pos x="634" y="116"/>
                      </a:cxn>
                      <a:cxn ang="0">
                        <a:pos x="599" y="90"/>
                      </a:cxn>
                      <a:cxn ang="0">
                        <a:pos x="563" y="69"/>
                      </a:cxn>
                      <a:cxn ang="0">
                        <a:pos x="523" y="47"/>
                      </a:cxn>
                      <a:cxn ang="0">
                        <a:pos x="483" y="31"/>
                      </a:cxn>
                      <a:cxn ang="0">
                        <a:pos x="441" y="17"/>
                      </a:cxn>
                      <a:cxn ang="0">
                        <a:pos x="398" y="7"/>
                      </a:cxn>
                      <a:cxn ang="0">
                        <a:pos x="354" y="3"/>
                      </a:cxn>
                      <a:cxn ang="0">
                        <a:pos x="309" y="0"/>
                      </a:cxn>
                      <a:cxn ang="0">
                        <a:pos x="309" y="0"/>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0" y="580"/>
                        </a:lnTo>
                        <a:lnTo>
                          <a:pt x="28" y="618"/>
                        </a:lnTo>
                        <a:lnTo>
                          <a:pt x="59" y="651"/>
                        </a:lnTo>
                        <a:lnTo>
                          <a:pt x="94" y="682"/>
                        </a:lnTo>
                        <a:lnTo>
                          <a:pt x="132" y="710"/>
                        </a:lnTo>
                        <a:lnTo>
                          <a:pt x="170" y="734"/>
                        </a:lnTo>
                        <a:lnTo>
                          <a:pt x="212" y="755"/>
                        </a:lnTo>
                        <a:lnTo>
                          <a:pt x="257" y="774"/>
                        </a:lnTo>
                        <a:lnTo>
                          <a:pt x="302" y="785"/>
                        </a:lnTo>
                        <a:lnTo>
                          <a:pt x="535"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lnTo>
                          <a:pt x="309" y="0"/>
                        </a:lnTo>
                        <a:close/>
                      </a:path>
                    </a:pathLst>
                  </a:custGeom>
                  <a:solidFill>
                    <a:srgbClr val="FF9E00"/>
                  </a:solidFill>
                  <a:ln w="9525">
                    <a:noFill/>
                    <a:round/>
                    <a:headEnd/>
                    <a:tailEnd/>
                  </a:ln>
                </p:spPr>
                <p:txBody>
                  <a:bodyPr/>
                  <a:lstStyle/>
                  <a:p>
                    <a:endParaRPr lang="en-US" sz="1400"/>
                  </a:p>
                </p:txBody>
              </p:sp>
              <p:sp>
                <p:nvSpPr>
                  <p:cNvPr id="765023" name="Freeform 95"/>
                  <p:cNvSpPr>
                    <a:spLocks/>
                  </p:cNvSpPr>
                  <p:nvPr/>
                </p:nvSpPr>
                <p:spPr bwMode="auto">
                  <a:xfrm>
                    <a:off x="4342" y="1209"/>
                    <a:ext cx="342" cy="21"/>
                  </a:xfrm>
                  <a:custGeom>
                    <a:avLst/>
                    <a:gdLst/>
                    <a:ahLst/>
                    <a:cxnLst>
                      <a:cxn ang="0">
                        <a:pos x="342" y="21"/>
                      </a:cxn>
                      <a:cxn ang="0">
                        <a:pos x="0" y="2"/>
                      </a:cxn>
                      <a:cxn ang="0">
                        <a:pos x="0" y="2"/>
                      </a:cxn>
                      <a:cxn ang="0">
                        <a:pos x="8" y="0"/>
                      </a:cxn>
                      <a:cxn ang="0">
                        <a:pos x="293" y="2"/>
                      </a:cxn>
                      <a:cxn ang="0">
                        <a:pos x="293" y="2"/>
                      </a:cxn>
                      <a:cxn ang="0">
                        <a:pos x="342" y="21"/>
                      </a:cxn>
                      <a:cxn ang="0">
                        <a:pos x="342" y="21"/>
                      </a:cxn>
                    </a:cxnLst>
                    <a:rect l="0" t="0" r="r" b="b"/>
                    <a:pathLst>
                      <a:path w="342" h="21">
                        <a:moveTo>
                          <a:pt x="342" y="21"/>
                        </a:moveTo>
                        <a:lnTo>
                          <a:pt x="0" y="2"/>
                        </a:lnTo>
                        <a:lnTo>
                          <a:pt x="0" y="2"/>
                        </a:lnTo>
                        <a:lnTo>
                          <a:pt x="8" y="0"/>
                        </a:lnTo>
                        <a:lnTo>
                          <a:pt x="293" y="2"/>
                        </a:lnTo>
                        <a:lnTo>
                          <a:pt x="293" y="2"/>
                        </a:lnTo>
                        <a:lnTo>
                          <a:pt x="342" y="21"/>
                        </a:lnTo>
                        <a:lnTo>
                          <a:pt x="342" y="21"/>
                        </a:lnTo>
                        <a:close/>
                      </a:path>
                    </a:pathLst>
                  </a:custGeom>
                  <a:solidFill>
                    <a:srgbClr val="FDCF98"/>
                  </a:solidFill>
                  <a:ln w="9525">
                    <a:noFill/>
                    <a:round/>
                    <a:headEnd/>
                    <a:tailEnd/>
                  </a:ln>
                </p:spPr>
                <p:txBody>
                  <a:bodyPr/>
                  <a:lstStyle/>
                  <a:p>
                    <a:endParaRPr lang="en-US" sz="1400"/>
                  </a:p>
                </p:txBody>
              </p:sp>
              <p:sp>
                <p:nvSpPr>
                  <p:cNvPr id="765024" name="Freeform 96"/>
                  <p:cNvSpPr>
                    <a:spLocks/>
                  </p:cNvSpPr>
                  <p:nvPr/>
                </p:nvSpPr>
                <p:spPr bwMode="auto">
                  <a:xfrm>
                    <a:off x="4281" y="1240"/>
                    <a:ext cx="469" cy="26"/>
                  </a:xfrm>
                  <a:custGeom>
                    <a:avLst/>
                    <a:gdLst/>
                    <a:ahLst/>
                    <a:cxnLst>
                      <a:cxn ang="0">
                        <a:pos x="469" y="26"/>
                      </a:cxn>
                      <a:cxn ang="0">
                        <a:pos x="469" y="26"/>
                      </a:cxn>
                      <a:cxn ang="0">
                        <a:pos x="0" y="0"/>
                      </a:cxn>
                      <a:cxn ang="0">
                        <a:pos x="0" y="0"/>
                      </a:cxn>
                      <a:cxn ang="0">
                        <a:pos x="0" y="0"/>
                      </a:cxn>
                      <a:cxn ang="0">
                        <a:pos x="0" y="0"/>
                      </a:cxn>
                      <a:cxn ang="0">
                        <a:pos x="432" y="4"/>
                      </a:cxn>
                      <a:cxn ang="0">
                        <a:pos x="432" y="4"/>
                      </a:cxn>
                      <a:cxn ang="0">
                        <a:pos x="469" y="26"/>
                      </a:cxn>
                      <a:cxn ang="0">
                        <a:pos x="469" y="26"/>
                      </a:cxn>
                    </a:cxnLst>
                    <a:rect l="0" t="0" r="r" b="b"/>
                    <a:pathLst>
                      <a:path w="469" h="26">
                        <a:moveTo>
                          <a:pt x="469" y="26"/>
                        </a:moveTo>
                        <a:lnTo>
                          <a:pt x="469" y="26"/>
                        </a:lnTo>
                        <a:lnTo>
                          <a:pt x="0" y="0"/>
                        </a:lnTo>
                        <a:lnTo>
                          <a:pt x="0" y="0"/>
                        </a:lnTo>
                        <a:lnTo>
                          <a:pt x="0" y="0"/>
                        </a:lnTo>
                        <a:lnTo>
                          <a:pt x="0" y="0"/>
                        </a:lnTo>
                        <a:lnTo>
                          <a:pt x="432" y="4"/>
                        </a:lnTo>
                        <a:lnTo>
                          <a:pt x="432" y="4"/>
                        </a:lnTo>
                        <a:lnTo>
                          <a:pt x="469" y="26"/>
                        </a:lnTo>
                        <a:lnTo>
                          <a:pt x="469" y="26"/>
                        </a:lnTo>
                        <a:close/>
                      </a:path>
                    </a:pathLst>
                  </a:custGeom>
                  <a:solidFill>
                    <a:srgbClr val="FDCF98"/>
                  </a:solidFill>
                  <a:ln w="9525">
                    <a:noFill/>
                    <a:round/>
                    <a:headEnd/>
                    <a:tailEnd/>
                  </a:ln>
                </p:spPr>
                <p:txBody>
                  <a:bodyPr/>
                  <a:lstStyle/>
                  <a:p>
                    <a:endParaRPr lang="en-US" sz="1400"/>
                  </a:p>
                </p:txBody>
              </p:sp>
              <p:sp>
                <p:nvSpPr>
                  <p:cNvPr id="765025" name="Freeform 97"/>
                  <p:cNvSpPr>
                    <a:spLocks/>
                  </p:cNvSpPr>
                  <p:nvPr/>
                </p:nvSpPr>
                <p:spPr bwMode="auto">
                  <a:xfrm>
                    <a:off x="4276" y="1270"/>
                    <a:ext cx="524" cy="29"/>
                  </a:xfrm>
                  <a:custGeom>
                    <a:avLst/>
                    <a:gdLst/>
                    <a:ahLst/>
                    <a:cxnLst>
                      <a:cxn ang="0">
                        <a:pos x="524" y="29"/>
                      </a:cxn>
                      <a:cxn ang="0">
                        <a:pos x="524" y="29"/>
                      </a:cxn>
                      <a:cxn ang="0">
                        <a:pos x="0" y="0"/>
                      </a:cxn>
                      <a:cxn ang="0">
                        <a:pos x="0" y="0"/>
                      </a:cxn>
                      <a:cxn ang="0">
                        <a:pos x="491" y="5"/>
                      </a:cxn>
                      <a:cxn ang="0">
                        <a:pos x="491" y="5"/>
                      </a:cxn>
                      <a:cxn ang="0">
                        <a:pos x="524" y="29"/>
                      </a:cxn>
                      <a:cxn ang="0">
                        <a:pos x="524" y="29"/>
                      </a:cxn>
                    </a:cxnLst>
                    <a:rect l="0" t="0" r="r" b="b"/>
                    <a:pathLst>
                      <a:path w="524" h="29">
                        <a:moveTo>
                          <a:pt x="524" y="29"/>
                        </a:moveTo>
                        <a:lnTo>
                          <a:pt x="524" y="29"/>
                        </a:lnTo>
                        <a:lnTo>
                          <a:pt x="0" y="0"/>
                        </a:lnTo>
                        <a:lnTo>
                          <a:pt x="0" y="0"/>
                        </a:lnTo>
                        <a:lnTo>
                          <a:pt x="491" y="5"/>
                        </a:lnTo>
                        <a:lnTo>
                          <a:pt x="491" y="5"/>
                        </a:lnTo>
                        <a:lnTo>
                          <a:pt x="524" y="29"/>
                        </a:lnTo>
                        <a:lnTo>
                          <a:pt x="524" y="29"/>
                        </a:lnTo>
                        <a:close/>
                      </a:path>
                    </a:pathLst>
                  </a:custGeom>
                  <a:solidFill>
                    <a:srgbClr val="FDCF98"/>
                  </a:solidFill>
                  <a:ln w="9525">
                    <a:noFill/>
                    <a:round/>
                    <a:headEnd/>
                    <a:tailEnd/>
                  </a:ln>
                </p:spPr>
                <p:txBody>
                  <a:bodyPr/>
                  <a:lstStyle/>
                  <a:p>
                    <a:endParaRPr lang="en-US" sz="1400"/>
                  </a:p>
                </p:txBody>
              </p:sp>
              <p:sp>
                <p:nvSpPr>
                  <p:cNvPr id="765026" name="Freeform 98"/>
                  <p:cNvSpPr>
                    <a:spLocks/>
                  </p:cNvSpPr>
                  <p:nvPr/>
                </p:nvSpPr>
                <p:spPr bwMode="auto">
                  <a:xfrm>
                    <a:off x="4276" y="1301"/>
                    <a:ext cx="561" cy="31"/>
                  </a:xfrm>
                  <a:custGeom>
                    <a:avLst/>
                    <a:gdLst/>
                    <a:ahLst/>
                    <a:cxnLst>
                      <a:cxn ang="0">
                        <a:pos x="561" y="31"/>
                      </a:cxn>
                      <a:cxn ang="0">
                        <a:pos x="561" y="31"/>
                      </a:cxn>
                      <a:cxn ang="0">
                        <a:pos x="0" y="0"/>
                      </a:cxn>
                      <a:cxn ang="0">
                        <a:pos x="0" y="0"/>
                      </a:cxn>
                      <a:cxn ang="0">
                        <a:pos x="533" y="5"/>
                      </a:cxn>
                      <a:cxn ang="0">
                        <a:pos x="533" y="5"/>
                      </a:cxn>
                      <a:cxn ang="0">
                        <a:pos x="561" y="31"/>
                      </a:cxn>
                      <a:cxn ang="0">
                        <a:pos x="561" y="31"/>
                      </a:cxn>
                    </a:cxnLst>
                    <a:rect l="0" t="0" r="r" b="b"/>
                    <a:pathLst>
                      <a:path w="561" h="31">
                        <a:moveTo>
                          <a:pt x="561" y="31"/>
                        </a:moveTo>
                        <a:lnTo>
                          <a:pt x="561" y="31"/>
                        </a:lnTo>
                        <a:lnTo>
                          <a:pt x="0" y="0"/>
                        </a:lnTo>
                        <a:lnTo>
                          <a:pt x="0" y="0"/>
                        </a:lnTo>
                        <a:lnTo>
                          <a:pt x="533" y="5"/>
                        </a:lnTo>
                        <a:lnTo>
                          <a:pt x="533" y="5"/>
                        </a:lnTo>
                        <a:lnTo>
                          <a:pt x="561" y="31"/>
                        </a:lnTo>
                        <a:lnTo>
                          <a:pt x="561" y="31"/>
                        </a:lnTo>
                        <a:close/>
                      </a:path>
                    </a:pathLst>
                  </a:custGeom>
                  <a:solidFill>
                    <a:srgbClr val="FDCF98"/>
                  </a:solidFill>
                  <a:ln w="9525">
                    <a:noFill/>
                    <a:round/>
                    <a:headEnd/>
                    <a:tailEnd/>
                  </a:ln>
                </p:spPr>
                <p:txBody>
                  <a:bodyPr/>
                  <a:lstStyle/>
                  <a:p>
                    <a:endParaRPr lang="en-US" sz="1400"/>
                  </a:p>
                </p:txBody>
              </p:sp>
              <p:sp>
                <p:nvSpPr>
                  <p:cNvPr id="765027" name="Freeform 99"/>
                  <p:cNvSpPr>
                    <a:spLocks/>
                  </p:cNvSpPr>
                  <p:nvPr/>
                </p:nvSpPr>
                <p:spPr bwMode="auto">
                  <a:xfrm>
                    <a:off x="4276" y="1332"/>
                    <a:ext cx="592" cy="33"/>
                  </a:xfrm>
                  <a:custGeom>
                    <a:avLst/>
                    <a:gdLst/>
                    <a:ahLst/>
                    <a:cxnLst>
                      <a:cxn ang="0">
                        <a:pos x="592" y="33"/>
                      </a:cxn>
                      <a:cxn ang="0">
                        <a:pos x="592" y="33"/>
                      </a:cxn>
                      <a:cxn ang="0">
                        <a:pos x="0" y="0"/>
                      </a:cxn>
                      <a:cxn ang="0">
                        <a:pos x="0" y="0"/>
                      </a:cxn>
                      <a:cxn ang="0">
                        <a:pos x="568" y="7"/>
                      </a:cxn>
                      <a:cxn ang="0">
                        <a:pos x="568" y="7"/>
                      </a:cxn>
                      <a:cxn ang="0">
                        <a:pos x="592" y="33"/>
                      </a:cxn>
                      <a:cxn ang="0">
                        <a:pos x="592" y="33"/>
                      </a:cxn>
                    </a:cxnLst>
                    <a:rect l="0" t="0" r="r" b="b"/>
                    <a:pathLst>
                      <a:path w="592" h="33">
                        <a:moveTo>
                          <a:pt x="592" y="33"/>
                        </a:moveTo>
                        <a:lnTo>
                          <a:pt x="592" y="33"/>
                        </a:lnTo>
                        <a:lnTo>
                          <a:pt x="0" y="0"/>
                        </a:lnTo>
                        <a:lnTo>
                          <a:pt x="0" y="0"/>
                        </a:lnTo>
                        <a:lnTo>
                          <a:pt x="568" y="7"/>
                        </a:lnTo>
                        <a:lnTo>
                          <a:pt x="568" y="7"/>
                        </a:lnTo>
                        <a:lnTo>
                          <a:pt x="592" y="33"/>
                        </a:lnTo>
                        <a:lnTo>
                          <a:pt x="592" y="33"/>
                        </a:lnTo>
                        <a:close/>
                      </a:path>
                    </a:pathLst>
                  </a:custGeom>
                  <a:solidFill>
                    <a:srgbClr val="FDCF98"/>
                  </a:solidFill>
                  <a:ln w="9525">
                    <a:noFill/>
                    <a:round/>
                    <a:headEnd/>
                    <a:tailEnd/>
                  </a:ln>
                </p:spPr>
                <p:txBody>
                  <a:bodyPr/>
                  <a:lstStyle/>
                  <a:p>
                    <a:endParaRPr lang="en-US" sz="1400"/>
                  </a:p>
                </p:txBody>
              </p:sp>
              <p:sp>
                <p:nvSpPr>
                  <p:cNvPr id="765028" name="Freeform 100"/>
                  <p:cNvSpPr>
                    <a:spLocks/>
                  </p:cNvSpPr>
                  <p:nvPr/>
                </p:nvSpPr>
                <p:spPr bwMode="auto">
                  <a:xfrm>
                    <a:off x="4276" y="1362"/>
                    <a:ext cx="618" cy="33"/>
                  </a:xfrm>
                  <a:custGeom>
                    <a:avLst/>
                    <a:gdLst/>
                    <a:ahLst/>
                    <a:cxnLst>
                      <a:cxn ang="0">
                        <a:pos x="618" y="33"/>
                      </a:cxn>
                      <a:cxn ang="0">
                        <a:pos x="618" y="33"/>
                      </a:cxn>
                      <a:cxn ang="0">
                        <a:pos x="0" y="0"/>
                      </a:cxn>
                      <a:cxn ang="0">
                        <a:pos x="0" y="0"/>
                      </a:cxn>
                      <a:cxn ang="0">
                        <a:pos x="597" y="7"/>
                      </a:cxn>
                      <a:cxn ang="0">
                        <a:pos x="597" y="7"/>
                      </a:cxn>
                      <a:cxn ang="0">
                        <a:pos x="618" y="33"/>
                      </a:cxn>
                      <a:cxn ang="0">
                        <a:pos x="618" y="33"/>
                      </a:cxn>
                    </a:cxnLst>
                    <a:rect l="0" t="0" r="r" b="b"/>
                    <a:pathLst>
                      <a:path w="618" h="33">
                        <a:moveTo>
                          <a:pt x="618" y="33"/>
                        </a:moveTo>
                        <a:lnTo>
                          <a:pt x="618" y="33"/>
                        </a:lnTo>
                        <a:lnTo>
                          <a:pt x="0" y="0"/>
                        </a:lnTo>
                        <a:lnTo>
                          <a:pt x="0" y="0"/>
                        </a:lnTo>
                        <a:lnTo>
                          <a:pt x="597" y="7"/>
                        </a:lnTo>
                        <a:lnTo>
                          <a:pt x="597" y="7"/>
                        </a:lnTo>
                        <a:lnTo>
                          <a:pt x="618" y="33"/>
                        </a:lnTo>
                        <a:lnTo>
                          <a:pt x="618" y="33"/>
                        </a:lnTo>
                        <a:close/>
                      </a:path>
                    </a:pathLst>
                  </a:custGeom>
                  <a:solidFill>
                    <a:srgbClr val="FDCF98"/>
                  </a:solidFill>
                  <a:ln w="9525">
                    <a:noFill/>
                    <a:round/>
                    <a:headEnd/>
                    <a:tailEnd/>
                  </a:ln>
                </p:spPr>
                <p:txBody>
                  <a:bodyPr/>
                  <a:lstStyle/>
                  <a:p>
                    <a:endParaRPr lang="en-US" sz="1400"/>
                  </a:p>
                </p:txBody>
              </p:sp>
              <p:sp>
                <p:nvSpPr>
                  <p:cNvPr id="765029" name="Freeform 101"/>
                  <p:cNvSpPr>
                    <a:spLocks/>
                  </p:cNvSpPr>
                  <p:nvPr/>
                </p:nvSpPr>
                <p:spPr bwMode="auto">
                  <a:xfrm>
                    <a:off x="4276" y="1393"/>
                    <a:ext cx="639" cy="35"/>
                  </a:xfrm>
                  <a:custGeom>
                    <a:avLst/>
                    <a:gdLst/>
                    <a:ahLst/>
                    <a:cxnLst>
                      <a:cxn ang="0">
                        <a:pos x="639" y="35"/>
                      </a:cxn>
                      <a:cxn ang="0">
                        <a:pos x="639" y="35"/>
                      </a:cxn>
                      <a:cxn ang="0">
                        <a:pos x="0" y="0"/>
                      </a:cxn>
                      <a:cxn ang="0">
                        <a:pos x="0" y="0"/>
                      </a:cxn>
                      <a:cxn ang="0">
                        <a:pos x="620" y="7"/>
                      </a:cxn>
                      <a:cxn ang="0">
                        <a:pos x="620" y="7"/>
                      </a:cxn>
                      <a:cxn ang="0">
                        <a:pos x="639" y="35"/>
                      </a:cxn>
                      <a:cxn ang="0">
                        <a:pos x="639" y="35"/>
                      </a:cxn>
                    </a:cxnLst>
                    <a:rect l="0" t="0" r="r" b="b"/>
                    <a:pathLst>
                      <a:path w="639" h="35">
                        <a:moveTo>
                          <a:pt x="639" y="35"/>
                        </a:moveTo>
                        <a:lnTo>
                          <a:pt x="639" y="35"/>
                        </a:lnTo>
                        <a:lnTo>
                          <a:pt x="0" y="0"/>
                        </a:lnTo>
                        <a:lnTo>
                          <a:pt x="0" y="0"/>
                        </a:lnTo>
                        <a:lnTo>
                          <a:pt x="620" y="7"/>
                        </a:lnTo>
                        <a:lnTo>
                          <a:pt x="620" y="7"/>
                        </a:lnTo>
                        <a:lnTo>
                          <a:pt x="639" y="35"/>
                        </a:lnTo>
                        <a:lnTo>
                          <a:pt x="639" y="35"/>
                        </a:lnTo>
                        <a:close/>
                      </a:path>
                    </a:pathLst>
                  </a:custGeom>
                  <a:solidFill>
                    <a:srgbClr val="FDCF98"/>
                  </a:solidFill>
                  <a:ln w="9525">
                    <a:noFill/>
                    <a:round/>
                    <a:headEnd/>
                    <a:tailEnd/>
                  </a:ln>
                </p:spPr>
                <p:txBody>
                  <a:bodyPr/>
                  <a:lstStyle/>
                  <a:p>
                    <a:endParaRPr lang="en-US" sz="1400"/>
                  </a:p>
                </p:txBody>
              </p:sp>
              <p:sp>
                <p:nvSpPr>
                  <p:cNvPr id="765030" name="Freeform 102"/>
                  <p:cNvSpPr>
                    <a:spLocks/>
                  </p:cNvSpPr>
                  <p:nvPr/>
                </p:nvSpPr>
                <p:spPr bwMode="auto">
                  <a:xfrm>
                    <a:off x="4276" y="1424"/>
                    <a:ext cx="658" cy="35"/>
                  </a:xfrm>
                  <a:custGeom>
                    <a:avLst/>
                    <a:gdLst/>
                    <a:ahLst/>
                    <a:cxnLst>
                      <a:cxn ang="0">
                        <a:pos x="658" y="35"/>
                      </a:cxn>
                      <a:cxn ang="0">
                        <a:pos x="658" y="35"/>
                      </a:cxn>
                      <a:cxn ang="0">
                        <a:pos x="0" y="0"/>
                      </a:cxn>
                      <a:cxn ang="0">
                        <a:pos x="0" y="0"/>
                      </a:cxn>
                      <a:cxn ang="0">
                        <a:pos x="642" y="7"/>
                      </a:cxn>
                      <a:cxn ang="0">
                        <a:pos x="642" y="7"/>
                      </a:cxn>
                      <a:cxn ang="0">
                        <a:pos x="658" y="35"/>
                      </a:cxn>
                      <a:cxn ang="0">
                        <a:pos x="658" y="35"/>
                      </a:cxn>
                    </a:cxnLst>
                    <a:rect l="0" t="0" r="r" b="b"/>
                    <a:pathLst>
                      <a:path w="658" h="35">
                        <a:moveTo>
                          <a:pt x="658" y="35"/>
                        </a:moveTo>
                        <a:lnTo>
                          <a:pt x="658" y="35"/>
                        </a:lnTo>
                        <a:lnTo>
                          <a:pt x="0" y="0"/>
                        </a:lnTo>
                        <a:lnTo>
                          <a:pt x="0" y="0"/>
                        </a:lnTo>
                        <a:lnTo>
                          <a:pt x="642" y="7"/>
                        </a:lnTo>
                        <a:lnTo>
                          <a:pt x="642" y="7"/>
                        </a:lnTo>
                        <a:lnTo>
                          <a:pt x="658" y="35"/>
                        </a:lnTo>
                        <a:lnTo>
                          <a:pt x="658" y="35"/>
                        </a:lnTo>
                        <a:close/>
                      </a:path>
                    </a:pathLst>
                  </a:custGeom>
                  <a:solidFill>
                    <a:srgbClr val="FDCF98"/>
                  </a:solidFill>
                  <a:ln w="9525">
                    <a:noFill/>
                    <a:round/>
                    <a:headEnd/>
                    <a:tailEnd/>
                  </a:ln>
                </p:spPr>
                <p:txBody>
                  <a:bodyPr/>
                  <a:lstStyle/>
                  <a:p>
                    <a:endParaRPr lang="en-US" sz="1400"/>
                  </a:p>
                </p:txBody>
              </p:sp>
              <p:sp>
                <p:nvSpPr>
                  <p:cNvPr id="765031" name="Freeform 103"/>
                  <p:cNvSpPr>
                    <a:spLocks/>
                  </p:cNvSpPr>
                  <p:nvPr/>
                </p:nvSpPr>
                <p:spPr bwMode="auto">
                  <a:xfrm>
                    <a:off x="4276" y="1454"/>
                    <a:ext cx="672" cy="38"/>
                  </a:xfrm>
                  <a:custGeom>
                    <a:avLst/>
                    <a:gdLst/>
                    <a:ahLst/>
                    <a:cxnLst>
                      <a:cxn ang="0">
                        <a:pos x="672" y="38"/>
                      </a:cxn>
                      <a:cxn ang="0">
                        <a:pos x="672" y="38"/>
                      </a:cxn>
                      <a:cxn ang="0">
                        <a:pos x="0" y="0"/>
                      </a:cxn>
                      <a:cxn ang="0">
                        <a:pos x="0" y="0"/>
                      </a:cxn>
                      <a:cxn ang="0">
                        <a:pos x="658" y="7"/>
                      </a:cxn>
                      <a:cxn ang="0">
                        <a:pos x="658" y="7"/>
                      </a:cxn>
                      <a:cxn ang="0">
                        <a:pos x="672" y="38"/>
                      </a:cxn>
                      <a:cxn ang="0">
                        <a:pos x="672" y="38"/>
                      </a:cxn>
                    </a:cxnLst>
                    <a:rect l="0" t="0" r="r" b="b"/>
                    <a:pathLst>
                      <a:path w="672" h="38">
                        <a:moveTo>
                          <a:pt x="672" y="38"/>
                        </a:moveTo>
                        <a:lnTo>
                          <a:pt x="672" y="38"/>
                        </a:lnTo>
                        <a:lnTo>
                          <a:pt x="0" y="0"/>
                        </a:lnTo>
                        <a:lnTo>
                          <a:pt x="0" y="0"/>
                        </a:lnTo>
                        <a:lnTo>
                          <a:pt x="658" y="7"/>
                        </a:lnTo>
                        <a:lnTo>
                          <a:pt x="658" y="7"/>
                        </a:lnTo>
                        <a:lnTo>
                          <a:pt x="672" y="38"/>
                        </a:lnTo>
                        <a:lnTo>
                          <a:pt x="672" y="38"/>
                        </a:lnTo>
                        <a:close/>
                      </a:path>
                    </a:pathLst>
                  </a:custGeom>
                  <a:solidFill>
                    <a:srgbClr val="FDCF98"/>
                  </a:solidFill>
                  <a:ln w="9525">
                    <a:noFill/>
                    <a:round/>
                    <a:headEnd/>
                    <a:tailEnd/>
                  </a:ln>
                </p:spPr>
                <p:txBody>
                  <a:bodyPr/>
                  <a:lstStyle/>
                  <a:p>
                    <a:endParaRPr lang="en-US" sz="1400"/>
                  </a:p>
                </p:txBody>
              </p:sp>
              <p:sp>
                <p:nvSpPr>
                  <p:cNvPr id="765032" name="Freeform 104"/>
                  <p:cNvSpPr>
                    <a:spLocks/>
                  </p:cNvSpPr>
                  <p:nvPr/>
                </p:nvSpPr>
                <p:spPr bwMode="auto">
                  <a:xfrm>
                    <a:off x="4276" y="1485"/>
                    <a:ext cx="684" cy="38"/>
                  </a:xfrm>
                  <a:custGeom>
                    <a:avLst/>
                    <a:gdLst/>
                    <a:ahLst/>
                    <a:cxnLst>
                      <a:cxn ang="0">
                        <a:pos x="684" y="38"/>
                      </a:cxn>
                      <a:cxn ang="0">
                        <a:pos x="684" y="38"/>
                      </a:cxn>
                      <a:cxn ang="0">
                        <a:pos x="0" y="0"/>
                      </a:cxn>
                      <a:cxn ang="0">
                        <a:pos x="0" y="0"/>
                      </a:cxn>
                      <a:cxn ang="0">
                        <a:pos x="672" y="7"/>
                      </a:cxn>
                      <a:cxn ang="0">
                        <a:pos x="672" y="7"/>
                      </a:cxn>
                      <a:cxn ang="0">
                        <a:pos x="684" y="38"/>
                      </a:cxn>
                      <a:cxn ang="0">
                        <a:pos x="684" y="38"/>
                      </a:cxn>
                    </a:cxnLst>
                    <a:rect l="0" t="0" r="r" b="b"/>
                    <a:pathLst>
                      <a:path w="684" h="38">
                        <a:moveTo>
                          <a:pt x="684" y="38"/>
                        </a:moveTo>
                        <a:lnTo>
                          <a:pt x="684" y="38"/>
                        </a:lnTo>
                        <a:lnTo>
                          <a:pt x="0" y="0"/>
                        </a:lnTo>
                        <a:lnTo>
                          <a:pt x="0" y="0"/>
                        </a:lnTo>
                        <a:lnTo>
                          <a:pt x="672" y="7"/>
                        </a:lnTo>
                        <a:lnTo>
                          <a:pt x="672" y="7"/>
                        </a:lnTo>
                        <a:lnTo>
                          <a:pt x="684" y="38"/>
                        </a:lnTo>
                        <a:lnTo>
                          <a:pt x="684" y="38"/>
                        </a:lnTo>
                        <a:close/>
                      </a:path>
                    </a:pathLst>
                  </a:custGeom>
                  <a:solidFill>
                    <a:srgbClr val="FDCF98"/>
                  </a:solidFill>
                  <a:ln w="9525">
                    <a:noFill/>
                    <a:round/>
                    <a:headEnd/>
                    <a:tailEnd/>
                  </a:ln>
                </p:spPr>
                <p:txBody>
                  <a:bodyPr/>
                  <a:lstStyle/>
                  <a:p>
                    <a:endParaRPr lang="en-US" sz="1400"/>
                  </a:p>
                </p:txBody>
              </p:sp>
              <p:sp>
                <p:nvSpPr>
                  <p:cNvPr id="765033" name="Freeform 105"/>
                  <p:cNvSpPr>
                    <a:spLocks/>
                  </p:cNvSpPr>
                  <p:nvPr/>
                </p:nvSpPr>
                <p:spPr bwMode="auto">
                  <a:xfrm>
                    <a:off x="4276" y="1516"/>
                    <a:ext cx="693" cy="37"/>
                  </a:xfrm>
                  <a:custGeom>
                    <a:avLst/>
                    <a:gdLst/>
                    <a:ahLst/>
                    <a:cxnLst>
                      <a:cxn ang="0">
                        <a:pos x="693" y="37"/>
                      </a:cxn>
                      <a:cxn ang="0">
                        <a:pos x="693" y="37"/>
                      </a:cxn>
                      <a:cxn ang="0">
                        <a:pos x="0" y="0"/>
                      </a:cxn>
                      <a:cxn ang="0">
                        <a:pos x="0" y="0"/>
                      </a:cxn>
                      <a:cxn ang="0">
                        <a:pos x="684" y="7"/>
                      </a:cxn>
                      <a:cxn ang="0">
                        <a:pos x="684" y="7"/>
                      </a:cxn>
                      <a:cxn ang="0">
                        <a:pos x="693" y="37"/>
                      </a:cxn>
                      <a:cxn ang="0">
                        <a:pos x="693" y="37"/>
                      </a:cxn>
                    </a:cxnLst>
                    <a:rect l="0" t="0" r="r" b="b"/>
                    <a:pathLst>
                      <a:path w="693" h="37">
                        <a:moveTo>
                          <a:pt x="693" y="37"/>
                        </a:moveTo>
                        <a:lnTo>
                          <a:pt x="693" y="37"/>
                        </a:lnTo>
                        <a:lnTo>
                          <a:pt x="0" y="0"/>
                        </a:lnTo>
                        <a:lnTo>
                          <a:pt x="0" y="0"/>
                        </a:lnTo>
                        <a:lnTo>
                          <a:pt x="684" y="7"/>
                        </a:lnTo>
                        <a:lnTo>
                          <a:pt x="684" y="7"/>
                        </a:lnTo>
                        <a:lnTo>
                          <a:pt x="693" y="37"/>
                        </a:lnTo>
                        <a:lnTo>
                          <a:pt x="693" y="37"/>
                        </a:lnTo>
                        <a:close/>
                      </a:path>
                    </a:pathLst>
                  </a:custGeom>
                  <a:solidFill>
                    <a:srgbClr val="FDCF98"/>
                  </a:solidFill>
                  <a:ln w="9525">
                    <a:noFill/>
                    <a:round/>
                    <a:headEnd/>
                    <a:tailEnd/>
                  </a:ln>
                </p:spPr>
                <p:txBody>
                  <a:bodyPr/>
                  <a:lstStyle/>
                  <a:p>
                    <a:endParaRPr lang="en-US" sz="1400"/>
                  </a:p>
                </p:txBody>
              </p:sp>
              <p:sp>
                <p:nvSpPr>
                  <p:cNvPr id="765034" name="Freeform 106"/>
                  <p:cNvSpPr>
                    <a:spLocks/>
                  </p:cNvSpPr>
                  <p:nvPr/>
                </p:nvSpPr>
                <p:spPr bwMode="auto">
                  <a:xfrm>
                    <a:off x="4276" y="1546"/>
                    <a:ext cx="698" cy="38"/>
                  </a:xfrm>
                  <a:custGeom>
                    <a:avLst/>
                    <a:gdLst/>
                    <a:ahLst/>
                    <a:cxnLst>
                      <a:cxn ang="0">
                        <a:pos x="698" y="38"/>
                      </a:cxn>
                      <a:cxn ang="0">
                        <a:pos x="698" y="38"/>
                      </a:cxn>
                      <a:cxn ang="0">
                        <a:pos x="0" y="0"/>
                      </a:cxn>
                      <a:cxn ang="0">
                        <a:pos x="0" y="0"/>
                      </a:cxn>
                      <a:cxn ang="0">
                        <a:pos x="693" y="7"/>
                      </a:cxn>
                      <a:cxn ang="0">
                        <a:pos x="693" y="7"/>
                      </a:cxn>
                      <a:cxn ang="0">
                        <a:pos x="698" y="38"/>
                      </a:cxn>
                      <a:cxn ang="0">
                        <a:pos x="698" y="38"/>
                      </a:cxn>
                    </a:cxnLst>
                    <a:rect l="0" t="0" r="r" b="b"/>
                    <a:pathLst>
                      <a:path w="698" h="38">
                        <a:moveTo>
                          <a:pt x="698" y="38"/>
                        </a:moveTo>
                        <a:lnTo>
                          <a:pt x="698" y="38"/>
                        </a:lnTo>
                        <a:lnTo>
                          <a:pt x="0" y="0"/>
                        </a:lnTo>
                        <a:lnTo>
                          <a:pt x="0" y="0"/>
                        </a:lnTo>
                        <a:lnTo>
                          <a:pt x="693" y="7"/>
                        </a:lnTo>
                        <a:lnTo>
                          <a:pt x="693" y="7"/>
                        </a:lnTo>
                        <a:lnTo>
                          <a:pt x="698" y="38"/>
                        </a:lnTo>
                        <a:lnTo>
                          <a:pt x="698" y="38"/>
                        </a:lnTo>
                        <a:close/>
                      </a:path>
                    </a:pathLst>
                  </a:custGeom>
                  <a:solidFill>
                    <a:srgbClr val="FDCF98"/>
                  </a:solidFill>
                  <a:ln w="9525">
                    <a:noFill/>
                    <a:round/>
                    <a:headEnd/>
                    <a:tailEnd/>
                  </a:ln>
                </p:spPr>
                <p:txBody>
                  <a:bodyPr/>
                  <a:lstStyle/>
                  <a:p>
                    <a:endParaRPr lang="en-US" sz="1400"/>
                  </a:p>
                </p:txBody>
              </p:sp>
              <p:sp>
                <p:nvSpPr>
                  <p:cNvPr id="765035" name="Freeform 107"/>
                  <p:cNvSpPr>
                    <a:spLocks/>
                  </p:cNvSpPr>
                  <p:nvPr/>
                </p:nvSpPr>
                <p:spPr bwMode="auto">
                  <a:xfrm>
                    <a:off x="4276" y="1577"/>
                    <a:ext cx="703" cy="38"/>
                  </a:xfrm>
                  <a:custGeom>
                    <a:avLst/>
                    <a:gdLst/>
                    <a:ahLst/>
                    <a:cxnLst>
                      <a:cxn ang="0">
                        <a:pos x="703" y="38"/>
                      </a:cxn>
                      <a:cxn ang="0">
                        <a:pos x="703" y="38"/>
                      </a:cxn>
                      <a:cxn ang="0">
                        <a:pos x="0" y="0"/>
                      </a:cxn>
                      <a:cxn ang="0">
                        <a:pos x="0" y="0"/>
                      </a:cxn>
                      <a:cxn ang="0">
                        <a:pos x="698" y="7"/>
                      </a:cxn>
                      <a:cxn ang="0">
                        <a:pos x="698" y="7"/>
                      </a:cxn>
                      <a:cxn ang="0">
                        <a:pos x="698" y="12"/>
                      </a:cxn>
                      <a:cxn ang="0">
                        <a:pos x="698" y="12"/>
                      </a:cxn>
                      <a:cxn ang="0">
                        <a:pos x="703" y="38"/>
                      </a:cxn>
                      <a:cxn ang="0">
                        <a:pos x="703" y="38"/>
                      </a:cxn>
                    </a:cxnLst>
                    <a:rect l="0" t="0" r="r" b="b"/>
                    <a:pathLst>
                      <a:path w="703" h="38">
                        <a:moveTo>
                          <a:pt x="703" y="38"/>
                        </a:moveTo>
                        <a:lnTo>
                          <a:pt x="703" y="38"/>
                        </a:lnTo>
                        <a:lnTo>
                          <a:pt x="0" y="0"/>
                        </a:lnTo>
                        <a:lnTo>
                          <a:pt x="0" y="0"/>
                        </a:lnTo>
                        <a:lnTo>
                          <a:pt x="698" y="7"/>
                        </a:lnTo>
                        <a:lnTo>
                          <a:pt x="698" y="7"/>
                        </a:lnTo>
                        <a:lnTo>
                          <a:pt x="698" y="12"/>
                        </a:lnTo>
                        <a:lnTo>
                          <a:pt x="698" y="12"/>
                        </a:lnTo>
                        <a:lnTo>
                          <a:pt x="703" y="38"/>
                        </a:lnTo>
                        <a:lnTo>
                          <a:pt x="703" y="38"/>
                        </a:lnTo>
                        <a:close/>
                      </a:path>
                    </a:pathLst>
                  </a:custGeom>
                  <a:solidFill>
                    <a:srgbClr val="FDCF98"/>
                  </a:solidFill>
                  <a:ln w="9525">
                    <a:noFill/>
                    <a:round/>
                    <a:headEnd/>
                    <a:tailEnd/>
                  </a:ln>
                </p:spPr>
                <p:txBody>
                  <a:bodyPr/>
                  <a:lstStyle/>
                  <a:p>
                    <a:endParaRPr lang="en-US" sz="1400"/>
                  </a:p>
                </p:txBody>
              </p:sp>
              <p:sp>
                <p:nvSpPr>
                  <p:cNvPr id="765036" name="Freeform 108"/>
                  <p:cNvSpPr>
                    <a:spLocks/>
                  </p:cNvSpPr>
                  <p:nvPr/>
                </p:nvSpPr>
                <p:spPr bwMode="auto">
                  <a:xfrm>
                    <a:off x="4276" y="1608"/>
                    <a:ext cx="703" cy="37"/>
                  </a:xfrm>
                  <a:custGeom>
                    <a:avLst/>
                    <a:gdLst/>
                    <a:ahLst/>
                    <a:cxnLst>
                      <a:cxn ang="0">
                        <a:pos x="703" y="37"/>
                      </a:cxn>
                      <a:cxn ang="0">
                        <a:pos x="703" y="37"/>
                      </a:cxn>
                      <a:cxn ang="0">
                        <a:pos x="0" y="0"/>
                      </a:cxn>
                      <a:cxn ang="0">
                        <a:pos x="0" y="0"/>
                      </a:cxn>
                      <a:cxn ang="0">
                        <a:pos x="703" y="7"/>
                      </a:cxn>
                      <a:cxn ang="0">
                        <a:pos x="703" y="7"/>
                      </a:cxn>
                      <a:cxn ang="0">
                        <a:pos x="703" y="37"/>
                      </a:cxn>
                      <a:cxn ang="0">
                        <a:pos x="703" y="37"/>
                      </a:cxn>
                    </a:cxnLst>
                    <a:rect l="0" t="0" r="r" b="b"/>
                    <a:pathLst>
                      <a:path w="703" h="37">
                        <a:moveTo>
                          <a:pt x="703" y="37"/>
                        </a:moveTo>
                        <a:lnTo>
                          <a:pt x="703" y="37"/>
                        </a:lnTo>
                        <a:lnTo>
                          <a:pt x="0" y="0"/>
                        </a:lnTo>
                        <a:lnTo>
                          <a:pt x="0" y="0"/>
                        </a:lnTo>
                        <a:lnTo>
                          <a:pt x="703" y="7"/>
                        </a:lnTo>
                        <a:lnTo>
                          <a:pt x="703" y="7"/>
                        </a:lnTo>
                        <a:lnTo>
                          <a:pt x="703" y="37"/>
                        </a:lnTo>
                        <a:lnTo>
                          <a:pt x="703" y="37"/>
                        </a:lnTo>
                        <a:close/>
                      </a:path>
                    </a:pathLst>
                  </a:custGeom>
                  <a:solidFill>
                    <a:srgbClr val="FDCF98"/>
                  </a:solidFill>
                  <a:ln w="9525">
                    <a:noFill/>
                    <a:round/>
                    <a:headEnd/>
                    <a:tailEnd/>
                  </a:ln>
                </p:spPr>
                <p:txBody>
                  <a:bodyPr/>
                  <a:lstStyle/>
                  <a:p>
                    <a:endParaRPr lang="en-US" sz="1400"/>
                  </a:p>
                </p:txBody>
              </p:sp>
              <p:sp>
                <p:nvSpPr>
                  <p:cNvPr id="765037" name="Freeform 109"/>
                  <p:cNvSpPr>
                    <a:spLocks/>
                  </p:cNvSpPr>
                  <p:nvPr/>
                </p:nvSpPr>
                <p:spPr bwMode="auto">
                  <a:xfrm>
                    <a:off x="4276" y="1638"/>
                    <a:ext cx="703" cy="38"/>
                  </a:xfrm>
                  <a:custGeom>
                    <a:avLst/>
                    <a:gdLst/>
                    <a:ahLst/>
                    <a:cxnLst>
                      <a:cxn ang="0">
                        <a:pos x="700" y="38"/>
                      </a:cxn>
                      <a:cxn ang="0">
                        <a:pos x="700" y="38"/>
                      </a:cxn>
                      <a:cxn ang="0">
                        <a:pos x="0" y="0"/>
                      </a:cxn>
                      <a:cxn ang="0">
                        <a:pos x="0" y="0"/>
                      </a:cxn>
                      <a:cxn ang="0">
                        <a:pos x="703" y="7"/>
                      </a:cxn>
                      <a:cxn ang="0">
                        <a:pos x="703" y="7"/>
                      </a:cxn>
                      <a:cxn ang="0">
                        <a:pos x="700" y="38"/>
                      </a:cxn>
                      <a:cxn ang="0">
                        <a:pos x="700" y="38"/>
                      </a:cxn>
                    </a:cxnLst>
                    <a:rect l="0" t="0" r="r" b="b"/>
                    <a:pathLst>
                      <a:path w="703" h="38">
                        <a:moveTo>
                          <a:pt x="700" y="38"/>
                        </a:moveTo>
                        <a:lnTo>
                          <a:pt x="700" y="38"/>
                        </a:lnTo>
                        <a:lnTo>
                          <a:pt x="0" y="0"/>
                        </a:lnTo>
                        <a:lnTo>
                          <a:pt x="0" y="0"/>
                        </a:lnTo>
                        <a:lnTo>
                          <a:pt x="703" y="7"/>
                        </a:lnTo>
                        <a:lnTo>
                          <a:pt x="703" y="7"/>
                        </a:lnTo>
                        <a:lnTo>
                          <a:pt x="700" y="38"/>
                        </a:lnTo>
                        <a:lnTo>
                          <a:pt x="700" y="38"/>
                        </a:lnTo>
                        <a:close/>
                      </a:path>
                    </a:pathLst>
                  </a:custGeom>
                  <a:solidFill>
                    <a:srgbClr val="FDCF98"/>
                  </a:solidFill>
                  <a:ln w="9525">
                    <a:noFill/>
                    <a:round/>
                    <a:headEnd/>
                    <a:tailEnd/>
                  </a:ln>
                </p:spPr>
                <p:txBody>
                  <a:bodyPr/>
                  <a:lstStyle/>
                  <a:p>
                    <a:endParaRPr lang="en-US" sz="1400"/>
                  </a:p>
                </p:txBody>
              </p:sp>
              <p:sp>
                <p:nvSpPr>
                  <p:cNvPr id="765038" name="Freeform 110"/>
                  <p:cNvSpPr>
                    <a:spLocks/>
                  </p:cNvSpPr>
                  <p:nvPr/>
                </p:nvSpPr>
                <p:spPr bwMode="auto">
                  <a:xfrm>
                    <a:off x="4276" y="1669"/>
                    <a:ext cx="700" cy="38"/>
                  </a:xfrm>
                  <a:custGeom>
                    <a:avLst/>
                    <a:gdLst/>
                    <a:ahLst/>
                    <a:cxnLst>
                      <a:cxn ang="0">
                        <a:pos x="696" y="38"/>
                      </a:cxn>
                      <a:cxn ang="0">
                        <a:pos x="696" y="38"/>
                      </a:cxn>
                      <a:cxn ang="0">
                        <a:pos x="0" y="0"/>
                      </a:cxn>
                      <a:cxn ang="0">
                        <a:pos x="0" y="0"/>
                      </a:cxn>
                      <a:cxn ang="0">
                        <a:pos x="700" y="7"/>
                      </a:cxn>
                      <a:cxn ang="0">
                        <a:pos x="700" y="7"/>
                      </a:cxn>
                      <a:cxn ang="0">
                        <a:pos x="696" y="38"/>
                      </a:cxn>
                      <a:cxn ang="0">
                        <a:pos x="696" y="38"/>
                      </a:cxn>
                    </a:cxnLst>
                    <a:rect l="0" t="0" r="r" b="b"/>
                    <a:pathLst>
                      <a:path w="700" h="38">
                        <a:moveTo>
                          <a:pt x="696" y="38"/>
                        </a:moveTo>
                        <a:lnTo>
                          <a:pt x="696" y="38"/>
                        </a:lnTo>
                        <a:lnTo>
                          <a:pt x="0" y="0"/>
                        </a:lnTo>
                        <a:lnTo>
                          <a:pt x="0" y="0"/>
                        </a:lnTo>
                        <a:lnTo>
                          <a:pt x="700" y="7"/>
                        </a:lnTo>
                        <a:lnTo>
                          <a:pt x="700" y="7"/>
                        </a:lnTo>
                        <a:lnTo>
                          <a:pt x="696" y="38"/>
                        </a:lnTo>
                        <a:lnTo>
                          <a:pt x="696" y="38"/>
                        </a:lnTo>
                        <a:close/>
                      </a:path>
                    </a:pathLst>
                  </a:custGeom>
                  <a:solidFill>
                    <a:srgbClr val="FDCF98"/>
                  </a:solidFill>
                  <a:ln w="9525">
                    <a:noFill/>
                    <a:round/>
                    <a:headEnd/>
                    <a:tailEnd/>
                  </a:ln>
                </p:spPr>
                <p:txBody>
                  <a:bodyPr/>
                  <a:lstStyle/>
                  <a:p>
                    <a:endParaRPr lang="en-US" sz="1400"/>
                  </a:p>
                </p:txBody>
              </p:sp>
              <p:sp>
                <p:nvSpPr>
                  <p:cNvPr id="765039" name="Freeform 111"/>
                  <p:cNvSpPr>
                    <a:spLocks/>
                  </p:cNvSpPr>
                  <p:nvPr/>
                </p:nvSpPr>
                <p:spPr bwMode="auto">
                  <a:xfrm>
                    <a:off x="4276" y="1700"/>
                    <a:ext cx="696" cy="37"/>
                  </a:xfrm>
                  <a:custGeom>
                    <a:avLst/>
                    <a:gdLst/>
                    <a:ahLst/>
                    <a:cxnLst>
                      <a:cxn ang="0">
                        <a:pos x="689" y="37"/>
                      </a:cxn>
                      <a:cxn ang="0">
                        <a:pos x="689" y="37"/>
                      </a:cxn>
                      <a:cxn ang="0">
                        <a:pos x="0" y="0"/>
                      </a:cxn>
                      <a:cxn ang="0">
                        <a:pos x="0" y="0"/>
                      </a:cxn>
                      <a:cxn ang="0">
                        <a:pos x="696" y="7"/>
                      </a:cxn>
                      <a:cxn ang="0">
                        <a:pos x="696" y="7"/>
                      </a:cxn>
                      <a:cxn ang="0">
                        <a:pos x="689" y="37"/>
                      </a:cxn>
                      <a:cxn ang="0">
                        <a:pos x="689" y="37"/>
                      </a:cxn>
                    </a:cxnLst>
                    <a:rect l="0" t="0" r="r" b="b"/>
                    <a:pathLst>
                      <a:path w="696" h="37">
                        <a:moveTo>
                          <a:pt x="689" y="37"/>
                        </a:moveTo>
                        <a:lnTo>
                          <a:pt x="689" y="37"/>
                        </a:lnTo>
                        <a:lnTo>
                          <a:pt x="0" y="0"/>
                        </a:lnTo>
                        <a:lnTo>
                          <a:pt x="0" y="0"/>
                        </a:lnTo>
                        <a:lnTo>
                          <a:pt x="696" y="7"/>
                        </a:lnTo>
                        <a:lnTo>
                          <a:pt x="696" y="7"/>
                        </a:lnTo>
                        <a:lnTo>
                          <a:pt x="689" y="37"/>
                        </a:lnTo>
                        <a:lnTo>
                          <a:pt x="689" y="37"/>
                        </a:lnTo>
                        <a:close/>
                      </a:path>
                    </a:pathLst>
                  </a:custGeom>
                  <a:solidFill>
                    <a:srgbClr val="FDCF98"/>
                  </a:solidFill>
                  <a:ln w="9525">
                    <a:noFill/>
                    <a:round/>
                    <a:headEnd/>
                    <a:tailEnd/>
                  </a:ln>
                </p:spPr>
                <p:txBody>
                  <a:bodyPr/>
                  <a:lstStyle/>
                  <a:p>
                    <a:endParaRPr lang="en-US" sz="1400"/>
                  </a:p>
                </p:txBody>
              </p:sp>
              <p:sp>
                <p:nvSpPr>
                  <p:cNvPr id="765040" name="Freeform 112"/>
                  <p:cNvSpPr>
                    <a:spLocks/>
                  </p:cNvSpPr>
                  <p:nvPr/>
                </p:nvSpPr>
                <p:spPr bwMode="auto">
                  <a:xfrm>
                    <a:off x="4276" y="1730"/>
                    <a:ext cx="689" cy="38"/>
                  </a:xfrm>
                  <a:custGeom>
                    <a:avLst/>
                    <a:gdLst/>
                    <a:ahLst/>
                    <a:cxnLst>
                      <a:cxn ang="0">
                        <a:pos x="679" y="38"/>
                      </a:cxn>
                      <a:cxn ang="0">
                        <a:pos x="679" y="38"/>
                      </a:cxn>
                      <a:cxn ang="0">
                        <a:pos x="0" y="0"/>
                      </a:cxn>
                      <a:cxn ang="0">
                        <a:pos x="0" y="0"/>
                      </a:cxn>
                      <a:cxn ang="0">
                        <a:pos x="689" y="7"/>
                      </a:cxn>
                      <a:cxn ang="0">
                        <a:pos x="689" y="7"/>
                      </a:cxn>
                      <a:cxn ang="0">
                        <a:pos x="679" y="38"/>
                      </a:cxn>
                      <a:cxn ang="0">
                        <a:pos x="679" y="38"/>
                      </a:cxn>
                    </a:cxnLst>
                    <a:rect l="0" t="0" r="r" b="b"/>
                    <a:pathLst>
                      <a:path w="689" h="38">
                        <a:moveTo>
                          <a:pt x="679" y="38"/>
                        </a:moveTo>
                        <a:lnTo>
                          <a:pt x="679" y="38"/>
                        </a:lnTo>
                        <a:lnTo>
                          <a:pt x="0" y="0"/>
                        </a:lnTo>
                        <a:lnTo>
                          <a:pt x="0" y="0"/>
                        </a:lnTo>
                        <a:lnTo>
                          <a:pt x="689" y="7"/>
                        </a:lnTo>
                        <a:lnTo>
                          <a:pt x="689" y="7"/>
                        </a:lnTo>
                        <a:lnTo>
                          <a:pt x="679" y="38"/>
                        </a:lnTo>
                        <a:lnTo>
                          <a:pt x="679" y="38"/>
                        </a:lnTo>
                        <a:close/>
                      </a:path>
                    </a:pathLst>
                  </a:custGeom>
                  <a:solidFill>
                    <a:srgbClr val="FDCF98"/>
                  </a:solidFill>
                  <a:ln w="9525">
                    <a:noFill/>
                    <a:round/>
                    <a:headEnd/>
                    <a:tailEnd/>
                  </a:ln>
                </p:spPr>
                <p:txBody>
                  <a:bodyPr/>
                  <a:lstStyle/>
                  <a:p>
                    <a:endParaRPr lang="en-US" sz="1400"/>
                  </a:p>
                </p:txBody>
              </p:sp>
              <p:sp>
                <p:nvSpPr>
                  <p:cNvPr id="765041" name="Freeform 113"/>
                  <p:cNvSpPr>
                    <a:spLocks/>
                  </p:cNvSpPr>
                  <p:nvPr/>
                </p:nvSpPr>
                <p:spPr bwMode="auto">
                  <a:xfrm>
                    <a:off x="4276" y="1761"/>
                    <a:ext cx="677" cy="38"/>
                  </a:xfrm>
                  <a:custGeom>
                    <a:avLst/>
                    <a:gdLst/>
                    <a:ahLst/>
                    <a:cxnLst>
                      <a:cxn ang="0">
                        <a:pos x="665" y="38"/>
                      </a:cxn>
                      <a:cxn ang="0">
                        <a:pos x="665" y="38"/>
                      </a:cxn>
                      <a:cxn ang="0">
                        <a:pos x="0" y="0"/>
                      </a:cxn>
                      <a:cxn ang="0">
                        <a:pos x="0" y="0"/>
                      </a:cxn>
                      <a:cxn ang="0">
                        <a:pos x="677" y="9"/>
                      </a:cxn>
                      <a:cxn ang="0">
                        <a:pos x="677" y="9"/>
                      </a:cxn>
                      <a:cxn ang="0">
                        <a:pos x="665" y="38"/>
                      </a:cxn>
                      <a:cxn ang="0">
                        <a:pos x="665" y="38"/>
                      </a:cxn>
                    </a:cxnLst>
                    <a:rect l="0" t="0" r="r" b="b"/>
                    <a:pathLst>
                      <a:path w="677" h="38">
                        <a:moveTo>
                          <a:pt x="665" y="38"/>
                        </a:moveTo>
                        <a:lnTo>
                          <a:pt x="665" y="38"/>
                        </a:lnTo>
                        <a:lnTo>
                          <a:pt x="0" y="0"/>
                        </a:lnTo>
                        <a:lnTo>
                          <a:pt x="0" y="0"/>
                        </a:lnTo>
                        <a:lnTo>
                          <a:pt x="677" y="9"/>
                        </a:lnTo>
                        <a:lnTo>
                          <a:pt x="677" y="9"/>
                        </a:lnTo>
                        <a:lnTo>
                          <a:pt x="665" y="38"/>
                        </a:lnTo>
                        <a:lnTo>
                          <a:pt x="665" y="38"/>
                        </a:lnTo>
                        <a:close/>
                      </a:path>
                    </a:pathLst>
                  </a:custGeom>
                  <a:solidFill>
                    <a:srgbClr val="FDCF98"/>
                  </a:solidFill>
                  <a:ln w="9525">
                    <a:noFill/>
                    <a:round/>
                    <a:headEnd/>
                    <a:tailEnd/>
                  </a:ln>
                </p:spPr>
                <p:txBody>
                  <a:bodyPr/>
                  <a:lstStyle/>
                  <a:p>
                    <a:endParaRPr lang="en-US" sz="1400"/>
                  </a:p>
                </p:txBody>
              </p:sp>
              <p:sp>
                <p:nvSpPr>
                  <p:cNvPr id="765042" name="Freeform 114"/>
                  <p:cNvSpPr>
                    <a:spLocks/>
                  </p:cNvSpPr>
                  <p:nvPr/>
                </p:nvSpPr>
                <p:spPr bwMode="auto">
                  <a:xfrm>
                    <a:off x="4276" y="1792"/>
                    <a:ext cx="663" cy="35"/>
                  </a:xfrm>
                  <a:custGeom>
                    <a:avLst/>
                    <a:gdLst/>
                    <a:ahLst/>
                    <a:cxnLst>
                      <a:cxn ang="0">
                        <a:pos x="646" y="35"/>
                      </a:cxn>
                      <a:cxn ang="0">
                        <a:pos x="646" y="35"/>
                      </a:cxn>
                      <a:cxn ang="0">
                        <a:pos x="0" y="0"/>
                      </a:cxn>
                      <a:cxn ang="0">
                        <a:pos x="0" y="0"/>
                      </a:cxn>
                      <a:cxn ang="0">
                        <a:pos x="663" y="9"/>
                      </a:cxn>
                      <a:cxn ang="0">
                        <a:pos x="663" y="9"/>
                      </a:cxn>
                      <a:cxn ang="0">
                        <a:pos x="646" y="35"/>
                      </a:cxn>
                      <a:cxn ang="0">
                        <a:pos x="646" y="35"/>
                      </a:cxn>
                    </a:cxnLst>
                    <a:rect l="0" t="0" r="r" b="b"/>
                    <a:pathLst>
                      <a:path w="663" h="35">
                        <a:moveTo>
                          <a:pt x="646" y="35"/>
                        </a:moveTo>
                        <a:lnTo>
                          <a:pt x="646" y="35"/>
                        </a:lnTo>
                        <a:lnTo>
                          <a:pt x="0" y="0"/>
                        </a:lnTo>
                        <a:lnTo>
                          <a:pt x="0" y="0"/>
                        </a:lnTo>
                        <a:lnTo>
                          <a:pt x="663" y="9"/>
                        </a:lnTo>
                        <a:lnTo>
                          <a:pt x="663" y="9"/>
                        </a:lnTo>
                        <a:lnTo>
                          <a:pt x="646" y="35"/>
                        </a:lnTo>
                        <a:lnTo>
                          <a:pt x="646" y="35"/>
                        </a:lnTo>
                        <a:close/>
                      </a:path>
                    </a:pathLst>
                  </a:custGeom>
                  <a:solidFill>
                    <a:srgbClr val="FDCF98"/>
                  </a:solidFill>
                  <a:ln w="9525">
                    <a:noFill/>
                    <a:round/>
                    <a:headEnd/>
                    <a:tailEnd/>
                  </a:ln>
                </p:spPr>
                <p:txBody>
                  <a:bodyPr/>
                  <a:lstStyle/>
                  <a:p>
                    <a:endParaRPr lang="en-US" sz="1400"/>
                  </a:p>
                </p:txBody>
              </p:sp>
              <p:sp>
                <p:nvSpPr>
                  <p:cNvPr id="765043" name="Freeform 115"/>
                  <p:cNvSpPr>
                    <a:spLocks/>
                  </p:cNvSpPr>
                  <p:nvPr/>
                </p:nvSpPr>
                <p:spPr bwMode="auto">
                  <a:xfrm>
                    <a:off x="4276" y="1822"/>
                    <a:ext cx="644" cy="36"/>
                  </a:xfrm>
                  <a:custGeom>
                    <a:avLst/>
                    <a:gdLst/>
                    <a:ahLst/>
                    <a:cxnLst>
                      <a:cxn ang="0">
                        <a:pos x="625" y="36"/>
                      </a:cxn>
                      <a:cxn ang="0">
                        <a:pos x="625" y="36"/>
                      </a:cxn>
                      <a:cxn ang="0">
                        <a:pos x="0" y="0"/>
                      </a:cxn>
                      <a:cxn ang="0">
                        <a:pos x="0" y="0"/>
                      </a:cxn>
                      <a:cxn ang="0">
                        <a:pos x="644" y="7"/>
                      </a:cxn>
                      <a:cxn ang="0">
                        <a:pos x="644" y="7"/>
                      </a:cxn>
                      <a:cxn ang="0">
                        <a:pos x="625" y="36"/>
                      </a:cxn>
                      <a:cxn ang="0">
                        <a:pos x="625" y="36"/>
                      </a:cxn>
                    </a:cxnLst>
                    <a:rect l="0" t="0" r="r" b="b"/>
                    <a:pathLst>
                      <a:path w="644" h="36">
                        <a:moveTo>
                          <a:pt x="625" y="36"/>
                        </a:moveTo>
                        <a:lnTo>
                          <a:pt x="625" y="36"/>
                        </a:lnTo>
                        <a:lnTo>
                          <a:pt x="0" y="0"/>
                        </a:lnTo>
                        <a:lnTo>
                          <a:pt x="0" y="0"/>
                        </a:lnTo>
                        <a:lnTo>
                          <a:pt x="644" y="7"/>
                        </a:lnTo>
                        <a:lnTo>
                          <a:pt x="644" y="7"/>
                        </a:lnTo>
                        <a:lnTo>
                          <a:pt x="625" y="36"/>
                        </a:lnTo>
                        <a:lnTo>
                          <a:pt x="625" y="36"/>
                        </a:lnTo>
                        <a:close/>
                      </a:path>
                    </a:pathLst>
                  </a:custGeom>
                  <a:solidFill>
                    <a:srgbClr val="FDCF98"/>
                  </a:solidFill>
                  <a:ln w="9525">
                    <a:noFill/>
                    <a:round/>
                    <a:headEnd/>
                    <a:tailEnd/>
                  </a:ln>
                </p:spPr>
                <p:txBody>
                  <a:bodyPr/>
                  <a:lstStyle/>
                  <a:p>
                    <a:endParaRPr lang="en-US" sz="1400"/>
                  </a:p>
                </p:txBody>
              </p:sp>
              <p:sp>
                <p:nvSpPr>
                  <p:cNvPr id="765044" name="Freeform 116"/>
                  <p:cNvSpPr>
                    <a:spLocks/>
                  </p:cNvSpPr>
                  <p:nvPr/>
                </p:nvSpPr>
                <p:spPr bwMode="auto">
                  <a:xfrm>
                    <a:off x="4276" y="1853"/>
                    <a:ext cx="623" cy="33"/>
                  </a:xfrm>
                  <a:custGeom>
                    <a:avLst/>
                    <a:gdLst/>
                    <a:ahLst/>
                    <a:cxnLst>
                      <a:cxn ang="0">
                        <a:pos x="597" y="33"/>
                      </a:cxn>
                      <a:cxn ang="0">
                        <a:pos x="0" y="0"/>
                      </a:cxn>
                      <a:cxn ang="0">
                        <a:pos x="623" y="7"/>
                      </a:cxn>
                      <a:cxn ang="0">
                        <a:pos x="623" y="7"/>
                      </a:cxn>
                      <a:cxn ang="0">
                        <a:pos x="597" y="33"/>
                      </a:cxn>
                      <a:cxn ang="0">
                        <a:pos x="597" y="33"/>
                      </a:cxn>
                    </a:cxnLst>
                    <a:rect l="0" t="0" r="r" b="b"/>
                    <a:pathLst>
                      <a:path w="623" h="33">
                        <a:moveTo>
                          <a:pt x="597" y="33"/>
                        </a:moveTo>
                        <a:lnTo>
                          <a:pt x="0" y="0"/>
                        </a:lnTo>
                        <a:lnTo>
                          <a:pt x="623" y="7"/>
                        </a:lnTo>
                        <a:lnTo>
                          <a:pt x="623" y="7"/>
                        </a:lnTo>
                        <a:lnTo>
                          <a:pt x="597" y="33"/>
                        </a:lnTo>
                        <a:lnTo>
                          <a:pt x="597" y="33"/>
                        </a:lnTo>
                        <a:close/>
                      </a:path>
                    </a:pathLst>
                  </a:custGeom>
                  <a:solidFill>
                    <a:srgbClr val="FDCF98"/>
                  </a:solidFill>
                  <a:ln w="9525">
                    <a:noFill/>
                    <a:round/>
                    <a:headEnd/>
                    <a:tailEnd/>
                  </a:ln>
                </p:spPr>
                <p:txBody>
                  <a:bodyPr/>
                  <a:lstStyle/>
                  <a:p>
                    <a:endParaRPr lang="en-US" sz="1400"/>
                  </a:p>
                </p:txBody>
              </p:sp>
              <p:sp>
                <p:nvSpPr>
                  <p:cNvPr id="765045" name="Freeform 117"/>
                  <p:cNvSpPr>
                    <a:spLocks/>
                  </p:cNvSpPr>
                  <p:nvPr/>
                </p:nvSpPr>
                <p:spPr bwMode="auto">
                  <a:xfrm>
                    <a:off x="4399" y="1414"/>
                    <a:ext cx="330" cy="300"/>
                  </a:xfrm>
                  <a:custGeom>
                    <a:avLst/>
                    <a:gdLst/>
                    <a:ahLst/>
                    <a:cxnLst>
                      <a:cxn ang="0">
                        <a:pos x="146" y="0"/>
                      </a:cxn>
                      <a:cxn ang="0">
                        <a:pos x="146" y="0"/>
                      </a:cxn>
                      <a:cxn ang="0">
                        <a:pos x="120" y="3"/>
                      </a:cxn>
                      <a:cxn ang="0">
                        <a:pos x="94" y="7"/>
                      </a:cxn>
                      <a:cxn ang="0">
                        <a:pos x="73" y="17"/>
                      </a:cxn>
                      <a:cxn ang="0">
                        <a:pos x="52" y="29"/>
                      </a:cxn>
                      <a:cxn ang="0">
                        <a:pos x="35" y="45"/>
                      </a:cxn>
                      <a:cxn ang="0">
                        <a:pos x="19" y="64"/>
                      </a:cxn>
                      <a:cxn ang="0">
                        <a:pos x="9" y="88"/>
                      </a:cxn>
                      <a:cxn ang="0">
                        <a:pos x="2" y="113"/>
                      </a:cxn>
                      <a:cxn ang="0">
                        <a:pos x="2" y="113"/>
                      </a:cxn>
                      <a:cxn ang="0">
                        <a:pos x="0" y="139"/>
                      </a:cxn>
                      <a:cxn ang="0">
                        <a:pos x="5" y="165"/>
                      </a:cxn>
                      <a:cxn ang="0">
                        <a:pos x="12" y="189"/>
                      </a:cxn>
                      <a:cxn ang="0">
                        <a:pos x="24" y="212"/>
                      </a:cxn>
                      <a:cxn ang="0">
                        <a:pos x="38" y="231"/>
                      </a:cxn>
                      <a:cxn ang="0">
                        <a:pos x="57" y="250"/>
                      </a:cxn>
                      <a:cxn ang="0">
                        <a:pos x="75" y="267"/>
                      </a:cxn>
                      <a:cxn ang="0">
                        <a:pos x="97" y="279"/>
                      </a:cxn>
                      <a:cxn ang="0">
                        <a:pos x="120" y="288"/>
                      </a:cxn>
                      <a:cxn ang="0">
                        <a:pos x="146" y="295"/>
                      </a:cxn>
                      <a:cxn ang="0">
                        <a:pos x="170" y="300"/>
                      </a:cxn>
                      <a:cxn ang="0">
                        <a:pos x="196" y="300"/>
                      </a:cxn>
                      <a:cxn ang="0">
                        <a:pos x="219" y="297"/>
                      </a:cxn>
                      <a:cxn ang="0">
                        <a:pos x="245" y="288"/>
                      </a:cxn>
                      <a:cxn ang="0">
                        <a:pos x="266" y="276"/>
                      </a:cxn>
                      <a:cxn ang="0">
                        <a:pos x="290" y="262"/>
                      </a:cxn>
                      <a:cxn ang="0">
                        <a:pos x="290" y="262"/>
                      </a:cxn>
                      <a:cxn ang="0">
                        <a:pos x="306" y="241"/>
                      </a:cxn>
                      <a:cxn ang="0">
                        <a:pos x="318" y="220"/>
                      </a:cxn>
                      <a:cxn ang="0">
                        <a:pos x="325" y="196"/>
                      </a:cxn>
                      <a:cxn ang="0">
                        <a:pos x="330" y="172"/>
                      </a:cxn>
                      <a:cxn ang="0">
                        <a:pos x="330" y="172"/>
                      </a:cxn>
                      <a:cxn ang="0">
                        <a:pos x="328" y="154"/>
                      </a:cxn>
                      <a:cxn ang="0">
                        <a:pos x="325" y="135"/>
                      </a:cxn>
                      <a:cxn ang="0">
                        <a:pos x="321" y="118"/>
                      </a:cxn>
                      <a:cxn ang="0">
                        <a:pos x="314" y="102"/>
                      </a:cxn>
                      <a:cxn ang="0">
                        <a:pos x="306" y="88"/>
                      </a:cxn>
                      <a:cxn ang="0">
                        <a:pos x="297" y="73"/>
                      </a:cxn>
                      <a:cxn ang="0">
                        <a:pos x="285" y="62"/>
                      </a:cxn>
                      <a:cxn ang="0">
                        <a:pos x="273" y="50"/>
                      </a:cxn>
                      <a:cxn ang="0">
                        <a:pos x="259" y="38"/>
                      </a:cxn>
                      <a:cxn ang="0">
                        <a:pos x="245" y="29"/>
                      </a:cxn>
                      <a:cxn ang="0">
                        <a:pos x="231" y="19"/>
                      </a:cxn>
                      <a:cxn ang="0">
                        <a:pos x="215" y="12"/>
                      </a:cxn>
                      <a:cxn ang="0">
                        <a:pos x="198" y="7"/>
                      </a:cxn>
                      <a:cxn ang="0">
                        <a:pos x="182" y="3"/>
                      </a:cxn>
                      <a:cxn ang="0">
                        <a:pos x="163" y="0"/>
                      </a:cxn>
                      <a:cxn ang="0">
                        <a:pos x="146" y="0"/>
                      </a:cxn>
                      <a:cxn ang="0">
                        <a:pos x="146" y="0"/>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290" y="262"/>
                        </a:lnTo>
                        <a:lnTo>
                          <a:pt x="306" y="241"/>
                        </a:lnTo>
                        <a:lnTo>
                          <a:pt x="318" y="220"/>
                        </a:lnTo>
                        <a:lnTo>
                          <a:pt x="325" y="196"/>
                        </a:lnTo>
                        <a:lnTo>
                          <a:pt x="330" y="172"/>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lnTo>
                          <a:pt x="146" y="0"/>
                        </a:lnTo>
                        <a:close/>
                      </a:path>
                    </a:pathLst>
                  </a:custGeom>
                  <a:solidFill>
                    <a:srgbClr val="000000"/>
                  </a:solidFill>
                  <a:ln w="9525">
                    <a:noFill/>
                    <a:round/>
                    <a:headEnd/>
                    <a:tailEnd/>
                  </a:ln>
                </p:spPr>
                <p:txBody>
                  <a:bodyPr/>
                  <a:lstStyle/>
                  <a:p>
                    <a:endParaRPr lang="en-US" sz="1400"/>
                  </a:p>
                </p:txBody>
              </p:sp>
              <p:sp>
                <p:nvSpPr>
                  <p:cNvPr id="765046" name="Freeform 118"/>
                  <p:cNvSpPr>
                    <a:spLocks/>
                  </p:cNvSpPr>
                  <p:nvPr/>
                </p:nvSpPr>
                <p:spPr bwMode="auto">
                  <a:xfrm>
                    <a:off x="4411" y="1424"/>
                    <a:ext cx="306" cy="280"/>
                  </a:xfrm>
                  <a:custGeom>
                    <a:avLst/>
                    <a:gdLst/>
                    <a:ahLst/>
                    <a:cxnLst>
                      <a:cxn ang="0">
                        <a:pos x="134" y="0"/>
                      </a:cxn>
                      <a:cxn ang="0">
                        <a:pos x="134" y="0"/>
                      </a:cxn>
                      <a:cxn ang="0">
                        <a:pos x="118" y="0"/>
                      </a:cxn>
                      <a:cxn ang="0">
                        <a:pos x="104" y="2"/>
                      </a:cxn>
                      <a:cxn ang="0">
                        <a:pos x="89" y="7"/>
                      </a:cxn>
                      <a:cxn ang="0">
                        <a:pos x="75" y="11"/>
                      </a:cxn>
                      <a:cxn ang="0">
                        <a:pos x="63" y="16"/>
                      </a:cxn>
                      <a:cxn ang="0">
                        <a:pos x="52" y="23"/>
                      </a:cxn>
                      <a:cxn ang="0">
                        <a:pos x="42" y="33"/>
                      </a:cxn>
                      <a:cxn ang="0">
                        <a:pos x="30" y="40"/>
                      </a:cxn>
                      <a:cxn ang="0">
                        <a:pos x="23" y="52"/>
                      </a:cxn>
                      <a:cxn ang="0">
                        <a:pos x="16" y="61"/>
                      </a:cxn>
                      <a:cxn ang="0">
                        <a:pos x="9" y="73"/>
                      </a:cxn>
                      <a:cxn ang="0">
                        <a:pos x="5" y="85"/>
                      </a:cxn>
                      <a:cxn ang="0">
                        <a:pos x="2" y="99"/>
                      </a:cxn>
                      <a:cxn ang="0">
                        <a:pos x="0" y="111"/>
                      </a:cxn>
                      <a:cxn ang="0">
                        <a:pos x="0" y="125"/>
                      </a:cxn>
                      <a:cxn ang="0">
                        <a:pos x="0" y="139"/>
                      </a:cxn>
                      <a:cxn ang="0">
                        <a:pos x="0" y="139"/>
                      </a:cxn>
                      <a:cxn ang="0">
                        <a:pos x="2" y="153"/>
                      </a:cxn>
                      <a:cxn ang="0">
                        <a:pos x="7" y="167"/>
                      </a:cxn>
                      <a:cxn ang="0">
                        <a:pos x="12" y="181"/>
                      </a:cxn>
                      <a:cxn ang="0">
                        <a:pos x="19" y="193"/>
                      </a:cxn>
                      <a:cxn ang="0">
                        <a:pos x="38" y="219"/>
                      </a:cxn>
                      <a:cxn ang="0">
                        <a:pos x="59" y="238"/>
                      </a:cxn>
                      <a:cxn ang="0">
                        <a:pos x="85" y="257"/>
                      </a:cxn>
                      <a:cxn ang="0">
                        <a:pos x="111" y="269"/>
                      </a:cxn>
                      <a:cxn ang="0">
                        <a:pos x="141" y="278"/>
                      </a:cxn>
                      <a:cxn ang="0">
                        <a:pos x="158" y="280"/>
                      </a:cxn>
                      <a:cxn ang="0">
                        <a:pos x="172" y="280"/>
                      </a:cxn>
                      <a:cxn ang="0">
                        <a:pos x="172" y="280"/>
                      </a:cxn>
                      <a:cxn ang="0">
                        <a:pos x="188" y="280"/>
                      </a:cxn>
                      <a:cxn ang="0">
                        <a:pos x="203" y="278"/>
                      </a:cxn>
                      <a:cxn ang="0">
                        <a:pos x="217" y="273"/>
                      </a:cxn>
                      <a:cxn ang="0">
                        <a:pos x="231" y="269"/>
                      </a:cxn>
                      <a:cxn ang="0">
                        <a:pos x="243" y="264"/>
                      </a:cxn>
                      <a:cxn ang="0">
                        <a:pos x="254" y="257"/>
                      </a:cxn>
                      <a:cxn ang="0">
                        <a:pos x="266" y="247"/>
                      </a:cxn>
                      <a:cxn ang="0">
                        <a:pos x="276" y="238"/>
                      </a:cxn>
                      <a:cxn ang="0">
                        <a:pos x="283" y="228"/>
                      </a:cxn>
                      <a:cxn ang="0">
                        <a:pos x="290" y="219"/>
                      </a:cxn>
                      <a:cxn ang="0">
                        <a:pos x="297" y="207"/>
                      </a:cxn>
                      <a:cxn ang="0">
                        <a:pos x="302" y="193"/>
                      </a:cxn>
                      <a:cxn ang="0">
                        <a:pos x="304" y="181"/>
                      </a:cxn>
                      <a:cxn ang="0">
                        <a:pos x="306" y="167"/>
                      </a:cxn>
                      <a:cxn ang="0">
                        <a:pos x="306" y="153"/>
                      </a:cxn>
                      <a:cxn ang="0">
                        <a:pos x="306" y="139"/>
                      </a:cxn>
                      <a:cxn ang="0">
                        <a:pos x="306" y="139"/>
                      </a:cxn>
                      <a:cxn ang="0">
                        <a:pos x="304" y="125"/>
                      </a:cxn>
                      <a:cxn ang="0">
                        <a:pos x="299" y="111"/>
                      </a:cxn>
                      <a:cxn ang="0">
                        <a:pos x="292" y="99"/>
                      </a:cxn>
                      <a:cxn ang="0">
                        <a:pos x="285" y="85"/>
                      </a:cxn>
                      <a:cxn ang="0">
                        <a:pos x="269" y="61"/>
                      </a:cxn>
                      <a:cxn ang="0">
                        <a:pos x="247" y="40"/>
                      </a:cxn>
                      <a:cxn ang="0">
                        <a:pos x="221" y="23"/>
                      </a:cxn>
                      <a:cxn ang="0">
                        <a:pos x="195" y="11"/>
                      </a:cxn>
                      <a:cxn ang="0">
                        <a:pos x="165" y="2"/>
                      </a:cxn>
                      <a:cxn ang="0">
                        <a:pos x="148" y="0"/>
                      </a:cxn>
                      <a:cxn ang="0">
                        <a:pos x="134" y="0"/>
                      </a:cxn>
                      <a:cxn ang="0">
                        <a:pos x="134" y="0"/>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lnTo>
                          <a:pt x="134" y="0"/>
                        </a:lnTo>
                        <a:close/>
                      </a:path>
                    </a:pathLst>
                  </a:custGeom>
                  <a:solidFill>
                    <a:srgbClr val="D2D8D9"/>
                  </a:solidFill>
                  <a:ln w="9525">
                    <a:noFill/>
                    <a:round/>
                    <a:headEnd/>
                    <a:tailEnd/>
                  </a:ln>
                </p:spPr>
                <p:txBody>
                  <a:bodyPr/>
                  <a:lstStyle/>
                  <a:p>
                    <a:endParaRPr lang="en-US" sz="1400"/>
                  </a:p>
                </p:txBody>
              </p:sp>
              <p:sp>
                <p:nvSpPr>
                  <p:cNvPr id="765047" name="Freeform 119"/>
                  <p:cNvSpPr>
                    <a:spLocks/>
                  </p:cNvSpPr>
                  <p:nvPr/>
                </p:nvSpPr>
                <p:spPr bwMode="auto">
                  <a:xfrm>
                    <a:off x="4503" y="1490"/>
                    <a:ext cx="134" cy="122"/>
                  </a:xfrm>
                  <a:custGeom>
                    <a:avLst/>
                    <a:gdLst/>
                    <a:ahLst/>
                    <a:cxnLst>
                      <a:cxn ang="0">
                        <a:pos x="61" y="0"/>
                      </a:cxn>
                      <a:cxn ang="0">
                        <a:pos x="61" y="0"/>
                      </a:cxn>
                      <a:cxn ang="0">
                        <a:pos x="49" y="0"/>
                      </a:cxn>
                      <a:cxn ang="0">
                        <a:pos x="40" y="2"/>
                      </a:cxn>
                      <a:cxn ang="0">
                        <a:pos x="23" y="12"/>
                      </a:cxn>
                      <a:cxn ang="0">
                        <a:pos x="12" y="21"/>
                      </a:cxn>
                      <a:cxn ang="0">
                        <a:pos x="4" y="35"/>
                      </a:cxn>
                      <a:cxn ang="0">
                        <a:pos x="0" y="52"/>
                      </a:cxn>
                      <a:cxn ang="0">
                        <a:pos x="2" y="68"/>
                      </a:cxn>
                      <a:cxn ang="0">
                        <a:pos x="9" y="87"/>
                      </a:cxn>
                      <a:cxn ang="0">
                        <a:pos x="21" y="101"/>
                      </a:cxn>
                      <a:cxn ang="0">
                        <a:pos x="21" y="101"/>
                      </a:cxn>
                      <a:cxn ang="0">
                        <a:pos x="35" y="113"/>
                      </a:cxn>
                      <a:cxn ang="0">
                        <a:pos x="49" y="120"/>
                      </a:cxn>
                      <a:cxn ang="0">
                        <a:pos x="66" y="122"/>
                      </a:cxn>
                      <a:cxn ang="0">
                        <a:pos x="80" y="122"/>
                      </a:cxn>
                      <a:cxn ang="0">
                        <a:pos x="96" y="120"/>
                      </a:cxn>
                      <a:cxn ang="0">
                        <a:pos x="111" y="113"/>
                      </a:cxn>
                      <a:cxn ang="0">
                        <a:pos x="122" y="103"/>
                      </a:cxn>
                      <a:cxn ang="0">
                        <a:pos x="132" y="87"/>
                      </a:cxn>
                      <a:cxn ang="0">
                        <a:pos x="132" y="87"/>
                      </a:cxn>
                      <a:cxn ang="0">
                        <a:pos x="134" y="70"/>
                      </a:cxn>
                      <a:cxn ang="0">
                        <a:pos x="132" y="54"/>
                      </a:cxn>
                      <a:cxn ang="0">
                        <a:pos x="127" y="40"/>
                      </a:cxn>
                      <a:cxn ang="0">
                        <a:pos x="118" y="26"/>
                      </a:cxn>
                      <a:cxn ang="0">
                        <a:pos x="106" y="16"/>
                      </a:cxn>
                      <a:cxn ang="0">
                        <a:pos x="92" y="7"/>
                      </a:cxn>
                      <a:cxn ang="0">
                        <a:pos x="78" y="2"/>
                      </a:cxn>
                      <a:cxn ang="0">
                        <a:pos x="61" y="0"/>
                      </a:cxn>
                      <a:cxn ang="0">
                        <a:pos x="61" y="0"/>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21" y="101"/>
                        </a:lnTo>
                        <a:lnTo>
                          <a:pt x="35" y="113"/>
                        </a:lnTo>
                        <a:lnTo>
                          <a:pt x="49" y="120"/>
                        </a:lnTo>
                        <a:lnTo>
                          <a:pt x="66" y="122"/>
                        </a:lnTo>
                        <a:lnTo>
                          <a:pt x="80" y="122"/>
                        </a:lnTo>
                        <a:lnTo>
                          <a:pt x="96" y="120"/>
                        </a:lnTo>
                        <a:lnTo>
                          <a:pt x="111" y="113"/>
                        </a:lnTo>
                        <a:lnTo>
                          <a:pt x="122" y="103"/>
                        </a:lnTo>
                        <a:lnTo>
                          <a:pt x="132" y="87"/>
                        </a:lnTo>
                        <a:lnTo>
                          <a:pt x="132" y="87"/>
                        </a:lnTo>
                        <a:lnTo>
                          <a:pt x="134" y="70"/>
                        </a:lnTo>
                        <a:lnTo>
                          <a:pt x="132" y="54"/>
                        </a:lnTo>
                        <a:lnTo>
                          <a:pt x="127" y="40"/>
                        </a:lnTo>
                        <a:lnTo>
                          <a:pt x="118" y="26"/>
                        </a:lnTo>
                        <a:lnTo>
                          <a:pt x="106" y="16"/>
                        </a:lnTo>
                        <a:lnTo>
                          <a:pt x="92" y="7"/>
                        </a:lnTo>
                        <a:lnTo>
                          <a:pt x="78" y="2"/>
                        </a:lnTo>
                        <a:lnTo>
                          <a:pt x="61" y="0"/>
                        </a:lnTo>
                        <a:lnTo>
                          <a:pt x="61" y="0"/>
                        </a:lnTo>
                        <a:close/>
                      </a:path>
                    </a:pathLst>
                  </a:custGeom>
                  <a:solidFill>
                    <a:srgbClr val="000000"/>
                  </a:solidFill>
                  <a:ln w="9525">
                    <a:noFill/>
                    <a:round/>
                    <a:headEnd/>
                    <a:tailEnd/>
                  </a:ln>
                </p:spPr>
                <p:txBody>
                  <a:bodyPr/>
                  <a:lstStyle/>
                  <a:p>
                    <a:endParaRPr lang="en-US" sz="1400"/>
                  </a:p>
                </p:txBody>
              </p:sp>
              <p:sp>
                <p:nvSpPr>
                  <p:cNvPr id="765048" name="Freeform 120"/>
                  <p:cNvSpPr>
                    <a:spLocks/>
                  </p:cNvSpPr>
                  <p:nvPr/>
                </p:nvSpPr>
                <p:spPr bwMode="auto">
                  <a:xfrm>
                    <a:off x="4515" y="1499"/>
                    <a:ext cx="113" cy="104"/>
                  </a:xfrm>
                  <a:custGeom>
                    <a:avLst/>
                    <a:gdLst/>
                    <a:ahLst/>
                    <a:cxnLst>
                      <a:cxn ang="0">
                        <a:pos x="49" y="0"/>
                      </a:cxn>
                      <a:cxn ang="0">
                        <a:pos x="49" y="0"/>
                      </a:cxn>
                      <a:cxn ang="0">
                        <a:pos x="37" y="3"/>
                      </a:cxn>
                      <a:cxn ang="0">
                        <a:pos x="28" y="5"/>
                      </a:cxn>
                      <a:cxn ang="0">
                        <a:pos x="18" y="10"/>
                      </a:cxn>
                      <a:cxn ang="0">
                        <a:pos x="11" y="17"/>
                      </a:cxn>
                      <a:cxn ang="0">
                        <a:pos x="4" y="24"/>
                      </a:cxn>
                      <a:cxn ang="0">
                        <a:pos x="0" y="33"/>
                      </a:cxn>
                      <a:cxn ang="0">
                        <a:pos x="0" y="43"/>
                      </a:cxn>
                      <a:cxn ang="0">
                        <a:pos x="0" y="52"/>
                      </a:cxn>
                      <a:cxn ang="0">
                        <a:pos x="0" y="52"/>
                      </a:cxn>
                      <a:cxn ang="0">
                        <a:pos x="2" y="64"/>
                      </a:cxn>
                      <a:cxn ang="0">
                        <a:pos x="7" y="73"/>
                      </a:cxn>
                      <a:cxn ang="0">
                        <a:pos x="11" y="80"/>
                      </a:cxn>
                      <a:cxn ang="0">
                        <a:pos x="21" y="90"/>
                      </a:cxn>
                      <a:cxn ang="0">
                        <a:pos x="30" y="94"/>
                      </a:cxn>
                      <a:cxn ang="0">
                        <a:pos x="40" y="99"/>
                      </a:cxn>
                      <a:cxn ang="0">
                        <a:pos x="51" y="104"/>
                      </a:cxn>
                      <a:cxn ang="0">
                        <a:pos x="63" y="104"/>
                      </a:cxn>
                      <a:cxn ang="0">
                        <a:pos x="63" y="104"/>
                      </a:cxn>
                      <a:cxn ang="0">
                        <a:pos x="73" y="104"/>
                      </a:cxn>
                      <a:cxn ang="0">
                        <a:pos x="84" y="99"/>
                      </a:cxn>
                      <a:cxn ang="0">
                        <a:pos x="91" y="94"/>
                      </a:cxn>
                      <a:cxn ang="0">
                        <a:pos x="101" y="90"/>
                      </a:cxn>
                      <a:cxn ang="0">
                        <a:pos x="106" y="80"/>
                      </a:cxn>
                      <a:cxn ang="0">
                        <a:pos x="110" y="73"/>
                      </a:cxn>
                      <a:cxn ang="0">
                        <a:pos x="113" y="64"/>
                      </a:cxn>
                      <a:cxn ang="0">
                        <a:pos x="110" y="52"/>
                      </a:cxn>
                      <a:cxn ang="0">
                        <a:pos x="110" y="52"/>
                      </a:cxn>
                      <a:cxn ang="0">
                        <a:pos x="108" y="43"/>
                      </a:cxn>
                      <a:cxn ang="0">
                        <a:pos x="103" y="33"/>
                      </a:cxn>
                      <a:cxn ang="0">
                        <a:pos x="99" y="24"/>
                      </a:cxn>
                      <a:cxn ang="0">
                        <a:pos x="89" y="17"/>
                      </a:cxn>
                      <a:cxn ang="0">
                        <a:pos x="80" y="10"/>
                      </a:cxn>
                      <a:cxn ang="0">
                        <a:pos x="70" y="5"/>
                      </a:cxn>
                      <a:cxn ang="0">
                        <a:pos x="58" y="3"/>
                      </a:cxn>
                      <a:cxn ang="0">
                        <a:pos x="49" y="0"/>
                      </a:cxn>
                      <a:cxn ang="0">
                        <a:pos x="49" y="0"/>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0" y="52"/>
                        </a:lnTo>
                        <a:lnTo>
                          <a:pt x="2" y="64"/>
                        </a:lnTo>
                        <a:lnTo>
                          <a:pt x="7" y="73"/>
                        </a:lnTo>
                        <a:lnTo>
                          <a:pt x="11" y="80"/>
                        </a:lnTo>
                        <a:lnTo>
                          <a:pt x="21" y="90"/>
                        </a:lnTo>
                        <a:lnTo>
                          <a:pt x="30" y="94"/>
                        </a:lnTo>
                        <a:lnTo>
                          <a:pt x="40" y="99"/>
                        </a:lnTo>
                        <a:lnTo>
                          <a:pt x="51" y="104"/>
                        </a:lnTo>
                        <a:lnTo>
                          <a:pt x="63" y="104"/>
                        </a:lnTo>
                        <a:lnTo>
                          <a:pt x="63" y="104"/>
                        </a:lnTo>
                        <a:lnTo>
                          <a:pt x="73" y="104"/>
                        </a:lnTo>
                        <a:lnTo>
                          <a:pt x="84" y="99"/>
                        </a:lnTo>
                        <a:lnTo>
                          <a:pt x="91" y="94"/>
                        </a:lnTo>
                        <a:lnTo>
                          <a:pt x="101" y="90"/>
                        </a:lnTo>
                        <a:lnTo>
                          <a:pt x="106" y="80"/>
                        </a:lnTo>
                        <a:lnTo>
                          <a:pt x="110" y="73"/>
                        </a:lnTo>
                        <a:lnTo>
                          <a:pt x="113" y="64"/>
                        </a:lnTo>
                        <a:lnTo>
                          <a:pt x="110" y="52"/>
                        </a:lnTo>
                        <a:lnTo>
                          <a:pt x="110" y="52"/>
                        </a:lnTo>
                        <a:lnTo>
                          <a:pt x="108" y="43"/>
                        </a:lnTo>
                        <a:lnTo>
                          <a:pt x="103" y="33"/>
                        </a:lnTo>
                        <a:lnTo>
                          <a:pt x="99" y="24"/>
                        </a:lnTo>
                        <a:lnTo>
                          <a:pt x="89" y="17"/>
                        </a:lnTo>
                        <a:lnTo>
                          <a:pt x="80" y="10"/>
                        </a:lnTo>
                        <a:lnTo>
                          <a:pt x="70" y="5"/>
                        </a:lnTo>
                        <a:lnTo>
                          <a:pt x="58" y="3"/>
                        </a:lnTo>
                        <a:lnTo>
                          <a:pt x="49" y="0"/>
                        </a:lnTo>
                        <a:lnTo>
                          <a:pt x="49" y="0"/>
                        </a:lnTo>
                        <a:close/>
                      </a:path>
                    </a:pathLst>
                  </a:custGeom>
                  <a:solidFill>
                    <a:srgbClr val="BFBFBF"/>
                  </a:solidFill>
                  <a:ln w="9525">
                    <a:noFill/>
                    <a:round/>
                    <a:headEnd/>
                    <a:tailEnd/>
                  </a:ln>
                </p:spPr>
                <p:txBody>
                  <a:bodyPr/>
                  <a:lstStyle/>
                  <a:p>
                    <a:endParaRPr lang="en-US" sz="1400"/>
                  </a:p>
                </p:txBody>
              </p:sp>
              <p:sp>
                <p:nvSpPr>
                  <p:cNvPr id="765049" name="Freeform 121"/>
                  <p:cNvSpPr>
                    <a:spLocks/>
                  </p:cNvSpPr>
                  <p:nvPr/>
                </p:nvSpPr>
                <p:spPr bwMode="auto">
                  <a:xfrm>
                    <a:off x="4545" y="1530"/>
                    <a:ext cx="50" cy="45"/>
                  </a:xfrm>
                  <a:custGeom>
                    <a:avLst/>
                    <a:gdLst/>
                    <a:ahLst/>
                    <a:cxnLst>
                      <a:cxn ang="0">
                        <a:pos x="21" y="0"/>
                      </a:cxn>
                      <a:cxn ang="0">
                        <a:pos x="21" y="0"/>
                      </a:cxn>
                      <a:cxn ang="0">
                        <a:pos x="12" y="0"/>
                      </a:cxn>
                      <a:cxn ang="0">
                        <a:pos x="5" y="5"/>
                      </a:cxn>
                      <a:cxn ang="0">
                        <a:pos x="0" y="12"/>
                      </a:cxn>
                      <a:cxn ang="0">
                        <a:pos x="0" y="21"/>
                      </a:cxn>
                      <a:cxn ang="0">
                        <a:pos x="0" y="21"/>
                      </a:cxn>
                      <a:cxn ang="0">
                        <a:pos x="5" y="30"/>
                      </a:cxn>
                      <a:cxn ang="0">
                        <a:pos x="10" y="38"/>
                      </a:cxn>
                      <a:cxn ang="0">
                        <a:pos x="19" y="42"/>
                      </a:cxn>
                      <a:cxn ang="0">
                        <a:pos x="28" y="45"/>
                      </a:cxn>
                      <a:cxn ang="0">
                        <a:pos x="28" y="45"/>
                      </a:cxn>
                      <a:cxn ang="0">
                        <a:pos x="38" y="42"/>
                      </a:cxn>
                      <a:cxn ang="0">
                        <a:pos x="45" y="38"/>
                      </a:cxn>
                      <a:cxn ang="0">
                        <a:pos x="50" y="30"/>
                      </a:cxn>
                      <a:cxn ang="0">
                        <a:pos x="50" y="21"/>
                      </a:cxn>
                      <a:cxn ang="0">
                        <a:pos x="50" y="21"/>
                      </a:cxn>
                      <a:cxn ang="0">
                        <a:pos x="47" y="12"/>
                      </a:cxn>
                      <a:cxn ang="0">
                        <a:pos x="40" y="5"/>
                      </a:cxn>
                      <a:cxn ang="0">
                        <a:pos x="31" y="0"/>
                      </a:cxn>
                      <a:cxn ang="0">
                        <a:pos x="21" y="0"/>
                      </a:cxn>
                      <a:cxn ang="0">
                        <a:pos x="21" y="0"/>
                      </a:cxn>
                    </a:cxnLst>
                    <a:rect l="0" t="0" r="r" b="b"/>
                    <a:pathLst>
                      <a:path w="50" h="45">
                        <a:moveTo>
                          <a:pt x="21" y="0"/>
                        </a:moveTo>
                        <a:lnTo>
                          <a:pt x="21" y="0"/>
                        </a:lnTo>
                        <a:lnTo>
                          <a:pt x="12" y="0"/>
                        </a:lnTo>
                        <a:lnTo>
                          <a:pt x="5" y="5"/>
                        </a:lnTo>
                        <a:lnTo>
                          <a:pt x="0" y="12"/>
                        </a:lnTo>
                        <a:lnTo>
                          <a:pt x="0" y="21"/>
                        </a:lnTo>
                        <a:lnTo>
                          <a:pt x="0" y="21"/>
                        </a:lnTo>
                        <a:lnTo>
                          <a:pt x="5" y="30"/>
                        </a:lnTo>
                        <a:lnTo>
                          <a:pt x="10" y="38"/>
                        </a:lnTo>
                        <a:lnTo>
                          <a:pt x="19" y="42"/>
                        </a:lnTo>
                        <a:lnTo>
                          <a:pt x="28" y="45"/>
                        </a:lnTo>
                        <a:lnTo>
                          <a:pt x="28" y="45"/>
                        </a:lnTo>
                        <a:lnTo>
                          <a:pt x="38" y="42"/>
                        </a:lnTo>
                        <a:lnTo>
                          <a:pt x="45" y="38"/>
                        </a:lnTo>
                        <a:lnTo>
                          <a:pt x="50" y="30"/>
                        </a:lnTo>
                        <a:lnTo>
                          <a:pt x="50" y="21"/>
                        </a:lnTo>
                        <a:lnTo>
                          <a:pt x="50" y="21"/>
                        </a:lnTo>
                        <a:lnTo>
                          <a:pt x="47" y="12"/>
                        </a:lnTo>
                        <a:lnTo>
                          <a:pt x="40" y="5"/>
                        </a:lnTo>
                        <a:lnTo>
                          <a:pt x="31" y="0"/>
                        </a:lnTo>
                        <a:lnTo>
                          <a:pt x="21" y="0"/>
                        </a:lnTo>
                        <a:lnTo>
                          <a:pt x="21" y="0"/>
                        </a:lnTo>
                        <a:close/>
                      </a:path>
                    </a:pathLst>
                  </a:custGeom>
                  <a:solidFill>
                    <a:srgbClr val="303030"/>
                  </a:solidFill>
                  <a:ln w="9525">
                    <a:noFill/>
                    <a:round/>
                    <a:headEnd/>
                    <a:tailEnd/>
                  </a:ln>
                </p:spPr>
                <p:txBody>
                  <a:bodyPr/>
                  <a:lstStyle/>
                  <a:p>
                    <a:endParaRPr lang="en-US" sz="1400"/>
                  </a:p>
                </p:txBody>
              </p:sp>
              <p:sp>
                <p:nvSpPr>
                  <p:cNvPr id="765050" name="Freeform 122"/>
                  <p:cNvSpPr>
                    <a:spLocks/>
                  </p:cNvSpPr>
                  <p:nvPr/>
                </p:nvSpPr>
                <p:spPr bwMode="auto">
                  <a:xfrm>
                    <a:off x="4185" y="1832"/>
                    <a:ext cx="61" cy="80"/>
                  </a:xfrm>
                  <a:custGeom>
                    <a:avLst/>
                    <a:gdLst/>
                    <a:ahLst/>
                    <a:cxnLst>
                      <a:cxn ang="0">
                        <a:pos x="9" y="0"/>
                      </a:cxn>
                      <a:cxn ang="0">
                        <a:pos x="9" y="0"/>
                      </a:cxn>
                      <a:cxn ang="0">
                        <a:pos x="0" y="0"/>
                      </a:cxn>
                      <a:cxn ang="0">
                        <a:pos x="0" y="0"/>
                      </a:cxn>
                      <a:cxn ang="0">
                        <a:pos x="7" y="23"/>
                      </a:cxn>
                      <a:cxn ang="0">
                        <a:pos x="18" y="44"/>
                      </a:cxn>
                      <a:cxn ang="0">
                        <a:pos x="30" y="63"/>
                      </a:cxn>
                      <a:cxn ang="0">
                        <a:pos x="44" y="80"/>
                      </a:cxn>
                      <a:cxn ang="0">
                        <a:pos x="44" y="80"/>
                      </a:cxn>
                      <a:cxn ang="0">
                        <a:pos x="51" y="75"/>
                      </a:cxn>
                      <a:cxn ang="0">
                        <a:pos x="56" y="66"/>
                      </a:cxn>
                      <a:cxn ang="0">
                        <a:pos x="61" y="56"/>
                      </a:cxn>
                      <a:cxn ang="0">
                        <a:pos x="61" y="44"/>
                      </a:cxn>
                      <a:cxn ang="0">
                        <a:pos x="61" y="44"/>
                      </a:cxn>
                      <a:cxn ang="0">
                        <a:pos x="58" y="35"/>
                      </a:cxn>
                      <a:cxn ang="0">
                        <a:pos x="54" y="28"/>
                      </a:cxn>
                      <a:cxn ang="0">
                        <a:pos x="49" y="19"/>
                      </a:cxn>
                      <a:cxn ang="0">
                        <a:pos x="44" y="14"/>
                      </a:cxn>
                      <a:cxn ang="0">
                        <a:pos x="35" y="7"/>
                      </a:cxn>
                      <a:cxn ang="0">
                        <a:pos x="28" y="4"/>
                      </a:cxn>
                      <a:cxn ang="0">
                        <a:pos x="18" y="2"/>
                      </a:cxn>
                      <a:cxn ang="0">
                        <a:pos x="9" y="0"/>
                      </a:cxn>
                      <a:cxn ang="0">
                        <a:pos x="9" y="0"/>
                      </a:cxn>
                    </a:cxnLst>
                    <a:rect l="0" t="0" r="r" b="b"/>
                    <a:pathLst>
                      <a:path w="61" h="80">
                        <a:moveTo>
                          <a:pt x="9" y="0"/>
                        </a:moveTo>
                        <a:lnTo>
                          <a:pt x="9" y="0"/>
                        </a:lnTo>
                        <a:lnTo>
                          <a:pt x="0" y="0"/>
                        </a:lnTo>
                        <a:lnTo>
                          <a:pt x="0" y="0"/>
                        </a:lnTo>
                        <a:lnTo>
                          <a:pt x="7" y="23"/>
                        </a:lnTo>
                        <a:lnTo>
                          <a:pt x="18" y="44"/>
                        </a:lnTo>
                        <a:lnTo>
                          <a:pt x="30" y="63"/>
                        </a:lnTo>
                        <a:lnTo>
                          <a:pt x="44" y="80"/>
                        </a:lnTo>
                        <a:lnTo>
                          <a:pt x="44" y="80"/>
                        </a:lnTo>
                        <a:lnTo>
                          <a:pt x="51" y="75"/>
                        </a:lnTo>
                        <a:lnTo>
                          <a:pt x="56" y="66"/>
                        </a:lnTo>
                        <a:lnTo>
                          <a:pt x="61" y="56"/>
                        </a:lnTo>
                        <a:lnTo>
                          <a:pt x="61" y="44"/>
                        </a:lnTo>
                        <a:lnTo>
                          <a:pt x="61" y="44"/>
                        </a:lnTo>
                        <a:lnTo>
                          <a:pt x="58" y="35"/>
                        </a:lnTo>
                        <a:lnTo>
                          <a:pt x="54" y="28"/>
                        </a:lnTo>
                        <a:lnTo>
                          <a:pt x="49" y="19"/>
                        </a:lnTo>
                        <a:lnTo>
                          <a:pt x="44" y="14"/>
                        </a:lnTo>
                        <a:lnTo>
                          <a:pt x="35" y="7"/>
                        </a:lnTo>
                        <a:lnTo>
                          <a:pt x="28" y="4"/>
                        </a:lnTo>
                        <a:lnTo>
                          <a:pt x="18" y="2"/>
                        </a:lnTo>
                        <a:lnTo>
                          <a:pt x="9" y="0"/>
                        </a:lnTo>
                        <a:lnTo>
                          <a:pt x="9" y="0"/>
                        </a:lnTo>
                        <a:close/>
                      </a:path>
                    </a:pathLst>
                  </a:custGeom>
                  <a:solidFill>
                    <a:srgbClr val="000000"/>
                  </a:solidFill>
                  <a:ln w="9525">
                    <a:noFill/>
                    <a:round/>
                    <a:headEnd/>
                    <a:tailEnd/>
                  </a:ln>
                </p:spPr>
                <p:txBody>
                  <a:bodyPr/>
                  <a:lstStyle/>
                  <a:p>
                    <a:endParaRPr lang="en-US" sz="1400"/>
                  </a:p>
                </p:txBody>
              </p:sp>
              <p:sp>
                <p:nvSpPr>
                  <p:cNvPr id="765051" name="Freeform 123"/>
                  <p:cNvSpPr>
                    <a:spLocks/>
                  </p:cNvSpPr>
                  <p:nvPr/>
                </p:nvSpPr>
                <p:spPr bwMode="auto">
                  <a:xfrm>
                    <a:off x="4187" y="1841"/>
                    <a:ext cx="47" cy="64"/>
                  </a:xfrm>
                  <a:custGeom>
                    <a:avLst/>
                    <a:gdLst/>
                    <a:ahLst/>
                    <a:cxnLst>
                      <a:cxn ang="0">
                        <a:pos x="7" y="0"/>
                      </a:cxn>
                      <a:cxn ang="0">
                        <a:pos x="7" y="0"/>
                      </a:cxn>
                      <a:cxn ang="0">
                        <a:pos x="0" y="2"/>
                      </a:cxn>
                      <a:cxn ang="0">
                        <a:pos x="0" y="2"/>
                      </a:cxn>
                      <a:cxn ang="0">
                        <a:pos x="7" y="19"/>
                      </a:cxn>
                      <a:cxn ang="0">
                        <a:pos x="16" y="33"/>
                      </a:cxn>
                      <a:cxn ang="0">
                        <a:pos x="26" y="50"/>
                      </a:cxn>
                      <a:cxn ang="0">
                        <a:pos x="35" y="64"/>
                      </a:cxn>
                      <a:cxn ang="0">
                        <a:pos x="35" y="64"/>
                      </a:cxn>
                      <a:cxn ang="0">
                        <a:pos x="42" y="59"/>
                      </a:cxn>
                      <a:cxn ang="0">
                        <a:pos x="47" y="52"/>
                      </a:cxn>
                      <a:cxn ang="0">
                        <a:pos x="47" y="45"/>
                      </a:cxn>
                      <a:cxn ang="0">
                        <a:pos x="47" y="35"/>
                      </a:cxn>
                      <a:cxn ang="0">
                        <a:pos x="47" y="35"/>
                      </a:cxn>
                      <a:cxn ang="0">
                        <a:pos x="47" y="28"/>
                      </a:cxn>
                      <a:cxn ang="0">
                        <a:pos x="42" y="21"/>
                      </a:cxn>
                      <a:cxn ang="0">
                        <a:pos x="33" y="12"/>
                      </a:cxn>
                      <a:cxn ang="0">
                        <a:pos x="21" y="5"/>
                      </a:cxn>
                      <a:cxn ang="0">
                        <a:pos x="7" y="0"/>
                      </a:cxn>
                      <a:cxn ang="0">
                        <a:pos x="7" y="0"/>
                      </a:cxn>
                    </a:cxnLst>
                    <a:rect l="0" t="0" r="r" b="b"/>
                    <a:pathLst>
                      <a:path w="47" h="64">
                        <a:moveTo>
                          <a:pt x="7" y="0"/>
                        </a:moveTo>
                        <a:lnTo>
                          <a:pt x="7" y="0"/>
                        </a:lnTo>
                        <a:lnTo>
                          <a:pt x="0" y="2"/>
                        </a:lnTo>
                        <a:lnTo>
                          <a:pt x="0" y="2"/>
                        </a:lnTo>
                        <a:lnTo>
                          <a:pt x="7" y="19"/>
                        </a:lnTo>
                        <a:lnTo>
                          <a:pt x="16" y="33"/>
                        </a:lnTo>
                        <a:lnTo>
                          <a:pt x="26" y="50"/>
                        </a:lnTo>
                        <a:lnTo>
                          <a:pt x="35" y="64"/>
                        </a:lnTo>
                        <a:lnTo>
                          <a:pt x="35" y="64"/>
                        </a:lnTo>
                        <a:lnTo>
                          <a:pt x="42" y="59"/>
                        </a:lnTo>
                        <a:lnTo>
                          <a:pt x="47" y="52"/>
                        </a:lnTo>
                        <a:lnTo>
                          <a:pt x="47" y="45"/>
                        </a:lnTo>
                        <a:lnTo>
                          <a:pt x="47" y="35"/>
                        </a:lnTo>
                        <a:lnTo>
                          <a:pt x="47" y="35"/>
                        </a:lnTo>
                        <a:lnTo>
                          <a:pt x="47" y="28"/>
                        </a:lnTo>
                        <a:lnTo>
                          <a:pt x="42" y="21"/>
                        </a:lnTo>
                        <a:lnTo>
                          <a:pt x="33" y="12"/>
                        </a:lnTo>
                        <a:lnTo>
                          <a:pt x="21" y="5"/>
                        </a:lnTo>
                        <a:lnTo>
                          <a:pt x="7" y="0"/>
                        </a:lnTo>
                        <a:lnTo>
                          <a:pt x="7" y="0"/>
                        </a:lnTo>
                        <a:close/>
                      </a:path>
                    </a:pathLst>
                  </a:custGeom>
                  <a:solidFill>
                    <a:srgbClr val="BFBFBF"/>
                  </a:solidFill>
                  <a:ln w="9525">
                    <a:noFill/>
                    <a:round/>
                    <a:headEnd/>
                    <a:tailEnd/>
                  </a:ln>
                </p:spPr>
                <p:txBody>
                  <a:bodyPr/>
                  <a:lstStyle/>
                  <a:p>
                    <a:endParaRPr lang="en-US" sz="1400"/>
                  </a:p>
                </p:txBody>
              </p:sp>
              <p:sp>
                <p:nvSpPr>
                  <p:cNvPr id="765052" name="Freeform 124"/>
                  <p:cNvSpPr>
                    <a:spLocks/>
                  </p:cNvSpPr>
                  <p:nvPr/>
                </p:nvSpPr>
                <p:spPr bwMode="auto">
                  <a:xfrm>
                    <a:off x="4196" y="1865"/>
                    <a:ext cx="14" cy="21"/>
                  </a:xfrm>
                  <a:custGeom>
                    <a:avLst/>
                    <a:gdLst/>
                    <a:ahLst/>
                    <a:cxnLst>
                      <a:cxn ang="0">
                        <a:pos x="12" y="21"/>
                      </a:cxn>
                      <a:cxn ang="0">
                        <a:pos x="12" y="21"/>
                      </a:cxn>
                      <a:cxn ang="0">
                        <a:pos x="14" y="16"/>
                      </a:cxn>
                      <a:cxn ang="0">
                        <a:pos x="14" y="11"/>
                      </a:cxn>
                      <a:cxn ang="0">
                        <a:pos x="14" y="11"/>
                      </a:cxn>
                      <a:cxn ang="0">
                        <a:pos x="12" y="7"/>
                      </a:cxn>
                      <a:cxn ang="0">
                        <a:pos x="10" y="2"/>
                      </a:cxn>
                      <a:cxn ang="0">
                        <a:pos x="5" y="0"/>
                      </a:cxn>
                      <a:cxn ang="0">
                        <a:pos x="0" y="0"/>
                      </a:cxn>
                      <a:cxn ang="0">
                        <a:pos x="0" y="0"/>
                      </a:cxn>
                      <a:cxn ang="0">
                        <a:pos x="12" y="21"/>
                      </a:cxn>
                      <a:cxn ang="0">
                        <a:pos x="12" y="21"/>
                      </a:cxn>
                    </a:cxnLst>
                    <a:rect l="0" t="0" r="r" b="b"/>
                    <a:pathLst>
                      <a:path w="14" h="21">
                        <a:moveTo>
                          <a:pt x="12" y="21"/>
                        </a:moveTo>
                        <a:lnTo>
                          <a:pt x="12" y="21"/>
                        </a:lnTo>
                        <a:lnTo>
                          <a:pt x="14" y="16"/>
                        </a:lnTo>
                        <a:lnTo>
                          <a:pt x="14" y="11"/>
                        </a:lnTo>
                        <a:lnTo>
                          <a:pt x="14" y="11"/>
                        </a:lnTo>
                        <a:lnTo>
                          <a:pt x="12" y="7"/>
                        </a:lnTo>
                        <a:lnTo>
                          <a:pt x="10" y="2"/>
                        </a:lnTo>
                        <a:lnTo>
                          <a:pt x="5" y="0"/>
                        </a:lnTo>
                        <a:lnTo>
                          <a:pt x="0" y="0"/>
                        </a:lnTo>
                        <a:lnTo>
                          <a:pt x="0" y="0"/>
                        </a:lnTo>
                        <a:lnTo>
                          <a:pt x="12" y="21"/>
                        </a:lnTo>
                        <a:lnTo>
                          <a:pt x="12" y="21"/>
                        </a:lnTo>
                        <a:close/>
                      </a:path>
                    </a:pathLst>
                  </a:custGeom>
                  <a:solidFill>
                    <a:srgbClr val="000000"/>
                  </a:solidFill>
                  <a:ln w="9525">
                    <a:noFill/>
                    <a:round/>
                    <a:headEnd/>
                    <a:tailEnd/>
                  </a:ln>
                </p:spPr>
                <p:txBody>
                  <a:bodyPr/>
                  <a:lstStyle/>
                  <a:p>
                    <a:endParaRPr lang="en-US" sz="1400"/>
                  </a:p>
                </p:txBody>
              </p:sp>
              <p:sp>
                <p:nvSpPr>
                  <p:cNvPr id="765053" name="Freeform 125"/>
                  <p:cNvSpPr>
                    <a:spLocks/>
                  </p:cNvSpPr>
                  <p:nvPr/>
                </p:nvSpPr>
                <p:spPr bwMode="auto">
                  <a:xfrm>
                    <a:off x="4529" y="1457"/>
                    <a:ext cx="26" cy="21"/>
                  </a:xfrm>
                  <a:custGeom>
                    <a:avLst/>
                    <a:gdLst/>
                    <a:ahLst/>
                    <a:cxnLst>
                      <a:cxn ang="0">
                        <a:pos x="11" y="0"/>
                      </a:cxn>
                      <a:cxn ang="0">
                        <a:pos x="11" y="0"/>
                      </a:cxn>
                      <a:cxn ang="0">
                        <a:pos x="7" y="0"/>
                      </a:cxn>
                      <a:cxn ang="0">
                        <a:pos x="2" y="2"/>
                      </a:cxn>
                      <a:cxn ang="0">
                        <a:pos x="2" y="7"/>
                      </a:cxn>
                      <a:cxn ang="0">
                        <a:pos x="0" y="12"/>
                      </a:cxn>
                      <a:cxn ang="0">
                        <a:pos x="0" y="12"/>
                      </a:cxn>
                      <a:cxn ang="0">
                        <a:pos x="2" y="14"/>
                      </a:cxn>
                      <a:cxn ang="0">
                        <a:pos x="4" y="19"/>
                      </a:cxn>
                      <a:cxn ang="0">
                        <a:pos x="9" y="21"/>
                      </a:cxn>
                      <a:cxn ang="0">
                        <a:pos x="14" y="21"/>
                      </a:cxn>
                      <a:cxn ang="0">
                        <a:pos x="14" y="21"/>
                      </a:cxn>
                      <a:cxn ang="0">
                        <a:pos x="19" y="21"/>
                      </a:cxn>
                      <a:cxn ang="0">
                        <a:pos x="23" y="19"/>
                      </a:cxn>
                      <a:cxn ang="0">
                        <a:pos x="26" y="14"/>
                      </a:cxn>
                      <a:cxn ang="0">
                        <a:pos x="26" y="12"/>
                      </a:cxn>
                      <a:cxn ang="0">
                        <a:pos x="26" y="12"/>
                      </a:cxn>
                      <a:cxn ang="0">
                        <a:pos x="23" y="7"/>
                      </a:cxn>
                      <a:cxn ang="0">
                        <a:pos x="21" y="2"/>
                      </a:cxn>
                      <a:cxn ang="0">
                        <a:pos x="16" y="0"/>
                      </a:cxn>
                      <a:cxn ang="0">
                        <a:pos x="11" y="0"/>
                      </a:cxn>
                      <a:cxn ang="0">
                        <a:pos x="11" y="0"/>
                      </a:cxn>
                    </a:cxnLst>
                    <a:rect l="0" t="0" r="r" b="b"/>
                    <a:pathLst>
                      <a:path w="26" h="21">
                        <a:moveTo>
                          <a:pt x="11" y="0"/>
                        </a:moveTo>
                        <a:lnTo>
                          <a:pt x="11" y="0"/>
                        </a:lnTo>
                        <a:lnTo>
                          <a:pt x="7" y="0"/>
                        </a:lnTo>
                        <a:lnTo>
                          <a:pt x="2" y="2"/>
                        </a:lnTo>
                        <a:lnTo>
                          <a:pt x="2" y="7"/>
                        </a:lnTo>
                        <a:lnTo>
                          <a:pt x="0" y="12"/>
                        </a:lnTo>
                        <a:lnTo>
                          <a:pt x="0" y="12"/>
                        </a:lnTo>
                        <a:lnTo>
                          <a:pt x="2" y="14"/>
                        </a:lnTo>
                        <a:lnTo>
                          <a:pt x="4" y="19"/>
                        </a:lnTo>
                        <a:lnTo>
                          <a:pt x="9" y="21"/>
                        </a:lnTo>
                        <a:lnTo>
                          <a:pt x="14" y="21"/>
                        </a:lnTo>
                        <a:lnTo>
                          <a:pt x="14" y="21"/>
                        </a:lnTo>
                        <a:lnTo>
                          <a:pt x="19" y="21"/>
                        </a:lnTo>
                        <a:lnTo>
                          <a:pt x="23" y="19"/>
                        </a:lnTo>
                        <a:lnTo>
                          <a:pt x="26" y="14"/>
                        </a:lnTo>
                        <a:lnTo>
                          <a:pt x="26" y="12"/>
                        </a:lnTo>
                        <a:lnTo>
                          <a:pt x="26" y="12"/>
                        </a:lnTo>
                        <a:lnTo>
                          <a:pt x="23" y="7"/>
                        </a:lnTo>
                        <a:lnTo>
                          <a:pt x="21" y="2"/>
                        </a:lnTo>
                        <a:lnTo>
                          <a:pt x="16" y="0"/>
                        </a:lnTo>
                        <a:lnTo>
                          <a:pt x="11" y="0"/>
                        </a:lnTo>
                        <a:lnTo>
                          <a:pt x="11" y="0"/>
                        </a:lnTo>
                        <a:close/>
                      </a:path>
                    </a:pathLst>
                  </a:custGeom>
                  <a:solidFill>
                    <a:srgbClr val="000000"/>
                  </a:solidFill>
                  <a:ln w="9525">
                    <a:noFill/>
                    <a:round/>
                    <a:headEnd/>
                    <a:tailEnd/>
                  </a:ln>
                </p:spPr>
                <p:txBody>
                  <a:bodyPr/>
                  <a:lstStyle/>
                  <a:p>
                    <a:endParaRPr lang="en-US" sz="1400"/>
                  </a:p>
                </p:txBody>
              </p:sp>
              <p:sp>
                <p:nvSpPr>
                  <p:cNvPr id="765054" name="Freeform 126"/>
                  <p:cNvSpPr>
                    <a:spLocks/>
                  </p:cNvSpPr>
                  <p:nvPr/>
                </p:nvSpPr>
                <p:spPr bwMode="auto">
                  <a:xfrm>
                    <a:off x="4472" y="1494"/>
                    <a:ext cx="24" cy="22"/>
                  </a:xfrm>
                  <a:custGeom>
                    <a:avLst/>
                    <a:gdLst/>
                    <a:ahLst/>
                    <a:cxnLst>
                      <a:cxn ang="0">
                        <a:pos x="10" y="0"/>
                      </a:cxn>
                      <a:cxn ang="0">
                        <a:pos x="10" y="0"/>
                      </a:cxn>
                      <a:cxn ang="0">
                        <a:pos x="5" y="0"/>
                      </a:cxn>
                      <a:cxn ang="0">
                        <a:pos x="2" y="3"/>
                      </a:cxn>
                      <a:cxn ang="0">
                        <a:pos x="0" y="8"/>
                      </a:cxn>
                      <a:cxn ang="0">
                        <a:pos x="0" y="12"/>
                      </a:cxn>
                      <a:cxn ang="0">
                        <a:pos x="0" y="12"/>
                      </a:cxn>
                      <a:cxn ang="0">
                        <a:pos x="0" y="17"/>
                      </a:cxn>
                      <a:cxn ang="0">
                        <a:pos x="5" y="19"/>
                      </a:cxn>
                      <a:cxn ang="0">
                        <a:pos x="7" y="22"/>
                      </a:cxn>
                      <a:cxn ang="0">
                        <a:pos x="12" y="22"/>
                      </a:cxn>
                      <a:cxn ang="0">
                        <a:pos x="12" y="22"/>
                      </a:cxn>
                      <a:cxn ang="0">
                        <a:pos x="17" y="22"/>
                      </a:cxn>
                      <a:cxn ang="0">
                        <a:pos x="21" y="19"/>
                      </a:cxn>
                      <a:cxn ang="0">
                        <a:pos x="24" y="17"/>
                      </a:cxn>
                      <a:cxn ang="0">
                        <a:pos x="24" y="12"/>
                      </a:cxn>
                      <a:cxn ang="0">
                        <a:pos x="24" y="12"/>
                      </a:cxn>
                      <a:cxn ang="0">
                        <a:pos x="21" y="8"/>
                      </a:cxn>
                      <a:cxn ang="0">
                        <a:pos x="19" y="3"/>
                      </a:cxn>
                      <a:cxn ang="0">
                        <a:pos x="14" y="0"/>
                      </a:cxn>
                      <a:cxn ang="0">
                        <a:pos x="10" y="0"/>
                      </a:cxn>
                      <a:cxn ang="0">
                        <a:pos x="10" y="0"/>
                      </a:cxn>
                    </a:cxnLst>
                    <a:rect l="0" t="0" r="r" b="b"/>
                    <a:pathLst>
                      <a:path w="24" h="22">
                        <a:moveTo>
                          <a:pt x="10" y="0"/>
                        </a:moveTo>
                        <a:lnTo>
                          <a:pt x="10" y="0"/>
                        </a:lnTo>
                        <a:lnTo>
                          <a:pt x="5" y="0"/>
                        </a:lnTo>
                        <a:lnTo>
                          <a:pt x="2" y="3"/>
                        </a:lnTo>
                        <a:lnTo>
                          <a:pt x="0" y="8"/>
                        </a:lnTo>
                        <a:lnTo>
                          <a:pt x="0" y="12"/>
                        </a:lnTo>
                        <a:lnTo>
                          <a:pt x="0" y="12"/>
                        </a:lnTo>
                        <a:lnTo>
                          <a:pt x="0" y="17"/>
                        </a:lnTo>
                        <a:lnTo>
                          <a:pt x="5" y="19"/>
                        </a:lnTo>
                        <a:lnTo>
                          <a:pt x="7" y="22"/>
                        </a:lnTo>
                        <a:lnTo>
                          <a:pt x="12" y="22"/>
                        </a:lnTo>
                        <a:lnTo>
                          <a:pt x="12" y="22"/>
                        </a:lnTo>
                        <a:lnTo>
                          <a:pt x="17" y="22"/>
                        </a:lnTo>
                        <a:lnTo>
                          <a:pt x="21" y="19"/>
                        </a:lnTo>
                        <a:lnTo>
                          <a:pt x="24" y="17"/>
                        </a:lnTo>
                        <a:lnTo>
                          <a:pt x="24" y="12"/>
                        </a:lnTo>
                        <a:lnTo>
                          <a:pt x="24" y="12"/>
                        </a:lnTo>
                        <a:lnTo>
                          <a:pt x="21" y="8"/>
                        </a:lnTo>
                        <a:lnTo>
                          <a:pt x="19" y="3"/>
                        </a:lnTo>
                        <a:lnTo>
                          <a:pt x="14" y="0"/>
                        </a:lnTo>
                        <a:lnTo>
                          <a:pt x="10" y="0"/>
                        </a:lnTo>
                        <a:lnTo>
                          <a:pt x="10" y="0"/>
                        </a:lnTo>
                        <a:close/>
                      </a:path>
                    </a:pathLst>
                  </a:custGeom>
                  <a:solidFill>
                    <a:srgbClr val="000000"/>
                  </a:solidFill>
                  <a:ln w="9525">
                    <a:noFill/>
                    <a:round/>
                    <a:headEnd/>
                    <a:tailEnd/>
                  </a:ln>
                </p:spPr>
                <p:txBody>
                  <a:bodyPr/>
                  <a:lstStyle/>
                  <a:p>
                    <a:endParaRPr lang="en-US" sz="1400"/>
                  </a:p>
                </p:txBody>
              </p:sp>
              <p:sp>
                <p:nvSpPr>
                  <p:cNvPr id="765055" name="Freeform 127"/>
                  <p:cNvSpPr>
                    <a:spLocks/>
                  </p:cNvSpPr>
                  <p:nvPr/>
                </p:nvSpPr>
                <p:spPr bwMode="auto">
                  <a:xfrm>
                    <a:off x="4463" y="1556"/>
                    <a:ext cx="26" cy="23"/>
                  </a:xfrm>
                  <a:custGeom>
                    <a:avLst/>
                    <a:gdLst/>
                    <a:ahLst/>
                    <a:cxnLst>
                      <a:cxn ang="0">
                        <a:pos x="11" y="0"/>
                      </a:cxn>
                      <a:cxn ang="0">
                        <a:pos x="11" y="0"/>
                      </a:cxn>
                      <a:cxn ang="0">
                        <a:pos x="7" y="2"/>
                      </a:cxn>
                      <a:cxn ang="0">
                        <a:pos x="2" y="4"/>
                      </a:cxn>
                      <a:cxn ang="0">
                        <a:pos x="0" y="7"/>
                      </a:cxn>
                      <a:cxn ang="0">
                        <a:pos x="0" y="12"/>
                      </a:cxn>
                      <a:cxn ang="0">
                        <a:pos x="0" y="12"/>
                      </a:cxn>
                      <a:cxn ang="0">
                        <a:pos x="2" y="16"/>
                      </a:cxn>
                      <a:cxn ang="0">
                        <a:pos x="4" y="19"/>
                      </a:cxn>
                      <a:cxn ang="0">
                        <a:pos x="9" y="23"/>
                      </a:cxn>
                      <a:cxn ang="0">
                        <a:pos x="14" y="23"/>
                      </a:cxn>
                      <a:cxn ang="0">
                        <a:pos x="14" y="23"/>
                      </a:cxn>
                      <a:cxn ang="0">
                        <a:pos x="19" y="23"/>
                      </a:cxn>
                      <a:cxn ang="0">
                        <a:pos x="23" y="19"/>
                      </a:cxn>
                      <a:cxn ang="0">
                        <a:pos x="26" y="16"/>
                      </a:cxn>
                      <a:cxn ang="0">
                        <a:pos x="26" y="12"/>
                      </a:cxn>
                      <a:cxn ang="0">
                        <a:pos x="26" y="12"/>
                      </a:cxn>
                      <a:cxn ang="0">
                        <a:pos x="23" y="7"/>
                      </a:cxn>
                      <a:cxn ang="0">
                        <a:pos x="21" y="4"/>
                      </a:cxn>
                      <a:cxn ang="0">
                        <a:pos x="16" y="2"/>
                      </a:cxn>
                      <a:cxn ang="0">
                        <a:pos x="11" y="0"/>
                      </a:cxn>
                      <a:cxn ang="0">
                        <a:pos x="11" y="0"/>
                      </a:cxn>
                    </a:cxnLst>
                    <a:rect l="0" t="0" r="r" b="b"/>
                    <a:pathLst>
                      <a:path w="26" h="23">
                        <a:moveTo>
                          <a:pt x="11" y="0"/>
                        </a:moveTo>
                        <a:lnTo>
                          <a:pt x="11" y="0"/>
                        </a:lnTo>
                        <a:lnTo>
                          <a:pt x="7" y="2"/>
                        </a:lnTo>
                        <a:lnTo>
                          <a:pt x="2" y="4"/>
                        </a:lnTo>
                        <a:lnTo>
                          <a:pt x="0" y="7"/>
                        </a:lnTo>
                        <a:lnTo>
                          <a:pt x="0" y="12"/>
                        </a:lnTo>
                        <a:lnTo>
                          <a:pt x="0" y="12"/>
                        </a:lnTo>
                        <a:lnTo>
                          <a:pt x="2" y="16"/>
                        </a:lnTo>
                        <a:lnTo>
                          <a:pt x="4" y="19"/>
                        </a:lnTo>
                        <a:lnTo>
                          <a:pt x="9" y="23"/>
                        </a:lnTo>
                        <a:lnTo>
                          <a:pt x="14" y="23"/>
                        </a:lnTo>
                        <a:lnTo>
                          <a:pt x="14" y="23"/>
                        </a:lnTo>
                        <a:lnTo>
                          <a:pt x="19" y="23"/>
                        </a:lnTo>
                        <a:lnTo>
                          <a:pt x="23" y="19"/>
                        </a:lnTo>
                        <a:lnTo>
                          <a:pt x="26" y="16"/>
                        </a:lnTo>
                        <a:lnTo>
                          <a:pt x="26" y="12"/>
                        </a:lnTo>
                        <a:lnTo>
                          <a:pt x="26" y="12"/>
                        </a:lnTo>
                        <a:lnTo>
                          <a:pt x="23" y="7"/>
                        </a:lnTo>
                        <a:lnTo>
                          <a:pt x="21" y="4"/>
                        </a:lnTo>
                        <a:lnTo>
                          <a:pt x="16" y="2"/>
                        </a:lnTo>
                        <a:lnTo>
                          <a:pt x="11" y="0"/>
                        </a:lnTo>
                        <a:lnTo>
                          <a:pt x="11" y="0"/>
                        </a:lnTo>
                        <a:close/>
                      </a:path>
                    </a:pathLst>
                  </a:custGeom>
                  <a:solidFill>
                    <a:srgbClr val="000000"/>
                  </a:solidFill>
                  <a:ln w="9525">
                    <a:noFill/>
                    <a:round/>
                    <a:headEnd/>
                    <a:tailEnd/>
                  </a:ln>
                </p:spPr>
                <p:txBody>
                  <a:bodyPr/>
                  <a:lstStyle/>
                  <a:p>
                    <a:endParaRPr lang="en-US" sz="1400"/>
                  </a:p>
                </p:txBody>
              </p:sp>
              <p:sp>
                <p:nvSpPr>
                  <p:cNvPr id="765056" name="Freeform 128"/>
                  <p:cNvSpPr>
                    <a:spLocks/>
                  </p:cNvSpPr>
                  <p:nvPr/>
                </p:nvSpPr>
                <p:spPr bwMode="auto">
                  <a:xfrm>
                    <a:off x="4500" y="1615"/>
                    <a:ext cx="26" cy="21"/>
                  </a:xfrm>
                  <a:custGeom>
                    <a:avLst/>
                    <a:gdLst/>
                    <a:ahLst/>
                    <a:cxnLst>
                      <a:cxn ang="0">
                        <a:pos x="12" y="0"/>
                      </a:cxn>
                      <a:cxn ang="0">
                        <a:pos x="12" y="0"/>
                      </a:cxn>
                      <a:cxn ang="0">
                        <a:pos x="7" y="0"/>
                      </a:cxn>
                      <a:cxn ang="0">
                        <a:pos x="3" y="2"/>
                      </a:cxn>
                      <a:cxn ang="0">
                        <a:pos x="3" y="7"/>
                      </a:cxn>
                      <a:cxn ang="0">
                        <a:pos x="0" y="11"/>
                      </a:cxn>
                      <a:cxn ang="0">
                        <a:pos x="0" y="11"/>
                      </a:cxn>
                      <a:cxn ang="0">
                        <a:pos x="3" y="16"/>
                      </a:cxn>
                      <a:cxn ang="0">
                        <a:pos x="7" y="19"/>
                      </a:cxn>
                      <a:cxn ang="0">
                        <a:pos x="10" y="21"/>
                      </a:cxn>
                      <a:cxn ang="0">
                        <a:pos x="15" y="21"/>
                      </a:cxn>
                      <a:cxn ang="0">
                        <a:pos x="15" y="21"/>
                      </a:cxn>
                      <a:cxn ang="0">
                        <a:pos x="19" y="21"/>
                      </a:cxn>
                      <a:cxn ang="0">
                        <a:pos x="24" y="19"/>
                      </a:cxn>
                      <a:cxn ang="0">
                        <a:pos x="26" y="16"/>
                      </a:cxn>
                      <a:cxn ang="0">
                        <a:pos x="26" y="11"/>
                      </a:cxn>
                      <a:cxn ang="0">
                        <a:pos x="26" y="11"/>
                      </a:cxn>
                      <a:cxn ang="0">
                        <a:pos x="24" y="7"/>
                      </a:cxn>
                      <a:cxn ang="0">
                        <a:pos x="22" y="2"/>
                      </a:cxn>
                      <a:cxn ang="0">
                        <a:pos x="17" y="0"/>
                      </a:cxn>
                      <a:cxn ang="0">
                        <a:pos x="12" y="0"/>
                      </a:cxn>
                      <a:cxn ang="0">
                        <a:pos x="12" y="0"/>
                      </a:cxn>
                    </a:cxnLst>
                    <a:rect l="0" t="0" r="r" b="b"/>
                    <a:pathLst>
                      <a:path w="26" h="21">
                        <a:moveTo>
                          <a:pt x="12" y="0"/>
                        </a:moveTo>
                        <a:lnTo>
                          <a:pt x="12" y="0"/>
                        </a:lnTo>
                        <a:lnTo>
                          <a:pt x="7" y="0"/>
                        </a:lnTo>
                        <a:lnTo>
                          <a:pt x="3" y="2"/>
                        </a:lnTo>
                        <a:lnTo>
                          <a:pt x="3" y="7"/>
                        </a:lnTo>
                        <a:lnTo>
                          <a:pt x="0" y="11"/>
                        </a:lnTo>
                        <a:lnTo>
                          <a:pt x="0" y="11"/>
                        </a:lnTo>
                        <a:lnTo>
                          <a:pt x="3" y="16"/>
                        </a:lnTo>
                        <a:lnTo>
                          <a:pt x="7" y="19"/>
                        </a:lnTo>
                        <a:lnTo>
                          <a:pt x="10" y="21"/>
                        </a:lnTo>
                        <a:lnTo>
                          <a:pt x="15" y="21"/>
                        </a:lnTo>
                        <a:lnTo>
                          <a:pt x="15" y="21"/>
                        </a:lnTo>
                        <a:lnTo>
                          <a:pt x="19" y="21"/>
                        </a:lnTo>
                        <a:lnTo>
                          <a:pt x="24" y="19"/>
                        </a:lnTo>
                        <a:lnTo>
                          <a:pt x="26" y="16"/>
                        </a:lnTo>
                        <a:lnTo>
                          <a:pt x="26" y="11"/>
                        </a:lnTo>
                        <a:lnTo>
                          <a:pt x="26" y="11"/>
                        </a:lnTo>
                        <a:lnTo>
                          <a:pt x="24" y="7"/>
                        </a:lnTo>
                        <a:lnTo>
                          <a:pt x="22" y="2"/>
                        </a:lnTo>
                        <a:lnTo>
                          <a:pt x="17" y="0"/>
                        </a:lnTo>
                        <a:lnTo>
                          <a:pt x="12" y="0"/>
                        </a:lnTo>
                        <a:lnTo>
                          <a:pt x="12" y="0"/>
                        </a:lnTo>
                        <a:close/>
                      </a:path>
                    </a:pathLst>
                  </a:custGeom>
                  <a:solidFill>
                    <a:srgbClr val="000000"/>
                  </a:solidFill>
                  <a:ln w="9525">
                    <a:noFill/>
                    <a:round/>
                    <a:headEnd/>
                    <a:tailEnd/>
                  </a:ln>
                </p:spPr>
                <p:txBody>
                  <a:bodyPr/>
                  <a:lstStyle/>
                  <a:p>
                    <a:endParaRPr lang="en-US" sz="1400"/>
                  </a:p>
                </p:txBody>
              </p:sp>
              <p:sp>
                <p:nvSpPr>
                  <p:cNvPr id="765057" name="Freeform 129"/>
                  <p:cNvSpPr>
                    <a:spLocks/>
                  </p:cNvSpPr>
                  <p:nvPr/>
                </p:nvSpPr>
                <p:spPr bwMode="auto">
                  <a:xfrm>
                    <a:off x="4581" y="1636"/>
                    <a:ext cx="23" cy="24"/>
                  </a:xfrm>
                  <a:custGeom>
                    <a:avLst/>
                    <a:gdLst/>
                    <a:ahLst/>
                    <a:cxnLst>
                      <a:cxn ang="0">
                        <a:pos x="9" y="0"/>
                      </a:cxn>
                      <a:cxn ang="0">
                        <a:pos x="9" y="0"/>
                      </a:cxn>
                      <a:cxn ang="0">
                        <a:pos x="4" y="2"/>
                      </a:cxn>
                      <a:cxn ang="0">
                        <a:pos x="2" y="5"/>
                      </a:cxn>
                      <a:cxn ang="0">
                        <a:pos x="0" y="7"/>
                      </a:cxn>
                      <a:cxn ang="0">
                        <a:pos x="0" y="12"/>
                      </a:cxn>
                      <a:cxn ang="0">
                        <a:pos x="0" y="12"/>
                      </a:cxn>
                      <a:cxn ang="0">
                        <a:pos x="0" y="16"/>
                      </a:cxn>
                      <a:cxn ang="0">
                        <a:pos x="4" y="19"/>
                      </a:cxn>
                      <a:cxn ang="0">
                        <a:pos x="7" y="24"/>
                      </a:cxn>
                      <a:cxn ang="0">
                        <a:pos x="14" y="24"/>
                      </a:cxn>
                      <a:cxn ang="0">
                        <a:pos x="14" y="24"/>
                      </a:cxn>
                      <a:cxn ang="0">
                        <a:pos x="18" y="24"/>
                      </a:cxn>
                      <a:cxn ang="0">
                        <a:pos x="21" y="19"/>
                      </a:cxn>
                      <a:cxn ang="0">
                        <a:pos x="23" y="16"/>
                      </a:cxn>
                      <a:cxn ang="0">
                        <a:pos x="23" y="12"/>
                      </a:cxn>
                      <a:cxn ang="0">
                        <a:pos x="23" y="12"/>
                      </a:cxn>
                      <a:cxn ang="0">
                        <a:pos x="21" y="7"/>
                      </a:cxn>
                      <a:cxn ang="0">
                        <a:pos x="18" y="5"/>
                      </a:cxn>
                      <a:cxn ang="0">
                        <a:pos x="14" y="2"/>
                      </a:cxn>
                      <a:cxn ang="0">
                        <a:pos x="9" y="0"/>
                      </a:cxn>
                      <a:cxn ang="0">
                        <a:pos x="9" y="0"/>
                      </a:cxn>
                    </a:cxnLst>
                    <a:rect l="0" t="0" r="r" b="b"/>
                    <a:pathLst>
                      <a:path w="23" h="24">
                        <a:moveTo>
                          <a:pt x="9" y="0"/>
                        </a:moveTo>
                        <a:lnTo>
                          <a:pt x="9" y="0"/>
                        </a:lnTo>
                        <a:lnTo>
                          <a:pt x="4" y="2"/>
                        </a:lnTo>
                        <a:lnTo>
                          <a:pt x="2" y="5"/>
                        </a:lnTo>
                        <a:lnTo>
                          <a:pt x="0" y="7"/>
                        </a:lnTo>
                        <a:lnTo>
                          <a:pt x="0" y="12"/>
                        </a:lnTo>
                        <a:lnTo>
                          <a:pt x="0" y="12"/>
                        </a:lnTo>
                        <a:lnTo>
                          <a:pt x="0" y="16"/>
                        </a:lnTo>
                        <a:lnTo>
                          <a:pt x="4" y="19"/>
                        </a:lnTo>
                        <a:lnTo>
                          <a:pt x="7" y="24"/>
                        </a:lnTo>
                        <a:lnTo>
                          <a:pt x="14" y="24"/>
                        </a:lnTo>
                        <a:lnTo>
                          <a:pt x="14" y="24"/>
                        </a:lnTo>
                        <a:lnTo>
                          <a:pt x="18" y="24"/>
                        </a:lnTo>
                        <a:lnTo>
                          <a:pt x="21" y="19"/>
                        </a:lnTo>
                        <a:lnTo>
                          <a:pt x="23" y="16"/>
                        </a:lnTo>
                        <a:lnTo>
                          <a:pt x="23" y="12"/>
                        </a:lnTo>
                        <a:lnTo>
                          <a:pt x="23" y="12"/>
                        </a:lnTo>
                        <a:lnTo>
                          <a:pt x="21" y="7"/>
                        </a:lnTo>
                        <a:lnTo>
                          <a:pt x="18" y="5"/>
                        </a:lnTo>
                        <a:lnTo>
                          <a:pt x="14" y="2"/>
                        </a:lnTo>
                        <a:lnTo>
                          <a:pt x="9" y="0"/>
                        </a:lnTo>
                        <a:lnTo>
                          <a:pt x="9" y="0"/>
                        </a:lnTo>
                        <a:close/>
                      </a:path>
                    </a:pathLst>
                  </a:custGeom>
                  <a:solidFill>
                    <a:srgbClr val="000000"/>
                  </a:solidFill>
                  <a:ln w="9525">
                    <a:noFill/>
                    <a:round/>
                    <a:headEnd/>
                    <a:tailEnd/>
                  </a:ln>
                </p:spPr>
                <p:txBody>
                  <a:bodyPr/>
                  <a:lstStyle/>
                  <a:p>
                    <a:endParaRPr lang="en-US" sz="1400"/>
                  </a:p>
                </p:txBody>
              </p:sp>
              <p:sp>
                <p:nvSpPr>
                  <p:cNvPr id="765058" name="Freeform 130"/>
                  <p:cNvSpPr>
                    <a:spLocks/>
                  </p:cNvSpPr>
                  <p:nvPr/>
                </p:nvSpPr>
                <p:spPr bwMode="auto">
                  <a:xfrm>
                    <a:off x="4637" y="1605"/>
                    <a:ext cx="26" cy="21"/>
                  </a:xfrm>
                  <a:custGeom>
                    <a:avLst/>
                    <a:gdLst/>
                    <a:ahLst/>
                    <a:cxnLst>
                      <a:cxn ang="0">
                        <a:pos x="12" y="0"/>
                      </a:cxn>
                      <a:cxn ang="0">
                        <a:pos x="12" y="0"/>
                      </a:cxn>
                      <a:cxn ang="0">
                        <a:pos x="7" y="0"/>
                      </a:cxn>
                      <a:cxn ang="0">
                        <a:pos x="2" y="3"/>
                      </a:cxn>
                      <a:cxn ang="0">
                        <a:pos x="0" y="7"/>
                      </a:cxn>
                      <a:cxn ang="0">
                        <a:pos x="0" y="10"/>
                      </a:cxn>
                      <a:cxn ang="0">
                        <a:pos x="0" y="10"/>
                      </a:cxn>
                      <a:cxn ang="0">
                        <a:pos x="2" y="14"/>
                      </a:cxn>
                      <a:cxn ang="0">
                        <a:pos x="5" y="19"/>
                      </a:cxn>
                      <a:cxn ang="0">
                        <a:pos x="10" y="21"/>
                      </a:cxn>
                      <a:cxn ang="0">
                        <a:pos x="14" y="21"/>
                      </a:cxn>
                      <a:cxn ang="0">
                        <a:pos x="14" y="21"/>
                      </a:cxn>
                      <a:cxn ang="0">
                        <a:pos x="19" y="21"/>
                      </a:cxn>
                      <a:cxn ang="0">
                        <a:pos x="24" y="19"/>
                      </a:cxn>
                      <a:cxn ang="0">
                        <a:pos x="26" y="14"/>
                      </a:cxn>
                      <a:cxn ang="0">
                        <a:pos x="26" y="10"/>
                      </a:cxn>
                      <a:cxn ang="0">
                        <a:pos x="26" y="10"/>
                      </a:cxn>
                      <a:cxn ang="0">
                        <a:pos x="24" y="7"/>
                      </a:cxn>
                      <a:cxn ang="0">
                        <a:pos x="21" y="3"/>
                      </a:cxn>
                      <a:cxn ang="0">
                        <a:pos x="17" y="0"/>
                      </a:cxn>
                      <a:cxn ang="0">
                        <a:pos x="12" y="0"/>
                      </a:cxn>
                      <a:cxn ang="0">
                        <a:pos x="12" y="0"/>
                      </a:cxn>
                    </a:cxnLst>
                    <a:rect l="0" t="0" r="r" b="b"/>
                    <a:pathLst>
                      <a:path w="26" h="21">
                        <a:moveTo>
                          <a:pt x="12" y="0"/>
                        </a:moveTo>
                        <a:lnTo>
                          <a:pt x="12" y="0"/>
                        </a:lnTo>
                        <a:lnTo>
                          <a:pt x="7" y="0"/>
                        </a:lnTo>
                        <a:lnTo>
                          <a:pt x="2" y="3"/>
                        </a:lnTo>
                        <a:lnTo>
                          <a:pt x="0" y="7"/>
                        </a:lnTo>
                        <a:lnTo>
                          <a:pt x="0" y="10"/>
                        </a:lnTo>
                        <a:lnTo>
                          <a:pt x="0" y="10"/>
                        </a:lnTo>
                        <a:lnTo>
                          <a:pt x="2" y="14"/>
                        </a:lnTo>
                        <a:lnTo>
                          <a:pt x="5" y="19"/>
                        </a:lnTo>
                        <a:lnTo>
                          <a:pt x="10" y="21"/>
                        </a:lnTo>
                        <a:lnTo>
                          <a:pt x="14" y="21"/>
                        </a:lnTo>
                        <a:lnTo>
                          <a:pt x="14" y="21"/>
                        </a:lnTo>
                        <a:lnTo>
                          <a:pt x="19" y="21"/>
                        </a:lnTo>
                        <a:lnTo>
                          <a:pt x="24" y="19"/>
                        </a:lnTo>
                        <a:lnTo>
                          <a:pt x="26" y="14"/>
                        </a:lnTo>
                        <a:lnTo>
                          <a:pt x="26" y="10"/>
                        </a:lnTo>
                        <a:lnTo>
                          <a:pt x="26" y="10"/>
                        </a:lnTo>
                        <a:lnTo>
                          <a:pt x="24" y="7"/>
                        </a:lnTo>
                        <a:lnTo>
                          <a:pt x="21" y="3"/>
                        </a:lnTo>
                        <a:lnTo>
                          <a:pt x="17" y="0"/>
                        </a:lnTo>
                        <a:lnTo>
                          <a:pt x="12" y="0"/>
                        </a:lnTo>
                        <a:lnTo>
                          <a:pt x="12" y="0"/>
                        </a:lnTo>
                        <a:close/>
                      </a:path>
                    </a:pathLst>
                  </a:custGeom>
                  <a:solidFill>
                    <a:srgbClr val="000000"/>
                  </a:solidFill>
                  <a:ln w="9525">
                    <a:noFill/>
                    <a:round/>
                    <a:headEnd/>
                    <a:tailEnd/>
                  </a:ln>
                </p:spPr>
                <p:txBody>
                  <a:bodyPr/>
                  <a:lstStyle/>
                  <a:p>
                    <a:endParaRPr lang="en-US" sz="1400"/>
                  </a:p>
                </p:txBody>
              </p:sp>
              <p:sp>
                <p:nvSpPr>
                  <p:cNvPr id="765059" name="Freeform 131"/>
                  <p:cNvSpPr>
                    <a:spLocks/>
                  </p:cNvSpPr>
                  <p:nvPr/>
                </p:nvSpPr>
                <p:spPr bwMode="auto">
                  <a:xfrm>
                    <a:off x="4649" y="1537"/>
                    <a:ext cx="23" cy="21"/>
                  </a:xfrm>
                  <a:custGeom>
                    <a:avLst/>
                    <a:gdLst/>
                    <a:ahLst/>
                    <a:cxnLst>
                      <a:cxn ang="0">
                        <a:pos x="9" y="0"/>
                      </a:cxn>
                      <a:cxn ang="0">
                        <a:pos x="9" y="0"/>
                      </a:cxn>
                      <a:cxn ang="0">
                        <a:pos x="5" y="0"/>
                      </a:cxn>
                      <a:cxn ang="0">
                        <a:pos x="2" y="2"/>
                      </a:cxn>
                      <a:cxn ang="0">
                        <a:pos x="0" y="7"/>
                      </a:cxn>
                      <a:cxn ang="0">
                        <a:pos x="0" y="9"/>
                      </a:cxn>
                      <a:cxn ang="0">
                        <a:pos x="0" y="9"/>
                      </a:cxn>
                      <a:cxn ang="0">
                        <a:pos x="0" y="14"/>
                      </a:cxn>
                      <a:cxn ang="0">
                        <a:pos x="5" y="19"/>
                      </a:cxn>
                      <a:cxn ang="0">
                        <a:pos x="9" y="21"/>
                      </a:cxn>
                      <a:cxn ang="0">
                        <a:pos x="14" y="21"/>
                      </a:cxn>
                      <a:cxn ang="0">
                        <a:pos x="14" y="21"/>
                      </a:cxn>
                      <a:cxn ang="0">
                        <a:pos x="19" y="21"/>
                      </a:cxn>
                      <a:cxn ang="0">
                        <a:pos x="21" y="19"/>
                      </a:cxn>
                      <a:cxn ang="0">
                        <a:pos x="23" y="14"/>
                      </a:cxn>
                      <a:cxn ang="0">
                        <a:pos x="23" y="9"/>
                      </a:cxn>
                      <a:cxn ang="0">
                        <a:pos x="23" y="9"/>
                      </a:cxn>
                      <a:cxn ang="0">
                        <a:pos x="21" y="7"/>
                      </a:cxn>
                      <a:cxn ang="0">
                        <a:pos x="19" y="2"/>
                      </a:cxn>
                      <a:cxn ang="0">
                        <a:pos x="14" y="0"/>
                      </a:cxn>
                      <a:cxn ang="0">
                        <a:pos x="9" y="0"/>
                      </a:cxn>
                      <a:cxn ang="0">
                        <a:pos x="9" y="0"/>
                      </a:cxn>
                    </a:cxnLst>
                    <a:rect l="0" t="0" r="r" b="b"/>
                    <a:pathLst>
                      <a:path w="23" h="21">
                        <a:moveTo>
                          <a:pt x="9" y="0"/>
                        </a:moveTo>
                        <a:lnTo>
                          <a:pt x="9" y="0"/>
                        </a:lnTo>
                        <a:lnTo>
                          <a:pt x="5" y="0"/>
                        </a:lnTo>
                        <a:lnTo>
                          <a:pt x="2" y="2"/>
                        </a:lnTo>
                        <a:lnTo>
                          <a:pt x="0" y="7"/>
                        </a:lnTo>
                        <a:lnTo>
                          <a:pt x="0" y="9"/>
                        </a:lnTo>
                        <a:lnTo>
                          <a:pt x="0" y="9"/>
                        </a:lnTo>
                        <a:lnTo>
                          <a:pt x="0" y="14"/>
                        </a:lnTo>
                        <a:lnTo>
                          <a:pt x="5" y="19"/>
                        </a:lnTo>
                        <a:lnTo>
                          <a:pt x="9" y="21"/>
                        </a:lnTo>
                        <a:lnTo>
                          <a:pt x="14" y="21"/>
                        </a:lnTo>
                        <a:lnTo>
                          <a:pt x="14" y="21"/>
                        </a:lnTo>
                        <a:lnTo>
                          <a:pt x="19" y="21"/>
                        </a:lnTo>
                        <a:lnTo>
                          <a:pt x="21" y="19"/>
                        </a:lnTo>
                        <a:lnTo>
                          <a:pt x="23" y="14"/>
                        </a:lnTo>
                        <a:lnTo>
                          <a:pt x="23" y="9"/>
                        </a:lnTo>
                        <a:lnTo>
                          <a:pt x="23" y="9"/>
                        </a:lnTo>
                        <a:lnTo>
                          <a:pt x="21" y="7"/>
                        </a:lnTo>
                        <a:lnTo>
                          <a:pt x="19" y="2"/>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60" name="Freeform 132"/>
                  <p:cNvSpPr>
                    <a:spLocks/>
                  </p:cNvSpPr>
                  <p:nvPr/>
                </p:nvSpPr>
                <p:spPr bwMode="auto">
                  <a:xfrm>
                    <a:off x="4602" y="1478"/>
                    <a:ext cx="23" cy="24"/>
                  </a:xfrm>
                  <a:custGeom>
                    <a:avLst/>
                    <a:gdLst/>
                    <a:ahLst/>
                    <a:cxnLst>
                      <a:cxn ang="0">
                        <a:pos x="12" y="0"/>
                      </a:cxn>
                      <a:cxn ang="0">
                        <a:pos x="12" y="0"/>
                      </a:cxn>
                      <a:cxn ang="0">
                        <a:pos x="7" y="0"/>
                      </a:cxn>
                      <a:cxn ang="0">
                        <a:pos x="2" y="2"/>
                      </a:cxn>
                      <a:cxn ang="0">
                        <a:pos x="0" y="7"/>
                      </a:cxn>
                      <a:cxn ang="0">
                        <a:pos x="0" y="12"/>
                      </a:cxn>
                      <a:cxn ang="0">
                        <a:pos x="0" y="12"/>
                      </a:cxn>
                      <a:cxn ang="0">
                        <a:pos x="2" y="16"/>
                      </a:cxn>
                      <a:cxn ang="0">
                        <a:pos x="4" y="19"/>
                      </a:cxn>
                      <a:cxn ang="0">
                        <a:pos x="9" y="21"/>
                      </a:cxn>
                      <a:cxn ang="0">
                        <a:pos x="14" y="24"/>
                      </a:cxn>
                      <a:cxn ang="0">
                        <a:pos x="14" y="24"/>
                      </a:cxn>
                      <a:cxn ang="0">
                        <a:pos x="19" y="21"/>
                      </a:cxn>
                      <a:cxn ang="0">
                        <a:pos x="23" y="19"/>
                      </a:cxn>
                      <a:cxn ang="0">
                        <a:pos x="23" y="16"/>
                      </a:cxn>
                      <a:cxn ang="0">
                        <a:pos x="23" y="12"/>
                      </a:cxn>
                      <a:cxn ang="0">
                        <a:pos x="23" y="12"/>
                      </a:cxn>
                      <a:cxn ang="0">
                        <a:pos x="23" y="7"/>
                      </a:cxn>
                      <a:cxn ang="0">
                        <a:pos x="19" y="2"/>
                      </a:cxn>
                      <a:cxn ang="0">
                        <a:pos x="16" y="0"/>
                      </a:cxn>
                      <a:cxn ang="0">
                        <a:pos x="12" y="0"/>
                      </a:cxn>
                      <a:cxn ang="0">
                        <a:pos x="12" y="0"/>
                      </a:cxn>
                    </a:cxnLst>
                    <a:rect l="0" t="0" r="r" b="b"/>
                    <a:pathLst>
                      <a:path w="23" h="24">
                        <a:moveTo>
                          <a:pt x="12" y="0"/>
                        </a:moveTo>
                        <a:lnTo>
                          <a:pt x="12" y="0"/>
                        </a:lnTo>
                        <a:lnTo>
                          <a:pt x="7" y="0"/>
                        </a:lnTo>
                        <a:lnTo>
                          <a:pt x="2" y="2"/>
                        </a:lnTo>
                        <a:lnTo>
                          <a:pt x="0" y="7"/>
                        </a:lnTo>
                        <a:lnTo>
                          <a:pt x="0" y="12"/>
                        </a:lnTo>
                        <a:lnTo>
                          <a:pt x="0" y="12"/>
                        </a:lnTo>
                        <a:lnTo>
                          <a:pt x="2" y="16"/>
                        </a:lnTo>
                        <a:lnTo>
                          <a:pt x="4" y="19"/>
                        </a:lnTo>
                        <a:lnTo>
                          <a:pt x="9" y="21"/>
                        </a:lnTo>
                        <a:lnTo>
                          <a:pt x="14" y="24"/>
                        </a:lnTo>
                        <a:lnTo>
                          <a:pt x="14" y="24"/>
                        </a:lnTo>
                        <a:lnTo>
                          <a:pt x="19" y="21"/>
                        </a:lnTo>
                        <a:lnTo>
                          <a:pt x="23" y="19"/>
                        </a:lnTo>
                        <a:lnTo>
                          <a:pt x="23" y="16"/>
                        </a:lnTo>
                        <a:lnTo>
                          <a:pt x="23" y="12"/>
                        </a:lnTo>
                        <a:lnTo>
                          <a:pt x="23" y="12"/>
                        </a:lnTo>
                        <a:lnTo>
                          <a:pt x="23" y="7"/>
                        </a:lnTo>
                        <a:lnTo>
                          <a:pt x="19" y="2"/>
                        </a:lnTo>
                        <a:lnTo>
                          <a:pt x="16" y="0"/>
                        </a:lnTo>
                        <a:lnTo>
                          <a:pt x="12" y="0"/>
                        </a:lnTo>
                        <a:lnTo>
                          <a:pt x="12" y="0"/>
                        </a:lnTo>
                        <a:close/>
                      </a:path>
                    </a:pathLst>
                  </a:custGeom>
                  <a:solidFill>
                    <a:srgbClr val="000000"/>
                  </a:solidFill>
                  <a:ln w="9525">
                    <a:noFill/>
                    <a:round/>
                    <a:headEnd/>
                    <a:tailEnd/>
                  </a:ln>
                </p:spPr>
                <p:txBody>
                  <a:bodyPr/>
                  <a:lstStyle/>
                  <a:p>
                    <a:endParaRPr lang="en-US" sz="1400"/>
                  </a:p>
                </p:txBody>
              </p:sp>
              <p:sp>
                <p:nvSpPr>
                  <p:cNvPr id="765061" name="Freeform 133"/>
                  <p:cNvSpPr>
                    <a:spLocks/>
                  </p:cNvSpPr>
                  <p:nvPr/>
                </p:nvSpPr>
                <p:spPr bwMode="auto">
                  <a:xfrm>
                    <a:off x="4312" y="1044"/>
                    <a:ext cx="382" cy="432"/>
                  </a:xfrm>
                  <a:custGeom>
                    <a:avLst/>
                    <a:gdLst/>
                    <a:ahLst/>
                    <a:cxnLst>
                      <a:cxn ang="0">
                        <a:pos x="198" y="99"/>
                      </a:cxn>
                      <a:cxn ang="0">
                        <a:pos x="217" y="142"/>
                      </a:cxn>
                      <a:cxn ang="0">
                        <a:pos x="228" y="144"/>
                      </a:cxn>
                      <a:cxn ang="0">
                        <a:pos x="243" y="170"/>
                      </a:cxn>
                      <a:cxn ang="0">
                        <a:pos x="238" y="177"/>
                      </a:cxn>
                      <a:cxn ang="0">
                        <a:pos x="247" y="196"/>
                      </a:cxn>
                      <a:cxn ang="0">
                        <a:pos x="257" y="200"/>
                      </a:cxn>
                      <a:cxn ang="0">
                        <a:pos x="271" y="222"/>
                      </a:cxn>
                      <a:cxn ang="0">
                        <a:pos x="266" y="231"/>
                      </a:cxn>
                      <a:cxn ang="0">
                        <a:pos x="283" y="262"/>
                      </a:cxn>
                      <a:cxn ang="0">
                        <a:pos x="304" y="281"/>
                      </a:cxn>
                      <a:cxn ang="0">
                        <a:pos x="304" y="285"/>
                      </a:cxn>
                      <a:cxn ang="0">
                        <a:pos x="318" y="304"/>
                      </a:cxn>
                      <a:cxn ang="0">
                        <a:pos x="382" y="417"/>
                      </a:cxn>
                      <a:cxn ang="0">
                        <a:pos x="358" y="432"/>
                      </a:cxn>
                      <a:cxn ang="0">
                        <a:pos x="264" y="356"/>
                      </a:cxn>
                      <a:cxn ang="0">
                        <a:pos x="212" y="295"/>
                      </a:cxn>
                      <a:cxn ang="0">
                        <a:pos x="198" y="288"/>
                      </a:cxn>
                      <a:cxn ang="0">
                        <a:pos x="0" y="113"/>
                      </a:cxn>
                      <a:cxn ang="0">
                        <a:pos x="5" y="80"/>
                      </a:cxn>
                      <a:cxn ang="0">
                        <a:pos x="5" y="80"/>
                      </a:cxn>
                      <a:cxn ang="0">
                        <a:pos x="9" y="76"/>
                      </a:cxn>
                      <a:cxn ang="0">
                        <a:pos x="12" y="71"/>
                      </a:cxn>
                      <a:cxn ang="0">
                        <a:pos x="12" y="59"/>
                      </a:cxn>
                      <a:cxn ang="0">
                        <a:pos x="12" y="47"/>
                      </a:cxn>
                      <a:cxn ang="0">
                        <a:pos x="14" y="42"/>
                      </a:cxn>
                      <a:cxn ang="0">
                        <a:pos x="16" y="38"/>
                      </a:cxn>
                      <a:cxn ang="0">
                        <a:pos x="16" y="38"/>
                      </a:cxn>
                      <a:cxn ang="0">
                        <a:pos x="33" y="19"/>
                      </a:cxn>
                      <a:cxn ang="0">
                        <a:pos x="40" y="12"/>
                      </a:cxn>
                      <a:cxn ang="0">
                        <a:pos x="49" y="7"/>
                      </a:cxn>
                      <a:cxn ang="0">
                        <a:pos x="59" y="2"/>
                      </a:cxn>
                      <a:cxn ang="0">
                        <a:pos x="68" y="0"/>
                      </a:cxn>
                      <a:cxn ang="0">
                        <a:pos x="92" y="0"/>
                      </a:cxn>
                      <a:cxn ang="0">
                        <a:pos x="92" y="0"/>
                      </a:cxn>
                      <a:cxn ang="0">
                        <a:pos x="106" y="2"/>
                      </a:cxn>
                      <a:cxn ang="0">
                        <a:pos x="115" y="7"/>
                      </a:cxn>
                      <a:cxn ang="0">
                        <a:pos x="139" y="14"/>
                      </a:cxn>
                      <a:cxn ang="0">
                        <a:pos x="186" y="99"/>
                      </a:cxn>
                      <a:cxn ang="0">
                        <a:pos x="198" y="9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5" y="80"/>
                        </a:lnTo>
                        <a:lnTo>
                          <a:pt x="9" y="76"/>
                        </a:lnTo>
                        <a:lnTo>
                          <a:pt x="12" y="71"/>
                        </a:lnTo>
                        <a:lnTo>
                          <a:pt x="12" y="59"/>
                        </a:lnTo>
                        <a:lnTo>
                          <a:pt x="12" y="47"/>
                        </a:lnTo>
                        <a:lnTo>
                          <a:pt x="14" y="42"/>
                        </a:lnTo>
                        <a:lnTo>
                          <a:pt x="16" y="38"/>
                        </a:lnTo>
                        <a:lnTo>
                          <a:pt x="16" y="38"/>
                        </a:lnTo>
                        <a:lnTo>
                          <a:pt x="33" y="19"/>
                        </a:lnTo>
                        <a:lnTo>
                          <a:pt x="40" y="12"/>
                        </a:lnTo>
                        <a:lnTo>
                          <a:pt x="49" y="7"/>
                        </a:lnTo>
                        <a:lnTo>
                          <a:pt x="59" y="2"/>
                        </a:lnTo>
                        <a:lnTo>
                          <a:pt x="68" y="0"/>
                        </a:lnTo>
                        <a:lnTo>
                          <a:pt x="92" y="0"/>
                        </a:lnTo>
                        <a:lnTo>
                          <a:pt x="92" y="0"/>
                        </a:lnTo>
                        <a:lnTo>
                          <a:pt x="106" y="2"/>
                        </a:lnTo>
                        <a:lnTo>
                          <a:pt x="115" y="7"/>
                        </a:lnTo>
                        <a:lnTo>
                          <a:pt x="139" y="14"/>
                        </a:lnTo>
                        <a:lnTo>
                          <a:pt x="186" y="99"/>
                        </a:lnTo>
                        <a:lnTo>
                          <a:pt x="198" y="99"/>
                        </a:lnTo>
                        <a:close/>
                      </a:path>
                    </a:pathLst>
                  </a:custGeom>
                  <a:solidFill>
                    <a:srgbClr val="000000"/>
                  </a:solidFill>
                  <a:ln w="9525">
                    <a:noFill/>
                    <a:round/>
                    <a:headEnd/>
                    <a:tailEnd/>
                  </a:ln>
                </p:spPr>
                <p:txBody>
                  <a:bodyPr/>
                  <a:lstStyle/>
                  <a:p>
                    <a:endParaRPr lang="en-US" sz="1400"/>
                  </a:p>
                </p:txBody>
              </p:sp>
              <p:sp>
                <p:nvSpPr>
                  <p:cNvPr id="765062" name="Freeform 134"/>
                  <p:cNvSpPr>
                    <a:spLocks/>
                  </p:cNvSpPr>
                  <p:nvPr/>
                </p:nvSpPr>
                <p:spPr bwMode="auto">
                  <a:xfrm>
                    <a:off x="4324" y="1056"/>
                    <a:ext cx="356" cy="408"/>
                  </a:xfrm>
                  <a:custGeom>
                    <a:avLst/>
                    <a:gdLst/>
                    <a:ahLst/>
                    <a:cxnLst>
                      <a:cxn ang="0">
                        <a:pos x="120" y="12"/>
                      </a:cxn>
                      <a:cxn ang="0">
                        <a:pos x="169" y="99"/>
                      </a:cxn>
                      <a:cxn ang="0">
                        <a:pos x="181" y="99"/>
                      </a:cxn>
                      <a:cxn ang="0">
                        <a:pos x="198" y="137"/>
                      </a:cxn>
                      <a:cxn ang="0">
                        <a:pos x="209" y="141"/>
                      </a:cxn>
                      <a:cxn ang="0">
                        <a:pos x="216" y="158"/>
                      </a:cxn>
                      <a:cxn ang="0">
                        <a:pos x="212" y="163"/>
                      </a:cxn>
                      <a:cxn ang="0">
                        <a:pos x="228" y="193"/>
                      </a:cxn>
                      <a:cxn ang="0">
                        <a:pos x="238" y="196"/>
                      </a:cxn>
                      <a:cxn ang="0">
                        <a:pos x="247" y="210"/>
                      </a:cxn>
                      <a:cxn ang="0">
                        <a:pos x="245" y="219"/>
                      </a:cxn>
                      <a:cxn ang="0">
                        <a:pos x="261" y="255"/>
                      </a:cxn>
                      <a:cxn ang="0">
                        <a:pos x="282" y="273"/>
                      </a:cxn>
                      <a:cxn ang="0">
                        <a:pos x="282" y="278"/>
                      </a:cxn>
                      <a:cxn ang="0">
                        <a:pos x="297" y="297"/>
                      </a:cxn>
                      <a:cxn ang="0">
                        <a:pos x="356" y="403"/>
                      </a:cxn>
                      <a:cxn ang="0">
                        <a:pos x="348" y="408"/>
                      </a:cxn>
                      <a:cxn ang="0">
                        <a:pos x="259" y="335"/>
                      </a:cxn>
                      <a:cxn ang="0">
                        <a:pos x="238" y="311"/>
                      </a:cxn>
                      <a:cxn ang="0">
                        <a:pos x="207" y="273"/>
                      </a:cxn>
                      <a:cxn ang="0">
                        <a:pos x="193" y="269"/>
                      </a:cxn>
                      <a:cxn ang="0">
                        <a:pos x="160" y="236"/>
                      </a:cxn>
                      <a:cxn ang="0">
                        <a:pos x="0" y="97"/>
                      </a:cxn>
                      <a:cxn ang="0">
                        <a:pos x="2" y="73"/>
                      </a:cxn>
                      <a:cxn ang="0">
                        <a:pos x="9" y="66"/>
                      </a:cxn>
                      <a:cxn ang="0">
                        <a:pos x="11" y="35"/>
                      </a:cxn>
                      <a:cxn ang="0">
                        <a:pos x="11" y="35"/>
                      </a:cxn>
                      <a:cxn ang="0">
                        <a:pos x="23" y="19"/>
                      </a:cxn>
                      <a:cxn ang="0">
                        <a:pos x="35" y="7"/>
                      </a:cxn>
                      <a:cxn ang="0">
                        <a:pos x="42" y="5"/>
                      </a:cxn>
                      <a:cxn ang="0">
                        <a:pos x="49" y="0"/>
                      </a:cxn>
                      <a:cxn ang="0">
                        <a:pos x="49" y="0"/>
                      </a:cxn>
                      <a:cxn ang="0">
                        <a:pos x="63" y="0"/>
                      </a:cxn>
                      <a:cxn ang="0">
                        <a:pos x="75" y="0"/>
                      </a:cxn>
                      <a:cxn ang="0">
                        <a:pos x="87" y="0"/>
                      </a:cxn>
                      <a:cxn ang="0">
                        <a:pos x="110" y="9"/>
                      </a:cxn>
                      <a:cxn ang="0">
                        <a:pos x="120" y="12"/>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11" y="35"/>
                        </a:lnTo>
                        <a:lnTo>
                          <a:pt x="23" y="19"/>
                        </a:lnTo>
                        <a:lnTo>
                          <a:pt x="35" y="7"/>
                        </a:lnTo>
                        <a:lnTo>
                          <a:pt x="42" y="5"/>
                        </a:lnTo>
                        <a:lnTo>
                          <a:pt x="49" y="0"/>
                        </a:lnTo>
                        <a:lnTo>
                          <a:pt x="49" y="0"/>
                        </a:lnTo>
                        <a:lnTo>
                          <a:pt x="63" y="0"/>
                        </a:lnTo>
                        <a:lnTo>
                          <a:pt x="75" y="0"/>
                        </a:lnTo>
                        <a:lnTo>
                          <a:pt x="87" y="0"/>
                        </a:lnTo>
                        <a:lnTo>
                          <a:pt x="110" y="9"/>
                        </a:lnTo>
                        <a:lnTo>
                          <a:pt x="120" y="12"/>
                        </a:lnTo>
                        <a:close/>
                      </a:path>
                    </a:pathLst>
                  </a:custGeom>
                  <a:solidFill>
                    <a:srgbClr val="BFBFBF"/>
                  </a:solidFill>
                  <a:ln w="9525">
                    <a:noFill/>
                    <a:round/>
                    <a:headEnd/>
                    <a:tailEnd/>
                  </a:ln>
                </p:spPr>
                <p:txBody>
                  <a:bodyPr/>
                  <a:lstStyle/>
                  <a:p>
                    <a:endParaRPr lang="en-US" sz="1400"/>
                  </a:p>
                </p:txBody>
              </p:sp>
              <p:sp>
                <p:nvSpPr>
                  <p:cNvPr id="765063" name="Freeform 135"/>
                  <p:cNvSpPr>
                    <a:spLocks/>
                  </p:cNvSpPr>
                  <p:nvPr/>
                </p:nvSpPr>
                <p:spPr bwMode="auto">
                  <a:xfrm>
                    <a:off x="4463" y="1181"/>
                    <a:ext cx="80" cy="92"/>
                  </a:xfrm>
                  <a:custGeom>
                    <a:avLst/>
                    <a:gdLst/>
                    <a:ahLst/>
                    <a:cxnLst>
                      <a:cxn ang="0">
                        <a:pos x="30" y="0"/>
                      </a:cxn>
                      <a:cxn ang="0">
                        <a:pos x="30" y="0"/>
                      </a:cxn>
                      <a:cxn ang="0">
                        <a:pos x="23" y="0"/>
                      </a:cxn>
                      <a:cxn ang="0">
                        <a:pos x="23" y="0"/>
                      </a:cxn>
                      <a:cxn ang="0">
                        <a:pos x="14" y="2"/>
                      </a:cxn>
                      <a:cxn ang="0">
                        <a:pos x="7" y="7"/>
                      </a:cxn>
                      <a:cxn ang="0">
                        <a:pos x="2" y="12"/>
                      </a:cxn>
                      <a:cxn ang="0">
                        <a:pos x="0" y="21"/>
                      </a:cxn>
                      <a:cxn ang="0">
                        <a:pos x="0" y="38"/>
                      </a:cxn>
                      <a:cxn ang="0">
                        <a:pos x="0" y="56"/>
                      </a:cxn>
                      <a:cxn ang="0">
                        <a:pos x="28" y="85"/>
                      </a:cxn>
                      <a:cxn ang="0">
                        <a:pos x="28" y="85"/>
                      </a:cxn>
                      <a:cxn ang="0">
                        <a:pos x="42" y="89"/>
                      </a:cxn>
                      <a:cxn ang="0">
                        <a:pos x="61" y="92"/>
                      </a:cxn>
                      <a:cxn ang="0">
                        <a:pos x="68" y="92"/>
                      </a:cxn>
                      <a:cxn ang="0">
                        <a:pos x="75" y="89"/>
                      </a:cxn>
                      <a:cxn ang="0">
                        <a:pos x="80" y="82"/>
                      </a:cxn>
                      <a:cxn ang="0">
                        <a:pos x="80" y="75"/>
                      </a:cxn>
                      <a:cxn ang="0">
                        <a:pos x="80" y="75"/>
                      </a:cxn>
                      <a:cxn ang="0">
                        <a:pos x="80" y="66"/>
                      </a:cxn>
                      <a:cxn ang="0">
                        <a:pos x="75" y="56"/>
                      </a:cxn>
                      <a:cxn ang="0">
                        <a:pos x="66" y="40"/>
                      </a:cxn>
                      <a:cxn ang="0">
                        <a:pos x="56" y="26"/>
                      </a:cxn>
                      <a:cxn ang="0">
                        <a:pos x="47" y="9"/>
                      </a:cxn>
                      <a:cxn ang="0">
                        <a:pos x="47" y="9"/>
                      </a:cxn>
                      <a:cxn ang="0">
                        <a:pos x="44" y="5"/>
                      </a:cxn>
                      <a:cxn ang="0">
                        <a:pos x="40" y="0"/>
                      </a:cxn>
                      <a:cxn ang="0">
                        <a:pos x="37" y="0"/>
                      </a:cxn>
                      <a:cxn ang="0">
                        <a:pos x="30" y="0"/>
                      </a:cxn>
                      <a:cxn ang="0">
                        <a:pos x="30" y="0"/>
                      </a:cxn>
                    </a:cxnLst>
                    <a:rect l="0" t="0" r="r" b="b"/>
                    <a:pathLst>
                      <a:path w="80" h="92">
                        <a:moveTo>
                          <a:pt x="30" y="0"/>
                        </a:moveTo>
                        <a:lnTo>
                          <a:pt x="30" y="0"/>
                        </a:lnTo>
                        <a:lnTo>
                          <a:pt x="23" y="0"/>
                        </a:lnTo>
                        <a:lnTo>
                          <a:pt x="23" y="0"/>
                        </a:lnTo>
                        <a:lnTo>
                          <a:pt x="14" y="2"/>
                        </a:lnTo>
                        <a:lnTo>
                          <a:pt x="7" y="7"/>
                        </a:lnTo>
                        <a:lnTo>
                          <a:pt x="2" y="12"/>
                        </a:lnTo>
                        <a:lnTo>
                          <a:pt x="0" y="21"/>
                        </a:lnTo>
                        <a:lnTo>
                          <a:pt x="0" y="38"/>
                        </a:lnTo>
                        <a:lnTo>
                          <a:pt x="0" y="56"/>
                        </a:lnTo>
                        <a:lnTo>
                          <a:pt x="28" y="85"/>
                        </a:lnTo>
                        <a:lnTo>
                          <a:pt x="28" y="85"/>
                        </a:lnTo>
                        <a:lnTo>
                          <a:pt x="42" y="89"/>
                        </a:lnTo>
                        <a:lnTo>
                          <a:pt x="61" y="92"/>
                        </a:lnTo>
                        <a:lnTo>
                          <a:pt x="68" y="92"/>
                        </a:lnTo>
                        <a:lnTo>
                          <a:pt x="75" y="89"/>
                        </a:lnTo>
                        <a:lnTo>
                          <a:pt x="80" y="82"/>
                        </a:lnTo>
                        <a:lnTo>
                          <a:pt x="80" y="75"/>
                        </a:lnTo>
                        <a:lnTo>
                          <a:pt x="80" y="75"/>
                        </a:lnTo>
                        <a:lnTo>
                          <a:pt x="80" y="66"/>
                        </a:lnTo>
                        <a:lnTo>
                          <a:pt x="75" y="56"/>
                        </a:lnTo>
                        <a:lnTo>
                          <a:pt x="66" y="40"/>
                        </a:lnTo>
                        <a:lnTo>
                          <a:pt x="56" y="26"/>
                        </a:lnTo>
                        <a:lnTo>
                          <a:pt x="47" y="9"/>
                        </a:lnTo>
                        <a:lnTo>
                          <a:pt x="47" y="9"/>
                        </a:lnTo>
                        <a:lnTo>
                          <a:pt x="44" y="5"/>
                        </a:lnTo>
                        <a:lnTo>
                          <a:pt x="40" y="0"/>
                        </a:lnTo>
                        <a:lnTo>
                          <a:pt x="37" y="0"/>
                        </a:lnTo>
                        <a:lnTo>
                          <a:pt x="30" y="0"/>
                        </a:lnTo>
                        <a:lnTo>
                          <a:pt x="30" y="0"/>
                        </a:lnTo>
                        <a:close/>
                      </a:path>
                    </a:pathLst>
                  </a:custGeom>
                  <a:solidFill>
                    <a:srgbClr val="000000"/>
                  </a:solidFill>
                  <a:ln w="9525">
                    <a:noFill/>
                    <a:round/>
                    <a:headEnd/>
                    <a:tailEnd/>
                  </a:ln>
                </p:spPr>
                <p:txBody>
                  <a:bodyPr/>
                  <a:lstStyle/>
                  <a:p>
                    <a:endParaRPr lang="en-US" sz="1400"/>
                  </a:p>
                </p:txBody>
              </p:sp>
              <p:sp>
                <p:nvSpPr>
                  <p:cNvPr id="765064" name="Freeform 136"/>
                  <p:cNvSpPr>
                    <a:spLocks/>
                  </p:cNvSpPr>
                  <p:nvPr/>
                </p:nvSpPr>
                <p:spPr bwMode="auto">
                  <a:xfrm>
                    <a:off x="4470" y="1188"/>
                    <a:ext cx="66" cy="78"/>
                  </a:xfrm>
                  <a:custGeom>
                    <a:avLst/>
                    <a:gdLst/>
                    <a:ahLst/>
                    <a:cxnLst>
                      <a:cxn ang="0">
                        <a:pos x="26" y="0"/>
                      </a:cxn>
                      <a:cxn ang="0">
                        <a:pos x="26" y="0"/>
                      </a:cxn>
                      <a:cxn ang="0">
                        <a:pos x="14" y="0"/>
                      </a:cxn>
                      <a:cxn ang="0">
                        <a:pos x="9" y="0"/>
                      </a:cxn>
                      <a:cxn ang="0">
                        <a:pos x="4" y="7"/>
                      </a:cxn>
                      <a:cxn ang="0">
                        <a:pos x="4" y="7"/>
                      </a:cxn>
                      <a:cxn ang="0">
                        <a:pos x="0" y="16"/>
                      </a:cxn>
                      <a:cxn ang="0">
                        <a:pos x="0" y="31"/>
                      </a:cxn>
                      <a:cxn ang="0">
                        <a:pos x="0" y="45"/>
                      </a:cxn>
                      <a:cxn ang="0">
                        <a:pos x="23" y="73"/>
                      </a:cxn>
                      <a:cxn ang="0">
                        <a:pos x="23" y="73"/>
                      </a:cxn>
                      <a:cxn ang="0">
                        <a:pos x="37" y="78"/>
                      </a:cxn>
                      <a:cxn ang="0">
                        <a:pos x="49" y="78"/>
                      </a:cxn>
                      <a:cxn ang="0">
                        <a:pos x="59" y="78"/>
                      </a:cxn>
                      <a:cxn ang="0">
                        <a:pos x="59" y="78"/>
                      </a:cxn>
                      <a:cxn ang="0">
                        <a:pos x="66" y="73"/>
                      </a:cxn>
                      <a:cxn ang="0">
                        <a:pos x="66" y="68"/>
                      </a:cxn>
                      <a:cxn ang="0">
                        <a:pos x="66" y="64"/>
                      </a:cxn>
                      <a:cxn ang="0">
                        <a:pos x="35" y="7"/>
                      </a:cxn>
                      <a:cxn ang="0">
                        <a:pos x="35" y="7"/>
                      </a:cxn>
                      <a:cxn ang="0">
                        <a:pos x="33" y="2"/>
                      </a:cxn>
                      <a:cxn ang="0">
                        <a:pos x="30" y="0"/>
                      </a:cxn>
                      <a:cxn ang="0">
                        <a:pos x="26" y="0"/>
                      </a:cxn>
                      <a:cxn ang="0">
                        <a:pos x="26" y="0"/>
                      </a:cxn>
                    </a:cxnLst>
                    <a:rect l="0" t="0" r="r" b="b"/>
                    <a:pathLst>
                      <a:path w="66" h="78">
                        <a:moveTo>
                          <a:pt x="26" y="0"/>
                        </a:moveTo>
                        <a:lnTo>
                          <a:pt x="26" y="0"/>
                        </a:lnTo>
                        <a:lnTo>
                          <a:pt x="14" y="0"/>
                        </a:lnTo>
                        <a:lnTo>
                          <a:pt x="9" y="0"/>
                        </a:lnTo>
                        <a:lnTo>
                          <a:pt x="4" y="7"/>
                        </a:lnTo>
                        <a:lnTo>
                          <a:pt x="4" y="7"/>
                        </a:lnTo>
                        <a:lnTo>
                          <a:pt x="0" y="16"/>
                        </a:lnTo>
                        <a:lnTo>
                          <a:pt x="0" y="31"/>
                        </a:lnTo>
                        <a:lnTo>
                          <a:pt x="0" y="45"/>
                        </a:lnTo>
                        <a:lnTo>
                          <a:pt x="23" y="73"/>
                        </a:lnTo>
                        <a:lnTo>
                          <a:pt x="23" y="73"/>
                        </a:lnTo>
                        <a:lnTo>
                          <a:pt x="37" y="78"/>
                        </a:lnTo>
                        <a:lnTo>
                          <a:pt x="49" y="78"/>
                        </a:lnTo>
                        <a:lnTo>
                          <a:pt x="59" y="78"/>
                        </a:lnTo>
                        <a:lnTo>
                          <a:pt x="59" y="78"/>
                        </a:lnTo>
                        <a:lnTo>
                          <a:pt x="66" y="73"/>
                        </a:lnTo>
                        <a:lnTo>
                          <a:pt x="66" y="68"/>
                        </a:lnTo>
                        <a:lnTo>
                          <a:pt x="66" y="64"/>
                        </a:lnTo>
                        <a:lnTo>
                          <a:pt x="35" y="7"/>
                        </a:lnTo>
                        <a:lnTo>
                          <a:pt x="35" y="7"/>
                        </a:lnTo>
                        <a:lnTo>
                          <a:pt x="33" y="2"/>
                        </a:lnTo>
                        <a:lnTo>
                          <a:pt x="30" y="0"/>
                        </a:lnTo>
                        <a:lnTo>
                          <a:pt x="26" y="0"/>
                        </a:lnTo>
                        <a:lnTo>
                          <a:pt x="26" y="0"/>
                        </a:lnTo>
                        <a:close/>
                      </a:path>
                    </a:pathLst>
                  </a:custGeom>
                  <a:solidFill>
                    <a:srgbClr val="303030"/>
                  </a:solidFill>
                  <a:ln w="9525">
                    <a:noFill/>
                    <a:round/>
                    <a:headEnd/>
                    <a:tailEnd/>
                  </a:ln>
                </p:spPr>
                <p:txBody>
                  <a:bodyPr/>
                  <a:lstStyle/>
                  <a:p>
                    <a:endParaRPr lang="en-US" sz="1400"/>
                  </a:p>
                </p:txBody>
              </p:sp>
              <p:sp>
                <p:nvSpPr>
                  <p:cNvPr id="765065" name="Freeform 137"/>
                  <p:cNvSpPr>
                    <a:spLocks/>
                  </p:cNvSpPr>
                  <p:nvPr/>
                </p:nvSpPr>
                <p:spPr bwMode="auto">
                  <a:xfrm>
                    <a:off x="4470" y="1202"/>
                    <a:ext cx="59" cy="64"/>
                  </a:xfrm>
                  <a:custGeom>
                    <a:avLst/>
                    <a:gdLst/>
                    <a:ahLst/>
                    <a:cxnLst>
                      <a:cxn ang="0">
                        <a:pos x="21" y="0"/>
                      </a:cxn>
                      <a:cxn ang="0">
                        <a:pos x="21" y="0"/>
                      </a:cxn>
                      <a:cxn ang="0">
                        <a:pos x="12" y="0"/>
                      </a:cxn>
                      <a:cxn ang="0">
                        <a:pos x="4" y="2"/>
                      </a:cxn>
                      <a:cxn ang="0">
                        <a:pos x="0" y="5"/>
                      </a:cxn>
                      <a:cxn ang="0">
                        <a:pos x="0" y="5"/>
                      </a:cxn>
                      <a:cxn ang="0">
                        <a:pos x="0" y="24"/>
                      </a:cxn>
                      <a:cxn ang="0">
                        <a:pos x="0" y="31"/>
                      </a:cxn>
                      <a:cxn ang="0">
                        <a:pos x="23" y="59"/>
                      </a:cxn>
                      <a:cxn ang="0">
                        <a:pos x="23" y="59"/>
                      </a:cxn>
                      <a:cxn ang="0">
                        <a:pos x="37" y="64"/>
                      </a:cxn>
                      <a:cxn ang="0">
                        <a:pos x="49" y="64"/>
                      </a:cxn>
                      <a:cxn ang="0">
                        <a:pos x="59" y="64"/>
                      </a:cxn>
                      <a:cxn ang="0">
                        <a:pos x="59" y="64"/>
                      </a:cxn>
                      <a:cxn ang="0">
                        <a:pos x="30" y="7"/>
                      </a:cxn>
                      <a:cxn ang="0">
                        <a:pos x="30" y="7"/>
                      </a:cxn>
                      <a:cxn ang="0">
                        <a:pos x="28" y="2"/>
                      </a:cxn>
                      <a:cxn ang="0">
                        <a:pos x="26" y="0"/>
                      </a:cxn>
                      <a:cxn ang="0">
                        <a:pos x="21" y="0"/>
                      </a:cxn>
                      <a:cxn ang="0">
                        <a:pos x="21" y="0"/>
                      </a:cxn>
                    </a:cxnLst>
                    <a:rect l="0" t="0" r="r" b="b"/>
                    <a:pathLst>
                      <a:path w="59" h="64">
                        <a:moveTo>
                          <a:pt x="21" y="0"/>
                        </a:moveTo>
                        <a:lnTo>
                          <a:pt x="21" y="0"/>
                        </a:lnTo>
                        <a:lnTo>
                          <a:pt x="12" y="0"/>
                        </a:lnTo>
                        <a:lnTo>
                          <a:pt x="4" y="2"/>
                        </a:lnTo>
                        <a:lnTo>
                          <a:pt x="0" y="5"/>
                        </a:lnTo>
                        <a:lnTo>
                          <a:pt x="0" y="5"/>
                        </a:lnTo>
                        <a:lnTo>
                          <a:pt x="0" y="24"/>
                        </a:lnTo>
                        <a:lnTo>
                          <a:pt x="0" y="31"/>
                        </a:lnTo>
                        <a:lnTo>
                          <a:pt x="23" y="59"/>
                        </a:lnTo>
                        <a:lnTo>
                          <a:pt x="23" y="59"/>
                        </a:lnTo>
                        <a:lnTo>
                          <a:pt x="37" y="64"/>
                        </a:lnTo>
                        <a:lnTo>
                          <a:pt x="49" y="64"/>
                        </a:lnTo>
                        <a:lnTo>
                          <a:pt x="59" y="64"/>
                        </a:lnTo>
                        <a:lnTo>
                          <a:pt x="59" y="64"/>
                        </a:lnTo>
                        <a:lnTo>
                          <a:pt x="30" y="7"/>
                        </a:lnTo>
                        <a:lnTo>
                          <a:pt x="30" y="7"/>
                        </a:lnTo>
                        <a:lnTo>
                          <a:pt x="28" y="2"/>
                        </a:lnTo>
                        <a:lnTo>
                          <a:pt x="26" y="0"/>
                        </a:lnTo>
                        <a:lnTo>
                          <a:pt x="21" y="0"/>
                        </a:lnTo>
                        <a:lnTo>
                          <a:pt x="21" y="0"/>
                        </a:lnTo>
                        <a:close/>
                      </a:path>
                    </a:pathLst>
                  </a:custGeom>
                  <a:solidFill>
                    <a:srgbClr val="FF9E00"/>
                  </a:solidFill>
                  <a:ln w="9525">
                    <a:noFill/>
                    <a:round/>
                    <a:headEnd/>
                    <a:tailEnd/>
                  </a:ln>
                </p:spPr>
                <p:txBody>
                  <a:bodyPr/>
                  <a:lstStyle/>
                  <a:p>
                    <a:endParaRPr lang="en-US" sz="1400"/>
                  </a:p>
                </p:txBody>
              </p:sp>
              <p:sp>
                <p:nvSpPr>
                  <p:cNvPr id="765066" name="Freeform 138"/>
                  <p:cNvSpPr>
                    <a:spLocks/>
                  </p:cNvSpPr>
                  <p:nvPr/>
                </p:nvSpPr>
                <p:spPr bwMode="auto">
                  <a:xfrm>
                    <a:off x="4463" y="1148"/>
                    <a:ext cx="21" cy="21"/>
                  </a:xfrm>
                  <a:custGeom>
                    <a:avLst/>
                    <a:gdLst/>
                    <a:ahLst/>
                    <a:cxnLst>
                      <a:cxn ang="0">
                        <a:pos x="9" y="0"/>
                      </a:cxn>
                      <a:cxn ang="0">
                        <a:pos x="9" y="0"/>
                      </a:cxn>
                      <a:cxn ang="0">
                        <a:pos x="4" y="0"/>
                      </a:cxn>
                      <a:cxn ang="0">
                        <a:pos x="2" y="2"/>
                      </a:cxn>
                      <a:cxn ang="0">
                        <a:pos x="0" y="7"/>
                      </a:cxn>
                      <a:cxn ang="0">
                        <a:pos x="0" y="9"/>
                      </a:cxn>
                      <a:cxn ang="0">
                        <a:pos x="0" y="9"/>
                      </a:cxn>
                      <a:cxn ang="0">
                        <a:pos x="4" y="16"/>
                      </a:cxn>
                      <a:cxn ang="0">
                        <a:pos x="7" y="19"/>
                      </a:cxn>
                      <a:cxn ang="0">
                        <a:pos x="11" y="21"/>
                      </a:cxn>
                      <a:cxn ang="0">
                        <a:pos x="11" y="21"/>
                      </a:cxn>
                      <a:cxn ang="0">
                        <a:pos x="14" y="19"/>
                      </a:cxn>
                      <a:cxn ang="0">
                        <a:pos x="19" y="16"/>
                      </a:cxn>
                      <a:cxn ang="0">
                        <a:pos x="19" y="14"/>
                      </a:cxn>
                      <a:cxn ang="0">
                        <a:pos x="21" y="9"/>
                      </a:cxn>
                      <a:cxn ang="0">
                        <a:pos x="21" y="9"/>
                      </a:cxn>
                      <a:cxn ang="0">
                        <a:pos x="19" y="7"/>
                      </a:cxn>
                      <a:cxn ang="0">
                        <a:pos x="16" y="2"/>
                      </a:cxn>
                      <a:cxn ang="0">
                        <a:pos x="11" y="0"/>
                      </a:cxn>
                      <a:cxn ang="0">
                        <a:pos x="9" y="0"/>
                      </a:cxn>
                      <a:cxn ang="0">
                        <a:pos x="9" y="0"/>
                      </a:cxn>
                    </a:cxnLst>
                    <a:rect l="0" t="0" r="r" b="b"/>
                    <a:pathLst>
                      <a:path w="21" h="21">
                        <a:moveTo>
                          <a:pt x="9" y="0"/>
                        </a:moveTo>
                        <a:lnTo>
                          <a:pt x="9" y="0"/>
                        </a:lnTo>
                        <a:lnTo>
                          <a:pt x="4" y="0"/>
                        </a:lnTo>
                        <a:lnTo>
                          <a:pt x="2" y="2"/>
                        </a:lnTo>
                        <a:lnTo>
                          <a:pt x="0" y="7"/>
                        </a:lnTo>
                        <a:lnTo>
                          <a:pt x="0" y="9"/>
                        </a:lnTo>
                        <a:lnTo>
                          <a:pt x="0" y="9"/>
                        </a:lnTo>
                        <a:lnTo>
                          <a:pt x="4" y="16"/>
                        </a:lnTo>
                        <a:lnTo>
                          <a:pt x="7" y="19"/>
                        </a:lnTo>
                        <a:lnTo>
                          <a:pt x="11" y="21"/>
                        </a:lnTo>
                        <a:lnTo>
                          <a:pt x="11" y="21"/>
                        </a:lnTo>
                        <a:lnTo>
                          <a:pt x="14" y="19"/>
                        </a:lnTo>
                        <a:lnTo>
                          <a:pt x="19" y="16"/>
                        </a:lnTo>
                        <a:lnTo>
                          <a:pt x="19" y="14"/>
                        </a:lnTo>
                        <a:lnTo>
                          <a:pt x="21" y="9"/>
                        </a:lnTo>
                        <a:lnTo>
                          <a:pt x="21" y="9"/>
                        </a:lnTo>
                        <a:lnTo>
                          <a:pt x="19" y="7"/>
                        </a:lnTo>
                        <a:lnTo>
                          <a:pt x="16" y="2"/>
                        </a:lnTo>
                        <a:lnTo>
                          <a:pt x="11" y="0"/>
                        </a:lnTo>
                        <a:lnTo>
                          <a:pt x="9" y="0"/>
                        </a:lnTo>
                        <a:lnTo>
                          <a:pt x="9" y="0"/>
                        </a:lnTo>
                        <a:close/>
                      </a:path>
                    </a:pathLst>
                  </a:custGeom>
                  <a:solidFill>
                    <a:srgbClr val="000000"/>
                  </a:solidFill>
                  <a:ln w="9525">
                    <a:noFill/>
                    <a:round/>
                    <a:headEnd/>
                    <a:tailEnd/>
                  </a:ln>
                </p:spPr>
                <p:txBody>
                  <a:bodyPr/>
                  <a:lstStyle/>
                  <a:p>
                    <a:endParaRPr lang="en-US" sz="1400"/>
                  </a:p>
                </p:txBody>
              </p:sp>
              <p:sp>
                <p:nvSpPr>
                  <p:cNvPr id="765067" name="Freeform 139"/>
                  <p:cNvSpPr>
                    <a:spLocks/>
                  </p:cNvSpPr>
                  <p:nvPr/>
                </p:nvSpPr>
                <p:spPr bwMode="auto">
                  <a:xfrm>
                    <a:off x="4484" y="1025"/>
                    <a:ext cx="21" cy="19"/>
                  </a:xfrm>
                  <a:custGeom>
                    <a:avLst/>
                    <a:gdLst/>
                    <a:ahLst/>
                    <a:cxnLst>
                      <a:cxn ang="0">
                        <a:pos x="9" y="0"/>
                      </a:cxn>
                      <a:cxn ang="0">
                        <a:pos x="9" y="0"/>
                      </a:cxn>
                      <a:cxn ang="0">
                        <a:pos x="5" y="3"/>
                      </a:cxn>
                      <a:cxn ang="0">
                        <a:pos x="2" y="5"/>
                      </a:cxn>
                      <a:cxn ang="0">
                        <a:pos x="0" y="7"/>
                      </a:cxn>
                      <a:cxn ang="0">
                        <a:pos x="0" y="12"/>
                      </a:cxn>
                      <a:cxn ang="0">
                        <a:pos x="0" y="12"/>
                      </a:cxn>
                      <a:cxn ang="0">
                        <a:pos x="2" y="17"/>
                      </a:cxn>
                      <a:cxn ang="0">
                        <a:pos x="5" y="19"/>
                      </a:cxn>
                      <a:cxn ang="0">
                        <a:pos x="7" y="19"/>
                      </a:cxn>
                      <a:cxn ang="0">
                        <a:pos x="12" y="19"/>
                      </a:cxn>
                      <a:cxn ang="0">
                        <a:pos x="12" y="19"/>
                      </a:cxn>
                      <a:cxn ang="0">
                        <a:pos x="16" y="19"/>
                      </a:cxn>
                      <a:cxn ang="0">
                        <a:pos x="19" y="14"/>
                      </a:cxn>
                      <a:cxn ang="0">
                        <a:pos x="21" y="12"/>
                      </a:cxn>
                      <a:cxn ang="0">
                        <a:pos x="21" y="7"/>
                      </a:cxn>
                      <a:cxn ang="0">
                        <a:pos x="21" y="7"/>
                      </a:cxn>
                      <a:cxn ang="0">
                        <a:pos x="16" y="3"/>
                      </a:cxn>
                      <a:cxn ang="0">
                        <a:pos x="14" y="0"/>
                      </a:cxn>
                      <a:cxn ang="0">
                        <a:pos x="9" y="0"/>
                      </a:cxn>
                      <a:cxn ang="0">
                        <a:pos x="9" y="0"/>
                      </a:cxn>
                    </a:cxnLst>
                    <a:rect l="0" t="0" r="r" b="b"/>
                    <a:pathLst>
                      <a:path w="21" h="19">
                        <a:moveTo>
                          <a:pt x="9" y="0"/>
                        </a:moveTo>
                        <a:lnTo>
                          <a:pt x="9" y="0"/>
                        </a:lnTo>
                        <a:lnTo>
                          <a:pt x="5" y="3"/>
                        </a:lnTo>
                        <a:lnTo>
                          <a:pt x="2" y="5"/>
                        </a:lnTo>
                        <a:lnTo>
                          <a:pt x="0" y="7"/>
                        </a:lnTo>
                        <a:lnTo>
                          <a:pt x="0" y="12"/>
                        </a:lnTo>
                        <a:lnTo>
                          <a:pt x="0" y="12"/>
                        </a:lnTo>
                        <a:lnTo>
                          <a:pt x="2" y="17"/>
                        </a:lnTo>
                        <a:lnTo>
                          <a:pt x="5" y="19"/>
                        </a:lnTo>
                        <a:lnTo>
                          <a:pt x="7" y="19"/>
                        </a:lnTo>
                        <a:lnTo>
                          <a:pt x="12" y="19"/>
                        </a:lnTo>
                        <a:lnTo>
                          <a:pt x="12" y="19"/>
                        </a:lnTo>
                        <a:lnTo>
                          <a:pt x="16" y="19"/>
                        </a:lnTo>
                        <a:lnTo>
                          <a:pt x="19" y="14"/>
                        </a:lnTo>
                        <a:lnTo>
                          <a:pt x="21" y="12"/>
                        </a:lnTo>
                        <a:lnTo>
                          <a:pt x="21" y="7"/>
                        </a:lnTo>
                        <a:lnTo>
                          <a:pt x="21" y="7"/>
                        </a:lnTo>
                        <a:lnTo>
                          <a:pt x="16" y="3"/>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68" name="Freeform 140"/>
                  <p:cNvSpPr>
                    <a:spLocks/>
                  </p:cNvSpPr>
                  <p:nvPr/>
                </p:nvSpPr>
                <p:spPr bwMode="auto">
                  <a:xfrm>
                    <a:off x="4185" y="1124"/>
                    <a:ext cx="28" cy="21"/>
                  </a:xfrm>
                  <a:custGeom>
                    <a:avLst/>
                    <a:gdLst/>
                    <a:ahLst/>
                    <a:cxnLst>
                      <a:cxn ang="0">
                        <a:pos x="11" y="0"/>
                      </a:cxn>
                      <a:cxn ang="0">
                        <a:pos x="11" y="0"/>
                      </a:cxn>
                      <a:cxn ang="0">
                        <a:pos x="7" y="0"/>
                      </a:cxn>
                      <a:cxn ang="0">
                        <a:pos x="4" y="3"/>
                      </a:cxn>
                      <a:cxn ang="0">
                        <a:pos x="2" y="7"/>
                      </a:cxn>
                      <a:cxn ang="0">
                        <a:pos x="0" y="12"/>
                      </a:cxn>
                      <a:cxn ang="0">
                        <a:pos x="0" y="12"/>
                      </a:cxn>
                      <a:cxn ang="0">
                        <a:pos x="2" y="14"/>
                      </a:cxn>
                      <a:cxn ang="0">
                        <a:pos x="7" y="19"/>
                      </a:cxn>
                      <a:cxn ang="0">
                        <a:pos x="11" y="21"/>
                      </a:cxn>
                      <a:cxn ang="0">
                        <a:pos x="16" y="21"/>
                      </a:cxn>
                      <a:cxn ang="0">
                        <a:pos x="16" y="21"/>
                      </a:cxn>
                      <a:cxn ang="0">
                        <a:pos x="21" y="21"/>
                      </a:cxn>
                      <a:cxn ang="0">
                        <a:pos x="25" y="19"/>
                      </a:cxn>
                      <a:cxn ang="0">
                        <a:pos x="28" y="14"/>
                      </a:cxn>
                      <a:cxn ang="0">
                        <a:pos x="28" y="12"/>
                      </a:cxn>
                      <a:cxn ang="0">
                        <a:pos x="28" y="12"/>
                      </a:cxn>
                      <a:cxn ang="0">
                        <a:pos x="25" y="7"/>
                      </a:cxn>
                      <a:cxn ang="0">
                        <a:pos x="23" y="3"/>
                      </a:cxn>
                      <a:cxn ang="0">
                        <a:pos x="18" y="0"/>
                      </a:cxn>
                      <a:cxn ang="0">
                        <a:pos x="11" y="0"/>
                      </a:cxn>
                      <a:cxn ang="0">
                        <a:pos x="11" y="0"/>
                      </a:cxn>
                    </a:cxnLst>
                    <a:rect l="0" t="0" r="r" b="b"/>
                    <a:pathLst>
                      <a:path w="28" h="21">
                        <a:moveTo>
                          <a:pt x="11" y="0"/>
                        </a:moveTo>
                        <a:lnTo>
                          <a:pt x="11" y="0"/>
                        </a:lnTo>
                        <a:lnTo>
                          <a:pt x="7" y="0"/>
                        </a:lnTo>
                        <a:lnTo>
                          <a:pt x="4" y="3"/>
                        </a:lnTo>
                        <a:lnTo>
                          <a:pt x="2" y="7"/>
                        </a:lnTo>
                        <a:lnTo>
                          <a:pt x="0" y="12"/>
                        </a:lnTo>
                        <a:lnTo>
                          <a:pt x="0" y="12"/>
                        </a:lnTo>
                        <a:lnTo>
                          <a:pt x="2" y="14"/>
                        </a:lnTo>
                        <a:lnTo>
                          <a:pt x="7" y="19"/>
                        </a:lnTo>
                        <a:lnTo>
                          <a:pt x="11" y="21"/>
                        </a:lnTo>
                        <a:lnTo>
                          <a:pt x="16" y="21"/>
                        </a:lnTo>
                        <a:lnTo>
                          <a:pt x="16" y="21"/>
                        </a:lnTo>
                        <a:lnTo>
                          <a:pt x="21" y="21"/>
                        </a:lnTo>
                        <a:lnTo>
                          <a:pt x="25" y="19"/>
                        </a:lnTo>
                        <a:lnTo>
                          <a:pt x="28" y="14"/>
                        </a:lnTo>
                        <a:lnTo>
                          <a:pt x="28" y="12"/>
                        </a:lnTo>
                        <a:lnTo>
                          <a:pt x="28" y="12"/>
                        </a:lnTo>
                        <a:lnTo>
                          <a:pt x="25" y="7"/>
                        </a:lnTo>
                        <a:lnTo>
                          <a:pt x="23" y="3"/>
                        </a:lnTo>
                        <a:lnTo>
                          <a:pt x="18" y="0"/>
                        </a:lnTo>
                        <a:lnTo>
                          <a:pt x="11" y="0"/>
                        </a:lnTo>
                        <a:lnTo>
                          <a:pt x="11" y="0"/>
                        </a:lnTo>
                        <a:close/>
                      </a:path>
                    </a:pathLst>
                  </a:custGeom>
                  <a:noFill/>
                  <a:ln w="3175">
                    <a:solidFill>
                      <a:srgbClr val="000000"/>
                    </a:solidFill>
                    <a:prstDash val="solid"/>
                    <a:round/>
                    <a:headEnd/>
                    <a:tailEnd/>
                  </a:ln>
                </p:spPr>
                <p:txBody>
                  <a:bodyPr/>
                  <a:lstStyle/>
                  <a:p>
                    <a:endParaRPr lang="en-US" sz="1400"/>
                  </a:p>
                </p:txBody>
              </p:sp>
              <p:sp>
                <p:nvSpPr>
                  <p:cNvPr id="765069" name="Freeform 141"/>
                  <p:cNvSpPr>
                    <a:spLocks/>
                  </p:cNvSpPr>
                  <p:nvPr/>
                </p:nvSpPr>
                <p:spPr bwMode="auto">
                  <a:xfrm>
                    <a:off x="4175" y="1223"/>
                    <a:ext cx="24" cy="29"/>
                  </a:xfrm>
                  <a:custGeom>
                    <a:avLst/>
                    <a:gdLst/>
                    <a:ahLst/>
                    <a:cxnLst>
                      <a:cxn ang="0">
                        <a:pos x="7" y="0"/>
                      </a:cxn>
                      <a:cxn ang="0">
                        <a:pos x="7" y="0"/>
                      </a:cxn>
                      <a:cxn ang="0">
                        <a:pos x="0" y="3"/>
                      </a:cxn>
                      <a:cxn ang="0">
                        <a:pos x="0" y="24"/>
                      </a:cxn>
                      <a:cxn ang="0">
                        <a:pos x="0" y="24"/>
                      </a:cxn>
                      <a:cxn ang="0">
                        <a:pos x="5" y="26"/>
                      </a:cxn>
                      <a:cxn ang="0">
                        <a:pos x="12" y="29"/>
                      </a:cxn>
                      <a:cxn ang="0">
                        <a:pos x="12" y="29"/>
                      </a:cxn>
                      <a:cxn ang="0">
                        <a:pos x="17" y="26"/>
                      </a:cxn>
                      <a:cxn ang="0">
                        <a:pos x="21" y="24"/>
                      </a:cxn>
                      <a:cxn ang="0">
                        <a:pos x="24" y="19"/>
                      </a:cxn>
                      <a:cxn ang="0">
                        <a:pos x="24" y="14"/>
                      </a:cxn>
                      <a:cxn ang="0">
                        <a:pos x="24" y="14"/>
                      </a:cxn>
                      <a:cxn ang="0">
                        <a:pos x="21" y="10"/>
                      </a:cxn>
                      <a:cxn ang="0">
                        <a:pos x="17" y="5"/>
                      </a:cxn>
                      <a:cxn ang="0">
                        <a:pos x="12" y="3"/>
                      </a:cxn>
                      <a:cxn ang="0">
                        <a:pos x="7" y="0"/>
                      </a:cxn>
                      <a:cxn ang="0">
                        <a:pos x="7" y="0"/>
                      </a:cxn>
                    </a:cxnLst>
                    <a:rect l="0" t="0" r="r" b="b"/>
                    <a:pathLst>
                      <a:path w="24" h="29">
                        <a:moveTo>
                          <a:pt x="7" y="0"/>
                        </a:moveTo>
                        <a:lnTo>
                          <a:pt x="7" y="0"/>
                        </a:lnTo>
                        <a:lnTo>
                          <a:pt x="0" y="3"/>
                        </a:lnTo>
                        <a:lnTo>
                          <a:pt x="0" y="24"/>
                        </a:lnTo>
                        <a:lnTo>
                          <a:pt x="0" y="24"/>
                        </a:lnTo>
                        <a:lnTo>
                          <a:pt x="5" y="26"/>
                        </a:lnTo>
                        <a:lnTo>
                          <a:pt x="12" y="29"/>
                        </a:lnTo>
                        <a:lnTo>
                          <a:pt x="12" y="29"/>
                        </a:lnTo>
                        <a:lnTo>
                          <a:pt x="17" y="26"/>
                        </a:lnTo>
                        <a:lnTo>
                          <a:pt x="21" y="24"/>
                        </a:lnTo>
                        <a:lnTo>
                          <a:pt x="24" y="19"/>
                        </a:lnTo>
                        <a:lnTo>
                          <a:pt x="24" y="14"/>
                        </a:lnTo>
                        <a:lnTo>
                          <a:pt x="24" y="14"/>
                        </a:lnTo>
                        <a:lnTo>
                          <a:pt x="21" y="10"/>
                        </a:lnTo>
                        <a:lnTo>
                          <a:pt x="17" y="5"/>
                        </a:lnTo>
                        <a:lnTo>
                          <a:pt x="12" y="3"/>
                        </a:lnTo>
                        <a:lnTo>
                          <a:pt x="7" y="0"/>
                        </a:lnTo>
                        <a:lnTo>
                          <a:pt x="7" y="0"/>
                        </a:lnTo>
                        <a:close/>
                      </a:path>
                    </a:pathLst>
                  </a:custGeom>
                  <a:noFill/>
                  <a:ln w="3175">
                    <a:solidFill>
                      <a:srgbClr val="000000"/>
                    </a:solidFill>
                    <a:prstDash val="solid"/>
                    <a:round/>
                    <a:headEnd/>
                    <a:tailEnd/>
                  </a:ln>
                </p:spPr>
                <p:txBody>
                  <a:bodyPr/>
                  <a:lstStyle/>
                  <a:p>
                    <a:endParaRPr lang="en-US" sz="1400"/>
                  </a:p>
                </p:txBody>
              </p:sp>
              <p:sp>
                <p:nvSpPr>
                  <p:cNvPr id="765070" name="Freeform 142"/>
                  <p:cNvSpPr>
                    <a:spLocks/>
                  </p:cNvSpPr>
                  <p:nvPr/>
                </p:nvSpPr>
                <p:spPr bwMode="auto">
                  <a:xfrm>
                    <a:off x="4189" y="1127"/>
                    <a:ext cx="24" cy="18"/>
                  </a:xfrm>
                  <a:custGeom>
                    <a:avLst/>
                    <a:gdLst/>
                    <a:ahLst/>
                    <a:cxnLst>
                      <a:cxn ang="0">
                        <a:pos x="10" y="0"/>
                      </a:cxn>
                      <a:cxn ang="0">
                        <a:pos x="10" y="0"/>
                      </a:cxn>
                      <a:cxn ang="0">
                        <a:pos x="5" y="0"/>
                      </a:cxn>
                      <a:cxn ang="0">
                        <a:pos x="3" y="2"/>
                      </a:cxn>
                      <a:cxn ang="0">
                        <a:pos x="0" y="7"/>
                      </a:cxn>
                      <a:cxn ang="0">
                        <a:pos x="0" y="9"/>
                      </a:cxn>
                      <a:cxn ang="0">
                        <a:pos x="0" y="9"/>
                      </a:cxn>
                      <a:cxn ang="0">
                        <a:pos x="3" y="14"/>
                      </a:cxn>
                      <a:cxn ang="0">
                        <a:pos x="5" y="16"/>
                      </a:cxn>
                      <a:cxn ang="0">
                        <a:pos x="10" y="18"/>
                      </a:cxn>
                      <a:cxn ang="0">
                        <a:pos x="14" y="18"/>
                      </a:cxn>
                      <a:cxn ang="0">
                        <a:pos x="14" y="18"/>
                      </a:cxn>
                      <a:cxn ang="0">
                        <a:pos x="19" y="18"/>
                      </a:cxn>
                      <a:cxn ang="0">
                        <a:pos x="21" y="16"/>
                      </a:cxn>
                      <a:cxn ang="0">
                        <a:pos x="24" y="14"/>
                      </a:cxn>
                      <a:cxn ang="0">
                        <a:pos x="24" y="9"/>
                      </a:cxn>
                      <a:cxn ang="0">
                        <a:pos x="24" y="9"/>
                      </a:cxn>
                      <a:cxn ang="0">
                        <a:pos x="21" y="7"/>
                      </a:cxn>
                      <a:cxn ang="0">
                        <a:pos x="19" y="2"/>
                      </a:cxn>
                      <a:cxn ang="0">
                        <a:pos x="14" y="0"/>
                      </a:cxn>
                      <a:cxn ang="0">
                        <a:pos x="10" y="0"/>
                      </a:cxn>
                      <a:cxn ang="0">
                        <a:pos x="10" y="0"/>
                      </a:cxn>
                    </a:cxnLst>
                    <a:rect l="0" t="0" r="r" b="b"/>
                    <a:pathLst>
                      <a:path w="24" h="18">
                        <a:moveTo>
                          <a:pt x="10" y="0"/>
                        </a:moveTo>
                        <a:lnTo>
                          <a:pt x="10" y="0"/>
                        </a:lnTo>
                        <a:lnTo>
                          <a:pt x="5" y="0"/>
                        </a:lnTo>
                        <a:lnTo>
                          <a:pt x="3" y="2"/>
                        </a:lnTo>
                        <a:lnTo>
                          <a:pt x="0" y="7"/>
                        </a:lnTo>
                        <a:lnTo>
                          <a:pt x="0" y="9"/>
                        </a:lnTo>
                        <a:lnTo>
                          <a:pt x="0" y="9"/>
                        </a:lnTo>
                        <a:lnTo>
                          <a:pt x="3" y="14"/>
                        </a:lnTo>
                        <a:lnTo>
                          <a:pt x="5" y="16"/>
                        </a:lnTo>
                        <a:lnTo>
                          <a:pt x="10" y="18"/>
                        </a:lnTo>
                        <a:lnTo>
                          <a:pt x="14" y="18"/>
                        </a:lnTo>
                        <a:lnTo>
                          <a:pt x="14" y="18"/>
                        </a:lnTo>
                        <a:lnTo>
                          <a:pt x="19" y="18"/>
                        </a:lnTo>
                        <a:lnTo>
                          <a:pt x="21" y="16"/>
                        </a:lnTo>
                        <a:lnTo>
                          <a:pt x="24" y="14"/>
                        </a:lnTo>
                        <a:lnTo>
                          <a:pt x="24" y="9"/>
                        </a:lnTo>
                        <a:lnTo>
                          <a:pt x="24" y="9"/>
                        </a:lnTo>
                        <a:lnTo>
                          <a:pt x="21" y="7"/>
                        </a:lnTo>
                        <a:lnTo>
                          <a:pt x="19" y="2"/>
                        </a:lnTo>
                        <a:lnTo>
                          <a:pt x="14" y="0"/>
                        </a:lnTo>
                        <a:lnTo>
                          <a:pt x="10" y="0"/>
                        </a:lnTo>
                        <a:lnTo>
                          <a:pt x="10" y="0"/>
                        </a:lnTo>
                        <a:close/>
                      </a:path>
                    </a:pathLst>
                  </a:custGeom>
                  <a:noFill/>
                  <a:ln w="3175">
                    <a:solidFill>
                      <a:srgbClr val="000000"/>
                    </a:solidFill>
                    <a:prstDash val="solid"/>
                    <a:round/>
                    <a:headEnd/>
                    <a:tailEnd/>
                  </a:ln>
                </p:spPr>
                <p:txBody>
                  <a:bodyPr/>
                  <a:lstStyle/>
                  <a:p>
                    <a:endParaRPr lang="en-US" sz="1400"/>
                  </a:p>
                </p:txBody>
              </p:sp>
              <p:sp>
                <p:nvSpPr>
                  <p:cNvPr id="765071" name="Freeform 143"/>
                  <p:cNvSpPr>
                    <a:spLocks/>
                  </p:cNvSpPr>
                  <p:nvPr/>
                </p:nvSpPr>
                <p:spPr bwMode="auto">
                  <a:xfrm>
                    <a:off x="4175" y="1228"/>
                    <a:ext cx="24" cy="24"/>
                  </a:xfrm>
                  <a:custGeom>
                    <a:avLst/>
                    <a:gdLst/>
                    <a:ahLst/>
                    <a:cxnLst>
                      <a:cxn ang="0">
                        <a:pos x="10" y="0"/>
                      </a:cxn>
                      <a:cxn ang="0">
                        <a:pos x="10" y="0"/>
                      </a:cxn>
                      <a:cxn ang="0">
                        <a:pos x="5" y="0"/>
                      </a:cxn>
                      <a:cxn ang="0">
                        <a:pos x="0" y="5"/>
                      </a:cxn>
                      <a:cxn ang="0">
                        <a:pos x="0" y="16"/>
                      </a:cxn>
                      <a:cxn ang="0">
                        <a:pos x="0" y="16"/>
                      </a:cxn>
                      <a:cxn ang="0">
                        <a:pos x="7" y="21"/>
                      </a:cxn>
                      <a:cxn ang="0">
                        <a:pos x="12" y="24"/>
                      </a:cxn>
                      <a:cxn ang="0">
                        <a:pos x="12" y="24"/>
                      </a:cxn>
                      <a:cxn ang="0">
                        <a:pos x="17" y="21"/>
                      </a:cxn>
                      <a:cxn ang="0">
                        <a:pos x="21" y="19"/>
                      </a:cxn>
                      <a:cxn ang="0">
                        <a:pos x="24" y="16"/>
                      </a:cxn>
                      <a:cxn ang="0">
                        <a:pos x="24" y="12"/>
                      </a:cxn>
                      <a:cxn ang="0">
                        <a:pos x="24" y="12"/>
                      </a:cxn>
                      <a:cxn ang="0">
                        <a:pos x="21" y="7"/>
                      </a:cxn>
                      <a:cxn ang="0">
                        <a:pos x="19" y="5"/>
                      </a:cxn>
                      <a:cxn ang="0">
                        <a:pos x="14" y="0"/>
                      </a:cxn>
                      <a:cxn ang="0">
                        <a:pos x="10" y="0"/>
                      </a:cxn>
                      <a:cxn ang="0">
                        <a:pos x="10" y="0"/>
                      </a:cxn>
                    </a:cxnLst>
                    <a:rect l="0" t="0" r="r" b="b"/>
                    <a:pathLst>
                      <a:path w="24" h="24">
                        <a:moveTo>
                          <a:pt x="10" y="0"/>
                        </a:moveTo>
                        <a:lnTo>
                          <a:pt x="10" y="0"/>
                        </a:lnTo>
                        <a:lnTo>
                          <a:pt x="5" y="0"/>
                        </a:lnTo>
                        <a:lnTo>
                          <a:pt x="0" y="5"/>
                        </a:lnTo>
                        <a:lnTo>
                          <a:pt x="0" y="16"/>
                        </a:lnTo>
                        <a:lnTo>
                          <a:pt x="0" y="16"/>
                        </a:lnTo>
                        <a:lnTo>
                          <a:pt x="7" y="21"/>
                        </a:lnTo>
                        <a:lnTo>
                          <a:pt x="12" y="24"/>
                        </a:lnTo>
                        <a:lnTo>
                          <a:pt x="12" y="24"/>
                        </a:lnTo>
                        <a:lnTo>
                          <a:pt x="17" y="21"/>
                        </a:lnTo>
                        <a:lnTo>
                          <a:pt x="21" y="19"/>
                        </a:lnTo>
                        <a:lnTo>
                          <a:pt x="24" y="16"/>
                        </a:lnTo>
                        <a:lnTo>
                          <a:pt x="24" y="12"/>
                        </a:lnTo>
                        <a:lnTo>
                          <a:pt x="24" y="12"/>
                        </a:lnTo>
                        <a:lnTo>
                          <a:pt x="21" y="7"/>
                        </a:lnTo>
                        <a:lnTo>
                          <a:pt x="19" y="5"/>
                        </a:lnTo>
                        <a:lnTo>
                          <a:pt x="14" y="0"/>
                        </a:lnTo>
                        <a:lnTo>
                          <a:pt x="10" y="0"/>
                        </a:lnTo>
                        <a:lnTo>
                          <a:pt x="10" y="0"/>
                        </a:lnTo>
                        <a:close/>
                      </a:path>
                    </a:pathLst>
                  </a:custGeom>
                  <a:noFill/>
                  <a:ln w="3175">
                    <a:solidFill>
                      <a:srgbClr val="000000"/>
                    </a:solidFill>
                    <a:prstDash val="solid"/>
                    <a:round/>
                    <a:headEnd/>
                    <a:tailEnd/>
                  </a:ln>
                </p:spPr>
                <p:txBody>
                  <a:bodyPr/>
                  <a:lstStyle/>
                  <a:p>
                    <a:endParaRPr lang="en-US" sz="1400"/>
                  </a:p>
                </p:txBody>
              </p:sp>
              <p:sp>
                <p:nvSpPr>
                  <p:cNvPr id="765072" name="Freeform 144"/>
                  <p:cNvSpPr>
                    <a:spLocks/>
                  </p:cNvSpPr>
                  <p:nvPr/>
                </p:nvSpPr>
                <p:spPr bwMode="auto">
                  <a:xfrm>
                    <a:off x="4531" y="1275"/>
                    <a:ext cx="21" cy="19"/>
                  </a:xfrm>
                  <a:custGeom>
                    <a:avLst/>
                    <a:gdLst/>
                    <a:ahLst/>
                    <a:cxnLst>
                      <a:cxn ang="0">
                        <a:pos x="9" y="0"/>
                      </a:cxn>
                      <a:cxn ang="0">
                        <a:pos x="9" y="0"/>
                      </a:cxn>
                      <a:cxn ang="0">
                        <a:pos x="5" y="0"/>
                      </a:cxn>
                      <a:cxn ang="0">
                        <a:pos x="2" y="2"/>
                      </a:cxn>
                      <a:cxn ang="0">
                        <a:pos x="0" y="5"/>
                      </a:cxn>
                      <a:cxn ang="0">
                        <a:pos x="0" y="10"/>
                      </a:cxn>
                      <a:cxn ang="0">
                        <a:pos x="0" y="10"/>
                      </a:cxn>
                      <a:cxn ang="0">
                        <a:pos x="2" y="14"/>
                      </a:cxn>
                      <a:cxn ang="0">
                        <a:pos x="5" y="17"/>
                      </a:cxn>
                      <a:cxn ang="0">
                        <a:pos x="9" y="19"/>
                      </a:cxn>
                      <a:cxn ang="0">
                        <a:pos x="12" y="19"/>
                      </a:cxn>
                      <a:cxn ang="0">
                        <a:pos x="12" y="19"/>
                      </a:cxn>
                      <a:cxn ang="0">
                        <a:pos x="17" y="19"/>
                      </a:cxn>
                      <a:cxn ang="0">
                        <a:pos x="19" y="17"/>
                      </a:cxn>
                      <a:cxn ang="0">
                        <a:pos x="21" y="14"/>
                      </a:cxn>
                      <a:cxn ang="0">
                        <a:pos x="21" y="10"/>
                      </a:cxn>
                      <a:cxn ang="0">
                        <a:pos x="21" y="10"/>
                      </a:cxn>
                      <a:cxn ang="0">
                        <a:pos x="19" y="5"/>
                      </a:cxn>
                      <a:cxn ang="0">
                        <a:pos x="17" y="2"/>
                      </a:cxn>
                      <a:cxn ang="0">
                        <a:pos x="14" y="0"/>
                      </a:cxn>
                      <a:cxn ang="0">
                        <a:pos x="9" y="0"/>
                      </a:cxn>
                      <a:cxn ang="0">
                        <a:pos x="9" y="0"/>
                      </a:cxn>
                    </a:cxnLst>
                    <a:rect l="0" t="0" r="r" b="b"/>
                    <a:pathLst>
                      <a:path w="21" h="19">
                        <a:moveTo>
                          <a:pt x="9" y="0"/>
                        </a:moveTo>
                        <a:lnTo>
                          <a:pt x="9" y="0"/>
                        </a:lnTo>
                        <a:lnTo>
                          <a:pt x="5" y="0"/>
                        </a:lnTo>
                        <a:lnTo>
                          <a:pt x="2" y="2"/>
                        </a:lnTo>
                        <a:lnTo>
                          <a:pt x="0" y="5"/>
                        </a:lnTo>
                        <a:lnTo>
                          <a:pt x="0" y="10"/>
                        </a:lnTo>
                        <a:lnTo>
                          <a:pt x="0" y="10"/>
                        </a:lnTo>
                        <a:lnTo>
                          <a:pt x="2" y="14"/>
                        </a:lnTo>
                        <a:lnTo>
                          <a:pt x="5" y="17"/>
                        </a:lnTo>
                        <a:lnTo>
                          <a:pt x="9" y="19"/>
                        </a:lnTo>
                        <a:lnTo>
                          <a:pt x="12" y="19"/>
                        </a:lnTo>
                        <a:lnTo>
                          <a:pt x="12" y="19"/>
                        </a:lnTo>
                        <a:lnTo>
                          <a:pt x="17" y="19"/>
                        </a:lnTo>
                        <a:lnTo>
                          <a:pt x="19" y="17"/>
                        </a:lnTo>
                        <a:lnTo>
                          <a:pt x="21" y="14"/>
                        </a:lnTo>
                        <a:lnTo>
                          <a:pt x="21" y="10"/>
                        </a:lnTo>
                        <a:lnTo>
                          <a:pt x="21" y="10"/>
                        </a:lnTo>
                        <a:lnTo>
                          <a:pt x="19" y="5"/>
                        </a:lnTo>
                        <a:lnTo>
                          <a:pt x="17" y="2"/>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73" name="Freeform 145"/>
                  <p:cNvSpPr>
                    <a:spLocks/>
                  </p:cNvSpPr>
                  <p:nvPr/>
                </p:nvSpPr>
                <p:spPr bwMode="auto">
                  <a:xfrm>
                    <a:off x="4564" y="1318"/>
                    <a:ext cx="21" cy="18"/>
                  </a:xfrm>
                  <a:custGeom>
                    <a:avLst/>
                    <a:gdLst/>
                    <a:ahLst/>
                    <a:cxnLst>
                      <a:cxn ang="0">
                        <a:pos x="9" y="0"/>
                      </a:cxn>
                      <a:cxn ang="0">
                        <a:pos x="9" y="0"/>
                      </a:cxn>
                      <a:cxn ang="0">
                        <a:pos x="5" y="0"/>
                      </a:cxn>
                      <a:cxn ang="0">
                        <a:pos x="2" y="2"/>
                      </a:cxn>
                      <a:cxn ang="0">
                        <a:pos x="0" y="4"/>
                      </a:cxn>
                      <a:cxn ang="0">
                        <a:pos x="0" y="9"/>
                      </a:cxn>
                      <a:cxn ang="0">
                        <a:pos x="0" y="9"/>
                      </a:cxn>
                      <a:cxn ang="0">
                        <a:pos x="2" y="14"/>
                      </a:cxn>
                      <a:cxn ang="0">
                        <a:pos x="5" y="16"/>
                      </a:cxn>
                      <a:cxn ang="0">
                        <a:pos x="7" y="18"/>
                      </a:cxn>
                      <a:cxn ang="0">
                        <a:pos x="12" y="18"/>
                      </a:cxn>
                      <a:cxn ang="0">
                        <a:pos x="12" y="18"/>
                      </a:cxn>
                      <a:cxn ang="0">
                        <a:pos x="17" y="18"/>
                      </a:cxn>
                      <a:cxn ang="0">
                        <a:pos x="19" y="16"/>
                      </a:cxn>
                      <a:cxn ang="0">
                        <a:pos x="19" y="14"/>
                      </a:cxn>
                      <a:cxn ang="0">
                        <a:pos x="21" y="9"/>
                      </a:cxn>
                      <a:cxn ang="0">
                        <a:pos x="21" y="9"/>
                      </a:cxn>
                      <a:cxn ang="0">
                        <a:pos x="19" y="4"/>
                      </a:cxn>
                      <a:cxn ang="0">
                        <a:pos x="17" y="2"/>
                      </a:cxn>
                      <a:cxn ang="0">
                        <a:pos x="9" y="0"/>
                      </a:cxn>
                      <a:cxn ang="0">
                        <a:pos x="9" y="0"/>
                      </a:cxn>
                    </a:cxnLst>
                    <a:rect l="0" t="0" r="r" b="b"/>
                    <a:pathLst>
                      <a:path w="21" h="18">
                        <a:moveTo>
                          <a:pt x="9" y="0"/>
                        </a:moveTo>
                        <a:lnTo>
                          <a:pt x="9" y="0"/>
                        </a:lnTo>
                        <a:lnTo>
                          <a:pt x="5" y="0"/>
                        </a:lnTo>
                        <a:lnTo>
                          <a:pt x="2" y="2"/>
                        </a:lnTo>
                        <a:lnTo>
                          <a:pt x="0" y="4"/>
                        </a:lnTo>
                        <a:lnTo>
                          <a:pt x="0" y="9"/>
                        </a:lnTo>
                        <a:lnTo>
                          <a:pt x="0" y="9"/>
                        </a:lnTo>
                        <a:lnTo>
                          <a:pt x="2" y="14"/>
                        </a:lnTo>
                        <a:lnTo>
                          <a:pt x="5" y="16"/>
                        </a:lnTo>
                        <a:lnTo>
                          <a:pt x="7" y="18"/>
                        </a:lnTo>
                        <a:lnTo>
                          <a:pt x="12" y="18"/>
                        </a:lnTo>
                        <a:lnTo>
                          <a:pt x="12" y="18"/>
                        </a:lnTo>
                        <a:lnTo>
                          <a:pt x="17" y="18"/>
                        </a:lnTo>
                        <a:lnTo>
                          <a:pt x="19" y="16"/>
                        </a:lnTo>
                        <a:lnTo>
                          <a:pt x="19" y="14"/>
                        </a:lnTo>
                        <a:lnTo>
                          <a:pt x="21" y="9"/>
                        </a:lnTo>
                        <a:lnTo>
                          <a:pt x="21" y="9"/>
                        </a:lnTo>
                        <a:lnTo>
                          <a:pt x="19" y="4"/>
                        </a:lnTo>
                        <a:lnTo>
                          <a:pt x="17" y="2"/>
                        </a:lnTo>
                        <a:lnTo>
                          <a:pt x="9" y="0"/>
                        </a:lnTo>
                        <a:lnTo>
                          <a:pt x="9" y="0"/>
                        </a:lnTo>
                        <a:close/>
                      </a:path>
                    </a:pathLst>
                  </a:custGeom>
                  <a:solidFill>
                    <a:srgbClr val="000000"/>
                  </a:solidFill>
                  <a:ln w="9525">
                    <a:noFill/>
                    <a:round/>
                    <a:headEnd/>
                    <a:tailEnd/>
                  </a:ln>
                </p:spPr>
                <p:txBody>
                  <a:bodyPr/>
                  <a:lstStyle/>
                  <a:p>
                    <a:endParaRPr lang="en-US" sz="1400"/>
                  </a:p>
                </p:txBody>
              </p:sp>
              <p:sp>
                <p:nvSpPr>
                  <p:cNvPr id="765074" name="Freeform 146"/>
                  <p:cNvSpPr>
                    <a:spLocks/>
                  </p:cNvSpPr>
                  <p:nvPr/>
                </p:nvSpPr>
                <p:spPr bwMode="auto">
                  <a:xfrm>
                    <a:off x="4340" y="1061"/>
                    <a:ext cx="125" cy="106"/>
                  </a:xfrm>
                  <a:custGeom>
                    <a:avLst/>
                    <a:gdLst/>
                    <a:ahLst/>
                    <a:cxnLst>
                      <a:cxn ang="0">
                        <a:pos x="54" y="0"/>
                      </a:cxn>
                      <a:cxn ang="0">
                        <a:pos x="54" y="0"/>
                      </a:cxn>
                      <a:cxn ang="0">
                        <a:pos x="38" y="2"/>
                      </a:cxn>
                      <a:cxn ang="0">
                        <a:pos x="24" y="9"/>
                      </a:cxn>
                      <a:cxn ang="0">
                        <a:pos x="14" y="16"/>
                      </a:cxn>
                      <a:cxn ang="0">
                        <a:pos x="5" y="25"/>
                      </a:cxn>
                      <a:cxn ang="0">
                        <a:pos x="0" y="37"/>
                      </a:cxn>
                      <a:cxn ang="0">
                        <a:pos x="0" y="51"/>
                      </a:cxn>
                      <a:cxn ang="0">
                        <a:pos x="5" y="66"/>
                      </a:cxn>
                      <a:cxn ang="0">
                        <a:pos x="12" y="80"/>
                      </a:cxn>
                      <a:cxn ang="0">
                        <a:pos x="12" y="80"/>
                      </a:cxn>
                      <a:cxn ang="0">
                        <a:pos x="24" y="89"/>
                      </a:cxn>
                      <a:cxn ang="0">
                        <a:pos x="38" y="96"/>
                      </a:cxn>
                      <a:cxn ang="0">
                        <a:pos x="52" y="103"/>
                      </a:cxn>
                      <a:cxn ang="0">
                        <a:pos x="68" y="106"/>
                      </a:cxn>
                      <a:cxn ang="0">
                        <a:pos x="83" y="103"/>
                      </a:cxn>
                      <a:cxn ang="0">
                        <a:pos x="97" y="101"/>
                      </a:cxn>
                      <a:cxn ang="0">
                        <a:pos x="109" y="92"/>
                      </a:cxn>
                      <a:cxn ang="0">
                        <a:pos x="120" y="80"/>
                      </a:cxn>
                      <a:cxn ang="0">
                        <a:pos x="120" y="80"/>
                      </a:cxn>
                      <a:cxn ang="0">
                        <a:pos x="125" y="66"/>
                      </a:cxn>
                      <a:cxn ang="0">
                        <a:pos x="125" y="51"/>
                      </a:cxn>
                      <a:cxn ang="0">
                        <a:pos x="120" y="37"/>
                      </a:cxn>
                      <a:cxn ang="0">
                        <a:pos x="111" y="28"/>
                      </a:cxn>
                      <a:cxn ang="0">
                        <a:pos x="101" y="16"/>
                      </a:cxn>
                      <a:cxn ang="0">
                        <a:pos x="87" y="9"/>
                      </a:cxn>
                      <a:cxn ang="0">
                        <a:pos x="73" y="4"/>
                      </a:cxn>
                      <a:cxn ang="0">
                        <a:pos x="59" y="2"/>
                      </a:cxn>
                      <a:cxn ang="0">
                        <a:pos x="54" y="0"/>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12" y="80"/>
                        </a:lnTo>
                        <a:lnTo>
                          <a:pt x="24" y="89"/>
                        </a:lnTo>
                        <a:lnTo>
                          <a:pt x="38" y="96"/>
                        </a:lnTo>
                        <a:lnTo>
                          <a:pt x="52" y="103"/>
                        </a:lnTo>
                        <a:lnTo>
                          <a:pt x="68" y="106"/>
                        </a:lnTo>
                        <a:lnTo>
                          <a:pt x="83" y="103"/>
                        </a:lnTo>
                        <a:lnTo>
                          <a:pt x="97" y="101"/>
                        </a:lnTo>
                        <a:lnTo>
                          <a:pt x="109" y="92"/>
                        </a:lnTo>
                        <a:lnTo>
                          <a:pt x="120" y="80"/>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w="9525">
                    <a:noFill/>
                    <a:round/>
                    <a:headEnd/>
                    <a:tailEnd/>
                  </a:ln>
                </p:spPr>
                <p:txBody>
                  <a:bodyPr/>
                  <a:lstStyle/>
                  <a:p>
                    <a:endParaRPr lang="en-US" sz="1400"/>
                  </a:p>
                </p:txBody>
              </p:sp>
              <p:sp>
                <p:nvSpPr>
                  <p:cNvPr id="765075" name="Freeform 147"/>
                  <p:cNvSpPr>
                    <a:spLocks/>
                  </p:cNvSpPr>
                  <p:nvPr/>
                </p:nvSpPr>
                <p:spPr bwMode="auto">
                  <a:xfrm>
                    <a:off x="4347" y="1070"/>
                    <a:ext cx="111" cy="90"/>
                  </a:xfrm>
                  <a:custGeom>
                    <a:avLst/>
                    <a:gdLst/>
                    <a:ahLst/>
                    <a:cxnLst>
                      <a:cxn ang="0">
                        <a:pos x="47" y="0"/>
                      </a:cxn>
                      <a:cxn ang="0">
                        <a:pos x="47" y="0"/>
                      </a:cxn>
                      <a:cxn ang="0">
                        <a:pos x="36" y="0"/>
                      </a:cxn>
                      <a:cxn ang="0">
                        <a:pos x="26" y="2"/>
                      </a:cxn>
                      <a:cxn ang="0">
                        <a:pos x="19" y="7"/>
                      </a:cxn>
                      <a:cxn ang="0">
                        <a:pos x="12" y="12"/>
                      </a:cxn>
                      <a:cxn ang="0">
                        <a:pos x="5" y="19"/>
                      </a:cxn>
                      <a:cxn ang="0">
                        <a:pos x="3" y="26"/>
                      </a:cxn>
                      <a:cxn ang="0">
                        <a:pos x="0" y="35"/>
                      </a:cxn>
                      <a:cxn ang="0">
                        <a:pos x="0" y="45"/>
                      </a:cxn>
                      <a:cxn ang="0">
                        <a:pos x="0" y="45"/>
                      </a:cxn>
                      <a:cxn ang="0">
                        <a:pos x="3" y="54"/>
                      </a:cxn>
                      <a:cxn ang="0">
                        <a:pos x="7" y="61"/>
                      </a:cxn>
                      <a:cxn ang="0">
                        <a:pos x="14" y="68"/>
                      </a:cxn>
                      <a:cxn ang="0">
                        <a:pos x="21" y="75"/>
                      </a:cxn>
                      <a:cxn ang="0">
                        <a:pos x="31" y="80"/>
                      </a:cxn>
                      <a:cxn ang="0">
                        <a:pos x="43" y="85"/>
                      </a:cxn>
                      <a:cxn ang="0">
                        <a:pos x="52" y="87"/>
                      </a:cxn>
                      <a:cxn ang="0">
                        <a:pos x="64" y="90"/>
                      </a:cxn>
                      <a:cxn ang="0">
                        <a:pos x="64" y="90"/>
                      </a:cxn>
                      <a:cxn ang="0">
                        <a:pos x="73" y="87"/>
                      </a:cxn>
                      <a:cxn ang="0">
                        <a:pos x="85" y="85"/>
                      </a:cxn>
                      <a:cxn ang="0">
                        <a:pos x="92" y="80"/>
                      </a:cxn>
                      <a:cxn ang="0">
                        <a:pos x="99" y="75"/>
                      </a:cxn>
                      <a:cxn ang="0">
                        <a:pos x="106" y="68"/>
                      </a:cxn>
                      <a:cxn ang="0">
                        <a:pos x="109" y="61"/>
                      </a:cxn>
                      <a:cxn ang="0">
                        <a:pos x="111" y="54"/>
                      </a:cxn>
                      <a:cxn ang="0">
                        <a:pos x="111" y="45"/>
                      </a:cxn>
                      <a:cxn ang="0">
                        <a:pos x="111" y="45"/>
                      </a:cxn>
                      <a:cxn ang="0">
                        <a:pos x="106" y="35"/>
                      </a:cxn>
                      <a:cxn ang="0">
                        <a:pos x="102" y="26"/>
                      </a:cxn>
                      <a:cxn ang="0">
                        <a:pos x="97" y="19"/>
                      </a:cxn>
                      <a:cxn ang="0">
                        <a:pos x="87" y="12"/>
                      </a:cxn>
                      <a:cxn ang="0">
                        <a:pos x="80" y="7"/>
                      </a:cxn>
                      <a:cxn ang="0">
                        <a:pos x="69" y="2"/>
                      </a:cxn>
                      <a:cxn ang="0">
                        <a:pos x="59" y="0"/>
                      </a:cxn>
                      <a:cxn ang="0">
                        <a:pos x="47" y="0"/>
                      </a:cxn>
                      <a:cxn ang="0">
                        <a:pos x="47" y="0"/>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0" y="45"/>
                        </a:lnTo>
                        <a:lnTo>
                          <a:pt x="3" y="54"/>
                        </a:lnTo>
                        <a:lnTo>
                          <a:pt x="7" y="61"/>
                        </a:lnTo>
                        <a:lnTo>
                          <a:pt x="14" y="68"/>
                        </a:lnTo>
                        <a:lnTo>
                          <a:pt x="21" y="75"/>
                        </a:lnTo>
                        <a:lnTo>
                          <a:pt x="31" y="80"/>
                        </a:lnTo>
                        <a:lnTo>
                          <a:pt x="43" y="85"/>
                        </a:lnTo>
                        <a:lnTo>
                          <a:pt x="52" y="87"/>
                        </a:lnTo>
                        <a:lnTo>
                          <a:pt x="64" y="90"/>
                        </a:lnTo>
                        <a:lnTo>
                          <a:pt x="64" y="90"/>
                        </a:lnTo>
                        <a:lnTo>
                          <a:pt x="73" y="87"/>
                        </a:lnTo>
                        <a:lnTo>
                          <a:pt x="85" y="85"/>
                        </a:lnTo>
                        <a:lnTo>
                          <a:pt x="92" y="80"/>
                        </a:lnTo>
                        <a:lnTo>
                          <a:pt x="99" y="75"/>
                        </a:lnTo>
                        <a:lnTo>
                          <a:pt x="106" y="68"/>
                        </a:lnTo>
                        <a:lnTo>
                          <a:pt x="109" y="61"/>
                        </a:lnTo>
                        <a:lnTo>
                          <a:pt x="111" y="54"/>
                        </a:lnTo>
                        <a:lnTo>
                          <a:pt x="111" y="45"/>
                        </a:lnTo>
                        <a:lnTo>
                          <a:pt x="111" y="45"/>
                        </a:lnTo>
                        <a:lnTo>
                          <a:pt x="106" y="35"/>
                        </a:lnTo>
                        <a:lnTo>
                          <a:pt x="102" y="26"/>
                        </a:lnTo>
                        <a:lnTo>
                          <a:pt x="97" y="19"/>
                        </a:lnTo>
                        <a:lnTo>
                          <a:pt x="87" y="12"/>
                        </a:lnTo>
                        <a:lnTo>
                          <a:pt x="80" y="7"/>
                        </a:lnTo>
                        <a:lnTo>
                          <a:pt x="69" y="2"/>
                        </a:lnTo>
                        <a:lnTo>
                          <a:pt x="59" y="0"/>
                        </a:lnTo>
                        <a:lnTo>
                          <a:pt x="47" y="0"/>
                        </a:lnTo>
                        <a:lnTo>
                          <a:pt x="47" y="0"/>
                        </a:lnTo>
                        <a:close/>
                      </a:path>
                    </a:pathLst>
                  </a:custGeom>
                  <a:solidFill>
                    <a:srgbClr val="867365"/>
                  </a:solidFill>
                  <a:ln w="9525">
                    <a:noFill/>
                    <a:round/>
                    <a:headEnd/>
                    <a:tailEnd/>
                  </a:ln>
                </p:spPr>
                <p:txBody>
                  <a:bodyPr/>
                  <a:lstStyle/>
                  <a:p>
                    <a:endParaRPr lang="en-US" sz="1400"/>
                  </a:p>
                </p:txBody>
              </p:sp>
              <p:sp>
                <p:nvSpPr>
                  <p:cNvPr id="765076" name="Freeform 148"/>
                  <p:cNvSpPr>
                    <a:spLocks/>
                  </p:cNvSpPr>
                  <p:nvPr/>
                </p:nvSpPr>
                <p:spPr bwMode="auto">
                  <a:xfrm>
                    <a:off x="4359" y="1079"/>
                    <a:ext cx="85" cy="71"/>
                  </a:xfrm>
                  <a:custGeom>
                    <a:avLst/>
                    <a:gdLst/>
                    <a:ahLst/>
                    <a:cxnLst>
                      <a:cxn ang="0">
                        <a:pos x="38" y="0"/>
                      </a:cxn>
                      <a:cxn ang="0">
                        <a:pos x="38" y="0"/>
                      </a:cxn>
                      <a:cxn ang="0">
                        <a:pos x="26" y="0"/>
                      </a:cxn>
                      <a:cxn ang="0">
                        <a:pos x="16" y="5"/>
                      </a:cxn>
                      <a:cxn ang="0">
                        <a:pos x="9" y="10"/>
                      </a:cxn>
                      <a:cxn ang="0">
                        <a:pos x="5" y="17"/>
                      </a:cxn>
                      <a:cxn ang="0">
                        <a:pos x="2" y="24"/>
                      </a:cxn>
                      <a:cxn ang="0">
                        <a:pos x="0" y="33"/>
                      </a:cxn>
                      <a:cxn ang="0">
                        <a:pos x="2" y="43"/>
                      </a:cxn>
                      <a:cxn ang="0">
                        <a:pos x="9" y="52"/>
                      </a:cxn>
                      <a:cxn ang="0">
                        <a:pos x="9" y="52"/>
                      </a:cxn>
                      <a:cxn ang="0">
                        <a:pos x="16" y="59"/>
                      </a:cxn>
                      <a:cxn ang="0">
                        <a:pos x="26" y="64"/>
                      </a:cxn>
                      <a:cxn ang="0">
                        <a:pos x="35" y="69"/>
                      </a:cxn>
                      <a:cxn ang="0">
                        <a:pos x="47" y="71"/>
                      </a:cxn>
                      <a:cxn ang="0">
                        <a:pos x="57" y="71"/>
                      </a:cxn>
                      <a:cxn ang="0">
                        <a:pos x="66" y="66"/>
                      </a:cxn>
                      <a:cxn ang="0">
                        <a:pos x="75" y="62"/>
                      </a:cxn>
                      <a:cxn ang="0">
                        <a:pos x="82" y="52"/>
                      </a:cxn>
                      <a:cxn ang="0">
                        <a:pos x="82" y="52"/>
                      </a:cxn>
                      <a:cxn ang="0">
                        <a:pos x="85" y="43"/>
                      </a:cxn>
                      <a:cxn ang="0">
                        <a:pos x="85" y="33"/>
                      </a:cxn>
                      <a:cxn ang="0">
                        <a:pos x="82" y="24"/>
                      </a:cxn>
                      <a:cxn ang="0">
                        <a:pos x="78" y="17"/>
                      </a:cxn>
                      <a:cxn ang="0">
                        <a:pos x="71" y="10"/>
                      </a:cxn>
                      <a:cxn ang="0">
                        <a:pos x="61" y="5"/>
                      </a:cxn>
                      <a:cxn ang="0">
                        <a:pos x="52" y="3"/>
                      </a:cxn>
                      <a:cxn ang="0">
                        <a:pos x="42" y="0"/>
                      </a:cxn>
                      <a:cxn ang="0">
                        <a:pos x="38" y="0"/>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9" y="52"/>
                        </a:lnTo>
                        <a:lnTo>
                          <a:pt x="16" y="59"/>
                        </a:lnTo>
                        <a:lnTo>
                          <a:pt x="26" y="64"/>
                        </a:lnTo>
                        <a:lnTo>
                          <a:pt x="35" y="69"/>
                        </a:lnTo>
                        <a:lnTo>
                          <a:pt x="47" y="71"/>
                        </a:lnTo>
                        <a:lnTo>
                          <a:pt x="57" y="71"/>
                        </a:lnTo>
                        <a:lnTo>
                          <a:pt x="66" y="66"/>
                        </a:lnTo>
                        <a:lnTo>
                          <a:pt x="75" y="62"/>
                        </a:lnTo>
                        <a:lnTo>
                          <a:pt x="82" y="5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w="9525">
                    <a:noFill/>
                    <a:round/>
                    <a:headEnd/>
                    <a:tailEnd/>
                  </a:ln>
                </p:spPr>
                <p:txBody>
                  <a:bodyPr/>
                  <a:lstStyle/>
                  <a:p>
                    <a:endParaRPr lang="en-US" sz="1400"/>
                  </a:p>
                </p:txBody>
              </p:sp>
              <p:sp>
                <p:nvSpPr>
                  <p:cNvPr id="765077" name="Freeform 149"/>
                  <p:cNvSpPr>
                    <a:spLocks/>
                  </p:cNvSpPr>
                  <p:nvPr/>
                </p:nvSpPr>
                <p:spPr bwMode="auto">
                  <a:xfrm>
                    <a:off x="4364" y="1084"/>
                    <a:ext cx="75" cy="61"/>
                  </a:xfrm>
                  <a:custGeom>
                    <a:avLst/>
                    <a:gdLst/>
                    <a:ahLst/>
                    <a:cxnLst>
                      <a:cxn ang="0">
                        <a:pos x="33" y="0"/>
                      </a:cxn>
                      <a:cxn ang="0">
                        <a:pos x="33" y="0"/>
                      </a:cxn>
                      <a:cxn ang="0">
                        <a:pos x="19" y="2"/>
                      </a:cxn>
                      <a:cxn ang="0">
                        <a:pos x="9" y="7"/>
                      </a:cxn>
                      <a:cxn ang="0">
                        <a:pos x="2" y="19"/>
                      </a:cxn>
                      <a:cxn ang="0">
                        <a:pos x="0" y="24"/>
                      </a:cxn>
                      <a:cxn ang="0">
                        <a:pos x="0" y="31"/>
                      </a:cxn>
                      <a:cxn ang="0">
                        <a:pos x="0" y="31"/>
                      </a:cxn>
                      <a:cxn ang="0">
                        <a:pos x="7" y="43"/>
                      </a:cxn>
                      <a:cxn ang="0">
                        <a:pos x="16" y="52"/>
                      </a:cxn>
                      <a:cxn ang="0">
                        <a:pos x="28" y="59"/>
                      </a:cxn>
                      <a:cxn ang="0">
                        <a:pos x="44" y="61"/>
                      </a:cxn>
                      <a:cxn ang="0">
                        <a:pos x="44" y="61"/>
                      </a:cxn>
                      <a:cxn ang="0">
                        <a:pos x="59" y="59"/>
                      </a:cxn>
                      <a:cxn ang="0">
                        <a:pos x="68" y="52"/>
                      </a:cxn>
                      <a:cxn ang="0">
                        <a:pos x="73" y="47"/>
                      </a:cxn>
                      <a:cxn ang="0">
                        <a:pos x="75" y="43"/>
                      </a:cxn>
                      <a:cxn ang="0">
                        <a:pos x="75" y="36"/>
                      </a:cxn>
                      <a:cxn ang="0">
                        <a:pos x="75" y="31"/>
                      </a:cxn>
                      <a:cxn ang="0">
                        <a:pos x="75" y="31"/>
                      </a:cxn>
                      <a:cxn ang="0">
                        <a:pos x="73" y="24"/>
                      </a:cxn>
                      <a:cxn ang="0">
                        <a:pos x="70" y="19"/>
                      </a:cxn>
                      <a:cxn ang="0">
                        <a:pos x="61" y="7"/>
                      </a:cxn>
                      <a:cxn ang="0">
                        <a:pos x="47" y="2"/>
                      </a:cxn>
                      <a:cxn ang="0">
                        <a:pos x="33" y="0"/>
                      </a:cxn>
                      <a:cxn ang="0">
                        <a:pos x="33" y="0"/>
                      </a:cxn>
                    </a:cxnLst>
                    <a:rect l="0" t="0" r="r" b="b"/>
                    <a:pathLst>
                      <a:path w="75" h="61">
                        <a:moveTo>
                          <a:pt x="33" y="0"/>
                        </a:moveTo>
                        <a:lnTo>
                          <a:pt x="33" y="0"/>
                        </a:lnTo>
                        <a:lnTo>
                          <a:pt x="19" y="2"/>
                        </a:lnTo>
                        <a:lnTo>
                          <a:pt x="9" y="7"/>
                        </a:lnTo>
                        <a:lnTo>
                          <a:pt x="2" y="19"/>
                        </a:lnTo>
                        <a:lnTo>
                          <a:pt x="0" y="24"/>
                        </a:lnTo>
                        <a:lnTo>
                          <a:pt x="0" y="31"/>
                        </a:lnTo>
                        <a:lnTo>
                          <a:pt x="0" y="31"/>
                        </a:lnTo>
                        <a:lnTo>
                          <a:pt x="7" y="43"/>
                        </a:lnTo>
                        <a:lnTo>
                          <a:pt x="16" y="52"/>
                        </a:lnTo>
                        <a:lnTo>
                          <a:pt x="28" y="59"/>
                        </a:lnTo>
                        <a:lnTo>
                          <a:pt x="44" y="61"/>
                        </a:lnTo>
                        <a:lnTo>
                          <a:pt x="44" y="61"/>
                        </a:lnTo>
                        <a:lnTo>
                          <a:pt x="59" y="59"/>
                        </a:lnTo>
                        <a:lnTo>
                          <a:pt x="68" y="52"/>
                        </a:lnTo>
                        <a:lnTo>
                          <a:pt x="73" y="47"/>
                        </a:lnTo>
                        <a:lnTo>
                          <a:pt x="75" y="43"/>
                        </a:lnTo>
                        <a:lnTo>
                          <a:pt x="75" y="36"/>
                        </a:lnTo>
                        <a:lnTo>
                          <a:pt x="75" y="31"/>
                        </a:lnTo>
                        <a:lnTo>
                          <a:pt x="75" y="31"/>
                        </a:lnTo>
                        <a:lnTo>
                          <a:pt x="73" y="24"/>
                        </a:lnTo>
                        <a:lnTo>
                          <a:pt x="70" y="19"/>
                        </a:lnTo>
                        <a:lnTo>
                          <a:pt x="61" y="7"/>
                        </a:lnTo>
                        <a:lnTo>
                          <a:pt x="47" y="2"/>
                        </a:lnTo>
                        <a:lnTo>
                          <a:pt x="33" y="0"/>
                        </a:lnTo>
                        <a:lnTo>
                          <a:pt x="33" y="0"/>
                        </a:lnTo>
                        <a:close/>
                      </a:path>
                    </a:pathLst>
                  </a:custGeom>
                  <a:solidFill>
                    <a:srgbClr val="867365"/>
                  </a:solidFill>
                  <a:ln w="9525">
                    <a:noFill/>
                    <a:round/>
                    <a:headEnd/>
                    <a:tailEnd/>
                  </a:ln>
                </p:spPr>
                <p:txBody>
                  <a:bodyPr/>
                  <a:lstStyle/>
                  <a:p>
                    <a:endParaRPr lang="en-US" sz="1400"/>
                  </a:p>
                </p:txBody>
              </p:sp>
              <p:sp>
                <p:nvSpPr>
                  <p:cNvPr id="765078" name="Freeform 150"/>
                  <p:cNvSpPr>
                    <a:spLocks/>
                  </p:cNvSpPr>
                  <p:nvPr/>
                </p:nvSpPr>
                <p:spPr bwMode="auto">
                  <a:xfrm>
                    <a:off x="4378" y="1094"/>
                    <a:ext cx="49" cy="42"/>
                  </a:xfrm>
                  <a:custGeom>
                    <a:avLst/>
                    <a:gdLst/>
                    <a:ahLst/>
                    <a:cxnLst>
                      <a:cxn ang="0">
                        <a:pos x="21" y="0"/>
                      </a:cxn>
                      <a:cxn ang="0">
                        <a:pos x="21" y="0"/>
                      </a:cxn>
                      <a:cxn ang="0">
                        <a:pos x="14" y="0"/>
                      </a:cxn>
                      <a:cxn ang="0">
                        <a:pos x="9" y="2"/>
                      </a:cxn>
                      <a:cxn ang="0">
                        <a:pos x="5" y="4"/>
                      </a:cxn>
                      <a:cxn ang="0">
                        <a:pos x="2" y="9"/>
                      </a:cxn>
                      <a:cxn ang="0">
                        <a:pos x="0" y="14"/>
                      </a:cxn>
                      <a:cxn ang="0">
                        <a:pos x="0" y="18"/>
                      </a:cxn>
                      <a:cxn ang="0">
                        <a:pos x="0" y="26"/>
                      </a:cxn>
                      <a:cxn ang="0">
                        <a:pos x="5" y="30"/>
                      </a:cxn>
                      <a:cxn ang="0">
                        <a:pos x="5" y="30"/>
                      </a:cxn>
                      <a:cxn ang="0">
                        <a:pos x="14" y="37"/>
                      </a:cxn>
                      <a:cxn ang="0">
                        <a:pos x="26" y="42"/>
                      </a:cxn>
                      <a:cxn ang="0">
                        <a:pos x="33" y="40"/>
                      </a:cxn>
                      <a:cxn ang="0">
                        <a:pos x="38" y="40"/>
                      </a:cxn>
                      <a:cxn ang="0">
                        <a:pos x="42" y="35"/>
                      </a:cxn>
                      <a:cxn ang="0">
                        <a:pos x="47" y="30"/>
                      </a:cxn>
                      <a:cxn ang="0">
                        <a:pos x="47" y="30"/>
                      </a:cxn>
                      <a:cxn ang="0">
                        <a:pos x="49" y="26"/>
                      </a:cxn>
                      <a:cxn ang="0">
                        <a:pos x="49" y="18"/>
                      </a:cxn>
                      <a:cxn ang="0">
                        <a:pos x="47" y="14"/>
                      </a:cxn>
                      <a:cxn ang="0">
                        <a:pos x="45" y="9"/>
                      </a:cxn>
                      <a:cxn ang="0">
                        <a:pos x="35" y="2"/>
                      </a:cxn>
                      <a:cxn ang="0">
                        <a:pos x="23" y="0"/>
                      </a:cxn>
                      <a:cxn ang="0">
                        <a:pos x="21" y="0"/>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5" y="30"/>
                        </a:lnTo>
                        <a:lnTo>
                          <a:pt x="14" y="37"/>
                        </a:lnTo>
                        <a:lnTo>
                          <a:pt x="26" y="42"/>
                        </a:lnTo>
                        <a:lnTo>
                          <a:pt x="33" y="40"/>
                        </a:lnTo>
                        <a:lnTo>
                          <a:pt x="38" y="40"/>
                        </a:lnTo>
                        <a:lnTo>
                          <a:pt x="42" y="35"/>
                        </a:lnTo>
                        <a:lnTo>
                          <a:pt x="47" y="30"/>
                        </a:lnTo>
                        <a:lnTo>
                          <a:pt x="47" y="30"/>
                        </a:lnTo>
                        <a:lnTo>
                          <a:pt x="49" y="26"/>
                        </a:lnTo>
                        <a:lnTo>
                          <a:pt x="49" y="18"/>
                        </a:lnTo>
                        <a:lnTo>
                          <a:pt x="47" y="14"/>
                        </a:lnTo>
                        <a:lnTo>
                          <a:pt x="45" y="9"/>
                        </a:lnTo>
                        <a:lnTo>
                          <a:pt x="35" y="2"/>
                        </a:lnTo>
                        <a:lnTo>
                          <a:pt x="23" y="0"/>
                        </a:lnTo>
                        <a:lnTo>
                          <a:pt x="21" y="0"/>
                        </a:lnTo>
                        <a:close/>
                      </a:path>
                    </a:pathLst>
                  </a:custGeom>
                  <a:solidFill>
                    <a:srgbClr val="000000"/>
                  </a:solidFill>
                  <a:ln w="9525">
                    <a:noFill/>
                    <a:round/>
                    <a:headEnd/>
                    <a:tailEnd/>
                  </a:ln>
                </p:spPr>
                <p:txBody>
                  <a:bodyPr/>
                  <a:lstStyle/>
                  <a:p>
                    <a:endParaRPr lang="en-US" sz="1400"/>
                  </a:p>
                </p:txBody>
              </p:sp>
              <p:sp>
                <p:nvSpPr>
                  <p:cNvPr id="765079" name="Freeform 151"/>
                  <p:cNvSpPr>
                    <a:spLocks/>
                  </p:cNvSpPr>
                  <p:nvPr/>
                </p:nvSpPr>
                <p:spPr bwMode="auto">
                  <a:xfrm>
                    <a:off x="4383" y="1098"/>
                    <a:ext cx="40" cy="33"/>
                  </a:xfrm>
                  <a:custGeom>
                    <a:avLst/>
                    <a:gdLst/>
                    <a:ahLst/>
                    <a:cxnLst>
                      <a:cxn ang="0">
                        <a:pos x="16" y="0"/>
                      </a:cxn>
                      <a:cxn ang="0">
                        <a:pos x="16" y="0"/>
                      </a:cxn>
                      <a:cxn ang="0">
                        <a:pos x="9" y="0"/>
                      </a:cxn>
                      <a:cxn ang="0">
                        <a:pos x="4" y="5"/>
                      </a:cxn>
                      <a:cxn ang="0">
                        <a:pos x="0" y="10"/>
                      </a:cxn>
                      <a:cxn ang="0">
                        <a:pos x="0" y="17"/>
                      </a:cxn>
                      <a:cxn ang="0">
                        <a:pos x="0" y="17"/>
                      </a:cxn>
                      <a:cxn ang="0">
                        <a:pos x="2" y="22"/>
                      </a:cxn>
                      <a:cxn ang="0">
                        <a:pos x="7" y="29"/>
                      </a:cxn>
                      <a:cxn ang="0">
                        <a:pos x="14" y="31"/>
                      </a:cxn>
                      <a:cxn ang="0">
                        <a:pos x="23" y="33"/>
                      </a:cxn>
                      <a:cxn ang="0">
                        <a:pos x="23" y="33"/>
                      </a:cxn>
                      <a:cxn ang="0">
                        <a:pos x="30" y="31"/>
                      </a:cxn>
                      <a:cxn ang="0">
                        <a:pos x="35" y="29"/>
                      </a:cxn>
                      <a:cxn ang="0">
                        <a:pos x="40" y="22"/>
                      </a:cxn>
                      <a:cxn ang="0">
                        <a:pos x="40" y="17"/>
                      </a:cxn>
                      <a:cxn ang="0">
                        <a:pos x="40" y="17"/>
                      </a:cxn>
                      <a:cxn ang="0">
                        <a:pos x="37" y="10"/>
                      </a:cxn>
                      <a:cxn ang="0">
                        <a:pos x="30" y="5"/>
                      </a:cxn>
                      <a:cxn ang="0">
                        <a:pos x="25" y="0"/>
                      </a:cxn>
                      <a:cxn ang="0">
                        <a:pos x="16" y="0"/>
                      </a:cxn>
                      <a:cxn ang="0">
                        <a:pos x="16" y="0"/>
                      </a:cxn>
                    </a:cxnLst>
                    <a:rect l="0" t="0" r="r" b="b"/>
                    <a:pathLst>
                      <a:path w="40" h="33">
                        <a:moveTo>
                          <a:pt x="16" y="0"/>
                        </a:moveTo>
                        <a:lnTo>
                          <a:pt x="16" y="0"/>
                        </a:lnTo>
                        <a:lnTo>
                          <a:pt x="9" y="0"/>
                        </a:lnTo>
                        <a:lnTo>
                          <a:pt x="4" y="5"/>
                        </a:lnTo>
                        <a:lnTo>
                          <a:pt x="0" y="10"/>
                        </a:lnTo>
                        <a:lnTo>
                          <a:pt x="0" y="17"/>
                        </a:lnTo>
                        <a:lnTo>
                          <a:pt x="0" y="17"/>
                        </a:lnTo>
                        <a:lnTo>
                          <a:pt x="2" y="22"/>
                        </a:lnTo>
                        <a:lnTo>
                          <a:pt x="7" y="29"/>
                        </a:lnTo>
                        <a:lnTo>
                          <a:pt x="14" y="31"/>
                        </a:lnTo>
                        <a:lnTo>
                          <a:pt x="23" y="33"/>
                        </a:lnTo>
                        <a:lnTo>
                          <a:pt x="23" y="33"/>
                        </a:lnTo>
                        <a:lnTo>
                          <a:pt x="30" y="31"/>
                        </a:lnTo>
                        <a:lnTo>
                          <a:pt x="35" y="29"/>
                        </a:lnTo>
                        <a:lnTo>
                          <a:pt x="40" y="22"/>
                        </a:lnTo>
                        <a:lnTo>
                          <a:pt x="40" y="17"/>
                        </a:lnTo>
                        <a:lnTo>
                          <a:pt x="40" y="17"/>
                        </a:lnTo>
                        <a:lnTo>
                          <a:pt x="37" y="10"/>
                        </a:lnTo>
                        <a:lnTo>
                          <a:pt x="30" y="5"/>
                        </a:lnTo>
                        <a:lnTo>
                          <a:pt x="25" y="0"/>
                        </a:lnTo>
                        <a:lnTo>
                          <a:pt x="16" y="0"/>
                        </a:lnTo>
                        <a:lnTo>
                          <a:pt x="16" y="0"/>
                        </a:lnTo>
                        <a:close/>
                      </a:path>
                    </a:pathLst>
                  </a:custGeom>
                  <a:solidFill>
                    <a:srgbClr val="867365"/>
                  </a:solidFill>
                  <a:ln w="9525">
                    <a:noFill/>
                    <a:round/>
                    <a:headEnd/>
                    <a:tailEnd/>
                  </a:ln>
                </p:spPr>
                <p:txBody>
                  <a:bodyPr/>
                  <a:lstStyle/>
                  <a:p>
                    <a:endParaRPr lang="en-US" sz="1400"/>
                  </a:p>
                </p:txBody>
              </p:sp>
              <p:sp>
                <p:nvSpPr>
                  <p:cNvPr id="765080" name="Freeform 152"/>
                  <p:cNvSpPr>
                    <a:spLocks/>
                  </p:cNvSpPr>
                  <p:nvPr/>
                </p:nvSpPr>
                <p:spPr bwMode="auto">
                  <a:xfrm>
                    <a:off x="4392" y="1105"/>
                    <a:ext cx="21" cy="19"/>
                  </a:xfrm>
                  <a:custGeom>
                    <a:avLst/>
                    <a:gdLst/>
                    <a:ahLst/>
                    <a:cxnLst>
                      <a:cxn ang="0">
                        <a:pos x="9" y="0"/>
                      </a:cxn>
                      <a:cxn ang="0">
                        <a:pos x="9" y="0"/>
                      </a:cxn>
                      <a:cxn ang="0">
                        <a:pos x="5" y="0"/>
                      </a:cxn>
                      <a:cxn ang="0">
                        <a:pos x="2" y="3"/>
                      </a:cxn>
                      <a:cxn ang="0">
                        <a:pos x="0" y="5"/>
                      </a:cxn>
                      <a:cxn ang="0">
                        <a:pos x="0" y="10"/>
                      </a:cxn>
                      <a:cxn ang="0">
                        <a:pos x="0" y="10"/>
                      </a:cxn>
                      <a:cxn ang="0">
                        <a:pos x="0" y="12"/>
                      </a:cxn>
                      <a:cxn ang="0">
                        <a:pos x="5" y="15"/>
                      </a:cxn>
                      <a:cxn ang="0">
                        <a:pos x="7" y="17"/>
                      </a:cxn>
                      <a:cxn ang="0">
                        <a:pos x="12" y="19"/>
                      </a:cxn>
                      <a:cxn ang="0">
                        <a:pos x="12" y="19"/>
                      </a:cxn>
                      <a:cxn ang="0">
                        <a:pos x="16" y="17"/>
                      </a:cxn>
                      <a:cxn ang="0">
                        <a:pos x="19" y="15"/>
                      </a:cxn>
                      <a:cxn ang="0">
                        <a:pos x="21" y="12"/>
                      </a:cxn>
                      <a:cxn ang="0">
                        <a:pos x="21" y="10"/>
                      </a:cxn>
                      <a:cxn ang="0">
                        <a:pos x="21" y="10"/>
                      </a:cxn>
                      <a:cxn ang="0">
                        <a:pos x="19" y="5"/>
                      </a:cxn>
                      <a:cxn ang="0">
                        <a:pos x="16" y="3"/>
                      </a:cxn>
                      <a:cxn ang="0">
                        <a:pos x="14" y="0"/>
                      </a:cxn>
                      <a:cxn ang="0">
                        <a:pos x="9" y="0"/>
                      </a:cxn>
                      <a:cxn ang="0">
                        <a:pos x="9" y="0"/>
                      </a:cxn>
                    </a:cxnLst>
                    <a:rect l="0" t="0" r="r" b="b"/>
                    <a:pathLst>
                      <a:path w="21" h="19">
                        <a:moveTo>
                          <a:pt x="9" y="0"/>
                        </a:moveTo>
                        <a:lnTo>
                          <a:pt x="9" y="0"/>
                        </a:lnTo>
                        <a:lnTo>
                          <a:pt x="5" y="0"/>
                        </a:lnTo>
                        <a:lnTo>
                          <a:pt x="2" y="3"/>
                        </a:lnTo>
                        <a:lnTo>
                          <a:pt x="0" y="5"/>
                        </a:lnTo>
                        <a:lnTo>
                          <a:pt x="0" y="10"/>
                        </a:lnTo>
                        <a:lnTo>
                          <a:pt x="0" y="10"/>
                        </a:lnTo>
                        <a:lnTo>
                          <a:pt x="0" y="12"/>
                        </a:lnTo>
                        <a:lnTo>
                          <a:pt x="5" y="15"/>
                        </a:lnTo>
                        <a:lnTo>
                          <a:pt x="7" y="17"/>
                        </a:lnTo>
                        <a:lnTo>
                          <a:pt x="12" y="19"/>
                        </a:lnTo>
                        <a:lnTo>
                          <a:pt x="12" y="19"/>
                        </a:lnTo>
                        <a:lnTo>
                          <a:pt x="16" y="17"/>
                        </a:lnTo>
                        <a:lnTo>
                          <a:pt x="19" y="15"/>
                        </a:lnTo>
                        <a:lnTo>
                          <a:pt x="21" y="12"/>
                        </a:lnTo>
                        <a:lnTo>
                          <a:pt x="21" y="10"/>
                        </a:lnTo>
                        <a:lnTo>
                          <a:pt x="21" y="10"/>
                        </a:lnTo>
                        <a:lnTo>
                          <a:pt x="19" y="5"/>
                        </a:lnTo>
                        <a:lnTo>
                          <a:pt x="16" y="3"/>
                        </a:lnTo>
                        <a:lnTo>
                          <a:pt x="14" y="0"/>
                        </a:lnTo>
                        <a:lnTo>
                          <a:pt x="9" y="0"/>
                        </a:lnTo>
                        <a:lnTo>
                          <a:pt x="9" y="0"/>
                        </a:lnTo>
                        <a:close/>
                      </a:path>
                    </a:pathLst>
                  </a:custGeom>
                  <a:solidFill>
                    <a:srgbClr val="000000"/>
                  </a:solidFill>
                  <a:ln w="9525">
                    <a:noFill/>
                    <a:round/>
                    <a:headEnd/>
                    <a:tailEnd/>
                  </a:ln>
                </p:spPr>
                <p:txBody>
                  <a:bodyPr/>
                  <a:lstStyle/>
                  <a:p>
                    <a:endParaRPr lang="en-US" sz="1400"/>
                  </a:p>
                </p:txBody>
              </p:sp>
              <p:sp>
                <p:nvSpPr>
                  <p:cNvPr id="765081" name="Freeform 153"/>
                  <p:cNvSpPr>
                    <a:spLocks/>
                  </p:cNvSpPr>
                  <p:nvPr/>
                </p:nvSpPr>
                <p:spPr bwMode="auto">
                  <a:xfrm>
                    <a:off x="4210" y="971"/>
                    <a:ext cx="243" cy="200"/>
                  </a:xfrm>
                  <a:custGeom>
                    <a:avLst/>
                    <a:gdLst/>
                    <a:ahLst/>
                    <a:cxnLst>
                      <a:cxn ang="0">
                        <a:pos x="229" y="75"/>
                      </a:cxn>
                      <a:cxn ang="0">
                        <a:pos x="229" y="75"/>
                      </a:cxn>
                      <a:cxn ang="0">
                        <a:pos x="220" y="80"/>
                      </a:cxn>
                      <a:cxn ang="0">
                        <a:pos x="208" y="80"/>
                      </a:cxn>
                      <a:cxn ang="0">
                        <a:pos x="184" y="78"/>
                      </a:cxn>
                      <a:cxn ang="0">
                        <a:pos x="184" y="78"/>
                      </a:cxn>
                      <a:cxn ang="0">
                        <a:pos x="170" y="78"/>
                      </a:cxn>
                      <a:cxn ang="0">
                        <a:pos x="154" y="80"/>
                      </a:cxn>
                      <a:cxn ang="0">
                        <a:pos x="140" y="85"/>
                      </a:cxn>
                      <a:cxn ang="0">
                        <a:pos x="125" y="90"/>
                      </a:cxn>
                      <a:cxn ang="0">
                        <a:pos x="111" y="99"/>
                      </a:cxn>
                      <a:cxn ang="0">
                        <a:pos x="102" y="108"/>
                      </a:cxn>
                      <a:cxn ang="0">
                        <a:pos x="95" y="123"/>
                      </a:cxn>
                      <a:cxn ang="0">
                        <a:pos x="90" y="139"/>
                      </a:cxn>
                      <a:cxn ang="0">
                        <a:pos x="90" y="139"/>
                      </a:cxn>
                      <a:cxn ang="0">
                        <a:pos x="88" y="149"/>
                      </a:cxn>
                      <a:cxn ang="0">
                        <a:pos x="90" y="160"/>
                      </a:cxn>
                      <a:cxn ang="0">
                        <a:pos x="90" y="160"/>
                      </a:cxn>
                      <a:cxn ang="0">
                        <a:pos x="90" y="172"/>
                      </a:cxn>
                      <a:cxn ang="0">
                        <a:pos x="90" y="182"/>
                      </a:cxn>
                      <a:cxn ang="0">
                        <a:pos x="88" y="191"/>
                      </a:cxn>
                      <a:cxn ang="0">
                        <a:pos x="81" y="200"/>
                      </a:cxn>
                      <a:cxn ang="0">
                        <a:pos x="81" y="200"/>
                      </a:cxn>
                      <a:cxn ang="0">
                        <a:pos x="69" y="193"/>
                      </a:cxn>
                      <a:cxn ang="0">
                        <a:pos x="62" y="182"/>
                      </a:cxn>
                      <a:cxn ang="0">
                        <a:pos x="62" y="182"/>
                      </a:cxn>
                      <a:cxn ang="0">
                        <a:pos x="31" y="130"/>
                      </a:cxn>
                      <a:cxn ang="0">
                        <a:pos x="0" y="78"/>
                      </a:cxn>
                      <a:cxn ang="0">
                        <a:pos x="0" y="78"/>
                      </a:cxn>
                      <a:cxn ang="0">
                        <a:pos x="22" y="52"/>
                      </a:cxn>
                      <a:cxn ang="0">
                        <a:pos x="45" y="31"/>
                      </a:cxn>
                      <a:cxn ang="0">
                        <a:pos x="74" y="12"/>
                      </a:cxn>
                      <a:cxn ang="0">
                        <a:pos x="104" y="0"/>
                      </a:cxn>
                      <a:cxn ang="0">
                        <a:pos x="243" y="31"/>
                      </a:cxn>
                      <a:cxn ang="0">
                        <a:pos x="243" y="31"/>
                      </a:cxn>
                      <a:cxn ang="0">
                        <a:pos x="239" y="54"/>
                      </a:cxn>
                      <a:cxn ang="0">
                        <a:pos x="236" y="66"/>
                      </a:cxn>
                      <a:cxn ang="0">
                        <a:pos x="229" y="75"/>
                      </a:cxn>
                      <a:cxn ang="0">
                        <a:pos x="229" y="75"/>
                      </a:cxn>
                    </a:cxnLst>
                    <a:rect l="0" t="0" r="r" b="b"/>
                    <a:pathLst>
                      <a:path w="243" h="200">
                        <a:moveTo>
                          <a:pt x="229" y="75"/>
                        </a:moveTo>
                        <a:lnTo>
                          <a:pt x="229" y="75"/>
                        </a:lnTo>
                        <a:lnTo>
                          <a:pt x="220" y="80"/>
                        </a:lnTo>
                        <a:lnTo>
                          <a:pt x="208" y="80"/>
                        </a:lnTo>
                        <a:lnTo>
                          <a:pt x="184" y="78"/>
                        </a:lnTo>
                        <a:lnTo>
                          <a:pt x="184" y="78"/>
                        </a:lnTo>
                        <a:lnTo>
                          <a:pt x="170" y="78"/>
                        </a:lnTo>
                        <a:lnTo>
                          <a:pt x="154" y="80"/>
                        </a:lnTo>
                        <a:lnTo>
                          <a:pt x="140" y="85"/>
                        </a:lnTo>
                        <a:lnTo>
                          <a:pt x="125" y="90"/>
                        </a:lnTo>
                        <a:lnTo>
                          <a:pt x="111" y="99"/>
                        </a:lnTo>
                        <a:lnTo>
                          <a:pt x="102" y="108"/>
                        </a:lnTo>
                        <a:lnTo>
                          <a:pt x="95" y="123"/>
                        </a:lnTo>
                        <a:lnTo>
                          <a:pt x="90" y="139"/>
                        </a:lnTo>
                        <a:lnTo>
                          <a:pt x="90" y="139"/>
                        </a:lnTo>
                        <a:lnTo>
                          <a:pt x="88" y="149"/>
                        </a:lnTo>
                        <a:lnTo>
                          <a:pt x="90" y="160"/>
                        </a:lnTo>
                        <a:lnTo>
                          <a:pt x="90" y="160"/>
                        </a:lnTo>
                        <a:lnTo>
                          <a:pt x="90" y="172"/>
                        </a:lnTo>
                        <a:lnTo>
                          <a:pt x="90" y="182"/>
                        </a:lnTo>
                        <a:lnTo>
                          <a:pt x="88" y="191"/>
                        </a:lnTo>
                        <a:lnTo>
                          <a:pt x="81" y="200"/>
                        </a:lnTo>
                        <a:lnTo>
                          <a:pt x="81" y="200"/>
                        </a:lnTo>
                        <a:lnTo>
                          <a:pt x="69" y="193"/>
                        </a:lnTo>
                        <a:lnTo>
                          <a:pt x="62" y="182"/>
                        </a:lnTo>
                        <a:lnTo>
                          <a:pt x="62" y="182"/>
                        </a:lnTo>
                        <a:lnTo>
                          <a:pt x="31" y="130"/>
                        </a:lnTo>
                        <a:lnTo>
                          <a:pt x="0" y="78"/>
                        </a:lnTo>
                        <a:lnTo>
                          <a:pt x="0" y="78"/>
                        </a:lnTo>
                        <a:lnTo>
                          <a:pt x="22" y="52"/>
                        </a:lnTo>
                        <a:lnTo>
                          <a:pt x="45" y="31"/>
                        </a:lnTo>
                        <a:lnTo>
                          <a:pt x="74" y="12"/>
                        </a:lnTo>
                        <a:lnTo>
                          <a:pt x="104" y="0"/>
                        </a:lnTo>
                        <a:lnTo>
                          <a:pt x="243" y="31"/>
                        </a:lnTo>
                        <a:lnTo>
                          <a:pt x="243" y="31"/>
                        </a:lnTo>
                        <a:lnTo>
                          <a:pt x="239" y="54"/>
                        </a:lnTo>
                        <a:lnTo>
                          <a:pt x="236" y="66"/>
                        </a:lnTo>
                        <a:lnTo>
                          <a:pt x="229" y="75"/>
                        </a:lnTo>
                        <a:lnTo>
                          <a:pt x="229" y="75"/>
                        </a:lnTo>
                        <a:close/>
                      </a:path>
                    </a:pathLst>
                  </a:custGeom>
                  <a:solidFill>
                    <a:srgbClr val="000000"/>
                  </a:solidFill>
                  <a:ln w="9525">
                    <a:noFill/>
                    <a:round/>
                    <a:headEnd/>
                    <a:tailEnd/>
                  </a:ln>
                </p:spPr>
                <p:txBody>
                  <a:bodyPr/>
                  <a:lstStyle/>
                  <a:p>
                    <a:endParaRPr lang="en-US" sz="1400"/>
                  </a:p>
                </p:txBody>
              </p:sp>
              <p:sp>
                <p:nvSpPr>
                  <p:cNvPr id="765082" name="Freeform 154"/>
                  <p:cNvSpPr>
                    <a:spLocks/>
                  </p:cNvSpPr>
                  <p:nvPr/>
                </p:nvSpPr>
                <p:spPr bwMode="auto">
                  <a:xfrm>
                    <a:off x="4220" y="978"/>
                    <a:ext cx="219" cy="182"/>
                  </a:xfrm>
                  <a:custGeom>
                    <a:avLst/>
                    <a:gdLst/>
                    <a:ahLst/>
                    <a:cxnLst>
                      <a:cxn ang="0">
                        <a:pos x="75" y="0"/>
                      </a:cxn>
                      <a:cxn ang="0">
                        <a:pos x="219" y="31"/>
                      </a:cxn>
                      <a:cxn ang="0">
                        <a:pos x="214" y="57"/>
                      </a:cxn>
                      <a:cxn ang="0">
                        <a:pos x="214" y="57"/>
                      </a:cxn>
                      <a:cxn ang="0">
                        <a:pos x="212" y="59"/>
                      </a:cxn>
                      <a:cxn ang="0">
                        <a:pos x="207" y="61"/>
                      </a:cxn>
                      <a:cxn ang="0">
                        <a:pos x="200" y="64"/>
                      </a:cxn>
                      <a:cxn ang="0">
                        <a:pos x="200" y="64"/>
                      </a:cxn>
                      <a:cxn ang="0">
                        <a:pos x="186" y="61"/>
                      </a:cxn>
                      <a:cxn ang="0">
                        <a:pos x="163" y="59"/>
                      </a:cxn>
                      <a:cxn ang="0">
                        <a:pos x="151" y="61"/>
                      </a:cxn>
                      <a:cxn ang="0">
                        <a:pos x="137" y="64"/>
                      </a:cxn>
                      <a:cxn ang="0">
                        <a:pos x="120" y="68"/>
                      </a:cxn>
                      <a:cxn ang="0">
                        <a:pos x="106" y="75"/>
                      </a:cxn>
                      <a:cxn ang="0">
                        <a:pos x="106" y="75"/>
                      </a:cxn>
                      <a:cxn ang="0">
                        <a:pos x="94" y="85"/>
                      </a:cxn>
                      <a:cxn ang="0">
                        <a:pos x="85" y="94"/>
                      </a:cxn>
                      <a:cxn ang="0">
                        <a:pos x="78" y="106"/>
                      </a:cxn>
                      <a:cxn ang="0">
                        <a:pos x="73" y="116"/>
                      </a:cxn>
                      <a:cxn ang="0">
                        <a:pos x="68" y="130"/>
                      </a:cxn>
                      <a:cxn ang="0">
                        <a:pos x="68" y="134"/>
                      </a:cxn>
                      <a:cxn ang="0">
                        <a:pos x="68" y="134"/>
                      </a:cxn>
                      <a:cxn ang="0">
                        <a:pos x="68" y="156"/>
                      </a:cxn>
                      <a:cxn ang="0">
                        <a:pos x="71" y="170"/>
                      </a:cxn>
                      <a:cxn ang="0">
                        <a:pos x="71" y="182"/>
                      </a:cxn>
                      <a:cxn ang="0">
                        <a:pos x="71" y="182"/>
                      </a:cxn>
                      <a:cxn ang="0">
                        <a:pos x="66" y="177"/>
                      </a:cxn>
                      <a:cxn ang="0">
                        <a:pos x="59" y="165"/>
                      </a:cxn>
                      <a:cxn ang="0">
                        <a:pos x="33" y="125"/>
                      </a:cxn>
                      <a:cxn ang="0">
                        <a:pos x="0" y="64"/>
                      </a:cxn>
                      <a:cxn ang="0">
                        <a:pos x="66" y="5"/>
                      </a:cxn>
                      <a:cxn ang="0">
                        <a:pos x="66" y="5"/>
                      </a:cxn>
                      <a:cxn ang="0">
                        <a:pos x="75" y="0"/>
                      </a:cxn>
                      <a:cxn ang="0">
                        <a:pos x="75" y="0"/>
                      </a:cxn>
                    </a:cxnLst>
                    <a:rect l="0" t="0" r="r" b="b"/>
                    <a:pathLst>
                      <a:path w="219" h="182">
                        <a:moveTo>
                          <a:pt x="75" y="0"/>
                        </a:moveTo>
                        <a:lnTo>
                          <a:pt x="219" y="31"/>
                        </a:lnTo>
                        <a:lnTo>
                          <a:pt x="214" y="57"/>
                        </a:lnTo>
                        <a:lnTo>
                          <a:pt x="214" y="57"/>
                        </a:lnTo>
                        <a:lnTo>
                          <a:pt x="212" y="59"/>
                        </a:lnTo>
                        <a:lnTo>
                          <a:pt x="207" y="61"/>
                        </a:lnTo>
                        <a:lnTo>
                          <a:pt x="200" y="64"/>
                        </a:lnTo>
                        <a:lnTo>
                          <a:pt x="200" y="64"/>
                        </a:lnTo>
                        <a:lnTo>
                          <a:pt x="186" y="61"/>
                        </a:lnTo>
                        <a:lnTo>
                          <a:pt x="163" y="59"/>
                        </a:lnTo>
                        <a:lnTo>
                          <a:pt x="151" y="61"/>
                        </a:lnTo>
                        <a:lnTo>
                          <a:pt x="137" y="64"/>
                        </a:lnTo>
                        <a:lnTo>
                          <a:pt x="120" y="68"/>
                        </a:lnTo>
                        <a:lnTo>
                          <a:pt x="106" y="75"/>
                        </a:lnTo>
                        <a:lnTo>
                          <a:pt x="106" y="75"/>
                        </a:lnTo>
                        <a:lnTo>
                          <a:pt x="94" y="85"/>
                        </a:lnTo>
                        <a:lnTo>
                          <a:pt x="85" y="94"/>
                        </a:lnTo>
                        <a:lnTo>
                          <a:pt x="78" y="106"/>
                        </a:lnTo>
                        <a:lnTo>
                          <a:pt x="73" y="116"/>
                        </a:lnTo>
                        <a:lnTo>
                          <a:pt x="68" y="130"/>
                        </a:lnTo>
                        <a:lnTo>
                          <a:pt x="68" y="134"/>
                        </a:lnTo>
                        <a:lnTo>
                          <a:pt x="68" y="134"/>
                        </a:lnTo>
                        <a:lnTo>
                          <a:pt x="68" y="156"/>
                        </a:lnTo>
                        <a:lnTo>
                          <a:pt x="71" y="170"/>
                        </a:lnTo>
                        <a:lnTo>
                          <a:pt x="71" y="182"/>
                        </a:lnTo>
                        <a:lnTo>
                          <a:pt x="71" y="182"/>
                        </a:lnTo>
                        <a:lnTo>
                          <a:pt x="66" y="177"/>
                        </a:lnTo>
                        <a:lnTo>
                          <a:pt x="59" y="165"/>
                        </a:lnTo>
                        <a:lnTo>
                          <a:pt x="33" y="125"/>
                        </a:lnTo>
                        <a:lnTo>
                          <a:pt x="0" y="64"/>
                        </a:lnTo>
                        <a:lnTo>
                          <a:pt x="66" y="5"/>
                        </a:lnTo>
                        <a:lnTo>
                          <a:pt x="66" y="5"/>
                        </a:lnTo>
                        <a:lnTo>
                          <a:pt x="75" y="0"/>
                        </a:lnTo>
                        <a:lnTo>
                          <a:pt x="75" y="0"/>
                        </a:lnTo>
                        <a:close/>
                      </a:path>
                    </a:pathLst>
                  </a:custGeom>
                  <a:solidFill>
                    <a:srgbClr val="303030"/>
                  </a:solidFill>
                  <a:ln w="9525">
                    <a:noFill/>
                    <a:round/>
                    <a:headEnd/>
                    <a:tailEnd/>
                  </a:ln>
                </p:spPr>
                <p:txBody>
                  <a:bodyPr/>
                  <a:lstStyle/>
                  <a:p>
                    <a:endParaRPr lang="en-US" sz="1400"/>
                  </a:p>
                </p:txBody>
              </p:sp>
              <p:sp>
                <p:nvSpPr>
                  <p:cNvPr id="765083" name="Freeform 155"/>
                  <p:cNvSpPr>
                    <a:spLocks/>
                  </p:cNvSpPr>
                  <p:nvPr/>
                </p:nvSpPr>
                <p:spPr bwMode="auto">
                  <a:xfrm>
                    <a:off x="4175" y="962"/>
                    <a:ext cx="276" cy="325"/>
                  </a:xfrm>
                  <a:custGeom>
                    <a:avLst/>
                    <a:gdLst/>
                    <a:ahLst/>
                    <a:cxnLst>
                      <a:cxn ang="0">
                        <a:pos x="259" y="0"/>
                      </a:cxn>
                      <a:cxn ang="0">
                        <a:pos x="259" y="0"/>
                      </a:cxn>
                      <a:cxn ang="0">
                        <a:pos x="274" y="21"/>
                      </a:cxn>
                      <a:cxn ang="0">
                        <a:pos x="276" y="33"/>
                      </a:cxn>
                      <a:cxn ang="0">
                        <a:pos x="276" y="47"/>
                      </a:cxn>
                      <a:cxn ang="0">
                        <a:pos x="276" y="47"/>
                      </a:cxn>
                      <a:cxn ang="0">
                        <a:pos x="274" y="56"/>
                      </a:cxn>
                      <a:cxn ang="0">
                        <a:pos x="269" y="61"/>
                      </a:cxn>
                      <a:cxn ang="0">
                        <a:pos x="264" y="63"/>
                      </a:cxn>
                      <a:cxn ang="0">
                        <a:pos x="257" y="63"/>
                      </a:cxn>
                      <a:cxn ang="0">
                        <a:pos x="243" y="61"/>
                      </a:cxn>
                      <a:cxn ang="0">
                        <a:pos x="229" y="58"/>
                      </a:cxn>
                      <a:cxn ang="0">
                        <a:pos x="229" y="58"/>
                      </a:cxn>
                      <a:cxn ang="0">
                        <a:pos x="208" y="56"/>
                      </a:cxn>
                      <a:cxn ang="0">
                        <a:pos x="184" y="56"/>
                      </a:cxn>
                      <a:cxn ang="0">
                        <a:pos x="184" y="56"/>
                      </a:cxn>
                      <a:cxn ang="0">
                        <a:pos x="170" y="61"/>
                      </a:cxn>
                      <a:cxn ang="0">
                        <a:pos x="153" y="68"/>
                      </a:cxn>
                      <a:cxn ang="0">
                        <a:pos x="142" y="77"/>
                      </a:cxn>
                      <a:cxn ang="0">
                        <a:pos x="130" y="87"/>
                      </a:cxn>
                      <a:cxn ang="0">
                        <a:pos x="120" y="101"/>
                      </a:cxn>
                      <a:cxn ang="0">
                        <a:pos x="116" y="115"/>
                      </a:cxn>
                      <a:cxn ang="0">
                        <a:pos x="111" y="129"/>
                      </a:cxn>
                      <a:cxn ang="0">
                        <a:pos x="113" y="146"/>
                      </a:cxn>
                      <a:cxn ang="0">
                        <a:pos x="113" y="146"/>
                      </a:cxn>
                      <a:cxn ang="0">
                        <a:pos x="118" y="165"/>
                      </a:cxn>
                      <a:cxn ang="0">
                        <a:pos x="118" y="165"/>
                      </a:cxn>
                      <a:cxn ang="0">
                        <a:pos x="123" y="179"/>
                      </a:cxn>
                      <a:cxn ang="0">
                        <a:pos x="123" y="195"/>
                      </a:cxn>
                      <a:cxn ang="0">
                        <a:pos x="123" y="209"/>
                      </a:cxn>
                      <a:cxn ang="0">
                        <a:pos x="118" y="224"/>
                      </a:cxn>
                      <a:cxn ang="0">
                        <a:pos x="118" y="224"/>
                      </a:cxn>
                      <a:cxn ang="0">
                        <a:pos x="111" y="247"/>
                      </a:cxn>
                      <a:cxn ang="0">
                        <a:pos x="104" y="259"/>
                      </a:cxn>
                      <a:cxn ang="0">
                        <a:pos x="97" y="266"/>
                      </a:cxn>
                      <a:cxn ang="0">
                        <a:pos x="97" y="266"/>
                      </a:cxn>
                      <a:cxn ang="0">
                        <a:pos x="66" y="292"/>
                      </a:cxn>
                      <a:cxn ang="0">
                        <a:pos x="35" y="315"/>
                      </a:cxn>
                      <a:cxn ang="0">
                        <a:pos x="35" y="315"/>
                      </a:cxn>
                      <a:cxn ang="0">
                        <a:pos x="19" y="323"/>
                      </a:cxn>
                      <a:cxn ang="0">
                        <a:pos x="0" y="325"/>
                      </a:cxn>
                      <a:cxn ang="0">
                        <a:pos x="0" y="198"/>
                      </a:cxn>
                      <a:cxn ang="0">
                        <a:pos x="0" y="198"/>
                      </a:cxn>
                      <a:cxn ang="0">
                        <a:pos x="2" y="179"/>
                      </a:cxn>
                      <a:cxn ang="0">
                        <a:pos x="5" y="158"/>
                      </a:cxn>
                      <a:cxn ang="0">
                        <a:pos x="10" y="139"/>
                      </a:cxn>
                      <a:cxn ang="0">
                        <a:pos x="17" y="120"/>
                      </a:cxn>
                      <a:cxn ang="0">
                        <a:pos x="26" y="103"/>
                      </a:cxn>
                      <a:cxn ang="0">
                        <a:pos x="35" y="87"/>
                      </a:cxn>
                      <a:cxn ang="0">
                        <a:pos x="47" y="70"/>
                      </a:cxn>
                      <a:cxn ang="0">
                        <a:pos x="59" y="56"/>
                      </a:cxn>
                      <a:cxn ang="0">
                        <a:pos x="73" y="44"/>
                      </a:cxn>
                      <a:cxn ang="0">
                        <a:pos x="90" y="33"/>
                      </a:cxn>
                      <a:cxn ang="0">
                        <a:pos x="106" y="23"/>
                      </a:cxn>
                      <a:cxn ang="0">
                        <a:pos x="123" y="14"/>
                      </a:cxn>
                      <a:cxn ang="0">
                        <a:pos x="142" y="7"/>
                      </a:cxn>
                      <a:cxn ang="0">
                        <a:pos x="160" y="2"/>
                      </a:cxn>
                      <a:cxn ang="0">
                        <a:pos x="179" y="0"/>
                      </a:cxn>
                      <a:cxn ang="0">
                        <a:pos x="200" y="0"/>
                      </a:cxn>
                      <a:cxn ang="0">
                        <a:pos x="259" y="0"/>
                      </a:cxn>
                    </a:cxnLst>
                    <a:rect l="0" t="0" r="r" b="b"/>
                    <a:pathLst>
                      <a:path w="276" h="325">
                        <a:moveTo>
                          <a:pt x="259" y="0"/>
                        </a:moveTo>
                        <a:lnTo>
                          <a:pt x="259" y="0"/>
                        </a:lnTo>
                        <a:lnTo>
                          <a:pt x="274" y="21"/>
                        </a:lnTo>
                        <a:lnTo>
                          <a:pt x="276" y="33"/>
                        </a:lnTo>
                        <a:lnTo>
                          <a:pt x="276" y="47"/>
                        </a:lnTo>
                        <a:lnTo>
                          <a:pt x="276" y="47"/>
                        </a:lnTo>
                        <a:lnTo>
                          <a:pt x="274" y="56"/>
                        </a:lnTo>
                        <a:lnTo>
                          <a:pt x="269" y="61"/>
                        </a:lnTo>
                        <a:lnTo>
                          <a:pt x="264" y="63"/>
                        </a:lnTo>
                        <a:lnTo>
                          <a:pt x="257" y="63"/>
                        </a:lnTo>
                        <a:lnTo>
                          <a:pt x="243" y="61"/>
                        </a:lnTo>
                        <a:lnTo>
                          <a:pt x="229" y="58"/>
                        </a:lnTo>
                        <a:lnTo>
                          <a:pt x="229" y="58"/>
                        </a:lnTo>
                        <a:lnTo>
                          <a:pt x="208" y="56"/>
                        </a:lnTo>
                        <a:lnTo>
                          <a:pt x="184" y="56"/>
                        </a:lnTo>
                        <a:lnTo>
                          <a:pt x="184" y="56"/>
                        </a:lnTo>
                        <a:lnTo>
                          <a:pt x="170" y="61"/>
                        </a:lnTo>
                        <a:lnTo>
                          <a:pt x="153" y="68"/>
                        </a:lnTo>
                        <a:lnTo>
                          <a:pt x="142" y="77"/>
                        </a:lnTo>
                        <a:lnTo>
                          <a:pt x="130" y="87"/>
                        </a:lnTo>
                        <a:lnTo>
                          <a:pt x="120" y="101"/>
                        </a:lnTo>
                        <a:lnTo>
                          <a:pt x="116" y="115"/>
                        </a:lnTo>
                        <a:lnTo>
                          <a:pt x="111" y="129"/>
                        </a:lnTo>
                        <a:lnTo>
                          <a:pt x="113" y="146"/>
                        </a:lnTo>
                        <a:lnTo>
                          <a:pt x="113" y="146"/>
                        </a:lnTo>
                        <a:lnTo>
                          <a:pt x="118" y="165"/>
                        </a:lnTo>
                        <a:lnTo>
                          <a:pt x="118" y="165"/>
                        </a:lnTo>
                        <a:lnTo>
                          <a:pt x="123" y="179"/>
                        </a:lnTo>
                        <a:lnTo>
                          <a:pt x="123" y="195"/>
                        </a:lnTo>
                        <a:lnTo>
                          <a:pt x="123" y="209"/>
                        </a:lnTo>
                        <a:lnTo>
                          <a:pt x="118" y="224"/>
                        </a:lnTo>
                        <a:lnTo>
                          <a:pt x="118" y="224"/>
                        </a:lnTo>
                        <a:lnTo>
                          <a:pt x="111" y="247"/>
                        </a:lnTo>
                        <a:lnTo>
                          <a:pt x="104" y="259"/>
                        </a:lnTo>
                        <a:lnTo>
                          <a:pt x="97" y="266"/>
                        </a:lnTo>
                        <a:lnTo>
                          <a:pt x="97" y="266"/>
                        </a:lnTo>
                        <a:lnTo>
                          <a:pt x="66" y="292"/>
                        </a:lnTo>
                        <a:lnTo>
                          <a:pt x="35" y="315"/>
                        </a:lnTo>
                        <a:lnTo>
                          <a:pt x="35" y="315"/>
                        </a:lnTo>
                        <a:lnTo>
                          <a:pt x="19" y="323"/>
                        </a:lnTo>
                        <a:lnTo>
                          <a:pt x="0" y="325"/>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w="9525">
                    <a:noFill/>
                    <a:round/>
                    <a:headEnd/>
                    <a:tailEnd/>
                  </a:ln>
                </p:spPr>
                <p:txBody>
                  <a:bodyPr/>
                  <a:lstStyle/>
                  <a:p>
                    <a:endParaRPr lang="en-US" sz="1400"/>
                  </a:p>
                </p:txBody>
              </p:sp>
              <p:sp>
                <p:nvSpPr>
                  <p:cNvPr id="765084" name="Freeform 156"/>
                  <p:cNvSpPr>
                    <a:spLocks/>
                  </p:cNvSpPr>
                  <p:nvPr/>
                </p:nvSpPr>
                <p:spPr bwMode="auto">
                  <a:xfrm>
                    <a:off x="4175" y="962"/>
                    <a:ext cx="266" cy="313"/>
                  </a:xfrm>
                  <a:custGeom>
                    <a:avLst/>
                    <a:gdLst/>
                    <a:ahLst/>
                    <a:cxnLst>
                      <a:cxn ang="0">
                        <a:pos x="248" y="0"/>
                      </a:cxn>
                      <a:cxn ang="0">
                        <a:pos x="248" y="0"/>
                      </a:cxn>
                      <a:cxn ang="0">
                        <a:pos x="264" y="23"/>
                      </a:cxn>
                      <a:cxn ang="0">
                        <a:pos x="264" y="23"/>
                      </a:cxn>
                      <a:cxn ang="0">
                        <a:pos x="266" y="35"/>
                      </a:cxn>
                      <a:cxn ang="0">
                        <a:pos x="266" y="44"/>
                      </a:cxn>
                      <a:cxn ang="0">
                        <a:pos x="264" y="49"/>
                      </a:cxn>
                      <a:cxn ang="0">
                        <a:pos x="262" y="51"/>
                      </a:cxn>
                      <a:cxn ang="0">
                        <a:pos x="262" y="51"/>
                      </a:cxn>
                      <a:cxn ang="0">
                        <a:pos x="259" y="54"/>
                      </a:cxn>
                      <a:cxn ang="0">
                        <a:pos x="255" y="54"/>
                      </a:cxn>
                      <a:cxn ang="0">
                        <a:pos x="245" y="51"/>
                      </a:cxn>
                      <a:cxn ang="0">
                        <a:pos x="224" y="47"/>
                      </a:cxn>
                      <a:cxn ang="0">
                        <a:pos x="210" y="44"/>
                      </a:cxn>
                      <a:cxn ang="0">
                        <a:pos x="189" y="44"/>
                      </a:cxn>
                      <a:cxn ang="0">
                        <a:pos x="189" y="44"/>
                      </a:cxn>
                      <a:cxn ang="0">
                        <a:pos x="167" y="49"/>
                      </a:cxn>
                      <a:cxn ang="0">
                        <a:pos x="151" y="56"/>
                      </a:cxn>
                      <a:cxn ang="0">
                        <a:pos x="137" y="66"/>
                      </a:cxn>
                      <a:cxn ang="0">
                        <a:pos x="125" y="77"/>
                      </a:cxn>
                      <a:cxn ang="0">
                        <a:pos x="116" y="89"/>
                      </a:cxn>
                      <a:cxn ang="0">
                        <a:pos x="111" y="99"/>
                      </a:cxn>
                      <a:cxn ang="0">
                        <a:pos x="106" y="108"/>
                      </a:cxn>
                      <a:cxn ang="0">
                        <a:pos x="106" y="108"/>
                      </a:cxn>
                      <a:cxn ang="0">
                        <a:pos x="101" y="127"/>
                      </a:cxn>
                      <a:cxn ang="0">
                        <a:pos x="101" y="143"/>
                      </a:cxn>
                      <a:cxn ang="0">
                        <a:pos x="104" y="150"/>
                      </a:cxn>
                      <a:cxn ang="0">
                        <a:pos x="104" y="158"/>
                      </a:cxn>
                      <a:cxn ang="0">
                        <a:pos x="104" y="158"/>
                      </a:cxn>
                      <a:cxn ang="0">
                        <a:pos x="109" y="172"/>
                      </a:cxn>
                      <a:cxn ang="0">
                        <a:pos x="111" y="183"/>
                      </a:cxn>
                      <a:cxn ang="0">
                        <a:pos x="113" y="202"/>
                      </a:cxn>
                      <a:cxn ang="0">
                        <a:pos x="113" y="202"/>
                      </a:cxn>
                      <a:cxn ang="0">
                        <a:pos x="111" y="216"/>
                      </a:cxn>
                      <a:cxn ang="0">
                        <a:pos x="109" y="219"/>
                      </a:cxn>
                      <a:cxn ang="0">
                        <a:pos x="109" y="219"/>
                      </a:cxn>
                      <a:cxn ang="0">
                        <a:pos x="104" y="235"/>
                      </a:cxn>
                      <a:cxn ang="0">
                        <a:pos x="97" y="249"/>
                      </a:cxn>
                      <a:cxn ang="0">
                        <a:pos x="90" y="259"/>
                      </a:cxn>
                      <a:cxn ang="0">
                        <a:pos x="90" y="259"/>
                      </a:cxn>
                      <a:cxn ang="0">
                        <a:pos x="31" y="308"/>
                      </a:cxn>
                      <a:cxn ang="0">
                        <a:pos x="31" y="308"/>
                      </a:cxn>
                      <a:cxn ang="0">
                        <a:pos x="19" y="311"/>
                      </a:cxn>
                      <a:cxn ang="0">
                        <a:pos x="0" y="313"/>
                      </a:cxn>
                      <a:cxn ang="0">
                        <a:pos x="0" y="198"/>
                      </a:cxn>
                      <a:cxn ang="0">
                        <a:pos x="0" y="198"/>
                      </a:cxn>
                      <a:cxn ang="0">
                        <a:pos x="2" y="179"/>
                      </a:cxn>
                      <a:cxn ang="0">
                        <a:pos x="5" y="158"/>
                      </a:cxn>
                      <a:cxn ang="0">
                        <a:pos x="10" y="139"/>
                      </a:cxn>
                      <a:cxn ang="0">
                        <a:pos x="17" y="120"/>
                      </a:cxn>
                      <a:cxn ang="0">
                        <a:pos x="26" y="103"/>
                      </a:cxn>
                      <a:cxn ang="0">
                        <a:pos x="35" y="87"/>
                      </a:cxn>
                      <a:cxn ang="0">
                        <a:pos x="47" y="70"/>
                      </a:cxn>
                      <a:cxn ang="0">
                        <a:pos x="59" y="56"/>
                      </a:cxn>
                      <a:cxn ang="0">
                        <a:pos x="73" y="44"/>
                      </a:cxn>
                      <a:cxn ang="0">
                        <a:pos x="90" y="33"/>
                      </a:cxn>
                      <a:cxn ang="0">
                        <a:pos x="106" y="23"/>
                      </a:cxn>
                      <a:cxn ang="0">
                        <a:pos x="123" y="14"/>
                      </a:cxn>
                      <a:cxn ang="0">
                        <a:pos x="142" y="7"/>
                      </a:cxn>
                      <a:cxn ang="0">
                        <a:pos x="160" y="2"/>
                      </a:cxn>
                      <a:cxn ang="0">
                        <a:pos x="179" y="0"/>
                      </a:cxn>
                      <a:cxn ang="0">
                        <a:pos x="200" y="0"/>
                      </a:cxn>
                      <a:cxn ang="0">
                        <a:pos x="248" y="0"/>
                      </a:cxn>
                    </a:cxnLst>
                    <a:rect l="0" t="0" r="r" b="b"/>
                    <a:pathLst>
                      <a:path w="266" h="313">
                        <a:moveTo>
                          <a:pt x="248" y="0"/>
                        </a:moveTo>
                        <a:lnTo>
                          <a:pt x="248" y="0"/>
                        </a:lnTo>
                        <a:lnTo>
                          <a:pt x="264" y="23"/>
                        </a:lnTo>
                        <a:lnTo>
                          <a:pt x="264" y="23"/>
                        </a:lnTo>
                        <a:lnTo>
                          <a:pt x="266" y="35"/>
                        </a:lnTo>
                        <a:lnTo>
                          <a:pt x="266" y="44"/>
                        </a:lnTo>
                        <a:lnTo>
                          <a:pt x="264" y="49"/>
                        </a:lnTo>
                        <a:lnTo>
                          <a:pt x="262" y="51"/>
                        </a:lnTo>
                        <a:lnTo>
                          <a:pt x="262" y="51"/>
                        </a:lnTo>
                        <a:lnTo>
                          <a:pt x="259" y="54"/>
                        </a:lnTo>
                        <a:lnTo>
                          <a:pt x="255" y="54"/>
                        </a:lnTo>
                        <a:lnTo>
                          <a:pt x="245" y="51"/>
                        </a:lnTo>
                        <a:lnTo>
                          <a:pt x="224" y="47"/>
                        </a:lnTo>
                        <a:lnTo>
                          <a:pt x="210" y="44"/>
                        </a:lnTo>
                        <a:lnTo>
                          <a:pt x="189" y="44"/>
                        </a:lnTo>
                        <a:lnTo>
                          <a:pt x="189" y="44"/>
                        </a:lnTo>
                        <a:lnTo>
                          <a:pt x="167" y="49"/>
                        </a:lnTo>
                        <a:lnTo>
                          <a:pt x="151" y="56"/>
                        </a:lnTo>
                        <a:lnTo>
                          <a:pt x="137" y="66"/>
                        </a:lnTo>
                        <a:lnTo>
                          <a:pt x="125" y="77"/>
                        </a:lnTo>
                        <a:lnTo>
                          <a:pt x="116" y="89"/>
                        </a:lnTo>
                        <a:lnTo>
                          <a:pt x="111" y="99"/>
                        </a:lnTo>
                        <a:lnTo>
                          <a:pt x="106" y="108"/>
                        </a:lnTo>
                        <a:lnTo>
                          <a:pt x="106" y="108"/>
                        </a:lnTo>
                        <a:lnTo>
                          <a:pt x="101" y="127"/>
                        </a:lnTo>
                        <a:lnTo>
                          <a:pt x="101" y="143"/>
                        </a:lnTo>
                        <a:lnTo>
                          <a:pt x="104" y="150"/>
                        </a:lnTo>
                        <a:lnTo>
                          <a:pt x="104" y="158"/>
                        </a:lnTo>
                        <a:lnTo>
                          <a:pt x="104" y="158"/>
                        </a:lnTo>
                        <a:lnTo>
                          <a:pt x="109" y="172"/>
                        </a:lnTo>
                        <a:lnTo>
                          <a:pt x="111" y="183"/>
                        </a:lnTo>
                        <a:lnTo>
                          <a:pt x="113" y="202"/>
                        </a:lnTo>
                        <a:lnTo>
                          <a:pt x="113" y="202"/>
                        </a:lnTo>
                        <a:lnTo>
                          <a:pt x="111" y="216"/>
                        </a:lnTo>
                        <a:lnTo>
                          <a:pt x="109" y="219"/>
                        </a:lnTo>
                        <a:lnTo>
                          <a:pt x="109" y="219"/>
                        </a:lnTo>
                        <a:lnTo>
                          <a:pt x="104" y="235"/>
                        </a:lnTo>
                        <a:lnTo>
                          <a:pt x="97" y="249"/>
                        </a:lnTo>
                        <a:lnTo>
                          <a:pt x="90" y="259"/>
                        </a:lnTo>
                        <a:lnTo>
                          <a:pt x="90" y="259"/>
                        </a:lnTo>
                        <a:lnTo>
                          <a:pt x="31" y="308"/>
                        </a:lnTo>
                        <a:lnTo>
                          <a:pt x="31" y="308"/>
                        </a:lnTo>
                        <a:lnTo>
                          <a:pt x="19" y="311"/>
                        </a:lnTo>
                        <a:lnTo>
                          <a:pt x="0" y="313"/>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w="9525">
                    <a:noFill/>
                    <a:round/>
                    <a:headEnd/>
                    <a:tailEnd/>
                  </a:ln>
                </p:spPr>
                <p:txBody>
                  <a:bodyPr/>
                  <a:lstStyle/>
                  <a:p>
                    <a:endParaRPr lang="en-US" sz="1400"/>
                  </a:p>
                </p:txBody>
              </p:sp>
              <p:sp>
                <p:nvSpPr>
                  <p:cNvPr id="765085" name="Freeform 157"/>
                  <p:cNvSpPr>
                    <a:spLocks/>
                  </p:cNvSpPr>
                  <p:nvPr/>
                </p:nvSpPr>
                <p:spPr bwMode="auto">
                  <a:xfrm>
                    <a:off x="4312" y="962"/>
                    <a:ext cx="120" cy="14"/>
                  </a:xfrm>
                  <a:custGeom>
                    <a:avLst/>
                    <a:gdLst/>
                    <a:ahLst/>
                    <a:cxnLst>
                      <a:cxn ang="0">
                        <a:pos x="120" y="14"/>
                      </a:cxn>
                      <a:cxn ang="0">
                        <a:pos x="120" y="14"/>
                      </a:cxn>
                      <a:cxn ang="0">
                        <a:pos x="0" y="9"/>
                      </a:cxn>
                      <a:cxn ang="0">
                        <a:pos x="0" y="9"/>
                      </a:cxn>
                      <a:cxn ang="0">
                        <a:pos x="21" y="4"/>
                      </a:cxn>
                      <a:cxn ang="0">
                        <a:pos x="42" y="0"/>
                      </a:cxn>
                      <a:cxn ang="0">
                        <a:pos x="42" y="0"/>
                      </a:cxn>
                      <a:cxn ang="0">
                        <a:pos x="92" y="0"/>
                      </a:cxn>
                      <a:cxn ang="0">
                        <a:pos x="111" y="0"/>
                      </a:cxn>
                      <a:cxn ang="0">
                        <a:pos x="111" y="0"/>
                      </a:cxn>
                      <a:cxn ang="0">
                        <a:pos x="120" y="14"/>
                      </a:cxn>
                      <a:cxn ang="0">
                        <a:pos x="120" y="14"/>
                      </a:cxn>
                    </a:cxnLst>
                    <a:rect l="0" t="0" r="r" b="b"/>
                    <a:pathLst>
                      <a:path w="120" h="14">
                        <a:moveTo>
                          <a:pt x="120" y="14"/>
                        </a:moveTo>
                        <a:lnTo>
                          <a:pt x="120" y="14"/>
                        </a:lnTo>
                        <a:lnTo>
                          <a:pt x="0" y="9"/>
                        </a:lnTo>
                        <a:lnTo>
                          <a:pt x="0" y="9"/>
                        </a:lnTo>
                        <a:lnTo>
                          <a:pt x="21" y="4"/>
                        </a:lnTo>
                        <a:lnTo>
                          <a:pt x="42" y="0"/>
                        </a:lnTo>
                        <a:lnTo>
                          <a:pt x="42" y="0"/>
                        </a:lnTo>
                        <a:lnTo>
                          <a:pt x="92" y="0"/>
                        </a:lnTo>
                        <a:lnTo>
                          <a:pt x="111" y="0"/>
                        </a:lnTo>
                        <a:lnTo>
                          <a:pt x="111" y="0"/>
                        </a:lnTo>
                        <a:lnTo>
                          <a:pt x="120" y="14"/>
                        </a:lnTo>
                        <a:lnTo>
                          <a:pt x="120" y="14"/>
                        </a:lnTo>
                        <a:close/>
                      </a:path>
                    </a:pathLst>
                  </a:custGeom>
                  <a:solidFill>
                    <a:srgbClr val="A6A6A6"/>
                  </a:solidFill>
                  <a:ln w="9525">
                    <a:noFill/>
                    <a:round/>
                    <a:headEnd/>
                    <a:tailEnd/>
                  </a:ln>
                </p:spPr>
                <p:txBody>
                  <a:bodyPr/>
                  <a:lstStyle/>
                  <a:p>
                    <a:endParaRPr lang="en-US" sz="1400"/>
                  </a:p>
                </p:txBody>
              </p:sp>
              <p:sp>
                <p:nvSpPr>
                  <p:cNvPr id="765086" name="Freeform 158"/>
                  <p:cNvSpPr>
                    <a:spLocks/>
                  </p:cNvSpPr>
                  <p:nvPr/>
                </p:nvSpPr>
                <p:spPr bwMode="auto">
                  <a:xfrm>
                    <a:off x="4279" y="976"/>
                    <a:ext cx="160" cy="16"/>
                  </a:xfrm>
                  <a:custGeom>
                    <a:avLst/>
                    <a:gdLst/>
                    <a:ahLst/>
                    <a:cxnLst>
                      <a:cxn ang="0">
                        <a:pos x="160" y="16"/>
                      </a:cxn>
                      <a:cxn ang="0">
                        <a:pos x="160" y="16"/>
                      </a:cxn>
                      <a:cxn ang="0">
                        <a:pos x="0" y="9"/>
                      </a:cxn>
                      <a:cxn ang="0">
                        <a:pos x="0" y="9"/>
                      </a:cxn>
                      <a:cxn ang="0">
                        <a:pos x="12" y="4"/>
                      </a:cxn>
                      <a:cxn ang="0">
                        <a:pos x="12" y="4"/>
                      </a:cxn>
                      <a:cxn ang="0">
                        <a:pos x="153" y="0"/>
                      </a:cxn>
                      <a:cxn ang="0">
                        <a:pos x="153" y="0"/>
                      </a:cxn>
                      <a:cxn ang="0">
                        <a:pos x="160" y="9"/>
                      </a:cxn>
                      <a:cxn ang="0">
                        <a:pos x="160" y="9"/>
                      </a:cxn>
                      <a:cxn ang="0">
                        <a:pos x="160" y="16"/>
                      </a:cxn>
                      <a:cxn ang="0">
                        <a:pos x="160" y="16"/>
                      </a:cxn>
                    </a:cxnLst>
                    <a:rect l="0" t="0" r="r" b="b"/>
                    <a:pathLst>
                      <a:path w="160" h="16">
                        <a:moveTo>
                          <a:pt x="160" y="16"/>
                        </a:moveTo>
                        <a:lnTo>
                          <a:pt x="160" y="16"/>
                        </a:lnTo>
                        <a:lnTo>
                          <a:pt x="0" y="9"/>
                        </a:lnTo>
                        <a:lnTo>
                          <a:pt x="0" y="9"/>
                        </a:lnTo>
                        <a:lnTo>
                          <a:pt x="12" y="4"/>
                        </a:lnTo>
                        <a:lnTo>
                          <a:pt x="12" y="4"/>
                        </a:lnTo>
                        <a:lnTo>
                          <a:pt x="153" y="0"/>
                        </a:lnTo>
                        <a:lnTo>
                          <a:pt x="153" y="0"/>
                        </a:lnTo>
                        <a:lnTo>
                          <a:pt x="160" y="9"/>
                        </a:lnTo>
                        <a:lnTo>
                          <a:pt x="160" y="9"/>
                        </a:lnTo>
                        <a:lnTo>
                          <a:pt x="160" y="16"/>
                        </a:lnTo>
                        <a:lnTo>
                          <a:pt x="160" y="16"/>
                        </a:lnTo>
                        <a:close/>
                      </a:path>
                    </a:pathLst>
                  </a:custGeom>
                  <a:solidFill>
                    <a:srgbClr val="A6A6A6"/>
                  </a:solidFill>
                  <a:ln w="9525">
                    <a:noFill/>
                    <a:round/>
                    <a:headEnd/>
                    <a:tailEnd/>
                  </a:ln>
                </p:spPr>
                <p:txBody>
                  <a:bodyPr/>
                  <a:lstStyle/>
                  <a:p>
                    <a:endParaRPr lang="en-US" sz="1400"/>
                  </a:p>
                </p:txBody>
              </p:sp>
              <p:sp>
                <p:nvSpPr>
                  <p:cNvPr id="765087" name="Freeform 159"/>
                  <p:cNvSpPr>
                    <a:spLocks/>
                  </p:cNvSpPr>
                  <p:nvPr/>
                </p:nvSpPr>
                <p:spPr bwMode="auto">
                  <a:xfrm>
                    <a:off x="4255" y="992"/>
                    <a:ext cx="186" cy="17"/>
                  </a:xfrm>
                  <a:custGeom>
                    <a:avLst/>
                    <a:gdLst/>
                    <a:ahLst/>
                    <a:cxnLst>
                      <a:cxn ang="0">
                        <a:pos x="186" y="17"/>
                      </a:cxn>
                      <a:cxn ang="0">
                        <a:pos x="186" y="17"/>
                      </a:cxn>
                      <a:cxn ang="0">
                        <a:pos x="0" y="10"/>
                      </a:cxn>
                      <a:cxn ang="0">
                        <a:pos x="0" y="10"/>
                      </a:cxn>
                      <a:cxn ang="0">
                        <a:pos x="7" y="5"/>
                      </a:cxn>
                      <a:cxn ang="0">
                        <a:pos x="7" y="5"/>
                      </a:cxn>
                      <a:cxn ang="0">
                        <a:pos x="184" y="0"/>
                      </a:cxn>
                      <a:cxn ang="0">
                        <a:pos x="184" y="0"/>
                      </a:cxn>
                      <a:cxn ang="0">
                        <a:pos x="186" y="7"/>
                      </a:cxn>
                      <a:cxn ang="0">
                        <a:pos x="186" y="17"/>
                      </a:cxn>
                      <a:cxn ang="0">
                        <a:pos x="186" y="17"/>
                      </a:cxn>
                    </a:cxnLst>
                    <a:rect l="0" t="0" r="r" b="b"/>
                    <a:pathLst>
                      <a:path w="186" h="17">
                        <a:moveTo>
                          <a:pt x="186" y="17"/>
                        </a:moveTo>
                        <a:lnTo>
                          <a:pt x="186" y="17"/>
                        </a:lnTo>
                        <a:lnTo>
                          <a:pt x="0" y="10"/>
                        </a:lnTo>
                        <a:lnTo>
                          <a:pt x="0" y="10"/>
                        </a:lnTo>
                        <a:lnTo>
                          <a:pt x="7" y="5"/>
                        </a:lnTo>
                        <a:lnTo>
                          <a:pt x="7" y="5"/>
                        </a:lnTo>
                        <a:lnTo>
                          <a:pt x="184" y="0"/>
                        </a:lnTo>
                        <a:lnTo>
                          <a:pt x="184" y="0"/>
                        </a:lnTo>
                        <a:lnTo>
                          <a:pt x="186" y="7"/>
                        </a:lnTo>
                        <a:lnTo>
                          <a:pt x="186" y="17"/>
                        </a:lnTo>
                        <a:lnTo>
                          <a:pt x="186" y="17"/>
                        </a:lnTo>
                        <a:close/>
                      </a:path>
                    </a:pathLst>
                  </a:custGeom>
                  <a:solidFill>
                    <a:srgbClr val="A6A6A6"/>
                  </a:solidFill>
                  <a:ln w="9525">
                    <a:noFill/>
                    <a:round/>
                    <a:headEnd/>
                    <a:tailEnd/>
                  </a:ln>
                </p:spPr>
                <p:txBody>
                  <a:bodyPr/>
                  <a:lstStyle/>
                  <a:p>
                    <a:endParaRPr lang="en-US" sz="1400"/>
                  </a:p>
                </p:txBody>
              </p:sp>
              <p:sp>
                <p:nvSpPr>
                  <p:cNvPr id="765088" name="Freeform 160"/>
                  <p:cNvSpPr>
                    <a:spLocks noEditPoints="1"/>
                  </p:cNvSpPr>
                  <p:nvPr/>
                </p:nvSpPr>
                <p:spPr bwMode="auto">
                  <a:xfrm>
                    <a:off x="4236" y="1009"/>
                    <a:ext cx="205" cy="11"/>
                  </a:xfrm>
                  <a:custGeom>
                    <a:avLst/>
                    <a:gdLst/>
                    <a:ahLst/>
                    <a:cxnLst>
                      <a:cxn ang="0">
                        <a:pos x="88" y="11"/>
                      </a:cxn>
                      <a:cxn ang="0">
                        <a:pos x="88" y="11"/>
                      </a:cxn>
                      <a:cxn ang="0">
                        <a:pos x="0" y="7"/>
                      </a:cxn>
                      <a:cxn ang="0">
                        <a:pos x="0" y="7"/>
                      </a:cxn>
                      <a:cxn ang="0">
                        <a:pos x="5" y="4"/>
                      </a:cxn>
                      <a:cxn ang="0">
                        <a:pos x="5" y="4"/>
                      </a:cxn>
                      <a:cxn ang="0">
                        <a:pos x="111" y="2"/>
                      </a:cxn>
                      <a:cxn ang="0">
                        <a:pos x="111" y="2"/>
                      </a:cxn>
                      <a:cxn ang="0">
                        <a:pos x="99" y="4"/>
                      </a:cxn>
                      <a:cxn ang="0">
                        <a:pos x="88" y="11"/>
                      </a:cxn>
                      <a:cxn ang="0">
                        <a:pos x="88" y="11"/>
                      </a:cxn>
                      <a:cxn ang="0">
                        <a:pos x="168" y="0"/>
                      </a:cxn>
                      <a:cxn ang="0">
                        <a:pos x="168" y="0"/>
                      </a:cxn>
                      <a:cxn ang="0">
                        <a:pos x="205" y="0"/>
                      </a:cxn>
                      <a:cxn ang="0">
                        <a:pos x="205" y="0"/>
                      </a:cxn>
                      <a:cxn ang="0">
                        <a:pos x="201" y="4"/>
                      </a:cxn>
                      <a:cxn ang="0">
                        <a:pos x="201" y="4"/>
                      </a:cxn>
                      <a:cxn ang="0">
                        <a:pos x="196" y="7"/>
                      </a:cxn>
                      <a:cxn ang="0">
                        <a:pos x="191" y="7"/>
                      </a:cxn>
                      <a:cxn ang="0">
                        <a:pos x="182" y="2"/>
                      </a:cxn>
                      <a:cxn ang="0">
                        <a:pos x="168" y="0"/>
                      </a:cxn>
                      <a:cxn ang="0">
                        <a:pos x="168" y="0"/>
                      </a:cxn>
                    </a:cxnLst>
                    <a:rect l="0" t="0" r="r" b="b"/>
                    <a:pathLst>
                      <a:path w="205" h="11">
                        <a:moveTo>
                          <a:pt x="88" y="11"/>
                        </a:moveTo>
                        <a:lnTo>
                          <a:pt x="88" y="11"/>
                        </a:lnTo>
                        <a:lnTo>
                          <a:pt x="0" y="7"/>
                        </a:lnTo>
                        <a:lnTo>
                          <a:pt x="0" y="7"/>
                        </a:lnTo>
                        <a:lnTo>
                          <a:pt x="5" y="4"/>
                        </a:lnTo>
                        <a:lnTo>
                          <a:pt x="5" y="4"/>
                        </a:lnTo>
                        <a:lnTo>
                          <a:pt x="111" y="2"/>
                        </a:lnTo>
                        <a:lnTo>
                          <a:pt x="111" y="2"/>
                        </a:lnTo>
                        <a:lnTo>
                          <a:pt x="99" y="4"/>
                        </a:lnTo>
                        <a:lnTo>
                          <a:pt x="88" y="11"/>
                        </a:lnTo>
                        <a:lnTo>
                          <a:pt x="88" y="11"/>
                        </a:lnTo>
                        <a:close/>
                        <a:moveTo>
                          <a:pt x="168" y="0"/>
                        </a:moveTo>
                        <a:lnTo>
                          <a:pt x="168" y="0"/>
                        </a:lnTo>
                        <a:lnTo>
                          <a:pt x="205" y="0"/>
                        </a:lnTo>
                        <a:lnTo>
                          <a:pt x="205" y="0"/>
                        </a:lnTo>
                        <a:lnTo>
                          <a:pt x="201" y="4"/>
                        </a:lnTo>
                        <a:lnTo>
                          <a:pt x="201" y="4"/>
                        </a:lnTo>
                        <a:lnTo>
                          <a:pt x="196" y="7"/>
                        </a:lnTo>
                        <a:lnTo>
                          <a:pt x="191" y="7"/>
                        </a:lnTo>
                        <a:lnTo>
                          <a:pt x="182" y="2"/>
                        </a:lnTo>
                        <a:lnTo>
                          <a:pt x="168" y="0"/>
                        </a:lnTo>
                        <a:lnTo>
                          <a:pt x="168" y="0"/>
                        </a:lnTo>
                        <a:close/>
                      </a:path>
                    </a:pathLst>
                  </a:custGeom>
                  <a:solidFill>
                    <a:srgbClr val="A6A6A6"/>
                  </a:solidFill>
                  <a:ln w="9525">
                    <a:noFill/>
                    <a:round/>
                    <a:headEnd/>
                    <a:tailEnd/>
                  </a:ln>
                </p:spPr>
                <p:txBody>
                  <a:bodyPr/>
                  <a:lstStyle/>
                  <a:p>
                    <a:endParaRPr lang="en-US" sz="1400"/>
                  </a:p>
                </p:txBody>
              </p:sp>
              <p:sp>
                <p:nvSpPr>
                  <p:cNvPr id="765089" name="Freeform 161"/>
                  <p:cNvSpPr>
                    <a:spLocks/>
                  </p:cNvSpPr>
                  <p:nvPr/>
                </p:nvSpPr>
                <p:spPr bwMode="auto">
                  <a:xfrm>
                    <a:off x="4222" y="1028"/>
                    <a:ext cx="92" cy="7"/>
                  </a:xfrm>
                  <a:custGeom>
                    <a:avLst/>
                    <a:gdLst/>
                    <a:ahLst/>
                    <a:cxnLst>
                      <a:cxn ang="0">
                        <a:pos x="83" y="7"/>
                      </a:cxn>
                      <a:cxn ang="0">
                        <a:pos x="83" y="7"/>
                      </a:cxn>
                      <a:cxn ang="0">
                        <a:pos x="0" y="4"/>
                      </a:cxn>
                      <a:cxn ang="0">
                        <a:pos x="0" y="4"/>
                      </a:cxn>
                      <a:cxn ang="0">
                        <a:pos x="3" y="2"/>
                      </a:cxn>
                      <a:cxn ang="0">
                        <a:pos x="3" y="2"/>
                      </a:cxn>
                      <a:cxn ang="0">
                        <a:pos x="92" y="0"/>
                      </a:cxn>
                      <a:cxn ang="0">
                        <a:pos x="92" y="0"/>
                      </a:cxn>
                      <a:cxn ang="0">
                        <a:pos x="83" y="7"/>
                      </a:cxn>
                      <a:cxn ang="0">
                        <a:pos x="83" y="7"/>
                      </a:cxn>
                    </a:cxnLst>
                    <a:rect l="0" t="0" r="r" b="b"/>
                    <a:pathLst>
                      <a:path w="92" h="7">
                        <a:moveTo>
                          <a:pt x="83" y="7"/>
                        </a:moveTo>
                        <a:lnTo>
                          <a:pt x="83" y="7"/>
                        </a:lnTo>
                        <a:lnTo>
                          <a:pt x="0" y="4"/>
                        </a:lnTo>
                        <a:lnTo>
                          <a:pt x="0" y="4"/>
                        </a:lnTo>
                        <a:lnTo>
                          <a:pt x="3" y="2"/>
                        </a:lnTo>
                        <a:lnTo>
                          <a:pt x="3" y="2"/>
                        </a:lnTo>
                        <a:lnTo>
                          <a:pt x="92" y="0"/>
                        </a:lnTo>
                        <a:lnTo>
                          <a:pt x="92" y="0"/>
                        </a:lnTo>
                        <a:lnTo>
                          <a:pt x="83" y="7"/>
                        </a:lnTo>
                        <a:lnTo>
                          <a:pt x="83" y="7"/>
                        </a:lnTo>
                        <a:close/>
                      </a:path>
                    </a:pathLst>
                  </a:custGeom>
                  <a:solidFill>
                    <a:srgbClr val="A6A6A6"/>
                  </a:solidFill>
                  <a:ln w="9525">
                    <a:noFill/>
                    <a:round/>
                    <a:headEnd/>
                    <a:tailEnd/>
                  </a:ln>
                </p:spPr>
                <p:txBody>
                  <a:bodyPr/>
                  <a:lstStyle/>
                  <a:p>
                    <a:endParaRPr lang="en-US" sz="1400"/>
                  </a:p>
                </p:txBody>
              </p:sp>
              <p:sp>
                <p:nvSpPr>
                  <p:cNvPr id="765090" name="Freeform 162"/>
                  <p:cNvSpPr>
                    <a:spLocks/>
                  </p:cNvSpPr>
                  <p:nvPr/>
                </p:nvSpPr>
                <p:spPr bwMode="auto">
                  <a:xfrm>
                    <a:off x="4210" y="1044"/>
                    <a:ext cx="88" cy="7"/>
                  </a:xfrm>
                  <a:custGeom>
                    <a:avLst/>
                    <a:gdLst/>
                    <a:ahLst/>
                    <a:cxnLst>
                      <a:cxn ang="0">
                        <a:pos x="81" y="7"/>
                      </a:cxn>
                      <a:cxn ang="0">
                        <a:pos x="81" y="7"/>
                      </a:cxn>
                      <a:cxn ang="0">
                        <a:pos x="0" y="5"/>
                      </a:cxn>
                      <a:cxn ang="0">
                        <a:pos x="0" y="5"/>
                      </a:cxn>
                      <a:cxn ang="0">
                        <a:pos x="3" y="2"/>
                      </a:cxn>
                      <a:cxn ang="0">
                        <a:pos x="3" y="2"/>
                      </a:cxn>
                      <a:cxn ang="0">
                        <a:pos x="88" y="0"/>
                      </a:cxn>
                      <a:cxn ang="0">
                        <a:pos x="88" y="0"/>
                      </a:cxn>
                      <a:cxn ang="0">
                        <a:pos x="81" y="7"/>
                      </a:cxn>
                      <a:cxn ang="0">
                        <a:pos x="81" y="7"/>
                      </a:cxn>
                    </a:cxnLst>
                    <a:rect l="0" t="0" r="r" b="b"/>
                    <a:pathLst>
                      <a:path w="88" h="7">
                        <a:moveTo>
                          <a:pt x="81" y="7"/>
                        </a:moveTo>
                        <a:lnTo>
                          <a:pt x="81" y="7"/>
                        </a:lnTo>
                        <a:lnTo>
                          <a:pt x="0" y="5"/>
                        </a:lnTo>
                        <a:lnTo>
                          <a:pt x="0" y="5"/>
                        </a:lnTo>
                        <a:lnTo>
                          <a:pt x="3" y="2"/>
                        </a:lnTo>
                        <a:lnTo>
                          <a:pt x="3" y="2"/>
                        </a:lnTo>
                        <a:lnTo>
                          <a:pt x="88" y="0"/>
                        </a:lnTo>
                        <a:lnTo>
                          <a:pt x="88" y="0"/>
                        </a:lnTo>
                        <a:lnTo>
                          <a:pt x="81" y="7"/>
                        </a:lnTo>
                        <a:lnTo>
                          <a:pt x="81" y="7"/>
                        </a:lnTo>
                        <a:close/>
                      </a:path>
                    </a:pathLst>
                  </a:custGeom>
                  <a:solidFill>
                    <a:srgbClr val="A6A6A6"/>
                  </a:solidFill>
                  <a:ln w="9525">
                    <a:noFill/>
                    <a:round/>
                    <a:headEnd/>
                    <a:tailEnd/>
                  </a:ln>
                </p:spPr>
                <p:txBody>
                  <a:bodyPr/>
                  <a:lstStyle/>
                  <a:p>
                    <a:endParaRPr lang="en-US" sz="1400"/>
                  </a:p>
                </p:txBody>
              </p:sp>
              <p:sp>
                <p:nvSpPr>
                  <p:cNvPr id="765091" name="Freeform 163"/>
                  <p:cNvSpPr>
                    <a:spLocks/>
                  </p:cNvSpPr>
                  <p:nvPr/>
                </p:nvSpPr>
                <p:spPr bwMode="auto">
                  <a:xfrm>
                    <a:off x="4201" y="1061"/>
                    <a:ext cx="85" cy="7"/>
                  </a:xfrm>
                  <a:custGeom>
                    <a:avLst/>
                    <a:gdLst/>
                    <a:ahLst/>
                    <a:cxnLst>
                      <a:cxn ang="0">
                        <a:pos x="80" y="7"/>
                      </a:cxn>
                      <a:cxn ang="0">
                        <a:pos x="80" y="7"/>
                      </a:cxn>
                      <a:cxn ang="0">
                        <a:pos x="0" y="2"/>
                      </a:cxn>
                      <a:cxn ang="0">
                        <a:pos x="0" y="2"/>
                      </a:cxn>
                      <a:cxn ang="0">
                        <a:pos x="0" y="2"/>
                      </a:cxn>
                      <a:cxn ang="0">
                        <a:pos x="0" y="2"/>
                      </a:cxn>
                      <a:cxn ang="0">
                        <a:pos x="85" y="0"/>
                      </a:cxn>
                      <a:cxn ang="0">
                        <a:pos x="85" y="0"/>
                      </a:cxn>
                      <a:cxn ang="0">
                        <a:pos x="80" y="7"/>
                      </a:cxn>
                      <a:cxn ang="0">
                        <a:pos x="80" y="7"/>
                      </a:cxn>
                    </a:cxnLst>
                    <a:rect l="0" t="0" r="r" b="b"/>
                    <a:pathLst>
                      <a:path w="85" h="7">
                        <a:moveTo>
                          <a:pt x="80" y="7"/>
                        </a:moveTo>
                        <a:lnTo>
                          <a:pt x="80" y="7"/>
                        </a:lnTo>
                        <a:lnTo>
                          <a:pt x="0" y="2"/>
                        </a:lnTo>
                        <a:lnTo>
                          <a:pt x="0" y="2"/>
                        </a:lnTo>
                        <a:lnTo>
                          <a:pt x="0" y="2"/>
                        </a:lnTo>
                        <a:lnTo>
                          <a:pt x="0" y="2"/>
                        </a:lnTo>
                        <a:lnTo>
                          <a:pt x="85" y="0"/>
                        </a:lnTo>
                        <a:lnTo>
                          <a:pt x="85" y="0"/>
                        </a:lnTo>
                        <a:lnTo>
                          <a:pt x="80" y="7"/>
                        </a:lnTo>
                        <a:lnTo>
                          <a:pt x="80" y="7"/>
                        </a:lnTo>
                        <a:close/>
                      </a:path>
                    </a:pathLst>
                  </a:custGeom>
                  <a:solidFill>
                    <a:srgbClr val="A6A6A6"/>
                  </a:solidFill>
                  <a:ln w="9525">
                    <a:noFill/>
                    <a:round/>
                    <a:headEnd/>
                    <a:tailEnd/>
                  </a:ln>
                </p:spPr>
                <p:txBody>
                  <a:bodyPr/>
                  <a:lstStyle/>
                  <a:p>
                    <a:endParaRPr lang="en-US" sz="1400"/>
                  </a:p>
                </p:txBody>
              </p:sp>
              <p:sp>
                <p:nvSpPr>
                  <p:cNvPr id="765092" name="Freeform 164"/>
                  <p:cNvSpPr>
                    <a:spLocks/>
                  </p:cNvSpPr>
                  <p:nvPr/>
                </p:nvSpPr>
                <p:spPr bwMode="auto">
                  <a:xfrm>
                    <a:off x="4194" y="1077"/>
                    <a:ext cx="85" cy="5"/>
                  </a:xfrm>
                  <a:custGeom>
                    <a:avLst/>
                    <a:gdLst/>
                    <a:ahLst/>
                    <a:cxnLst>
                      <a:cxn ang="0">
                        <a:pos x="85" y="5"/>
                      </a:cxn>
                      <a:cxn ang="0">
                        <a:pos x="85" y="5"/>
                      </a:cxn>
                      <a:cxn ang="0">
                        <a:pos x="0" y="2"/>
                      </a:cxn>
                      <a:cxn ang="0">
                        <a:pos x="0" y="2"/>
                      </a:cxn>
                      <a:cxn ang="0">
                        <a:pos x="0" y="2"/>
                      </a:cxn>
                      <a:cxn ang="0">
                        <a:pos x="0" y="2"/>
                      </a:cxn>
                      <a:cxn ang="0">
                        <a:pos x="85" y="0"/>
                      </a:cxn>
                      <a:cxn ang="0">
                        <a:pos x="85" y="0"/>
                      </a:cxn>
                      <a:cxn ang="0">
                        <a:pos x="85" y="5"/>
                      </a:cxn>
                      <a:cxn ang="0">
                        <a:pos x="85" y="5"/>
                      </a:cxn>
                    </a:cxnLst>
                    <a:rect l="0" t="0" r="r" b="b"/>
                    <a:pathLst>
                      <a:path w="85" h="5">
                        <a:moveTo>
                          <a:pt x="85" y="5"/>
                        </a:moveTo>
                        <a:lnTo>
                          <a:pt x="85" y="5"/>
                        </a:lnTo>
                        <a:lnTo>
                          <a:pt x="0" y="2"/>
                        </a:lnTo>
                        <a:lnTo>
                          <a:pt x="0" y="2"/>
                        </a:lnTo>
                        <a:lnTo>
                          <a:pt x="0" y="2"/>
                        </a:lnTo>
                        <a:lnTo>
                          <a:pt x="0" y="2"/>
                        </a:lnTo>
                        <a:lnTo>
                          <a:pt x="85" y="0"/>
                        </a:lnTo>
                        <a:lnTo>
                          <a:pt x="85" y="0"/>
                        </a:lnTo>
                        <a:lnTo>
                          <a:pt x="85" y="5"/>
                        </a:lnTo>
                        <a:lnTo>
                          <a:pt x="85" y="5"/>
                        </a:lnTo>
                        <a:close/>
                      </a:path>
                    </a:pathLst>
                  </a:custGeom>
                  <a:solidFill>
                    <a:srgbClr val="A6A6A6"/>
                  </a:solidFill>
                  <a:ln w="9525">
                    <a:noFill/>
                    <a:round/>
                    <a:headEnd/>
                    <a:tailEnd/>
                  </a:ln>
                </p:spPr>
                <p:txBody>
                  <a:bodyPr/>
                  <a:lstStyle/>
                  <a:p>
                    <a:endParaRPr lang="en-US" sz="1400"/>
                  </a:p>
                </p:txBody>
              </p:sp>
              <p:sp>
                <p:nvSpPr>
                  <p:cNvPr id="765093" name="Freeform 165"/>
                  <p:cNvSpPr>
                    <a:spLocks/>
                  </p:cNvSpPr>
                  <p:nvPr/>
                </p:nvSpPr>
                <p:spPr bwMode="auto">
                  <a:xfrm>
                    <a:off x="4187" y="1091"/>
                    <a:ext cx="89" cy="7"/>
                  </a:xfrm>
                  <a:custGeom>
                    <a:avLst/>
                    <a:gdLst/>
                    <a:ahLst/>
                    <a:cxnLst>
                      <a:cxn ang="0">
                        <a:pos x="89" y="7"/>
                      </a:cxn>
                      <a:cxn ang="0">
                        <a:pos x="89" y="7"/>
                      </a:cxn>
                      <a:cxn ang="0">
                        <a:pos x="0" y="5"/>
                      </a:cxn>
                      <a:cxn ang="0">
                        <a:pos x="0" y="5"/>
                      </a:cxn>
                      <a:cxn ang="0">
                        <a:pos x="0" y="5"/>
                      </a:cxn>
                      <a:cxn ang="0">
                        <a:pos x="0" y="5"/>
                      </a:cxn>
                      <a:cxn ang="0">
                        <a:pos x="89" y="0"/>
                      </a:cxn>
                      <a:cxn ang="0">
                        <a:pos x="89" y="0"/>
                      </a:cxn>
                      <a:cxn ang="0">
                        <a:pos x="89" y="7"/>
                      </a:cxn>
                      <a:cxn ang="0">
                        <a:pos x="89" y="7"/>
                      </a:cxn>
                    </a:cxnLst>
                    <a:rect l="0" t="0" r="r" b="b"/>
                    <a:pathLst>
                      <a:path w="89" h="7">
                        <a:moveTo>
                          <a:pt x="89" y="7"/>
                        </a:moveTo>
                        <a:lnTo>
                          <a:pt x="89" y="7"/>
                        </a:lnTo>
                        <a:lnTo>
                          <a:pt x="0" y="5"/>
                        </a:lnTo>
                        <a:lnTo>
                          <a:pt x="0" y="5"/>
                        </a:lnTo>
                        <a:lnTo>
                          <a:pt x="0" y="5"/>
                        </a:lnTo>
                        <a:lnTo>
                          <a:pt x="0" y="5"/>
                        </a:lnTo>
                        <a:lnTo>
                          <a:pt x="89" y="0"/>
                        </a:lnTo>
                        <a:lnTo>
                          <a:pt x="89" y="0"/>
                        </a:lnTo>
                        <a:lnTo>
                          <a:pt x="89" y="7"/>
                        </a:lnTo>
                        <a:lnTo>
                          <a:pt x="89" y="7"/>
                        </a:lnTo>
                        <a:close/>
                      </a:path>
                    </a:pathLst>
                  </a:custGeom>
                  <a:solidFill>
                    <a:srgbClr val="A6A6A6"/>
                  </a:solidFill>
                  <a:ln w="9525">
                    <a:noFill/>
                    <a:round/>
                    <a:headEnd/>
                    <a:tailEnd/>
                  </a:ln>
                </p:spPr>
                <p:txBody>
                  <a:bodyPr/>
                  <a:lstStyle/>
                  <a:p>
                    <a:endParaRPr lang="en-US" sz="1400"/>
                  </a:p>
                </p:txBody>
              </p:sp>
              <p:sp>
                <p:nvSpPr>
                  <p:cNvPr id="765094" name="Freeform 166"/>
                  <p:cNvSpPr>
                    <a:spLocks/>
                  </p:cNvSpPr>
                  <p:nvPr/>
                </p:nvSpPr>
                <p:spPr bwMode="auto">
                  <a:xfrm>
                    <a:off x="4182" y="1108"/>
                    <a:ext cx="97" cy="7"/>
                  </a:xfrm>
                  <a:custGeom>
                    <a:avLst/>
                    <a:gdLst/>
                    <a:ahLst/>
                    <a:cxnLst>
                      <a:cxn ang="0">
                        <a:pos x="97" y="7"/>
                      </a:cxn>
                      <a:cxn ang="0">
                        <a:pos x="97" y="7"/>
                      </a:cxn>
                      <a:cxn ang="0">
                        <a:pos x="0" y="4"/>
                      </a:cxn>
                      <a:cxn ang="0">
                        <a:pos x="0" y="4"/>
                      </a:cxn>
                      <a:cxn ang="0">
                        <a:pos x="0" y="2"/>
                      </a:cxn>
                      <a:cxn ang="0">
                        <a:pos x="0" y="2"/>
                      </a:cxn>
                      <a:cxn ang="0">
                        <a:pos x="94" y="0"/>
                      </a:cxn>
                      <a:cxn ang="0">
                        <a:pos x="94" y="0"/>
                      </a:cxn>
                      <a:cxn ang="0">
                        <a:pos x="97" y="7"/>
                      </a:cxn>
                      <a:cxn ang="0">
                        <a:pos x="97" y="7"/>
                      </a:cxn>
                    </a:cxnLst>
                    <a:rect l="0" t="0" r="r" b="b"/>
                    <a:pathLst>
                      <a:path w="97" h="7">
                        <a:moveTo>
                          <a:pt x="97" y="7"/>
                        </a:moveTo>
                        <a:lnTo>
                          <a:pt x="97" y="7"/>
                        </a:lnTo>
                        <a:lnTo>
                          <a:pt x="0" y="4"/>
                        </a:lnTo>
                        <a:lnTo>
                          <a:pt x="0" y="4"/>
                        </a:lnTo>
                        <a:lnTo>
                          <a:pt x="0" y="2"/>
                        </a:lnTo>
                        <a:lnTo>
                          <a:pt x="0" y="2"/>
                        </a:lnTo>
                        <a:lnTo>
                          <a:pt x="94" y="0"/>
                        </a:lnTo>
                        <a:lnTo>
                          <a:pt x="94" y="0"/>
                        </a:lnTo>
                        <a:lnTo>
                          <a:pt x="97" y="7"/>
                        </a:lnTo>
                        <a:lnTo>
                          <a:pt x="97" y="7"/>
                        </a:lnTo>
                        <a:close/>
                      </a:path>
                    </a:pathLst>
                  </a:custGeom>
                  <a:solidFill>
                    <a:srgbClr val="A6A6A6"/>
                  </a:solidFill>
                  <a:ln w="9525">
                    <a:noFill/>
                    <a:round/>
                    <a:headEnd/>
                    <a:tailEnd/>
                  </a:ln>
                </p:spPr>
                <p:txBody>
                  <a:bodyPr/>
                  <a:lstStyle/>
                  <a:p>
                    <a:endParaRPr lang="en-US" sz="1400"/>
                  </a:p>
                </p:txBody>
              </p:sp>
              <p:sp>
                <p:nvSpPr>
                  <p:cNvPr id="765095" name="Freeform 167"/>
                  <p:cNvSpPr>
                    <a:spLocks/>
                  </p:cNvSpPr>
                  <p:nvPr/>
                </p:nvSpPr>
                <p:spPr bwMode="auto">
                  <a:xfrm>
                    <a:off x="4180" y="1124"/>
                    <a:ext cx="104" cy="7"/>
                  </a:xfrm>
                  <a:custGeom>
                    <a:avLst/>
                    <a:gdLst/>
                    <a:ahLst/>
                    <a:cxnLst>
                      <a:cxn ang="0">
                        <a:pos x="104" y="7"/>
                      </a:cxn>
                      <a:cxn ang="0">
                        <a:pos x="0" y="3"/>
                      </a:cxn>
                      <a:cxn ang="0">
                        <a:pos x="0" y="3"/>
                      </a:cxn>
                      <a:cxn ang="0">
                        <a:pos x="0" y="3"/>
                      </a:cxn>
                      <a:cxn ang="0">
                        <a:pos x="101" y="0"/>
                      </a:cxn>
                      <a:cxn ang="0">
                        <a:pos x="101" y="0"/>
                      </a:cxn>
                      <a:cxn ang="0">
                        <a:pos x="104" y="7"/>
                      </a:cxn>
                      <a:cxn ang="0">
                        <a:pos x="104" y="7"/>
                      </a:cxn>
                    </a:cxnLst>
                    <a:rect l="0" t="0" r="r" b="b"/>
                    <a:pathLst>
                      <a:path w="104" h="7">
                        <a:moveTo>
                          <a:pt x="104" y="7"/>
                        </a:moveTo>
                        <a:lnTo>
                          <a:pt x="0" y="3"/>
                        </a:lnTo>
                        <a:lnTo>
                          <a:pt x="0" y="3"/>
                        </a:lnTo>
                        <a:lnTo>
                          <a:pt x="0" y="3"/>
                        </a:lnTo>
                        <a:lnTo>
                          <a:pt x="101" y="0"/>
                        </a:lnTo>
                        <a:lnTo>
                          <a:pt x="101" y="0"/>
                        </a:lnTo>
                        <a:lnTo>
                          <a:pt x="104" y="7"/>
                        </a:lnTo>
                        <a:lnTo>
                          <a:pt x="104" y="7"/>
                        </a:lnTo>
                        <a:close/>
                      </a:path>
                    </a:pathLst>
                  </a:custGeom>
                  <a:solidFill>
                    <a:srgbClr val="A6A6A6"/>
                  </a:solidFill>
                  <a:ln w="9525">
                    <a:noFill/>
                    <a:round/>
                    <a:headEnd/>
                    <a:tailEnd/>
                  </a:ln>
                </p:spPr>
                <p:txBody>
                  <a:bodyPr/>
                  <a:lstStyle/>
                  <a:p>
                    <a:endParaRPr lang="en-US" sz="1400"/>
                  </a:p>
                </p:txBody>
              </p:sp>
              <p:sp>
                <p:nvSpPr>
                  <p:cNvPr id="765096" name="Freeform 168"/>
                  <p:cNvSpPr>
                    <a:spLocks/>
                  </p:cNvSpPr>
                  <p:nvPr/>
                </p:nvSpPr>
                <p:spPr bwMode="auto">
                  <a:xfrm>
                    <a:off x="4175" y="1148"/>
                    <a:ext cx="111" cy="75"/>
                  </a:xfrm>
                  <a:custGeom>
                    <a:avLst/>
                    <a:gdLst/>
                    <a:ahLst/>
                    <a:cxnLst>
                      <a:cxn ang="0">
                        <a:pos x="111" y="16"/>
                      </a:cxn>
                      <a:cxn ang="0">
                        <a:pos x="2" y="0"/>
                      </a:cxn>
                      <a:cxn ang="0">
                        <a:pos x="2" y="0"/>
                      </a:cxn>
                      <a:cxn ang="0">
                        <a:pos x="0" y="12"/>
                      </a:cxn>
                      <a:cxn ang="0">
                        <a:pos x="0" y="56"/>
                      </a:cxn>
                      <a:cxn ang="0">
                        <a:pos x="85" y="75"/>
                      </a:cxn>
                      <a:cxn ang="0">
                        <a:pos x="85" y="75"/>
                      </a:cxn>
                      <a:cxn ang="0">
                        <a:pos x="87" y="71"/>
                      </a:cxn>
                      <a:cxn ang="0">
                        <a:pos x="97" y="59"/>
                      </a:cxn>
                      <a:cxn ang="0">
                        <a:pos x="106" y="40"/>
                      </a:cxn>
                      <a:cxn ang="0">
                        <a:pos x="109" y="28"/>
                      </a:cxn>
                      <a:cxn ang="0">
                        <a:pos x="111" y="16"/>
                      </a:cxn>
                      <a:cxn ang="0">
                        <a:pos x="111" y="16"/>
                      </a:cxn>
                    </a:cxnLst>
                    <a:rect l="0" t="0" r="r" b="b"/>
                    <a:pathLst>
                      <a:path w="111" h="75">
                        <a:moveTo>
                          <a:pt x="111" y="16"/>
                        </a:moveTo>
                        <a:lnTo>
                          <a:pt x="2" y="0"/>
                        </a:lnTo>
                        <a:lnTo>
                          <a:pt x="2" y="0"/>
                        </a:lnTo>
                        <a:lnTo>
                          <a:pt x="0" y="12"/>
                        </a:lnTo>
                        <a:lnTo>
                          <a:pt x="0" y="56"/>
                        </a:lnTo>
                        <a:lnTo>
                          <a:pt x="85" y="75"/>
                        </a:lnTo>
                        <a:lnTo>
                          <a:pt x="85" y="75"/>
                        </a:lnTo>
                        <a:lnTo>
                          <a:pt x="87" y="71"/>
                        </a:lnTo>
                        <a:lnTo>
                          <a:pt x="97" y="59"/>
                        </a:lnTo>
                        <a:lnTo>
                          <a:pt x="106" y="40"/>
                        </a:lnTo>
                        <a:lnTo>
                          <a:pt x="109" y="28"/>
                        </a:lnTo>
                        <a:lnTo>
                          <a:pt x="111" y="16"/>
                        </a:lnTo>
                        <a:lnTo>
                          <a:pt x="111" y="16"/>
                        </a:lnTo>
                        <a:close/>
                      </a:path>
                    </a:pathLst>
                  </a:custGeom>
                  <a:solidFill>
                    <a:srgbClr val="867365"/>
                  </a:solidFill>
                  <a:ln w="9525">
                    <a:noFill/>
                    <a:round/>
                    <a:headEnd/>
                    <a:tailEnd/>
                  </a:ln>
                </p:spPr>
                <p:txBody>
                  <a:bodyPr/>
                  <a:lstStyle/>
                  <a:p>
                    <a:endParaRPr lang="en-US" sz="1400"/>
                  </a:p>
                </p:txBody>
              </p:sp>
              <p:sp>
                <p:nvSpPr>
                  <p:cNvPr id="765097" name="Freeform 169"/>
                  <p:cNvSpPr>
                    <a:spLocks/>
                  </p:cNvSpPr>
                  <p:nvPr/>
                </p:nvSpPr>
                <p:spPr bwMode="auto">
                  <a:xfrm>
                    <a:off x="4522" y="962"/>
                    <a:ext cx="37" cy="54"/>
                  </a:xfrm>
                  <a:custGeom>
                    <a:avLst/>
                    <a:gdLst/>
                    <a:ahLst/>
                    <a:cxnLst>
                      <a:cxn ang="0">
                        <a:pos x="37" y="0"/>
                      </a:cxn>
                      <a:cxn ang="0">
                        <a:pos x="37" y="0"/>
                      </a:cxn>
                      <a:cxn ang="0">
                        <a:pos x="26" y="21"/>
                      </a:cxn>
                      <a:cxn ang="0">
                        <a:pos x="26" y="21"/>
                      </a:cxn>
                      <a:cxn ang="0">
                        <a:pos x="4" y="49"/>
                      </a:cxn>
                      <a:cxn ang="0">
                        <a:pos x="0" y="54"/>
                      </a:cxn>
                      <a:cxn ang="0">
                        <a:pos x="0" y="54"/>
                      </a:cxn>
                      <a:cxn ang="0">
                        <a:pos x="11" y="37"/>
                      </a:cxn>
                      <a:cxn ang="0">
                        <a:pos x="21" y="21"/>
                      </a:cxn>
                      <a:cxn ang="0">
                        <a:pos x="30" y="0"/>
                      </a:cxn>
                      <a:cxn ang="0">
                        <a:pos x="37" y="0"/>
                      </a:cxn>
                    </a:cxnLst>
                    <a:rect l="0" t="0" r="r" b="b"/>
                    <a:pathLst>
                      <a:path w="37" h="54">
                        <a:moveTo>
                          <a:pt x="37" y="0"/>
                        </a:moveTo>
                        <a:lnTo>
                          <a:pt x="37" y="0"/>
                        </a:lnTo>
                        <a:lnTo>
                          <a:pt x="26" y="21"/>
                        </a:lnTo>
                        <a:lnTo>
                          <a:pt x="26" y="21"/>
                        </a:lnTo>
                        <a:lnTo>
                          <a:pt x="4" y="49"/>
                        </a:lnTo>
                        <a:lnTo>
                          <a:pt x="0" y="54"/>
                        </a:lnTo>
                        <a:lnTo>
                          <a:pt x="0" y="54"/>
                        </a:lnTo>
                        <a:lnTo>
                          <a:pt x="11" y="37"/>
                        </a:lnTo>
                        <a:lnTo>
                          <a:pt x="21" y="21"/>
                        </a:lnTo>
                        <a:lnTo>
                          <a:pt x="30" y="0"/>
                        </a:lnTo>
                        <a:lnTo>
                          <a:pt x="37" y="0"/>
                        </a:lnTo>
                        <a:close/>
                      </a:path>
                    </a:pathLst>
                  </a:custGeom>
                  <a:solidFill>
                    <a:srgbClr val="BFBFBF"/>
                  </a:solidFill>
                  <a:ln w="9525">
                    <a:noFill/>
                    <a:round/>
                    <a:headEnd/>
                    <a:tailEnd/>
                  </a:ln>
                </p:spPr>
                <p:txBody>
                  <a:bodyPr/>
                  <a:lstStyle/>
                  <a:p>
                    <a:endParaRPr lang="en-US" sz="1400"/>
                  </a:p>
                </p:txBody>
              </p:sp>
              <p:sp>
                <p:nvSpPr>
                  <p:cNvPr id="765098" name="Freeform 170"/>
                  <p:cNvSpPr>
                    <a:spLocks/>
                  </p:cNvSpPr>
                  <p:nvPr/>
                </p:nvSpPr>
                <p:spPr bwMode="auto">
                  <a:xfrm>
                    <a:off x="4331" y="1153"/>
                    <a:ext cx="341" cy="301"/>
                  </a:xfrm>
                  <a:custGeom>
                    <a:avLst/>
                    <a:gdLst/>
                    <a:ahLst/>
                    <a:cxnLst>
                      <a:cxn ang="0">
                        <a:pos x="186" y="153"/>
                      </a:cxn>
                      <a:cxn ang="0">
                        <a:pos x="0" y="0"/>
                      </a:cxn>
                      <a:cxn ang="0">
                        <a:pos x="184" y="160"/>
                      </a:cxn>
                      <a:cxn ang="0">
                        <a:pos x="202" y="165"/>
                      </a:cxn>
                      <a:cxn ang="0">
                        <a:pos x="257" y="233"/>
                      </a:cxn>
                      <a:cxn ang="0">
                        <a:pos x="341" y="301"/>
                      </a:cxn>
                      <a:cxn ang="0">
                        <a:pos x="332" y="282"/>
                      </a:cxn>
                      <a:cxn ang="0">
                        <a:pos x="261" y="228"/>
                      </a:cxn>
                      <a:cxn ang="0">
                        <a:pos x="207" y="160"/>
                      </a:cxn>
                      <a:cxn ang="0">
                        <a:pos x="186" y="153"/>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w="9525">
                    <a:noFill/>
                    <a:round/>
                    <a:headEnd/>
                    <a:tailEnd/>
                  </a:ln>
                </p:spPr>
                <p:txBody>
                  <a:bodyPr/>
                  <a:lstStyle/>
                  <a:p>
                    <a:endParaRPr lang="en-US" sz="1400"/>
                  </a:p>
                </p:txBody>
              </p:sp>
            </p:grpSp>
            <p:sp>
              <p:nvSpPr>
                <p:cNvPr id="765116"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sp>
              <p:nvSpPr>
                <p:cNvPr id="765117"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sp>
              <p:nvSpPr>
                <p:cNvPr id="765118"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sp>
              <p:nvSpPr>
                <p:cNvPr id="765119"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p:spPr>
              <p:txBody>
                <a:bodyPr wrap="none" lIns="90478" tIns="44445" rIns="90478" bIns="44445" anchor="ctr"/>
                <a:lstStyle/>
                <a:p>
                  <a:endParaRPr lang="en-US" sz="1400"/>
                </a:p>
              </p:txBody>
            </p:sp>
          </p:grpSp>
          <p:sp>
            <p:nvSpPr>
              <p:cNvPr id="765134" name="Text Box 206"/>
              <p:cNvSpPr txBox="1">
                <a:spLocks noChangeArrowheads="1"/>
              </p:cNvSpPr>
              <p:nvPr/>
            </p:nvSpPr>
            <p:spPr bwMode="auto">
              <a:xfrm>
                <a:off x="3861" y="1449"/>
                <a:ext cx="639" cy="510"/>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a:t>Disk</a:t>
                </a:r>
              </a:p>
              <a:p>
                <a:pPr>
                  <a:spcBef>
                    <a:spcPct val="0"/>
                  </a:spcBef>
                </a:pPr>
                <a:r>
                  <a:rPr lang="en-US" sz="1400"/>
                  <a:t>500GB</a:t>
                </a:r>
              </a:p>
            </p:txBody>
          </p:sp>
        </p:grpSp>
        <p:grpSp>
          <p:nvGrpSpPr>
            <p:cNvPr id="8" name="Group 249"/>
            <p:cNvGrpSpPr>
              <a:grpSpLocks/>
            </p:cNvGrpSpPr>
            <p:nvPr/>
          </p:nvGrpSpPr>
          <p:grpSpPr bwMode="auto">
            <a:xfrm>
              <a:off x="1063011" y="571807"/>
              <a:ext cx="1158875" cy="3648075"/>
              <a:chOff x="570" y="48"/>
              <a:chExt cx="730" cy="2298"/>
            </a:xfrm>
          </p:grpSpPr>
          <p:sp>
            <p:nvSpPr>
              <p:cNvPr id="764932"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r>
                  <a:rPr lang="en-US" sz="4800">
                    <a:sym typeface="Symbol" pitchFamily="18" charset="2"/>
                  </a:rPr>
                  <a:t></a:t>
                </a:r>
              </a:p>
            </p:txBody>
          </p:sp>
          <p:sp>
            <p:nvSpPr>
              <p:cNvPr id="765133" name="Text Box 205"/>
              <p:cNvSpPr txBox="1">
                <a:spLocks noChangeArrowheads="1"/>
              </p:cNvSpPr>
              <p:nvPr/>
            </p:nvSpPr>
            <p:spPr bwMode="auto">
              <a:xfrm>
                <a:off x="570" y="1624"/>
                <a:ext cx="730" cy="722"/>
              </a:xfrm>
              <a:prstGeom prst="rect">
                <a:avLst/>
              </a:prstGeom>
              <a:noFill/>
              <a:ln w="38100" algn="ctr">
                <a:noFill/>
                <a:miter lim="800000"/>
                <a:headEnd/>
                <a:tailEnd/>
              </a:ln>
              <a:effectLst/>
            </p:spPr>
            <p:txBody>
              <a:bodyPr wrap="none" lIns="90478" tIns="44445" rIns="90478" bIns="44445">
                <a:spAutoFit/>
              </a:bodyPr>
              <a:lstStyle/>
              <a:p>
                <a:pPr>
                  <a:spcBef>
                    <a:spcPct val="0"/>
                  </a:spcBef>
                </a:pPr>
                <a:r>
                  <a:rPr lang="en-US" sz="1400" dirty="0"/>
                  <a:t>Virtual</a:t>
                </a:r>
              </a:p>
              <a:p>
                <a:pPr>
                  <a:spcBef>
                    <a:spcPct val="0"/>
                  </a:spcBef>
                </a:pPr>
                <a:r>
                  <a:rPr lang="en-US" sz="1400" dirty="0"/>
                  <a:t>Memory</a:t>
                </a:r>
              </a:p>
              <a:p>
                <a:pPr>
                  <a:spcBef>
                    <a:spcPct val="0"/>
                  </a:spcBef>
                </a:pPr>
                <a:r>
                  <a:rPr lang="en-US" sz="1400" dirty="0"/>
                  <a:t>4 GB</a:t>
                </a:r>
              </a:p>
            </p:txBody>
          </p:sp>
          <p:sp>
            <p:nvSpPr>
              <p:cNvPr id="76515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5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6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71"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sp>
            <p:nvSpPr>
              <p:cNvPr id="765172"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endParaRPr lang="en-US" sz="1400"/>
              </a:p>
            </p:txBody>
          </p:sp>
        </p:grpSp>
      </p:grpSp>
      <p:sp>
        <p:nvSpPr>
          <p:cNvPr id="764930" name="Rectangle 2"/>
          <p:cNvSpPr>
            <a:spLocks noGrp="1" noChangeArrowheads="1"/>
          </p:cNvSpPr>
          <p:nvPr>
            <p:ph type="title"/>
          </p:nvPr>
        </p:nvSpPr>
        <p:spPr/>
        <p:txBody>
          <a:bodyPr/>
          <a:lstStyle/>
          <a:p>
            <a:r>
              <a:rPr lang="en-US">
                <a:sym typeface="Symbol" pitchFamily="18" charset="2"/>
              </a:rPr>
              <a:t>Illusion of Infinite Memory</a:t>
            </a:r>
          </a:p>
        </p:txBody>
      </p:sp>
      <p:sp>
        <p:nvSpPr>
          <p:cNvPr id="764931" name="Rectangle 3"/>
          <p:cNvSpPr>
            <a:spLocks noGrp="1" noChangeArrowheads="1"/>
          </p:cNvSpPr>
          <p:nvPr>
            <p:ph type="body" idx="1"/>
          </p:nvPr>
        </p:nvSpPr>
        <p:spPr>
          <a:xfrm>
            <a:off x="9832" y="4060722"/>
            <a:ext cx="8915400" cy="2708789"/>
          </a:xfrm>
        </p:spPr>
        <p:txBody>
          <a:bodyPr>
            <a:normAutofit fontScale="85000" lnSpcReduction="20000"/>
          </a:bodyPr>
          <a:lstStyle/>
          <a:p>
            <a:pPr>
              <a:lnSpc>
                <a:spcPct val="80000"/>
              </a:lnSpc>
              <a:spcBef>
                <a:spcPct val="5000"/>
              </a:spcBef>
            </a:pPr>
            <a:r>
              <a:rPr lang="en-US" dirty="0"/>
              <a:t>Disk is larger than physical memory </a:t>
            </a:r>
            <a:r>
              <a:rPr lang="en-US" dirty="0">
                <a:sym typeface="Symbol" pitchFamily="18" charset="2"/>
              </a:rPr>
              <a:t></a:t>
            </a:r>
          </a:p>
          <a:p>
            <a:pPr lvl="1">
              <a:lnSpc>
                <a:spcPct val="80000"/>
              </a:lnSpc>
              <a:spcBef>
                <a:spcPct val="5000"/>
              </a:spcBef>
            </a:pPr>
            <a:r>
              <a:rPr lang="en-US" dirty="0"/>
              <a:t>In-use virtual memory can be bigger than physical memory</a:t>
            </a:r>
          </a:p>
          <a:p>
            <a:pPr lvl="1">
              <a:lnSpc>
                <a:spcPct val="80000"/>
              </a:lnSpc>
              <a:spcBef>
                <a:spcPct val="5000"/>
              </a:spcBef>
            </a:pPr>
            <a:r>
              <a:rPr lang="en-US" dirty="0"/>
              <a:t>Combined memory of running processes much larger than physical memory</a:t>
            </a:r>
          </a:p>
          <a:p>
            <a:pPr lvl="2">
              <a:lnSpc>
                <a:spcPct val="80000"/>
              </a:lnSpc>
              <a:spcBef>
                <a:spcPct val="5000"/>
              </a:spcBef>
            </a:pPr>
            <a:r>
              <a:rPr lang="en-US" dirty="0"/>
              <a:t>More programs fit into memory, allowing more concurrency </a:t>
            </a:r>
          </a:p>
          <a:p>
            <a:pPr>
              <a:lnSpc>
                <a:spcPct val="80000"/>
              </a:lnSpc>
              <a:spcBef>
                <a:spcPct val="5000"/>
              </a:spcBef>
            </a:pPr>
            <a:r>
              <a:rPr lang="en-US" dirty="0"/>
              <a:t>Principle: </a:t>
            </a:r>
            <a:r>
              <a:rPr lang="en-US" dirty="0">
                <a:solidFill>
                  <a:schemeClr val="hlink"/>
                </a:solidFill>
              </a:rPr>
              <a:t>Transparent Level of Indirection</a:t>
            </a:r>
            <a:r>
              <a:rPr lang="en-US" dirty="0"/>
              <a:t> (page table) </a:t>
            </a:r>
          </a:p>
          <a:p>
            <a:pPr lvl="1">
              <a:lnSpc>
                <a:spcPct val="80000"/>
              </a:lnSpc>
              <a:spcBef>
                <a:spcPct val="5000"/>
              </a:spcBef>
            </a:pPr>
            <a:r>
              <a:rPr lang="en-US" dirty="0"/>
              <a:t>Supports flexible placement of physical data</a:t>
            </a:r>
          </a:p>
          <a:p>
            <a:pPr lvl="2">
              <a:lnSpc>
                <a:spcPct val="80000"/>
              </a:lnSpc>
              <a:spcBef>
                <a:spcPct val="5000"/>
              </a:spcBef>
            </a:pPr>
            <a:r>
              <a:rPr lang="en-US" dirty="0"/>
              <a:t>Data could be on disk or somewhere across network</a:t>
            </a:r>
          </a:p>
          <a:p>
            <a:pPr lvl="1">
              <a:lnSpc>
                <a:spcPct val="80000"/>
              </a:lnSpc>
              <a:spcBef>
                <a:spcPct val="5000"/>
              </a:spcBef>
            </a:pPr>
            <a:r>
              <a:rPr lang="en-US" dirty="0"/>
              <a:t>Variable location of data transparent to user program</a:t>
            </a:r>
          </a:p>
          <a:p>
            <a:pPr lvl="2">
              <a:lnSpc>
                <a:spcPct val="80000"/>
              </a:lnSpc>
              <a:spcBef>
                <a:spcPct val="5000"/>
              </a:spcBef>
            </a:pPr>
            <a:r>
              <a:rPr lang="en-US" dirty="0"/>
              <a:t>Performance issue, not correctness issue</a:t>
            </a:r>
          </a:p>
        </p:txBody>
      </p:sp>
      <p:sp>
        <p:nvSpPr>
          <p:cNvPr id="217"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4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4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49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49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49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49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49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4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Aging algorithm example</a:t>
            </a:r>
          </a:p>
        </p:txBody>
      </p:sp>
      <p:sp>
        <p:nvSpPr>
          <p:cNvPr id="3" name="Content Placeholder 2"/>
          <p:cNvSpPr>
            <a:spLocks noGrp="1"/>
          </p:cNvSpPr>
          <p:nvPr>
            <p:ph idx="1"/>
          </p:nvPr>
        </p:nvSpPr>
        <p:spPr>
          <a:xfrm>
            <a:off x="457200" y="5626249"/>
            <a:ext cx="8305800" cy="658664"/>
          </a:xfrm>
        </p:spPr>
        <p:txBody>
          <a:bodyPr>
            <a:normAutofit fontScale="70000" lnSpcReduction="20000"/>
          </a:bodyPr>
          <a:lstStyle/>
          <a:p>
            <a:r>
              <a:rPr lang="en-US" dirty="0">
                <a:latin typeface="Arial" charset="0"/>
              </a:rPr>
              <a:t>Shown are six pages for five clock periods. The five clock periods are represented by (a) to (e).</a:t>
            </a:r>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29</a:t>
            </a:fld>
            <a:endParaRPr lang="en-US" altLang="zh-CN"/>
          </a:p>
        </p:txBody>
      </p:sp>
      <p:pic>
        <p:nvPicPr>
          <p:cNvPr id="6" name="Picture 6" descr="D:\b\b4\IBM\03-18.jpg"/>
          <p:cNvPicPr>
            <a:picLocks noChangeAspect="1" noChangeArrowheads="1"/>
          </p:cNvPicPr>
          <p:nvPr/>
        </p:nvPicPr>
        <p:blipFill>
          <a:blip r:embed="rId2" cstate="print"/>
          <a:srcRect/>
          <a:stretch>
            <a:fillRect/>
          </a:stretch>
        </p:blipFill>
        <p:spPr bwMode="auto">
          <a:xfrm>
            <a:off x="987967" y="1554070"/>
            <a:ext cx="7013575" cy="40322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Aging vs. LRU</a:t>
            </a:r>
          </a:p>
        </p:txBody>
      </p:sp>
      <p:sp>
        <p:nvSpPr>
          <p:cNvPr id="3" name="Content Placeholder 2"/>
          <p:cNvSpPr>
            <a:spLocks noGrp="1"/>
          </p:cNvSpPr>
          <p:nvPr>
            <p:ph idx="1"/>
          </p:nvPr>
        </p:nvSpPr>
        <p:spPr/>
        <p:txBody>
          <a:bodyPr/>
          <a:lstStyle/>
          <a:p>
            <a:r>
              <a:rPr lang="en-US" dirty="0"/>
              <a:t>Aging has a finite history of memory</a:t>
            </a:r>
          </a:p>
          <a:p>
            <a:pPr lvl="1"/>
            <a:r>
              <a:rPr lang="en-US" dirty="0"/>
              <a:t>Consider aging with an 8-bit counter with value 0. It cannot distinguish between a page referenced 9 clock periods ago, and another referenced 1000 block periods ago.</a:t>
            </a:r>
          </a:p>
          <a:p>
            <a:pPr lvl="1"/>
            <a:r>
              <a:rPr lang="en-US" dirty="0"/>
              <a:t>If the counter has infinitely many bits, then it implements LRU exactly.</a:t>
            </a:r>
          </a:p>
          <a:p>
            <a:r>
              <a:rPr lang="en-US" dirty="0"/>
              <a:t>8 bits generally enough	</a:t>
            </a:r>
          </a:p>
          <a:p>
            <a:pPr lvl="1"/>
            <a:r>
              <a:rPr lang="en-US" dirty="0"/>
              <a:t>If clock period is 20ms, a history of 160ms is perhaps adequate</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30</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Algorithm</a:t>
            </a:r>
          </a:p>
        </p:txBody>
      </p:sp>
      <p:sp>
        <p:nvSpPr>
          <p:cNvPr id="3" name="Content Placeholder 2"/>
          <p:cNvSpPr>
            <a:spLocks noGrp="1"/>
          </p:cNvSpPr>
          <p:nvPr>
            <p:ph idx="1"/>
          </p:nvPr>
        </p:nvSpPr>
        <p:spPr/>
        <p:txBody>
          <a:bodyPr>
            <a:normAutofit fontScale="92500" lnSpcReduction="20000"/>
          </a:bodyPr>
          <a:lstStyle/>
          <a:p>
            <a:pPr>
              <a:lnSpc>
                <a:spcPct val="80000"/>
              </a:lnSpc>
              <a:spcBef>
                <a:spcPct val="10000"/>
              </a:spcBef>
              <a:tabLst>
                <a:tab pos="3030538" algn="l"/>
              </a:tabLst>
            </a:pPr>
            <a:r>
              <a:rPr lang="en-US" dirty="0"/>
              <a:t>A variant of </a:t>
            </a:r>
            <a:r>
              <a:rPr lang="en-US"/>
              <a:t>second-chance algorithm</a:t>
            </a:r>
          </a:p>
          <a:p>
            <a:pPr>
              <a:lnSpc>
                <a:spcPct val="80000"/>
              </a:lnSpc>
              <a:spcBef>
                <a:spcPct val="10000"/>
              </a:spcBef>
              <a:tabLst>
                <a:tab pos="3030538" algn="l"/>
              </a:tabLst>
            </a:pPr>
            <a:r>
              <a:rPr lang="en-US" dirty="0"/>
              <a:t>Recall “R” (reference) bit in PTE:</a:t>
            </a:r>
          </a:p>
          <a:p>
            <a:pPr lvl="1">
              <a:lnSpc>
                <a:spcPct val="80000"/>
              </a:lnSpc>
              <a:spcBef>
                <a:spcPct val="10000"/>
              </a:spcBef>
              <a:tabLst>
                <a:tab pos="3030538" algn="l"/>
              </a:tabLst>
            </a:pPr>
            <a:r>
              <a:rPr lang="en-US" dirty="0"/>
              <a:t>Hardware sets R bit on each reference</a:t>
            </a:r>
          </a:p>
          <a:p>
            <a:pPr lvl="1">
              <a:lnSpc>
                <a:spcPct val="80000"/>
              </a:lnSpc>
              <a:spcBef>
                <a:spcPct val="10000"/>
              </a:spcBef>
              <a:tabLst>
                <a:tab pos="3030538" algn="l"/>
              </a:tabLst>
            </a:pPr>
            <a:r>
              <a:rPr lang="en-US" dirty="0"/>
              <a:t>Instead of clearing R periodically (with “clock period” mentioned before) driven by OS timer, clear it at page-fault events  </a:t>
            </a:r>
          </a:p>
          <a:p>
            <a:pPr>
              <a:lnSpc>
                <a:spcPct val="80000"/>
              </a:lnSpc>
              <a:spcBef>
                <a:spcPct val="10000"/>
              </a:spcBef>
              <a:tabLst>
                <a:tab pos="3030538" algn="l"/>
              </a:tabLst>
            </a:pPr>
            <a:r>
              <a:rPr lang="en-US" dirty="0"/>
              <a:t>Arrange physical page frames in a circle with single clock hand. On each page fault:</a:t>
            </a:r>
          </a:p>
          <a:p>
            <a:pPr lvl="1">
              <a:lnSpc>
                <a:spcPct val="80000"/>
              </a:lnSpc>
              <a:spcBef>
                <a:spcPct val="10000"/>
              </a:spcBef>
              <a:tabLst>
                <a:tab pos="3030538" algn="l"/>
              </a:tabLst>
            </a:pPr>
            <a:r>
              <a:rPr lang="en-US" dirty="0"/>
              <a:t>Advance clock hand (not real-time)</a:t>
            </a:r>
          </a:p>
          <a:p>
            <a:pPr lvl="1">
              <a:lnSpc>
                <a:spcPct val="80000"/>
              </a:lnSpc>
              <a:spcBef>
                <a:spcPct val="10000"/>
              </a:spcBef>
              <a:tabLst>
                <a:tab pos="3030538" algn="l"/>
              </a:tabLst>
            </a:pPr>
            <a:r>
              <a:rPr lang="en-US" dirty="0"/>
              <a:t>Check R bit: </a:t>
            </a:r>
          </a:p>
          <a:p>
            <a:pPr lvl="2">
              <a:lnSpc>
                <a:spcPct val="80000"/>
              </a:lnSpc>
              <a:spcBef>
                <a:spcPct val="10000"/>
              </a:spcBef>
              <a:tabLst>
                <a:tab pos="3030538" algn="l"/>
              </a:tabLst>
            </a:pPr>
            <a:r>
              <a:rPr lang="en-US" dirty="0"/>
              <a:t>R=1</a:t>
            </a:r>
            <a:r>
              <a:rPr lang="en-US" dirty="0">
                <a:sym typeface="Symbol" pitchFamily="18" charset="2"/>
              </a:rPr>
              <a:t>used recently; clear and leave alone</a:t>
            </a:r>
          </a:p>
          <a:p>
            <a:pPr lvl="2">
              <a:lnSpc>
                <a:spcPct val="80000"/>
              </a:lnSpc>
              <a:spcBef>
                <a:spcPct val="10000"/>
              </a:spcBef>
              <a:tabLst>
                <a:tab pos="3030538" algn="l"/>
              </a:tabLst>
            </a:pPr>
            <a:r>
              <a:rPr lang="en-US" dirty="0">
                <a:sym typeface="Symbol" pitchFamily="18" charset="2"/>
              </a:rPr>
              <a:t>R=0selected candidate for replacement</a:t>
            </a:r>
          </a:p>
          <a:p>
            <a:pPr>
              <a:lnSpc>
                <a:spcPct val="80000"/>
              </a:lnSpc>
              <a:spcBef>
                <a:spcPct val="10000"/>
              </a:spcBef>
              <a:tabLst>
                <a:tab pos="3030538" algn="l"/>
              </a:tabLst>
            </a:pPr>
            <a:r>
              <a:rPr lang="en-US" dirty="0">
                <a:sym typeface="Symbol" pitchFamily="18" charset="2"/>
              </a:rPr>
              <a:t>Will always find a page or loop forever?</a:t>
            </a:r>
          </a:p>
          <a:p>
            <a:pPr lvl="1">
              <a:lnSpc>
                <a:spcPct val="80000"/>
              </a:lnSpc>
              <a:spcBef>
                <a:spcPct val="10000"/>
              </a:spcBef>
              <a:tabLst>
                <a:tab pos="3030538" algn="l"/>
              </a:tabLst>
            </a:pPr>
            <a:r>
              <a:rPr lang="en-US" dirty="0"/>
              <a:t>Even if all R bits set, will eventually loop around </a:t>
            </a:r>
            <a:r>
              <a:rPr lang="en-US" dirty="0">
                <a:sym typeface="Symbol" pitchFamily="18" charset="2"/>
              </a:rPr>
              <a:t> FIFO</a:t>
            </a:r>
          </a:p>
          <a:p>
            <a:pPr>
              <a:lnSpc>
                <a:spcPct val="80000"/>
              </a:lnSpc>
              <a:spcBef>
                <a:spcPct val="10000"/>
              </a:spcBef>
              <a:tabLst>
                <a:tab pos="3030538" algn="l"/>
              </a:tabLst>
            </a:pPr>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31</a:t>
            </a:fld>
            <a:endParaRPr lang="en-US" alt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1269402" y="228600"/>
            <a:ext cx="6906409" cy="666849"/>
          </a:xfrm>
          <a:noFill/>
          <a:ln/>
        </p:spPr>
        <p:txBody>
          <a:bodyPr wrap="square" lIns="63500" tIns="25400" rIns="63500" bIns="25400" anchor="t">
            <a:spAutoFit/>
          </a:bodyPr>
          <a:lstStyle/>
          <a:p>
            <a:r>
              <a:rPr lang="en-US" dirty="0"/>
              <a:t>Clock Algorithm</a:t>
            </a:r>
          </a:p>
        </p:txBody>
      </p:sp>
      <p:sp>
        <p:nvSpPr>
          <p:cNvPr id="782340" name="Oval 4"/>
          <p:cNvSpPr>
            <a:spLocks noChangeArrowheads="1"/>
          </p:cNvSpPr>
          <p:nvPr/>
        </p:nvSpPr>
        <p:spPr bwMode="auto">
          <a:xfrm>
            <a:off x="1447800" y="1410929"/>
            <a:ext cx="2971800" cy="2895600"/>
          </a:xfrm>
          <a:prstGeom prst="ellipse">
            <a:avLst/>
          </a:prstGeom>
          <a:noFill/>
          <a:ln w="76200">
            <a:solidFill>
              <a:schemeClr val="tx1"/>
            </a:solidFill>
            <a:prstDash val="dash"/>
            <a:round/>
            <a:headEnd/>
            <a:tailEnd/>
          </a:ln>
          <a:effectLst/>
        </p:spPr>
        <p:txBody>
          <a:bodyPr wrap="none" anchor="ctr"/>
          <a:lstStyle/>
          <a:p>
            <a:pPr>
              <a:lnSpc>
                <a:spcPct val="100000"/>
              </a:lnSpc>
              <a:spcBef>
                <a:spcPct val="0"/>
              </a:spcBef>
              <a:buSzTx/>
            </a:pPr>
            <a:r>
              <a:rPr lang="en-US" sz="2400" b="0">
                <a:latin typeface="Arial" charset="0"/>
              </a:rPr>
              <a:t>Set of all pages</a:t>
            </a:r>
          </a:p>
          <a:p>
            <a:pPr>
              <a:lnSpc>
                <a:spcPct val="100000"/>
              </a:lnSpc>
              <a:spcBef>
                <a:spcPct val="0"/>
              </a:spcBef>
              <a:buSzTx/>
            </a:pPr>
            <a:r>
              <a:rPr lang="en-US" sz="2400" b="0">
                <a:latin typeface="Arial" charset="0"/>
              </a:rPr>
              <a:t>in Memory</a:t>
            </a:r>
          </a:p>
        </p:txBody>
      </p:sp>
      <p:sp>
        <p:nvSpPr>
          <p:cNvPr id="782341" name="Line 5"/>
          <p:cNvSpPr>
            <a:spLocks noChangeShapeType="1"/>
          </p:cNvSpPr>
          <p:nvPr/>
        </p:nvSpPr>
        <p:spPr bwMode="auto">
          <a:xfrm flipH="1">
            <a:off x="4114800" y="1639529"/>
            <a:ext cx="609600" cy="457200"/>
          </a:xfrm>
          <a:prstGeom prst="line">
            <a:avLst/>
          </a:prstGeom>
          <a:noFill/>
          <a:ln w="76200">
            <a:solidFill>
              <a:schemeClr val="accent1"/>
            </a:solidFill>
            <a:round/>
            <a:headEnd/>
            <a:tailEnd type="triangle" w="med" len="med"/>
          </a:ln>
          <a:effectLst/>
        </p:spPr>
        <p:txBody>
          <a:bodyPr wrap="none" anchor="ctr"/>
          <a:lstStyle/>
          <a:p>
            <a:endParaRPr lang="en-US"/>
          </a:p>
        </p:txBody>
      </p:sp>
      <p:sp>
        <p:nvSpPr>
          <p:cNvPr id="782343" name="Text Box 7"/>
          <p:cNvSpPr txBox="1">
            <a:spLocks noChangeArrowheads="1"/>
          </p:cNvSpPr>
          <p:nvPr/>
        </p:nvSpPr>
        <p:spPr bwMode="auto">
          <a:xfrm>
            <a:off x="4648200" y="1410929"/>
            <a:ext cx="4495800" cy="1190625"/>
          </a:xfrm>
          <a:prstGeom prst="rect">
            <a:avLst/>
          </a:prstGeom>
          <a:noFill/>
          <a:ln w="12700">
            <a:noFill/>
            <a:miter lim="800000"/>
            <a:headEnd/>
            <a:tailEnd/>
          </a:ln>
          <a:effectLst/>
        </p:spPr>
        <p:txBody>
          <a:bodyPr>
            <a:spAutoFit/>
          </a:bodyPr>
          <a:lstStyle/>
          <a:p>
            <a:pPr algn="l">
              <a:lnSpc>
                <a:spcPct val="100000"/>
              </a:lnSpc>
              <a:spcBef>
                <a:spcPct val="0"/>
              </a:spcBef>
              <a:buSzTx/>
            </a:pPr>
            <a:r>
              <a:rPr lang="en-US" sz="1800">
                <a:solidFill>
                  <a:schemeClr val="accent1"/>
                </a:solidFill>
              </a:rPr>
              <a:t>Single Clock Hand:</a:t>
            </a:r>
          </a:p>
          <a:p>
            <a:pPr lvl="1" algn="l">
              <a:lnSpc>
                <a:spcPct val="100000"/>
              </a:lnSpc>
              <a:spcBef>
                <a:spcPct val="0"/>
              </a:spcBef>
              <a:buSzTx/>
            </a:pPr>
            <a:r>
              <a:rPr lang="en-US" sz="1800"/>
              <a:t>Advances only on page fault!</a:t>
            </a:r>
          </a:p>
          <a:p>
            <a:pPr lvl="1" algn="l">
              <a:lnSpc>
                <a:spcPct val="100000"/>
              </a:lnSpc>
              <a:spcBef>
                <a:spcPct val="0"/>
              </a:spcBef>
              <a:buSzTx/>
            </a:pPr>
            <a:r>
              <a:rPr lang="en-US" sz="1800"/>
              <a:t>Check for pages not used recently</a:t>
            </a:r>
          </a:p>
          <a:p>
            <a:pPr lvl="1" algn="l">
              <a:lnSpc>
                <a:spcPct val="100000"/>
              </a:lnSpc>
              <a:spcBef>
                <a:spcPct val="0"/>
              </a:spcBef>
              <a:buSzTx/>
            </a:pPr>
            <a:r>
              <a:rPr lang="en-US" sz="1800"/>
              <a:t>Mark pages as not used recently</a:t>
            </a:r>
          </a:p>
        </p:txBody>
      </p:sp>
      <p:sp>
        <p:nvSpPr>
          <p:cNvPr id="782345" name="Arc 9"/>
          <p:cNvSpPr>
            <a:spLocks/>
          </p:cNvSpPr>
          <p:nvPr/>
        </p:nvSpPr>
        <p:spPr bwMode="auto">
          <a:xfrm rot="-230429">
            <a:off x="4191000" y="2020529"/>
            <a:ext cx="533400" cy="1371600"/>
          </a:xfrm>
          <a:custGeom>
            <a:avLst/>
            <a:gdLst>
              <a:gd name="G0" fmla="+- 0 0 0"/>
              <a:gd name="G1" fmla="+- 16787 0 0"/>
              <a:gd name="G2" fmla="+- 21600 0 0"/>
              <a:gd name="T0" fmla="*/ 13592 w 21600"/>
              <a:gd name="T1" fmla="*/ 0 h 29328"/>
              <a:gd name="T2" fmla="*/ 17587 w 21600"/>
              <a:gd name="T3" fmla="*/ 29328 h 29328"/>
              <a:gd name="T4" fmla="*/ 0 w 21600"/>
              <a:gd name="T5" fmla="*/ 16787 h 29328"/>
            </a:gdLst>
            <a:ahLst/>
            <a:cxnLst>
              <a:cxn ang="0">
                <a:pos x="T0" y="T1"/>
              </a:cxn>
              <a:cxn ang="0">
                <a:pos x="T2" y="T3"/>
              </a:cxn>
              <a:cxn ang="0">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close/>
              </a:path>
            </a:pathLst>
          </a:custGeom>
          <a:noFill/>
          <a:ln w="57150">
            <a:solidFill>
              <a:schemeClr val="accent1"/>
            </a:solidFill>
            <a:round/>
            <a:headEnd/>
            <a:tailEnd type="triangle" w="med" len="med"/>
          </a:ln>
          <a:effectLst/>
        </p:spPr>
        <p:txBody>
          <a:bodyPr wrap="none" anchor="ctr"/>
          <a:lstStyle/>
          <a:p>
            <a:pPr>
              <a:lnSpc>
                <a:spcPct val="100000"/>
              </a:lnSpc>
              <a:spcBef>
                <a:spcPct val="0"/>
              </a:spcBef>
              <a:buSzTx/>
            </a:pPr>
            <a:endParaRPr lang="en-US" sz="1800" b="0">
              <a:solidFill>
                <a:schemeClr val="accent1"/>
              </a:solidFill>
              <a:latin typeface="Arial" charset="0"/>
            </a:endParaRPr>
          </a:p>
        </p:txBody>
      </p:sp>
      <p:sp>
        <p:nvSpPr>
          <p:cNvPr id="782351" name="Rectangle 15"/>
          <p:cNvSpPr>
            <a:spLocks noGrp="1" noChangeArrowheads="1"/>
          </p:cNvSpPr>
          <p:nvPr>
            <p:ph type="body" idx="1"/>
          </p:nvPr>
        </p:nvSpPr>
        <p:spPr>
          <a:xfrm>
            <a:off x="76200" y="4403212"/>
            <a:ext cx="8915400" cy="2454788"/>
          </a:xfrm>
        </p:spPr>
        <p:txBody>
          <a:bodyPr>
            <a:normAutofit fontScale="62500" lnSpcReduction="20000"/>
          </a:bodyPr>
          <a:lstStyle/>
          <a:p>
            <a:pPr>
              <a:lnSpc>
                <a:spcPct val="80000"/>
              </a:lnSpc>
              <a:spcBef>
                <a:spcPct val="20000"/>
              </a:spcBef>
            </a:pPr>
            <a:r>
              <a:rPr lang="en-US" dirty="0"/>
              <a:t>What if hand moving slowly?</a:t>
            </a:r>
          </a:p>
          <a:p>
            <a:pPr lvl="1">
              <a:lnSpc>
                <a:spcPct val="80000"/>
              </a:lnSpc>
            </a:pPr>
            <a:r>
              <a:rPr lang="en-US" dirty="0"/>
              <a:t>Not many page faults and/or find page quickly</a:t>
            </a:r>
          </a:p>
          <a:p>
            <a:pPr>
              <a:lnSpc>
                <a:spcPct val="80000"/>
              </a:lnSpc>
              <a:spcBef>
                <a:spcPct val="20000"/>
              </a:spcBef>
            </a:pPr>
            <a:r>
              <a:rPr lang="en-US" dirty="0"/>
              <a:t>What if hand is moving quickly?</a:t>
            </a:r>
          </a:p>
          <a:p>
            <a:pPr lvl="1">
              <a:lnSpc>
                <a:spcPct val="80000"/>
              </a:lnSpc>
              <a:spcBef>
                <a:spcPct val="20000"/>
              </a:spcBef>
            </a:pPr>
            <a:r>
              <a:rPr lang="en-US" dirty="0"/>
              <a:t>Lots of page faults and/or lots of reference bits set</a:t>
            </a:r>
          </a:p>
          <a:p>
            <a:pPr>
              <a:lnSpc>
                <a:spcPct val="80000"/>
              </a:lnSpc>
              <a:spcBef>
                <a:spcPct val="20000"/>
              </a:spcBef>
            </a:pPr>
            <a:r>
              <a:rPr lang="en-US" dirty="0"/>
              <a:t>One way to view clock algorithm: Partitioning of pages into two groups: young and old</a:t>
            </a:r>
          </a:p>
          <a:p>
            <a:pPr>
              <a:lnSpc>
                <a:spcPct val="80000"/>
              </a:lnSpc>
            </a:pPr>
            <a:r>
              <a:rPr lang="en-US" dirty="0"/>
              <a:t>Animation: </a:t>
            </a:r>
            <a:r>
              <a:rPr lang="en-US" dirty="0">
                <a:hlinkClick r:id="rId3"/>
              </a:rPr>
              <a:t>http://gaia.ecs.csus.edu/~zhangd/oscal/ClockFiles/Clock.htm</a:t>
            </a:r>
            <a:r>
              <a:rPr lang="en-US" dirty="0"/>
              <a:t>  (</a:t>
            </a:r>
            <a:r>
              <a:rPr lang="en-US" dirty="0" err="1"/>
              <a:t>usrname</a:t>
            </a:r>
            <a:r>
              <a:rPr lang="en-US" dirty="0"/>
              <a:t>/</a:t>
            </a:r>
            <a:r>
              <a:rPr lang="en-US" dirty="0" err="1"/>
              <a:t>passwd</a:t>
            </a:r>
            <a:r>
              <a:rPr lang="en-US" dirty="0"/>
              <a:t>: CSC139/</a:t>
            </a:r>
            <a:r>
              <a:rPr lang="en-US" dirty="0" err="1"/>
              <a:t>csus.os.prin</a:t>
            </a:r>
            <a:r>
              <a:rPr lang="en-US" dirty="0"/>
              <a:t>) </a:t>
            </a:r>
          </a:p>
          <a:p>
            <a:pPr>
              <a:lnSpc>
                <a:spcPct val="80000"/>
              </a:lnSpc>
            </a:pPr>
            <a:r>
              <a:rPr lang="en-US" dirty="0"/>
              <a:t>(Uncheck “use modified bit” button. Note that it uses “U” instead of “R” for the reference bit.)</a:t>
            </a:r>
          </a:p>
        </p:txBody>
      </p:sp>
      <p:pic>
        <p:nvPicPr>
          <p:cNvPr id="782353" name="Picture 17"/>
          <p:cNvPicPr>
            <a:picLocks noChangeAspect="1" noChangeArrowheads="1"/>
          </p:cNvPicPr>
          <p:nvPr/>
        </p:nvPicPr>
        <p:blipFill>
          <a:blip r:embed="rId4" cstate="print"/>
          <a:srcRect/>
          <a:stretch>
            <a:fillRect/>
          </a:stretch>
        </p:blipFill>
        <p:spPr bwMode="auto">
          <a:xfrm>
            <a:off x="6172200" y="2630129"/>
            <a:ext cx="1333500" cy="1333500"/>
          </a:xfrm>
          <a:prstGeom prst="rect">
            <a:avLst/>
          </a:prstGeom>
          <a:noFill/>
          <a:ln w="38100" algn="ctr">
            <a:noFill/>
            <a:miter lim="800000"/>
            <a:headEnd/>
            <a:tailEnd/>
          </a:ln>
          <a:effectLst/>
        </p:spPr>
      </p:pic>
      <p:sp>
        <p:nvSpPr>
          <p:cNvPr id="9"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32</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anim calcmode="lin" valueType="num">
                                      <p:cBhvr additive="base">
                                        <p:cTn id="7" dur="500" fill="hold"/>
                                        <p:tgtEl>
                                          <p:spTgt spid="7823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23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82351">
                                            <p:txEl>
                                              <p:pRg st="1" end="1"/>
                                            </p:txEl>
                                          </p:spTgt>
                                        </p:tgtEl>
                                        <p:attrNameLst>
                                          <p:attrName>style.visibility</p:attrName>
                                        </p:attrNameLst>
                                      </p:cBhvr>
                                      <p:to>
                                        <p:strVal val="visible"/>
                                      </p:to>
                                    </p:set>
                                    <p:anim calcmode="lin" valueType="num">
                                      <p:cBhvr additive="base">
                                        <p:cTn id="11" dur="500" fill="hold"/>
                                        <p:tgtEl>
                                          <p:spTgt spid="7823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23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82351">
                                            <p:txEl>
                                              <p:pRg st="2" end="2"/>
                                            </p:txEl>
                                          </p:spTgt>
                                        </p:tgtEl>
                                        <p:attrNameLst>
                                          <p:attrName>style.visibility</p:attrName>
                                        </p:attrNameLst>
                                      </p:cBhvr>
                                      <p:to>
                                        <p:strVal val="visible"/>
                                      </p:to>
                                    </p:set>
                                    <p:anim calcmode="lin" valueType="num">
                                      <p:cBhvr additive="base">
                                        <p:cTn id="17" dur="500" fill="hold"/>
                                        <p:tgtEl>
                                          <p:spTgt spid="78235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823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82351">
                                            <p:txEl>
                                              <p:pRg st="3" end="3"/>
                                            </p:txEl>
                                          </p:spTgt>
                                        </p:tgtEl>
                                        <p:attrNameLst>
                                          <p:attrName>style.visibility</p:attrName>
                                        </p:attrNameLst>
                                      </p:cBhvr>
                                      <p:to>
                                        <p:strVal val="visible"/>
                                      </p:to>
                                    </p:set>
                                    <p:anim calcmode="lin" valueType="num">
                                      <p:cBhvr additive="base">
                                        <p:cTn id="21" dur="500" fill="hold"/>
                                        <p:tgtEl>
                                          <p:spTgt spid="78235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823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82351">
                                            <p:txEl>
                                              <p:pRg st="4" end="4"/>
                                            </p:txEl>
                                          </p:spTgt>
                                        </p:tgtEl>
                                        <p:attrNameLst>
                                          <p:attrName>style.visibility</p:attrName>
                                        </p:attrNameLst>
                                      </p:cBhvr>
                                      <p:to>
                                        <p:strVal val="visible"/>
                                      </p:to>
                                    </p:set>
                                    <p:anim calcmode="lin" valueType="num">
                                      <p:cBhvr additive="base">
                                        <p:cTn id="27" dur="500" fill="hold"/>
                                        <p:tgtEl>
                                          <p:spTgt spid="78235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823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82351">
                                            <p:txEl>
                                              <p:pRg st="5" end="5"/>
                                            </p:txEl>
                                          </p:spTgt>
                                        </p:tgtEl>
                                        <p:attrNameLst>
                                          <p:attrName>style.visibility</p:attrName>
                                        </p:attrNameLst>
                                      </p:cBhvr>
                                      <p:to>
                                        <p:strVal val="visible"/>
                                      </p:to>
                                    </p:set>
                                    <p:anim calcmode="lin" valueType="num">
                                      <p:cBhvr additive="base">
                                        <p:cTn id="33" dur="500" fill="hold"/>
                                        <p:tgtEl>
                                          <p:spTgt spid="78235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23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82351">
                                            <p:txEl>
                                              <p:pRg st="6" end="6"/>
                                            </p:txEl>
                                          </p:spTgt>
                                        </p:tgtEl>
                                        <p:attrNameLst>
                                          <p:attrName>style.visibility</p:attrName>
                                        </p:attrNameLst>
                                      </p:cBhvr>
                                      <p:to>
                                        <p:strVal val="visible"/>
                                      </p:to>
                                    </p:set>
                                    <p:anim calcmode="lin" valueType="num">
                                      <p:cBhvr additive="base">
                                        <p:cTn id="39" dur="500" fill="hold"/>
                                        <p:tgtEl>
                                          <p:spTgt spid="78235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823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en-US"/>
              <a:t>N</a:t>
            </a:r>
            <a:r>
              <a:rPr lang="en-US" baseline="30000"/>
              <a:t>th</a:t>
            </a:r>
            <a:r>
              <a:rPr lang="en-US"/>
              <a:t> Chance version of Clock Algorithm</a:t>
            </a:r>
          </a:p>
        </p:txBody>
      </p:sp>
      <p:sp>
        <p:nvSpPr>
          <p:cNvPr id="784387" name="Rectangle 3"/>
          <p:cNvSpPr>
            <a:spLocks noGrp="1" noChangeArrowheads="1"/>
          </p:cNvSpPr>
          <p:nvPr>
            <p:ph type="body" idx="1"/>
          </p:nvPr>
        </p:nvSpPr>
        <p:spPr>
          <a:xfrm>
            <a:off x="304800" y="1435510"/>
            <a:ext cx="8686800" cy="5270090"/>
          </a:xfrm>
        </p:spPr>
        <p:txBody>
          <a:bodyPr>
            <a:normAutofit fontScale="85000" lnSpcReduction="20000"/>
          </a:bodyPr>
          <a:lstStyle/>
          <a:p>
            <a:pPr>
              <a:lnSpc>
                <a:spcPct val="80000"/>
              </a:lnSpc>
              <a:spcBef>
                <a:spcPct val="20000"/>
              </a:spcBef>
            </a:pPr>
            <a:r>
              <a:rPr lang="en-US" dirty="0">
                <a:solidFill>
                  <a:schemeClr val="hlink"/>
                </a:solidFill>
              </a:rPr>
              <a:t>N</a:t>
            </a:r>
            <a:r>
              <a:rPr lang="en-US" baseline="30000" dirty="0">
                <a:solidFill>
                  <a:schemeClr val="hlink"/>
                </a:solidFill>
              </a:rPr>
              <a:t>th</a:t>
            </a:r>
            <a:r>
              <a:rPr lang="en-US" dirty="0">
                <a:solidFill>
                  <a:schemeClr val="hlink"/>
                </a:solidFill>
              </a:rPr>
              <a:t> chance algorithm:</a:t>
            </a:r>
            <a:r>
              <a:rPr lang="en-US" dirty="0"/>
              <a:t> Give page N chances</a:t>
            </a:r>
          </a:p>
          <a:p>
            <a:pPr lvl="1">
              <a:lnSpc>
                <a:spcPct val="80000"/>
              </a:lnSpc>
              <a:spcBef>
                <a:spcPct val="20000"/>
              </a:spcBef>
            </a:pPr>
            <a:r>
              <a:rPr lang="en-US" dirty="0"/>
              <a:t>OS keeps counter per page: # sweeps</a:t>
            </a:r>
          </a:p>
          <a:p>
            <a:pPr lvl="1">
              <a:lnSpc>
                <a:spcPct val="80000"/>
              </a:lnSpc>
              <a:spcBef>
                <a:spcPct val="20000"/>
              </a:spcBef>
            </a:pPr>
            <a:r>
              <a:rPr lang="en-US" dirty="0"/>
              <a:t>On page fault, OS checks R bit:</a:t>
            </a:r>
          </a:p>
          <a:p>
            <a:pPr lvl="2">
              <a:lnSpc>
                <a:spcPct val="80000"/>
              </a:lnSpc>
              <a:spcBef>
                <a:spcPct val="20000"/>
              </a:spcBef>
            </a:pPr>
            <a:r>
              <a:rPr lang="en-US" dirty="0"/>
              <a:t>R=1</a:t>
            </a:r>
            <a:r>
              <a:rPr lang="en-US" dirty="0">
                <a:sym typeface="Symbol" pitchFamily="18" charset="2"/>
              </a:rPr>
              <a:t>clear R bit and also set counter to N (</a:t>
            </a:r>
            <a:r>
              <a:rPr lang="en-US" dirty="0" err="1">
                <a:sym typeface="Symbol" pitchFamily="18" charset="2"/>
              </a:rPr>
              <a:t>ref’ed</a:t>
            </a:r>
            <a:r>
              <a:rPr lang="en-US" dirty="0">
                <a:sym typeface="Symbol" pitchFamily="18" charset="2"/>
              </a:rPr>
              <a:t> in last sweep)</a:t>
            </a:r>
          </a:p>
          <a:p>
            <a:pPr lvl="2">
              <a:lnSpc>
                <a:spcPct val="80000"/>
              </a:lnSpc>
              <a:spcBef>
                <a:spcPct val="20000"/>
              </a:spcBef>
            </a:pPr>
            <a:r>
              <a:rPr lang="en-US" dirty="0">
                <a:sym typeface="Symbol" pitchFamily="18" charset="2"/>
              </a:rPr>
              <a:t>R=0decrement count; if count=0, replace page</a:t>
            </a:r>
          </a:p>
          <a:p>
            <a:pPr lvl="1">
              <a:lnSpc>
                <a:spcPct val="80000"/>
              </a:lnSpc>
              <a:spcBef>
                <a:spcPct val="20000"/>
              </a:spcBef>
            </a:pPr>
            <a:r>
              <a:rPr lang="en-US" dirty="0">
                <a:sym typeface="Symbol" pitchFamily="18" charset="2"/>
              </a:rPr>
              <a:t>Means that clock hand has to sweep by N times without page being used before page is replaced</a:t>
            </a:r>
          </a:p>
          <a:p>
            <a:pPr>
              <a:lnSpc>
                <a:spcPct val="80000"/>
              </a:lnSpc>
              <a:spcBef>
                <a:spcPct val="20000"/>
              </a:spcBef>
            </a:pPr>
            <a:r>
              <a:rPr lang="en-US" dirty="0">
                <a:sym typeface="Symbol" pitchFamily="18" charset="2"/>
              </a:rPr>
              <a:t>How do we pick N?</a:t>
            </a:r>
          </a:p>
          <a:p>
            <a:pPr lvl="1">
              <a:lnSpc>
                <a:spcPct val="80000"/>
              </a:lnSpc>
              <a:spcBef>
                <a:spcPct val="20000"/>
              </a:spcBef>
            </a:pPr>
            <a:r>
              <a:rPr lang="en-US" dirty="0">
                <a:sym typeface="Symbol" pitchFamily="18" charset="2"/>
              </a:rPr>
              <a:t>Why pick large N? Better approx to LRU</a:t>
            </a:r>
          </a:p>
          <a:p>
            <a:pPr lvl="2">
              <a:lnSpc>
                <a:spcPct val="80000"/>
              </a:lnSpc>
              <a:spcBef>
                <a:spcPct val="20000"/>
              </a:spcBef>
            </a:pPr>
            <a:r>
              <a:rPr lang="en-US" dirty="0">
                <a:sym typeface="Symbol" pitchFamily="18" charset="2"/>
              </a:rPr>
              <a:t>If N ~ 1K, really good approximation</a:t>
            </a:r>
          </a:p>
          <a:p>
            <a:pPr lvl="1">
              <a:lnSpc>
                <a:spcPct val="80000"/>
              </a:lnSpc>
              <a:spcBef>
                <a:spcPct val="20000"/>
              </a:spcBef>
            </a:pPr>
            <a:r>
              <a:rPr lang="en-US" dirty="0">
                <a:sym typeface="Symbol" pitchFamily="18" charset="2"/>
              </a:rPr>
              <a:t>Why pick small N? More efficient</a:t>
            </a:r>
          </a:p>
          <a:p>
            <a:pPr lvl="2">
              <a:lnSpc>
                <a:spcPct val="80000"/>
              </a:lnSpc>
              <a:spcBef>
                <a:spcPct val="20000"/>
              </a:spcBef>
            </a:pPr>
            <a:r>
              <a:rPr lang="en-US" dirty="0">
                <a:sym typeface="Symbol" pitchFamily="18" charset="2"/>
              </a:rPr>
              <a:t>Otherwise might have to look a long way to find free page</a:t>
            </a:r>
          </a:p>
          <a:p>
            <a:pPr>
              <a:lnSpc>
                <a:spcPct val="80000"/>
              </a:lnSpc>
              <a:spcBef>
                <a:spcPct val="20000"/>
              </a:spcBef>
            </a:pPr>
            <a:r>
              <a:rPr lang="en-US" dirty="0">
                <a:sym typeface="Symbol" pitchFamily="18" charset="2"/>
              </a:rPr>
              <a:t>What about dirty pages?</a:t>
            </a:r>
          </a:p>
          <a:p>
            <a:pPr lvl="1">
              <a:lnSpc>
                <a:spcPct val="80000"/>
              </a:lnSpc>
              <a:spcBef>
                <a:spcPct val="20000"/>
              </a:spcBef>
            </a:pPr>
            <a:r>
              <a:rPr lang="en-US" dirty="0">
                <a:sym typeface="Symbol" pitchFamily="18" charset="2"/>
              </a:rPr>
              <a:t>Takes extra overhead to replace a dirty page, so give dirty pages an extra chance before replacing?</a:t>
            </a:r>
          </a:p>
          <a:p>
            <a:pPr lvl="1">
              <a:lnSpc>
                <a:spcPct val="80000"/>
              </a:lnSpc>
              <a:spcBef>
                <a:spcPct val="20000"/>
              </a:spcBef>
            </a:pPr>
            <a:r>
              <a:rPr lang="en-US" dirty="0">
                <a:sym typeface="Symbol" pitchFamily="18" charset="2"/>
              </a:rPr>
              <a:t>Common approach:</a:t>
            </a:r>
          </a:p>
          <a:p>
            <a:pPr lvl="2">
              <a:lnSpc>
                <a:spcPct val="80000"/>
              </a:lnSpc>
              <a:spcBef>
                <a:spcPct val="20000"/>
              </a:spcBef>
            </a:pPr>
            <a:r>
              <a:rPr lang="en-US" dirty="0">
                <a:sym typeface="Symbol" pitchFamily="18" charset="2"/>
              </a:rPr>
              <a:t>Clean pages, use N=1</a:t>
            </a:r>
          </a:p>
          <a:p>
            <a:pPr lvl="2">
              <a:lnSpc>
                <a:spcPct val="80000"/>
              </a:lnSpc>
              <a:spcBef>
                <a:spcPct val="20000"/>
              </a:spcBef>
            </a:pPr>
            <a:r>
              <a:rPr lang="en-US" dirty="0">
                <a:sym typeface="Symbol" pitchFamily="18" charset="2"/>
              </a:rPr>
              <a:t>Dirty pages, use N=2</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33</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anim calcmode="lin" valueType="num">
                                      <p:cBhvr additive="base">
                                        <p:cTn id="7" dur="500" fill="hold"/>
                                        <p:tgtEl>
                                          <p:spTgt spid="784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4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4387">
                                            <p:txEl>
                                              <p:pRg st="1" end="1"/>
                                            </p:txEl>
                                          </p:spTgt>
                                        </p:tgtEl>
                                        <p:attrNameLst>
                                          <p:attrName>style.visibility</p:attrName>
                                        </p:attrNameLst>
                                      </p:cBhvr>
                                      <p:to>
                                        <p:strVal val="visible"/>
                                      </p:to>
                                    </p:set>
                                    <p:anim calcmode="lin" valueType="num">
                                      <p:cBhvr additive="base">
                                        <p:cTn id="13" dur="500" fill="hold"/>
                                        <p:tgtEl>
                                          <p:spTgt spid="7843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4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4387">
                                            <p:txEl>
                                              <p:pRg st="2" end="2"/>
                                            </p:txEl>
                                          </p:spTgt>
                                        </p:tgtEl>
                                        <p:attrNameLst>
                                          <p:attrName>style.visibility</p:attrName>
                                        </p:attrNameLst>
                                      </p:cBhvr>
                                      <p:to>
                                        <p:strVal val="visible"/>
                                      </p:to>
                                    </p:set>
                                    <p:anim calcmode="lin" valueType="num">
                                      <p:cBhvr additive="base">
                                        <p:cTn id="19" dur="500" fill="hold"/>
                                        <p:tgtEl>
                                          <p:spTgt spid="7843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4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4387">
                                            <p:txEl>
                                              <p:pRg st="3" end="3"/>
                                            </p:txEl>
                                          </p:spTgt>
                                        </p:tgtEl>
                                        <p:attrNameLst>
                                          <p:attrName>style.visibility</p:attrName>
                                        </p:attrNameLst>
                                      </p:cBhvr>
                                      <p:to>
                                        <p:strVal val="visible"/>
                                      </p:to>
                                    </p:set>
                                    <p:anim calcmode="lin" valueType="num">
                                      <p:cBhvr additive="base">
                                        <p:cTn id="25" dur="500" fill="hold"/>
                                        <p:tgtEl>
                                          <p:spTgt spid="7843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4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84387">
                                            <p:txEl>
                                              <p:pRg st="4" end="4"/>
                                            </p:txEl>
                                          </p:spTgt>
                                        </p:tgtEl>
                                        <p:attrNameLst>
                                          <p:attrName>style.visibility</p:attrName>
                                        </p:attrNameLst>
                                      </p:cBhvr>
                                      <p:to>
                                        <p:strVal val="visible"/>
                                      </p:to>
                                    </p:set>
                                    <p:anim calcmode="lin" valueType="num">
                                      <p:cBhvr additive="base">
                                        <p:cTn id="31" dur="500" fill="hold"/>
                                        <p:tgtEl>
                                          <p:spTgt spid="7843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4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84387">
                                            <p:txEl>
                                              <p:pRg st="5" end="5"/>
                                            </p:txEl>
                                          </p:spTgt>
                                        </p:tgtEl>
                                        <p:attrNameLst>
                                          <p:attrName>style.visibility</p:attrName>
                                        </p:attrNameLst>
                                      </p:cBhvr>
                                      <p:to>
                                        <p:strVal val="visible"/>
                                      </p:to>
                                    </p:set>
                                    <p:anim calcmode="lin" valueType="num">
                                      <p:cBhvr additive="base">
                                        <p:cTn id="37" dur="500" fill="hold"/>
                                        <p:tgtEl>
                                          <p:spTgt spid="7843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4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84387">
                                            <p:txEl>
                                              <p:pRg st="6" end="6"/>
                                            </p:txEl>
                                          </p:spTgt>
                                        </p:tgtEl>
                                        <p:attrNameLst>
                                          <p:attrName>style.visibility</p:attrName>
                                        </p:attrNameLst>
                                      </p:cBhvr>
                                      <p:to>
                                        <p:strVal val="visible"/>
                                      </p:to>
                                    </p:set>
                                    <p:anim calcmode="lin" valueType="num">
                                      <p:cBhvr additive="base">
                                        <p:cTn id="43" dur="500" fill="hold"/>
                                        <p:tgtEl>
                                          <p:spTgt spid="7843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843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84387">
                                            <p:txEl>
                                              <p:pRg st="7" end="7"/>
                                            </p:txEl>
                                          </p:spTgt>
                                        </p:tgtEl>
                                        <p:attrNameLst>
                                          <p:attrName>style.visibility</p:attrName>
                                        </p:attrNameLst>
                                      </p:cBhvr>
                                      <p:to>
                                        <p:strVal val="visible"/>
                                      </p:to>
                                    </p:set>
                                    <p:anim calcmode="lin" valueType="num">
                                      <p:cBhvr additive="base">
                                        <p:cTn id="49" dur="500" fill="hold"/>
                                        <p:tgtEl>
                                          <p:spTgt spid="78438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4387">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84387">
                                            <p:txEl>
                                              <p:pRg st="8" end="8"/>
                                            </p:txEl>
                                          </p:spTgt>
                                        </p:tgtEl>
                                        <p:attrNameLst>
                                          <p:attrName>style.visibility</p:attrName>
                                        </p:attrNameLst>
                                      </p:cBhvr>
                                      <p:to>
                                        <p:strVal val="visible"/>
                                      </p:to>
                                    </p:set>
                                    <p:anim calcmode="lin" valueType="num">
                                      <p:cBhvr additive="base">
                                        <p:cTn id="53" dur="500" fill="hold"/>
                                        <p:tgtEl>
                                          <p:spTgt spid="784387">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843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84387">
                                            <p:txEl>
                                              <p:pRg st="9" end="9"/>
                                            </p:txEl>
                                          </p:spTgt>
                                        </p:tgtEl>
                                        <p:attrNameLst>
                                          <p:attrName>style.visibility</p:attrName>
                                        </p:attrNameLst>
                                      </p:cBhvr>
                                      <p:to>
                                        <p:strVal val="visible"/>
                                      </p:to>
                                    </p:set>
                                    <p:anim calcmode="lin" valueType="num">
                                      <p:cBhvr additive="base">
                                        <p:cTn id="59" dur="500" fill="hold"/>
                                        <p:tgtEl>
                                          <p:spTgt spid="784387">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84387">
                                            <p:txEl>
                                              <p:pRg st="9" end="9"/>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784387">
                                            <p:txEl>
                                              <p:pRg st="10" end="10"/>
                                            </p:txEl>
                                          </p:spTgt>
                                        </p:tgtEl>
                                        <p:attrNameLst>
                                          <p:attrName>style.visibility</p:attrName>
                                        </p:attrNameLst>
                                      </p:cBhvr>
                                      <p:to>
                                        <p:strVal val="visible"/>
                                      </p:to>
                                    </p:set>
                                    <p:anim calcmode="lin" valueType="num">
                                      <p:cBhvr additive="base">
                                        <p:cTn id="63" dur="500" fill="hold"/>
                                        <p:tgtEl>
                                          <p:spTgt spid="784387">
                                            <p:txEl>
                                              <p:pRg st="10" end="1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843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784387">
                                            <p:txEl>
                                              <p:pRg st="11" end="11"/>
                                            </p:txEl>
                                          </p:spTgt>
                                        </p:tgtEl>
                                        <p:attrNameLst>
                                          <p:attrName>style.visibility</p:attrName>
                                        </p:attrNameLst>
                                      </p:cBhvr>
                                      <p:to>
                                        <p:strVal val="visible"/>
                                      </p:to>
                                    </p:set>
                                    <p:anim calcmode="lin" valueType="num">
                                      <p:cBhvr additive="base">
                                        <p:cTn id="69" dur="500" fill="hold"/>
                                        <p:tgtEl>
                                          <p:spTgt spid="784387">
                                            <p:txEl>
                                              <p:pRg st="11" end="11"/>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843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784387">
                                            <p:txEl>
                                              <p:pRg st="12" end="12"/>
                                            </p:txEl>
                                          </p:spTgt>
                                        </p:tgtEl>
                                        <p:attrNameLst>
                                          <p:attrName>style.visibility</p:attrName>
                                        </p:attrNameLst>
                                      </p:cBhvr>
                                      <p:to>
                                        <p:strVal val="visible"/>
                                      </p:to>
                                    </p:set>
                                    <p:anim calcmode="lin" valueType="num">
                                      <p:cBhvr additive="base">
                                        <p:cTn id="75" dur="500" fill="hold"/>
                                        <p:tgtEl>
                                          <p:spTgt spid="784387">
                                            <p:txEl>
                                              <p:pRg st="12" end="12"/>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78438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784387">
                                            <p:txEl>
                                              <p:pRg st="13" end="13"/>
                                            </p:txEl>
                                          </p:spTgt>
                                        </p:tgtEl>
                                        <p:attrNameLst>
                                          <p:attrName>style.visibility</p:attrName>
                                        </p:attrNameLst>
                                      </p:cBhvr>
                                      <p:to>
                                        <p:strVal val="visible"/>
                                      </p:to>
                                    </p:set>
                                    <p:anim calcmode="lin" valueType="num">
                                      <p:cBhvr additive="base">
                                        <p:cTn id="81" dur="500" fill="hold"/>
                                        <p:tgtEl>
                                          <p:spTgt spid="784387">
                                            <p:txEl>
                                              <p:pRg st="13" end="13"/>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784387">
                                            <p:txEl>
                                              <p:pRg st="13" end="13"/>
                                            </p:txEl>
                                          </p:spTgt>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784387">
                                            <p:txEl>
                                              <p:pRg st="14" end="14"/>
                                            </p:txEl>
                                          </p:spTgt>
                                        </p:tgtEl>
                                        <p:attrNameLst>
                                          <p:attrName>style.visibility</p:attrName>
                                        </p:attrNameLst>
                                      </p:cBhvr>
                                      <p:to>
                                        <p:strVal val="visible"/>
                                      </p:to>
                                    </p:set>
                                    <p:anim calcmode="lin" valueType="num">
                                      <p:cBhvr additive="base">
                                        <p:cTn id="85" dur="500" fill="hold"/>
                                        <p:tgtEl>
                                          <p:spTgt spid="784387">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84387">
                                            <p:txEl>
                                              <p:pRg st="14" end="14"/>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784387">
                                            <p:txEl>
                                              <p:pRg st="15" end="15"/>
                                            </p:txEl>
                                          </p:spTgt>
                                        </p:tgtEl>
                                        <p:attrNameLst>
                                          <p:attrName>style.visibility</p:attrName>
                                        </p:attrNameLst>
                                      </p:cBhvr>
                                      <p:to>
                                        <p:strVal val="visible"/>
                                      </p:to>
                                    </p:set>
                                    <p:anim calcmode="lin" valueType="num">
                                      <p:cBhvr additive="base">
                                        <p:cTn id="89" dur="500" fill="hold"/>
                                        <p:tgtEl>
                                          <p:spTgt spid="784387">
                                            <p:txEl>
                                              <p:pRg st="15" end="15"/>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784387">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Allocation of Page Frames</a:t>
            </a:r>
          </a:p>
        </p:txBody>
      </p:sp>
      <p:sp>
        <p:nvSpPr>
          <p:cNvPr id="817155" name="Rectangle 3"/>
          <p:cNvSpPr>
            <a:spLocks noGrp="1" noChangeArrowheads="1"/>
          </p:cNvSpPr>
          <p:nvPr>
            <p:ph type="body" idx="1"/>
          </p:nvPr>
        </p:nvSpPr>
        <p:spPr>
          <a:xfrm>
            <a:off x="52388" y="1495312"/>
            <a:ext cx="8967787" cy="5507916"/>
          </a:xfrm>
        </p:spPr>
        <p:txBody>
          <a:bodyPr>
            <a:normAutofit/>
          </a:bodyPr>
          <a:lstStyle/>
          <a:p>
            <a:pPr>
              <a:lnSpc>
                <a:spcPct val="80000"/>
              </a:lnSpc>
              <a:spcBef>
                <a:spcPct val="15000"/>
              </a:spcBef>
            </a:pPr>
            <a:r>
              <a:rPr lang="en-US" dirty="0"/>
              <a:t>How do we allocate memory (page frames) among different processes?</a:t>
            </a:r>
          </a:p>
          <a:p>
            <a:pPr lvl="1">
              <a:lnSpc>
                <a:spcPct val="80000"/>
              </a:lnSpc>
              <a:spcBef>
                <a:spcPct val="15000"/>
              </a:spcBef>
            </a:pPr>
            <a:r>
              <a:rPr lang="en-US" dirty="0"/>
              <a:t>Does every process get the same fraction of memory?  Different fractions?</a:t>
            </a:r>
          </a:p>
          <a:p>
            <a:pPr lvl="1">
              <a:lnSpc>
                <a:spcPct val="80000"/>
              </a:lnSpc>
              <a:spcBef>
                <a:spcPct val="15000"/>
              </a:spcBef>
            </a:pPr>
            <a:r>
              <a:rPr lang="en-US" dirty="0"/>
              <a:t>Should we completely swap some processes out of memory?</a:t>
            </a:r>
          </a:p>
          <a:p>
            <a:pPr>
              <a:lnSpc>
                <a:spcPct val="80000"/>
              </a:lnSpc>
              <a:spcBef>
                <a:spcPct val="15000"/>
              </a:spcBef>
            </a:pPr>
            <a:r>
              <a:rPr lang="en-US" dirty="0"/>
              <a:t>Each process needs </a:t>
            </a:r>
            <a:r>
              <a:rPr lang="en-US" i="1" dirty="0"/>
              <a:t>minimum</a:t>
            </a:r>
            <a:r>
              <a:rPr lang="en-US" dirty="0"/>
              <a:t> number of pages</a:t>
            </a:r>
          </a:p>
          <a:p>
            <a:pPr lvl="1">
              <a:lnSpc>
                <a:spcPct val="80000"/>
              </a:lnSpc>
              <a:spcBef>
                <a:spcPct val="15000"/>
              </a:spcBef>
            </a:pPr>
            <a:r>
              <a:rPr lang="en-US" dirty="0"/>
              <a:t>Want to make sure that all processes </a:t>
            </a:r>
            <a:r>
              <a:rPr lang="en-US" dirty="0">
                <a:solidFill>
                  <a:schemeClr val="hlink"/>
                </a:solidFill>
              </a:rPr>
              <a:t>that are loaded into memory</a:t>
            </a:r>
            <a:r>
              <a:rPr lang="en-US" dirty="0"/>
              <a:t> can make forward progress</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anim calcmode="lin" valueType="num">
                                      <p:cBhvr additive="base">
                                        <p:cTn id="7" dur="500" fill="hold"/>
                                        <p:tgtEl>
                                          <p:spTgt spid="8171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7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7155">
                                            <p:txEl>
                                              <p:pRg st="1" end="1"/>
                                            </p:txEl>
                                          </p:spTgt>
                                        </p:tgtEl>
                                        <p:attrNameLst>
                                          <p:attrName>style.visibility</p:attrName>
                                        </p:attrNameLst>
                                      </p:cBhvr>
                                      <p:to>
                                        <p:strVal val="visible"/>
                                      </p:to>
                                    </p:set>
                                    <p:anim calcmode="lin" valueType="num">
                                      <p:cBhvr additive="base">
                                        <p:cTn id="13" dur="500" fill="hold"/>
                                        <p:tgtEl>
                                          <p:spTgt spid="8171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7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17155">
                                            <p:txEl>
                                              <p:pRg st="2" end="2"/>
                                            </p:txEl>
                                          </p:spTgt>
                                        </p:tgtEl>
                                        <p:attrNameLst>
                                          <p:attrName>style.visibility</p:attrName>
                                        </p:attrNameLst>
                                      </p:cBhvr>
                                      <p:to>
                                        <p:strVal val="visible"/>
                                      </p:to>
                                    </p:set>
                                    <p:anim calcmode="lin" valueType="num">
                                      <p:cBhvr additive="base">
                                        <p:cTn id="19" dur="500" fill="hold"/>
                                        <p:tgtEl>
                                          <p:spTgt spid="8171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7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7155">
                                            <p:txEl>
                                              <p:pRg st="3" end="3"/>
                                            </p:txEl>
                                          </p:spTgt>
                                        </p:tgtEl>
                                        <p:attrNameLst>
                                          <p:attrName>style.visibility</p:attrName>
                                        </p:attrNameLst>
                                      </p:cBhvr>
                                      <p:to>
                                        <p:strVal val="visible"/>
                                      </p:to>
                                    </p:set>
                                    <p:anim calcmode="lin" valueType="num">
                                      <p:cBhvr additive="base">
                                        <p:cTn id="25" dur="500" fill="hold"/>
                                        <p:tgtEl>
                                          <p:spTgt spid="8171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7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7155">
                                            <p:txEl>
                                              <p:pRg st="4" end="4"/>
                                            </p:txEl>
                                          </p:spTgt>
                                        </p:tgtEl>
                                        <p:attrNameLst>
                                          <p:attrName>style.visibility</p:attrName>
                                        </p:attrNameLst>
                                      </p:cBhvr>
                                      <p:to>
                                        <p:strVal val="visible"/>
                                      </p:to>
                                    </p:set>
                                    <p:anim calcmode="lin" valueType="num">
                                      <p:cBhvr additive="base">
                                        <p:cTn id="31" dur="500" fill="hold"/>
                                        <p:tgtEl>
                                          <p:spTgt spid="8171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715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Replacement Scopes:</a:t>
            </a:r>
          </a:p>
        </p:txBody>
      </p:sp>
      <p:sp>
        <p:nvSpPr>
          <p:cNvPr id="3" name="Content Placeholder 2"/>
          <p:cNvSpPr>
            <a:spLocks noGrp="1"/>
          </p:cNvSpPr>
          <p:nvPr>
            <p:ph idx="1"/>
          </p:nvPr>
        </p:nvSpPr>
        <p:spPr/>
        <p:txBody>
          <a:bodyPr/>
          <a:lstStyle/>
          <a:p>
            <a:r>
              <a:rPr lang="en-US" dirty="0"/>
              <a:t>Possible Replacement Scopes:</a:t>
            </a:r>
          </a:p>
          <a:p>
            <a:pPr lvl="1"/>
            <a:r>
              <a:rPr lang="en-US" dirty="0">
                <a:solidFill>
                  <a:schemeClr val="hlink"/>
                </a:solidFill>
              </a:rPr>
              <a:t>Global replacement</a:t>
            </a:r>
            <a:r>
              <a:rPr lang="en-US" dirty="0"/>
              <a:t> – process selects replacement frame from set of all frames; one process can take a frame from another</a:t>
            </a:r>
          </a:p>
          <a:p>
            <a:pPr lvl="2"/>
            <a:r>
              <a:rPr lang="en-US" dirty="0"/>
              <a:t>Achieve effective utilization of memory through sharing</a:t>
            </a:r>
          </a:p>
          <a:p>
            <a:pPr lvl="1"/>
            <a:r>
              <a:rPr lang="en-US" dirty="0">
                <a:solidFill>
                  <a:schemeClr val="hlink"/>
                </a:solidFill>
              </a:rPr>
              <a:t>Local replacement</a:t>
            </a:r>
            <a:r>
              <a:rPr lang="en-US" dirty="0"/>
              <a:t> – each process selects from only its own set of allocated frames</a:t>
            </a:r>
          </a:p>
          <a:p>
            <a:pPr lvl="2"/>
            <a:r>
              <a:rPr lang="en-US" dirty="0"/>
              <a:t>Achieve memory isolation among processes</a:t>
            </a:r>
          </a:p>
          <a:p>
            <a:pPr lvl="2"/>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35</a:t>
            </a:fld>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8192" name="Rectangle 16"/>
          <p:cNvSpPr>
            <a:spLocks noGrp="1" noChangeArrowheads="1"/>
          </p:cNvSpPr>
          <p:nvPr>
            <p:ph type="title"/>
          </p:nvPr>
        </p:nvSpPr>
        <p:spPr/>
        <p:txBody>
          <a:bodyPr/>
          <a:lstStyle/>
          <a:p>
            <a:r>
              <a:rPr lang="en-US" dirty="0"/>
              <a:t>Fixed/Priority Allocation</a:t>
            </a:r>
          </a:p>
        </p:txBody>
      </p:sp>
      <p:sp>
        <p:nvSpPr>
          <p:cNvPr id="818193" name="Rectangle 17"/>
          <p:cNvSpPr>
            <a:spLocks noGrp="1" noChangeArrowheads="1"/>
          </p:cNvSpPr>
          <p:nvPr>
            <p:ph type="body" idx="1"/>
          </p:nvPr>
        </p:nvSpPr>
        <p:spPr>
          <a:xfrm>
            <a:off x="0" y="1516828"/>
            <a:ext cx="9144000" cy="5341172"/>
          </a:xfrm>
        </p:spPr>
        <p:txBody>
          <a:bodyPr>
            <a:normAutofit fontScale="92500" lnSpcReduction="20000"/>
          </a:bodyPr>
          <a:lstStyle/>
          <a:p>
            <a:pPr>
              <a:lnSpc>
                <a:spcPct val="80000"/>
              </a:lnSpc>
              <a:spcBef>
                <a:spcPct val="10000"/>
              </a:spcBef>
            </a:pPr>
            <a:r>
              <a:rPr lang="en-US" dirty="0">
                <a:solidFill>
                  <a:schemeClr val="hlink"/>
                </a:solidFill>
              </a:rPr>
              <a:t>Equal allocation</a:t>
            </a:r>
            <a:r>
              <a:rPr lang="en-US" dirty="0"/>
              <a:t> (Fixed Scheme): </a:t>
            </a:r>
          </a:p>
          <a:p>
            <a:pPr lvl="1">
              <a:lnSpc>
                <a:spcPct val="80000"/>
              </a:lnSpc>
              <a:spcBef>
                <a:spcPct val="10000"/>
              </a:spcBef>
            </a:pPr>
            <a:r>
              <a:rPr lang="en-US" dirty="0"/>
              <a:t>Every process gets same amount of memory</a:t>
            </a:r>
          </a:p>
          <a:p>
            <a:pPr lvl="1">
              <a:lnSpc>
                <a:spcPct val="80000"/>
              </a:lnSpc>
              <a:spcBef>
                <a:spcPct val="10000"/>
              </a:spcBef>
            </a:pPr>
            <a:r>
              <a:rPr lang="en-US" dirty="0"/>
              <a:t>Example: 100 frames, 5 </a:t>
            </a:r>
            <a:r>
              <a:rPr lang="en-US" dirty="0" err="1"/>
              <a:t>processes</a:t>
            </a:r>
            <a:r>
              <a:rPr lang="en-US" dirty="0" err="1">
                <a:sym typeface="Symbol" pitchFamily="18" charset="2"/>
              </a:rPr>
              <a:t></a:t>
            </a:r>
            <a:r>
              <a:rPr lang="en-US" dirty="0" err="1"/>
              <a:t>process</a:t>
            </a:r>
            <a:r>
              <a:rPr lang="en-US" dirty="0"/>
              <a:t> gets 20 frames</a:t>
            </a:r>
          </a:p>
          <a:p>
            <a:pPr>
              <a:lnSpc>
                <a:spcPct val="80000"/>
              </a:lnSpc>
              <a:spcBef>
                <a:spcPct val="10000"/>
              </a:spcBef>
            </a:pPr>
            <a:r>
              <a:rPr lang="en-US" dirty="0">
                <a:solidFill>
                  <a:schemeClr val="hlink"/>
                </a:solidFill>
              </a:rPr>
              <a:t>Proportional allocation</a:t>
            </a:r>
            <a:r>
              <a:rPr lang="en-US" dirty="0"/>
              <a:t> (Fixed Scheme)</a:t>
            </a:r>
          </a:p>
          <a:p>
            <a:pPr lvl="1">
              <a:lnSpc>
                <a:spcPct val="80000"/>
              </a:lnSpc>
              <a:spcBef>
                <a:spcPct val="10000"/>
              </a:spcBef>
            </a:pPr>
            <a:r>
              <a:rPr lang="en-US" dirty="0"/>
              <a:t>Allocate according to the size of process</a:t>
            </a:r>
          </a:p>
          <a:p>
            <a:pPr lvl="1">
              <a:lnSpc>
                <a:spcPct val="80000"/>
              </a:lnSpc>
              <a:spcBef>
                <a:spcPct val="10000"/>
              </a:spcBef>
            </a:pPr>
            <a:r>
              <a:rPr lang="en-US" dirty="0"/>
              <a:t>Computation proceeds as follows:</a:t>
            </a:r>
          </a:p>
          <a:p>
            <a:pPr lvl="1">
              <a:lnSpc>
                <a:spcPct val="80000"/>
              </a:lnSpc>
              <a:spcBef>
                <a:spcPct val="10000"/>
              </a:spcBef>
              <a:buFontTx/>
              <a:buNone/>
            </a:pPr>
            <a:r>
              <a:rPr lang="en-US" i="1" dirty="0"/>
              <a:t>		</a:t>
            </a:r>
            <a:r>
              <a:rPr lang="en-US" i="1" dirty="0" err="1"/>
              <a:t>s</a:t>
            </a:r>
            <a:r>
              <a:rPr lang="en-US" i="1" baseline="-25000" dirty="0" err="1"/>
              <a:t>i</a:t>
            </a:r>
            <a:r>
              <a:rPr lang="en-US" dirty="0"/>
              <a:t> = size of process </a:t>
            </a:r>
            <a:r>
              <a:rPr lang="en-US" i="1" dirty="0"/>
              <a:t>p</a:t>
            </a:r>
            <a:r>
              <a:rPr lang="en-US" i="1" baseline="-25000" dirty="0"/>
              <a:t>i</a:t>
            </a:r>
            <a:r>
              <a:rPr lang="en-US" dirty="0"/>
              <a:t> and </a:t>
            </a:r>
            <a:r>
              <a:rPr lang="en-US" i="1" dirty="0"/>
              <a:t>S</a:t>
            </a:r>
            <a:r>
              <a:rPr lang="en-US" dirty="0"/>
              <a:t> = </a:t>
            </a:r>
            <a:r>
              <a:rPr lang="en-US" dirty="0">
                <a:sym typeface="Symbol" pitchFamily="18" charset="2"/>
              </a:rPr>
              <a:t></a:t>
            </a:r>
            <a:r>
              <a:rPr lang="en-US" i="1" dirty="0" err="1"/>
              <a:t>s</a:t>
            </a:r>
            <a:r>
              <a:rPr lang="en-US" i="1" baseline="-25000" dirty="0" err="1"/>
              <a:t>i</a:t>
            </a:r>
            <a:r>
              <a:rPr lang="en-US" dirty="0"/>
              <a:t> </a:t>
            </a:r>
          </a:p>
          <a:p>
            <a:pPr lvl="1">
              <a:lnSpc>
                <a:spcPct val="80000"/>
              </a:lnSpc>
              <a:spcBef>
                <a:spcPct val="10000"/>
              </a:spcBef>
              <a:buFontTx/>
              <a:buNone/>
            </a:pPr>
            <a:r>
              <a:rPr lang="en-US" dirty="0"/>
              <a:t>		</a:t>
            </a:r>
            <a:r>
              <a:rPr lang="en-US" i="1" dirty="0"/>
              <a:t>m</a:t>
            </a:r>
            <a:r>
              <a:rPr lang="en-US" dirty="0"/>
              <a:t> = total number of frames</a:t>
            </a:r>
            <a:br>
              <a:rPr lang="en-US" dirty="0"/>
            </a:br>
            <a:endParaRPr lang="en-US" dirty="0"/>
          </a:p>
          <a:p>
            <a:pPr lvl="1">
              <a:lnSpc>
                <a:spcPct val="80000"/>
              </a:lnSpc>
              <a:spcBef>
                <a:spcPct val="10000"/>
              </a:spcBef>
              <a:buFontTx/>
              <a:buNone/>
            </a:pPr>
            <a:r>
              <a:rPr lang="en-US" dirty="0"/>
              <a:t>		</a:t>
            </a:r>
            <a:r>
              <a:rPr lang="en-US" i="1" dirty="0" err="1"/>
              <a:t>a</a:t>
            </a:r>
            <a:r>
              <a:rPr lang="en-US" i="1" baseline="-25000" dirty="0" err="1"/>
              <a:t>i</a:t>
            </a:r>
            <a:r>
              <a:rPr lang="en-US" dirty="0"/>
              <a:t> = allocation for </a:t>
            </a:r>
            <a:r>
              <a:rPr lang="en-US" i="1" dirty="0"/>
              <a:t>p</a:t>
            </a:r>
            <a:r>
              <a:rPr lang="en-US" i="1" baseline="-25000" dirty="0"/>
              <a:t>i</a:t>
            </a:r>
            <a:r>
              <a:rPr lang="en-US" dirty="0"/>
              <a:t> = </a:t>
            </a:r>
          </a:p>
          <a:p>
            <a:pPr lvl="1">
              <a:lnSpc>
                <a:spcPct val="80000"/>
              </a:lnSpc>
              <a:spcBef>
                <a:spcPct val="10000"/>
              </a:spcBef>
            </a:pPr>
            <a:endParaRPr lang="en-US" dirty="0"/>
          </a:p>
          <a:p>
            <a:pPr>
              <a:lnSpc>
                <a:spcPct val="80000"/>
              </a:lnSpc>
              <a:spcBef>
                <a:spcPct val="10000"/>
              </a:spcBef>
            </a:pPr>
            <a:r>
              <a:rPr lang="en-US" dirty="0">
                <a:solidFill>
                  <a:schemeClr val="hlink"/>
                </a:solidFill>
              </a:rPr>
              <a:t>Priority Allocation:</a:t>
            </a:r>
          </a:p>
          <a:p>
            <a:pPr lvl="1">
              <a:lnSpc>
                <a:spcPct val="80000"/>
              </a:lnSpc>
              <a:spcBef>
                <a:spcPct val="10000"/>
              </a:spcBef>
            </a:pPr>
            <a:r>
              <a:rPr lang="en-US" dirty="0"/>
              <a:t>Proportional scheme using priorities rather than size</a:t>
            </a:r>
          </a:p>
          <a:p>
            <a:pPr lvl="2">
              <a:lnSpc>
                <a:spcPct val="80000"/>
              </a:lnSpc>
              <a:spcBef>
                <a:spcPct val="10000"/>
              </a:spcBef>
            </a:pPr>
            <a:r>
              <a:rPr lang="en-US" dirty="0"/>
              <a:t>Same type of computation as previous scheme</a:t>
            </a:r>
          </a:p>
          <a:p>
            <a:pPr lvl="1">
              <a:lnSpc>
                <a:spcPct val="80000"/>
              </a:lnSpc>
              <a:spcBef>
                <a:spcPct val="10000"/>
              </a:spcBef>
            </a:pPr>
            <a:r>
              <a:rPr lang="en-US" dirty="0"/>
              <a:t>Possible behavior: If process </a:t>
            </a:r>
            <a:r>
              <a:rPr lang="en-US" i="1" dirty="0"/>
              <a:t>p</a:t>
            </a:r>
            <a:r>
              <a:rPr lang="en-US" i="1" baseline="-25000" dirty="0"/>
              <a:t>i</a:t>
            </a:r>
            <a:r>
              <a:rPr lang="en-US" dirty="0"/>
              <a:t> generates a page fault, select for replacement a frame from a process with lower priority number</a:t>
            </a:r>
          </a:p>
        </p:txBody>
      </p:sp>
      <p:graphicFrame>
        <p:nvGraphicFramePr>
          <p:cNvPr id="818180" name="Object 4"/>
          <p:cNvGraphicFramePr>
            <a:graphicFrameLocks noChangeAspect="1"/>
          </p:cNvGraphicFramePr>
          <p:nvPr/>
        </p:nvGraphicFramePr>
        <p:xfrm>
          <a:off x="4207025" y="4020969"/>
          <a:ext cx="885825" cy="858838"/>
        </p:xfrm>
        <a:graphic>
          <a:graphicData uri="http://schemas.openxmlformats.org/presentationml/2006/ole">
            <mc:AlternateContent xmlns:mc="http://schemas.openxmlformats.org/markup-compatibility/2006">
              <mc:Choice xmlns:v="urn:schemas-microsoft-com:vml" Requires="v">
                <p:oleObj name="Equation" r:id="rId3" imgW="406080" imgH="393480" progId="Equation.3">
                  <p:embed/>
                </p:oleObj>
              </mc:Choice>
              <mc:Fallback>
                <p:oleObj name="Equation" r:id="rId3" imgW="40608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7025" y="4020969"/>
                        <a:ext cx="885825"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8193">
                                            <p:txEl>
                                              <p:pRg st="0" end="0"/>
                                            </p:txEl>
                                          </p:spTgt>
                                        </p:tgtEl>
                                        <p:attrNameLst>
                                          <p:attrName>style.visibility</p:attrName>
                                        </p:attrNameLst>
                                      </p:cBhvr>
                                      <p:to>
                                        <p:strVal val="visible"/>
                                      </p:to>
                                    </p:set>
                                    <p:anim calcmode="lin" valueType="num">
                                      <p:cBhvr additive="base">
                                        <p:cTn id="7" dur="500" fill="hold"/>
                                        <p:tgtEl>
                                          <p:spTgt spid="81819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819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18193">
                                            <p:txEl>
                                              <p:pRg st="1" end="1"/>
                                            </p:txEl>
                                          </p:spTgt>
                                        </p:tgtEl>
                                        <p:attrNameLst>
                                          <p:attrName>style.visibility</p:attrName>
                                        </p:attrNameLst>
                                      </p:cBhvr>
                                      <p:to>
                                        <p:strVal val="visible"/>
                                      </p:to>
                                    </p:set>
                                    <p:anim calcmode="lin" valueType="num">
                                      <p:cBhvr additive="base">
                                        <p:cTn id="11" dur="500" fill="hold"/>
                                        <p:tgtEl>
                                          <p:spTgt spid="81819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1819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18193">
                                            <p:txEl>
                                              <p:pRg st="2" end="2"/>
                                            </p:txEl>
                                          </p:spTgt>
                                        </p:tgtEl>
                                        <p:attrNameLst>
                                          <p:attrName>style.visibility</p:attrName>
                                        </p:attrNameLst>
                                      </p:cBhvr>
                                      <p:to>
                                        <p:strVal val="visible"/>
                                      </p:to>
                                    </p:set>
                                    <p:anim calcmode="lin" valueType="num">
                                      <p:cBhvr additive="base">
                                        <p:cTn id="17" dur="500" fill="hold"/>
                                        <p:tgtEl>
                                          <p:spTgt spid="81819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181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18193">
                                            <p:txEl>
                                              <p:pRg st="3" end="3"/>
                                            </p:txEl>
                                          </p:spTgt>
                                        </p:tgtEl>
                                        <p:attrNameLst>
                                          <p:attrName>style.visibility</p:attrName>
                                        </p:attrNameLst>
                                      </p:cBhvr>
                                      <p:to>
                                        <p:strVal val="visible"/>
                                      </p:to>
                                    </p:set>
                                    <p:anim calcmode="lin" valueType="num">
                                      <p:cBhvr additive="base">
                                        <p:cTn id="23" dur="500" fill="hold"/>
                                        <p:tgtEl>
                                          <p:spTgt spid="81819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1819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18193">
                                            <p:txEl>
                                              <p:pRg st="4" end="4"/>
                                            </p:txEl>
                                          </p:spTgt>
                                        </p:tgtEl>
                                        <p:attrNameLst>
                                          <p:attrName>style.visibility</p:attrName>
                                        </p:attrNameLst>
                                      </p:cBhvr>
                                      <p:to>
                                        <p:strVal val="visible"/>
                                      </p:to>
                                    </p:set>
                                    <p:anim calcmode="lin" valueType="num">
                                      <p:cBhvr additive="base">
                                        <p:cTn id="27" dur="500" fill="hold"/>
                                        <p:tgtEl>
                                          <p:spTgt spid="81819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1819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818193">
                                            <p:txEl>
                                              <p:pRg st="5" end="5"/>
                                            </p:txEl>
                                          </p:spTgt>
                                        </p:tgtEl>
                                        <p:attrNameLst>
                                          <p:attrName>style.visibility</p:attrName>
                                        </p:attrNameLst>
                                      </p:cBhvr>
                                      <p:to>
                                        <p:strVal val="visible"/>
                                      </p:to>
                                    </p:set>
                                    <p:anim calcmode="lin" valueType="num">
                                      <p:cBhvr additive="base">
                                        <p:cTn id="33" dur="500" fill="hold"/>
                                        <p:tgtEl>
                                          <p:spTgt spid="81819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1819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18193">
                                            <p:txEl>
                                              <p:pRg st="6" end="6"/>
                                            </p:txEl>
                                          </p:spTgt>
                                        </p:tgtEl>
                                        <p:attrNameLst>
                                          <p:attrName>style.visibility</p:attrName>
                                        </p:attrNameLst>
                                      </p:cBhvr>
                                      <p:to>
                                        <p:strVal val="visible"/>
                                      </p:to>
                                    </p:set>
                                    <p:anim calcmode="lin" valueType="num">
                                      <p:cBhvr additive="base">
                                        <p:cTn id="37" dur="500" fill="hold"/>
                                        <p:tgtEl>
                                          <p:spTgt spid="81819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819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18193">
                                            <p:txEl>
                                              <p:pRg st="7" end="7"/>
                                            </p:txEl>
                                          </p:spTgt>
                                        </p:tgtEl>
                                        <p:attrNameLst>
                                          <p:attrName>style.visibility</p:attrName>
                                        </p:attrNameLst>
                                      </p:cBhvr>
                                      <p:to>
                                        <p:strVal val="visible"/>
                                      </p:to>
                                    </p:set>
                                    <p:anim calcmode="lin" valueType="num">
                                      <p:cBhvr additive="base">
                                        <p:cTn id="41" dur="500" fill="hold"/>
                                        <p:tgtEl>
                                          <p:spTgt spid="81819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18193">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18193">
                                            <p:txEl>
                                              <p:pRg st="8" end="8"/>
                                            </p:txEl>
                                          </p:spTgt>
                                        </p:tgtEl>
                                        <p:attrNameLst>
                                          <p:attrName>style.visibility</p:attrName>
                                        </p:attrNameLst>
                                      </p:cBhvr>
                                      <p:to>
                                        <p:strVal val="visible"/>
                                      </p:to>
                                    </p:set>
                                    <p:anim calcmode="lin" valueType="num">
                                      <p:cBhvr additive="base">
                                        <p:cTn id="45" dur="500" fill="hold"/>
                                        <p:tgtEl>
                                          <p:spTgt spid="81819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18193">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818180"/>
                                        </p:tgtEl>
                                        <p:attrNameLst>
                                          <p:attrName>style.visibility</p:attrName>
                                        </p:attrNameLst>
                                      </p:cBhvr>
                                      <p:to>
                                        <p:strVal val="visible"/>
                                      </p:to>
                                    </p:set>
                                    <p:anim calcmode="lin" valueType="num">
                                      <p:cBhvr additive="base">
                                        <p:cTn id="49" dur="500" fill="hold"/>
                                        <p:tgtEl>
                                          <p:spTgt spid="818180"/>
                                        </p:tgtEl>
                                        <p:attrNameLst>
                                          <p:attrName>ppt_x</p:attrName>
                                        </p:attrNameLst>
                                      </p:cBhvr>
                                      <p:tavLst>
                                        <p:tav tm="0">
                                          <p:val>
                                            <p:strVal val="1+#ppt_w/2"/>
                                          </p:val>
                                        </p:tav>
                                        <p:tav tm="100000">
                                          <p:val>
                                            <p:strVal val="#ppt_x"/>
                                          </p:val>
                                        </p:tav>
                                      </p:tavLst>
                                    </p:anim>
                                    <p:anim calcmode="lin" valueType="num">
                                      <p:cBhvr additive="base">
                                        <p:cTn id="50" dur="500" fill="hold"/>
                                        <p:tgtEl>
                                          <p:spTgt spid="81818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18193">
                                            <p:txEl>
                                              <p:pRg st="10" end="10"/>
                                            </p:txEl>
                                          </p:spTgt>
                                        </p:tgtEl>
                                        <p:attrNameLst>
                                          <p:attrName>style.visibility</p:attrName>
                                        </p:attrNameLst>
                                      </p:cBhvr>
                                      <p:to>
                                        <p:strVal val="visible"/>
                                      </p:to>
                                    </p:set>
                                    <p:anim calcmode="lin" valueType="num">
                                      <p:cBhvr additive="base">
                                        <p:cTn id="55" dur="500" fill="hold"/>
                                        <p:tgtEl>
                                          <p:spTgt spid="81819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18193">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818193">
                                            <p:txEl>
                                              <p:pRg st="11" end="11"/>
                                            </p:txEl>
                                          </p:spTgt>
                                        </p:tgtEl>
                                        <p:attrNameLst>
                                          <p:attrName>style.visibility</p:attrName>
                                        </p:attrNameLst>
                                      </p:cBhvr>
                                      <p:to>
                                        <p:strVal val="visible"/>
                                      </p:to>
                                    </p:set>
                                    <p:anim calcmode="lin" valueType="num">
                                      <p:cBhvr additive="base">
                                        <p:cTn id="59" dur="500" fill="hold"/>
                                        <p:tgtEl>
                                          <p:spTgt spid="818193">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818193">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818193">
                                            <p:txEl>
                                              <p:pRg st="12" end="12"/>
                                            </p:txEl>
                                          </p:spTgt>
                                        </p:tgtEl>
                                        <p:attrNameLst>
                                          <p:attrName>style.visibility</p:attrName>
                                        </p:attrNameLst>
                                      </p:cBhvr>
                                      <p:to>
                                        <p:strVal val="visible"/>
                                      </p:to>
                                    </p:set>
                                    <p:anim calcmode="lin" valueType="num">
                                      <p:cBhvr additive="base">
                                        <p:cTn id="63" dur="500" fill="hold"/>
                                        <p:tgtEl>
                                          <p:spTgt spid="818193">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818193">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818193">
                                            <p:txEl>
                                              <p:pRg st="13" end="13"/>
                                            </p:txEl>
                                          </p:spTgt>
                                        </p:tgtEl>
                                        <p:attrNameLst>
                                          <p:attrName>style.visibility</p:attrName>
                                        </p:attrNameLst>
                                      </p:cBhvr>
                                      <p:to>
                                        <p:strVal val="visible"/>
                                      </p:to>
                                    </p:set>
                                    <p:anim calcmode="lin" valueType="num">
                                      <p:cBhvr additive="base">
                                        <p:cTn id="67" dur="500" fill="hold"/>
                                        <p:tgtEl>
                                          <p:spTgt spid="818193">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1819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a:t>Page-Fault Frequency Allocation</a:t>
            </a:r>
          </a:p>
        </p:txBody>
      </p:sp>
      <p:sp>
        <p:nvSpPr>
          <p:cNvPr id="815107" name="Rectangle 3"/>
          <p:cNvSpPr>
            <a:spLocks noGrp="1" noChangeArrowheads="1"/>
          </p:cNvSpPr>
          <p:nvPr>
            <p:ph type="body" idx="1"/>
          </p:nvPr>
        </p:nvSpPr>
        <p:spPr>
          <a:xfrm>
            <a:off x="228600" y="1441524"/>
            <a:ext cx="8610600" cy="5416476"/>
          </a:xfrm>
        </p:spPr>
        <p:txBody>
          <a:bodyPr>
            <a:normAutofit fontScale="85000" lnSpcReduction="10000"/>
          </a:bodyPr>
          <a:lstStyle/>
          <a:p>
            <a:pPr>
              <a:lnSpc>
                <a:spcPct val="80000"/>
              </a:lnSpc>
            </a:pPr>
            <a:r>
              <a:rPr lang="en-US" dirty="0"/>
              <a:t>Can we reduce Capacity misses by dynamically changing the number of pages/application?</a:t>
            </a:r>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r>
              <a:rPr lang="en-US" dirty="0"/>
              <a:t>Establish “acceptable” page-fault rate</a:t>
            </a:r>
          </a:p>
          <a:p>
            <a:pPr lvl="1">
              <a:lnSpc>
                <a:spcPct val="80000"/>
              </a:lnSpc>
            </a:pPr>
            <a:r>
              <a:rPr lang="en-US" dirty="0"/>
              <a:t>If actual rate too low, process loses frame</a:t>
            </a:r>
          </a:p>
          <a:p>
            <a:pPr lvl="1">
              <a:lnSpc>
                <a:spcPct val="80000"/>
              </a:lnSpc>
            </a:pPr>
            <a:r>
              <a:rPr lang="en-US" dirty="0"/>
              <a:t>If actual rate too high, process gains frame</a:t>
            </a:r>
          </a:p>
          <a:p>
            <a:pPr>
              <a:lnSpc>
                <a:spcPct val="80000"/>
              </a:lnSpc>
            </a:pPr>
            <a:r>
              <a:rPr lang="en-US" dirty="0"/>
              <a:t>Question: What if we just don’t have enough memory?</a:t>
            </a:r>
          </a:p>
        </p:txBody>
      </p:sp>
      <p:pic>
        <p:nvPicPr>
          <p:cNvPr id="815108" name="Picture 4"/>
          <p:cNvPicPr>
            <a:picLocks noChangeAspect="1" noChangeArrowheads="1"/>
          </p:cNvPicPr>
          <p:nvPr/>
        </p:nvPicPr>
        <p:blipFill>
          <a:blip r:embed="rId2" cstate="print"/>
          <a:srcRect l="900" t="16351" r="1137" b="16667"/>
          <a:stretch>
            <a:fillRect/>
          </a:stretch>
        </p:blipFill>
        <p:spPr bwMode="auto">
          <a:xfrm>
            <a:off x="1602889" y="2115670"/>
            <a:ext cx="5612129" cy="2877200"/>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 calcmode="lin" valueType="num">
                                      <p:cBhvr additive="base">
                                        <p:cTn id="7" dur="500" fill="hold"/>
                                        <p:tgtEl>
                                          <p:spTgt spid="815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5107">
                                            <p:txEl>
                                              <p:pRg st="9" end="9"/>
                                            </p:txEl>
                                          </p:spTgt>
                                        </p:tgtEl>
                                        <p:attrNameLst>
                                          <p:attrName>style.visibility</p:attrName>
                                        </p:attrNameLst>
                                      </p:cBhvr>
                                      <p:to>
                                        <p:strVal val="visible"/>
                                      </p:to>
                                    </p:set>
                                    <p:anim calcmode="lin" valueType="num">
                                      <p:cBhvr additive="base">
                                        <p:cTn id="13" dur="500" fill="hold"/>
                                        <p:tgtEl>
                                          <p:spTgt spid="815107">
                                            <p:txEl>
                                              <p:pRg st="9" end="9"/>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5107">
                                            <p:txEl>
                                              <p:pRg st="9" end="9"/>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15107">
                                            <p:txEl>
                                              <p:pRg st="10" end="10"/>
                                            </p:txEl>
                                          </p:spTgt>
                                        </p:tgtEl>
                                        <p:attrNameLst>
                                          <p:attrName>style.visibility</p:attrName>
                                        </p:attrNameLst>
                                      </p:cBhvr>
                                      <p:to>
                                        <p:strVal val="visible"/>
                                      </p:to>
                                    </p:set>
                                    <p:anim calcmode="lin" valueType="num">
                                      <p:cBhvr additive="base">
                                        <p:cTn id="17" dur="500" fill="hold"/>
                                        <p:tgtEl>
                                          <p:spTgt spid="815107">
                                            <p:txEl>
                                              <p:pRg st="10" end="1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15107">
                                            <p:txEl>
                                              <p:pRg st="10" end="1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15107">
                                            <p:txEl>
                                              <p:pRg st="11" end="11"/>
                                            </p:txEl>
                                          </p:spTgt>
                                        </p:tgtEl>
                                        <p:attrNameLst>
                                          <p:attrName>style.visibility</p:attrName>
                                        </p:attrNameLst>
                                      </p:cBhvr>
                                      <p:to>
                                        <p:strVal val="visible"/>
                                      </p:to>
                                    </p:set>
                                    <p:anim calcmode="lin" valueType="num">
                                      <p:cBhvr additive="base">
                                        <p:cTn id="21" dur="500" fill="hold"/>
                                        <p:tgtEl>
                                          <p:spTgt spid="815107">
                                            <p:txEl>
                                              <p:pRg st="11" end="1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15107">
                                            <p:txEl>
                                              <p:pRg st="11" end="11"/>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815108"/>
                                        </p:tgtEl>
                                        <p:attrNameLst>
                                          <p:attrName>style.visibility</p:attrName>
                                        </p:attrNameLst>
                                      </p:cBhvr>
                                      <p:to>
                                        <p:strVal val="visible"/>
                                      </p:to>
                                    </p:set>
                                    <p:anim calcmode="lin" valueType="num">
                                      <p:cBhvr additive="base">
                                        <p:cTn id="25" dur="500" fill="hold"/>
                                        <p:tgtEl>
                                          <p:spTgt spid="815108"/>
                                        </p:tgtEl>
                                        <p:attrNameLst>
                                          <p:attrName>ppt_x</p:attrName>
                                        </p:attrNameLst>
                                      </p:cBhvr>
                                      <p:tavLst>
                                        <p:tav tm="0">
                                          <p:val>
                                            <p:strVal val="1+#ppt_w/2"/>
                                          </p:val>
                                        </p:tav>
                                        <p:tav tm="100000">
                                          <p:val>
                                            <p:strVal val="#ppt_x"/>
                                          </p:val>
                                        </p:tav>
                                      </p:tavLst>
                                    </p:anim>
                                    <p:anim calcmode="lin" valueType="num">
                                      <p:cBhvr additive="base">
                                        <p:cTn id="26" dur="500" fill="hold"/>
                                        <p:tgtEl>
                                          <p:spTgt spid="81510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5107">
                                            <p:txEl>
                                              <p:pRg st="12" end="12"/>
                                            </p:txEl>
                                          </p:spTgt>
                                        </p:tgtEl>
                                        <p:attrNameLst>
                                          <p:attrName>style.visibility</p:attrName>
                                        </p:attrNameLst>
                                      </p:cBhvr>
                                      <p:to>
                                        <p:strVal val="visible"/>
                                      </p:to>
                                    </p:set>
                                    <p:anim calcmode="lin" valueType="num">
                                      <p:cBhvr additive="base">
                                        <p:cTn id="31" dur="500" fill="hold"/>
                                        <p:tgtEl>
                                          <p:spTgt spid="815107">
                                            <p:txEl>
                                              <p:pRg st="12" end="1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510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US"/>
              <a:t>Thrashing</a:t>
            </a:r>
          </a:p>
        </p:txBody>
      </p:sp>
      <p:sp>
        <p:nvSpPr>
          <p:cNvPr id="816131" name="Rectangle 3"/>
          <p:cNvSpPr>
            <a:spLocks noGrp="1" noChangeArrowheads="1"/>
          </p:cNvSpPr>
          <p:nvPr>
            <p:ph type="body" idx="1"/>
          </p:nvPr>
        </p:nvSpPr>
        <p:spPr>
          <a:xfrm>
            <a:off x="152400" y="4324574"/>
            <a:ext cx="8839200" cy="2381026"/>
          </a:xfrm>
        </p:spPr>
        <p:txBody>
          <a:bodyPr>
            <a:normAutofit fontScale="77500" lnSpcReduction="20000"/>
          </a:bodyPr>
          <a:lstStyle/>
          <a:p>
            <a:pPr>
              <a:lnSpc>
                <a:spcPct val="80000"/>
              </a:lnSpc>
              <a:spcBef>
                <a:spcPct val="20000"/>
              </a:spcBef>
            </a:pPr>
            <a:r>
              <a:rPr lang="en-US" dirty="0"/>
              <a:t>If a process does not have “enough” pages, the page-fault rate is very high.  This leads to:</a:t>
            </a:r>
          </a:p>
          <a:p>
            <a:pPr lvl="1">
              <a:lnSpc>
                <a:spcPct val="80000"/>
              </a:lnSpc>
              <a:spcBef>
                <a:spcPct val="20000"/>
              </a:spcBef>
            </a:pPr>
            <a:r>
              <a:rPr lang="en-US" dirty="0"/>
              <a:t>low CPU utilization</a:t>
            </a:r>
          </a:p>
          <a:p>
            <a:pPr lvl="1">
              <a:lnSpc>
                <a:spcPct val="80000"/>
              </a:lnSpc>
              <a:spcBef>
                <a:spcPct val="20000"/>
              </a:spcBef>
            </a:pPr>
            <a:r>
              <a:rPr lang="en-US" dirty="0"/>
              <a:t>operating system spends most of its time swapping to disk</a:t>
            </a:r>
          </a:p>
          <a:p>
            <a:pPr>
              <a:lnSpc>
                <a:spcPct val="80000"/>
              </a:lnSpc>
              <a:spcBef>
                <a:spcPct val="20000"/>
              </a:spcBef>
            </a:pPr>
            <a:r>
              <a:rPr lang="en-US" dirty="0">
                <a:solidFill>
                  <a:schemeClr val="hlink"/>
                </a:solidFill>
              </a:rPr>
              <a:t>Thrashing </a:t>
            </a:r>
            <a:r>
              <a:rPr lang="en-US" dirty="0">
                <a:sym typeface="Symbol" pitchFamily="18" charset="2"/>
              </a:rPr>
              <a:t> a process is busy swapping pages in and out</a:t>
            </a:r>
          </a:p>
          <a:p>
            <a:pPr>
              <a:lnSpc>
                <a:spcPct val="80000"/>
              </a:lnSpc>
              <a:spcBef>
                <a:spcPct val="20000"/>
              </a:spcBef>
            </a:pPr>
            <a:r>
              <a:rPr lang="en-US" dirty="0">
                <a:sym typeface="Symbol" pitchFamily="18" charset="2"/>
              </a:rPr>
              <a:t>Questions:</a:t>
            </a:r>
          </a:p>
          <a:p>
            <a:pPr lvl="1">
              <a:lnSpc>
                <a:spcPct val="80000"/>
              </a:lnSpc>
              <a:spcBef>
                <a:spcPct val="20000"/>
              </a:spcBef>
            </a:pPr>
            <a:r>
              <a:rPr lang="en-US" dirty="0"/>
              <a:t>How do we detect Thrashing?</a:t>
            </a:r>
          </a:p>
          <a:p>
            <a:pPr lvl="1">
              <a:lnSpc>
                <a:spcPct val="80000"/>
              </a:lnSpc>
              <a:spcBef>
                <a:spcPct val="20000"/>
              </a:spcBef>
            </a:pPr>
            <a:r>
              <a:rPr lang="en-US" dirty="0"/>
              <a:t>What is best response to Thrashing?</a:t>
            </a:r>
          </a:p>
        </p:txBody>
      </p:sp>
      <p:pic>
        <p:nvPicPr>
          <p:cNvPr id="816132" name="Picture 4"/>
          <p:cNvPicPr>
            <a:picLocks noChangeAspect="1" noChangeArrowheads="1"/>
          </p:cNvPicPr>
          <p:nvPr/>
        </p:nvPicPr>
        <p:blipFill>
          <a:blip r:embed="rId3" cstate="print"/>
          <a:srcRect l="417" t="12083" r="856" b="12083"/>
          <a:stretch>
            <a:fillRect/>
          </a:stretch>
        </p:blipFill>
        <p:spPr bwMode="auto">
          <a:xfrm>
            <a:off x="2460812" y="1482762"/>
            <a:ext cx="4667250" cy="2689225"/>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 calcmode="lin" valueType="num">
                                      <p:cBhvr additive="base">
                                        <p:cTn id="7" dur="500" fill="hold"/>
                                        <p:tgtEl>
                                          <p:spTgt spid="816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61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16132"/>
                                        </p:tgtEl>
                                        <p:attrNameLst>
                                          <p:attrName>style.visibility</p:attrName>
                                        </p:attrNameLst>
                                      </p:cBhvr>
                                      <p:to>
                                        <p:strVal val="visible"/>
                                      </p:to>
                                    </p:set>
                                    <p:anim calcmode="lin" valueType="num">
                                      <p:cBhvr additive="base">
                                        <p:cTn id="11" dur="500" fill="hold"/>
                                        <p:tgtEl>
                                          <p:spTgt spid="816132"/>
                                        </p:tgtEl>
                                        <p:attrNameLst>
                                          <p:attrName>ppt_x</p:attrName>
                                        </p:attrNameLst>
                                      </p:cBhvr>
                                      <p:tavLst>
                                        <p:tav tm="0">
                                          <p:val>
                                            <p:strVal val="1+#ppt_w/2"/>
                                          </p:val>
                                        </p:tav>
                                        <p:tav tm="100000">
                                          <p:val>
                                            <p:strVal val="#ppt_x"/>
                                          </p:val>
                                        </p:tav>
                                      </p:tavLst>
                                    </p:anim>
                                    <p:anim calcmode="lin" valueType="num">
                                      <p:cBhvr additive="base">
                                        <p:cTn id="12" dur="500" fill="hold"/>
                                        <p:tgtEl>
                                          <p:spTgt spid="81613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16131">
                                            <p:txEl>
                                              <p:pRg st="1" end="1"/>
                                            </p:txEl>
                                          </p:spTgt>
                                        </p:tgtEl>
                                        <p:attrNameLst>
                                          <p:attrName>style.visibility</p:attrName>
                                        </p:attrNameLst>
                                      </p:cBhvr>
                                      <p:to>
                                        <p:strVal val="visible"/>
                                      </p:to>
                                    </p:set>
                                    <p:anim calcmode="lin" valueType="num">
                                      <p:cBhvr additive="base">
                                        <p:cTn id="15" dur="500" fill="hold"/>
                                        <p:tgtEl>
                                          <p:spTgt spid="816131">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16131">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16131">
                                            <p:txEl>
                                              <p:pRg st="2" end="2"/>
                                            </p:txEl>
                                          </p:spTgt>
                                        </p:tgtEl>
                                        <p:attrNameLst>
                                          <p:attrName>style.visibility</p:attrName>
                                        </p:attrNameLst>
                                      </p:cBhvr>
                                      <p:to>
                                        <p:strVal val="visible"/>
                                      </p:to>
                                    </p:set>
                                    <p:anim calcmode="lin" valueType="num">
                                      <p:cBhvr additive="base">
                                        <p:cTn id="19" dur="500" fill="hold"/>
                                        <p:tgtEl>
                                          <p:spTgt spid="8161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6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6131">
                                            <p:txEl>
                                              <p:pRg st="3" end="3"/>
                                            </p:txEl>
                                          </p:spTgt>
                                        </p:tgtEl>
                                        <p:attrNameLst>
                                          <p:attrName>style.visibility</p:attrName>
                                        </p:attrNameLst>
                                      </p:cBhvr>
                                      <p:to>
                                        <p:strVal val="visible"/>
                                      </p:to>
                                    </p:set>
                                    <p:anim calcmode="lin" valueType="num">
                                      <p:cBhvr additive="base">
                                        <p:cTn id="25" dur="500" fill="hold"/>
                                        <p:tgtEl>
                                          <p:spTgt spid="8161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6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6131">
                                            <p:txEl>
                                              <p:pRg st="4" end="4"/>
                                            </p:txEl>
                                          </p:spTgt>
                                        </p:tgtEl>
                                        <p:attrNameLst>
                                          <p:attrName>style.visibility</p:attrName>
                                        </p:attrNameLst>
                                      </p:cBhvr>
                                      <p:to>
                                        <p:strVal val="visible"/>
                                      </p:to>
                                    </p:set>
                                    <p:anim calcmode="lin" valueType="num">
                                      <p:cBhvr additive="base">
                                        <p:cTn id="31" dur="500" fill="hold"/>
                                        <p:tgtEl>
                                          <p:spTgt spid="8161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6131">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816131">
                                            <p:txEl>
                                              <p:pRg st="5" end="5"/>
                                            </p:txEl>
                                          </p:spTgt>
                                        </p:tgtEl>
                                        <p:attrNameLst>
                                          <p:attrName>style.visibility</p:attrName>
                                        </p:attrNameLst>
                                      </p:cBhvr>
                                      <p:to>
                                        <p:strVal val="visible"/>
                                      </p:to>
                                    </p:set>
                                    <p:anim calcmode="lin" valueType="num">
                                      <p:cBhvr additive="base">
                                        <p:cTn id="35" dur="500" fill="hold"/>
                                        <p:tgtEl>
                                          <p:spTgt spid="816131">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16131">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16131">
                                            <p:txEl>
                                              <p:pRg st="6" end="6"/>
                                            </p:txEl>
                                          </p:spTgt>
                                        </p:tgtEl>
                                        <p:attrNameLst>
                                          <p:attrName>style.visibility</p:attrName>
                                        </p:attrNameLst>
                                      </p:cBhvr>
                                      <p:to>
                                        <p:strVal val="visible"/>
                                      </p:to>
                                    </p:set>
                                    <p:anim calcmode="lin" valueType="num">
                                      <p:cBhvr additive="base">
                                        <p:cTn id="39" dur="500" fill="hold"/>
                                        <p:tgtEl>
                                          <p:spTgt spid="81613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161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en-US"/>
              <a:t>Demand Paging is Caching</a:t>
            </a:r>
          </a:p>
        </p:txBody>
      </p:sp>
      <p:sp>
        <p:nvSpPr>
          <p:cNvPr id="765955" name="Rectangle 3"/>
          <p:cNvSpPr>
            <a:spLocks noGrp="1" noChangeArrowheads="1"/>
          </p:cNvSpPr>
          <p:nvPr>
            <p:ph type="body" idx="1"/>
          </p:nvPr>
        </p:nvSpPr>
        <p:spPr>
          <a:xfrm>
            <a:off x="304800" y="1789471"/>
            <a:ext cx="8534400" cy="4729316"/>
          </a:xfrm>
        </p:spPr>
        <p:txBody>
          <a:bodyPr>
            <a:normAutofit fontScale="77500" lnSpcReduction="20000"/>
          </a:bodyPr>
          <a:lstStyle/>
          <a:p>
            <a:r>
              <a:rPr lang="en-US" dirty="0"/>
              <a:t>Since Demand Paging is Caching, must ask:</a:t>
            </a:r>
          </a:p>
          <a:p>
            <a:pPr lvl="1"/>
            <a:r>
              <a:rPr lang="en-US" dirty="0"/>
              <a:t>What is block size?</a:t>
            </a:r>
          </a:p>
          <a:p>
            <a:pPr lvl="2"/>
            <a:r>
              <a:rPr lang="en-US" dirty="0"/>
              <a:t>1 page</a:t>
            </a:r>
          </a:p>
          <a:p>
            <a:pPr lvl="1"/>
            <a:r>
              <a:rPr lang="en-US" dirty="0"/>
              <a:t>What is organization of this cache (i.e. direct-mapped, set-associative, fully-associative)?</a:t>
            </a:r>
          </a:p>
          <a:p>
            <a:pPr lvl="2"/>
            <a:r>
              <a:rPr lang="en-US" dirty="0"/>
              <a:t>Fully associative: arbitrary </a:t>
            </a:r>
            <a:r>
              <a:rPr lang="en-US" dirty="0" err="1"/>
              <a:t>virtual</a:t>
            </a:r>
            <a:r>
              <a:rPr lang="en-US" dirty="0" err="1">
                <a:sym typeface="Symbol" pitchFamily="18" charset="2"/>
              </a:rPr>
              <a:t>physical</a:t>
            </a:r>
            <a:r>
              <a:rPr lang="en-US" dirty="0">
                <a:sym typeface="Symbol" pitchFamily="18" charset="2"/>
              </a:rPr>
              <a:t> mapping</a:t>
            </a:r>
          </a:p>
          <a:p>
            <a:pPr lvl="1"/>
            <a:r>
              <a:rPr lang="en-US" dirty="0">
                <a:sym typeface="Symbol" pitchFamily="18" charset="2"/>
              </a:rPr>
              <a:t>How do we find a page in the cache when look for it?</a:t>
            </a:r>
          </a:p>
          <a:p>
            <a:pPr lvl="2"/>
            <a:r>
              <a:rPr lang="en-US" dirty="0">
                <a:sym typeface="Symbol" pitchFamily="18" charset="2"/>
              </a:rPr>
              <a:t>First check TLB, then page-table traversal</a:t>
            </a:r>
          </a:p>
          <a:p>
            <a:pPr lvl="1"/>
            <a:r>
              <a:rPr lang="en-US" dirty="0">
                <a:sym typeface="Symbol" pitchFamily="18" charset="2"/>
              </a:rPr>
              <a:t>What is page replacement policy? (i.e. LRU, Random…)</a:t>
            </a:r>
          </a:p>
          <a:p>
            <a:pPr lvl="2"/>
            <a:r>
              <a:rPr lang="en-US" dirty="0">
                <a:sym typeface="Symbol" pitchFamily="18" charset="2"/>
              </a:rPr>
              <a:t>This requires more explanation… (</a:t>
            </a:r>
            <a:r>
              <a:rPr lang="en-US" dirty="0" err="1">
                <a:sym typeface="Symbol" pitchFamily="18" charset="2"/>
              </a:rPr>
              <a:t>kinda</a:t>
            </a:r>
            <a:r>
              <a:rPr lang="en-US" dirty="0">
                <a:sym typeface="Symbol" pitchFamily="18" charset="2"/>
              </a:rPr>
              <a:t> LRU)</a:t>
            </a:r>
          </a:p>
          <a:p>
            <a:pPr lvl="1"/>
            <a:r>
              <a:rPr lang="en-US" dirty="0">
                <a:sym typeface="Symbol" pitchFamily="18" charset="2"/>
              </a:rPr>
              <a:t>What happens on a miss?</a:t>
            </a:r>
          </a:p>
          <a:p>
            <a:pPr lvl="2"/>
            <a:r>
              <a:rPr lang="en-US" dirty="0">
                <a:sym typeface="Symbol" pitchFamily="18" charset="2"/>
              </a:rPr>
              <a:t>Go to lower level to fill miss (i.e. disk)</a:t>
            </a:r>
          </a:p>
          <a:p>
            <a:pPr lvl="1"/>
            <a:r>
              <a:rPr lang="en-US" dirty="0">
                <a:sym typeface="Symbol" pitchFamily="18" charset="2"/>
              </a:rPr>
              <a:t>What happens on a write? (write-through, write back)</a:t>
            </a:r>
          </a:p>
          <a:p>
            <a:pPr lvl="2"/>
            <a:r>
              <a:rPr lang="en-US" dirty="0">
                <a:sym typeface="Symbol" pitchFamily="18" charset="2"/>
              </a:rPr>
              <a:t>Write-back.  Need dirty bit!</a:t>
            </a:r>
          </a:p>
          <a:p>
            <a:pPr lvl="1"/>
            <a:endParaRPr lang="en-US" dirty="0">
              <a:sym typeface="Symbol" pitchFamily="18" charset="2"/>
            </a:endParaRPr>
          </a:p>
        </p:txBody>
      </p:sp>
      <p:sp>
        <p:nvSpPr>
          <p:cNvPr id="4"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 calcmode="lin" valueType="num">
                                      <p:cBhvr additive="base">
                                        <p:cTn id="7" dur="500" fill="hold"/>
                                        <p:tgtEl>
                                          <p:spTgt spid="7659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5955">
                                            <p:txEl>
                                              <p:pRg st="1" end="1"/>
                                            </p:txEl>
                                          </p:spTgt>
                                        </p:tgtEl>
                                        <p:attrNameLst>
                                          <p:attrName>style.visibility</p:attrName>
                                        </p:attrNameLst>
                                      </p:cBhvr>
                                      <p:to>
                                        <p:strVal val="visible"/>
                                      </p:to>
                                    </p:set>
                                    <p:anim calcmode="lin" valueType="num">
                                      <p:cBhvr additive="base">
                                        <p:cTn id="13" dur="500" fill="hold"/>
                                        <p:tgtEl>
                                          <p:spTgt spid="7659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65955">
                                            <p:txEl>
                                              <p:pRg st="2" end="2"/>
                                            </p:txEl>
                                          </p:spTgt>
                                        </p:tgtEl>
                                        <p:attrNameLst>
                                          <p:attrName>style.visibility</p:attrName>
                                        </p:attrNameLst>
                                      </p:cBhvr>
                                      <p:to>
                                        <p:strVal val="visible"/>
                                      </p:to>
                                    </p:set>
                                    <p:anim calcmode="lin" valueType="num">
                                      <p:cBhvr additive="base">
                                        <p:cTn id="19" dur="500" fill="hold"/>
                                        <p:tgtEl>
                                          <p:spTgt spid="7659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65955">
                                            <p:txEl>
                                              <p:pRg st="3" end="3"/>
                                            </p:txEl>
                                          </p:spTgt>
                                        </p:tgtEl>
                                        <p:attrNameLst>
                                          <p:attrName>style.visibility</p:attrName>
                                        </p:attrNameLst>
                                      </p:cBhvr>
                                      <p:to>
                                        <p:strVal val="visible"/>
                                      </p:to>
                                    </p:set>
                                    <p:anim calcmode="lin" valueType="num">
                                      <p:cBhvr additive="base">
                                        <p:cTn id="25" dur="500" fill="hold"/>
                                        <p:tgtEl>
                                          <p:spTgt spid="7659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5955">
                                            <p:txEl>
                                              <p:pRg st="4" end="4"/>
                                            </p:txEl>
                                          </p:spTgt>
                                        </p:tgtEl>
                                        <p:attrNameLst>
                                          <p:attrName>style.visibility</p:attrName>
                                        </p:attrNameLst>
                                      </p:cBhvr>
                                      <p:to>
                                        <p:strVal val="visible"/>
                                      </p:to>
                                    </p:set>
                                    <p:anim calcmode="lin" valueType="num">
                                      <p:cBhvr additive="base">
                                        <p:cTn id="31" dur="500" fill="hold"/>
                                        <p:tgtEl>
                                          <p:spTgt spid="7659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5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5955">
                                            <p:txEl>
                                              <p:pRg st="5" end="5"/>
                                            </p:txEl>
                                          </p:spTgt>
                                        </p:tgtEl>
                                        <p:attrNameLst>
                                          <p:attrName>style.visibility</p:attrName>
                                        </p:attrNameLst>
                                      </p:cBhvr>
                                      <p:to>
                                        <p:strVal val="visible"/>
                                      </p:to>
                                    </p:set>
                                    <p:anim calcmode="lin" valueType="num">
                                      <p:cBhvr additive="base">
                                        <p:cTn id="37" dur="500" fill="hold"/>
                                        <p:tgtEl>
                                          <p:spTgt spid="7659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5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5955">
                                            <p:txEl>
                                              <p:pRg st="6" end="6"/>
                                            </p:txEl>
                                          </p:spTgt>
                                        </p:tgtEl>
                                        <p:attrNameLst>
                                          <p:attrName>style.visibility</p:attrName>
                                        </p:attrNameLst>
                                      </p:cBhvr>
                                      <p:to>
                                        <p:strVal val="visible"/>
                                      </p:to>
                                    </p:set>
                                    <p:anim calcmode="lin" valueType="num">
                                      <p:cBhvr additive="base">
                                        <p:cTn id="43" dur="500" fill="hold"/>
                                        <p:tgtEl>
                                          <p:spTgt spid="76595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59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5955">
                                            <p:txEl>
                                              <p:pRg st="7" end="7"/>
                                            </p:txEl>
                                          </p:spTgt>
                                        </p:tgtEl>
                                        <p:attrNameLst>
                                          <p:attrName>style.visibility</p:attrName>
                                        </p:attrNameLst>
                                      </p:cBhvr>
                                      <p:to>
                                        <p:strVal val="visible"/>
                                      </p:to>
                                    </p:set>
                                    <p:anim calcmode="lin" valueType="num">
                                      <p:cBhvr additive="base">
                                        <p:cTn id="49" dur="500" fill="hold"/>
                                        <p:tgtEl>
                                          <p:spTgt spid="76595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5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65955">
                                            <p:txEl>
                                              <p:pRg st="8" end="8"/>
                                            </p:txEl>
                                          </p:spTgt>
                                        </p:tgtEl>
                                        <p:attrNameLst>
                                          <p:attrName>style.visibility</p:attrName>
                                        </p:attrNameLst>
                                      </p:cBhvr>
                                      <p:to>
                                        <p:strVal val="visible"/>
                                      </p:to>
                                    </p:set>
                                    <p:anim calcmode="lin" valueType="num">
                                      <p:cBhvr additive="base">
                                        <p:cTn id="55" dur="500" fill="hold"/>
                                        <p:tgtEl>
                                          <p:spTgt spid="76595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59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65955">
                                            <p:txEl>
                                              <p:pRg st="9" end="9"/>
                                            </p:txEl>
                                          </p:spTgt>
                                        </p:tgtEl>
                                        <p:attrNameLst>
                                          <p:attrName>style.visibility</p:attrName>
                                        </p:attrNameLst>
                                      </p:cBhvr>
                                      <p:to>
                                        <p:strVal val="visible"/>
                                      </p:to>
                                    </p:set>
                                    <p:anim calcmode="lin" valueType="num">
                                      <p:cBhvr additive="base">
                                        <p:cTn id="61" dur="500" fill="hold"/>
                                        <p:tgtEl>
                                          <p:spTgt spid="76595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59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5955">
                                            <p:txEl>
                                              <p:pRg st="10" end="10"/>
                                            </p:txEl>
                                          </p:spTgt>
                                        </p:tgtEl>
                                        <p:attrNameLst>
                                          <p:attrName>style.visibility</p:attrName>
                                        </p:attrNameLst>
                                      </p:cBhvr>
                                      <p:to>
                                        <p:strVal val="visible"/>
                                      </p:to>
                                    </p:set>
                                    <p:anim calcmode="lin" valueType="num">
                                      <p:cBhvr additive="base">
                                        <p:cTn id="67" dur="500" fill="hold"/>
                                        <p:tgtEl>
                                          <p:spTgt spid="76595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595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65955">
                                            <p:txEl>
                                              <p:pRg st="11" end="11"/>
                                            </p:txEl>
                                          </p:spTgt>
                                        </p:tgtEl>
                                        <p:attrNameLst>
                                          <p:attrName>style.visibility</p:attrName>
                                        </p:attrNameLst>
                                      </p:cBhvr>
                                      <p:to>
                                        <p:strVal val="visible"/>
                                      </p:to>
                                    </p:set>
                                    <p:anim calcmode="lin" valueType="num">
                                      <p:cBhvr additive="base">
                                        <p:cTn id="73" dur="500" fill="hold"/>
                                        <p:tgtEl>
                                          <p:spTgt spid="765955">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659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65955">
                                            <p:txEl>
                                              <p:pRg st="12" end="12"/>
                                            </p:txEl>
                                          </p:spTgt>
                                        </p:tgtEl>
                                        <p:attrNameLst>
                                          <p:attrName>style.visibility</p:attrName>
                                        </p:attrNameLst>
                                      </p:cBhvr>
                                      <p:to>
                                        <p:strVal val="visible"/>
                                      </p:to>
                                    </p:set>
                                    <p:anim calcmode="lin" valueType="num">
                                      <p:cBhvr additive="base">
                                        <p:cTn id="79" dur="500" fill="hold"/>
                                        <p:tgtEl>
                                          <p:spTgt spid="765955">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595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5" name="Rectangle 7"/>
          <p:cNvSpPr>
            <a:spLocks noGrp="1" noChangeArrowheads="1"/>
          </p:cNvSpPr>
          <p:nvPr>
            <p:ph type="body" idx="1"/>
          </p:nvPr>
        </p:nvSpPr>
        <p:spPr>
          <a:xfrm>
            <a:off x="76200" y="1420010"/>
            <a:ext cx="4419600" cy="5437990"/>
          </a:xfrm>
        </p:spPr>
        <p:txBody>
          <a:bodyPr>
            <a:normAutofit fontScale="85000" lnSpcReduction="20000"/>
          </a:bodyPr>
          <a:lstStyle/>
          <a:p>
            <a:r>
              <a:rPr lang="en-US" dirty="0"/>
              <a:t>Program Memory Access Patterns have temporal and spatial locality</a:t>
            </a:r>
          </a:p>
          <a:p>
            <a:pPr lvl="1"/>
            <a:r>
              <a:rPr lang="en-US" dirty="0"/>
              <a:t>Group of Pages accessed along a given time slice called the “Working Set”</a:t>
            </a:r>
          </a:p>
          <a:p>
            <a:pPr lvl="1"/>
            <a:r>
              <a:rPr lang="en-US" dirty="0"/>
              <a:t>Working Set defines minimum number of pages needed for process to behave well</a:t>
            </a:r>
          </a:p>
          <a:p>
            <a:r>
              <a:rPr lang="en-US" dirty="0"/>
              <a:t>Not enough memory for Working </a:t>
            </a:r>
            <a:r>
              <a:rPr lang="en-US" dirty="0" err="1"/>
              <a:t>Set</a:t>
            </a:r>
            <a:r>
              <a:rPr lang="en-US" dirty="0" err="1">
                <a:sym typeface="Symbol" pitchFamily="18" charset="2"/>
              </a:rPr>
              <a:t>Thrashing</a:t>
            </a:r>
            <a:endParaRPr lang="en-US" dirty="0">
              <a:sym typeface="Symbol" pitchFamily="18" charset="2"/>
            </a:endParaRPr>
          </a:p>
          <a:p>
            <a:pPr lvl="1"/>
            <a:r>
              <a:rPr lang="en-US" dirty="0">
                <a:sym typeface="Symbol" pitchFamily="18" charset="2"/>
              </a:rPr>
              <a:t>Better to swap out process?</a:t>
            </a:r>
          </a:p>
          <a:p>
            <a:pPr lvl="1"/>
            <a:endParaRPr lang="en-US" dirty="0"/>
          </a:p>
        </p:txBody>
      </p:sp>
      <p:sp>
        <p:nvSpPr>
          <p:cNvPr id="811013" name="AutoShape 5"/>
          <p:cNvSpPr>
            <a:spLocks noChangeArrowheads="1"/>
          </p:cNvSpPr>
          <p:nvPr/>
        </p:nvSpPr>
        <p:spPr bwMode="auto">
          <a:xfrm>
            <a:off x="-304800" y="1462144"/>
            <a:ext cx="228600" cy="5029200"/>
          </a:xfrm>
          <a:prstGeom prst="roundRect">
            <a:avLst>
              <a:gd name="adj" fmla="val 16667"/>
            </a:avLst>
          </a:prstGeom>
          <a:solidFill>
            <a:srgbClr val="FF66CC"/>
          </a:solidFill>
          <a:ln w="38100" algn="ctr">
            <a:solidFill>
              <a:schemeClr val="tx1"/>
            </a:solidFill>
            <a:round/>
            <a:headEnd/>
            <a:tailEnd/>
          </a:ln>
          <a:effectLst/>
        </p:spPr>
        <p:txBody>
          <a:bodyPr wrap="none" lIns="90478" tIns="44445" rIns="90478" bIns="44445" anchor="ctr"/>
          <a:lstStyle/>
          <a:p>
            <a:endParaRPr lang="en-US"/>
          </a:p>
        </p:txBody>
      </p:sp>
      <p:sp>
        <p:nvSpPr>
          <p:cNvPr id="811010" name="Rectangle 2"/>
          <p:cNvSpPr>
            <a:spLocks noGrp="1" noChangeArrowheads="1"/>
          </p:cNvSpPr>
          <p:nvPr>
            <p:ph type="title"/>
          </p:nvPr>
        </p:nvSpPr>
        <p:spPr/>
        <p:txBody>
          <a:bodyPr/>
          <a:lstStyle/>
          <a:p>
            <a:r>
              <a:rPr lang="en-US"/>
              <a:t>Locality In A Memory-Reference Pattern</a:t>
            </a:r>
          </a:p>
        </p:txBody>
      </p:sp>
      <p:pic>
        <p:nvPicPr>
          <p:cNvPr id="811011" name="Picture 3"/>
          <p:cNvPicPr>
            <a:picLocks noChangeAspect="1" noChangeArrowheads="1"/>
          </p:cNvPicPr>
          <p:nvPr/>
        </p:nvPicPr>
        <p:blipFill>
          <a:blip r:embed="rId2" cstate="print">
            <a:clrChange>
              <a:clrFrom>
                <a:srgbClr val="FFFFFF"/>
              </a:clrFrom>
              <a:clrTo>
                <a:srgbClr val="FFFFFF">
                  <a:alpha val="0"/>
                </a:srgbClr>
              </a:clrTo>
            </a:clrChange>
          </a:blip>
          <a:srcRect l="21249" t="659" r="21251" b="1007"/>
          <a:stretch>
            <a:fillRect/>
          </a:stretch>
        </p:blipFill>
        <p:spPr bwMode="auto">
          <a:xfrm>
            <a:off x="4572000" y="1385944"/>
            <a:ext cx="4406900" cy="5329238"/>
          </a:xfrm>
          <a:prstGeom prst="rect">
            <a:avLst/>
          </a:prstGeom>
          <a:noFill/>
          <a:ln w="38100" cmpd="dbl">
            <a:solidFill>
              <a:srgbClr val="CC6600"/>
            </a:solidFill>
            <a:miter lim="800000"/>
            <a:headEnd/>
            <a:tailEnd/>
          </a:ln>
          <a:effectLst/>
        </p:spPr>
      </p:pic>
      <p:sp>
        <p:nvSpPr>
          <p:cNvPr id="7"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39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1015">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1011"/>
                                        </p:tgtEl>
                                        <p:attrNameLst>
                                          <p:attrName>style.visibility</p:attrName>
                                        </p:attrNameLst>
                                      </p:cBhvr>
                                      <p:to>
                                        <p:strVal val="visible"/>
                                      </p:to>
                                    </p:set>
                                    <p:anim calcmode="lin" valueType="num">
                                      <p:cBhvr additive="base">
                                        <p:cTn id="9" dur="500" fill="hold"/>
                                        <p:tgtEl>
                                          <p:spTgt spid="811011"/>
                                        </p:tgtEl>
                                        <p:attrNameLst>
                                          <p:attrName>ppt_x</p:attrName>
                                        </p:attrNameLst>
                                      </p:cBhvr>
                                      <p:tavLst>
                                        <p:tav tm="0">
                                          <p:val>
                                            <p:strVal val="1+#ppt_w/2"/>
                                          </p:val>
                                        </p:tav>
                                        <p:tav tm="100000">
                                          <p:val>
                                            <p:strVal val="#ppt_x"/>
                                          </p:val>
                                        </p:tav>
                                      </p:tavLst>
                                    </p:anim>
                                    <p:anim calcmode="lin" valueType="num">
                                      <p:cBhvr additive="base">
                                        <p:cTn id="10" dur="500" fill="hold"/>
                                        <p:tgtEl>
                                          <p:spTgt spid="811011"/>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1015">
                                            <p:txEl>
                                              <p:pRg st="1" end="1"/>
                                            </p:txEl>
                                          </p:spTgt>
                                        </p:tgtEl>
                                        <p:attrNameLst>
                                          <p:attrName>style.visibility</p:attrName>
                                        </p:attrNameLst>
                                      </p:cBhvr>
                                      <p:to>
                                        <p:strVal val="visible"/>
                                      </p:to>
                                    </p:set>
                                  </p:childTnLst>
                                </p:cTn>
                              </p:par>
                              <p:par>
                                <p:cTn id="15" presetID="63" presetClass="path" presetSubtype="0" accel="50000" decel="50000" fill="hold" grpId="0" nodeType="withEffect">
                                  <p:stCondLst>
                                    <p:cond delay="0"/>
                                  </p:stCondLst>
                                  <p:childTnLst>
                                    <p:animMotion origin="layout" path="M 0.61225 3.36725E-6 L 0.92093 -0.00139 " pathEditMode="fixed" rAng="0" ptsTypes="AA">
                                      <p:cBhvr>
                                        <p:cTn id="16" dur="3000" fill="hold"/>
                                        <p:tgtEl>
                                          <p:spTgt spid="811013"/>
                                        </p:tgtEl>
                                        <p:attrNameLst>
                                          <p:attrName>ppt_x</p:attrName>
                                          <p:attrName>ppt_y</p:attrName>
                                        </p:attrNameLst>
                                      </p:cBhvr>
                                      <p:rCtr x="15400" y="-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101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101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10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5" grpId="0" build="p"/>
      <p:bldP spid="8110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en-US"/>
              <a:t>Working-Set Model</a:t>
            </a:r>
          </a:p>
        </p:txBody>
      </p:sp>
      <p:sp>
        <p:nvSpPr>
          <p:cNvPr id="812035" name="Rectangle 3"/>
          <p:cNvSpPr>
            <a:spLocks noGrp="1" noChangeArrowheads="1"/>
          </p:cNvSpPr>
          <p:nvPr>
            <p:ph type="body" idx="1"/>
          </p:nvPr>
        </p:nvSpPr>
        <p:spPr>
          <a:xfrm>
            <a:off x="152400" y="3281082"/>
            <a:ext cx="8866188" cy="3576918"/>
          </a:xfrm>
        </p:spPr>
        <p:txBody>
          <a:bodyPr>
            <a:normAutofit fontScale="77500" lnSpcReduction="20000"/>
          </a:bodyPr>
          <a:lstStyle/>
          <a:p>
            <a:pPr>
              <a:lnSpc>
                <a:spcPct val="80000"/>
              </a:lnSpc>
              <a:spcBef>
                <a:spcPct val="20000"/>
              </a:spcBef>
            </a:pPr>
            <a:r>
              <a:rPr lang="en-US" dirty="0">
                <a:sym typeface="Symbol" pitchFamily="18" charset="2"/>
              </a:rPr>
              <a:t>  working-set window  fixed number of page references </a:t>
            </a:r>
          </a:p>
          <a:p>
            <a:pPr lvl="1">
              <a:lnSpc>
                <a:spcPct val="80000"/>
              </a:lnSpc>
              <a:spcBef>
                <a:spcPct val="20000"/>
              </a:spcBef>
            </a:pPr>
            <a:r>
              <a:rPr lang="en-US" dirty="0">
                <a:sym typeface="Symbol" pitchFamily="18" charset="2"/>
              </a:rPr>
              <a:t>Example:  10 million references</a:t>
            </a:r>
          </a:p>
          <a:p>
            <a:pPr>
              <a:lnSpc>
                <a:spcPct val="80000"/>
              </a:lnSpc>
              <a:spcBef>
                <a:spcPct val="20000"/>
              </a:spcBef>
            </a:pPr>
            <a:r>
              <a:rPr lang="en-US" i="1" dirty="0" err="1">
                <a:sym typeface="Symbol" pitchFamily="18" charset="2"/>
              </a:rPr>
              <a:t>WS</a:t>
            </a:r>
            <a:r>
              <a:rPr lang="en-US" i="1" baseline="-25000" dirty="0" err="1">
                <a:sym typeface="Symbol" pitchFamily="18" charset="2"/>
              </a:rPr>
              <a:t>i</a:t>
            </a:r>
            <a:r>
              <a:rPr lang="en-US" dirty="0">
                <a:sym typeface="Symbol" pitchFamily="18" charset="2"/>
              </a:rPr>
              <a:t> (working set of Process </a:t>
            </a:r>
            <a:r>
              <a:rPr lang="en-US" i="1" dirty="0">
                <a:sym typeface="Symbol" pitchFamily="18" charset="2"/>
              </a:rPr>
              <a:t>P</a:t>
            </a:r>
            <a:r>
              <a:rPr lang="en-US" i="1" baseline="-25000" dirty="0">
                <a:sym typeface="Symbol" pitchFamily="18" charset="2"/>
              </a:rPr>
              <a:t>i</a:t>
            </a:r>
            <a:r>
              <a:rPr lang="en-US" dirty="0">
                <a:sym typeface="Symbol" pitchFamily="18" charset="2"/>
              </a:rPr>
              <a:t>) = total set of pages referenced in the most recent  (varies in time)</a:t>
            </a:r>
          </a:p>
          <a:p>
            <a:pPr lvl="1">
              <a:lnSpc>
                <a:spcPct val="80000"/>
              </a:lnSpc>
              <a:spcBef>
                <a:spcPct val="20000"/>
              </a:spcBef>
            </a:pPr>
            <a:r>
              <a:rPr lang="en-US" dirty="0">
                <a:sym typeface="Symbol" pitchFamily="18" charset="2"/>
              </a:rPr>
              <a:t>if  too small will not encompass entire locality</a:t>
            </a:r>
          </a:p>
          <a:p>
            <a:pPr lvl="1">
              <a:lnSpc>
                <a:spcPct val="80000"/>
              </a:lnSpc>
              <a:spcBef>
                <a:spcPct val="20000"/>
              </a:spcBef>
            </a:pPr>
            <a:r>
              <a:rPr lang="en-US" dirty="0">
                <a:sym typeface="Symbol" pitchFamily="18" charset="2"/>
              </a:rPr>
              <a:t>if  too large will encompass several localities</a:t>
            </a:r>
          </a:p>
          <a:p>
            <a:pPr lvl="1">
              <a:lnSpc>
                <a:spcPct val="80000"/>
              </a:lnSpc>
              <a:spcBef>
                <a:spcPct val="20000"/>
              </a:spcBef>
            </a:pPr>
            <a:r>
              <a:rPr lang="en-US" dirty="0">
                <a:sym typeface="Symbol" pitchFamily="18" charset="2"/>
              </a:rPr>
              <a:t>if  =   will encompass entire program</a:t>
            </a:r>
          </a:p>
          <a:p>
            <a:pPr>
              <a:lnSpc>
                <a:spcPct val="80000"/>
              </a:lnSpc>
              <a:spcBef>
                <a:spcPct val="20000"/>
              </a:spcBef>
            </a:pPr>
            <a:r>
              <a:rPr lang="en-US" i="1" dirty="0">
                <a:sym typeface="Symbol" pitchFamily="18" charset="2"/>
              </a:rPr>
              <a:t>D</a:t>
            </a:r>
            <a:r>
              <a:rPr lang="en-US" dirty="0">
                <a:sym typeface="Symbol" pitchFamily="18" charset="2"/>
              </a:rPr>
              <a:t> = |</a:t>
            </a:r>
            <a:r>
              <a:rPr lang="en-US" i="1" dirty="0" err="1">
                <a:sym typeface="Symbol" pitchFamily="18" charset="2"/>
              </a:rPr>
              <a:t>WS</a:t>
            </a:r>
            <a:r>
              <a:rPr lang="en-US" i="1" baseline="-25000" dirty="0" err="1">
                <a:sym typeface="Symbol" pitchFamily="18" charset="2"/>
              </a:rPr>
              <a:t>i</a:t>
            </a:r>
            <a:r>
              <a:rPr lang="en-US" dirty="0">
                <a:sym typeface="Symbol" pitchFamily="18" charset="2"/>
              </a:rPr>
              <a:t>|  total demand frames </a:t>
            </a:r>
          </a:p>
          <a:p>
            <a:pPr>
              <a:lnSpc>
                <a:spcPct val="80000"/>
              </a:lnSpc>
              <a:spcBef>
                <a:spcPct val="20000"/>
              </a:spcBef>
            </a:pPr>
            <a:r>
              <a:rPr lang="en-US" dirty="0">
                <a:sym typeface="Symbol" pitchFamily="18" charset="2"/>
              </a:rPr>
              <a:t>if </a:t>
            </a:r>
            <a:r>
              <a:rPr lang="en-US" i="1" dirty="0">
                <a:sym typeface="Symbol" pitchFamily="18" charset="2"/>
              </a:rPr>
              <a:t>D</a:t>
            </a:r>
            <a:r>
              <a:rPr lang="en-US" dirty="0">
                <a:sym typeface="Symbol" pitchFamily="18" charset="2"/>
              </a:rPr>
              <a:t> &gt; </a:t>
            </a:r>
            <a:r>
              <a:rPr lang="en-US" i="1" dirty="0">
                <a:sym typeface="Symbol" pitchFamily="18" charset="2"/>
              </a:rPr>
              <a:t>m</a:t>
            </a:r>
            <a:r>
              <a:rPr lang="en-US" dirty="0">
                <a:sym typeface="Symbol" pitchFamily="18" charset="2"/>
              </a:rPr>
              <a:t>  Thrashing</a:t>
            </a:r>
          </a:p>
          <a:p>
            <a:pPr lvl="1">
              <a:lnSpc>
                <a:spcPct val="80000"/>
              </a:lnSpc>
              <a:spcBef>
                <a:spcPct val="20000"/>
              </a:spcBef>
            </a:pPr>
            <a:r>
              <a:rPr lang="en-US" dirty="0">
                <a:sym typeface="Symbol" pitchFamily="18" charset="2"/>
              </a:rPr>
              <a:t>Policy: if </a:t>
            </a:r>
            <a:r>
              <a:rPr lang="en-US" i="1" dirty="0">
                <a:sym typeface="Symbol" pitchFamily="18" charset="2"/>
              </a:rPr>
              <a:t>D</a:t>
            </a:r>
            <a:r>
              <a:rPr lang="en-US" dirty="0">
                <a:sym typeface="Symbol" pitchFamily="18" charset="2"/>
              </a:rPr>
              <a:t> &gt; m, then suspend one of the processes</a:t>
            </a:r>
          </a:p>
          <a:p>
            <a:pPr lvl="1">
              <a:lnSpc>
                <a:spcPct val="80000"/>
              </a:lnSpc>
              <a:spcBef>
                <a:spcPct val="20000"/>
              </a:spcBef>
            </a:pPr>
            <a:r>
              <a:rPr lang="en-US" dirty="0">
                <a:sym typeface="Symbol" pitchFamily="18" charset="2"/>
              </a:rPr>
              <a:t>This can improve overall system behavior by a lot!</a:t>
            </a:r>
          </a:p>
        </p:txBody>
      </p:sp>
      <p:pic>
        <p:nvPicPr>
          <p:cNvPr id="812036" name="Picture 4"/>
          <p:cNvPicPr>
            <a:picLocks noChangeAspect="1" noChangeArrowheads="1"/>
          </p:cNvPicPr>
          <p:nvPr/>
        </p:nvPicPr>
        <p:blipFill>
          <a:blip r:embed="rId3" cstate="print"/>
          <a:srcRect l="452" t="34947" r="688" b="35550"/>
          <a:stretch>
            <a:fillRect/>
          </a:stretch>
        </p:blipFill>
        <p:spPr bwMode="auto">
          <a:xfrm>
            <a:off x="925157" y="1406562"/>
            <a:ext cx="7426325" cy="1662113"/>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40</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a:t>What about Compulsory Misses?</a:t>
            </a:r>
          </a:p>
        </p:txBody>
      </p:sp>
      <p:sp>
        <p:nvSpPr>
          <p:cNvPr id="824323" name="Rectangle 3"/>
          <p:cNvSpPr>
            <a:spLocks noGrp="1" noChangeArrowheads="1"/>
          </p:cNvSpPr>
          <p:nvPr>
            <p:ph type="body" idx="1"/>
          </p:nvPr>
        </p:nvSpPr>
        <p:spPr>
          <a:xfrm>
            <a:off x="304800" y="1495313"/>
            <a:ext cx="8610600" cy="4948517"/>
          </a:xfrm>
        </p:spPr>
        <p:txBody>
          <a:bodyPr>
            <a:normAutofit fontScale="85000" lnSpcReduction="20000"/>
          </a:bodyPr>
          <a:lstStyle/>
          <a:p>
            <a:r>
              <a:rPr lang="en-US" dirty="0"/>
              <a:t>Recall that compulsory misses are misses that occur the first time that a page is seen	</a:t>
            </a:r>
          </a:p>
          <a:p>
            <a:pPr lvl="1"/>
            <a:r>
              <a:rPr lang="en-US" dirty="0"/>
              <a:t>Pages that are touched for the first time</a:t>
            </a:r>
          </a:p>
          <a:p>
            <a:pPr lvl="1"/>
            <a:r>
              <a:rPr lang="en-US" dirty="0"/>
              <a:t>Pages that are touched after process is swapped out/swapped back in</a:t>
            </a:r>
          </a:p>
          <a:p>
            <a:r>
              <a:rPr lang="en-US" dirty="0">
                <a:solidFill>
                  <a:schemeClr val="hlink"/>
                </a:solidFill>
              </a:rPr>
              <a:t>Clustering:</a:t>
            </a:r>
          </a:p>
          <a:p>
            <a:pPr lvl="1"/>
            <a:r>
              <a:rPr lang="en-US" dirty="0"/>
              <a:t>On a page-fault, bring in multiple pages “around” the faulting page</a:t>
            </a:r>
          </a:p>
          <a:p>
            <a:pPr lvl="1"/>
            <a:r>
              <a:rPr lang="en-US" dirty="0"/>
              <a:t>Since efficiency of disk reads increases with sequential reads, makes sense to read several sequential pages</a:t>
            </a:r>
          </a:p>
          <a:p>
            <a:r>
              <a:rPr lang="en-US" dirty="0">
                <a:solidFill>
                  <a:schemeClr val="hlink"/>
                </a:solidFill>
              </a:rPr>
              <a:t>Working Set Tracking:</a:t>
            </a:r>
          </a:p>
          <a:p>
            <a:pPr lvl="1"/>
            <a:r>
              <a:rPr lang="en-US" dirty="0"/>
              <a:t>Use algorithm to try to track working set of application</a:t>
            </a:r>
          </a:p>
          <a:p>
            <a:pPr lvl="1"/>
            <a:r>
              <a:rPr lang="en-US" dirty="0"/>
              <a:t>When swapping process back in, swap in working set</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41</a:t>
            </a:fld>
            <a:endParaRPr lang="en-US" altLang="zh-CN"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Maintaining WS: A Simple Way</a:t>
            </a:r>
          </a:p>
        </p:txBody>
      </p:sp>
      <p:sp>
        <p:nvSpPr>
          <p:cNvPr id="420867" name="Rectangle 3"/>
          <p:cNvSpPr>
            <a:spLocks noGrp="1" noChangeArrowheads="1"/>
          </p:cNvSpPr>
          <p:nvPr>
            <p:ph type="body" idx="1"/>
          </p:nvPr>
        </p:nvSpPr>
        <p:spPr>
          <a:xfrm>
            <a:off x="457200" y="1524000"/>
            <a:ext cx="8305800" cy="3704823"/>
          </a:xfrm>
        </p:spPr>
        <p:txBody>
          <a:bodyPr>
            <a:normAutofit fontScale="85000" lnSpcReduction="10000"/>
          </a:bodyPr>
          <a:lstStyle/>
          <a:p>
            <a:r>
              <a:rPr lang="en-US" dirty="0"/>
              <a:t>Store page numbers in a shift register of length </a:t>
            </a:r>
            <a:r>
              <a:rPr lang="en-US" i="1" dirty="0"/>
              <a:t>k, </a:t>
            </a:r>
            <a:r>
              <a:rPr lang="en-US" dirty="0"/>
              <a:t>and with every memory reference, we do</a:t>
            </a:r>
          </a:p>
          <a:p>
            <a:pPr lvl="1"/>
            <a:r>
              <a:rPr lang="en-US" dirty="0"/>
              <a:t>Shift the register left one position, and</a:t>
            </a:r>
          </a:p>
          <a:p>
            <a:pPr lvl="1"/>
            <a:r>
              <a:rPr lang="en-US" dirty="0"/>
              <a:t>Insert the most recently referenced page number on the right</a:t>
            </a:r>
          </a:p>
          <a:p>
            <a:pPr lvl="1"/>
            <a:r>
              <a:rPr lang="en-US" dirty="0"/>
              <a:t>The set of </a:t>
            </a:r>
            <a:r>
              <a:rPr lang="en-US" i="1" dirty="0"/>
              <a:t>k</a:t>
            </a:r>
            <a:r>
              <a:rPr lang="en-US" dirty="0"/>
              <a:t> page numbers in the register is the working set.</a:t>
            </a:r>
          </a:p>
          <a:p>
            <a:r>
              <a:rPr lang="en-US" dirty="0"/>
              <a:t>Too expensive to do this for each memory reference.</a:t>
            </a:r>
          </a:p>
        </p:txBody>
      </p:sp>
      <p:graphicFrame>
        <p:nvGraphicFramePr>
          <p:cNvPr id="420868" name="Group 4"/>
          <p:cNvGraphicFramePr>
            <a:graphicFrameLocks noGrp="1"/>
          </p:cNvGraphicFramePr>
          <p:nvPr/>
        </p:nvGraphicFramePr>
        <p:xfrm>
          <a:off x="760413" y="5453063"/>
          <a:ext cx="2438400" cy="5334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880" name="Text Box 16"/>
          <p:cNvSpPr txBox="1">
            <a:spLocks noChangeArrowheads="1"/>
          </p:cNvSpPr>
          <p:nvPr/>
        </p:nvSpPr>
        <p:spPr bwMode="auto">
          <a:xfrm>
            <a:off x="257175" y="6276975"/>
            <a:ext cx="2438400" cy="396875"/>
          </a:xfrm>
          <a:prstGeom prst="rect">
            <a:avLst/>
          </a:prstGeom>
          <a:noFill/>
          <a:ln w="9525">
            <a:noFill/>
            <a:miter lim="800000"/>
            <a:headEnd/>
            <a:tailEnd/>
          </a:ln>
          <a:effectLst/>
        </p:spPr>
        <p:txBody>
          <a:bodyPr>
            <a:spAutoFit/>
          </a:bodyPr>
          <a:lstStyle/>
          <a:p>
            <a:pPr>
              <a:spcBef>
                <a:spcPct val="50000"/>
              </a:spcBef>
            </a:pPr>
            <a:r>
              <a:rPr lang="en-US" sz="2000" dirty="0"/>
              <a:t>the oldest page</a:t>
            </a:r>
          </a:p>
        </p:txBody>
      </p:sp>
      <p:sp>
        <p:nvSpPr>
          <p:cNvPr id="420881" name="Line 17"/>
          <p:cNvSpPr>
            <a:spLocks noChangeShapeType="1"/>
          </p:cNvSpPr>
          <p:nvPr/>
        </p:nvSpPr>
        <p:spPr bwMode="auto">
          <a:xfrm flipV="1">
            <a:off x="990600" y="6019800"/>
            <a:ext cx="0" cy="304800"/>
          </a:xfrm>
          <a:prstGeom prst="line">
            <a:avLst/>
          </a:prstGeom>
          <a:noFill/>
          <a:ln w="9525">
            <a:solidFill>
              <a:schemeClr val="tx1"/>
            </a:solidFill>
            <a:miter lim="800000"/>
            <a:headEnd/>
            <a:tailEnd type="triangle" w="med" len="med"/>
          </a:ln>
          <a:effectLst/>
        </p:spPr>
        <p:txBody>
          <a:bodyPr wrap="none"/>
          <a:lstStyle/>
          <a:p>
            <a:endParaRPr lang="en-US"/>
          </a:p>
        </p:txBody>
      </p:sp>
      <p:graphicFrame>
        <p:nvGraphicFramePr>
          <p:cNvPr id="420882" name="Group 18"/>
          <p:cNvGraphicFramePr>
            <a:graphicFrameLocks noGrp="1"/>
          </p:cNvGraphicFramePr>
          <p:nvPr/>
        </p:nvGraphicFramePr>
        <p:xfrm>
          <a:off x="4724400" y="5402263"/>
          <a:ext cx="3886200" cy="533400"/>
        </p:xfrm>
        <a:graphic>
          <a:graphicData uri="http://schemas.openxmlformats.org/drawingml/2006/table">
            <a:tbl>
              <a:tblPr/>
              <a:tblGrid>
                <a:gridCol w="919163">
                  <a:extLst>
                    <a:ext uri="{9D8B030D-6E8A-4147-A177-3AD203B41FA5}">
                      <a16:colId xmlns:a16="http://schemas.microsoft.com/office/drawing/2014/main" val="20000"/>
                    </a:ext>
                  </a:extLst>
                </a:gridCol>
                <a:gridCol w="919162">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p(k+1)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894" name="Text Box 30"/>
          <p:cNvSpPr txBox="1">
            <a:spLocks noChangeArrowheads="1"/>
          </p:cNvSpPr>
          <p:nvPr/>
        </p:nvSpPr>
        <p:spPr bwMode="auto">
          <a:xfrm>
            <a:off x="3200400" y="6035675"/>
            <a:ext cx="2133600" cy="701675"/>
          </a:xfrm>
          <a:prstGeom prst="rect">
            <a:avLst/>
          </a:prstGeom>
          <a:noFill/>
          <a:ln w="9525">
            <a:noFill/>
            <a:miter lim="800000"/>
            <a:headEnd/>
            <a:tailEnd/>
          </a:ln>
          <a:effectLst/>
        </p:spPr>
        <p:txBody>
          <a:bodyPr>
            <a:spAutoFit/>
          </a:bodyPr>
          <a:lstStyle/>
          <a:p>
            <a:pPr>
              <a:spcBef>
                <a:spcPct val="50000"/>
              </a:spcBef>
            </a:pPr>
            <a:r>
              <a:rPr lang="en-US" sz="2000"/>
              <a:t>Page (k+1) is referenced</a:t>
            </a:r>
          </a:p>
        </p:txBody>
      </p:sp>
      <p:sp>
        <p:nvSpPr>
          <p:cNvPr id="420895" name="Line 31"/>
          <p:cNvSpPr>
            <a:spLocks noChangeShapeType="1"/>
          </p:cNvSpPr>
          <p:nvPr/>
        </p:nvSpPr>
        <p:spPr bwMode="auto">
          <a:xfrm>
            <a:off x="3429000" y="5791200"/>
            <a:ext cx="1143000" cy="0"/>
          </a:xfrm>
          <a:prstGeom prst="line">
            <a:avLst/>
          </a:prstGeom>
          <a:noFill/>
          <a:ln w="9525">
            <a:solidFill>
              <a:schemeClr val="tx1"/>
            </a:solidFill>
            <a:miter lim="800000"/>
            <a:headEnd/>
            <a:tailEnd type="triangle" w="med" len="med"/>
          </a:ln>
          <a:effectLst/>
        </p:spPr>
        <p:txBody>
          <a:bodyPr wrap="none"/>
          <a:lstStyle/>
          <a:p>
            <a:endParaRPr lang="en-US"/>
          </a:p>
        </p:txBody>
      </p:sp>
      <p:sp>
        <p:nvSpPr>
          <p:cNvPr id="420896" name="Text Box 32"/>
          <p:cNvSpPr txBox="1">
            <a:spLocks noChangeArrowheads="1"/>
          </p:cNvSpPr>
          <p:nvPr/>
        </p:nvSpPr>
        <p:spPr bwMode="auto">
          <a:xfrm>
            <a:off x="5715000" y="6172200"/>
            <a:ext cx="2971800" cy="396875"/>
          </a:xfrm>
          <a:prstGeom prst="rect">
            <a:avLst/>
          </a:prstGeom>
          <a:noFill/>
          <a:ln w="9525">
            <a:noFill/>
            <a:miter lim="800000"/>
            <a:headEnd/>
            <a:tailEnd/>
          </a:ln>
          <a:effectLst/>
        </p:spPr>
        <p:txBody>
          <a:bodyPr>
            <a:spAutoFit/>
          </a:bodyPr>
          <a:lstStyle/>
          <a:p>
            <a:pPr>
              <a:spcBef>
                <a:spcPct val="50000"/>
              </a:spcBef>
            </a:pPr>
            <a:r>
              <a:rPr lang="en-US" sz="2000"/>
              <a:t>The most recent  page</a:t>
            </a:r>
          </a:p>
        </p:txBody>
      </p:sp>
      <p:sp>
        <p:nvSpPr>
          <p:cNvPr id="420897" name="Line 33"/>
          <p:cNvSpPr>
            <a:spLocks noChangeShapeType="1"/>
          </p:cNvSpPr>
          <p:nvPr/>
        </p:nvSpPr>
        <p:spPr bwMode="auto">
          <a:xfrm flipV="1">
            <a:off x="7620000" y="5943600"/>
            <a:ext cx="533400" cy="304800"/>
          </a:xfrm>
          <a:prstGeom prst="line">
            <a:avLst/>
          </a:prstGeom>
          <a:noFill/>
          <a:ln w="9525">
            <a:solidFill>
              <a:schemeClr val="tx1"/>
            </a:solidFill>
            <a:miter lim="800000"/>
            <a:headEnd/>
            <a:tailEnd type="triangle" w="med" len="med"/>
          </a:ln>
          <a:effectLst/>
        </p:spPr>
        <p:txBody>
          <a:bodyPr wrap="none"/>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a:spLocks noGrp="1"/>
          </p:cNvSpPr>
          <p:nvPr>
            <p:ph type="sldNum" sz="quarter" idx="11"/>
          </p:nvPr>
        </p:nvSpPr>
        <p:spPr>
          <a:noFill/>
        </p:spPr>
        <p:txBody>
          <a:bodyPr/>
          <a:lstStyle/>
          <a:p>
            <a:fld id="{29320A86-7951-4E40-B94C-A72E919034DF}" type="slidenum">
              <a:rPr lang="en-US" altLang="zh-CN"/>
              <a:pPr/>
              <a:t>43</a:t>
            </a:fld>
            <a:endParaRPr lang="en-US" altLang="zh-CN"/>
          </a:p>
        </p:txBody>
      </p:sp>
      <p:sp>
        <p:nvSpPr>
          <p:cNvPr id="27652" name="Rectangle 2"/>
          <p:cNvSpPr>
            <a:spLocks noGrp="1" noChangeArrowheads="1"/>
          </p:cNvSpPr>
          <p:nvPr>
            <p:ph type="title"/>
          </p:nvPr>
        </p:nvSpPr>
        <p:spPr/>
        <p:txBody>
          <a:bodyPr/>
          <a:lstStyle/>
          <a:p>
            <a:pPr eaLnBrk="1" hangingPunct="1"/>
            <a:r>
              <a:rPr lang="en-US" altLang="zh-CN" sz="4000">
                <a:ea typeface="宋体" charset="-122"/>
              </a:rPr>
              <a:t>Implementation: </a:t>
            </a:r>
            <a:br>
              <a:rPr lang="en-US" altLang="zh-CN" sz="4000">
                <a:ea typeface="宋体" charset="-122"/>
              </a:rPr>
            </a:br>
            <a:r>
              <a:rPr lang="en-US" altLang="zh-CN" sz="4000">
                <a:ea typeface="宋体" charset="-122"/>
              </a:rPr>
              <a:t>Defining a working set</a:t>
            </a:r>
          </a:p>
        </p:txBody>
      </p:sp>
      <p:sp>
        <p:nvSpPr>
          <p:cNvPr id="27653" name="Rectangle 3"/>
          <p:cNvSpPr>
            <a:spLocks noGrp="1" noChangeArrowheads="1"/>
          </p:cNvSpPr>
          <p:nvPr>
            <p:ph type="body" idx="1"/>
          </p:nvPr>
        </p:nvSpPr>
        <p:spPr>
          <a:xfrm>
            <a:off x="266700" y="1559859"/>
            <a:ext cx="8656638" cy="4851699"/>
          </a:xfrm>
        </p:spPr>
        <p:txBody>
          <a:bodyPr>
            <a:normAutofit fontScale="92500" lnSpcReduction="10000"/>
          </a:bodyPr>
          <a:lstStyle/>
          <a:p>
            <a:pPr>
              <a:lnSpc>
                <a:spcPct val="80000"/>
              </a:lnSpc>
            </a:pPr>
            <a:r>
              <a:rPr lang="en-US" altLang="zh-CN" dirty="0">
                <a:ea typeface="宋体" charset="-122"/>
              </a:rPr>
              <a:t>Since not practical to keep history of past </a:t>
            </a:r>
            <a:r>
              <a:rPr lang="en-US" dirty="0">
                <a:sym typeface="Symbol" pitchFamily="18" charset="2"/>
              </a:rPr>
              <a:t> memory references</a:t>
            </a:r>
            <a:r>
              <a:rPr lang="en-US" altLang="zh-CN" dirty="0">
                <a:ea typeface="宋体" charset="-122"/>
              </a:rPr>
              <a:t>, use </a:t>
            </a:r>
            <a:r>
              <a:rPr lang="en-US" altLang="zh-CN" i="1" dirty="0">
                <a:ea typeface="宋体" charset="-122"/>
              </a:rPr>
              <a:t>working set window</a:t>
            </a:r>
            <a:r>
              <a:rPr lang="en-US" altLang="zh-CN" dirty="0">
                <a:ea typeface="宋体" charset="-122"/>
              </a:rPr>
              <a:t> of </a:t>
            </a:r>
            <a:r>
              <a:rPr lang="en-GB" sz="3600" dirty="0">
                <a:latin typeface="Times New Roman"/>
                <a:ea typeface="SimSun"/>
              </a:rPr>
              <a:t>τ</a:t>
            </a:r>
            <a:r>
              <a:rPr lang="en-US" altLang="zh-CN" dirty="0">
                <a:ea typeface="宋体" charset="-122"/>
              </a:rPr>
              <a:t> </a:t>
            </a:r>
            <a:r>
              <a:rPr lang="en-US" dirty="0" err="1">
                <a:sym typeface="Symbol" pitchFamily="18" charset="2"/>
              </a:rPr>
              <a:t>ms.</a:t>
            </a:r>
            <a:endParaRPr lang="en-US" altLang="zh-CN" dirty="0">
              <a:ea typeface="宋体" charset="-122"/>
            </a:endParaRPr>
          </a:p>
          <a:p>
            <a:pPr lvl="1">
              <a:lnSpc>
                <a:spcPct val="80000"/>
              </a:lnSpc>
            </a:pPr>
            <a:r>
              <a:rPr lang="en-US" altLang="zh-CN" dirty="0">
                <a:ea typeface="宋体" charset="-122"/>
              </a:rPr>
              <a:t>e.g., instead of defining working set as those pages used during previous 10 million references, define it as pages used during past working set window of 100ms</a:t>
            </a:r>
          </a:p>
          <a:p>
            <a:pPr lvl="1">
              <a:lnSpc>
                <a:spcPct val="80000"/>
              </a:lnSpc>
            </a:pPr>
            <a:r>
              <a:rPr lang="en-US" altLang="zh-CN" dirty="0">
                <a:ea typeface="宋体" charset="-122"/>
              </a:rPr>
              <a:t>Note: not wall-clock time! If a process starts running at time T, and runs for 40ms at time T+100ms, it’s execution time is 40ms. (the other 60ms is used for running other processes)</a:t>
            </a:r>
          </a:p>
          <a:p>
            <a:pPr>
              <a:lnSpc>
                <a:spcPct val="80000"/>
              </a:lnSpc>
            </a:pPr>
            <a:r>
              <a:rPr lang="en-US" altLang="zh-CN" sz="2800" dirty="0">
                <a:ea typeface="宋体" charset="-122"/>
              </a:rPr>
              <a:t>We use the term </a:t>
            </a:r>
            <a:r>
              <a:rPr lang="en-US" altLang="zh-CN" sz="2800" i="1" dirty="0">
                <a:ea typeface="宋体" charset="-122"/>
              </a:rPr>
              <a:t>current virtual time</a:t>
            </a:r>
            <a:r>
              <a:rPr lang="en-US" altLang="zh-CN" sz="2800" dirty="0">
                <a:ea typeface="宋体" charset="-122"/>
              </a:rPr>
              <a:t> to denote execution time of a process since its start</a:t>
            </a:r>
          </a:p>
          <a:p>
            <a:pPr lvl="1">
              <a:lnSpc>
                <a:spcPct val="80000"/>
              </a:lnSpc>
            </a:pPr>
            <a:r>
              <a:rPr lang="en-US" altLang="zh-CN" sz="2400" dirty="0">
                <a:ea typeface="宋体" charset="-122"/>
              </a:rPr>
              <a:t>Working set of a process is set of pages it referenced during the past </a:t>
            </a:r>
            <a:r>
              <a:rPr lang="en-GB" sz="2400" dirty="0">
                <a:latin typeface="Times New Roman"/>
                <a:ea typeface="SimSun"/>
              </a:rPr>
              <a:t>τ</a:t>
            </a:r>
            <a:r>
              <a:rPr lang="en-US" altLang="zh-CN" sz="2400" dirty="0">
                <a:ea typeface="宋体" charset="-122"/>
              </a:rPr>
              <a:t> </a:t>
            </a:r>
            <a:r>
              <a:rPr lang="en-US" sz="2400" dirty="0">
                <a:sym typeface="Symbol" pitchFamily="18" charset="2"/>
              </a:rPr>
              <a:t>ms of virtual time</a:t>
            </a:r>
            <a:endParaRPr lang="en-US" altLang="zh-CN" sz="2400" dirty="0">
              <a:ea typeface="宋体" charset="-122"/>
            </a:endParaRPr>
          </a:p>
          <a:p>
            <a:pPr lvl="1">
              <a:lnSpc>
                <a:spcPct val="80000"/>
              </a:lnSpc>
            </a:pPr>
            <a:endParaRPr lang="en-US" altLang="zh-CN" dirty="0">
              <a:ea typeface="宋体"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a:spLocks noGrp="1"/>
          </p:cNvSpPr>
          <p:nvPr>
            <p:ph type="sldNum" sz="quarter" idx="11"/>
          </p:nvPr>
        </p:nvSpPr>
        <p:spPr>
          <a:noFill/>
        </p:spPr>
        <p:txBody>
          <a:bodyPr/>
          <a:lstStyle/>
          <a:p>
            <a:fld id="{B918C7B8-1945-445A-90BF-84507D384229}" type="slidenum">
              <a:rPr lang="en-US" altLang="zh-CN"/>
              <a:pPr/>
              <a:t>44</a:t>
            </a:fld>
            <a:endParaRPr lang="en-US" altLang="zh-CN"/>
          </a:p>
        </p:txBody>
      </p:sp>
      <p:sp>
        <p:nvSpPr>
          <p:cNvPr id="28676" name="Rectangle 2"/>
          <p:cNvSpPr>
            <a:spLocks noGrp="1" noChangeArrowheads="1"/>
          </p:cNvSpPr>
          <p:nvPr>
            <p:ph type="title"/>
          </p:nvPr>
        </p:nvSpPr>
        <p:spPr/>
        <p:txBody>
          <a:bodyPr/>
          <a:lstStyle/>
          <a:p>
            <a:pPr eaLnBrk="1" hangingPunct="1"/>
            <a:r>
              <a:rPr lang="en-US" altLang="zh-CN" dirty="0">
                <a:ea typeface="宋体" charset="-122"/>
              </a:rPr>
              <a:t>Working set algorithm</a:t>
            </a:r>
          </a:p>
        </p:txBody>
      </p:sp>
      <p:sp>
        <p:nvSpPr>
          <p:cNvPr id="28677" name="Rectangle 3"/>
          <p:cNvSpPr>
            <a:spLocks noGrp="1" noChangeArrowheads="1"/>
          </p:cNvSpPr>
          <p:nvPr>
            <p:ph type="body" idx="1"/>
          </p:nvPr>
        </p:nvSpPr>
        <p:spPr>
          <a:xfrm>
            <a:off x="161365" y="1527567"/>
            <a:ext cx="8763000" cy="4914900"/>
          </a:xfrm>
        </p:spPr>
        <p:txBody>
          <a:bodyPr>
            <a:normAutofit/>
          </a:bodyPr>
          <a:lstStyle/>
          <a:p>
            <a:r>
              <a:rPr lang="en-US" sz="2400" dirty="0"/>
              <a:t>Recall: the R bit of a PTE is cleared every clock period. Assume the working set window </a:t>
            </a:r>
            <a:r>
              <a:rPr lang="en-GB" sz="2400" dirty="0">
                <a:latin typeface="Times New Roman"/>
                <a:ea typeface="SimSun"/>
              </a:rPr>
              <a:t>τ </a:t>
            </a:r>
            <a:r>
              <a:rPr lang="en-US" sz="2400" dirty="0">
                <a:sym typeface="Symbol" pitchFamily="18" charset="2"/>
              </a:rPr>
              <a:t>ms spans multiple clock periods.</a:t>
            </a:r>
            <a:endParaRPr lang="en-US" sz="2400" dirty="0"/>
          </a:p>
          <a:p>
            <a:r>
              <a:rPr lang="en-US" sz="2400" i="1" dirty="0"/>
              <a:t>On every page </a:t>
            </a:r>
            <a:r>
              <a:rPr lang="en-US" sz="2400" dirty="0"/>
              <a:t>fault, the page table is scanned to look for a suitable page to evict. The </a:t>
            </a:r>
            <a:r>
              <a:rPr lang="en-US" sz="2400" i="1" dirty="0"/>
              <a:t>R bit</a:t>
            </a:r>
            <a:r>
              <a:rPr lang="en-US" sz="2400" dirty="0"/>
              <a:t> of each PTE is examined. </a:t>
            </a:r>
          </a:p>
          <a:p>
            <a:pPr lvl="1" eaLnBrk="1" hangingPunct="1">
              <a:lnSpc>
                <a:spcPct val="80000"/>
              </a:lnSpc>
            </a:pPr>
            <a:r>
              <a:rPr lang="en-US" altLang="zh-CN" sz="2000" dirty="0">
                <a:ea typeface="宋体" charset="-122"/>
              </a:rPr>
              <a:t>If R=1 the page has been accessed this clock period and is part of WS. </a:t>
            </a:r>
          </a:p>
          <a:p>
            <a:pPr lvl="2">
              <a:lnSpc>
                <a:spcPct val="80000"/>
              </a:lnSpc>
            </a:pPr>
            <a:r>
              <a:rPr lang="en-US" altLang="zh-CN" sz="2000" dirty="0">
                <a:ea typeface="宋体" charset="-122"/>
              </a:rPr>
              <a:t>Its </a:t>
            </a:r>
            <a:r>
              <a:rPr lang="en-US" sz="2000" i="1" dirty="0"/>
              <a:t>Time of last use</a:t>
            </a:r>
            <a:r>
              <a:rPr lang="en-US" sz="2000" dirty="0"/>
              <a:t> </a:t>
            </a:r>
            <a:r>
              <a:rPr lang="en-US" altLang="zh-CN" sz="2000" dirty="0">
                <a:ea typeface="宋体" charset="-122"/>
              </a:rPr>
              <a:t>is updated to the present time. </a:t>
            </a:r>
          </a:p>
          <a:p>
            <a:pPr lvl="2" eaLnBrk="1" hangingPunct="1">
              <a:lnSpc>
                <a:spcPct val="80000"/>
              </a:lnSpc>
            </a:pPr>
            <a:r>
              <a:rPr lang="en-US" altLang="zh-CN" sz="2000" dirty="0">
                <a:ea typeface="宋体" charset="-122"/>
              </a:rPr>
              <a:t>If R=1 for all pages in memory, a random page is evicted</a:t>
            </a:r>
          </a:p>
          <a:p>
            <a:pPr lvl="1">
              <a:lnSpc>
                <a:spcPct val="80000"/>
              </a:lnSpc>
            </a:pPr>
            <a:r>
              <a:rPr lang="en-US" altLang="zh-CN" sz="2000" dirty="0">
                <a:ea typeface="宋体" charset="-122"/>
              </a:rPr>
              <a:t>If R=0 the age (difference between the present time and </a:t>
            </a:r>
            <a:r>
              <a:rPr lang="en-US" sz="2000" i="1" dirty="0"/>
              <a:t>Time of last use</a:t>
            </a:r>
            <a:r>
              <a:rPr lang="en-US" altLang="zh-CN" sz="2000" dirty="0">
                <a:ea typeface="宋体" charset="-122"/>
              </a:rPr>
              <a:t>) is determined.</a:t>
            </a:r>
          </a:p>
          <a:p>
            <a:pPr lvl="2">
              <a:lnSpc>
                <a:spcPct val="80000"/>
              </a:lnSpc>
            </a:pPr>
            <a:r>
              <a:rPr lang="en-US" altLang="zh-CN" sz="2000" dirty="0">
                <a:ea typeface="宋体" charset="-122"/>
              </a:rPr>
              <a:t>If age &gt; </a:t>
            </a:r>
            <a:r>
              <a:rPr lang="en-GB" sz="2000" dirty="0">
                <a:latin typeface="Times New Roman"/>
                <a:ea typeface="SimSun"/>
              </a:rPr>
              <a:t>τ,</a:t>
            </a:r>
            <a:r>
              <a:rPr lang="en-US" altLang="zh-CN" sz="2000" dirty="0">
                <a:ea typeface="宋体" charset="-122"/>
              </a:rPr>
              <a:t> then the page is no longer considered to be part of WS. It may be removed and replaced with the new page</a:t>
            </a:r>
          </a:p>
          <a:p>
            <a:pPr lvl="2">
              <a:lnSpc>
                <a:spcPct val="80000"/>
              </a:lnSpc>
            </a:pPr>
            <a:r>
              <a:rPr lang="en-US" altLang="zh-CN" sz="2000" dirty="0">
                <a:ea typeface="宋体" charset="-122"/>
              </a:rPr>
              <a:t>If age ≤ </a:t>
            </a:r>
            <a:r>
              <a:rPr lang="en-GB" sz="2000" dirty="0">
                <a:latin typeface="Times New Roman"/>
                <a:ea typeface="SimSun"/>
              </a:rPr>
              <a:t>τ</a:t>
            </a:r>
            <a:r>
              <a:rPr lang="en-US" altLang="zh-CN" sz="2000" dirty="0">
                <a:ea typeface="宋体" charset="-122"/>
              </a:rPr>
              <a:t>, then the page is still in WS. If all pages in physical memory are still in WS, the oldest one is chosen for eviction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宋体" charset="-122"/>
              </a:rPr>
              <a:t>Working set algorithm example</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45</a:t>
            </a:fld>
            <a:endParaRPr lang="en-US" altLang="zh-CN"/>
          </a:p>
        </p:txBody>
      </p:sp>
      <p:pic>
        <p:nvPicPr>
          <p:cNvPr id="6" name="Picture 6" descr="D:\b\b4\IBM\03-20.jpg"/>
          <p:cNvPicPr>
            <a:picLocks noChangeAspect="1" noChangeArrowheads="1"/>
          </p:cNvPicPr>
          <p:nvPr/>
        </p:nvPicPr>
        <p:blipFill>
          <a:blip r:embed="rId2" cstate="print"/>
          <a:srcRect/>
          <a:stretch>
            <a:fillRect/>
          </a:stretch>
        </p:blipFill>
        <p:spPr bwMode="auto">
          <a:xfrm>
            <a:off x="256859" y="1505285"/>
            <a:ext cx="8635151" cy="4518996"/>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WSClock</a:t>
            </a:r>
            <a:r>
              <a:rPr lang="en-US" dirty="0"/>
              <a:t> algorithm</a:t>
            </a:r>
          </a:p>
        </p:txBody>
      </p:sp>
      <p:sp>
        <p:nvSpPr>
          <p:cNvPr id="3" name="Content Placeholder 2"/>
          <p:cNvSpPr>
            <a:spLocks noGrp="1"/>
          </p:cNvSpPr>
          <p:nvPr>
            <p:ph idx="1"/>
          </p:nvPr>
        </p:nvSpPr>
        <p:spPr>
          <a:xfrm>
            <a:off x="457200" y="1524000"/>
            <a:ext cx="8521700" cy="5334000"/>
          </a:xfrm>
        </p:spPr>
        <p:txBody>
          <a:bodyPr>
            <a:normAutofit fontScale="77500" lnSpcReduction="20000"/>
          </a:bodyPr>
          <a:lstStyle/>
          <a:p>
            <a:r>
              <a:rPr lang="en-US" dirty="0"/>
              <a:t>Basic working set algorithm requires entire page table to be scanned at every page fault until a victim is located</a:t>
            </a:r>
          </a:p>
          <a:p>
            <a:r>
              <a:rPr lang="en-US" dirty="0" err="1"/>
              <a:t>WSClock</a:t>
            </a:r>
            <a:r>
              <a:rPr lang="en-US" dirty="0"/>
              <a:t> algorithm is a combination of Clock algorithm and working set algorithm:</a:t>
            </a:r>
          </a:p>
          <a:p>
            <a:pPr lvl="1">
              <a:lnSpc>
                <a:spcPct val="80000"/>
              </a:lnSpc>
              <a:spcBef>
                <a:spcPct val="10000"/>
              </a:spcBef>
              <a:tabLst>
                <a:tab pos="3030538" algn="l"/>
              </a:tabLst>
            </a:pPr>
            <a:r>
              <a:rPr lang="en-US" dirty="0"/>
              <a:t>Instead of clearing R periodically driven by OS timer, clear it at page-fault events  </a:t>
            </a:r>
          </a:p>
          <a:p>
            <a:pPr>
              <a:lnSpc>
                <a:spcPct val="80000"/>
              </a:lnSpc>
              <a:spcBef>
                <a:spcPct val="10000"/>
              </a:spcBef>
              <a:tabLst>
                <a:tab pos="3030538" algn="l"/>
              </a:tabLst>
            </a:pPr>
            <a:r>
              <a:rPr lang="en-US" dirty="0"/>
              <a:t>Arrange physical page frames in a circle with single clock hand. On each page fault:</a:t>
            </a:r>
          </a:p>
          <a:p>
            <a:pPr lvl="1">
              <a:lnSpc>
                <a:spcPct val="80000"/>
              </a:lnSpc>
              <a:spcBef>
                <a:spcPct val="10000"/>
              </a:spcBef>
              <a:tabLst>
                <a:tab pos="3030538" algn="l"/>
              </a:tabLst>
            </a:pPr>
            <a:r>
              <a:rPr lang="en-US" dirty="0"/>
              <a:t>Advance clock hand (not real time)</a:t>
            </a:r>
          </a:p>
          <a:p>
            <a:pPr lvl="1">
              <a:lnSpc>
                <a:spcPct val="80000"/>
              </a:lnSpc>
              <a:spcBef>
                <a:spcPct val="10000"/>
              </a:spcBef>
              <a:tabLst>
                <a:tab pos="3030538" algn="l"/>
              </a:tabLst>
            </a:pPr>
            <a:r>
              <a:rPr lang="en-US" dirty="0"/>
              <a:t>Check R bit: </a:t>
            </a:r>
          </a:p>
          <a:p>
            <a:pPr lvl="2">
              <a:lnSpc>
                <a:spcPct val="80000"/>
              </a:lnSpc>
              <a:spcBef>
                <a:spcPct val="10000"/>
              </a:spcBef>
              <a:tabLst>
                <a:tab pos="3030538" algn="l"/>
              </a:tabLst>
            </a:pPr>
            <a:r>
              <a:rPr lang="en-US" dirty="0"/>
              <a:t>R=1</a:t>
            </a:r>
            <a:r>
              <a:rPr lang="en-US" dirty="0">
                <a:sym typeface="Symbol" pitchFamily="18" charset="2"/>
              </a:rPr>
              <a:t>used recently; clear and leave alone</a:t>
            </a:r>
          </a:p>
          <a:p>
            <a:pPr lvl="2">
              <a:lnSpc>
                <a:spcPct val="80000"/>
              </a:lnSpc>
              <a:spcBef>
                <a:spcPct val="10000"/>
              </a:spcBef>
              <a:tabLst>
                <a:tab pos="3030538" algn="l"/>
              </a:tabLst>
            </a:pPr>
            <a:r>
              <a:rPr lang="en-US" dirty="0">
                <a:sym typeface="Symbol" pitchFamily="18" charset="2"/>
              </a:rPr>
              <a:t>R=0additional checking for page age:</a:t>
            </a:r>
          </a:p>
          <a:p>
            <a:pPr lvl="3">
              <a:lnSpc>
                <a:spcPct val="80000"/>
              </a:lnSpc>
              <a:spcBef>
                <a:spcPct val="10000"/>
              </a:spcBef>
              <a:tabLst>
                <a:tab pos="3030538" algn="l"/>
              </a:tabLst>
            </a:pPr>
            <a:r>
              <a:rPr lang="en-US" dirty="0">
                <a:sym typeface="Symbol" pitchFamily="18" charset="2"/>
              </a:rPr>
              <a:t>If age &gt; τ, not in WS; selected candidate for replacement</a:t>
            </a:r>
          </a:p>
          <a:p>
            <a:pPr lvl="3">
              <a:lnSpc>
                <a:spcPct val="80000"/>
              </a:lnSpc>
              <a:spcBef>
                <a:spcPct val="10000"/>
              </a:spcBef>
              <a:tabLst>
                <a:tab pos="3030538" algn="l"/>
              </a:tabLst>
            </a:pPr>
            <a:r>
              <a:rPr lang="en-US" dirty="0">
                <a:sym typeface="Symbol" pitchFamily="18" charset="2"/>
              </a:rPr>
              <a:t>If age ≤ τ, </a:t>
            </a:r>
            <a:r>
              <a:rPr lang="en-US" altLang="zh-CN" dirty="0">
                <a:ea typeface="宋体" charset="-122"/>
              </a:rPr>
              <a:t>in WS. If all pages in physical memory are still in WS, the oldest one is chosen for eviction</a:t>
            </a:r>
          </a:p>
          <a:p>
            <a:pPr>
              <a:lnSpc>
                <a:spcPct val="80000"/>
              </a:lnSpc>
              <a:spcBef>
                <a:spcPct val="10000"/>
              </a:spcBef>
              <a:tabLst>
                <a:tab pos="3030538" algn="l"/>
              </a:tabLst>
            </a:pPr>
            <a:r>
              <a:rPr lang="en-US" dirty="0">
                <a:ea typeface="宋体" charset="-122"/>
              </a:rPr>
              <a:t>Worst-case same as working set algorithm, but average case much better</a:t>
            </a:r>
          </a:p>
          <a:p>
            <a:pPr>
              <a:lnSpc>
                <a:spcPct val="80000"/>
              </a:lnSpc>
              <a:spcBef>
                <a:spcPct val="10000"/>
              </a:spcBef>
              <a:tabLst>
                <a:tab pos="3030538" algn="l"/>
              </a:tabLst>
            </a:pPr>
            <a:r>
              <a:rPr lang="en-US" dirty="0">
                <a:ea typeface="宋体" charset="-122"/>
              </a:rPr>
              <a:t>(Note: this is a simplified version of </a:t>
            </a:r>
            <a:r>
              <a:rPr lang="en-US" dirty="0" err="1">
                <a:ea typeface="宋体" charset="-122"/>
              </a:rPr>
              <a:t>WSClock</a:t>
            </a:r>
            <a:r>
              <a:rPr lang="en-US" dirty="0">
                <a:ea typeface="宋体" charset="-122"/>
              </a:rPr>
              <a:t> that does not consider the modified bit. The algorithm in textbook is more complex.)</a:t>
            </a:r>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46</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47</a:t>
            </a:fld>
            <a:endParaRPr lang="en-US" altLang="zh-CN"/>
          </a:p>
        </p:txBody>
      </p:sp>
      <p:pic>
        <p:nvPicPr>
          <p:cNvPr id="220162" name="Picture 2"/>
          <p:cNvPicPr>
            <a:picLocks noChangeAspect="1" noChangeArrowheads="1"/>
          </p:cNvPicPr>
          <p:nvPr/>
        </p:nvPicPr>
        <p:blipFill>
          <a:blip r:embed="rId2" cstate="print"/>
          <a:srcRect/>
          <a:stretch>
            <a:fillRect/>
          </a:stretch>
        </p:blipFill>
        <p:spPr bwMode="auto">
          <a:xfrm>
            <a:off x="0" y="0"/>
            <a:ext cx="5915025" cy="6524625"/>
          </a:xfrm>
          <a:prstGeom prst="rect">
            <a:avLst/>
          </a:prstGeom>
          <a:noFill/>
          <a:ln w="9525">
            <a:noFill/>
            <a:miter lim="800000"/>
            <a:headEnd/>
            <a:tailEnd/>
          </a:ln>
        </p:spPr>
      </p:pic>
      <p:sp>
        <p:nvSpPr>
          <p:cNvPr id="9" name="Rectangle 8"/>
          <p:cNvSpPr/>
          <p:nvPr/>
        </p:nvSpPr>
        <p:spPr>
          <a:xfrm>
            <a:off x="5755341" y="1516702"/>
            <a:ext cx="3211157" cy="4979825"/>
          </a:xfrm>
          <a:prstGeom prst="rect">
            <a:avLst/>
          </a:prstGeom>
        </p:spPr>
        <p:txBody>
          <a:bodyPr wrap="square">
            <a:spAutoFit/>
          </a:bodyPr>
          <a:lstStyle/>
          <a:p>
            <a:pPr marL="609600" indent="-609600" algn="l">
              <a:spcBef>
                <a:spcPct val="20000"/>
              </a:spcBef>
            </a:pPr>
            <a:r>
              <a:rPr lang="en-US" sz="2800" dirty="0">
                <a:latin typeface="Arial" pitchFamily="34" charset="0"/>
              </a:rPr>
              <a:t>	Operations of the </a:t>
            </a:r>
            <a:r>
              <a:rPr lang="en-US" sz="2800" dirty="0" err="1">
                <a:latin typeface="Arial" pitchFamily="34" charset="0"/>
              </a:rPr>
              <a:t>WSClock</a:t>
            </a:r>
            <a:r>
              <a:rPr lang="en-US" sz="2800" dirty="0">
                <a:latin typeface="Arial" pitchFamily="34" charset="0"/>
              </a:rPr>
              <a:t> algorithm. </a:t>
            </a:r>
          </a:p>
          <a:p>
            <a:pPr marL="609600" indent="-609600" algn="l">
              <a:spcBef>
                <a:spcPct val="20000"/>
              </a:spcBef>
            </a:pPr>
            <a:r>
              <a:rPr lang="en-US" sz="2800" dirty="0">
                <a:latin typeface="Arial" pitchFamily="34" charset="0"/>
              </a:rPr>
              <a:t>	(a) and (b) give an example of what happens when R = 1. (c) and (d) give an example of R = 0 and </a:t>
            </a:r>
            <a:r>
              <a:rPr lang="en-US" sz="2800" dirty="0">
                <a:sym typeface="Symbol" pitchFamily="18" charset="2"/>
              </a:rPr>
              <a:t>age </a:t>
            </a:r>
            <a:r>
              <a:rPr lang="en-US" sz="3200" dirty="0">
                <a:sym typeface="Symbol" pitchFamily="18" charset="2"/>
              </a:rPr>
              <a:t>&gt; τ</a:t>
            </a:r>
            <a:r>
              <a:rPr lang="en-US" sz="3200" dirty="0">
                <a:latin typeface="Arial" pitchFamily="34" charset="0"/>
              </a:rPr>
              <a:t>.</a:t>
            </a:r>
            <a:endParaRPr lang="en-US" sz="2800" dirty="0">
              <a:latin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dirty="0"/>
              <a:t>Summary</a:t>
            </a:r>
          </a:p>
        </p:txBody>
      </p:sp>
      <p:sp>
        <p:nvSpPr>
          <p:cNvPr id="790531" name="Rectangle 3"/>
          <p:cNvSpPr>
            <a:spLocks noGrp="1" noChangeArrowheads="1"/>
          </p:cNvSpPr>
          <p:nvPr>
            <p:ph type="body" idx="1"/>
          </p:nvPr>
        </p:nvSpPr>
        <p:spPr>
          <a:xfrm>
            <a:off x="152400" y="1430766"/>
            <a:ext cx="8915400" cy="5427234"/>
          </a:xfrm>
        </p:spPr>
        <p:txBody>
          <a:bodyPr>
            <a:normAutofit fontScale="77500" lnSpcReduction="20000"/>
          </a:bodyPr>
          <a:lstStyle/>
          <a:p>
            <a:pPr>
              <a:lnSpc>
                <a:spcPct val="80000"/>
              </a:lnSpc>
              <a:spcBef>
                <a:spcPct val="10000"/>
              </a:spcBef>
            </a:pPr>
            <a:r>
              <a:rPr lang="en-US" dirty="0">
                <a:sym typeface="Symbol" pitchFamily="18" charset="2"/>
              </a:rPr>
              <a:t>Replacement algorithms</a:t>
            </a:r>
          </a:p>
          <a:p>
            <a:pPr lvl="1">
              <a:lnSpc>
                <a:spcPct val="80000"/>
              </a:lnSpc>
              <a:spcBef>
                <a:spcPct val="10000"/>
              </a:spcBef>
            </a:pPr>
            <a:r>
              <a:rPr lang="en-US" dirty="0">
                <a:sym typeface="Symbol" pitchFamily="18" charset="2"/>
              </a:rPr>
              <a:t>OPT: Replace page that will be used farthest in future</a:t>
            </a:r>
          </a:p>
          <a:p>
            <a:pPr lvl="1">
              <a:lnSpc>
                <a:spcPct val="80000"/>
              </a:lnSpc>
              <a:spcBef>
                <a:spcPct val="10000"/>
              </a:spcBef>
            </a:pPr>
            <a:r>
              <a:rPr lang="en-US" dirty="0">
                <a:sym typeface="Symbol" pitchFamily="18" charset="2"/>
              </a:rPr>
              <a:t>FIFO: Place pages on queue, replace page at end</a:t>
            </a:r>
          </a:p>
          <a:p>
            <a:pPr lvl="1">
              <a:lnSpc>
                <a:spcPct val="80000"/>
              </a:lnSpc>
              <a:spcBef>
                <a:spcPct val="10000"/>
              </a:spcBef>
            </a:pPr>
            <a:r>
              <a:rPr lang="en-US" dirty="0">
                <a:sym typeface="Symbol" pitchFamily="18" charset="2"/>
              </a:rPr>
              <a:t>Second-chance: </a:t>
            </a:r>
            <a:r>
              <a:rPr lang="en-US" dirty="0"/>
              <a:t>giving </a:t>
            </a:r>
            <a:r>
              <a:rPr lang="en-US" dirty="0">
                <a:latin typeface="Arial" charset="0"/>
              </a:rPr>
              <a:t>recently-used pages a second chance</a:t>
            </a:r>
            <a:endParaRPr lang="en-US" dirty="0">
              <a:sym typeface="Symbol" pitchFamily="18" charset="2"/>
            </a:endParaRPr>
          </a:p>
          <a:p>
            <a:pPr lvl="1">
              <a:lnSpc>
                <a:spcPct val="80000"/>
              </a:lnSpc>
              <a:spcBef>
                <a:spcPct val="10000"/>
              </a:spcBef>
            </a:pPr>
            <a:r>
              <a:rPr lang="en-US" dirty="0">
                <a:sym typeface="Symbol" pitchFamily="18" charset="2"/>
              </a:rPr>
              <a:t>LRU: Replace page used farthest in past </a:t>
            </a:r>
          </a:p>
          <a:p>
            <a:pPr lvl="1">
              <a:lnSpc>
                <a:spcPct val="80000"/>
              </a:lnSpc>
              <a:spcBef>
                <a:spcPct val="10000"/>
              </a:spcBef>
            </a:pPr>
            <a:r>
              <a:rPr lang="en-US" dirty="0">
                <a:sym typeface="Symbol" pitchFamily="18" charset="2"/>
              </a:rPr>
              <a:t>Approximations to LRU</a:t>
            </a:r>
          </a:p>
          <a:p>
            <a:pPr lvl="2">
              <a:lnSpc>
                <a:spcPct val="80000"/>
              </a:lnSpc>
              <a:spcBef>
                <a:spcPct val="10000"/>
              </a:spcBef>
            </a:pPr>
            <a:r>
              <a:rPr lang="en-US" dirty="0">
                <a:sym typeface="Symbol" pitchFamily="18" charset="2"/>
              </a:rPr>
              <a:t>NFU &amp; Aging:</a:t>
            </a:r>
          </a:p>
          <a:p>
            <a:pPr lvl="3">
              <a:lnSpc>
                <a:spcPct val="80000"/>
              </a:lnSpc>
              <a:spcBef>
                <a:spcPct val="10000"/>
              </a:spcBef>
            </a:pPr>
            <a:r>
              <a:rPr lang="en-US" dirty="0">
                <a:sym typeface="Symbol" pitchFamily="18" charset="2"/>
              </a:rPr>
              <a:t>Keep track of recent use history for each page</a:t>
            </a:r>
          </a:p>
          <a:p>
            <a:pPr lvl="2">
              <a:lnSpc>
                <a:spcPct val="80000"/>
              </a:lnSpc>
              <a:spcBef>
                <a:spcPct val="10000"/>
              </a:spcBef>
            </a:pPr>
            <a:r>
              <a:rPr lang="en-US" dirty="0">
                <a:sym typeface="Symbol" pitchFamily="18" charset="2"/>
              </a:rPr>
              <a:t>Clock Algorithm:</a:t>
            </a:r>
          </a:p>
          <a:p>
            <a:pPr lvl="3">
              <a:lnSpc>
                <a:spcPct val="80000"/>
              </a:lnSpc>
              <a:spcBef>
                <a:spcPct val="10000"/>
              </a:spcBef>
            </a:pPr>
            <a:r>
              <a:rPr lang="en-US" dirty="0">
                <a:sym typeface="Symbol" pitchFamily="18" charset="2"/>
              </a:rPr>
              <a:t>Arrange all pages in circular list</a:t>
            </a:r>
          </a:p>
          <a:p>
            <a:pPr lvl="3">
              <a:lnSpc>
                <a:spcPct val="80000"/>
              </a:lnSpc>
              <a:spcBef>
                <a:spcPct val="10000"/>
              </a:spcBef>
            </a:pPr>
            <a:r>
              <a:rPr lang="en-US" dirty="0">
                <a:sym typeface="Symbol" pitchFamily="18" charset="2"/>
              </a:rPr>
              <a:t>Sweep through them, marking as not “in use”</a:t>
            </a:r>
          </a:p>
          <a:p>
            <a:pPr lvl="3">
              <a:lnSpc>
                <a:spcPct val="80000"/>
              </a:lnSpc>
              <a:spcBef>
                <a:spcPct val="10000"/>
              </a:spcBef>
            </a:pPr>
            <a:r>
              <a:rPr lang="en-US" dirty="0">
                <a:sym typeface="Symbol" pitchFamily="18" charset="2"/>
              </a:rPr>
              <a:t>If page not “in use” for one pass, than can replace</a:t>
            </a:r>
          </a:p>
          <a:p>
            <a:pPr lvl="2">
              <a:lnSpc>
                <a:spcPct val="80000"/>
              </a:lnSpc>
              <a:spcBef>
                <a:spcPct val="10000"/>
              </a:spcBef>
            </a:pPr>
            <a:r>
              <a:rPr lang="en-US" dirty="0">
                <a:sym typeface="Symbol" pitchFamily="18" charset="2"/>
              </a:rPr>
              <a:t>N</a:t>
            </a:r>
            <a:r>
              <a:rPr lang="en-US" baseline="30000" dirty="0">
                <a:sym typeface="Symbol" pitchFamily="18" charset="2"/>
              </a:rPr>
              <a:t>th</a:t>
            </a:r>
            <a:r>
              <a:rPr lang="en-US" dirty="0">
                <a:sym typeface="Symbol" pitchFamily="18" charset="2"/>
              </a:rPr>
              <a:t>-chance clock algorithm</a:t>
            </a:r>
          </a:p>
          <a:p>
            <a:pPr lvl="3">
              <a:lnSpc>
                <a:spcPct val="80000"/>
              </a:lnSpc>
              <a:spcBef>
                <a:spcPct val="10000"/>
              </a:spcBef>
            </a:pPr>
            <a:r>
              <a:rPr lang="en-US" dirty="0">
                <a:sym typeface="Symbol" pitchFamily="18" charset="2"/>
              </a:rPr>
              <a:t>Give pages multiple passes of clock hand before replacing</a:t>
            </a:r>
          </a:p>
          <a:p>
            <a:pPr>
              <a:lnSpc>
                <a:spcPct val="80000"/>
              </a:lnSpc>
              <a:spcBef>
                <a:spcPct val="10000"/>
              </a:spcBef>
            </a:pPr>
            <a:r>
              <a:rPr lang="en-US" dirty="0">
                <a:sym typeface="Symbol" pitchFamily="18" charset="2"/>
              </a:rPr>
              <a:t>Working Set:</a:t>
            </a:r>
          </a:p>
          <a:p>
            <a:pPr lvl="1">
              <a:lnSpc>
                <a:spcPct val="80000"/>
              </a:lnSpc>
              <a:spcBef>
                <a:spcPct val="10000"/>
              </a:spcBef>
            </a:pPr>
            <a:r>
              <a:rPr lang="en-US" dirty="0">
                <a:sym typeface="Symbol" pitchFamily="18" charset="2"/>
              </a:rPr>
              <a:t>Set of pages touched by a process recently</a:t>
            </a:r>
          </a:p>
          <a:p>
            <a:pPr>
              <a:lnSpc>
                <a:spcPct val="80000"/>
              </a:lnSpc>
              <a:spcBef>
                <a:spcPct val="10000"/>
              </a:spcBef>
            </a:pPr>
            <a:r>
              <a:rPr lang="en-US" dirty="0">
                <a:sym typeface="Symbol" pitchFamily="18" charset="2"/>
              </a:rPr>
              <a:t>Working set algorithm:</a:t>
            </a:r>
          </a:p>
          <a:p>
            <a:pPr lvl="1">
              <a:lnSpc>
                <a:spcPct val="80000"/>
              </a:lnSpc>
              <a:spcBef>
                <a:spcPct val="10000"/>
              </a:spcBef>
            </a:pPr>
            <a:r>
              <a:rPr lang="en-US" dirty="0">
                <a:sym typeface="Symbol" pitchFamily="18" charset="2"/>
              </a:rPr>
              <a:t>Tries to keep each working set in memory</a:t>
            </a:r>
          </a:p>
          <a:p>
            <a:pPr>
              <a:lnSpc>
                <a:spcPct val="80000"/>
              </a:lnSpc>
              <a:spcBef>
                <a:spcPct val="10000"/>
              </a:spcBef>
            </a:pPr>
            <a:r>
              <a:rPr lang="en-US" dirty="0"/>
              <a:t>Thrashing:</a:t>
            </a:r>
            <a:r>
              <a:rPr lang="en-US" dirty="0">
                <a:sym typeface="Symbol" pitchFamily="18" charset="2"/>
              </a:rPr>
              <a:t> a process is busy swapping pages in and out</a:t>
            </a:r>
          </a:p>
          <a:p>
            <a:pPr lvl="1">
              <a:lnSpc>
                <a:spcPct val="80000"/>
              </a:lnSpc>
              <a:spcBef>
                <a:spcPct val="10000"/>
              </a:spcBef>
            </a:pPr>
            <a:r>
              <a:rPr lang="en-US" dirty="0">
                <a:sym typeface="Symbol" pitchFamily="18" charset="2"/>
              </a:rPr>
              <a:t>Process will thrash if working set doesn’t fit in memory</a:t>
            </a:r>
          </a:p>
          <a:p>
            <a:pPr lvl="1">
              <a:lnSpc>
                <a:spcPct val="80000"/>
              </a:lnSpc>
              <a:spcBef>
                <a:spcPct val="10000"/>
              </a:spcBef>
            </a:pPr>
            <a:r>
              <a:rPr lang="en-US" dirty="0">
                <a:sym typeface="Symbol" pitchFamily="18" charset="2"/>
              </a:rPr>
              <a:t>Need to swap out a process</a:t>
            </a:r>
          </a:p>
        </p:txBody>
      </p:sp>
      <p:sp>
        <p:nvSpPr>
          <p:cNvPr id="4" name="Slide Number Placeholder 4"/>
          <p:cNvSpPr>
            <a:spLocks noGrp="1"/>
          </p:cNvSpPr>
          <p:nvPr>
            <p:ph type="sldNum" sz="quarter" idx="11"/>
          </p:nvPr>
        </p:nvSpPr>
        <p:spPr>
          <a:xfrm>
            <a:off x="6781800" y="6364288"/>
            <a:ext cx="1905000" cy="457200"/>
          </a:xfrm>
        </p:spPr>
        <p:txBody>
          <a:bodyPr/>
          <a:lstStyle/>
          <a:p>
            <a:pPr>
              <a:defRPr/>
            </a:pPr>
            <a:fld id="{50BA5833-1F09-4113-8F59-29847F65D61E}" type="slidenum">
              <a:rPr lang="en-US" altLang="zh-CN" smtClean="0"/>
              <a:pPr>
                <a:defRPr/>
              </a:pPr>
              <a:t>48</a:t>
            </a:fld>
            <a:endParaRPr lang="en-US" altLang="zh-CN"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a:t>Demand Paging Example</a:t>
            </a:r>
          </a:p>
        </p:txBody>
      </p:sp>
      <p:sp>
        <p:nvSpPr>
          <p:cNvPr id="795651" name="Rectangle 3"/>
          <p:cNvSpPr>
            <a:spLocks noGrp="1" noChangeArrowheads="1"/>
          </p:cNvSpPr>
          <p:nvPr>
            <p:ph type="body" idx="1"/>
          </p:nvPr>
        </p:nvSpPr>
        <p:spPr>
          <a:xfrm>
            <a:off x="152400" y="1441524"/>
            <a:ext cx="8686800" cy="5187875"/>
          </a:xfrm>
        </p:spPr>
        <p:txBody>
          <a:bodyPr>
            <a:normAutofit fontScale="85000" lnSpcReduction="20000"/>
          </a:bodyPr>
          <a:lstStyle/>
          <a:p>
            <a:pPr marL="342900" indent="-342900">
              <a:lnSpc>
                <a:spcPct val="80000"/>
              </a:lnSpc>
              <a:spcBef>
                <a:spcPct val="20000"/>
              </a:spcBef>
              <a:tabLst>
                <a:tab pos="914400" algn="l"/>
                <a:tab pos="1828800" algn="l"/>
              </a:tabLst>
            </a:pPr>
            <a:r>
              <a:rPr lang="en-US" dirty="0"/>
              <a:t>Since Demand Paging like caching, can compute average access time! (“Effective Access Time”)</a:t>
            </a:r>
          </a:p>
          <a:p>
            <a:pPr marL="742950" lvl="1" indent="-285750">
              <a:lnSpc>
                <a:spcPct val="80000"/>
              </a:lnSpc>
              <a:spcBef>
                <a:spcPct val="20000"/>
              </a:spcBef>
              <a:tabLst>
                <a:tab pos="914400" algn="l"/>
                <a:tab pos="1828800" algn="l"/>
              </a:tabLst>
            </a:pPr>
            <a:r>
              <a:rPr lang="en-US" dirty="0"/>
              <a:t>EAT = Hit Rate x Hit Time + Miss Rate x Miss Time</a:t>
            </a:r>
          </a:p>
          <a:p>
            <a:pPr marL="342900" indent="-342900">
              <a:lnSpc>
                <a:spcPct val="80000"/>
              </a:lnSpc>
              <a:spcBef>
                <a:spcPct val="20000"/>
              </a:spcBef>
              <a:tabLst>
                <a:tab pos="914400" algn="l"/>
                <a:tab pos="1828800" algn="l"/>
              </a:tabLst>
            </a:pPr>
            <a:r>
              <a:rPr lang="en-US" dirty="0"/>
              <a:t>Example:</a:t>
            </a:r>
          </a:p>
          <a:p>
            <a:pPr marL="742950" lvl="1" indent="-285750">
              <a:lnSpc>
                <a:spcPct val="80000"/>
              </a:lnSpc>
              <a:spcBef>
                <a:spcPct val="20000"/>
              </a:spcBef>
              <a:tabLst>
                <a:tab pos="914400" algn="l"/>
                <a:tab pos="1828800" algn="l"/>
              </a:tabLst>
            </a:pPr>
            <a:r>
              <a:rPr lang="en-US" dirty="0"/>
              <a:t>Memory access time = 200 nanoseconds</a:t>
            </a:r>
          </a:p>
          <a:p>
            <a:pPr marL="742950" lvl="1" indent="-285750">
              <a:lnSpc>
                <a:spcPct val="80000"/>
              </a:lnSpc>
              <a:spcBef>
                <a:spcPct val="20000"/>
              </a:spcBef>
              <a:tabLst>
                <a:tab pos="914400" algn="l"/>
                <a:tab pos="1828800" algn="l"/>
              </a:tabLst>
            </a:pPr>
            <a:r>
              <a:rPr lang="en-US" dirty="0"/>
              <a:t>Average page-fault service time = 8 milliseconds</a:t>
            </a:r>
          </a:p>
          <a:p>
            <a:pPr marL="742950" lvl="1" indent="-285750">
              <a:lnSpc>
                <a:spcPct val="80000"/>
              </a:lnSpc>
              <a:spcBef>
                <a:spcPct val="20000"/>
              </a:spcBef>
              <a:tabLst>
                <a:tab pos="914400" algn="l"/>
                <a:tab pos="1828800" algn="l"/>
              </a:tabLst>
            </a:pPr>
            <a:r>
              <a:rPr lang="en-US" dirty="0"/>
              <a:t>Suppose p = Probability of miss, 1-p = Probably of hit</a:t>
            </a:r>
          </a:p>
          <a:p>
            <a:pPr marL="742950" lvl="1" indent="-285750">
              <a:lnSpc>
                <a:spcPct val="80000"/>
              </a:lnSpc>
              <a:spcBef>
                <a:spcPct val="20000"/>
              </a:spcBef>
              <a:tabLst>
                <a:tab pos="914400" algn="l"/>
                <a:tab pos="1828800" algn="l"/>
              </a:tabLst>
            </a:pPr>
            <a:r>
              <a:rPr lang="en-US" dirty="0"/>
              <a:t>Then, we can compute EAT as follows:</a:t>
            </a:r>
          </a:p>
          <a:p>
            <a:pPr marL="342900" indent="-342900">
              <a:lnSpc>
                <a:spcPct val="80000"/>
              </a:lnSpc>
              <a:spcBef>
                <a:spcPct val="20000"/>
              </a:spcBef>
              <a:buFontTx/>
              <a:buNone/>
              <a:tabLst>
                <a:tab pos="914400" algn="l"/>
                <a:tab pos="1828800" algn="l"/>
              </a:tabLst>
            </a:pPr>
            <a:r>
              <a:rPr lang="en-US" dirty="0"/>
              <a:t>		EAT 	= (1 – p) x 200ns + p x 8 ms</a:t>
            </a:r>
          </a:p>
          <a:p>
            <a:pPr marL="342900" indent="-342900">
              <a:lnSpc>
                <a:spcPct val="80000"/>
              </a:lnSpc>
              <a:spcBef>
                <a:spcPct val="20000"/>
              </a:spcBef>
              <a:buFontTx/>
              <a:buNone/>
              <a:tabLst>
                <a:tab pos="914400" algn="l"/>
                <a:tab pos="1828800" algn="l"/>
              </a:tabLst>
            </a:pPr>
            <a:r>
              <a:rPr lang="en-US" dirty="0"/>
              <a:t>	        	= (1 – p)  x 200ns + p x 8,000,000ns</a:t>
            </a:r>
          </a:p>
          <a:p>
            <a:pPr marL="342900" indent="-342900">
              <a:lnSpc>
                <a:spcPct val="80000"/>
              </a:lnSpc>
              <a:spcBef>
                <a:spcPct val="20000"/>
              </a:spcBef>
              <a:buFontTx/>
              <a:buNone/>
              <a:tabLst>
                <a:tab pos="914400" algn="l"/>
                <a:tab pos="1828800" algn="l"/>
              </a:tabLst>
            </a:pPr>
            <a:r>
              <a:rPr lang="en-US" dirty="0"/>
              <a:t>              = 200ns + p x 7,999,800ns</a:t>
            </a:r>
          </a:p>
          <a:p>
            <a:pPr marL="342900" indent="-342900">
              <a:lnSpc>
                <a:spcPct val="80000"/>
              </a:lnSpc>
              <a:spcBef>
                <a:spcPct val="20000"/>
              </a:spcBef>
              <a:tabLst>
                <a:tab pos="914400" algn="l"/>
                <a:tab pos="1828800" algn="l"/>
              </a:tabLst>
            </a:pPr>
            <a:r>
              <a:rPr lang="en-US" dirty="0"/>
              <a:t>If one access out of 1,000 causes a page fault, then EAT = 8.2 </a:t>
            </a:r>
            <a:r>
              <a:rPr lang="el-GR" dirty="0"/>
              <a:t>μ</a:t>
            </a:r>
            <a:r>
              <a:rPr lang="en-US" dirty="0"/>
              <a:t>s:</a:t>
            </a:r>
          </a:p>
          <a:p>
            <a:pPr marL="742950" lvl="1" indent="-285750">
              <a:lnSpc>
                <a:spcPct val="80000"/>
              </a:lnSpc>
              <a:spcBef>
                <a:spcPct val="20000"/>
              </a:spcBef>
              <a:tabLst>
                <a:tab pos="914400" algn="l"/>
                <a:tab pos="1828800" algn="l"/>
              </a:tabLst>
            </a:pPr>
            <a:r>
              <a:rPr lang="en-US" dirty="0"/>
              <a:t>This is a slowdown by a factor of 40!</a:t>
            </a:r>
          </a:p>
          <a:p>
            <a:pPr marL="342900" indent="-342900">
              <a:lnSpc>
                <a:spcPct val="80000"/>
              </a:lnSpc>
              <a:spcBef>
                <a:spcPct val="20000"/>
              </a:spcBef>
              <a:tabLst>
                <a:tab pos="914400" algn="l"/>
                <a:tab pos="1828800" algn="l"/>
              </a:tabLst>
            </a:pPr>
            <a:r>
              <a:rPr lang="en-US" dirty="0"/>
              <a:t>What if want slowdown by less than 10%?</a:t>
            </a:r>
          </a:p>
          <a:p>
            <a:pPr marL="742950" lvl="1" indent="-285750">
              <a:lnSpc>
                <a:spcPct val="80000"/>
              </a:lnSpc>
              <a:spcBef>
                <a:spcPct val="20000"/>
              </a:spcBef>
              <a:tabLst>
                <a:tab pos="914400" algn="l"/>
                <a:tab pos="1828800" algn="l"/>
              </a:tabLst>
            </a:pPr>
            <a:r>
              <a:rPr lang="en-US" dirty="0"/>
              <a:t>200ns x 1.1 &lt; EAT </a:t>
            </a:r>
            <a:r>
              <a:rPr lang="en-US" dirty="0">
                <a:sym typeface="Symbol" pitchFamily="18" charset="2"/>
              </a:rPr>
              <a:t> p &lt; 2.5 x 10</a:t>
            </a:r>
            <a:r>
              <a:rPr lang="en-US" baseline="30000" dirty="0">
                <a:sym typeface="Symbol" pitchFamily="18" charset="2"/>
              </a:rPr>
              <a:t>-6</a:t>
            </a:r>
          </a:p>
          <a:p>
            <a:pPr marL="742950" lvl="1" indent="-285750">
              <a:lnSpc>
                <a:spcPct val="80000"/>
              </a:lnSpc>
              <a:spcBef>
                <a:spcPct val="20000"/>
              </a:spcBef>
              <a:tabLst>
                <a:tab pos="914400" algn="l"/>
                <a:tab pos="1828800" algn="l"/>
              </a:tabLst>
            </a:pPr>
            <a:r>
              <a:rPr lang="en-US" dirty="0">
                <a:sym typeface="Symbol" pitchFamily="18" charset="2"/>
              </a:rPr>
              <a:t>This is about 1 page fault in 400000!</a:t>
            </a:r>
          </a:p>
        </p:txBody>
      </p:sp>
      <p:sp>
        <p:nvSpPr>
          <p:cNvPr id="4"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 calcmode="lin" valueType="num">
                                      <p:cBhvr additive="base">
                                        <p:cTn id="7" dur="500" fill="hold"/>
                                        <p:tgtEl>
                                          <p:spTgt spid="795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5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5651">
                                            <p:txEl>
                                              <p:pRg st="1" end="1"/>
                                            </p:txEl>
                                          </p:spTgt>
                                        </p:tgtEl>
                                        <p:attrNameLst>
                                          <p:attrName>style.visibility</p:attrName>
                                        </p:attrNameLst>
                                      </p:cBhvr>
                                      <p:to>
                                        <p:strVal val="visible"/>
                                      </p:to>
                                    </p:set>
                                    <p:anim calcmode="lin" valueType="num">
                                      <p:cBhvr additive="base">
                                        <p:cTn id="11" dur="500" fill="hold"/>
                                        <p:tgtEl>
                                          <p:spTgt spid="7956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5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95651">
                                            <p:txEl>
                                              <p:pRg st="2" end="2"/>
                                            </p:txEl>
                                          </p:spTgt>
                                        </p:tgtEl>
                                        <p:attrNameLst>
                                          <p:attrName>style.visibility</p:attrName>
                                        </p:attrNameLst>
                                      </p:cBhvr>
                                      <p:to>
                                        <p:strVal val="visible"/>
                                      </p:to>
                                    </p:set>
                                    <p:anim calcmode="lin" valueType="num">
                                      <p:cBhvr additive="base">
                                        <p:cTn id="17" dur="500" fill="hold"/>
                                        <p:tgtEl>
                                          <p:spTgt spid="79565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956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95651">
                                            <p:txEl>
                                              <p:pRg st="3" end="3"/>
                                            </p:txEl>
                                          </p:spTgt>
                                        </p:tgtEl>
                                        <p:attrNameLst>
                                          <p:attrName>style.visibility</p:attrName>
                                        </p:attrNameLst>
                                      </p:cBhvr>
                                      <p:to>
                                        <p:strVal val="visible"/>
                                      </p:to>
                                    </p:set>
                                    <p:anim calcmode="lin" valueType="num">
                                      <p:cBhvr additive="base">
                                        <p:cTn id="21" dur="500" fill="hold"/>
                                        <p:tgtEl>
                                          <p:spTgt spid="79565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956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95651">
                                            <p:txEl>
                                              <p:pRg st="4" end="4"/>
                                            </p:txEl>
                                          </p:spTgt>
                                        </p:tgtEl>
                                        <p:attrNameLst>
                                          <p:attrName>style.visibility</p:attrName>
                                        </p:attrNameLst>
                                      </p:cBhvr>
                                      <p:to>
                                        <p:strVal val="visible"/>
                                      </p:to>
                                    </p:set>
                                    <p:anim calcmode="lin" valueType="num">
                                      <p:cBhvr additive="base">
                                        <p:cTn id="25" dur="500" fill="hold"/>
                                        <p:tgtEl>
                                          <p:spTgt spid="79565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56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95651">
                                            <p:txEl>
                                              <p:pRg st="5" end="5"/>
                                            </p:txEl>
                                          </p:spTgt>
                                        </p:tgtEl>
                                        <p:attrNameLst>
                                          <p:attrName>style.visibility</p:attrName>
                                        </p:attrNameLst>
                                      </p:cBhvr>
                                      <p:to>
                                        <p:strVal val="visible"/>
                                      </p:to>
                                    </p:set>
                                    <p:anim calcmode="lin" valueType="num">
                                      <p:cBhvr additive="base">
                                        <p:cTn id="29" dur="500" fill="hold"/>
                                        <p:tgtEl>
                                          <p:spTgt spid="79565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5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5651">
                                            <p:txEl>
                                              <p:pRg st="6" end="6"/>
                                            </p:txEl>
                                          </p:spTgt>
                                        </p:tgtEl>
                                        <p:attrNameLst>
                                          <p:attrName>style.visibility</p:attrName>
                                        </p:attrNameLst>
                                      </p:cBhvr>
                                      <p:to>
                                        <p:strVal val="visible"/>
                                      </p:to>
                                    </p:set>
                                    <p:anim calcmode="lin" valueType="num">
                                      <p:cBhvr additive="base">
                                        <p:cTn id="35" dur="500" fill="hold"/>
                                        <p:tgtEl>
                                          <p:spTgt spid="79565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565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5651">
                                            <p:txEl>
                                              <p:pRg st="7" end="7"/>
                                            </p:txEl>
                                          </p:spTgt>
                                        </p:tgtEl>
                                        <p:attrNameLst>
                                          <p:attrName>style.visibility</p:attrName>
                                        </p:attrNameLst>
                                      </p:cBhvr>
                                      <p:to>
                                        <p:strVal val="visible"/>
                                      </p:to>
                                    </p:set>
                                    <p:anim calcmode="lin" valueType="num">
                                      <p:cBhvr additive="base">
                                        <p:cTn id="39" dur="500" fill="hold"/>
                                        <p:tgtEl>
                                          <p:spTgt spid="795651">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5651">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95651">
                                            <p:txEl>
                                              <p:pRg st="8" end="8"/>
                                            </p:txEl>
                                          </p:spTgt>
                                        </p:tgtEl>
                                        <p:attrNameLst>
                                          <p:attrName>style.visibility</p:attrName>
                                        </p:attrNameLst>
                                      </p:cBhvr>
                                      <p:to>
                                        <p:strVal val="visible"/>
                                      </p:to>
                                    </p:set>
                                    <p:anim calcmode="lin" valueType="num">
                                      <p:cBhvr additive="base">
                                        <p:cTn id="43" dur="500" fill="hold"/>
                                        <p:tgtEl>
                                          <p:spTgt spid="795651">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95651">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95651">
                                            <p:txEl>
                                              <p:pRg st="9" end="9"/>
                                            </p:txEl>
                                          </p:spTgt>
                                        </p:tgtEl>
                                        <p:attrNameLst>
                                          <p:attrName>style.visibility</p:attrName>
                                        </p:attrNameLst>
                                      </p:cBhvr>
                                      <p:to>
                                        <p:strVal val="visible"/>
                                      </p:to>
                                    </p:set>
                                    <p:anim calcmode="lin" valueType="num">
                                      <p:cBhvr additive="base">
                                        <p:cTn id="47" dur="500" fill="hold"/>
                                        <p:tgtEl>
                                          <p:spTgt spid="795651">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9565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795651">
                                            <p:txEl>
                                              <p:pRg st="10" end="10"/>
                                            </p:txEl>
                                          </p:spTgt>
                                        </p:tgtEl>
                                        <p:attrNameLst>
                                          <p:attrName>style.visibility</p:attrName>
                                        </p:attrNameLst>
                                      </p:cBhvr>
                                      <p:to>
                                        <p:strVal val="visible"/>
                                      </p:to>
                                    </p:set>
                                    <p:anim calcmode="lin" valueType="num">
                                      <p:cBhvr additive="base">
                                        <p:cTn id="53" dur="500" fill="hold"/>
                                        <p:tgtEl>
                                          <p:spTgt spid="795651">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95651">
                                            <p:txEl>
                                              <p:pRg st="10" end="10"/>
                                            </p:txEl>
                                          </p:spTgt>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795651">
                                            <p:txEl>
                                              <p:pRg st="11" end="11"/>
                                            </p:txEl>
                                          </p:spTgt>
                                        </p:tgtEl>
                                        <p:attrNameLst>
                                          <p:attrName>style.visibility</p:attrName>
                                        </p:attrNameLst>
                                      </p:cBhvr>
                                      <p:to>
                                        <p:strVal val="visible"/>
                                      </p:to>
                                    </p:set>
                                    <p:anim calcmode="lin" valueType="num">
                                      <p:cBhvr additive="base">
                                        <p:cTn id="57" dur="500" fill="hold"/>
                                        <p:tgtEl>
                                          <p:spTgt spid="795651">
                                            <p:txEl>
                                              <p:pRg st="11" end="11"/>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79565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795651">
                                            <p:txEl>
                                              <p:pRg st="12" end="12"/>
                                            </p:txEl>
                                          </p:spTgt>
                                        </p:tgtEl>
                                        <p:attrNameLst>
                                          <p:attrName>style.visibility</p:attrName>
                                        </p:attrNameLst>
                                      </p:cBhvr>
                                      <p:to>
                                        <p:strVal val="visible"/>
                                      </p:to>
                                    </p:set>
                                    <p:anim calcmode="lin" valueType="num">
                                      <p:cBhvr additive="base">
                                        <p:cTn id="63" dur="500" fill="hold"/>
                                        <p:tgtEl>
                                          <p:spTgt spid="795651">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95651">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795651">
                                            <p:txEl>
                                              <p:pRg st="13" end="13"/>
                                            </p:txEl>
                                          </p:spTgt>
                                        </p:tgtEl>
                                        <p:attrNameLst>
                                          <p:attrName>style.visibility</p:attrName>
                                        </p:attrNameLst>
                                      </p:cBhvr>
                                      <p:to>
                                        <p:strVal val="visible"/>
                                      </p:to>
                                    </p:set>
                                    <p:anim calcmode="lin" valueType="num">
                                      <p:cBhvr additive="base">
                                        <p:cTn id="67" dur="500" fill="hold"/>
                                        <p:tgtEl>
                                          <p:spTgt spid="795651">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95651">
                                            <p:txEl>
                                              <p:pRg st="13" end="13"/>
                                            </p:txEl>
                                          </p:spTgt>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795651">
                                            <p:txEl>
                                              <p:pRg st="14" end="14"/>
                                            </p:txEl>
                                          </p:spTgt>
                                        </p:tgtEl>
                                        <p:attrNameLst>
                                          <p:attrName>style.visibility</p:attrName>
                                        </p:attrNameLst>
                                      </p:cBhvr>
                                      <p:to>
                                        <p:strVal val="visible"/>
                                      </p:to>
                                    </p:set>
                                    <p:anim calcmode="lin" valueType="num">
                                      <p:cBhvr additive="base">
                                        <p:cTn id="71" dur="500" fill="hold"/>
                                        <p:tgtEl>
                                          <p:spTgt spid="795651">
                                            <p:txEl>
                                              <p:pRg st="14" end="14"/>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795651">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4294967295"/>
          </p:nvPr>
        </p:nvSpPr>
        <p:spPr>
          <a:xfrm>
            <a:off x="457200" y="6248400"/>
            <a:ext cx="4389438" cy="457200"/>
          </a:xfrm>
        </p:spPr>
        <p:txBody>
          <a:bodyPr/>
          <a:lstStyle/>
          <a:p>
            <a:fld id="{3210FFC0-E263-4788-8379-E96B32F8B80C}" type="slidenum">
              <a:rPr lang="en-US"/>
              <a:pPr/>
              <a:t>49</a:t>
            </a:fld>
            <a:endParaRPr lang="en-US"/>
          </a:p>
        </p:txBody>
      </p:sp>
      <p:sp>
        <p:nvSpPr>
          <p:cNvPr id="322562" name="Rectangle 2"/>
          <p:cNvSpPr>
            <a:spLocks noGrp="1" noChangeArrowheads="1"/>
          </p:cNvSpPr>
          <p:nvPr>
            <p:ph type="title"/>
          </p:nvPr>
        </p:nvSpPr>
        <p:spPr/>
        <p:txBody>
          <a:bodyPr/>
          <a:lstStyle/>
          <a:p>
            <a:r>
              <a:rPr lang="en-US"/>
              <a:t>Summary</a:t>
            </a:r>
          </a:p>
        </p:txBody>
      </p:sp>
      <p:graphicFrame>
        <p:nvGraphicFramePr>
          <p:cNvPr id="322616" name="Group 56"/>
          <p:cNvGraphicFramePr>
            <a:graphicFrameLocks noGrp="1"/>
          </p:cNvGraphicFramePr>
          <p:nvPr/>
        </p:nvGraphicFramePr>
        <p:xfrm>
          <a:off x="457200" y="1465263"/>
          <a:ext cx="8382000" cy="5029200"/>
        </p:xfrm>
        <a:graphic>
          <a:graphicData uri="http://schemas.openxmlformats.org/drawingml/2006/table">
            <a:tbl>
              <a:tblPr/>
              <a:tblGrid>
                <a:gridCol w="23622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tx1"/>
                          </a:solidFill>
                          <a:effectLst/>
                          <a:latin typeface="Tahoma" pitchFamily="34" charset="0"/>
                        </a:rPr>
                        <a:t>Algorithm</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Tahoma" pitchFamily="34" charset="0"/>
                        </a:rPr>
                        <a:t>Comment</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Optimal</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Not implementable, good as benchmark</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1"/>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NRU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Very crude</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2"/>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FIFO</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Might throw out important pages</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3"/>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Second chance</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Big improvement over FIFO</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4"/>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Clock</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Realistic</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5"/>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LRU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Excellent, but difficult to implement exactly</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6"/>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NFU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Fairly crude approximation to LRU</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7"/>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Aging</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Efficient algorithm approximates LRU well</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solidFill>
                      <a:schemeClr val="accent1"/>
                    </a:solidFill>
                  </a:tcPr>
                </a:tc>
                <a:extLst>
                  <a:ext uri="{0D108BD9-81ED-4DB2-BD59-A6C34878D82A}">
                    <a16:rowId xmlns:a16="http://schemas.microsoft.com/office/drawing/2014/main" val="10008"/>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Working set</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Somewhat expensive to implement</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9"/>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WSClock</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Good efficient algorithm</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r>
              <a:rPr lang="en-US"/>
              <a:t>What Factors Lead to Misses?</a:t>
            </a:r>
          </a:p>
        </p:txBody>
      </p:sp>
      <p:sp>
        <p:nvSpPr>
          <p:cNvPr id="796675" name="Rectangle 3"/>
          <p:cNvSpPr>
            <a:spLocks noGrp="1" noChangeArrowheads="1"/>
          </p:cNvSpPr>
          <p:nvPr>
            <p:ph type="body" idx="1"/>
          </p:nvPr>
        </p:nvSpPr>
        <p:spPr>
          <a:xfrm>
            <a:off x="152400" y="1538344"/>
            <a:ext cx="8991600" cy="5319656"/>
          </a:xfrm>
        </p:spPr>
        <p:txBody>
          <a:bodyPr>
            <a:normAutofit fontScale="92500"/>
          </a:bodyPr>
          <a:lstStyle/>
          <a:p>
            <a:pPr>
              <a:lnSpc>
                <a:spcPct val="80000"/>
              </a:lnSpc>
              <a:spcBef>
                <a:spcPct val="20000"/>
              </a:spcBef>
            </a:pPr>
            <a:r>
              <a:rPr lang="en-US" dirty="0">
                <a:solidFill>
                  <a:schemeClr val="hlink"/>
                </a:solidFill>
              </a:rPr>
              <a:t>Compulsory Misses: </a:t>
            </a:r>
          </a:p>
          <a:p>
            <a:pPr lvl="1">
              <a:lnSpc>
                <a:spcPct val="80000"/>
              </a:lnSpc>
              <a:spcBef>
                <a:spcPct val="20000"/>
              </a:spcBef>
            </a:pPr>
            <a:r>
              <a:rPr lang="en-US" dirty="0"/>
              <a:t>Pages that have never been paged into memory before</a:t>
            </a:r>
          </a:p>
          <a:p>
            <a:pPr lvl="1">
              <a:lnSpc>
                <a:spcPct val="80000"/>
              </a:lnSpc>
              <a:spcBef>
                <a:spcPct val="20000"/>
              </a:spcBef>
            </a:pPr>
            <a:r>
              <a:rPr lang="en-US" dirty="0"/>
              <a:t>How might we remove these misses?</a:t>
            </a:r>
          </a:p>
          <a:p>
            <a:pPr lvl="2">
              <a:lnSpc>
                <a:spcPct val="80000"/>
              </a:lnSpc>
              <a:spcBef>
                <a:spcPct val="20000"/>
              </a:spcBef>
            </a:pPr>
            <a:r>
              <a:rPr lang="en-US" dirty="0" err="1"/>
              <a:t>Prefetching</a:t>
            </a:r>
            <a:r>
              <a:rPr lang="en-US" dirty="0"/>
              <a:t>: loading them into memory before needed</a:t>
            </a:r>
          </a:p>
          <a:p>
            <a:pPr lvl="2">
              <a:lnSpc>
                <a:spcPct val="80000"/>
              </a:lnSpc>
              <a:spcBef>
                <a:spcPct val="20000"/>
              </a:spcBef>
            </a:pPr>
            <a:r>
              <a:rPr lang="en-US" dirty="0"/>
              <a:t>Need to predict future somehow!  More later.</a:t>
            </a:r>
          </a:p>
          <a:p>
            <a:pPr>
              <a:lnSpc>
                <a:spcPct val="80000"/>
              </a:lnSpc>
              <a:spcBef>
                <a:spcPct val="20000"/>
              </a:spcBef>
            </a:pPr>
            <a:r>
              <a:rPr lang="en-US" dirty="0">
                <a:solidFill>
                  <a:schemeClr val="hlink"/>
                </a:solidFill>
              </a:rPr>
              <a:t>Capacity Misses:</a:t>
            </a:r>
          </a:p>
          <a:p>
            <a:pPr lvl="1">
              <a:lnSpc>
                <a:spcPct val="80000"/>
              </a:lnSpc>
              <a:spcBef>
                <a:spcPct val="20000"/>
              </a:spcBef>
            </a:pPr>
            <a:r>
              <a:rPr lang="en-US" dirty="0"/>
              <a:t>Not enough memory. Must somehow increase size.</a:t>
            </a:r>
          </a:p>
          <a:p>
            <a:pPr lvl="2">
              <a:lnSpc>
                <a:spcPct val="80000"/>
              </a:lnSpc>
              <a:spcBef>
                <a:spcPct val="20000"/>
              </a:spcBef>
            </a:pPr>
            <a:r>
              <a:rPr lang="en-US" dirty="0"/>
              <a:t>One option: Increase amount of DRAM (not quick fix!)</a:t>
            </a:r>
          </a:p>
          <a:p>
            <a:pPr lvl="2">
              <a:lnSpc>
                <a:spcPct val="80000"/>
              </a:lnSpc>
              <a:spcBef>
                <a:spcPct val="20000"/>
              </a:spcBef>
            </a:pPr>
            <a:r>
              <a:rPr lang="en-US" dirty="0"/>
              <a:t>Another option:  If multiple processes in memory: adjust percentage of memory allocated to each one!</a:t>
            </a:r>
          </a:p>
          <a:p>
            <a:pPr>
              <a:lnSpc>
                <a:spcPct val="80000"/>
              </a:lnSpc>
              <a:spcBef>
                <a:spcPct val="20000"/>
              </a:spcBef>
            </a:pPr>
            <a:r>
              <a:rPr lang="en-US" dirty="0">
                <a:solidFill>
                  <a:schemeClr val="hlink"/>
                </a:solidFill>
              </a:rPr>
              <a:t>Conflict Misses:</a:t>
            </a:r>
          </a:p>
          <a:p>
            <a:pPr lvl="1">
              <a:lnSpc>
                <a:spcPct val="80000"/>
              </a:lnSpc>
              <a:spcBef>
                <a:spcPct val="20000"/>
              </a:spcBef>
            </a:pPr>
            <a:r>
              <a:rPr lang="en-US" dirty="0"/>
              <a:t>They do not exist in virtual memory, since it is a “fully-associative” cache</a:t>
            </a:r>
          </a:p>
        </p:txBody>
      </p:sp>
      <p:sp>
        <p:nvSpPr>
          <p:cNvPr id="4" name="Rectangle 6"/>
          <p:cNvSpPr>
            <a:spLocks noGrp="1" noChangeArrowheads="1"/>
          </p:cNvSpPr>
          <p:nvPr>
            <p:ph type="sldNum" sz="quarter" idx="11"/>
          </p:nvPr>
        </p:nvSpPr>
        <p:spPr>
          <a:xfrm>
            <a:off x="6781800" y="6364288"/>
            <a:ext cx="1905000" cy="457200"/>
          </a:xfrm>
        </p:spPr>
        <p:txBody>
          <a:bodyPr/>
          <a:lstStyle>
            <a:lvl1pPr>
              <a:defRPr/>
            </a:lvl1pPr>
          </a:lstStyle>
          <a:p>
            <a:pPr>
              <a:defRPr/>
            </a:pPr>
            <a:fld id="{50BA5833-1F09-4113-8F59-29847F65D61E}" type="slidenum">
              <a:rPr lang="en-US" altLang="zh-CN"/>
              <a:pPr>
                <a:defRPr/>
              </a:pPr>
              <a:t>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 calcmode="lin" valueType="num">
                                      <p:cBhvr additive="base">
                                        <p:cTn id="7" dur="500" fill="hold"/>
                                        <p:tgtEl>
                                          <p:spTgt spid="796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6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6675">
                                            <p:txEl>
                                              <p:pRg st="1" end="1"/>
                                            </p:txEl>
                                          </p:spTgt>
                                        </p:tgtEl>
                                        <p:attrNameLst>
                                          <p:attrName>style.visibility</p:attrName>
                                        </p:attrNameLst>
                                      </p:cBhvr>
                                      <p:to>
                                        <p:strVal val="visible"/>
                                      </p:to>
                                    </p:set>
                                    <p:anim calcmode="lin" valueType="num">
                                      <p:cBhvr additive="base">
                                        <p:cTn id="11" dur="500" fill="hold"/>
                                        <p:tgtEl>
                                          <p:spTgt spid="7966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66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6675">
                                            <p:txEl>
                                              <p:pRg st="2" end="2"/>
                                            </p:txEl>
                                          </p:spTgt>
                                        </p:tgtEl>
                                        <p:attrNameLst>
                                          <p:attrName>style.visibility</p:attrName>
                                        </p:attrNameLst>
                                      </p:cBhvr>
                                      <p:to>
                                        <p:strVal val="visible"/>
                                      </p:to>
                                    </p:set>
                                    <p:anim calcmode="lin" valueType="num">
                                      <p:cBhvr additive="base">
                                        <p:cTn id="15" dur="500" fill="hold"/>
                                        <p:tgtEl>
                                          <p:spTgt spid="79667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66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96675">
                                            <p:txEl>
                                              <p:pRg st="3" end="3"/>
                                            </p:txEl>
                                          </p:spTgt>
                                        </p:tgtEl>
                                        <p:attrNameLst>
                                          <p:attrName>style.visibility</p:attrName>
                                        </p:attrNameLst>
                                      </p:cBhvr>
                                      <p:to>
                                        <p:strVal val="visible"/>
                                      </p:to>
                                    </p:set>
                                    <p:anim calcmode="lin" valueType="num">
                                      <p:cBhvr additive="base">
                                        <p:cTn id="19" dur="500" fill="hold"/>
                                        <p:tgtEl>
                                          <p:spTgt spid="79667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66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96675">
                                            <p:txEl>
                                              <p:pRg st="4" end="4"/>
                                            </p:txEl>
                                          </p:spTgt>
                                        </p:tgtEl>
                                        <p:attrNameLst>
                                          <p:attrName>style.visibility</p:attrName>
                                        </p:attrNameLst>
                                      </p:cBhvr>
                                      <p:to>
                                        <p:strVal val="visible"/>
                                      </p:to>
                                    </p:set>
                                    <p:anim calcmode="lin" valueType="num">
                                      <p:cBhvr additive="base">
                                        <p:cTn id="23" dur="500" fill="hold"/>
                                        <p:tgtEl>
                                          <p:spTgt spid="79667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96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96675">
                                            <p:txEl>
                                              <p:pRg st="5" end="5"/>
                                            </p:txEl>
                                          </p:spTgt>
                                        </p:tgtEl>
                                        <p:attrNameLst>
                                          <p:attrName>style.visibility</p:attrName>
                                        </p:attrNameLst>
                                      </p:cBhvr>
                                      <p:to>
                                        <p:strVal val="visible"/>
                                      </p:to>
                                    </p:set>
                                    <p:anim calcmode="lin" valueType="num">
                                      <p:cBhvr additive="base">
                                        <p:cTn id="29" dur="500" fill="hold"/>
                                        <p:tgtEl>
                                          <p:spTgt spid="79667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667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96675">
                                            <p:txEl>
                                              <p:pRg st="6" end="6"/>
                                            </p:txEl>
                                          </p:spTgt>
                                        </p:tgtEl>
                                        <p:attrNameLst>
                                          <p:attrName>style.visibility</p:attrName>
                                        </p:attrNameLst>
                                      </p:cBhvr>
                                      <p:to>
                                        <p:strVal val="visible"/>
                                      </p:to>
                                    </p:set>
                                    <p:anim calcmode="lin" valueType="num">
                                      <p:cBhvr additive="base">
                                        <p:cTn id="33" dur="500" fill="hold"/>
                                        <p:tgtEl>
                                          <p:spTgt spid="79667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9667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96675">
                                            <p:txEl>
                                              <p:pRg st="7" end="7"/>
                                            </p:txEl>
                                          </p:spTgt>
                                        </p:tgtEl>
                                        <p:attrNameLst>
                                          <p:attrName>style.visibility</p:attrName>
                                        </p:attrNameLst>
                                      </p:cBhvr>
                                      <p:to>
                                        <p:strVal val="visible"/>
                                      </p:to>
                                    </p:set>
                                    <p:anim calcmode="lin" valueType="num">
                                      <p:cBhvr additive="base">
                                        <p:cTn id="37" dur="500" fill="hold"/>
                                        <p:tgtEl>
                                          <p:spTgt spid="79667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966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96675">
                                            <p:txEl>
                                              <p:pRg st="8" end="8"/>
                                            </p:txEl>
                                          </p:spTgt>
                                        </p:tgtEl>
                                        <p:attrNameLst>
                                          <p:attrName>style.visibility</p:attrName>
                                        </p:attrNameLst>
                                      </p:cBhvr>
                                      <p:to>
                                        <p:strVal val="visible"/>
                                      </p:to>
                                    </p:set>
                                    <p:anim calcmode="lin" valueType="num">
                                      <p:cBhvr additive="base">
                                        <p:cTn id="41" dur="500" fill="hold"/>
                                        <p:tgtEl>
                                          <p:spTgt spid="79667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966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796675">
                                            <p:txEl>
                                              <p:pRg st="9" end="9"/>
                                            </p:txEl>
                                          </p:spTgt>
                                        </p:tgtEl>
                                        <p:attrNameLst>
                                          <p:attrName>style.visibility</p:attrName>
                                        </p:attrNameLst>
                                      </p:cBhvr>
                                      <p:to>
                                        <p:strVal val="visible"/>
                                      </p:to>
                                    </p:set>
                                    <p:anim calcmode="lin" valueType="num">
                                      <p:cBhvr additive="base">
                                        <p:cTn id="47" dur="500" fill="hold"/>
                                        <p:tgtEl>
                                          <p:spTgt spid="796675">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96675">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96675">
                                            <p:txEl>
                                              <p:pRg st="10" end="10"/>
                                            </p:txEl>
                                          </p:spTgt>
                                        </p:tgtEl>
                                        <p:attrNameLst>
                                          <p:attrName>style.visibility</p:attrName>
                                        </p:attrNameLst>
                                      </p:cBhvr>
                                      <p:to>
                                        <p:strVal val="visible"/>
                                      </p:to>
                                    </p:set>
                                    <p:anim calcmode="lin" valueType="num">
                                      <p:cBhvr additive="base">
                                        <p:cTn id="51" dur="500" fill="hold"/>
                                        <p:tgtEl>
                                          <p:spTgt spid="796675">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9667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policy</a:t>
            </a:r>
          </a:p>
        </p:txBody>
      </p:sp>
      <p:sp>
        <p:nvSpPr>
          <p:cNvPr id="3" name="Content Placeholder 2"/>
          <p:cNvSpPr>
            <a:spLocks noGrp="1"/>
          </p:cNvSpPr>
          <p:nvPr>
            <p:ph idx="1"/>
          </p:nvPr>
        </p:nvSpPr>
        <p:spPr/>
        <p:txBody>
          <a:bodyPr>
            <a:normAutofit fontScale="62500" lnSpcReduction="20000"/>
          </a:bodyPr>
          <a:lstStyle/>
          <a:p>
            <a:r>
              <a:rPr lang="en-US" altLang="ko-KR" dirty="0"/>
              <a:t>Why do we care about Replacement Policy?	</a:t>
            </a:r>
          </a:p>
          <a:p>
            <a:pPr lvl="1"/>
            <a:r>
              <a:rPr lang="en-US" altLang="ko-KR" dirty="0"/>
              <a:t>Replacement is an issue with any cache</a:t>
            </a:r>
          </a:p>
          <a:p>
            <a:pPr lvl="1"/>
            <a:r>
              <a:rPr lang="en-US" altLang="ko-KR" dirty="0"/>
              <a:t>Particularly important with pages</a:t>
            </a:r>
          </a:p>
          <a:p>
            <a:pPr lvl="2"/>
            <a:r>
              <a:rPr lang="en-US" altLang="ko-KR" dirty="0"/>
              <a:t>The cost of being wrong is high: must go to disk</a:t>
            </a:r>
          </a:p>
          <a:p>
            <a:pPr lvl="2"/>
            <a:r>
              <a:rPr lang="en-US" altLang="ko-KR" dirty="0"/>
              <a:t>Must keep important pages in memory, not toss them out</a:t>
            </a:r>
          </a:p>
          <a:p>
            <a:r>
              <a:rPr lang="en-US" altLang="ko-KR" dirty="0">
                <a:solidFill>
                  <a:srgbClr val="FF0000"/>
                </a:solidFill>
              </a:rPr>
              <a:t>FIFO (First In, First Out)</a:t>
            </a:r>
          </a:p>
          <a:p>
            <a:pPr lvl="1"/>
            <a:r>
              <a:rPr lang="en-US" altLang="ko-KR" dirty="0"/>
              <a:t>Throw out oldest page.  Be fair – let every page live in memory for same amount of time.</a:t>
            </a:r>
          </a:p>
          <a:p>
            <a:pPr lvl="1"/>
            <a:r>
              <a:rPr lang="en-US" altLang="ko-KR" dirty="0"/>
              <a:t>Bad – throws out heavily used pages instead of infrequently used</a:t>
            </a:r>
          </a:p>
          <a:p>
            <a:r>
              <a:rPr lang="en-US" altLang="ko-KR" dirty="0">
                <a:solidFill>
                  <a:srgbClr val="FF0000"/>
                </a:solidFill>
              </a:rPr>
              <a:t>RANDOM:</a:t>
            </a:r>
          </a:p>
          <a:p>
            <a:pPr lvl="1"/>
            <a:r>
              <a:rPr lang="en-US" altLang="ko-KR" dirty="0"/>
              <a:t>Pick random page for every replacement</a:t>
            </a:r>
          </a:p>
          <a:p>
            <a:pPr lvl="1"/>
            <a:r>
              <a:rPr lang="en-US" altLang="ko-KR" dirty="0"/>
              <a:t>Typical solution for TLB’s.  Simple hardware</a:t>
            </a:r>
          </a:p>
          <a:p>
            <a:pPr lvl="1"/>
            <a:r>
              <a:rPr lang="en-US" altLang="ko-KR" dirty="0"/>
              <a:t>Pretty unpredictable – makes it hard to make real-time guarantees</a:t>
            </a:r>
          </a:p>
          <a:p>
            <a:r>
              <a:rPr lang="en-US" altLang="ko-KR" dirty="0">
                <a:solidFill>
                  <a:srgbClr val="FF0000"/>
                </a:solidFill>
              </a:rPr>
              <a:t>MIN (Minimum): </a:t>
            </a:r>
          </a:p>
          <a:p>
            <a:pPr lvl="1"/>
            <a:r>
              <a:rPr lang="en-US" altLang="ko-KR" dirty="0"/>
              <a:t>Replace page that won’t be used for the longest time </a:t>
            </a:r>
          </a:p>
          <a:p>
            <a:pPr lvl="1"/>
            <a:r>
              <a:rPr lang="en-US" altLang="ko-KR" dirty="0"/>
              <a:t>Great (provably optimal), but can’t really know future…</a:t>
            </a:r>
          </a:p>
          <a:p>
            <a:pPr lvl="1"/>
            <a:r>
              <a:rPr lang="en-US" altLang="ko-KR" dirty="0"/>
              <a:t>But past is a good predictor of the future …</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6</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normAutofit fontScale="90000"/>
          </a:bodyPr>
          <a:lstStyle/>
          <a:p>
            <a:r>
              <a:rPr lang="en-US"/>
              <a:t>Recall: What </a:t>
            </a:r>
            <a:r>
              <a:rPr lang="en-US" dirty="0"/>
              <a:t>is in a Page Table Entry (PTE)?</a:t>
            </a:r>
          </a:p>
        </p:txBody>
      </p:sp>
      <p:sp>
        <p:nvSpPr>
          <p:cNvPr id="716803" name="Rectangle 3"/>
          <p:cNvSpPr>
            <a:spLocks noGrp="1" noChangeArrowheads="1"/>
          </p:cNvSpPr>
          <p:nvPr>
            <p:ph type="body" idx="1"/>
          </p:nvPr>
        </p:nvSpPr>
        <p:spPr>
          <a:xfrm>
            <a:off x="0" y="1605817"/>
            <a:ext cx="9144000" cy="3630212"/>
          </a:xfrm>
        </p:spPr>
        <p:txBody>
          <a:bodyPr>
            <a:normAutofit fontScale="62500" lnSpcReduction="20000"/>
          </a:bodyPr>
          <a:lstStyle/>
          <a:p>
            <a:r>
              <a:rPr lang="en-US" i="1" dirty="0">
                <a:solidFill>
                  <a:schemeClr val="tx2">
                    <a:lumMod val="90000"/>
                    <a:lumOff val="10000"/>
                  </a:schemeClr>
                </a:solidFill>
              </a:rPr>
              <a:t>Page frame number. </a:t>
            </a:r>
            <a:r>
              <a:rPr lang="en-US" dirty="0"/>
              <a:t>Physical memory address of this page</a:t>
            </a:r>
          </a:p>
          <a:p>
            <a:r>
              <a:rPr lang="en-US" i="1" dirty="0">
                <a:solidFill>
                  <a:schemeClr val="tx2">
                    <a:lumMod val="90000"/>
                    <a:lumOff val="10000"/>
                  </a:schemeClr>
                </a:solidFill>
              </a:rPr>
              <a:t>Present/absent bit, </a:t>
            </a:r>
            <a:r>
              <a:rPr lang="en-US" dirty="0"/>
              <a:t>also called</a:t>
            </a:r>
            <a:r>
              <a:rPr lang="en-US" i="1" dirty="0"/>
              <a:t> </a:t>
            </a:r>
            <a:r>
              <a:rPr lang="en-US" i="1" dirty="0">
                <a:solidFill>
                  <a:schemeClr val="tx2">
                    <a:lumMod val="90000"/>
                    <a:lumOff val="10000"/>
                  </a:schemeClr>
                </a:solidFill>
              </a:rPr>
              <a:t>valid bit</a:t>
            </a:r>
            <a:r>
              <a:rPr lang="en-US" i="1" dirty="0"/>
              <a:t>. </a:t>
            </a:r>
            <a:r>
              <a:rPr lang="en-US" dirty="0"/>
              <a:t>If this bit is 1, the page is in memory and can be used. If it is 0, the page is not currently in memory. Accessing a page table entry with this bit set to 0 causes a page fault to get page from disk.</a:t>
            </a:r>
          </a:p>
          <a:p>
            <a:r>
              <a:rPr lang="en-US" i="1" dirty="0">
                <a:solidFill>
                  <a:schemeClr val="tx2">
                    <a:lumMod val="90000"/>
                    <a:lumOff val="10000"/>
                  </a:schemeClr>
                </a:solidFill>
              </a:rPr>
              <a:t>Protection bits </a:t>
            </a:r>
            <a:r>
              <a:rPr lang="en-US" dirty="0"/>
              <a:t>tell what kinds of access are permitted on the page. 3 bits, one bit each for enabling read, write, and execute.</a:t>
            </a:r>
          </a:p>
          <a:p>
            <a:r>
              <a:rPr lang="en-US" i="1" dirty="0">
                <a:solidFill>
                  <a:schemeClr val="tx2">
                    <a:lumMod val="90000"/>
                    <a:lumOff val="10000"/>
                  </a:schemeClr>
                </a:solidFill>
              </a:rPr>
              <a:t>Modified (M) bit</a:t>
            </a:r>
            <a:r>
              <a:rPr lang="en-US" i="1" dirty="0"/>
              <a:t>,</a:t>
            </a:r>
            <a:r>
              <a:rPr lang="en-US" dirty="0"/>
              <a:t> also called </a:t>
            </a:r>
            <a:r>
              <a:rPr lang="en-US" i="1" dirty="0">
                <a:solidFill>
                  <a:schemeClr val="tx2">
                    <a:lumMod val="90000"/>
                    <a:lumOff val="10000"/>
                  </a:schemeClr>
                </a:solidFill>
              </a:rPr>
              <a:t>dirty bit</a:t>
            </a:r>
            <a:r>
              <a:rPr lang="en-US" i="1" dirty="0"/>
              <a:t>,</a:t>
            </a:r>
            <a:r>
              <a:rPr lang="en-US" dirty="0"/>
              <a:t> is set to 1 when a page is written to </a:t>
            </a:r>
          </a:p>
          <a:p>
            <a:r>
              <a:rPr lang="en-US" i="1" dirty="0">
                <a:solidFill>
                  <a:schemeClr val="tx2">
                    <a:lumMod val="90000"/>
                    <a:lumOff val="10000"/>
                  </a:schemeClr>
                </a:solidFill>
              </a:rPr>
              <a:t>Referenced (R) bit, </a:t>
            </a:r>
            <a:r>
              <a:rPr lang="en-US" dirty="0"/>
              <a:t>is set whenever a page is referenced, either for reading or writing.</a:t>
            </a:r>
          </a:p>
          <a:p>
            <a:pPr lvl="1"/>
            <a:r>
              <a:rPr lang="en-US" dirty="0"/>
              <a:t>M and R bits are very useful to page replacement algorithms</a:t>
            </a:r>
            <a:endParaRPr lang="en-US" i="1" dirty="0">
              <a:solidFill>
                <a:schemeClr val="tx2">
                  <a:lumMod val="90000"/>
                  <a:lumOff val="10000"/>
                </a:schemeClr>
              </a:solidFill>
            </a:endParaRPr>
          </a:p>
          <a:p>
            <a:r>
              <a:rPr lang="en-US" i="1" dirty="0">
                <a:solidFill>
                  <a:schemeClr val="tx2">
                    <a:lumMod val="90000"/>
                    <a:lumOff val="10000"/>
                  </a:schemeClr>
                </a:solidFill>
              </a:rPr>
              <a:t>Caching disabled bit, </a:t>
            </a:r>
            <a:r>
              <a:rPr lang="en-US" dirty="0"/>
              <a:t>important for pages that map onto device registers rather than memory</a:t>
            </a:r>
          </a:p>
          <a:p>
            <a:endParaRPr lang="en-US" dirty="0"/>
          </a:p>
          <a:p>
            <a:endParaRPr lang="en-US" i="1" dirty="0"/>
          </a:p>
          <a:p>
            <a:endParaRPr lang="en-US" dirty="0"/>
          </a:p>
          <a:p>
            <a:endParaRPr lang="en-US" i="1" dirty="0"/>
          </a:p>
          <a:p>
            <a:endParaRPr lang="en-US" dirty="0"/>
          </a:p>
          <a:p>
            <a:endParaRPr lang="en-US" dirty="0"/>
          </a:p>
          <a:p>
            <a:endParaRPr lang="en-US" dirty="0"/>
          </a:p>
        </p:txBody>
      </p:sp>
      <p:pic>
        <p:nvPicPr>
          <p:cNvPr id="105475" name="Picture 3"/>
          <p:cNvPicPr>
            <a:picLocks noChangeAspect="1" noChangeArrowheads="1"/>
          </p:cNvPicPr>
          <p:nvPr/>
        </p:nvPicPr>
        <p:blipFill>
          <a:blip r:embed="rId3" cstate="print"/>
          <a:srcRect/>
          <a:stretch>
            <a:fillRect/>
          </a:stretch>
        </p:blipFill>
        <p:spPr bwMode="auto">
          <a:xfrm>
            <a:off x="1358819" y="4952152"/>
            <a:ext cx="7369277" cy="1905848"/>
          </a:xfrm>
          <a:prstGeom prst="rect">
            <a:avLst/>
          </a:prstGeom>
          <a:noFill/>
          <a:ln w="9525">
            <a:noFill/>
            <a:miter lim="800000"/>
            <a:headEnd/>
            <a:tailEnd/>
          </a:ln>
        </p:spPr>
      </p:pic>
      <p:sp>
        <p:nvSpPr>
          <p:cNvPr id="5" name="Rectangle 6"/>
          <p:cNvSpPr>
            <a:spLocks noGrp="1" noChangeArrowheads="1"/>
          </p:cNvSpPr>
          <p:nvPr>
            <p:ph type="sldNum" sz="quarter" idx="11"/>
          </p:nvPr>
        </p:nvSpPr>
        <p:spPr>
          <a:xfrm>
            <a:off x="8164286" y="6411686"/>
            <a:ext cx="522514" cy="409802"/>
          </a:xfrm>
        </p:spPr>
        <p:txBody>
          <a:bodyPr/>
          <a:lstStyle>
            <a:lvl1pPr>
              <a:defRPr/>
            </a:lvl1pPr>
          </a:lstStyle>
          <a:p>
            <a:pPr>
              <a:defRPr/>
            </a:pPr>
            <a:fld id="{50BA5833-1F09-4113-8F59-29847F65D61E}" type="slidenum">
              <a:rPr lang="en-US" altLang="zh-CN"/>
              <a:pPr>
                <a:defRPr/>
              </a:pPr>
              <a:t>7</a:t>
            </a:fld>
            <a:endParaRPr lang="en-US" altLang="zh-C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&amp; M bits</a:t>
            </a:r>
          </a:p>
        </p:txBody>
      </p:sp>
      <p:sp>
        <p:nvSpPr>
          <p:cNvPr id="3" name="Content Placeholder 2"/>
          <p:cNvSpPr>
            <a:spLocks noGrp="1"/>
          </p:cNvSpPr>
          <p:nvPr>
            <p:ph idx="1"/>
          </p:nvPr>
        </p:nvSpPr>
        <p:spPr>
          <a:xfrm>
            <a:off x="457200" y="1524000"/>
            <a:ext cx="8305800" cy="4962861"/>
          </a:xfrm>
        </p:spPr>
        <p:txBody>
          <a:bodyPr>
            <a:normAutofit fontScale="92500" lnSpcReduction="20000"/>
          </a:bodyPr>
          <a:lstStyle/>
          <a:p>
            <a:r>
              <a:rPr lang="en-US" altLang="zh-CN" sz="2800" dirty="0">
                <a:ea typeface="宋体" charset="-122"/>
              </a:rPr>
              <a:t>Referenced (R) bit indicates if the page has been used recently. </a:t>
            </a:r>
          </a:p>
          <a:p>
            <a:pPr lvl="1"/>
            <a:r>
              <a:rPr lang="en-US" altLang="zh-CN" sz="2400" dirty="0">
                <a:ea typeface="宋体" charset="-122"/>
              </a:rPr>
              <a:t>Each time the page is referenced (read or written to), the R bit is set to 1.</a:t>
            </a:r>
          </a:p>
          <a:p>
            <a:pPr lvl="1"/>
            <a:r>
              <a:rPr lang="en-US" altLang="zh-CN" sz="2400" dirty="0">
                <a:ea typeface="宋体" charset="-122"/>
              </a:rPr>
              <a:t>OS defines a </a:t>
            </a:r>
            <a:r>
              <a:rPr lang="en-US" altLang="zh-CN" sz="2400" i="1" dirty="0">
                <a:ea typeface="宋体" charset="-122"/>
              </a:rPr>
              <a:t>clock period</a:t>
            </a:r>
            <a:r>
              <a:rPr lang="en-US" altLang="zh-CN" sz="2400" dirty="0">
                <a:ea typeface="宋体" charset="-122"/>
              </a:rPr>
              <a:t> for paging management. Every clock period, the R bit for each page is reset to 0.</a:t>
            </a:r>
          </a:p>
          <a:p>
            <a:pPr lvl="2"/>
            <a:r>
              <a:rPr lang="en-US" altLang="zh-CN" sz="2000" dirty="0">
                <a:ea typeface="宋体" charset="-122"/>
              </a:rPr>
              <a:t>R=0 </a:t>
            </a:r>
            <a:r>
              <a:rPr lang="en-US" altLang="zh-CN" sz="2000" dirty="0">
                <a:ea typeface="宋体" charset="-122"/>
                <a:sym typeface="Wingdings" pitchFamily="2" charset="2"/>
              </a:rPr>
              <a:t> </a:t>
            </a:r>
            <a:r>
              <a:rPr lang="en-US" altLang="zh-CN" sz="2000" dirty="0">
                <a:ea typeface="宋体" charset="-122"/>
              </a:rPr>
              <a:t>page is old (not used for some time)</a:t>
            </a:r>
          </a:p>
          <a:p>
            <a:pPr lvl="2"/>
            <a:r>
              <a:rPr lang="en-US" altLang="zh-CN" sz="2000" dirty="0">
                <a:ea typeface="宋体" charset="-122"/>
              </a:rPr>
              <a:t>R=1 </a:t>
            </a:r>
            <a:r>
              <a:rPr lang="en-US" altLang="zh-CN" sz="2000" dirty="0">
                <a:ea typeface="宋体" charset="-122"/>
                <a:sym typeface="Wingdings" pitchFamily="2" charset="2"/>
              </a:rPr>
              <a:t> page is new (recently used)</a:t>
            </a:r>
            <a:endParaRPr lang="en-US" altLang="zh-CN" sz="2000" dirty="0">
              <a:ea typeface="宋体" charset="-122"/>
            </a:endParaRPr>
          </a:p>
          <a:p>
            <a:r>
              <a:rPr lang="en-US" altLang="zh-CN" sz="2800" dirty="0">
                <a:ea typeface="宋体" charset="-122"/>
              </a:rPr>
              <a:t>Modified (M) bit indicates if the page has been modified (written to) since it was last synced with disk. </a:t>
            </a:r>
          </a:p>
          <a:p>
            <a:pPr lvl="1"/>
            <a:r>
              <a:rPr lang="en-US" altLang="zh-CN" sz="2500" dirty="0">
                <a:ea typeface="宋体" charset="-122"/>
              </a:rPr>
              <a:t>The flag is reset when the page is saved to disk</a:t>
            </a:r>
          </a:p>
          <a:p>
            <a:pPr lvl="1"/>
            <a:r>
              <a:rPr lang="en-US" altLang="zh-CN" sz="2500" dirty="0">
                <a:ea typeface="宋体" charset="-122"/>
              </a:rPr>
              <a:t>When a page is removed from physical memory </a:t>
            </a:r>
          </a:p>
          <a:p>
            <a:pPr lvl="2"/>
            <a:r>
              <a:rPr lang="en-US" altLang="zh-CN" sz="2300" dirty="0">
                <a:ea typeface="宋体" charset="-122"/>
              </a:rPr>
              <a:t>M=1 </a:t>
            </a:r>
            <a:r>
              <a:rPr lang="en-US" altLang="zh-CN" sz="2300" dirty="0">
                <a:ea typeface="宋体" charset="-122"/>
                <a:sym typeface="Wingdings" pitchFamily="2" charset="2"/>
              </a:rPr>
              <a:t> </a:t>
            </a:r>
            <a:r>
              <a:rPr lang="en-US" altLang="zh-CN" sz="2300" dirty="0">
                <a:ea typeface="宋体" charset="-122"/>
              </a:rPr>
              <a:t>it will be saved to disk</a:t>
            </a:r>
          </a:p>
          <a:p>
            <a:pPr lvl="2"/>
            <a:r>
              <a:rPr lang="en-US" altLang="zh-CN" sz="2300" dirty="0">
                <a:ea typeface="宋体" charset="-122"/>
              </a:rPr>
              <a:t>M=0 </a:t>
            </a:r>
            <a:r>
              <a:rPr lang="en-US" altLang="zh-CN" sz="2300" dirty="0">
                <a:ea typeface="宋体" charset="-122"/>
                <a:sym typeface="Wingdings" pitchFamily="2" charset="2"/>
              </a:rPr>
              <a:t> it</a:t>
            </a:r>
            <a:r>
              <a:rPr lang="en-US" altLang="zh-CN" sz="2300" dirty="0">
                <a:ea typeface="宋体" charset="-122"/>
              </a:rPr>
              <a:t> will be abandoned and not saved to disk</a:t>
            </a:r>
            <a:endParaRPr lang="en-US" altLang="zh-CN" sz="2100" dirty="0">
              <a:ea typeface="宋体" charset="-122"/>
            </a:endParaRPr>
          </a:p>
          <a:p>
            <a:pPr lvl="1">
              <a:lnSpc>
                <a:spcPct val="80000"/>
              </a:lnSpc>
              <a:buNone/>
            </a:pPr>
            <a:endParaRPr lang="en-US" altLang="zh-CN" sz="2600" dirty="0">
              <a:ea typeface="宋体" charset="-122"/>
            </a:endParaRPr>
          </a:p>
          <a:p>
            <a:pPr lvl="2"/>
            <a:endParaRPr lang="en-US" altLang="zh-CN" sz="2300" dirty="0">
              <a:ea typeface="宋体" charset="-122"/>
            </a:endParaRPr>
          </a:p>
          <a:p>
            <a:pPr lvl="1">
              <a:lnSpc>
                <a:spcPct val="80000"/>
              </a:lnSpc>
              <a:buNone/>
            </a:pPr>
            <a:endParaRPr lang="en-US" altLang="zh-CN" sz="2600" dirty="0">
              <a:ea typeface="宋体" charset="-122"/>
            </a:endParaRPr>
          </a:p>
          <a:p>
            <a:pPr marL="628650" lvl="1">
              <a:lnSpc>
                <a:spcPct val="80000"/>
              </a:lnSpc>
              <a:spcBef>
                <a:spcPct val="15000"/>
              </a:spcBef>
              <a:tabLst>
                <a:tab pos="1377950" algn="r"/>
                <a:tab pos="1541463" algn="l"/>
              </a:tabLst>
            </a:pPr>
            <a:endParaRPr lang="en-US" dirty="0">
              <a:sym typeface="Symbol" pitchFamily="18" charset="2"/>
            </a:endParaRPr>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smtClean="0"/>
              <a:pPr>
                <a:defRPr/>
              </a:pPr>
              <a:t>8</a:t>
            </a:fld>
            <a:endParaRPr lang="en-US" altLang="zh-CN" dirty="0"/>
          </a:p>
        </p:txBody>
      </p:sp>
    </p:spTree>
  </p:cSld>
  <p:clrMapOvr>
    <a:masterClrMapping/>
  </p:clrMapOvr>
</p:sld>
</file>

<file path=ppt/theme/theme1.xml><?xml version="1.0" encoding="utf-8"?>
<a:theme xmlns:a="http://schemas.openxmlformats.org/drawingml/2006/main" name="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655</TotalTime>
  <Words>5839</Words>
  <Application>Microsoft Office PowerPoint</Application>
  <PresentationFormat>On-screen Show (4:3)</PresentationFormat>
  <Paragraphs>827</Paragraphs>
  <Slides>50</Slides>
  <Notes>23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0" baseType="lpstr">
      <vt:lpstr>宋体</vt:lpstr>
      <vt:lpstr>Arial</vt:lpstr>
      <vt:lpstr>Arial Rounded MT Bold</vt:lpstr>
      <vt:lpstr>Helvetica</vt:lpstr>
      <vt:lpstr>Symbol</vt:lpstr>
      <vt:lpstr>Tahoma</vt:lpstr>
      <vt:lpstr>Times New Roman</vt:lpstr>
      <vt:lpstr>Wingdings</vt:lpstr>
      <vt:lpstr>lecture</vt:lpstr>
      <vt:lpstr>Equation</vt:lpstr>
      <vt:lpstr>CMPT 300 Introduction to Operating Systems </vt:lpstr>
      <vt:lpstr>Demand Paging</vt:lpstr>
      <vt:lpstr>Illusion of Infinite Memory</vt:lpstr>
      <vt:lpstr>Demand Paging is Caching</vt:lpstr>
      <vt:lpstr>Demand Paging Example</vt:lpstr>
      <vt:lpstr>What Factors Lead to Misses?</vt:lpstr>
      <vt:lpstr>Replacement policy</vt:lpstr>
      <vt:lpstr>Recall: What is in a Page Table Entry (PTE)?</vt:lpstr>
      <vt:lpstr>R &amp; M bits</vt:lpstr>
      <vt:lpstr>Demand Paging Mechanisms</vt:lpstr>
      <vt:lpstr>Steps in Handling a Page Fault</vt:lpstr>
      <vt:lpstr>PowerPoint Presentation</vt:lpstr>
      <vt:lpstr>OPT page replacement</vt:lpstr>
      <vt:lpstr>Not recently used (NRU)</vt:lpstr>
      <vt:lpstr>FIFO</vt:lpstr>
      <vt:lpstr>Second-Chance Algorithm</vt:lpstr>
      <vt:lpstr>Least Recently Used (LRU)</vt:lpstr>
      <vt:lpstr>Example: FIFO</vt:lpstr>
      <vt:lpstr>Example: OPT</vt:lpstr>
      <vt:lpstr>When will LRU perform badly?</vt:lpstr>
      <vt:lpstr> OPT Does much better</vt:lpstr>
      <vt:lpstr>Graph of Page Faults Versus The Number of Page Frames</vt:lpstr>
      <vt:lpstr>BeLady’s anomaly</vt:lpstr>
      <vt:lpstr>Implementing LRU</vt:lpstr>
      <vt:lpstr>LRU in hardware</vt:lpstr>
      <vt:lpstr>LRU in hardware</vt:lpstr>
      <vt:lpstr>LRU in hardware: implementation #2 example</vt:lpstr>
      <vt:lpstr>Not frequently used (NFU)</vt:lpstr>
      <vt:lpstr>Aging algorithm</vt:lpstr>
      <vt:lpstr>Aging algorithm example</vt:lpstr>
      <vt:lpstr>Aging vs. LRU</vt:lpstr>
      <vt:lpstr>Clock Algorithm</vt:lpstr>
      <vt:lpstr>Clock Algorithm</vt:lpstr>
      <vt:lpstr>Nth Chance version of Clock Algorithm</vt:lpstr>
      <vt:lpstr>Allocation of Page Frames</vt:lpstr>
      <vt:lpstr>Possible Replacement Scopes:</vt:lpstr>
      <vt:lpstr>Fixed/Priority Allocation</vt:lpstr>
      <vt:lpstr>Page-Fault Frequency Allocation</vt:lpstr>
      <vt:lpstr>Thrashing</vt:lpstr>
      <vt:lpstr>Locality In A Memory-Reference Pattern</vt:lpstr>
      <vt:lpstr>Working-Set Model</vt:lpstr>
      <vt:lpstr>What about Compulsory Misses?</vt:lpstr>
      <vt:lpstr>Maintaining WS: A Simple Way</vt:lpstr>
      <vt:lpstr>Implementation:  Defining a working set</vt:lpstr>
      <vt:lpstr>Working set algorithm</vt:lpstr>
      <vt:lpstr>Working set algorithm example</vt:lpstr>
      <vt:lpstr>WSClock algorithm</vt:lpstr>
      <vt:lpstr>PowerPoint Presentation</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300 Introduction to Operating Systems </dc:title>
  <dc:creator>ccnt</dc:creator>
  <cp:lastModifiedBy>Zonghua Gu</cp:lastModifiedBy>
  <cp:revision>145</cp:revision>
  <dcterms:created xsi:type="dcterms:W3CDTF">2011-09-04T13:53:07Z</dcterms:created>
  <dcterms:modified xsi:type="dcterms:W3CDTF">2025-04-22T00:57:22Z</dcterms:modified>
</cp:coreProperties>
</file>