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61" r:id="rId3"/>
    <p:sldId id="265" r:id="rId4"/>
    <p:sldId id="264" r:id="rId5"/>
    <p:sldId id="266" r:id="rId6"/>
    <p:sldId id="263"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A20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2FF43A-82C3-45B4-A214-03710A26D6A1}" v="22" dt="2025-09-02T17:42:48.538"/>
  </p1510:revLst>
</p1510:revInfo>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69"/>
    <p:restoredTop sz="94671"/>
  </p:normalViewPr>
  <p:slideViewPr>
    <p:cSldViewPr snapToGrid="0" snapToObjects="1">
      <p:cViewPr varScale="1">
        <p:scale>
          <a:sx n="78" d="100"/>
          <a:sy n="78" d="100"/>
        </p:scale>
        <p:origin x="1944" y="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9a7e1853e1951ef5" providerId="LiveId" clId="{CF1FAA12-072C-4ED5-BA76-0FFFAEFDB88A}"/>
    <pc:docChg chg="undo redo custSel addSld delSld modSld">
      <pc:chgData name="Zonghua Gu" userId="9a7e1853e1951ef5" providerId="LiveId" clId="{CF1FAA12-072C-4ED5-BA76-0FFFAEFDB88A}" dt="2025-09-02T17:53:13.371" v="353" actId="20577"/>
      <pc:docMkLst>
        <pc:docMk/>
      </pc:docMkLst>
      <pc:sldChg chg="modSp mod">
        <pc:chgData name="Zonghua Gu" userId="9a7e1853e1951ef5" providerId="LiveId" clId="{CF1FAA12-072C-4ED5-BA76-0FFFAEFDB88A}" dt="2025-09-02T16:38:16.090" v="4" actId="20577"/>
        <pc:sldMkLst>
          <pc:docMk/>
          <pc:sldMk cId="1214756730" sldId="256"/>
        </pc:sldMkLst>
        <pc:spChg chg="mod">
          <ac:chgData name="Zonghua Gu" userId="9a7e1853e1951ef5" providerId="LiveId" clId="{CF1FAA12-072C-4ED5-BA76-0FFFAEFDB88A}" dt="2025-09-02T16:38:16.090" v="4" actId="20577"/>
          <ac:spMkLst>
            <pc:docMk/>
            <pc:sldMk cId="1214756730" sldId="256"/>
            <ac:spMk id="2" creationId="{00000000-0000-0000-0000-000000000000}"/>
          </ac:spMkLst>
        </pc:spChg>
      </pc:sldChg>
      <pc:sldChg chg="modSp mod">
        <pc:chgData name="Zonghua Gu" userId="9a7e1853e1951ef5" providerId="LiveId" clId="{CF1FAA12-072C-4ED5-BA76-0FFFAEFDB88A}" dt="2025-09-02T17:31:11.195" v="340" actId="20577"/>
        <pc:sldMkLst>
          <pc:docMk/>
          <pc:sldMk cId="155059883" sldId="261"/>
        </pc:sldMkLst>
        <pc:spChg chg="mod">
          <ac:chgData name="Zonghua Gu" userId="9a7e1853e1951ef5" providerId="LiveId" clId="{CF1FAA12-072C-4ED5-BA76-0FFFAEFDB88A}" dt="2025-09-02T17:31:11.195" v="340" actId="20577"/>
          <ac:spMkLst>
            <pc:docMk/>
            <pc:sldMk cId="155059883" sldId="261"/>
            <ac:spMk id="3" creationId="{00000000-0000-0000-0000-000000000000}"/>
          </ac:spMkLst>
        </pc:spChg>
      </pc:sldChg>
      <pc:sldChg chg="addSp delSp modSp mod">
        <pc:chgData name="Zonghua Gu" userId="9a7e1853e1951ef5" providerId="LiveId" clId="{CF1FAA12-072C-4ED5-BA76-0FFFAEFDB88A}" dt="2025-09-02T17:53:13.371" v="353" actId="20577"/>
        <pc:sldMkLst>
          <pc:docMk/>
          <pc:sldMk cId="3772300189" sldId="263"/>
        </pc:sldMkLst>
        <pc:spChg chg="del mod">
          <ac:chgData name="Zonghua Gu" userId="9a7e1853e1951ef5" providerId="LiveId" clId="{CF1FAA12-072C-4ED5-BA76-0FFFAEFDB88A}" dt="2025-09-02T16:51:16.232" v="139" actId="478"/>
          <ac:spMkLst>
            <pc:docMk/>
            <pc:sldMk cId="3772300189" sldId="263"/>
            <ac:spMk id="3" creationId="{00000000-0000-0000-0000-000000000000}"/>
          </ac:spMkLst>
        </pc:spChg>
        <pc:spChg chg="del mod">
          <ac:chgData name="Zonghua Gu" userId="9a7e1853e1951ef5" providerId="LiveId" clId="{CF1FAA12-072C-4ED5-BA76-0FFFAEFDB88A}" dt="2025-09-02T17:01:51.053" v="188" actId="478"/>
          <ac:spMkLst>
            <pc:docMk/>
            <pc:sldMk cId="3772300189" sldId="263"/>
            <ac:spMk id="4" creationId="{F4DF00CE-FFB2-0340-90EA-B73DF25FD24B}"/>
          </ac:spMkLst>
        </pc:spChg>
        <pc:spChg chg="add del mod">
          <ac:chgData name="Zonghua Gu" userId="9a7e1853e1951ef5" providerId="LiveId" clId="{CF1FAA12-072C-4ED5-BA76-0FFFAEFDB88A}" dt="2025-09-02T16:52:19.449" v="162"/>
          <ac:spMkLst>
            <pc:docMk/>
            <pc:sldMk cId="3772300189" sldId="263"/>
            <ac:spMk id="5" creationId="{A8FB6F24-384B-18C9-7B14-D32B480AB7B4}"/>
          </ac:spMkLst>
        </pc:spChg>
        <pc:spChg chg="add mod">
          <ac:chgData name="Zonghua Gu" userId="9a7e1853e1951ef5" providerId="LiveId" clId="{CF1FAA12-072C-4ED5-BA76-0FFFAEFDB88A}" dt="2025-09-02T16:53:30.006" v="183" actId="1038"/>
          <ac:spMkLst>
            <pc:docMk/>
            <pc:sldMk cId="3772300189" sldId="263"/>
            <ac:spMk id="6" creationId="{AE41FB57-E05E-E37B-2179-98D14191727D}"/>
          </ac:spMkLst>
        </pc:spChg>
        <pc:spChg chg="add mod">
          <ac:chgData name="Zonghua Gu" userId="9a7e1853e1951ef5" providerId="LiveId" clId="{CF1FAA12-072C-4ED5-BA76-0FFFAEFDB88A}" dt="2025-09-02T16:53:30.006" v="183" actId="1038"/>
          <ac:spMkLst>
            <pc:docMk/>
            <pc:sldMk cId="3772300189" sldId="263"/>
            <ac:spMk id="7" creationId="{73A14233-5BD4-DCD3-E927-56FF876CF7EA}"/>
          </ac:spMkLst>
        </pc:spChg>
        <pc:spChg chg="add mod">
          <ac:chgData name="Zonghua Gu" userId="9a7e1853e1951ef5" providerId="LiveId" clId="{CF1FAA12-072C-4ED5-BA76-0FFFAEFDB88A}" dt="2025-09-02T16:53:30.006" v="183" actId="1038"/>
          <ac:spMkLst>
            <pc:docMk/>
            <pc:sldMk cId="3772300189" sldId="263"/>
            <ac:spMk id="8" creationId="{5E8C800B-92A5-CEC8-8A8B-200008609C9E}"/>
          </ac:spMkLst>
        </pc:spChg>
        <pc:spChg chg="add mod">
          <ac:chgData name="Zonghua Gu" userId="9a7e1853e1951ef5" providerId="LiveId" clId="{CF1FAA12-072C-4ED5-BA76-0FFFAEFDB88A}" dt="2025-09-02T16:53:12.289" v="175" actId="554"/>
          <ac:spMkLst>
            <pc:docMk/>
            <pc:sldMk cId="3772300189" sldId="263"/>
            <ac:spMk id="9" creationId="{6AD677F5-5130-722F-D935-AAD4400A7119}"/>
          </ac:spMkLst>
        </pc:spChg>
        <pc:spChg chg="add mod">
          <ac:chgData name="Zonghua Gu" userId="9a7e1853e1951ef5" providerId="LiveId" clId="{CF1FAA12-072C-4ED5-BA76-0FFFAEFDB88A}" dt="2025-09-02T17:53:13.371" v="353" actId="20577"/>
          <ac:spMkLst>
            <pc:docMk/>
            <pc:sldMk cId="3772300189" sldId="263"/>
            <ac:spMk id="10" creationId="{4485C2FC-F760-8450-0E62-F59CB3DFE20C}"/>
          </ac:spMkLst>
        </pc:spChg>
        <pc:picChg chg="add mod">
          <ac:chgData name="Zonghua Gu" userId="9a7e1853e1951ef5" providerId="LiveId" clId="{CF1FAA12-072C-4ED5-BA76-0FFFAEFDB88A}" dt="2025-09-02T16:51:42.976" v="148" actId="14100"/>
          <ac:picMkLst>
            <pc:docMk/>
            <pc:sldMk cId="3772300189" sldId="263"/>
            <ac:picMk id="1026" creationId="{D2471F95-F060-B55F-2F0D-A33962AFEFDE}"/>
          </ac:picMkLst>
        </pc:picChg>
      </pc:sldChg>
      <pc:sldChg chg="modSp mod">
        <pc:chgData name="Zonghua Gu" userId="9a7e1853e1951ef5" providerId="LiveId" clId="{CF1FAA12-072C-4ED5-BA76-0FFFAEFDB88A}" dt="2025-09-02T17:02:08.035" v="195"/>
        <pc:sldMkLst>
          <pc:docMk/>
          <pc:sldMk cId="52125225" sldId="264"/>
        </pc:sldMkLst>
        <pc:spChg chg="mod">
          <ac:chgData name="Zonghua Gu" userId="9a7e1853e1951ef5" providerId="LiveId" clId="{CF1FAA12-072C-4ED5-BA76-0FFFAEFDB88A}" dt="2025-09-02T17:02:08.035" v="195"/>
          <ac:spMkLst>
            <pc:docMk/>
            <pc:sldMk cId="52125225" sldId="264"/>
            <ac:spMk id="3" creationId="{00000000-0000-0000-0000-000000000000}"/>
          </ac:spMkLst>
        </pc:spChg>
      </pc:sldChg>
      <pc:sldChg chg="modSp mod">
        <pc:chgData name="Zonghua Gu" userId="9a7e1853e1951ef5" providerId="LiveId" clId="{CF1FAA12-072C-4ED5-BA76-0FFFAEFDB88A}" dt="2025-09-02T17:42:57.261" v="349" actId="20577"/>
        <pc:sldMkLst>
          <pc:docMk/>
          <pc:sldMk cId="178653079" sldId="265"/>
        </pc:sldMkLst>
        <pc:spChg chg="mod">
          <ac:chgData name="Zonghua Gu" userId="9a7e1853e1951ef5" providerId="LiveId" clId="{CF1FAA12-072C-4ED5-BA76-0FFFAEFDB88A}" dt="2025-09-02T17:42:57.261" v="349" actId="20577"/>
          <ac:spMkLst>
            <pc:docMk/>
            <pc:sldMk cId="178653079" sldId="265"/>
            <ac:spMk id="3" creationId="{4C753F46-04DC-0E7F-B563-1C508D6328EA}"/>
          </ac:spMkLst>
        </pc:spChg>
      </pc:sldChg>
      <pc:sldChg chg="modSp mod">
        <pc:chgData name="Zonghua Gu" userId="9a7e1853e1951ef5" providerId="LiveId" clId="{CF1FAA12-072C-4ED5-BA76-0FFFAEFDB88A}" dt="2025-09-02T17:50:25.086" v="352" actId="20577"/>
        <pc:sldMkLst>
          <pc:docMk/>
          <pc:sldMk cId="3623278074" sldId="266"/>
        </pc:sldMkLst>
        <pc:spChg chg="mod">
          <ac:chgData name="Zonghua Gu" userId="9a7e1853e1951ef5" providerId="LiveId" clId="{CF1FAA12-072C-4ED5-BA76-0FFFAEFDB88A}" dt="2025-09-02T17:50:25.086" v="352" actId="20577"/>
          <ac:spMkLst>
            <pc:docMk/>
            <pc:sldMk cId="3623278074" sldId="266"/>
            <ac:spMk id="3" creationId="{73B5D58E-C189-E68D-1A4E-DF494F94B82C}"/>
          </ac:spMkLst>
        </pc:spChg>
      </pc:sldChg>
      <pc:sldChg chg="modSp new del mod">
        <pc:chgData name="Zonghua Gu" userId="9a7e1853e1951ef5" providerId="LiveId" clId="{CF1FAA12-072C-4ED5-BA76-0FFFAEFDB88A}" dt="2025-09-02T17:01:59.452" v="192" actId="47"/>
        <pc:sldMkLst>
          <pc:docMk/>
          <pc:sldMk cId="3042677282" sldId="267"/>
        </pc:sldMkLst>
        <pc:spChg chg="mod">
          <ac:chgData name="Zonghua Gu" userId="9a7e1853e1951ef5" providerId="LiveId" clId="{CF1FAA12-072C-4ED5-BA76-0FFFAEFDB88A}" dt="2025-09-02T17:01:47.045" v="187" actId="15"/>
          <ac:spMkLst>
            <pc:docMk/>
            <pc:sldMk cId="3042677282" sldId="267"/>
            <ac:spMk id="3" creationId="{ED3A472F-FC3F-0140-54E8-BBA067FA0BB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A0EB13-15AA-4F17-85B5-7D7BBF18EB40}" type="datetimeFigureOut">
              <a:rPr lang="en-SE" smtClean="0"/>
              <a:t>09/02/2025</a:t>
            </a:fld>
            <a:endParaRPr lang="en-S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E8CD21-1CCD-4923-99C6-950C27132222}" type="slidenum">
              <a:rPr lang="en-SE" smtClean="0"/>
              <a:t>‹#›</a:t>
            </a:fld>
            <a:endParaRPr lang="en-SE"/>
          </a:p>
        </p:txBody>
      </p:sp>
    </p:spTree>
    <p:extLst>
      <p:ext uri="{BB962C8B-B14F-4D97-AF65-F5344CB8AC3E}">
        <p14:creationId xmlns:p14="http://schemas.microsoft.com/office/powerpoint/2010/main" val="1084540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a:t>
            </a:r>
            <a:endParaRPr lang="en-SE"/>
          </a:p>
        </p:txBody>
      </p:sp>
      <p:sp>
        <p:nvSpPr>
          <p:cNvPr id="4" name="Slide Number Placeholder 3"/>
          <p:cNvSpPr>
            <a:spLocks noGrp="1"/>
          </p:cNvSpPr>
          <p:nvPr>
            <p:ph type="sldNum" sz="quarter" idx="5"/>
          </p:nvPr>
        </p:nvSpPr>
        <p:spPr/>
        <p:txBody>
          <a:bodyPr/>
          <a:lstStyle/>
          <a:p>
            <a:fld id="{6AE8CD21-1CCD-4923-99C6-950C27132222}" type="slidenum">
              <a:rPr lang="en-SE" smtClean="0"/>
              <a:t>2</a:t>
            </a:fld>
            <a:endParaRPr lang="en-SE"/>
          </a:p>
        </p:txBody>
      </p:sp>
    </p:spTree>
    <p:extLst>
      <p:ext uri="{BB962C8B-B14F-4D97-AF65-F5344CB8AC3E}">
        <p14:creationId xmlns:p14="http://schemas.microsoft.com/office/powerpoint/2010/main" val="3605486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Recommended book: Algorithms, 4th Edition by Robert Sedgewick and Kevin Wayne.</a:t>
            </a:r>
          </a:p>
          <a:p>
            <a:endParaRPr lang="en-SE" dirty="0"/>
          </a:p>
        </p:txBody>
      </p:sp>
      <p:sp>
        <p:nvSpPr>
          <p:cNvPr id="4" name="Slide Number Placeholder 3"/>
          <p:cNvSpPr>
            <a:spLocks noGrp="1"/>
          </p:cNvSpPr>
          <p:nvPr>
            <p:ph type="sldNum" sz="quarter" idx="5"/>
          </p:nvPr>
        </p:nvSpPr>
        <p:spPr/>
        <p:txBody>
          <a:bodyPr/>
          <a:lstStyle/>
          <a:p>
            <a:fld id="{6AE8CD21-1CCD-4923-99C6-950C27132222}" type="slidenum">
              <a:rPr lang="en-SE" smtClean="0"/>
              <a:t>4</a:t>
            </a:fld>
            <a:endParaRPr lang="en-SE"/>
          </a:p>
        </p:txBody>
      </p:sp>
    </p:spTree>
    <p:extLst>
      <p:ext uri="{BB962C8B-B14F-4D97-AF65-F5344CB8AC3E}">
        <p14:creationId xmlns:p14="http://schemas.microsoft.com/office/powerpoint/2010/main" val="4139870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https://www.simplypsychology.org/normal-distribution.html</a:t>
            </a:r>
          </a:p>
        </p:txBody>
      </p:sp>
      <p:sp>
        <p:nvSpPr>
          <p:cNvPr id="4" name="Slide Number Placeholder 3"/>
          <p:cNvSpPr>
            <a:spLocks noGrp="1"/>
          </p:cNvSpPr>
          <p:nvPr>
            <p:ph type="sldNum" sz="quarter" idx="5"/>
          </p:nvPr>
        </p:nvSpPr>
        <p:spPr/>
        <p:txBody>
          <a:bodyPr/>
          <a:lstStyle/>
          <a:p>
            <a:fld id="{6AE8CD21-1CCD-4923-99C6-950C27132222}" type="slidenum">
              <a:rPr lang="en-SE" smtClean="0"/>
              <a:t>6</a:t>
            </a:fld>
            <a:endParaRPr lang="en-SE"/>
          </a:p>
        </p:txBody>
      </p:sp>
    </p:spTree>
    <p:extLst>
      <p:ext uri="{BB962C8B-B14F-4D97-AF65-F5344CB8AC3E}">
        <p14:creationId xmlns:p14="http://schemas.microsoft.com/office/powerpoint/2010/main" val="2396945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9/2/2025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9/2/2025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9/2/2025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9/2/2025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uhofstra.github.io/CSC256Sp25/"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smathew5@pride.hofstra.edu" TargetMode="External"/><Relationship Id="rId2" Type="http://schemas.openxmlformats.org/officeDocument/2006/relationships/hyperlink" Target="https://discord.gg/wEP6dhGqS8" TargetMode="External"/><Relationship Id="rId1" Type="http://schemas.openxmlformats.org/officeDocument/2006/relationships/slideLayout" Target="../slideLayouts/slideLayout2.xml"/><Relationship Id="rId4" Type="http://schemas.openxmlformats.org/officeDocument/2006/relationships/hyperlink" Target="https://docs.google.com/forms/d/e/1FAIpQLSdEXu6cKqT72TQ3JUrQa6d48kefySLqW3tT5WMvuJBmDRarXA/viewfor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46697"/>
            <a:ext cx="7772400" cy="1470025"/>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t>0</a:t>
            </a:r>
            <a:br>
              <a:rPr lang="en-US" altLang="zh-CN" dirty="0">
                <a:solidFill>
                  <a:schemeClr val="accent1"/>
                </a:solidFill>
              </a:rPr>
            </a:br>
            <a:r>
              <a:rPr lang="en-US" altLang="zh-CN" dirty="0">
                <a:solidFill>
                  <a:schemeClr val="accent1"/>
                </a:solidFill>
              </a:rPr>
              <a:t>CSC</a:t>
            </a:r>
            <a:r>
              <a:rPr lang="zh-CN" altLang="en-US" dirty="0">
                <a:solidFill>
                  <a:schemeClr val="accent1"/>
                </a:solidFill>
              </a:rPr>
              <a:t> </a:t>
            </a:r>
            <a:r>
              <a:rPr lang="en-US" altLang="zh-CN" dirty="0">
                <a:solidFill>
                  <a:schemeClr val="accent1"/>
                </a:solidFill>
              </a:rPr>
              <a:t>256 Course Overview</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Logistics</a:t>
            </a:r>
          </a:p>
        </p:txBody>
      </p:sp>
      <p:sp>
        <p:nvSpPr>
          <p:cNvPr id="3" name="Content Placeholder 2"/>
          <p:cNvSpPr>
            <a:spLocks noGrp="1"/>
          </p:cNvSpPr>
          <p:nvPr>
            <p:ph idx="1"/>
          </p:nvPr>
        </p:nvSpPr>
        <p:spPr/>
        <p:txBody>
          <a:bodyPr>
            <a:normAutofit/>
          </a:bodyPr>
          <a:lstStyle/>
          <a:p>
            <a:pPr>
              <a:lnSpc>
                <a:spcPct val="150000"/>
              </a:lnSpc>
            </a:pPr>
            <a:r>
              <a:rPr lang="en-US" b="1" dirty="0"/>
              <a:t>Instructor: </a:t>
            </a:r>
            <a:r>
              <a:rPr lang="en-US" dirty="0"/>
              <a:t>Dr. Zonghua Gu</a:t>
            </a:r>
          </a:p>
          <a:p>
            <a:pPr>
              <a:lnSpc>
                <a:spcPct val="150000"/>
              </a:lnSpc>
            </a:pPr>
            <a:r>
              <a:rPr lang="en-US" b="1" dirty="0"/>
              <a:t>Email: </a:t>
            </a:r>
            <a:r>
              <a:rPr lang="en-US" dirty="0"/>
              <a:t>Zonghua.Gu@hofstra.edu</a:t>
            </a:r>
          </a:p>
          <a:p>
            <a:pPr>
              <a:lnSpc>
                <a:spcPct val="150000"/>
              </a:lnSpc>
            </a:pPr>
            <a:r>
              <a:rPr lang="en-US" b="1" dirty="0"/>
              <a:t>Office:</a:t>
            </a:r>
            <a:r>
              <a:rPr lang="en-US" dirty="0"/>
              <a:t> SIC 219</a:t>
            </a:r>
          </a:p>
          <a:p>
            <a:pPr>
              <a:lnSpc>
                <a:spcPct val="150000"/>
              </a:lnSpc>
            </a:pPr>
            <a:r>
              <a:rPr lang="en-US" b="1" dirty="0"/>
              <a:t>Office hours: </a:t>
            </a:r>
            <a:r>
              <a:rPr lang="en-US" dirty="0" err="1"/>
              <a:t>Thur</a:t>
            </a:r>
            <a:r>
              <a:rPr lang="en-US"/>
              <a:t> 2:00-6:00 </a:t>
            </a:r>
            <a:r>
              <a:rPr lang="en-US" altLang="zh-CN" dirty="0"/>
              <a:t>pm</a:t>
            </a:r>
          </a:p>
          <a:p>
            <a:pPr>
              <a:lnSpc>
                <a:spcPct val="150000"/>
              </a:lnSpc>
            </a:pPr>
            <a:r>
              <a:rPr lang="en-GB" b="1" dirty="0"/>
              <a:t>Course website: </a:t>
            </a:r>
            <a:r>
              <a:rPr lang="en-GB" dirty="0">
                <a:hlinkClick r:id="rId3"/>
              </a:rPr>
              <a:t>https://guhofstra.github.io/CSC256Sp25/</a:t>
            </a:r>
            <a:r>
              <a:rPr lang="en-GB" dirty="0"/>
              <a:t> </a:t>
            </a:r>
          </a:p>
          <a:p>
            <a:pPr>
              <a:lnSpc>
                <a:spcPct val="150000"/>
              </a:lnSpc>
            </a:pPr>
            <a:r>
              <a:rPr lang="en-GB" b="1" dirty="0"/>
              <a:t>Lectures:</a:t>
            </a:r>
          </a:p>
          <a:p>
            <a:pPr lvl="1">
              <a:lnSpc>
                <a:spcPct val="150000"/>
              </a:lnSpc>
            </a:pPr>
            <a:r>
              <a:rPr lang="pt-BR" dirty="0"/>
              <a:t>SIC 206, R 8:10 PM-10:00 PM</a:t>
            </a:r>
            <a:endParaRPr lang="en-US" dirty="0"/>
          </a:p>
        </p:txBody>
      </p:sp>
    </p:spTree>
    <p:extLst>
      <p:ext uri="{BB962C8B-B14F-4D97-AF65-F5344CB8AC3E}">
        <p14:creationId xmlns:p14="http://schemas.microsoft.com/office/powerpoint/2010/main" val="155059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0DB64-B245-D46D-B4A0-7B8C92A75D16}"/>
              </a:ext>
            </a:extLst>
          </p:cNvPr>
          <p:cNvSpPr>
            <a:spLocks noGrp="1"/>
          </p:cNvSpPr>
          <p:nvPr>
            <p:ph type="title"/>
          </p:nvPr>
        </p:nvSpPr>
        <p:spPr/>
        <p:txBody>
          <a:bodyPr/>
          <a:lstStyle/>
          <a:p>
            <a:r>
              <a:rPr lang="en-GB" dirty="0"/>
              <a:t>Discord Channel and Feedback Form</a:t>
            </a:r>
            <a:endParaRPr lang="en-SE" dirty="0"/>
          </a:p>
        </p:txBody>
      </p:sp>
      <p:sp>
        <p:nvSpPr>
          <p:cNvPr id="3" name="Content Placeholder 2">
            <a:extLst>
              <a:ext uri="{FF2B5EF4-FFF2-40B4-BE49-F238E27FC236}">
                <a16:creationId xmlns:a16="http://schemas.microsoft.com/office/drawing/2014/main" id="{4C753F46-04DC-0E7F-B563-1C508D6328EA}"/>
              </a:ext>
            </a:extLst>
          </p:cNvPr>
          <p:cNvSpPr>
            <a:spLocks noGrp="1"/>
          </p:cNvSpPr>
          <p:nvPr>
            <p:ph idx="1"/>
          </p:nvPr>
        </p:nvSpPr>
        <p:spPr/>
        <p:txBody>
          <a:bodyPr/>
          <a:lstStyle/>
          <a:p>
            <a:r>
              <a:rPr lang="en-GB"/>
              <a:t>Join the Discord channel: </a:t>
            </a:r>
            <a:r>
              <a:rPr lang="en-GB">
                <a:hlinkClick r:id="rId2"/>
              </a:rPr>
              <a:t>https</a:t>
            </a:r>
            <a:r>
              <a:rPr lang="en-GB" dirty="0">
                <a:hlinkClick r:id="rId2"/>
              </a:rPr>
              <a:t>://discord.gg/wEP6dhGqS8</a:t>
            </a:r>
            <a:r>
              <a:rPr lang="en-GB" dirty="0"/>
              <a:t> </a:t>
            </a:r>
          </a:p>
          <a:p>
            <a:pPr lvl="1"/>
            <a:r>
              <a:rPr lang="en-US" altLang="zh-CN" dirty="0"/>
              <a:t>IMPORTANT! </a:t>
            </a:r>
            <a:r>
              <a:rPr lang="en-GB" dirty="0"/>
              <a:t>Used for all announcements and online Q&amp;A</a:t>
            </a:r>
          </a:p>
          <a:p>
            <a:r>
              <a:rPr lang="en-GB" dirty="0"/>
              <a:t>Course tutor</a:t>
            </a:r>
          </a:p>
          <a:p>
            <a:pPr lvl="1"/>
            <a:r>
              <a:rPr lang="en-US" altLang="zh-CN" dirty="0"/>
              <a:t>Samson Mathew </a:t>
            </a:r>
            <a:r>
              <a:rPr lang="en-US" altLang="zh-CN" dirty="0">
                <a:hlinkClick r:id="rId3"/>
              </a:rPr>
              <a:t>smathew5@pride.hofstra.edu</a:t>
            </a:r>
            <a:endParaRPr lang="en-US" altLang="zh-CN" dirty="0"/>
          </a:p>
          <a:p>
            <a:pPr lvl="1"/>
            <a:r>
              <a:rPr lang="en-GB" dirty="0"/>
              <a:t>Available on discord and on</a:t>
            </a:r>
            <a:r>
              <a:rPr lang="en-US" dirty="0"/>
              <a:t>-demand ZOOM meetings</a:t>
            </a:r>
            <a:endParaRPr lang="en-GB" dirty="0"/>
          </a:p>
          <a:p>
            <a:r>
              <a:rPr lang="en-GB" dirty="0"/>
              <a:t>Use the </a:t>
            </a:r>
            <a:r>
              <a:rPr lang="en-GB" dirty="0">
                <a:hlinkClick r:id="rId4"/>
              </a:rPr>
              <a:t>anonymous feedback form </a:t>
            </a:r>
            <a:r>
              <a:rPr lang="en-GB" dirty="0"/>
              <a:t>anytime to provide your comments and suggestions for me.</a:t>
            </a:r>
          </a:p>
          <a:p>
            <a:endParaRPr lang="en-SE" dirty="0"/>
          </a:p>
        </p:txBody>
      </p:sp>
    </p:spTree>
    <p:extLst>
      <p:ext uri="{BB962C8B-B14F-4D97-AF65-F5344CB8AC3E}">
        <p14:creationId xmlns:p14="http://schemas.microsoft.com/office/powerpoint/2010/main" val="178653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Textbook</a:t>
            </a:r>
          </a:p>
        </p:txBody>
      </p:sp>
      <p:sp>
        <p:nvSpPr>
          <p:cNvPr id="3" name="Content Placeholder 2"/>
          <p:cNvSpPr>
            <a:spLocks noGrp="1"/>
          </p:cNvSpPr>
          <p:nvPr>
            <p:ph idx="1"/>
          </p:nvPr>
        </p:nvSpPr>
        <p:spPr/>
        <p:txBody>
          <a:bodyPr>
            <a:normAutofit/>
          </a:bodyPr>
          <a:lstStyle/>
          <a:p>
            <a:pPr fontAlgn="base">
              <a:lnSpc>
                <a:spcPct val="130000"/>
              </a:lnSpc>
              <a:spcAft>
                <a:spcPts val="0"/>
              </a:spcAft>
            </a:pPr>
            <a:r>
              <a:rPr lang="en-US" dirty="0"/>
              <a:t>No required textbook. </a:t>
            </a:r>
          </a:p>
          <a:p>
            <a:pPr fontAlgn="base">
              <a:lnSpc>
                <a:spcPct val="130000"/>
              </a:lnSpc>
            </a:pPr>
            <a:r>
              <a:rPr lang="en-US" dirty="0"/>
              <a:t>Exams are based on lecture slides </a:t>
            </a:r>
            <a:r>
              <a:rPr lang="en-US" altLang="zh-CN" dirty="0"/>
              <a:t>only</a:t>
            </a:r>
            <a:endParaRPr lang="en-US" dirty="0"/>
          </a:p>
        </p:txBody>
      </p:sp>
    </p:spTree>
    <p:extLst>
      <p:ext uri="{BB962C8B-B14F-4D97-AF65-F5344CB8AC3E}">
        <p14:creationId xmlns:p14="http://schemas.microsoft.com/office/powerpoint/2010/main" val="52125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DF503-556C-2336-E1F2-3FF989A94FC6}"/>
              </a:ext>
            </a:extLst>
          </p:cNvPr>
          <p:cNvSpPr>
            <a:spLocks noGrp="1"/>
          </p:cNvSpPr>
          <p:nvPr>
            <p:ph type="title"/>
          </p:nvPr>
        </p:nvSpPr>
        <p:spPr/>
        <p:txBody>
          <a:bodyPr/>
          <a:lstStyle/>
          <a:p>
            <a:r>
              <a:rPr lang="en-US" dirty="0"/>
              <a:t>Lab Assignments</a:t>
            </a:r>
            <a:endParaRPr lang="en-SE" dirty="0"/>
          </a:p>
        </p:txBody>
      </p:sp>
      <p:sp>
        <p:nvSpPr>
          <p:cNvPr id="3" name="Content Placeholder 2">
            <a:extLst>
              <a:ext uri="{FF2B5EF4-FFF2-40B4-BE49-F238E27FC236}">
                <a16:creationId xmlns:a16="http://schemas.microsoft.com/office/drawing/2014/main" id="{73B5D58E-C189-E68D-1A4E-DF494F94B82C}"/>
              </a:ext>
            </a:extLst>
          </p:cNvPr>
          <p:cNvSpPr>
            <a:spLocks noGrp="1"/>
          </p:cNvSpPr>
          <p:nvPr>
            <p:ph idx="1"/>
          </p:nvPr>
        </p:nvSpPr>
        <p:spPr>
          <a:xfrm>
            <a:off x="545690" y="1268114"/>
            <a:ext cx="8229600" cy="4525963"/>
          </a:xfrm>
        </p:spPr>
        <p:txBody>
          <a:bodyPr/>
          <a:lstStyle/>
          <a:p>
            <a:r>
              <a:rPr lang="en-US"/>
              <a:t>Two </a:t>
            </a:r>
            <a:r>
              <a:rPr lang="en-US" dirty="0"/>
              <a:t>lab assignments</a:t>
            </a:r>
          </a:p>
          <a:p>
            <a:pPr lvl="1"/>
            <a:r>
              <a:rPr lang="en-US" dirty="0"/>
              <a:t>Please sign up on Canvas to form groups of 1-3 students each</a:t>
            </a:r>
          </a:p>
          <a:p>
            <a:r>
              <a:rPr lang="en-US" b="1" dirty="0">
                <a:solidFill>
                  <a:schemeClr val="accent1"/>
                </a:solidFill>
                <a:latin typeface="Times New Roman" panose="02020603050405020304" pitchFamily="18" charset="0"/>
              </a:rPr>
              <a:t>Late Days: </a:t>
            </a:r>
            <a:r>
              <a:rPr lang="en-US" dirty="0">
                <a:solidFill>
                  <a:srgbClr val="000000"/>
                </a:solidFill>
                <a:latin typeface="Times New Roman" panose="02020603050405020304" pitchFamily="18" charset="0"/>
              </a:rPr>
              <a:t>Each student is allowed a total of 3 late days for this class, which may be spent in units of one day (24 hours) on any project(s) throughout the semester. Once your late days have been used up, late work will not receive any credit. Late days are intended to handle all issues, including unexpected problems such as illness. </a:t>
            </a:r>
          </a:p>
          <a:p>
            <a:endParaRPr lang="en-US" dirty="0"/>
          </a:p>
        </p:txBody>
      </p:sp>
    </p:spTree>
    <p:extLst>
      <p:ext uri="{BB962C8B-B14F-4D97-AF65-F5344CB8AC3E}">
        <p14:creationId xmlns:p14="http://schemas.microsoft.com/office/powerpoint/2010/main" val="3623278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 Policy</a:t>
            </a:r>
          </a:p>
        </p:txBody>
      </p:sp>
      <p:pic>
        <p:nvPicPr>
          <p:cNvPr id="1026" name="Picture 2" descr="Bell curve graphic depicting normal performance distribution outline diagram. Labeled educational expectation measurement or prediction percentage analysis vector illustration.">
            <a:extLst>
              <a:ext uri="{FF2B5EF4-FFF2-40B4-BE49-F238E27FC236}">
                <a16:creationId xmlns:a16="http://schemas.microsoft.com/office/drawing/2014/main" id="{D2471F95-F060-B55F-2F0D-A33962AFEF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858487"/>
            <a:ext cx="4493342" cy="374445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E41FB57-E05E-E37B-2179-98D14191727D}"/>
              </a:ext>
            </a:extLst>
          </p:cNvPr>
          <p:cNvSpPr txBox="1"/>
          <p:nvPr/>
        </p:nvSpPr>
        <p:spPr>
          <a:xfrm>
            <a:off x="7973827" y="5425615"/>
            <a:ext cx="362600" cy="461665"/>
          </a:xfrm>
          <a:prstGeom prst="rect">
            <a:avLst/>
          </a:prstGeom>
          <a:noFill/>
        </p:spPr>
        <p:txBody>
          <a:bodyPr wrap="none" rtlCol="0">
            <a:spAutoFit/>
          </a:bodyPr>
          <a:lstStyle/>
          <a:p>
            <a:r>
              <a:rPr lang="en-US" sz="2400" dirty="0"/>
              <a:t>A</a:t>
            </a:r>
          </a:p>
        </p:txBody>
      </p:sp>
      <p:sp>
        <p:nvSpPr>
          <p:cNvPr id="7" name="TextBox 6">
            <a:extLst>
              <a:ext uri="{FF2B5EF4-FFF2-40B4-BE49-F238E27FC236}">
                <a16:creationId xmlns:a16="http://schemas.microsoft.com/office/drawing/2014/main" id="{73A14233-5BD4-DCD3-E927-56FF876CF7EA}"/>
              </a:ext>
            </a:extLst>
          </p:cNvPr>
          <p:cNvSpPr txBox="1"/>
          <p:nvPr/>
        </p:nvSpPr>
        <p:spPr>
          <a:xfrm>
            <a:off x="6753959" y="5425615"/>
            <a:ext cx="362600" cy="461665"/>
          </a:xfrm>
          <a:prstGeom prst="rect">
            <a:avLst/>
          </a:prstGeom>
          <a:noFill/>
        </p:spPr>
        <p:txBody>
          <a:bodyPr wrap="none" rtlCol="0">
            <a:spAutoFit/>
          </a:bodyPr>
          <a:lstStyle/>
          <a:p>
            <a:r>
              <a:rPr lang="en-US" sz="2400" dirty="0"/>
              <a:t>B</a:t>
            </a:r>
          </a:p>
        </p:txBody>
      </p:sp>
      <p:sp>
        <p:nvSpPr>
          <p:cNvPr id="8" name="TextBox 7">
            <a:extLst>
              <a:ext uri="{FF2B5EF4-FFF2-40B4-BE49-F238E27FC236}">
                <a16:creationId xmlns:a16="http://schemas.microsoft.com/office/drawing/2014/main" id="{5E8C800B-92A5-CEC8-8A8B-200008609C9E}"/>
              </a:ext>
            </a:extLst>
          </p:cNvPr>
          <p:cNvSpPr txBox="1"/>
          <p:nvPr/>
        </p:nvSpPr>
        <p:spPr>
          <a:xfrm>
            <a:off x="5548519" y="5425615"/>
            <a:ext cx="348172" cy="461665"/>
          </a:xfrm>
          <a:prstGeom prst="rect">
            <a:avLst/>
          </a:prstGeom>
          <a:noFill/>
        </p:spPr>
        <p:txBody>
          <a:bodyPr wrap="none" rtlCol="0">
            <a:spAutoFit/>
          </a:bodyPr>
          <a:lstStyle/>
          <a:p>
            <a:r>
              <a:rPr lang="en-US" sz="2400" dirty="0"/>
              <a:t>C</a:t>
            </a:r>
          </a:p>
        </p:txBody>
      </p:sp>
      <p:sp>
        <p:nvSpPr>
          <p:cNvPr id="9" name="TextBox 8">
            <a:extLst>
              <a:ext uri="{FF2B5EF4-FFF2-40B4-BE49-F238E27FC236}">
                <a16:creationId xmlns:a16="http://schemas.microsoft.com/office/drawing/2014/main" id="{6AD677F5-5130-722F-D935-AAD4400A7119}"/>
              </a:ext>
            </a:extLst>
          </p:cNvPr>
          <p:cNvSpPr txBox="1"/>
          <p:nvPr/>
        </p:nvSpPr>
        <p:spPr>
          <a:xfrm>
            <a:off x="4697042" y="5425615"/>
            <a:ext cx="468398" cy="461665"/>
          </a:xfrm>
          <a:prstGeom prst="rect">
            <a:avLst/>
          </a:prstGeom>
          <a:noFill/>
        </p:spPr>
        <p:txBody>
          <a:bodyPr wrap="none" rtlCol="0">
            <a:spAutoFit/>
          </a:bodyPr>
          <a:lstStyle/>
          <a:p>
            <a:r>
              <a:rPr lang="en-US" sz="2400" dirty="0"/>
              <a:t>F?</a:t>
            </a:r>
          </a:p>
        </p:txBody>
      </p:sp>
      <p:sp>
        <p:nvSpPr>
          <p:cNvPr id="10" name="Content Placeholder 2">
            <a:extLst>
              <a:ext uri="{FF2B5EF4-FFF2-40B4-BE49-F238E27FC236}">
                <a16:creationId xmlns:a16="http://schemas.microsoft.com/office/drawing/2014/main" id="{4485C2FC-F760-8450-0E62-F59CB3DFE20C}"/>
              </a:ext>
            </a:extLst>
          </p:cNvPr>
          <p:cNvSpPr>
            <a:spLocks noGrp="1"/>
          </p:cNvSpPr>
          <p:nvPr>
            <p:ph idx="1"/>
          </p:nvPr>
        </p:nvSpPr>
        <p:spPr>
          <a:xfrm>
            <a:off x="304800" y="1600200"/>
            <a:ext cx="4267200" cy="4525963"/>
          </a:xfrm>
        </p:spPr>
        <p:txBody>
          <a:bodyPr/>
          <a:lstStyle/>
          <a:p>
            <a:r>
              <a:rPr lang="en-US" dirty="0"/>
              <a:t>Midterm exam: 30%</a:t>
            </a:r>
          </a:p>
          <a:p>
            <a:r>
              <a:rPr lang="en-US" dirty="0"/>
              <a:t>Final exam: 40%</a:t>
            </a:r>
          </a:p>
          <a:p>
            <a:r>
              <a:rPr lang="en-US"/>
              <a:t>Labs</a:t>
            </a:r>
            <a:r>
              <a:rPr lang="en-US" dirty="0"/>
              <a:t>: 30%</a:t>
            </a:r>
          </a:p>
          <a:p>
            <a:pPr lvl="1"/>
            <a:r>
              <a:rPr lang="en-US" dirty="0"/>
              <a:t>Graded on a curve based on the final points</a:t>
            </a:r>
          </a:p>
          <a:p>
            <a:pPr lvl="1"/>
            <a:r>
              <a:rPr lang="en-US" dirty="0"/>
              <a:t>Absolute marks do not matter, but your relative ranking in the class determines your final letter grade</a:t>
            </a:r>
          </a:p>
          <a:p>
            <a:endParaRPr lang="en-US" dirty="0"/>
          </a:p>
        </p:txBody>
      </p:sp>
    </p:spTree>
    <p:extLst>
      <p:ext uri="{BB962C8B-B14F-4D97-AF65-F5344CB8AC3E}">
        <p14:creationId xmlns:p14="http://schemas.microsoft.com/office/powerpoint/2010/main" val="3772300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otalTime>3022</TotalTime>
  <Words>304</Words>
  <Application>Microsoft Office PowerPoint</Application>
  <PresentationFormat>On-screen Show (4:3)</PresentationFormat>
  <Paragraphs>41</Paragraphs>
  <Slides>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Helvetica</vt:lpstr>
      <vt:lpstr>Aptos</vt:lpstr>
      <vt:lpstr>Arial</vt:lpstr>
      <vt:lpstr>Calibri</vt:lpstr>
      <vt:lpstr>Times New Roman</vt:lpstr>
      <vt:lpstr>Wingdings</vt:lpstr>
      <vt:lpstr>Office Theme</vt:lpstr>
      <vt:lpstr>Lecture 0 CSC 256 Course Overview</vt:lpstr>
      <vt:lpstr>Course Logistics</vt:lpstr>
      <vt:lpstr>Discord Channel and Feedback Form</vt:lpstr>
      <vt:lpstr>No Textbook</vt:lpstr>
      <vt:lpstr>Lab Assignments</vt:lpstr>
      <vt:lpstr>Grading Policy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109</cp:revision>
  <dcterms:created xsi:type="dcterms:W3CDTF">2018-08-13T22:58:39Z</dcterms:created>
  <dcterms:modified xsi:type="dcterms:W3CDTF">2025-09-02T17:53:15Z</dcterms:modified>
</cp:coreProperties>
</file>