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0"/>
  </p:notesMasterIdLst>
  <p:handoutMasterIdLst>
    <p:handoutMasterId r:id="rId11"/>
  </p:handoutMasterIdLst>
  <p:sldIdLst>
    <p:sldId id="256" r:id="rId2"/>
    <p:sldId id="332" r:id="rId3"/>
    <p:sldId id="333" r:id="rId4"/>
    <p:sldId id="1504" r:id="rId5"/>
    <p:sldId id="1507" r:id="rId6"/>
    <p:sldId id="1503" r:id="rId7"/>
    <p:sldId id="1505" r:id="rId8"/>
    <p:sldId id="1506" r:id="rId9"/>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8431" autoAdjust="0"/>
  </p:normalViewPr>
  <p:slideViewPr>
    <p:cSldViewPr>
      <p:cViewPr varScale="1">
        <p:scale>
          <a:sx n="64" d="100"/>
          <a:sy n="64" d="100"/>
        </p:scale>
        <p:origin x="11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6119789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855054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B21B0-9BA5-2E46-9FA0-E29283A2A0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777A88-BB89-FED1-C4EB-64508F4C52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3F1210-7BD5-4C65-F4C7-A1B7D6E43A5B}"/>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137898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257D3-3817-E0A1-4EC7-4DB513C399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1A55B-28C8-66E9-85DC-91691ECC3A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A983BE-2C70-DC33-066E-BFDDDB8C0F4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76847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Midterm Exam Answer Key</a:t>
            </a:r>
            <a:br>
              <a:rPr lang="en-US" sz="3000" dirty="0"/>
            </a:b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D37D37-78EA-8798-63F7-D03899A19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C13D19-1E20-74FD-BAED-7017E7C4C54C}"/>
              </a:ext>
            </a:extLst>
          </p:cNvPr>
          <p:cNvSpPr>
            <a:spLocks noGrp="1"/>
          </p:cNvSpPr>
          <p:nvPr>
            <p:ph type="title"/>
          </p:nvPr>
        </p:nvSpPr>
        <p:spPr/>
        <p:txBody>
          <a:bodyPr/>
          <a:lstStyle/>
          <a:p>
            <a:r>
              <a:rPr lang="en-GB" dirty="0"/>
              <a:t>(1) Deadlock</a:t>
            </a:r>
            <a:endParaRPr lang="en-SE" dirty="0"/>
          </a:p>
        </p:txBody>
      </p:sp>
      <p:graphicFrame>
        <p:nvGraphicFramePr>
          <p:cNvPr id="6" name="Content Placeholder 5">
            <a:extLst>
              <a:ext uri="{FF2B5EF4-FFF2-40B4-BE49-F238E27FC236}">
                <a16:creationId xmlns:a16="http://schemas.microsoft.com/office/drawing/2014/main" id="{374884A6-2A73-1875-3FF8-5086AE6B8D05}"/>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0091A085-3945-B396-27F5-B87FDC9A27F3}"/>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E2B250E3-1B90-E61F-4240-3BF9CB6D0204}"/>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18F92D57-5290-DADE-F64E-3F545D7F79C5}"/>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069AC651-3833-4E9C-0B46-BEF5040F9A3B}"/>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6697FB69-5C6F-9B7C-1439-AF1B6F030AFA}"/>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A43CA809-27AD-7F21-D32F-F9307913AB36}"/>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graphicFrame>
        <p:nvGraphicFramePr>
          <p:cNvPr id="17" name="Content Placeholder 5">
            <a:extLst>
              <a:ext uri="{FF2B5EF4-FFF2-40B4-BE49-F238E27FC236}">
                <a16:creationId xmlns:a16="http://schemas.microsoft.com/office/drawing/2014/main" id="{CC7DD6FE-37F0-BD14-8B4D-BD2792E173E8}"/>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a:t>3</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F63A27A6-8761-B06A-8583-5E90F42E5818}"/>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A8BDF628-D122-953B-6418-0AE2E126E85A}"/>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4" name="Group 259">
            <a:extLst>
              <a:ext uri="{FF2B5EF4-FFF2-40B4-BE49-F238E27FC236}">
                <a16:creationId xmlns:a16="http://schemas.microsoft.com/office/drawing/2014/main" id="{E5DCD5E3-95B9-B5A2-18DF-B24147780209}"/>
              </a:ext>
            </a:extLst>
          </p:cNvPr>
          <p:cNvGrpSpPr>
            <a:grpSpLocks/>
          </p:cNvGrpSpPr>
          <p:nvPr/>
        </p:nvGrpSpPr>
        <p:grpSpPr bwMode="auto">
          <a:xfrm>
            <a:off x="8929690" y="1717181"/>
            <a:ext cx="2782885" cy="3810000"/>
            <a:chOff x="1920" y="624"/>
            <a:chExt cx="1753" cy="2400"/>
          </a:xfrm>
        </p:grpSpPr>
        <p:sp>
          <p:nvSpPr>
            <p:cNvPr id="8" name="Rectangle 199">
              <a:extLst>
                <a:ext uri="{FF2B5EF4-FFF2-40B4-BE49-F238E27FC236}">
                  <a16:creationId xmlns:a16="http://schemas.microsoft.com/office/drawing/2014/main" id="{3DA519C5-934A-BA8F-7118-251CCAB86E77}"/>
                </a:ext>
              </a:extLst>
            </p:cNvPr>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0" name="Group 197">
              <a:extLst>
                <a:ext uri="{FF2B5EF4-FFF2-40B4-BE49-F238E27FC236}">
                  <a16:creationId xmlns:a16="http://schemas.microsoft.com/office/drawing/2014/main" id="{13538E69-4E22-CCA1-B43D-DB4CDFF9EE2F}"/>
                </a:ext>
              </a:extLst>
            </p:cNvPr>
            <p:cNvGrpSpPr>
              <a:grpSpLocks/>
            </p:cNvGrpSpPr>
            <p:nvPr/>
          </p:nvGrpSpPr>
          <p:grpSpPr bwMode="auto">
            <a:xfrm>
              <a:off x="2024" y="720"/>
              <a:ext cx="1546" cy="2232"/>
              <a:chOff x="2304" y="816"/>
              <a:chExt cx="1546" cy="2232"/>
            </a:xfrm>
          </p:grpSpPr>
          <p:sp>
            <p:nvSpPr>
              <p:cNvPr id="18" name="Oval 129">
                <a:extLst>
                  <a:ext uri="{FF2B5EF4-FFF2-40B4-BE49-F238E27FC236}">
                    <a16:creationId xmlns:a16="http://schemas.microsoft.com/office/drawing/2014/main" id="{ED273A33-45AD-ED90-5591-0C45C60E8A0C}"/>
                  </a:ext>
                </a:extLst>
              </p:cNvPr>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1" name="Oval 130">
                <a:extLst>
                  <a:ext uri="{FF2B5EF4-FFF2-40B4-BE49-F238E27FC236}">
                    <a16:creationId xmlns:a16="http://schemas.microsoft.com/office/drawing/2014/main" id="{8625500E-5FE8-E104-BAF7-F647C5F74B1D}"/>
                  </a:ext>
                </a:extLst>
              </p:cNvPr>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T</a:t>
                </a:r>
                <a:r>
                  <a:rPr lang="en-US" b="0" baseline="-25000" dirty="0">
                    <a:solidFill>
                      <a:srgbClr val="000000"/>
                    </a:solidFill>
                    <a:latin typeface="Helvetica"/>
                  </a:rPr>
                  <a:t>2</a:t>
                </a:r>
                <a:endParaRPr lang="en-US" b="0" dirty="0">
                  <a:solidFill>
                    <a:srgbClr val="000000"/>
                  </a:solidFill>
                  <a:latin typeface="Helvetica"/>
                </a:endParaRPr>
              </a:p>
            </p:txBody>
          </p:sp>
          <p:sp>
            <p:nvSpPr>
              <p:cNvPr id="22" name="Oval 131">
                <a:extLst>
                  <a:ext uri="{FF2B5EF4-FFF2-40B4-BE49-F238E27FC236}">
                    <a16:creationId xmlns:a16="http://schemas.microsoft.com/office/drawing/2014/main" id="{D8FA2132-C20D-B0F4-2AB1-9EB940E4CADF}"/>
                  </a:ext>
                </a:extLst>
              </p:cNvPr>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3" name="Group 132">
                <a:extLst>
                  <a:ext uri="{FF2B5EF4-FFF2-40B4-BE49-F238E27FC236}">
                    <a16:creationId xmlns:a16="http://schemas.microsoft.com/office/drawing/2014/main" id="{D55A84E0-F6E4-E5DC-0093-68EC6D0E661A}"/>
                  </a:ext>
                </a:extLst>
              </p:cNvPr>
              <p:cNvGrpSpPr>
                <a:grpSpLocks/>
              </p:cNvGrpSpPr>
              <p:nvPr/>
            </p:nvGrpSpPr>
            <p:grpSpPr bwMode="auto">
              <a:xfrm>
                <a:off x="2491" y="816"/>
                <a:ext cx="375" cy="555"/>
                <a:chOff x="576" y="432"/>
                <a:chExt cx="384" cy="569"/>
              </a:xfrm>
            </p:grpSpPr>
            <p:grpSp>
              <p:nvGrpSpPr>
                <p:cNvPr id="49" name="Group 133">
                  <a:extLst>
                    <a:ext uri="{FF2B5EF4-FFF2-40B4-BE49-F238E27FC236}">
                      <a16:creationId xmlns:a16="http://schemas.microsoft.com/office/drawing/2014/main" id="{CE2AA655-F9AE-0DC5-A3ED-9173CE52E919}"/>
                    </a:ext>
                  </a:extLst>
                </p:cNvPr>
                <p:cNvGrpSpPr>
                  <a:grpSpLocks/>
                </p:cNvGrpSpPr>
                <p:nvPr/>
              </p:nvGrpSpPr>
              <p:grpSpPr bwMode="auto">
                <a:xfrm>
                  <a:off x="576" y="665"/>
                  <a:ext cx="384" cy="336"/>
                  <a:chOff x="1680" y="816"/>
                  <a:chExt cx="384" cy="336"/>
                </a:xfrm>
              </p:grpSpPr>
              <p:sp>
                <p:nvSpPr>
                  <p:cNvPr id="51" name="Rectangle 134">
                    <a:extLst>
                      <a:ext uri="{FF2B5EF4-FFF2-40B4-BE49-F238E27FC236}">
                        <a16:creationId xmlns:a16="http://schemas.microsoft.com/office/drawing/2014/main" id="{8B0D25F2-661B-D50B-68D8-3308C943CC5C}"/>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 name="Oval 135">
                    <a:extLst>
                      <a:ext uri="{FF2B5EF4-FFF2-40B4-BE49-F238E27FC236}">
                        <a16:creationId xmlns:a16="http://schemas.microsoft.com/office/drawing/2014/main" id="{65743B4A-6CB7-CBE3-CDF7-1282A655CCDE}"/>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0" name="Text Box 136">
                  <a:extLst>
                    <a:ext uri="{FF2B5EF4-FFF2-40B4-BE49-F238E27FC236}">
                      <a16:creationId xmlns:a16="http://schemas.microsoft.com/office/drawing/2014/main" id="{D556628E-1B69-076D-DE8E-DE7532E81AC3}"/>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24" name="Group 137">
                <a:extLst>
                  <a:ext uri="{FF2B5EF4-FFF2-40B4-BE49-F238E27FC236}">
                    <a16:creationId xmlns:a16="http://schemas.microsoft.com/office/drawing/2014/main" id="{3EFC30A4-7645-670F-A23D-9C8D3270FA31}"/>
                  </a:ext>
                </a:extLst>
              </p:cNvPr>
              <p:cNvGrpSpPr>
                <a:grpSpLocks/>
              </p:cNvGrpSpPr>
              <p:nvPr/>
            </p:nvGrpSpPr>
            <p:grpSpPr bwMode="auto">
              <a:xfrm>
                <a:off x="3194" y="816"/>
                <a:ext cx="375" cy="562"/>
                <a:chOff x="1392" y="432"/>
                <a:chExt cx="384" cy="576"/>
              </a:xfrm>
            </p:grpSpPr>
            <p:grpSp>
              <p:nvGrpSpPr>
                <p:cNvPr id="45" name="Group 138">
                  <a:extLst>
                    <a:ext uri="{FF2B5EF4-FFF2-40B4-BE49-F238E27FC236}">
                      <a16:creationId xmlns:a16="http://schemas.microsoft.com/office/drawing/2014/main" id="{DA054B56-B3E5-5198-EE96-9DEF4F8E1687}"/>
                    </a:ext>
                  </a:extLst>
                </p:cNvPr>
                <p:cNvGrpSpPr>
                  <a:grpSpLocks/>
                </p:cNvGrpSpPr>
                <p:nvPr/>
              </p:nvGrpSpPr>
              <p:grpSpPr bwMode="auto">
                <a:xfrm>
                  <a:off x="1392" y="672"/>
                  <a:ext cx="384" cy="336"/>
                  <a:chOff x="1680" y="816"/>
                  <a:chExt cx="384" cy="336"/>
                </a:xfrm>
              </p:grpSpPr>
              <p:sp>
                <p:nvSpPr>
                  <p:cNvPr id="47" name="Rectangle 139">
                    <a:extLst>
                      <a:ext uri="{FF2B5EF4-FFF2-40B4-BE49-F238E27FC236}">
                        <a16:creationId xmlns:a16="http://schemas.microsoft.com/office/drawing/2014/main" id="{9A3FD2C2-BDF1-F2DF-17B8-EFDF5EAC8DE1}"/>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8" name="Oval 140">
                    <a:extLst>
                      <a:ext uri="{FF2B5EF4-FFF2-40B4-BE49-F238E27FC236}">
                        <a16:creationId xmlns:a16="http://schemas.microsoft.com/office/drawing/2014/main" id="{36906151-9625-C4DB-6A1F-C876E6FCBA1B}"/>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6" name="Text Box 141">
                  <a:extLst>
                    <a:ext uri="{FF2B5EF4-FFF2-40B4-BE49-F238E27FC236}">
                      <a16:creationId xmlns:a16="http://schemas.microsoft.com/office/drawing/2014/main" id="{8859D858-A6F7-D465-B2AF-CB11987C9360}"/>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5" name="Group 142">
                <a:extLst>
                  <a:ext uri="{FF2B5EF4-FFF2-40B4-BE49-F238E27FC236}">
                    <a16:creationId xmlns:a16="http://schemas.microsoft.com/office/drawing/2014/main" id="{6B812CE8-9EC1-1556-7177-A0A1F288A4CB}"/>
                  </a:ext>
                </a:extLst>
              </p:cNvPr>
              <p:cNvGrpSpPr>
                <a:grpSpLocks/>
              </p:cNvGrpSpPr>
              <p:nvPr/>
            </p:nvGrpSpPr>
            <p:grpSpPr bwMode="auto">
              <a:xfrm>
                <a:off x="2632" y="2221"/>
                <a:ext cx="375" cy="654"/>
                <a:chOff x="672" y="2112"/>
                <a:chExt cx="384" cy="670"/>
              </a:xfrm>
            </p:grpSpPr>
            <p:grpSp>
              <p:nvGrpSpPr>
                <p:cNvPr id="40" name="Group 143">
                  <a:extLst>
                    <a:ext uri="{FF2B5EF4-FFF2-40B4-BE49-F238E27FC236}">
                      <a16:creationId xmlns:a16="http://schemas.microsoft.com/office/drawing/2014/main" id="{C29C499A-428B-A64B-EC38-BA14E5D5FB22}"/>
                    </a:ext>
                  </a:extLst>
                </p:cNvPr>
                <p:cNvGrpSpPr>
                  <a:grpSpLocks/>
                </p:cNvGrpSpPr>
                <p:nvPr/>
              </p:nvGrpSpPr>
              <p:grpSpPr bwMode="auto">
                <a:xfrm>
                  <a:off x="672" y="2112"/>
                  <a:ext cx="384" cy="432"/>
                  <a:chOff x="672" y="2064"/>
                  <a:chExt cx="384" cy="432"/>
                </a:xfrm>
              </p:grpSpPr>
              <p:sp>
                <p:nvSpPr>
                  <p:cNvPr id="42" name="Rectangle 144">
                    <a:extLst>
                      <a:ext uri="{FF2B5EF4-FFF2-40B4-BE49-F238E27FC236}">
                        <a16:creationId xmlns:a16="http://schemas.microsoft.com/office/drawing/2014/main" id="{B783A8D8-A438-AB8C-42B8-83DE6FD8B874}"/>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145">
                    <a:extLst>
                      <a:ext uri="{FF2B5EF4-FFF2-40B4-BE49-F238E27FC236}">
                        <a16:creationId xmlns:a16="http://schemas.microsoft.com/office/drawing/2014/main" id="{D3105FA3-EA54-BB6F-45C3-567CBCD290C7}"/>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146">
                    <a:extLst>
                      <a:ext uri="{FF2B5EF4-FFF2-40B4-BE49-F238E27FC236}">
                        <a16:creationId xmlns:a16="http://schemas.microsoft.com/office/drawing/2014/main" id="{BC765E83-C071-9F25-383D-AA2D2E9B1009}"/>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147">
                  <a:extLst>
                    <a:ext uri="{FF2B5EF4-FFF2-40B4-BE49-F238E27FC236}">
                      <a16:creationId xmlns:a16="http://schemas.microsoft.com/office/drawing/2014/main" id="{949619DA-DC54-AB9B-21DD-18E38B11C753}"/>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6" name="Group 148">
                <a:extLst>
                  <a:ext uri="{FF2B5EF4-FFF2-40B4-BE49-F238E27FC236}">
                    <a16:creationId xmlns:a16="http://schemas.microsoft.com/office/drawing/2014/main" id="{CB8E8B1C-FE96-65FA-ABAC-0E4F7DE7A58B}"/>
                  </a:ext>
                </a:extLst>
              </p:cNvPr>
              <p:cNvGrpSpPr>
                <a:grpSpLocks/>
              </p:cNvGrpSpPr>
              <p:nvPr/>
            </p:nvGrpSpPr>
            <p:grpSpPr bwMode="auto">
              <a:xfrm>
                <a:off x="3428" y="2221"/>
                <a:ext cx="375" cy="827"/>
                <a:chOff x="1584" y="2064"/>
                <a:chExt cx="384" cy="847"/>
              </a:xfrm>
            </p:grpSpPr>
            <p:grpSp>
              <p:nvGrpSpPr>
                <p:cNvPr id="34" name="Group 149">
                  <a:extLst>
                    <a:ext uri="{FF2B5EF4-FFF2-40B4-BE49-F238E27FC236}">
                      <a16:creationId xmlns:a16="http://schemas.microsoft.com/office/drawing/2014/main" id="{D8C00B37-9FD9-4B53-02FC-2F7EDD30BD2C}"/>
                    </a:ext>
                  </a:extLst>
                </p:cNvPr>
                <p:cNvGrpSpPr>
                  <a:grpSpLocks/>
                </p:cNvGrpSpPr>
                <p:nvPr/>
              </p:nvGrpSpPr>
              <p:grpSpPr bwMode="auto">
                <a:xfrm>
                  <a:off x="1584" y="2064"/>
                  <a:ext cx="384" cy="576"/>
                  <a:chOff x="1584" y="2064"/>
                  <a:chExt cx="384" cy="576"/>
                </a:xfrm>
              </p:grpSpPr>
              <p:sp>
                <p:nvSpPr>
                  <p:cNvPr id="36" name="Rectangle 150">
                    <a:extLst>
                      <a:ext uri="{FF2B5EF4-FFF2-40B4-BE49-F238E27FC236}">
                        <a16:creationId xmlns:a16="http://schemas.microsoft.com/office/drawing/2014/main" id="{29DF653D-3EAD-A093-F2A7-1ACC506AD7E0}"/>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Oval 151">
                    <a:extLst>
                      <a:ext uri="{FF2B5EF4-FFF2-40B4-BE49-F238E27FC236}">
                        <a16:creationId xmlns:a16="http://schemas.microsoft.com/office/drawing/2014/main" id="{84D6DCBF-2DF7-2639-B915-161EE77B9C7A}"/>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Oval 152">
                    <a:extLst>
                      <a:ext uri="{FF2B5EF4-FFF2-40B4-BE49-F238E27FC236}">
                        <a16:creationId xmlns:a16="http://schemas.microsoft.com/office/drawing/2014/main" id="{C622C105-CE93-E28F-27E1-D01DDC2F32C1}"/>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Oval 153">
                    <a:extLst>
                      <a:ext uri="{FF2B5EF4-FFF2-40B4-BE49-F238E27FC236}">
                        <a16:creationId xmlns:a16="http://schemas.microsoft.com/office/drawing/2014/main" id="{85B792D1-6E57-5DB7-A03C-F3FA84E2485D}"/>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35" name="Text Box 154">
                  <a:extLst>
                    <a:ext uri="{FF2B5EF4-FFF2-40B4-BE49-F238E27FC236}">
                      <a16:creationId xmlns:a16="http://schemas.microsoft.com/office/drawing/2014/main" id="{583581B2-D09B-37E3-1B4A-E6798FDE3144}"/>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27" name="Line 155">
                <a:extLst>
                  <a:ext uri="{FF2B5EF4-FFF2-40B4-BE49-F238E27FC236}">
                    <a16:creationId xmlns:a16="http://schemas.microsoft.com/office/drawing/2014/main" id="{F7C5D6E3-02F3-444F-5725-7F21A836A719}"/>
                  </a:ext>
                </a:extLst>
              </p:cNvPr>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8" name="Line 156">
                <a:extLst>
                  <a:ext uri="{FF2B5EF4-FFF2-40B4-BE49-F238E27FC236}">
                    <a16:creationId xmlns:a16="http://schemas.microsoft.com/office/drawing/2014/main" id="{F074E2D4-1334-61B0-DCCF-202900686F17}"/>
                  </a:ext>
                </a:extLst>
              </p:cNvPr>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29" name="Line 157">
                <a:extLst>
                  <a:ext uri="{FF2B5EF4-FFF2-40B4-BE49-F238E27FC236}">
                    <a16:creationId xmlns:a16="http://schemas.microsoft.com/office/drawing/2014/main" id="{BB6CBE07-E44E-96C3-ADF8-80F3854BC6DD}"/>
                  </a:ext>
                </a:extLst>
              </p:cNvPr>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0" name="Line 158">
                <a:extLst>
                  <a:ext uri="{FF2B5EF4-FFF2-40B4-BE49-F238E27FC236}">
                    <a16:creationId xmlns:a16="http://schemas.microsoft.com/office/drawing/2014/main" id="{24AD1138-A59B-E288-6343-38323109E168}"/>
                  </a:ext>
                </a:extLst>
              </p:cNvPr>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1" name="Line 159">
                <a:extLst>
                  <a:ext uri="{FF2B5EF4-FFF2-40B4-BE49-F238E27FC236}">
                    <a16:creationId xmlns:a16="http://schemas.microsoft.com/office/drawing/2014/main" id="{3E77A553-9BAF-4A69-8479-FA64B748FC60}"/>
                  </a:ext>
                </a:extLst>
              </p:cNvPr>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2" name="Line 160">
                <a:extLst>
                  <a:ext uri="{FF2B5EF4-FFF2-40B4-BE49-F238E27FC236}">
                    <a16:creationId xmlns:a16="http://schemas.microsoft.com/office/drawing/2014/main" id="{99B3BF0A-9C20-4CA6-A6D1-012D86798970}"/>
                  </a:ext>
                </a:extLst>
              </p:cNvPr>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3" name="Line 195">
                <a:extLst>
                  <a:ext uri="{FF2B5EF4-FFF2-40B4-BE49-F238E27FC236}">
                    <a16:creationId xmlns:a16="http://schemas.microsoft.com/office/drawing/2014/main" id="{2A196EAE-BC94-9481-D8D3-0F35D80A6814}"/>
                  </a:ext>
                </a:extLst>
              </p:cNvPr>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 name="Oval 4">
            <a:extLst>
              <a:ext uri="{FF2B5EF4-FFF2-40B4-BE49-F238E27FC236}">
                <a16:creationId xmlns:a16="http://schemas.microsoft.com/office/drawing/2014/main" id="{985A59C8-7B76-7AD2-A05F-5501DC9A6F3D}"/>
              </a:ext>
            </a:extLst>
          </p:cNvPr>
          <p:cNvSpPr/>
          <p:nvPr/>
        </p:nvSpPr>
        <p:spPr bwMode="auto">
          <a:xfrm>
            <a:off x="228600" y="4396630"/>
            <a:ext cx="67420" cy="67420"/>
          </a:xfrm>
          <a:prstGeom prst="ellipse">
            <a:avLst/>
          </a:prstGeom>
          <a:solidFill>
            <a:schemeClr val="bg1"/>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53" name="Rectangle 52">
            <a:extLst>
              <a:ext uri="{FF2B5EF4-FFF2-40B4-BE49-F238E27FC236}">
                <a16:creationId xmlns:a16="http://schemas.microsoft.com/office/drawing/2014/main" id="{75CF303D-0235-EE26-6F42-FFEAB69EEFAB}"/>
              </a:ext>
            </a:extLst>
          </p:cNvPr>
          <p:cNvSpPr/>
          <p:nvPr/>
        </p:nvSpPr>
        <p:spPr bwMode="auto">
          <a:xfrm rot="2273811">
            <a:off x="10607183" y="2781004"/>
            <a:ext cx="144313" cy="435808"/>
          </a:xfrm>
          <a:prstGeom prst="rect">
            <a:avLst/>
          </a:prstGeom>
          <a:solidFill>
            <a:schemeClr val="bg1"/>
          </a:solidFill>
          <a:ln w="12700" cap="flat" cmpd="sng" algn="ctr">
            <a:no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7405195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1F8B5-6578-D253-5E4F-41B850311C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0DADC-3DCA-1338-D3EB-45125726F10C}"/>
              </a:ext>
            </a:extLst>
          </p:cNvPr>
          <p:cNvSpPr>
            <a:spLocks noGrp="1"/>
          </p:cNvSpPr>
          <p:nvPr>
            <p:ph type="title"/>
          </p:nvPr>
        </p:nvSpPr>
        <p:spPr/>
        <p:txBody>
          <a:bodyPr/>
          <a:lstStyle/>
          <a:p>
            <a:r>
              <a:rPr lang="en-GB" dirty="0"/>
              <a:t>(1) </a:t>
            </a:r>
            <a:r>
              <a:rPr lang="en-GB"/>
              <a:t>No Deadlock</a:t>
            </a:r>
            <a:endParaRPr lang="en-SE" dirty="0"/>
          </a:p>
        </p:txBody>
      </p:sp>
      <p:graphicFrame>
        <p:nvGraphicFramePr>
          <p:cNvPr id="6" name="Content Placeholder 5">
            <a:extLst>
              <a:ext uri="{FF2B5EF4-FFF2-40B4-BE49-F238E27FC236}">
                <a16:creationId xmlns:a16="http://schemas.microsoft.com/office/drawing/2014/main" id="{A2A19FF2-1DA1-92D8-EA48-D5EB242F62E9}"/>
              </a:ext>
            </a:extLst>
          </p:cNvPr>
          <p:cNvGraphicFramePr>
            <a:graphicFrameLocks noGrp="1"/>
          </p:cNvGraphicFramePr>
          <p:nvPr>
            <p:ph idx="1"/>
          </p:nvPr>
        </p:nvGraphicFramePr>
        <p:xfrm>
          <a:off x="164995" y="156466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9" name="Content Placeholder 5">
            <a:extLst>
              <a:ext uri="{FF2B5EF4-FFF2-40B4-BE49-F238E27FC236}">
                <a16:creationId xmlns:a16="http://schemas.microsoft.com/office/drawing/2014/main" id="{F7BEB3D7-83F5-5ADF-9D4F-E1FEE0C7AA60}"/>
              </a:ext>
            </a:extLst>
          </p:cNvPr>
          <p:cNvGraphicFramePr>
            <a:graphicFrameLocks/>
          </p:cNvGraphicFramePr>
          <p:nvPr/>
        </p:nvGraphicFramePr>
        <p:xfrm>
          <a:off x="3115025"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1" name="Content Placeholder 5">
            <a:extLst>
              <a:ext uri="{FF2B5EF4-FFF2-40B4-BE49-F238E27FC236}">
                <a16:creationId xmlns:a16="http://schemas.microsoft.com/office/drawing/2014/main" id="{64022BDF-1C1A-B5D5-AB98-C9EB5A72FB44}"/>
              </a:ext>
            </a:extLst>
          </p:cNvPr>
          <p:cNvGraphicFramePr>
            <a:graphicFrameLocks/>
          </p:cNvGraphicFramePr>
          <p:nvPr/>
        </p:nvGraphicFramePr>
        <p:xfrm>
          <a:off x="430434"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bl>
          </a:graphicData>
        </a:graphic>
      </p:graphicFrame>
      <p:sp>
        <p:nvSpPr>
          <p:cNvPr id="12" name="TextBox 11">
            <a:extLst>
              <a:ext uri="{FF2B5EF4-FFF2-40B4-BE49-F238E27FC236}">
                <a16:creationId xmlns:a16="http://schemas.microsoft.com/office/drawing/2014/main" id="{CE92B319-0586-5F45-51BD-F546AB3FC137}"/>
              </a:ext>
            </a:extLst>
          </p:cNvPr>
          <p:cNvSpPr txBox="1"/>
          <p:nvPr/>
        </p:nvSpPr>
        <p:spPr>
          <a:xfrm>
            <a:off x="1079420" y="1089724"/>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13" name="TextBox 12">
            <a:extLst>
              <a:ext uri="{FF2B5EF4-FFF2-40B4-BE49-F238E27FC236}">
                <a16:creationId xmlns:a16="http://schemas.microsoft.com/office/drawing/2014/main" id="{EB56816D-C3DE-FA89-E23E-FE58229DE848}"/>
              </a:ext>
            </a:extLst>
          </p:cNvPr>
          <p:cNvSpPr txBox="1"/>
          <p:nvPr/>
        </p:nvSpPr>
        <p:spPr>
          <a:xfrm>
            <a:off x="3812354" y="1089724"/>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14" name="TextBox 13">
            <a:extLst>
              <a:ext uri="{FF2B5EF4-FFF2-40B4-BE49-F238E27FC236}">
                <a16:creationId xmlns:a16="http://schemas.microsoft.com/office/drawing/2014/main" id="{987AC1E4-3331-6E73-F2D0-30944BBAA416}"/>
              </a:ext>
            </a:extLst>
          </p:cNvPr>
          <p:cNvSpPr txBox="1"/>
          <p:nvPr/>
        </p:nvSpPr>
        <p:spPr>
          <a:xfrm>
            <a:off x="1002907" y="3308269"/>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5" name="TextBox 14">
            <a:extLst>
              <a:ext uri="{FF2B5EF4-FFF2-40B4-BE49-F238E27FC236}">
                <a16:creationId xmlns:a16="http://schemas.microsoft.com/office/drawing/2014/main" id="{92758FF1-CF71-2E9C-636D-2EDEF52E47F9}"/>
              </a:ext>
            </a:extLst>
          </p:cNvPr>
          <p:cNvSpPr txBox="1"/>
          <p:nvPr/>
        </p:nvSpPr>
        <p:spPr>
          <a:xfrm>
            <a:off x="3782807" y="3308269"/>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
        <p:nvSpPr>
          <p:cNvPr id="16" name="TextBox 15">
            <a:extLst>
              <a:ext uri="{FF2B5EF4-FFF2-40B4-BE49-F238E27FC236}">
                <a16:creationId xmlns:a16="http://schemas.microsoft.com/office/drawing/2014/main" id="{CE2E270C-D98F-7787-8879-89BF91836E93}"/>
              </a:ext>
            </a:extLst>
          </p:cNvPr>
          <p:cNvSpPr txBox="1"/>
          <p:nvPr/>
        </p:nvSpPr>
        <p:spPr>
          <a:xfrm>
            <a:off x="2971800" y="5450474"/>
            <a:ext cx="3377848" cy="400110"/>
          </a:xfrm>
          <a:prstGeom prst="rect">
            <a:avLst/>
          </a:prstGeom>
          <a:noFill/>
        </p:spPr>
        <p:txBody>
          <a:bodyPr wrap="none" rtlCol="0">
            <a:spAutoFit/>
          </a:bodyPr>
          <a:lstStyle/>
          <a:p>
            <a:r>
              <a:rPr lang="en-US" altLang="zh-CN" sz="2000" b="0" dirty="0">
                <a:solidFill>
                  <a:schemeClr val="dk1"/>
                </a:solidFill>
                <a:latin typeface="+mn-lt"/>
                <a:ea typeface="+mn-ea"/>
                <a:cs typeface="+mn-cs"/>
              </a:rPr>
              <a:t>Safe Sequence: T3, T2, T1</a:t>
            </a:r>
            <a:endParaRPr lang="en-GB" sz="2000" b="0" dirty="0">
              <a:solidFill>
                <a:schemeClr val="dk1"/>
              </a:solidFill>
              <a:latin typeface="+mn-lt"/>
              <a:ea typeface="+mn-ea"/>
              <a:cs typeface="+mn-cs"/>
            </a:endParaRPr>
          </a:p>
        </p:txBody>
      </p:sp>
      <p:graphicFrame>
        <p:nvGraphicFramePr>
          <p:cNvPr id="17" name="Content Placeholder 5">
            <a:extLst>
              <a:ext uri="{FF2B5EF4-FFF2-40B4-BE49-F238E27FC236}">
                <a16:creationId xmlns:a16="http://schemas.microsoft.com/office/drawing/2014/main" id="{C911E7B5-59D8-E4FE-0556-4BAD12916F60}"/>
              </a:ext>
            </a:extLst>
          </p:cNvPr>
          <p:cNvGraphicFramePr>
            <a:graphicFrameLocks/>
          </p:cNvGraphicFramePr>
          <p:nvPr/>
        </p:nvGraphicFramePr>
        <p:xfrm>
          <a:off x="3436838" y="3712289"/>
          <a:ext cx="2123524" cy="79248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3030728590"/>
                  </a:ext>
                </a:extLst>
              </a:tr>
            </a:tbl>
          </a:graphicData>
        </a:graphic>
      </p:graphicFrame>
      <p:graphicFrame>
        <p:nvGraphicFramePr>
          <p:cNvPr id="19" name="Content Placeholder 5">
            <a:extLst>
              <a:ext uri="{FF2B5EF4-FFF2-40B4-BE49-F238E27FC236}">
                <a16:creationId xmlns:a16="http://schemas.microsoft.com/office/drawing/2014/main" id="{4A9F75A4-A8E3-8A57-C685-1D6D66C901F7}"/>
              </a:ext>
            </a:extLst>
          </p:cNvPr>
          <p:cNvGraphicFramePr>
            <a:graphicFrameLocks/>
          </p:cNvGraphicFramePr>
          <p:nvPr/>
        </p:nvGraphicFramePr>
        <p:xfrm>
          <a:off x="6172200" y="1571112"/>
          <a:ext cx="2654405" cy="158496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T2</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extLst>
                  <a:ext uri="{0D108BD9-81ED-4DB2-BD59-A6C34878D82A}">
                    <a16:rowId xmlns:a16="http://schemas.microsoft.com/office/drawing/2014/main" val="3030728590"/>
                  </a:ext>
                </a:extLst>
              </a:tr>
            </a:tbl>
          </a:graphicData>
        </a:graphic>
      </p:graphicFrame>
      <p:sp>
        <p:nvSpPr>
          <p:cNvPr id="20" name="TextBox 19">
            <a:extLst>
              <a:ext uri="{FF2B5EF4-FFF2-40B4-BE49-F238E27FC236}">
                <a16:creationId xmlns:a16="http://schemas.microsoft.com/office/drawing/2014/main" id="{8CB0CF7D-151E-4D43-2793-880F56FA1DE9}"/>
              </a:ext>
            </a:extLst>
          </p:cNvPr>
          <p:cNvSpPr txBox="1"/>
          <p:nvPr/>
        </p:nvSpPr>
        <p:spPr>
          <a:xfrm>
            <a:off x="7103552" y="1089724"/>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grpSp>
        <p:nvGrpSpPr>
          <p:cNvPr id="22" name="Group 256">
            <a:extLst>
              <a:ext uri="{FF2B5EF4-FFF2-40B4-BE49-F238E27FC236}">
                <a16:creationId xmlns:a16="http://schemas.microsoft.com/office/drawing/2014/main" id="{502A7E65-1115-8306-D3EE-9266087F6504}"/>
              </a:ext>
            </a:extLst>
          </p:cNvPr>
          <p:cNvGrpSpPr>
            <a:grpSpLocks/>
          </p:cNvGrpSpPr>
          <p:nvPr/>
        </p:nvGrpSpPr>
        <p:grpSpPr bwMode="auto">
          <a:xfrm>
            <a:off x="9225509" y="1519084"/>
            <a:ext cx="2782887" cy="3810000"/>
            <a:chOff x="39" y="624"/>
            <a:chExt cx="1753" cy="2400"/>
          </a:xfrm>
        </p:grpSpPr>
        <p:sp>
          <p:nvSpPr>
            <p:cNvPr id="24" name="Rectangle 198">
              <a:extLst>
                <a:ext uri="{FF2B5EF4-FFF2-40B4-BE49-F238E27FC236}">
                  <a16:creationId xmlns:a16="http://schemas.microsoft.com/office/drawing/2014/main" id="{36C36437-765C-35BF-27D1-787DD760CA1D}"/>
                </a:ext>
              </a:extLst>
            </p:cNvPr>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5" name="Group 255">
              <a:extLst>
                <a:ext uri="{FF2B5EF4-FFF2-40B4-BE49-F238E27FC236}">
                  <a16:creationId xmlns:a16="http://schemas.microsoft.com/office/drawing/2014/main" id="{2B8244FF-FB0E-58F8-899B-8C1B482D71A0}"/>
                </a:ext>
              </a:extLst>
            </p:cNvPr>
            <p:cNvGrpSpPr>
              <a:grpSpLocks/>
            </p:cNvGrpSpPr>
            <p:nvPr/>
          </p:nvGrpSpPr>
          <p:grpSpPr bwMode="auto">
            <a:xfrm>
              <a:off x="143" y="624"/>
              <a:ext cx="1546" cy="2232"/>
              <a:chOff x="143" y="624"/>
              <a:chExt cx="1546" cy="2232"/>
            </a:xfrm>
          </p:grpSpPr>
          <p:sp>
            <p:nvSpPr>
              <p:cNvPr id="26" name="Oval 6">
                <a:extLst>
                  <a:ext uri="{FF2B5EF4-FFF2-40B4-BE49-F238E27FC236}">
                    <a16:creationId xmlns:a16="http://schemas.microsoft.com/office/drawing/2014/main" id="{8E86E360-BDC9-E322-E08A-5A5C8CACF556}"/>
                  </a:ext>
                </a:extLst>
              </p:cNvPr>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27" name="Oval 7">
                <a:extLst>
                  <a:ext uri="{FF2B5EF4-FFF2-40B4-BE49-F238E27FC236}">
                    <a16:creationId xmlns:a16="http://schemas.microsoft.com/office/drawing/2014/main" id="{1EDC7918-9C8E-03AD-5420-626B64DBBBB4}"/>
                  </a:ext>
                </a:extLst>
              </p:cNvPr>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28" name="Oval 8">
                <a:extLst>
                  <a:ext uri="{FF2B5EF4-FFF2-40B4-BE49-F238E27FC236}">
                    <a16:creationId xmlns:a16="http://schemas.microsoft.com/office/drawing/2014/main" id="{EE3F91ED-8292-9269-C9A4-CA4C991762AD}"/>
                  </a:ext>
                </a:extLst>
              </p:cNvPr>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9" name="Group 47">
                <a:extLst>
                  <a:ext uri="{FF2B5EF4-FFF2-40B4-BE49-F238E27FC236}">
                    <a16:creationId xmlns:a16="http://schemas.microsoft.com/office/drawing/2014/main" id="{A6A7248E-02CD-4B06-9140-B3F8548FB003}"/>
                  </a:ext>
                </a:extLst>
              </p:cNvPr>
              <p:cNvGrpSpPr>
                <a:grpSpLocks/>
              </p:cNvGrpSpPr>
              <p:nvPr/>
            </p:nvGrpSpPr>
            <p:grpSpPr bwMode="auto">
              <a:xfrm>
                <a:off x="330" y="624"/>
                <a:ext cx="375" cy="555"/>
                <a:chOff x="576" y="432"/>
                <a:chExt cx="384" cy="569"/>
              </a:xfrm>
            </p:grpSpPr>
            <p:grpSp>
              <p:nvGrpSpPr>
                <p:cNvPr id="55" name="Group 37">
                  <a:extLst>
                    <a:ext uri="{FF2B5EF4-FFF2-40B4-BE49-F238E27FC236}">
                      <a16:creationId xmlns:a16="http://schemas.microsoft.com/office/drawing/2014/main" id="{8C878654-7F01-431C-0FC8-0401D3F3754F}"/>
                    </a:ext>
                  </a:extLst>
                </p:cNvPr>
                <p:cNvGrpSpPr>
                  <a:grpSpLocks/>
                </p:cNvGrpSpPr>
                <p:nvPr/>
              </p:nvGrpSpPr>
              <p:grpSpPr bwMode="auto">
                <a:xfrm>
                  <a:off x="576" y="665"/>
                  <a:ext cx="384" cy="336"/>
                  <a:chOff x="1680" y="816"/>
                  <a:chExt cx="384" cy="336"/>
                </a:xfrm>
              </p:grpSpPr>
              <p:sp>
                <p:nvSpPr>
                  <p:cNvPr id="57" name="Rectangle 38">
                    <a:extLst>
                      <a:ext uri="{FF2B5EF4-FFF2-40B4-BE49-F238E27FC236}">
                        <a16:creationId xmlns:a16="http://schemas.microsoft.com/office/drawing/2014/main" id="{8A77BCE4-34F2-F76B-87BB-FF51571F04F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8" name="Oval 39">
                    <a:extLst>
                      <a:ext uri="{FF2B5EF4-FFF2-40B4-BE49-F238E27FC236}">
                        <a16:creationId xmlns:a16="http://schemas.microsoft.com/office/drawing/2014/main" id="{819970A9-E2C0-9D1F-B0D7-6613C51683AA}"/>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6" name="Text Box 40">
                  <a:extLst>
                    <a:ext uri="{FF2B5EF4-FFF2-40B4-BE49-F238E27FC236}">
                      <a16:creationId xmlns:a16="http://schemas.microsoft.com/office/drawing/2014/main" id="{B1B0F546-3A67-2035-52C2-813B5F35A70D}"/>
                    </a:ext>
                  </a:extLst>
                </p:cNvPr>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30" name="Group 48">
                <a:extLst>
                  <a:ext uri="{FF2B5EF4-FFF2-40B4-BE49-F238E27FC236}">
                    <a16:creationId xmlns:a16="http://schemas.microsoft.com/office/drawing/2014/main" id="{D1FE104F-C335-9AC7-AA9A-F1CB122D5FCE}"/>
                  </a:ext>
                </a:extLst>
              </p:cNvPr>
              <p:cNvGrpSpPr>
                <a:grpSpLocks/>
              </p:cNvGrpSpPr>
              <p:nvPr/>
            </p:nvGrpSpPr>
            <p:grpSpPr bwMode="auto">
              <a:xfrm>
                <a:off x="1033" y="624"/>
                <a:ext cx="375" cy="562"/>
                <a:chOff x="1392" y="432"/>
                <a:chExt cx="384" cy="576"/>
              </a:xfrm>
            </p:grpSpPr>
            <p:grpSp>
              <p:nvGrpSpPr>
                <p:cNvPr id="51" name="Group 36">
                  <a:extLst>
                    <a:ext uri="{FF2B5EF4-FFF2-40B4-BE49-F238E27FC236}">
                      <a16:creationId xmlns:a16="http://schemas.microsoft.com/office/drawing/2014/main" id="{4751325D-B98F-6A5D-4E6D-FB19FE52CD5D}"/>
                    </a:ext>
                  </a:extLst>
                </p:cNvPr>
                <p:cNvGrpSpPr>
                  <a:grpSpLocks/>
                </p:cNvGrpSpPr>
                <p:nvPr/>
              </p:nvGrpSpPr>
              <p:grpSpPr bwMode="auto">
                <a:xfrm>
                  <a:off x="1392" y="672"/>
                  <a:ext cx="384" cy="336"/>
                  <a:chOff x="1680" y="816"/>
                  <a:chExt cx="384" cy="336"/>
                </a:xfrm>
              </p:grpSpPr>
              <p:sp>
                <p:nvSpPr>
                  <p:cNvPr id="53" name="Rectangle 24">
                    <a:extLst>
                      <a:ext uri="{FF2B5EF4-FFF2-40B4-BE49-F238E27FC236}">
                        <a16:creationId xmlns:a16="http://schemas.microsoft.com/office/drawing/2014/main" id="{06E59691-CE3D-D199-56F8-51974A5CD1AD}"/>
                      </a:ext>
                    </a:extLst>
                  </p:cNvPr>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4" name="Oval 34">
                    <a:extLst>
                      <a:ext uri="{FF2B5EF4-FFF2-40B4-BE49-F238E27FC236}">
                        <a16:creationId xmlns:a16="http://schemas.microsoft.com/office/drawing/2014/main" id="{24897B62-9374-160C-861B-E47177E741E4}"/>
                      </a:ext>
                    </a:extLst>
                  </p:cNvPr>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 name="Text Box 41">
                  <a:extLst>
                    <a:ext uri="{FF2B5EF4-FFF2-40B4-BE49-F238E27FC236}">
                      <a16:creationId xmlns:a16="http://schemas.microsoft.com/office/drawing/2014/main" id="{59FE8C04-D0FA-8E3D-0750-790ABAE0D7DC}"/>
                    </a:ext>
                  </a:extLst>
                </p:cNvPr>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31" name="Group 46">
                <a:extLst>
                  <a:ext uri="{FF2B5EF4-FFF2-40B4-BE49-F238E27FC236}">
                    <a16:creationId xmlns:a16="http://schemas.microsoft.com/office/drawing/2014/main" id="{CD5D9A7B-1E17-769F-66C8-C2174274F29C}"/>
                  </a:ext>
                </a:extLst>
              </p:cNvPr>
              <p:cNvGrpSpPr>
                <a:grpSpLocks/>
              </p:cNvGrpSpPr>
              <p:nvPr/>
            </p:nvGrpSpPr>
            <p:grpSpPr bwMode="auto">
              <a:xfrm>
                <a:off x="471" y="2029"/>
                <a:ext cx="375" cy="654"/>
                <a:chOff x="672" y="2112"/>
                <a:chExt cx="384" cy="670"/>
              </a:xfrm>
            </p:grpSpPr>
            <p:grpSp>
              <p:nvGrpSpPr>
                <p:cNvPr id="46" name="Group 30">
                  <a:extLst>
                    <a:ext uri="{FF2B5EF4-FFF2-40B4-BE49-F238E27FC236}">
                      <a16:creationId xmlns:a16="http://schemas.microsoft.com/office/drawing/2014/main" id="{92E00D01-E0C2-07E2-E758-1F21CD5FF023}"/>
                    </a:ext>
                  </a:extLst>
                </p:cNvPr>
                <p:cNvGrpSpPr>
                  <a:grpSpLocks/>
                </p:cNvGrpSpPr>
                <p:nvPr/>
              </p:nvGrpSpPr>
              <p:grpSpPr bwMode="auto">
                <a:xfrm>
                  <a:off x="672" y="2112"/>
                  <a:ext cx="384" cy="432"/>
                  <a:chOff x="672" y="2064"/>
                  <a:chExt cx="384" cy="432"/>
                </a:xfrm>
              </p:grpSpPr>
              <p:sp>
                <p:nvSpPr>
                  <p:cNvPr id="48" name="Rectangle 9">
                    <a:extLst>
                      <a:ext uri="{FF2B5EF4-FFF2-40B4-BE49-F238E27FC236}">
                        <a16:creationId xmlns:a16="http://schemas.microsoft.com/office/drawing/2014/main" id="{55D3DE44-8B0B-E572-A2D1-D0B115508651}"/>
                      </a:ext>
                    </a:extLst>
                  </p:cNvPr>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9" name="Oval 12">
                    <a:extLst>
                      <a:ext uri="{FF2B5EF4-FFF2-40B4-BE49-F238E27FC236}">
                        <a16:creationId xmlns:a16="http://schemas.microsoft.com/office/drawing/2014/main" id="{1D037662-B81B-9CF1-67A4-9B90D518A411}"/>
                      </a:ext>
                    </a:extLst>
                  </p:cNvPr>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0" name="Oval 26">
                    <a:extLst>
                      <a:ext uri="{FF2B5EF4-FFF2-40B4-BE49-F238E27FC236}">
                        <a16:creationId xmlns:a16="http://schemas.microsoft.com/office/drawing/2014/main" id="{92B710C7-D7A1-FAD1-4972-B52C4DB5B261}"/>
                      </a:ext>
                    </a:extLst>
                  </p:cNvPr>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7" name="Text Box 42">
                  <a:extLst>
                    <a:ext uri="{FF2B5EF4-FFF2-40B4-BE49-F238E27FC236}">
                      <a16:creationId xmlns:a16="http://schemas.microsoft.com/office/drawing/2014/main" id="{C3840BCE-F920-EC7A-3FE6-454E6B9FA414}"/>
                    </a:ext>
                  </a:extLst>
                </p:cNvPr>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32" name="Group 45">
                <a:extLst>
                  <a:ext uri="{FF2B5EF4-FFF2-40B4-BE49-F238E27FC236}">
                    <a16:creationId xmlns:a16="http://schemas.microsoft.com/office/drawing/2014/main" id="{6C2A1A1E-DC2C-ED8F-22D8-496E6083AB1E}"/>
                  </a:ext>
                </a:extLst>
              </p:cNvPr>
              <p:cNvGrpSpPr>
                <a:grpSpLocks/>
              </p:cNvGrpSpPr>
              <p:nvPr/>
            </p:nvGrpSpPr>
            <p:grpSpPr bwMode="auto">
              <a:xfrm>
                <a:off x="1267" y="2029"/>
                <a:ext cx="375" cy="827"/>
                <a:chOff x="1584" y="2064"/>
                <a:chExt cx="384" cy="847"/>
              </a:xfrm>
            </p:grpSpPr>
            <p:grpSp>
              <p:nvGrpSpPr>
                <p:cNvPr id="40" name="Group 35">
                  <a:extLst>
                    <a:ext uri="{FF2B5EF4-FFF2-40B4-BE49-F238E27FC236}">
                      <a16:creationId xmlns:a16="http://schemas.microsoft.com/office/drawing/2014/main" id="{178E3CE4-15E8-C871-7F1A-A9B0A3AEE1DD}"/>
                    </a:ext>
                  </a:extLst>
                </p:cNvPr>
                <p:cNvGrpSpPr>
                  <a:grpSpLocks/>
                </p:cNvGrpSpPr>
                <p:nvPr/>
              </p:nvGrpSpPr>
              <p:grpSpPr bwMode="auto">
                <a:xfrm>
                  <a:off x="1584" y="2064"/>
                  <a:ext cx="384" cy="576"/>
                  <a:chOff x="1584" y="2064"/>
                  <a:chExt cx="384" cy="576"/>
                </a:xfrm>
              </p:grpSpPr>
              <p:sp>
                <p:nvSpPr>
                  <p:cNvPr id="42" name="Rectangle 10">
                    <a:extLst>
                      <a:ext uri="{FF2B5EF4-FFF2-40B4-BE49-F238E27FC236}">
                        <a16:creationId xmlns:a16="http://schemas.microsoft.com/office/drawing/2014/main" id="{9B79F82B-2935-8132-B5D3-6A7B214D6593}"/>
                      </a:ext>
                    </a:extLst>
                  </p:cNvPr>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3" name="Oval 29">
                    <a:extLst>
                      <a:ext uri="{FF2B5EF4-FFF2-40B4-BE49-F238E27FC236}">
                        <a16:creationId xmlns:a16="http://schemas.microsoft.com/office/drawing/2014/main" id="{A227A023-689E-5FD1-B776-55548DAFCBB0}"/>
                      </a:ext>
                    </a:extLst>
                  </p:cNvPr>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4" name="Oval 31">
                    <a:extLst>
                      <a:ext uri="{FF2B5EF4-FFF2-40B4-BE49-F238E27FC236}">
                        <a16:creationId xmlns:a16="http://schemas.microsoft.com/office/drawing/2014/main" id="{265128B8-1296-35D2-D145-3455DA86CDEF}"/>
                      </a:ext>
                    </a:extLst>
                  </p:cNvPr>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45" name="Oval 32">
                    <a:extLst>
                      <a:ext uri="{FF2B5EF4-FFF2-40B4-BE49-F238E27FC236}">
                        <a16:creationId xmlns:a16="http://schemas.microsoft.com/office/drawing/2014/main" id="{CE4BC3F0-7A5E-D25B-D35C-6C36180D2204}"/>
                      </a:ext>
                    </a:extLst>
                  </p:cNvPr>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41" name="Text Box 43">
                  <a:extLst>
                    <a:ext uri="{FF2B5EF4-FFF2-40B4-BE49-F238E27FC236}">
                      <a16:creationId xmlns:a16="http://schemas.microsoft.com/office/drawing/2014/main" id="{725C80E7-D0F4-83AC-44CA-10940AC81D26}"/>
                    </a:ext>
                  </a:extLst>
                </p:cNvPr>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33" name="Line 49">
                <a:extLst>
                  <a:ext uri="{FF2B5EF4-FFF2-40B4-BE49-F238E27FC236}">
                    <a16:creationId xmlns:a16="http://schemas.microsoft.com/office/drawing/2014/main" id="{15608ECD-FF19-EAF4-426E-586CF5197D61}"/>
                  </a:ext>
                </a:extLst>
              </p:cNvPr>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4" name="Line 50">
                <a:extLst>
                  <a:ext uri="{FF2B5EF4-FFF2-40B4-BE49-F238E27FC236}">
                    <a16:creationId xmlns:a16="http://schemas.microsoft.com/office/drawing/2014/main" id="{E96A8B6F-ED45-009A-7EA3-DE6A71D040DD}"/>
                  </a:ext>
                </a:extLst>
              </p:cNvPr>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5" name="Line 51">
                <a:extLst>
                  <a:ext uri="{FF2B5EF4-FFF2-40B4-BE49-F238E27FC236}">
                    <a16:creationId xmlns:a16="http://schemas.microsoft.com/office/drawing/2014/main" id="{C005FD05-D167-8CF9-4BCA-6052CD0B78F7}"/>
                  </a:ext>
                </a:extLst>
              </p:cNvPr>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6" name="Line 58">
                <a:extLst>
                  <a:ext uri="{FF2B5EF4-FFF2-40B4-BE49-F238E27FC236}">
                    <a16:creationId xmlns:a16="http://schemas.microsoft.com/office/drawing/2014/main" id="{A634B1C6-3B12-8F6C-8968-6DB89D9E10C6}"/>
                  </a:ext>
                </a:extLst>
              </p:cNvPr>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7" name="Line 59">
                <a:extLst>
                  <a:ext uri="{FF2B5EF4-FFF2-40B4-BE49-F238E27FC236}">
                    <a16:creationId xmlns:a16="http://schemas.microsoft.com/office/drawing/2014/main" id="{FDFFDDB2-F9D3-0828-8628-55C5F7AFEA88}"/>
                  </a:ext>
                </a:extLst>
              </p:cNvPr>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8" name="Line 60">
                <a:extLst>
                  <a:ext uri="{FF2B5EF4-FFF2-40B4-BE49-F238E27FC236}">
                    <a16:creationId xmlns:a16="http://schemas.microsoft.com/office/drawing/2014/main" id="{E879363F-2E5B-B384-8027-BCFDC0BC95A5}"/>
                  </a:ext>
                </a:extLst>
              </p:cNvPr>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39" name="Line 250">
                <a:extLst>
                  <a:ext uri="{FF2B5EF4-FFF2-40B4-BE49-F238E27FC236}">
                    <a16:creationId xmlns:a16="http://schemas.microsoft.com/office/drawing/2014/main" id="{C2EBE246-A51C-7B6F-4C6A-1080DF67E910}"/>
                  </a:ext>
                </a:extLst>
              </p:cNvPr>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graphicFrame>
        <p:nvGraphicFramePr>
          <p:cNvPr id="3" name="Content Placeholder 5">
            <a:extLst>
              <a:ext uri="{FF2B5EF4-FFF2-40B4-BE49-F238E27FC236}">
                <a16:creationId xmlns:a16="http://schemas.microsoft.com/office/drawing/2014/main" id="{6D328820-49E3-C3FC-CCC6-3BAC32D490AC}"/>
              </a:ext>
            </a:extLst>
          </p:cNvPr>
          <p:cNvGraphicFramePr>
            <a:graphicFrameLocks/>
          </p:cNvGraphicFramePr>
          <p:nvPr/>
        </p:nvGraphicFramePr>
        <p:xfrm>
          <a:off x="6208995" y="4108529"/>
          <a:ext cx="2654405" cy="1981200"/>
        </p:xfrm>
        <a:graphic>
          <a:graphicData uri="http://schemas.openxmlformats.org/drawingml/2006/table">
            <a:tbl>
              <a:tblPr firstRow="1" bandRow="1">
                <a:tableStyleId>{5C22544A-7EE6-4342-B048-85BDC9FD1C3A}</a:tableStyleId>
              </a:tblPr>
              <a:tblGrid>
                <a:gridCol w="530881">
                  <a:extLst>
                    <a:ext uri="{9D8B030D-6E8A-4147-A177-3AD203B41FA5}">
                      <a16:colId xmlns:a16="http://schemas.microsoft.com/office/drawing/2014/main" val="1619986141"/>
                    </a:ext>
                  </a:extLst>
                </a:gridCol>
                <a:gridCol w="530881">
                  <a:extLst>
                    <a:ext uri="{9D8B030D-6E8A-4147-A177-3AD203B41FA5}">
                      <a16:colId xmlns:a16="http://schemas.microsoft.com/office/drawing/2014/main" val="3558990718"/>
                    </a:ext>
                  </a:extLst>
                </a:gridCol>
                <a:gridCol w="530881">
                  <a:extLst>
                    <a:ext uri="{9D8B030D-6E8A-4147-A177-3AD203B41FA5}">
                      <a16:colId xmlns:a16="http://schemas.microsoft.com/office/drawing/2014/main" val="2817522056"/>
                    </a:ext>
                  </a:extLst>
                </a:gridCol>
                <a:gridCol w="530881">
                  <a:extLst>
                    <a:ext uri="{9D8B030D-6E8A-4147-A177-3AD203B41FA5}">
                      <a16:colId xmlns:a16="http://schemas.microsoft.com/office/drawing/2014/main" val="27933147"/>
                    </a:ext>
                  </a:extLst>
                </a:gridCol>
                <a:gridCol w="530881">
                  <a:extLst>
                    <a:ext uri="{9D8B030D-6E8A-4147-A177-3AD203B41FA5}">
                      <a16:colId xmlns:a16="http://schemas.microsoft.com/office/drawing/2014/main" val="2599289334"/>
                    </a:ext>
                  </a:extLst>
                </a:gridCol>
              </a:tblGrid>
              <a:tr h="370840">
                <a:tc>
                  <a:txBody>
                    <a:bodyPr/>
                    <a:lstStyle/>
                    <a:p>
                      <a:pPr algn="ctr"/>
                      <a:endParaRPr lang="en-SE" sz="2000"/>
                    </a:p>
                  </a:txBody>
                  <a:tcPr/>
                </a:tc>
                <a:tc>
                  <a:txBody>
                    <a:bodyPr/>
                    <a:lstStyle/>
                    <a:p>
                      <a:pPr algn="ctr"/>
                      <a:r>
                        <a:rPr lang="en-GB" sz="2000" dirty="0"/>
                        <a:t>R1</a:t>
                      </a:r>
                      <a:endParaRPr lang="en-SE" sz="2000" dirty="0"/>
                    </a:p>
                  </a:txBody>
                  <a:tcPr/>
                </a:tc>
                <a:tc>
                  <a:txBody>
                    <a:bodyPr/>
                    <a:lstStyle/>
                    <a:p>
                      <a:pPr algn="ctr"/>
                      <a:r>
                        <a:rPr lang="en-GB" sz="2000" dirty="0"/>
                        <a:t>R2</a:t>
                      </a:r>
                      <a:endParaRPr lang="en-SE" sz="2000" dirty="0"/>
                    </a:p>
                  </a:txBody>
                  <a:tcPr/>
                </a:tc>
                <a:tc>
                  <a:txBody>
                    <a:bodyPr/>
                    <a:lstStyle/>
                    <a:p>
                      <a:pPr algn="ctr"/>
                      <a:r>
                        <a:rPr lang="en-GB" sz="2000" dirty="0"/>
                        <a:t>R3</a:t>
                      </a:r>
                      <a:endParaRPr lang="en-SE" sz="2000" dirty="0"/>
                    </a:p>
                  </a:txBody>
                  <a:tcPr/>
                </a:tc>
                <a:tc>
                  <a:txBody>
                    <a:bodyPr/>
                    <a:lstStyle/>
                    <a:p>
                      <a:pPr algn="ctr"/>
                      <a:r>
                        <a:rPr lang="en-GB" sz="2000" dirty="0"/>
                        <a:t>R4</a:t>
                      </a:r>
                      <a:endParaRPr lang="en-SE" sz="2000" dirty="0"/>
                    </a:p>
                  </a:txBody>
                  <a:tcPr/>
                </a:tc>
                <a:extLst>
                  <a:ext uri="{0D108BD9-81ED-4DB2-BD59-A6C34878D82A}">
                    <a16:rowId xmlns:a16="http://schemas.microsoft.com/office/drawing/2014/main" val="117063772"/>
                  </a:ext>
                </a:extLst>
              </a:tr>
              <a:tr h="370840">
                <a:tc>
                  <a:txBody>
                    <a:bodyPr/>
                    <a:lstStyle/>
                    <a:p>
                      <a:pPr algn="ct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2</a:t>
                      </a:r>
                      <a:endParaRPr lang="en-SE" sz="2000" dirty="0"/>
                    </a:p>
                  </a:txBody>
                  <a:tcPr/>
                </a:tc>
                <a:extLst>
                  <a:ext uri="{0D108BD9-81ED-4DB2-BD59-A6C34878D82A}">
                    <a16:rowId xmlns:a16="http://schemas.microsoft.com/office/drawing/2014/main" val="2823243655"/>
                  </a:ext>
                </a:extLst>
              </a:tr>
              <a:tr h="370840">
                <a:tc>
                  <a:txBody>
                    <a:bodyPr/>
                    <a:lstStyle/>
                    <a:p>
                      <a:pPr algn="ctr"/>
                      <a:r>
                        <a:rPr lang="en-GB" sz="2000" dirty="0"/>
                        <a:t>T3</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1884641263"/>
                  </a:ext>
                </a:extLst>
              </a:tr>
              <a:tr h="370840">
                <a:tc>
                  <a:txBody>
                    <a:bodyPr/>
                    <a:lstStyle/>
                    <a:p>
                      <a:pPr algn="ctr"/>
                      <a:r>
                        <a:rPr lang="en-GB" sz="2000" dirty="0"/>
                        <a:t>T2</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0</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030728590"/>
                  </a:ext>
                </a:extLst>
              </a:tr>
              <a:tr h="370840">
                <a:tc>
                  <a:txBody>
                    <a:bodyPr/>
                    <a:lstStyle/>
                    <a:p>
                      <a:pPr algn="ctr"/>
                      <a:r>
                        <a:rPr lang="en-GB" sz="2000" dirty="0"/>
                        <a:t>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extLst>
                  <a:ext uri="{0D108BD9-81ED-4DB2-BD59-A6C34878D82A}">
                    <a16:rowId xmlns:a16="http://schemas.microsoft.com/office/drawing/2014/main" val="3263484799"/>
                  </a:ext>
                </a:extLst>
              </a:tr>
            </a:tbl>
          </a:graphicData>
        </a:graphic>
      </p:graphicFrame>
      <p:sp>
        <p:nvSpPr>
          <p:cNvPr id="7" name="TextBox 6">
            <a:extLst>
              <a:ext uri="{FF2B5EF4-FFF2-40B4-BE49-F238E27FC236}">
                <a16:creationId xmlns:a16="http://schemas.microsoft.com/office/drawing/2014/main" id="{DAEBDBC6-4FA8-FE20-F780-F5BEB4B2C332}"/>
              </a:ext>
            </a:extLst>
          </p:cNvPr>
          <p:cNvSpPr txBox="1"/>
          <p:nvPr/>
        </p:nvSpPr>
        <p:spPr>
          <a:xfrm>
            <a:off x="6808472" y="3689677"/>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17979926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D07C2-AF29-B03A-E6A6-9CAE5F5E03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22C23E-586F-DDDF-60F8-BAB18B89FB33}"/>
              </a:ext>
            </a:extLst>
          </p:cNvPr>
          <p:cNvSpPr>
            <a:spLocks noGrp="1"/>
          </p:cNvSpPr>
          <p:nvPr>
            <p:ph type="title"/>
          </p:nvPr>
        </p:nvSpPr>
        <p:spPr/>
        <p:txBody>
          <a:bodyPr/>
          <a:lstStyle/>
          <a:p>
            <a:r>
              <a:rPr lang="en-GB" dirty="0"/>
              <a:t>Scheduling with Bursts</a:t>
            </a:r>
            <a:endParaRPr lang="en-SE" dirty="0"/>
          </a:p>
        </p:txBody>
      </p:sp>
      <p:sp>
        <p:nvSpPr>
          <p:cNvPr id="3" name="Content Placeholder 2">
            <a:extLst>
              <a:ext uri="{FF2B5EF4-FFF2-40B4-BE49-F238E27FC236}">
                <a16:creationId xmlns:a16="http://schemas.microsoft.com/office/drawing/2014/main" id="{A8E39957-29B2-6ADC-3302-9BAC7F0D973A}"/>
              </a:ext>
            </a:extLst>
          </p:cNvPr>
          <p:cNvSpPr>
            <a:spLocks noGrp="1"/>
          </p:cNvSpPr>
          <p:nvPr>
            <p:ph idx="1"/>
          </p:nvPr>
        </p:nvSpPr>
        <p:spPr>
          <a:xfrm>
            <a:off x="812800" y="762000"/>
            <a:ext cx="10566400" cy="3200400"/>
          </a:xfrm>
        </p:spPr>
        <p:txBody>
          <a:bodyPr>
            <a:normAutofit lnSpcReduction="10000"/>
          </a:bodyPr>
          <a:lstStyle/>
          <a:p>
            <a:r>
              <a:rPr lang="en-GB" dirty="0"/>
              <a:t>*** Consider the set of 3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FP scheduling, assign P2 (PID 2) higher priority than P1 (PID 1). If a time slot is idle with no active process executing, then fill in X. (Except for any possible idle time slots at the end of schedule, leave them empty and do not fill in X.)</a:t>
            </a:r>
            <a:endParaRPr lang="en-SE" dirty="0"/>
          </a:p>
        </p:txBody>
      </p:sp>
      <p:graphicFrame>
        <p:nvGraphicFramePr>
          <p:cNvPr id="10" name="表格 6">
            <a:extLst>
              <a:ext uri="{FF2B5EF4-FFF2-40B4-BE49-F238E27FC236}">
                <a16:creationId xmlns:a16="http://schemas.microsoft.com/office/drawing/2014/main" id="{3AB098DD-6121-4D30-086B-9EE5B62900C5}"/>
              </a:ext>
            </a:extLst>
          </p:cNvPr>
          <p:cNvGraphicFramePr>
            <a:graphicFrameLocks noGrp="1"/>
          </p:cNvGraphicFramePr>
          <p:nvPr>
            <p:extLst>
              <p:ext uri="{D42A27DB-BD31-4B8C-83A1-F6EECF244321}">
                <p14:modId xmlns:p14="http://schemas.microsoft.com/office/powerpoint/2010/main" val="4174776933"/>
              </p:ext>
            </p:extLst>
          </p:nvPr>
        </p:nvGraphicFramePr>
        <p:xfrm>
          <a:off x="812800" y="4038600"/>
          <a:ext cx="10696101" cy="2011680"/>
        </p:xfrm>
        <a:graphic>
          <a:graphicData uri="http://schemas.openxmlformats.org/drawingml/2006/table">
            <a:tbl>
              <a:tblPr firstRow="1" bandRow="1">
                <a:tableStyleId>{5940675A-B579-460E-94D1-54222C63F5DA}</a:tableStyleId>
              </a:tblPr>
              <a:tblGrid>
                <a:gridCol w="725174">
                  <a:extLst>
                    <a:ext uri="{9D8B030D-6E8A-4147-A177-3AD203B41FA5}">
                      <a16:colId xmlns:a16="http://schemas.microsoft.com/office/drawing/2014/main" val="3897766631"/>
                    </a:ext>
                  </a:extLst>
                </a:gridCol>
                <a:gridCol w="873393">
                  <a:extLst>
                    <a:ext uri="{9D8B030D-6E8A-4147-A177-3AD203B41FA5}">
                      <a16:colId xmlns:a16="http://schemas.microsoft.com/office/drawing/2014/main" val="3306942541"/>
                    </a:ext>
                  </a:extLst>
                </a:gridCol>
                <a:gridCol w="873393">
                  <a:extLst>
                    <a:ext uri="{9D8B030D-6E8A-4147-A177-3AD203B41FA5}">
                      <a16:colId xmlns:a16="http://schemas.microsoft.com/office/drawing/2014/main" val="3517187588"/>
                    </a:ext>
                  </a:extLst>
                </a:gridCol>
                <a:gridCol w="873393">
                  <a:extLst>
                    <a:ext uri="{9D8B030D-6E8A-4147-A177-3AD203B41FA5}">
                      <a16:colId xmlns:a16="http://schemas.microsoft.com/office/drawing/2014/main" val="2248621"/>
                    </a:ext>
                  </a:extLst>
                </a:gridCol>
                <a:gridCol w="873393">
                  <a:extLst>
                    <a:ext uri="{9D8B030D-6E8A-4147-A177-3AD203B41FA5}">
                      <a16:colId xmlns:a16="http://schemas.microsoft.com/office/drawing/2014/main" val="2712044097"/>
                    </a:ext>
                  </a:extLst>
                </a:gridCol>
                <a:gridCol w="1295471">
                  <a:extLst>
                    <a:ext uri="{9D8B030D-6E8A-4147-A177-3AD203B41FA5}">
                      <a16:colId xmlns:a16="http://schemas.microsoft.com/office/drawing/2014/main" val="3323698870"/>
                    </a:ext>
                  </a:extLst>
                </a:gridCol>
                <a:gridCol w="1295471">
                  <a:extLst>
                    <a:ext uri="{9D8B030D-6E8A-4147-A177-3AD203B41FA5}">
                      <a16:colId xmlns:a16="http://schemas.microsoft.com/office/drawing/2014/main" val="3121262138"/>
                    </a:ext>
                  </a:extLst>
                </a:gridCol>
                <a:gridCol w="1295471">
                  <a:extLst>
                    <a:ext uri="{9D8B030D-6E8A-4147-A177-3AD203B41FA5}">
                      <a16:colId xmlns:a16="http://schemas.microsoft.com/office/drawing/2014/main" val="2066430354"/>
                    </a:ext>
                  </a:extLst>
                </a:gridCol>
                <a:gridCol w="1295471">
                  <a:extLst>
                    <a:ext uri="{9D8B030D-6E8A-4147-A177-3AD203B41FA5}">
                      <a16:colId xmlns:a16="http://schemas.microsoft.com/office/drawing/2014/main" val="2713544356"/>
                    </a:ext>
                  </a:extLst>
                </a:gridCol>
                <a:gridCol w="1295471">
                  <a:extLst>
                    <a:ext uri="{9D8B030D-6E8A-4147-A177-3AD203B41FA5}">
                      <a16:colId xmlns:a16="http://schemas.microsoft.com/office/drawing/2014/main" val="2313460819"/>
                    </a:ext>
                  </a:extLst>
                </a:gridCol>
              </a:tblGrid>
              <a:tr h="32441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2434307852"/>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339989529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4865C-55C7-E2F8-F9EE-8D982E4E0180}"/>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E93DD9E9-7FDE-DB6D-37D1-1CE2385B7CC4}"/>
              </a:ext>
            </a:extLst>
          </p:cNvPr>
          <p:cNvSpPr>
            <a:spLocks noGrp="1"/>
          </p:cNvSpPr>
          <p:nvPr>
            <p:ph idx="1"/>
          </p:nvPr>
        </p:nvSpPr>
        <p:spPr/>
        <p:txBody>
          <a:bodyPr/>
          <a:lstStyle/>
          <a:p>
            <a:endParaRPr lang="en-SE"/>
          </a:p>
        </p:txBody>
      </p:sp>
      <p:graphicFrame>
        <p:nvGraphicFramePr>
          <p:cNvPr id="4" name="Table 3">
            <a:extLst>
              <a:ext uri="{FF2B5EF4-FFF2-40B4-BE49-F238E27FC236}">
                <a16:creationId xmlns:a16="http://schemas.microsoft.com/office/drawing/2014/main" id="{E148A4C6-15C8-6DFC-F787-BA053506160C}"/>
              </a:ext>
            </a:extLst>
          </p:cNvPr>
          <p:cNvGraphicFramePr>
            <a:graphicFrameLocks noGrp="1"/>
          </p:cNvGraphicFramePr>
          <p:nvPr>
            <p:extLst>
              <p:ext uri="{D42A27DB-BD31-4B8C-83A1-F6EECF244321}">
                <p14:modId xmlns:p14="http://schemas.microsoft.com/office/powerpoint/2010/main" val="3408800204"/>
              </p:ext>
            </p:extLst>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48AC886F-2AFB-5E25-E80B-8EE39267DE4E}"/>
              </a:ext>
            </a:extLst>
          </p:cNvPr>
          <p:cNvGraphicFramePr>
            <a:graphicFrameLocks noGrp="1"/>
          </p:cNvGraphicFramePr>
          <p:nvPr>
            <p:extLst>
              <p:ext uri="{D42A27DB-BD31-4B8C-83A1-F6EECF244321}">
                <p14:modId xmlns:p14="http://schemas.microsoft.com/office/powerpoint/2010/main" val="2609088271"/>
              </p:ext>
            </p:extLst>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57C9F63A-CD23-8F9A-714B-D83CE56F4732}"/>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7" name="Straight Arrow Connector 6">
            <a:extLst>
              <a:ext uri="{FF2B5EF4-FFF2-40B4-BE49-F238E27FC236}">
                <a16:creationId xmlns:a16="http://schemas.microsoft.com/office/drawing/2014/main" id="{CB549D46-4D23-3447-D059-021D6632B749}"/>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10D17317-F6FC-5B8A-29BC-20694BB9C116}"/>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9" name="Straight Arrow Connector 8">
            <a:extLst>
              <a:ext uri="{FF2B5EF4-FFF2-40B4-BE49-F238E27FC236}">
                <a16:creationId xmlns:a16="http://schemas.microsoft.com/office/drawing/2014/main" id="{A56D0272-BDD4-9C7F-FC42-BA1B1CB93495}"/>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0" name="TextBox 9">
            <a:extLst>
              <a:ext uri="{FF2B5EF4-FFF2-40B4-BE49-F238E27FC236}">
                <a16:creationId xmlns:a16="http://schemas.microsoft.com/office/drawing/2014/main" id="{1BDF41F2-31AE-4CF4-BC77-9C4D421E0142}"/>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spTree>
    <p:extLst>
      <p:ext uri="{BB962C8B-B14F-4D97-AF65-F5344CB8AC3E}">
        <p14:creationId xmlns:p14="http://schemas.microsoft.com/office/powerpoint/2010/main" val="36270872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EF1B59-79DC-106C-228B-EBE81B0F2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60F62E-1AB9-3B3E-5F25-073059F42A49}"/>
              </a:ext>
            </a:extLst>
          </p:cNvPr>
          <p:cNvSpPr>
            <a:spLocks noGrp="1"/>
          </p:cNvSpPr>
          <p:nvPr>
            <p:ph type="title"/>
          </p:nvPr>
        </p:nvSpPr>
        <p:spPr/>
        <p:txBody>
          <a:bodyPr/>
          <a:lstStyle/>
          <a:p>
            <a:r>
              <a:rPr lang="en-GB" dirty="0"/>
              <a:t>Scheduling with Bursts ANS</a:t>
            </a:r>
            <a:endParaRPr lang="en-SE" dirty="0"/>
          </a:p>
        </p:txBody>
      </p:sp>
      <p:graphicFrame>
        <p:nvGraphicFramePr>
          <p:cNvPr id="11" name="Table 10">
            <a:extLst>
              <a:ext uri="{FF2B5EF4-FFF2-40B4-BE49-F238E27FC236}">
                <a16:creationId xmlns:a16="http://schemas.microsoft.com/office/drawing/2014/main" id="{08A073DF-4025-206A-D5DC-C709D3ED570D}"/>
              </a:ext>
            </a:extLst>
          </p:cNvPr>
          <p:cNvGraphicFramePr>
            <a:graphicFrameLocks noGrp="1"/>
          </p:cNvGraphicFramePr>
          <p:nvPr>
            <p:extLst>
              <p:ext uri="{D42A27DB-BD31-4B8C-83A1-F6EECF244321}">
                <p14:modId xmlns:p14="http://schemas.microsoft.com/office/powerpoint/2010/main" val="2882459615"/>
              </p:ext>
            </p:extLst>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CE3DD9EB-FD58-16F2-EAEA-34E94188869C}"/>
              </a:ext>
            </a:extLst>
          </p:cNvPr>
          <p:cNvGraphicFramePr>
            <a:graphicFrameLocks noGrp="1"/>
          </p:cNvGraphicFramePr>
          <p:nvPr>
            <p:extLst>
              <p:ext uri="{D42A27DB-BD31-4B8C-83A1-F6EECF244321}">
                <p14:modId xmlns:p14="http://schemas.microsoft.com/office/powerpoint/2010/main" val="83211450"/>
              </p:ext>
            </p:extLst>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140245B2-C716-41B6-DE74-93781D131C08}"/>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AC2421C8-7F16-690E-6F33-C5FB694F87C4}"/>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A1F66878-48C8-438C-CFA8-D5ECC1A05865}"/>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A7119005-B892-66A9-947F-A2095F9034B6}"/>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DD15438E-48C8-8E01-7B75-8D9ECCD520CF}"/>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9E00F880-4332-0527-B781-69CC86C21BC5}"/>
              </a:ext>
            </a:extLst>
          </p:cNvPr>
          <p:cNvGraphicFramePr>
            <a:graphicFrameLocks noGrp="1"/>
          </p:cNvGraphicFramePr>
          <p:nvPr>
            <p:extLst>
              <p:ext uri="{D42A27DB-BD31-4B8C-83A1-F6EECF244321}">
                <p14:modId xmlns:p14="http://schemas.microsoft.com/office/powerpoint/2010/main" val="4127914529"/>
              </p:ext>
            </p:extLst>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dirty="0">
                          <a:solidFill>
                            <a:schemeClr val="tx1"/>
                          </a:solidFill>
                        </a:rPr>
                        <a:t>2</a:t>
                      </a:r>
                      <a:endParaRPr lang="en-US" dirty="0">
                        <a:solidFill>
                          <a:schemeClr val="tx1"/>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5704774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FF315-F33C-887F-2A28-D0E2AB607D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507F3E-9AE9-E489-BD9C-FC0815FC83A0}"/>
              </a:ext>
            </a:extLst>
          </p:cNvPr>
          <p:cNvSpPr>
            <a:spLocks noGrp="1"/>
          </p:cNvSpPr>
          <p:nvPr>
            <p:ph type="title"/>
          </p:nvPr>
        </p:nvSpPr>
        <p:spPr/>
        <p:txBody>
          <a:bodyPr/>
          <a:lstStyle/>
          <a:p>
            <a:r>
              <a:rPr lang="en-GB" dirty="0"/>
              <a:t>Scheduling with Bursts II</a:t>
            </a:r>
            <a:endParaRPr lang="en-SE" dirty="0"/>
          </a:p>
        </p:txBody>
      </p:sp>
      <p:sp>
        <p:nvSpPr>
          <p:cNvPr id="3" name="Content Placeholder 2">
            <a:extLst>
              <a:ext uri="{FF2B5EF4-FFF2-40B4-BE49-F238E27FC236}">
                <a16:creationId xmlns:a16="http://schemas.microsoft.com/office/drawing/2014/main" id="{90F606F5-0923-E57B-AE1F-F9BF7D5D843B}"/>
              </a:ext>
            </a:extLst>
          </p:cNvPr>
          <p:cNvSpPr>
            <a:spLocks noGrp="1"/>
          </p:cNvSpPr>
          <p:nvPr>
            <p:ph idx="1"/>
          </p:nvPr>
        </p:nvSpPr>
        <p:spPr>
          <a:xfrm>
            <a:off x="812800" y="762000"/>
            <a:ext cx="10566400" cy="2895600"/>
          </a:xfrm>
        </p:spPr>
        <p:txBody>
          <a:bodyPr>
            <a:normAutofit fontScale="92500" lnSpcReduction="10000"/>
          </a:bodyPr>
          <a:lstStyle/>
          <a:p>
            <a:r>
              <a:rPr lang="en-GB" dirty="0"/>
              <a:t>*** Consider the set of 3 processes whose arrival time and CPU/IO burst times are given below. For each scheduling algorithm (FCFS, SJF, SRTF, RR, Fixed-Priority (FP)), draw the Gantt chart by filling in the table with the PID that runs in each time slot, and calculate the response time for each process, and the average response time. For FP scheduling, assign P2 (PID 2) higher priority than P1 (PID 1). If a time slot is idle with no active process executing, then fill in X. (Except for any possible idle time slots at the end of schedule, leave them empty and do not fill in X.)</a:t>
            </a:r>
            <a:endParaRPr lang="en-SE" dirty="0"/>
          </a:p>
        </p:txBody>
      </p:sp>
      <p:graphicFrame>
        <p:nvGraphicFramePr>
          <p:cNvPr id="10" name="表格 6">
            <a:extLst>
              <a:ext uri="{FF2B5EF4-FFF2-40B4-BE49-F238E27FC236}">
                <a16:creationId xmlns:a16="http://schemas.microsoft.com/office/drawing/2014/main" id="{BCF48CAD-C516-467B-318A-AEA6493869BF}"/>
              </a:ext>
            </a:extLst>
          </p:cNvPr>
          <p:cNvGraphicFramePr>
            <a:graphicFrameLocks noGrp="1"/>
          </p:cNvGraphicFramePr>
          <p:nvPr>
            <p:extLst>
              <p:ext uri="{D42A27DB-BD31-4B8C-83A1-F6EECF244321}">
                <p14:modId xmlns:p14="http://schemas.microsoft.com/office/powerpoint/2010/main" val="3702518306"/>
              </p:ext>
            </p:extLst>
          </p:nvPr>
        </p:nvGraphicFramePr>
        <p:xfrm>
          <a:off x="683099" y="4038600"/>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2441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altLang="zh-CN" dirty="0">
                          <a:solidFill>
                            <a:schemeClr val="tx1"/>
                          </a:solidFill>
                        </a:rPr>
                        <a:t>3</a:t>
                      </a: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285605038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90209-7C76-334D-A1F1-A46BA406E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6C79D-1005-E6BF-C62F-27FB28A2F64B}"/>
              </a:ext>
            </a:extLst>
          </p:cNvPr>
          <p:cNvSpPr>
            <a:spLocks noGrp="1"/>
          </p:cNvSpPr>
          <p:nvPr>
            <p:ph type="title"/>
          </p:nvPr>
        </p:nvSpPr>
        <p:spPr/>
        <p:txBody>
          <a:bodyPr/>
          <a:lstStyle/>
          <a:p>
            <a:r>
              <a:rPr lang="en-GB" dirty="0"/>
              <a:t>Scheduling with Bursts II ANS</a:t>
            </a:r>
            <a:endParaRPr lang="en-SE" dirty="0"/>
          </a:p>
        </p:txBody>
      </p:sp>
      <p:graphicFrame>
        <p:nvGraphicFramePr>
          <p:cNvPr id="11" name="Table 10">
            <a:extLst>
              <a:ext uri="{FF2B5EF4-FFF2-40B4-BE49-F238E27FC236}">
                <a16:creationId xmlns:a16="http://schemas.microsoft.com/office/drawing/2014/main" id="{8CBE2520-DD4D-5745-C735-6CADD48672F2}"/>
              </a:ext>
            </a:extLst>
          </p:cNvPr>
          <p:cNvGraphicFramePr>
            <a:graphicFrameLocks noGrp="1"/>
          </p:cNvGraphicFramePr>
          <p:nvPr>
            <p:extLst>
              <p:ext uri="{D42A27DB-BD31-4B8C-83A1-F6EECF244321}">
                <p14:modId xmlns:p14="http://schemas.microsoft.com/office/powerpoint/2010/main" val="3475607935"/>
              </p:ext>
            </p:extLst>
          </p:nvPr>
        </p:nvGraphicFramePr>
        <p:xfrm>
          <a:off x="3048000" y="3581400"/>
          <a:ext cx="6959328" cy="18542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gridCol w="510094">
                  <a:extLst>
                    <a:ext uri="{9D8B030D-6E8A-4147-A177-3AD203B41FA5}">
                      <a16:colId xmlns:a16="http://schemas.microsoft.com/office/drawing/2014/main" val="4040844026"/>
                    </a:ext>
                  </a:extLst>
                </a:gridCol>
                <a:gridCol w="510094">
                  <a:extLst>
                    <a:ext uri="{9D8B030D-6E8A-4147-A177-3AD203B41FA5}">
                      <a16:colId xmlns:a16="http://schemas.microsoft.com/office/drawing/2014/main" val="1571313798"/>
                    </a:ext>
                  </a:extLst>
                </a:gridCol>
              </a:tblGrid>
              <a:tr h="370840">
                <a:tc>
                  <a:txBody>
                    <a:bodyPr/>
                    <a:lstStyle/>
                    <a:p>
                      <a:r>
                        <a:rPr lang="en-GB" dirty="0"/>
                        <a:t>FCFS</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2765478547"/>
                  </a:ext>
                </a:extLst>
              </a:tr>
              <a:tr h="370840">
                <a:tc>
                  <a:txBody>
                    <a:bodyPr/>
                    <a:lstStyle/>
                    <a:p>
                      <a:r>
                        <a:rPr lang="en-GB" dirty="0"/>
                        <a:t>SJF</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X</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extLst>
                  <a:ext uri="{0D108BD9-81ED-4DB2-BD59-A6C34878D82A}">
                    <a16:rowId xmlns:a16="http://schemas.microsoft.com/office/drawing/2014/main" val="3821195699"/>
                  </a:ext>
                </a:extLst>
              </a:tr>
              <a:tr h="370840">
                <a:tc>
                  <a:txBody>
                    <a:bodyPr/>
                    <a:lstStyle/>
                    <a:p>
                      <a:r>
                        <a:rPr lang="en-GB" dirty="0"/>
                        <a:t>SRTF</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695064754"/>
                  </a:ext>
                </a:extLst>
              </a:tr>
              <a:tr h="370840">
                <a:tc>
                  <a:txBody>
                    <a:bodyPr/>
                    <a:lstStyle/>
                    <a:p>
                      <a:r>
                        <a:rPr lang="en-GB" dirty="0"/>
                        <a:t>RR</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62492301"/>
                  </a:ext>
                </a:extLst>
              </a:tr>
              <a:tr h="370840">
                <a:tc>
                  <a:txBody>
                    <a:bodyPr/>
                    <a:lstStyle/>
                    <a:p>
                      <a:r>
                        <a:rPr lang="en-GB" dirty="0"/>
                        <a:t>FP</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X</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2</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tc>
                  <a:txBody>
                    <a:bodyPr/>
                    <a:lstStyle/>
                    <a:p>
                      <a:pPr algn="ctr"/>
                      <a:r>
                        <a:rPr lang="en-GB" dirty="0"/>
                        <a:t>1</a:t>
                      </a:r>
                      <a:endParaRPr lang="en-SE" dirty="0"/>
                    </a:p>
                  </a:txBody>
                  <a:tcPr/>
                </a:tc>
                <a:extLst>
                  <a:ext uri="{0D108BD9-81ED-4DB2-BD59-A6C34878D82A}">
                    <a16:rowId xmlns:a16="http://schemas.microsoft.com/office/drawing/2014/main" val="3825211520"/>
                  </a:ext>
                </a:extLst>
              </a:tr>
            </a:tbl>
          </a:graphicData>
        </a:graphic>
      </p:graphicFrame>
      <p:graphicFrame>
        <p:nvGraphicFramePr>
          <p:cNvPr id="12" name="Table 11">
            <a:extLst>
              <a:ext uri="{FF2B5EF4-FFF2-40B4-BE49-F238E27FC236}">
                <a16:creationId xmlns:a16="http://schemas.microsoft.com/office/drawing/2014/main" id="{9F09EC4B-F636-DFFE-6382-E0D355C93E64}"/>
              </a:ext>
            </a:extLst>
          </p:cNvPr>
          <p:cNvGraphicFramePr>
            <a:graphicFrameLocks noGrp="1"/>
          </p:cNvGraphicFramePr>
          <p:nvPr/>
        </p:nvGraphicFramePr>
        <p:xfrm>
          <a:off x="2808642" y="5417884"/>
          <a:ext cx="7361291"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gridCol w="510909">
                  <a:extLst>
                    <a:ext uri="{9D8B030D-6E8A-4147-A177-3AD203B41FA5}">
                      <a16:colId xmlns:a16="http://schemas.microsoft.com/office/drawing/2014/main" val="1571313798"/>
                    </a:ext>
                  </a:extLst>
                </a:gridCol>
                <a:gridCol w="510909">
                  <a:extLst>
                    <a:ext uri="{9D8B030D-6E8A-4147-A177-3AD203B41FA5}">
                      <a16:colId xmlns:a16="http://schemas.microsoft.com/office/drawing/2014/main" val="931111055"/>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tc>
                  <a:txBody>
                    <a:bodyPr/>
                    <a:lstStyle/>
                    <a:p>
                      <a:pPr algn="ctr"/>
                      <a:r>
                        <a:rPr lang="en-GB" dirty="0"/>
                        <a:t>11</a:t>
                      </a:r>
                      <a:endParaRPr lang="en-SE" dirty="0"/>
                    </a:p>
                  </a:txBody>
                  <a:tcPr/>
                </a:tc>
                <a:tc>
                  <a:txBody>
                    <a:bodyPr/>
                    <a:lstStyle/>
                    <a:p>
                      <a:pPr algn="ctr"/>
                      <a:r>
                        <a:rPr lang="en-GB" dirty="0"/>
                        <a:t>12</a:t>
                      </a:r>
                      <a:endParaRPr lang="en-SE" dirty="0"/>
                    </a:p>
                  </a:txBody>
                  <a:tcPr/>
                </a:tc>
                <a:extLst>
                  <a:ext uri="{0D108BD9-81ED-4DB2-BD59-A6C34878D82A}">
                    <a16:rowId xmlns:a16="http://schemas.microsoft.com/office/drawing/2014/main" val="1169300345"/>
                  </a:ext>
                </a:extLst>
              </a:tr>
            </a:tbl>
          </a:graphicData>
        </a:graphic>
      </p:graphicFrame>
      <p:sp>
        <p:nvSpPr>
          <p:cNvPr id="14" name="Content Placeholder 2">
            <a:extLst>
              <a:ext uri="{FF2B5EF4-FFF2-40B4-BE49-F238E27FC236}">
                <a16:creationId xmlns:a16="http://schemas.microsoft.com/office/drawing/2014/main" id="{5E284B91-4A9B-71F9-E068-64E25DA8B863}"/>
              </a:ext>
            </a:extLst>
          </p:cNvPr>
          <p:cNvSpPr txBox="1">
            <a:spLocks/>
          </p:cNvSpPr>
          <p:nvPr/>
        </p:nvSpPr>
        <p:spPr bwMode="auto">
          <a:xfrm>
            <a:off x="5852101" y="5788724"/>
            <a:ext cx="1676400" cy="3955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cxnSp>
        <p:nvCxnSpPr>
          <p:cNvPr id="16" name="Straight Arrow Connector 15">
            <a:extLst>
              <a:ext uri="{FF2B5EF4-FFF2-40B4-BE49-F238E27FC236}">
                <a16:creationId xmlns:a16="http://schemas.microsoft.com/office/drawing/2014/main" id="{5B03AA19-7C1E-2368-F872-B71A9680472B}"/>
              </a:ext>
            </a:extLst>
          </p:cNvPr>
          <p:cNvCxnSpPr>
            <a:cxnSpLocks/>
          </p:cNvCxnSpPr>
          <p:nvPr/>
        </p:nvCxnSpPr>
        <p:spPr bwMode="auto">
          <a:xfrm flipV="1">
            <a:off x="3946943" y="5750755"/>
            <a:ext cx="0" cy="485455"/>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C53B0BC3-6EA1-7F06-1262-21110EB0CB38}"/>
              </a:ext>
            </a:extLst>
          </p:cNvPr>
          <p:cNvSpPr txBox="1"/>
          <p:nvPr/>
        </p:nvSpPr>
        <p:spPr>
          <a:xfrm>
            <a:off x="3409534" y="6182598"/>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P1 arrival</a:t>
            </a:r>
            <a:endParaRPr lang="en-SE" dirty="0">
              <a:solidFill>
                <a:schemeClr val="accent1">
                  <a:lumMod val="75000"/>
                </a:schemeClr>
              </a:solidFill>
              <a:latin typeface="Gill Sans Light"/>
            </a:endParaRPr>
          </a:p>
        </p:txBody>
      </p:sp>
      <p:cxnSp>
        <p:nvCxnSpPr>
          <p:cNvPr id="18" name="Straight Arrow Connector 17">
            <a:extLst>
              <a:ext uri="{FF2B5EF4-FFF2-40B4-BE49-F238E27FC236}">
                <a16:creationId xmlns:a16="http://schemas.microsoft.com/office/drawing/2014/main" id="{C4F4179A-0C56-7CD9-7068-CA7DE5CBB660}"/>
              </a:ext>
            </a:extLst>
          </p:cNvPr>
          <p:cNvCxnSpPr>
            <a:cxnSpLocks/>
          </p:cNvCxnSpPr>
          <p:nvPr/>
        </p:nvCxnSpPr>
        <p:spPr bwMode="auto">
          <a:xfrm flipV="1">
            <a:off x="4419600" y="5773420"/>
            <a:ext cx="0" cy="259272"/>
          </a:xfrm>
          <a:prstGeom prst="straightConnector1">
            <a:avLst/>
          </a:prstGeom>
          <a:ln w="19050" cap="flat" cmpd="sng" algn="ctr">
            <a:solidFill>
              <a:schemeClr val="accent1"/>
            </a:solidFill>
            <a:prstDash val="solid"/>
            <a:round/>
            <a:headEnd type="none" w="med" len="med"/>
            <a:tailEnd type="arrow"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4A93B2A8-98A1-F6E0-0D4A-CF9AC9B36CCE}"/>
              </a:ext>
            </a:extLst>
          </p:cNvPr>
          <p:cNvSpPr txBox="1"/>
          <p:nvPr/>
        </p:nvSpPr>
        <p:spPr>
          <a:xfrm>
            <a:off x="3946943" y="5936929"/>
            <a:ext cx="1013867" cy="369332"/>
          </a:xfrm>
          <a:prstGeom prst="rect">
            <a:avLst/>
          </a:prstGeom>
          <a:noFill/>
        </p:spPr>
        <p:txBody>
          <a:bodyPr wrap="none" rtlCol="0">
            <a:spAutoFit/>
          </a:bodyPr>
          <a:lstStyle/>
          <a:p>
            <a:r>
              <a:rPr lang="en-GB" dirty="0">
                <a:solidFill>
                  <a:schemeClr val="accent1">
                    <a:lumMod val="75000"/>
                  </a:schemeClr>
                </a:solidFill>
                <a:latin typeface="Gill Sans Light"/>
              </a:rPr>
              <a:t>P2 arrival</a:t>
            </a:r>
            <a:endParaRPr lang="en-SE" dirty="0">
              <a:solidFill>
                <a:schemeClr val="accent1">
                  <a:lumMod val="75000"/>
                </a:schemeClr>
              </a:solidFill>
              <a:latin typeface="Gill Sans Light"/>
            </a:endParaRPr>
          </a:p>
        </p:txBody>
      </p:sp>
      <p:graphicFrame>
        <p:nvGraphicFramePr>
          <p:cNvPr id="31" name="表格 6">
            <a:extLst>
              <a:ext uri="{FF2B5EF4-FFF2-40B4-BE49-F238E27FC236}">
                <a16:creationId xmlns:a16="http://schemas.microsoft.com/office/drawing/2014/main" id="{4744B363-7A9D-0DDE-FA4C-6D7591515CBA}"/>
              </a:ext>
            </a:extLst>
          </p:cNvPr>
          <p:cNvGraphicFramePr>
            <a:graphicFrameLocks noGrp="1"/>
          </p:cNvGraphicFramePr>
          <p:nvPr>
            <p:extLst>
              <p:ext uri="{D42A27DB-BD31-4B8C-83A1-F6EECF244321}">
                <p14:modId xmlns:p14="http://schemas.microsoft.com/office/powerpoint/2010/main" val="2253359976"/>
              </p:ext>
            </p:extLst>
          </p:nvPr>
        </p:nvGraphicFramePr>
        <p:xfrm>
          <a:off x="762000" y="834005"/>
          <a:ext cx="10825802" cy="2286000"/>
        </p:xfrm>
        <a:graphic>
          <a:graphicData uri="http://schemas.openxmlformats.org/drawingml/2006/table">
            <a:tbl>
              <a:tblPr firstRow="1" bandRow="1">
                <a:tableStyleId>{5940675A-B579-460E-94D1-54222C63F5DA}</a:tableStyleId>
              </a:tblPr>
              <a:tblGrid>
                <a:gridCol w="733967">
                  <a:extLst>
                    <a:ext uri="{9D8B030D-6E8A-4147-A177-3AD203B41FA5}">
                      <a16:colId xmlns:a16="http://schemas.microsoft.com/office/drawing/2014/main" val="3897766631"/>
                    </a:ext>
                  </a:extLst>
                </a:gridCol>
                <a:gridCol w="1121315">
                  <a:extLst>
                    <a:ext uri="{9D8B030D-6E8A-4147-A177-3AD203B41FA5}">
                      <a16:colId xmlns:a16="http://schemas.microsoft.com/office/drawing/2014/main" val="3306942541"/>
                    </a:ext>
                  </a:extLst>
                </a:gridCol>
                <a:gridCol w="1121315">
                  <a:extLst>
                    <a:ext uri="{9D8B030D-6E8A-4147-A177-3AD203B41FA5}">
                      <a16:colId xmlns:a16="http://schemas.microsoft.com/office/drawing/2014/main" val="3517187588"/>
                    </a:ext>
                  </a:extLst>
                </a:gridCol>
                <a:gridCol w="1121315">
                  <a:extLst>
                    <a:ext uri="{9D8B030D-6E8A-4147-A177-3AD203B41FA5}">
                      <a16:colId xmlns:a16="http://schemas.microsoft.com/office/drawing/2014/main" val="2248621"/>
                    </a:ext>
                  </a:extLst>
                </a:gridCol>
                <a:gridCol w="1121315">
                  <a:extLst>
                    <a:ext uri="{9D8B030D-6E8A-4147-A177-3AD203B41FA5}">
                      <a16:colId xmlns:a16="http://schemas.microsoft.com/office/drawing/2014/main" val="2712044097"/>
                    </a:ext>
                  </a:extLst>
                </a:gridCol>
                <a:gridCol w="1121315">
                  <a:extLst>
                    <a:ext uri="{9D8B030D-6E8A-4147-A177-3AD203B41FA5}">
                      <a16:colId xmlns:a16="http://schemas.microsoft.com/office/drawing/2014/main" val="3323698870"/>
                    </a:ext>
                  </a:extLst>
                </a:gridCol>
                <a:gridCol w="1121315">
                  <a:extLst>
                    <a:ext uri="{9D8B030D-6E8A-4147-A177-3AD203B41FA5}">
                      <a16:colId xmlns:a16="http://schemas.microsoft.com/office/drawing/2014/main" val="3121262138"/>
                    </a:ext>
                  </a:extLst>
                </a:gridCol>
                <a:gridCol w="1121315">
                  <a:extLst>
                    <a:ext uri="{9D8B030D-6E8A-4147-A177-3AD203B41FA5}">
                      <a16:colId xmlns:a16="http://schemas.microsoft.com/office/drawing/2014/main" val="2066430354"/>
                    </a:ext>
                  </a:extLst>
                </a:gridCol>
                <a:gridCol w="1121315">
                  <a:extLst>
                    <a:ext uri="{9D8B030D-6E8A-4147-A177-3AD203B41FA5}">
                      <a16:colId xmlns:a16="http://schemas.microsoft.com/office/drawing/2014/main" val="2713544356"/>
                    </a:ext>
                  </a:extLst>
                </a:gridCol>
                <a:gridCol w="1121315">
                  <a:extLst>
                    <a:ext uri="{9D8B030D-6E8A-4147-A177-3AD203B41FA5}">
                      <a16:colId xmlns:a16="http://schemas.microsoft.com/office/drawing/2014/main" val="2313460819"/>
                    </a:ext>
                  </a:extLst>
                </a:gridCol>
              </a:tblGrid>
              <a:tr h="309175">
                <a:tc>
                  <a:txBody>
                    <a:bodyPr/>
                    <a:lstStyle/>
                    <a:p>
                      <a:pPr algn="r"/>
                      <a:r>
                        <a:rPr lang="en-US" b="0" dirty="0">
                          <a:solidFill>
                            <a:schemeClr val="tx1"/>
                          </a:solidFill>
                        </a:rPr>
                        <a:t>PID</a:t>
                      </a:r>
                    </a:p>
                  </a:txBody>
                  <a:tcPr/>
                </a:tc>
                <a:tc>
                  <a:txBody>
                    <a:bodyPr/>
                    <a:lstStyle/>
                    <a:p>
                      <a:pPr algn="r"/>
                      <a:r>
                        <a:rPr lang="en-US" altLang="zh-CN" b="0" dirty="0" err="1">
                          <a:solidFill>
                            <a:schemeClr val="tx1"/>
                          </a:solidFill>
                        </a:rPr>
                        <a:t>Arriv</a:t>
                      </a:r>
                      <a:r>
                        <a:rPr lang="en-US" altLang="zh-CN" b="0" dirty="0">
                          <a:solidFill>
                            <a:schemeClr val="tx1"/>
                          </a:solidFill>
                        </a:rPr>
                        <a:t>.</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IO Burst</a:t>
                      </a:r>
                    </a:p>
                  </a:txBody>
                  <a:tcPr/>
                </a:tc>
                <a:tc>
                  <a:txBody>
                    <a:bodyPr/>
                    <a:lstStyle/>
                    <a:p>
                      <a:pPr algn="r"/>
                      <a:r>
                        <a:rPr lang="en-GB" altLang="zh-CN" b="0" dirty="0">
                          <a:solidFill>
                            <a:schemeClr val="tx1"/>
                          </a:solidFill>
                        </a:rPr>
                        <a:t>CPU Burst</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FCFS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SJF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SRTF </a:t>
                      </a:r>
                      <a:r>
                        <a:rPr lang="en-GB" altLang="zh-CN" b="0" dirty="0">
                          <a:solidFill>
                            <a:schemeClr val="tx1"/>
                          </a:solidFill>
                        </a:rPr>
                        <a:t>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RR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FP </a:t>
                      </a:r>
                      <a:r>
                        <a:rPr lang="en-GB" altLang="zh-CN" b="0" dirty="0">
                          <a:solidFill>
                            <a:schemeClr val="tx1"/>
                          </a:solidFill>
                        </a:rPr>
                        <a:t>Resp.  Time</a:t>
                      </a:r>
                      <a:endParaRPr lang="en-US" b="0" dirty="0">
                        <a:solidFill>
                          <a:schemeClr val="tx1"/>
                        </a:solidFill>
                      </a:endParaRPr>
                    </a:p>
                    <a:p>
                      <a:pPr marL="0" marR="0" lvl="0" indent="0" algn="r" defTabSz="914400" rtl="0" eaLnBrk="1" fontAlgn="auto" latinLnBrk="0" hangingPunct="1">
                        <a:lnSpc>
                          <a:spcPct val="100000"/>
                        </a:lnSpc>
                        <a:spcBef>
                          <a:spcPts val="0"/>
                        </a:spcBef>
                        <a:spcAft>
                          <a:spcPts val="0"/>
                        </a:spcAft>
                        <a:buClrTx/>
                        <a:buSzTx/>
                        <a:buFontTx/>
                        <a:buNone/>
                        <a:tabLst/>
                        <a:defRPr/>
                      </a:pP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3</a:t>
                      </a:r>
                      <a:endParaRPr lang="en-US" strike="noStrike" dirty="0">
                        <a:solidFill>
                          <a:schemeClr val="tx1"/>
                        </a:solidFill>
                      </a:endParaRPr>
                    </a:p>
                  </a:txBody>
                  <a:tcPr/>
                </a:tc>
                <a:tc>
                  <a:txBody>
                    <a:bodyPr/>
                    <a:lstStyle/>
                    <a:p>
                      <a:pPr algn="r"/>
                      <a:r>
                        <a:rPr lang="en-US" dirty="0">
                          <a:solidFill>
                            <a:schemeClr val="tx1"/>
                          </a:solidFill>
                        </a:rPr>
                        <a:t>2</a:t>
                      </a:r>
                    </a:p>
                  </a:txBody>
                  <a:tcPr/>
                </a:tc>
                <a:tc>
                  <a:txBody>
                    <a:bodyPr/>
                    <a:lstStyle/>
                    <a:p>
                      <a:pPr algn="r"/>
                      <a:r>
                        <a:rPr lang="en-US" altLang="zh-CN" strike="noStrike" dirty="0">
                          <a:solidFill>
                            <a:schemeClr val="tx1"/>
                          </a:solidFill>
                        </a:rPr>
                        <a:t>4</a:t>
                      </a:r>
                      <a:endParaRPr lang="en-US" strike="noStrike" dirty="0">
                        <a:solidFill>
                          <a:schemeClr val="tx1"/>
                        </a:solidFill>
                      </a:endParaRP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9</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tc>
                  <a:txBody>
                    <a:bodyPr/>
                    <a:lstStyle/>
                    <a:p>
                      <a:pPr algn="r"/>
                      <a:r>
                        <a:rPr lang="en-US" strike="noStrike" dirty="0">
                          <a:solidFill>
                            <a:schemeClr val="tx1"/>
                          </a:solidFill>
                        </a:rPr>
                        <a:t>10</a:t>
                      </a:r>
                    </a:p>
                  </a:txBody>
                  <a:tcPr/>
                </a:tc>
                <a:extLst>
                  <a:ext uri="{0D108BD9-81ED-4DB2-BD59-A6C34878D82A}">
                    <a16:rowId xmlns:a16="http://schemas.microsoft.com/office/drawing/2014/main" val="2311278232"/>
                  </a:ext>
                </a:extLst>
              </a:tr>
              <a:tr h="30917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CN" dirty="0">
                          <a:solidFill>
                            <a:schemeClr val="tx1"/>
                          </a:solidFill>
                        </a:rPr>
                        <a:t>2</a:t>
                      </a:r>
                      <a:endParaRPr lang="en-US" dirty="0">
                        <a:solidFill>
                          <a:schemeClr val="tx1"/>
                        </a:solidFill>
                      </a:endParaRPr>
                    </a:p>
                  </a:txBody>
                  <a:tcPr/>
                </a:tc>
                <a:tc>
                  <a:txBody>
                    <a:bodyPr/>
                    <a:lstStyle/>
                    <a:p>
                      <a:pPr algn="r"/>
                      <a:r>
                        <a:rPr lang="en-US" altLang="zh-CN" baseline="0" dirty="0">
                          <a:solidFill>
                            <a:schemeClr val="tx1"/>
                          </a:solidFill>
                        </a:rPr>
                        <a:t>1</a:t>
                      </a:r>
                      <a:endParaRPr lang="en-US" baseline="0" dirty="0">
                        <a:solidFill>
                          <a:schemeClr val="tx1"/>
                        </a:solidFill>
                      </a:endParaRPr>
                    </a:p>
                  </a:txBody>
                  <a:tcPr/>
                </a:tc>
                <a:tc>
                  <a:txBody>
                    <a:bodyPr/>
                    <a:lstStyle/>
                    <a:p>
                      <a:pPr algn="r"/>
                      <a:r>
                        <a:rPr lang="en-US" altLang="zh-CN" dirty="0">
                          <a:solidFill>
                            <a:schemeClr val="tx1"/>
                          </a:solidFill>
                        </a:rPr>
                        <a:t>1</a:t>
                      </a:r>
                      <a:endParaRPr lang="en-US" dirty="0">
                        <a:solidFill>
                          <a:schemeClr val="tx1"/>
                        </a:solidFill>
                      </a:endParaRPr>
                    </a:p>
                  </a:txBody>
                  <a:tcPr/>
                </a:tc>
                <a:tc>
                  <a:txBody>
                    <a:bodyPr/>
                    <a:lstStyle/>
                    <a:p>
                      <a:pPr algn="r"/>
                      <a:r>
                        <a:rPr lang="en-US" dirty="0">
                          <a:solidFill>
                            <a:srgbClr val="FF0000"/>
                          </a:solidFill>
                        </a:rPr>
                        <a:t>3</a:t>
                      </a:r>
                    </a:p>
                  </a:txBody>
                  <a:tcPr/>
                </a:tc>
                <a:tc>
                  <a:txBody>
                    <a:bodyPr/>
                    <a:lstStyle/>
                    <a:p>
                      <a:pPr algn="r"/>
                      <a:r>
                        <a:rPr lang="en-US" altLang="zh-CN" dirty="0">
                          <a:solidFill>
                            <a:srgbClr val="FF0000"/>
                          </a:solidFill>
                        </a:rPr>
                        <a:t>3</a:t>
                      </a:r>
                      <a:endParaRPr lang="en-US" dirty="0">
                        <a:solidFill>
                          <a:srgbClr val="FF0000"/>
                        </a:solidFill>
                      </a:endParaRP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11</a:t>
                      </a:r>
                    </a:p>
                  </a:txBody>
                  <a:tcPr/>
                </a:tc>
                <a:tc>
                  <a:txBody>
                    <a:bodyPr/>
                    <a:lstStyle/>
                    <a:p>
                      <a:pPr algn="r"/>
                      <a:r>
                        <a:rPr lang="en-US" dirty="0">
                          <a:solidFill>
                            <a:schemeClr val="tx1"/>
                          </a:solidFill>
                        </a:rPr>
                        <a:t>6</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6</a:t>
                      </a:r>
                    </a:p>
                  </a:txBody>
                  <a:tcPr/>
                </a:tc>
                <a:extLst>
                  <a:ext uri="{0D108BD9-81ED-4DB2-BD59-A6C34878D82A}">
                    <a16:rowId xmlns:a16="http://schemas.microsoft.com/office/drawing/2014/main" val="1749603488"/>
                  </a:ext>
                </a:extLst>
              </a:tr>
              <a:tr h="309175">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10</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8.5</a:t>
                      </a:r>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Avg RT</a:t>
                      </a:r>
                    </a:p>
                    <a:p>
                      <a:pPr algn="r"/>
                      <a:r>
                        <a:rPr lang="en-US" dirty="0">
                          <a:solidFill>
                            <a:schemeClr val="tx1"/>
                          </a:solidFill>
                        </a:rPr>
                        <a:t>8</a:t>
                      </a:r>
                    </a:p>
                  </a:txBody>
                  <a:tcPr/>
                </a:tc>
                <a:extLst>
                  <a:ext uri="{0D108BD9-81ED-4DB2-BD59-A6C34878D82A}">
                    <a16:rowId xmlns:a16="http://schemas.microsoft.com/office/drawing/2014/main" val="2879113726"/>
                  </a:ext>
                </a:extLst>
              </a:tr>
            </a:tbl>
          </a:graphicData>
        </a:graphic>
      </p:graphicFrame>
    </p:spTree>
    <p:extLst>
      <p:ext uri="{BB962C8B-B14F-4D97-AF65-F5344CB8AC3E}">
        <p14:creationId xmlns:p14="http://schemas.microsoft.com/office/powerpoint/2010/main" val="1481134773"/>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99089</TotalTime>
  <Pages>60</Pages>
  <Words>924</Words>
  <Application>Microsoft Office PowerPoint</Application>
  <PresentationFormat>Widescreen</PresentationFormat>
  <Paragraphs>514</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Gill Sans</vt:lpstr>
      <vt:lpstr>Gill Sans Light</vt:lpstr>
      <vt:lpstr>Comic Sans MS</vt:lpstr>
      <vt:lpstr>Helvetica</vt:lpstr>
      <vt:lpstr>Office</vt:lpstr>
      <vt:lpstr>CSC 112: Computer Operating Systems Midterm Exam Answer Key  </vt:lpstr>
      <vt:lpstr>(1) Deadlock</vt:lpstr>
      <vt:lpstr>(1) No Deadlock</vt:lpstr>
      <vt:lpstr>Scheduling with Bursts</vt:lpstr>
      <vt:lpstr>PowerPoint Presentation</vt:lpstr>
      <vt:lpstr>Scheduling with Bursts ANS</vt:lpstr>
      <vt:lpstr>Scheduling with Bursts II</vt:lpstr>
      <vt:lpstr>Scheduling with Bursts II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1117</cp:revision>
  <cp:lastPrinted>2022-03-15T20:14:46Z</cp:lastPrinted>
  <dcterms:created xsi:type="dcterms:W3CDTF">1995-08-12T11:37:26Z</dcterms:created>
  <dcterms:modified xsi:type="dcterms:W3CDTF">2025-03-26T21:14:21Z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