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799" r:id="rId2"/>
    <p:sldId id="294" r:id="rId3"/>
    <p:sldId id="295" r:id="rId4"/>
    <p:sldId id="299" r:id="rId5"/>
    <p:sldId id="278" r:id="rId6"/>
    <p:sldId id="281" r:id="rId7"/>
    <p:sldId id="279" r:id="rId8"/>
    <p:sldId id="280" r:id="rId9"/>
    <p:sldId id="282" r:id="rId10"/>
    <p:sldId id="283" r:id="rId11"/>
    <p:sldId id="300" r:id="rId12"/>
    <p:sldId id="284" r:id="rId13"/>
    <p:sldId id="285" r:id="rId14"/>
    <p:sldId id="307" r:id="rId15"/>
    <p:sldId id="308" r:id="rId16"/>
    <p:sldId id="310" r:id="rId17"/>
    <p:sldId id="290" r:id="rId18"/>
    <p:sldId id="289" r:id="rId19"/>
    <p:sldId id="303" r:id="rId20"/>
    <p:sldId id="292" r:id="rId21"/>
    <p:sldId id="304" r:id="rId22"/>
    <p:sldId id="306" r:id="rId23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521415D9-36F7-43E2-AB2F-B90AF26B5E84}">
      <p14:sectionLst xmlns:p14="http://schemas.microsoft.com/office/powerpoint/2010/main">
        <p14:section name="Default Section" id="{4F3C13FA-BCF9-4A53-BFE1-A383FCC05860}">
          <p14:sldIdLst>
            <p14:sldId id="799"/>
            <p14:sldId id="294"/>
            <p14:sldId id="295"/>
            <p14:sldId id="299"/>
            <p14:sldId id="278"/>
            <p14:sldId id="281"/>
            <p14:sldId id="279"/>
            <p14:sldId id="280"/>
            <p14:sldId id="282"/>
            <p14:sldId id="283"/>
            <p14:sldId id="300"/>
            <p14:sldId id="284"/>
            <p14:sldId id="285"/>
            <p14:sldId id="307"/>
            <p14:sldId id="308"/>
            <p14:sldId id="310"/>
            <p14:sldId id="290"/>
            <p14:sldId id="289"/>
            <p14:sldId id="303"/>
            <p14:sldId id="292"/>
            <p14:sldId id="304"/>
            <p14:sldId id="3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A18623"/>
    <a:srgbClr val="9E7800"/>
    <a:srgbClr val="C49500"/>
    <a:srgbClr val="F430AB"/>
    <a:srgbClr val="E6E703"/>
    <a:srgbClr val="72AAAE"/>
    <a:srgbClr val="2A40E2"/>
    <a:srgbClr val="233AE1"/>
    <a:srgbClr val="1C31CA"/>
    <a:srgbClr val="728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21" autoAdjust="0"/>
  </p:normalViewPr>
  <p:slideViewPr>
    <p:cSldViewPr snapToGrid="0">
      <p:cViewPr varScale="1">
        <p:scale>
          <a:sx n="70" d="100"/>
          <a:sy n="70" d="100"/>
        </p:scale>
        <p:origin x="1138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495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77495" y="6956426"/>
            <a:ext cx="8478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376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62593" y="6956426"/>
            <a:ext cx="877605" cy="2833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95" tIns="46988" rIns="92295" bIns="46988">
            <a:spAutoFit/>
          </a:bodyPr>
          <a:lstStyle/>
          <a:p>
            <a:pPr algn="ctr" defTabSz="917376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376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4" y="3475040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50" tIns="46988" rIns="95650" bIns="4698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:ma14="http://schemas.microsoft.com/office/mac/drawingml/2011/main" xmlns="" val="1"/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F0A0FC2-EF4E-2721-8B98-F091405F27E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6B5C4C-9C35-428B-ABDF-5220042EA051}" type="slidenum">
              <a:rPr lang="en-US" altLang="en-SE"/>
              <a:pPr/>
              <a:t>10</a:t>
            </a:fld>
            <a:endParaRPr lang="en-US" altLang="en-SE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AB5829BF-E214-D49C-2338-723E012E72A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81F3D099-48D5-71E2-D062-20F1DAC1385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7B7B849-8D10-A820-5E7D-9F7CE56F5FE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A55D20-961A-45EA-A0C4-3245F00C5732}" type="slidenum">
              <a:rPr lang="en-US" altLang="en-SE"/>
              <a:pPr/>
              <a:t>11</a:t>
            </a:fld>
            <a:endParaRPr lang="en-US" altLang="en-SE"/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D62BF81A-3E42-BCC8-1E3A-A826239230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5" name="Rectangle 3">
            <a:extLst>
              <a:ext uri="{FF2B5EF4-FFF2-40B4-BE49-F238E27FC236}">
                <a16:creationId xmlns:a16="http://schemas.microsoft.com/office/drawing/2014/main" id="{0C2B0406-B56F-AAA8-16DB-06783D9C4F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D62CC52-C77F-BD13-4D20-DBBA0B0729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9A96768-C111-48F3-ADAC-CCF8512A48E9}" type="slidenum">
              <a:rPr lang="en-US" altLang="en-SE"/>
              <a:pPr/>
              <a:t>12</a:t>
            </a:fld>
            <a:endParaRPr lang="en-US" altLang="en-SE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E6169282-1AA7-549B-AAD5-6A034A6EF2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B1A174E4-B7FD-C311-6E68-E677ECA38D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B50E05E5-3332-F660-C957-FDBCF23669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AEB181-7564-4BA6-A8B9-4345022F9CB6}" type="slidenum">
              <a:rPr lang="en-US" altLang="en-SE"/>
              <a:pPr/>
              <a:t>13</a:t>
            </a:fld>
            <a:endParaRPr lang="en-US" altLang="en-SE"/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341DAA87-5AD1-329F-7E80-1B509D85CE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3A1BD065-825A-65CC-A07F-5612018F56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31D9072-C6AD-25E2-829E-D597FFB90B8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0C0937E-470A-47B3-A3F2-29C0CC0ED79A}" type="slidenum">
              <a:rPr lang="en-US" altLang="en-SE"/>
              <a:pPr/>
              <a:t>14</a:t>
            </a:fld>
            <a:endParaRPr lang="en-US" altLang="en-SE"/>
          </a:p>
        </p:txBody>
      </p:sp>
      <p:sp>
        <p:nvSpPr>
          <p:cNvPr id="200706" name="Rectangle 2">
            <a:extLst>
              <a:ext uri="{FF2B5EF4-FFF2-40B4-BE49-F238E27FC236}">
                <a16:creationId xmlns:a16="http://schemas.microsoft.com/office/drawing/2014/main" id="{E61679A2-6BE1-722D-615E-10EF5AC9B4F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BCB2B644-9FC9-1D06-25AD-C98F8ECA2E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AE3FF06-ED5A-938D-328C-F768BAA160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3BDEA84-3B3D-4FFD-AC16-FDB6B09519DE}" type="slidenum">
              <a:rPr lang="en-US" altLang="en-SE"/>
              <a:pPr/>
              <a:t>15</a:t>
            </a:fld>
            <a:endParaRPr lang="en-US" altLang="en-SE"/>
          </a:p>
        </p:txBody>
      </p:sp>
      <p:sp>
        <p:nvSpPr>
          <p:cNvPr id="202754" name="Rectangle 2">
            <a:extLst>
              <a:ext uri="{FF2B5EF4-FFF2-40B4-BE49-F238E27FC236}">
                <a16:creationId xmlns:a16="http://schemas.microsoft.com/office/drawing/2014/main" id="{73A5D488-4D32-1C4D-871F-FBDEB069422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2E204F08-0C98-39B1-10C0-B22B2E1BEF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7802D1F-F73D-8C43-D64A-55F2DC4F61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A2471CD-19A5-4D29-B356-21B057F3B6D6}" type="slidenum">
              <a:rPr lang="en-US" altLang="en-SE"/>
              <a:pPr/>
              <a:t>16</a:t>
            </a:fld>
            <a:endParaRPr lang="en-US" altLang="en-SE"/>
          </a:p>
        </p:txBody>
      </p:sp>
      <p:sp>
        <p:nvSpPr>
          <p:cNvPr id="206850" name="Rectangle 2">
            <a:extLst>
              <a:ext uri="{FF2B5EF4-FFF2-40B4-BE49-F238E27FC236}">
                <a16:creationId xmlns:a16="http://schemas.microsoft.com/office/drawing/2014/main" id="{C1DECAA2-DC99-DEDD-2881-EF622B4F60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B9AF66EB-233D-A3F3-B94F-6867B5F496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FCE0E77-58FC-8F42-AAE9-55F14D52C2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003F481-BC5E-4B66-9464-D759DB7C4583}" type="slidenum">
              <a:rPr lang="en-US" altLang="en-SE"/>
              <a:pPr/>
              <a:t>17</a:t>
            </a:fld>
            <a:endParaRPr lang="en-US" altLang="en-SE"/>
          </a:p>
        </p:txBody>
      </p:sp>
      <p:sp>
        <p:nvSpPr>
          <p:cNvPr id="161794" name="Rectangle 2">
            <a:extLst>
              <a:ext uri="{FF2B5EF4-FFF2-40B4-BE49-F238E27FC236}">
                <a16:creationId xmlns:a16="http://schemas.microsoft.com/office/drawing/2014/main" id="{2AB46107-970B-A31D-4668-8AA4E86FB1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id="{40D21BA2-616C-550C-AFE3-8837583AC82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F76A94E-5F4C-CF94-BF2D-2FC1B797C8F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FDD219-E382-4FD4-9A7A-C9C0237EE4CC}" type="slidenum">
              <a:rPr lang="en-US" altLang="en-SE"/>
              <a:pPr/>
              <a:t>18</a:t>
            </a:fld>
            <a:endParaRPr lang="en-US" altLang="en-SE"/>
          </a:p>
        </p:txBody>
      </p:sp>
      <p:sp>
        <p:nvSpPr>
          <p:cNvPr id="162818" name="Rectangle 2">
            <a:extLst>
              <a:ext uri="{FF2B5EF4-FFF2-40B4-BE49-F238E27FC236}">
                <a16:creationId xmlns:a16="http://schemas.microsoft.com/office/drawing/2014/main" id="{DD83F3D1-3DE7-C1DF-58E3-89FBF004A8D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19" name="Rectangle 3">
            <a:extLst>
              <a:ext uri="{FF2B5EF4-FFF2-40B4-BE49-F238E27FC236}">
                <a16:creationId xmlns:a16="http://schemas.microsoft.com/office/drawing/2014/main" id="{1417D01E-0DC3-CCC5-0BF4-0310C40FA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744F9A2-E329-A21D-3B91-BE11E6BBEA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5403325-FF36-4D9B-82AA-F7143ABDAB12}" type="slidenum">
              <a:rPr lang="en-US" altLang="en-SE"/>
              <a:pPr/>
              <a:t>19</a:t>
            </a:fld>
            <a:endParaRPr lang="en-US" altLang="en-SE"/>
          </a:p>
        </p:txBody>
      </p:sp>
      <p:sp>
        <p:nvSpPr>
          <p:cNvPr id="163842" name="Rectangle 2">
            <a:extLst>
              <a:ext uri="{FF2B5EF4-FFF2-40B4-BE49-F238E27FC236}">
                <a16:creationId xmlns:a16="http://schemas.microsoft.com/office/drawing/2014/main" id="{F4D92E0F-F3CF-6CF9-E5E4-62D2A551593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id="{D582F09A-1AE3-ED32-7325-60552B67E2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EA244CC-416D-F868-16A3-57F336B7169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60F991-4A27-42BB-BC0B-B9893A2CCE1D}" type="slidenum">
              <a:rPr lang="en-US" altLang="en-SE"/>
              <a:pPr/>
              <a:t>2</a:t>
            </a:fld>
            <a:endParaRPr lang="en-US" altLang="en-SE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27E6A562-AF8F-E73E-A38E-509F063B30E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E407BE11-0F0C-BE92-A9B9-744EEA107E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E1FFAB9-275C-8D81-98D0-A8217275EA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6FE3B9C-FEF1-41A8-BAF0-57ADAC113098}" type="slidenum">
              <a:rPr lang="en-US" altLang="en-SE"/>
              <a:pPr/>
              <a:t>20</a:t>
            </a:fld>
            <a:endParaRPr lang="en-US" altLang="en-SE"/>
          </a:p>
        </p:txBody>
      </p:sp>
      <p:sp>
        <p:nvSpPr>
          <p:cNvPr id="164866" name="Rectangle 2">
            <a:extLst>
              <a:ext uri="{FF2B5EF4-FFF2-40B4-BE49-F238E27FC236}">
                <a16:creationId xmlns:a16="http://schemas.microsoft.com/office/drawing/2014/main" id="{0DB10AC2-4F75-AD3C-AB7D-BECB7A2234D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7" name="Rectangle 3">
            <a:extLst>
              <a:ext uri="{FF2B5EF4-FFF2-40B4-BE49-F238E27FC236}">
                <a16:creationId xmlns:a16="http://schemas.microsoft.com/office/drawing/2014/main" id="{3AC8DDBE-80E1-F57A-3394-8369E261D0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59D6562-41EA-BDEF-2CEB-D0F74E71B75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E6AFDA-FFF0-41C3-BC3E-42F3491BD27F}" type="slidenum">
              <a:rPr lang="en-US" altLang="en-SE"/>
              <a:pPr/>
              <a:t>21</a:t>
            </a:fld>
            <a:endParaRPr lang="en-US" altLang="en-SE"/>
          </a:p>
        </p:txBody>
      </p:sp>
      <p:sp>
        <p:nvSpPr>
          <p:cNvPr id="165890" name="Rectangle 2">
            <a:extLst>
              <a:ext uri="{FF2B5EF4-FFF2-40B4-BE49-F238E27FC236}">
                <a16:creationId xmlns:a16="http://schemas.microsoft.com/office/drawing/2014/main" id="{5377B695-D7D9-C161-64F1-4A7D125B2C6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id="{30A0DF59-4446-A99C-0E66-7C58A6FA462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7028FD9-058F-BDD1-6BD5-1E4B8A4A660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55597D6-1F05-4C7A-8DB6-1E85A6AD5CFF}" type="slidenum">
              <a:rPr lang="en-US" altLang="en-SE"/>
              <a:pPr/>
              <a:t>22</a:t>
            </a:fld>
            <a:endParaRPr lang="en-US" altLang="en-SE"/>
          </a:p>
        </p:txBody>
      </p:sp>
      <p:sp>
        <p:nvSpPr>
          <p:cNvPr id="167938" name="Rectangle 2">
            <a:extLst>
              <a:ext uri="{FF2B5EF4-FFF2-40B4-BE49-F238E27FC236}">
                <a16:creationId xmlns:a16="http://schemas.microsoft.com/office/drawing/2014/main" id="{B84D0CE9-F149-0F17-D51C-77D78159119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7939" name="Rectangle 3">
            <a:extLst>
              <a:ext uri="{FF2B5EF4-FFF2-40B4-BE49-F238E27FC236}">
                <a16:creationId xmlns:a16="http://schemas.microsoft.com/office/drawing/2014/main" id="{74DEC958-7DB4-C933-202B-263D0D50B1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2CB8A9D-725D-FC65-EAE1-54FF7BDA83C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BF145FB-7BDD-4151-8FF5-DE7A798D7ED4}" type="slidenum">
              <a:rPr lang="en-US" altLang="en-SE"/>
              <a:pPr/>
              <a:t>3</a:t>
            </a:fld>
            <a:endParaRPr lang="en-US" altLang="en-SE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66D26916-48EA-4E3E-DC5D-7C519A9F08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0F3EB774-AA3F-7D9E-D38F-2A749022C3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3445B69-73ED-EAED-7786-AB19FDA2D5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088EB23-D1CE-4DA6-A81A-707CD8539C7D}" type="slidenum">
              <a:rPr lang="en-US" altLang="en-SE"/>
              <a:pPr/>
              <a:t>4</a:t>
            </a:fld>
            <a:endParaRPr lang="en-US" altLang="en-SE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84946C80-BAFB-5347-A455-CB2E609B230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BFBFCFE3-524D-4A23-F2E9-6E54B0CEFC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 dirty="0"/>
              <a:t>Given the process abstraction as we know it:</a:t>
            </a:r>
          </a:p>
          <a:p>
            <a:pPr lvl="1"/>
            <a:r>
              <a:rPr lang="en-US" altLang="en-SE" sz="2000" dirty="0"/>
              <a:t>create several processes</a:t>
            </a:r>
          </a:p>
          <a:p>
            <a:pPr lvl="1"/>
            <a:r>
              <a:rPr lang="en-US" altLang="en-SE" sz="2000" dirty="0"/>
              <a:t>cause each to </a:t>
            </a:r>
            <a:r>
              <a:rPr lang="en-US" altLang="en-SE" sz="2000" i="1" dirty="0"/>
              <a:t>map</a:t>
            </a:r>
            <a:r>
              <a:rPr lang="en-US" altLang="en-SE" sz="2000" dirty="0"/>
              <a:t> to the </a:t>
            </a:r>
            <a:r>
              <a:rPr lang="en-US" altLang="en-SE" sz="2000" dirty="0">
                <a:solidFill>
                  <a:srgbClr val="FF0000"/>
                </a:solidFill>
              </a:rPr>
              <a:t>same</a:t>
            </a:r>
            <a:r>
              <a:rPr lang="en-US" altLang="en-SE" sz="2000" dirty="0"/>
              <a:t> physical memory to share data</a:t>
            </a:r>
          </a:p>
          <a:p>
            <a:pPr lvl="2"/>
            <a:r>
              <a:rPr lang="en-US" altLang="en-SE" sz="1800" dirty="0"/>
              <a:t>see the </a:t>
            </a:r>
            <a:r>
              <a:rPr lang="en-US" altLang="en-SE" sz="1800" b="1" dirty="0" err="1">
                <a:latin typeface="Courier New" panose="02070309020205020404" pitchFamily="49" charset="0"/>
              </a:rPr>
              <a:t>MapViewOfFile</a:t>
            </a:r>
            <a:r>
              <a:rPr lang="en-US" altLang="en-SE" sz="1800" b="1" dirty="0">
                <a:latin typeface="Courier New" panose="02070309020205020404" pitchFamily="49" charset="0"/>
              </a:rPr>
              <a:t>()</a:t>
            </a:r>
            <a:r>
              <a:rPr lang="en-US" altLang="en-SE" sz="1800" dirty="0"/>
              <a:t> system call for one way to do this (kind of)</a:t>
            </a:r>
          </a:p>
          <a:p>
            <a:r>
              <a:rPr lang="en-US" altLang="en-SE" dirty="0"/>
              <a:t>This is like making a pig fly – it’s really inefficient</a:t>
            </a:r>
          </a:p>
          <a:p>
            <a:pPr lvl="1"/>
            <a:r>
              <a:rPr lang="en-US" altLang="en-SE" sz="2000" dirty="0"/>
              <a:t>space:  _KPROCESS, page tables, etc.</a:t>
            </a:r>
          </a:p>
          <a:p>
            <a:pPr lvl="1"/>
            <a:r>
              <a:rPr lang="en-US" altLang="en-SE" sz="2000" dirty="0"/>
              <a:t>time: creating OS structures, initializing </a:t>
            </a:r>
            <a:r>
              <a:rPr lang="en-US" altLang="en-SE" sz="2000" dirty="0" err="1"/>
              <a:t>addr</a:t>
            </a:r>
            <a:r>
              <a:rPr lang="en-US" altLang="en-SE" sz="2000" dirty="0"/>
              <a:t> space, etc.</a:t>
            </a:r>
          </a:p>
          <a:p>
            <a:r>
              <a:rPr lang="en-US" altLang="en-SE" dirty="0"/>
              <a:t>Some equally bad alternatives for some of the examples:</a:t>
            </a:r>
          </a:p>
          <a:p>
            <a:pPr lvl="1"/>
            <a:r>
              <a:rPr lang="en-US" altLang="en-SE" sz="2000" dirty="0"/>
              <a:t>Entirely separate web servers</a:t>
            </a:r>
          </a:p>
          <a:p>
            <a:pPr lvl="1"/>
            <a:r>
              <a:rPr lang="en-US" altLang="en-SE" sz="2000" dirty="0"/>
              <a:t>Manually programmed asynchronous programming (non-blocking I/O) in the web client (browser)</a:t>
            </a:r>
          </a:p>
          <a:p>
            <a:endParaRPr lang="en-SE" altLang="en-SE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282BD38-B6DF-AD7E-85D4-91AC20CEAF1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DB5D3C-9F25-464D-9824-A875D2BAE9CF}" type="slidenum">
              <a:rPr lang="en-US" altLang="en-SE"/>
              <a:pPr/>
              <a:t>5</a:t>
            </a:fld>
            <a:endParaRPr lang="en-US" altLang="en-SE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E0EB92D4-0921-CCCA-590D-BE026C25B28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27F11126-7053-6151-9A8E-F084309114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C4087FC-A5C5-61FB-1E83-CB06B59D13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0930BE4-DDA0-4F9F-BDB7-C9D4160F96C6}" type="slidenum">
              <a:rPr lang="en-US" altLang="en-SE"/>
              <a:pPr/>
              <a:t>6</a:t>
            </a:fld>
            <a:endParaRPr lang="en-US" altLang="en-SE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96D19E59-1358-1986-B418-BDBC7348B4F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34C83608-36C7-5FFC-0F14-A431D37CE3E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6A641F2-D944-E1B0-462B-F3E15F4B0EA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5236FE6-7695-4C7A-8670-58D61413E100}" type="slidenum">
              <a:rPr lang="en-US" altLang="en-SE"/>
              <a:pPr/>
              <a:t>7</a:t>
            </a:fld>
            <a:endParaRPr lang="en-US" altLang="en-SE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8F94A720-9102-320F-CD02-223967FE43D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C4BD2805-22FE-1788-52D4-B8F0EFE679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565F706-16EC-4001-CD28-8E60CF954D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3C82CA-0173-4304-8C88-6191E725EF00}" type="slidenum">
              <a:rPr lang="en-US" altLang="en-SE"/>
              <a:pPr/>
              <a:t>8</a:t>
            </a:fld>
            <a:endParaRPr lang="en-US" altLang="en-SE"/>
          </a:p>
        </p:txBody>
      </p:sp>
      <p:sp>
        <p:nvSpPr>
          <p:cNvPr id="153602" name="Rectangle 2">
            <a:extLst>
              <a:ext uri="{FF2B5EF4-FFF2-40B4-BE49-F238E27FC236}">
                <a16:creationId xmlns:a16="http://schemas.microsoft.com/office/drawing/2014/main" id="{E52A7B1A-3B40-DEB6-0208-1A21F7C39A1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3" name="Rectangle 3">
            <a:extLst>
              <a:ext uri="{FF2B5EF4-FFF2-40B4-BE49-F238E27FC236}">
                <a16:creationId xmlns:a16="http://schemas.microsoft.com/office/drawing/2014/main" id="{2CC224F7-6068-78E2-6718-BF3CD2C875C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128CDECA-946C-AE8C-A1FF-3F0097CA2CD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E572CDF-320B-4F89-90B5-A1D30C529DFC}" type="slidenum">
              <a:rPr lang="en-US" altLang="en-SE"/>
              <a:pPr/>
              <a:t>9</a:t>
            </a:fld>
            <a:endParaRPr lang="en-US" altLang="en-SE"/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33297D9F-2676-A454-8ACE-FB40E0A3FC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15BC99DB-1D9F-E9D9-69E1-2961ADDB28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SE" altLang="en-SE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Body Text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506200" y="6551306"/>
            <a:ext cx="530574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r>
              <a:rPr lang="en-US" sz="1400" b="0" dirty="0">
                <a:solidFill>
                  <a:srgbClr val="2A40E2"/>
                </a:solidFill>
                <a:latin typeface="Gill Sans" charset="0"/>
                <a:cs typeface="Gill Sans" charset="0"/>
              </a:rPr>
              <a:t>3.</a:t>
            </a:r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4rLW7zg21gI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33600" y="1295400"/>
            <a:ext cx="78486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3</a:t>
            </a:r>
            <a:br>
              <a:rPr lang="en-US" sz="3000" dirty="0"/>
            </a:br>
            <a:br>
              <a:rPr lang="en-US" sz="3000" dirty="0"/>
            </a:br>
            <a:r>
              <a:rPr lang="en-US" sz="3000" dirty="0">
                <a:latin typeface="+mj-lt"/>
              </a:rPr>
              <a:t>Threads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701CA8F-9C3D-8B41-859B-27F8AA90F1F5}"/>
              </a:ext>
            </a:extLst>
          </p:cNvPr>
          <p:cNvSpPr txBox="1"/>
          <p:nvPr/>
        </p:nvSpPr>
        <p:spPr>
          <a:xfrm>
            <a:off x="2713676" y="6477000"/>
            <a:ext cx="6840847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dirty="0">
                <a:latin typeface="Gill Sans Light"/>
              </a:rPr>
              <a:t>Acknowledgement: Lecture slides based on UC Berkeley </a:t>
            </a:r>
            <a:r>
              <a:rPr lang="en-GB" altLang="zh-CN" sz="1200" dirty="0">
                <a:latin typeface="Gill Sans Light"/>
              </a:rPr>
              <a:t>CS 162: Operating Systems and System Programming</a:t>
            </a:r>
            <a:r>
              <a:rPr lang="en-US" altLang="zh-CN" sz="1200" dirty="0">
                <a:latin typeface="Gill Sans Light"/>
              </a:rPr>
              <a:t> </a:t>
            </a:r>
            <a:endParaRPr lang="en-SE" sz="1200" dirty="0">
              <a:latin typeface="Gill Sans Light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>
            <a:extLst>
              <a:ext uri="{FF2B5EF4-FFF2-40B4-BE49-F238E27FC236}">
                <a16:creationId xmlns:a16="http://schemas.microsoft.com/office/drawing/2014/main" id="{B0470507-F41F-7139-3AD7-69B099B5C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“Where do threads come from?”</a:t>
            </a:r>
          </a:p>
        </p:txBody>
      </p:sp>
      <p:sp>
        <p:nvSpPr>
          <p:cNvPr id="114691" name="Rectangle 3">
            <a:extLst>
              <a:ext uri="{FF2B5EF4-FFF2-40B4-BE49-F238E27FC236}">
                <a16:creationId xmlns:a16="http://schemas.microsoft.com/office/drawing/2014/main" id="{839A455C-7C36-1DA5-9382-76AA33DCB3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20800" y="1295400"/>
            <a:ext cx="9550400" cy="5181600"/>
          </a:xfrm>
        </p:spPr>
        <p:txBody>
          <a:bodyPr/>
          <a:lstStyle/>
          <a:p>
            <a:r>
              <a:rPr lang="en-US" altLang="en-SE" dirty="0"/>
              <a:t>The kernel is responsible for creating/managing threads</a:t>
            </a:r>
          </a:p>
          <a:p>
            <a:pPr lvl="1"/>
            <a:r>
              <a:rPr lang="en-US" altLang="en-SE" dirty="0"/>
              <a:t>for example, the kernel call to create a new thread would</a:t>
            </a:r>
          </a:p>
          <a:p>
            <a:pPr lvl="2"/>
            <a:r>
              <a:rPr lang="en-US" altLang="en-SE" dirty="0"/>
              <a:t>allocate an execution stack within the process address space</a:t>
            </a:r>
          </a:p>
          <a:p>
            <a:pPr lvl="2"/>
            <a:r>
              <a:rPr lang="en-US" altLang="en-SE" dirty="0"/>
              <a:t>create and initialize a Thread Control Block</a:t>
            </a:r>
          </a:p>
          <a:p>
            <a:pPr lvl="3"/>
            <a:r>
              <a:rPr lang="en-US" altLang="en-SE" dirty="0"/>
              <a:t>stack pointer, program counter, register values</a:t>
            </a:r>
          </a:p>
          <a:p>
            <a:pPr lvl="2"/>
            <a:r>
              <a:rPr lang="en-US" altLang="en-SE" dirty="0"/>
              <a:t>stick it on the ready queue</a:t>
            </a:r>
          </a:p>
          <a:p>
            <a:pPr lvl="1"/>
            <a:r>
              <a:rPr lang="en-US" altLang="en-SE" dirty="0"/>
              <a:t>we call these </a:t>
            </a:r>
            <a:r>
              <a:rPr lang="en-US" altLang="en-SE" dirty="0">
                <a:solidFill>
                  <a:srgbClr val="FF0000"/>
                </a:solidFill>
              </a:rPr>
              <a:t>kernel threads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>
            <a:extLst>
              <a:ext uri="{FF2B5EF4-FFF2-40B4-BE49-F238E27FC236}">
                <a16:creationId xmlns:a16="http://schemas.microsoft.com/office/drawing/2014/main" id="{D0DACD93-CF00-BDA0-7D95-30435E7AB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 dirty="0"/>
              <a:t>Threads can also be managed at the user level (that is, entirely from within the process)</a:t>
            </a:r>
          </a:p>
          <a:p>
            <a:pPr lvl="1"/>
            <a:r>
              <a:rPr lang="en-US" altLang="en-SE" dirty="0"/>
              <a:t>a library linked into the program manages the threads</a:t>
            </a:r>
          </a:p>
          <a:p>
            <a:pPr lvl="2"/>
            <a:r>
              <a:rPr lang="en-US" altLang="en-SE" dirty="0"/>
              <a:t>because threads share the same address space, the thread manager doesn’t need to manipulate address spaces (which only the kernel can do)</a:t>
            </a:r>
          </a:p>
          <a:p>
            <a:pPr lvl="2"/>
            <a:r>
              <a:rPr lang="en-US" altLang="en-SE" dirty="0"/>
              <a:t>threads differ (roughly) only in hardware contexts (PC, SP, registers), which can be manipulated by user-level code</a:t>
            </a:r>
          </a:p>
          <a:p>
            <a:pPr lvl="2"/>
            <a:r>
              <a:rPr lang="en-US" altLang="en-SE" dirty="0"/>
              <a:t>the Linux </a:t>
            </a:r>
            <a:r>
              <a:rPr lang="en-US" altLang="en-SE" dirty="0">
                <a:solidFill>
                  <a:srgbClr val="FF0000"/>
                </a:solidFill>
              </a:rPr>
              <a:t>thread package</a:t>
            </a:r>
            <a:r>
              <a:rPr lang="en-US" altLang="en-SE" dirty="0"/>
              <a:t> multiplexes user-level threads on top of kernel thread(s), which it treats as “virtual processors”</a:t>
            </a:r>
          </a:p>
          <a:p>
            <a:pPr lvl="1"/>
            <a:r>
              <a:rPr lang="en-US" altLang="en-SE" dirty="0"/>
              <a:t>we call these </a:t>
            </a:r>
            <a:r>
              <a:rPr lang="en-US" altLang="en-SE" dirty="0">
                <a:solidFill>
                  <a:srgbClr val="FF0000"/>
                </a:solidFill>
              </a:rPr>
              <a:t>user-level threads</a:t>
            </a:r>
            <a:endParaRPr lang="en-US" altLang="en-SE" dirty="0"/>
          </a:p>
        </p:txBody>
      </p:sp>
      <p:sp>
        <p:nvSpPr>
          <p:cNvPr id="136196" name="Rectangle 4">
            <a:extLst>
              <a:ext uri="{FF2B5EF4-FFF2-40B4-BE49-F238E27FC236}">
                <a16:creationId xmlns:a16="http://schemas.microsoft.com/office/drawing/2014/main" id="{6FA71AD3-B37C-E45A-B57C-61547ECFFE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SE"/>
              <a:t>“Where do threads come from?” </a:t>
            </a:r>
            <a:r>
              <a:rPr lang="en-US" altLang="en-SE" sz="2800"/>
              <a:t>(2)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>
            <a:extLst>
              <a:ext uri="{FF2B5EF4-FFF2-40B4-BE49-F238E27FC236}">
                <a16:creationId xmlns:a16="http://schemas.microsoft.com/office/drawing/2014/main" id="{139B66C8-6632-A407-54F5-B26A3926F6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Kernel threads</a:t>
            </a:r>
          </a:p>
        </p:txBody>
      </p:sp>
      <p:sp>
        <p:nvSpPr>
          <p:cNvPr id="115715" name="Rectangle 3">
            <a:extLst>
              <a:ext uri="{FF2B5EF4-FFF2-40B4-BE49-F238E27FC236}">
                <a16:creationId xmlns:a16="http://schemas.microsoft.com/office/drawing/2014/main" id="{6FAAD509-C0EB-D3C7-7729-E2463120B77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41723" y="800100"/>
            <a:ext cx="10012100" cy="5257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SE" dirty="0"/>
              <a:t>OS now manages threads </a:t>
            </a:r>
            <a:r>
              <a:rPr lang="en-US" altLang="en-SE" i="1" dirty="0"/>
              <a:t>and</a:t>
            </a:r>
            <a:r>
              <a:rPr lang="en-US" altLang="en-SE" dirty="0"/>
              <a:t> processes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all thread operations are implemented in the kernel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OS schedules all of the threads in a system</a:t>
            </a:r>
          </a:p>
          <a:p>
            <a:pPr lvl="2">
              <a:lnSpc>
                <a:spcPct val="90000"/>
              </a:lnSpc>
            </a:pPr>
            <a:r>
              <a:rPr lang="en-US" altLang="en-SE" dirty="0"/>
              <a:t>if one thread in a process blocks (e.g., on I/O), the OS knows about it, and can run other threads from that process</a:t>
            </a:r>
          </a:p>
          <a:p>
            <a:pPr lvl="2">
              <a:lnSpc>
                <a:spcPct val="90000"/>
              </a:lnSpc>
            </a:pPr>
            <a:r>
              <a:rPr lang="en-US" altLang="en-SE" dirty="0"/>
              <a:t>possible to overlap I/O and computation </a:t>
            </a:r>
            <a:r>
              <a:rPr lang="en-US" altLang="en-SE" dirty="0">
                <a:solidFill>
                  <a:srgbClr val="FF0000"/>
                </a:solidFill>
              </a:rPr>
              <a:t>inside</a:t>
            </a:r>
            <a:r>
              <a:rPr lang="en-US" altLang="en-SE" dirty="0"/>
              <a:t> a process</a:t>
            </a:r>
          </a:p>
          <a:p>
            <a:pPr>
              <a:lnSpc>
                <a:spcPct val="90000"/>
              </a:lnSpc>
            </a:pPr>
            <a:r>
              <a:rPr lang="en-US" altLang="en-SE" dirty="0"/>
              <a:t>Kernel threads are cheaper than processes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less state to allocate and initialize</a:t>
            </a:r>
          </a:p>
          <a:p>
            <a:pPr>
              <a:lnSpc>
                <a:spcPct val="90000"/>
              </a:lnSpc>
            </a:pPr>
            <a:r>
              <a:rPr lang="en-US" altLang="en-SE" dirty="0"/>
              <a:t>But, they’re still expensive for fine-grained use (e.g., orders of magnitude more expensive than a procedure call)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thread operations are all system calls</a:t>
            </a:r>
          </a:p>
          <a:p>
            <a:pPr lvl="2">
              <a:lnSpc>
                <a:spcPct val="90000"/>
              </a:lnSpc>
            </a:pPr>
            <a:r>
              <a:rPr lang="en-US" altLang="en-SE" dirty="0"/>
              <a:t>context switch</a:t>
            </a:r>
          </a:p>
          <a:p>
            <a:pPr lvl="2">
              <a:lnSpc>
                <a:spcPct val="90000"/>
              </a:lnSpc>
            </a:pPr>
            <a:r>
              <a:rPr lang="en-US" altLang="en-SE" dirty="0"/>
              <a:t>argument checks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must maintain kernel state for each thread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2">
            <a:extLst>
              <a:ext uri="{FF2B5EF4-FFF2-40B4-BE49-F238E27FC236}">
                <a16:creationId xmlns:a16="http://schemas.microsoft.com/office/drawing/2014/main" id="{4292E58F-71C4-7C6E-BABE-F89D569964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User-level threads</a:t>
            </a:r>
          </a:p>
        </p:txBody>
      </p:sp>
      <p:sp>
        <p:nvSpPr>
          <p:cNvPr id="116739" name="Rectangle 3">
            <a:extLst>
              <a:ext uri="{FF2B5EF4-FFF2-40B4-BE49-F238E27FC236}">
                <a16:creationId xmlns:a16="http://schemas.microsoft.com/office/drawing/2014/main" id="{E1408920-FF7E-081C-079B-68BED0A798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45893" y="1122744"/>
            <a:ext cx="9873205" cy="5125656"/>
          </a:xfrm>
        </p:spPr>
        <p:txBody>
          <a:bodyPr/>
          <a:lstStyle/>
          <a:p>
            <a:r>
              <a:rPr lang="en-US" altLang="en-SE" dirty="0"/>
              <a:t>To make threads cheap and fast, they may be implemented at the user level</a:t>
            </a:r>
          </a:p>
          <a:p>
            <a:pPr lvl="1"/>
            <a:r>
              <a:rPr lang="en-US" altLang="en-SE" dirty="0"/>
              <a:t>managed entirely by user-level library, e.g., </a:t>
            </a:r>
            <a:r>
              <a:rPr lang="en-US" altLang="en-SE" b="1" dirty="0" err="1">
                <a:latin typeface="Courier New" panose="02070309020205020404" pitchFamily="49" charset="0"/>
              </a:rPr>
              <a:t>libpthreads.a</a:t>
            </a:r>
            <a:endParaRPr lang="en-US" altLang="en-SE" b="1" dirty="0">
              <a:latin typeface="Courier New" panose="02070309020205020404" pitchFamily="49" charset="0"/>
            </a:endParaRPr>
          </a:p>
          <a:p>
            <a:r>
              <a:rPr lang="en-US" altLang="en-SE" dirty="0"/>
              <a:t>User-level threads are small and fast</a:t>
            </a:r>
          </a:p>
          <a:p>
            <a:pPr lvl="1"/>
            <a:r>
              <a:rPr lang="en-US" altLang="en-SE" dirty="0"/>
              <a:t>each thread is represented simply by a PC, registers, a stack, and a small </a:t>
            </a:r>
            <a:r>
              <a:rPr lang="en-US" altLang="en-SE" dirty="0">
                <a:solidFill>
                  <a:srgbClr val="FF0000"/>
                </a:solidFill>
              </a:rPr>
              <a:t>thread control block</a:t>
            </a:r>
            <a:r>
              <a:rPr lang="en-US" altLang="en-SE" dirty="0"/>
              <a:t> (user-space TCB)</a:t>
            </a:r>
          </a:p>
          <a:p>
            <a:pPr lvl="1"/>
            <a:r>
              <a:rPr lang="en-US" altLang="en-SE" dirty="0"/>
              <a:t>creating a thread, switching between threads, and synchronizing threads are done via procedure calls</a:t>
            </a:r>
          </a:p>
          <a:p>
            <a:pPr lvl="2"/>
            <a:r>
              <a:rPr lang="en-US" altLang="en-SE" dirty="0"/>
              <a:t>no kernel involvement is necessary!</a:t>
            </a:r>
          </a:p>
          <a:p>
            <a:pPr lvl="1"/>
            <a:r>
              <a:rPr lang="en-US" altLang="en-SE" dirty="0"/>
              <a:t>user-level thread operations can be 10-100x faster than kernel threads as a result</a:t>
            </a: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2" name="Rectangle 2">
            <a:extLst>
              <a:ext uri="{FF2B5EF4-FFF2-40B4-BE49-F238E27FC236}">
                <a16:creationId xmlns:a16="http://schemas.microsoft.com/office/drawing/2014/main" id="{D6B37E64-E37C-59B4-B04A-81ADFEAB3DC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The design space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175217C1-0581-FB27-32C9-4A64F2BE3E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94807" y="2010399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684" name="Rectangle 4">
            <a:extLst>
              <a:ext uri="{FF2B5EF4-FFF2-40B4-BE49-F238E27FC236}">
                <a16:creationId xmlns:a16="http://schemas.microsoft.com/office/drawing/2014/main" id="{549F299D-346F-1408-7212-CA04C28ADB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97957" y="2634286"/>
            <a:ext cx="1111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SE"/>
              <a:t>address space</a:t>
            </a:r>
          </a:p>
        </p:txBody>
      </p:sp>
      <p:sp>
        <p:nvSpPr>
          <p:cNvPr id="199685" name="Freeform 5">
            <a:extLst>
              <a:ext uri="{FF2B5EF4-FFF2-40B4-BE49-F238E27FC236}">
                <a16:creationId xmlns:a16="http://schemas.microsoft.com/office/drawing/2014/main" id="{B9E898A6-10F5-60B9-4503-AAB79EBD336D}"/>
              </a:ext>
            </a:extLst>
          </p:cNvPr>
          <p:cNvSpPr>
            <a:spLocks/>
          </p:cNvSpPr>
          <p:nvPr/>
        </p:nvSpPr>
        <p:spPr bwMode="auto">
          <a:xfrm>
            <a:off x="1923408" y="36566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686" name="Rectangle 6">
            <a:extLst>
              <a:ext uri="{FF2B5EF4-FFF2-40B4-BE49-F238E27FC236}">
                <a16:creationId xmlns:a16="http://schemas.microsoft.com/office/drawing/2014/main" id="{7E49EC62-D6E0-0A69-7F0E-E7C57E87FD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8607" y="4037637"/>
            <a:ext cx="9316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thread</a:t>
            </a:r>
          </a:p>
        </p:txBody>
      </p:sp>
      <p:sp>
        <p:nvSpPr>
          <p:cNvPr id="199687" name="Rectangle 7">
            <a:extLst>
              <a:ext uri="{FF2B5EF4-FFF2-40B4-BE49-F238E27FC236}">
                <a16:creationId xmlns:a16="http://schemas.microsoft.com/office/drawing/2014/main" id="{67B49B2F-2916-A6C1-0730-0606B84327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45957" y="1218236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688" name="Freeform 8">
            <a:extLst>
              <a:ext uri="{FF2B5EF4-FFF2-40B4-BE49-F238E27FC236}">
                <a16:creationId xmlns:a16="http://schemas.microsoft.com/office/drawing/2014/main" id="{24085FC4-0163-8C08-7791-6C6A92776C43}"/>
              </a:ext>
            </a:extLst>
          </p:cNvPr>
          <p:cNvSpPr>
            <a:spLocks/>
          </p:cNvSpPr>
          <p:nvPr/>
        </p:nvSpPr>
        <p:spPr bwMode="auto">
          <a:xfrm>
            <a:off x="4774558" y="13706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689" name="Rectangle 9">
            <a:extLst>
              <a:ext uri="{FF2B5EF4-FFF2-40B4-BE49-F238E27FC236}">
                <a16:creationId xmlns:a16="http://schemas.microsoft.com/office/drawing/2014/main" id="{52C3388D-DCCA-330B-5029-FEB941CE01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0557" y="1142036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690" name="Freeform 10">
            <a:extLst>
              <a:ext uri="{FF2B5EF4-FFF2-40B4-BE49-F238E27FC236}">
                <a16:creationId xmlns:a16="http://schemas.microsoft.com/office/drawing/2014/main" id="{3E5F9270-36DF-15FD-7C1A-ADA44E9A34A8}"/>
              </a:ext>
            </a:extLst>
          </p:cNvPr>
          <p:cNvSpPr>
            <a:spLocks/>
          </p:cNvSpPr>
          <p:nvPr/>
        </p:nvSpPr>
        <p:spPr bwMode="auto">
          <a:xfrm>
            <a:off x="7289158" y="12944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691" name="Rectangle 11">
            <a:extLst>
              <a:ext uri="{FF2B5EF4-FFF2-40B4-BE49-F238E27FC236}">
                <a16:creationId xmlns:a16="http://schemas.microsoft.com/office/drawing/2014/main" id="{85AF8B53-A43F-4BCA-510C-DCEDBC988D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0557" y="1904036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692" name="Freeform 12">
            <a:extLst>
              <a:ext uri="{FF2B5EF4-FFF2-40B4-BE49-F238E27FC236}">
                <a16:creationId xmlns:a16="http://schemas.microsoft.com/office/drawing/2014/main" id="{743419F0-C002-9F4B-C5F3-A6FC1A37608E}"/>
              </a:ext>
            </a:extLst>
          </p:cNvPr>
          <p:cNvSpPr>
            <a:spLocks/>
          </p:cNvSpPr>
          <p:nvPr/>
        </p:nvSpPr>
        <p:spPr bwMode="auto">
          <a:xfrm>
            <a:off x="7289158" y="20564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693" name="Rectangle 13">
            <a:extLst>
              <a:ext uri="{FF2B5EF4-FFF2-40B4-BE49-F238E27FC236}">
                <a16:creationId xmlns:a16="http://schemas.microsoft.com/office/drawing/2014/main" id="{2812E868-CFDF-A98B-FBF9-563C944D75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557" y="1142036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694" name="Freeform 14">
            <a:extLst>
              <a:ext uri="{FF2B5EF4-FFF2-40B4-BE49-F238E27FC236}">
                <a16:creationId xmlns:a16="http://schemas.microsoft.com/office/drawing/2014/main" id="{3E2AC03A-9CD3-0CA2-F1A3-CA7EE6AD585C}"/>
              </a:ext>
            </a:extLst>
          </p:cNvPr>
          <p:cNvSpPr>
            <a:spLocks/>
          </p:cNvSpPr>
          <p:nvPr/>
        </p:nvSpPr>
        <p:spPr bwMode="auto">
          <a:xfrm>
            <a:off x="8051158" y="12944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695" name="Rectangle 15">
            <a:extLst>
              <a:ext uri="{FF2B5EF4-FFF2-40B4-BE49-F238E27FC236}">
                <a16:creationId xmlns:a16="http://schemas.microsoft.com/office/drawing/2014/main" id="{10D2B488-FA62-378B-5F5F-53C91D986D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557" y="1904036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696" name="Freeform 16">
            <a:extLst>
              <a:ext uri="{FF2B5EF4-FFF2-40B4-BE49-F238E27FC236}">
                <a16:creationId xmlns:a16="http://schemas.microsoft.com/office/drawing/2014/main" id="{4F4C1CAF-65BD-AD39-F193-67DC85D9A7FF}"/>
              </a:ext>
            </a:extLst>
          </p:cNvPr>
          <p:cNvSpPr>
            <a:spLocks/>
          </p:cNvSpPr>
          <p:nvPr/>
        </p:nvSpPr>
        <p:spPr bwMode="auto">
          <a:xfrm>
            <a:off x="8051158" y="20564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697" name="Rectangle 17">
            <a:extLst>
              <a:ext uri="{FF2B5EF4-FFF2-40B4-BE49-F238E27FC236}">
                <a16:creationId xmlns:a16="http://schemas.microsoft.com/office/drawing/2014/main" id="{E02DCCD9-C5C5-9367-1BAB-7C6F5E764D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17357" y="3656636"/>
            <a:ext cx="1219200" cy="1219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698" name="Freeform 18">
            <a:extLst>
              <a:ext uri="{FF2B5EF4-FFF2-40B4-BE49-F238E27FC236}">
                <a16:creationId xmlns:a16="http://schemas.microsoft.com/office/drawing/2014/main" id="{8C3AA7BC-9A61-BA4C-FDF8-A29E711F24DE}"/>
              </a:ext>
            </a:extLst>
          </p:cNvPr>
          <p:cNvSpPr>
            <a:spLocks/>
          </p:cNvSpPr>
          <p:nvPr/>
        </p:nvSpPr>
        <p:spPr bwMode="auto">
          <a:xfrm>
            <a:off x="4545958" y="38090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699" name="Freeform 19">
            <a:extLst>
              <a:ext uri="{FF2B5EF4-FFF2-40B4-BE49-F238E27FC236}">
                <a16:creationId xmlns:a16="http://schemas.microsoft.com/office/drawing/2014/main" id="{9904EB71-DA98-DEAE-3329-2B40A037B0F5}"/>
              </a:ext>
            </a:extLst>
          </p:cNvPr>
          <p:cNvSpPr>
            <a:spLocks/>
          </p:cNvSpPr>
          <p:nvPr/>
        </p:nvSpPr>
        <p:spPr bwMode="auto">
          <a:xfrm>
            <a:off x="5050783" y="38090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00" name="Freeform 20">
            <a:extLst>
              <a:ext uri="{FF2B5EF4-FFF2-40B4-BE49-F238E27FC236}">
                <a16:creationId xmlns:a16="http://schemas.microsoft.com/office/drawing/2014/main" id="{1672667D-0BEB-0799-64AC-FF43EAFB4206}"/>
              </a:ext>
            </a:extLst>
          </p:cNvPr>
          <p:cNvSpPr>
            <a:spLocks/>
          </p:cNvSpPr>
          <p:nvPr/>
        </p:nvSpPr>
        <p:spPr bwMode="auto">
          <a:xfrm>
            <a:off x="4545958" y="43424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01" name="Freeform 21">
            <a:extLst>
              <a:ext uri="{FF2B5EF4-FFF2-40B4-BE49-F238E27FC236}">
                <a16:creationId xmlns:a16="http://schemas.microsoft.com/office/drawing/2014/main" id="{B6B25451-54A9-6270-C7EB-403585D3A9D7}"/>
              </a:ext>
            </a:extLst>
          </p:cNvPr>
          <p:cNvSpPr>
            <a:spLocks/>
          </p:cNvSpPr>
          <p:nvPr/>
        </p:nvSpPr>
        <p:spPr bwMode="auto">
          <a:xfrm>
            <a:off x="5050783" y="43424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02" name="Rectangle 22">
            <a:extLst>
              <a:ext uri="{FF2B5EF4-FFF2-40B4-BE49-F238E27FC236}">
                <a16:creationId xmlns:a16="http://schemas.microsoft.com/office/drawing/2014/main" id="{B3096E10-6E17-B55E-A9E3-8DD9EA2424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8157" y="3656636"/>
            <a:ext cx="685800" cy="1219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703" name="Rectangle 23">
            <a:extLst>
              <a:ext uri="{FF2B5EF4-FFF2-40B4-BE49-F238E27FC236}">
                <a16:creationId xmlns:a16="http://schemas.microsoft.com/office/drawing/2014/main" id="{B415785B-7FE2-7374-5315-DF41DA4C7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22557" y="3656636"/>
            <a:ext cx="9144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704" name="Rectangle 24">
            <a:extLst>
              <a:ext uri="{FF2B5EF4-FFF2-40B4-BE49-F238E27FC236}">
                <a16:creationId xmlns:a16="http://schemas.microsoft.com/office/drawing/2014/main" id="{85AF1E6B-DFDD-BD81-FAC8-353A10897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4957" y="4418636"/>
            <a:ext cx="457200" cy="457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705" name="Freeform 25">
            <a:extLst>
              <a:ext uri="{FF2B5EF4-FFF2-40B4-BE49-F238E27FC236}">
                <a16:creationId xmlns:a16="http://schemas.microsoft.com/office/drawing/2014/main" id="{122CD85E-0A96-ED7B-9A76-EE0ED42FD0CB}"/>
              </a:ext>
            </a:extLst>
          </p:cNvPr>
          <p:cNvSpPr>
            <a:spLocks/>
          </p:cNvSpPr>
          <p:nvPr/>
        </p:nvSpPr>
        <p:spPr bwMode="auto">
          <a:xfrm>
            <a:off x="7136758" y="3809036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06" name="Freeform 26">
            <a:extLst>
              <a:ext uri="{FF2B5EF4-FFF2-40B4-BE49-F238E27FC236}">
                <a16:creationId xmlns:a16="http://schemas.microsoft.com/office/drawing/2014/main" id="{CACDA285-EC0F-CC89-B949-643B72A2108F}"/>
              </a:ext>
            </a:extLst>
          </p:cNvPr>
          <p:cNvSpPr>
            <a:spLocks/>
          </p:cNvSpPr>
          <p:nvPr/>
        </p:nvSpPr>
        <p:spPr bwMode="auto">
          <a:xfrm>
            <a:off x="6984358" y="4309100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07" name="Freeform 27">
            <a:extLst>
              <a:ext uri="{FF2B5EF4-FFF2-40B4-BE49-F238E27FC236}">
                <a16:creationId xmlns:a16="http://schemas.microsoft.com/office/drawing/2014/main" id="{8D10CE88-6530-B8B8-0CCD-3E5F76365D9A}"/>
              </a:ext>
            </a:extLst>
          </p:cNvPr>
          <p:cNvSpPr>
            <a:spLocks/>
          </p:cNvSpPr>
          <p:nvPr/>
        </p:nvSpPr>
        <p:spPr bwMode="auto">
          <a:xfrm>
            <a:off x="7336783" y="4309100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08" name="Freeform 28">
            <a:extLst>
              <a:ext uri="{FF2B5EF4-FFF2-40B4-BE49-F238E27FC236}">
                <a16:creationId xmlns:a16="http://schemas.microsoft.com/office/drawing/2014/main" id="{248DB438-324C-6B66-3778-D1AC5924B235}"/>
              </a:ext>
            </a:extLst>
          </p:cNvPr>
          <p:cNvSpPr>
            <a:spLocks/>
          </p:cNvSpPr>
          <p:nvPr/>
        </p:nvSpPr>
        <p:spPr bwMode="auto">
          <a:xfrm>
            <a:off x="8022583" y="3775700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09" name="Freeform 29">
            <a:extLst>
              <a:ext uri="{FF2B5EF4-FFF2-40B4-BE49-F238E27FC236}">
                <a16:creationId xmlns:a16="http://schemas.microsoft.com/office/drawing/2014/main" id="{8ADA4F49-AD96-FABF-7971-9FF15ED81EE9}"/>
              </a:ext>
            </a:extLst>
          </p:cNvPr>
          <p:cNvSpPr>
            <a:spLocks/>
          </p:cNvSpPr>
          <p:nvPr/>
        </p:nvSpPr>
        <p:spPr bwMode="auto">
          <a:xfrm>
            <a:off x="8403583" y="3775700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10" name="Freeform 30">
            <a:extLst>
              <a:ext uri="{FF2B5EF4-FFF2-40B4-BE49-F238E27FC236}">
                <a16:creationId xmlns:a16="http://schemas.microsoft.com/office/drawing/2014/main" id="{A926793B-540E-1385-B019-172C49A8E222}"/>
              </a:ext>
            </a:extLst>
          </p:cNvPr>
          <p:cNvSpPr>
            <a:spLocks/>
          </p:cNvSpPr>
          <p:nvPr/>
        </p:nvSpPr>
        <p:spPr bwMode="auto">
          <a:xfrm>
            <a:off x="8098783" y="4461500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99711" name="Line 31">
            <a:extLst>
              <a:ext uri="{FF2B5EF4-FFF2-40B4-BE49-F238E27FC236}">
                <a16:creationId xmlns:a16="http://schemas.microsoft.com/office/drawing/2014/main" id="{C3719C57-F95B-9785-0928-4BE82E02A8B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46157" y="1218236"/>
            <a:ext cx="0" cy="457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712" name="Line 32">
            <a:extLst>
              <a:ext uri="{FF2B5EF4-FFF2-40B4-BE49-F238E27FC236}">
                <a16:creationId xmlns:a16="http://schemas.microsoft.com/office/drawing/2014/main" id="{32869509-4F21-A9A6-1F7B-E1CE1EDE9005}"/>
              </a:ext>
            </a:extLst>
          </p:cNvPr>
          <p:cNvSpPr>
            <a:spLocks noChangeShapeType="1"/>
          </p:cNvSpPr>
          <p:nvPr/>
        </p:nvSpPr>
        <p:spPr bwMode="auto">
          <a:xfrm>
            <a:off x="3783957" y="3428036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99713" name="Rectangle 33">
            <a:extLst>
              <a:ext uri="{FF2B5EF4-FFF2-40B4-BE49-F238E27FC236}">
                <a16:creationId xmlns:a16="http://schemas.microsoft.com/office/drawing/2014/main" id="{03C02091-09D4-8E08-F544-1ED74DDFAD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8757" y="2666037"/>
            <a:ext cx="23503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rgbClr val="FF0000"/>
                </a:solidFill>
              </a:rPr>
              <a:t>one thread/process</a:t>
            </a:r>
          </a:p>
        </p:txBody>
      </p:sp>
      <p:sp>
        <p:nvSpPr>
          <p:cNvPr id="199714" name="Rectangle 34">
            <a:extLst>
              <a:ext uri="{FF2B5EF4-FFF2-40B4-BE49-F238E27FC236}">
                <a16:creationId xmlns:a16="http://schemas.microsoft.com/office/drawing/2014/main" id="{C5D894D3-A82E-F453-A5A4-F6958B7EBA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55757" y="2985124"/>
            <a:ext cx="19111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chemeClr val="accent2"/>
                </a:solidFill>
              </a:rPr>
              <a:t>many processes</a:t>
            </a:r>
          </a:p>
        </p:txBody>
      </p:sp>
      <p:sp>
        <p:nvSpPr>
          <p:cNvPr id="199715" name="Rectangle 35">
            <a:extLst>
              <a:ext uri="{FF2B5EF4-FFF2-40B4-BE49-F238E27FC236}">
                <a16:creationId xmlns:a16="http://schemas.microsoft.com/office/drawing/2014/main" id="{55BC2ADB-F4B4-4686-D66B-BBF724D45E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33507" y="5028237"/>
            <a:ext cx="2646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rgbClr val="FF0000"/>
                </a:solidFill>
              </a:rPr>
              <a:t>many threads/process</a:t>
            </a:r>
          </a:p>
        </p:txBody>
      </p:sp>
      <p:sp>
        <p:nvSpPr>
          <p:cNvPr id="199716" name="Rectangle 36">
            <a:extLst>
              <a:ext uri="{FF2B5EF4-FFF2-40B4-BE49-F238E27FC236}">
                <a16:creationId xmlns:a16="http://schemas.microsoft.com/office/drawing/2014/main" id="{458B4061-A7B6-8EA7-1F80-761D3A2BA4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6557" y="5347324"/>
            <a:ext cx="19111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chemeClr val="accent2"/>
                </a:solidFill>
              </a:rPr>
              <a:t>many processes</a:t>
            </a:r>
          </a:p>
        </p:txBody>
      </p:sp>
      <p:sp>
        <p:nvSpPr>
          <p:cNvPr id="199717" name="Rectangle 37">
            <a:extLst>
              <a:ext uri="{FF2B5EF4-FFF2-40B4-BE49-F238E27FC236}">
                <a16:creationId xmlns:a16="http://schemas.microsoft.com/office/drawing/2014/main" id="{5B6DB947-10AF-5894-7D05-1BD48F8ADE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0007" y="2589837"/>
            <a:ext cx="23503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rgbClr val="FF0000"/>
                </a:solidFill>
              </a:rPr>
              <a:t>one thread/process</a:t>
            </a:r>
          </a:p>
        </p:txBody>
      </p:sp>
      <p:sp>
        <p:nvSpPr>
          <p:cNvPr id="199718" name="Rectangle 38">
            <a:extLst>
              <a:ext uri="{FF2B5EF4-FFF2-40B4-BE49-F238E27FC236}">
                <a16:creationId xmlns:a16="http://schemas.microsoft.com/office/drawing/2014/main" id="{39143946-CF37-DDBC-40F7-AAE9CBDDEA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557" y="2908924"/>
            <a:ext cx="14847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chemeClr val="accent2"/>
                </a:solidFill>
              </a:rPr>
              <a:t>one process</a:t>
            </a:r>
          </a:p>
        </p:txBody>
      </p:sp>
      <p:sp>
        <p:nvSpPr>
          <p:cNvPr id="199719" name="Rectangle 39">
            <a:extLst>
              <a:ext uri="{FF2B5EF4-FFF2-40B4-BE49-F238E27FC236}">
                <a16:creationId xmlns:a16="http://schemas.microsoft.com/office/drawing/2014/main" id="{5CBF91A1-2B67-DA7E-3295-C1554B862B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07757" y="5028237"/>
            <a:ext cx="2646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rgbClr val="FF0000"/>
                </a:solidFill>
              </a:rPr>
              <a:t>many threads/process</a:t>
            </a:r>
          </a:p>
        </p:txBody>
      </p:sp>
      <p:sp>
        <p:nvSpPr>
          <p:cNvPr id="199720" name="Rectangle 40">
            <a:extLst>
              <a:ext uri="{FF2B5EF4-FFF2-40B4-BE49-F238E27FC236}">
                <a16:creationId xmlns:a16="http://schemas.microsoft.com/office/drawing/2014/main" id="{8C8BB73C-BA56-1C40-D85C-041392C80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6557" y="5347324"/>
            <a:ext cx="14847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chemeClr val="accent2"/>
                </a:solidFill>
              </a:rPr>
              <a:t>one process</a:t>
            </a:r>
          </a:p>
        </p:txBody>
      </p:sp>
      <p:sp>
        <p:nvSpPr>
          <p:cNvPr id="199721" name="Rectangle 41">
            <a:extLst>
              <a:ext uri="{FF2B5EF4-FFF2-40B4-BE49-F238E27FC236}">
                <a16:creationId xmlns:a16="http://schemas.microsoft.com/office/drawing/2014/main" id="{C5B193A7-CF49-0BA9-0744-CD31327D1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8157" y="1980237"/>
            <a:ext cx="1178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i="1"/>
              <a:t>MS/DOS</a:t>
            </a:r>
          </a:p>
        </p:txBody>
      </p:sp>
      <p:sp>
        <p:nvSpPr>
          <p:cNvPr id="199722" name="Rectangle 42">
            <a:extLst>
              <a:ext uri="{FF2B5EF4-FFF2-40B4-BE49-F238E27FC236}">
                <a16:creationId xmlns:a16="http://schemas.microsoft.com/office/drawing/2014/main" id="{3861BF16-D28A-D7B6-8EAA-480641BA7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55307" y="4204324"/>
            <a:ext cx="7072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i="1"/>
              <a:t>Java</a:t>
            </a:r>
          </a:p>
        </p:txBody>
      </p:sp>
      <p:sp>
        <p:nvSpPr>
          <p:cNvPr id="199723" name="Rectangle 43">
            <a:extLst>
              <a:ext uri="{FF2B5EF4-FFF2-40B4-BE49-F238E27FC236}">
                <a16:creationId xmlns:a16="http://schemas.microsoft.com/office/drawing/2014/main" id="{76A6935B-8380-83B9-20BF-BEE4D8B2C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13157" y="1675436"/>
            <a:ext cx="10775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i="1"/>
              <a:t>older</a:t>
            </a:r>
          </a:p>
          <a:p>
            <a:r>
              <a:rPr lang="en-US" altLang="en-SE" i="1"/>
              <a:t>UNIXes</a:t>
            </a:r>
          </a:p>
        </p:txBody>
      </p:sp>
      <p:sp>
        <p:nvSpPr>
          <p:cNvPr id="199724" name="Rectangle 44">
            <a:extLst>
              <a:ext uri="{FF2B5EF4-FFF2-40B4-BE49-F238E27FC236}">
                <a16:creationId xmlns:a16="http://schemas.microsoft.com/office/drawing/2014/main" id="{E7A49F3A-500A-3F15-47A6-9CB8E24725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5557" y="4266237"/>
            <a:ext cx="141417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i="1"/>
              <a:t>Mach, NT,</a:t>
            </a:r>
          </a:p>
          <a:p>
            <a:r>
              <a:rPr lang="en-US" altLang="en-SE" i="1"/>
              <a:t>Chorus,</a:t>
            </a:r>
          </a:p>
          <a:p>
            <a:r>
              <a:rPr lang="en-US" altLang="en-SE" i="1"/>
              <a:t>Linux, …</a:t>
            </a:r>
          </a:p>
        </p:txBody>
      </p:sp>
      <p:sp>
        <p:nvSpPr>
          <p:cNvPr id="199725" name="Oval 45">
            <a:extLst>
              <a:ext uri="{FF2B5EF4-FFF2-40B4-BE49-F238E27FC236}">
                <a16:creationId xmlns:a16="http://schemas.microsoft.com/office/drawing/2014/main" id="{B3405126-9AE0-20E6-3A93-C6915E86BB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41357" y="3047036"/>
            <a:ext cx="4419600" cy="3276600"/>
          </a:xfrm>
          <a:prstGeom prst="ellipse">
            <a:avLst/>
          </a:prstGeom>
          <a:noFill/>
          <a:ln w="50800">
            <a:solidFill>
              <a:srgbClr val="FF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2">
            <a:extLst>
              <a:ext uri="{FF2B5EF4-FFF2-40B4-BE49-F238E27FC236}">
                <a16:creationId xmlns:a16="http://schemas.microsoft.com/office/drawing/2014/main" id="{9261A137-0252-512F-580E-6241F2B66E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61967" y="2392363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5F03E29B-440E-48B3-9B51-F831DE5DB1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5117" y="3016250"/>
            <a:ext cx="1111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SE"/>
              <a:t>address space</a:t>
            </a:r>
          </a:p>
        </p:txBody>
      </p:sp>
      <p:sp>
        <p:nvSpPr>
          <p:cNvPr id="201732" name="Freeform 4">
            <a:extLst>
              <a:ext uri="{FF2B5EF4-FFF2-40B4-BE49-F238E27FC236}">
                <a16:creationId xmlns:a16="http://schemas.microsoft.com/office/drawing/2014/main" id="{6EEE90C1-9663-BF3C-9483-C998F29320D1}"/>
              </a:ext>
            </a:extLst>
          </p:cNvPr>
          <p:cNvSpPr>
            <a:spLocks/>
          </p:cNvSpPr>
          <p:nvPr/>
        </p:nvSpPr>
        <p:spPr bwMode="auto">
          <a:xfrm>
            <a:off x="2490568" y="40386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201733" name="Rectangle 5">
            <a:extLst>
              <a:ext uri="{FF2B5EF4-FFF2-40B4-BE49-F238E27FC236}">
                <a16:creationId xmlns:a16="http://schemas.microsoft.com/office/drawing/2014/main" id="{24CDD67D-F836-EC4E-5F3B-0D497BF35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767" y="4419601"/>
            <a:ext cx="9316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thread</a:t>
            </a:r>
          </a:p>
        </p:txBody>
      </p:sp>
      <p:grpSp>
        <p:nvGrpSpPr>
          <p:cNvPr id="201734" name="Group 6">
            <a:extLst>
              <a:ext uri="{FF2B5EF4-FFF2-40B4-BE49-F238E27FC236}">
                <a16:creationId xmlns:a16="http://schemas.microsoft.com/office/drawing/2014/main" id="{CA416AAC-C413-CC1C-13AA-822788FF251F}"/>
              </a:ext>
            </a:extLst>
          </p:cNvPr>
          <p:cNvGrpSpPr>
            <a:grpSpLocks/>
          </p:cNvGrpSpPr>
          <p:nvPr/>
        </p:nvGrpSpPr>
        <p:grpSpPr bwMode="auto">
          <a:xfrm>
            <a:off x="5036917" y="1981200"/>
            <a:ext cx="3471863" cy="1533525"/>
            <a:chOff x="2016" y="1248"/>
            <a:chExt cx="2187" cy="966"/>
          </a:xfrm>
        </p:grpSpPr>
        <p:sp>
          <p:nvSpPr>
            <p:cNvPr id="201735" name="Rectangle 7">
              <a:extLst>
                <a:ext uri="{FF2B5EF4-FFF2-40B4-BE49-F238E27FC236}">
                  <a16:creationId xmlns:a16="http://schemas.microsoft.com/office/drawing/2014/main" id="{C6342CEF-89A4-AAE8-9C65-7A6A72CF2F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16" y="1248"/>
              <a:ext cx="432" cy="76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1736" name="Rectangle 8">
              <a:extLst>
                <a:ext uri="{FF2B5EF4-FFF2-40B4-BE49-F238E27FC236}">
                  <a16:creationId xmlns:a16="http://schemas.microsoft.com/office/drawing/2014/main" id="{C85B1DA4-5632-4DFF-490D-4434BDFB9F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92" y="1248"/>
              <a:ext cx="576" cy="38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1737" name="Rectangle 9">
              <a:extLst>
                <a:ext uri="{FF2B5EF4-FFF2-40B4-BE49-F238E27FC236}">
                  <a16:creationId xmlns:a16="http://schemas.microsoft.com/office/drawing/2014/main" id="{DBA2872E-59EE-79C5-BEAE-D2C3AA4085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8" y="1728"/>
              <a:ext cx="288" cy="2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1738" name="Freeform 10">
              <a:extLst>
                <a:ext uri="{FF2B5EF4-FFF2-40B4-BE49-F238E27FC236}">
                  <a16:creationId xmlns:a16="http://schemas.microsoft.com/office/drawing/2014/main" id="{1FAE9D72-69C5-A7D4-2A90-E03C0BF52769}"/>
                </a:ext>
              </a:extLst>
            </p:cNvPr>
            <p:cNvSpPr>
              <a:spLocks/>
            </p:cNvSpPr>
            <p:nvPr/>
          </p:nvSpPr>
          <p:spPr bwMode="auto">
            <a:xfrm>
              <a:off x="2160" y="1344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739" name="Freeform 11">
              <a:extLst>
                <a:ext uri="{FF2B5EF4-FFF2-40B4-BE49-F238E27FC236}">
                  <a16:creationId xmlns:a16="http://schemas.microsoft.com/office/drawing/2014/main" id="{6E2798D7-D537-5C60-F24A-1528DB6E05D4}"/>
                </a:ext>
              </a:extLst>
            </p:cNvPr>
            <p:cNvSpPr>
              <a:spLocks/>
            </p:cNvSpPr>
            <p:nvPr/>
          </p:nvSpPr>
          <p:spPr bwMode="auto">
            <a:xfrm>
              <a:off x="2064" y="1659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740" name="Freeform 12">
              <a:extLst>
                <a:ext uri="{FF2B5EF4-FFF2-40B4-BE49-F238E27FC236}">
                  <a16:creationId xmlns:a16="http://schemas.microsoft.com/office/drawing/2014/main" id="{8AFFA7F8-EFDE-CB58-3309-6CC9D8A74FD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6" y="1659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741" name="Freeform 13">
              <a:extLst>
                <a:ext uri="{FF2B5EF4-FFF2-40B4-BE49-F238E27FC236}">
                  <a16:creationId xmlns:a16="http://schemas.microsoft.com/office/drawing/2014/main" id="{E3611E52-6459-1826-A1D0-BF8941588CE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18" y="1323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742" name="Freeform 14">
              <a:extLst>
                <a:ext uri="{FF2B5EF4-FFF2-40B4-BE49-F238E27FC236}">
                  <a16:creationId xmlns:a16="http://schemas.microsoft.com/office/drawing/2014/main" id="{58CF9F8D-93A9-956D-7D11-5289FDC26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2958" y="1323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743" name="Freeform 15">
              <a:extLst>
                <a:ext uri="{FF2B5EF4-FFF2-40B4-BE49-F238E27FC236}">
                  <a16:creationId xmlns:a16="http://schemas.microsoft.com/office/drawing/2014/main" id="{F818DDBA-20DB-7216-ADF0-9E3D2E528558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6" y="1755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1744" name="Rectangle 16">
              <a:extLst>
                <a:ext uri="{FF2B5EF4-FFF2-40B4-BE49-F238E27FC236}">
                  <a16:creationId xmlns:a16="http://schemas.microsoft.com/office/drawing/2014/main" id="{8776FBD8-FEAE-13A5-41AA-40C1BBA0F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12" y="1632"/>
              <a:ext cx="89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SE" i="1"/>
                <a:t>Mach, NT,</a:t>
              </a:r>
            </a:p>
            <a:p>
              <a:r>
                <a:rPr lang="en-US" altLang="en-SE" i="1"/>
                <a:t>Chorus,</a:t>
              </a:r>
            </a:p>
            <a:p>
              <a:r>
                <a:rPr lang="en-US" altLang="en-SE" i="1"/>
                <a:t>Linux, …</a:t>
              </a:r>
            </a:p>
          </p:txBody>
        </p:sp>
      </p:grpSp>
      <p:sp>
        <p:nvSpPr>
          <p:cNvPr id="201745" name="Rectangle 17">
            <a:extLst>
              <a:ext uri="{FF2B5EF4-FFF2-40B4-BE49-F238E27FC236}">
                <a16:creationId xmlns:a16="http://schemas.microsoft.com/office/drawing/2014/main" id="{F8A718D0-95F8-16F4-B849-7473D389CC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917" y="3962400"/>
            <a:ext cx="2895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os kernel</a:t>
            </a:r>
          </a:p>
        </p:txBody>
      </p:sp>
      <p:sp>
        <p:nvSpPr>
          <p:cNvPr id="201746" name="Line 18">
            <a:extLst>
              <a:ext uri="{FF2B5EF4-FFF2-40B4-BE49-F238E27FC236}">
                <a16:creationId xmlns:a16="http://schemas.microsoft.com/office/drawing/2014/main" id="{10A83733-1426-877B-CCA5-5190B17D362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84517" y="2971800"/>
            <a:ext cx="3048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1747" name="Line 19">
            <a:extLst>
              <a:ext uri="{FF2B5EF4-FFF2-40B4-BE49-F238E27FC236}">
                <a16:creationId xmlns:a16="http://schemas.microsoft.com/office/drawing/2014/main" id="{92FF373B-7EAB-973F-4D19-AA0C4DA62BB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265517" y="2971800"/>
            <a:ext cx="304800" cy="1219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1748" name="Line 20">
            <a:extLst>
              <a:ext uri="{FF2B5EF4-FFF2-40B4-BE49-F238E27FC236}">
                <a16:creationId xmlns:a16="http://schemas.microsoft.com/office/drawing/2014/main" id="{F0E3703B-253A-2953-8BF6-4A7D6831D7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03717" y="3048000"/>
            <a:ext cx="228600" cy="990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1749" name="Line 21">
            <a:extLst>
              <a:ext uri="{FF2B5EF4-FFF2-40B4-BE49-F238E27FC236}">
                <a16:creationId xmlns:a16="http://schemas.microsoft.com/office/drawing/2014/main" id="{4E6258AF-A58B-EE57-00A8-0C18C5442C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36917" y="2438400"/>
            <a:ext cx="304800" cy="1905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1750" name="Line 22">
            <a:extLst>
              <a:ext uri="{FF2B5EF4-FFF2-40B4-BE49-F238E27FC236}">
                <a16:creationId xmlns:a16="http://schemas.microsoft.com/office/drawing/2014/main" id="{68E2D523-12AE-AB00-2A4B-AFCB8D3F264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46517" y="2438400"/>
            <a:ext cx="609600" cy="1676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1751" name="Line 23">
            <a:extLst>
              <a:ext uri="{FF2B5EF4-FFF2-40B4-BE49-F238E27FC236}">
                <a16:creationId xmlns:a16="http://schemas.microsoft.com/office/drawing/2014/main" id="{BEC278D2-ABBB-4550-98C8-6E4AADC46072}"/>
              </a:ext>
            </a:extLst>
          </p:cNvPr>
          <p:cNvSpPr>
            <a:spLocks noChangeShapeType="1"/>
          </p:cNvSpPr>
          <p:nvPr/>
        </p:nvSpPr>
        <p:spPr bwMode="auto">
          <a:xfrm>
            <a:off x="6637117" y="2362200"/>
            <a:ext cx="228600" cy="1828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1752" name="Text Box 24">
            <a:extLst>
              <a:ext uri="{FF2B5EF4-FFF2-40B4-BE49-F238E27FC236}">
                <a16:creationId xmlns:a16="http://schemas.microsoft.com/office/drawing/2014/main" id="{0344386D-540C-2A54-AA26-9CB8F12921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1317" y="4876800"/>
            <a:ext cx="2057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 sz="1200"/>
              <a:t>(thread create, destroy, signal, wait, etc.)</a:t>
            </a:r>
          </a:p>
        </p:txBody>
      </p:sp>
      <p:sp>
        <p:nvSpPr>
          <p:cNvPr id="201753" name="Rectangle 25">
            <a:extLst>
              <a:ext uri="{FF2B5EF4-FFF2-40B4-BE49-F238E27FC236}">
                <a16:creationId xmlns:a16="http://schemas.microsoft.com/office/drawing/2014/main" id="{8ED6D3C1-97B3-392C-8A65-1E3D62E63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55917" y="4495800"/>
            <a:ext cx="28956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CPU</a:t>
            </a:r>
          </a:p>
        </p:txBody>
      </p:sp>
      <p:sp>
        <p:nvSpPr>
          <p:cNvPr id="201754" name="Line 26">
            <a:extLst>
              <a:ext uri="{FF2B5EF4-FFF2-40B4-BE49-F238E27FC236}">
                <a16:creationId xmlns:a16="http://schemas.microsoft.com/office/drawing/2014/main" id="{3662441C-622B-5471-5CE7-530BF97B3F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256117" y="4343400"/>
            <a:ext cx="609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1755" name="Rectangle 27">
            <a:extLst>
              <a:ext uri="{FF2B5EF4-FFF2-40B4-BE49-F238E27FC236}">
                <a16:creationId xmlns:a16="http://schemas.microsoft.com/office/drawing/2014/main" id="{7A26617C-A6CB-B6AF-089A-78B2B8F664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SE"/>
              <a:t>Kernel threads</a:t>
            </a: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>
            <a:extLst>
              <a:ext uri="{FF2B5EF4-FFF2-40B4-BE49-F238E27FC236}">
                <a16:creationId xmlns:a16="http://schemas.microsoft.com/office/drawing/2014/main" id="{AD2657CF-3B1A-9936-D165-1DED318CE6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50" y="2392363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0E40DDB3-5A0B-4A5B-DB57-D1E4BE0C0D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016250"/>
            <a:ext cx="1111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SE"/>
              <a:t>address space</a:t>
            </a:r>
          </a:p>
        </p:txBody>
      </p:sp>
      <p:sp>
        <p:nvSpPr>
          <p:cNvPr id="205828" name="Freeform 4">
            <a:extLst>
              <a:ext uri="{FF2B5EF4-FFF2-40B4-BE49-F238E27FC236}">
                <a16:creationId xmlns:a16="http://schemas.microsoft.com/office/drawing/2014/main" id="{C4B93C15-2B17-AF56-7660-47467C547BC0}"/>
              </a:ext>
            </a:extLst>
          </p:cNvPr>
          <p:cNvSpPr>
            <a:spLocks/>
          </p:cNvSpPr>
          <p:nvPr/>
        </p:nvSpPr>
        <p:spPr bwMode="auto">
          <a:xfrm>
            <a:off x="2178051" y="40386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205829" name="Rectangle 5">
            <a:extLst>
              <a:ext uri="{FF2B5EF4-FFF2-40B4-BE49-F238E27FC236}">
                <a16:creationId xmlns:a16="http://schemas.microsoft.com/office/drawing/2014/main" id="{F6C4C81A-DA52-D760-8E54-C250FDE268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4419601"/>
            <a:ext cx="9316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thread</a:t>
            </a:r>
          </a:p>
        </p:txBody>
      </p:sp>
      <p:grpSp>
        <p:nvGrpSpPr>
          <p:cNvPr id="205830" name="Group 6">
            <a:extLst>
              <a:ext uri="{FF2B5EF4-FFF2-40B4-BE49-F238E27FC236}">
                <a16:creationId xmlns:a16="http://schemas.microsoft.com/office/drawing/2014/main" id="{FC503401-4408-F118-C54F-D9B99328B164}"/>
              </a:ext>
            </a:extLst>
          </p:cNvPr>
          <p:cNvGrpSpPr>
            <a:grpSpLocks/>
          </p:cNvGrpSpPr>
          <p:nvPr/>
        </p:nvGrpSpPr>
        <p:grpSpPr bwMode="auto">
          <a:xfrm>
            <a:off x="4724401" y="1981200"/>
            <a:ext cx="3471863" cy="1533525"/>
            <a:chOff x="3552" y="2544"/>
            <a:chExt cx="2187" cy="966"/>
          </a:xfrm>
        </p:grpSpPr>
        <p:sp>
          <p:nvSpPr>
            <p:cNvPr id="205831" name="Rectangle 7">
              <a:extLst>
                <a:ext uri="{FF2B5EF4-FFF2-40B4-BE49-F238E27FC236}">
                  <a16:creationId xmlns:a16="http://schemas.microsoft.com/office/drawing/2014/main" id="{389ED20C-8BEF-53F2-B421-3B360B221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52" y="2544"/>
              <a:ext cx="432" cy="76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5832" name="Rectangle 8">
              <a:extLst>
                <a:ext uri="{FF2B5EF4-FFF2-40B4-BE49-F238E27FC236}">
                  <a16:creationId xmlns:a16="http://schemas.microsoft.com/office/drawing/2014/main" id="{958EDAEB-CCFD-88B4-9B03-380D78DB7B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28" y="2544"/>
              <a:ext cx="576" cy="38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5833" name="Rectangle 9">
              <a:extLst>
                <a:ext uri="{FF2B5EF4-FFF2-40B4-BE49-F238E27FC236}">
                  <a16:creationId xmlns:a16="http://schemas.microsoft.com/office/drawing/2014/main" id="{FEADF495-1005-F6C5-6A74-B9643E94CA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3024"/>
              <a:ext cx="288" cy="28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35921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5834" name="Freeform 10">
              <a:extLst>
                <a:ext uri="{FF2B5EF4-FFF2-40B4-BE49-F238E27FC236}">
                  <a16:creationId xmlns:a16="http://schemas.microsoft.com/office/drawing/2014/main" id="{426A6858-1CF7-865C-5FF9-794D1E1C4C26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6" y="2640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835" name="Freeform 11">
              <a:extLst>
                <a:ext uri="{FF2B5EF4-FFF2-40B4-BE49-F238E27FC236}">
                  <a16:creationId xmlns:a16="http://schemas.microsoft.com/office/drawing/2014/main" id="{F2752CB6-B355-1095-E395-46FB8C9B36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955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836" name="Freeform 12">
              <a:extLst>
                <a:ext uri="{FF2B5EF4-FFF2-40B4-BE49-F238E27FC236}">
                  <a16:creationId xmlns:a16="http://schemas.microsoft.com/office/drawing/2014/main" id="{D569ED09-6441-3198-DF15-566222820D3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22" y="2955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837" name="Freeform 13">
              <a:extLst>
                <a:ext uri="{FF2B5EF4-FFF2-40B4-BE49-F238E27FC236}">
                  <a16:creationId xmlns:a16="http://schemas.microsoft.com/office/drawing/2014/main" id="{8D8BEA9E-4DD1-7BE1-B936-B503A637FE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254" y="2619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838" name="Freeform 14">
              <a:extLst>
                <a:ext uri="{FF2B5EF4-FFF2-40B4-BE49-F238E27FC236}">
                  <a16:creationId xmlns:a16="http://schemas.microsoft.com/office/drawing/2014/main" id="{D7AB31AD-CB78-B63A-408E-D43F0DA5109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" y="2619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839" name="Freeform 15">
              <a:extLst>
                <a:ext uri="{FF2B5EF4-FFF2-40B4-BE49-F238E27FC236}">
                  <a16:creationId xmlns:a16="http://schemas.microsoft.com/office/drawing/2014/main" id="{0699CA40-2014-AD1A-B06C-C1736BA69A52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2" y="3051"/>
              <a:ext cx="114" cy="213"/>
            </a:xfrm>
            <a:custGeom>
              <a:avLst/>
              <a:gdLst>
                <a:gd name="T0" fmla="*/ 169 w 357"/>
                <a:gd name="T1" fmla="*/ 0 h 816"/>
                <a:gd name="T2" fmla="*/ 115 w 357"/>
                <a:gd name="T3" fmla="*/ 24 h 816"/>
                <a:gd name="T4" fmla="*/ 25 w 357"/>
                <a:gd name="T5" fmla="*/ 84 h 816"/>
                <a:gd name="T6" fmla="*/ 19 w 357"/>
                <a:gd name="T7" fmla="*/ 132 h 816"/>
                <a:gd name="T8" fmla="*/ 55 w 357"/>
                <a:gd name="T9" fmla="*/ 144 h 816"/>
                <a:gd name="T10" fmla="*/ 73 w 357"/>
                <a:gd name="T11" fmla="*/ 150 h 816"/>
                <a:gd name="T12" fmla="*/ 307 w 357"/>
                <a:gd name="T13" fmla="*/ 192 h 816"/>
                <a:gd name="T14" fmla="*/ 325 w 357"/>
                <a:gd name="T15" fmla="*/ 210 h 816"/>
                <a:gd name="T16" fmla="*/ 253 w 357"/>
                <a:gd name="T17" fmla="*/ 258 h 816"/>
                <a:gd name="T18" fmla="*/ 205 w 357"/>
                <a:gd name="T19" fmla="*/ 288 h 816"/>
                <a:gd name="T20" fmla="*/ 181 w 357"/>
                <a:gd name="T21" fmla="*/ 294 h 816"/>
                <a:gd name="T22" fmla="*/ 97 w 357"/>
                <a:gd name="T23" fmla="*/ 330 h 816"/>
                <a:gd name="T24" fmla="*/ 61 w 357"/>
                <a:gd name="T25" fmla="*/ 354 h 816"/>
                <a:gd name="T26" fmla="*/ 43 w 357"/>
                <a:gd name="T27" fmla="*/ 366 h 816"/>
                <a:gd name="T28" fmla="*/ 103 w 357"/>
                <a:gd name="T29" fmla="*/ 414 h 816"/>
                <a:gd name="T30" fmla="*/ 145 w 357"/>
                <a:gd name="T31" fmla="*/ 402 h 816"/>
                <a:gd name="T32" fmla="*/ 163 w 357"/>
                <a:gd name="T33" fmla="*/ 414 h 816"/>
                <a:gd name="T34" fmla="*/ 253 w 357"/>
                <a:gd name="T35" fmla="*/ 462 h 816"/>
                <a:gd name="T36" fmla="*/ 247 w 357"/>
                <a:gd name="T37" fmla="*/ 576 h 816"/>
                <a:gd name="T38" fmla="*/ 193 w 357"/>
                <a:gd name="T39" fmla="*/ 606 h 816"/>
                <a:gd name="T40" fmla="*/ 181 w 357"/>
                <a:gd name="T41" fmla="*/ 684 h 816"/>
                <a:gd name="T42" fmla="*/ 163 w 357"/>
                <a:gd name="T43" fmla="*/ 780 h 816"/>
                <a:gd name="T44" fmla="*/ 175 w 357"/>
                <a:gd name="T45" fmla="*/ 816 h 8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57" h="816">
                  <a:moveTo>
                    <a:pt x="169" y="0"/>
                  </a:moveTo>
                  <a:cubicBezTo>
                    <a:pt x="149" y="7"/>
                    <a:pt x="135" y="17"/>
                    <a:pt x="115" y="24"/>
                  </a:cubicBezTo>
                  <a:cubicBezTo>
                    <a:pt x="100" y="39"/>
                    <a:pt x="44" y="78"/>
                    <a:pt x="25" y="84"/>
                  </a:cubicBezTo>
                  <a:cubicBezTo>
                    <a:pt x="16" y="98"/>
                    <a:pt x="0" y="113"/>
                    <a:pt x="19" y="132"/>
                  </a:cubicBezTo>
                  <a:cubicBezTo>
                    <a:pt x="28" y="141"/>
                    <a:pt x="43" y="140"/>
                    <a:pt x="55" y="144"/>
                  </a:cubicBezTo>
                  <a:cubicBezTo>
                    <a:pt x="61" y="146"/>
                    <a:pt x="73" y="150"/>
                    <a:pt x="73" y="150"/>
                  </a:cubicBezTo>
                  <a:cubicBezTo>
                    <a:pt x="148" y="139"/>
                    <a:pt x="235" y="168"/>
                    <a:pt x="307" y="192"/>
                  </a:cubicBezTo>
                  <a:cubicBezTo>
                    <a:pt x="313" y="198"/>
                    <a:pt x="320" y="203"/>
                    <a:pt x="325" y="210"/>
                  </a:cubicBezTo>
                  <a:cubicBezTo>
                    <a:pt x="357" y="258"/>
                    <a:pt x="272" y="256"/>
                    <a:pt x="253" y="258"/>
                  </a:cubicBezTo>
                  <a:cubicBezTo>
                    <a:pt x="196" y="272"/>
                    <a:pt x="265" y="251"/>
                    <a:pt x="205" y="288"/>
                  </a:cubicBezTo>
                  <a:cubicBezTo>
                    <a:pt x="198" y="292"/>
                    <a:pt x="189" y="291"/>
                    <a:pt x="181" y="294"/>
                  </a:cubicBezTo>
                  <a:cubicBezTo>
                    <a:pt x="62" y="343"/>
                    <a:pt x="192" y="298"/>
                    <a:pt x="97" y="330"/>
                  </a:cubicBezTo>
                  <a:cubicBezTo>
                    <a:pt x="83" y="335"/>
                    <a:pt x="73" y="346"/>
                    <a:pt x="61" y="354"/>
                  </a:cubicBezTo>
                  <a:cubicBezTo>
                    <a:pt x="55" y="358"/>
                    <a:pt x="43" y="366"/>
                    <a:pt x="43" y="366"/>
                  </a:cubicBezTo>
                  <a:cubicBezTo>
                    <a:pt x="53" y="397"/>
                    <a:pt x="78" y="397"/>
                    <a:pt x="103" y="414"/>
                  </a:cubicBezTo>
                  <a:cubicBezTo>
                    <a:pt x="117" y="410"/>
                    <a:pt x="131" y="400"/>
                    <a:pt x="145" y="402"/>
                  </a:cubicBezTo>
                  <a:cubicBezTo>
                    <a:pt x="152" y="403"/>
                    <a:pt x="157" y="411"/>
                    <a:pt x="163" y="414"/>
                  </a:cubicBezTo>
                  <a:cubicBezTo>
                    <a:pt x="192" y="429"/>
                    <a:pt x="225" y="444"/>
                    <a:pt x="253" y="462"/>
                  </a:cubicBezTo>
                  <a:cubicBezTo>
                    <a:pt x="265" y="497"/>
                    <a:pt x="270" y="542"/>
                    <a:pt x="247" y="576"/>
                  </a:cubicBezTo>
                  <a:cubicBezTo>
                    <a:pt x="236" y="593"/>
                    <a:pt x="193" y="606"/>
                    <a:pt x="193" y="606"/>
                  </a:cubicBezTo>
                  <a:cubicBezTo>
                    <a:pt x="178" y="651"/>
                    <a:pt x="173" y="626"/>
                    <a:pt x="181" y="684"/>
                  </a:cubicBezTo>
                  <a:cubicBezTo>
                    <a:pt x="171" y="715"/>
                    <a:pt x="168" y="748"/>
                    <a:pt x="163" y="780"/>
                  </a:cubicBezTo>
                  <a:cubicBezTo>
                    <a:pt x="170" y="808"/>
                    <a:pt x="165" y="797"/>
                    <a:pt x="175" y="816"/>
                  </a:cubicBezTo>
                </a:path>
              </a:pathLst>
            </a:custGeom>
            <a:noFill/>
            <a:ln w="28575" cmpd="sng">
              <a:solidFill>
                <a:srgbClr val="1C1C6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SE"/>
            </a:p>
          </p:txBody>
        </p:sp>
        <p:sp>
          <p:nvSpPr>
            <p:cNvPr id="205840" name="Rectangle 16">
              <a:extLst>
                <a:ext uri="{FF2B5EF4-FFF2-40B4-BE49-F238E27FC236}">
                  <a16:creationId xmlns:a16="http://schemas.microsoft.com/office/drawing/2014/main" id="{F414A326-6EF8-9CC8-9F1F-ABD85CB5A5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48" y="2928"/>
              <a:ext cx="891" cy="58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SE" i="1"/>
                <a:t>Mach, NT,</a:t>
              </a:r>
            </a:p>
            <a:p>
              <a:r>
                <a:rPr lang="en-US" altLang="en-SE" i="1"/>
                <a:t>Chorus,</a:t>
              </a:r>
            </a:p>
            <a:p>
              <a:r>
                <a:rPr lang="en-US" altLang="en-SE" i="1"/>
                <a:t>Linux, …</a:t>
              </a:r>
            </a:p>
          </p:txBody>
        </p:sp>
      </p:grpSp>
      <p:sp>
        <p:nvSpPr>
          <p:cNvPr id="205841" name="Rectangle 17">
            <a:extLst>
              <a:ext uri="{FF2B5EF4-FFF2-40B4-BE49-F238E27FC236}">
                <a16:creationId xmlns:a16="http://schemas.microsoft.com/office/drawing/2014/main" id="{E3D4C6E6-0F5D-5714-CBFC-870602F9F9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3962400"/>
            <a:ext cx="2895600" cy="533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os kernel</a:t>
            </a:r>
          </a:p>
        </p:txBody>
      </p:sp>
      <p:sp>
        <p:nvSpPr>
          <p:cNvPr id="205842" name="Rectangle 18">
            <a:extLst>
              <a:ext uri="{FF2B5EF4-FFF2-40B4-BE49-F238E27FC236}">
                <a16:creationId xmlns:a16="http://schemas.microsoft.com/office/drawing/2014/main" id="{C80AAD1D-9DC8-4EC1-FCA4-C3E4EFB469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048000"/>
            <a:ext cx="685800" cy="152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205843" name="Rectangle 19">
            <a:extLst>
              <a:ext uri="{FF2B5EF4-FFF2-40B4-BE49-F238E27FC236}">
                <a16:creationId xmlns:a16="http://schemas.microsoft.com/office/drawing/2014/main" id="{CBA8D935-CD17-1C0B-0AC8-D7BFA9A2B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048000"/>
            <a:ext cx="457200" cy="152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205844" name="Rectangle 20">
            <a:extLst>
              <a:ext uri="{FF2B5EF4-FFF2-40B4-BE49-F238E27FC236}">
                <a16:creationId xmlns:a16="http://schemas.microsoft.com/office/drawing/2014/main" id="{8E6CA22D-F056-007D-1118-617AF24C60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2438400"/>
            <a:ext cx="914400" cy="152400"/>
          </a:xfrm>
          <a:prstGeom prst="rect">
            <a:avLst/>
          </a:prstGeom>
          <a:solidFill>
            <a:srgbClr val="FF99CC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205845" name="Line 21">
            <a:extLst>
              <a:ext uri="{FF2B5EF4-FFF2-40B4-BE49-F238E27FC236}">
                <a16:creationId xmlns:a16="http://schemas.microsoft.com/office/drawing/2014/main" id="{6A6E4C12-9EEF-11BF-45EC-AD320F3947B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53200" y="1676400"/>
            <a:ext cx="1219200" cy="838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46" name="Line 22">
            <a:extLst>
              <a:ext uri="{FF2B5EF4-FFF2-40B4-BE49-F238E27FC236}">
                <a16:creationId xmlns:a16="http://schemas.microsoft.com/office/drawing/2014/main" id="{5A308373-4DC4-99C3-FDF6-2F676987103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1752600"/>
            <a:ext cx="1676400" cy="1371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47" name="Line 23">
            <a:extLst>
              <a:ext uri="{FF2B5EF4-FFF2-40B4-BE49-F238E27FC236}">
                <a16:creationId xmlns:a16="http://schemas.microsoft.com/office/drawing/2014/main" id="{9BDB03BA-F7EA-D413-E449-7A5BC64A516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410200" y="1524000"/>
            <a:ext cx="2286000" cy="1600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48" name="Freeform 24">
            <a:extLst>
              <a:ext uri="{FF2B5EF4-FFF2-40B4-BE49-F238E27FC236}">
                <a16:creationId xmlns:a16="http://schemas.microsoft.com/office/drawing/2014/main" id="{04D4B17B-E220-427D-0257-64739104C5CA}"/>
              </a:ext>
            </a:extLst>
          </p:cNvPr>
          <p:cNvSpPr>
            <a:spLocks/>
          </p:cNvSpPr>
          <p:nvPr/>
        </p:nvSpPr>
        <p:spPr bwMode="auto">
          <a:xfrm>
            <a:off x="4876801" y="34290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205849" name="Freeform 25">
            <a:extLst>
              <a:ext uri="{FF2B5EF4-FFF2-40B4-BE49-F238E27FC236}">
                <a16:creationId xmlns:a16="http://schemas.microsoft.com/office/drawing/2014/main" id="{4EB0B7B7-DE3A-2429-5339-25558F2B52DA}"/>
              </a:ext>
            </a:extLst>
          </p:cNvPr>
          <p:cNvSpPr>
            <a:spLocks/>
          </p:cNvSpPr>
          <p:nvPr/>
        </p:nvSpPr>
        <p:spPr bwMode="auto">
          <a:xfrm>
            <a:off x="5867401" y="34290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205850" name="Freeform 26">
            <a:extLst>
              <a:ext uri="{FF2B5EF4-FFF2-40B4-BE49-F238E27FC236}">
                <a16:creationId xmlns:a16="http://schemas.microsoft.com/office/drawing/2014/main" id="{1A47271A-BBAC-2A49-4F4A-8E1940BAD389}"/>
              </a:ext>
            </a:extLst>
          </p:cNvPr>
          <p:cNvSpPr>
            <a:spLocks/>
          </p:cNvSpPr>
          <p:nvPr/>
        </p:nvSpPr>
        <p:spPr bwMode="auto">
          <a:xfrm>
            <a:off x="6477001" y="34290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205851" name="Line 27">
            <a:extLst>
              <a:ext uri="{FF2B5EF4-FFF2-40B4-BE49-F238E27FC236}">
                <a16:creationId xmlns:a16="http://schemas.microsoft.com/office/drawing/2014/main" id="{6F3F033F-3A57-BC7C-EDB0-B222811FE3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733800"/>
            <a:ext cx="76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52" name="Line 28">
            <a:extLst>
              <a:ext uri="{FF2B5EF4-FFF2-40B4-BE49-F238E27FC236}">
                <a16:creationId xmlns:a16="http://schemas.microsoft.com/office/drawing/2014/main" id="{CF840E9E-E9DA-6AAD-5FE2-711F1143531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67400" y="37338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53" name="Line 29">
            <a:extLst>
              <a:ext uri="{FF2B5EF4-FFF2-40B4-BE49-F238E27FC236}">
                <a16:creationId xmlns:a16="http://schemas.microsoft.com/office/drawing/2014/main" id="{692F0BC0-C38C-181B-C333-DF3302633D3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00600" y="3733800"/>
            <a:ext cx="152400" cy="4572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54" name="Text Box 30">
            <a:extLst>
              <a:ext uri="{FF2B5EF4-FFF2-40B4-BE49-F238E27FC236}">
                <a16:creationId xmlns:a16="http://schemas.microsoft.com/office/drawing/2014/main" id="{2E2801E7-CD36-84BF-1FA5-F64A887122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4876800"/>
            <a:ext cx="2362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 sz="1200"/>
              <a:t>(</a:t>
            </a:r>
            <a:r>
              <a:rPr lang="en-US" altLang="en-SE" sz="1200" i="1"/>
              <a:t>kernel</a:t>
            </a:r>
            <a:r>
              <a:rPr lang="en-US" altLang="en-SE" sz="1200"/>
              <a:t> thread create, destroy, signal, wait, etc.)</a:t>
            </a:r>
          </a:p>
        </p:txBody>
      </p:sp>
      <p:sp>
        <p:nvSpPr>
          <p:cNvPr id="205855" name="Line 31">
            <a:extLst>
              <a:ext uri="{FF2B5EF4-FFF2-40B4-BE49-F238E27FC236}">
                <a16:creationId xmlns:a16="http://schemas.microsoft.com/office/drawing/2014/main" id="{A42611D1-7B03-02B6-E0D9-B55F67CB28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953000" y="3124200"/>
            <a:ext cx="762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56" name="Line 32">
            <a:extLst>
              <a:ext uri="{FF2B5EF4-FFF2-40B4-BE49-F238E27FC236}">
                <a16:creationId xmlns:a16="http://schemas.microsoft.com/office/drawing/2014/main" id="{5307244F-48B3-AACC-C572-D827F207A7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943600" y="3124200"/>
            <a:ext cx="152400" cy="304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57" name="Line 33">
            <a:extLst>
              <a:ext uri="{FF2B5EF4-FFF2-40B4-BE49-F238E27FC236}">
                <a16:creationId xmlns:a16="http://schemas.microsoft.com/office/drawing/2014/main" id="{5AAC130E-C2C5-9236-FFCD-88D25EA19F9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2514600"/>
            <a:ext cx="152400" cy="914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58" name="Rectangle 34">
            <a:extLst>
              <a:ext uri="{FF2B5EF4-FFF2-40B4-BE49-F238E27FC236}">
                <a16:creationId xmlns:a16="http://schemas.microsoft.com/office/drawing/2014/main" id="{96768B95-6D46-197C-7A4F-8848C567A7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4495800"/>
            <a:ext cx="2895600" cy="304800"/>
          </a:xfrm>
          <a:prstGeom prst="rect">
            <a:avLst/>
          </a:prstGeom>
          <a:solidFill>
            <a:srgbClr val="FFFF00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CPU</a:t>
            </a:r>
          </a:p>
        </p:txBody>
      </p:sp>
      <p:sp>
        <p:nvSpPr>
          <p:cNvPr id="205859" name="Line 35">
            <a:extLst>
              <a:ext uri="{FF2B5EF4-FFF2-40B4-BE49-F238E27FC236}">
                <a16:creationId xmlns:a16="http://schemas.microsoft.com/office/drawing/2014/main" id="{94F71765-08E2-CCC5-A0FF-98CA40D2D297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4343400"/>
            <a:ext cx="609600" cy="609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60" name="Rectangle 36">
            <a:extLst>
              <a:ext uri="{FF2B5EF4-FFF2-40B4-BE49-F238E27FC236}">
                <a16:creationId xmlns:a16="http://schemas.microsoft.com/office/drawing/2014/main" id="{9B8B5F4F-57AB-4771-CFEE-9C122B5FBC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/>
          <a:lstStyle/>
          <a:p>
            <a:r>
              <a:rPr lang="en-US" altLang="en-SE" dirty="0"/>
              <a:t>User-level threads</a:t>
            </a:r>
            <a:endParaRPr lang="en-US" altLang="en-SE" i="1" dirty="0"/>
          </a:p>
        </p:txBody>
      </p:sp>
      <p:grpSp>
        <p:nvGrpSpPr>
          <p:cNvPr id="205861" name="Group 37">
            <a:extLst>
              <a:ext uri="{FF2B5EF4-FFF2-40B4-BE49-F238E27FC236}">
                <a16:creationId xmlns:a16="http://schemas.microsoft.com/office/drawing/2014/main" id="{91F71C5A-94DB-23F5-DC6E-B1A4D1AD13BF}"/>
              </a:ext>
            </a:extLst>
          </p:cNvPr>
          <p:cNvGrpSpPr>
            <a:grpSpLocks/>
          </p:cNvGrpSpPr>
          <p:nvPr/>
        </p:nvGrpSpPr>
        <p:grpSpPr bwMode="auto">
          <a:xfrm>
            <a:off x="7620000" y="990600"/>
            <a:ext cx="2743200" cy="1752600"/>
            <a:chOff x="3840" y="624"/>
            <a:chExt cx="1728" cy="1104"/>
          </a:xfrm>
        </p:grpSpPr>
        <p:sp>
          <p:nvSpPr>
            <p:cNvPr id="205862" name="Oval 38">
              <a:extLst>
                <a:ext uri="{FF2B5EF4-FFF2-40B4-BE49-F238E27FC236}">
                  <a16:creationId xmlns:a16="http://schemas.microsoft.com/office/drawing/2014/main" id="{6A4B848F-3526-0AEE-1558-82A0195EB1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624"/>
              <a:ext cx="1296" cy="576"/>
            </a:xfrm>
            <a:prstGeom prst="ellipse">
              <a:avLst/>
            </a:prstGeom>
            <a:solidFill>
              <a:srgbClr val="FF99CC"/>
            </a:solidFill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E"/>
            </a:p>
          </p:txBody>
        </p:sp>
        <p:sp>
          <p:nvSpPr>
            <p:cNvPr id="205863" name="Rectangle 39">
              <a:extLst>
                <a:ext uri="{FF2B5EF4-FFF2-40B4-BE49-F238E27FC236}">
                  <a16:creationId xmlns:a16="http://schemas.microsoft.com/office/drawing/2014/main" id="{E6D5D1B5-CC39-8B50-6B45-D84A0DA6CE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2" y="720"/>
              <a:ext cx="111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99CC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SE"/>
                <a:t>user-level</a:t>
              </a:r>
            </a:p>
            <a:p>
              <a:pPr>
                <a:spcBef>
                  <a:spcPct val="0"/>
                </a:spcBef>
              </a:pPr>
              <a:r>
                <a:rPr lang="en-US" altLang="en-SE"/>
                <a:t>thread library</a:t>
              </a:r>
            </a:p>
          </p:txBody>
        </p:sp>
        <p:sp>
          <p:nvSpPr>
            <p:cNvPr id="205864" name="Text Box 40">
              <a:extLst>
                <a:ext uri="{FF2B5EF4-FFF2-40B4-BE49-F238E27FC236}">
                  <a16:creationId xmlns:a16="http://schemas.microsoft.com/office/drawing/2014/main" id="{4A886658-5426-787A-DAC0-C6396D70AA3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2" y="1440"/>
              <a:ext cx="129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EBEB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SE" sz="1200"/>
                <a:t>(thread create, destroy, signal, wait, etc.)</a:t>
              </a:r>
            </a:p>
          </p:txBody>
        </p:sp>
        <p:sp>
          <p:nvSpPr>
            <p:cNvPr id="205865" name="Line 41">
              <a:extLst>
                <a:ext uri="{FF2B5EF4-FFF2-40B4-BE49-F238E27FC236}">
                  <a16:creationId xmlns:a16="http://schemas.microsoft.com/office/drawing/2014/main" id="{5850581F-95EF-1BFD-34E5-CD0B24C007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1104"/>
              <a:ext cx="384" cy="38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SE"/>
            </a:p>
          </p:txBody>
        </p:sp>
      </p:grpSp>
      <p:sp>
        <p:nvSpPr>
          <p:cNvPr id="205866" name="Line 42">
            <a:extLst>
              <a:ext uri="{FF2B5EF4-FFF2-40B4-BE49-F238E27FC236}">
                <a16:creationId xmlns:a16="http://schemas.microsoft.com/office/drawing/2014/main" id="{9E4C94AC-4B6B-49C2-F787-D92CD93A4AE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581400"/>
            <a:ext cx="2362200" cy="381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205867" name="Rectangle 43">
            <a:extLst>
              <a:ext uri="{FF2B5EF4-FFF2-40B4-BE49-F238E27FC236}">
                <a16:creationId xmlns:a16="http://schemas.microsoft.com/office/drawing/2014/main" id="{F4CE3617-2D9C-312E-7C07-16C937D528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3886201"/>
            <a:ext cx="182133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kernel threads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>
            <a:extLst>
              <a:ext uri="{FF2B5EF4-FFF2-40B4-BE49-F238E27FC236}">
                <a16:creationId xmlns:a16="http://schemas.microsoft.com/office/drawing/2014/main" id="{FCE5B0E8-0D4E-128A-4FA3-69226DC35F3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User-level thread implementation</a:t>
            </a:r>
          </a:p>
        </p:txBody>
      </p:sp>
      <p:sp>
        <p:nvSpPr>
          <p:cNvPr id="121859" name="Rectangle 3">
            <a:extLst>
              <a:ext uri="{FF2B5EF4-FFF2-40B4-BE49-F238E27FC236}">
                <a16:creationId xmlns:a16="http://schemas.microsoft.com/office/drawing/2014/main" id="{83C7424B-9D80-B0F9-8873-44C5CA79C6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 dirty="0"/>
              <a:t>The kernel believes the user-level process is just a normal process running code</a:t>
            </a:r>
          </a:p>
          <a:p>
            <a:pPr lvl="1"/>
            <a:r>
              <a:rPr lang="en-US" altLang="en-SE" dirty="0"/>
              <a:t>But, this code includes the thread support library and its associated thread scheduler</a:t>
            </a:r>
          </a:p>
          <a:p>
            <a:r>
              <a:rPr lang="en-US" altLang="en-SE" dirty="0"/>
              <a:t>The thread scheduler determines when a thread runs</a:t>
            </a:r>
          </a:p>
          <a:p>
            <a:pPr lvl="1"/>
            <a:r>
              <a:rPr lang="en-US" altLang="en-SE" dirty="0"/>
              <a:t>it uses queues to keep track of what threads are doing:  run, ready, wait</a:t>
            </a:r>
          </a:p>
          <a:p>
            <a:pPr lvl="2"/>
            <a:r>
              <a:rPr lang="en-US" altLang="en-SE" dirty="0"/>
              <a:t>just like the OS and processes</a:t>
            </a:r>
          </a:p>
          <a:p>
            <a:pPr lvl="2"/>
            <a:r>
              <a:rPr lang="en-US" altLang="en-SE" dirty="0"/>
              <a:t>but, implemented at user-level as a library</a:t>
            </a:r>
          </a:p>
          <a:p>
            <a:r>
              <a:rPr lang="en-US" altLang="en-SE" dirty="0"/>
              <a:t>Example implementations of user-level threads</a:t>
            </a:r>
          </a:p>
          <a:p>
            <a:pPr lvl="1"/>
            <a:r>
              <a:rPr lang="en-US" altLang="en-SE" dirty="0"/>
              <a:t>Fibers, co-routines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D517BA-660E-D100-939F-78B5E46055A2}"/>
              </a:ext>
            </a:extLst>
          </p:cNvPr>
          <p:cNvSpPr/>
          <p:nvPr/>
        </p:nvSpPr>
        <p:spPr bwMode="auto">
          <a:xfrm>
            <a:off x="3907973" y="6248400"/>
            <a:ext cx="4147456" cy="457200"/>
          </a:xfrm>
          <a:prstGeom prst="rect">
            <a:avLst/>
          </a:prstGeom>
          <a:ln w="9525">
            <a:headEnd type="none" w="med" len="med"/>
            <a:tailEnd type="none" w="med" len="med"/>
          </a:ln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GB" sz="14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FANG Interview Question | Process vs Thread</a:t>
            </a:r>
          </a:p>
          <a:p>
            <a:pPr algn="l"/>
            <a:r>
              <a:rPr lang="en-GB" sz="14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  <a:hlinkClick r:id="rId3"/>
              </a:rPr>
              <a:t>https://www.youtube.com/watch?v=4rLW7zg21gI</a:t>
            </a:r>
            <a:r>
              <a:rPr lang="en-GB" sz="1400" b="0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  <a:t> </a:t>
            </a:r>
          </a:p>
          <a:p>
            <a:pPr algn="l"/>
            <a:endParaRPr lang="en-GB" sz="1400" b="0" i="0" dirty="0">
              <a:solidFill>
                <a:srgbClr val="0F0F0F"/>
              </a:solidFill>
              <a:effectLst/>
              <a:latin typeface="Roboto" panose="02000000000000000000" pitchFamily="2" charset="0"/>
            </a:endParaRPr>
          </a:p>
        </p:txBody>
      </p:sp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>
            <a:extLst>
              <a:ext uri="{FF2B5EF4-FFF2-40B4-BE49-F238E27FC236}">
                <a16:creationId xmlns:a16="http://schemas.microsoft.com/office/drawing/2014/main" id="{0F6FC2F3-9914-DF3C-FFB0-96B89F43C8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Thread interface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id="{35C56527-5185-CE39-5F8B-1CF99897BC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11169" y="1144929"/>
            <a:ext cx="10174147" cy="4953000"/>
          </a:xfrm>
        </p:spPr>
        <p:txBody>
          <a:bodyPr/>
          <a:lstStyle/>
          <a:p>
            <a:r>
              <a:rPr lang="en-US" altLang="en-SE" dirty="0"/>
              <a:t>The POSIX </a:t>
            </a:r>
            <a:r>
              <a:rPr lang="en-US" altLang="en-SE" dirty="0" err="1">
                <a:latin typeface="Courier New" panose="02070309020205020404" pitchFamily="49" charset="0"/>
              </a:rPr>
              <a:t>pthreads</a:t>
            </a:r>
            <a:r>
              <a:rPr lang="en-US" altLang="en-SE" dirty="0"/>
              <a:t> API:</a:t>
            </a:r>
          </a:p>
          <a:p>
            <a:pPr lvl="1">
              <a:spcBef>
                <a:spcPct val="50000"/>
              </a:spcBef>
            </a:pPr>
            <a:r>
              <a:rPr lang="en-US" altLang="en-SE" dirty="0">
                <a:latin typeface="Courier New" panose="02070309020205020404" pitchFamily="49" charset="0"/>
              </a:rPr>
              <a:t>t = </a:t>
            </a:r>
            <a:r>
              <a:rPr lang="en-US" altLang="en-SE" dirty="0" err="1">
                <a:latin typeface="Courier New" panose="02070309020205020404" pitchFamily="49" charset="0"/>
              </a:rPr>
              <a:t>pthread_create</a:t>
            </a:r>
            <a:r>
              <a:rPr lang="en-US" altLang="en-SE" dirty="0">
                <a:latin typeface="Courier New" panose="02070309020205020404" pitchFamily="49" charset="0"/>
              </a:rPr>
              <a:t>(attributes, </a:t>
            </a:r>
            <a:r>
              <a:rPr lang="en-US" altLang="en-SE" dirty="0" err="1">
                <a:latin typeface="Courier New" panose="02070309020205020404" pitchFamily="49" charset="0"/>
              </a:rPr>
              <a:t>start_procedure</a:t>
            </a:r>
            <a:r>
              <a:rPr lang="en-US" altLang="en-SE" dirty="0"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altLang="en-SE" dirty="0"/>
              <a:t>creates a new thread of control</a:t>
            </a:r>
          </a:p>
          <a:p>
            <a:pPr lvl="2"/>
            <a:r>
              <a:rPr lang="en-US" altLang="en-SE" dirty="0"/>
              <a:t>new thread begins executing at </a:t>
            </a:r>
            <a:r>
              <a:rPr lang="en-US" altLang="en-SE" dirty="0" err="1"/>
              <a:t>start_procedure</a:t>
            </a:r>
            <a:endParaRPr lang="en-US" altLang="en-SE" dirty="0"/>
          </a:p>
          <a:p>
            <a:pPr lvl="1"/>
            <a:r>
              <a:rPr lang="en-US" altLang="en-SE" dirty="0" err="1">
                <a:latin typeface="Courier New" panose="02070309020205020404" pitchFamily="49" charset="0"/>
              </a:rPr>
              <a:t>pthread_cond_wait</a:t>
            </a:r>
            <a:r>
              <a:rPr lang="en-US" altLang="en-SE" dirty="0">
                <a:latin typeface="Courier New" panose="02070309020205020404" pitchFamily="49" charset="0"/>
              </a:rPr>
              <a:t>(</a:t>
            </a:r>
            <a:r>
              <a:rPr lang="en-US" altLang="en-SE" dirty="0" err="1">
                <a:latin typeface="Courier New" panose="02070309020205020404" pitchFamily="49" charset="0"/>
              </a:rPr>
              <a:t>condition_variable</a:t>
            </a:r>
            <a:r>
              <a:rPr lang="en-US" altLang="en-SE" dirty="0"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altLang="en-SE" dirty="0"/>
              <a:t>the calling thread blocks, sometimes called </a:t>
            </a:r>
            <a:r>
              <a:rPr lang="en-US" altLang="en-SE" dirty="0" err="1"/>
              <a:t>thread_block</a:t>
            </a:r>
            <a:r>
              <a:rPr lang="en-US" altLang="en-SE" dirty="0"/>
              <a:t>()</a:t>
            </a:r>
          </a:p>
          <a:p>
            <a:pPr lvl="1"/>
            <a:r>
              <a:rPr lang="en-US" altLang="en-SE" dirty="0" err="1">
                <a:latin typeface="Courier New" panose="02070309020205020404" pitchFamily="49" charset="0"/>
              </a:rPr>
              <a:t>pthread_signal</a:t>
            </a:r>
            <a:r>
              <a:rPr lang="en-US" altLang="en-SE" dirty="0">
                <a:latin typeface="Courier New" panose="02070309020205020404" pitchFamily="49" charset="0"/>
              </a:rPr>
              <a:t>(</a:t>
            </a:r>
            <a:r>
              <a:rPr lang="en-US" altLang="en-SE" dirty="0" err="1">
                <a:latin typeface="Courier New" panose="02070309020205020404" pitchFamily="49" charset="0"/>
              </a:rPr>
              <a:t>condition_variable</a:t>
            </a:r>
            <a:r>
              <a:rPr lang="en-US" altLang="en-SE" dirty="0">
                <a:latin typeface="Courier New" panose="02070309020205020404" pitchFamily="49" charset="0"/>
              </a:rPr>
              <a:t>)</a:t>
            </a:r>
          </a:p>
          <a:p>
            <a:pPr lvl="2"/>
            <a:r>
              <a:rPr lang="en-US" altLang="en-SE" dirty="0"/>
              <a:t>starts the thread waiting on the condition variable</a:t>
            </a:r>
          </a:p>
          <a:p>
            <a:pPr lvl="1"/>
            <a:r>
              <a:rPr lang="en-US" altLang="en-SE" dirty="0" err="1">
                <a:latin typeface="Courier New" panose="02070309020205020404" pitchFamily="49" charset="0"/>
              </a:rPr>
              <a:t>pthread_exit</a:t>
            </a:r>
            <a:r>
              <a:rPr lang="en-US" altLang="en-SE" dirty="0">
                <a:latin typeface="Courier New" panose="02070309020205020404" pitchFamily="49" charset="0"/>
              </a:rPr>
              <a:t>()</a:t>
            </a:r>
          </a:p>
          <a:p>
            <a:pPr lvl="2"/>
            <a:r>
              <a:rPr lang="en-US" altLang="en-SE" dirty="0"/>
              <a:t>terminates the calling thread</a:t>
            </a:r>
          </a:p>
          <a:p>
            <a:pPr lvl="1"/>
            <a:r>
              <a:rPr lang="en-US" altLang="en-SE" dirty="0" err="1">
                <a:latin typeface="Courier New" panose="02070309020205020404" pitchFamily="49" charset="0"/>
              </a:rPr>
              <a:t>pthread_wait</a:t>
            </a:r>
            <a:r>
              <a:rPr lang="en-US" altLang="en-SE" dirty="0">
                <a:latin typeface="Courier New" panose="02070309020205020404" pitchFamily="49" charset="0"/>
              </a:rPr>
              <a:t>(t)</a:t>
            </a:r>
          </a:p>
          <a:p>
            <a:pPr lvl="2"/>
            <a:r>
              <a:rPr lang="en-US" altLang="en-SE" dirty="0"/>
              <a:t>waits for the named thread to terminate</a:t>
            </a: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7" name="Rectangle 3">
            <a:extLst>
              <a:ext uri="{FF2B5EF4-FFF2-40B4-BE49-F238E27FC236}">
                <a16:creationId xmlns:a16="http://schemas.microsoft.com/office/drawing/2014/main" id="{5D933542-F242-41A2-3FBC-D892553ADD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38491" y="1292506"/>
            <a:ext cx="9988952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SE" dirty="0"/>
              <a:t>Strategy 1: force everyone to cooperate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a thread willingly gives up the CPU by calling </a:t>
            </a:r>
            <a:r>
              <a:rPr lang="en-US" altLang="en-SE" b="1" dirty="0">
                <a:latin typeface="Courier New" panose="02070309020205020404" pitchFamily="49" charset="0"/>
              </a:rPr>
              <a:t>yield()</a:t>
            </a:r>
          </a:p>
          <a:p>
            <a:pPr lvl="1">
              <a:lnSpc>
                <a:spcPct val="90000"/>
              </a:lnSpc>
            </a:pPr>
            <a:r>
              <a:rPr lang="en-US" altLang="en-SE" b="1" dirty="0">
                <a:latin typeface="Courier New" panose="02070309020205020404" pitchFamily="49" charset="0"/>
              </a:rPr>
              <a:t>yield()</a:t>
            </a:r>
            <a:r>
              <a:rPr lang="en-US" altLang="en-SE" dirty="0"/>
              <a:t> calls into the scheduler, which context switches to another ready thread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what happens if a thread never calls </a:t>
            </a:r>
            <a:r>
              <a:rPr lang="en-US" altLang="en-SE" b="1" dirty="0">
                <a:latin typeface="Courier New" panose="02070309020205020404" pitchFamily="49" charset="0"/>
              </a:rPr>
              <a:t>yield()</a:t>
            </a:r>
            <a:r>
              <a:rPr lang="en-US" altLang="en-SE" dirty="0"/>
              <a:t>?</a:t>
            </a:r>
          </a:p>
          <a:p>
            <a:pPr>
              <a:lnSpc>
                <a:spcPct val="90000"/>
              </a:lnSpc>
            </a:pPr>
            <a:endParaRPr lang="en-US" altLang="en-SE" dirty="0"/>
          </a:p>
          <a:p>
            <a:pPr>
              <a:lnSpc>
                <a:spcPct val="90000"/>
              </a:lnSpc>
            </a:pPr>
            <a:r>
              <a:rPr lang="en-US" altLang="en-SE" dirty="0"/>
              <a:t>Strategy 2: use preemption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scheduler requests that a timer interrupt be delivered by the OS periodically</a:t>
            </a:r>
          </a:p>
          <a:p>
            <a:pPr lvl="2">
              <a:lnSpc>
                <a:spcPct val="90000"/>
              </a:lnSpc>
            </a:pPr>
            <a:r>
              <a:rPr lang="en-US" altLang="en-SE" dirty="0"/>
              <a:t>usually delivered as a UNIX signal (</a:t>
            </a:r>
            <a:r>
              <a:rPr lang="en-US" altLang="en-SE" dirty="0">
                <a:latin typeface="Courier New" panose="02070309020205020404" pitchFamily="49" charset="0"/>
              </a:rPr>
              <a:t>man signal</a:t>
            </a:r>
            <a:r>
              <a:rPr lang="en-US" altLang="en-SE" dirty="0"/>
              <a:t>)</a:t>
            </a:r>
          </a:p>
          <a:p>
            <a:pPr lvl="2">
              <a:lnSpc>
                <a:spcPct val="90000"/>
              </a:lnSpc>
            </a:pPr>
            <a:r>
              <a:rPr lang="en-US" altLang="en-SE" dirty="0"/>
              <a:t>signals are just like software interrupts, but delivered to user-level by the OS instead of delivered to OS by hardware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at each timer interrupt, scheduler gains control and context switches as appropriate</a:t>
            </a:r>
          </a:p>
        </p:txBody>
      </p:sp>
      <p:sp>
        <p:nvSpPr>
          <p:cNvPr id="139269" name="Rectangle 5">
            <a:extLst>
              <a:ext uri="{FF2B5EF4-FFF2-40B4-BE49-F238E27FC236}">
                <a16:creationId xmlns:a16="http://schemas.microsoft.com/office/drawing/2014/main" id="{31B1C15B-0645-38D6-E9B7-4C47C92C01A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0" y="381000"/>
            <a:ext cx="9144000" cy="685800"/>
          </a:xfrm>
        </p:spPr>
        <p:txBody>
          <a:bodyPr/>
          <a:lstStyle/>
          <a:p>
            <a:r>
              <a:rPr lang="en-US" altLang="en-SE" dirty="0"/>
              <a:t>How to prevent a user-level thread from</a:t>
            </a:r>
            <a:br>
              <a:rPr lang="en-US" altLang="en-SE" dirty="0"/>
            </a:br>
            <a:r>
              <a:rPr lang="en-US" altLang="en-SE" dirty="0"/>
              <a:t>hogging the CPU?</a:t>
            </a: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>
            <a:extLst>
              <a:ext uri="{FF2B5EF4-FFF2-40B4-BE49-F238E27FC236}">
                <a16:creationId xmlns:a16="http://schemas.microsoft.com/office/drawing/2014/main" id="{3625A3A2-BF02-A078-EA79-28C3648868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What’s in a process?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id="{F83B10EC-D0EE-1818-6CF3-7FCC5F27AA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24627" y="952500"/>
            <a:ext cx="9977377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SE" sz="2800" dirty="0"/>
              <a:t>A process consists of:</a:t>
            </a:r>
          </a:p>
          <a:p>
            <a:pPr lvl="1">
              <a:lnSpc>
                <a:spcPct val="90000"/>
              </a:lnSpc>
            </a:pPr>
            <a:r>
              <a:rPr lang="en-US" altLang="en-SE" sz="2400" dirty="0"/>
              <a:t>an address space</a:t>
            </a:r>
          </a:p>
          <a:p>
            <a:pPr lvl="1">
              <a:lnSpc>
                <a:spcPct val="90000"/>
              </a:lnSpc>
            </a:pPr>
            <a:r>
              <a:rPr lang="en-US" altLang="en-SE" sz="2400" dirty="0"/>
              <a:t>the code for the running program</a:t>
            </a:r>
          </a:p>
          <a:p>
            <a:pPr lvl="1">
              <a:lnSpc>
                <a:spcPct val="90000"/>
              </a:lnSpc>
            </a:pPr>
            <a:r>
              <a:rPr lang="en-US" altLang="en-SE" sz="2400" dirty="0"/>
              <a:t>the data for the running program</a:t>
            </a:r>
          </a:p>
          <a:p>
            <a:pPr lvl="1">
              <a:lnSpc>
                <a:spcPct val="90000"/>
              </a:lnSpc>
            </a:pPr>
            <a:r>
              <a:rPr lang="en-US" altLang="en-SE" sz="2400" dirty="0"/>
              <a:t>at least one thread</a:t>
            </a:r>
          </a:p>
          <a:p>
            <a:pPr lvl="2">
              <a:lnSpc>
                <a:spcPct val="90000"/>
              </a:lnSpc>
            </a:pPr>
            <a:r>
              <a:rPr lang="en-US" altLang="en-SE" sz="2400" dirty="0"/>
              <a:t>Registers, IP</a:t>
            </a:r>
          </a:p>
          <a:p>
            <a:pPr lvl="2">
              <a:lnSpc>
                <a:spcPct val="90000"/>
              </a:lnSpc>
            </a:pPr>
            <a:r>
              <a:rPr lang="en-US" altLang="en-SE" sz="2400" dirty="0"/>
              <a:t>Floating point state</a:t>
            </a:r>
          </a:p>
          <a:p>
            <a:pPr lvl="2">
              <a:lnSpc>
                <a:spcPct val="90000"/>
              </a:lnSpc>
            </a:pPr>
            <a:r>
              <a:rPr lang="en-US" altLang="en-SE" sz="2400" dirty="0"/>
              <a:t>Stack and stack pointer</a:t>
            </a:r>
          </a:p>
          <a:p>
            <a:pPr lvl="1">
              <a:lnSpc>
                <a:spcPct val="90000"/>
              </a:lnSpc>
            </a:pPr>
            <a:r>
              <a:rPr lang="en-US" altLang="en-SE" sz="2400" dirty="0"/>
              <a:t>a set of OS resources</a:t>
            </a:r>
          </a:p>
          <a:p>
            <a:pPr lvl="2">
              <a:lnSpc>
                <a:spcPct val="90000"/>
              </a:lnSpc>
            </a:pPr>
            <a:r>
              <a:rPr lang="en-US" altLang="en-SE" sz="2400" dirty="0"/>
              <a:t>open files, network connections, sound channels, …</a:t>
            </a:r>
          </a:p>
          <a:p>
            <a:pPr>
              <a:lnSpc>
                <a:spcPct val="90000"/>
              </a:lnSpc>
            </a:pPr>
            <a:r>
              <a:rPr lang="en-US" altLang="en-SE" dirty="0"/>
              <a:t>Today: decompose …</a:t>
            </a:r>
          </a:p>
          <a:p>
            <a:pPr lvl="1">
              <a:lnSpc>
                <a:spcPct val="90000"/>
              </a:lnSpc>
            </a:pPr>
            <a:r>
              <a:rPr lang="en-US" altLang="en-SE" sz="2000" dirty="0"/>
              <a:t>threads of control</a:t>
            </a:r>
          </a:p>
          <a:p>
            <a:pPr lvl="1">
              <a:lnSpc>
                <a:spcPct val="90000"/>
              </a:lnSpc>
            </a:pPr>
            <a:r>
              <a:rPr lang="en-US" altLang="en-SE" sz="2000" dirty="0"/>
              <a:t>(other resources…)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2">
            <a:extLst>
              <a:ext uri="{FF2B5EF4-FFF2-40B4-BE49-F238E27FC236}">
                <a16:creationId xmlns:a16="http://schemas.microsoft.com/office/drawing/2014/main" id="{15C97C8B-8A83-7EC6-E38A-E5BEF37F288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Thread context switch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8E3EB131-6FD4-5ED9-588D-90226196C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/>
              <a:t>Very simple for user-level threads:</a:t>
            </a:r>
          </a:p>
          <a:p>
            <a:pPr lvl="1"/>
            <a:r>
              <a:rPr lang="en-US" altLang="en-SE"/>
              <a:t>save context of currently running thread</a:t>
            </a:r>
          </a:p>
          <a:p>
            <a:pPr lvl="2"/>
            <a:r>
              <a:rPr lang="en-US" altLang="en-SE"/>
              <a:t>push machine state onto thread stack</a:t>
            </a:r>
          </a:p>
          <a:p>
            <a:pPr lvl="1"/>
            <a:r>
              <a:rPr lang="en-US" altLang="en-SE"/>
              <a:t>restore context of the next thread</a:t>
            </a:r>
          </a:p>
          <a:p>
            <a:pPr lvl="2"/>
            <a:r>
              <a:rPr lang="en-US" altLang="en-SE"/>
              <a:t>pop machine state from next thread’s stack</a:t>
            </a:r>
          </a:p>
          <a:p>
            <a:pPr lvl="1"/>
            <a:r>
              <a:rPr lang="en-US" altLang="en-SE"/>
              <a:t>return as the new thread</a:t>
            </a:r>
          </a:p>
          <a:p>
            <a:pPr lvl="2"/>
            <a:r>
              <a:rPr lang="en-US" altLang="en-SE"/>
              <a:t>execution resumes at PC of next thread</a:t>
            </a:r>
          </a:p>
          <a:p>
            <a:r>
              <a:rPr lang="en-US" altLang="en-SE"/>
              <a:t>This is all done by assembly language</a:t>
            </a:r>
          </a:p>
          <a:p>
            <a:pPr lvl="1"/>
            <a:r>
              <a:rPr lang="en-US" altLang="en-SE"/>
              <a:t>it works at the level of the procedure calling convention</a:t>
            </a:r>
          </a:p>
          <a:p>
            <a:pPr lvl="2"/>
            <a:r>
              <a:rPr lang="en-US" altLang="en-SE"/>
              <a:t>thus, it cannot be implemented using procedure calls</a:t>
            </a:r>
          </a:p>
          <a:p>
            <a:pPr lvl="2"/>
            <a:r>
              <a:rPr lang="en-US" altLang="en-SE"/>
              <a:t>e.g., a thread might be preempted (and then resumed) in the middle of a procedure call</a:t>
            </a: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2">
            <a:extLst>
              <a:ext uri="{FF2B5EF4-FFF2-40B4-BE49-F238E27FC236}">
                <a16:creationId xmlns:a16="http://schemas.microsoft.com/office/drawing/2014/main" id="{28954194-30C0-3926-3FFE-26BFE5DD46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What if a thread tries to do I/O?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FFD71764-B3AA-5153-3CBE-DB7975F010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 dirty="0"/>
              <a:t>The kernel thread is lost for the duration of the (synchronous) I/O operation!</a:t>
            </a:r>
          </a:p>
          <a:p>
            <a:r>
              <a:rPr lang="en-US" altLang="en-SE" dirty="0"/>
              <a:t>Could have one kernel thread for each user-level thread</a:t>
            </a:r>
          </a:p>
          <a:p>
            <a:pPr lvl="1"/>
            <a:r>
              <a:rPr lang="en-US" altLang="en-SE" dirty="0"/>
              <a:t>no real difference from kernel threads – “common case” operations (e.g., synchronization) would be quick</a:t>
            </a:r>
          </a:p>
          <a:p>
            <a:r>
              <a:rPr lang="en-US" altLang="en-SE" dirty="0"/>
              <a:t>Could have a limited-size “pool” of kernel threads “powering” all the user-level threads in the address space</a:t>
            </a:r>
          </a:p>
          <a:p>
            <a:pPr lvl="1"/>
            <a:r>
              <a:rPr lang="en-US" altLang="en-SE" dirty="0"/>
              <a:t>the kernel will be scheduling these threads, obliviously to what’s going on at user-level</a:t>
            </a: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2">
            <a:extLst>
              <a:ext uri="{FF2B5EF4-FFF2-40B4-BE49-F238E27FC236}">
                <a16:creationId xmlns:a16="http://schemas.microsoft.com/office/drawing/2014/main" id="{F0EAE45E-8690-958C-E7F2-434745B2CF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Summary</a:t>
            </a:r>
          </a:p>
        </p:txBody>
      </p:sp>
      <p:sp>
        <p:nvSpPr>
          <p:cNvPr id="142339" name="Rectangle 3">
            <a:extLst>
              <a:ext uri="{FF2B5EF4-FFF2-40B4-BE49-F238E27FC236}">
                <a16:creationId xmlns:a16="http://schemas.microsoft.com/office/drawing/2014/main" id="{B7B9BAE2-5B77-4CA5-CCD1-DCB77980678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88020" y="1066800"/>
            <a:ext cx="10359342" cy="4953000"/>
          </a:xfrm>
        </p:spPr>
        <p:txBody>
          <a:bodyPr/>
          <a:lstStyle/>
          <a:p>
            <a:r>
              <a:rPr lang="en-US" altLang="en-SE" dirty="0"/>
              <a:t>We want multiple threads per address space</a:t>
            </a:r>
          </a:p>
          <a:p>
            <a:r>
              <a:rPr lang="en-US" altLang="en-SE" dirty="0"/>
              <a:t>Kernel threads are much more efficient than processes, but they’re still not cheap</a:t>
            </a:r>
          </a:p>
          <a:p>
            <a:pPr lvl="1"/>
            <a:r>
              <a:rPr lang="en-US" altLang="en-SE" dirty="0"/>
              <a:t>all operations require a kernel call and parameter verification</a:t>
            </a:r>
          </a:p>
          <a:p>
            <a:r>
              <a:rPr lang="en-US" altLang="en-SE" dirty="0"/>
              <a:t>User-level threads are:</a:t>
            </a:r>
          </a:p>
          <a:p>
            <a:pPr lvl="1"/>
            <a:r>
              <a:rPr lang="en-US" altLang="en-SE" dirty="0"/>
              <a:t>fast</a:t>
            </a:r>
          </a:p>
          <a:p>
            <a:pPr lvl="1"/>
            <a:r>
              <a:rPr lang="en-US" altLang="en-SE" dirty="0"/>
              <a:t>great for common-case operations</a:t>
            </a:r>
          </a:p>
          <a:p>
            <a:pPr lvl="2"/>
            <a:r>
              <a:rPr lang="en-US" altLang="en-SE" dirty="0"/>
              <a:t>creation, synchronization, destruction</a:t>
            </a:r>
          </a:p>
          <a:p>
            <a:pPr lvl="1"/>
            <a:r>
              <a:rPr lang="en-US" altLang="en-SE" dirty="0"/>
              <a:t>can suffer in uncommon cases due to kernel obliviousness</a:t>
            </a:r>
          </a:p>
          <a:p>
            <a:pPr lvl="2"/>
            <a:r>
              <a:rPr lang="en-US" altLang="en-SE" dirty="0"/>
              <a:t>I/O</a:t>
            </a:r>
          </a:p>
          <a:p>
            <a:pPr lvl="2"/>
            <a:r>
              <a:rPr lang="en-US" altLang="en-SE" dirty="0"/>
              <a:t>preemption of a lock-holder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2">
            <a:extLst>
              <a:ext uri="{FF2B5EF4-FFF2-40B4-BE49-F238E27FC236}">
                <a16:creationId xmlns:a16="http://schemas.microsoft.com/office/drawing/2014/main" id="{4BC72052-0018-7AC8-D02A-A4EA5F9428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Concurrency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62771CE8-0222-84AD-F7F1-938F64225E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SE" dirty="0"/>
              <a:t>Imagine a web server that handles multiple requests concurrently</a:t>
            </a:r>
          </a:p>
          <a:p>
            <a:pPr lvl="1">
              <a:lnSpc>
                <a:spcPct val="90000"/>
              </a:lnSpc>
            </a:pPr>
            <a:r>
              <a:rPr lang="en-US" altLang="en-SE" sz="2000" dirty="0">
                <a:solidFill>
                  <a:schemeClr val="accent2"/>
                </a:solidFill>
              </a:rPr>
              <a:t>While waiting for the credit card server to approve a purchase for one client, it could be retrieving the data requested by another client from disk, and assembling the response for a third client from cached information</a:t>
            </a:r>
          </a:p>
          <a:p>
            <a:pPr>
              <a:lnSpc>
                <a:spcPct val="90000"/>
              </a:lnSpc>
            </a:pPr>
            <a:r>
              <a:rPr lang="en-US" altLang="en-SE" dirty="0"/>
              <a:t>Imagine a web client (browser), which might like to initiate multiple requests concurrently</a:t>
            </a:r>
          </a:p>
          <a:p>
            <a:pPr>
              <a:lnSpc>
                <a:spcPct val="90000"/>
              </a:lnSpc>
            </a:pPr>
            <a:r>
              <a:rPr lang="en-US" altLang="en-SE" dirty="0"/>
              <a:t>Imagine a parallel program running on a multiprocessor, which might like to employ “physical concurrency”</a:t>
            </a:r>
          </a:p>
          <a:p>
            <a:pPr lvl="1">
              <a:lnSpc>
                <a:spcPct val="90000"/>
              </a:lnSpc>
            </a:pPr>
            <a:r>
              <a:rPr lang="en-US" altLang="en-SE" sz="2000" dirty="0">
                <a:solidFill>
                  <a:schemeClr val="accent2"/>
                </a:solidFill>
              </a:rPr>
              <a:t>For example, multiplying a large matrix – split the output matrix into k regions and compute the entries in each region concurrently using k processors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2">
            <a:extLst>
              <a:ext uri="{FF2B5EF4-FFF2-40B4-BE49-F238E27FC236}">
                <a16:creationId xmlns:a16="http://schemas.microsoft.com/office/drawing/2014/main" id="{C28CB2AA-FD23-1751-B1A1-77F6908800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What’s needed?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CE953AE3-5CAF-12B2-BE9C-EDE56E33776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2800" y="743674"/>
            <a:ext cx="10566400" cy="5105400"/>
          </a:xfrm>
        </p:spPr>
        <p:txBody>
          <a:bodyPr/>
          <a:lstStyle/>
          <a:p>
            <a:r>
              <a:rPr lang="en-US" altLang="en-SE" dirty="0"/>
              <a:t>In each of these examples of concurrency (web server, web client, parallel program):</a:t>
            </a:r>
          </a:p>
          <a:p>
            <a:pPr lvl="1"/>
            <a:r>
              <a:rPr lang="en-US" altLang="en-SE" dirty="0"/>
              <a:t>Everybody wants to run the same code</a:t>
            </a:r>
          </a:p>
          <a:p>
            <a:pPr lvl="1"/>
            <a:r>
              <a:rPr lang="en-US" altLang="en-SE" dirty="0"/>
              <a:t>Everybody wants to access the same data</a:t>
            </a:r>
          </a:p>
          <a:p>
            <a:pPr lvl="1"/>
            <a:r>
              <a:rPr lang="en-US" altLang="en-SE" dirty="0"/>
              <a:t>Everybody has the same privileges</a:t>
            </a:r>
          </a:p>
          <a:p>
            <a:pPr lvl="1"/>
            <a:r>
              <a:rPr lang="en-US" altLang="en-SE" dirty="0"/>
              <a:t>Everybody uses the same resources (open files, network connections, etc.)</a:t>
            </a:r>
          </a:p>
          <a:p>
            <a:r>
              <a:rPr lang="en-US" altLang="en-SE" dirty="0"/>
              <a:t>But you’d like to have multiple hardware execution states:</a:t>
            </a:r>
          </a:p>
          <a:p>
            <a:pPr lvl="1"/>
            <a:r>
              <a:rPr lang="en-US" altLang="en-SE" dirty="0"/>
              <a:t>an execution stack and stack pointer (SP)</a:t>
            </a:r>
          </a:p>
          <a:p>
            <a:pPr lvl="2"/>
            <a:r>
              <a:rPr lang="en-US" altLang="en-SE" dirty="0"/>
              <a:t>traces state of procedure calls made</a:t>
            </a:r>
          </a:p>
          <a:p>
            <a:pPr lvl="1"/>
            <a:r>
              <a:rPr lang="en-US" altLang="en-SE" dirty="0"/>
              <a:t>program counter (PC), indicating the next instruction</a:t>
            </a:r>
          </a:p>
          <a:p>
            <a:pPr lvl="1"/>
            <a:r>
              <a:rPr lang="en-US" altLang="en-SE" dirty="0"/>
              <a:t>a set of general-purpose processor registers and their values</a:t>
            </a:r>
          </a:p>
          <a:p>
            <a:r>
              <a:rPr lang="en-US" altLang="en-SE" dirty="0"/>
              <a:t>Creating multiple processes is inefficient</a:t>
            </a:r>
          </a:p>
          <a:p>
            <a:r>
              <a:rPr lang="en-US" altLang="en-SE" dirty="0"/>
              <a:t>Key idea: separate the concept of a process (address space, etc.) from that of a minimal “thread of control” (execution state:  PC, etc.)</a:t>
            </a:r>
          </a:p>
          <a:p>
            <a:r>
              <a:rPr lang="en-US" altLang="en-SE" dirty="0"/>
              <a:t>This execution state is usually called a </a:t>
            </a:r>
            <a:r>
              <a:rPr lang="en-US" altLang="en-SE" dirty="0">
                <a:solidFill>
                  <a:srgbClr val="FF0000"/>
                </a:solidFill>
              </a:rPr>
              <a:t>thread</a:t>
            </a:r>
            <a:r>
              <a:rPr lang="en-US" altLang="en-SE" dirty="0"/>
              <a:t>, or sometimes, a </a:t>
            </a:r>
            <a:r>
              <a:rPr lang="en-US" altLang="en-SE" dirty="0">
                <a:solidFill>
                  <a:srgbClr val="FF0000"/>
                </a:solidFill>
              </a:rPr>
              <a:t>lightweight process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>
            <a:extLst>
              <a:ext uri="{FF2B5EF4-FFF2-40B4-BE49-F238E27FC236}">
                <a16:creationId xmlns:a16="http://schemas.microsoft.com/office/drawing/2014/main" id="{7CBF717E-60F8-9B00-CE36-4613C24BC4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 dirty="0"/>
              <a:t>Processes and Threads</a:t>
            </a:r>
          </a:p>
        </p:txBody>
      </p:sp>
      <p:sp>
        <p:nvSpPr>
          <p:cNvPr id="109571" name="Rectangle 3">
            <a:extLst>
              <a:ext uri="{FF2B5EF4-FFF2-40B4-BE49-F238E27FC236}">
                <a16:creationId xmlns:a16="http://schemas.microsoft.com/office/drawing/2014/main" id="{9E7DAD4A-8734-4A4E-D151-86FEA2BF79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2825" y="843987"/>
            <a:ext cx="10486663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SE" dirty="0"/>
              <a:t>Modern OSes support two entities: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the </a:t>
            </a:r>
            <a:r>
              <a:rPr lang="en-US" altLang="en-SE" dirty="0">
                <a:solidFill>
                  <a:srgbClr val="FF0000"/>
                </a:solidFill>
              </a:rPr>
              <a:t>process</a:t>
            </a:r>
            <a:r>
              <a:rPr lang="en-US" altLang="en-SE" dirty="0"/>
              <a:t>, which defines the address space and general process attributes (such as open files, etc.)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the </a:t>
            </a:r>
            <a:r>
              <a:rPr lang="en-US" altLang="en-SE" dirty="0">
                <a:solidFill>
                  <a:srgbClr val="FF0000"/>
                </a:solidFill>
              </a:rPr>
              <a:t>thread</a:t>
            </a:r>
            <a:r>
              <a:rPr lang="en-US" altLang="en-SE" dirty="0"/>
              <a:t>, which defines a sequential execution stream within a process</a:t>
            </a:r>
          </a:p>
          <a:p>
            <a:pPr>
              <a:lnSpc>
                <a:spcPct val="90000"/>
              </a:lnSpc>
            </a:pPr>
            <a:r>
              <a:rPr lang="en-US" altLang="en-SE" dirty="0"/>
              <a:t>A thread is bound to a single process / address space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address spaces, however, can have multiple threads executing within them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sharing data between threads is cheap: all see the same address space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creating threads is cheap too!</a:t>
            </a:r>
          </a:p>
          <a:p>
            <a:pPr>
              <a:lnSpc>
                <a:spcPct val="90000"/>
              </a:lnSpc>
            </a:pPr>
            <a:r>
              <a:rPr lang="en-US" altLang="en-SE" dirty="0"/>
              <a:t>Threads become the unit of scheduling</a:t>
            </a:r>
          </a:p>
          <a:p>
            <a:pPr lvl="1">
              <a:lnSpc>
                <a:spcPct val="90000"/>
              </a:lnSpc>
            </a:pPr>
            <a:r>
              <a:rPr lang="en-US" altLang="en-SE" dirty="0"/>
              <a:t>processes / address spaces are just </a:t>
            </a:r>
            <a:r>
              <a:rPr lang="en-US" altLang="en-SE" dirty="0">
                <a:solidFill>
                  <a:srgbClr val="FF0000"/>
                </a:solidFill>
              </a:rPr>
              <a:t>containers</a:t>
            </a:r>
            <a:r>
              <a:rPr lang="en-US" altLang="en-SE" dirty="0"/>
              <a:t> in which threads execute</a:t>
            </a: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2">
            <a:extLst>
              <a:ext uri="{FF2B5EF4-FFF2-40B4-BE49-F238E27FC236}">
                <a16:creationId xmlns:a16="http://schemas.microsoft.com/office/drawing/2014/main" id="{A5CBE637-6CA3-01B4-19CE-52F0AC8ADBC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The design space</a:t>
            </a:r>
          </a:p>
        </p:txBody>
      </p:sp>
      <p:sp>
        <p:nvSpPr>
          <p:cNvPr id="112644" name="Rectangle 4">
            <a:extLst>
              <a:ext uri="{FF2B5EF4-FFF2-40B4-BE49-F238E27FC236}">
                <a16:creationId xmlns:a16="http://schemas.microsoft.com/office/drawing/2014/main" id="{937DE03F-CED5-8A22-7988-FFEC4AD566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49450" y="2392363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45" name="Rectangle 5">
            <a:extLst>
              <a:ext uri="{FF2B5EF4-FFF2-40B4-BE49-F238E27FC236}">
                <a16:creationId xmlns:a16="http://schemas.microsoft.com/office/drawing/2014/main" id="{97954C3A-37D8-EBDF-E2E1-7E440A1246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3016250"/>
            <a:ext cx="11112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SE"/>
              <a:t>address space</a:t>
            </a:r>
          </a:p>
        </p:txBody>
      </p:sp>
      <p:sp>
        <p:nvSpPr>
          <p:cNvPr id="112646" name="Freeform 6">
            <a:extLst>
              <a:ext uri="{FF2B5EF4-FFF2-40B4-BE49-F238E27FC236}">
                <a16:creationId xmlns:a16="http://schemas.microsoft.com/office/drawing/2014/main" id="{4A27386B-4A2F-00C7-A423-70B06A4C0D89}"/>
              </a:ext>
            </a:extLst>
          </p:cNvPr>
          <p:cNvSpPr>
            <a:spLocks/>
          </p:cNvSpPr>
          <p:nvPr/>
        </p:nvSpPr>
        <p:spPr bwMode="auto">
          <a:xfrm>
            <a:off x="2178051" y="40386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47" name="Rectangle 7">
            <a:extLst>
              <a:ext uri="{FF2B5EF4-FFF2-40B4-BE49-F238E27FC236}">
                <a16:creationId xmlns:a16="http://schemas.microsoft.com/office/drawing/2014/main" id="{135D9EBC-BDAE-7EDB-AF43-63D386FB7A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3250" y="4419601"/>
            <a:ext cx="93166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thread</a:t>
            </a:r>
          </a:p>
        </p:txBody>
      </p:sp>
      <p:sp>
        <p:nvSpPr>
          <p:cNvPr id="112648" name="Rectangle 8">
            <a:extLst>
              <a:ext uri="{FF2B5EF4-FFF2-40B4-BE49-F238E27FC236}">
                <a16:creationId xmlns:a16="http://schemas.microsoft.com/office/drawing/2014/main" id="{283C487F-9178-C906-2FEB-BFCD4EE81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1600200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49" name="Freeform 9">
            <a:extLst>
              <a:ext uri="{FF2B5EF4-FFF2-40B4-BE49-F238E27FC236}">
                <a16:creationId xmlns:a16="http://schemas.microsoft.com/office/drawing/2014/main" id="{0AC1622E-33AA-7A9C-6298-BE628F7C3A69}"/>
              </a:ext>
            </a:extLst>
          </p:cNvPr>
          <p:cNvSpPr>
            <a:spLocks/>
          </p:cNvSpPr>
          <p:nvPr/>
        </p:nvSpPr>
        <p:spPr bwMode="auto">
          <a:xfrm>
            <a:off x="5029201" y="17526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50" name="Rectangle 10">
            <a:extLst>
              <a:ext uri="{FF2B5EF4-FFF2-40B4-BE49-F238E27FC236}">
                <a16:creationId xmlns:a16="http://schemas.microsoft.com/office/drawing/2014/main" id="{CB5E1E30-E4A5-ED5B-0790-31AA627796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1524000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51" name="Freeform 11">
            <a:extLst>
              <a:ext uri="{FF2B5EF4-FFF2-40B4-BE49-F238E27FC236}">
                <a16:creationId xmlns:a16="http://schemas.microsoft.com/office/drawing/2014/main" id="{02781C8D-C786-BF58-5C18-F63BB9589D69}"/>
              </a:ext>
            </a:extLst>
          </p:cNvPr>
          <p:cNvSpPr>
            <a:spLocks/>
          </p:cNvSpPr>
          <p:nvPr/>
        </p:nvSpPr>
        <p:spPr bwMode="auto">
          <a:xfrm>
            <a:off x="7543801" y="16764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52" name="Rectangle 12">
            <a:extLst>
              <a:ext uri="{FF2B5EF4-FFF2-40B4-BE49-F238E27FC236}">
                <a16:creationId xmlns:a16="http://schemas.microsoft.com/office/drawing/2014/main" id="{0FCDF9BA-DB26-E77F-7ADD-A460B7F815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0" y="2286000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53" name="Freeform 13">
            <a:extLst>
              <a:ext uri="{FF2B5EF4-FFF2-40B4-BE49-F238E27FC236}">
                <a16:creationId xmlns:a16="http://schemas.microsoft.com/office/drawing/2014/main" id="{FDAA28BB-A1DB-23BA-06FB-AB259CF6A972}"/>
              </a:ext>
            </a:extLst>
          </p:cNvPr>
          <p:cNvSpPr>
            <a:spLocks/>
          </p:cNvSpPr>
          <p:nvPr/>
        </p:nvSpPr>
        <p:spPr bwMode="auto">
          <a:xfrm>
            <a:off x="7543801" y="24384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54" name="Rectangle 14">
            <a:extLst>
              <a:ext uri="{FF2B5EF4-FFF2-40B4-BE49-F238E27FC236}">
                <a16:creationId xmlns:a16="http://schemas.microsoft.com/office/drawing/2014/main" id="{A3736D9F-9CB5-C02A-56EF-768F2B1134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1524000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55" name="Freeform 15">
            <a:extLst>
              <a:ext uri="{FF2B5EF4-FFF2-40B4-BE49-F238E27FC236}">
                <a16:creationId xmlns:a16="http://schemas.microsoft.com/office/drawing/2014/main" id="{2372A4D1-9651-F269-FE1F-DC3163D3F3F7}"/>
              </a:ext>
            </a:extLst>
          </p:cNvPr>
          <p:cNvSpPr>
            <a:spLocks/>
          </p:cNvSpPr>
          <p:nvPr/>
        </p:nvSpPr>
        <p:spPr bwMode="auto">
          <a:xfrm>
            <a:off x="8305801" y="16764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56" name="Rectangle 16">
            <a:extLst>
              <a:ext uri="{FF2B5EF4-FFF2-40B4-BE49-F238E27FC236}">
                <a16:creationId xmlns:a16="http://schemas.microsoft.com/office/drawing/2014/main" id="{D469554F-878D-64D0-E2D4-CE8C66D46A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2286000"/>
            <a:ext cx="6096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57" name="Freeform 17">
            <a:extLst>
              <a:ext uri="{FF2B5EF4-FFF2-40B4-BE49-F238E27FC236}">
                <a16:creationId xmlns:a16="http://schemas.microsoft.com/office/drawing/2014/main" id="{B64AF599-2F3A-AFC6-E2F9-ECA92C80AA9F}"/>
              </a:ext>
            </a:extLst>
          </p:cNvPr>
          <p:cNvSpPr>
            <a:spLocks/>
          </p:cNvSpPr>
          <p:nvPr/>
        </p:nvSpPr>
        <p:spPr bwMode="auto">
          <a:xfrm>
            <a:off x="8305801" y="24384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58" name="Rectangle 18">
            <a:extLst>
              <a:ext uri="{FF2B5EF4-FFF2-40B4-BE49-F238E27FC236}">
                <a16:creationId xmlns:a16="http://schemas.microsoft.com/office/drawing/2014/main" id="{E2CB8D9B-599F-C71C-59EF-5EE24CB11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4038600"/>
            <a:ext cx="1219200" cy="1219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59" name="Freeform 19">
            <a:extLst>
              <a:ext uri="{FF2B5EF4-FFF2-40B4-BE49-F238E27FC236}">
                <a16:creationId xmlns:a16="http://schemas.microsoft.com/office/drawing/2014/main" id="{BD95BF53-94B1-64C4-5F0E-BD7943E80DD0}"/>
              </a:ext>
            </a:extLst>
          </p:cNvPr>
          <p:cNvSpPr>
            <a:spLocks/>
          </p:cNvSpPr>
          <p:nvPr/>
        </p:nvSpPr>
        <p:spPr bwMode="auto">
          <a:xfrm>
            <a:off x="4800601" y="41910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60" name="Freeform 20">
            <a:extLst>
              <a:ext uri="{FF2B5EF4-FFF2-40B4-BE49-F238E27FC236}">
                <a16:creationId xmlns:a16="http://schemas.microsoft.com/office/drawing/2014/main" id="{0851C792-900C-08D5-1084-95A570D45848}"/>
              </a:ext>
            </a:extLst>
          </p:cNvPr>
          <p:cNvSpPr>
            <a:spLocks/>
          </p:cNvSpPr>
          <p:nvPr/>
        </p:nvSpPr>
        <p:spPr bwMode="auto">
          <a:xfrm>
            <a:off x="5305426" y="41910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61" name="Freeform 21">
            <a:extLst>
              <a:ext uri="{FF2B5EF4-FFF2-40B4-BE49-F238E27FC236}">
                <a16:creationId xmlns:a16="http://schemas.microsoft.com/office/drawing/2014/main" id="{F7E90876-5363-0166-924B-D9A76695EF56}"/>
              </a:ext>
            </a:extLst>
          </p:cNvPr>
          <p:cNvSpPr>
            <a:spLocks/>
          </p:cNvSpPr>
          <p:nvPr/>
        </p:nvSpPr>
        <p:spPr bwMode="auto">
          <a:xfrm>
            <a:off x="4800601" y="47244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62" name="Freeform 22">
            <a:extLst>
              <a:ext uri="{FF2B5EF4-FFF2-40B4-BE49-F238E27FC236}">
                <a16:creationId xmlns:a16="http://schemas.microsoft.com/office/drawing/2014/main" id="{51645E21-8E60-7FC8-D84A-8E2AB95F48C0}"/>
              </a:ext>
            </a:extLst>
          </p:cNvPr>
          <p:cNvSpPr>
            <a:spLocks/>
          </p:cNvSpPr>
          <p:nvPr/>
        </p:nvSpPr>
        <p:spPr bwMode="auto">
          <a:xfrm>
            <a:off x="5305426" y="47244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63" name="Rectangle 23">
            <a:extLst>
              <a:ext uri="{FF2B5EF4-FFF2-40B4-BE49-F238E27FC236}">
                <a16:creationId xmlns:a16="http://schemas.microsoft.com/office/drawing/2014/main" id="{188006B6-69F7-7F08-A1A1-8D56E13B39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4038600"/>
            <a:ext cx="685800" cy="1219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64" name="Rectangle 24">
            <a:extLst>
              <a:ext uri="{FF2B5EF4-FFF2-40B4-BE49-F238E27FC236}">
                <a16:creationId xmlns:a16="http://schemas.microsoft.com/office/drawing/2014/main" id="{7234F6A2-F62A-48F3-A48D-1E77D6AC57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77200" y="4038600"/>
            <a:ext cx="914400" cy="6096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65" name="Rectangle 25">
            <a:extLst>
              <a:ext uri="{FF2B5EF4-FFF2-40B4-BE49-F238E27FC236}">
                <a16:creationId xmlns:a16="http://schemas.microsoft.com/office/drawing/2014/main" id="{1531AD57-AF6A-25DD-72B5-A10EAF4462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29600" y="4800600"/>
            <a:ext cx="457200" cy="4572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66" name="Freeform 26">
            <a:extLst>
              <a:ext uri="{FF2B5EF4-FFF2-40B4-BE49-F238E27FC236}">
                <a16:creationId xmlns:a16="http://schemas.microsoft.com/office/drawing/2014/main" id="{A153B6A3-080E-06CE-650C-8EF3DAD3961C}"/>
              </a:ext>
            </a:extLst>
          </p:cNvPr>
          <p:cNvSpPr>
            <a:spLocks/>
          </p:cNvSpPr>
          <p:nvPr/>
        </p:nvSpPr>
        <p:spPr bwMode="auto">
          <a:xfrm>
            <a:off x="7391401" y="4191000"/>
            <a:ext cx="180975" cy="338138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67" name="Freeform 27">
            <a:extLst>
              <a:ext uri="{FF2B5EF4-FFF2-40B4-BE49-F238E27FC236}">
                <a16:creationId xmlns:a16="http://schemas.microsoft.com/office/drawing/2014/main" id="{39FD1ECD-6922-9F79-3DA4-AA4ED3E67B87}"/>
              </a:ext>
            </a:extLst>
          </p:cNvPr>
          <p:cNvSpPr>
            <a:spLocks/>
          </p:cNvSpPr>
          <p:nvPr/>
        </p:nvSpPr>
        <p:spPr bwMode="auto">
          <a:xfrm>
            <a:off x="7239001" y="4691064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68" name="Freeform 28">
            <a:extLst>
              <a:ext uri="{FF2B5EF4-FFF2-40B4-BE49-F238E27FC236}">
                <a16:creationId xmlns:a16="http://schemas.microsoft.com/office/drawing/2014/main" id="{316C79B0-7DF4-9C41-D7BC-0E7FC8F59DF8}"/>
              </a:ext>
            </a:extLst>
          </p:cNvPr>
          <p:cNvSpPr>
            <a:spLocks/>
          </p:cNvSpPr>
          <p:nvPr/>
        </p:nvSpPr>
        <p:spPr bwMode="auto">
          <a:xfrm>
            <a:off x="7591426" y="4691064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69" name="Freeform 29">
            <a:extLst>
              <a:ext uri="{FF2B5EF4-FFF2-40B4-BE49-F238E27FC236}">
                <a16:creationId xmlns:a16="http://schemas.microsoft.com/office/drawing/2014/main" id="{BF934FF5-8FE8-A3A0-6F1B-3ACF0204AF6E}"/>
              </a:ext>
            </a:extLst>
          </p:cNvPr>
          <p:cNvSpPr>
            <a:spLocks/>
          </p:cNvSpPr>
          <p:nvPr/>
        </p:nvSpPr>
        <p:spPr bwMode="auto">
          <a:xfrm>
            <a:off x="8277226" y="4157664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70" name="Freeform 30">
            <a:extLst>
              <a:ext uri="{FF2B5EF4-FFF2-40B4-BE49-F238E27FC236}">
                <a16:creationId xmlns:a16="http://schemas.microsoft.com/office/drawing/2014/main" id="{4E6CBEF6-7C5A-475D-2216-0252EB44CDB9}"/>
              </a:ext>
            </a:extLst>
          </p:cNvPr>
          <p:cNvSpPr>
            <a:spLocks/>
          </p:cNvSpPr>
          <p:nvPr/>
        </p:nvSpPr>
        <p:spPr bwMode="auto">
          <a:xfrm>
            <a:off x="8658226" y="4157664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71" name="Freeform 31">
            <a:extLst>
              <a:ext uri="{FF2B5EF4-FFF2-40B4-BE49-F238E27FC236}">
                <a16:creationId xmlns:a16="http://schemas.microsoft.com/office/drawing/2014/main" id="{AE5D96DC-0474-BA2A-47ED-4F79146805F6}"/>
              </a:ext>
            </a:extLst>
          </p:cNvPr>
          <p:cNvSpPr>
            <a:spLocks/>
          </p:cNvSpPr>
          <p:nvPr/>
        </p:nvSpPr>
        <p:spPr bwMode="auto">
          <a:xfrm>
            <a:off x="8353426" y="4843464"/>
            <a:ext cx="180975" cy="338137"/>
          </a:xfrm>
          <a:custGeom>
            <a:avLst/>
            <a:gdLst>
              <a:gd name="T0" fmla="*/ 169 w 357"/>
              <a:gd name="T1" fmla="*/ 0 h 816"/>
              <a:gd name="T2" fmla="*/ 115 w 357"/>
              <a:gd name="T3" fmla="*/ 24 h 816"/>
              <a:gd name="T4" fmla="*/ 25 w 357"/>
              <a:gd name="T5" fmla="*/ 84 h 816"/>
              <a:gd name="T6" fmla="*/ 19 w 357"/>
              <a:gd name="T7" fmla="*/ 132 h 816"/>
              <a:gd name="T8" fmla="*/ 55 w 357"/>
              <a:gd name="T9" fmla="*/ 144 h 816"/>
              <a:gd name="T10" fmla="*/ 73 w 357"/>
              <a:gd name="T11" fmla="*/ 150 h 816"/>
              <a:gd name="T12" fmla="*/ 307 w 357"/>
              <a:gd name="T13" fmla="*/ 192 h 816"/>
              <a:gd name="T14" fmla="*/ 325 w 357"/>
              <a:gd name="T15" fmla="*/ 210 h 816"/>
              <a:gd name="T16" fmla="*/ 253 w 357"/>
              <a:gd name="T17" fmla="*/ 258 h 816"/>
              <a:gd name="T18" fmla="*/ 205 w 357"/>
              <a:gd name="T19" fmla="*/ 288 h 816"/>
              <a:gd name="T20" fmla="*/ 181 w 357"/>
              <a:gd name="T21" fmla="*/ 294 h 816"/>
              <a:gd name="T22" fmla="*/ 97 w 357"/>
              <a:gd name="T23" fmla="*/ 330 h 816"/>
              <a:gd name="T24" fmla="*/ 61 w 357"/>
              <a:gd name="T25" fmla="*/ 354 h 816"/>
              <a:gd name="T26" fmla="*/ 43 w 357"/>
              <a:gd name="T27" fmla="*/ 366 h 816"/>
              <a:gd name="T28" fmla="*/ 103 w 357"/>
              <a:gd name="T29" fmla="*/ 414 h 816"/>
              <a:gd name="T30" fmla="*/ 145 w 357"/>
              <a:gd name="T31" fmla="*/ 402 h 816"/>
              <a:gd name="T32" fmla="*/ 163 w 357"/>
              <a:gd name="T33" fmla="*/ 414 h 816"/>
              <a:gd name="T34" fmla="*/ 253 w 357"/>
              <a:gd name="T35" fmla="*/ 462 h 816"/>
              <a:gd name="T36" fmla="*/ 247 w 357"/>
              <a:gd name="T37" fmla="*/ 576 h 816"/>
              <a:gd name="T38" fmla="*/ 193 w 357"/>
              <a:gd name="T39" fmla="*/ 606 h 816"/>
              <a:gd name="T40" fmla="*/ 181 w 357"/>
              <a:gd name="T41" fmla="*/ 684 h 816"/>
              <a:gd name="T42" fmla="*/ 163 w 357"/>
              <a:gd name="T43" fmla="*/ 780 h 816"/>
              <a:gd name="T44" fmla="*/ 175 w 357"/>
              <a:gd name="T45" fmla="*/ 816 h 81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</a:cxnLst>
            <a:rect l="0" t="0" r="r" b="b"/>
            <a:pathLst>
              <a:path w="357" h="816">
                <a:moveTo>
                  <a:pt x="169" y="0"/>
                </a:moveTo>
                <a:cubicBezTo>
                  <a:pt x="149" y="7"/>
                  <a:pt x="135" y="17"/>
                  <a:pt x="115" y="24"/>
                </a:cubicBezTo>
                <a:cubicBezTo>
                  <a:pt x="100" y="39"/>
                  <a:pt x="44" y="78"/>
                  <a:pt x="25" y="84"/>
                </a:cubicBezTo>
                <a:cubicBezTo>
                  <a:pt x="16" y="98"/>
                  <a:pt x="0" y="113"/>
                  <a:pt x="19" y="132"/>
                </a:cubicBezTo>
                <a:cubicBezTo>
                  <a:pt x="28" y="141"/>
                  <a:pt x="43" y="140"/>
                  <a:pt x="55" y="144"/>
                </a:cubicBezTo>
                <a:cubicBezTo>
                  <a:pt x="61" y="146"/>
                  <a:pt x="73" y="150"/>
                  <a:pt x="73" y="150"/>
                </a:cubicBezTo>
                <a:cubicBezTo>
                  <a:pt x="148" y="139"/>
                  <a:pt x="235" y="168"/>
                  <a:pt x="307" y="192"/>
                </a:cubicBezTo>
                <a:cubicBezTo>
                  <a:pt x="313" y="198"/>
                  <a:pt x="320" y="203"/>
                  <a:pt x="325" y="210"/>
                </a:cubicBezTo>
                <a:cubicBezTo>
                  <a:pt x="357" y="258"/>
                  <a:pt x="272" y="256"/>
                  <a:pt x="253" y="258"/>
                </a:cubicBezTo>
                <a:cubicBezTo>
                  <a:pt x="196" y="272"/>
                  <a:pt x="265" y="251"/>
                  <a:pt x="205" y="288"/>
                </a:cubicBezTo>
                <a:cubicBezTo>
                  <a:pt x="198" y="292"/>
                  <a:pt x="189" y="291"/>
                  <a:pt x="181" y="294"/>
                </a:cubicBezTo>
                <a:cubicBezTo>
                  <a:pt x="62" y="343"/>
                  <a:pt x="192" y="298"/>
                  <a:pt x="97" y="330"/>
                </a:cubicBezTo>
                <a:cubicBezTo>
                  <a:pt x="83" y="335"/>
                  <a:pt x="73" y="346"/>
                  <a:pt x="61" y="354"/>
                </a:cubicBezTo>
                <a:cubicBezTo>
                  <a:pt x="55" y="358"/>
                  <a:pt x="43" y="366"/>
                  <a:pt x="43" y="366"/>
                </a:cubicBezTo>
                <a:cubicBezTo>
                  <a:pt x="53" y="397"/>
                  <a:pt x="78" y="397"/>
                  <a:pt x="103" y="414"/>
                </a:cubicBezTo>
                <a:cubicBezTo>
                  <a:pt x="117" y="410"/>
                  <a:pt x="131" y="400"/>
                  <a:pt x="145" y="402"/>
                </a:cubicBezTo>
                <a:cubicBezTo>
                  <a:pt x="152" y="403"/>
                  <a:pt x="157" y="411"/>
                  <a:pt x="163" y="414"/>
                </a:cubicBezTo>
                <a:cubicBezTo>
                  <a:pt x="192" y="429"/>
                  <a:pt x="225" y="444"/>
                  <a:pt x="253" y="462"/>
                </a:cubicBezTo>
                <a:cubicBezTo>
                  <a:pt x="265" y="497"/>
                  <a:pt x="270" y="542"/>
                  <a:pt x="247" y="576"/>
                </a:cubicBezTo>
                <a:cubicBezTo>
                  <a:pt x="236" y="593"/>
                  <a:pt x="193" y="606"/>
                  <a:pt x="193" y="606"/>
                </a:cubicBezTo>
                <a:cubicBezTo>
                  <a:pt x="178" y="651"/>
                  <a:pt x="173" y="626"/>
                  <a:pt x="181" y="684"/>
                </a:cubicBezTo>
                <a:cubicBezTo>
                  <a:pt x="171" y="715"/>
                  <a:pt x="168" y="748"/>
                  <a:pt x="163" y="780"/>
                </a:cubicBezTo>
                <a:cubicBezTo>
                  <a:pt x="170" y="808"/>
                  <a:pt x="165" y="797"/>
                  <a:pt x="175" y="816"/>
                </a:cubicBezTo>
              </a:path>
            </a:pathLst>
          </a:custGeom>
          <a:noFill/>
          <a:ln w="28575" cmpd="sng">
            <a:solidFill>
              <a:srgbClr val="1C1C6E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SE"/>
          </a:p>
        </p:txBody>
      </p:sp>
      <p:sp>
        <p:nvSpPr>
          <p:cNvPr id="112672" name="Line 32">
            <a:extLst>
              <a:ext uri="{FF2B5EF4-FFF2-40B4-BE49-F238E27FC236}">
                <a16:creationId xmlns:a16="http://schemas.microsoft.com/office/drawing/2014/main" id="{2F7BAADF-61DE-D3A1-3816-2CB4D935A735}"/>
              </a:ext>
            </a:extLst>
          </p:cNvPr>
          <p:cNvSpPr>
            <a:spLocks noChangeShapeType="1"/>
          </p:cNvSpPr>
          <p:nvPr/>
        </p:nvSpPr>
        <p:spPr bwMode="auto">
          <a:xfrm>
            <a:off x="6400800" y="1600200"/>
            <a:ext cx="0" cy="4572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73" name="Line 33">
            <a:extLst>
              <a:ext uri="{FF2B5EF4-FFF2-40B4-BE49-F238E27FC236}">
                <a16:creationId xmlns:a16="http://schemas.microsoft.com/office/drawing/2014/main" id="{988E82F4-94EF-81E9-40EB-4F19F0972A57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3810000"/>
            <a:ext cx="55626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74" name="Rectangle 34">
            <a:extLst>
              <a:ext uri="{FF2B5EF4-FFF2-40B4-BE49-F238E27FC236}">
                <a16:creationId xmlns:a16="http://schemas.microsoft.com/office/drawing/2014/main" id="{8C073B4E-7C71-4169-2682-7EF5A0766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3400" y="3048001"/>
            <a:ext cx="23503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rgbClr val="FF0000"/>
                </a:solidFill>
              </a:rPr>
              <a:t>one thread/process</a:t>
            </a:r>
          </a:p>
        </p:txBody>
      </p:sp>
      <p:sp>
        <p:nvSpPr>
          <p:cNvPr id="112675" name="Rectangle 35">
            <a:extLst>
              <a:ext uri="{FF2B5EF4-FFF2-40B4-BE49-F238E27FC236}">
                <a16:creationId xmlns:a16="http://schemas.microsoft.com/office/drawing/2014/main" id="{327741E8-70F0-177D-9CE8-59113891F6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367088"/>
            <a:ext cx="19111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chemeClr val="accent2"/>
                </a:solidFill>
              </a:rPr>
              <a:t>many processes</a:t>
            </a:r>
          </a:p>
        </p:txBody>
      </p:sp>
      <p:sp>
        <p:nvSpPr>
          <p:cNvPr id="112676" name="Rectangle 36">
            <a:extLst>
              <a:ext uri="{FF2B5EF4-FFF2-40B4-BE49-F238E27FC236}">
                <a16:creationId xmlns:a16="http://schemas.microsoft.com/office/drawing/2014/main" id="{06A88F47-C521-6A4B-8F51-FA9241E646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8150" y="5410201"/>
            <a:ext cx="2646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rgbClr val="FF0000"/>
                </a:solidFill>
              </a:rPr>
              <a:t>many threads/process</a:t>
            </a:r>
          </a:p>
        </p:txBody>
      </p:sp>
      <p:sp>
        <p:nvSpPr>
          <p:cNvPr id="112677" name="Rectangle 37">
            <a:extLst>
              <a:ext uri="{FF2B5EF4-FFF2-40B4-BE49-F238E27FC236}">
                <a16:creationId xmlns:a16="http://schemas.microsoft.com/office/drawing/2014/main" id="{E6599870-1A7E-D578-21D1-CBA6AC877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61200" y="5729288"/>
            <a:ext cx="191110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chemeClr val="accent2"/>
                </a:solidFill>
              </a:rPr>
              <a:t>many processes</a:t>
            </a:r>
          </a:p>
        </p:txBody>
      </p:sp>
      <p:sp>
        <p:nvSpPr>
          <p:cNvPr id="112678" name="Rectangle 38">
            <a:extLst>
              <a:ext uri="{FF2B5EF4-FFF2-40B4-BE49-F238E27FC236}">
                <a16:creationId xmlns:a16="http://schemas.microsoft.com/office/drawing/2014/main" id="{9A664312-EC0F-E653-E740-4EADD13A2C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84650" y="2971801"/>
            <a:ext cx="235032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rgbClr val="FF0000"/>
                </a:solidFill>
              </a:rPr>
              <a:t>one thread/process</a:t>
            </a:r>
          </a:p>
        </p:txBody>
      </p:sp>
      <p:sp>
        <p:nvSpPr>
          <p:cNvPr id="112679" name="Rectangle 39">
            <a:extLst>
              <a:ext uri="{FF2B5EF4-FFF2-40B4-BE49-F238E27FC236}">
                <a16:creationId xmlns:a16="http://schemas.microsoft.com/office/drawing/2014/main" id="{7C9D71B7-EF57-8BDC-F30B-9EA008C7AC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0" y="3290888"/>
            <a:ext cx="14847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chemeClr val="accent2"/>
                </a:solidFill>
              </a:rPr>
              <a:t>one process</a:t>
            </a:r>
          </a:p>
        </p:txBody>
      </p:sp>
      <p:sp>
        <p:nvSpPr>
          <p:cNvPr id="112680" name="Rectangle 40">
            <a:extLst>
              <a:ext uri="{FF2B5EF4-FFF2-40B4-BE49-F238E27FC236}">
                <a16:creationId xmlns:a16="http://schemas.microsoft.com/office/drawing/2014/main" id="{FB41BE41-5241-AFB0-8A67-3F0C0D9CC8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410201"/>
            <a:ext cx="264687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rgbClr val="FF0000"/>
                </a:solidFill>
              </a:rPr>
              <a:t>many threads/process</a:t>
            </a:r>
          </a:p>
        </p:txBody>
      </p:sp>
      <p:sp>
        <p:nvSpPr>
          <p:cNvPr id="112681" name="Rectangle 41">
            <a:extLst>
              <a:ext uri="{FF2B5EF4-FFF2-40B4-BE49-F238E27FC236}">
                <a16:creationId xmlns:a16="http://schemas.microsoft.com/office/drawing/2014/main" id="{F3713A66-8315-F9E0-8015-010B60F6C3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0" y="5729288"/>
            <a:ext cx="148470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>
                <a:solidFill>
                  <a:schemeClr val="accent2"/>
                </a:solidFill>
              </a:rPr>
              <a:t>one process</a:t>
            </a:r>
          </a:p>
        </p:txBody>
      </p:sp>
      <p:sp>
        <p:nvSpPr>
          <p:cNvPr id="112682" name="Rectangle 42">
            <a:extLst>
              <a:ext uri="{FF2B5EF4-FFF2-40B4-BE49-F238E27FC236}">
                <a16:creationId xmlns:a16="http://schemas.microsoft.com/office/drawing/2014/main" id="{C7D2142F-E885-FAAB-6186-89337F0160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2800" y="2362201"/>
            <a:ext cx="117852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i="1"/>
              <a:t>MS/DOS</a:t>
            </a:r>
          </a:p>
        </p:txBody>
      </p:sp>
      <p:sp>
        <p:nvSpPr>
          <p:cNvPr id="112683" name="Rectangle 43">
            <a:extLst>
              <a:ext uri="{FF2B5EF4-FFF2-40B4-BE49-F238E27FC236}">
                <a16:creationId xmlns:a16="http://schemas.microsoft.com/office/drawing/2014/main" id="{01D1C7E0-1978-CAE3-E052-3BFD3F565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950" y="4586288"/>
            <a:ext cx="70724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i="1"/>
              <a:t>Java</a:t>
            </a:r>
          </a:p>
        </p:txBody>
      </p:sp>
      <p:sp>
        <p:nvSpPr>
          <p:cNvPr id="112684" name="Rectangle 44">
            <a:extLst>
              <a:ext uri="{FF2B5EF4-FFF2-40B4-BE49-F238E27FC236}">
                <a16:creationId xmlns:a16="http://schemas.microsoft.com/office/drawing/2014/main" id="{3C54998E-E485-73D5-0130-659D670D81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67800" y="2057400"/>
            <a:ext cx="107753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 i="1"/>
              <a:t>older</a:t>
            </a:r>
          </a:p>
          <a:p>
            <a:r>
              <a:rPr lang="en-US" altLang="en-SE" i="1"/>
              <a:t>UNIXes</a:t>
            </a:r>
          </a:p>
        </p:txBody>
      </p:sp>
      <p:sp>
        <p:nvSpPr>
          <p:cNvPr id="112685" name="Rectangle 45">
            <a:extLst>
              <a:ext uri="{FF2B5EF4-FFF2-40B4-BE49-F238E27FC236}">
                <a16:creationId xmlns:a16="http://schemas.microsoft.com/office/drawing/2014/main" id="{DD3A91C1-19A2-AD47-2336-A6FB34FF69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94750" y="4648201"/>
            <a:ext cx="1720850" cy="942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SE" i="1"/>
              <a:t>Mach, WINDOWS,</a:t>
            </a:r>
          </a:p>
          <a:p>
            <a:r>
              <a:rPr lang="en-US" altLang="en-SE" i="1"/>
              <a:t>Linux, …</a:t>
            </a:r>
          </a:p>
        </p:txBody>
      </p:sp>
      <p:sp>
        <p:nvSpPr>
          <p:cNvPr id="112686" name="Rectangle 46">
            <a:extLst>
              <a:ext uri="{FF2B5EF4-FFF2-40B4-BE49-F238E27FC236}">
                <a16:creationId xmlns:a16="http://schemas.microsoft.com/office/drawing/2014/main" id="{58B4B31E-F3F7-24FB-2AC4-2CB8302481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2600" y="2209800"/>
            <a:ext cx="1066800" cy="2819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2687" name="Text Box 47">
            <a:extLst>
              <a:ext uri="{FF2B5EF4-FFF2-40B4-BE49-F238E27FC236}">
                <a16:creationId xmlns:a16="http://schemas.microsoft.com/office/drawing/2014/main" id="{A3E62E91-30AE-6B8C-0A89-715DDA8A9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2950" y="1789113"/>
            <a:ext cx="58381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Key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2">
            <a:extLst>
              <a:ext uri="{FF2B5EF4-FFF2-40B4-BE49-F238E27FC236}">
                <a16:creationId xmlns:a16="http://schemas.microsoft.com/office/drawing/2014/main" id="{6F4CEF1F-54DD-47C9-4C7F-F6F572CCF4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(old) Process address space</a:t>
            </a:r>
          </a:p>
        </p:txBody>
      </p:sp>
      <p:sp>
        <p:nvSpPr>
          <p:cNvPr id="110596" name="Rectangle 4">
            <a:extLst>
              <a:ext uri="{FF2B5EF4-FFF2-40B4-BE49-F238E27FC236}">
                <a16:creationId xmlns:a16="http://schemas.microsoft.com/office/drawing/2014/main" id="{CC483F9D-9EA2-78F4-A651-F69FDA08B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57500" y="5181601"/>
            <a:ext cx="1590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>
                <a:solidFill>
                  <a:srgbClr val="FF0000"/>
                </a:solidFill>
              </a:rPr>
              <a:t>0x00000000</a:t>
            </a:r>
          </a:p>
        </p:txBody>
      </p:sp>
      <p:sp>
        <p:nvSpPr>
          <p:cNvPr id="110597" name="Rectangle 5">
            <a:extLst>
              <a:ext uri="{FF2B5EF4-FFF2-40B4-BE49-F238E27FC236}">
                <a16:creationId xmlns:a16="http://schemas.microsoft.com/office/drawing/2014/main" id="{0E6EB7DB-5BA6-A04F-E7F0-77908DB37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06700" y="1600201"/>
            <a:ext cx="1577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>
                <a:solidFill>
                  <a:srgbClr val="FF0000"/>
                </a:solidFill>
              </a:rPr>
              <a:t>0xFFFFFFFF</a:t>
            </a:r>
          </a:p>
        </p:txBody>
      </p:sp>
      <p:sp>
        <p:nvSpPr>
          <p:cNvPr id="110598" name="Rectangle 6">
            <a:extLst>
              <a:ext uri="{FF2B5EF4-FFF2-40B4-BE49-F238E27FC236}">
                <a16:creationId xmlns:a16="http://schemas.microsoft.com/office/drawing/2014/main" id="{570A2241-E7C7-19EF-CC61-68AE7A4137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276601"/>
            <a:ext cx="17620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>
                <a:solidFill>
                  <a:srgbClr val="FF0000"/>
                </a:solidFill>
              </a:rPr>
              <a:t>address space</a:t>
            </a:r>
          </a:p>
        </p:txBody>
      </p:sp>
      <p:sp>
        <p:nvSpPr>
          <p:cNvPr id="110599" name="Line 7">
            <a:extLst>
              <a:ext uri="{FF2B5EF4-FFF2-40B4-BE49-F238E27FC236}">
                <a16:creationId xmlns:a16="http://schemas.microsoft.com/office/drawing/2014/main" id="{95B903F5-3DC8-8F0E-0EB5-846897C23B4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3300" y="2057400"/>
            <a:ext cx="0" cy="1219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SE"/>
          </a:p>
        </p:txBody>
      </p:sp>
      <p:sp>
        <p:nvSpPr>
          <p:cNvPr id="110600" name="Line 8">
            <a:extLst>
              <a:ext uri="{FF2B5EF4-FFF2-40B4-BE49-F238E27FC236}">
                <a16:creationId xmlns:a16="http://schemas.microsoft.com/office/drawing/2014/main" id="{0ECD8E46-0367-DF51-559F-22716C5B912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43300" y="3810000"/>
            <a:ext cx="0" cy="1295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SE"/>
          </a:p>
        </p:txBody>
      </p:sp>
      <p:sp>
        <p:nvSpPr>
          <p:cNvPr id="110601" name="Rectangle 9">
            <a:extLst>
              <a:ext uri="{FF2B5EF4-FFF2-40B4-BE49-F238E27FC236}">
                <a16:creationId xmlns:a16="http://schemas.microsoft.com/office/drawing/2014/main" id="{D8B1BABC-75D4-4D44-4809-A734D1547D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4724400"/>
            <a:ext cx="2743200" cy="762000"/>
          </a:xfrm>
          <a:prstGeom prst="rect">
            <a:avLst/>
          </a:prstGeom>
          <a:solidFill>
            <a:srgbClr val="EBEB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code</a:t>
            </a:r>
          </a:p>
          <a:p>
            <a:r>
              <a:rPr lang="en-US" altLang="en-SE"/>
              <a:t>(text segment)</a:t>
            </a:r>
          </a:p>
        </p:txBody>
      </p:sp>
      <p:sp>
        <p:nvSpPr>
          <p:cNvPr id="110602" name="Rectangle 10">
            <a:extLst>
              <a:ext uri="{FF2B5EF4-FFF2-40B4-BE49-F238E27FC236}">
                <a16:creationId xmlns:a16="http://schemas.microsoft.com/office/drawing/2014/main" id="{7204F5E9-3017-1DC7-94FC-776EB8CADA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3962400"/>
            <a:ext cx="2743200" cy="762000"/>
          </a:xfrm>
          <a:prstGeom prst="rect">
            <a:avLst/>
          </a:prstGeom>
          <a:solidFill>
            <a:srgbClr val="FFE0D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static data</a:t>
            </a:r>
          </a:p>
          <a:p>
            <a:r>
              <a:rPr lang="en-US" altLang="en-SE"/>
              <a:t>(data segment)</a:t>
            </a:r>
          </a:p>
        </p:txBody>
      </p:sp>
      <p:sp>
        <p:nvSpPr>
          <p:cNvPr id="110603" name="Rectangle 11">
            <a:extLst>
              <a:ext uri="{FF2B5EF4-FFF2-40B4-BE49-F238E27FC236}">
                <a16:creationId xmlns:a16="http://schemas.microsoft.com/office/drawing/2014/main" id="{DA800E2A-0480-AF12-B932-418E5A0A19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3200400"/>
            <a:ext cx="2743200" cy="7620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heap</a:t>
            </a:r>
          </a:p>
          <a:p>
            <a:r>
              <a:rPr lang="en-US" altLang="en-SE"/>
              <a:t>(dynamic allocated mem)</a:t>
            </a:r>
          </a:p>
        </p:txBody>
      </p:sp>
      <p:sp>
        <p:nvSpPr>
          <p:cNvPr id="110604" name="Rectangle 12">
            <a:extLst>
              <a:ext uri="{FF2B5EF4-FFF2-40B4-BE49-F238E27FC236}">
                <a16:creationId xmlns:a16="http://schemas.microsoft.com/office/drawing/2014/main" id="{74E22BA4-F8BB-A9D0-4F3E-156429C112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2438400"/>
            <a:ext cx="27432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110605" name="Rectangle 13">
            <a:extLst>
              <a:ext uri="{FF2B5EF4-FFF2-40B4-BE49-F238E27FC236}">
                <a16:creationId xmlns:a16="http://schemas.microsoft.com/office/drawing/2014/main" id="{36BE962D-1F9E-8D8E-335E-23DB041B9F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8550" y="1676400"/>
            <a:ext cx="2743200" cy="762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stack</a:t>
            </a:r>
          </a:p>
          <a:p>
            <a:r>
              <a:rPr lang="en-US" altLang="en-SE"/>
              <a:t>(dynamic allocated mem)</a:t>
            </a:r>
          </a:p>
        </p:txBody>
      </p:sp>
      <p:sp>
        <p:nvSpPr>
          <p:cNvPr id="110606" name="Line 14">
            <a:extLst>
              <a:ext uri="{FF2B5EF4-FFF2-40B4-BE49-F238E27FC236}">
                <a16:creationId xmlns:a16="http://schemas.microsoft.com/office/drawing/2014/main" id="{0C36DAE3-D6F2-33B4-02B3-F3376452EF73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0150" y="24384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0607" name="Line 15">
            <a:extLst>
              <a:ext uri="{FF2B5EF4-FFF2-40B4-BE49-F238E27FC236}">
                <a16:creationId xmlns:a16="http://schemas.microsoft.com/office/drawing/2014/main" id="{B8E06487-9DC3-4E4D-404B-944C05706AC5}"/>
              </a:ext>
            </a:extLst>
          </p:cNvPr>
          <p:cNvSpPr>
            <a:spLocks noChangeShapeType="1"/>
          </p:cNvSpPr>
          <p:nvPr/>
        </p:nvSpPr>
        <p:spPr bwMode="auto">
          <a:xfrm>
            <a:off x="6280150" y="2971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0608" name="Line 16">
            <a:extLst>
              <a:ext uri="{FF2B5EF4-FFF2-40B4-BE49-F238E27FC236}">
                <a16:creationId xmlns:a16="http://schemas.microsoft.com/office/drawing/2014/main" id="{44BAC007-91CE-7810-8E68-727AEE61038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04150" y="24384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0609" name="Line 17">
            <a:extLst>
              <a:ext uri="{FF2B5EF4-FFF2-40B4-BE49-F238E27FC236}">
                <a16:creationId xmlns:a16="http://schemas.microsoft.com/office/drawing/2014/main" id="{C22755B5-9283-992B-289E-2C6AAE285F6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04150" y="50292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0610" name="Rectangle 18">
            <a:extLst>
              <a:ext uri="{FF2B5EF4-FFF2-40B4-BE49-F238E27FC236}">
                <a16:creationId xmlns:a16="http://schemas.microsoft.com/office/drawing/2014/main" id="{9F5630FB-53F7-5624-429A-DAD52119CF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150" y="4891088"/>
            <a:ext cx="45076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PC</a:t>
            </a:r>
          </a:p>
        </p:txBody>
      </p:sp>
      <p:sp>
        <p:nvSpPr>
          <p:cNvPr id="110611" name="Rectangle 19">
            <a:extLst>
              <a:ext uri="{FF2B5EF4-FFF2-40B4-BE49-F238E27FC236}">
                <a16:creationId xmlns:a16="http://schemas.microsoft.com/office/drawing/2014/main" id="{119F813A-3F5D-AA05-F547-9DE05CABC9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5150" y="2286001"/>
            <a:ext cx="46839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SP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>
            <a:extLst>
              <a:ext uri="{FF2B5EF4-FFF2-40B4-BE49-F238E27FC236}">
                <a16:creationId xmlns:a16="http://schemas.microsoft.com/office/drawing/2014/main" id="{CF6FFC6E-0ED7-255C-1261-708696AC4F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0" y="228600"/>
            <a:ext cx="8229600" cy="685800"/>
          </a:xfrm>
        </p:spPr>
        <p:txBody>
          <a:bodyPr/>
          <a:lstStyle/>
          <a:p>
            <a:r>
              <a:rPr lang="en-US" altLang="en-SE"/>
              <a:t>(new) Process address space with threads</a:t>
            </a:r>
          </a:p>
        </p:txBody>
      </p:sp>
      <p:sp>
        <p:nvSpPr>
          <p:cNvPr id="111620" name="Rectangle 4">
            <a:extLst>
              <a:ext uri="{FF2B5EF4-FFF2-40B4-BE49-F238E27FC236}">
                <a16:creationId xmlns:a16="http://schemas.microsoft.com/office/drawing/2014/main" id="{830C5012-DFB8-4581-05FB-677F4C0651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76500" y="5181601"/>
            <a:ext cx="1590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>
                <a:solidFill>
                  <a:srgbClr val="FF0000"/>
                </a:solidFill>
              </a:rPr>
              <a:t>0x00000000</a:t>
            </a:r>
          </a:p>
        </p:txBody>
      </p:sp>
      <p:sp>
        <p:nvSpPr>
          <p:cNvPr id="111621" name="Rectangle 5">
            <a:extLst>
              <a:ext uri="{FF2B5EF4-FFF2-40B4-BE49-F238E27FC236}">
                <a16:creationId xmlns:a16="http://schemas.microsoft.com/office/drawing/2014/main" id="{2FDCBA78-BF56-C341-E2E1-F55AE9DE7D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5700" y="1600201"/>
            <a:ext cx="15776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>
                <a:solidFill>
                  <a:srgbClr val="FF0000"/>
                </a:solidFill>
              </a:rPr>
              <a:t>0xFFFFFFFF</a:t>
            </a:r>
          </a:p>
        </p:txBody>
      </p:sp>
      <p:sp>
        <p:nvSpPr>
          <p:cNvPr id="111622" name="Rectangle 6">
            <a:extLst>
              <a:ext uri="{FF2B5EF4-FFF2-40B4-BE49-F238E27FC236}">
                <a16:creationId xmlns:a16="http://schemas.microsoft.com/office/drawing/2014/main" id="{4658519A-84AB-8788-A0FE-24517F2EDC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76601"/>
            <a:ext cx="176202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SE">
                <a:solidFill>
                  <a:srgbClr val="FF0000"/>
                </a:solidFill>
              </a:rPr>
              <a:t>address space</a:t>
            </a:r>
          </a:p>
        </p:txBody>
      </p:sp>
      <p:sp>
        <p:nvSpPr>
          <p:cNvPr id="111623" name="Line 7">
            <a:extLst>
              <a:ext uri="{FF2B5EF4-FFF2-40B4-BE49-F238E27FC236}">
                <a16:creationId xmlns:a16="http://schemas.microsoft.com/office/drawing/2014/main" id="{43138FBE-9A3F-89BC-CAA8-FB3E1DC7ACB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62300" y="2057400"/>
            <a:ext cx="0" cy="12192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SE"/>
          </a:p>
        </p:txBody>
      </p:sp>
      <p:sp>
        <p:nvSpPr>
          <p:cNvPr id="111624" name="Line 8">
            <a:extLst>
              <a:ext uri="{FF2B5EF4-FFF2-40B4-BE49-F238E27FC236}">
                <a16:creationId xmlns:a16="http://schemas.microsoft.com/office/drawing/2014/main" id="{08D01ACE-BB0B-89C2-4514-AAEC7A9668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62300" y="3810000"/>
            <a:ext cx="0" cy="1295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endParaRPr lang="en-SE"/>
          </a:p>
        </p:txBody>
      </p:sp>
      <p:sp>
        <p:nvSpPr>
          <p:cNvPr id="111625" name="Rectangle 9">
            <a:extLst>
              <a:ext uri="{FF2B5EF4-FFF2-40B4-BE49-F238E27FC236}">
                <a16:creationId xmlns:a16="http://schemas.microsoft.com/office/drawing/2014/main" id="{27BDA423-4789-45DB-EFB6-857248F765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257800"/>
            <a:ext cx="2743200" cy="990600"/>
          </a:xfrm>
          <a:prstGeom prst="rect">
            <a:avLst/>
          </a:prstGeom>
          <a:solidFill>
            <a:srgbClr val="EBEB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code</a:t>
            </a:r>
          </a:p>
          <a:p>
            <a:r>
              <a:rPr lang="en-US" altLang="en-SE"/>
              <a:t>(text segment)</a:t>
            </a:r>
          </a:p>
        </p:txBody>
      </p:sp>
      <p:sp>
        <p:nvSpPr>
          <p:cNvPr id="111626" name="Rectangle 10">
            <a:extLst>
              <a:ext uri="{FF2B5EF4-FFF2-40B4-BE49-F238E27FC236}">
                <a16:creationId xmlns:a16="http://schemas.microsoft.com/office/drawing/2014/main" id="{CE4F21A0-CC15-849B-582D-7F8CA358E1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4495800"/>
            <a:ext cx="2743200" cy="762000"/>
          </a:xfrm>
          <a:prstGeom prst="rect">
            <a:avLst/>
          </a:prstGeom>
          <a:solidFill>
            <a:srgbClr val="FFE0D9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static data</a:t>
            </a:r>
          </a:p>
          <a:p>
            <a:r>
              <a:rPr lang="en-US" altLang="en-SE"/>
              <a:t>(data segment)</a:t>
            </a:r>
          </a:p>
        </p:txBody>
      </p:sp>
      <p:sp>
        <p:nvSpPr>
          <p:cNvPr id="111627" name="Rectangle 11">
            <a:extLst>
              <a:ext uri="{FF2B5EF4-FFF2-40B4-BE49-F238E27FC236}">
                <a16:creationId xmlns:a16="http://schemas.microsoft.com/office/drawing/2014/main" id="{9AC7EAF8-347C-DCC0-A777-43122CE065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3733800"/>
            <a:ext cx="2743200" cy="762000"/>
          </a:xfrm>
          <a:prstGeom prst="rect">
            <a:avLst/>
          </a:prstGeom>
          <a:solidFill>
            <a:srgbClr val="EAEAEA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heap</a:t>
            </a:r>
          </a:p>
          <a:p>
            <a:r>
              <a:rPr lang="en-US" altLang="en-SE"/>
              <a:t>(dynamic allocated mem)</a:t>
            </a:r>
          </a:p>
        </p:txBody>
      </p:sp>
      <p:sp>
        <p:nvSpPr>
          <p:cNvPr id="111628" name="Rectangle 12">
            <a:extLst>
              <a:ext uri="{FF2B5EF4-FFF2-40B4-BE49-F238E27FC236}">
                <a16:creationId xmlns:a16="http://schemas.microsoft.com/office/drawing/2014/main" id="{E0A8B15E-1899-4F58-7FC4-FA1ECAA921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971800"/>
            <a:ext cx="2743200" cy="762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111629" name="Rectangle 13">
            <a:extLst>
              <a:ext uri="{FF2B5EF4-FFF2-40B4-BE49-F238E27FC236}">
                <a16:creationId xmlns:a16="http://schemas.microsoft.com/office/drawing/2014/main" id="{421F1274-F1D6-B28D-60BA-69FED7091D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143000"/>
            <a:ext cx="2743200" cy="3048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thread 1 stack</a:t>
            </a:r>
          </a:p>
        </p:txBody>
      </p:sp>
      <p:sp>
        <p:nvSpPr>
          <p:cNvPr id="111630" name="Line 14">
            <a:extLst>
              <a:ext uri="{FF2B5EF4-FFF2-40B4-BE49-F238E27FC236}">
                <a16:creationId xmlns:a16="http://schemas.microsoft.com/office/drawing/2014/main" id="{BEDB1F8D-1BB1-0056-D9F5-1449E781ABEC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971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31" name="Line 15">
            <a:extLst>
              <a:ext uri="{FF2B5EF4-FFF2-40B4-BE49-F238E27FC236}">
                <a16:creationId xmlns:a16="http://schemas.microsoft.com/office/drawing/2014/main" id="{E45B2A0D-2D55-6E7E-37A8-9ACB867187D0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35052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32" name="Line 16">
            <a:extLst>
              <a:ext uri="{FF2B5EF4-FFF2-40B4-BE49-F238E27FC236}">
                <a16:creationId xmlns:a16="http://schemas.microsoft.com/office/drawing/2014/main" id="{38CF04BE-3075-4E87-7B21-AFBECE06C5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22860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33" name="Line 17">
            <a:extLst>
              <a:ext uri="{FF2B5EF4-FFF2-40B4-BE49-F238E27FC236}">
                <a16:creationId xmlns:a16="http://schemas.microsoft.com/office/drawing/2014/main" id="{630529B3-EEE6-E332-A504-6559FD95C4B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5424488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34" name="Rectangle 18">
            <a:extLst>
              <a:ext uri="{FF2B5EF4-FFF2-40B4-BE49-F238E27FC236}">
                <a16:creationId xmlns:a16="http://schemas.microsoft.com/office/drawing/2014/main" id="{BBBC28B4-C091-67EC-812C-AADEFF70FE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5272088"/>
            <a:ext cx="10214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PC (T2)</a:t>
            </a:r>
          </a:p>
        </p:txBody>
      </p:sp>
      <p:sp>
        <p:nvSpPr>
          <p:cNvPr id="111635" name="Rectangle 19">
            <a:extLst>
              <a:ext uri="{FF2B5EF4-FFF2-40B4-BE49-F238E27FC236}">
                <a16:creationId xmlns:a16="http://schemas.microsoft.com/office/drawing/2014/main" id="{9387F680-10D3-7209-EAA5-FFFE521F67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133601"/>
            <a:ext cx="10390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SP (T2)</a:t>
            </a:r>
          </a:p>
        </p:txBody>
      </p:sp>
      <p:sp>
        <p:nvSpPr>
          <p:cNvPr id="111636" name="Rectangle 20">
            <a:extLst>
              <a:ext uri="{FF2B5EF4-FFF2-40B4-BE49-F238E27FC236}">
                <a16:creationId xmlns:a16="http://schemas.microsoft.com/office/drawing/2014/main" id="{644D5DA0-38A6-5755-D8F8-0FE88810A6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447800"/>
            <a:ext cx="2743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111637" name="Rectangle 21">
            <a:extLst>
              <a:ext uri="{FF2B5EF4-FFF2-40B4-BE49-F238E27FC236}">
                <a16:creationId xmlns:a16="http://schemas.microsoft.com/office/drawing/2014/main" id="{696DC8F5-A184-36C7-8E58-86C00953B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1752600"/>
            <a:ext cx="2743200" cy="5334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thread 2 stack</a:t>
            </a:r>
          </a:p>
        </p:txBody>
      </p:sp>
      <p:sp>
        <p:nvSpPr>
          <p:cNvPr id="111638" name="Rectangle 22">
            <a:extLst>
              <a:ext uri="{FF2B5EF4-FFF2-40B4-BE49-F238E27FC236}">
                <a16:creationId xmlns:a16="http://schemas.microsoft.com/office/drawing/2014/main" id="{F6C0F4D0-9BE2-35F4-66C9-280A96DFA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286000"/>
            <a:ext cx="27432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 altLang="en-SE"/>
          </a:p>
        </p:txBody>
      </p:sp>
      <p:sp>
        <p:nvSpPr>
          <p:cNvPr id="111639" name="Rectangle 23">
            <a:extLst>
              <a:ext uri="{FF2B5EF4-FFF2-40B4-BE49-F238E27FC236}">
                <a16:creationId xmlns:a16="http://schemas.microsoft.com/office/drawing/2014/main" id="{24D4EC26-8884-361A-8526-1758300F21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590800"/>
            <a:ext cx="2743200" cy="381000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SE"/>
              <a:t>thread 3 stack</a:t>
            </a:r>
          </a:p>
        </p:txBody>
      </p:sp>
      <p:sp>
        <p:nvSpPr>
          <p:cNvPr id="111641" name="Line 25">
            <a:extLst>
              <a:ext uri="{FF2B5EF4-FFF2-40B4-BE49-F238E27FC236}">
                <a16:creationId xmlns:a16="http://schemas.microsoft.com/office/drawing/2014/main" id="{D65F3815-22E6-2D66-77F9-6C50575F0318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22860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42" name="Line 26">
            <a:extLst>
              <a:ext uri="{FF2B5EF4-FFF2-40B4-BE49-F238E27FC236}">
                <a16:creationId xmlns:a16="http://schemas.microsoft.com/office/drawing/2014/main" id="{6B1FBB1F-EA6C-F2E8-DF98-E3E309B69AA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05600" y="1447800"/>
            <a:ext cx="0" cy="2286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43" name="Line 27">
            <a:extLst>
              <a:ext uri="{FF2B5EF4-FFF2-40B4-BE49-F238E27FC236}">
                <a16:creationId xmlns:a16="http://schemas.microsoft.com/office/drawing/2014/main" id="{81C358BB-05D4-7662-5C74-74AD140E50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1447800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44" name="Rectangle 28">
            <a:extLst>
              <a:ext uri="{FF2B5EF4-FFF2-40B4-BE49-F238E27FC236}">
                <a16:creationId xmlns:a16="http://schemas.microsoft.com/office/drawing/2014/main" id="{003FC2C0-CAE9-4FE5-BE43-BB335E47DD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1295401"/>
            <a:ext cx="10390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SP (T1)</a:t>
            </a:r>
          </a:p>
        </p:txBody>
      </p:sp>
      <p:sp>
        <p:nvSpPr>
          <p:cNvPr id="111645" name="Line 29">
            <a:extLst>
              <a:ext uri="{FF2B5EF4-FFF2-40B4-BE49-F238E27FC236}">
                <a16:creationId xmlns:a16="http://schemas.microsoft.com/office/drawing/2014/main" id="{81103477-491B-869B-B4B8-3F3844B408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2986088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46" name="Rectangle 30">
            <a:extLst>
              <a:ext uri="{FF2B5EF4-FFF2-40B4-BE49-F238E27FC236}">
                <a16:creationId xmlns:a16="http://schemas.microsoft.com/office/drawing/2014/main" id="{696416A9-9791-3B06-9B7B-680F3256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86800" y="2833688"/>
            <a:ext cx="10390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SP (T3)</a:t>
            </a:r>
          </a:p>
        </p:txBody>
      </p:sp>
      <p:sp>
        <p:nvSpPr>
          <p:cNvPr id="111647" name="Line 31">
            <a:extLst>
              <a:ext uri="{FF2B5EF4-FFF2-40B4-BE49-F238E27FC236}">
                <a16:creationId xmlns:a16="http://schemas.microsoft.com/office/drawing/2014/main" id="{13E9BC8F-606D-9F0A-DD99-7E98DC9F34F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5729288"/>
            <a:ext cx="8382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48" name="Rectangle 32">
            <a:extLst>
              <a:ext uri="{FF2B5EF4-FFF2-40B4-BE49-F238E27FC236}">
                <a16:creationId xmlns:a16="http://schemas.microsoft.com/office/drawing/2014/main" id="{53C093C8-2218-B2A4-84A5-DA2D672032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74150" y="5576888"/>
            <a:ext cx="10214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PC (T1)</a:t>
            </a:r>
          </a:p>
        </p:txBody>
      </p:sp>
      <p:sp>
        <p:nvSpPr>
          <p:cNvPr id="111649" name="Line 33">
            <a:extLst>
              <a:ext uri="{FF2B5EF4-FFF2-40B4-BE49-F238E27FC236}">
                <a16:creationId xmlns:a16="http://schemas.microsoft.com/office/drawing/2014/main" id="{DB672ADE-38D0-26DC-98FD-70A690106F5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8229600" y="6034088"/>
            <a:ext cx="3810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SE"/>
          </a:p>
        </p:txBody>
      </p:sp>
      <p:sp>
        <p:nvSpPr>
          <p:cNvPr id="111650" name="Rectangle 34">
            <a:extLst>
              <a:ext uri="{FF2B5EF4-FFF2-40B4-BE49-F238E27FC236}">
                <a16:creationId xmlns:a16="http://schemas.microsoft.com/office/drawing/2014/main" id="{B65F24F1-C150-83B5-B409-EFCDC154D5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0600" y="5881688"/>
            <a:ext cx="102143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BEB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SE"/>
              <a:t>PC (T3)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2">
            <a:extLst>
              <a:ext uri="{FF2B5EF4-FFF2-40B4-BE49-F238E27FC236}">
                <a16:creationId xmlns:a16="http://schemas.microsoft.com/office/drawing/2014/main" id="{A076A725-DD2B-51BB-EC5B-A766A5B547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SE"/>
              <a:t>Process/thread separation</a:t>
            </a:r>
          </a:p>
        </p:txBody>
      </p:sp>
      <p:sp>
        <p:nvSpPr>
          <p:cNvPr id="113667" name="Rectangle 3">
            <a:extLst>
              <a:ext uri="{FF2B5EF4-FFF2-40B4-BE49-F238E27FC236}">
                <a16:creationId xmlns:a16="http://schemas.microsoft.com/office/drawing/2014/main" id="{656945D8-6114-67FC-D5BA-8CAC410606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 dirty="0"/>
              <a:t>Concurrency (multithreading) is useful for:</a:t>
            </a:r>
          </a:p>
          <a:p>
            <a:pPr lvl="1"/>
            <a:r>
              <a:rPr lang="en-US" altLang="en-SE" dirty="0"/>
              <a:t>handling concurrent events (e.g., web servers and clients)</a:t>
            </a:r>
          </a:p>
          <a:p>
            <a:pPr lvl="1"/>
            <a:r>
              <a:rPr lang="en-US" altLang="en-SE" dirty="0"/>
              <a:t>building parallel programs (e.g., matrix multiply, ray tracing)</a:t>
            </a:r>
          </a:p>
          <a:p>
            <a:pPr lvl="1"/>
            <a:r>
              <a:rPr lang="en-US" altLang="en-SE" dirty="0"/>
              <a:t>improving program structure (the Java argument)</a:t>
            </a:r>
          </a:p>
          <a:p>
            <a:r>
              <a:rPr lang="en-US" altLang="en-SE" dirty="0"/>
              <a:t>Multithreading is useful even on a uniprocessor</a:t>
            </a:r>
          </a:p>
          <a:p>
            <a:pPr lvl="1"/>
            <a:r>
              <a:rPr lang="en-US" altLang="en-SE" dirty="0"/>
              <a:t>even though only one thread can run at a time</a:t>
            </a:r>
          </a:p>
          <a:p>
            <a:r>
              <a:rPr lang="en-US" altLang="en-SE" dirty="0"/>
              <a:t>Supporting multithreading – that is, separating the concept of a </a:t>
            </a:r>
            <a:r>
              <a:rPr lang="en-US" altLang="en-SE" dirty="0">
                <a:solidFill>
                  <a:srgbClr val="FF0000"/>
                </a:solidFill>
              </a:rPr>
              <a:t>process</a:t>
            </a:r>
            <a:r>
              <a:rPr lang="en-US" altLang="en-SE" dirty="0"/>
              <a:t> (address space, files, etc.) from that of a minimal </a:t>
            </a:r>
            <a:r>
              <a:rPr lang="en-US" altLang="en-SE" dirty="0">
                <a:solidFill>
                  <a:srgbClr val="FF0000"/>
                </a:solidFill>
              </a:rPr>
              <a:t>thread of control</a:t>
            </a:r>
            <a:r>
              <a:rPr lang="en-US" altLang="en-SE" dirty="0"/>
              <a:t> (execution state), is a big win</a:t>
            </a:r>
          </a:p>
          <a:p>
            <a:pPr lvl="1"/>
            <a:r>
              <a:rPr lang="en-US" altLang="en-SE" dirty="0"/>
              <a:t>creating concurrency does not require creating new processes</a:t>
            </a:r>
          </a:p>
          <a:p>
            <a:pPr lvl="1"/>
            <a:r>
              <a:rPr lang="en-US" altLang="en-SE" dirty="0"/>
              <a:t>“faster / better / cheaper”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1902</Words>
  <Application>Microsoft Office PowerPoint</Application>
  <PresentationFormat>Widescreen</PresentationFormat>
  <Paragraphs>280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8" baseType="lpstr">
      <vt:lpstr>Gill Sans</vt:lpstr>
      <vt:lpstr>Gill Sans Light</vt:lpstr>
      <vt:lpstr>Comic Sans MS</vt:lpstr>
      <vt:lpstr>Courier New</vt:lpstr>
      <vt:lpstr>Roboto</vt:lpstr>
      <vt:lpstr>Office</vt:lpstr>
      <vt:lpstr>CSC 112: Computer Operating Systems Lecture 3  Threads</vt:lpstr>
      <vt:lpstr>What’s in a process?</vt:lpstr>
      <vt:lpstr>Concurrency</vt:lpstr>
      <vt:lpstr>What’s needed?</vt:lpstr>
      <vt:lpstr>Processes and Threads</vt:lpstr>
      <vt:lpstr>The design space</vt:lpstr>
      <vt:lpstr>(old) Process address space</vt:lpstr>
      <vt:lpstr>(new) Process address space with threads</vt:lpstr>
      <vt:lpstr>Process/thread separation</vt:lpstr>
      <vt:lpstr>“Where do threads come from?”</vt:lpstr>
      <vt:lpstr>“Where do threads come from?” (2)</vt:lpstr>
      <vt:lpstr>Kernel threads</vt:lpstr>
      <vt:lpstr>User-level threads</vt:lpstr>
      <vt:lpstr>The design space</vt:lpstr>
      <vt:lpstr>Kernel threads</vt:lpstr>
      <vt:lpstr>User-level threads</vt:lpstr>
      <vt:lpstr>User-level thread implementation</vt:lpstr>
      <vt:lpstr>Thread interface</vt:lpstr>
      <vt:lpstr>How to prevent a user-level thread from hogging the CPU?</vt:lpstr>
      <vt:lpstr>Thread context switch</vt:lpstr>
      <vt:lpstr>What if a thread tries to do I/O?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/>
  <cp:lastModifiedBy/>
  <cp:revision>1</cp:revision>
  <dcterms:created xsi:type="dcterms:W3CDTF">2025-01-23T14:58:16Z</dcterms:created>
  <dcterms:modified xsi:type="dcterms:W3CDTF">2025-01-29T20:44:10Z</dcterms:modified>
</cp:coreProperties>
</file>