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9" r:id="rId1"/>
    <p:sldMasterId id="2147483685" r:id="rId2"/>
  </p:sldMasterIdLst>
  <p:notesMasterIdLst>
    <p:notesMasterId r:id="rId16"/>
  </p:notesMasterIdLst>
  <p:handoutMasterIdLst>
    <p:handoutMasterId r:id="rId17"/>
  </p:handoutMasterIdLst>
  <p:sldIdLst>
    <p:sldId id="396" r:id="rId3"/>
    <p:sldId id="403" r:id="rId4"/>
    <p:sldId id="401" r:id="rId5"/>
    <p:sldId id="402" r:id="rId6"/>
    <p:sldId id="407" r:id="rId7"/>
    <p:sldId id="408" r:id="rId8"/>
    <p:sldId id="409" r:id="rId9"/>
    <p:sldId id="412" r:id="rId10"/>
    <p:sldId id="410" r:id="rId11"/>
    <p:sldId id="413" r:id="rId12"/>
    <p:sldId id="414" r:id="rId13"/>
    <p:sldId id="420" r:id="rId14"/>
    <p:sldId id="4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 18" id="{509693CF-0D60-4D57-9C27-A03903E79DBB}">
          <p14:sldIdLst>
            <p14:sldId id="396"/>
          </p14:sldIdLst>
        </p14:section>
        <p14:section name="Optimizing for Caches" id="{44C574C9-C652-4843-9530-5B5F5742D5E2}">
          <p14:sldIdLst>
            <p14:sldId id="403"/>
            <p14:sldId id="401"/>
            <p14:sldId id="402"/>
            <p14:sldId id="407"/>
          </p14:sldIdLst>
        </p14:section>
        <p14:section name="Example Cache Questions" id="{365C9BDF-D565-4B64-A9AC-EE2434928867}">
          <p14:sldIdLst>
            <p14:sldId id="408"/>
            <p14:sldId id="409"/>
            <p14:sldId id="412"/>
            <p14:sldId id="410"/>
            <p14:sldId id="413"/>
            <p14:sldId id="414"/>
            <p14:sldId id="420"/>
            <p14:sldId id="4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4B2A85"/>
    <a:srgbClr val="F6F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41" autoAdjust="0"/>
    <p:restoredTop sz="95499" autoAdjust="0"/>
  </p:normalViewPr>
  <p:slideViewPr>
    <p:cSldViewPr snapToGrid="0">
      <p:cViewPr varScale="1">
        <p:scale>
          <a:sx n="159" d="100"/>
          <a:sy n="159" d="100"/>
        </p:scale>
        <p:origin x="1780" y="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32"/>
    </p:cViewPr>
  </p:sorterViewPr>
  <p:notesViewPr>
    <p:cSldViewPr snapToGrid="0">
      <p:cViewPr varScale="1">
        <p:scale>
          <a:sx n="72" d="100"/>
          <a:sy n="72" d="100"/>
        </p:scale>
        <p:origin x="2794" y="7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105EB-91D5-4326-8DCC-BFADB840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07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37ACB-247F-49B5-B960-EEFFB132B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5228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622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1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67F-52E7-45D4-9ACE-CAC7A31D58C8}" type="datetime1">
              <a:rPr lang="en-US" smtClean="0"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45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4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B61B0D-4F45-4C9A-931A-50F88C03B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67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19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02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03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4DB61B0D-4F45-4C9A-931A-50F88C03B46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843643" y="-2231"/>
            <a:ext cx="1300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CSE351</a:t>
            </a:r>
            <a:r>
              <a:rPr lang="en-US" sz="900" b="0" i="0" baseline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Winter</a:t>
            </a:r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 2018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3735" y="-2231"/>
            <a:ext cx="9765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L18:  Caches III</a:t>
            </a:r>
          </a:p>
        </p:txBody>
      </p:sp>
    </p:spTree>
    <p:extLst>
      <p:ext uri="{BB962C8B-B14F-4D97-AF65-F5344CB8AC3E}">
        <p14:creationId xmlns:p14="http://schemas.microsoft.com/office/powerpoint/2010/main" val="123367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1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000" dirty="0" smtClean="0"/>
              <a:t>L10  </a:t>
            </a:r>
            <a:r>
              <a:rPr lang="en-US" altLang="zh-CN" sz="3000" dirty="0"/>
              <a:t>Cache </a:t>
            </a:r>
            <a:r>
              <a:rPr lang="en-US" altLang="zh-CN" sz="3000" dirty="0" smtClean="0"/>
              <a:t>Optimizations Exercises</a:t>
            </a:r>
            <a:endParaRPr lang="en-US" sz="3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Zonghua Gu, </a:t>
            </a:r>
            <a:r>
              <a:rPr lang="en-US" altLang="zh-CN" dirty="0" smtClean="0"/>
              <a:t>2018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571500" y="562451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fld id="{C6FCE6CE-22EA-C947-BA59-D740F91D2B06}" type="datetime1">
              <a:rPr lang="en-US" sz="90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5/4/2018</a:t>
            </a:fld>
            <a:endParaRPr lang="en-US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/>
            <a:endParaRPr lang="en-US" sz="90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4700" y="5761435"/>
            <a:ext cx="264046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/>
            <a:r>
              <a:rPr lang="en-US" sz="750" dirty="0">
                <a:solidFill>
                  <a:prstClr val="white">
                    <a:lumMod val="50000"/>
                  </a:prstClr>
                </a:solidFill>
                <a:latin typeface="Calibri"/>
              </a:rPr>
              <a:t>Acknowledgement: some slides taken from UC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2035519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Q4 DM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001" y="1236133"/>
            <a:ext cx="3989399" cy="5473700"/>
          </a:xfrm>
        </p:spPr>
        <p:txBody>
          <a:bodyPr/>
          <a:lstStyle/>
          <a:p>
            <a:r>
              <a:rPr lang="en-US" dirty="0" smtClean="0"/>
              <a:t>DM cache; 7</a:t>
            </a:r>
            <a:r>
              <a:rPr lang="en-US" altLang="zh-CN" dirty="0" smtClean="0"/>
              <a:t>-bit </a:t>
            </a:r>
            <a:r>
              <a:rPr lang="en-US" altLang="zh-CN" dirty="0"/>
              <a:t>memory </a:t>
            </a:r>
            <a:r>
              <a:rPr lang="en-US" dirty="0"/>
              <a:t>address: </a:t>
            </a:r>
            <a:r>
              <a:rPr lang="en-US" dirty="0" smtClean="0"/>
              <a:t>3-bit </a:t>
            </a:r>
            <a:r>
              <a:rPr lang="en-US" dirty="0"/>
              <a:t>Tag, </a:t>
            </a:r>
            <a:r>
              <a:rPr lang="en-US" dirty="0" smtClean="0"/>
              <a:t>1-bit </a:t>
            </a:r>
            <a:r>
              <a:rPr lang="en-US" dirty="0"/>
              <a:t>Set Index, </a:t>
            </a:r>
            <a:r>
              <a:rPr lang="en-US" dirty="0" smtClean="0"/>
              <a:t>3-bit </a:t>
            </a:r>
            <a:r>
              <a:rPr lang="en-US" dirty="0"/>
              <a:t>Offset </a:t>
            </a:r>
            <a:endParaRPr lang="en-US" dirty="0" smtClean="0"/>
          </a:p>
          <a:p>
            <a:pPr lvl="1"/>
            <a:r>
              <a:rPr lang="en-US" dirty="0" smtClean="0"/>
              <a:t>8 Bytes/block</a:t>
            </a:r>
          </a:p>
          <a:p>
            <a:pPr lvl="1"/>
            <a:r>
              <a:rPr lang="en-US" dirty="0" smtClean="0"/>
              <a:t>2 Sets (2 blocks)</a:t>
            </a:r>
          </a:p>
          <a:p>
            <a:r>
              <a:rPr lang="en-US" dirty="0" smtClean="0"/>
              <a:t>Q: suppose matrix A is stored at starting address 0000000. Compute the number of cache misses for Loop </a:t>
            </a:r>
            <a:r>
              <a:rPr lang="en-US" altLang="zh-CN" dirty="0" smtClean="0"/>
              <a:t>A or Loop B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2082807" y="3200385"/>
            <a:ext cx="990600" cy="605364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2082807" y="3809985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1" name="Line 6"/>
          <p:cNvSpPr>
            <a:spLocks noChangeShapeType="1"/>
          </p:cNvSpPr>
          <p:nvPr/>
        </p:nvSpPr>
        <p:spPr bwMode="auto">
          <a:xfrm>
            <a:off x="2082807" y="3505185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4" name="Line 9"/>
          <p:cNvSpPr>
            <a:spLocks noChangeShapeType="1"/>
          </p:cNvSpPr>
          <p:nvPr/>
        </p:nvSpPr>
        <p:spPr bwMode="auto">
          <a:xfrm>
            <a:off x="3289317" y="1650990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>
            <a:off x="3289317" y="1346190"/>
            <a:ext cx="990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3" name="Text Box 23"/>
          <p:cNvSpPr txBox="1">
            <a:spLocks noChangeArrowheads="1"/>
          </p:cNvSpPr>
          <p:nvPr/>
        </p:nvSpPr>
        <p:spPr bwMode="auto">
          <a:xfrm>
            <a:off x="1689117" y="3741217"/>
            <a:ext cx="75533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Cache</a:t>
            </a:r>
          </a:p>
        </p:txBody>
      </p:sp>
      <p:sp>
        <p:nvSpPr>
          <p:cNvPr id="114" name="Text Box 25"/>
          <p:cNvSpPr txBox="1">
            <a:spLocks noChangeArrowheads="1"/>
          </p:cNvSpPr>
          <p:nvPr/>
        </p:nvSpPr>
        <p:spPr bwMode="auto">
          <a:xfrm>
            <a:off x="3044992" y="6190073"/>
            <a:ext cx="1552926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b="1" dirty="0">
                <a:solidFill>
                  <a:prstClr val="black"/>
                </a:solidFill>
                <a:latin typeface="Calibri"/>
              </a:rPr>
              <a:t>Main Memory</a:t>
            </a:r>
          </a:p>
        </p:txBody>
      </p:sp>
      <p:sp>
        <p:nvSpPr>
          <p:cNvPr id="125" name="Rectangle 37"/>
          <p:cNvSpPr>
            <a:spLocks noChangeArrowheads="1"/>
          </p:cNvSpPr>
          <p:nvPr/>
        </p:nvSpPr>
        <p:spPr bwMode="auto">
          <a:xfrm>
            <a:off x="1473207" y="3200385"/>
            <a:ext cx="609600" cy="6096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7" name="Line 39"/>
          <p:cNvSpPr>
            <a:spLocks noChangeShapeType="1"/>
          </p:cNvSpPr>
          <p:nvPr/>
        </p:nvSpPr>
        <p:spPr bwMode="auto">
          <a:xfrm>
            <a:off x="1473207" y="3505185"/>
            <a:ext cx="6096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9" name="Text Box 41"/>
          <p:cNvSpPr txBox="1">
            <a:spLocks noChangeArrowheads="1"/>
          </p:cNvSpPr>
          <p:nvPr/>
        </p:nvSpPr>
        <p:spPr bwMode="auto">
          <a:xfrm>
            <a:off x="1473208" y="2780263"/>
            <a:ext cx="49834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dirty="0">
                <a:solidFill>
                  <a:srgbClr val="FF0000"/>
                </a:solidFill>
                <a:latin typeface="Calibri"/>
              </a:rPr>
              <a:t>Tag</a:t>
            </a:r>
          </a:p>
        </p:txBody>
      </p:sp>
      <p:sp>
        <p:nvSpPr>
          <p:cNvPr id="130" name="Text Box 42"/>
          <p:cNvSpPr txBox="1">
            <a:spLocks noChangeArrowheads="1"/>
          </p:cNvSpPr>
          <p:nvPr/>
        </p:nvSpPr>
        <p:spPr bwMode="auto">
          <a:xfrm>
            <a:off x="2235208" y="2780263"/>
            <a:ext cx="62068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Data</a:t>
            </a:r>
          </a:p>
        </p:txBody>
      </p:sp>
      <p:sp>
        <p:nvSpPr>
          <p:cNvPr id="131" name="Rectangle 43" descr="5%"/>
          <p:cNvSpPr>
            <a:spLocks noChangeArrowheads="1"/>
          </p:cNvSpPr>
          <p:nvPr/>
        </p:nvSpPr>
        <p:spPr bwMode="auto">
          <a:xfrm>
            <a:off x="3289317" y="1346190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44" descr="5%"/>
          <p:cNvSpPr>
            <a:spLocks noChangeArrowheads="1"/>
          </p:cNvSpPr>
          <p:nvPr/>
        </p:nvSpPr>
        <p:spPr bwMode="auto">
          <a:xfrm>
            <a:off x="2082807" y="320038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61" descr="5%"/>
          <p:cNvSpPr>
            <a:spLocks noChangeArrowheads="1"/>
          </p:cNvSpPr>
          <p:nvPr/>
        </p:nvSpPr>
        <p:spPr bwMode="auto">
          <a:xfrm>
            <a:off x="3289317" y="1650990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62" descr="5%"/>
          <p:cNvSpPr>
            <a:spLocks noChangeArrowheads="1"/>
          </p:cNvSpPr>
          <p:nvPr/>
        </p:nvSpPr>
        <p:spPr bwMode="auto">
          <a:xfrm>
            <a:off x="2082807" y="3509421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65"/>
          <p:cNvSpPr>
            <a:spLocks noChangeArrowheads="1"/>
          </p:cNvSpPr>
          <p:nvPr/>
        </p:nvSpPr>
        <p:spPr bwMode="auto">
          <a:xfrm>
            <a:off x="1092207" y="3200385"/>
            <a:ext cx="381000" cy="609600"/>
          </a:xfrm>
          <a:prstGeom prst="rect">
            <a:avLst/>
          </a:prstGeom>
          <a:noFill/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4" name="Line 67"/>
          <p:cNvSpPr>
            <a:spLocks noChangeShapeType="1"/>
          </p:cNvSpPr>
          <p:nvPr/>
        </p:nvSpPr>
        <p:spPr bwMode="auto">
          <a:xfrm>
            <a:off x="1092207" y="3505185"/>
            <a:ext cx="381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6" name="Text Box 69"/>
          <p:cNvSpPr txBox="1">
            <a:spLocks noChangeArrowheads="1"/>
          </p:cNvSpPr>
          <p:nvPr/>
        </p:nvSpPr>
        <p:spPr bwMode="auto">
          <a:xfrm>
            <a:off x="953683" y="2780263"/>
            <a:ext cx="64165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Valid</a:t>
            </a:r>
          </a:p>
        </p:txBody>
      </p:sp>
      <p:sp>
        <p:nvSpPr>
          <p:cNvPr id="177" name="Text Box 91"/>
          <p:cNvSpPr txBox="1">
            <a:spLocks noChangeArrowheads="1"/>
          </p:cNvSpPr>
          <p:nvPr/>
        </p:nvSpPr>
        <p:spPr bwMode="auto">
          <a:xfrm>
            <a:off x="4199484" y="1346190"/>
            <a:ext cx="990600" cy="49675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011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101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110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0xxx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defTabSz="457200">
              <a:lnSpc>
                <a:spcPct val="110000"/>
              </a:lnSpc>
            </a:pPr>
            <a:r>
              <a:rPr lang="en-US" dirty="0" smtClean="0">
                <a:solidFill>
                  <a:srgbClr val="FF0000"/>
                </a:solidFill>
                <a:latin typeface="Calibri"/>
              </a:rPr>
              <a:t>111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1xxx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4" name="Text Box 95"/>
          <p:cNvSpPr txBox="1">
            <a:spLocks noChangeArrowheads="1"/>
          </p:cNvSpPr>
          <p:nvPr/>
        </p:nvSpPr>
        <p:spPr bwMode="auto">
          <a:xfrm>
            <a:off x="603819" y="2780263"/>
            <a:ext cx="48160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200"/>
            <a:r>
              <a:rPr lang="en-US" altLang="zh-CN" dirty="0" smtClean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Set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5" name="Text Box 109"/>
          <p:cNvSpPr txBox="1">
            <a:spLocks noChangeArrowheads="1"/>
          </p:cNvSpPr>
          <p:nvPr/>
        </p:nvSpPr>
        <p:spPr bwMode="auto">
          <a:xfrm>
            <a:off x="40450" y="2780263"/>
            <a:ext cx="5926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 charset="0"/>
              </a:rPr>
              <a:t>Way</a:t>
            </a:r>
          </a:p>
        </p:txBody>
      </p:sp>
      <p:sp>
        <p:nvSpPr>
          <p:cNvPr id="186" name="Text Box 110"/>
          <p:cNvSpPr txBox="1">
            <a:spLocks noChangeArrowheads="1"/>
          </p:cNvSpPr>
          <p:nvPr/>
        </p:nvSpPr>
        <p:spPr bwMode="auto">
          <a:xfrm>
            <a:off x="268776" y="332733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dirty="0">
                <a:solidFill>
                  <a:prstClr val="black"/>
                </a:solidFill>
                <a:latin typeface="Calibri" charset="0"/>
              </a:rPr>
              <a:t>0</a:t>
            </a:r>
          </a:p>
        </p:txBody>
      </p:sp>
      <p:sp>
        <p:nvSpPr>
          <p:cNvPr id="187" name="Text Box 19"/>
          <p:cNvSpPr txBox="1">
            <a:spLocks noChangeArrowheads="1"/>
          </p:cNvSpPr>
          <p:nvPr/>
        </p:nvSpPr>
        <p:spPr bwMode="auto">
          <a:xfrm>
            <a:off x="777697" y="314959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dirty="0">
                <a:solidFill>
                  <a:srgbClr val="0070C0"/>
                </a:solidFill>
                <a:latin typeface="Calibri"/>
              </a:rPr>
              <a:t>0</a:t>
            </a:r>
          </a:p>
        </p:txBody>
      </p:sp>
      <p:sp>
        <p:nvSpPr>
          <p:cNvPr id="189" name="Text Box 107"/>
          <p:cNvSpPr txBox="1">
            <a:spLocks noChangeArrowheads="1"/>
          </p:cNvSpPr>
          <p:nvPr/>
        </p:nvSpPr>
        <p:spPr bwMode="auto">
          <a:xfrm>
            <a:off x="777697" y="3467095"/>
            <a:ext cx="31451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defTabSz="457200"/>
            <a:r>
              <a:rPr lang="en-US" sz="2000" dirty="0" smtClean="0">
                <a:solidFill>
                  <a:srgbClr val="C0504D">
                    <a:lumMod val="60000"/>
                    <a:lumOff val="40000"/>
                  </a:srgbClr>
                </a:solidFill>
                <a:latin typeface="Calibri"/>
              </a:rPr>
              <a:t>1</a:t>
            </a:r>
            <a:endParaRPr lang="en-US" sz="2000" dirty="0">
              <a:solidFill>
                <a:srgbClr val="C0504D">
                  <a:lumMod val="60000"/>
                  <a:lumOff val="40000"/>
                </a:srgbClr>
              </a:solidFill>
              <a:latin typeface="Calibri"/>
            </a:endParaRPr>
          </a:p>
        </p:txBody>
      </p:sp>
      <p:sp>
        <p:nvSpPr>
          <p:cNvPr id="197" name="Rectangle 43" descr="5%"/>
          <p:cNvSpPr>
            <a:spLocks noChangeArrowheads="1"/>
          </p:cNvSpPr>
          <p:nvPr/>
        </p:nvSpPr>
        <p:spPr bwMode="auto">
          <a:xfrm>
            <a:off x="3289317" y="1946984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8" name="Rectangle 61" descr="5%"/>
          <p:cNvSpPr>
            <a:spLocks noChangeArrowheads="1"/>
          </p:cNvSpPr>
          <p:nvPr/>
        </p:nvSpPr>
        <p:spPr bwMode="auto">
          <a:xfrm>
            <a:off x="3289317" y="2251784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9" name="Rectangle 43" descr="5%"/>
          <p:cNvSpPr>
            <a:spLocks noChangeArrowheads="1"/>
          </p:cNvSpPr>
          <p:nvPr/>
        </p:nvSpPr>
        <p:spPr bwMode="auto">
          <a:xfrm>
            <a:off x="3289317" y="2560817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Rectangle 61" descr="5%"/>
          <p:cNvSpPr>
            <a:spLocks noChangeArrowheads="1"/>
          </p:cNvSpPr>
          <p:nvPr/>
        </p:nvSpPr>
        <p:spPr bwMode="auto">
          <a:xfrm>
            <a:off x="3289317" y="2865617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Rectangle 43" descr="5%"/>
          <p:cNvSpPr>
            <a:spLocks noChangeArrowheads="1"/>
          </p:cNvSpPr>
          <p:nvPr/>
        </p:nvSpPr>
        <p:spPr bwMode="auto">
          <a:xfrm>
            <a:off x="3289317" y="3182732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61" descr="5%"/>
          <p:cNvSpPr>
            <a:spLocks noChangeArrowheads="1"/>
          </p:cNvSpPr>
          <p:nvPr/>
        </p:nvSpPr>
        <p:spPr bwMode="auto">
          <a:xfrm>
            <a:off x="3289317" y="3487532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43" descr="5%"/>
          <p:cNvSpPr>
            <a:spLocks noChangeArrowheads="1"/>
          </p:cNvSpPr>
          <p:nvPr/>
        </p:nvSpPr>
        <p:spPr bwMode="auto">
          <a:xfrm>
            <a:off x="3289317" y="3796242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61" descr="5%"/>
          <p:cNvSpPr>
            <a:spLocks noChangeArrowheads="1"/>
          </p:cNvSpPr>
          <p:nvPr/>
        </p:nvSpPr>
        <p:spPr bwMode="auto">
          <a:xfrm>
            <a:off x="3289317" y="4101042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Rectangle 43" descr="5%"/>
          <p:cNvSpPr>
            <a:spLocks noChangeArrowheads="1"/>
          </p:cNvSpPr>
          <p:nvPr/>
        </p:nvSpPr>
        <p:spPr bwMode="auto">
          <a:xfrm>
            <a:off x="3289317" y="4403380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61" descr="5%"/>
          <p:cNvSpPr>
            <a:spLocks noChangeArrowheads="1"/>
          </p:cNvSpPr>
          <p:nvPr/>
        </p:nvSpPr>
        <p:spPr bwMode="auto">
          <a:xfrm>
            <a:off x="3289317" y="4708180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" name="Rectangle 43" descr="5%"/>
          <p:cNvSpPr>
            <a:spLocks noChangeArrowheads="1"/>
          </p:cNvSpPr>
          <p:nvPr/>
        </p:nvSpPr>
        <p:spPr bwMode="auto">
          <a:xfrm>
            <a:off x="3289317" y="502884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61" descr="5%"/>
          <p:cNvSpPr>
            <a:spLocks noChangeArrowheads="1"/>
          </p:cNvSpPr>
          <p:nvPr/>
        </p:nvSpPr>
        <p:spPr bwMode="auto">
          <a:xfrm>
            <a:off x="3289317" y="5333645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9" name="Rectangle 43" descr="5%"/>
          <p:cNvSpPr>
            <a:spLocks noChangeArrowheads="1"/>
          </p:cNvSpPr>
          <p:nvPr/>
        </p:nvSpPr>
        <p:spPr bwMode="auto">
          <a:xfrm>
            <a:off x="3289317" y="5645005"/>
            <a:ext cx="990600" cy="3048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Rectangle 61" descr="5%"/>
          <p:cNvSpPr>
            <a:spLocks noChangeArrowheads="1"/>
          </p:cNvSpPr>
          <p:nvPr/>
        </p:nvSpPr>
        <p:spPr bwMode="auto">
          <a:xfrm>
            <a:off x="3289317" y="5949805"/>
            <a:ext cx="990600" cy="304800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25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14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6" y="1362075"/>
            <a:ext cx="7654924" cy="51614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cache block can fit two 32b integers</a:t>
            </a:r>
          </a:p>
          <a:p>
            <a:pPr lvl="1"/>
            <a:r>
              <a:rPr lang="en-US" dirty="0" smtClean="0"/>
              <a:t>A[0][0], </a:t>
            </a:r>
            <a:r>
              <a:rPr lang="en-US" dirty="0"/>
              <a:t>A[0</a:t>
            </a:r>
            <a:r>
              <a:rPr lang="en-US" dirty="0" smtClean="0"/>
              <a:t>][1] are mapped to Set 0</a:t>
            </a:r>
          </a:p>
          <a:p>
            <a:pPr lvl="1"/>
            <a:r>
              <a:rPr lang="en-US" dirty="0"/>
              <a:t>A[0</a:t>
            </a:r>
            <a:r>
              <a:rPr lang="en-US" dirty="0" smtClean="0"/>
              <a:t>][2], </a:t>
            </a:r>
            <a:r>
              <a:rPr lang="en-US" dirty="0"/>
              <a:t>A[0</a:t>
            </a:r>
            <a:r>
              <a:rPr lang="en-US" dirty="0" smtClean="0"/>
              <a:t>][3] </a:t>
            </a:r>
            <a:r>
              <a:rPr lang="en-US" dirty="0"/>
              <a:t>are mapped to Set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A[1][0], </a:t>
            </a:r>
            <a:r>
              <a:rPr lang="en-US" dirty="0"/>
              <a:t>A[0</a:t>
            </a:r>
            <a:r>
              <a:rPr lang="en-US" dirty="0" smtClean="0"/>
              <a:t>][1] </a:t>
            </a:r>
            <a:r>
              <a:rPr lang="en-US" dirty="0"/>
              <a:t>are mapped to Set 0</a:t>
            </a:r>
          </a:p>
          <a:p>
            <a:pPr lvl="1"/>
            <a:r>
              <a:rPr lang="en-US" dirty="0" smtClean="0"/>
              <a:t>A[1][</a:t>
            </a:r>
            <a:r>
              <a:rPr lang="en-US" dirty="0"/>
              <a:t>2], A[0][3] are mapped to Set 1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Loop </a:t>
            </a:r>
            <a:r>
              <a:rPr lang="en-US" dirty="0"/>
              <a:t>A will only have compulsory misses, with total of 3*(</a:t>
            </a:r>
            <a:r>
              <a:rPr lang="en-US" dirty="0" smtClean="0"/>
              <a:t>4/2)=6 </a:t>
            </a:r>
            <a:r>
              <a:rPr lang="en-US" dirty="0"/>
              <a:t>misses.</a:t>
            </a:r>
          </a:p>
          <a:p>
            <a:pPr lvl="1"/>
            <a:r>
              <a:rPr lang="en-US" altLang="zh-CN" dirty="0"/>
              <a:t>In each one of the 3 outer loop iterations, </a:t>
            </a:r>
            <a:r>
              <a:rPr lang="en-US" dirty="0"/>
              <a:t>4 memory accesses incur (</a:t>
            </a:r>
            <a:r>
              <a:rPr lang="en-US" dirty="0" smtClean="0"/>
              <a:t>4/2=2) </a:t>
            </a:r>
            <a:r>
              <a:rPr lang="en-US" dirty="0"/>
              <a:t>cache miss, since they are absorbed by </a:t>
            </a:r>
            <a:r>
              <a:rPr lang="en-US" dirty="0" smtClean="0"/>
              <a:t>2 </a:t>
            </a:r>
            <a:r>
              <a:rPr lang="en-US" dirty="0"/>
              <a:t>cache </a:t>
            </a:r>
            <a:r>
              <a:rPr lang="en-US" dirty="0" smtClean="0"/>
              <a:t>block</a:t>
            </a:r>
            <a:r>
              <a:rPr lang="en-US" altLang="zh-CN" dirty="0" smtClean="0"/>
              <a:t>s</a:t>
            </a:r>
          </a:p>
          <a:p>
            <a:r>
              <a:rPr lang="en-US" dirty="0" smtClean="0"/>
              <a:t>Loop B will have misses at every step, with a total of </a:t>
            </a:r>
            <a:r>
              <a:rPr lang="en-US" dirty="0"/>
              <a:t>3*(</a:t>
            </a:r>
            <a:r>
              <a:rPr lang="en-US" dirty="0" smtClean="0"/>
              <a:t>4/1)=12 misses</a:t>
            </a:r>
            <a:endParaRPr lang="en-US" dirty="0"/>
          </a:p>
        </p:txBody>
      </p:sp>
      <p:graphicFrame>
        <p:nvGraphicFramePr>
          <p:cNvPr id="3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1902793"/>
              </p:ext>
            </p:extLst>
          </p:nvPr>
        </p:nvGraphicFramePr>
        <p:xfrm>
          <a:off x="3682506" y="21753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09989"/>
              </p:ext>
            </p:extLst>
          </p:nvPr>
        </p:nvGraphicFramePr>
        <p:xfrm>
          <a:off x="6255612" y="2150304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>
            <a:off x="6141312" y="2230314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>
            <p:custDataLst>
              <p:tags r:id="rId1"/>
            </p:custDataLst>
          </p:nvPr>
        </p:nvSpPr>
        <p:spPr>
          <a:xfrm>
            <a:off x="5978854" y="2377621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241731" y="2058864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>
            <p:custDataLst>
              <p:tags r:id="rId2"/>
            </p:custDataLst>
          </p:nvPr>
        </p:nvSpPr>
        <p:spPr>
          <a:xfrm>
            <a:off x="6532233" y="1781865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216333" y="2098879"/>
            <a:ext cx="1217401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444590" y="2098879"/>
            <a:ext cx="1217401" cy="1071889"/>
          </a:xfrm>
          <a:prstGeom prst="rect">
            <a:avLst/>
          </a:prstGeom>
          <a:noFill/>
          <a:ln w="25400" cap="flat" cmpd="sng" algn="ctr">
            <a:solidFill>
              <a:srgbClr val="FF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32233" y="3091681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785431" y="3091681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dirty="0" smtClean="0"/>
              <a:t>Q4 DM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76" y="94211"/>
            <a:ext cx="8405982" cy="741189"/>
          </a:xfrm>
        </p:spPr>
        <p:txBody>
          <a:bodyPr/>
          <a:lstStyle/>
          <a:p>
            <a:r>
              <a:rPr lang="en-US" sz="3200" dirty="0" smtClean="0"/>
              <a:t>Loop A </a:t>
            </a:r>
            <a:r>
              <a:rPr lang="en-US" altLang="zh-CN" sz="3200" dirty="0" smtClean="0"/>
              <a:t>DM Cache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018" y="103653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 bwMode="auto">
          <a:xfrm>
            <a:off x="1267969" y="1821563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8812" y="176822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57018" y="219028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8811" y="416563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7018" y="4626134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 bwMode="auto">
          <a:xfrm>
            <a:off x="1267969" y="3021191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812" y="296785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599578"/>
              </p:ext>
            </p:extLst>
          </p:nvPr>
        </p:nvGraphicFramePr>
        <p:xfrm>
          <a:off x="357018" y="340821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4" name="Down Arrow 13"/>
          <p:cNvSpPr/>
          <p:nvPr/>
        </p:nvSpPr>
        <p:spPr bwMode="auto">
          <a:xfrm>
            <a:off x="1252311" y="5391555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33153" y="5370216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573840"/>
              </p:ext>
            </p:extLst>
          </p:nvPr>
        </p:nvGraphicFramePr>
        <p:xfrm>
          <a:off x="357018" y="5844057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915480" y="221695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8" name="Down Arrow 17"/>
          <p:cNvSpPr/>
          <p:nvPr/>
        </p:nvSpPr>
        <p:spPr bwMode="auto">
          <a:xfrm>
            <a:off x="3816521" y="3042082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97364" y="2920571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3816521" y="5407497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96504"/>
              </p:ext>
            </p:extLst>
          </p:nvPr>
        </p:nvGraphicFramePr>
        <p:xfrm>
          <a:off x="2915480" y="3426482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297363" y="537413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hit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915480" y="584552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A[1][2]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24" name="Down Arrow 23"/>
          <p:cNvSpPr/>
          <p:nvPr/>
        </p:nvSpPr>
        <p:spPr bwMode="auto">
          <a:xfrm>
            <a:off x="3816521" y="4237706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97364" y="417234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2915480" y="4636005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30" name="Down Arrow 29"/>
          <p:cNvSpPr/>
          <p:nvPr/>
        </p:nvSpPr>
        <p:spPr bwMode="auto">
          <a:xfrm>
            <a:off x="3799324" y="1825925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80167" y="17044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374395" y="6269838"/>
            <a:ext cx="941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dirty="0"/>
              <a:t>…</a:t>
            </a:r>
            <a:endParaRPr lang="en-US" sz="2400" dirty="0"/>
          </a:p>
        </p:txBody>
      </p:sp>
      <p:graphicFrame>
        <p:nvGraphicFramePr>
          <p:cNvPr id="35" name="Content Placeholder 8"/>
          <p:cNvGraphicFramePr>
            <a:graphicFrameLocks/>
          </p:cNvGraphicFramePr>
          <p:nvPr>
            <p:extLst/>
          </p:nvPr>
        </p:nvGraphicFramePr>
        <p:xfrm>
          <a:off x="3557303" y="183680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41" name="Down Arrow 40"/>
          <p:cNvSpPr/>
          <p:nvPr/>
        </p:nvSpPr>
        <p:spPr bwMode="auto">
          <a:xfrm>
            <a:off x="1267969" y="4220879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881137"/>
              </p:ext>
            </p:extLst>
          </p:nvPr>
        </p:nvGraphicFramePr>
        <p:xfrm>
          <a:off x="6438230" y="5323618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3" name="Straight Arrow Connector 42"/>
          <p:cNvCxnSpPr/>
          <p:nvPr/>
        </p:nvCxnSpPr>
        <p:spPr>
          <a:xfrm>
            <a:off x="6323930" y="5403628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>
            <p:custDataLst>
              <p:tags r:id="rId1"/>
            </p:custDataLst>
          </p:nvPr>
        </p:nvSpPr>
        <p:spPr>
          <a:xfrm>
            <a:off x="6161472" y="5550935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424349" y="5232178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>
            <p:custDataLst>
              <p:tags r:id="rId2"/>
            </p:custDataLst>
          </p:nvPr>
        </p:nvSpPr>
        <p:spPr>
          <a:xfrm>
            <a:off x="6714851" y="4955179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398951" y="5272193"/>
            <a:ext cx="1217401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7627208" y="5272193"/>
            <a:ext cx="1217401" cy="1071889"/>
          </a:xfrm>
          <a:prstGeom prst="rect">
            <a:avLst/>
          </a:prstGeom>
          <a:noFill/>
          <a:ln w="25400" cap="flat" cmpd="sng" algn="ctr">
            <a:solidFill>
              <a:srgbClr val="FF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14851" y="6264995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68049" y="6264995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1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72" y="-86111"/>
            <a:ext cx="8405982" cy="741189"/>
          </a:xfrm>
        </p:spPr>
        <p:txBody>
          <a:bodyPr/>
          <a:lstStyle/>
          <a:p>
            <a:r>
              <a:rPr lang="en-US" dirty="0" smtClean="0"/>
              <a:t>Loop B </a:t>
            </a:r>
            <a:r>
              <a:rPr lang="en-US" dirty="0"/>
              <a:t>DM Cache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6838" y="972365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 bwMode="auto">
          <a:xfrm>
            <a:off x="126796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881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126796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744288"/>
              </p:ext>
            </p:extLst>
          </p:nvPr>
        </p:nvGraphicFramePr>
        <p:xfrm>
          <a:off x="35701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4881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95866"/>
              </p:ext>
            </p:extLst>
          </p:nvPr>
        </p:nvGraphicFramePr>
        <p:xfrm>
          <a:off x="37267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11" name="Down Arrow 10"/>
          <p:cNvSpPr/>
          <p:nvPr/>
        </p:nvSpPr>
        <p:spPr bwMode="auto">
          <a:xfrm>
            <a:off x="126796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81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70814"/>
              </p:ext>
            </p:extLst>
          </p:nvPr>
        </p:nvGraphicFramePr>
        <p:xfrm>
          <a:off x="35701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7065821" y="3218257"/>
            <a:ext cx="9586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dirty="0"/>
              <a:t>…</a:t>
            </a:r>
            <a:endParaRPr lang="en-US" sz="2400" dirty="0"/>
          </a:p>
        </p:txBody>
      </p:sp>
      <p:graphicFrame>
        <p:nvGraphicFramePr>
          <p:cNvPr id="3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6634259"/>
              </p:ext>
            </p:extLst>
          </p:nvPr>
        </p:nvGraphicFramePr>
        <p:xfrm>
          <a:off x="3557303" y="183680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05737"/>
              </p:ext>
            </p:extLst>
          </p:nvPr>
        </p:nvGraphicFramePr>
        <p:xfrm>
          <a:off x="6556841" y="5496989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9" name="Straight Arrow Connector 38"/>
          <p:cNvCxnSpPr/>
          <p:nvPr/>
        </p:nvCxnSpPr>
        <p:spPr>
          <a:xfrm>
            <a:off x="6442541" y="5576999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>
            <p:custDataLst>
              <p:tags r:id="rId1"/>
            </p:custDataLst>
          </p:nvPr>
        </p:nvSpPr>
        <p:spPr>
          <a:xfrm>
            <a:off x="6280083" y="5724306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542960" y="5405549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 bwMode="auto">
          <a:xfrm>
            <a:off x="6517562" y="5445564"/>
            <a:ext cx="1217401" cy="1071889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45819" y="5445564"/>
            <a:ext cx="1217401" cy="1071889"/>
          </a:xfrm>
          <a:prstGeom prst="rect">
            <a:avLst/>
          </a:prstGeom>
          <a:noFill/>
          <a:ln w="25400" cap="flat" cmpd="sng" algn="ctr">
            <a:solidFill>
              <a:srgbClr val="FF99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33462" y="6438366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0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086660" y="6438366"/>
            <a:ext cx="65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Set 1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6" name="Down Arrow 45"/>
          <p:cNvSpPr/>
          <p:nvPr/>
        </p:nvSpPr>
        <p:spPr bwMode="auto">
          <a:xfrm>
            <a:off x="363759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1844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48" name="Down Arrow 47"/>
          <p:cNvSpPr/>
          <p:nvPr/>
        </p:nvSpPr>
        <p:spPr bwMode="auto">
          <a:xfrm>
            <a:off x="363759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576462"/>
              </p:ext>
            </p:extLst>
          </p:nvPr>
        </p:nvGraphicFramePr>
        <p:xfrm>
          <a:off x="272664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411844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491309"/>
              </p:ext>
            </p:extLst>
          </p:nvPr>
        </p:nvGraphicFramePr>
        <p:xfrm>
          <a:off x="274230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2" name="Down Arrow 51"/>
          <p:cNvSpPr/>
          <p:nvPr/>
        </p:nvSpPr>
        <p:spPr bwMode="auto">
          <a:xfrm>
            <a:off x="363759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1844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86158"/>
              </p:ext>
            </p:extLst>
          </p:nvPr>
        </p:nvGraphicFramePr>
        <p:xfrm>
          <a:off x="272664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5" name="Down Arrow 54"/>
          <p:cNvSpPr/>
          <p:nvPr/>
        </p:nvSpPr>
        <p:spPr bwMode="auto">
          <a:xfrm>
            <a:off x="5974399" y="1757390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455242" y="170405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57" name="Down Arrow 56"/>
          <p:cNvSpPr/>
          <p:nvPr/>
        </p:nvSpPr>
        <p:spPr bwMode="auto">
          <a:xfrm>
            <a:off x="5974399" y="4090719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47720"/>
              </p:ext>
            </p:extLst>
          </p:nvPr>
        </p:nvGraphicFramePr>
        <p:xfrm>
          <a:off x="5063448" y="2135001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455241" y="40693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5828"/>
              </p:ext>
            </p:extLst>
          </p:nvPr>
        </p:nvGraphicFramePr>
        <p:xfrm>
          <a:off x="5079106" y="4571298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61" name="Down Arrow 60"/>
          <p:cNvSpPr/>
          <p:nvPr/>
        </p:nvSpPr>
        <p:spPr bwMode="auto">
          <a:xfrm>
            <a:off x="5974399" y="2920928"/>
            <a:ext cx="484632" cy="334266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55242" y="286759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85002"/>
              </p:ext>
            </p:extLst>
          </p:nvPr>
        </p:nvGraphicFramePr>
        <p:xfrm>
          <a:off x="5063448" y="3298539"/>
          <a:ext cx="224334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A[2][1]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426588"/>
                  </a:ext>
                </a:extLst>
              </a:tr>
            </a:tbl>
          </a:graphicData>
        </a:graphic>
      </p:graphicFrame>
      <p:sp>
        <p:nvSpPr>
          <p:cNvPr id="65" name="TextBox 64"/>
          <p:cNvSpPr txBox="1"/>
          <p:nvPr>
            <p:custDataLst>
              <p:tags r:id="rId2"/>
            </p:custDataLst>
          </p:nvPr>
        </p:nvSpPr>
        <p:spPr>
          <a:xfrm>
            <a:off x="7415906" y="5162937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</a:t>
            </a:r>
            <a:r>
              <a:rPr lang="en-US" dirty="0"/>
              <a:t>:  Matrix </a:t>
            </a:r>
            <a:r>
              <a:rPr lang="en-US" dirty="0" smtClean="0"/>
              <a:t>Sum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2"/>
            <a:ext cx="8229600" cy="1083209"/>
          </a:xfrm>
        </p:spPr>
        <p:txBody>
          <a:bodyPr/>
          <a:lstStyle/>
          <a:p>
            <a:r>
              <a:rPr lang="en-US" sz="2400" dirty="0" smtClean="0"/>
              <a:t>Consider </a:t>
            </a:r>
            <a:r>
              <a:rPr lang="en-US" sz="2400" dirty="0"/>
              <a:t>the following two </a:t>
            </a:r>
            <a:r>
              <a:rPr lang="en-US" sz="2400" dirty="0" smtClean="0"/>
              <a:t>loops, </a:t>
            </a:r>
            <a:r>
              <a:rPr lang="en-US" sz="2400" dirty="0"/>
              <a:t>which calculate the sum of the entries in a </a:t>
            </a:r>
            <a:r>
              <a:rPr lang="en-US" sz="2400" dirty="0" smtClean="0"/>
              <a:t>3x4 </a:t>
            </a:r>
            <a:r>
              <a:rPr lang="en-US" sz="2400" dirty="0"/>
              <a:t>matrix </a:t>
            </a:r>
            <a:r>
              <a:rPr lang="en-US" sz="2400" dirty="0" smtClean="0"/>
              <a:t>A of </a:t>
            </a:r>
            <a:r>
              <a:rPr lang="en-US" sz="2400" dirty="0"/>
              <a:t>32-bit integers</a:t>
            </a:r>
            <a:r>
              <a:rPr lang="en-US" sz="2400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0275921"/>
              </p:ext>
            </p:extLst>
          </p:nvPr>
        </p:nvGraphicFramePr>
        <p:xfrm>
          <a:off x="1543050" y="2193554"/>
          <a:ext cx="6181070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3090535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389435"/>
            <a:ext cx="8229600" cy="148363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Calibri" pitchFamily="34" charset="0"/>
              </a:rPr>
              <a:t>M</a:t>
            </a:r>
            <a:r>
              <a:rPr lang="en-US" sz="2800" dirty="0">
                <a:latin typeface="Calibri" pitchFamily="34" charset="0"/>
              </a:rPr>
              <a:t>atrix A is stored contiguously in memory in row-major order.  Row major order means that elements in the same row of the matrix are adjacent in memory </a:t>
            </a:r>
            <a:r>
              <a:rPr lang="en-US" altLang="zh-CN" sz="2800" dirty="0">
                <a:latin typeface="Calibri" pitchFamily="34" charset="0"/>
              </a:rPr>
              <a:t>(</a:t>
            </a:r>
            <a:r>
              <a:rPr lang="en-US" sz="2800" dirty="0">
                <a:latin typeface="Calibri" pitchFamily="34" charset="0"/>
              </a:rPr>
              <a:t>A[</a:t>
            </a:r>
            <a:r>
              <a:rPr lang="en-US" sz="2800" dirty="0" err="1">
                <a:latin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</a:rPr>
              <a:t>][j] resides in memory location [4*(64*</a:t>
            </a:r>
            <a:r>
              <a:rPr lang="en-US" sz="2800" dirty="0" err="1">
                <a:latin typeface="Calibri" pitchFamily="34" charset="0"/>
              </a:rPr>
              <a:t>i</a:t>
            </a:r>
            <a:r>
              <a:rPr lang="en-US" sz="2800" dirty="0">
                <a:latin typeface="Calibri" pitchFamily="34" charset="0"/>
              </a:rPr>
              <a:t> + j)]</a:t>
            </a:r>
            <a:r>
              <a:rPr lang="en-US" altLang="zh-CN" sz="2800" dirty="0">
                <a:latin typeface="Calibri" pitchFamily="34" charset="0"/>
              </a:rPr>
              <a:t>).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>
            <p:custDataLst>
              <p:tags r:id="rId1"/>
            </p:custDataLst>
          </p:nvPr>
        </p:nvSpPr>
        <p:spPr>
          <a:xfrm>
            <a:off x="3338410" y="6168286"/>
            <a:ext cx="3490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srgbClr val="000000"/>
                </a:solidFill>
              </a:rPr>
              <a:t>Note:</a:t>
            </a:r>
            <a:r>
              <a:rPr lang="en-US" sz="1400" kern="0" dirty="0">
                <a:solidFill>
                  <a:srgbClr val="000000"/>
                </a:solidFill>
              </a:rPr>
              <a:t>  76 is just one possible starting </a:t>
            </a:r>
            <a:r>
              <a:rPr lang="en-US" sz="1400" kern="0" dirty="0" smtClean="0">
                <a:solidFill>
                  <a:srgbClr val="000000"/>
                </a:solidFill>
              </a:rPr>
              <a:t>address of A</a:t>
            </a:r>
            <a:endParaRPr lang="en-US" sz="1400" kern="0" dirty="0">
              <a:solidFill>
                <a:srgbClr val="000000"/>
              </a:solidFill>
            </a:endParaRPr>
          </a:p>
        </p:txBody>
      </p:sp>
      <p:sp>
        <p:nvSpPr>
          <p:cNvPr id="10" name="Line 8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403210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4581705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5762362" y="5705038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sm"/>
          </a:ln>
          <a:effec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35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234424" y="5846571"/>
            <a:ext cx="2800849" cy="300082"/>
            <a:chOff x="152575" y="5092914"/>
            <a:chExt cx="2919964" cy="400108"/>
          </a:xfrm>
        </p:grpSpPr>
        <p:sp>
          <p:nvSpPr>
            <p:cNvPr id="14" name="Text Box 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52575" y="5092914"/>
              <a:ext cx="409772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76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377169" y="5092914"/>
              <a:ext cx="409772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92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554140" y="5092914"/>
              <a:ext cx="518399" cy="4001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108</a:t>
              </a:r>
            </a:p>
          </p:txBody>
        </p:sp>
      </p:grpSp>
      <p:sp>
        <p:nvSpPr>
          <p:cNvPr id="17" name="TextBox 16"/>
          <p:cNvSpPr txBox="1"/>
          <p:nvPr>
            <p:custDataLst>
              <p:tags r:id="rId5"/>
            </p:custDataLst>
          </p:nvPr>
        </p:nvSpPr>
        <p:spPr>
          <a:xfrm>
            <a:off x="3403159" y="4825186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23100"/>
              </p:ext>
            </p:extLst>
          </p:nvPr>
        </p:nvGraphicFramePr>
        <p:xfrm>
          <a:off x="3403210" y="5122108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Horizontal Scroll 18"/>
          <p:cNvSpPr/>
          <p:nvPr/>
        </p:nvSpPr>
        <p:spPr>
          <a:xfrm>
            <a:off x="148708" y="-420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855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Sum Loop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5100" y="2057401"/>
            <a:ext cx="2514600" cy="3394472"/>
          </a:xfrm>
        </p:spPr>
        <p:txBody>
          <a:bodyPr>
            <a:normAutofit fontScale="70000" lnSpcReduction="20000"/>
          </a:bodyPr>
          <a:lstStyle/>
          <a:p>
            <a:r>
              <a:rPr lang="en-US" sz="3300" dirty="0"/>
              <a:t>Index j is incremented in the inner loop</a:t>
            </a:r>
          </a:p>
          <a:p>
            <a:r>
              <a:rPr lang="en-US" sz="3300" dirty="0"/>
              <a:t>Good spatial locality for a[][]</a:t>
            </a:r>
          </a:p>
          <a:p>
            <a:r>
              <a:rPr lang="en-US" sz="3300" dirty="0"/>
              <a:t>No temporal locality for a[][]</a:t>
            </a:r>
          </a:p>
          <a:p>
            <a:pPr lvl="1"/>
            <a:r>
              <a:rPr lang="en-US" sz="3300" dirty="0">
                <a:ea typeface="+mn-ea"/>
                <a:cs typeface="+mn-cs"/>
              </a:rPr>
              <a:t>Each element is used only 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1" name="Rectangle 40"/>
          <p:cNvSpPr/>
          <p:nvPr>
            <p:custDataLst>
              <p:tags r:id="rId1"/>
            </p:custDataLst>
          </p:nvPr>
        </p:nvSpPr>
        <p:spPr bwMode="auto">
          <a:xfrm>
            <a:off x="5589270" y="3326130"/>
            <a:ext cx="822960" cy="822960"/>
          </a:xfrm>
          <a:prstGeom prst="rect">
            <a:avLst/>
          </a:prstGeom>
          <a:solidFill>
            <a:srgbClr val="EFBFBF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2" name="Rectangle 41"/>
          <p:cNvSpPr/>
          <p:nvPr>
            <p:custDataLst>
              <p:tags r:id="rId2"/>
            </p:custDataLst>
          </p:nvPr>
        </p:nvSpPr>
        <p:spPr bwMode="auto">
          <a:xfrm>
            <a:off x="5589270" y="4149090"/>
            <a:ext cx="822960" cy="82296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3" name="Rectangle 42"/>
          <p:cNvSpPr/>
          <p:nvPr>
            <p:custDataLst>
              <p:tags r:id="rId3"/>
            </p:custDataLst>
          </p:nvPr>
        </p:nvSpPr>
        <p:spPr bwMode="auto">
          <a:xfrm>
            <a:off x="5589270" y="4972050"/>
            <a:ext cx="822960" cy="822960"/>
          </a:xfrm>
          <a:prstGeom prst="rect">
            <a:avLst/>
          </a:prstGeom>
          <a:solidFill>
            <a:srgbClr val="CCCCFF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kern="0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>
            <p:custDataLst>
              <p:tags r:id="rId4"/>
            </p:custDataLst>
          </p:nvPr>
        </p:nvSpPr>
        <p:spPr>
          <a:xfrm>
            <a:off x="4113634" y="3271535"/>
            <a:ext cx="12522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>
                <a:solidFill>
                  <a:srgbClr val="000000"/>
                </a:solidFill>
              </a:rPr>
              <a:t>Access Pattern: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>
                <a:solidFill>
                  <a:srgbClr val="000000"/>
                </a:solidFill>
              </a:rPr>
              <a:t>stride = 1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sp>
        <p:nvSpPr>
          <p:cNvPr id="55" name="TextBox 54"/>
          <p:cNvSpPr txBox="1"/>
          <p:nvPr>
            <p:custDataLst>
              <p:tags r:id="rId5"/>
            </p:custDataLst>
          </p:nvPr>
        </p:nvSpPr>
        <p:spPr>
          <a:xfrm>
            <a:off x="411429" y="4126488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/>
          </p:nvPr>
        </p:nvGraphicFramePr>
        <p:xfrm>
          <a:off x="4114800" y="2091690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>
            <p:extLst/>
          </p:nvPr>
        </p:nvGraphicFramePr>
        <p:xfrm>
          <a:off x="411480" y="4423410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5243945" y="3326130"/>
          <a:ext cx="1165860" cy="2468880"/>
        </p:xfrm>
        <a:graphic>
          <a:graphicData uri="http://schemas.openxmlformats.org/drawingml/2006/table">
            <a:tbl>
              <a:tblPr firstRow="1" bandRow="1"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61" name="Straight Arrow Connector 60"/>
          <p:cNvCxnSpPr/>
          <p:nvPr/>
        </p:nvCxnSpPr>
        <p:spPr>
          <a:xfrm>
            <a:off x="4000500" y="21717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>
            <p:custDataLst>
              <p:tags r:id="rId6"/>
            </p:custDataLst>
          </p:nvPr>
        </p:nvSpPr>
        <p:spPr>
          <a:xfrm>
            <a:off x="3838042" y="2319007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00919" y="2000250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>
            <p:custDataLst>
              <p:tags r:id="rId7"/>
            </p:custDataLst>
          </p:nvPr>
        </p:nvSpPr>
        <p:spPr>
          <a:xfrm>
            <a:off x="4391421" y="1723251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2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576605"/>
              </p:ext>
            </p:extLst>
          </p:nvPr>
        </p:nvGraphicFramePr>
        <p:xfrm>
          <a:off x="449665" y="2113201"/>
          <a:ext cx="3090535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29" name="Horizontal Scroll 28"/>
          <p:cNvSpPr/>
          <p:nvPr/>
        </p:nvSpPr>
        <p:spPr>
          <a:xfrm>
            <a:off x="148708" y="-420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342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 animBg="1"/>
      <p:bldP spid="42" grpId="0" animBg="1"/>
      <p:bldP spid="43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</a:t>
            </a:r>
            <a:r>
              <a:rPr lang="en-US" dirty="0" smtClean="0"/>
              <a:t>Sum </a:t>
            </a:r>
            <a:r>
              <a:rPr lang="en-US" dirty="0"/>
              <a:t>Loop 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5589270" y="3326130"/>
            <a:ext cx="822960" cy="2468880"/>
            <a:chOff x="5486400" y="3291840"/>
            <a:chExt cx="1097280" cy="3291840"/>
          </a:xfrm>
        </p:grpSpPr>
        <p:sp>
          <p:nvSpPr>
            <p:cNvPr id="33" name="Rectangle 32"/>
            <p:cNvSpPr/>
            <p:nvPr>
              <p:custDataLst>
                <p:tags r:id="rId5"/>
              </p:custDataLst>
            </p:nvPr>
          </p:nvSpPr>
          <p:spPr bwMode="auto">
            <a:xfrm>
              <a:off x="5486400" y="356616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6"/>
              </p:custDataLst>
            </p:nvPr>
          </p:nvSpPr>
          <p:spPr bwMode="auto">
            <a:xfrm>
              <a:off x="5486400" y="329184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>
              <p:custDataLst>
                <p:tags r:id="rId7"/>
              </p:custDataLst>
            </p:nvPr>
          </p:nvSpPr>
          <p:spPr bwMode="auto">
            <a:xfrm>
              <a:off x="5486400" y="384048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>
              <p:custDataLst>
                <p:tags r:id="rId8"/>
              </p:custDataLst>
            </p:nvPr>
          </p:nvSpPr>
          <p:spPr bwMode="auto">
            <a:xfrm>
              <a:off x="5486400" y="411480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>
              <p:custDataLst>
                <p:tags r:id="rId9"/>
              </p:custDataLst>
            </p:nvPr>
          </p:nvSpPr>
          <p:spPr bwMode="auto">
            <a:xfrm>
              <a:off x="5486400" y="466344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>
              <p:custDataLst>
                <p:tags r:id="rId10"/>
              </p:custDataLst>
            </p:nvPr>
          </p:nvSpPr>
          <p:spPr bwMode="auto">
            <a:xfrm>
              <a:off x="5486400" y="493776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>
              <p:custDataLst>
                <p:tags r:id="rId11"/>
              </p:custDataLst>
            </p:nvPr>
          </p:nvSpPr>
          <p:spPr bwMode="auto">
            <a:xfrm>
              <a:off x="5486400" y="438912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12"/>
              </p:custDataLst>
            </p:nvPr>
          </p:nvSpPr>
          <p:spPr bwMode="auto">
            <a:xfrm>
              <a:off x="5486400" y="548640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40"/>
            <p:cNvSpPr/>
            <p:nvPr>
              <p:custDataLst>
                <p:tags r:id="rId13"/>
              </p:custDataLst>
            </p:nvPr>
          </p:nvSpPr>
          <p:spPr bwMode="auto">
            <a:xfrm>
              <a:off x="5486400" y="5760720"/>
              <a:ext cx="1097280" cy="274320"/>
            </a:xfrm>
            <a:prstGeom prst="rect">
              <a:avLst/>
            </a:prstGeom>
            <a:solidFill>
              <a:srgbClr val="EFBFB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2" name="Rectangle 41"/>
            <p:cNvSpPr/>
            <p:nvPr>
              <p:custDataLst>
                <p:tags r:id="rId14"/>
              </p:custDataLst>
            </p:nvPr>
          </p:nvSpPr>
          <p:spPr bwMode="auto">
            <a:xfrm>
              <a:off x="5486400" y="521208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>
              <p:custDataLst>
                <p:tags r:id="rId15"/>
              </p:custDataLst>
            </p:nvPr>
          </p:nvSpPr>
          <p:spPr bwMode="auto">
            <a:xfrm>
              <a:off x="5486400" y="6309360"/>
              <a:ext cx="1097280" cy="274320"/>
            </a:xfrm>
            <a:prstGeom prst="rect">
              <a:avLst/>
            </a:prstGeom>
            <a:solidFill>
              <a:srgbClr val="CCCCFF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  <p:sp>
          <p:nvSpPr>
            <p:cNvPr id="44" name="Rectangle 43"/>
            <p:cNvSpPr/>
            <p:nvPr>
              <p:custDataLst>
                <p:tags r:id="rId16"/>
              </p:custDataLst>
            </p:nvPr>
          </p:nvSpPr>
          <p:spPr bwMode="auto">
            <a:xfrm>
              <a:off x="5486400" y="6035040"/>
              <a:ext cx="1097280" cy="274320"/>
            </a:xfrm>
            <a:prstGeom prst="rect">
              <a:avLst/>
            </a:prstGeom>
            <a:solidFill>
              <a:srgbClr val="FFFF99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53" name="TextBox 52"/>
          <p:cNvSpPr txBox="1"/>
          <p:nvPr>
            <p:custDataLst>
              <p:tags r:id="rId1"/>
            </p:custDataLst>
          </p:nvPr>
        </p:nvSpPr>
        <p:spPr>
          <a:xfrm>
            <a:off x="411429" y="4126488"/>
            <a:ext cx="15327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solidFill>
                  <a:srgbClr val="000000"/>
                </a:solidFill>
                <a:cs typeface="Calibri" panose="020F0502020204030204" pitchFamily="34" charset="0"/>
              </a:rPr>
              <a:t>Layout in Memory</a:t>
            </a:r>
          </a:p>
        </p:txBody>
      </p:sp>
      <p:graphicFrame>
        <p:nvGraphicFramePr>
          <p:cNvPr id="54" name="Table 53"/>
          <p:cNvGraphicFramePr>
            <a:graphicFrameLocks noGrp="1"/>
          </p:cNvGraphicFramePr>
          <p:nvPr>
            <p:extLst/>
          </p:nvPr>
        </p:nvGraphicFramePr>
        <p:xfrm>
          <a:off x="411480" y="4423410"/>
          <a:ext cx="3538728" cy="569214"/>
        </p:xfrm>
        <a:graphic>
          <a:graphicData uri="http://schemas.openxmlformats.org/drawingml/2006/table">
            <a:tbl>
              <a:tblPr firstRow="1" bandRow="1"/>
              <a:tblGrid>
                <a:gridCol w="294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48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6921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[1]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[0]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[1]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[2]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12700" cmpd="sng">
                      <a:solidFill>
                        <a:srgbClr val="000000"/>
                      </a:solidFill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1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[2] [3]</a:t>
                      </a:r>
                      <a:endParaRPr lang="en-US" sz="11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rgbClr val="000000"/>
                      </a:solidFill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>
            <p:custDataLst>
              <p:tags r:id="rId2"/>
            </p:custDataLst>
          </p:nvPr>
        </p:nvSpPr>
        <p:spPr>
          <a:xfrm>
            <a:off x="4113634" y="3271535"/>
            <a:ext cx="12522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Access Pattern: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kern="0" dirty="0">
                <a:solidFill>
                  <a:srgbClr val="000000"/>
                </a:solidFill>
              </a:rPr>
              <a:t>stride = </a:t>
            </a:r>
            <a:r>
              <a:rPr lang="en-US" sz="1350" kern="0" dirty="0" smtClean="0">
                <a:solidFill>
                  <a:srgbClr val="000000"/>
                </a:solidFill>
              </a:rPr>
              <a:t>4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/>
          </p:nvPr>
        </p:nvGraphicFramePr>
        <p:xfrm>
          <a:off x="5243945" y="3326130"/>
          <a:ext cx="1165860" cy="2468880"/>
        </p:xfrm>
        <a:graphic>
          <a:graphicData uri="http://schemas.openxmlformats.org/drawingml/2006/table">
            <a:tbl>
              <a:tblPr firstRow="1" bandRow="1"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a[2][0]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a[2][1]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a[2][2]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a[2][3]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9" name="Content Placeholder 2"/>
          <p:cNvSpPr txBox="1">
            <a:spLocks/>
          </p:cNvSpPr>
          <p:nvPr/>
        </p:nvSpPr>
        <p:spPr>
          <a:xfrm>
            <a:off x="6515100" y="2057401"/>
            <a:ext cx="2514600" cy="33944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00" dirty="0">
                <a:latin typeface="Calibri" pitchFamily="34" charset="0"/>
              </a:rPr>
              <a:t>Index </a:t>
            </a:r>
            <a:r>
              <a:rPr lang="en-US" sz="2300" dirty="0" err="1">
                <a:latin typeface="Calibri" pitchFamily="34" charset="0"/>
              </a:rPr>
              <a:t>i</a:t>
            </a:r>
            <a:r>
              <a:rPr lang="en-US" sz="2300" dirty="0">
                <a:latin typeface="Calibri" pitchFamily="34" charset="0"/>
              </a:rPr>
              <a:t> is incremented in the inner loop</a:t>
            </a:r>
          </a:p>
          <a:p>
            <a:r>
              <a:rPr lang="en-US" sz="2300" dirty="0">
                <a:latin typeface="Calibri" pitchFamily="34" charset="0"/>
              </a:rPr>
              <a:t>Poor spatial locality for a[][]</a:t>
            </a:r>
          </a:p>
          <a:p>
            <a:r>
              <a:rPr lang="en-US" sz="2300" dirty="0" smtClean="0">
                <a:latin typeface="Calibri" pitchFamily="34" charset="0"/>
              </a:rPr>
              <a:t>No </a:t>
            </a:r>
            <a:r>
              <a:rPr lang="en-US" sz="2300" dirty="0">
                <a:latin typeface="Calibri" pitchFamily="34" charset="0"/>
              </a:rPr>
              <a:t>temporal locality for a[][]</a:t>
            </a:r>
          </a:p>
          <a:p>
            <a:pPr lvl="1"/>
            <a:r>
              <a:rPr lang="en-US" sz="2300" dirty="0">
                <a:latin typeface="Calibri" pitchFamily="34" charset="0"/>
              </a:rPr>
              <a:t>Each element is used only once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4114800" y="2091690"/>
          <a:ext cx="2377957" cy="971550"/>
        </p:xfrm>
        <a:graphic>
          <a:graphicData uri="http://schemas.openxmlformats.org/drawingml/2006/table">
            <a:tbl>
              <a:tblPr firstRow="1" bandRow="1"/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 Narrow"/>
                        </a:defRPr>
                      </a:lvl9pPr>
                    </a:lstStyle>
                    <a:p>
                      <a:pPr algn="ctr"/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][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4000500" y="2171700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>
            <p:custDataLst>
              <p:tags r:id="rId3"/>
            </p:custDataLst>
          </p:nvPr>
        </p:nvSpPr>
        <p:spPr>
          <a:xfrm>
            <a:off x="3838042" y="2319007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 err="1">
                <a:solidFill>
                  <a:srgbClr val="000000"/>
                </a:solidFill>
              </a:rPr>
              <a:t>i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100919" y="2000250"/>
            <a:ext cx="942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>
            <p:custDataLst>
              <p:tags r:id="rId4"/>
            </p:custDataLst>
          </p:nvPr>
        </p:nvSpPr>
        <p:spPr>
          <a:xfrm>
            <a:off x="4391421" y="1723251"/>
            <a:ext cx="22474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50" b="1" kern="0" dirty="0">
                <a:solidFill>
                  <a:srgbClr val="000000"/>
                </a:solidFill>
              </a:rPr>
              <a:t>j</a:t>
            </a:r>
            <a:endParaRPr lang="en-US" sz="1350" kern="0" dirty="0">
              <a:solidFill>
                <a:srgbClr val="000000"/>
              </a:solidFill>
            </a:endParaRPr>
          </a:p>
        </p:txBody>
      </p:sp>
      <p:graphicFrame>
        <p:nvGraphicFramePr>
          <p:cNvPr id="5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8057559"/>
              </p:ext>
            </p:extLst>
          </p:nvPr>
        </p:nvGraphicFramePr>
        <p:xfrm>
          <a:off x="436038" y="2114773"/>
          <a:ext cx="3090535" cy="975491"/>
        </p:xfrm>
        <a:graphic>
          <a:graphicData uri="http://schemas.openxmlformats.org/drawingml/2006/table">
            <a:tbl>
              <a:tblPr/>
              <a:tblGrid>
                <a:gridCol w="3090535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56" name="Horizontal Scroll 55"/>
          <p:cNvSpPr/>
          <p:nvPr/>
        </p:nvSpPr>
        <p:spPr>
          <a:xfrm>
            <a:off x="148708" y="-420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23521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/>
      <p:bldP spid="65" grpId="0"/>
      <p:bldP spid="6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35678"/>
            <a:ext cx="3741571" cy="762000"/>
          </a:xfrm>
        </p:spPr>
        <p:txBody>
          <a:bodyPr/>
          <a:lstStyle/>
          <a:p>
            <a:r>
              <a:rPr lang="en-US" dirty="0" smtClean="0"/>
              <a:t>Q1: Loop Ordering</a:t>
            </a:r>
            <a:br>
              <a:rPr lang="en-US" dirty="0" smtClean="0"/>
            </a:br>
            <a:r>
              <a:rPr lang="en-US" dirty="0" smtClean="0"/>
              <a:t>w/ 16B DM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the caches are initially empty.  Only accesses to matrix A cause memory references and all other necessary variables are stored in registers.  Instructions are in a separate instruction cache.  </a:t>
            </a:r>
          </a:p>
          <a:p>
            <a:r>
              <a:rPr lang="en-US" dirty="0"/>
              <a:t>Consider a </a:t>
            </a:r>
            <a:r>
              <a:rPr lang="en-US" dirty="0" smtClean="0">
                <a:solidFill>
                  <a:srgbClr val="FF0000"/>
                </a:solidFill>
              </a:rPr>
              <a:t>16</a:t>
            </a:r>
            <a:r>
              <a:rPr lang="en-US" dirty="0" smtClean="0"/>
              <a:t> Byte </a:t>
            </a:r>
            <a:r>
              <a:rPr lang="en-US" dirty="0">
                <a:solidFill>
                  <a:srgbClr val="FF0000"/>
                </a:solidFill>
              </a:rPr>
              <a:t>DM</a:t>
            </a:r>
            <a:r>
              <a:rPr lang="en-US" dirty="0"/>
              <a:t> data cache with </a:t>
            </a:r>
            <a:r>
              <a:rPr lang="en-US" dirty="0" smtClean="0"/>
              <a:t>16 </a:t>
            </a:r>
            <a:r>
              <a:rPr lang="en-US" altLang="zh-CN" dirty="0" smtClean="0"/>
              <a:t>Bytes/block, with a total of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/>
              <a:t> block</a:t>
            </a:r>
            <a:r>
              <a:rPr lang="en-US" dirty="0" smtClean="0"/>
              <a:t>. </a:t>
            </a:r>
            <a:r>
              <a:rPr lang="en-US" dirty="0"/>
              <a:t>Calculate the number of cache misses for Loop A and Loop B.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375434"/>
              </p:ext>
            </p:extLst>
          </p:nvPr>
        </p:nvGraphicFramePr>
        <p:xfrm>
          <a:off x="2716404" y="4631343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22" y="435678"/>
            <a:ext cx="9023157" cy="762000"/>
          </a:xfrm>
        </p:spPr>
        <p:txBody>
          <a:bodyPr/>
          <a:lstStyle/>
          <a:p>
            <a:r>
              <a:rPr lang="en-US" dirty="0" smtClean="0"/>
              <a:t>A1.1 Loop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505893" cy="52969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Loop </a:t>
            </a:r>
            <a:r>
              <a:rPr lang="en-US" dirty="0"/>
              <a:t>A accesses memory sequentially (each iteration of Loop A sums a row in matrix A), an access to an </a:t>
            </a:r>
            <a:r>
              <a:rPr lang="en-US" dirty="0" err="1"/>
              <a:t>int</a:t>
            </a:r>
            <a:r>
              <a:rPr lang="en-US" dirty="0"/>
              <a:t> that maps to the first word in a cache line will miss (</a:t>
            </a:r>
            <a:r>
              <a:rPr lang="en-US" dirty="0">
                <a:solidFill>
                  <a:srgbClr val="FF0000"/>
                </a:solidFill>
              </a:rPr>
              <a:t>red words</a:t>
            </a:r>
            <a:r>
              <a:rPr lang="en-US" dirty="0"/>
              <a:t> in the table) but the next </a:t>
            </a:r>
            <a:r>
              <a:rPr lang="en-US" dirty="0" smtClean="0"/>
              <a:t>3 </a:t>
            </a:r>
            <a:r>
              <a:rPr lang="en-US" dirty="0"/>
              <a:t>accesses will hit. Therefore, Loop A will only have compulsory misses, with total of </a:t>
            </a:r>
            <a:r>
              <a:rPr lang="en-US" dirty="0" smtClean="0"/>
              <a:t>3*(4/4)=3 </a:t>
            </a:r>
            <a:r>
              <a:rPr lang="en-US" dirty="0"/>
              <a:t>misses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 smtClean="0"/>
              <a:t>In each one of the 3 outer loop iterations, </a:t>
            </a:r>
            <a:r>
              <a:rPr lang="en-US" dirty="0" smtClean="0"/>
              <a:t>4 memory accesses incur (4/4=1) cache miss, since they are absorbed by 1 cache block</a:t>
            </a:r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7707089"/>
              </p:ext>
            </p:extLst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32540"/>
              </p:ext>
            </p:extLst>
          </p:nvPr>
        </p:nvGraphicFramePr>
        <p:xfrm>
          <a:off x="5070765" y="2194017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6623579" y="3495633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64092"/>
              </p:ext>
            </p:extLst>
          </p:nvPr>
        </p:nvGraphicFramePr>
        <p:xfrm>
          <a:off x="5070765" y="3968879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80561" y="348960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623579" y="4399084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807901"/>
              </p:ext>
            </p:extLst>
          </p:nvPr>
        </p:nvGraphicFramePr>
        <p:xfrm>
          <a:off x="5070765" y="4865135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A[1][0]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A[1][2]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A[1][3]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80561" y="439305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3 hits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36878"/>
              </p:ext>
            </p:extLst>
          </p:nvPr>
        </p:nvGraphicFramePr>
        <p:xfrm>
          <a:off x="5070765" y="1323729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 bwMode="auto">
          <a:xfrm>
            <a:off x="6623579" y="173886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0561" y="17328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9135"/>
              </p:ext>
            </p:extLst>
          </p:nvPr>
        </p:nvGraphicFramePr>
        <p:xfrm>
          <a:off x="5070765" y="3081448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A[0][0]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A[0][1]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A[0][2]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A[0][3]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 bwMode="auto">
          <a:xfrm>
            <a:off x="6623579" y="2626292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0561" y="262026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3 hits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6623579" y="530684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92741"/>
              </p:ext>
            </p:extLst>
          </p:nvPr>
        </p:nvGraphicFramePr>
        <p:xfrm>
          <a:off x="5070765" y="5780087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80561" y="53008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6623579" y="619093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0561" y="6239437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3 hits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22" y="435678"/>
            <a:ext cx="9023157" cy="762000"/>
          </a:xfrm>
        </p:spPr>
        <p:txBody>
          <a:bodyPr/>
          <a:lstStyle/>
          <a:p>
            <a:r>
              <a:rPr lang="en-US" dirty="0" smtClean="0"/>
              <a:t>A1.2 Loop 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4505893" cy="4446710"/>
          </a:xfrm>
        </p:spPr>
        <p:txBody>
          <a:bodyPr>
            <a:normAutofit/>
          </a:bodyPr>
          <a:lstStyle/>
          <a:p>
            <a:r>
              <a:rPr lang="en-US" dirty="0" smtClean="0"/>
              <a:t>Loop B </a:t>
            </a:r>
            <a:r>
              <a:rPr lang="en-US" dirty="0"/>
              <a:t>accesses memory </a:t>
            </a:r>
            <a:r>
              <a:rPr lang="en-US" dirty="0" smtClean="0"/>
              <a:t>in stride of 4. </a:t>
            </a:r>
            <a:r>
              <a:rPr lang="en-US" dirty="0"/>
              <a:t>Therefore, </a:t>
            </a:r>
            <a:r>
              <a:rPr lang="en-US" dirty="0" smtClean="0"/>
              <a:t>every access will be a miss with </a:t>
            </a:r>
            <a:r>
              <a:rPr lang="en-US" dirty="0"/>
              <a:t>total of </a:t>
            </a:r>
            <a:r>
              <a:rPr lang="en-US" dirty="0" smtClean="0"/>
              <a:t>4*(3/1)=12 </a:t>
            </a:r>
            <a:r>
              <a:rPr lang="en-US" dirty="0"/>
              <a:t>misses</a:t>
            </a:r>
            <a:r>
              <a:rPr lang="en-US" dirty="0" smtClean="0"/>
              <a:t>.</a:t>
            </a:r>
          </a:p>
          <a:p>
            <a:pPr lvl="1"/>
            <a:r>
              <a:rPr lang="en-US" altLang="zh-CN" dirty="0"/>
              <a:t>In each one of the </a:t>
            </a:r>
            <a:r>
              <a:rPr lang="en-US" altLang="zh-CN" dirty="0" smtClean="0"/>
              <a:t>4 </a:t>
            </a:r>
            <a:r>
              <a:rPr lang="en-US" altLang="zh-CN" dirty="0"/>
              <a:t>outer loop iterations, </a:t>
            </a:r>
            <a:r>
              <a:rPr lang="en-US" dirty="0" smtClean="0"/>
              <a:t>3 </a:t>
            </a:r>
            <a:r>
              <a:rPr lang="en-US" dirty="0"/>
              <a:t>memory accesses </a:t>
            </a:r>
            <a:r>
              <a:rPr lang="en-US" dirty="0" smtClean="0"/>
              <a:t>incur (3/1=3) cache misses</a:t>
            </a:r>
            <a:endParaRPr lang="en-US" dirty="0"/>
          </a:p>
        </p:txBody>
      </p:sp>
      <p:graphicFrame>
        <p:nvGraphicFramePr>
          <p:cNvPr id="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8709509"/>
              </p:ext>
            </p:extLst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70765" y="2194017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 bwMode="auto">
          <a:xfrm>
            <a:off x="6623579" y="3495633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007995"/>
              </p:ext>
            </p:extLst>
          </p:nvPr>
        </p:nvGraphicFramePr>
        <p:xfrm>
          <a:off x="5070765" y="3968879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A[2][0]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180561" y="3489606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9" name="Down Arrow 8"/>
          <p:cNvSpPr/>
          <p:nvPr/>
        </p:nvSpPr>
        <p:spPr bwMode="auto">
          <a:xfrm>
            <a:off x="6623579" y="4399084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37254"/>
              </p:ext>
            </p:extLst>
          </p:nvPr>
        </p:nvGraphicFramePr>
        <p:xfrm>
          <a:off x="5070765" y="4865135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A[0][0]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180561" y="439305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70765" y="1323729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inv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3" name="Down Arrow 12"/>
          <p:cNvSpPr/>
          <p:nvPr/>
        </p:nvSpPr>
        <p:spPr bwMode="auto">
          <a:xfrm>
            <a:off x="6623579" y="173886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80561" y="173283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53744"/>
              </p:ext>
            </p:extLst>
          </p:nvPr>
        </p:nvGraphicFramePr>
        <p:xfrm>
          <a:off x="5070765" y="3081448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16" name="Down Arrow 15"/>
          <p:cNvSpPr/>
          <p:nvPr/>
        </p:nvSpPr>
        <p:spPr bwMode="auto">
          <a:xfrm>
            <a:off x="6623579" y="2626292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80561" y="262026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6623579" y="530684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195036"/>
              </p:ext>
            </p:extLst>
          </p:nvPr>
        </p:nvGraphicFramePr>
        <p:xfrm>
          <a:off x="5070765" y="5780087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A[1][0]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180561" y="530081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6623579" y="6190931"/>
            <a:ext cx="484632" cy="417838"/>
          </a:xfrm>
          <a:prstGeom prst="downArrow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smtClean="0">
              <a:solidFill>
                <a:srgbClr val="C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80561" y="6239437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libri" pitchFamily="34" charset="0"/>
              </a:rPr>
              <a:t>1 miss</a:t>
            </a:r>
            <a:endParaRPr 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9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35678"/>
            <a:ext cx="3741571" cy="762000"/>
          </a:xfrm>
        </p:spPr>
        <p:txBody>
          <a:bodyPr/>
          <a:lstStyle/>
          <a:p>
            <a:r>
              <a:rPr lang="en-US" dirty="0" smtClean="0"/>
              <a:t>Q2: Loop Ordering</a:t>
            </a:r>
            <a:br>
              <a:rPr lang="en-US" dirty="0" smtClean="0"/>
            </a:br>
            <a:r>
              <a:rPr lang="en-US" dirty="0" smtClean="0"/>
              <a:t>w/ 16B FA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275" y="5010447"/>
            <a:ext cx="8275858" cy="1348154"/>
          </a:xfrm>
        </p:spPr>
        <p:txBody>
          <a:bodyPr/>
          <a:lstStyle/>
          <a:p>
            <a:r>
              <a:rPr lang="en-US" dirty="0" smtClean="0"/>
              <a:t>A: If the cache size is a single block, then associativity makes no difference!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18379"/>
              </p:ext>
            </p:extLst>
          </p:nvPr>
        </p:nvGraphicFramePr>
        <p:xfrm>
          <a:off x="2716404" y="4148352"/>
          <a:ext cx="37389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49275" y="1514475"/>
            <a:ext cx="8366125" cy="315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Instead of </a:t>
            </a:r>
            <a:r>
              <a:rPr lang="en-US" kern="0" dirty="0" smtClean="0">
                <a:solidFill>
                  <a:srgbClr val="FF0000"/>
                </a:solidFill>
              </a:rPr>
              <a:t>DM</a:t>
            </a:r>
            <a:r>
              <a:rPr lang="en-US" kern="0" dirty="0" smtClean="0"/>
              <a:t> cache, consider a </a:t>
            </a:r>
            <a:r>
              <a:rPr lang="en-US" kern="0" dirty="0" smtClean="0">
                <a:solidFill>
                  <a:srgbClr val="FF0000"/>
                </a:solidFill>
              </a:rPr>
              <a:t>16</a:t>
            </a:r>
            <a:r>
              <a:rPr lang="en-US" kern="0" dirty="0" smtClean="0"/>
              <a:t> Byte </a:t>
            </a:r>
            <a:r>
              <a:rPr lang="en-US" kern="0" dirty="0" smtClean="0">
                <a:solidFill>
                  <a:srgbClr val="FF0000"/>
                </a:solidFill>
              </a:rPr>
              <a:t>FA</a:t>
            </a:r>
            <a:r>
              <a:rPr lang="en-US" kern="0" dirty="0" smtClean="0"/>
              <a:t> data cache with 16 </a:t>
            </a:r>
            <a:r>
              <a:rPr lang="en-US" altLang="zh-CN" kern="0" dirty="0" smtClean="0"/>
              <a:t>Bytes/block, with a total of </a:t>
            </a:r>
            <a:r>
              <a:rPr lang="en-US" altLang="zh-CN" kern="0" dirty="0" smtClean="0">
                <a:solidFill>
                  <a:srgbClr val="FF0000"/>
                </a:solidFill>
              </a:rPr>
              <a:t>1</a:t>
            </a:r>
            <a:r>
              <a:rPr lang="en-US" altLang="zh-CN" kern="0" dirty="0" smtClean="0"/>
              <a:t> block</a:t>
            </a:r>
            <a:r>
              <a:rPr lang="en-US" kern="0" dirty="0" smtClean="0"/>
              <a:t>. Calculate the number of cache misses for Loop A and Loop B.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6031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435678"/>
            <a:ext cx="3741571" cy="762000"/>
          </a:xfrm>
        </p:spPr>
        <p:txBody>
          <a:bodyPr/>
          <a:lstStyle/>
          <a:p>
            <a:r>
              <a:rPr lang="en-US" sz="3200" dirty="0" smtClean="0"/>
              <a:t>Q3: Loop Ordering</a:t>
            </a:r>
            <a:br>
              <a:rPr lang="en-US" sz="3200" dirty="0" smtClean="0"/>
            </a:br>
            <a:r>
              <a:rPr lang="en-US" sz="3200" dirty="0" smtClean="0"/>
              <a:t>w/ 64B DM Cache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</a:t>
            </a:r>
            <a:r>
              <a:rPr lang="en-US" dirty="0"/>
              <a:t>a </a:t>
            </a:r>
            <a:r>
              <a:rPr lang="en-US" dirty="0" smtClean="0">
                <a:solidFill>
                  <a:srgbClr val="FF0000"/>
                </a:solidFill>
              </a:rPr>
              <a:t>64</a:t>
            </a:r>
            <a:r>
              <a:rPr lang="en-US" dirty="0" smtClean="0"/>
              <a:t> Byte </a:t>
            </a:r>
            <a:r>
              <a:rPr lang="en-US" dirty="0">
                <a:solidFill>
                  <a:srgbClr val="FF0000"/>
                </a:solidFill>
              </a:rPr>
              <a:t>DM</a:t>
            </a:r>
            <a:r>
              <a:rPr lang="en-US" dirty="0"/>
              <a:t> data cache with </a:t>
            </a:r>
            <a:r>
              <a:rPr lang="en-US" dirty="0" smtClean="0"/>
              <a:t>16 </a:t>
            </a:r>
            <a:r>
              <a:rPr lang="en-US" altLang="zh-CN" dirty="0" smtClean="0"/>
              <a:t>Bytes/block, with a total of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en-US" altLang="zh-CN" dirty="0" smtClean="0"/>
              <a:t> blocks</a:t>
            </a:r>
            <a:r>
              <a:rPr lang="en-US" dirty="0" smtClean="0"/>
              <a:t>. </a:t>
            </a:r>
            <a:r>
              <a:rPr lang="en-US" dirty="0"/>
              <a:t>Calculate the number of cache misses for Loop A and Loop B</a:t>
            </a:r>
            <a:r>
              <a:rPr lang="en-US" dirty="0" smtClean="0"/>
              <a:t>. How about </a:t>
            </a:r>
            <a:r>
              <a:rPr lang="en-US" dirty="0" smtClean="0">
                <a:solidFill>
                  <a:srgbClr val="FF0000"/>
                </a:solidFill>
              </a:rPr>
              <a:t>SA</a:t>
            </a:r>
            <a:r>
              <a:rPr lang="en-US" dirty="0" smtClean="0"/>
              <a:t> cache with LRU replacement policy?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74957"/>
              </p:ext>
            </p:extLst>
          </p:nvPr>
        </p:nvGraphicFramePr>
        <p:xfrm>
          <a:off x="2716404" y="3248024"/>
          <a:ext cx="37389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780">
                  <a:extLst>
                    <a:ext uri="{9D8B030D-6E8A-4147-A177-3AD203B41FA5}">
                      <a16:colId xmlns:a16="http://schemas.microsoft.com/office/drawing/2014/main" val="156110026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664258164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484615165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2857638607"/>
                    </a:ext>
                  </a:extLst>
                </a:gridCol>
                <a:gridCol w="747780">
                  <a:extLst>
                    <a:ext uri="{9D8B030D-6E8A-4147-A177-3AD203B41FA5}">
                      <a16:colId xmlns:a16="http://schemas.microsoft.com/office/drawing/2014/main" val="1111204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4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322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77138"/>
                  </a:ext>
                </a:extLst>
              </a:tr>
            </a:tbl>
          </a:graphicData>
        </a:graphic>
      </p:graphicFrame>
      <p:graphicFrame>
        <p:nvGraphicFramePr>
          <p:cNvPr id="6" name="Content Placeholder 8"/>
          <p:cNvGraphicFramePr>
            <a:graphicFrameLocks/>
          </p:cNvGraphicFramePr>
          <p:nvPr>
            <p:extLst/>
          </p:nvPr>
        </p:nvGraphicFramePr>
        <p:xfrm>
          <a:off x="3766600" y="222187"/>
          <a:ext cx="5287306" cy="975491"/>
        </p:xfrm>
        <a:graphic>
          <a:graphicData uri="http://schemas.openxmlformats.org/drawingml/2006/table">
            <a:tbl>
              <a:tblPr/>
              <a:tblGrid>
                <a:gridCol w="2643653">
                  <a:extLst>
                    <a:ext uri="{9D8B030D-6E8A-4147-A177-3AD203B41FA5}">
                      <a16:colId xmlns:a16="http://schemas.microsoft.com/office/drawing/2014/main" val="1350980756"/>
                    </a:ext>
                  </a:extLst>
                </a:gridCol>
                <a:gridCol w="2643653">
                  <a:extLst>
                    <a:ext uri="{9D8B030D-6E8A-4147-A177-3AD203B41FA5}">
                      <a16:colId xmlns:a16="http://schemas.microsoft.com/office/drawing/2014/main" val="227750092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A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100" b="1" i="1" kern="1400" dirty="0">
                          <a:effectLst/>
                          <a:latin typeface="Times New Roman" panose="02020603050405020304" pitchFamily="18" charset="0"/>
                          <a:ea typeface="Batang"/>
                        </a:rPr>
                        <a:t>Loop B</a:t>
                      </a:r>
                      <a:endParaRPr lang="en-US" sz="1100" b="1" kern="14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143084"/>
                  </a:ext>
                </a:extLst>
              </a:tr>
              <a:tr h="8040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sum = 0;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for (j = 0; j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4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j++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for (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= 0;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&lt; </a:t>
                      </a:r>
                      <a:r>
                        <a:rPr lang="en-US" sz="1300" dirty="0" smtClean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3; 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++)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    sum += A[</a:t>
                      </a:r>
                      <a:r>
                        <a:rPr lang="en-US" sz="1300" dirty="0" err="1">
                          <a:effectLst/>
                          <a:latin typeface="Courier New" panose="02070309020205020404" pitchFamily="49" charset="0"/>
                          <a:ea typeface="Batang"/>
                        </a:rPr>
                        <a:t>i</a:t>
                      </a:r>
                      <a:r>
                        <a:rPr lang="en-US" sz="1300" dirty="0">
                          <a:effectLst/>
                          <a:latin typeface="Courier New" panose="02070309020205020404" pitchFamily="49" charset="0"/>
                          <a:ea typeface="Batang"/>
                        </a:rPr>
                        <a:t>][j];</a:t>
                      </a:r>
                      <a:endParaRPr lang="en-US" sz="1300" dirty="0">
                        <a:effectLst/>
                        <a:latin typeface="Times New Roman" panose="02020603050405020304" pitchFamily="18" charset="0"/>
                        <a:ea typeface="Batang"/>
                      </a:endParaRPr>
                    </a:p>
                  </a:txBody>
                  <a:tcPr marL="75379" marR="7537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99924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6874" y="4926695"/>
            <a:ext cx="8366125" cy="1512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8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A: Since the cache is large enough to contain the entire matrix A, </a:t>
            </a:r>
            <a:r>
              <a:rPr lang="en-US" altLang="zh-CN" kern="0" dirty="0" smtClean="0"/>
              <a:t>both Loop A and</a:t>
            </a:r>
            <a:r>
              <a:rPr lang="en-US" kern="0" dirty="0" smtClean="0"/>
              <a:t> Loop B will also only have compulsory misses, with total of 3 misses. 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998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351-Au17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351-Au17" id="{7302119E-D817-4400-B64D-716D5ECC4B33}" vid="{5CC1F176-B9F3-44BC-A806-5CC77F7B7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UWTheme-351-Au17</Template>
  <TotalTime>0</TotalTime>
  <Words>2851</Words>
  <Application>Microsoft Office PowerPoint</Application>
  <PresentationFormat>On-screen Show (4:3)</PresentationFormat>
  <Paragraphs>596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Batang</vt:lpstr>
      <vt:lpstr>ＭＳ Ｐゴシック</vt:lpstr>
      <vt:lpstr>Roboto Regular</vt:lpstr>
      <vt:lpstr>宋体</vt:lpstr>
      <vt:lpstr>Arial</vt:lpstr>
      <vt:lpstr>Arial Narrow</vt:lpstr>
      <vt:lpstr>Calibri</vt:lpstr>
      <vt:lpstr>Courier New</vt:lpstr>
      <vt:lpstr>Times New Roman</vt:lpstr>
      <vt:lpstr>Wingdings</vt:lpstr>
      <vt:lpstr>UWTheme-351-Au17</vt:lpstr>
      <vt:lpstr>Office Theme</vt:lpstr>
      <vt:lpstr>L10  Cache Optimizations Exercises</vt:lpstr>
      <vt:lpstr>Example:  Matrix Sum</vt:lpstr>
      <vt:lpstr>Matrix Sum Loop A</vt:lpstr>
      <vt:lpstr>Matrix Sum Loop B</vt:lpstr>
      <vt:lpstr>Q1: Loop Ordering w/ 16B DM Cache</vt:lpstr>
      <vt:lpstr>A1.1 Loop A</vt:lpstr>
      <vt:lpstr>A1.2 Loop B</vt:lpstr>
      <vt:lpstr>Q2: Loop Ordering w/ 16B FA Cache</vt:lpstr>
      <vt:lpstr>Q3: Loop Ordering w/ 64B DM Cache</vt:lpstr>
      <vt:lpstr>Q4 DM Cache</vt:lpstr>
      <vt:lpstr>Q4 DM Cache</vt:lpstr>
      <vt:lpstr>Loop A DM Cache</vt:lpstr>
      <vt:lpstr>Loop B DM Cache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2018-02-13T19:02:55Z</dcterms:created>
  <dcterms:modified xsi:type="dcterms:W3CDTF">2018-05-04T20:09:26Z</dcterms:modified>
</cp:coreProperties>
</file>