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1"/>
  </p:notesMasterIdLst>
  <p:handoutMasterIdLst>
    <p:handoutMasterId r:id="rId12"/>
  </p:handoutMasterIdLst>
  <p:sldIdLst>
    <p:sldId id="416" r:id="rId3"/>
    <p:sldId id="418" r:id="rId4"/>
    <p:sldId id="417" r:id="rId5"/>
    <p:sldId id="419" r:id="rId6"/>
    <p:sldId id="420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2" autoAdjust="0"/>
    <p:restoredTop sz="76464" autoAdjust="0"/>
  </p:normalViewPr>
  <p:slideViewPr>
    <p:cSldViewPr>
      <p:cViewPr varScale="1">
        <p:scale>
          <a:sx n="127" d="100"/>
          <a:sy n="127" d="100"/>
        </p:scale>
        <p:origin x="135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52"/>
    </p:cViewPr>
  </p:sorter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column of matrix A will occupy 128*8</a:t>
            </a:r>
            <a:r>
              <a:rPr lang="en-US" altLang="zh-CN" dirty="0" smtClean="0"/>
              <a:t>=</a:t>
            </a:r>
            <a:r>
              <a:rPr lang="en-US" dirty="0" smtClean="0"/>
              <a:t>1024 cache </a:t>
            </a:r>
            <a:r>
              <a:rPr lang="en-US" altLang="zh-CN" dirty="0" smtClean="0"/>
              <a:t>blocks, exceeding size of cache (128 blocks).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 B to run without any cache misses other than compulsory misses, the data</a:t>
            </a:r>
          </a:p>
          <a:p>
            <a:r>
              <a:rPr lang="en-US" dirty="0" smtClean="0"/>
              <a:t>cache needs to have the capacity to hold one column of matrix A. Since the consecutive</a:t>
            </a:r>
          </a:p>
          <a:p>
            <a:r>
              <a:rPr lang="en-US" dirty="0" smtClean="0"/>
              <a:t>accesses in Loop B will use every eighth cache line and we have 128 elements in a matrix</a:t>
            </a:r>
          </a:p>
          <a:p>
            <a:r>
              <a:rPr lang="en-US" dirty="0" smtClean="0"/>
              <a:t>A column, Loop B requires 128×8 or 1024 cache lines.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 B to run without any cache misses other than compulsory misses, the data</a:t>
            </a:r>
          </a:p>
          <a:p>
            <a:r>
              <a:rPr lang="en-US" dirty="0" smtClean="0"/>
              <a:t>cache needs to have the capacity to hold one column of matrix A. Since the consecutive</a:t>
            </a:r>
          </a:p>
          <a:p>
            <a:r>
              <a:rPr lang="en-US" dirty="0" smtClean="0"/>
              <a:t>accesses in Loop B will use every eighth cache line and we have 128 elements in a matrix</a:t>
            </a:r>
          </a:p>
          <a:p>
            <a:r>
              <a:rPr lang="en-US" dirty="0" smtClean="0"/>
              <a:t>A column, Loop B requires 128×8 or 1024 cache lines.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9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7601" y="152400"/>
            <a:ext cx="972396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066800"/>
            <a:ext cx="10244667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0" kern="1200">
          <a:solidFill>
            <a:srgbClr val="FF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L10  </a:t>
            </a:r>
            <a:r>
              <a:rPr lang="en-US" altLang="zh-CN" sz="4000" dirty="0" smtClean="0"/>
              <a:t>Cache Optimizations Exercises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Zonghua Gu, </a:t>
            </a:r>
            <a:r>
              <a:rPr lang="en-US" altLang="zh-CN" dirty="0" smtClean="0"/>
              <a:t>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7620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6538913"/>
            <a:ext cx="34451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Acknowledgement: some slides taken from UC Berkeley CS61C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Loop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143000"/>
          </a:xfrm>
        </p:spPr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following two </a:t>
            </a:r>
            <a:r>
              <a:rPr lang="en-US" dirty="0" smtClean="0"/>
              <a:t>loops, </a:t>
            </a:r>
            <a:r>
              <a:rPr lang="en-US" dirty="0"/>
              <a:t>which calculate the sum of the entries in a </a:t>
            </a:r>
            <a:r>
              <a:rPr lang="en-US" dirty="0" smtClean="0"/>
              <a:t>128x64 </a:t>
            </a:r>
            <a:r>
              <a:rPr lang="en-US" dirty="0"/>
              <a:t>matrix </a:t>
            </a:r>
            <a:r>
              <a:rPr lang="en-US" dirty="0" smtClean="0"/>
              <a:t>A of </a:t>
            </a:r>
            <a:r>
              <a:rPr lang="en-US" dirty="0"/>
              <a:t>32-bit integers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934009"/>
              </p:ext>
            </p:extLst>
          </p:nvPr>
        </p:nvGraphicFramePr>
        <p:xfrm>
          <a:off x="2057400" y="2356945"/>
          <a:ext cx="8241426" cy="1300655"/>
        </p:xfrm>
        <a:graphic>
          <a:graphicData uri="http://schemas.openxmlformats.org/drawingml/2006/table">
            <a:tbl>
              <a:tblPr/>
              <a:tblGrid>
                <a:gridCol w="41207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41207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233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5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00505" marR="1005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5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00505" marR="1005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10720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00505" marR="1005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7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7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00505" marR="1005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657600"/>
            <a:ext cx="10972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</a:t>
            </a:r>
            <a:r>
              <a:rPr lang="en-US" dirty="0" smtClean="0"/>
              <a:t>atrix </a:t>
            </a:r>
            <a:r>
              <a:rPr lang="en-US" dirty="0"/>
              <a:t>A is stored contiguously in memory in row-major order.  Row major order means that elements in the same row of the matrix are adjacent in </a:t>
            </a:r>
            <a:r>
              <a:rPr lang="en-US" dirty="0" smtClean="0"/>
              <a:t>memory </a:t>
            </a:r>
            <a:r>
              <a:rPr lang="en-US" altLang="zh-CN" dirty="0" smtClean="0"/>
              <a:t>(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/>
              <a:t>][j] resides in memory location [4*(64*</a:t>
            </a:r>
            <a:r>
              <a:rPr lang="en-US" dirty="0" err="1"/>
              <a:t>i</a:t>
            </a:r>
            <a:r>
              <a:rPr lang="en-US" dirty="0"/>
              <a:t> + j</a:t>
            </a:r>
            <a:r>
              <a:rPr lang="en-US" dirty="0" smtClean="0"/>
              <a:t>)]</a:t>
            </a:r>
            <a:r>
              <a:rPr lang="en-US" altLang="zh-CN" dirty="0" smtClean="0"/>
              <a:t>)</a:t>
            </a:r>
            <a:r>
              <a:rPr lang="en-US" altLang="zh-CN" dirty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00557"/>
              </p:ext>
            </p:extLst>
          </p:nvPr>
        </p:nvGraphicFramePr>
        <p:xfrm>
          <a:off x="221852" y="5753481"/>
          <a:ext cx="11748296" cy="494919"/>
        </p:xfrm>
        <a:graphic>
          <a:graphicData uri="http://schemas.openxmlformats.org/drawingml/2006/table">
            <a:tbl>
              <a:tblPr/>
              <a:tblGrid>
                <a:gridCol w="1626401">
                  <a:extLst>
                    <a:ext uri="{9D8B030D-6E8A-4147-A177-3AD203B41FA5}">
                      <a16:colId xmlns:a16="http://schemas.microsoft.com/office/drawing/2014/main" val="204870904"/>
                    </a:ext>
                  </a:extLst>
                </a:gridCol>
                <a:gridCol w="811874">
                  <a:extLst>
                    <a:ext uri="{9D8B030D-6E8A-4147-A177-3AD203B41FA5}">
                      <a16:colId xmlns:a16="http://schemas.microsoft.com/office/drawing/2014/main" val="3874776625"/>
                    </a:ext>
                  </a:extLst>
                </a:gridCol>
                <a:gridCol w="813201">
                  <a:extLst>
                    <a:ext uri="{9D8B030D-6E8A-4147-A177-3AD203B41FA5}">
                      <a16:colId xmlns:a16="http://schemas.microsoft.com/office/drawing/2014/main" val="170549482"/>
                    </a:ext>
                  </a:extLst>
                </a:gridCol>
                <a:gridCol w="1345164">
                  <a:extLst>
                    <a:ext uri="{9D8B030D-6E8A-4147-A177-3AD203B41FA5}">
                      <a16:colId xmlns:a16="http://schemas.microsoft.com/office/drawing/2014/main" val="3076281627"/>
                    </a:ext>
                  </a:extLst>
                </a:gridCol>
                <a:gridCol w="1816104">
                  <a:extLst>
                    <a:ext uri="{9D8B030D-6E8A-4147-A177-3AD203B41FA5}">
                      <a16:colId xmlns:a16="http://schemas.microsoft.com/office/drawing/2014/main" val="260950916"/>
                    </a:ext>
                  </a:extLst>
                </a:gridCol>
                <a:gridCol w="2164997">
                  <a:extLst>
                    <a:ext uri="{9D8B030D-6E8A-4147-A177-3AD203B41FA5}">
                      <a16:colId xmlns:a16="http://schemas.microsoft.com/office/drawing/2014/main" val="2841305522"/>
                    </a:ext>
                  </a:extLst>
                </a:gridCol>
                <a:gridCol w="949840">
                  <a:extLst>
                    <a:ext uri="{9D8B030D-6E8A-4147-A177-3AD203B41FA5}">
                      <a16:colId xmlns:a16="http://schemas.microsoft.com/office/drawing/2014/main" val="868569602"/>
                    </a:ext>
                  </a:extLst>
                </a:gridCol>
                <a:gridCol w="2220715">
                  <a:extLst>
                    <a:ext uri="{9D8B030D-6E8A-4147-A177-3AD203B41FA5}">
                      <a16:colId xmlns:a16="http://schemas.microsoft.com/office/drawing/2014/main" val="122031624"/>
                    </a:ext>
                  </a:extLst>
                </a:gridCol>
              </a:tblGrid>
              <a:tr h="1978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 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 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252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256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 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ourier New" panose="02070309020205020404" pitchFamily="49" charset="0"/>
                          <a:ea typeface="Batang"/>
                        </a:rPr>
                        <a:t>4*(64*127+63)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21603"/>
                  </a:ext>
                </a:extLst>
              </a:tr>
              <a:tr h="296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A[0][0]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A[0][1]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...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A[0][63]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A[1][0]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ourier New" panose="02070309020205020404" pitchFamily="49" charset="0"/>
                          <a:ea typeface="Batang"/>
                        </a:rPr>
                        <a:t>...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A[127][63]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111300" marR="111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28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4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Q1.1: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that </a:t>
            </a:r>
            <a:r>
              <a:rPr lang="en-US" dirty="0"/>
              <a:t>the caches are initially empty.  </a:t>
            </a:r>
            <a:r>
              <a:rPr lang="en-US" dirty="0" smtClean="0"/>
              <a:t>Only </a:t>
            </a:r>
            <a:r>
              <a:rPr lang="en-US" dirty="0"/>
              <a:t>accesses to matrix A cause memory references and all other necessary variables are stored in registers.  Instructions are in a separate instruction cache.  </a:t>
            </a:r>
            <a:endParaRPr lang="en-US" dirty="0" smtClean="0"/>
          </a:p>
          <a:p>
            <a:r>
              <a:rPr lang="en-US" dirty="0"/>
              <a:t>Consider a 4KB </a:t>
            </a:r>
            <a:r>
              <a:rPr lang="en-US" dirty="0" smtClean="0"/>
              <a:t>DM </a:t>
            </a:r>
            <a:r>
              <a:rPr lang="en-US" dirty="0"/>
              <a:t>data cache with </a:t>
            </a:r>
            <a:r>
              <a:rPr lang="en-US" dirty="0" smtClean="0"/>
              <a:t>32 </a:t>
            </a:r>
            <a:r>
              <a:rPr lang="en-US" altLang="zh-CN" dirty="0" smtClean="0"/>
              <a:t>Bytes/block</a:t>
            </a:r>
            <a:r>
              <a:rPr lang="en-US" dirty="0" smtClean="0"/>
              <a:t>. Calculate the number of cache misses for Loop A and Loop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800600" cy="1143000"/>
          </a:xfrm>
        </p:spPr>
        <p:txBody>
          <a:bodyPr/>
          <a:lstStyle/>
          <a:p>
            <a:r>
              <a:rPr lang="en-US" dirty="0" smtClean="0"/>
              <a:t>A1.1: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219202"/>
            <a:ext cx="11049000" cy="203994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4KB </a:t>
            </a:r>
            <a:r>
              <a:rPr lang="en-US" dirty="0" smtClean="0"/>
              <a:t>DM cache </a:t>
            </a:r>
            <a:r>
              <a:rPr lang="en-US" dirty="0"/>
              <a:t>with </a:t>
            </a:r>
            <a:r>
              <a:rPr lang="en-US" dirty="0" smtClean="0"/>
              <a:t>32 </a:t>
            </a:r>
            <a:r>
              <a:rPr lang="en-US" altLang="zh-CN" dirty="0" smtClean="0"/>
              <a:t>Bytes/block</a:t>
            </a:r>
            <a:r>
              <a:rPr lang="en-US" dirty="0" smtClean="0"/>
              <a:t>. Total 128 blocks.</a:t>
            </a:r>
          </a:p>
          <a:p>
            <a:r>
              <a:rPr lang="en-US" dirty="0"/>
              <a:t>Matrix A has </a:t>
            </a:r>
            <a:r>
              <a:rPr lang="en-US" dirty="0" smtClean="0"/>
              <a:t>128 rows and </a:t>
            </a:r>
            <a:r>
              <a:rPr lang="en-US" dirty="0"/>
              <a:t>64 </a:t>
            </a:r>
            <a:r>
              <a:rPr lang="en-US" dirty="0" smtClean="0"/>
              <a:t>columns. Each </a:t>
            </a:r>
            <a:r>
              <a:rPr lang="en-US" dirty="0"/>
              <a:t>row </a:t>
            </a:r>
            <a:r>
              <a:rPr lang="en-US" dirty="0" smtClean="0"/>
              <a:t>has </a:t>
            </a:r>
            <a:r>
              <a:rPr lang="en-US" dirty="0"/>
              <a:t>64 </a:t>
            </a:r>
            <a:r>
              <a:rPr lang="en-US" dirty="0" smtClean="0"/>
              <a:t>32-bit (4B) integers and occupies (64*4/32)=8 cache blocks. </a:t>
            </a:r>
          </a:p>
          <a:p>
            <a:r>
              <a:rPr lang="en-US" dirty="0" smtClean="0"/>
              <a:t>Loop </a:t>
            </a:r>
            <a:r>
              <a:rPr lang="en-US" dirty="0"/>
              <a:t>A accesses memory sequentially (each iteration of Loop A sums a row in </a:t>
            </a:r>
            <a:r>
              <a:rPr lang="en-US" dirty="0" smtClean="0"/>
              <a:t>matrix A</a:t>
            </a:r>
            <a:r>
              <a:rPr lang="en-US" dirty="0"/>
              <a:t>), an access to </a:t>
            </a:r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that </a:t>
            </a:r>
            <a:r>
              <a:rPr lang="en-US" dirty="0"/>
              <a:t>maps to the first </a:t>
            </a:r>
            <a:r>
              <a:rPr lang="en-US" dirty="0" smtClean="0"/>
              <a:t>word </a:t>
            </a:r>
            <a:r>
              <a:rPr lang="en-US" dirty="0"/>
              <a:t>in a cache line will miss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red words</a:t>
            </a:r>
            <a:r>
              <a:rPr lang="en-US" dirty="0" smtClean="0"/>
              <a:t> in the table) but </a:t>
            </a:r>
            <a:r>
              <a:rPr lang="en-US" dirty="0"/>
              <a:t>the </a:t>
            </a:r>
            <a:r>
              <a:rPr lang="en-US" dirty="0" smtClean="0"/>
              <a:t>next 7 </a:t>
            </a:r>
            <a:r>
              <a:rPr lang="en-US" dirty="0"/>
              <a:t>accesses will hit. Therefore, Loop A will only have compulsory </a:t>
            </a:r>
            <a:r>
              <a:rPr lang="en-US" dirty="0" smtClean="0"/>
              <a:t>misses, with total of 128*(</a:t>
            </a:r>
            <a:r>
              <a:rPr lang="en-US" dirty="0"/>
              <a:t>64/8</a:t>
            </a:r>
            <a:r>
              <a:rPr lang="en-US" dirty="0" smtClean="0"/>
              <a:t>)=1024 misses.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21067"/>
              </p:ext>
            </p:extLst>
          </p:nvPr>
        </p:nvGraphicFramePr>
        <p:xfrm>
          <a:off x="1752600" y="3063240"/>
          <a:ext cx="858519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1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7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857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613575"/>
              </p:ext>
            </p:extLst>
          </p:nvPr>
        </p:nvGraphicFramePr>
        <p:xfrm>
          <a:off x="4800600" y="76200"/>
          <a:ext cx="7327026" cy="1156345"/>
        </p:xfrm>
        <a:graphic>
          <a:graphicData uri="http://schemas.openxmlformats.org/drawingml/2006/table">
            <a:tbl>
              <a:tblPr/>
              <a:tblGrid>
                <a:gridCol w="36635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6635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032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3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3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9531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72200" y="61823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5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800600" cy="1143000"/>
          </a:xfrm>
        </p:spPr>
        <p:txBody>
          <a:bodyPr/>
          <a:lstStyle/>
          <a:p>
            <a:r>
              <a:rPr lang="en-US" dirty="0" smtClean="0"/>
              <a:t>A1.1: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219201"/>
            <a:ext cx="11049000" cy="2209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4KB </a:t>
            </a:r>
            <a:r>
              <a:rPr lang="en-US" dirty="0" smtClean="0"/>
              <a:t>DM cache </a:t>
            </a:r>
            <a:r>
              <a:rPr lang="en-US" dirty="0"/>
              <a:t>with </a:t>
            </a:r>
            <a:r>
              <a:rPr lang="en-US" dirty="0" smtClean="0"/>
              <a:t>32 </a:t>
            </a:r>
            <a:r>
              <a:rPr lang="en-US" altLang="zh-CN" dirty="0" smtClean="0"/>
              <a:t>Bytes/block</a:t>
            </a:r>
            <a:r>
              <a:rPr lang="en-US" dirty="0" smtClean="0"/>
              <a:t>. Total 128 blocks.</a:t>
            </a:r>
          </a:p>
          <a:p>
            <a:r>
              <a:rPr lang="en-US" dirty="0"/>
              <a:t>Matrix A has </a:t>
            </a:r>
            <a:r>
              <a:rPr lang="en-US" dirty="0" smtClean="0"/>
              <a:t>128 rows and </a:t>
            </a:r>
            <a:r>
              <a:rPr lang="en-US" dirty="0"/>
              <a:t>64 </a:t>
            </a:r>
            <a:r>
              <a:rPr lang="en-US" dirty="0" smtClean="0"/>
              <a:t>columns. Each </a:t>
            </a:r>
            <a:r>
              <a:rPr lang="en-US" dirty="0"/>
              <a:t>row </a:t>
            </a:r>
            <a:r>
              <a:rPr lang="en-US" dirty="0" smtClean="0"/>
              <a:t>has </a:t>
            </a:r>
            <a:r>
              <a:rPr lang="en-US" dirty="0"/>
              <a:t>64 </a:t>
            </a:r>
            <a:r>
              <a:rPr lang="en-US" dirty="0" smtClean="0"/>
              <a:t>32-bit (4B) integers and occupies (64*4/32)=8 cache blocks. </a:t>
            </a:r>
          </a:p>
          <a:p>
            <a:r>
              <a:rPr lang="en-US" dirty="0" smtClean="0"/>
              <a:t>Consecutive accesses in Loop B use every 8</a:t>
            </a:r>
            <a:r>
              <a:rPr lang="en-US" baseline="30000" dirty="0" smtClean="0"/>
              <a:t>th</a:t>
            </a:r>
            <a:r>
              <a:rPr lang="en-US" dirty="0" smtClean="0"/>
              <a:t> cache block (B0, B8, B16…). When </a:t>
            </a:r>
            <a:r>
              <a:rPr lang="en-US" dirty="0"/>
              <a:t>Loop B accesses a column, all the data that the previous </a:t>
            </a:r>
            <a:r>
              <a:rPr lang="en-US" dirty="0" smtClean="0"/>
              <a:t>iterations brought </a:t>
            </a:r>
            <a:r>
              <a:rPr lang="en-US" dirty="0"/>
              <a:t>in </a:t>
            </a:r>
            <a:r>
              <a:rPr lang="en-US" dirty="0" smtClean="0"/>
              <a:t>earlier would </a:t>
            </a:r>
            <a:r>
              <a:rPr lang="en-US" dirty="0"/>
              <a:t>have already been evicted. Thus, every access will cause </a:t>
            </a:r>
            <a:r>
              <a:rPr lang="en-US" dirty="0" smtClean="0"/>
              <a:t>a cache miss, with total of  128*64=8192 misses.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09828"/>
              </p:ext>
            </p:extLst>
          </p:nvPr>
        </p:nvGraphicFramePr>
        <p:xfrm>
          <a:off x="1752600" y="3215640"/>
          <a:ext cx="858519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1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7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857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/>
        </p:nvGraphicFramePr>
        <p:xfrm>
          <a:off x="4800600" y="76200"/>
          <a:ext cx="7327026" cy="1156345"/>
        </p:xfrm>
        <a:graphic>
          <a:graphicData uri="http://schemas.openxmlformats.org/drawingml/2006/table">
            <a:tbl>
              <a:tblPr/>
              <a:tblGrid>
                <a:gridCol w="36635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6635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032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3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3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9531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627730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60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800600" cy="1143000"/>
          </a:xfrm>
        </p:spPr>
        <p:txBody>
          <a:bodyPr/>
          <a:lstStyle/>
          <a:p>
            <a:r>
              <a:rPr lang="en-US" dirty="0" smtClean="0"/>
              <a:t>Q1.2: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1219202"/>
            <a:ext cx="11049000" cy="203994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dirty="0" smtClean="0"/>
              <a:t>DM cache </a:t>
            </a:r>
            <a:r>
              <a:rPr lang="en-US" dirty="0"/>
              <a:t>with </a:t>
            </a:r>
            <a:r>
              <a:rPr lang="en-US" dirty="0" smtClean="0"/>
              <a:t>32 </a:t>
            </a:r>
            <a:r>
              <a:rPr lang="en-US" altLang="zh-CN" dirty="0" smtClean="0"/>
              <a:t>Bytes/block</a:t>
            </a:r>
            <a:r>
              <a:rPr lang="en-US" dirty="0" smtClean="0"/>
              <a:t>. What is the </a:t>
            </a:r>
            <a:r>
              <a:rPr lang="en-US" dirty="0"/>
              <a:t>minimum number of cache </a:t>
            </a:r>
            <a:r>
              <a:rPr lang="en-US" dirty="0" smtClean="0"/>
              <a:t>blocks required </a:t>
            </a:r>
            <a:r>
              <a:rPr lang="en-US" dirty="0"/>
              <a:t>if Loop A is to run </a:t>
            </a:r>
            <a:r>
              <a:rPr lang="en-US" dirty="0" smtClean="0"/>
              <a:t>with </a:t>
            </a:r>
            <a:r>
              <a:rPr lang="en-US" altLang="zh-CN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compulsory misses.  </a:t>
            </a:r>
            <a:r>
              <a:rPr lang="en-US" dirty="0" smtClean="0"/>
              <a:t>What is </a:t>
            </a:r>
            <a:r>
              <a:rPr lang="en-US" dirty="0"/>
              <a:t>the minimum number of cache </a:t>
            </a:r>
            <a:r>
              <a:rPr lang="en-US" dirty="0" smtClean="0"/>
              <a:t>blocks </a:t>
            </a:r>
            <a:r>
              <a:rPr lang="en-US" dirty="0"/>
              <a:t>required </a:t>
            </a:r>
            <a:r>
              <a:rPr lang="en-US" dirty="0" smtClean="0"/>
              <a:t>if </a:t>
            </a:r>
            <a:r>
              <a:rPr lang="en-US" dirty="0"/>
              <a:t>Loop B is to run </a:t>
            </a:r>
            <a:r>
              <a:rPr lang="en-US" dirty="0" smtClean="0"/>
              <a:t>with only </a:t>
            </a:r>
            <a:r>
              <a:rPr lang="en-US" dirty="0"/>
              <a:t>compulsory misses.</a:t>
            </a: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/>
        </p:nvGraphicFramePr>
        <p:xfrm>
          <a:off x="4800600" y="76200"/>
          <a:ext cx="7327026" cy="1156345"/>
        </p:xfrm>
        <a:graphic>
          <a:graphicData uri="http://schemas.openxmlformats.org/drawingml/2006/table">
            <a:tbl>
              <a:tblPr/>
              <a:tblGrid>
                <a:gridCol w="36635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6635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032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3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3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9531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62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495800" cy="1143000"/>
          </a:xfrm>
        </p:spPr>
        <p:txBody>
          <a:bodyPr/>
          <a:lstStyle/>
          <a:p>
            <a:r>
              <a:rPr lang="en-US" dirty="0" smtClean="0"/>
              <a:t>A1.2</a:t>
            </a:r>
            <a:r>
              <a:rPr lang="en-US" dirty="0"/>
              <a:t>: DM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</a:t>
            </a:r>
            <a:r>
              <a:rPr lang="en-US" i="1" dirty="0"/>
              <a:t>Loop </a:t>
            </a:r>
            <a:r>
              <a:rPr lang="en-US" dirty="0"/>
              <a:t>A accesses memory sequentially, we can overwrite the cache </a:t>
            </a:r>
            <a:r>
              <a:rPr lang="en-US" dirty="0" smtClean="0"/>
              <a:t>blocks </a:t>
            </a:r>
            <a:r>
              <a:rPr lang="en-US" dirty="0"/>
              <a:t>that </a:t>
            </a:r>
            <a:r>
              <a:rPr lang="en-US" dirty="0" smtClean="0"/>
              <a:t>were previous </a:t>
            </a:r>
            <a:r>
              <a:rPr lang="en-US" dirty="0"/>
              <a:t>brought in. Loop A will only require 1 cache </a:t>
            </a:r>
            <a:r>
              <a:rPr lang="en-US" dirty="0" smtClean="0"/>
              <a:t>block </a:t>
            </a:r>
            <a:r>
              <a:rPr lang="en-US" dirty="0"/>
              <a:t>to run without any </a:t>
            </a:r>
            <a:r>
              <a:rPr lang="en-US" dirty="0" smtClean="0"/>
              <a:t>cache misses </a:t>
            </a:r>
            <a:r>
              <a:rPr lang="en-US" dirty="0"/>
              <a:t>other than compulsory misses.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2474"/>
              </p:ext>
            </p:extLst>
          </p:nvPr>
        </p:nvGraphicFramePr>
        <p:xfrm>
          <a:off x="1752600" y="2998098"/>
          <a:ext cx="85851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571239"/>
            <a:ext cx="10972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07924"/>
              </p:ext>
            </p:extLst>
          </p:nvPr>
        </p:nvGraphicFramePr>
        <p:xfrm>
          <a:off x="4800600" y="0"/>
          <a:ext cx="7327026" cy="1156345"/>
        </p:xfrm>
        <a:graphic>
          <a:graphicData uri="http://schemas.openxmlformats.org/drawingml/2006/table">
            <a:tbl>
              <a:tblPr/>
              <a:tblGrid>
                <a:gridCol w="36635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6635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032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3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3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9531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1007"/>
              </p:ext>
            </p:extLst>
          </p:nvPr>
        </p:nvGraphicFramePr>
        <p:xfrm>
          <a:off x="1752600" y="3892176"/>
          <a:ext cx="85851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A[0][8]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5562600" y="3429000"/>
            <a:ext cx="484632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86661"/>
              </p:ext>
            </p:extLst>
          </p:nvPr>
        </p:nvGraphicFramePr>
        <p:xfrm>
          <a:off x="1752600" y="4811717"/>
          <a:ext cx="85851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A[0][16]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A[0][17]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A[0][18]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562600" y="4348541"/>
            <a:ext cx="484632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33961"/>
              </p:ext>
            </p:extLst>
          </p:nvPr>
        </p:nvGraphicFramePr>
        <p:xfrm>
          <a:off x="1754633" y="5801049"/>
          <a:ext cx="85851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A[0][24]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A[0][26]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A[0][27]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A[0][28]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564633" y="5337873"/>
            <a:ext cx="484632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11368" y="6245378"/>
            <a:ext cx="484632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7118" y="64154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419600" cy="1143000"/>
          </a:xfrm>
        </p:spPr>
        <p:txBody>
          <a:bodyPr/>
          <a:lstStyle/>
          <a:p>
            <a:r>
              <a:rPr lang="en-US" dirty="0" smtClean="0"/>
              <a:t>A1.2</a:t>
            </a:r>
            <a:r>
              <a:rPr lang="en-US" dirty="0"/>
              <a:t>: DM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7877" y="1219200"/>
            <a:ext cx="109728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Consecutive accesses in Loop B use every 8</a:t>
            </a:r>
            <a:r>
              <a:rPr lang="en-US" baseline="30000" dirty="0" smtClean="0"/>
              <a:t>th</a:t>
            </a:r>
            <a:r>
              <a:rPr lang="en-US" dirty="0"/>
              <a:t> cache block (B0, B8, B16…), and we have 128 elements in a </a:t>
            </a:r>
            <a:r>
              <a:rPr lang="en-US" dirty="0" smtClean="0"/>
              <a:t>matrix A </a:t>
            </a:r>
            <a:r>
              <a:rPr lang="en-US" dirty="0"/>
              <a:t>column, Loop B requires </a:t>
            </a:r>
            <a:r>
              <a:rPr lang="en-US" dirty="0" smtClean="0"/>
              <a:t>128*8=1024 </a:t>
            </a:r>
            <a:r>
              <a:rPr lang="en-US" dirty="0"/>
              <a:t>cache </a:t>
            </a:r>
            <a:r>
              <a:rPr lang="en-US" dirty="0" smtClean="0"/>
              <a:t>blocks to run </a:t>
            </a:r>
            <a:r>
              <a:rPr lang="en-US" dirty="0"/>
              <a:t>with only compulsory </a:t>
            </a:r>
            <a:r>
              <a:rPr lang="en-US" dirty="0" smtClean="0"/>
              <a:t>misses.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r>
              <a:rPr lang="zh-CN" altLang="en-US" dirty="0"/>
              <a:t> </a:t>
            </a:r>
            <a:r>
              <a:rPr lang="en-US" altLang="zh-CN" dirty="0" smtClean="0"/>
              <a:t>accesses B0 (containing A[0][0]), B8 </a:t>
            </a:r>
            <a:r>
              <a:rPr lang="en-US" altLang="zh-CN" dirty="0"/>
              <a:t>(containing </a:t>
            </a:r>
            <a:r>
              <a:rPr lang="en-US" altLang="zh-CN" dirty="0" smtClean="0"/>
              <a:t>A[1][</a:t>
            </a:r>
            <a:r>
              <a:rPr lang="en-US" altLang="zh-CN" dirty="0"/>
              <a:t>0]), </a:t>
            </a:r>
            <a:r>
              <a:rPr lang="en-US" altLang="zh-CN" dirty="0" smtClean="0"/>
              <a:t>B16 </a:t>
            </a:r>
            <a:r>
              <a:rPr lang="en-US" altLang="zh-CN" dirty="0"/>
              <a:t>(containing </a:t>
            </a:r>
            <a:r>
              <a:rPr lang="en-US" altLang="zh-CN" dirty="0" smtClean="0"/>
              <a:t>A[2][</a:t>
            </a:r>
            <a:r>
              <a:rPr lang="en-US" altLang="zh-CN" dirty="0"/>
              <a:t>0</a:t>
            </a:r>
            <a:r>
              <a:rPr lang="en-US" altLang="zh-CN" dirty="0" smtClean="0"/>
              <a:t>]) … B1016 </a:t>
            </a:r>
            <a:r>
              <a:rPr lang="en-US" altLang="zh-CN" dirty="0"/>
              <a:t>(containing </a:t>
            </a:r>
            <a:r>
              <a:rPr lang="en-US" altLang="zh-CN" dirty="0" smtClean="0"/>
              <a:t>A[127][</a:t>
            </a:r>
            <a:r>
              <a:rPr lang="en-US" altLang="zh-CN" dirty="0"/>
              <a:t>0</a:t>
            </a:r>
            <a:r>
              <a:rPr lang="en-US" altLang="zh-CN" dirty="0" smtClean="0"/>
              <a:t>]).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  <a:r>
              <a:rPr lang="zh-CN" altLang="en-US" dirty="0" smtClean="0"/>
              <a:t> </a:t>
            </a:r>
            <a:r>
              <a:rPr lang="en-US" altLang="zh-CN" dirty="0"/>
              <a:t>accesses B0 (containing A[0</a:t>
            </a:r>
            <a:r>
              <a:rPr lang="en-US" altLang="zh-CN" dirty="0" smtClean="0"/>
              <a:t>][1]), </a:t>
            </a:r>
            <a:r>
              <a:rPr lang="en-US" altLang="zh-CN" dirty="0"/>
              <a:t>B8 (containing A[1</a:t>
            </a:r>
            <a:r>
              <a:rPr lang="en-US" altLang="zh-CN" dirty="0" smtClean="0"/>
              <a:t>][1]), </a:t>
            </a:r>
            <a:r>
              <a:rPr lang="en-US" altLang="zh-CN" dirty="0"/>
              <a:t>B16 (containing A[2</a:t>
            </a:r>
            <a:r>
              <a:rPr lang="en-US" altLang="zh-CN" dirty="0" smtClean="0"/>
              <a:t>][1]) </a:t>
            </a:r>
            <a:r>
              <a:rPr lang="en-US" altLang="zh-CN" dirty="0"/>
              <a:t>… B1016 (containing A[127</a:t>
            </a:r>
            <a:r>
              <a:rPr lang="en-US" altLang="zh-CN" dirty="0" smtClean="0"/>
              <a:t>][1</a:t>
            </a:r>
            <a:r>
              <a:rPr lang="en-US" altLang="zh-CN" dirty="0" smtClean="0"/>
              <a:t>]), all hits</a:t>
            </a:r>
            <a:endParaRPr lang="en-US" altLang="zh-CN" dirty="0"/>
          </a:p>
          <a:p>
            <a:pPr lvl="1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r>
              <a:rPr lang="zh-CN" altLang="en-US" dirty="0" smtClean="0"/>
              <a:t> </a:t>
            </a:r>
            <a:r>
              <a:rPr lang="en-US" altLang="zh-CN" dirty="0"/>
              <a:t>accesses </a:t>
            </a:r>
            <a:r>
              <a:rPr lang="en-US" altLang="zh-CN" dirty="0" smtClean="0"/>
              <a:t>B1 </a:t>
            </a:r>
            <a:r>
              <a:rPr lang="en-US" altLang="zh-CN" dirty="0"/>
              <a:t>(containing A[0</a:t>
            </a:r>
            <a:r>
              <a:rPr lang="en-US" altLang="zh-CN" dirty="0" smtClean="0"/>
              <a:t>][8]), B9 </a:t>
            </a:r>
            <a:r>
              <a:rPr lang="en-US" altLang="zh-CN" dirty="0"/>
              <a:t>(containing A[1</a:t>
            </a:r>
            <a:r>
              <a:rPr lang="en-US" altLang="zh-CN" dirty="0" smtClean="0"/>
              <a:t>][8]), B17 </a:t>
            </a:r>
            <a:r>
              <a:rPr lang="en-US" altLang="zh-CN" dirty="0"/>
              <a:t>(containing A[2</a:t>
            </a:r>
            <a:r>
              <a:rPr lang="en-US" altLang="zh-CN" dirty="0" smtClean="0"/>
              <a:t>][8]) </a:t>
            </a:r>
            <a:r>
              <a:rPr lang="en-US" altLang="zh-CN" dirty="0"/>
              <a:t>… </a:t>
            </a:r>
            <a:r>
              <a:rPr lang="en-US" altLang="zh-CN" dirty="0" smtClean="0"/>
              <a:t>B1017 </a:t>
            </a:r>
            <a:r>
              <a:rPr lang="en-US" altLang="zh-CN" dirty="0"/>
              <a:t>(containing A[127</a:t>
            </a:r>
            <a:r>
              <a:rPr lang="en-US" altLang="zh-CN" dirty="0" smtClean="0"/>
              <a:t>][8]).</a:t>
            </a:r>
            <a:endParaRPr lang="en-US" altLang="zh-CN" dirty="0"/>
          </a:p>
          <a:p>
            <a:pPr lvl="1"/>
            <a:r>
              <a:rPr lang="en-US" altLang="zh-CN" dirty="0" smtClean="0"/>
              <a:t>63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iteration </a:t>
            </a:r>
            <a:r>
              <a:rPr lang="en-US" altLang="zh-CN" dirty="0"/>
              <a:t>accesses </a:t>
            </a:r>
            <a:r>
              <a:rPr lang="en-US" altLang="zh-CN" dirty="0" smtClean="0"/>
              <a:t>B7 </a:t>
            </a:r>
            <a:r>
              <a:rPr lang="en-US" altLang="zh-CN" dirty="0"/>
              <a:t>(containing A[0</a:t>
            </a:r>
            <a:r>
              <a:rPr lang="en-US" altLang="zh-CN" dirty="0" smtClean="0"/>
              <a:t>][63]), </a:t>
            </a:r>
            <a:r>
              <a:rPr lang="en-US" altLang="zh-CN" dirty="0"/>
              <a:t>B8 (containing A[1</a:t>
            </a:r>
            <a:r>
              <a:rPr lang="en-US" altLang="zh-CN" dirty="0" smtClean="0"/>
              <a:t>][</a:t>
            </a:r>
            <a:r>
              <a:rPr lang="en-US" altLang="zh-CN" dirty="0"/>
              <a:t>63</a:t>
            </a:r>
            <a:r>
              <a:rPr lang="en-US" altLang="zh-CN" dirty="0" smtClean="0"/>
              <a:t>]), </a:t>
            </a:r>
            <a:r>
              <a:rPr lang="en-US" altLang="zh-CN" dirty="0"/>
              <a:t>B16 (containing A[2</a:t>
            </a:r>
            <a:r>
              <a:rPr lang="en-US" altLang="zh-CN" dirty="0" smtClean="0"/>
              <a:t>][</a:t>
            </a:r>
            <a:r>
              <a:rPr lang="en-US" altLang="zh-CN" dirty="0"/>
              <a:t>63</a:t>
            </a:r>
            <a:r>
              <a:rPr lang="en-US" altLang="zh-CN" dirty="0" smtClean="0"/>
              <a:t>]) </a:t>
            </a:r>
            <a:r>
              <a:rPr lang="en-US" altLang="zh-CN" dirty="0"/>
              <a:t>… </a:t>
            </a:r>
            <a:r>
              <a:rPr lang="en-US" altLang="zh-CN" dirty="0" smtClean="0"/>
              <a:t>B1023 </a:t>
            </a:r>
            <a:r>
              <a:rPr lang="en-US" altLang="zh-CN" dirty="0"/>
              <a:t>(containing A[127</a:t>
            </a:r>
            <a:r>
              <a:rPr lang="en-US" altLang="zh-CN" dirty="0" smtClean="0"/>
              <a:t>][</a:t>
            </a:r>
            <a:r>
              <a:rPr lang="en-US" altLang="zh-CN" dirty="0"/>
              <a:t>63</a:t>
            </a:r>
            <a:r>
              <a:rPr lang="en-US" altLang="zh-CN" dirty="0" smtClean="0"/>
              <a:t>]).  </a:t>
            </a:r>
            <a:endParaRPr lang="en-US" altLang="zh-CN" dirty="0" smtClean="0"/>
          </a:p>
          <a:p>
            <a:r>
              <a:rPr lang="en-US" altLang="zh-CN" dirty="0" smtClean="0"/>
              <a:t>But is 128 blocks sufficient? </a:t>
            </a:r>
          </a:p>
          <a:p>
            <a:pPr lvl="1"/>
            <a:r>
              <a:rPr lang="en-US" altLang="zh-CN" dirty="0" smtClean="0"/>
              <a:t>With 1024 blocks: first 8 iterations, use {B0, B8, B16…}; second 8 iterations, use {B1, B9, B17…}; next 8 iterations, use {B2, B10, B18…}. </a:t>
            </a:r>
          </a:p>
          <a:p>
            <a:pPr lvl="1"/>
            <a:r>
              <a:rPr lang="en-US" altLang="zh-CN" dirty="0" smtClean="0"/>
              <a:t>With 128 blocks</a:t>
            </a:r>
            <a:r>
              <a:rPr lang="en-US" altLang="zh-CN" dirty="0"/>
              <a:t>: first 8 iterations, use {B0, B8, B16…}; second 8 iterations, use {B0, B8, B16…}</a:t>
            </a:r>
            <a:r>
              <a:rPr lang="en-US" altLang="zh-CN" dirty="0" smtClean="0"/>
              <a:t>; </a:t>
            </a:r>
            <a:r>
              <a:rPr lang="en-US" altLang="zh-CN" dirty="0"/>
              <a:t>next 8 iterations, use {B0, B8, B16…}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5648"/>
              </p:ext>
            </p:extLst>
          </p:nvPr>
        </p:nvGraphicFramePr>
        <p:xfrm>
          <a:off x="1752600" y="3139440"/>
          <a:ext cx="858519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3">
                  <a:extLst>
                    <a:ext uri="{9D8B030D-6E8A-4147-A177-3AD203B41FA5}">
                      <a16:colId xmlns:a16="http://schemas.microsoft.com/office/drawing/2014/main" val="600171862"/>
                    </a:ext>
                  </a:extLst>
                </a:gridCol>
                <a:gridCol w="941988">
                  <a:extLst>
                    <a:ext uri="{9D8B030D-6E8A-4147-A177-3AD203B41FA5}">
                      <a16:colId xmlns:a16="http://schemas.microsoft.com/office/drawing/2014/main" val="2464733684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146683723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350833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888063478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3293645811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80411025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1139558882"/>
                    </a:ext>
                  </a:extLst>
                </a:gridCol>
                <a:gridCol w="953911">
                  <a:extLst>
                    <a:ext uri="{9D8B030D-6E8A-4147-A177-3AD203B41FA5}">
                      <a16:colId xmlns:a16="http://schemas.microsoft.com/office/drawing/2014/main" val="49804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1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A[0][39]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7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A[0][49]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A[0][58]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A[0][59]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A[0][63]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A[1][7]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85738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741591"/>
              </p:ext>
            </p:extLst>
          </p:nvPr>
        </p:nvGraphicFramePr>
        <p:xfrm>
          <a:off x="4800600" y="0"/>
          <a:ext cx="7327026" cy="1156345"/>
        </p:xfrm>
        <a:graphic>
          <a:graphicData uri="http://schemas.openxmlformats.org/drawingml/2006/table">
            <a:tbl>
              <a:tblPr/>
              <a:tblGrid>
                <a:gridCol w="366351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66351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2032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3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3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3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9531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64;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128; 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5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89354" marR="89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627730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1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20093</TotalTime>
  <Words>2389</Words>
  <Application>Microsoft Office PowerPoint</Application>
  <PresentationFormat>Widescreen</PresentationFormat>
  <Paragraphs>414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Batang</vt:lpstr>
      <vt:lpstr>ＭＳ Ｐゴシック</vt:lpstr>
      <vt:lpstr>宋体</vt:lpstr>
      <vt:lpstr>Arial</vt:lpstr>
      <vt:lpstr>Calibri</vt:lpstr>
      <vt:lpstr>Courier New</vt:lpstr>
      <vt:lpstr>Times New Roman</vt:lpstr>
      <vt:lpstr>Wingdings</vt:lpstr>
      <vt:lpstr>Office Theme</vt:lpstr>
      <vt:lpstr>1_CS252-template</vt:lpstr>
      <vt:lpstr>L10  Cache Optimizations Exercises</vt:lpstr>
      <vt:lpstr>Q1: Loop ordering</vt:lpstr>
      <vt:lpstr>Q1.1: DM cache</vt:lpstr>
      <vt:lpstr>A1.1: DM Cache</vt:lpstr>
      <vt:lpstr>A1.1: DM Cache</vt:lpstr>
      <vt:lpstr>Q1.2: DM Cache</vt:lpstr>
      <vt:lpstr>A1.2: DM Cache</vt:lpstr>
      <vt:lpstr>A1.2: DM Cache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Gu, Zonghua</cp:lastModifiedBy>
  <cp:revision>491</cp:revision>
  <cp:lastPrinted>2013-10-02T04:31:49Z</cp:lastPrinted>
  <dcterms:created xsi:type="dcterms:W3CDTF">2012-02-15T14:17:37Z</dcterms:created>
  <dcterms:modified xsi:type="dcterms:W3CDTF">2018-05-01T00:31:47Z</dcterms:modified>
</cp:coreProperties>
</file>