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  <p:sldMasterId id="2147483685" r:id="rId2"/>
  </p:sldMasterIdLst>
  <p:notesMasterIdLst>
    <p:notesMasterId r:id="rId20"/>
  </p:notesMasterIdLst>
  <p:handoutMasterIdLst>
    <p:handoutMasterId r:id="rId21"/>
  </p:handoutMasterIdLst>
  <p:sldIdLst>
    <p:sldId id="396" r:id="rId3"/>
    <p:sldId id="403" r:id="rId4"/>
    <p:sldId id="401" r:id="rId5"/>
    <p:sldId id="402" r:id="rId6"/>
    <p:sldId id="407" r:id="rId7"/>
    <p:sldId id="408" r:id="rId8"/>
    <p:sldId id="409" r:id="rId9"/>
    <p:sldId id="412" r:id="rId10"/>
    <p:sldId id="410" r:id="rId11"/>
    <p:sldId id="413" r:id="rId12"/>
    <p:sldId id="414" r:id="rId13"/>
    <p:sldId id="420" r:id="rId14"/>
    <p:sldId id="416" r:id="rId15"/>
    <p:sldId id="417" r:id="rId16"/>
    <p:sldId id="422" r:id="rId17"/>
    <p:sldId id="418" r:id="rId18"/>
    <p:sldId id="41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 18" id="{509693CF-0D60-4D57-9C27-A03903E79DBB}">
          <p14:sldIdLst>
            <p14:sldId id="396"/>
          </p14:sldIdLst>
        </p14:section>
        <p14:section name="Optimizing for Caches" id="{44C574C9-C652-4843-9530-5B5F5742D5E2}">
          <p14:sldIdLst>
            <p14:sldId id="403"/>
            <p14:sldId id="401"/>
            <p14:sldId id="402"/>
            <p14:sldId id="407"/>
          </p14:sldIdLst>
        </p14:section>
        <p14:section name="Example Cache Questions" id="{365C9BDF-D565-4B64-A9AC-EE2434928867}">
          <p14:sldIdLst>
            <p14:sldId id="408"/>
            <p14:sldId id="409"/>
            <p14:sldId id="412"/>
            <p14:sldId id="410"/>
            <p14:sldId id="413"/>
            <p14:sldId id="414"/>
            <p14:sldId id="420"/>
            <p14:sldId id="416"/>
            <p14:sldId id="417"/>
            <p14:sldId id="422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4B2A85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5499" autoAdjust="0"/>
  </p:normalViewPr>
  <p:slideViewPr>
    <p:cSldViewPr snapToGrid="0">
      <p:cViewPr varScale="1">
        <p:scale>
          <a:sx n="159" d="100"/>
          <a:sy n="159" d="100"/>
        </p:scale>
        <p:origin x="1780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94" y="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105EB-91D5-4326-8DCC-BFADB840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7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7ACB-247F-49B5-B960-EEFFB132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2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6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67F-52E7-45D4-9ACE-CAC7A31D58C8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6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DB61B0D-4F45-4C9A-931A-50F88C03B46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43643" y="-2231"/>
            <a:ext cx="1300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CSE351</a:t>
            </a:r>
            <a:r>
              <a:rPr lang="en-US" sz="900" b="0" i="0" baseline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Winter</a:t>
            </a:r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 2018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3735" y="-2231"/>
            <a:ext cx="976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L18:  Caches III</a:t>
            </a:r>
          </a:p>
        </p:txBody>
      </p:sp>
    </p:spTree>
    <p:extLst>
      <p:ext uri="{BB962C8B-B14F-4D97-AF65-F5344CB8AC3E}">
        <p14:creationId xmlns:p14="http://schemas.microsoft.com/office/powerpoint/2010/main" val="12336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L10  </a:t>
            </a:r>
            <a:r>
              <a:rPr lang="en-US" altLang="zh-CN" sz="3000" dirty="0"/>
              <a:t>Cache </a:t>
            </a:r>
            <a:r>
              <a:rPr lang="en-US" altLang="zh-CN" sz="3000" dirty="0" smtClean="0"/>
              <a:t>Optimizations Exercises</a:t>
            </a:r>
            <a:endParaRPr lang="en-US" sz="3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Zonghua Gu, </a:t>
            </a:r>
            <a:r>
              <a:rPr lang="en-US" altLang="zh-CN" dirty="0" smtClean="0"/>
              <a:t>2018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571500" y="562451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fld id="{C6FCE6CE-22EA-C947-BA59-D740F91D2B06}" type="datetime1">
              <a:rPr lang="en-US" sz="90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5/8/2018</a:t>
            </a:fld>
            <a:endParaRPr lang="en-US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700" y="5761435"/>
            <a:ext cx="264046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Acknowledgement: some slides taken from UC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203551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DM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001" y="1236133"/>
            <a:ext cx="3989399" cy="5473700"/>
          </a:xfrm>
        </p:spPr>
        <p:txBody>
          <a:bodyPr/>
          <a:lstStyle/>
          <a:p>
            <a:r>
              <a:rPr lang="en-US" dirty="0" smtClean="0"/>
              <a:t>16-</a:t>
            </a:r>
            <a:r>
              <a:rPr lang="en-US" altLang="zh-CN" dirty="0" smtClean="0"/>
              <a:t>Byte </a:t>
            </a:r>
            <a:r>
              <a:rPr lang="en-US" dirty="0" smtClean="0"/>
              <a:t>DM cache; 7</a:t>
            </a:r>
            <a:r>
              <a:rPr lang="en-US" altLang="zh-CN" dirty="0" smtClean="0"/>
              <a:t>-bit </a:t>
            </a:r>
            <a:r>
              <a:rPr lang="en-US" altLang="zh-CN" dirty="0"/>
              <a:t>memory </a:t>
            </a:r>
            <a:r>
              <a:rPr lang="en-US" dirty="0"/>
              <a:t>address: </a:t>
            </a:r>
            <a:r>
              <a:rPr lang="en-US" dirty="0" smtClean="0"/>
              <a:t>3-bit </a:t>
            </a:r>
            <a:r>
              <a:rPr lang="en-US" dirty="0"/>
              <a:t>Tag, </a:t>
            </a:r>
            <a:r>
              <a:rPr lang="en-US" dirty="0" smtClean="0"/>
              <a:t>1-bit </a:t>
            </a:r>
            <a:r>
              <a:rPr lang="en-US" dirty="0"/>
              <a:t>Set Index, </a:t>
            </a:r>
            <a:r>
              <a:rPr lang="en-US" dirty="0" smtClean="0"/>
              <a:t>3-bit </a:t>
            </a:r>
            <a:r>
              <a:rPr lang="en-US" dirty="0"/>
              <a:t>Offset </a:t>
            </a:r>
            <a:endParaRPr lang="en-US" dirty="0" smtClean="0"/>
          </a:p>
          <a:p>
            <a:pPr lvl="1"/>
            <a:r>
              <a:rPr lang="en-US" dirty="0" smtClean="0"/>
              <a:t>8 Bytes/block</a:t>
            </a:r>
          </a:p>
          <a:p>
            <a:pPr lvl="1"/>
            <a:r>
              <a:rPr lang="en-US" dirty="0" smtClean="0"/>
              <a:t>2 Sets (2 blocks)</a:t>
            </a:r>
          </a:p>
          <a:p>
            <a:r>
              <a:rPr lang="en-US" dirty="0" smtClean="0"/>
              <a:t>Q: suppose matrix A is stored at starting address 0000000. Compute the number of cache misses for Loop </a:t>
            </a:r>
            <a:r>
              <a:rPr lang="en-US" altLang="zh-CN" dirty="0" smtClean="0"/>
              <a:t>A or Loop 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2082807" y="3200385"/>
            <a:ext cx="990600" cy="605364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2082807" y="3809985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2082807" y="3505185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Line 9"/>
          <p:cNvSpPr>
            <a:spLocks noChangeShapeType="1"/>
          </p:cNvSpPr>
          <p:nvPr/>
        </p:nvSpPr>
        <p:spPr bwMode="auto">
          <a:xfrm>
            <a:off x="3289317" y="1650990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>
            <a:off x="3289317" y="1346190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1689117" y="3741217"/>
            <a:ext cx="75533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Cache</a:t>
            </a: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3044992" y="6190073"/>
            <a:ext cx="1552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Main Memory</a:t>
            </a:r>
          </a:p>
        </p:txBody>
      </p:sp>
      <p:sp>
        <p:nvSpPr>
          <p:cNvPr id="125" name="Rectangle 37"/>
          <p:cNvSpPr>
            <a:spLocks noChangeArrowheads="1"/>
          </p:cNvSpPr>
          <p:nvPr/>
        </p:nvSpPr>
        <p:spPr bwMode="auto">
          <a:xfrm>
            <a:off x="1473207" y="3200385"/>
            <a:ext cx="609600" cy="6096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Line 39"/>
          <p:cNvSpPr>
            <a:spLocks noChangeShapeType="1"/>
          </p:cNvSpPr>
          <p:nvPr/>
        </p:nvSpPr>
        <p:spPr bwMode="auto">
          <a:xfrm>
            <a:off x="1473207" y="3505185"/>
            <a:ext cx="609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9" name="Text Box 41"/>
          <p:cNvSpPr txBox="1">
            <a:spLocks noChangeArrowheads="1"/>
          </p:cNvSpPr>
          <p:nvPr/>
        </p:nvSpPr>
        <p:spPr bwMode="auto">
          <a:xfrm>
            <a:off x="1473208" y="2780263"/>
            <a:ext cx="4983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dirty="0">
                <a:solidFill>
                  <a:srgbClr val="FF0000"/>
                </a:solidFill>
                <a:latin typeface="Calibri"/>
              </a:rPr>
              <a:t>Tag</a:t>
            </a:r>
          </a:p>
        </p:txBody>
      </p:sp>
      <p:sp>
        <p:nvSpPr>
          <p:cNvPr id="130" name="Text Box 42"/>
          <p:cNvSpPr txBox="1">
            <a:spLocks noChangeArrowheads="1"/>
          </p:cNvSpPr>
          <p:nvPr/>
        </p:nvSpPr>
        <p:spPr bwMode="auto">
          <a:xfrm>
            <a:off x="2235208" y="2780263"/>
            <a:ext cx="6206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131" name="Rectangle 43" descr="5%"/>
          <p:cNvSpPr>
            <a:spLocks noChangeArrowheads="1"/>
          </p:cNvSpPr>
          <p:nvPr/>
        </p:nvSpPr>
        <p:spPr bwMode="auto">
          <a:xfrm>
            <a:off x="3289317" y="134619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44" descr="5%"/>
          <p:cNvSpPr>
            <a:spLocks noChangeArrowheads="1"/>
          </p:cNvSpPr>
          <p:nvPr/>
        </p:nvSpPr>
        <p:spPr bwMode="auto">
          <a:xfrm>
            <a:off x="2082807" y="320038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61" descr="5%"/>
          <p:cNvSpPr>
            <a:spLocks noChangeArrowheads="1"/>
          </p:cNvSpPr>
          <p:nvPr/>
        </p:nvSpPr>
        <p:spPr bwMode="auto">
          <a:xfrm>
            <a:off x="3289317" y="1650990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62" descr="5%"/>
          <p:cNvSpPr>
            <a:spLocks noChangeArrowheads="1"/>
          </p:cNvSpPr>
          <p:nvPr/>
        </p:nvSpPr>
        <p:spPr bwMode="auto">
          <a:xfrm>
            <a:off x="2082807" y="3509421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65"/>
          <p:cNvSpPr>
            <a:spLocks noChangeArrowheads="1"/>
          </p:cNvSpPr>
          <p:nvPr/>
        </p:nvSpPr>
        <p:spPr bwMode="auto">
          <a:xfrm>
            <a:off x="1092207" y="3200385"/>
            <a:ext cx="381000" cy="6096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Line 67"/>
          <p:cNvSpPr>
            <a:spLocks noChangeShapeType="1"/>
          </p:cNvSpPr>
          <p:nvPr/>
        </p:nvSpPr>
        <p:spPr bwMode="auto">
          <a:xfrm>
            <a:off x="1092207" y="3505185"/>
            <a:ext cx="381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6" name="Text Box 69"/>
          <p:cNvSpPr txBox="1">
            <a:spLocks noChangeArrowheads="1"/>
          </p:cNvSpPr>
          <p:nvPr/>
        </p:nvSpPr>
        <p:spPr bwMode="auto">
          <a:xfrm>
            <a:off x="953683" y="2780263"/>
            <a:ext cx="6416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Valid</a:t>
            </a:r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4199484" y="1346190"/>
            <a:ext cx="990600" cy="4967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Text Box 95"/>
          <p:cNvSpPr txBox="1">
            <a:spLocks noChangeArrowheads="1"/>
          </p:cNvSpPr>
          <p:nvPr/>
        </p:nvSpPr>
        <p:spPr bwMode="auto">
          <a:xfrm>
            <a:off x="603819" y="2780263"/>
            <a:ext cx="4816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5" name="Text Box 109"/>
          <p:cNvSpPr txBox="1">
            <a:spLocks noChangeArrowheads="1"/>
          </p:cNvSpPr>
          <p:nvPr/>
        </p:nvSpPr>
        <p:spPr bwMode="auto">
          <a:xfrm>
            <a:off x="40450" y="2780263"/>
            <a:ext cx="5926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 charset="0"/>
              </a:rPr>
              <a:t>Way</a:t>
            </a:r>
          </a:p>
        </p:txBody>
      </p:sp>
      <p:sp>
        <p:nvSpPr>
          <p:cNvPr id="186" name="Text Box 110"/>
          <p:cNvSpPr txBox="1">
            <a:spLocks noChangeArrowheads="1"/>
          </p:cNvSpPr>
          <p:nvPr/>
        </p:nvSpPr>
        <p:spPr bwMode="auto">
          <a:xfrm>
            <a:off x="268776" y="332733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>
                <a:solidFill>
                  <a:prstClr val="black"/>
                </a:solidFill>
                <a:latin typeface="Calibri" charset="0"/>
              </a:rPr>
              <a:t>0</a:t>
            </a:r>
          </a:p>
        </p:txBody>
      </p:sp>
      <p:sp>
        <p:nvSpPr>
          <p:cNvPr id="187" name="Text Box 19"/>
          <p:cNvSpPr txBox="1">
            <a:spLocks noChangeArrowheads="1"/>
          </p:cNvSpPr>
          <p:nvPr/>
        </p:nvSpPr>
        <p:spPr bwMode="auto">
          <a:xfrm>
            <a:off x="777697" y="314959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189" name="Text Box 107"/>
          <p:cNvSpPr txBox="1">
            <a:spLocks noChangeArrowheads="1"/>
          </p:cNvSpPr>
          <p:nvPr/>
        </p:nvSpPr>
        <p:spPr bwMode="auto">
          <a:xfrm>
            <a:off x="777697" y="346709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C0504D">
                    <a:lumMod val="60000"/>
                    <a:lumOff val="40000"/>
                  </a:srgbClr>
                </a:solidFill>
                <a:latin typeface="Calibri"/>
              </a:rPr>
              <a:t>1</a:t>
            </a:r>
            <a:endParaRPr lang="en-US" sz="2000" dirty="0">
              <a:solidFill>
                <a:srgbClr val="C0504D">
                  <a:lumMod val="60000"/>
                  <a:lumOff val="40000"/>
                </a:srgbClr>
              </a:solidFill>
              <a:latin typeface="Calibri"/>
            </a:endParaRPr>
          </a:p>
        </p:txBody>
      </p:sp>
      <p:sp>
        <p:nvSpPr>
          <p:cNvPr id="197" name="Rectangle 43" descr="5%"/>
          <p:cNvSpPr>
            <a:spLocks noChangeArrowheads="1"/>
          </p:cNvSpPr>
          <p:nvPr/>
        </p:nvSpPr>
        <p:spPr bwMode="auto">
          <a:xfrm>
            <a:off x="3289317" y="1946984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61" descr="5%"/>
          <p:cNvSpPr>
            <a:spLocks noChangeArrowheads="1"/>
          </p:cNvSpPr>
          <p:nvPr/>
        </p:nvSpPr>
        <p:spPr bwMode="auto">
          <a:xfrm>
            <a:off x="3289317" y="2251784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43" descr="5%"/>
          <p:cNvSpPr>
            <a:spLocks noChangeArrowheads="1"/>
          </p:cNvSpPr>
          <p:nvPr/>
        </p:nvSpPr>
        <p:spPr bwMode="auto">
          <a:xfrm>
            <a:off x="3289317" y="2560817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61" descr="5%"/>
          <p:cNvSpPr>
            <a:spLocks noChangeArrowheads="1"/>
          </p:cNvSpPr>
          <p:nvPr/>
        </p:nvSpPr>
        <p:spPr bwMode="auto">
          <a:xfrm>
            <a:off x="3289317" y="2865617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Rectangle 43" descr="5%"/>
          <p:cNvSpPr>
            <a:spLocks noChangeArrowheads="1"/>
          </p:cNvSpPr>
          <p:nvPr/>
        </p:nvSpPr>
        <p:spPr bwMode="auto">
          <a:xfrm>
            <a:off x="3289317" y="318273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61" descr="5%"/>
          <p:cNvSpPr>
            <a:spLocks noChangeArrowheads="1"/>
          </p:cNvSpPr>
          <p:nvPr/>
        </p:nvSpPr>
        <p:spPr bwMode="auto">
          <a:xfrm>
            <a:off x="3289317" y="3487532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43" descr="5%"/>
          <p:cNvSpPr>
            <a:spLocks noChangeArrowheads="1"/>
          </p:cNvSpPr>
          <p:nvPr/>
        </p:nvSpPr>
        <p:spPr bwMode="auto">
          <a:xfrm>
            <a:off x="3289317" y="379624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1" descr="5%"/>
          <p:cNvSpPr>
            <a:spLocks noChangeArrowheads="1"/>
          </p:cNvSpPr>
          <p:nvPr/>
        </p:nvSpPr>
        <p:spPr bwMode="auto">
          <a:xfrm>
            <a:off x="3289317" y="4101042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Rectangle 43" descr="5%"/>
          <p:cNvSpPr>
            <a:spLocks noChangeArrowheads="1"/>
          </p:cNvSpPr>
          <p:nvPr/>
        </p:nvSpPr>
        <p:spPr bwMode="auto">
          <a:xfrm>
            <a:off x="3289317" y="440338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61" descr="5%"/>
          <p:cNvSpPr>
            <a:spLocks noChangeArrowheads="1"/>
          </p:cNvSpPr>
          <p:nvPr/>
        </p:nvSpPr>
        <p:spPr bwMode="auto">
          <a:xfrm>
            <a:off x="3289317" y="4708180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Rectangle 43" descr="5%"/>
          <p:cNvSpPr>
            <a:spLocks noChangeArrowheads="1"/>
          </p:cNvSpPr>
          <p:nvPr/>
        </p:nvSpPr>
        <p:spPr bwMode="auto">
          <a:xfrm>
            <a:off x="3289317" y="502884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61" descr="5%"/>
          <p:cNvSpPr>
            <a:spLocks noChangeArrowheads="1"/>
          </p:cNvSpPr>
          <p:nvPr/>
        </p:nvSpPr>
        <p:spPr bwMode="auto">
          <a:xfrm>
            <a:off x="3289317" y="5333645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9" name="Rectangle 43" descr="5%"/>
          <p:cNvSpPr>
            <a:spLocks noChangeArrowheads="1"/>
          </p:cNvSpPr>
          <p:nvPr/>
        </p:nvSpPr>
        <p:spPr bwMode="auto">
          <a:xfrm>
            <a:off x="3289317" y="564500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Rectangle 61" descr="5%"/>
          <p:cNvSpPr>
            <a:spLocks noChangeArrowheads="1"/>
          </p:cNvSpPr>
          <p:nvPr/>
        </p:nvSpPr>
        <p:spPr bwMode="auto">
          <a:xfrm>
            <a:off x="3289317" y="5949805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5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7654924" cy="51614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cache block can fit two 32b integers</a:t>
            </a:r>
          </a:p>
          <a:p>
            <a:pPr lvl="1"/>
            <a:r>
              <a:rPr lang="en-US" dirty="0" smtClean="0"/>
              <a:t>A[0][0], </a:t>
            </a:r>
            <a:r>
              <a:rPr lang="en-US" dirty="0"/>
              <a:t>A[0</a:t>
            </a:r>
            <a:r>
              <a:rPr lang="en-US" dirty="0" smtClean="0"/>
              <a:t>][1] are mapped to Set 0</a:t>
            </a:r>
          </a:p>
          <a:p>
            <a:pPr lvl="1"/>
            <a:r>
              <a:rPr lang="en-US" dirty="0"/>
              <a:t>A[0</a:t>
            </a:r>
            <a:r>
              <a:rPr lang="en-US" dirty="0" smtClean="0"/>
              <a:t>][2], </a:t>
            </a:r>
            <a:r>
              <a:rPr lang="en-US" dirty="0"/>
              <a:t>A[0</a:t>
            </a:r>
            <a:r>
              <a:rPr lang="en-US" dirty="0" smtClean="0"/>
              <a:t>][3] </a:t>
            </a:r>
            <a:r>
              <a:rPr lang="en-US" dirty="0"/>
              <a:t>are mapped to Set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A[1][0], </a:t>
            </a:r>
            <a:r>
              <a:rPr lang="en-US" dirty="0"/>
              <a:t>A[0</a:t>
            </a:r>
            <a:r>
              <a:rPr lang="en-US" dirty="0" smtClean="0"/>
              <a:t>][1] </a:t>
            </a:r>
            <a:r>
              <a:rPr lang="en-US" dirty="0"/>
              <a:t>are mapped to Set 0</a:t>
            </a:r>
          </a:p>
          <a:p>
            <a:pPr lvl="1"/>
            <a:r>
              <a:rPr lang="en-US" dirty="0" smtClean="0"/>
              <a:t>A[1][</a:t>
            </a:r>
            <a:r>
              <a:rPr lang="en-US" dirty="0"/>
              <a:t>2], A[0][3] are mapped to Set 1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Loop </a:t>
            </a:r>
            <a:r>
              <a:rPr lang="en-US" dirty="0"/>
              <a:t>A will only have compulsory misses, with total of 3*(</a:t>
            </a:r>
            <a:r>
              <a:rPr lang="en-US" dirty="0" smtClean="0"/>
              <a:t>4/2)=6 </a:t>
            </a:r>
            <a:r>
              <a:rPr lang="en-US" dirty="0"/>
              <a:t>misses.</a:t>
            </a:r>
          </a:p>
          <a:p>
            <a:pPr lvl="1"/>
            <a:r>
              <a:rPr lang="en-US" altLang="zh-CN" dirty="0"/>
              <a:t>In each one of the 3 outer loop iterations, </a:t>
            </a:r>
            <a:r>
              <a:rPr lang="en-US" dirty="0"/>
              <a:t>4 memory accesses incur (</a:t>
            </a:r>
            <a:r>
              <a:rPr lang="en-US" dirty="0" smtClean="0"/>
              <a:t>4/2=2) </a:t>
            </a:r>
            <a:r>
              <a:rPr lang="en-US" dirty="0"/>
              <a:t>cache miss, since they are absorbed by </a:t>
            </a:r>
            <a:r>
              <a:rPr lang="en-US" dirty="0" smtClean="0"/>
              <a:t>2 </a:t>
            </a:r>
            <a:r>
              <a:rPr lang="en-US" dirty="0"/>
              <a:t>cache </a:t>
            </a:r>
            <a:r>
              <a:rPr lang="en-US" dirty="0" smtClean="0"/>
              <a:t>block</a:t>
            </a:r>
            <a:r>
              <a:rPr lang="en-US" altLang="zh-CN" dirty="0" smtClean="0"/>
              <a:t>s</a:t>
            </a:r>
          </a:p>
          <a:p>
            <a:r>
              <a:rPr lang="en-US" dirty="0" smtClean="0"/>
              <a:t>Loop B will have misses at every step, with a total of </a:t>
            </a:r>
            <a:r>
              <a:rPr lang="en-US" dirty="0"/>
              <a:t>3*(</a:t>
            </a:r>
            <a:r>
              <a:rPr lang="en-US" dirty="0" smtClean="0"/>
              <a:t>4/1)=12 misses</a:t>
            </a:r>
            <a:endParaRPr lang="en-US" dirty="0"/>
          </a:p>
        </p:txBody>
      </p:sp>
      <p:graphicFrame>
        <p:nvGraphicFramePr>
          <p:cNvPr id="3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902793"/>
              </p:ext>
            </p:extLst>
          </p:nvPr>
        </p:nvGraphicFramePr>
        <p:xfrm>
          <a:off x="3682506" y="21753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09989"/>
              </p:ext>
            </p:extLst>
          </p:nvPr>
        </p:nvGraphicFramePr>
        <p:xfrm>
          <a:off x="6255612" y="2150304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6141312" y="223031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>
            <p:custDataLst>
              <p:tags r:id="rId1"/>
            </p:custDataLst>
          </p:nvPr>
        </p:nvSpPr>
        <p:spPr>
          <a:xfrm>
            <a:off x="5978854" y="237762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241731" y="2058864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>
            <p:custDataLst>
              <p:tags r:id="rId2"/>
            </p:custDataLst>
          </p:nvPr>
        </p:nvSpPr>
        <p:spPr>
          <a:xfrm>
            <a:off x="6532233" y="1781865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16333" y="2098879"/>
            <a:ext cx="1217401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444590" y="2098879"/>
            <a:ext cx="1217401" cy="1071889"/>
          </a:xfrm>
          <a:prstGeom prst="rect">
            <a:avLst/>
          </a:prstGeom>
          <a:noFill/>
          <a:ln w="25400" cap="flat" cmpd="sng" algn="ctr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32233" y="3091681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85431" y="3091681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 smtClean="0"/>
              <a:t>Q4 DM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76" y="94211"/>
            <a:ext cx="8405982" cy="741189"/>
          </a:xfrm>
        </p:spPr>
        <p:txBody>
          <a:bodyPr/>
          <a:lstStyle/>
          <a:p>
            <a:r>
              <a:rPr lang="en-US" sz="3200" dirty="0" smtClean="0"/>
              <a:t>Loop A </a:t>
            </a:r>
            <a:r>
              <a:rPr lang="en-US" altLang="zh-CN" sz="3200" dirty="0" smtClean="0"/>
              <a:t>DM Cache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018" y="103653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1267969" y="1821563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8812" y="176822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018" y="219028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8811" y="416563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018" y="4626134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 bwMode="auto">
          <a:xfrm>
            <a:off x="1267969" y="3021191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812" y="296785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99578"/>
              </p:ext>
            </p:extLst>
          </p:nvPr>
        </p:nvGraphicFramePr>
        <p:xfrm>
          <a:off x="357018" y="340821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 bwMode="auto">
          <a:xfrm>
            <a:off x="1252311" y="5391555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3153" y="53702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73840"/>
              </p:ext>
            </p:extLst>
          </p:nvPr>
        </p:nvGraphicFramePr>
        <p:xfrm>
          <a:off x="357018" y="5844057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915480" y="221695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8" name="Down Arrow 17"/>
          <p:cNvSpPr/>
          <p:nvPr/>
        </p:nvSpPr>
        <p:spPr bwMode="auto">
          <a:xfrm>
            <a:off x="3816521" y="3042082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7364" y="292057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816521" y="5407497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96504"/>
              </p:ext>
            </p:extLst>
          </p:nvPr>
        </p:nvGraphicFramePr>
        <p:xfrm>
          <a:off x="2915480" y="3426482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97363" y="53741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915480" y="584552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24" name="Down Arrow 23"/>
          <p:cNvSpPr/>
          <p:nvPr/>
        </p:nvSpPr>
        <p:spPr bwMode="auto">
          <a:xfrm>
            <a:off x="3816521" y="4237706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7364" y="417234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915480" y="4636005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30" name="Down Arrow 29"/>
          <p:cNvSpPr/>
          <p:nvPr/>
        </p:nvSpPr>
        <p:spPr bwMode="auto">
          <a:xfrm>
            <a:off x="3799324" y="1825925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0167" y="17044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4395" y="6269838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…</a:t>
            </a:r>
            <a:endParaRPr lang="en-US" sz="2400" dirty="0"/>
          </a:p>
        </p:txBody>
      </p:sp>
      <p:graphicFrame>
        <p:nvGraphicFramePr>
          <p:cNvPr id="35" name="Content Placeholder 8"/>
          <p:cNvGraphicFramePr>
            <a:graphicFrameLocks/>
          </p:cNvGraphicFramePr>
          <p:nvPr>
            <p:extLst/>
          </p:nvPr>
        </p:nvGraphicFramePr>
        <p:xfrm>
          <a:off x="3557303" y="183680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41" name="Down Arrow 40"/>
          <p:cNvSpPr/>
          <p:nvPr/>
        </p:nvSpPr>
        <p:spPr bwMode="auto">
          <a:xfrm>
            <a:off x="1267969" y="4220879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81137"/>
              </p:ext>
            </p:extLst>
          </p:nvPr>
        </p:nvGraphicFramePr>
        <p:xfrm>
          <a:off x="6438230" y="5323618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6323930" y="5403628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>
            <p:custDataLst>
              <p:tags r:id="rId1"/>
            </p:custDataLst>
          </p:nvPr>
        </p:nvSpPr>
        <p:spPr>
          <a:xfrm>
            <a:off x="6161472" y="5550935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24349" y="5232178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>
            <p:custDataLst>
              <p:tags r:id="rId2"/>
            </p:custDataLst>
          </p:nvPr>
        </p:nvSpPr>
        <p:spPr>
          <a:xfrm>
            <a:off x="6714851" y="4955179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98951" y="5272193"/>
            <a:ext cx="1217401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627208" y="5272193"/>
            <a:ext cx="1217401" cy="1071889"/>
          </a:xfrm>
          <a:prstGeom prst="rect">
            <a:avLst/>
          </a:prstGeom>
          <a:noFill/>
          <a:ln w="25400" cap="flat" cmpd="sng" algn="ctr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14851" y="6264995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68049" y="6264995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1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2" y="-86111"/>
            <a:ext cx="8405982" cy="741189"/>
          </a:xfrm>
        </p:spPr>
        <p:txBody>
          <a:bodyPr/>
          <a:lstStyle/>
          <a:p>
            <a:r>
              <a:rPr lang="en-US" dirty="0" smtClean="0"/>
              <a:t>Loop B </a:t>
            </a:r>
            <a:r>
              <a:rPr lang="en-US" dirty="0"/>
              <a:t>DM Cache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6838" y="972365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126796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881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126796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44288"/>
              </p:ext>
            </p:extLst>
          </p:nvPr>
        </p:nvGraphicFramePr>
        <p:xfrm>
          <a:off x="35701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881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95866"/>
              </p:ext>
            </p:extLst>
          </p:nvPr>
        </p:nvGraphicFramePr>
        <p:xfrm>
          <a:off x="37267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 bwMode="auto">
          <a:xfrm>
            <a:off x="126796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81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70814"/>
              </p:ext>
            </p:extLst>
          </p:nvPr>
        </p:nvGraphicFramePr>
        <p:xfrm>
          <a:off x="35701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7065821" y="3218257"/>
            <a:ext cx="958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…</a:t>
            </a:r>
            <a:endParaRPr lang="en-US" sz="2400" dirty="0"/>
          </a:p>
        </p:txBody>
      </p:sp>
      <p:graphicFrame>
        <p:nvGraphicFramePr>
          <p:cNvPr id="3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634259"/>
              </p:ext>
            </p:extLst>
          </p:nvPr>
        </p:nvGraphicFramePr>
        <p:xfrm>
          <a:off x="3557303" y="183680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05737"/>
              </p:ext>
            </p:extLst>
          </p:nvPr>
        </p:nvGraphicFramePr>
        <p:xfrm>
          <a:off x="6556841" y="5496989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442541" y="5576999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>
            <p:custDataLst>
              <p:tags r:id="rId1"/>
            </p:custDataLst>
          </p:nvPr>
        </p:nvSpPr>
        <p:spPr>
          <a:xfrm>
            <a:off x="6280083" y="5724306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542960" y="5405549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6517562" y="5445564"/>
            <a:ext cx="1217401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45819" y="5445564"/>
            <a:ext cx="1217401" cy="1071889"/>
          </a:xfrm>
          <a:prstGeom prst="rect">
            <a:avLst/>
          </a:prstGeom>
          <a:noFill/>
          <a:ln w="25400" cap="flat" cmpd="sng" algn="ctr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33462" y="6438366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6660" y="6438366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>
            <a:off x="363759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1844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8" name="Down Arrow 47"/>
          <p:cNvSpPr/>
          <p:nvPr/>
        </p:nvSpPr>
        <p:spPr bwMode="auto">
          <a:xfrm>
            <a:off x="363759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76462"/>
              </p:ext>
            </p:extLst>
          </p:nvPr>
        </p:nvGraphicFramePr>
        <p:xfrm>
          <a:off x="272664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1844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91309"/>
              </p:ext>
            </p:extLst>
          </p:nvPr>
        </p:nvGraphicFramePr>
        <p:xfrm>
          <a:off x="274230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2" name="Down Arrow 51"/>
          <p:cNvSpPr/>
          <p:nvPr/>
        </p:nvSpPr>
        <p:spPr bwMode="auto">
          <a:xfrm>
            <a:off x="363759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1844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86158"/>
              </p:ext>
            </p:extLst>
          </p:nvPr>
        </p:nvGraphicFramePr>
        <p:xfrm>
          <a:off x="272664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5" name="Down Arrow 54"/>
          <p:cNvSpPr/>
          <p:nvPr/>
        </p:nvSpPr>
        <p:spPr bwMode="auto">
          <a:xfrm>
            <a:off x="597439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524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7" name="Down Arrow 56"/>
          <p:cNvSpPr/>
          <p:nvPr/>
        </p:nvSpPr>
        <p:spPr bwMode="auto">
          <a:xfrm>
            <a:off x="597439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7720"/>
              </p:ext>
            </p:extLst>
          </p:nvPr>
        </p:nvGraphicFramePr>
        <p:xfrm>
          <a:off x="506344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5524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5828"/>
              </p:ext>
            </p:extLst>
          </p:nvPr>
        </p:nvGraphicFramePr>
        <p:xfrm>
          <a:off x="507910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1" name="Down Arrow 60"/>
          <p:cNvSpPr/>
          <p:nvPr/>
        </p:nvSpPr>
        <p:spPr bwMode="auto">
          <a:xfrm>
            <a:off x="597439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5524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85002"/>
              </p:ext>
            </p:extLst>
          </p:nvPr>
        </p:nvGraphicFramePr>
        <p:xfrm>
          <a:off x="506344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>
            <p:custDataLst>
              <p:tags r:id="rId2"/>
            </p:custDataLst>
          </p:nvPr>
        </p:nvSpPr>
        <p:spPr>
          <a:xfrm>
            <a:off x="7415906" y="516293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 FA LRU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782" y="1139880"/>
            <a:ext cx="3989399" cy="5473700"/>
          </a:xfrm>
        </p:spPr>
        <p:txBody>
          <a:bodyPr/>
          <a:lstStyle/>
          <a:p>
            <a:r>
              <a:rPr lang="en-US" dirty="0" smtClean="0"/>
              <a:t>16-Byte FA cache w/ LRU replacement policy; 7</a:t>
            </a:r>
            <a:r>
              <a:rPr lang="en-US" altLang="zh-CN" dirty="0" smtClean="0"/>
              <a:t>-bit </a:t>
            </a:r>
            <a:r>
              <a:rPr lang="en-US" altLang="zh-CN" dirty="0"/>
              <a:t>memory </a:t>
            </a:r>
            <a:r>
              <a:rPr lang="en-US" dirty="0"/>
              <a:t>address: </a:t>
            </a:r>
            <a:r>
              <a:rPr lang="en-US" dirty="0" smtClean="0"/>
              <a:t>4-bit Tag, 3-bit </a:t>
            </a:r>
            <a:r>
              <a:rPr lang="en-US" dirty="0"/>
              <a:t>Offset </a:t>
            </a:r>
            <a:endParaRPr lang="en-US" dirty="0" smtClean="0"/>
          </a:p>
          <a:p>
            <a:pPr lvl="1"/>
            <a:r>
              <a:rPr lang="en-US" dirty="0" smtClean="0"/>
              <a:t>8 Bytes/block</a:t>
            </a:r>
          </a:p>
          <a:p>
            <a:pPr lvl="1"/>
            <a:r>
              <a:rPr lang="en-US" dirty="0" smtClean="0"/>
              <a:t>1 Set (2 blocks)</a:t>
            </a:r>
          </a:p>
          <a:p>
            <a:r>
              <a:rPr lang="en-US" dirty="0" smtClean="0"/>
              <a:t>Q: suppose matrix A is stored at starting address 0000000. Compute the number of cache misses for Loop </a:t>
            </a:r>
            <a:r>
              <a:rPr lang="en-US" altLang="zh-CN" dirty="0" smtClean="0"/>
              <a:t>A or Loop 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2082807" y="3200385"/>
            <a:ext cx="990600" cy="605364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2082807" y="3809985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2082807" y="3505185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Line 9"/>
          <p:cNvSpPr>
            <a:spLocks noChangeShapeType="1"/>
          </p:cNvSpPr>
          <p:nvPr/>
        </p:nvSpPr>
        <p:spPr bwMode="auto">
          <a:xfrm>
            <a:off x="3289317" y="1650990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>
            <a:off x="3289317" y="1346190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1689117" y="3741217"/>
            <a:ext cx="75533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Cache</a:t>
            </a: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3044992" y="6190073"/>
            <a:ext cx="1552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Main Memory</a:t>
            </a:r>
          </a:p>
        </p:txBody>
      </p:sp>
      <p:sp>
        <p:nvSpPr>
          <p:cNvPr id="125" name="Rectangle 37"/>
          <p:cNvSpPr>
            <a:spLocks noChangeArrowheads="1"/>
          </p:cNvSpPr>
          <p:nvPr/>
        </p:nvSpPr>
        <p:spPr bwMode="auto">
          <a:xfrm>
            <a:off x="1473207" y="3200385"/>
            <a:ext cx="609600" cy="6096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Line 39"/>
          <p:cNvSpPr>
            <a:spLocks noChangeShapeType="1"/>
          </p:cNvSpPr>
          <p:nvPr/>
        </p:nvSpPr>
        <p:spPr bwMode="auto">
          <a:xfrm>
            <a:off x="1473207" y="3505185"/>
            <a:ext cx="609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9" name="Text Box 41"/>
          <p:cNvSpPr txBox="1">
            <a:spLocks noChangeArrowheads="1"/>
          </p:cNvSpPr>
          <p:nvPr/>
        </p:nvSpPr>
        <p:spPr bwMode="auto">
          <a:xfrm>
            <a:off x="1473208" y="2780263"/>
            <a:ext cx="4983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dirty="0">
                <a:solidFill>
                  <a:srgbClr val="FF0000"/>
                </a:solidFill>
                <a:latin typeface="Calibri"/>
              </a:rPr>
              <a:t>Tag</a:t>
            </a:r>
          </a:p>
        </p:txBody>
      </p:sp>
      <p:sp>
        <p:nvSpPr>
          <p:cNvPr id="130" name="Text Box 42"/>
          <p:cNvSpPr txBox="1">
            <a:spLocks noChangeArrowheads="1"/>
          </p:cNvSpPr>
          <p:nvPr/>
        </p:nvSpPr>
        <p:spPr bwMode="auto">
          <a:xfrm>
            <a:off x="2235208" y="2780263"/>
            <a:ext cx="6206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131" name="Rectangle 43" descr="5%"/>
          <p:cNvSpPr>
            <a:spLocks noChangeArrowheads="1"/>
          </p:cNvSpPr>
          <p:nvPr/>
        </p:nvSpPr>
        <p:spPr bwMode="auto">
          <a:xfrm>
            <a:off x="3289317" y="134619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44" descr="5%"/>
          <p:cNvSpPr>
            <a:spLocks noChangeArrowheads="1"/>
          </p:cNvSpPr>
          <p:nvPr/>
        </p:nvSpPr>
        <p:spPr bwMode="auto">
          <a:xfrm>
            <a:off x="2082807" y="320038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61" descr="5%"/>
          <p:cNvSpPr>
            <a:spLocks noChangeArrowheads="1"/>
          </p:cNvSpPr>
          <p:nvPr/>
        </p:nvSpPr>
        <p:spPr bwMode="auto">
          <a:xfrm>
            <a:off x="3289317" y="165099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0" name="Rectangle 62" descr="5%"/>
          <p:cNvSpPr>
            <a:spLocks noChangeArrowheads="1"/>
          </p:cNvSpPr>
          <p:nvPr/>
        </p:nvSpPr>
        <p:spPr bwMode="auto">
          <a:xfrm>
            <a:off x="2082807" y="3509421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2" name="Rectangle 65"/>
          <p:cNvSpPr>
            <a:spLocks noChangeArrowheads="1"/>
          </p:cNvSpPr>
          <p:nvPr/>
        </p:nvSpPr>
        <p:spPr bwMode="auto">
          <a:xfrm>
            <a:off x="1092207" y="3200385"/>
            <a:ext cx="381000" cy="6096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Line 67"/>
          <p:cNvSpPr>
            <a:spLocks noChangeShapeType="1"/>
          </p:cNvSpPr>
          <p:nvPr/>
        </p:nvSpPr>
        <p:spPr bwMode="auto">
          <a:xfrm>
            <a:off x="1092207" y="3505185"/>
            <a:ext cx="381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6" name="Text Box 69"/>
          <p:cNvSpPr txBox="1">
            <a:spLocks noChangeArrowheads="1"/>
          </p:cNvSpPr>
          <p:nvPr/>
        </p:nvSpPr>
        <p:spPr bwMode="auto">
          <a:xfrm>
            <a:off x="953683" y="2780263"/>
            <a:ext cx="6416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Valid</a:t>
            </a:r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4199484" y="1346190"/>
            <a:ext cx="990600" cy="4967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xxx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Text Box 95"/>
          <p:cNvSpPr txBox="1">
            <a:spLocks noChangeArrowheads="1"/>
          </p:cNvSpPr>
          <p:nvPr/>
        </p:nvSpPr>
        <p:spPr bwMode="auto">
          <a:xfrm>
            <a:off x="603819" y="2780263"/>
            <a:ext cx="4816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5" name="Text Box 109"/>
          <p:cNvSpPr txBox="1">
            <a:spLocks noChangeArrowheads="1"/>
          </p:cNvSpPr>
          <p:nvPr/>
        </p:nvSpPr>
        <p:spPr bwMode="auto">
          <a:xfrm>
            <a:off x="40450" y="2780263"/>
            <a:ext cx="5926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 charset="0"/>
              </a:rPr>
              <a:t>Way</a:t>
            </a:r>
          </a:p>
        </p:txBody>
      </p:sp>
      <p:sp>
        <p:nvSpPr>
          <p:cNvPr id="186" name="Text Box 110"/>
          <p:cNvSpPr txBox="1">
            <a:spLocks noChangeArrowheads="1"/>
          </p:cNvSpPr>
          <p:nvPr/>
        </p:nvSpPr>
        <p:spPr bwMode="auto">
          <a:xfrm>
            <a:off x="268776" y="332733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>
                <a:solidFill>
                  <a:prstClr val="black"/>
                </a:solidFill>
                <a:latin typeface="Calibri" charset="0"/>
              </a:rPr>
              <a:t>0</a:t>
            </a:r>
          </a:p>
        </p:txBody>
      </p:sp>
      <p:sp>
        <p:nvSpPr>
          <p:cNvPr id="187" name="Text Box 19"/>
          <p:cNvSpPr txBox="1">
            <a:spLocks noChangeArrowheads="1"/>
          </p:cNvSpPr>
          <p:nvPr/>
        </p:nvSpPr>
        <p:spPr bwMode="auto">
          <a:xfrm>
            <a:off x="777697" y="3306227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197" name="Rectangle 43" descr="5%"/>
          <p:cNvSpPr>
            <a:spLocks noChangeArrowheads="1"/>
          </p:cNvSpPr>
          <p:nvPr/>
        </p:nvSpPr>
        <p:spPr bwMode="auto">
          <a:xfrm>
            <a:off x="3289317" y="1946984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61" descr="5%"/>
          <p:cNvSpPr>
            <a:spLocks noChangeArrowheads="1"/>
          </p:cNvSpPr>
          <p:nvPr/>
        </p:nvSpPr>
        <p:spPr bwMode="auto">
          <a:xfrm>
            <a:off x="3289317" y="2251784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ectangle 43" descr="5%"/>
          <p:cNvSpPr>
            <a:spLocks noChangeArrowheads="1"/>
          </p:cNvSpPr>
          <p:nvPr/>
        </p:nvSpPr>
        <p:spPr bwMode="auto">
          <a:xfrm>
            <a:off x="3289317" y="2560817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61" descr="5%"/>
          <p:cNvSpPr>
            <a:spLocks noChangeArrowheads="1"/>
          </p:cNvSpPr>
          <p:nvPr/>
        </p:nvSpPr>
        <p:spPr bwMode="auto">
          <a:xfrm>
            <a:off x="3289317" y="2865617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Rectangle 43" descr="5%"/>
          <p:cNvSpPr>
            <a:spLocks noChangeArrowheads="1"/>
          </p:cNvSpPr>
          <p:nvPr/>
        </p:nvSpPr>
        <p:spPr bwMode="auto">
          <a:xfrm>
            <a:off x="3289317" y="318273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61" descr="5%"/>
          <p:cNvSpPr>
            <a:spLocks noChangeArrowheads="1"/>
          </p:cNvSpPr>
          <p:nvPr/>
        </p:nvSpPr>
        <p:spPr bwMode="auto">
          <a:xfrm>
            <a:off x="3289317" y="348753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43" descr="5%"/>
          <p:cNvSpPr>
            <a:spLocks noChangeArrowheads="1"/>
          </p:cNvSpPr>
          <p:nvPr/>
        </p:nvSpPr>
        <p:spPr bwMode="auto">
          <a:xfrm>
            <a:off x="3289317" y="379624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1" descr="5%"/>
          <p:cNvSpPr>
            <a:spLocks noChangeArrowheads="1"/>
          </p:cNvSpPr>
          <p:nvPr/>
        </p:nvSpPr>
        <p:spPr bwMode="auto">
          <a:xfrm>
            <a:off x="3289317" y="410104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5" name="Rectangle 43" descr="5%"/>
          <p:cNvSpPr>
            <a:spLocks noChangeArrowheads="1"/>
          </p:cNvSpPr>
          <p:nvPr/>
        </p:nvSpPr>
        <p:spPr bwMode="auto">
          <a:xfrm>
            <a:off x="3289317" y="440338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61" descr="5%"/>
          <p:cNvSpPr>
            <a:spLocks noChangeArrowheads="1"/>
          </p:cNvSpPr>
          <p:nvPr/>
        </p:nvSpPr>
        <p:spPr bwMode="auto">
          <a:xfrm>
            <a:off x="3289317" y="470818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7" name="Rectangle 43" descr="5%"/>
          <p:cNvSpPr>
            <a:spLocks noChangeArrowheads="1"/>
          </p:cNvSpPr>
          <p:nvPr/>
        </p:nvSpPr>
        <p:spPr bwMode="auto">
          <a:xfrm>
            <a:off x="3289317" y="502884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61" descr="5%"/>
          <p:cNvSpPr>
            <a:spLocks noChangeArrowheads="1"/>
          </p:cNvSpPr>
          <p:nvPr/>
        </p:nvSpPr>
        <p:spPr bwMode="auto">
          <a:xfrm>
            <a:off x="3289317" y="533364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9" name="Rectangle 43" descr="5%"/>
          <p:cNvSpPr>
            <a:spLocks noChangeArrowheads="1"/>
          </p:cNvSpPr>
          <p:nvPr/>
        </p:nvSpPr>
        <p:spPr bwMode="auto">
          <a:xfrm>
            <a:off x="3289317" y="564500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Rectangle 61" descr="5%"/>
          <p:cNvSpPr>
            <a:spLocks noChangeArrowheads="1"/>
          </p:cNvSpPr>
          <p:nvPr/>
        </p:nvSpPr>
        <p:spPr bwMode="auto">
          <a:xfrm>
            <a:off x="3289317" y="594980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5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7654924" cy="5161492"/>
          </a:xfrm>
        </p:spPr>
        <p:txBody>
          <a:bodyPr>
            <a:normAutofit/>
          </a:bodyPr>
          <a:lstStyle/>
          <a:p>
            <a:r>
              <a:rPr lang="en-US" dirty="0" smtClean="0"/>
              <a:t>Each cache block can fit two 32b integers</a:t>
            </a:r>
          </a:p>
          <a:p>
            <a:pPr lvl="1"/>
            <a:r>
              <a:rPr lang="en-US" dirty="0" smtClean="0"/>
              <a:t>A[0][0], </a:t>
            </a:r>
            <a:r>
              <a:rPr lang="en-US" dirty="0"/>
              <a:t>A[0</a:t>
            </a:r>
            <a:r>
              <a:rPr lang="en-US" dirty="0" smtClean="0"/>
              <a:t>][1] are mapped to Set 0</a:t>
            </a:r>
          </a:p>
          <a:p>
            <a:pPr lvl="1"/>
            <a:r>
              <a:rPr lang="en-US" dirty="0"/>
              <a:t>A[0</a:t>
            </a:r>
            <a:r>
              <a:rPr lang="en-US" dirty="0" smtClean="0"/>
              <a:t>][2], </a:t>
            </a:r>
            <a:r>
              <a:rPr lang="en-US" dirty="0"/>
              <a:t>A[0</a:t>
            </a:r>
            <a:r>
              <a:rPr lang="en-US" dirty="0" smtClean="0"/>
              <a:t>][3] </a:t>
            </a:r>
            <a:r>
              <a:rPr lang="en-US" dirty="0"/>
              <a:t>are mapped to Set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A[1][0], </a:t>
            </a:r>
            <a:r>
              <a:rPr lang="en-US" dirty="0"/>
              <a:t>A[0</a:t>
            </a:r>
            <a:r>
              <a:rPr lang="en-US" dirty="0" smtClean="0"/>
              <a:t>][1] </a:t>
            </a:r>
            <a:r>
              <a:rPr lang="en-US" dirty="0"/>
              <a:t>are mapped to Set 0</a:t>
            </a:r>
          </a:p>
          <a:p>
            <a:pPr lvl="1"/>
            <a:r>
              <a:rPr lang="en-US" dirty="0" smtClean="0"/>
              <a:t>A[1][</a:t>
            </a:r>
            <a:r>
              <a:rPr lang="en-US" dirty="0"/>
              <a:t>2], A[0][3] are mapped to Set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Loop </a:t>
            </a:r>
            <a:r>
              <a:rPr lang="en-US" dirty="0"/>
              <a:t>A will only have compulsory misses, with total of 3*(</a:t>
            </a:r>
            <a:r>
              <a:rPr lang="en-US" dirty="0" smtClean="0"/>
              <a:t>4/2)=6 </a:t>
            </a:r>
            <a:r>
              <a:rPr lang="en-US" dirty="0"/>
              <a:t>misses</a:t>
            </a:r>
            <a:r>
              <a:rPr lang="en-US" dirty="0" smtClean="0"/>
              <a:t>.</a:t>
            </a:r>
          </a:p>
          <a:p>
            <a:r>
              <a:rPr lang="en-US" smtClean="0"/>
              <a:t>Loop </a:t>
            </a:r>
            <a:r>
              <a:rPr lang="en-US" dirty="0" smtClean="0"/>
              <a:t>B will have misses at every step, with a total of </a:t>
            </a:r>
            <a:r>
              <a:rPr lang="en-US" dirty="0"/>
              <a:t>3*(</a:t>
            </a:r>
            <a:r>
              <a:rPr lang="en-US" dirty="0" smtClean="0"/>
              <a:t>4/1)=12 misses</a:t>
            </a:r>
            <a:endParaRPr lang="en-US" dirty="0"/>
          </a:p>
        </p:txBody>
      </p:sp>
      <p:graphicFrame>
        <p:nvGraphicFramePr>
          <p:cNvPr id="31" name="Content Placeholder 8"/>
          <p:cNvGraphicFramePr>
            <a:graphicFrameLocks/>
          </p:cNvGraphicFramePr>
          <p:nvPr>
            <p:extLst/>
          </p:nvPr>
        </p:nvGraphicFramePr>
        <p:xfrm>
          <a:off x="3682506" y="21753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 smtClean="0"/>
              <a:t>Q4 FA LRU Cache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1262"/>
              </p:ext>
            </p:extLst>
          </p:nvPr>
        </p:nvGraphicFramePr>
        <p:xfrm>
          <a:off x="6333027" y="2026046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218727" y="210605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1"/>
            </p:custDataLst>
          </p:nvPr>
        </p:nvSpPr>
        <p:spPr>
          <a:xfrm>
            <a:off x="6056269" y="2253363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19146" y="1934606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6293748" y="1974621"/>
            <a:ext cx="2469252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1947" y="2967423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>
            <p:custDataLst>
              <p:tags r:id="rId2"/>
            </p:custDataLst>
          </p:nvPr>
        </p:nvSpPr>
        <p:spPr>
          <a:xfrm>
            <a:off x="7203486" y="1700252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2" y="118994"/>
            <a:ext cx="8405982" cy="741189"/>
          </a:xfrm>
        </p:spPr>
        <p:txBody>
          <a:bodyPr/>
          <a:lstStyle/>
          <a:p>
            <a:r>
              <a:rPr lang="en-US" sz="3200" dirty="0" smtClean="0"/>
              <a:t>Loop A </a:t>
            </a:r>
            <a:r>
              <a:rPr lang="en-US" altLang="zh-CN" sz="3200" dirty="0" smtClean="0"/>
              <a:t>FA </a:t>
            </a:r>
            <a:r>
              <a:rPr lang="en-US" sz="3200" dirty="0"/>
              <a:t>LRU </a:t>
            </a:r>
            <a:br>
              <a:rPr lang="en-US" sz="3200" dirty="0"/>
            </a:br>
            <a:r>
              <a:rPr lang="en-US" altLang="zh-CN" sz="3200" dirty="0" smtClean="0"/>
              <a:t>Cache</a:t>
            </a:r>
            <a:endParaRPr lang="en-US" sz="3200" dirty="0"/>
          </a:p>
        </p:txBody>
      </p:sp>
      <p:graphicFrame>
        <p:nvGraphicFramePr>
          <p:cNvPr id="35" name="Content Placeholder 8"/>
          <p:cNvGraphicFramePr>
            <a:graphicFrameLocks/>
          </p:cNvGraphicFramePr>
          <p:nvPr>
            <p:extLst/>
          </p:nvPr>
        </p:nvGraphicFramePr>
        <p:xfrm>
          <a:off x="3557303" y="183680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3" name="Horizontal Scroll 2"/>
          <p:cNvSpPr/>
          <p:nvPr/>
        </p:nvSpPr>
        <p:spPr bwMode="auto">
          <a:xfrm>
            <a:off x="6196263" y="3376348"/>
            <a:ext cx="2249905" cy="1195624"/>
          </a:xfrm>
          <a:prstGeom prst="horizontalScroll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Miss rate of FA cache is the same as DM Cache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09418" y="118893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43" name="Down Arrow 42"/>
          <p:cNvSpPr/>
          <p:nvPr/>
        </p:nvSpPr>
        <p:spPr bwMode="auto">
          <a:xfrm>
            <a:off x="1420369" y="1973963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1212" y="192062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9418" y="234268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901211" y="431803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09418" y="4778534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49" name="Down Arrow 48"/>
          <p:cNvSpPr/>
          <p:nvPr/>
        </p:nvSpPr>
        <p:spPr bwMode="auto">
          <a:xfrm>
            <a:off x="1420369" y="3173591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1212" y="312025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25863"/>
              </p:ext>
            </p:extLst>
          </p:nvPr>
        </p:nvGraphicFramePr>
        <p:xfrm>
          <a:off x="509418" y="356061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3" name="Down Arrow 52"/>
          <p:cNvSpPr/>
          <p:nvPr/>
        </p:nvSpPr>
        <p:spPr bwMode="auto">
          <a:xfrm>
            <a:off x="1404711" y="5543955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85553" y="55226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82870"/>
              </p:ext>
            </p:extLst>
          </p:nvPr>
        </p:nvGraphicFramePr>
        <p:xfrm>
          <a:off x="509418" y="5996457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067880" y="236935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7" name="Down Arrow 56"/>
          <p:cNvSpPr/>
          <p:nvPr/>
        </p:nvSpPr>
        <p:spPr bwMode="auto">
          <a:xfrm>
            <a:off x="3968921" y="3194482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9764" y="307297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9" name="Down Arrow 58"/>
          <p:cNvSpPr/>
          <p:nvPr/>
        </p:nvSpPr>
        <p:spPr bwMode="auto">
          <a:xfrm>
            <a:off x="3968921" y="5559897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72372"/>
              </p:ext>
            </p:extLst>
          </p:nvPr>
        </p:nvGraphicFramePr>
        <p:xfrm>
          <a:off x="3067880" y="3578882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449763" y="55265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3067880" y="599792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3" name="Down Arrow 62"/>
          <p:cNvSpPr/>
          <p:nvPr/>
        </p:nvSpPr>
        <p:spPr bwMode="auto">
          <a:xfrm>
            <a:off x="3968921" y="4390106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49764" y="432474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067880" y="4788405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6" name="Down Arrow 65"/>
          <p:cNvSpPr/>
          <p:nvPr/>
        </p:nvSpPr>
        <p:spPr bwMode="auto">
          <a:xfrm>
            <a:off x="3951724" y="1978325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32567" y="18568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26795" y="6422238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…</a:t>
            </a:r>
            <a:endParaRPr lang="en-US" sz="2400" dirty="0"/>
          </a:p>
        </p:txBody>
      </p:sp>
      <p:sp>
        <p:nvSpPr>
          <p:cNvPr id="69" name="Down Arrow 68"/>
          <p:cNvSpPr/>
          <p:nvPr/>
        </p:nvSpPr>
        <p:spPr bwMode="auto">
          <a:xfrm>
            <a:off x="1420369" y="4373279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79423"/>
              </p:ext>
            </p:extLst>
          </p:nvPr>
        </p:nvGraphicFramePr>
        <p:xfrm>
          <a:off x="6490839" y="5507183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6376539" y="5587193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>
            <p:custDataLst>
              <p:tags r:id="rId1"/>
            </p:custDataLst>
          </p:nvPr>
        </p:nvSpPr>
        <p:spPr>
          <a:xfrm>
            <a:off x="6214081" y="5734500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476958" y="5415743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6451560" y="5455758"/>
            <a:ext cx="2469252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89759" y="6448560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7" name="TextBox 76"/>
          <p:cNvSpPr txBox="1"/>
          <p:nvPr>
            <p:custDataLst>
              <p:tags r:id="rId2"/>
            </p:custDataLst>
          </p:nvPr>
        </p:nvSpPr>
        <p:spPr>
          <a:xfrm>
            <a:off x="7361298" y="5181389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2" y="66295"/>
            <a:ext cx="8405982" cy="741189"/>
          </a:xfrm>
        </p:spPr>
        <p:txBody>
          <a:bodyPr/>
          <a:lstStyle/>
          <a:p>
            <a:r>
              <a:rPr lang="en-US" dirty="0" smtClean="0"/>
              <a:t>Loop B </a:t>
            </a:r>
            <a:r>
              <a:rPr lang="en-US" altLang="zh-CN" dirty="0"/>
              <a:t>FA </a:t>
            </a:r>
            <a:r>
              <a:rPr lang="en-US" dirty="0"/>
              <a:t>LRU </a:t>
            </a:r>
            <a:br>
              <a:rPr lang="en-US" dirty="0"/>
            </a:br>
            <a:r>
              <a:rPr lang="en-US" altLang="zh-CN" dirty="0"/>
              <a:t>Cache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6838" y="972365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126796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881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126796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01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881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610"/>
              </p:ext>
            </p:extLst>
          </p:nvPr>
        </p:nvGraphicFramePr>
        <p:xfrm>
          <a:off x="37267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 bwMode="auto">
          <a:xfrm>
            <a:off x="126796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81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98961"/>
              </p:ext>
            </p:extLst>
          </p:nvPr>
        </p:nvGraphicFramePr>
        <p:xfrm>
          <a:off x="35701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5024498" y="5005053"/>
            <a:ext cx="958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…</a:t>
            </a:r>
            <a:endParaRPr lang="en-US" sz="2400" dirty="0"/>
          </a:p>
        </p:txBody>
      </p:sp>
      <p:graphicFrame>
        <p:nvGraphicFramePr>
          <p:cNvPr id="33" name="Content Placeholder 8"/>
          <p:cNvGraphicFramePr>
            <a:graphicFrameLocks/>
          </p:cNvGraphicFramePr>
          <p:nvPr>
            <p:extLst/>
          </p:nvPr>
        </p:nvGraphicFramePr>
        <p:xfrm>
          <a:off x="3557303" y="183680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46" name="Down Arrow 45"/>
          <p:cNvSpPr/>
          <p:nvPr/>
        </p:nvSpPr>
        <p:spPr bwMode="auto">
          <a:xfrm>
            <a:off x="363759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1844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8" name="Down Arrow 47"/>
          <p:cNvSpPr/>
          <p:nvPr/>
        </p:nvSpPr>
        <p:spPr bwMode="auto">
          <a:xfrm>
            <a:off x="363759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6646"/>
              </p:ext>
            </p:extLst>
          </p:nvPr>
        </p:nvGraphicFramePr>
        <p:xfrm>
          <a:off x="272664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1844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65181"/>
              </p:ext>
            </p:extLst>
          </p:nvPr>
        </p:nvGraphicFramePr>
        <p:xfrm>
          <a:off x="274230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2" name="Down Arrow 51"/>
          <p:cNvSpPr/>
          <p:nvPr/>
        </p:nvSpPr>
        <p:spPr bwMode="auto">
          <a:xfrm>
            <a:off x="363759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1844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61716"/>
              </p:ext>
            </p:extLst>
          </p:nvPr>
        </p:nvGraphicFramePr>
        <p:xfrm>
          <a:off x="272664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5" name="Down Arrow 54"/>
          <p:cNvSpPr/>
          <p:nvPr/>
        </p:nvSpPr>
        <p:spPr bwMode="auto">
          <a:xfrm>
            <a:off x="597439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524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7" name="Down Arrow 56"/>
          <p:cNvSpPr/>
          <p:nvPr/>
        </p:nvSpPr>
        <p:spPr bwMode="auto">
          <a:xfrm>
            <a:off x="597439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58217"/>
              </p:ext>
            </p:extLst>
          </p:nvPr>
        </p:nvGraphicFramePr>
        <p:xfrm>
          <a:off x="506344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5524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04495"/>
              </p:ext>
            </p:extLst>
          </p:nvPr>
        </p:nvGraphicFramePr>
        <p:xfrm>
          <a:off x="507910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1" name="Down Arrow 60"/>
          <p:cNvSpPr/>
          <p:nvPr/>
        </p:nvSpPr>
        <p:spPr bwMode="auto">
          <a:xfrm>
            <a:off x="597439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5524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37055"/>
              </p:ext>
            </p:extLst>
          </p:nvPr>
        </p:nvGraphicFramePr>
        <p:xfrm>
          <a:off x="506344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01473"/>
              </p:ext>
            </p:extLst>
          </p:nvPr>
        </p:nvGraphicFramePr>
        <p:xfrm>
          <a:off x="6490839" y="5507183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>
            <a:off x="6376539" y="5587193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>
            <p:custDataLst>
              <p:tags r:id="rId1"/>
            </p:custDataLst>
          </p:nvPr>
        </p:nvSpPr>
        <p:spPr>
          <a:xfrm>
            <a:off x="6214081" y="5734500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76958" y="5415743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 bwMode="auto">
          <a:xfrm>
            <a:off x="6451560" y="5455758"/>
            <a:ext cx="2469252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89759" y="6448560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>
            <p:custDataLst>
              <p:tags r:id="rId2"/>
            </p:custDataLst>
          </p:nvPr>
        </p:nvSpPr>
        <p:spPr>
          <a:xfrm>
            <a:off x="7361298" y="5181389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 Matrix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083209"/>
          </a:xfrm>
        </p:spPr>
        <p:txBody>
          <a:bodyPr/>
          <a:lstStyle/>
          <a:p>
            <a:r>
              <a:rPr lang="en-US" sz="2400" dirty="0" smtClean="0"/>
              <a:t>Consider </a:t>
            </a:r>
            <a:r>
              <a:rPr lang="en-US" sz="2400" dirty="0"/>
              <a:t>the following two </a:t>
            </a:r>
            <a:r>
              <a:rPr lang="en-US" sz="2400" dirty="0" smtClean="0"/>
              <a:t>loops, </a:t>
            </a:r>
            <a:r>
              <a:rPr lang="en-US" sz="2400" dirty="0"/>
              <a:t>which calculate the sum of the entries in a </a:t>
            </a:r>
            <a:r>
              <a:rPr lang="en-US" sz="2400" dirty="0" smtClean="0"/>
              <a:t>3x4 </a:t>
            </a:r>
            <a:r>
              <a:rPr lang="en-US" sz="2400" dirty="0"/>
              <a:t>matrix </a:t>
            </a:r>
            <a:r>
              <a:rPr lang="en-US" sz="2400" dirty="0" smtClean="0"/>
              <a:t>A of </a:t>
            </a:r>
            <a:r>
              <a:rPr lang="en-US" sz="2400" dirty="0"/>
              <a:t>32-bit integers</a:t>
            </a:r>
            <a:r>
              <a:rPr lang="en-US" sz="24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75921"/>
              </p:ext>
            </p:extLst>
          </p:nvPr>
        </p:nvGraphicFramePr>
        <p:xfrm>
          <a:off x="1543050" y="2193554"/>
          <a:ext cx="6181070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090535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389435"/>
            <a:ext cx="8229600" cy="148363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alibri" pitchFamily="34" charset="0"/>
              </a:rPr>
              <a:t>M</a:t>
            </a:r>
            <a:r>
              <a:rPr lang="en-US" sz="2800" dirty="0">
                <a:latin typeface="Calibri" pitchFamily="34" charset="0"/>
              </a:rPr>
              <a:t>atrix A is stored contiguously in memory in row-major order.  Row major order means that elements in the same row of the matrix are adjacent in memory 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</a:rPr>
              <a:t>A[</a:t>
            </a:r>
            <a:r>
              <a:rPr lang="en-US" sz="2800" dirty="0" err="1">
                <a:latin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</a:rPr>
              <a:t>][j] resides in memory location [4*(64*</a:t>
            </a:r>
            <a:r>
              <a:rPr lang="en-US" sz="2800" dirty="0" err="1">
                <a:latin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</a:rPr>
              <a:t> + j)]</a:t>
            </a:r>
            <a:r>
              <a:rPr lang="en-US" altLang="zh-CN" sz="2800" dirty="0">
                <a:latin typeface="Calibri" pitchFamily="34" charset="0"/>
              </a:rPr>
              <a:t>).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3338410" y="6168286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</a:rPr>
              <a:t>Note:</a:t>
            </a:r>
            <a:r>
              <a:rPr lang="en-US" sz="1400" kern="0" dirty="0">
                <a:solidFill>
                  <a:srgbClr val="000000"/>
                </a:solidFill>
              </a:rPr>
              <a:t>  76 is just one possible starting </a:t>
            </a:r>
            <a:r>
              <a:rPr lang="en-US" sz="1400" kern="0" dirty="0" smtClean="0">
                <a:solidFill>
                  <a:srgbClr val="000000"/>
                </a:solidFill>
              </a:rPr>
              <a:t>address of A</a:t>
            </a:r>
            <a:endParaRPr lang="en-US" sz="1400" kern="0" dirty="0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403210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581705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762362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34424" y="5846571"/>
            <a:ext cx="2800849" cy="300082"/>
            <a:chOff x="152575" y="5092914"/>
            <a:chExt cx="2919964" cy="400108"/>
          </a:xfrm>
        </p:grpSpPr>
        <p:sp>
          <p:nvSpPr>
            <p:cNvPr id="14" name="Text Box 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2575" y="5092914"/>
              <a:ext cx="409772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76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77169" y="5092914"/>
              <a:ext cx="409772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92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54140" y="5092914"/>
              <a:ext cx="518399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108</a:t>
              </a:r>
            </a:p>
          </p:txBody>
        </p:sp>
      </p:grpSp>
      <p:sp>
        <p:nvSpPr>
          <p:cNvPr id="17" name="TextBox 16"/>
          <p:cNvSpPr txBox="1"/>
          <p:nvPr>
            <p:custDataLst>
              <p:tags r:id="rId5"/>
            </p:custDataLst>
          </p:nvPr>
        </p:nvSpPr>
        <p:spPr>
          <a:xfrm>
            <a:off x="3403159" y="4825186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23100"/>
              </p:ext>
            </p:extLst>
          </p:nvPr>
        </p:nvGraphicFramePr>
        <p:xfrm>
          <a:off x="3403210" y="5122108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Horizontal Scroll 18"/>
          <p:cNvSpPr/>
          <p:nvPr/>
        </p:nvSpPr>
        <p:spPr>
          <a:xfrm>
            <a:off x="148708" y="-420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855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Sum Loop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0" y="2057401"/>
            <a:ext cx="2514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Index j is incremented in the inner loop</a:t>
            </a:r>
          </a:p>
          <a:p>
            <a:r>
              <a:rPr lang="en-US" sz="3300" dirty="0"/>
              <a:t>Good spatial locality for a[][]</a:t>
            </a:r>
          </a:p>
          <a:p>
            <a:r>
              <a:rPr lang="en-US" sz="3300" dirty="0"/>
              <a:t>No temporal locality for a[][]</a:t>
            </a:r>
          </a:p>
          <a:p>
            <a:pPr lvl="1"/>
            <a:r>
              <a:rPr lang="en-US" sz="3300" dirty="0">
                <a:ea typeface="+mn-ea"/>
                <a:cs typeface="+mn-cs"/>
              </a:rPr>
              <a:t>Each element is used only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" name="Rectangle 40"/>
          <p:cNvSpPr/>
          <p:nvPr>
            <p:custDataLst>
              <p:tags r:id="rId1"/>
            </p:custDataLst>
          </p:nvPr>
        </p:nvSpPr>
        <p:spPr bwMode="auto">
          <a:xfrm>
            <a:off x="5589270" y="3326130"/>
            <a:ext cx="822960" cy="822960"/>
          </a:xfrm>
          <a:prstGeom prst="rect">
            <a:avLst/>
          </a:prstGeom>
          <a:solidFill>
            <a:srgbClr val="EFBFBF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>
            <p:custDataLst>
              <p:tags r:id="rId2"/>
            </p:custDataLst>
          </p:nvPr>
        </p:nvSpPr>
        <p:spPr bwMode="auto">
          <a:xfrm>
            <a:off x="5589270" y="4149090"/>
            <a:ext cx="822960" cy="82296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>
            <p:custDataLst>
              <p:tags r:id="rId3"/>
            </p:custDataLst>
          </p:nvPr>
        </p:nvSpPr>
        <p:spPr bwMode="auto">
          <a:xfrm>
            <a:off x="5589270" y="4972050"/>
            <a:ext cx="822960" cy="822960"/>
          </a:xfrm>
          <a:prstGeom prst="rect">
            <a:avLst/>
          </a:prstGeom>
          <a:solidFill>
            <a:srgbClr val="CCCCFF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>
            <p:custDataLst>
              <p:tags r:id="rId4"/>
            </p:custDataLst>
          </p:nvPr>
        </p:nvSpPr>
        <p:spPr>
          <a:xfrm>
            <a:off x="4113634" y="3271535"/>
            <a:ext cx="12522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>
                <a:solidFill>
                  <a:srgbClr val="000000"/>
                </a:solidFill>
              </a:rPr>
              <a:t>Access Pattern: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>
                <a:solidFill>
                  <a:srgbClr val="000000"/>
                </a:solidFill>
              </a:rPr>
              <a:t>stride = 1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411429" y="4126488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4114800" y="2091690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11480" y="4423410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5243945" y="3326130"/>
          <a:ext cx="1165860" cy="2468880"/>
        </p:xfrm>
        <a:graphic>
          <a:graphicData uri="http://schemas.openxmlformats.org/drawingml/2006/table">
            <a:tbl>
              <a:tblPr firstRow="1" bandRow="1"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4000500" y="21717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6"/>
            </p:custDataLst>
          </p:nvPr>
        </p:nvSpPr>
        <p:spPr>
          <a:xfrm>
            <a:off x="3838042" y="231900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00919" y="2000250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>
            <p:custDataLst>
              <p:tags r:id="rId7"/>
            </p:custDataLst>
          </p:nvPr>
        </p:nvSpPr>
        <p:spPr>
          <a:xfrm>
            <a:off x="4391421" y="172325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2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576605"/>
              </p:ext>
            </p:extLst>
          </p:nvPr>
        </p:nvGraphicFramePr>
        <p:xfrm>
          <a:off x="449665" y="2113201"/>
          <a:ext cx="3090535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29" name="Horizontal Scroll 28"/>
          <p:cNvSpPr/>
          <p:nvPr/>
        </p:nvSpPr>
        <p:spPr>
          <a:xfrm>
            <a:off x="148708" y="-420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342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Sum </a:t>
            </a:r>
            <a:r>
              <a:rPr lang="en-US" dirty="0"/>
              <a:t>Loop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89270" y="3326130"/>
            <a:ext cx="822960" cy="2468880"/>
            <a:chOff x="5486400" y="3291840"/>
            <a:chExt cx="1097280" cy="3291840"/>
          </a:xfrm>
        </p:grpSpPr>
        <p:sp>
          <p:nvSpPr>
            <p:cNvPr id="33" name="Rectangle 32"/>
            <p:cNvSpPr/>
            <p:nvPr>
              <p:custDataLst>
                <p:tags r:id="rId5"/>
              </p:custDataLst>
            </p:nvPr>
          </p:nvSpPr>
          <p:spPr bwMode="auto">
            <a:xfrm>
              <a:off x="5486400" y="356616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6"/>
              </p:custDataLst>
            </p:nvPr>
          </p:nvSpPr>
          <p:spPr bwMode="auto">
            <a:xfrm>
              <a:off x="5486400" y="329184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>
              <p:custDataLst>
                <p:tags r:id="rId7"/>
              </p:custDataLst>
            </p:nvPr>
          </p:nvSpPr>
          <p:spPr bwMode="auto">
            <a:xfrm>
              <a:off x="5486400" y="384048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>
              <p:custDataLst>
                <p:tags r:id="rId8"/>
              </p:custDataLst>
            </p:nvPr>
          </p:nvSpPr>
          <p:spPr bwMode="auto">
            <a:xfrm>
              <a:off x="5486400" y="411480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>
              <p:custDataLst>
                <p:tags r:id="rId9"/>
              </p:custDataLst>
            </p:nvPr>
          </p:nvSpPr>
          <p:spPr bwMode="auto">
            <a:xfrm>
              <a:off x="5486400" y="466344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>
              <p:custDataLst>
                <p:tags r:id="rId10"/>
              </p:custDataLst>
            </p:nvPr>
          </p:nvSpPr>
          <p:spPr bwMode="auto">
            <a:xfrm>
              <a:off x="5486400" y="493776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>
              <p:custDataLst>
                <p:tags r:id="rId11"/>
              </p:custDataLst>
            </p:nvPr>
          </p:nvSpPr>
          <p:spPr bwMode="auto">
            <a:xfrm>
              <a:off x="5486400" y="438912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12"/>
              </p:custDataLst>
            </p:nvPr>
          </p:nvSpPr>
          <p:spPr bwMode="auto">
            <a:xfrm>
              <a:off x="5486400" y="548640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>
              <p:custDataLst>
                <p:tags r:id="rId13"/>
              </p:custDataLst>
            </p:nvPr>
          </p:nvSpPr>
          <p:spPr bwMode="auto">
            <a:xfrm>
              <a:off x="5486400" y="576072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>
              <p:custDataLst>
                <p:tags r:id="rId14"/>
              </p:custDataLst>
            </p:nvPr>
          </p:nvSpPr>
          <p:spPr bwMode="auto">
            <a:xfrm>
              <a:off x="5486400" y="521208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>
              <p:custDataLst>
                <p:tags r:id="rId15"/>
              </p:custDataLst>
            </p:nvPr>
          </p:nvSpPr>
          <p:spPr bwMode="auto">
            <a:xfrm>
              <a:off x="5486400" y="630936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>
              <p:custDataLst>
                <p:tags r:id="rId16"/>
              </p:custDataLst>
            </p:nvPr>
          </p:nvSpPr>
          <p:spPr bwMode="auto">
            <a:xfrm>
              <a:off x="5486400" y="603504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411429" y="4126488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411480" y="4423410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>
            <p:custDataLst>
              <p:tags r:id="rId2"/>
            </p:custDataLst>
          </p:nvPr>
        </p:nvSpPr>
        <p:spPr>
          <a:xfrm>
            <a:off x="4113634" y="3271535"/>
            <a:ext cx="12522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Access Pattern: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</a:rPr>
              <a:t>stride = </a:t>
            </a:r>
            <a:r>
              <a:rPr lang="en-US" sz="1350" kern="0" dirty="0" smtClean="0">
                <a:solidFill>
                  <a:srgbClr val="000000"/>
                </a:solidFill>
              </a:rPr>
              <a:t>4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5243945" y="3326130"/>
          <a:ext cx="1165860" cy="2468880"/>
        </p:xfrm>
        <a:graphic>
          <a:graphicData uri="http://schemas.openxmlformats.org/drawingml/2006/table">
            <a:tbl>
              <a:tblPr firstRow="1" bandRow="1"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9" name="Content Placeholder 2"/>
          <p:cNvSpPr txBox="1">
            <a:spLocks/>
          </p:cNvSpPr>
          <p:nvPr/>
        </p:nvSpPr>
        <p:spPr>
          <a:xfrm>
            <a:off x="6515100" y="2057401"/>
            <a:ext cx="2514600" cy="33944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latin typeface="Calibri" pitchFamily="34" charset="0"/>
              </a:rPr>
              <a:t>Index </a:t>
            </a:r>
            <a:r>
              <a:rPr lang="en-US" sz="2300" dirty="0" err="1">
                <a:latin typeface="Calibri" pitchFamily="34" charset="0"/>
              </a:rPr>
              <a:t>i</a:t>
            </a:r>
            <a:r>
              <a:rPr lang="en-US" sz="2300" dirty="0">
                <a:latin typeface="Calibri" pitchFamily="34" charset="0"/>
              </a:rPr>
              <a:t> is incremented in the inner loop</a:t>
            </a:r>
          </a:p>
          <a:p>
            <a:r>
              <a:rPr lang="en-US" sz="2300" dirty="0">
                <a:latin typeface="Calibri" pitchFamily="34" charset="0"/>
              </a:rPr>
              <a:t>Poor spatial locality for a[][]</a:t>
            </a:r>
          </a:p>
          <a:p>
            <a:r>
              <a:rPr lang="en-US" sz="2300" dirty="0" smtClean="0">
                <a:latin typeface="Calibri" pitchFamily="34" charset="0"/>
              </a:rPr>
              <a:t>No </a:t>
            </a:r>
            <a:r>
              <a:rPr lang="en-US" sz="2300" dirty="0">
                <a:latin typeface="Calibri" pitchFamily="34" charset="0"/>
              </a:rPr>
              <a:t>temporal locality for a[][]</a:t>
            </a:r>
          </a:p>
          <a:p>
            <a:pPr lvl="1"/>
            <a:r>
              <a:rPr lang="en-US" sz="2300" dirty="0">
                <a:latin typeface="Calibri" pitchFamily="34" charset="0"/>
              </a:rPr>
              <a:t>Each element is used only once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4114800" y="2091690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4000500" y="21717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3"/>
            </p:custDataLst>
          </p:nvPr>
        </p:nvSpPr>
        <p:spPr>
          <a:xfrm>
            <a:off x="3838042" y="231900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00919" y="2000250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>
            <p:custDataLst>
              <p:tags r:id="rId4"/>
            </p:custDataLst>
          </p:nvPr>
        </p:nvSpPr>
        <p:spPr>
          <a:xfrm>
            <a:off x="4391421" y="172325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5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057559"/>
              </p:ext>
            </p:extLst>
          </p:nvPr>
        </p:nvGraphicFramePr>
        <p:xfrm>
          <a:off x="436038" y="2114773"/>
          <a:ext cx="3090535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56" name="Horizontal Scroll 55"/>
          <p:cNvSpPr/>
          <p:nvPr/>
        </p:nvSpPr>
        <p:spPr>
          <a:xfrm>
            <a:off x="148708" y="-420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2352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5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35678"/>
            <a:ext cx="3741571" cy="762000"/>
          </a:xfrm>
        </p:spPr>
        <p:txBody>
          <a:bodyPr/>
          <a:lstStyle/>
          <a:p>
            <a:r>
              <a:rPr lang="en-US" dirty="0" smtClean="0"/>
              <a:t>Q1: Loop Ordering</a:t>
            </a:r>
            <a:br>
              <a:rPr lang="en-US" dirty="0" smtClean="0"/>
            </a:br>
            <a:r>
              <a:rPr lang="en-US" dirty="0" smtClean="0"/>
              <a:t>w/ 16B DM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caches are initially empty.  Only accesses to matrix A cause memory references and all other necessary variables are stored in registers.  Instructions are in a separate instruction cache.  </a:t>
            </a:r>
          </a:p>
          <a:p>
            <a:r>
              <a:rPr lang="en-US" dirty="0"/>
              <a:t>Consider a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 Byte </a:t>
            </a:r>
            <a:r>
              <a:rPr lang="en-US" dirty="0">
                <a:solidFill>
                  <a:srgbClr val="FF0000"/>
                </a:solidFill>
              </a:rPr>
              <a:t>DM</a:t>
            </a:r>
            <a:r>
              <a:rPr lang="en-US" dirty="0"/>
              <a:t> data cache with </a:t>
            </a:r>
            <a:r>
              <a:rPr lang="en-US" dirty="0" smtClean="0"/>
              <a:t>16 </a:t>
            </a:r>
            <a:r>
              <a:rPr lang="en-US" altLang="zh-CN" dirty="0" smtClean="0"/>
              <a:t>Bytes/block, with a total of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block</a:t>
            </a:r>
            <a:r>
              <a:rPr lang="en-US" dirty="0" smtClean="0"/>
              <a:t>. </a:t>
            </a:r>
            <a:r>
              <a:rPr lang="en-US" dirty="0"/>
              <a:t>Calculate the number of cache misses for Loop A and Loop B.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5434"/>
              </p:ext>
            </p:extLst>
          </p:nvPr>
        </p:nvGraphicFramePr>
        <p:xfrm>
          <a:off x="2716404" y="4631343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22" y="435678"/>
            <a:ext cx="9023157" cy="762000"/>
          </a:xfrm>
        </p:spPr>
        <p:txBody>
          <a:bodyPr/>
          <a:lstStyle/>
          <a:p>
            <a:r>
              <a:rPr lang="en-US" dirty="0" smtClean="0"/>
              <a:t>A1.1 Loop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505893" cy="52969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Loop </a:t>
            </a:r>
            <a:r>
              <a:rPr lang="en-US" dirty="0"/>
              <a:t>A accesses memory sequentially (each iteration of Loop A sums a row in matrix A), an access to an </a:t>
            </a:r>
            <a:r>
              <a:rPr lang="en-US" dirty="0" err="1"/>
              <a:t>int</a:t>
            </a:r>
            <a:r>
              <a:rPr lang="en-US" dirty="0"/>
              <a:t> that maps to the first word in a cache line will miss (</a:t>
            </a:r>
            <a:r>
              <a:rPr lang="en-US" dirty="0">
                <a:solidFill>
                  <a:srgbClr val="FF0000"/>
                </a:solidFill>
              </a:rPr>
              <a:t>red words</a:t>
            </a:r>
            <a:r>
              <a:rPr lang="en-US" dirty="0"/>
              <a:t> in the table) but the next </a:t>
            </a:r>
            <a:r>
              <a:rPr lang="en-US" dirty="0" smtClean="0"/>
              <a:t>3 </a:t>
            </a:r>
            <a:r>
              <a:rPr lang="en-US" dirty="0"/>
              <a:t>accesses will hit. Therefore, Loop A will only have compulsory misses, with total of </a:t>
            </a:r>
            <a:r>
              <a:rPr lang="en-US" dirty="0" smtClean="0"/>
              <a:t>3*(4/4)=3 </a:t>
            </a:r>
            <a:r>
              <a:rPr lang="en-US" dirty="0"/>
              <a:t>misses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In each one of the 3 outer loop iterations, </a:t>
            </a:r>
            <a:r>
              <a:rPr lang="en-US" dirty="0" smtClean="0"/>
              <a:t>4 memory accesses incur (4/4=1) cache miss, since they are absorbed by 1 cache block</a:t>
            </a: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707089"/>
              </p:ext>
            </p:extLst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2540"/>
              </p:ext>
            </p:extLst>
          </p:nvPr>
        </p:nvGraphicFramePr>
        <p:xfrm>
          <a:off x="5070765" y="219401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6623579" y="3495633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64092"/>
              </p:ext>
            </p:extLst>
          </p:nvPr>
        </p:nvGraphicFramePr>
        <p:xfrm>
          <a:off x="5070765" y="396887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80561" y="348960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623579" y="4399084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07901"/>
              </p:ext>
            </p:extLst>
          </p:nvPr>
        </p:nvGraphicFramePr>
        <p:xfrm>
          <a:off x="5070765" y="4865135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80561" y="439305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3 hits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36878"/>
              </p:ext>
            </p:extLst>
          </p:nvPr>
        </p:nvGraphicFramePr>
        <p:xfrm>
          <a:off x="5070765" y="132372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6623579" y="173886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0561" y="17328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9135"/>
              </p:ext>
            </p:extLst>
          </p:nvPr>
        </p:nvGraphicFramePr>
        <p:xfrm>
          <a:off x="5070765" y="3081448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 bwMode="auto">
          <a:xfrm>
            <a:off x="6623579" y="2626292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0561" y="26202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3 hits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6623579" y="530684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92741"/>
              </p:ext>
            </p:extLst>
          </p:nvPr>
        </p:nvGraphicFramePr>
        <p:xfrm>
          <a:off x="5070765" y="578008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80561" y="53008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6623579" y="619093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0561" y="623943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3 hits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22" y="435678"/>
            <a:ext cx="9023157" cy="762000"/>
          </a:xfrm>
        </p:spPr>
        <p:txBody>
          <a:bodyPr/>
          <a:lstStyle/>
          <a:p>
            <a:r>
              <a:rPr lang="en-US" dirty="0" smtClean="0"/>
              <a:t>A1.2 Loop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505893" cy="4446710"/>
          </a:xfrm>
        </p:spPr>
        <p:txBody>
          <a:bodyPr>
            <a:normAutofit/>
          </a:bodyPr>
          <a:lstStyle/>
          <a:p>
            <a:r>
              <a:rPr lang="en-US" dirty="0" smtClean="0"/>
              <a:t>Loop B </a:t>
            </a:r>
            <a:r>
              <a:rPr lang="en-US" dirty="0"/>
              <a:t>accesses memory </a:t>
            </a:r>
            <a:r>
              <a:rPr lang="en-US" dirty="0" smtClean="0"/>
              <a:t>in stride of 4. </a:t>
            </a:r>
            <a:r>
              <a:rPr lang="en-US" dirty="0"/>
              <a:t>Therefore, </a:t>
            </a:r>
            <a:r>
              <a:rPr lang="en-US" dirty="0" smtClean="0"/>
              <a:t>every access will be a miss with </a:t>
            </a:r>
            <a:r>
              <a:rPr lang="en-US" dirty="0"/>
              <a:t>total of </a:t>
            </a:r>
            <a:r>
              <a:rPr lang="en-US" dirty="0" smtClean="0"/>
              <a:t>4*(3/1)=12 </a:t>
            </a:r>
            <a:r>
              <a:rPr lang="en-US" dirty="0"/>
              <a:t>misses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/>
              <a:t>In each one of the </a:t>
            </a:r>
            <a:r>
              <a:rPr lang="en-US" altLang="zh-CN" dirty="0" smtClean="0"/>
              <a:t>4 </a:t>
            </a:r>
            <a:r>
              <a:rPr lang="en-US" altLang="zh-CN" dirty="0"/>
              <a:t>outer loop iterations, </a:t>
            </a:r>
            <a:r>
              <a:rPr lang="en-US" dirty="0" smtClean="0"/>
              <a:t>3 </a:t>
            </a:r>
            <a:r>
              <a:rPr lang="en-US" dirty="0"/>
              <a:t>memory accesses </a:t>
            </a:r>
            <a:r>
              <a:rPr lang="en-US" dirty="0" smtClean="0"/>
              <a:t>incur (3/1=3) cache misses</a:t>
            </a:r>
            <a:endParaRPr lang="en-US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709509"/>
              </p:ext>
            </p:extLst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70765" y="219401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6623579" y="3495633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07995"/>
              </p:ext>
            </p:extLst>
          </p:nvPr>
        </p:nvGraphicFramePr>
        <p:xfrm>
          <a:off x="5070765" y="396887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80561" y="348960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623579" y="4399084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37254"/>
              </p:ext>
            </p:extLst>
          </p:nvPr>
        </p:nvGraphicFramePr>
        <p:xfrm>
          <a:off x="5070765" y="4865135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80561" y="439305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70765" y="132372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6623579" y="173886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0561" y="17328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53744"/>
              </p:ext>
            </p:extLst>
          </p:nvPr>
        </p:nvGraphicFramePr>
        <p:xfrm>
          <a:off x="5070765" y="3081448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 bwMode="auto">
          <a:xfrm>
            <a:off x="6623579" y="2626292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0561" y="262026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6623579" y="530684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95036"/>
              </p:ext>
            </p:extLst>
          </p:nvPr>
        </p:nvGraphicFramePr>
        <p:xfrm>
          <a:off x="5070765" y="578008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80561" y="53008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6623579" y="619093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0561" y="623943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35678"/>
            <a:ext cx="3741571" cy="762000"/>
          </a:xfrm>
        </p:spPr>
        <p:txBody>
          <a:bodyPr/>
          <a:lstStyle/>
          <a:p>
            <a:r>
              <a:rPr lang="en-US" dirty="0" smtClean="0"/>
              <a:t>Q2: Loop Ordering</a:t>
            </a:r>
            <a:br>
              <a:rPr lang="en-US" dirty="0" smtClean="0"/>
            </a:br>
            <a:r>
              <a:rPr lang="en-US" dirty="0" smtClean="0"/>
              <a:t>w/ 16B FA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5010447"/>
            <a:ext cx="8275858" cy="1348154"/>
          </a:xfrm>
        </p:spPr>
        <p:txBody>
          <a:bodyPr/>
          <a:lstStyle/>
          <a:p>
            <a:r>
              <a:rPr lang="en-US" dirty="0" smtClean="0"/>
              <a:t>A: If the cache size is a single block, then associativity makes no difference!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18379"/>
              </p:ext>
            </p:extLst>
          </p:nvPr>
        </p:nvGraphicFramePr>
        <p:xfrm>
          <a:off x="2716404" y="4148352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9275" y="1514475"/>
            <a:ext cx="8366125" cy="315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Instead of </a:t>
            </a:r>
            <a:r>
              <a:rPr lang="en-US" kern="0" dirty="0" smtClean="0">
                <a:solidFill>
                  <a:srgbClr val="FF0000"/>
                </a:solidFill>
              </a:rPr>
              <a:t>DM</a:t>
            </a:r>
            <a:r>
              <a:rPr lang="en-US" kern="0" dirty="0" smtClean="0"/>
              <a:t> cache, consider a </a:t>
            </a:r>
            <a:r>
              <a:rPr lang="en-US" kern="0" dirty="0" smtClean="0">
                <a:solidFill>
                  <a:srgbClr val="FF0000"/>
                </a:solidFill>
              </a:rPr>
              <a:t>16</a:t>
            </a:r>
            <a:r>
              <a:rPr lang="en-US" kern="0" dirty="0" smtClean="0"/>
              <a:t> Byte </a:t>
            </a:r>
            <a:r>
              <a:rPr lang="en-US" kern="0" dirty="0" smtClean="0">
                <a:solidFill>
                  <a:srgbClr val="FF0000"/>
                </a:solidFill>
              </a:rPr>
              <a:t>FA</a:t>
            </a:r>
            <a:r>
              <a:rPr lang="en-US" kern="0" dirty="0" smtClean="0"/>
              <a:t> data cache with 16 </a:t>
            </a:r>
            <a:r>
              <a:rPr lang="en-US" altLang="zh-CN" kern="0" dirty="0" smtClean="0"/>
              <a:t>Bytes/block, with a total of </a:t>
            </a:r>
            <a:r>
              <a:rPr lang="en-US" altLang="zh-CN" kern="0" dirty="0" smtClean="0">
                <a:solidFill>
                  <a:srgbClr val="FF0000"/>
                </a:solidFill>
              </a:rPr>
              <a:t>1</a:t>
            </a:r>
            <a:r>
              <a:rPr lang="en-US" altLang="zh-CN" kern="0" dirty="0" smtClean="0"/>
              <a:t> block</a:t>
            </a:r>
            <a:r>
              <a:rPr lang="en-US" kern="0" dirty="0" smtClean="0"/>
              <a:t>. Calculate the number of cache misses for Loop A and Loop B.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603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35678"/>
            <a:ext cx="3741571" cy="762000"/>
          </a:xfrm>
        </p:spPr>
        <p:txBody>
          <a:bodyPr/>
          <a:lstStyle/>
          <a:p>
            <a:r>
              <a:rPr lang="en-US" sz="3200" dirty="0" smtClean="0"/>
              <a:t>Q3: Loop Ordering</a:t>
            </a:r>
            <a:br>
              <a:rPr lang="en-US" sz="3200" dirty="0" smtClean="0"/>
            </a:br>
            <a:r>
              <a:rPr lang="en-US" sz="3200" dirty="0" smtClean="0"/>
              <a:t>w/ 64B DM Cache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 </a:t>
            </a:r>
            <a:r>
              <a:rPr lang="en-US" dirty="0" smtClean="0">
                <a:solidFill>
                  <a:srgbClr val="FF0000"/>
                </a:solidFill>
              </a:rPr>
              <a:t>64</a:t>
            </a:r>
            <a:r>
              <a:rPr lang="en-US" dirty="0" smtClean="0"/>
              <a:t> Byte </a:t>
            </a:r>
            <a:r>
              <a:rPr lang="en-US" dirty="0">
                <a:solidFill>
                  <a:srgbClr val="FF0000"/>
                </a:solidFill>
              </a:rPr>
              <a:t>DM</a:t>
            </a:r>
            <a:r>
              <a:rPr lang="en-US" dirty="0"/>
              <a:t> data cache with </a:t>
            </a:r>
            <a:r>
              <a:rPr lang="en-US" dirty="0" smtClean="0"/>
              <a:t>16 </a:t>
            </a:r>
            <a:r>
              <a:rPr lang="en-US" altLang="zh-CN" dirty="0" smtClean="0"/>
              <a:t>Bytes/block, with a total of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/>
              <a:t> blocks</a:t>
            </a:r>
            <a:r>
              <a:rPr lang="en-US" dirty="0" smtClean="0"/>
              <a:t>. </a:t>
            </a:r>
            <a:r>
              <a:rPr lang="en-US" dirty="0"/>
              <a:t>Calculate the number of cache misses for Loop A and Loop B</a:t>
            </a:r>
            <a:r>
              <a:rPr lang="en-US" dirty="0" smtClean="0"/>
              <a:t>. How about </a:t>
            </a:r>
            <a:r>
              <a:rPr lang="en-US" dirty="0" smtClean="0">
                <a:solidFill>
                  <a:srgbClr val="FF0000"/>
                </a:solidFill>
              </a:rPr>
              <a:t>SA</a:t>
            </a:r>
            <a:r>
              <a:rPr lang="en-US" dirty="0" smtClean="0"/>
              <a:t> cache with LRU replacement policy?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74957"/>
              </p:ext>
            </p:extLst>
          </p:nvPr>
        </p:nvGraphicFramePr>
        <p:xfrm>
          <a:off x="2716404" y="3248024"/>
          <a:ext cx="37389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4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2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77138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6874" y="4926695"/>
            <a:ext cx="8366125" cy="151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A: Since the cache is large enough to contain the entire matrix A, </a:t>
            </a:r>
            <a:r>
              <a:rPr lang="en-US" altLang="zh-CN" kern="0" dirty="0" smtClean="0"/>
              <a:t>both Loop A and</a:t>
            </a:r>
            <a:r>
              <a:rPr lang="en-US" kern="0" dirty="0" smtClean="0"/>
              <a:t> Loop B will also only have compulsory misses, with total of 3 misses.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998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51-Au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51-Au17" id="{7302119E-D817-4400-B64D-716D5ECC4B33}" vid="{5CC1F176-B9F3-44BC-A806-5CC77F7B7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UWTheme-351-Au17</Template>
  <TotalTime>0</TotalTime>
  <Words>3849</Words>
  <Application>Microsoft Office PowerPoint</Application>
  <PresentationFormat>On-screen Show (4:3)</PresentationFormat>
  <Paragraphs>856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Batang</vt:lpstr>
      <vt:lpstr>ＭＳ Ｐゴシック</vt:lpstr>
      <vt:lpstr>Roboto Regular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UWTheme-351-Au17</vt:lpstr>
      <vt:lpstr>Office Theme</vt:lpstr>
      <vt:lpstr>L10  Cache Optimizations Exercises</vt:lpstr>
      <vt:lpstr>Example:  Matrix Sum</vt:lpstr>
      <vt:lpstr>Matrix Sum Loop A</vt:lpstr>
      <vt:lpstr>Matrix Sum Loop B</vt:lpstr>
      <vt:lpstr>Q1: Loop Ordering w/ 16B DM Cache</vt:lpstr>
      <vt:lpstr>A1.1 Loop A</vt:lpstr>
      <vt:lpstr>A1.2 Loop B</vt:lpstr>
      <vt:lpstr>Q2: Loop Ordering w/ 16B FA Cache</vt:lpstr>
      <vt:lpstr>Q3: Loop Ordering w/ 64B DM Cache</vt:lpstr>
      <vt:lpstr>Q4 DM Cache</vt:lpstr>
      <vt:lpstr>Q4 DM Cache</vt:lpstr>
      <vt:lpstr>Loop A DM Cache</vt:lpstr>
      <vt:lpstr>Loop B DM Cache</vt:lpstr>
      <vt:lpstr>Q5 FA LRU Cache</vt:lpstr>
      <vt:lpstr>Q4 FA LRU Cache</vt:lpstr>
      <vt:lpstr>Loop A FA LRU  Cache</vt:lpstr>
      <vt:lpstr>Loop B FA LRU 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2018-02-13T19:02:55Z</dcterms:created>
  <dcterms:modified xsi:type="dcterms:W3CDTF">2018-05-08T15:35:27Z</dcterms:modified>
</cp:coreProperties>
</file>