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6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9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0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5540.xml" ContentType="application/vnd.openxmlformats-officedocument.presentationml.tags+xml"/>
  <Override PartName="/ppt/tags/tag5560.xml" ContentType="application/vnd.openxmlformats-officedocument.presentationml.tags+xml"/>
  <Override PartName="/ppt/tags/tag5840.xml" ContentType="application/vnd.openxmlformats-officedocument.presentationml.tags+xml"/>
  <Override PartName="/ppt/tags/tag5880.xml" ContentType="application/vnd.openxmlformats-officedocument.presentationml.tags+xml"/>
  <Override PartName="/ppt/tags/tag58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1"/>
    <p:sldMasterId id="2147483685" r:id="rId2"/>
  </p:sldMasterIdLst>
  <p:notesMasterIdLst>
    <p:notesMasterId r:id="rId22"/>
  </p:notesMasterIdLst>
  <p:handoutMasterIdLst>
    <p:handoutMasterId r:id="rId23"/>
  </p:handoutMasterIdLst>
  <p:sldIdLst>
    <p:sldId id="396" r:id="rId3"/>
    <p:sldId id="365" r:id="rId4"/>
    <p:sldId id="403" r:id="rId5"/>
    <p:sldId id="401" r:id="rId6"/>
    <p:sldId id="402" r:id="rId7"/>
    <p:sldId id="366" r:id="rId8"/>
    <p:sldId id="368" r:id="rId9"/>
    <p:sldId id="369" r:id="rId10"/>
    <p:sldId id="393" r:id="rId11"/>
    <p:sldId id="394" r:id="rId12"/>
    <p:sldId id="371" r:id="rId13"/>
    <p:sldId id="372" r:id="rId14"/>
    <p:sldId id="373" r:id="rId15"/>
    <p:sldId id="374" r:id="rId16"/>
    <p:sldId id="377" r:id="rId17"/>
    <p:sldId id="404" r:id="rId18"/>
    <p:sldId id="395" r:id="rId19"/>
    <p:sldId id="379" r:id="rId20"/>
    <p:sldId id="3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 18" id="{509693CF-0D60-4D57-9C27-A03903E79DBB}">
          <p14:sldIdLst>
            <p14:sldId id="396"/>
          </p14:sldIdLst>
        </p14:section>
        <p14:section name="Optimizing for Caches" id="{44C574C9-C652-4843-9530-5B5F5742D5E2}">
          <p14:sldIdLst>
            <p14:sldId id="365"/>
            <p14:sldId id="403"/>
            <p14:sldId id="401"/>
            <p14:sldId id="402"/>
            <p14:sldId id="366"/>
            <p14:sldId id="368"/>
            <p14:sldId id="369"/>
            <p14:sldId id="393"/>
            <p14:sldId id="394"/>
            <p14:sldId id="371"/>
            <p14:sldId id="372"/>
            <p14:sldId id="373"/>
            <p14:sldId id="374"/>
            <p14:sldId id="377"/>
            <p14:sldId id="404"/>
            <p14:sldId id="395"/>
            <p14:sldId id="379"/>
            <p14:sldId id="380"/>
          </p14:sldIdLst>
        </p14:section>
        <p14:section name="Example Cache Questions" id="{365C9BDF-D565-4B64-A9AC-EE243492886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85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81723" autoAdjust="0"/>
  </p:normalViewPr>
  <p:slideViewPr>
    <p:cSldViewPr snapToGrid="0">
      <p:cViewPr varScale="1">
        <p:scale>
          <a:sx n="136" d="100"/>
          <a:sy n="136" d="100"/>
        </p:scale>
        <p:origin x="24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94" y="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0-4121-8B46-A5CBF0309ED8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70-4121-8B46-A5CBF0309ED8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70-4121-8B46-A5CBF0309ED8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70-4121-8B46-A5CBF0309ED8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70-4121-8B46-A5CBF0309ED8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70-4121-8B46-A5CBF0309ED8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70-4121-8B46-A5CBF0309ED8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E70-4121-8B46-A5CBF0309ED8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70-4121-8B46-A5CBF0309ED8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E70-4121-8B46-A5CBF0309ED8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E70-4121-8B46-A5CBF0309ED8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E70-4121-8B46-A5CBF0309ED8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E70-4121-8B46-A5CBF0309ED8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E70-4121-8B46-A5CBF0309ED8}"/>
            </c:ext>
          </c:extLst>
        </c:ser>
        <c:bandFmts/>
        <c:axId val="-1351879424"/>
        <c:axId val="-1351877792"/>
        <c:axId val="-1352011296"/>
      </c:surface3DChart>
      <c:catAx>
        <c:axId val="-1351879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 dirty="0">
                    <a:latin typeface="Calibri" panose="020F0502020204030204" pitchFamily="34" charset="0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1351877792"/>
        <c:crosses val="autoZero"/>
        <c:auto val="1"/>
        <c:lblAlgn val="ctr"/>
        <c:lblOffset val="100"/>
        <c:noMultiLvlLbl val="0"/>
      </c:catAx>
      <c:valAx>
        <c:axId val="-1351877792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 dirty="0">
                    <a:latin typeface="Calibri" panose="020F0502020204030204" pitchFamily="34" charset="0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 dirty="0">
                  <a:latin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1351879424"/>
        <c:crosses val="autoZero"/>
        <c:crossBetween val="midCat"/>
        <c:majorUnit val="2000"/>
        <c:minorUnit val="500"/>
      </c:valAx>
      <c:serAx>
        <c:axId val="-135201129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 dirty="0">
                    <a:latin typeface="Calibri" panose="020F0502020204030204" pitchFamily="34" charset="0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1351877792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105EB-91D5-4326-8DCC-BFADB840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752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7ACB-247F-49B5-B960-EEFFB132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228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62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 Code -&gt; good rules of thumb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  <a:r>
              <a:rPr lang="en-US" baseline="0" dirty="0"/>
              <a:t> stride size = less spatial locality = drop in throughput</a:t>
            </a:r>
          </a:p>
          <a:p>
            <a:r>
              <a:rPr lang="en-US" baseline="0" dirty="0"/>
              <a:t>Increase working set size = less temporal locality = fall out of respective caches</a:t>
            </a:r>
          </a:p>
          <a:p>
            <a:r>
              <a:rPr lang="en-US" baseline="0" dirty="0"/>
              <a:t>All caches on-chip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Subscript indices given</a:t>
            </a:r>
            <a:r>
              <a:rPr lang="en-US" baseline="0" dirty="0"/>
              <a:t> in (</a:t>
            </a:r>
            <a:r>
              <a:rPr lang="en-US" baseline="0" dirty="0" err="1"/>
              <a:t>row,col</a:t>
            </a:r>
            <a:r>
              <a:rPr lang="en-US" baseline="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</a:t>
            </a:r>
            <a:r>
              <a:rPr lang="en-US" baseline="0" dirty="0"/>
              <a:t> the += leads to an additional read of matrix C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Read A</a:t>
            </a:r>
          </a:p>
          <a:p>
            <a:pPr marL="228600" indent="-228600">
              <a:buAutoNum type="arabicPeriod"/>
            </a:pPr>
            <a:r>
              <a:rPr lang="en-US" baseline="0" dirty="0"/>
              <a:t>Read B</a:t>
            </a:r>
          </a:p>
          <a:p>
            <a:pPr marL="228600" indent="-228600">
              <a:buAutoNum type="arabicPeriod"/>
            </a:pPr>
            <a:r>
              <a:rPr lang="en-US" baseline="0" dirty="0"/>
              <a:t>Read C</a:t>
            </a:r>
          </a:p>
          <a:p>
            <a:pPr marL="228600" indent="-228600">
              <a:buAutoNum type="arabicPeriod"/>
            </a:pPr>
            <a:r>
              <a:rPr lang="en-US" baseline="0" dirty="0"/>
              <a:t>Write C (guaranteed hit due to read of 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cache block holds 8 matrix elements</a:t>
            </a:r>
          </a:p>
          <a:p>
            <a:endParaRPr lang="en-US" dirty="0"/>
          </a:p>
          <a:p>
            <a:r>
              <a:rPr lang="en-US" dirty="0"/>
              <a:t>A has good spatial locality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Stride 1</a:t>
            </a:r>
          </a:p>
          <a:p>
            <a:r>
              <a:rPr lang="en-US" dirty="0"/>
              <a:t>B has poor spatial locality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Stride 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the time element n+1 is accessed, block has been kicked out of $</a:t>
            </a:r>
          </a:p>
          <a:p>
            <a:endParaRPr lang="en-US" dirty="0"/>
          </a:p>
          <a:p>
            <a:r>
              <a:rPr lang="en-US" dirty="0"/>
              <a:t>Iteration: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= n/8</a:t>
            </a:r>
          </a:p>
          <a:p>
            <a:pPr marL="171450" indent="-171450">
              <a:buFontTx/>
              <a:buChar char="-"/>
            </a:pPr>
            <a:r>
              <a:rPr lang="en-US" dirty="0"/>
              <a:t>B = 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(n+1)</a:t>
            </a:r>
            <a:r>
              <a:rPr lang="en-US" baseline="30000" dirty="0" err="1" smtClean="0">
                <a:latin typeface="Calibri" pitchFamily="34" charset="0"/>
              </a:rPr>
              <a:t>th</a:t>
            </a:r>
            <a:r>
              <a:rPr lang="en-US" dirty="0" smtClean="0">
                <a:latin typeface="Calibri" pitchFamily="34" charset="0"/>
              </a:rPr>
              <a:t> cache miss brings 8 elements B[n-1][0], B[n-1][1] … B[n-1][7] into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Compute A[1][0]*B[0][0] (by the time B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4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4F305-E6A0-494F-A556-0C7356E06F7B}" type="slidenum">
              <a:rPr lang="he-IL"/>
              <a:pPr/>
              <a:t>13</a:t>
            </a:fld>
            <a:endParaRPr lang="he-IL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5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91386-AD18-A047-92D2-9C49A28809A1}" type="slidenum">
              <a:rPr lang="he-IL"/>
              <a:pPr/>
              <a:t>14</a:t>
            </a:fld>
            <a:endParaRPr lang="he-IL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nested loops seems inefficient, but leads to faster code!</a:t>
            </a:r>
          </a:p>
          <a:p>
            <a:endParaRPr lang="en-US" dirty="0"/>
          </a:p>
          <a:p>
            <a:r>
              <a:rPr lang="en-US" dirty="0"/>
              <a:t>Outer three loops: loop over block matrices</a:t>
            </a:r>
          </a:p>
          <a:p>
            <a:r>
              <a:rPr lang="en-US" dirty="0"/>
              <a:t>Inner three loops: loop within block matrices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5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3r</a:t>
            </a:r>
            <a:r>
              <a:rPr lang="en-US" baseline="30000" dirty="0"/>
              <a:t>2</a:t>
            </a:r>
            <a:r>
              <a:rPr lang="en-US" baseline="0" dirty="0"/>
              <a:t> &lt; C: need to be able to fit three full blocks in the cache (one for c, one for a, one for b) while executing the </a:t>
            </a:r>
            <a:r>
              <a:rPr lang="en-US" baseline="0" dirty="0" smtClean="0"/>
              <a:t>algorithm  𝑖𝑠 𝑚𝑢𝑙𝑡𝑖𝑝𝑙𝑒 𝑜𝑓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67F-52E7-45D4-9ACE-CAC7A31D58C8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4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6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DB61B0D-4F45-4C9A-931A-50F88C03B46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43643" y="-2231"/>
            <a:ext cx="1300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CSE351</a:t>
            </a:r>
            <a:r>
              <a:rPr lang="en-US" sz="900" b="0" i="0" baseline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Winter</a:t>
            </a:r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 2018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3735" y="-2231"/>
            <a:ext cx="976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L18:  Caches III</a:t>
            </a:r>
          </a:p>
        </p:txBody>
      </p:sp>
    </p:spTree>
    <p:extLst>
      <p:ext uri="{BB962C8B-B14F-4D97-AF65-F5344CB8AC3E}">
        <p14:creationId xmlns:p14="http://schemas.microsoft.com/office/powerpoint/2010/main" val="12336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image" Target="../media/image14.png"/><Relationship Id="rId3" Type="http://schemas.openxmlformats.org/officeDocument/2006/relationships/tags" Target="../tags/tag88.xml"/><Relationship Id="rId21" Type="http://schemas.openxmlformats.org/officeDocument/2006/relationships/tags" Target="../tags/tag106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04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13.png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tags" Target="../tags/tag90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2" Type="http://schemas.openxmlformats.org/officeDocument/2006/relationships/tags" Target="../tags/tag108.xml"/><Relationship Id="rId29" Type="http://schemas.openxmlformats.org/officeDocument/2006/relationships/tags" Target="../tags/tag5540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32" Type="http://schemas.openxmlformats.org/officeDocument/2006/relationships/image" Target="../media/image110.png"/><Relationship Id="rId5" Type="http://schemas.openxmlformats.org/officeDocument/2006/relationships/tags" Target="../tags/tag111.xml"/><Relationship Id="rId15" Type="http://schemas.openxmlformats.org/officeDocument/2006/relationships/image" Target="../media/image15.png"/><Relationship Id="rId10" Type="http://schemas.openxmlformats.org/officeDocument/2006/relationships/tags" Target="../tags/tag116.xml"/><Relationship Id="rId31" Type="http://schemas.openxmlformats.org/officeDocument/2006/relationships/tags" Target="../tags/tag5560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08.xml"/><Relationship Id="rId30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51" Type="http://schemas.openxmlformats.org/officeDocument/2006/relationships/image" Target="../media/image230.png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50" Type="http://schemas.openxmlformats.org/officeDocument/2006/relationships/tags" Target="../tags/tag5840.xml"/><Relationship Id="rId55" Type="http://schemas.openxmlformats.org/officeDocument/2006/relationships/image" Target="../media/image210.png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59" Type="http://schemas.openxmlformats.org/officeDocument/2006/relationships/image" Target="../media/image260.png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21.xml"/><Relationship Id="rId54" Type="http://schemas.openxmlformats.org/officeDocument/2006/relationships/tags" Target="../tags/tag126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53" Type="http://schemas.openxmlformats.org/officeDocument/2006/relationships/image" Target="../media/image22.png"/><Relationship Id="rId58" Type="http://schemas.openxmlformats.org/officeDocument/2006/relationships/tags" Target="../tags/tag5890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notesSlide" Target="../notesSlides/notesSlide9.xml"/><Relationship Id="rId57" Type="http://schemas.openxmlformats.org/officeDocument/2006/relationships/image" Target="../media/image100.png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52" Type="http://schemas.openxmlformats.org/officeDocument/2006/relationships/tags" Target="../tags/tag125.xml"/><Relationship Id="rId60" Type="http://schemas.openxmlformats.org/officeDocument/2006/relationships/image" Target="../media/image220.png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1.png"/><Relationship Id="rId56" Type="http://schemas.openxmlformats.org/officeDocument/2006/relationships/tags" Target="../tags/tag588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48.xml"/><Relationship Id="rId3" Type="http://schemas.openxmlformats.org/officeDocument/2006/relationships/tags" Target="../tags/tag147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image" Target="../media/image24.pn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image" Target="../media/image26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47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image" Target="../media/image23.png"/><Relationship Id="rId28" Type="http://schemas.openxmlformats.org/officeDocument/2006/relationships/tags" Target="../tags/tag149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45.xml"/><Relationship Id="rId27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77.xml"/><Relationship Id="rId18" Type="http://schemas.openxmlformats.org/officeDocument/2006/relationships/tags" Target="../tags/tag182.xml"/><Relationship Id="rId26" Type="http://schemas.openxmlformats.org/officeDocument/2006/relationships/tags" Target="../tags/tag190.xml"/><Relationship Id="rId39" Type="http://schemas.openxmlformats.org/officeDocument/2006/relationships/tags" Target="../tags/tag203.xml"/><Relationship Id="rId21" Type="http://schemas.openxmlformats.org/officeDocument/2006/relationships/tags" Target="../tags/tag185.xml"/><Relationship Id="rId34" Type="http://schemas.openxmlformats.org/officeDocument/2006/relationships/tags" Target="../tags/tag198.xml"/><Relationship Id="rId42" Type="http://schemas.openxmlformats.org/officeDocument/2006/relationships/tags" Target="../tags/tag206.xml"/><Relationship Id="rId47" Type="http://schemas.openxmlformats.org/officeDocument/2006/relationships/tags" Target="../tags/tag211.xml"/><Relationship Id="rId50" Type="http://schemas.openxmlformats.org/officeDocument/2006/relationships/tags" Target="../tags/tag214.xml"/><Relationship Id="rId55" Type="http://schemas.openxmlformats.org/officeDocument/2006/relationships/tags" Target="../tags/tag219.xml"/><Relationship Id="rId63" Type="http://schemas.openxmlformats.org/officeDocument/2006/relationships/tags" Target="../tags/tag227.xml"/><Relationship Id="rId68" Type="http://schemas.openxmlformats.org/officeDocument/2006/relationships/image" Target="../media/image231.png"/><Relationship Id="rId76" Type="http://schemas.openxmlformats.org/officeDocument/2006/relationships/tags" Target="../tags/tag198.xml"/><Relationship Id="rId7" Type="http://schemas.openxmlformats.org/officeDocument/2006/relationships/tags" Target="../tags/tag171.xml"/><Relationship Id="rId71" Type="http://schemas.openxmlformats.org/officeDocument/2006/relationships/image" Target="../media/image250.png"/><Relationship Id="rId2" Type="http://schemas.openxmlformats.org/officeDocument/2006/relationships/tags" Target="../tags/tag166.xml"/><Relationship Id="rId16" Type="http://schemas.openxmlformats.org/officeDocument/2006/relationships/tags" Target="../tags/tag180.xml"/><Relationship Id="rId29" Type="http://schemas.openxmlformats.org/officeDocument/2006/relationships/tags" Target="../tags/tag193.xml"/><Relationship Id="rId11" Type="http://schemas.openxmlformats.org/officeDocument/2006/relationships/tags" Target="../tags/tag175.xml"/><Relationship Id="rId24" Type="http://schemas.openxmlformats.org/officeDocument/2006/relationships/tags" Target="../tags/tag188.xml"/><Relationship Id="rId32" Type="http://schemas.openxmlformats.org/officeDocument/2006/relationships/tags" Target="../tags/tag196.xml"/><Relationship Id="rId37" Type="http://schemas.openxmlformats.org/officeDocument/2006/relationships/tags" Target="../tags/tag201.xml"/><Relationship Id="rId40" Type="http://schemas.openxmlformats.org/officeDocument/2006/relationships/tags" Target="../tags/tag204.xml"/><Relationship Id="rId45" Type="http://schemas.openxmlformats.org/officeDocument/2006/relationships/tags" Target="../tags/tag209.xml"/><Relationship Id="rId53" Type="http://schemas.openxmlformats.org/officeDocument/2006/relationships/tags" Target="../tags/tag217.xml"/><Relationship Id="rId58" Type="http://schemas.openxmlformats.org/officeDocument/2006/relationships/tags" Target="../tags/tag222.xml"/><Relationship Id="rId66" Type="http://schemas.openxmlformats.org/officeDocument/2006/relationships/slideLayout" Target="../slideLayouts/slideLayout2.xml"/><Relationship Id="rId74" Type="http://schemas.openxmlformats.org/officeDocument/2006/relationships/image" Target="../media/image27.png"/><Relationship Id="rId5" Type="http://schemas.openxmlformats.org/officeDocument/2006/relationships/tags" Target="../tags/tag169.xml"/><Relationship Id="rId15" Type="http://schemas.openxmlformats.org/officeDocument/2006/relationships/tags" Target="../tags/tag179.xml"/><Relationship Id="rId23" Type="http://schemas.openxmlformats.org/officeDocument/2006/relationships/tags" Target="../tags/tag187.xml"/><Relationship Id="rId28" Type="http://schemas.openxmlformats.org/officeDocument/2006/relationships/tags" Target="../tags/tag192.xml"/><Relationship Id="rId36" Type="http://schemas.openxmlformats.org/officeDocument/2006/relationships/tags" Target="../tags/tag200.xml"/><Relationship Id="rId49" Type="http://schemas.openxmlformats.org/officeDocument/2006/relationships/tags" Target="../tags/tag213.xml"/><Relationship Id="rId57" Type="http://schemas.openxmlformats.org/officeDocument/2006/relationships/tags" Target="../tags/tag221.xml"/><Relationship Id="rId61" Type="http://schemas.openxmlformats.org/officeDocument/2006/relationships/tags" Target="../tags/tag225.xml"/><Relationship Id="rId10" Type="http://schemas.openxmlformats.org/officeDocument/2006/relationships/tags" Target="../tags/tag174.xml"/><Relationship Id="rId19" Type="http://schemas.openxmlformats.org/officeDocument/2006/relationships/tags" Target="../tags/tag183.xml"/><Relationship Id="rId31" Type="http://schemas.openxmlformats.org/officeDocument/2006/relationships/tags" Target="../tags/tag195.xml"/><Relationship Id="rId44" Type="http://schemas.openxmlformats.org/officeDocument/2006/relationships/tags" Target="../tags/tag208.xml"/><Relationship Id="rId52" Type="http://schemas.openxmlformats.org/officeDocument/2006/relationships/tags" Target="../tags/tag216.xml"/><Relationship Id="rId60" Type="http://schemas.openxmlformats.org/officeDocument/2006/relationships/tags" Target="../tags/tag224.xml"/><Relationship Id="rId65" Type="http://schemas.openxmlformats.org/officeDocument/2006/relationships/tags" Target="../tags/tag229.xml"/><Relationship Id="rId73" Type="http://schemas.openxmlformats.org/officeDocument/2006/relationships/tags" Target="../tags/tag189.xml"/><Relationship Id="rId78" Type="http://schemas.openxmlformats.org/officeDocument/2006/relationships/image" Target="../media/image30.png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tags" Target="../tags/tag178.xml"/><Relationship Id="rId22" Type="http://schemas.openxmlformats.org/officeDocument/2006/relationships/tags" Target="../tags/tag186.xml"/><Relationship Id="rId27" Type="http://schemas.openxmlformats.org/officeDocument/2006/relationships/tags" Target="../tags/tag191.xml"/><Relationship Id="rId30" Type="http://schemas.openxmlformats.org/officeDocument/2006/relationships/tags" Target="../tags/tag194.xml"/><Relationship Id="rId35" Type="http://schemas.openxmlformats.org/officeDocument/2006/relationships/tags" Target="../tags/tag199.xml"/><Relationship Id="rId43" Type="http://schemas.openxmlformats.org/officeDocument/2006/relationships/tags" Target="../tags/tag207.xml"/><Relationship Id="rId48" Type="http://schemas.openxmlformats.org/officeDocument/2006/relationships/tags" Target="../tags/tag212.xml"/><Relationship Id="rId56" Type="http://schemas.openxmlformats.org/officeDocument/2006/relationships/tags" Target="../tags/tag220.xml"/><Relationship Id="rId64" Type="http://schemas.openxmlformats.org/officeDocument/2006/relationships/tags" Target="../tags/tag228.xml"/><Relationship Id="rId69" Type="http://schemas.openxmlformats.org/officeDocument/2006/relationships/image" Target="../media/image240.png"/><Relationship Id="rId77" Type="http://schemas.openxmlformats.org/officeDocument/2006/relationships/image" Target="../media/image29.png"/><Relationship Id="rId8" Type="http://schemas.openxmlformats.org/officeDocument/2006/relationships/tags" Target="../tags/tag172.xml"/><Relationship Id="rId51" Type="http://schemas.openxmlformats.org/officeDocument/2006/relationships/tags" Target="../tags/tag215.xml"/><Relationship Id="rId72" Type="http://schemas.openxmlformats.org/officeDocument/2006/relationships/image" Target="../media/image261.png"/><Relationship Id="rId3" Type="http://schemas.openxmlformats.org/officeDocument/2006/relationships/tags" Target="../tags/tag167.xml"/><Relationship Id="rId12" Type="http://schemas.openxmlformats.org/officeDocument/2006/relationships/tags" Target="../tags/tag176.xml"/><Relationship Id="rId17" Type="http://schemas.openxmlformats.org/officeDocument/2006/relationships/tags" Target="../tags/tag181.xml"/><Relationship Id="rId25" Type="http://schemas.openxmlformats.org/officeDocument/2006/relationships/tags" Target="../tags/tag189.xml"/><Relationship Id="rId33" Type="http://schemas.openxmlformats.org/officeDocument/2006/relationships/tags" Target="../tags/tag197.xml"/><Relationship Id="rId38" Type="http://schemas.openxmlformats.org/officeDocument/2006/relationships/tags" Target="../tags/tag202.xml"/><Relationship Id="rId46" Type="http://schemas.openxmlformats.org/officeDocument/2006/relationships/tags" Target="../tags/tag210.xml"/><Relationship Id="rId59" Type="http://schemas.openxmlformats.org/officeDocument/2006/relationships/tags" Target="../tags/tag223.xml"/><Relationship Id="rId67" Type="http://schemas.openxmlformats.org/officeDocument/2006/relationships/tags" Target="../tags/tag171.xml"/><Relationship Id="rId20" Type="http://schemas.openxmlformats.org/officeDocument/2006/relationships/tags" Target="../tags/tag184.xml"/><Relationship Id="rId41" Type="http://schemas.openxmlformats.org/officeDocument/2006/relationships/tags" Target="../tags/tag205.xml"/><Relationship Id="rId54" Type="http://schemas.openxmlformats.org/officeDocument/2006/relationships/tags" Target="../tags/tag218.xml"/><Relationship Id="rId62" Type="http://schemas.openxmlformats.org/officeDocument/2006/relationships/tags" Target="../tags/tag226.xml"/><Relationship Id="rId70" Type="http://schemas.openxmlformats.org/officeDocument/2006/relationships/tags" Target="../tags/tag180.xml"/><Relationship Id="rId75" Type="http://schemas.openxmlformats.org/officeDocument/2006/relationships/image" Target="../media/image28.png"/><Relationship Id="rId1" Type="http://schemas.openxmlformats.org/officeDocument/2006/relationships/tags" Target="../tags/tag165.xml"/><Relationship Id="rId6" Type="http://schemas.openxmlformats.org/officeDocument/2006/relationships/tags" Target="../tags/tag17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3" Type="http://schemas.openxmlformats.org/officeDocument/2006/relationships/tags" Target="../tags/tag23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chart" Target="../charts/chart1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notesSlide" Target="../notesSlides/notesSlide11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5.xml"/><Relationship Id="rId18" Type="http://schemas.openxmlformats.org/officeDocument/2006/relationships/tags" Target="../tags/tag43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.png"/><Relationship Id="rId2" Type="http://schemas.openxmlformats.org/officeDocument/2006/relationships/tags" Target="../tags/tag36.xml"/><Relationship Id="rId16" Type="http://schemas.openxmlformats.org/officeDocument/2006/relationships/tags" Target="../tags/tag41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6.png"/><Relationship Id="rId10" Type="http://schemas.openxmlformats.org/officeDocument/2006/relationships/tags" Target="../tags/tag44.xml"/><Relationship Id="rId19" Type="http://schemas.openxmlformats.org/officeDocument/2006/relationships/image" Target="../media/image8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9" Type="http://schemas.openxmlformats.org/officeDocument/2006/relationships/tags" Target="../tags/tag84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42" Type="http://schemas.openxmlformats.org/officeDocument/2006/relationships/notesSlide" Target="../notesSlides/notesSlide6.xml"/><Relationship Id="rId47" Type="http://schemas.openxmlformats.org/officeDocument/2006/relationships/tags" Target="../tags/tag65.xml"/><Relationship Id="rId50" Type="http://schemas.openxmlformats.org/officeDocument/2006/relationships/image" Target="../media/image12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38" Type="http://schemas.openxmlformats.org/officeDocument/2006/relationships/tags" Target="../tags/tag83.xml"/><Relationship Id="rId46" Type="http://schemas.openxmlformats.org/officeDocument/2006/relationships/image" Target="../media/image10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37" Type="http://schemas.openxmlformats.org/officeDocument/2006/relationships/tags" Target="../tags/tag82.xml"/><Relationship Id="rId40" Type="http://schemas.openxmlformats.org/officeDocument/2006/relationships/tags" Target="../tags/tag85.xml"/><Relationship Id="rId45" Type="http://schemas.openxmlformats.org/officeDocument/2006/relationships/tags" Target="../tags/tag57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tags" Target="../tags/tag81.xml"/><Relationship Id="rId49" Type="http://schemas.openxmlformats.org/officeDocument/2006/relationships/tags" Target="../tags/tag74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4" Type="http://schemas.openxmlformats.org/officeDocument/2006/relationships/image" Target="../media/image9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tags" Target="../tags/tag80.xml"/><Relationship Id="rId43" Type="http://schemas.openxmlformats.org/officeDocument/2006/relationships/tags" Target="../tags/tag50.xml"/><Relationship Id="rId48" Type="http://schemas.openxmlformats.org/officeDocument/2006/relationships/image" Target="../media/image11.png"/><Relationship Id="rId8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000" dirty="0" smtClean="0"/>
              <a:t>L10  </a:t>
            </a:r>
            <a:r>
              <a:rPr lang="en-US" altLang="zh-CN" sz="3000" dirty="0"/>
              <a:t>Cache </a:t>
            </a:r>
            <a:r>
              <a:rPr lang="en-US" altLang="zh-CN" sz="3000" dirty="0" smtClean="0"/>
              <a:t>Optimizations</a:t>
            </a:r>
            <a:endParaRPr lang="en-US" sz="3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Zonghua Gu, </a:t>
            </a:r>
            <a:r>
              <a:rPr lang="en-US" altLang="zh-CN" dirty="0" smtClean="0"/>
              <a:t>2018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571500" y="562451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fld id="{C6FCE6CE-22EA-C947-BA59-D740F91D2B06}" type="datetime1">
              <a:rPr lang="en-US" sz="90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5/4/2018</a:t>
            </a:fld>
            <a:endParaRPr lang="en-US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4700" y="5761435"/>
            <a:ext cx="264046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Acknowledgement: some slides taken from UC Berkeley CS61C</a:t>
            </a:r>
          </a:p>
        </p:txBody>
      </p:sp>
    </p:spTree>
    <p:extLst>
      <p:ext uri="{BB962C8B-B14F-4D97-AF65-F5344CB8AC3E}">
        <p14:creationId xmlns:p14="http://schemas.microsoft.com/office/powerpoint/2010/main" val="203551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1"/>
            </p:custDataLst>
          </p:nvPr>
        </p:nvSpPr>
        <p:spPr bwMode="auto">
          <a:xfrm>
            <a:off x="473717" y="568388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 bwMode="auto">
          <a:xfrm>
            <a:off x="2294308" y="568388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3"/>
            </p:custDataLst>
          </p:nvPr>
        </p:nvCxnSpPr>
        <p:spPr bwMode="auto">
          <a:xfrm>
            <a:off x="473718" y="568389"/>
            <a:ext cx="1430159" cy="198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2297232" y="564611"/>
            <a:ext cx="399" cy="143019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60968" y="916166"/>
                <a:ext cx="71444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60968" y="916166"/>
                <a:ext cx="714440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 flipV="1">
            <a:off x="2296726" y="1613584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>
            <p:custDataLst>
              <p:tags r:id="rId7"/>
            </p:custDataLst>
          </p:nvPr>
        </p:nvCxnSpPr>
        <p:spPr bwMode="auto">
          <a:xfrm flipV="1">
            <a:off x="2296726" y="1552715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>
            <p:custDataLst>
              <p:tags r:id="rId8"/>
            </p:custDataLst>
          </p:nvPr>
        </p:nvCxnSpPr>
        <p:spPr bwMode="auto">
          <a:xfrm flipV="1">
            <a:off x="2296726" y="1677599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>
            <p:custDataLst>
              <p:tags r:id="rId9"/>
            </p:custDataLst>
          </p:nvPr>
        </p:nvCxnSpPr>
        <p:spPr bwMode="auto">
          <a:xfrm flipV="1">
            <a:off x="2296726" y="1738468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>
            <p:custDataLst>
              <p:tags r:id="rId10"/>
            </p:custDataLst>
          </p:nvPr>
        </p:nvCxnSpPr>
        <p:spPr bwMode="auto">
          <a:xfrm flipV="1">
            <a:off x="2296726" y="1799337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>
            <p:custDataLst>
              <p:tags r:id="rId11"/>
            </p:custDataLst>
          </p:nvPr>
        </p:nvCxnSpPr>
        <p:spPr bwMode="auto">
          <a:xfrm flipV="1">
            <a:off x="2296726" y="1860206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>
            <p:custDataLst>
              <p:tags r:id="rId12"/>
            </p:custDataLst>
          </p:nvPr>
        </p:nvCxnSpPr>
        <p:spPr bwMode="auto">
          <a:xfrm flipV="1">
            <a:off x="2296726" y="1921075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>
            <p:custDataLst>
              <p:tags r:id="rId13"/>
            </p:custDataLst>
          </p:nvPr>
        </p:nvCxnSpPr>
        <p:spPr bwMode="auto">
          <a:xfrm flipV="1">
            <a:off x="2296726" y="1981944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-67812" y="19385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At the end of multiplying 0</a:t>
            </a:r>
            <a:r>
              <a:rPr lang="en-US" baseline="30000" dirty="0" smtClean="0">
                <a:latin typeface="Calibri" pitchFamily="34" charset="0"/>
              </a:rPr>
              <a:t>th</a:t>
            </a:r>
            <a:r>
              <a:rPr lang="en-US" dirty="0" smtClean="0">
                <a:latin typeface="Calibri" pitchFamily="34" charset="0"/>
              </a:rPr>
              <a:t> row of A[0][0…n-1] with 0</a:t>
            </a:r>
            <a:r>
              <a:rPr lang="en-US" baseline="30000" dirty="0" smtClean="0">
                <a:latin typeface="Calibri" pitchFamily="34" charset="0"/>
              </a:rPr>
              <a:t>th</a:t>
            </a:r>
            <a:r>
              <a:rPr lang="en-US" dirty="0" smtClean="0">
                <a:latin typeface="Calibri" pitchFamily="34" charset="0"/>
              </a:rPr>
              <a:t> column of B[0…n-1][0], this is what the cache contains (assuming cache is quite small compared to matrix size)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19" name="Straight Connector 18"/>
          <p:cNvCxnSpPr/>
          <p:nvPr>
            <p:custDataLst>
              <p:tags r:id="rId14"/>
            </p:custDataLst>
          </p:nvPr>
        </p:nvCxnSpPr>
        <p:spPr bwMode="auto">
          <a:xfrm flipV="1">
            <a:off x="1497045" y="561322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>
            <p:custDataLst>
              <p:tags r:id="rId15"/>
            </p:custDataLst>
          </p:nvPr>
        </p:nvSpPr>
        <p:spPr bwMode="auto">
          <a:xfrm>
            <a:off x="4851625" y="575454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>
            <p:custDataLst>
              <p:tags r:id="rId16"/>
            </p:custDataLst>
          </p:nvPr>
        </p:nvSpPr>
        <p:spPr bwMode="auto">
          <a:xfrm>
            <a:off x="6672216" y="575454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17"/>
            </p:custDataLst>
          </p:nvPr>
        </p:nvCxnSpPr>
        <p:spPr bwMode="auto">
          <a:xfrm>
            <a:off x="4851626" y="676245"/>
            <a:ext cx="1430159" cy="198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>
            <p:custDataLst>
              <p:tags r:id="rId18"/>
            </p:custDataLst>
          </p:nvPr>
        </p:nvCxnSpPr>
        <p:spPr bwMode="auto">
          <a:xfrm>
            <a:off x="6675140" y="571677"/>
            <a:ext cx="399" cy="143019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238876" y="923232"/>
                <a:ext cx="71444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6238876" y="923232"/>
                <a:ext cx="714440" cy="5847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310096" y="194558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By the time we get to 1</a:t>
            </a:r>
            <a:r>
              <a:rPr lang="en-US" baseline="30000" dirty="0" smtClean="0">
                <a:latin typeface="Calibri" pitchFamily="34" charset="0"/>
              </a:rPr>
              <a:t>st</a:t>
            </a:r>
            <a:r>
              <a:rPr lang="en-US" dirty="0" smtClean="0">
                <a:latin typeface="Calibri" pitchFamily="34" charset="0"/>
              </a:rPr>
              <a:t> row of A[1][0…n-1], the top left elements of B have been evicted from the cache, so every element of B has to be fetched again from memory, even though they have been used before. So the process repeats.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5" name="Straight Connector 34"/>
          <p:cNvCxnSpPr/>
          <p:nvPr>
            <p:custDataLst>
              <p:tags r:id="rId20"/>
            </p:custDataLst>
          </p:nvPr>
        </p:nvCxnSpPr>
        <p:spPr bwMode="auto">
          <a:xfrm flipV="1">
            <a:off x="4851624" y="669178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>
            <p:custDataLst>
              <p:tags r:id="rId21"/>
            </p:custDataLst>
          </p:nvPr>
        </p:nvCxnSpPr>
        <p:spPr bwMode="auto">
          <a:xfrm flipV="1">
            <a:off x="6662837" y="610166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10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Cache Miss Analysis (Naïve)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96874" y="1362456"/>
                <a:ext cx="8366760" cy="4974336"/>
              </a:xfrm>
            </p:spPr>
            <p:txBody>
              <a:bodyPr/>
              <a:lstStyle/>
              <a:p>
                <a:r>
                  <a:rPr lang="en-US" dirty="0"/>
                  <a:t>Scenario Parameters:</a:t>
                </a:r>
              </a:p>
              <a:p>
                <a:pPr lvl="1"/>
                <a:r>
                  <a:rPr lang="en-US" dirty="0"/>
                  <a:t>Square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), elements are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Cache block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64 B = 8 doubles</a:t>
                </a:r>
              </a:p>
              <a:p>
                <a:pPr lvl="1"/>
                <a:r>
                  <a:rPr lang="en-US" dirty="0"/>
                  <a:t>Cache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(much smaller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Each iteration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misses</a:t>
                </a:r>
              </a:p>
              <a:p>
                <a:pPr lvl="1"/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Total misses: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4"/>
                </p:custDataLst>
              </p:nvPr>
            </p:nvSpPr>
            <p:spPr>
              <a:xfrm>
                <a:off x="396874" y="1362456"/>
                <a:ext cx="8366760" cy="4974336"/>
              </a:xfrm>
              <a:blipFill>
                <a:blip r:embed="rId15"/>
                <a:stretch>
                  <a:fillRect l="-291" t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 bwMode="auto">
          <a:xfrm>
            <a:off x="5710367" y="3749040"/>
            <a:ext cx="1143000" cy="1143000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 bwMode="auto">
          <a:xfrm>
            <a:off x="7310567" y="3749040"/>
            <a:ext cx="1143000" cy="1143000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5"/>
            </p:custDataLst>
          </p:nvPr>
        </p:nvCxnSpPr>
        <p:spPr bwMode="auto">
          <a:xfrm>
            <a:off x="5710367" y="3749040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 bwMode="auto">
          <a:xfrm rot="5400000">
            <a:off x="6741196" y="4315968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839712" y="4023360"/>
                <a:ext cx="570989" cy="584775"/>
              </a:xfrm>
              <a:prstGeom prst="rect">
                <a:avLst/>
              </a:prstGeom>
              <a:noFill/>
            </p:spPr>
            <p:txBody>
              <a:bodyPr wrap="non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6839712" y="4023360"/>
                <a:ext cx="570989" cy="58477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>
            <p:custDataLst>
              <p:tags r:id="rId8"/>
            </p:custDataLst>
          </p:nvPr>
        </p:nvSpPr>
        <p:spPr bwMode="auto">
          <a:xfrm>
            <a:off x="3925234" y="3749040"/>
            <a:ext cx="1143000" cy="1143000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166360" y="4023360"/>
                <a:ext cx="5838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5166360" y="4023360"/>
                <a:ext cx="583814" cy="584775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>
            <p:custDataLst>
              <p:tags r:id="rId10"/>
            </p:custDataLst>
          </p:nvPr>
        </p:nvSpPr>
        <p:spPr bwMode="auto">
          <a:xfrm>
            <a:off x="3925234" y="374904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7315200" y="457200"/>
            <a:ext cx="1554480" cy="822960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Ignoring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matrix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8" name="TextBox 27"/>
          <p:cNvSpPr txBox="1"/>
          <p:nvPr>
            <p:custDataLst>
              <p:tags r:id="rId11"/>
            </p:custDataLst>
          </p:nvPr>
        </p:nvSpPr>
        <p:spPr>
          <a:xfrm>
            <a:off x="4231905" y="6189964"/>
            <a:ext cx="4126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n iterations of the doubly-nested loop</a:t>
            </a:r>
            <a:endParaRPr lang="en-US" sz="2000" dirty="0">
              <a:latin typeface="Calibri" pitchFamily="34" charset="0"/>
            </a:endParaRPr>
          </a:p>
        </p:txBody>
      </p:sp>
      <p:cxnSp>
        <p:nvCxnSpPr>
          <p:cNvPr id="29" name="Straight Arrow Connector 28"/>
          <p:cNvCxnSpPr/>
          <p:nvPr>
            <p:custDataLst>
              <p:tags r:id="rId12"/>
            </p:custDataLst>
          </p:nvPr>
        </p:nvCxnSpPr>
        <p:spPr bwMode="auto">
          <a:xfrm flipH="1" flipV="1">
            <a:off x="3893259" y="5812972"/>
            <a:ext cx="348150" cy="52382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007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en-US" dirty="0" smtClean="0"/>
              <a:t> Blocking (1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get the same result of a matrix multiplication by splitting the matrices into smaller submatrices </a:t>
            </a:r>
            <a:br>
              <a:rPr lang="en-US" dirty="0"/>
            </a:br>
            <a:r>
              <a:rPr lang="en-US" dirty="0"/>
              <a:t>(matrix “blocks”)</a:t>
            </a:r>
          </a:p>
          <a:p>
            <a:pPr>
              <a:spcBef>
                <a:spcPts val="2400"/>
              </a:spcBef>
            </a:pPr>
            <a:r>
              <a:rPr lang="en-US" dirty="0"/>
              <a:t>For example, multiply two 4×4 matrices: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12</a:t>
            </a:fld>
            <a:endParaRPr lang="en-US"/>
          </a:p>
        </p:txBody>
      </p:sp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41832" y="3657600"/>
            <a:ext cx="7264645" cy="1927860"/>
            <a:chOff x="941832" y="4023360"/>
            <a:chExt cx="7264645" cy="1927860"/>
          </a:xfrm>
        </p:grpSpPr>
        <p:pic>
          <p:nvPicPr>
            <p:cNvPr id="17510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75104" y="5303520"/>
              <a:ext cx="5181600" cy="6477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</p:pic>
        <p:grpSp>
          <p:nvGrpSpPr>
            <p:cNvPr id="14" name="Group 13"/>
            <p:cNvGrpSpPr/>
            <p:nvPr/>
          </p:nvGrpSpPr>
          <p:grpSpPr>
            <a:xfrm>
              <a:off x="941832" y="4023360"/>
              <a:ext cx="7264645" cy="1104900"/>
              <a:chOff x="668215" y="3997569"/>
              <a:chExt cx="7264645" cy="1104900"/>
            </a:xfrm>
          </p:grpSpPr>
          <p:pic>
            <p:nvPicPr>
              <p:cNvPr id="17510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68215" y="3997569"/>
                <a:ext cx="4524375" cy="1104900"/>
              </a:xfrm>
              <a:prstGeom prst="rect">
                <a:avLst/>
              </a:prstGeom>
              <a:noFill/>
            </p:spPr>
          </p:pic>
          <p:pic>
            <p:nvPicPr>
              <p:cNvPr id="17511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75385" y="4360985"/>
                <a:ext cx="2657475" cy="34290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40633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6616" y="438912"/>
            <a:ext cx="8403336" cy="758952"/>
          </a:xfrm>
        </p:spPr>
        <p:txBody>
          <a:bodyPr>
            <a:normAutofit/>
          </a:bodyPr>
          <a:lstStyle/>
          <a:p>
            <a:r>
              <a:rPr lang="en-US" altLang="zh-CN" dirty="0"/>
              <a:t>Cache</a:t>
            </a:r>
            <a:r>
              <a:rPr lang="en-US" dirty="0" smtClean="0"/>
              <a:t> Blocking (</a:t>
            </a:r>
            <a:r>
              <a:rPr lang="en-US" dirty="0"/>
              <a:t>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25" name="Text Box 5"/>
              <p:cNvSpPr txBox="1">
                <a:spLocks noChangeArrowheads="1"/>
              </p:cNvSpPr>
              <p:nvPr/>
            </p:nvSpPr>
            <p:spPr bwMode="auto">
              <a:xfrm>
                <a:off x="393192" y="3840480"/>
                <a:ext cx="8366760" cy="274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normAutofit/>
              </a:bodyPr>
              <a:lstStyle/>
              <a:p>
                <a:pPr algn="l" eaLnBrk="0" hangingPunct="0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Matrices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split into 4 blocks of size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l" eaLnBrk="0" hangingPunct="0">
                  <a:spcBef>
                    <a:spcPts val="1800"/>
                  </a:spcBef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22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A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21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A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22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22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A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32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A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24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42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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k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 A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2k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*B</a:t>
                </a:r>
                <a:r>
                  <a:rPr lang="en-US" sz="2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k2</a:t>
                </a:r>
                <a:endParaRPr lang="en-US" sz="28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0" hangingPunct="0">
                  <a:lnSpc>
                    <a:spcPct val="30000"/>
                  </a:lnSpc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eaLnBrk="0" hangingPunct="0">
                  <a:lnSpc>
                    <a:spcPct val="1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457200" indent="-457200" algn="l" eaLnBrk="0" hangingPunct="0">
                  <a:spcBef>
                    <a:spcPts val="1200"/>
                  </a:spcBef>
                  <a:buClr>
                    <a:srgbClr val="4B2A85"/>
                  </a:buClr>
                  <a:buSzPct val="60000"/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Multiplication operates on small “block” matrices</a:t>
                </a:r>
              </a:p>
              <a:p>
                <a:pPr marL="914400" lvl="1" indent="-457200" eaLnBrk="0" hangingPunct="0">
                  <a:buClr>
                    <a:srgbClr val="4B2A85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size so that they fit in the cache!</a:t>
                </a:r>
              </a:p>
              <a:p>
                <a:pPr marL="914400" lvl="1" indent="-457200" eaLnBrk="0" hangingPunct="0">
                  <a:buClr>
                    <a:srgbClr val="4B2A85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technique called </a:t>
                </a:r>
                <a:r>
                  <a:rPr 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:r>
                  <a:rPr lang="en-US" sz="24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blocking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4403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192" y="3840480"/>
                <a:ext cx="8366760" cy="2743200"/>
              </a:xfrm>
              <a:prstGeom prst="rect">
                <a:avLst/>
              </a:prstGeom>
              <a:blipFill>
                <a:blip r:embed="rId3"/>
                <a:stretch>
                  <a:fillRect l="-1531" t="-2000" r="-1020" b="-2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484632" y="1600200"/>
            <a:ext cx="2438400" cy="2133600"/>
            <a:chOff x="533400" y="1676400"/>
            <a:chExt cx="2438400" cy="2133600"/>
          </a:xfrm>
        </p:grpSpPr>
        <p:sp>
          <p:nvSpPr>
            <p:cNvPr id="440323" name="Rectangle 3"/>
            <p:cNvSpPr>
              <a:spLocks noChangeArrowheads="1"/>
            </p:cNvSpPr>
            <p:nvPr/>
          </p:nvSpPr>
          <p:spPr bwMode="auto">
            <a:xfrm>
              <a:off x="533400" y="1676400"/>
              <a:ext cx="2438400" cy="2133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24" name="Rectangle 4"/>
            <p:cNvSpPr>
              <a:spLocks noChangeArrowheads="1"/>
            </p:cNvSpPr>
            <p:nvPr/>
          </p:nvSpPr>
          <p:spPr bwMode="auto">
            <a:xfrm>
              <a:off x="5334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11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26" name="Rectangle 6"/>
            <p:cNvSpPr>
              <a:spLocks noChangeArrowheads="1"/>
            </p:cNvSpPr>
            <p:nvPr/>
          </p:nvSpPr>
          <p:spPr bwMode="auto">
            <a:xfrm>
              <a:off x="11430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12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27" name="Rectangle 7"/>
            <p:cNvSpPr>
              <a:spLocks noChangeArrowheads="1"/>
            </p:cNvSpPr>
            <p:nvPr/>
          </p:nvSpPr>
          <p:spPr bwMode="auto">
            <a:xfrm>
              <a:off x="17526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13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28" name="Rectangle 8"/>
            <p:cNvSpPr>
              <a:spLocks noChangeArrowheads="1"/>
            </p:cNvSpPr>
            <p:nvPr/>
          </p:nvSpPr>
          <p:spPr bwMode="auto">
            <a:xfrm>
              <a:off x="23622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Arial" charset="0"/>
                </a:rPr>
                <a:t>C</a:t>
              </a:r>
              <a:r>
                <a:rPr lang="en-US" sz="2000" baseline="-25000" dirty="0">
                  <a:latin typeface="Arial" charset="0"/>
                </a:rPr>
                <a:t>14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440329" name="Rectangle 9"/>
            <p:cNvSpPr>
              <a:spLocks noChangeArrowheads="1"/>
            </p:cNvSpPr>
            <p:nvPr/>
          </p:nvSpPr>
          <p:spPr bwMode="auto">
            <a:xfrm>
              <a:off x="533400" y="22098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21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1143000" y="2209800"/>
              <a:ext cx="60960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Arial" charset="0"/>
                </a:rPr>
                <a:t>C</a:t>
              </a:r>
              <a:r>
                <a:rPr lang="en-US" sz="2000" baseline="-25000" dirty="0">
                  <a:latin typeface="Arial" charset="0"/>
                </a:rPr>
                <a:t>22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440331" name="Rectangle 11"/>
            <p:cNvSpPr>
              <a:spLocks noChangeArrowheads="1"/>
            </p:cNvSpPr>
            <p:nvPr/>
          </p:nvSpPr>
          <p:spPr bwMode="auto">
            <a:xfrm>
              <a:off x="1752600" y="22098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23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32" name="Rectangle 12"/>
            <p:cNvSpPr>
              <a:spLocks noChangeArrowheads="1"/>
            </p:cNvSpPr>
            <p:nvPr/>
          </p:nvSpPr>
          <p:spPr bwMode="auto">
            <a:xfrm>
              <a:off x="2362200" y="22098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24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33" name="Rectangle 13"/>
            <p:cNvSpPr>
              <a:spLocks noChangeArrowheads="1"/>
            </p:cNvSpPr>
            <p:nvPr/>
          </p:nvSpPr>
          <p:spPr bwMode="auto">
            <a:xfrm>
              <a:off x="5334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31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34" name="Rectangle 14"/>
            <p:cNvSpPr>
              <a:spLocks noChangeArrowheads="1"/>
            </p:cNvSpPr>
            <p:nvPr/>
          </p:nvSpPr>
          <p:spPr bwMode="auto">
            <a:xfrm>
              <a:off x="11430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32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35" name="Rectangle 15"/>
            <p:cNvSpPr>
              <a:spLocks noChangeArrowheads="1"/>
            </p:cNvSpPr>
            <p:nvPr/>
          </p:nvSpPr>
          <p:spPr bwMode="auto">
            <a:xfrm>
              <a:off x="17526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43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36" name="Rectangle 16"/>
            <p:cNvSpPr>
              <a:spLocks noChangeArrowheads="1"/>
            </p:cNvSpPr>
            <p:nvPr/>
          </p:nvSpPr>
          <p:spPr bwMode="auto">
            <a:xfrm>
              <a:off x="23622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34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37" name="Rectangle 17"/>
            <p:cNvSpPr>
              <a:spLocks noChangeArrowheads="1"/>
            </p:cNvSpPr>
            <p:nvPr/>
          </p:nvSpPr>
          <p:spPr bwMode="auto">
            <a:xfrm>
              <a:off x="5334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41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38" name="Rectangle 18"/>
            <p:cNvSpPr>
              <a:spLocks noChangeArrowheads="1"/>
            </p:cNvSpPr>
            <p:nvPr/>
          </p:nvSpPr>
          <p:spPr bwMode="auto">
            <a:xfrm>
              <a:off x="11430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42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39" name="Rectangle 19"/>
            <p:cNvSpPr>
              <a:spLocks noChangeArrowheads="1"/>
            </p:cNvSpPr>
            <p:nvPr/>
          </p:nvSpPr>
          <p:spPr bwMode="auto">
            <a:xfrm>
              <a:off x="17526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43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40" name="Rectangle 20"/>
            <p:cNvSpPr>
              <a:spLocks noChangeArrowheads="1"/>
            </p:cNvSpPr>
            <p:nvPr/>
          </p:nvSpPr>
          <p:spPr bwMode="auto">
            <a:xfrm>
              <a:off x="23622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C</a:t>
              </a:r>
              <a:r>
                <a:rPr lang="en-US" sz="2000" baseline="-25000">
                  <a:latin typeface="Arial" charset="0"/>
                </a:rPr>
                <a:t>44</a:t>
              </a:r>
              <a:endParaRPr lang="en-US" sz="2000">
                <a:latin typeface="Arial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346704" y="1600200"/>
            <a:ext cx="2441448" cy="2133600"/>
            <a:chOff x="3502152" y="1676400"/>
            <a:chExt cx="2441448" cy="2133600"/>
          </a:xfrm>
        </p:grpSpPr>
        <p:sp>
          <p:nvSpPr>
            <p:cNvPr id="440342" name="Rectangle 22"/>
            <p:cNvSpPr>
              <a:spLocks noChangeArrowheads="1"/>
            </p:cNvSpPr>
            <p:nvPr/>
          </p:nvSpPr>
          <p:spPr bwMode="auto">
            <a:xfrm>
              <a:off x="35052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11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43" name="Rectangle 23"/>
            <p:cNvSpPr>
              <a:spLocks noChangeArrowheads="1"/>
            </p:cNvSpPr>
            <p:nvPr/>
          </p:nvSpPr>
          <p:spPr bwMode="auto">
            <a:xfrm>
              <a:off x="41148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12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44" name="Rectangle 24"/>
            <p:cNvSpPr>
              <a:spLocks noChangeArrowheads="1"/>
            </p:cNvSpPr>
            <p:nvPr/>
          </p:nvSpPr>
          <p:spPr bwMode="auto">
            <a:xfrm>
              <a:off x="47244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13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45" name="Rectangle 25"/>
            <p:cNvSpPr>
              <a:spLocks noChangeArrowheads="1"/>
            </p:cNvSpPr>
            <p:nvPr/>
          </p:nvSpPr>
          <p:spPr bwMode="auto">
            <a:xfrm>
              <a:off x="53340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14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46" name="Rectangle 26"/>
            <p:cNvSpPr>
              <a:spLocks noChangeArrowheads="1"/>
            </p:cNvSpPr>
            <p:nvPr/>
          </p:nvSpPr>
          <p:spPr bwMode="auto">
            <a:xfrm>
              <a:off x="3505200" y="2209800"/>
              <a:ext cx="60960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Arial" charset="0"/>
                </a:rPr>
                <a:t>A</a:t>
              </a:r>
              <a:r>
                <a:rPr lang="en-US" sz="2000" baseline="-25000" dirty="0">
                  <a:latin typeface="Arial" charset="0"/>
                </a:rPr>
                <a:t>21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440347" name="Rectangle 27"/>
            <p:cNvSpPr>
              <a:spLocks noChangeArrowheads="1"/>
            </p:cNvSpPr>
            <p:nvPr/>
          </p:nvSpPr>
          <p:spPr bwMode="auto">
            <a:xfrm>
              <a:off x="4114800" y="2209800"/>
              <a:ext cx="60960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22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48" name="Rectangle 28"/>
            <p:cNvSpPr>
              <a:spLocks noChangeArrowheads="1"/>
            </p:cNvSpPr>
            <p:nvPr/>
          </p:nvSpPr>
          <p:spPr bwMode="auto">
            <a:xfrm>
              <a:off x="4724400" y="2209800"/>
              <a:ext cx="60960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23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49" name="Rectangle 29"/>
            <p:cNvSpPr>
              <a:spLocks noChangeArrowheads="1"/>
            </p:cNvSpPr>
            <p:nvPr/>
          </p:nvSpPr>
          <p:spPr bwMode="auto">
            <a:xfrm>
              <a:off x="5334000" y="2209800"/>
              <a:ext cx="60960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24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50" name="Rectangle 30"/>
            <p:cNvSpPr>
              <a:spLocks noChangeArrowheads="1"/>
            </p:cNvSpPr>
            <p:nvPr/>
          </p:nvSpPr>
          <p:spPr bwMode="auto">
            <a:xfrm>
              <a:off x="3502152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31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51" name="Rectangle 31"/>
            <p:cNvSpPr>
              <a:spLocks noChangeArrowheads="1"/>
            </p:cNvSpPr>
            <p:nvPr/>
          </p:nvSpPr>
          <p:spPr bwMode="auto">
            <a:xfrm>
              <a:off x="41148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32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52" name="Rectangle 32"/>
            <p:cNvSpPr>
              <a:spLocks noChangeArrowheads="1"/>
            </p:cNvSpPr>
            <p:nvPr/>
          </p:nvSpPr>
          <p:spPr bwMode="auto">
            <a:xfrm>
              <a:off x="47244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33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53" name="Rectangle 33"/>
            <p:cNvSpPr>
              <a:spLocks noChangeArrowheads="1"/>
            </p:cNvSpPr>
            <p:nvPr/>
          </p:nvSpPr>
          <p:spPr bwMode="auto">
            <a:xfrm>
              <a:off x="53340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34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54" name="Rectangle 34"/>
            <p:cNvSpPr>
              <a:spLocks noChangeArrowheads="1"/>
            </p:cNvSpPr>
            <p:nvPr/>
          </p:nvSpPr>
          <p:spPr bwMode="auto">
            <a:xfrm>
              <a:off x="35052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41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55" name="Rectangle 35"/>
            <p:cNvSpPr>
              <a:spLocks noChangeArrowheads="1"/>
            </p:cNvSpPr>
            <p:nvPr/>
          </p:nvSpPr>
          <p:spPr bwMode="auto">
            <a:xfrm>
              <a:off x="41148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42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56" name="Rectangle 36"/>
            <p:cNvSpPr>
              <a:spLocks noChangeArrowheads="1"/>
            </p:cNvSpPr>
            <p:nvPr/>
          </p:nvSpPr>
          <p:spPr bwMode="auto">
            <a:xfrm>
              <a:off x="47244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43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57" name="Rectangle 37"/>
            <p:cNvSpPr>
              <a:spLocks noChangeArrowheads="1"/>
            </p:cNvSpPr>
            <p:nvPr/>
          </p:nvSpPr>
          <p:spPr bwMode="auto">
            <a:xfrm>
              <a:off x="53340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A</a:t>
              </a:r>
              <a:r>
                <a:rPr lang="en-US" sz="2000" baseline="-25000">
                  <a:latin typeface="Arial" charset="0"/>
                </a:rPr>
                <a:t>144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41" name="Rectangle 21"/>
            <p:cNvSpPr>
              <a:spLocks noChangeArrowheads="1"/>
            </p:cNvSpPr>
            <p:nvPr/>
          </p:nvSpPr>
          <p:spPr bwMode="auto">
            <a:xfrm>
              <a:off x="3505200" y="1676400"/>
              <a:ext cx="2438400" cy="2133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217920" y="1600200"/>
            <a:ext cx="2438400" cy="2133600"/>
            <a:chOff x="6400800" y="1676400"/>
            <a:chExt cx="2438400" cy="2133600"/>
          </a:xfrm>
        </p:grpSpPr>
        <p:sp>
          <p:nvSpPr>
            <p:cNvPr id="440359" name="Rectangle 39"/>
            <p:cNvSpPr>
              <a:spLocks noChangeArrowheads="1"/>
            </p:cNvSpPr>
            <p:nvPr/>
          </p:nvSpPr>
          <p:spPr bwMode="auto">
            <a:xfrm>
              <a:off x="64008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11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60" name="Rectangle 40"/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Arial" charset="0"/>
                </a:rPr>
                <a:t>B</a:t>
              </a:r>
              <a:r>
                <a:rPr lang="en-US" sz="2000" baseline="-25000" dirty="0">
                  <a:latin typeface="Arial" charset="0"/>
                </a:rPr>
                <a:t>12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440361" name="Rectangle 41"/>
            <p:cNvSpPr>
              <a:spLocks noChangeArrowheads="1"/>
            </p:cNvSpPr>
            <p:nvPr/>
          </p:nvSpPr>
          <p:spPr bwMode="auto">
            <a:xfrm>
              <a:off x="76200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13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62" name="Rectangle 42"/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14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63" name="Rectangle 43"/>
            <p:cNvSpPr>
              <a:spLocks noChangeArrowheads="1"/>
            </p:cNvSpPr>
            <p:nvPr/>
          </p:nvSpPr>
          <p:spPr bwMode="auto">
            <a:xfrm>
              <a:off x="6400800" y="22098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21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64" name="Rectangle 44"/>
            <p:cNvSpPr>
              <a:spLocks noChangeArrowheads="1"/>
            </p:cNvSpPr>
            <p:nvPr/>
          </p:nvSpPr>
          <p:spPr bwMode="auto">
            <a:xfrm>
              <a:off x="7010400" y="2209800"/>
              <a:ext cx="60960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22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65" name="Rectangle 45"/>
            <p:cNvSpPr>
              <a:spLocks noChangeArrowheads="1"/>
            </p:cNvSpPr>
            <p:nvPr/>
          </p:nvSpPr>
          <p:spPr bwMode="auto">
            <a:xfrm>
              <a:off x="7620000" y="22098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23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66" name="Rectangle 46"/>
            <p:cNvSpPr>
              <a:spLocks noChangeArrowheads="1"/>
            </p:cNvSpPr>
            <p:nvPr/>
          </p:nvSpPr>
          <p:spPr bwMode="auto">
            <a:xfrm>
              <a:off x="8229600" y="22098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24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67" name="Rectangle 47"/>
            <p:cNvSpPr>
              <a:spLocks noChangeArrowheads="1"/>
            </p:cNvSpPr>
            <p:nvPr/>
          </p:nvSpPr>
          <p:spPr bwMode="auto">
            <a:xfrm>
              <a:off x="64008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32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68" name="Rectangle 48"/>
            <p:cNvSpPr>
              <a:spLocks noChangeArrowheads="1"/>
            </p:cNvSpPr>
            <p:nvPr/>
          </p:nvSpPr>
          <p:spPr bwMode="auto">
            <a:xfrm>
              <a:off x="7010400" y="2743200"/>
              <a:ext cx="60960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32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69" name="Rectangle 49"/>
            <p:cNvSpPr>
              <a:spLocks noChangeArrowheads="1"/>
            </p:cNvSpPr>
            <p:nvPr/>
          </p:nvSpPr>
          <p:spPr bwMode="auto">
            <a:xfrm>
              <a:off x="76200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33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70" name="Rectangle 50"/>
            <p:cNvSpPr>
              <a:spLocks noChangeArrowheads="1"/>
            </p:cNvSpPr>
            <p:nvPr/>
          </p:nvSpPr>
          <p:spPr bwMode="auto">
            <a:xfrm>
              <a:off x="8229600" y="27432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34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71" name="Rectangle 51"/>
            <p:cNvSpPr>
              <a:spLocks noChangeArrowheads="1"/>
            </p:cNvSpPr>
            <p:nvPr/>
          </p:nvSpPr>
          <p:spPr bwMode="auto">
            <a:xfrm>
              <a:off x="64008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41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72" name="Rectangle 52"/>
            <p:cNvSpPr>
              <a:spLocks noChangeArrowheads="1"/>
            </p:cNvSpPr>
            <p:nvPr/>
          </p:nvSpPr>
          <p:spPr bwMode="auto">
            <a:xfrm>
              <a:off x="7010400" y="3276600"/>
              <a:ext cx="60960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42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73" name="Rectangle 53"/>
            <p:cNvSpPr>
              <a:spLocks noChangeArrowheads="1"/>
            </p:cNvSpPr>
            <p:nvPr/>
          </p:nvSpPr>
          <p:spPr bwMode="auto">
            <a:xfrm>
              <a:off x="76200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43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74" name="Rectangle 54"/>
            <p:cNvSpPr>
              <a:spLocks noChangeArrowheads="1"/>
            </p:cNvSpPr>
            <p:nvPr/>
          </p:nvSpPr>
          <p:spPr bwMode="auto">
            <a:xfrm>
              <a:off x="8229600" y="32766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Arial" charset="0"/>
                </a:rPr>
                <a:t>B</a:t>
              </a:r>
              <a:r>
                <a:rPr lang="en-US" sz="2000" baseline="-25000">
                  <a:latin typeface="Arial" charset="0"/>
                </a:rPr>
                <a:t>44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440358" name="Rectangle 38"/>
            <p:cNvSpPr>
              <a:spLocks noChangeArrowheads="1"/>
            </p:cNvSpPr>
            <p:nvPr/>
          </p:nvSpPr>
          <p:spPr bwMode="auto">
            <a:xfrm>
              <a:off x="6400800" y="1676400"/>
              <a:ext cx="2438400" cy="2133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5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13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189" y="1156515"/>
                <a:ext cx="8366760" cy="497433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Blocked version of the naïve algorithm:</a:t>
                </a:r>
                <a:br>
                  <a:rPr lang="en-US" dirty="0"/>
                </a:br>
                <a:r>
                  <a:rPr lang="en-US" sz="2800" b="1" dirty="0">
                    <a:latin typeface="Courier New" charset="0"/>
                  </a:rPr>
                  <a:t/>
                </a:r>
                <a:br>
                  <a:rPr lang="en-US" sz="2800" b="1" dirty="0">
                    <a:latin typeface="Courier New" charset="0"/>
                  </a:rPr>
                </a:br>
                <a:endParaRPr lang="en-US" sz="2800" b="1" dirty="0">
                  <a:latin typeface="Courier New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800" b="1" dirty="0">
                  <a:latin typeface="Courier New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800" b="1" dirty="0">
                  <a:latin typeface="Courier New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800" b="1" dirty="0">
                  <a:latin typeface="Courier New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dirty="0">
                  <a:solidFill>
                    <a:srgbClr val="CC000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600" dirty="0">
                  <a:latin typeface="Courier New" pitchFamily="49" charset="0"/>
                  <a:cs typeface="Courier New" pitchFamily="49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6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600" i="1" dirty="0" smtClean="0">
                  <a:latin typeface="Cambria Math" panose="02040503050406030204" pitchFamily="18" charset="0"/>
                  <a:cs typeface="Courier New" pitchFamily="49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600" i="1" dirty="0" smtClean="0">
                  <a:latin typeface="Cambria Math" panose="02040503050406030204" pitchFamily="18" charset="0"/>
                  <a:cs typeface="Courier New" pitchFamily="49" charset="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cs typeface="Courier New" pitchFamily="49" charset="0"/>
                      </a:rPr>
                      <m:t>𝑟</m:t>
                    </m:r>
                  </m:oMath>
                </a14:m>
                <a:r>
                  <a:rPr lang="en-US" dirty="0"/>
                  <a:t> = block matrix size (assume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evenly)</a:t>
                </a:r>
              </a:p>
            </p:txBody>
          </p:sp>
        </mc:Choice>
        <mc:Fallback xmlns="">
          <p:sp>
            <p:nvSpPr>
              <p:cNvPr id="441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9" y="1156515"/>
                <a:ext cx="8366760" cy="4974336"/>
              </a:xfrm>
              <a:blipFill>
                <a:blip r:embed="rId3"/>
                <a:stretch>
                  <a:fillRect l="-364" t="-2083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14</a:t>
            </a:fld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5209" y="1871003"/>
            <a:ext cx="8229600" cy="384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0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move by </a:t>
            </a:r>
            <a:r>
              <a:rPr lang="en-US" sz="20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rxr</a:t>
            </a:r>
            <a:r>
              <a:rPr lang="en-US" sz="20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BLOCKS now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+= r)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(j = 0; j &lt; n; j += r)</a:t>
            </a:r>
            <a:endParaRPr lang="en-US" sz="2000" kern="0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(k = 0; k &lt; n; k += r)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# block matrix multiplication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</a:rPr>
              <a:t>      for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ib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</a:rPr>
              <a:t>ib</a:t>
            </a:r>
            <a:r>
              <a:rPr lang="en-US" sz="2000" dirty="0">
                <a:latin typeface="Courier New" pitchFamily="49" charset="0"/>
              </a:rPr>
              <a:t> &lt; </a:t>
            </a:r>
            <a:r>
              <a:rPr lang="en-US" sz="2000" dirty="0" err="1">
                <a:latin typeface="Courier New" pitchFamily="49" charset="0"/>
              </a:rPr>
              <a:t>i+r</a:t>
            </a:r>
            <a:r>
              <a:rPr lang="en-US" sz="2000" dirty="0">
                <a:latin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</a:rPr>
              <a:t>ib</a:t>
            </a:r>
            <a:r>
              <a:rPr lang="en-US" sz="2000" dirty="0">
                <a:latin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</a:rPr>
              <a:t>        for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jb</a:t>
            </a:r>
            <a:r>
              <a:rPr lang="en-US" sz="2000" dirty="0">
                <a:latin typeface="Courier New" pitchFamily="49" charset="0"/>
              </a:rPr>
              <a:t> = j; </a:t>
            </a:r>
            <a:r>
              <a:rPr lang="en-US" sz="2000" dirty="0" err="1">
                <a:latin typeface="Courier New" pitchFamily="49" charset="0"/>
              </a:rPr>
              <a:t>jb</a:t>
            </a:r>
            <a:r>
              <a:rPr lang="en-US" sz="2000" dirty="0">
                <a:latin typeface="Courier New" pitchFamily="49" charset="0"/>
              </a:rPr>
              <a:t> &lt; </a:t>
            </a:r>
            <a:r>
              <a:rPr lang="en-US" sz="2000" dirty="0" err="1">
                <a:latin typeface="Courier New" pitchFamily="49" charset="0"/>
              </a:rPr>
              <a:t>j+r</a:t>
            </a:r>
            <a:r>
              <a:rPr lang="en-US" sz="2000" dirty="0">
                <a:latin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</a:rPr>
              <a:t>jb</a:t>
            </a:r>
            <a:r>
              <a:rPr lang="en-US" sz="2000" dirty="0">
                <a:latin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</a:rPr>
              <a:t>          </a:t>
            </a:r>
            <a:r>
              <a:rPr lang="en-US" sz="2000" b="1" dirty="0">
                <a:latin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</a:rPr>
              <a:t> (kb = k; kb &lt; </a:t>
            </a:r>
            <a:r>
              <a:rPr lang="en-US" sz="2000" dirty="0" err="1">
                <a:latin typeface="Courier New" pitchFamily="49" charset="0"/>
              </a:rPr>
              <a:t>k+r</a:t>
            </a:r>
            <a:r>
              <a:rPr lang="en-US" sz="2000" dirty="0">
                <a:latin typeface="Courier New" pitchFamily="49" charset="0"/>
              </a:rPr>
              <a:t>; kb</a:t>
            </a:r>
            <a:r>
              <a:rPr lang="en-US" sz="2000" dirty="0" smtClean="0">
                <a:latin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      c[</a:t>
            </a:r>
            <a:r>
              <a:rPr lang="en-US" sz="2000" dirty="0" err="1" smtClean="0">
                <a:latin typeface="Courier New" pitchFamily="49" charset="0"/>
              </a:rPr>
              <a:t>ib</a:t>
            </a:r>
            <a:r>
              <a:rPr lang="en-US" sz="2000" dirty="0" smtClean="0">
                <a:latin typeface="Courier New" pitchFamily="49" charset="0"/>
              </a:rPr>
              <a:t>][</a:t>
            </a:r>
            <a:r>
              <a:rPr lang="en-US" sz="2000" dirty="0" err="1" smtClean="0">
                <a:latin typeface="Courier New" pitchFamily="49" charset="0"/>
              </a:rPr>
              <a:t>jb</a:t>
            </a:r>
            <a:r>
              <a:rPr lang="en-US" sz="2000" dirty="0">
                <a:latin typeface="Courier New" pitchFamily="49" charset="0"/>
              </a:rPr>
              <a:t>] += </a:t>
            </a:r>
            <a:r>
              <a:rPr lang="en-US" sz="2000" dirty="0" smtClean="0">
                <a:latin typeface="Courier New" pitchFamily="49" charset="0"/>
              </a:rPr>
              <a:t>a[</a:t>
            </a:r>
            <a:r>
              <a:rPr lang="en-US" sz="2000" dirty="0" err="1" smtClean="0">
                <a:latin typeface="Courier New" pitchFamily="49" charset="0"/>
              </a:rPr>
              <a:t>ib</a:t>
            </a:r>
            <a:r>
              <a:rPr lang="en-US" sz="2000" dirty="0" smtClean="0">
                <a:latin typeface="Courier New" pitchFamily="49" charset="0"/>
              </a:rPr>
              <a:t>][kb</a:t>
            </a:r>
            <a:r>
              <a:rPr lang="en-US" sz="2000" dirty="0">
                <a:latin typeface="Courier New" pitchFamily="49" charset="0"/>
              </a:rPr>
              <a:t>]*</a:t>
            </a:r>
            <a:r>
              <a:rPr lang="en-US" sz="2000" dirty="0" smtClean="0">
                <a:latin typeface="Courier New" pitchFamily="49" charset="0"/>
              </a:rPr>
              <a:t>b[kb][</a:t>
            </a:r>
            <a:r>
              <a:rPr lang="en-US" sz="2000" dirty="0" err="1" smtClean="0">
                <a:latin typeface="Courier New" pitchFamily="49" charset="0"/>
              </a:rPr>
              <a:t>jb</a:t>
            </a:r>
            <a:r>
              <a:rPr lang="en-US" sz="2000" dirty="0" smtClean="0">
                <a:latin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	//Equivalently</a:t>
            </a:r>
            <a:endParaRPr lang="en-US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</a:rPr>
              <a:t>            //c[</a:t>
            </a:r>
            <a:r>
              <a:rPr lang="en-US" sz="2000" dirty="0" err="1" smtClean="0">
                <a:latin typeface="Courier New" pitchFamily="49" charset="0"/>
              </a:rPr>
              <a:t>ib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</a:rPr>
              <a:t>n+jb</a:t>
            </a:r>
            <a:r>
              <a:rPr lang="en-US" sz="2000" dirty="0">
                <a:latin typeface="Courier New" pitchFamily="49" charset="0"/>
              </a:rPr>
              <a:t>] += a[</a:t>
            </a:r>
            <a:r>
              <a:rPr lang="en-US" sz="2000" dirty="0" err="1">
                <a:latin typeface="Courier New" pitchFamily="49" charset="0"/>
              </a:rPr>
              <a:t>ib</a:t>
            </a:r>
            <a:r>
              <a:rPr lang="en-US" sz="2000" dirty="0">
                <a:latin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</a:rPr>
              <a:t>n+kb</a:t>
            </a:r>
            <a:r>
              <a:rPr lang="en-US" sz="2000" dirty="0">
                <a:latin typeface="Courier New" pitchFamily="49" charset="0"/>
              </a:rPr>
              <a:t>]*b[kb*</a:t>
            </a:r>
            <a:r>
              <a:rPr lang="en-US" sz="2000" dirty="0" err="1">
                <a:latin typeface="Courier New" pitchFamily="49" charset="0"/>
              </a:rPr>
              <a:t>n+jb</a:t>
            </a:r>
            <a:r>
              <a:rPr lang="en-US" sz="2000" dirty="0"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242669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>
            <p:custDataLst>
              <p:tags r:id="rId1"/>
            </p:custDataLst>
          </p:nvPr>
        </p:nvCxnSpPr>
        <p:spPr bwMode="auto">
          <a:xfrm flipH="1">
            <a:off x="1533378" y="3873880"/>
            <a:ext cx="56271" cy="604335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Cache Miss Analysis (Blocked)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396874" y="1362456"/>
                <a:ext cx="8366760" cy="4974336"/>
              </a:xfrm>
            </p:spPr>
            <p:txBody>
              <a:bodyPr/>
              <a:lstStyle/>
              <a:p>
                <a:r>
                  <a:rPr lang="en-US" dirty="0" smtClean="0"/>
                  <a:t>Scenario Parameters:</a:t>
                </a:r>
              </a:p>
              <a:p>
                <a:pPr lvl="1"/>
                <a:r>
                  <a:rPr lang="en-US" dirty="0"/>
                  <a:t>Cache block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64 B = 8 doubles</a:t>
                </a:r>
              </a:p>
              <a:p>
                <a:pPr lvl="1"/>
                <a:r>
                  <a:rPr lang="en-US" dirty="0"/>
                  <a:t>Cache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(much smaller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At least two blocks  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fit into cache: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is multiple of 8</a:t>
                </a:r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>
                    <a:effectLst>
                      <a:glow rad="63500">
                        <a:schemeClr val="accent3">
                          <a:satMod val="175000"/>
                        </a:schemeClr>
                      </a:glow>
                    </a:effectLst>
                  </a:rPr>
                  <a:t>Each block iteration: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 misses per block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Total </a:t>
                </a:r>
                <a:r>
                  <a:rPr lang="en-US" dirty="0"/>
                  <a:t>misses: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𝑛𝑟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3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naive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approach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9"/>
                </p:custDataLst>
              </p:nvPr>
            </p:nvSpPr>
            <p:spPr>
              <a:xfrm>
                <a:off x="396874" y="1362456"/>
                <a:ext cx="8366760" cy="4974336"/>
              </a:xfrm>
              <a:blipFill>
                <a:blip r:embed="rId30"/>
                <a:stretch>
                  <a:fillRect l="-728" t="-122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15</a:t>
            </a:fld>
            <a:endParaRPr lang="en-US" dirty="0"/>
          </a:p>
        </p:txBody>
      </p:sp>
      <p:sp>
        <p:nvSpPr>
          <p:cNvPr id="50" name="Rectangle 49"/>
          <p:cNvSpPr/>
          <p:nvPr>
            <p:custDataLst>
              <p:tags r:id="rId4"/>
            </p:custDataLst>
          </p:nvPr>
        </p:nvSpPr>
        <p:spPr bwMode="auto">
          <a:xfrm>
            <a:off x="3608631" y="2876623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14800" y="3733800"/>
            <a:ext cx="1143000" cy="1143000"/>
            <a:chOff x="4114800" y="3733800"/>
            <a:chExt cx="1143000" cy="1143000"/>
          </a:xfrm>
        </p:grpSpPr>
        <p:sp>
          <p:nvSpPr>
            <p:cNvPr id="58" name="Rectangle 57"/>
            <p:cNvSpPr/>
            <p:nvPr>
              <p:custDataLst>
                <p:tags r:id="rId25"/>
              </p:custDataLst>
            </p:nvPr>
          </p:nvSpPr>
          <p:spPr bwMode="auto">
            <a:xfrm>
              <a:off x="4114800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/>
            <p:cNvSpPr/>
            <p:nvPr>
              <p:custDataLst>
                <p:tags r:id="rId26"/>
              </p:custDataLst>
            </p:nvPr>
          </p:nvSpPr>
          <p:spPr bwMode="auto">
            <a:xfrm>
              <a:off x="4114800" y="3733800"/>
              <a:ext cx="186268" cy="1862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99933" y="3723467"/>
            <a:ext cx="1143000" cy="1153333"/>
            <a:chOff x="5899933" y="3723467"/>
            <a:chExt cx="1143000" cy="1153333"/>
          </a:xfrm>
        </p:grpSpPr>
        <p:sp>
          <p:nvSpPr>
            <p:cNvPr id="55" name="Rectangle 54"/>
            <p:cNvSpPr/>
            <p:nvPr>
              <p:custDataLst>
                <p:tags r:id="rId19"/>
              </p:custDataLst>
            </p:nvPr>
          </p:nvSpPr>
          <p:spPr bwMode="auto">
            <a:xfrm>
              <a:off x="5899933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>
              <p:custDataLst>
                <p:tags r:id="rId20"/>
              </p:custDataLst>
            </p:nvPr>
          </p:nvSpPr>
          <p:spPr bwMode="auto">
            <a:xfrm>
              <a:off x="5899933" y="3731934"/>
              <a:ext cx="11430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3" name="Straight Connector 62"/>
            <p:cNvCxnSpPr/>
            <p:nvPr>
              <p:custDataLst>
                <p:tags r:id="rId21"/>
              </p:custDataLst>
            </p:nvPr>
          </p:nvCxnSpPr>
          <p:spPr bwMode="auto">
            <a:xfrm rot="5400000">
              <a:off x="6463510" y="3836973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>
              <p:custDataLst>
                <p:tags r:id="rId22"/>
              </p:custDataLst>
            </p:nvPr>
          </p:nvCxnSpPr>
          <p:spPr bwMode="auto">
            <a:xfrm rot="5400000">
              <a:off x="6700577" y="3836973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>
              <p:custDataLst>
                <p:tags r:id="rId23"/>
              </p:custDataLst>
            </p:nvPr>
          </p:nvCxnSpPr>
          <p:spPr bwMode="auto">
            <a:xfrm rot="5400000">
              <a:off x="5999431" y="3836973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>
              <p:custDataLst>
                <p:tags r:id="rId24"/>
              </p:custDataLst>
            </p:nvPr>
          </p:nvCxnSpPr>
          <p:spPr bwMode="auto">
            <a:xfrm rot="5400000">
              <a:off x="6228031" y="3836973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7500133" y="3733800"/>
            <a:ext cx="1143000" cy="1143000"/>
            <a:chOff x="7500133" y="3733800"/>
            <a:chExt cx="1143000" cy="1143000"/>
          </a:xfrm>
        </p:grpSpPr>
        <p:sp>
          <p:nvSpPr>
            <p:cNvPr id="56" name="Rectangle 55"/>
            <p:cNvSpPr/>
            <p:nvPr>
              <p:custDataLst>
                <p:tags r:id="rId12"/>
              </p:custDataLst>
            </p:nvPr>
          </p:nvSpPr>
          <p:spPr bwMode="auto">
            <a:xfrm>
              <a:off x="7500133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Rectangle 61"/>
            <p:cNvSpPr/>
            <p:nvPr>
              <p:custDataLst>
                <p:tags r:id="rId13"/>
              </p:custDataLst>
            </p:nvPr>
          </p:nvSpPr>
          <p:spPr bwMode="auto">
            <a:xfrm rot="5400000">
              <a:off x="7049343" y="4191000"/>
              <a:ext cx="11430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5" name="Group 30"/>
            <p:cNvGrpSpPr/>
            <p:nvPr>
              <p:custDataLst>
                <p:tags r:id="rId14"/>
              </p:custDataLst>
            </p:nvPr>
          </p:nvGrpSpPr>
          <p:grpSpPr>
            <a:xfrm rot="5400000">
              <a:off x="7269635" y="4199467"/>
              <a:ext cx="702734" cy="228600"/>
              <a:chOff x="2650069" y="6316133"/>
              <a:chExt cx="702734" cy="228600"/>
            </a:xfrm>
          </p:grpSpPr>
          <p:cxnSp>
            <p:nvCxnSpPr>
              <p:cNvPr id="68" name="Straight Connector 67"/>
              <p:cNvCxnSpPr/>
              <p:nvPr>
                <p:custDataLst>
                  <p:tags r:id="rId15"/>
                </p:custDataLst>
              </p:nvPr>
            </p:nvCxnSpPr>
            <p:spPr bwMode="auto">
              <a:xfrm rot="5400000">
                <a:off x="3000642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>
                <p:custDataLst>
                  <p:tags r:id="rId16"/>
                </p:custDataLst>
              </p:nvPr>
            </p:nvCxnSpPr>
            <p:spPr bwMode="auto">
              <a:xfrm rot="5400000">
                <a:off x="3237709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>
                <p:custDataLst>
                  <p:tags r:id="rId17"/>
                </p:custDataLst>
              </p:nvPr>
            </p:nvCxnSpPr>
            <p:spPr bwMode="auto">
              <a:xfrm rot="5400000">
                <a:off x="25365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/>
              <p:nvPr>
                <p:custDataLst>
                  <p:tags r:id="rId18"/>
                </p:custDataLst>
              </p:nvPr>
            </p:nvCxnSpPr>
            <p:spPr bwMode="auto">
              <a:xfrm rot="5400000">
                <a:off x="27651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4" name="AutoShape 16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498080" y="3108960"/>
                <a:ext cx="11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itchFamily="34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itchFamily="34" charset="0"/>
                  </a:rPr>
                  <a:t> blocks</a:t>
                </a: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0"/>
                </p:custDataLst>
              </p:nvPr>
            </p:nvSpPr>
            <p:spPr>
              <a:xfrm>
                <a:off x="7498080" y="3108960"/>
                <a:ext cx="1164614" cy="369332"/>
              </a:xfrm>
              <a:prstGeom prst="rect">
                <a:avLst/>
              </a:prstGeom>
              <a:blipFill rotWithShape="0">
                <a:blip r:embed="rId51"/>
                <a:stretch>
                  <a:fillRect t="-8197" r="-41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6373" y="3461266"/>
                <a:ext cx="740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baseline="30000" dirty="0">
                    <a:latin typeface="Calibri" pitchFamily="34" charset="0"/>
                  </a:rPr>
                  <a:t> </a:t>
                </a:r>
                <a:r>
                  <a:rPr lang="en-US" sz="1800" dirty="0">
                    <a:latin typeface="Calibri" pitchFamily="34" charset="0"/>
                  </a:rPr>
                  <a:t>elements per block, 8 </a:t>
                </a:r>
                <a:r>
                  <a:rPr lang="en-US" sz="1800" dirty="0" smtClean="0">
                    <a:latin typeface="Calibri" pitchFamily="34" charset="0"/>
                  </a:rPr>
                  <a:t>misses per </a:t>
                </a:r>
                <a:r>
                  <a:rPr lang="en-US" sz="1800" dirty="0">
                    <a:latin typeface="Calibri" pitchFamily="34" charset="0"/>
                  </a:rPr>
                  <a:t>cache </a:t>
                </a:r>
                <a:r>
                  <a:rPr lang="en-US" dirty="0" smtClean="0">
                    <a:latin typeface="Calibri" pitchFamily="34" charset="0"/>
                  </a:rPr>
                  <a:t>block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libri" pitchFamily="34" charset="0"/>
                  </a:rPr>
                  <a:t>block of A or B</a:t>
                </a:r>
                <a:endParaRPr lang="en-US" sz="1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2"/>
                </p:custDataLst>
              </p:nvPr>
            </p:nvSpPr>
            <p:spPr>
              <a:xfrm>
                <a:off x="96373" y="3461266"/>
                <a:ext cx="7405810" cy="369332"/>
              </a:xfrm>
              <a:prstGeom prst="rect">
                <a:avLst/>
              </a:prstGeom>
              <a:blipFill>
                <a:blip r:embed="rId5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516251" y="5304078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itchFamily="34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itchFamily="34" charset="0"/>
                  </a:rPr>
                  <a:t> blocks in row</a:t>
                </a:r>
                <a:r>
                  <a:rPr lang="en-US" dirty="0">
                    <a:latin typeface="Calibri" pitchFamily="34" charset="0"/>
                  </a:rPr>
                  <a:t> and column</a:t>
                </a:r>
                <a:endParaRPr lang="en-US" sz="1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4"/>
                </p:custDataLst>
              </p:nvPr>
            </p:nvSpPr>
            <p:spPr>
              <a:xfrm>
                <a:off x="2516251" y="5304078"/>
                <a:ext cx="3017520" cy="369332"/>
              </a:xfrm>
              <a:prstGeom prst="rect">
                <a:avLst/>
              </a:prstGeom>
              <a:blipFill>
                <a:blip r:embed="rId5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>
            <p:custDataLst>
              <p:tags r:id="rId9"/>
            </p:custDataLst>
          </p:nvPr>
        </p:nvCxnSpPr>
        <p:spPr bwMode="auto">
          <a:xfrm flipH="1" flipV="1">
            <a:off x="1672098" y="5200391"/>
            <a:ext cx="869872" cy="25179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7315200" y="457200"/>
            <a:ext cx="1554480" cy="822960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Ignoring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matrix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7040880" y="4023360"/>
                <a:ext cx="570989" cy="584775"/>
              </a:xfrm>
              <a:prstGeom prst="rect">
                <a:avLst/>
              </a:prstGeom>
              <a:noFill/>
            </p:spPr>
            <p:txBody>
              <a:bodyPr wrap="non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6"/>
                </p:custDataLst>
              </p:nvPr>
            </p:nvSpPr>
            <p:spPr>
              <a:xfrm>
                <a:off x="7040880" y="4023360"/>
                <a:ext cx="570989" cy="584775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321808" y="4023360"/>
                <a:ext cx="5838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8"/>
                </p:custDataLst>
              </p:nvPr>
            </p:nvSpPr>
            <p:spPr>
              <a:xfrm>
                <a:off x="5321808" y="4023360"/>
                <a:ext cx="583814" cy="584775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0667" y="4985563"/>
                <a:ext cx="3227734" cy="120032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</a:rPr>
                  <a:t>Q: why r=1 is not a special case of the naïve approach?</a:t>
                </a:r>
              </a:p>
              <a:p>
                <a:r>
                  <a:rPr lang="en-US" dirty="0" smtClean="0">
                    <a:latin typeface="Calibri" pitchFamily="34" charset="0"/>
                  </a:rPr>
                  <a:t>A: r=1 does not satisfy condition 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 smtClean="0">
                    <a:latin typeface="Calibri" pitchFamily="34" charset="0"/>
                  </a:rPr>
                  <a:t> </a:t>
                </a:r>
                <a:r>
                  <a:rPr lang="en-US" dirty="0">
                    <a:latin typeface="Calibri" pitchFamily="34" charset="0"/>
                  </a:rPr>
                  <a:t>is multiple of </a:t>
                </a:r>
                <a:r>
                  <a:rPr lang="en-US" dirty="0" smtClean="0">
                    <a:latin typeface="Calibri" pitchFamily="34" charset="0"/>
                  </a:rPr>
                  <a:t>8”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67" y="4985563"/>
                <a:ext cx="3227734" cy="1200329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9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Cache </a:t>
            </a:r>
            <a:r>
              <a:rPr lang="en-US" dirty="0"/>
              <a:t>Miss Analysis (Blocked)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357018" y="1233267"/>
                <a:ext cx="8214896" cy="4134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4B2A85"/>
                  </a:buClr>
                  <a:buSzPct val="60000"/>
                  <a:buFont typeface="Wingdings" panose="05000000000000000000" pitchFamily="2" charset="2"/>
                  <a:buChar char="v"/>
                  <a:defRPr sz="2800" b="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649224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4B2A85"/>
                  </a:buClr>
                  <a:buSzPct val="110000"/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914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4B2A85"/>
                  </a:buClr>
                  <a:buSzPct val="80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170432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4B2A85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444752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4B2A85"/>
                  </a:buClr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kern="0" dirty="0" smtClean="0"/>
                  <a:t>Consider one small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/>
                  <a:t>block of C. We first multiply one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/>
                  <a:t>block of </a:t>
                </a:r>
                <a:r>
                  <a:rPr lang="en-US" sz="2000" kern="0" dirty="0" smtClean="0"/>
                  <a:t>A with one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/>
                  <a:t>block of </a:t>
                </a:r>
                <a:r>
                  <a:rPr lang="en-US" sz="2000" kern="0" dirty="0" smtClean="0"/>
                  <a:t>B, cache misses: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 kern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800" i="1" kern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 kern="0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800" kern="0" dirty="0" smtClean="0"/>
              </a:p>
              <a:p>
                <a:r>
                  <a:rPr lang="en-US" sz="2000" kern="0" dirty="0" smtClean="0"/>
                  <a:t>Repeat this for all n/r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/>
                  <a:t>blocks of A (the top most “thick  row”, and all </a:t>
                </a:r>
                <a:r>
                  <a:rPr lang="en-US" sz="2000" kern="0" dirty="0"/>
                  <a:t>n/r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/>
                  <a:t>blocks of </a:t>
                </a:r>
                <a:r>
                  <a:rPr lang="en-US" sz="2000" kern="0" dirty="0" smtClean="0"/>
                  <a:t>B  (the leftmost “thick column”), # cache misses for computing the top left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/>
                  <a:t>block of C is:</a:t>
                </a:r>
              </a:p>
              <a:p>
                <a:pPr lvl="1"/>
                <a:r>
                  <a:rPr lang="en-US" sz="18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sz="1800" dirty="0"/>
              </a:p>
              <a:p>
                <a:r>
                  <a:rPr lang="en-US" sz="2000" kern="0" dirty="0" smtClean="0"/>
                  <a:t>You need to do this for all (n/r)</a:t>
                </a:r>
                <a:r>
                  <a:rPr lang="en-US" sz="2000" kern="0" baseline="30000" dirty="0" smtClean="0"/>
                  <a:t>2</a:t>
                </a:r>
                <a:r>
                  <a:rPr lang="en-US" sz="20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/>
                  <a:t>blocks </a:t>
                </a:r>
                <a:r>
                  <a:rPr lang="en-US" sz="2000" kern="0" dirty="0"/>
                  <a:t>of </a:t>
                </a:r>
                <a:r>
                  <a:rPr lang="en-US" sz="2000" kern="0" dirty="0" smtClean="0"/>
                  <a:t>C in order to compute the big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kern="0" dirty="0" smtClean="0"/>
                  <a:t> matrix C, so total # cache misses is: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𝑛𝑟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baseline="30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000" kern="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57018" y="1233267"/>
                <a:ext cx="8214896" cy="4134524"/>
              </a:xfrm>
              <a:prstGeom prst="rect">
                <a:avLst/>
              </a:prstGeom>
              <a:blipFill>
                <a:blip r:embed="rId23"/>
                <a:stretch>
                  <a:fillRect t="-736" r="-5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473569" y="5300005"/>
            <a:ext cx="1143000" cy="1143000"/>
            <a:chOff x="4114800" y="3733800"/>
            <a:chExt cx="1143000" cy="1143000"/>
          </a:xfrm>
        </p:grpSpPr>
        <p:sp>
          <p:nvSpPr>
            <p:cNvPr id="6" name="Rectangle 5"/>
            <p:cNvSpPr/>
            <p:nvPr>
              <p:custDataLst>
                <p:tags r:id="rId19"/>
              </p:custDataLst>
            </p:nvPr>
          </p:nvSpPr>
          <p:spPr bwMode="auto">
            <a:xfrm>
              <a:off x="4114800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20"/>
              </p:custDataLst>
            </p:nvPr>
          </p:nvSpPr>
          <p:spPr bwMode="auto">
            <a:xfrm>
              <a:off x="4114800" y="3733800"/>
              <a:ext cx="186268" cy="1862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8702" y="5289672"/>
            <a:ext cx="1143000" cy="1153333"/>
            <a:chOff x="5899933" y="3723467"/>
            <a:chExt cx="1143000" cy="1153333"/>
          </a:xfrm>
        </p:grpSpPr>
        <p:sp>
          <p:nvSpPr>
            <p:cNvPr id="9" name="Rectangle 8"/>
            <p:cNvSpPr/>
            <p:nvPr>
              <p:custDataLst>
                <p:tags r:id="rId13"/>
              </p:custDataLst>
            </p:nvPr>
          </p:nvSpPr>
          <p:spPr bwMode="auto">
            <a:xfrm>
              <a:off x="5899933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>
              <p:custDataLst>
                <p:tags r:id="rId14"/>
              </p:custDataLst>
            </p:nvPr>
          </p:nvSpPr>
          <p:spPr bwMode="auto">
            <a:xfrm>
              <a:off x="5899933" y="3731934"/>
              <a:ext cx="11430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>
              <p:custDataLst>
                <p:tags r:id="rId15"/>
              </p:custDataLst>
            </p:nvPr>
          </p:nvCxnSpPr>
          <p:spPr bwMode="auto">
            <a:xfrm rot="5400000">
              <a:off x="6463510" y="3836973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>
              <p:custDataLst>
                <p:tags r:id="rId16"/>
              </p:custDataLst>
            </p:nvPr>
          </p:nvCxnSpPr>
          <p:spPr bwMode="auto">
            <a:xfrm rot="5400000">
              <a:off x="6700577" y="3836973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>
              <p:custDataLst>
                <p:tags r:id="rId17"/>
              </p:custDataLst>
            </p:nvPr>
          </p:nvCxnSpPr>
          <p:spPr bwMode="auto">
            <a:xfrm rot="5400000">
              <a:off x="5999431" y="3836973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>
              <p:custDataLst>
                <p:tags r:id="rId18"/>
              </p:custDataLst>
            </p:nvPr>
          </p:nvCxnSpPr>
          <p:spPr bwMode="auto">
            <a:xfrm rot="5400000">
              <a:off x="6228031" y="3836973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5858902" y="5300005"/>
            <a:ext cx="1143000" cy="1143000"/>
            <a:chOff x="7500133" y="3733800"/>
            <a:chExt cx="1143000" cy="1143000"/>
          </a:xfrm>
        </p:grpSpPr>
        <p:sp>
          <p:nvSpPr>
            <p:cNvPr id="16" name="Rectangle 15"/>
            <p:cNvSpPr/>
            <p:nvPr>
              <p:custDataLst>
                <p:tags r:id="rId6"/>
              </p:custDataLst>
            </p:nvPr>
          </p:nvSpPr>
          <p:spPr bwMode="auto">
            <a:xfrm>
              <a:off x="7500133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049343" y="4191000"/>
              <a:ext cx="11430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18" name="Group 30"/>
            <p:cNvGrpSpPr/>
            <p:nvPr>
              <p:custDataLst>
                <p:tags r:id="rId8"/>
              </p:custDataLst>
            </p:nvPr>
          </p:nvGrpSpPr>
          <p:grpSpPr>
            <a:xfrm rot="5400000">
              <a:off x="7269635" y="4199467"/>
              <a:ext cx="702734" cy="228600"/>
              <a:chOff x="2650069" y="6316133"/>
              <a:chExt cx="702734" cy="228600"/>
            </a:xfrm>
          </p:grpSpPr>
          <p:cxnSp>
            <p:nvCxnSpPr>
              <p:cNvPr id="19" name="Straight Connector 18"/>
              <p:cNvCxnSpPr/>
              <p:nvPr>
                <p:custDataLst>
                  <p:tags r:id="rId9"/>
                </p:custDataLst>
              </p:nvPr>
            </p:nvCxnSpPr>
            <p:spPr bwMode="auto">
              <a:xfrm rot="5400000">
                <a:off x="3000642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>
                <p:custDataLst>
                  <p:tags r:id="rId10"/>
                </p:custDataLst>
              </p:nvPr>
            </p:nvCxnSpPr>
            <p:spPr bwMode="auto">
              <a:xfrm rot="5400000">
                <a:off x="3237709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>
                <p:custDataLst>
                  <p:tags r:id="rId11"/>
                </p:custDataLst>
              </p:nvPr>
            </p:nvCxnSpPr>
            <p:spPr bwMode="auto">
              <a:xfrm rot="5400000">
                <a:off x="25365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/>
              <p:nvPr>
                <p:custDataLst>
                  <p:tags r:id="rId12"/>
                </p:custDataLst>
              </p:nvPr>
            </p:nvCxnSpPr>
            <p:spPr bwMode="auto">
              <a:xfrm rot="5400000">
                <a:off x="27651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3" name="AutoShape 16"/>
          <p:cNvSpPr>
            <a:spLocks/>
          </p:cNvSpPr>
          <p:nvPr>
            <p:custDataLst>
              <p:tags r:id="rId2"/>
            </p:custDataLst>
          </p:nvPr>
        </p:nvSpPr>
        <p:spPr bwMode="auto">
          <a:xfrm rot="5400000" flipV="1">
            <a:off x="4692104" y="455916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248450" y="4707988"/>
                <a:ext cx="11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itchFamily="34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itchFamily="34" charset="0"/>
                  </a:rPr>
                  <a:t> blocks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4248450" y="4707988"/>
                <a:ext cx="1164614" cy="369332"/>
              </a:xfrm>
              <a:prstGeom prst="rect">
                <a:avLst/>
              </a:prstGeom>
              <a:blipFill>
                <a:blip r:embed="rId25"/>
                <a:stretch>
                  <a:fillRect t="-8197" r="-41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399649" y="5589565"/>
                <a:ext cx="570989" cy="584775"/>
              </a:xfrm>
              <a:prstGeom prst="rect">
                <a:avLst/>
              </a:prstGeom>
              <a:noFill/>
            </p:spPr>
            <p:txBody>
              <a:bodyPr wrap="non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5399649" y="5589565"/>
                <a:ext cx="570989" cy="58477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680577" y="5589565"/>
                <a:ext cx="5838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3680577" y="5589565"/>
                <a:ext cx="583814" cy="58477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9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9332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>
            <p:custDataLst>
              <p:tags r:id="rId1"/>
            </p:custDataLst>
          </p:nvPr>
        </p:nvSpPr>
        <p:spPr bwMode="auto">
          <a:xfrm>
            <a:off x="535720" y="1326004"/>
            <a:ext cx="1462748" cy="1462748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>
            <p:custDataLst>
              <p:tags r:id="rId2"/>
            </p:custDataLst>
          </p:nvPr>
        </p:nvSpPr>
        <p:spPr bwMode="auto">
          <a:xfrm>
            <a:off x="535720" y="1323616"/>
            <a:ext cx="1462748" cy="2925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1" name="Straight Connector 20"/>
          <p:cNvCxnSpPr/>
          <p:nvPr>
            <p:custDataLst>
              <p:tags r:id="rId3"/>
            </p:custDataLst>
          </p:nvPr>
        </p:nvCxnSpPr>
        <p:spPr bwMode="auto">
          <a:xfrm rot="5400000">
            <a:off x="1256955" y="1458039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>
            <p:custDataLst>
              <p:tags r:id="rId4"/>
            </p:custDataLst>
          </p:nvPr>
        </p:nvCxnSpPr>
        <p:spPr bwMode="auto">
          <a:xfrm rot="5400000">
            <a:off x="1560340" y="1458039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 bwMode="auto">
          <a:xfrm rot="5400000">
            <a:off x="663052" y="1458039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 bwMode="auto">
          <a:xfrm rot="5400000">
            <a:off x="955602" y="1458039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2379757" y="1323113"/>
            <a:ext cx="1462748" cy="1462748"/>
            <a:chOff x="7500133" y="3733800"/>
            <a:chExt cx="1143000" cy="1143000"/>
          </a:xfrm>
        </p:grpSpPr>
        <p:sp>
          <p:nvSpPr>
            <p:cNvPr id="26" name="Rectangle 25"/>
            <p:cNvSpPr/>
            <p:nvPr>
              <p:custDataLst>
                <p:tags r:id="rId59"/>
              </p:custDataLst>
            </p:nvPr>
          </p:nvSpPr>
          <p:spPr bwMode="auto">
            <a:xfrm>
              <a:off x="7500133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>
              <p:custDataLst>
                <p:tags r:id="rId60"/>
              </p:custDataLst>
            </p:nvPr>
          </p:nvSpPr>
          <p:spPr bwMode="auto">
            <a:xfrm rot="5400000">
              <a:off x="7049343" y="4191000"/>
              <a:ext cx="11430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28" name="Group 30"/>
            <p:cNvGrpSpPr/>
            <p:nvPr>
              <p:custDataLst>
                <p:tags r:id="rId61"/>
              </p:custDataLst>
            </p:nvPr>
          </p:nvGrpSpPr>
          <p:grpSpPr>
            <a:xfrm rot="5400000">
              <a:off x="7269635" y="4199467"/>
              <a:ext cx="702734" cy="228600"/>
              <a:chOff x="2650069" y="6316133"/>
              <a:chExt cx="702734" cy="228600"/>
            </a:xfrm>
          </p:grpSpPr>
          <p:cxnSp>
            <p:nvCxnSpPr>
              <p:cNvPr id="29" name="Straight Connector 28"/>
              <p:cNvCxnSpPr/>
              <p:nvPr>
                <p:custDataLst>
                  <p:tags r:id="rId62"/>
                </p:custDataLst>
              </p:nvPr>
            </p:nvCxnSpPr>
            <p:spPr bwMode="auto">
              <a:xfrm rot="5400000">
                <a:off x="3000642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>
                <p:custDataLst>
                  <p:tags r:id="rId63"/>
                </p:custDataLst>
              </p:nvPr>
            </p:nvCxnSpPr>
            <p:spPr bwMode="auto">
              <a:xfrm rot="5400000">
                <a:off x="3237709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>
                <p:custDataLst>
                  <p:tags r:id="rId64"/>
                </p:custDataLst>
              </p:nvPr>
            </p:nvCxnSpPr>
            <p:spPr bwMode="auto">
              <a:xfrm rot="5400000">
                <a:off x="25365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>
                <p:custDataLst>
                  <p:tags r:id="rId65"/>
                </p:custDataLst>
              </p:nvPr>
            </p:nvCxnSpPr>
            <p:spPr bwMode="auto">
              <a:xfrm rot="5400000">
                <a:off x="27651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949226" y="1694467"/>
                <a:ext cx="73072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7"/>
                </p:custDataLst>
              </p:nvPr>
            </p:nvSpPr>
            <p:spPr>
              <a:xfrm>
                <a:off x="1949226" y="1694467"/>
                <a:ext cx="730720" cy="58477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>
            <p:custDataLst>
              <p:tags r:id="rId8"/>
            </p:custDataLst>
          </p:nvPr>
        </p:nvSpPr>
        <p:spPr bwMode="auto">
          <a:xfrm>
            <a:off x="535518" y="1312780"/>
            <a:ext cx="272794" cy="30288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>
            <p:custDataLst>
              <p:tags r:id="rId9"/>
            </p:custDataLst>
          </p:nvPr>
        </p:nvSpPr>
        <p:spPr bwMode="auto">
          <a:xfrm>
            <a:off x="2393062" y="1324194"/>
            <a:ext cx="272794" cy="30288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49674" y="2816336"/>
                <a:ext cx="417963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libri" pitchFamily="34" charset="0"/>
                  </a:rPr>
                  <a:t>After finishing 1</a:t>
                </a:r>
                <a:r>
                  <a:rPr lang="en-US" baseline="30000" dirty="0" smtClean="0">
                    <a:latin typeface="Calibri" pitchFamily="34" charset="0"/>
                  </a:rPr>
                  <a:t>st</a:t>
                </a:r>
                <a:r>
                  <a:rPr lang="en-US" dirty="0" smtClean="0">
                    <a:latin typeface="Calibri" pitchFamily="34" charset="0"/>
                  </a:rPr>
                  <a:t> block matrix multiply: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r>
                  <a:rPr lang="en-US" dirty="0" smtClean="0">
                    <a:latin typeface="Calibri" pitchFamily="34" charset="0"/>
                  </a:rPr>
                  <a:t> misses for A,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r>
                  <a:rPr lang="en-US" dirty="0" smtClean="0">
                    <a:latin typeface="Calibri" pitchFamily="34" charset="0"/>
                  </a:rPr>
                  <a:t> misses for B</a:t>
                </a:r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4" y="2816336"/>
                <a:ext cx="4179634" cy="923330"/>
              </a:xfrm>
              <a:prstGeom prst="rect">
                <a:avLst/>
              </a:prstGeom>
              <a:blipFill>
                <a:blip r:embed="rId69"/>
                <a:stretch>
                  <a:fillRect l="-1022" t="-3974" r="-116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>
            <p:custDataLst>
              <p:tags r:id="rId10"/>
            </p:custDataLst>
          </p:nvPr>
        </p:nvSpPr>
        <p:spPr bwMode="auto">
          <a:xfrm>
            <a:off x="5240245" y="1298420"/>
            <a:ext cx="1462748" cy="1462748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>
            <p:custDataLst>
              <p:tags r:id="rId11"/>
            </p:custDataLst>
          </p:nvPr>
        </p:nvSpPr>
        <p:spPr bwMode="auto">
          <a:xfrm>
            <a:off x="5240245" y="1296032"/>
            <a:ext cx="1462748" cy="2925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40" name="Straight Connector 39"/>
          <p:cNvCxnSpPr/>
          <p:nvPr>
            <p:custDataLst>
              <p:tags r:id="rId12"/>
            </p:custDataLst>
          </p:nvPr>
        </p:nvCxnSpPr>
        <p:spPr bwMode="auto">
          <a:xfrm rot="5400000">
            <a:off x="5961480" y="1430455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>
            <p:custDataLst>
              <p:tags r:id="rId13"/>
            </p:custDataLst>
          </p:nvPr>
        </p:nvCxnSpPr>
        <p:spPr bwMode="auto">
          <a:xfrm rot="5400000">
            <a:off x="6264865" y="1430455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>
            <p:custDataLst>
              <p:tags r:id="rId14"/>
            </p:custDataLst>
          </p:nvPr>
        </p:nvCxnSpPr>
        <p:spPr bwMode="auto">
          <a:xfrm rot="5400000">
            <a:off x="5367577" y="1430455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>
            <p:custDataLst>
              <p:tags r:id="rId15"/>
            </p:custDataLst>
          </p:nvPr>
        </p:nvCxnSpPr>
        <p:spPr bwMode="auto">
          <a:xfrm rot="5400000">
            <a:off x="5660127" y="1430455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7084282" y="1295529"/>
            <a:ext cx="1462748" cy="1462748"/>
            <a:chOff x="7500133" y="3733800"/>
            <a:chExt cx="1143000" cy="1143000"/>
          </a:xfrm>
        </p:grpSpPr>
        <p:sp>
          <p:nvSpPr>
            <p:cNvPr id="45" name="Rectangle 44"/>
            <p:cNvSpPr/>
            <p:nvPr>
              <p:custDataLst>
                <p:tags r:id="rId52"/>
              </p:custDataLst>
            </p:nvPr>
          </p:nvSpPr>
          <p:spPr bwMode="auto">
            <a:xfrm>
              <a:off x="7500133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53"/>
              </p:custDataLst>
            </p:nvPr>
          </p:nvSpPr>
          <p:spPr bwMode="auto">
            <a:xfrm rot="5400000">
              <a:off x="7049343" y="4191000"/>
              <a:ext cx="11430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7" name="Group 30"/>
            <p:cNvGrpSpPr/>
            <p:nvPr>
              <p:custDataLst>
                <p:tags r:id="rId54"/>
              </p:custDataLst>
            </p:nvPr>
          </p:nvGrpSpPr>
          <p:grpSpPr>
            <a:xfrm rot="5400000">
              <a:off x="7269635" y="4199467"/>
              <a:ext cx="702734" cy="228600"/>
              <a:chOff x="2650069" y="6316133"/>
              <a:chExt cx="702734" cy="228600"/>
            </a:xfrm>
          </p:grpSpPr>
          <p:cxnSp>
            <p:nvCxnSpPr>
              <p:cNvPr id="48" name="Straight Connector 47"/>
              <p:cNvCxnSpPr/>
              <p:nvPr>
                <p:custDataLst>
                  <p:tags r:id="rId55"/>
                </p:custDataLst>
              </p:nvPr>
            </p:nvCxnSpPr>
            <p:spPr bwMode="auto">
              <a:xfrm rot="5400000">
                <a:off x="3000642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>
                <p:custDataLst>
                  <p:tags r:id="rId56"/>
                </p:custDataLst>
              </p:nvPr>
            </p:nvCxnSpPr>
            <p:spPr bwMode="auto">
              <a:xfrm rot="5400000">
                <a:off x="3237709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>
                <p:custDataLst>
                  <p:tags r:id="rId57"/>
                </p:custDataLst>
              </p:nvPr>
            </p:nvCxnSpPr>
            <p:spPr bwMode="auto">
              <a:xfrm rot="5400000">
                <a:off x="25365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>
                <p:custDataLst>
                  <p:tags r:id="rId58"/>
                </p:custDataLst>
              </p:nvPr>
            </p:nvCxnSpPr>
            <p:spPr bwMode="auto">
              <a:xfrm rot="5400000">
                <a:off x="27651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653751" y="1666883"/>
                <a:ext cx="73072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0"/>
                </p:custDataLst>
              </p:nvPr>
            </p:nvSpPr>
            <p:spPr>
              <a:xfrm>
                <a:off x="6653751" y="1666883"/>
                <a:ext cx="730720" cy="584775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>
            <p:custDataLst>
              <p:tags r:id="rId17"/>
            </p:custDataLst>
          </p:nvPr>
        </p:nvSpPr>
        <p:spPr bwMode="auto">
          <a:xfrm>
            <a:off x="5529979" y="1285196"/>
            <a:ext cx="272794" cy="30288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3"/>
          <p:cNvSpPr/>
          <p:nvPr>
            <p:custDataLst>
              <p:tags r:id="rId18"/>
            </p:custDataLst>
          </p:nvPr>
        </p:nvSpPr>
        <p:spPr bwMode="auto">
          <a:xfrm>
            <a:off x="7097587" y="1586549"/>
            <a:ext cx="272794" cy="30288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54199" y="2788752"/>
                <a:ext cx="38490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itchFamily="34" charset="0"/>
                  </a:rPr>
                  <a:t>After finishing </a:t>
                </a:r>
                <a:r>
                  <a:rPr lang="en-US" dirty="0" smtClean="0">
                    <a:latin typeface="Calibri" pitchFamily="34" charset="0"/>
                  </a:rPr>
                  <a:t>2</a:t>
                </a:r>
                <a:r>
                  <a:rPr lang="en-US" baseline="30000" dirty="0" smtClean="0">
                    <a:latin typeface="Calibri" pitchFamily="34" charset="0"/>
                  </a:rPr>
                  <a:t>nd</a:t>
                </a:r>
                <a:r>
                  <a:rPr lang="en-US" dirty="0" smtClean="0">
                    <a:latin typeface="Calibri" pitchFamily="34" charset="0"/>
                  </a:rPr>
                  <a:t> block </a:t>
                </a:r>
                <a:r>
                  <a:rPr lang="en-US" dirty="0">
                    <a:latin typeface="Calibri" pitchFamily="34" charset="0"/>
                  </a:rPr>
                  <a:t>matrix </a:t>
                </a:r>
                <a:r>
                  <a:rPr lang="en-US" dirty="0" smtClean="0">
                    <a:latin typeface="Calibri" pitchFamily="34" charset="0"/>
                  </a:rPr>
                  <a:t>multiply: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 misses for </a:t>
                </a:r>
                <a:r>
                  <a:rPr lang="en-US" dirty="0" smtClean="0">
                    <a:latin typeface="Calibri" pitchFamily="34" charset="0"/>
                  </a:rPr>
                  <a:t>B</a:t>
                </a:r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99" y="2788752"/>
                <a:ext cx="3849013" cy="646331"/>
              </a:xfrm>
              <a:prstGeom prst="rect">
                <a:avLst/>
              </a:prstGeom>
              <a:blipFill>
                <a:blip r:embed="rId72"/>
                <a:stretch>
                  <a:fillRect l="-94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>
            <p:custDataLst>
              <p:tags r:id="rId19"/>
            </p:custDataLst>
          </p:nvPr>
        </p:nvSpPr>
        <p:spPr bwMode="auto">
          <a:xfrm>
            <a:off x="535720" y="3724547"/>
            <a:ext cx="1462748" cy="1462748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Rectangle 56"/>
          <p:cNvSpPr/>
          <p:nvPr>
            <p:custDataLst>
              <p:tags r:id="rId20"/>
            </p:custDataLst>
          </p:nvPr>
        </p:nvSpPr>
        <p:spPr bwMode="auto">
          <a:xfrm>
            <a:off x="535720" y="3722159"/>
            <a:ext cx="1462748" cy="2925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58" name="Straight Connector 57"/>
          <p:cNvCxnSpPr/>
          <p:nvPr>
            <p:custDataLst>
              <p:tags r:id="rId21"/>
            </p:custDataLst>
          </p:nvPr>
        </p:nvCxnSpPr>
        <p:spPr bwMode="auto">
          <a:xfrm rot="5400000">
            <a:off x="1256955" y="3856582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>
            <p:custDataLst>
              <p:tags r:id="rId22"/>
            </p:custDataLst>
          </p:nvPr>
        </p:nvCxnSpPr>
        <p:spPr bwMode="auto">
          <a:xfrm rot="5400000">
            <a:off x="1560340" y="3856582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>
            <p:custDataLst>
              <p:tags r:id="rId23"/>
            </p:custDataLst>
          </p:nvPr>
        </p:nvCxnSpPr>
        <p:spPr bwMode="auto">
          <a:xfrm rot="5400000">
            <a:off x="663052" y="3856582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>
            <p:custDataLst>
              <p:tags r:id="rId24"/>
            </p:custDataLst>
          </p:nvPr>
        </p:nvCxnSpPr>
        <p:spPr bwMode="auto">
          <a:xfrm rot="5400000">
            <a:off x="955602" y="3856582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2379757" y="3721656"/>
            <a:ext cx="1462748" cy="1462748"/>
            <a:chOff x="7500133" y="3733800"/>
            <a:chExt cx="1143000" cy="1143000"/>
          </a:xfrm>
        </p:grpSpPr>
        <p:sp>
          <p:nvSpPr>
            <p:cNvPr id="63" name="Rectangle 62"/>
            <p:cNvSpPr/>
            <p:nvPr>
              <p:custDataLst>
                <p:tags r:id="rId45"/>
              </p:custDataLst>
            </p:nvPr>
          </p:nvSpPr>
          <p:spPr bwMode="auto">
            <a:xfrm>
              <a:off x="7500133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Rectangle 63"/>
            <p:cNvSpPr/>
            <p:nvPr>
              <p:custDataLst>
                <p:tags r:id="rId46"/>
              </p:custDataLst>
            </p:nvPr>
          </p:nvSpPr>
          <p:spPr bwMode="auto">
            <a:xfrm rot="5400000">
              <a:off x="7049343" y="4191000"/>
              <a:ext cx="11430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65" name="Group 30"/>
            <p:cNvGrpSpPr/>
            <p:nvPr>
              <p:custDataLst>
                <p:tags r:id="rId47"/>
              </p:custDataLst>
            </p:nvPr>
          </p:nvGrpSpPr>
          <p:grpSpPr>
            <a:xfrm rot="5400000">
              <a:off x="7269635" y="4199467"/>
              <a:ext cx="702734" cy="228600"/>
              <a:chOff x="2650069" y="6316133"/>
              <a:chExt cx="702734" cy="228600"/>
            </a:xfrm>
          </p:grpSpPr>
          <p:cxnSp>
            <p:nvCxnSpPr>
              <p:cNvPr id="66" name="Straight Connector 65"/>
              <p:cNvCxnSpPr/>
              <p:nvPr>
                <p:custDataLst>
                  <p:tags r:id="rId48"/>
                </p:custDataLst>
              </p:nvPr>
            </p:nvCxnSpPr>
            <p:spPr bwMode="auto">
              <a:xfrm rot="5400000">
                <a:off x="3000642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>
                <p:custDataLst>
                  <p:tags r:id="rId49"/>
                </p:custDataLst>
              </p:nvPr>
            </p:nvCxnSpPr>
            <p:spPr bwMode="auto">
              <a:xfrm rot="5400000">
                <a:off x="3237709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>
                <p:custDataLst>
                  <p:tags r:id="rId50"/>
                </p:custDataLst>
              </p:nvPr>
            </p:nvCxnSpPr>
            <p:spPr bwMode="auto">
              <a:xfrm rot="5400000">
                <a:off x="25365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>
                <p:custDataLst>
                  <p:tags r:id="rId51"/>
                </p:custDataLst>
              </p:nvPr>
            </p:nvCxnSpPr>
            <p:spPr bwMode="auto">
              <a:xfrm rot="5400000">
                <a:off x="27651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1949226" y="4093010"/>
                <a:ext cx="73072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3"/>
                </p:custDataLst>
              </p:nvPr>
            </p:nvSpPr>
            <p:spPr>
              <a:xfrm>
                <a:off x="1949226" y="4093010"/>
                <a:ext cx="730720" cy="58477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>
            <p:custDataLst>
              <p:tags r:id="rId26"/>
            </p:custDataLst>
          </p:nvPr>
        </p:nvSpPr>
        <p:spPr bwMode="auto">
          <a:xfrm>
            <a:off x="1720572" y="3711323"/>
            <a:ext cx="272794" cy="30288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>
            <p:custDataLst>
              <p:tags r:id="rId27"/>
            </p:custDataLst>
          </p:nvPr>
        </p:nvSpPr>
        <p:spPr bwMode="auto">
          <a:xfrm>
            <a:off x="2393062" y="4909105"/>
            <a:ext cx="272794" cy="30288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49674" y="5214879"/>
                <a:ext cx="384901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libri" pitchFamily="34" charset="0"/>
                  </a:rPr>
                  <a:t>After finishing n</a:t>
                </a:r>
                <a:r>
                  <a:rPr lang="en-US" baseline="30000" dirty="0" smtClean="0">
                    <a:latin typeface="Calibri" pitchFamily="34" charset="0"/>
                  </a:rPr>
                  <a:t>th </a:t>
                </a:r>
                <a:r>
                  <a:rPr lang="en-US" dirty="0" smtClean="0">
                    <a:latin typeface="Calibri" pitchFamily="34" charset="0"/>
                  </a:rPr>
                  <a:t> block matrix: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/8)∗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latin typeface="Calibri" pitchFamily="34" charset="0"/>
                  </a:rPr>
                  <a:t> misses for 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 </a:t>
                </a:r>
                <a:r>
                  <a:rPr lang="en-US" dirty="0" smtClean="0">
                    <a:latin typeface="Calibri" pitchFamily="34" charset="0"/>
                  </a:rPr>
                  <a:t>misses for B, with 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 smtClean="0">
                    <a:latin typeface="Calibri" pitchFamily="34" charset="0"/>
                  </a:rPr>
                  <a:t> misses.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4" y="5214879"/>
                <a:ext cx="3849013" cy="1477328"/>
              </a:xfrm>
              <a:prstGeom prst="rect">
                <a:avLst/>
              </a:prstGeom>
              <a:blipFill>
                <a:blip r:embed="rId75"/>
                <a:stretch>
                  <a:fillRect l="-1109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>
            <p:custDataLst>
              <p:tags r:id="rId28"/>
            </p:custDataLst>
          </p:nvPr>
        </p:nvSpPr>
        <p:spPr bwMode="auto">
          <a:xfrm>
            <a:off x="5225591" y="3711323"/>
            <a:ext cx="1462748" cy="1462748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>
            <p:custDataLst>
              <p:tags r:id="rId29"/>
            </p:custDataLst>
          </p:nvPr>
        </p:nvSpPr>
        <p:spPr bwMode="auto">
          <a:xfrm>
            <a:off x="5225591" y="4041570"/>
            <a:ext cx="1462748" cy="2925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76" name="Straight Connector 75"/>
          <p:cNvCxnSpPr/>
          <p:nvPr>
            <p:custDataLst>
              <p:tags r:id="rId30"/>
            </p:custDataLst>
          </p:nvPr>
        </p:nvCxnSpPr>
        <p:spPr bwMode="auto">
          <a:xfrm rot="5400000">
            <a:off x="5946826" y="4175993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>
            <p:custDataLst>
              <p:tags r:id="rId31"/>
            </p:custDataLst>
          </p:nvPr>
        </p:nvCxnSpPr>
        <p:spPr bwMode="auto">
          <a:xfrm rot="5400000">
            <a:off x="6250211" y="4175993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auto">
          <a:xfrm rot="5400000">
            <a:off x="5352923" y="4175993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>
            <p:custDataLst>
              <p:tags r:id="rId33"/>
            </p:custDataLst>
          </p:nvPr>
        </p:nvCxnSpPr>
        <p:spPr bwMode="auto">
          <a:xfrm rot="5400000">
            <a:off x="5645473" y="4175993"/>
            <a:ext cx="292550" cy="2032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0" name="Group 79"/>
          <p:cNvGrpSpPr/>
          <p:nvPr/>
        </p:nvGrpSpPr>
        <p:grpSpPr>
          <a:xfrm>
            <a:off x="7069628" y="3708432"/>
            <a:ext cx="1462748" cy="1462748"/>
            <a:chOff x="7500133" y="3733800"/>
            <a:chExt cx="1143000" cy="1143000"/>
          </a:xfrm>
        </p:grpSpPr>
        <p:sp>
          <p:nvSpPr>
            <p:cNvPr id="81" name="Rectangle 80"/>
            <p:cNvSpPr/>
            <p:nvPr>
              <p:custDataLst>
                <p:tags r:id="rId38"/>
              </p:custDataLst>
            </p:nvPr>
          </p:nvSpPr>
          <p:spPr bwMode="auto">
            <a:xfrm>
              <a:off x="7500133" y="3733800"/>
              <a:ext cx="1143000" cy="1143000"/>
            </a:xfrm>
            <a:prstGeom prst="rect">
              <a:avLst/>
            </a:prstGeom>
            <a:solidFill>
              <a:srgbClr val="F6F5BD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Rectangle 81"/>
            <p:cNvSpPr/>
            <p:nvPr>
              <p:custDataLst>
                <p:tags r:id="rId39"/>
              </p:custDataLst>
            </p:nvPr>
          </p:nvSpPr>
          <p:spPr bwMode="auto">
            <a:xfrm rot="5400000">
              <a:off x="7049343" y="4191000"/>
              <a:ext cx="11430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83" name="Group 30"/>
            <p:cNvGrpSpPr/>
            <p:nvPr>
              <p:custDataLst>
                <p:tags r:id="rId40"/>
              </p:custDataLst>
            </p:nvPr>
          </p:nvGrpSpPr>
          <p:grpSpPr>
            <a:xfrm rot="5400000">
              <a:off x="7269635" y="4199467"/>
              <a:ext cx="702734" cy="228600"/>
              <a:chOff x="2650069" y="6316133"/>
              <a:chExt cx="702734" cy="228600"/>
            </a:xfrm>
          </p:grpSpPr>
          <p:cxnSp>
            <p:nvCxnSpPr>
              <p:cNvPr id="84" name="Straight Connector 83"/>
              <p:cNvCxnSpPr/>
              <p:nvPr>
                <p:custDataLst>
                  <p:tags r:id="rId41"/>
                </p:custDataLst>
              </p:nvPr>
            </p:nvCxnSpPr>
            <p:spPr bwMode="auto">
              <a:xfrm rot="5400000">
                <a:off x="3000642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>
                <p:custDataLst>
                  <p:tags r:id="rId42"/>
                </p:custDataLst>
              </p:nvPr>
            </p:nvCxnSpPr>
            <p:spPr bwMode="auto">
              <a:xfrm rot="5400000">
                <a:off x="3237709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/>
              <p:cNvCxnSpPr/>
              <p:nvPr>
                <p:custDataLst>
                  <p:tags r:id="rId43"/>
                </p:custDataLst>
              </p:nvPr>
            </p:nvCxnSpPr>
            <p:spPr bwMode="auto">
              <a:xfrm rot="5400000">
                <a:off x="25365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>
                <p:custDataLst>
                  <p:tags r:id="rId44"/>
                </p:custDataLst>
              </p:nvPr>
            </p:nvCxnSpPr>
            <p:spPr bwMode="auto">
              <a:xfrm rot="5400000">
                <a:off x="2765163" y="6429639"/>
                <a:ext cx="228600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6639097" y="4079786"/>
                <a:ext cx="73072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6"/>
                </p:custDataLst>
              </p:nvPr>
            </p:nvSpPr>
            <p:spPr>
              <a:xfrm>
                <a:off x="6639097" y="4079786"/>
                <a:ext cx="730720" cy="58477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>
            <p:custDataLst>
              <p:tags r:id="rId35"/>
            </p:custDataLst>
          </p:nvPr>
        </p:nvSpPr>
        <p:spPr bwMode="auto">
          <a:xfrm>
            <a:off x="5225389" y="4030734"/>
            <a:ext cx="272794" cy="30288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0" name="Rectangle 89"/>
          <p:cNvSpPr/>
          <p:nvPr>
            <p:custDataLst>
              <p:tags r:id="rId36"/>
            </p:custDataLst>
          </p:nvPr>
        </p:nvSpPr>
        <p:spPr bwMode="auto">
          <a:xfrm>
            <a:off x="7082933" y="3698099"/>
            <a:ext cx="272794" cy="30288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4839545" y="5201655"/>
                <a:ext cx="3849013" cy="103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libri" pitchFamily="34" charset="0"/>
                  </a:rPr>
                  <a:t>Process repeats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libri" pitchFamily="34" charset="0"/>
                  </a:rPr>
                  <a:t>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itchFamily="34" charset="0"/>
                  </a:rPr>
                  <a:t>Total misses</a:t>
                </a:r>
                <a:r>
                  <a:rPr lang="en-US" dirty="0" smtClean="0">
                    <a:latin typeface="Calibri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𝑛𝑟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3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5" y="5201655"/>
                <a:ext cx="3849013" cy="1030795"/>
              </a:xfrm>
              <a:prstGeom prst="rect">
                <a:avLst/>
              </a:prstGeom>
              <a:blipFill>
                <a:blip r:embed="rId78"/>
                <a:stretch>
                  <a:fillRect l="-1109" b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itle 1"/>
          <p:cNvSpPr txBox="1">
            <a:spLocks/>
          </p:cNvSpPr>
          <p:nvPr>
            <p:custDataLst>
              <p:tags r:id="rId37"/>
            </p:custDataLst>
          </p:nvPr>
        </p:nvSpPr>
        <p:spPr bwMode="auto">
          <a:xfrm>
            <a:off x="364053" y="484919"/>
            <a:ext cx="84059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 smtClean="0"/>
              <a:t>Cache Miss Analysis (Blocked)</a:t>
            </a:r>
            <a:endParaRPr lang="en-US" kern="0" dirty="0"/>
          </a:p>
        </p:txBody>
      </p:sp>
      <p:sp>
        <p:nvSpPr>
          <p:cNvPr id="94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Cache-Friendly Code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Programmer can optimize for cache performance</a:t>
            </a:r>
          </a:p>
          <a:p>
            <a:pPr lvl="1"/>
            <a:r>
              <a:rPr lang="en-US" dirty="0"/>
              <a:t>How data structures are organized</a:t>
            </a:r>
          </a:p>
          <a:p>
            <a:pPr lvl="1"/>
            <a:r>
              <a:rPr lang="en-US" dirty="0"/>
              <a:t>How data are accessed</a:t>
            </a:r>
          </a:p>
          <a:p>
            <a:pPr lvl="2"/>
            <a:r>
              <a:rPr lang="en-US" dirty="0"/>
              <a:t>Nested loop structure</a:t>
            </a:r>
          </a:p>
          <a:p>
            <a:pPr lvl="2"/>
            <a:r>
              <a:rPr lang="en-US" dirty="0"/>
              <a:t>Blocking is a general technique</a:t>
            </a:r>
          </a:p>
          <a:p>
            <a:r>
              <a:rPr lang="en-US" dirty="0"/>
              <a:t>All systems favor “cache-friendly code”</a:t>
            </a:r>
          </a:p>
          <a:p>
            <a:pPr lvl="1"/>
            <a:r>
              <a:rPr lang="en-US" dirty="0"/>
              <a:t>Getting absolute optimum performance is very platform specific</a:t>
            </a:r>
          </a:p>
          <a:p>
            <a:pPr lvl="2"/>
            <a:r>
              <a:rPr lang="en-US" dirty="0"/>
              <a:t>Cache size, cache block size, associativity, etc.</a:t>
            </a:r>
          </a:p>
          <a:p>
            <a:pPr lvl="1"/>
            <a:r>
              <a:rPr lang="en-US" dirty="0"/>
              <a:t>Can get most of the advantage with generic code</a:t>
            </a:r>
          </a:p>
          <a:p>
            <a:pPr lvl="2"/>
            <a:r>
              <a:rPr lang="en-US" dirty="0"/>
              <a:t>Keep working set reasonably small (temporal locality)</a:t>
            </a:r>
          </a:p>
          <a:p>
            <a:pPr lvl="2"/>
            <a:r>
              <a:rPr lang="en-US" dirty="0"/>
              <a:t>Use small strides (spatial locality)</a:t>
            </a:r>
          </a:p>
          <a:p>
            <a:pPr lvl="2"/>
            <a:r>
              <a:rPr lang="en-US" dirty="0"/>
              <a:t>Focus on inner loop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7019" y="435678"/>
            <a:ext cx="4824581" cy="762000"/>
          </a:xfrm>
        </p:spPr>
        <p:txBody>
          <a:bodyPr>
            <a:normAutofit/>
          </a:bodyPr>
          <a:lstStyle/>
          <a:p>
            <a:r>
              <a:rPr lang="en-US" dirty="0"/>
              <a:t>The Memory Mountain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custDataLst>
              <p:tags r:id="rId3"/>
            </p:custDataLst>
            <p:extLst/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53" name="TextBox 52"/>
          <p:cNvSpPr txBox="1"/>
          <p:nvPr>
            <p:custDataLst>
              <p:tags r:id="rId4"/>
            </p:custDataLst>
          </p:nvPr>
        </p:nvSpPr>
        <p:spPr>
          <a:xfrm>
            <a:off x="7086600" y="304800"/>
            <a:ext cx="1786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</a:rPr>
              <a:t>Core i7 </a:t>
            </a:r>
            <a:r>
              <a:rPr lang="en-US" sz="1800" dirty="0" err="1">
                <a:latin typeface="Calibri" panose="020F0502020204030204" pitchFamily="34" charset="0"/>
              </a:rPr>
              <a:t>Haswell</a:t>
            </a:r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2.1 GHz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64 B block size</a:t>
            </a:r>
          </a:p>
        </p:txBody>
      </p:sp>
      <p:grpSp>
        <p:nvGrpSpPr>
          <p:cNvPr id="13" name="Group 12"/>
          <p:cNvGrpSpPr/>
          <p:nvPr>
            <p:custDataLst>
              <p:tags r:id="rId5"/>
            </p:custDataLst>
          </p:nvPr>
        </p:nvGrpSpPr>
        <p:grpSpPr>
          <a:xfrm>
            <a:off x="152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>
              <p:custDataLst>
                <p:tags r:id="rId19"/>
              </p:custDataLst>
            </p:nvPr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Slopes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>
              <p:custDataLst>
                <p:tags r:id="rId22"/>
              </p:custDataLst>
            </p:nvPr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>
            <p:custDataLst>
              <p:tags r:id="rId6"/>
            </p:custDataLst>
          </p:nvPr>
        </p:nvGrpSpPr>
        <p:grpSpPr>
          <a:xfrm>
            <a:off x="3770150" y="2180051"/>
            <a:ext cx="4764250" cy="3594569"/>
            <a:chOff x="3770150" y="2180051"/>
            <a:chExt cx="4764250" cy="3594569"/>
          </a:xfrm>
        </p:grpSpPr>
        <p:sp>
          <p:nvSpPr>
            <p:cNvPr id="54" name="TextBox 53"/>
            <p:cNvSpPr txBox="1"/>
            <p:nvPr>
              <p:custDataLst>
                <p:tags r:id="rId10"/>
              </p:custDataLst>
            </p:nvPr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Ridges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>
              <p:custDataLst>
                <p:tags r:id="rId11"/>
              </p:custDataLst>
            </p:nvPr>
          </p:nvSpPr>
          <p:spPr bwMode="auto">
            <a:xfrm>
              <a:off x="5928733" y="2180051"/>
              <a:ext cx="470001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ＭＳ Ｐゴシック" charset="0"/>
                </a:rPr>
                <a:t>L1</a:t>
              </a:r>
            </a:p>
          </p:txBody>
        </p:sp>
        <p:sp>
          <p:nvSpPr>
            <p:cNvPr id="56" name="Rectangle 55"/>
            <p:cNvSpPr/>
            <p:nvPr>
              <p:custDataLst>
                <p:tags r:id="rId12"/>
              </p:custDataLst>
            </p:nvPr>
          </p:nvSpPr>
          <p:spPr bwMode="auto">
            <a:xfrm>
              <a:off x="3770150" y="5312955"/>
              <a:ext cx="846707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>
              <p:custDataLst>
                <p:tags r:id="rId13"/>
              </p:custDataLst>
            </p:nvPr>
          </p:nvSpPr>
          <p:spPr bwMode="auto">
            <a:xfrm>
              <a:off x="5424651" y="3653195"/>
              <a:ext cx="470000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ＭＳ Ｐゴシック" charset="0"/>
                </a:rPr>
                <a:t>L2</a:t>
              </a:r>
            </a:p>
          </p:txBody>
        </p:sp>
        <p:sp>
          <p:nvSpPr>
            <p:cNvPr id="58" name="Rectangle 57"/>
            <p:cNvSpPr/>
            <p:nvPr>
              <p:custDataLst>
                <p:tags r:id="rId14"/>
              </p:custDataLst>
            </p:nvPr>
          </p:nvSpPr>
          <p:spPr bwMode="auto">
            <a:xfrm>
              <a:off x="4619646" y="4460740"/>
              <a:ext cx="470001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ＭＳ Ｐゴシック" charset="0"/>
                </a:rPr>
                <a:t>L3</a:t>
              </a: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>
              <p:custDataLst>
                <p:tags r:id="rId15"/>
              </p:custDataLst>
            </p:nvPr>
          </p:nvCxnSpPr>
          <p:spPr bwMode="auto">
            <a:xfrm flipH="1" flipV="1">
              <a:off x="6398734" y="2410884"/>
              <a:ext cx="764834" cy="141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5894651" y="3822472"/>
              <a:ext cx="1268917" cy="6155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089647" y="3822472"/>
              <a:ext cx="2073921" cy="86910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4616857" y="3822472"/>
              <a:ext cx="2546711" cy="172131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>
            <p:custDataLst>
              <p:tags r:id="rId7"/>
            </p:custDataLst>
          </p:nvPr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>
              <p:custDataLst>
                <p:tags r:id="rId8"/>
              </p:custDataLst>
            </p:nvPr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>
              <p:custDataLst>
                <p:tags r:id="rId9"/>
              </p:custDataLst>
            </p:nvPr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226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7018" y="435678"/>
            <a:ext cx="8403336" cy="762000"/>
          </a:xfrm>
        </p:spPr>
        <p:txBody>
          <a:bodyPr>
            <a:normAutofit/>
          </a:bodyPr>
          <a:lstStyle/>
          <a:p>
            <a:r>
              <a:rPr lang="en-US" dirty="0"/>
              <a:t>Optimizations for the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Write code that has locality!</a:t>
            </a:r>
          </a:p>
          <a:p>
            <a:pPr lvl="1"/>
            <a:r>
              <a:rPr lang="en-US" u="sng" dirty="0"/>
              <a:t>Spatial</a:t>
            </a:r>
            <a:r>
              <a:rPr lang="en-US" dirty="0"/>
              <a:t>:  access data contiguously</a:t>
            </a:r>
          </a:p>
          <a:p>
            <a:pPr lvl="1"/>
            <a:r>
              <a:rPr lang="en-US" u="sng" dirty="0"/>
              <a:t>Temporal</a:t>
            </a:r>
            <a:r>
              <a:rPr lang="en-US" dirty="0"/>
              <a:t>:  make sure access to the same data is not too far apart in time</a:t>
            </a:r>
          </a:p>
          <a:p>
            <a:pPr lvl="2"/>
            <a:endParaRPr lang="en-US" dirty="0"/>
          </a:p>
          <a:p>
            <a:r>
              <a:rPr lang="en-US" dirty="0"/>
              <a:t>How can you achieve locality?</a:t>
            </a:r>
          </a:p>
          <a:p>
            <a:pPr lvl="1"/>
            <a:r>
              <a:rPr lang="en-US" dirty="0"/>
              <a:t>Adjust memory accesses in </a:t>
            </a:r>
            <a:r>
              <a:rPr lang="en-US" i="1" dirty="0"/>
              <a:t>code</a:t>
            </a:r>
            <a:r>
              <a:rPr lang="en-US" dirty="0"/>
              <a:t> (software) to improve miss rate (MR)</a:t>
            </a:r>
          </a:p>
          <a:p>
            <a:pPr lvl="2"/>
            <a:r>
              <a:rPr lang="en-US" dirty="0"/>
              <a:t>Requires knowledge of </a:t>
            </a:r>
            <a:r>
              <a:rPr lang="en-US" i="1" dirty="0"/>
              <a:t>both</a:t>
            </a:r>
            <a:r>
              <a:rPr lang="en-US" dirty="0"/>
              <a:t> how caches work as well as your system’s parameters</a:t>
            </a:r>
          </a:p>
          <a:p>
            <a:pPr lvl="1"/>
            <a:r>
              <a:rPr lang="en-US" dirty="0"/>
              <a:t>Proper choice of algorithm</a:t>
            </a:r>
          </a:p>
          <a:p>
            <a:pPr lvl="1"/>
            <a:r>
              <a:rPr lang="en-US" dirty="0"/>
              <a:t>Loop transformations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r>
              <a:rPr lang="en-US" dirty="0"/>
              <a:t>:  Matrix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1083209"/>
          </a:xfrm>
        </p:spPr>
        <p:txBody>
          <a:bodyPr/>
          <a:lstStyle/>
          <a:p>
            <a:r>
              <a:rPr lang="en-US" sz="2400" dirty="0" smtClean="0"/>
              <a:t>Consider </a:t>
            </a:r>
            <a:r>
              <a:rPr lang="en-US" sz="2400" dirty="0"/>
              <a:t>the following two </a:t>
            </a:r>
            <a:r>
              <a:rPr lang="en-US" sz="2400" dirty="0" smtClean="0"/>
              <a:t>loops, </a:t>
            </a:r>
            <a:r>
              <a:rPr lang="en-US" sz="2400" dirty="0"/>
              <a:t>which calculate the sum of the entries in a </a:t>
            </a:r>
            <a:r>
              <a:rPr lang="en-US" sz="2400" dirty="0" smtClean="0"/>
              <a:t>3x4 </a:t>
            </a:r>
            <a:r>
              <a:rPr lang="en-US" sz="2400" dirty="0"/>
              <a:t>matrix </a:t>
            </a:r>
            <a:r>
              <a:rPr lang="en-US" sz="2400" dirty="0" smtClean="0"/>
              <a:t>A of </a:t>
            </a:r>
            <a:r>
              <a:rPr lang="en-US" sz="2400" dirty="0"/>
              <a:t>32-bit integers</a:t>
            </a:r>
            <a:r>
              <a:rPr lang="en-US" sz="24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275921"/>
              </p:ext>
            </p:extLst>
          </p:nvPr>
        </p:nvGraphicFramePr>
        <p:xfrm>
          <a:off x="1543050" y="2193554"/>
          <a:ext cx="6181070" cy="975491"/>
        </p:xfrm>
        <a:graphic>
          <a:graphicData uri="http://schemas.openxmlformats.org/drawingml/2006/table">
            <a:tbl>
              <a:tblPr/>
              <a:tblGrid>
                <a:gridCol w="3090535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3090535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389435"/>
            <a:ext cx="8229600" cy="148363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alibri" pitchFamily="34" charset="0"/>
              </a:rPr>
              <a:t>M</a:t>
            </a:r>
            <a:r>
              <a:rPr lang="en-US" sz="2800" dirty="0">
                <a:latin typeface="Calibri" pitchFamily="34" charset="0"/>
              </a:rPr>
              <a:t>atrix A is stored contiguously in memory in row-major order.  Row major order means that elements in the same row of the matrix are adjacent in memory </a:t>
            </a:r>
            <a:r>
              <a:rPr lang="en-US" altLang="zh-CN" sz="2800" dirty="0">
                <a:latin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</a:rPr>
              <a:t>A[</a:t>
            </a:r>
            <a:r>
              <a:rPr lang="en-US" sz="2800" dirty="0" err="1">
                <a:latin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</a:rPr>
              <a:t>][j] resides in memory location [4*(64*</a:t>
            </a:r>
            <a:r>
              <a:rPr lang="en-US" sz="2800" dirty="0" err="1">
                <a:latin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</a:rPr>
              <a:t> + j)]</a:t>
            </a:r>
            <a:r>
              <a:rPr lang="en-US" altLang="zh-CN" sz="2800" dirty="0">
                <a:latin typeface="Calibri" pitchFamily="34" charset="0"/>
              </a:rPr>
              <a:t>).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3338410" y="6168286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</a:rPr>
              <a:t>Note:</a:t>
            </a:r>
            <a:r>
              <a:rPr lang="en-US" sz="1400" kern="0" dirty="0">
                <a:solidFill>
                  <a:srgbClr val="000000"/>
                </a:solidFill>
              </a:rPr>
              <a:t>  76 is just one possible starting </a:t>
            </a:r>
            <a:r>
              <a:rPr lang="en-US" sz="1400" kern="0" dirty="0" smtClean="0">
                <a:solidFill>
                  <a:srgbClr val="000000"/>
                </a:solidFill>
              </a:rPr>
              <a:t>address of A</a:t>
            </a:r>
            <a:endParaRPr lang="en-US" sz="1400" kern="0" dirty="0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403210" y="57050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581705" y="57050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5762362" y="57050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34424" y="5846571"/>
            <a:ext cx="2800849" cy="300082"/>
            <a:chOff x="152575" y="5092914"/>
            <a:chExt cx="2919964" cy="400108"/>
          </a:xfrm>
        </p:grpSpPr>
        <p:sp>
          <p:nvSpPr>
            <p:cNvPr id="14" name="Text Box 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2575" y="5092914"/>
              <a:ext cx="409772" cy="4001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76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77169" y="5092914"/>
              <a:ext cx="409772" cy="4001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92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54140" y="5092914"/>
              <a:ext cx="518399" cy="4001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108</a:t>
              </a:r>
            </a:p>
          </p:txBody>
        </p:sp>
      </p:grpSp>
      <p:sp>
        <p:nvSpPr>
          <p:cNvPr id="17" name="TextBox 16"/>
          <p:cNvSpPr txBox="1"/>
          <p:nvPr>
            <p:custDataLst>
              <p:tags r:id="rId5"/>
            </p:custDataLst>
          </p:nvPr>
        </p:nvSpPr>
        <p:spPr>
          <a:xfrm>
            <a:off x="3403159" y="4825186"/>
            <a:ext cx="153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Layout in Memory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23100"/>
              </p:ext>
            </p:extLst>
          </p:nvPr>
        </p:nvGraphicFramePr>
        <p:xfrm>
          <a:off x="3403210" y="5122108"/>
          <a:ext cx="3538728" cy="569214"/>
        </p:xfrm>
        <a:graphic>
          <a:graphicData uri="http://schemas.openxmlformats.org/drawingml/2006/table">
            <a:tbl>
              <a:tblPr firstRow="1" bandRow="1"/>
              <a:tblGrid>
                <a:gridCol w="29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92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Sum Loop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0" y="2057401"/>
            <a:ext cx="2514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Index j is incremented in the inner loop</a:t>
            </a:r>
          </a:p>
          <a:p>
            <a:r>
              <a:rPr lang="en-US" sz="3300" dirty="0"/>
              <a:t>Good spatial locality for a[][]</a:t>
            </a:r>
          </a:p>
          <a:p>
            <a:r>
              <a:rPr lang="en-US" sz="3300" dirty="0"/>
              <a:t>No temporal locality for a[][]</a:t>
            </a:r>
          </a:p>
          <a:p>
            <a:pPr lvl="1"/>
            <a:r>
              <a:rPr lang="en-US" sz="3300" dirty="0">
                <a:ea typeface="+mn-ea"/>
                <a:cs typeface="+mn-cs"/>
              </a:rPr>
              <a:t>Each element is used only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1" name="Rectangle 40"/>
          <p:cNvSpPr/>
          <p:nvPr>
            <p:custDataLst>
              <p:tags r:id="rId1"/>
            </p:custDataLst>
          </p:nvPr>
        </p:nvSpPr>
        <p:spPr bwMode="auto">
          <a:xfrm>
            <a:off x="5589270" y="3326130"/>
            <a:ext cx="822960" cy="822960"/>
          </a:xfrm>
          <a:prstGeom prst="rect">
            <a:avLst/>
          </a:prstGeom>
          <a:solidFill>
            <a:srgbClr val="EFBFBF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>
            <p:custDataLst>
              <p:tags r:id="rId2"/>
            </p:custDataLst>
          </p:nvPr>
        </p:nvSpPr>
        <p:spPr bwMode="auto">
          <a:xfrm>
            <a:off x="5589270" y="4149090"/>
            <a:ext cx="822960" cy="82296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>
            <p:custDataLst>
              <p:tags r:id="rId3"/>
            </p:custDataLst>
          </p:nvPr>
        </p:nvSpPr>
        <p:spPr bwMode="auto">
          <a:xfrm>
            <a:off x="5589270" y="4972050"/>
            <a:ext cx="822960" cy="822960"/>
          </a:xfrm>
          <a:prstGeom prst="rect">
            <a:avLst/>
          </a:prstGeom>
          <a:solidFill>
            <a:srgbClr val="CCCCFF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>
            <p:custDataLst>
              <p:tags r:id="rId4"/>
            </p:custDataLst>
          </p:nvPr>
        </p:nvSpPr>
        <p:spPr>
          <a:xfrm>
            <a:off x="4113634" y="3271535"/>
            <a:ext cx="12522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>
                <a:solidFill>
                  <a:srgbClr val="000000"/>
                </a:solidFill>
              </a:rPr>
              <a:t>Access Pattern: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>
                <a:solidFill>
                  <a:srgbClr val="000000"/>
                </a:solidFill>
              </a:rPr>
              <a:t>stride = 1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411429" y="4126488"/>
            <a:ext cx="153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Layout in Memory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4114800" y="2091690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411480" y="4423410"/>
          <a:ext cx="3538728" cy="569214"/>
        </p:xfrm>
        <a:graphic>
          <a:graphicData uri="http://schemas.openxmlformats.org/drawingml/2006/table">
            <a:tbl>
              <a:tblPr firstRow="1" bandRow="1"/>
              <a:tblGrid>
                <a:gridCol w="29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92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5243945" y="3326130"/>
          <a:ext cx="1165860" cy="2468880"/>
        </p:xfrm>
        <a:graphic>
          <a:graphicData uri="http://schemas.openxmlformats.org/drawingml/2006/table">
            <a:tbl>
              <a:tblPr firstRow="1" bandRow="1"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4000500" y="21717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>
            <p:custDataLst>
              <p:tags r:id="rId6"/>
            </p:custDataLst>
          </p:nvPr>
        </p:nvSpPr>
        <p:spPr>
          <a:xfrm>
            <a:off x="3838042" y="2319007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00919" y="2000250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>
            <p:custDataLst>
              <p:tags r:id="rId7"/>
            </p:custDataLst>
          </p:nvPr>
        </p:nvSpPr>
        <p:spPr>
          <a:xfrm>
            <a:off x="4391421" y="1723251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graphicFrame>
        <p:nvGraphicFramePr>
          <p:cNvPr id="2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576605"/>
              </p:ext>
            </p:extLst>
          </p:nvPr>
        </p:nvGraphicFramePr>
        <p:xfrm>
          <a:off x="449665" y="2113201"/>
          <a:ext cx="3090535" cy="975491"/>
        </p:xfrm>
        <a:graphic>
          <a:graphicData uri="http://schemas.openxmlformats.org/drawingml/2006/table">
            <a:tbl>
              <a:tblPr/>
              <a:tblGrid>
                <a:gridCol w="3090535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2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Sum </a:t>
            </a:r>
            <a:r>
              <a:rPr lang="en-US" dirty="0"/>
              <a:t>Loop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89270" y="3326130"/>
            <a:ext cx="822960" cy="2468880"/>
            <a:chOff x="5486400" y="3291840"/>
            <a:chExt cx="1097280" cy="3291840"/>
          </a:xfrm>
        </p:grpSpPr>
        <p:sp>
          <p:nvSpPr>
            <p:cNvPr id="33" name="Rectangle 32"/>
            <p:cNvSpPr/>
            <p:nvPr>
              <p:custDataLst>
                <p:tags r:id="rId5"/>
              </p:custDataLst>
            </p:nvPr>
          </p:nvSpPr>
          <p:spPr bwMode="auto">
            <a:xfrm>
              <a:off x="5486400" y="356616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6"/>
              </p:custDataLst>
            </p:nvPr>
          </p:nvSpPr>
          <p:spPr bwMode="auto">
            <a:xfrm>
              <a:off x="5486400" y="329184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>
              <p:custDataLst>
                <p:tags r:id="rId7"/>
              </p:custDataLst>
            </p:nvPr>
          </p:nvSpPr>
          <p:spPr bwMode="auto">
            <a:xfrm>
              <a:off x="5486400" y="384048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>
              <p:custDataLst>
                <p:tags r:id="rId8"/>
              </p:custDataLst>
            </p:nvPr>
          </p:nvSpPr>
          <p:spPr bwMode="auto">
            <a:xfrm>
              <a:off x="5486400" y="411480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>
              <p:custDataLst>
                <p:tags r:id="rId9"/>
              </p:custDataLst>
            </p:nvPr>
          </p:nvSpPr>
          <p:spPr bwMode="auto">
            <a:xfrm>
              <a:off x="5486400" y="466344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>
              <p:custDataLst>
                <p:tags r:id="rId10"/>
              </p:custDataLst>
            </p:nvPr>
          </p:nvSpPr>
          <p:spPr bwMode="auto">
            <a:xfrm>
              <a:off x="5486400" y="493776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>
              <p:custDataLst>
                <p:tags r:id="rId11"/>
              </p:custDataLst>
            </p:nvPr>
          </p:nvSpPr>
          <p:spPr bwMode="auto">
            <a:xfrm>
              <a:off x="5486400" y="438912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12"/>
              </p:custDataLst>
            </p:nvPr>
          </p:nvSpPr>
          <p:spPr bwMode="auto">
            <a:xfrm>
              <a:off x="5486400" y="548640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>
              <p:custDataLst>
                <p:tags r:id="rId13"/>
              </p:custDataLst>
            </p:nvPr>
          </p:nvSpPr>
          <p:spPr bwMode="auto">
            <a:xfrm>
              <a:off x="5486400" y="576072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>
              <p:custDataLst>
                <p:tags r:id="rId14"/>
              </p:custDataLst>
            </p:nvPr>
          </p:nvSpPr>
          <p:spPr bwMode="auto">
            <a:xfrm>
              <a:off x="5486400" y="521208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>
              <p:custDataLst>
                <p:tags r:id="rId15"/>
              </p:custDataLst>
            </p:nvPr>
          </p:nvSpPr>
          <p:spPr bwMode="auto">
            <a:xfrm>
              <a:off x="5486400" y="630936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3"/>
            <p:cNvSpPr/>
            <p:nvPr>
              <p:custDataLst>
                <p:tags r:id="rId16"/>
              </p:custDataLst>
            </p:nvPr>
          </p:nvSpPr>
          <p:spPr bwMode="auto">
            <a:xfrm>
              <a:off x="5486400" y="603504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53" name="TextBox 52"/>
          <p:cNvSpPr txBox="1"/>
          <p:nvPr>
            <p:custDataLst>
              <p:tags r:id="rId1"/>
            </p:custDataLst>
          </p:nvPr>
        </p:nvSpPr>
        <p:spPr>
          <a:xfrm>
            <a:off x="411429" y="4126488"/>
            <a:ext cx="153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Layout in Memory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411480" y="4423410"/>
          <a:ext cx="3538728" cy="569214"/>
        </p:xfrm>
        <a:graphic>
          <a:graphicData uri="http://schemas.openxmlformats.org/drawingml/2006/table">
            <a:tbl>
              <a:tblPr firstRow="1" bandRow="1"/>
              <a:tblGrid>
                <a:gridCol w="29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92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>
            <p:custDataLst>
              <p:tags r:id="rId2"/>
            </p:custDataLst>
          </p:nvPr>
        </p:nvSpPr>
        <p:spPr>
          <a:xfrm>
            <a:off x="4113634" y="3271535"/>
            <a:ext cx="12522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Access Pattern: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</a:rPr>
              <a:t>stride = </a:t>
            </a:r>
            <a:r>
              <a:rPr lang="en-US" sz="1350" kern="0" dirty="0" smtClean="0">
                <a:solidFill>
                  <a:srgbClr val="000000"/>
                </a:solidFill>
              </a:rPr>
              <a:t>4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5243945" y="3326130"/>
          <a:ext cx="1165860" cy="2468880"/>
        </p:xfrm>
        <a:graphic>
          <a:graphicData uri="http://schemas.openxmlformats.org/drawingml/2006/table">
            <a:tbl>
              <a:tblPr firstRow="1" bandRow="1"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9" name="Content Placeholder 2"/>
          <p:cNvSpPr txBox="1">
            <a:spLocks/>
          </p:cNvSpPr>
          <p:nvPr/>
        </p:nvSpPr>
        <p:spPr>
          <a:xfrm>
            <a:off x="6515100" y="2057401"/>
            <a:ext cx="2514600" cy="33944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latin typeface="Calibri" pitchFamily="34" charset="0"/>
              </a:rPr>
              <a:t>Index </a:t>
            </a:r>
            <a:r>
              <a:rPr lang="en-US" sz="2300" dirty="0" err="1">
                <a:latin typeface="Calibri" pitchFamily="34" charset="0"/>
              </a:rPr>
              <a:t>i</a:t>
            </a:r>
            <a:r>
              <a:rPr lang="en-US" sz="2300" dirty="0">
                <a:latin typeface="Calibri" pitchFamily="34" charset="0"/>
              </a:rPr>
              <a:t> is incremented in the inner loop</a:t>
            </a:r>
          </a:p>
          <a:p>
            <a:r>
              <a:rPr lang="en-US" sz="2300" dirty="0">
                <a:latin typeface="Calibri" pitchFamily="34" charset="0"/>
              </a:rPr>
              <a:t>Poor spatial locality for a[][]</a:t>
            </a:r>
          </a:p>
          <a:p>
            <a:r>
              <a:rPr lang="en-US" sz="2300" dirty="0" smtClean="0">
                <a:latin typeface="Calibri" pitchFamily="34" charset="0"/>
              </a:rPr>
              <a:t>No </a:t>
            </a:r>
            <a:r>
              <a:rPr lang="en-US" sz="2300" dirty="0">
                <a:latin typeface="Calibri" pitchFamily="34" charset="0"/>
              </a:rPr>
              <a:t>temporal locality for a[][]</a:t>
            </a:r>
          </a:p>
          <a:p>
            <a:pPr lvl="1"/>
            <a:r>
              <a:rPr lang="en-US" sz="2300" dirty="0">
                <a:latin typeface="Calibri" pitchFamily="34" charset="0"/>
              </a:rPr>
              <a:t>Each element is used only once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4114800" y="2091690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4000500" y="21717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>
            <p:custDataLst>
              <p:tags r:id="rId3"/>
            </p:custDataLst>
          </p:nvPr>
        </p:nvSpPr>
        <p:spPr>
          <a:xfrm>
            <a:off x="3838042" y="2319007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00919" y="2000250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>
            <p:custDataLst>
              <p:tags r:id="rId4"/>
            </p:custDataLst>
          </p:nvPr>
        </p:nvSpPr>
        <p:spPr>
          <a:xfrm>
            <a:off x="4391421" y="1723251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graphicFrame>
        <p:nvGraphicFramePr>
          <p:cNvPr id="5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057559"/>
              </p:ext>
            </p:extLst>
          </p:nvPr>
        </p:nvGraphicFramePr>
        <p:xfrm>
          <a:off x="436038" y="2114773"/>
          <a:ext cx="3090535" cy="975491"/>
        </p:xfrm>
        <a:graphic>
          <a:graphicData uri="http://schemas.openxmlformats.org/drawingml/2006/table">
            <a:tbl>
              <a:tblPr/>
              <a:tblGrid>
                <a:gridCol w="3090535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5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r>
              <a:rPr lang="en-US" dirty="0"/>
              <a:t>:  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33856" y="1645920"/>
            <a:ext cx="1901952" cy="649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080302" y="2241230"/>
            <a:ext cx="1928636" cy="1934594"/>
            <a:chOff x="1680" y="816"/>
            <a:chExt cx="2129" cy="1743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680" y="816"/>
              <a:ext cx="2129" cy="218"/>
              <a:chOff x="833" y="15932"/>
              <a:chExt cx="2129" cy="218"/>
            </a:xfrm>
          </p:grpSpPr>
          <p:sp>
            <p:nvSpPr>
              <p:cNvPr id="73" name="Rectangle 7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8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9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10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1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12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13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14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1680" y="1034"/>
              <a:ext cx="2129" cy="218"/>
              <a:chOff x="833" y="15932"/>
              <a:chExt cx="2129" cy="218"/>
            </a:xfrm>
          </p:grpSpPr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18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19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20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21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22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23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1680" y="1252"/>
              <a:ext cx="2129" cy="218"/>
              <a:chOff x="833" y="15932"/>
              <a:chExt cx="2129" cy="218"/>
            </a:xfrm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27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28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29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0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1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2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680" y="1470"/>
              <a:ext cx="2129" cy="218"/>
              <a:chOff x="833" y="15932"/>
              <a:chExt cx="2129" cy="218"/>
            </a:xfrm>
          </p:grpSpPr>
          <p:sp>
            <p:nvSpPr>
              <p:cNvPr id="49" name="Rectangle 34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36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37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38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39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40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1680" y="1688"/>
              <a:ext cx="2129" cy="218"/>
              <a:chOff x="833" y="15932"/>
              <a:chExt cx="2129" cy="218"/>
            </a:xfrm>
          </p:grpSpPr>
          <p:sp>
            <p:nvSpPr>
              <p:cNvPr id="41" name="Rectangle 43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1680" y="1905"/>
              <a:ext cx="2129" cy="218"/>
              <a:chOff x="833" y="15932"/>
              <a:chExt cx="2129" cy="218"/>
            </a:xfrm>
          </p:grpSpPr>
          <p:sp>
            <p:nvSpPr>
              <p:cNvPr id="33" name="Rectangle 52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53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54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55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56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57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58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59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1680" y="2123"/>
              <a:ext cx="2129" cy="218"/>
              <a:chOff x="833" y="15932"/>
              <a:chExt cx="2129" cy="218"/>
            </a:xfrm>
          </p:grpSpPr>
          <p:sp>
            <p:nvSpPr>
              <p:cNvPr id="25" name="Rectangle 61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62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63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64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65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66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67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68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1680" y="2341"/>
              <a:ext cx="2129" cy="218"/>
              <a:chOff x="833" y="15932"/>
              <a:chExt cx="2129" cy="218"/>
            </a:xfrm>
          </p:grpSpPr>
          <p:sp>
            <p:nvSpPr>
              <p:cNvPr id="17" name="Rectangle 70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1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72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73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74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75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76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77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" name="Group 78"/>
          <p:cNvGrpSpPr>
            <a:grpSpLocks/>
          </p:cNvGrpSpPr>
          <p:nvPr/>
        </p:nvGrpSpPr>
        <p:grpSpPr bwMode="auto">
          <a:xfrm>
            <a:off x="3613150" y="2241230"/>
            <a:ext cx="1931767" cy="1934594"/>
            <a:chOff x="1680" y="816"/>
            <a:chExt cx="2129" cy="1743"/>
          </a:xfrm>
        </p:grpSpPr>
        <p:grpSp>
          <p:nvGrpSpPr>
            <p:cNvPr id="82" name="Group 79"/>
            <p:cNvGrpSpPr>
              <a:grpSpLocks/>
            </p:cNvGrpSpPr>
            <p:nvPr/>
          </p:nvGrpSpPr>
          <p:grpSpPr bwMode="auto">
            <a:xfrm>
              <a:off x="1680" y="816"/>
              <a:ext cx="2129" cy="218"/>
              <a:chOff x="833" y="15932"/>
              <a:chExt cx="2129" cy="218"/>
            </a:xfrm>
          </p:grpSpPr>
          <p:sp>
            <p:nvSpPr>
              <p:cNvPr id="146" name="Rectangle 80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81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82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88"/>
            <p:cNvGrpSpPr>
              <a:grpSpLocks/>
            </p:cNvGrpSpPr>
            <p:nvPr/>
          </p:nvGrpSpPr>
          <p:grpSpPr bwMode="auto">
            <a:xfrm>
              <a:off x="1680" y="1034"/>
              <a:ext cx="2129" cy="218"/>
              <a:chOff x="833" y="15932"/>
              <a:chExt cx="2129" cy="218"/>
            </a:xfrm>
          </p:grpSpPr>
          <p:sp>
            <p:nvSpPr>
              <p:cNvPr id="138" name="Rectangle 89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90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91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92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93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94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95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96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97"/>
            <p:cNvGrpSpPr>
              <a:grpSpLocks/>
            </p:cNvGrpSpPr>
            <p:nvPr/>
          </p:nvGrpSpPr>
          <p:grpSpPr bwMode="auto">
            <a:xfrm>
              <a:off x="1680" y="1252"/>
              <a:ext cx="2129" cy="218"/>
              <a:chOff x="833" y="15932"/>
              <a:chExt cx="2129" cy="218"/>
            </a:xfrm>
          </p:grpSpPr>
          <p:sp>
            <p:nvSpPr>
              <p:cNvPr id="130" name="Rectangle 98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99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100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101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102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103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104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105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106"/>
            <p:cNvGrpSpPr>
              <a:grpSpLocks/>
            </p:cNvGrpSpPr>
            <p:nvPr/>
          </p:nvGrpSpPr>
          <p:grpSpPr bwMode="auto">
            <a:xfrm>
              <a:off x="1680" y="1470"/>
              <a:ext cx="2129" cy="218"/>
              <a:chOff x="833" y="15932"/>
              <a:chExt cx="2129" cy="218"/>
            </a:xfrm>
          </p:grpSpPr>
          <p:sp>
            <p:nvSpPr>
              <p:cNvPr id="122" name="Rectangle 107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108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109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110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111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112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113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114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115"/>
            <p:cNvGrpSpPr>
              <a:grpSpLocks/>
            </p:cNvGrpSpPr>
            <p:nvPr/>
          </p:nvGrpSpPr>
          <p:grpSpPr bwMode="auto">
            <a:xfrm>
              <a:off x="1680" y="1688"/>
              <a:ext cx="2129" cy="218"/>
              <a:chOff x="833" y="15932"/>
              <a:chExt cx="2129" cy="218"/>
            </a:xfrm>
          </p:grpSpPr>
          <p:sp>
            <p:nvSpPr>
              <p:cNvPr id="114" name="Rectangle 116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117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118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119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120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121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122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123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124"/>
            <p:cNvGrpSpPr>
              <a:grpSpLocks/>
            </p:cNvGrpSpPr>
            <p:nvPr/>
          </p:nvGrpSpPr>
          <p:grpSpPr bwMode="auto">
            <a:xfrm>
              <a:off x="1680" y="1905"/>
              <a:ext cx="2129" cy="218"/>
              <a:chOff x="833" y="15932"/>
              <a:chExt cx="2129" cy="218"/>
            </a:xfrm>
          </p:grpSpPr>
          <p:sp>
            <p:nvSpPr>
              <p:cNvPr id="106" name="Rectangle 125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126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127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128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129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130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131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132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133"/>
            <p:cNvGrpSpPr>
              <a:grpSpLocks/>
            </p:cNvGrpSpPr>
            <p:nvPr/>
          </p:nvGrpSpPr>
          <p:grpSpPr bwMode="auto">
            <a:xfrm>
              <a:off x="1680" y="2123"/>
              <a:ext cx="2129" cy="218"/>
              <a:chOff x="833" y="15932"/>
              <a:chExt cx="2129" cy="218"/>
            </a:xfrm>
          </p:grpSpPr>
          <p:sp>
            <p:nvSpPr>
              <p:cNvPr id="98" name="Rectangle 134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135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136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137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38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139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140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141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142"/>
            <p:cNvGrpSpPr>
              <a:grpSpLocks/>
            </p:cNvGrpSpPr>
            <p:nvPr/>
          </p:nvGrpSpPr>
          <p:grpSpPr bwMode="auto">
            <a:xfrm>
              <a:off x="1680" y="2341"/>
              <a:ext cx="2129" cy="218"/>
              <a:chOff x="833" y="15932"/>
              <a:chExt cx="2129" cy="218"/>
            </a:xfrm>
          </p:grpSpPr>
          <p:sp>
            <p:nvSpPr>
              <p:cNvPr id="90" name="Rectangle 143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144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145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146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147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148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149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150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4" name="Group 151"/>
          <p:cNvGrpSpPr>
            <a:grpSpLocks/>
          </p:cNvGrpSpPr>
          <p:nvPr/>
        </p:nvGrpSpPr>
        <p:grpSpPr bwMode="auto">
          <a:xfrm>
            <a:off x="1133475" y="2231136"/>
            <a:ext cx="1928636" cy="1934594"/>
            <a:chOff x="1680" y="816"/>
            <a:chExt cx="2129" cy="1743"/>
          </a:xfrm>
        </p:grpSpPr>
        <p:grpSp>
          <p:nvGrpSpPr>
            <p:cNvPr id="155" name="Group 152"/>
            <p:cNvGrpSpPr>
              <a:grpSpLocks/>
            </p:cNvGrpSpPr>
            <p:nvPr/>
          </p:nvGrpSpPr>
          <p:grpSpPr bwMode="auto">
            <a:xfrm>
              <a:off x="1680" y="816"/>
              <a:ext cx="2129" cy="218"/>
              <a:chOff x="833" y="15932"/>
              <a:chExt cx="2129" cy="218"/>
            </a:xfrm>
          </p:grpSpPr>
          <p:sp>
            <p:nvSpPr>
              <p:cNvPr id="219" name="Rectangle 153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154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155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156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157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158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159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160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6" name="Group 161"/>
            <p:cNvGrpSpPr>
              <a:grpSpLocks/>
            </p:cNvGrpSpPr>
            <p:nvPr/>
          </p:nvGrpSpPr>
          <p:grpSpPr bwMode="auto">
            <a:xfrm>
              <a:off x="1680" y="1034"/>
              <a:ext cx="2129" cy="218"/>
              <a:chOff x="833" y="15932"/>
              <a:chExt cx="2129" cy="218"/>
            </a:xfrm>
          </p:grpSpPr>
          <p:sp>
            <p:nvSpPr>
              <p:cNvPr id="211" name="Rectangle 162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163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164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165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166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167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168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169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7" name="Group 170"/>
            <p:cNvGrpSpPr>
              <a:grpSpLocks/>
            </p:cNvGrpSpPr>
            <p:nvPr/>
          </p:nvGrpSpPr>
          <p:grpSpPr bwMode="auto">
            <a:xfrm>
              <a:off x="1680" y="1252"/>
              <a:ext cx="2129" cy="218"/>
              <a:chOff x="833" y="15932"/>
              <a:chExt cx="2129" cy="218"/>
            </a:xfrm>
          </p:grpSpPr>
          <p:sp>
            <p:nvSpPr>
              <p:cNvPr id="203" name="Rectangle 171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172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173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174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175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176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177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178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8" name="Group 179"/>
            <p:cNvGrpSpPr>
              <a:grpSpLocks/>
            </p:cNvGrpSpPr>
            <p:nvPr/>
          </p:nvGrpSpPr>
          <p:grpSpPr bwMode="auto">
            <a:xfrm>
              <a:off x="1680" y="1470"/>
              <a:ext cx="2129" cy="218"/>
              <a:chOff x="833" y="15932"/>
              <a:chExt cx="2129" cy="218"/>
            </a:xfrm>
          </p:grpSpPr>
          <p:sp>
            <p:nvSpPr>
              <p:cNvPr id="195" name="Rectangle 180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Rectangle 181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182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Rectangle 183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184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185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186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187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9" name="Group 188"/>
            <p:cNvGrpSpPr>
              <a:grpSpLocks/>
            </p:cNvGrpSpPr>
            <p:nvPr/>
          </p:nvGrpSpPr>
          <p:grpSpPr bwMode="auto">
            <a:xfrm>
              <a:off x="1680" y="1688"/>
              <a:ext cx="2129" cy="218"/>
              <a:chOff x="833" y="15932"/>
              <a:chExt cx="2129" cy="218"/>
            </a:xfrm>
          </p:grpSpPr>
          <p:sp>
            <p:nvSpPr>
              <p:cNvPr id="187" name="Rectangle 189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190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191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192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Rectangle 193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Rectangle 194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Rectangle 195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196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" name="Group 197"/>
            <p:cNvGrpSpPr>
              <a:grpSpLocks/>
            </p:cNvGrpSpPr>
            <p:nvPr/>
          </p:nvGrpSpPr>
          <p:grpSpPr bwMode="auto">
            <a:xfrm>
              <a:off x="1680" y="1905"/>
              <a:ext cx="2129" cy="218"/>
              <a:chOff x="833" y="15932"/>
              <a:chExt cx="2129" cy="218"/>
            </a:xfrm>
          </p:grpSpPr>
          <p:sp>
            <p:nvSpPr>
              <p:cNvPr id="179" name="Rectangle 198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199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200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201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202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203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204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205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1" name="Group 206"/>
            <p:cNvGrpSpPr>
              <a:grpSpLocks/>
            </p:cNvGrpSpPr>
            <p:nvPr/>
          </p:nvGrpSpPr>
          <p:grpSpPr bwMode="auto">
            <a:xfrm>
              <a:off x="1680" y="2123"/>
              <a:ext cx="2129" cy="218"/>
              <a:chOff x="833" y="15932"/>
              <a:chExt cx="2129" cy="218"/>
            </a:xfrm>
          </p:grpSpPr>
          <p:sp>
            <p:nvSpPr>
              <p:cNvPr id="171" name="Rectangle 207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208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209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210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211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212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213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214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2" name="Group 215"/>
            <p:cNvGrpSpPr>
              <a:grpSpLocks/>
            </p:cNvGrpSpPr>
            <p:nvPr/>
          </p:nvGrpSpPr>
          <p:grpSpPr bwMode="auto">
            <a:xfrm>
              <a:off x="1680" y="2341"/>
              <a:ext cx="2129" cy="218"/>
              <a:chOff x="833" y="15932"/>
              <a:chExt cx="2129" cy="218"/>
            </a:xfrm>
          </p:grpSpPr>
          <p:sp>
            <p:nvSpPr>
              <p:cNvPr id="163" name="Rectangle 216"/>
              <p:cNvSpPr>
                <a:spLocks noChangeArrowheads="1"/>
              </p:cNvSpPr>
              <p:nvPr/>
            </p:nvSpPr>
            <p:spPr bwMode="auto">
              <a:xfrm>
                <a:off x="83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217"/>
              <p:cNvSpPr>
                <a:spLocks noChangeArrowheads="1"/>
              </p:cNvSpPr>
              <p:nvPr/>
            </p:nvSpPr>
            <p:spPr bwMode="auto">
              <a:xfrm>
                <a:off x="109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218"/>
              <p:cNvSpPr>
                <a:spLocks noChangeArrowheads="1"/>
              </p:cNvSpPr>
              <p:nvPr/>
            </p:nvSpPr>
            <p:spPr bwMode="auto">
              <a:xfrm>
                <a:off x="1365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219"/>
              <p:cNvSpPr>
                <a:spLocks noChangeArrowheads="1"/>
              </p:cNvSpPr>
              <p:nvPr/>
            </p:nvSpPr>
            <p:spPr bwMode="auto">
              <a:xfrm>
                <a:off x="1631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220"/>
              <p:cNvSpPr>
                <a:spLocks noChangeArrowheads="1"/>
              </p:cNvSpPr>
              <p:nvPr/>
            </p:nvSpPr>
            <p:spPr bwMode="auto">
              <a:xfrm>
                <a:off x="1897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221"/>
              <p:cNvSpPr>
                <a:spLocks noChangeArrowheads="1"/>
              </p:cNvSpPr>
              <p:nvPr/>
            </p:nvSpPr>
            <p:spPr bwMode="auto">
              <a:xfrm>
                <a:off x="2163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222"/>
              <p:cNvSpPr>
                <a:spLocks noChangeArrowheads="1"/>
              </p:cNvSpPr>
              <p:nvPr/>
            </p:nvSpPr>
            <p:spPr bwMode="auto">
              <a:xfrm>
                <a:off x="2429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223"/>
              <p:cNvSpPr>
                <a:spLocks noChangeArrowheads="1"/>
              </p:cNvSpPr>
              <p:nvPr/>
            </p:nvSpPr>
            <p:spPr bwMode="auto">
              <a:xfrm>
                <a:off x="2696" y="15932"/>
                <a:ext cx="266" cy="218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374555" y="2241230"/>
            <a:ext cx="5187906" cy="1934594"/>
            <a:chOff x="1374555" y="2241230"/>
            <a:chExt cx="5187906" cy="1934594"/>
          </a:xfrm>
        </p:grpSpPr>
        <p:sp>
          <p:nvSpPr>
            <p:cNvPr id="228" name="Rectangle 224"/>
            <p:cNvSpPr>
              <a:spLocks noChangeArrowheads="1"/>
            </p:cNvSpPr>
            <p:nvPr/>
          </p:nvSpPr>
          <p:spPr bwMode="auto">
            <a:xfrm>
              <a:off x="3613150" y="2483474"/>
              <a:ext cx="1931767" cy="24224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3175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5"/>
            <p:cNvSpPr>
              <a:spLocks noChangeArrowheads="1"/>
            </p:cNvSpPr>
            <p:nvPr/>
          </p:nvSpPr>
          <p:spPr bwMode="auto">
            <a:xfrm>
              <a:off x="6321381" y="2241230"/>
              <a:ext cx="241080" cy="193459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3175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226"/>
            <p:cNvSpPr>
              <a:spLocks noChangeArrowheads="1"/>
            </p:cNvSpPr>
            <p:nvPr/>
          </p:nvSpPr>
          <p:spPr bwMode="auto">
            <a:xfrm>
              <a:off x="1374555" y="2483474"/>
              <a:ext cx="241080" cy="228787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3175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1" name="Text Box 227"/>
          <p:cNvSpPr txBox="1">
            <a:spLocks noChangeArrowheads="1"/>
          </p:cNvSpPr>
          <p:nvPr/>
        </p:nvSpPr>
        <p:spPr bwMode="auto">
          <a:xfrm>
            <a:off x="3156038" y="2860300"/>
            <a:ext cx="391363" cy="58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+mj-lt"/>
                <a:ea typeface="Arial" charset="0"/>
                <a:cs typeface="Arial" charset="0"/>
              </a:rPr>
              <a:t>=</a:t>
            </a:r>
          </a:p>
        </p:txBody>
      </p:sp>
      <p:sp>
        <p:nvSpPr>
          <p:cNvPr id="232" name="Text Box 228"/>
          <p:cNvSpPr txBox="1">
            <a:spLocks noChangeArrowheads="1"/>
          </p:cNvSpPr>
          <p:nvPr/>
        </p:nvSpPr>
        <p:spPr bwMode="auto">
          <a:xfrm>
            <a:off x="5606314" y="2860300"/>
            <a:ext cx="4251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+mj-lt"/>
                <a:ea typeface="Arial" charset="0"/>
                <a:cs typeface="Arial" charset="0"/>
              </a:rPr>
              <a:t>×</a:t>
            </a:r>
          </a:p>
        </p:txBody>
      </p:sp>
      <p:sp>
        <p:nvSpPr>
          <p:cNvPr id="233" name="Rectangle 229"/>
          <p:cNvSpPr>
            <a:spLocks noChangeArrowheads="1"/>
          </p:cNvSpPr>
          <p:nvPr/>
        </p:nvSpPr>
        <p:spPr bwMode="auto">
          <a:xfrm>
            <a:off x="3611880" y="1645920"/>
            <a:ext cx="190195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34" name="Rectangle 230"/>
          <p:cNvSpPr>
            <a:spLocks noChangeArrowheads="1"/>
          </p:cNvSpPr>
          <p:nvPr/>
        </p:nvSpPr>
        <p:spPr bwMode="auto">
          <a:xfrm>
            <a:off x="6080760" y="1645920"/>
            <a:ext cx="190195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235" name="Picture 2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104" y="4297680"/>
            <a:ext cx="2520950" cy="1006475"/>
          </a:xfrm>
          <a:prstGeom prst="rect">
            <a:avLst/>
          </a:prstGeom>
          <a:noFill/>
        </p:spPr>
      </p:pic>
      <p:grpSp>
        <p:nvGrpSpPr>
          <p:cNvPr id="252" name="Group 248"/>
          <p:cNvGrpSpPr>
            <a:grpSpLocks/>
          </p:cNvGrpSpPr>
          <p:nvPr/>
        </p:nvGrpSpPr>
        <p:grpSpPr bwMode="auto">
          <a:xfrm>
            <a:off x="3730626" y="2359025"/>
            <a:ext cx="2706688" cy="1663700"/>
            <a:chOff x="2230" y="1829"/>
            <a:chExt cx="1705" cy="1048"/>
          </a:xfrm>
        </p:grpSpPr>
        <p:sp>
          <p:nvSpPr>
            <p:cNvPr id="253" name="Line 249"/>
            <p:cNvSpPr>
              <a:spLocks noChangeShapeType="1"/>
            </p:cNvSpPr>
            <p:nvPr/>
          </p:nvSpPr>
          <p:spPr bwMode="auto">
            <a:xfrm>
              <a:off x="2230" y="1979"/>
              <a:ext cx="1048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50"/>
            <p:cNvSpPr>
              <a:spLocks noChangeShapeType="1"/>
            </p:cNvSpPr>
            <p:nvPr/>
          </p:nvSpPr>
          <p:spPr bwMode="auto">
            <a:xfrm>
              <a:off x="3935" y="1829"/>
              <a:ext cx="0" cy="1048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25425" y="2157984"/>
            <a:ext cx="6559550" cy="3116997"/>
            <a:chOff x="225425" y="2157984"/>
            <a:chExt cx="6559550" cy="3116997"/>
          </a:xfrm>
        </p:grpSpPr>
        <p:sp>
          <p:nvSpPr>
            <p:cNvPr id="256" name="Line 235"/>
            <p:cNvSpPr>
              <a:spLocks noChangeShapeType="1"/>
            </p:cNvSpPr>
            <p:nvPr/>
          </p:nvSpPr>
          <p:spPr bwMode="auto">
            <a:xfrm flipH="1" flipV="1">
              <a:off x="4572000" y="2596896"/>
              <a:ext cx="0" cy="208756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240"/>
            <p:cNvSpPr>
              <a:spLocks noChangeShapeType="1"/>
            </p:cNvSpPr>
            <p:nvPr/>
          </p:nvSpPr>
          <p:spPr bwMode="auto">
            <a:xfrm>
              <a:off x="827088" y="2596896"/>
              <a:ext cx="720725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Text Box 245"/>
            <p:cNvSpPr txBox="1">
              <a:spLocks noChangeArrowheads="1"/>
            </p:cNvSpPr>
            <p:nvPr/>
          </p:nvSpPr>
          <p:spPr bwMode="auto">
            <a:xfrm>
              <a:off x="4148138" y="4443984"/>
              <a:ext cx="77938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800" dirty="0" err="1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4800" baseline="-25000" dirty="0" err="1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4800" baseline="-25000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</a:p>
          </p:txBody>
        </p:sp>
        <p:sp>
          <p:nvSpPr>
            <p:cNvPr id="259" name="Text Box 247"/>
            <p:cNvSpPr txBox="1">
              <a:spLocks noChangeArrowheads="1"/>
            </p:cNvSpPr>
            <p:nvPr/>
          </p:nvSpPr>
          <p:spPr bwMode="auto">
            <a:xfrm>
              <a:off x="5980113" y="4443984"/>
              <a:ext cx="804862" cy="823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US" sz="4800" baseline="-2500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*j</a:t>
              </a:r>
            </a:p>
          </p:txBody>
        </p:sp>
        <p:sp>
          <p:nvSpPr>
            <p:cNvPr id="260" name="Text Box 248"/>
            <p:cNvSpPr txBox="1">
              <a:spLocks noChangeArrowheads="1"/>
            </p:cNvSpPr>
            <p:nvPr/>
          </p:nvSpPr>
          <p:spPr bwMode="auto">
            <a:xfrm>
              <a:off x="225425" y="2157984"/>
              <a:ext cx="63731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800" dirty="0" err="1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4800" baseline="-25000" dirty="0" err="1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ij</a:t>
              </a:r>
              <a:endParaRPr lang="en-US" sz="4800" baseline="-250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" name="Line 232"/>
            <p:cNvSpPr>
              <a:spLocks noChangeShapeType="1"/>
            </p:cNvSpPr>
            <p:nvPr/>
          </p:nvSpPr>
          <p:spPr bwMode="auto">
            <a:xfrm flipH="1" flipV="1">
              <a:off x="6443663" y="3813048"/>
              <a:ext cx="0" cy="93503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2278966" y="5433240"/>
            <a:ext cx="4557932" cy="1223273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The mathematical cache miss analysis in this example will not be covered in the exam. You only need to grasp the basic concept of cache blocking.</a:t>
            </a:r>
          </a:p>
        </p:txBody>
      </p:sp>
    </p:spTree>
    <p:extLst>
      <p:ext uri="{BB962C8B-B14F-4D97-AF65-F5344CB8AC3E}">
        <p14:creationId xmlns:p14="http://schemas.microsoft.com/office/powerpoint/2010/main" val="21500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Matrix Multiply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26940"/>
            <a:ext cx="8229600" cy="3785652"/>
          </a:xfr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move along rows of A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move along columns of B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(j = 0; j &lt; n;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EACH k loop reads row of A, col of B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Also read &amp; write c(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n times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(k = 0; k &lt; n; 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][j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][k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B[k][j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//Equivalent form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n+j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+=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n+k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B[k*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n+j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2497250" y="5334008"/>
                <a:ext cx="548640" cy="5847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7250" y="5334008"/>
                <a:ext cx="5486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344338" y="5334008"/>
                <a:ext cx="548640" cy="5847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4338" y="5334008"/>
                <a:ext cx="5486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6173138" y="5334008"/>
                <a:ext cx="548640" cy="5847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3138" y="5334008"/>
                <a:ext cx="5486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045890" y="4960628"/>
            <a:ext cx="1298448" cy="1295400"/>
            <a:chOff x="3454400" y="5021580"/>
            <a:chExt cx="1298448" cy="12954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454400" y="5021580"/>
              <a:ext cx="1298448" cy="1295400"/>
            </a:xfrm>
            <a:prstGeom prst="rect">
              <a:avLst/>
            </a:prstGeom>
            <a:solidFill>
              <a:srgbClr val="F6F5B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792538" y="5554980"/>
              <a:ext cx="136525" cy="1524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522662" y="5166360"/>
              <a:ext cx="73152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C(</a:t>
              </a:r>
              <a:r>
                <a:rPr lang="en-US" sz="20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i,j</a:t>
              </a:r>
              <a:r>
                <a:rPr lang="en-US" sz="20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92978" y="4960628"/>
            <a:ext cx="1298448" cy="1295400"/>
            <a:chOff x="5080000" y="5021580"/>
            <a:chExt cx="1298448" cy="1295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080000" y="5021580"/>
              <a:ext cx="1298448" cy="1295400"/>
            </a:xfrm>
            <a:prstGeom prst="rect">
              <a:avLst/>
            </a:prstGeom>
            <a:solidFill>
              <a:srgbClr val="F6F5B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080000" y="5554980"/>
              <a:ext cx="1298448" cy="1524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148262" y="5166360"/>
              <a:ext cx="73152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A(</a:t>
              </a:r>
              <a:r>
                <a:rPr lang="en-US" sz="20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0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,:)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21778" y="4960628"/>
            <a:ext cx="1298448" cy="1295400"/>
            <a:chOff x="6629399" y="5021580"/>
            <a:chExt cx="1298448" cy="1295400"/>
          </a:xfrm>
        </p:grpSpPr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6629399" y="5021580"/>
              <a:ext cx="1298448" cy="1295400"/>
            </a:xfrm>
            <a:prstGeom prst="rect">
              <a:avLst/>
            </a:prstGeom>
            <a:solidFill>
              <a:srgbClr val="F6F5B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858000" y="5021580"/>
              <a:ext cx="134938" cy="12954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6963728" y="5478780"/>
              <a:ext cx="73152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B(:,j)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98802" y="4960628"/>
            <a:ext cx="1298448" cy="1295400"/>
            <a:chOff x="1371600" y="5021580"/>
            <a:chExt cx="1298448" cy="129540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371600" y="5021580"/>
              <a:ext cx="1298448" cy="1295400"/>
            </a:xfrm>
            <a:prstGeom prst="rect">
              <a:avLst/>
            </a:prstGeom>
            <a:solidFill>
              <a:srgbClr val="F6F5B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828800" y="5554980"/>
              <a:ext cx="134938" cy="1524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557338" y="5166360"/>
              <a:ext cx="73152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C(</a:t>
              </a:r>
              <a:r>
                <a:rPr lang="en-US" sz="20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i,j</a:t>
              </a:r>
              <a:r>
                <a:rPr lang="en-US" sz="20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2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Cache Miss Analysis (Naïve)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07852" y="1085794"/>
                <a:ext cx="8655782" cy="1952830"/>
              </a:xfrm>
            </p:spPr>
            <p:txBody>
              <a:bodyPr/>
              <a:lstStyle/>
              <a:p>
                <a:r>
                  <a:rPr lang="en-US" dirty="0"/>
                  <a:t>Scenario Parameters:</a:t>
                </a:r>
              </a:p>
              <a:p>
                <a:pPr lvl="1"/>
                <a:r>
                  <a:rPr lang="en-US" dirty="0"/>
                  <a:t>Square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), elements are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FA (Fully Associative) LRU</a:t>
                </a:r>
                <a:r>
                  <a:rPr lang="en-US" dirty="0" smtClean="0"/>
                  <a:t> cache, block </a:t>
                </a:r>
                <a:r>
                  <a:rPr lang="en-US" dirty="0"/>
                  <a:t>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64 B = 8 doubles</a:t>
                </a:r>
              </a:p>
              <a:p>
                <a:pPr lvl="1"/>
                <a:r>
                  <a:rPr lang="en-US" dirty="0"/>
                  <a:t>Cache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(much smaller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/>
                  <a:t>Each iteration: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misses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4"/>
                </p:custDataLst>
              </p:nvPr>
            </p:nvSpPr>
            <p:spPr>
              <a:xfrm>
                <a:off x="107852" y="1085794"/>
                <a:ext cx="8655782" cy="1952830"/>
              </a:xfrm>
              <a:blipFill>
                <a:blip r:embed="rId15"/>
                <a:stretch>
                  <a:fillRect l="-352" t="-2813" b="-7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 bwMode="auto">
          <a:xfrm>
            <a:off x="5710367" y="3191025"/>
            <a:ext cx="1143000" cy="1143000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 bwMode="auto">
          <a:xfrm>
            <a:off x="7310567" y="3191025"/>
            <a:ext cx="1143000" cy="1143000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5"/>
            </p:custDataLst>
          </p:nvPr>
        </p:nvCxnSpPr>
        <p:spPr bwMode="auto">
          <a:xfrm>
            <a:off x="5710367" y="3191025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 bwMode="auto">
          <a:xfrm rot="5400000">
            <a:off x="6741196" y="375795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839712" y="3465345"/>
                <a:ext cx="570989" cy="584775"/>
              </a:xfrm>
              <a:prstGeom prst="rect">
                <a:avLst/>
              </a:prstGeom>
              <a:noFill/>
            </p:spPr>
            <p:txBody>
              <a:bodyPr wrap="non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6839712" y="3465345"/>
                <a:ext cx="570989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>
            <p:custDataLst>
              <p:tags r:id="rId8"/>
            </p:custDataLst>
          </p:nvPr>
        </p:nvSpPr>
        <p:spPr bwMode="auto">
          <a:xfrm>
            <a:off x="3925234" y="3191025"/>
            <a:ext cx="1143000" cy="1143000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166360" y="3465345"/>
                <a:ext cx="5838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5166360" y="3465345"/>
                <a:ext cx="58381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>
            <p:custDataLst>
              <p:tags r:id="rId10"/>
            </p:custDataLst>
          </p:nvPr>
        </p:nvSpPr>
        <p:spPr bwMode="auto">
          <a:xfrm>
            <a:off x="3925234" y="3191025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7315200" y="457200"/>
            <a:ext cx="1554480" cy="822960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Ignoring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matrix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5" name="Content Placeholder 2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164123" y="4337803"/>
            <a:ext cx="9144000" cy="243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/>
              <a:t>Each cache block holds 8 </a:t>
            </a:r>
            <a:r>
              <a:rPr lang="en-US" sz="2000" dirty="0" smtClean="0"/>
              <a:t>elements</a:t>
            </a:r>
            <a:endParaRPr lang="en-US" sz="2000" dirty="0"/>
          </a:p>
          <a:p>
            <a:r>
              <a:rPr lang="en-US" sz="2000" dirty="0" smtClean="0"/>
              <a:t>Reading one row of Matrix A</a:t>
            </a:r>
          </a:p>
          <a:p>
            <a:pPr lvl="1"/>
            <a:r>
              <a:rPr lang="en-US" sz="1800" dirty="0" smtClean="0"/>
              <a:t>good </a:t>
            </a:r>
            <a:r>
              <a:rPr lang="en-US" sz="1800" dirty="0"/>
              <a:t>spatial </a:t>
            </a:r>
            <a:r>
              <a:rPr lang="en-US" sz="1800" dirty="0" smtClean="0"/>
              <a:t>locality with stride 1</a:t>
            </a:r>
          </a:p>
          <a:p>
            <a:pPr lvl="1"/>
            <a:r>
              <a:rPr lang="en-US" sz="1800" dirty="0" smtClean="0"/>
              <a:t>1 cache miss every 8 elements; total cache misses due to reading one row of A is n/8</a:t>
            </a:r>
            <a:endParaRPr lang="en-US" sz="1800" dirty="0"/>
          </a:p>
          <a:p>
            <a:r>
              <a:rPr lang="en-US" sz="2000" dirty="0" smtClean="0"/>
              <a:t>Reading one column of Matrix B</a:t>
            </a:r>
          </a:p>
          <a:p>
            <a:pPr lvl="1"/>
            <a:r>
              <a:rPr lang="en-US" sz="1800" dirty="0" smtClean="0"/>
              <a:t>poor </a:t>
            </a:r>
            <a:r>
              <a:rPr lang="en-US" sz="1800" dirty="0"/>
              <a:t>spatial </a:t>
            </a:r>
            <a:r>
              <a:rPr lang="en-US" sz="1800" dirty="0" smtClean="0"/>
              <a:t>locality with stride n</a:t>
            </a:r>
          </a:p>
          <a:p>
            <a:pPr lvl="1"/>
            <a:r>
              <a:rPr lang="en-US" sz="1800" dirty="0" smtClean="0"/>
              <a:t>1 cache miss every element; total cache misses due to reading one column of B is 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50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780613"/>
            <a:ext cx="8366125" cy="4972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1"/>
            </p:custDataLst>
          </p:nvPr>
        </p:nvSpPr>
        <p:spPr bwMode="auto">
          <a:xfrm>
            <a:off x="417131" y="784390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 bwMode="auto">
          <a:xfrm>
            <a:off x="2237722" y="784390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3"/>
            </p:custDataLst>
          </p:nvPr>
        </p:nvCxnSpPr>
        <p:spPr bwMode="auto">
          <a:xfrm>
            <a:off x="417132" y="784391"/>
            <a:ext cx="1430159" cy="198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2240646" y="780613"/>
            <a:ext cx="399" cy="143019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04382" y="1132168"/>
                <a:ext cx="71444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1804382" y="1132168"/>
                <a:ext cx="714440" cy="58477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 bwMode="auto">
          <a:xfrm flipV="1">
            <a:off x="417131" y="780613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>
            <p:custDataLst>
              <p:tags r:id="rId7"/>
            </p:custDataLst>
          </p:nvPr>
        </p:nvCxnSpPr>
        <p:spPr bwMode="auto">
          <a:xfrm flipV="1">
            <a:off x="2238462" y="809776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-1" y="2219385"/>
            <a:ext cx="47595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1</a:t>
            </a:r>
            <a:r>
              <a:rPr lang="en-US" baseline="30000" dirty="0">
                <a:latin typeface="Calibri" pitchFamily="34" charset="0"/>
              </a:rPr>
              <a:t>st</a:t>
            </a:r>
            <a:r>
              <a:rPr lang="en-US" dirty="0">
                <a:latin typeface="Calibri" pitchFamily="34" charset="0"/>
              </a:rPr>
              <a:t> cache miss brings 8 elements A[0][0], A[0][1] … A[0][7] into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nd</a:t>
            </a:r>
            <a:r>
              <a:rPr lang="en-US" dirty="0">
                <a:latin typeface="Calibri" pitchFamily="34" charset="0"/>
              </a:rPr>
              <a:t> cache miss brings 8 elements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B[0][0]</a:t>
            </a:r>
            <a:r>
              <a:rPr lang="en-US" dirty="0" smtClean="0">
                <a:latin typeface="Calibri" pitchFamily="34" charset="0"/>
              </a:rPr>
              <a:t>, B[0][1]… </a:t>
            </a:r>
            <a:r>
              <a:rPr lang="en-US" dirty="0">
                <a:latin typeface="Calibri" pitchFamily="34" charset="0"/>
              </a:rPr>
              <a:t>B[0][7] into </a:t>
            </a:r>
            <a:r>
              <a:rPr lang="en-US" dirty="0" smtClean="0">
                <a:latin typeface="Calibri" pitchFamily="34" charset="0"/>
              </a:rPr>
              <a:t>cache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Compute A[0][0]*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B[0][0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]</a:t>
            </a:r>
            <a:r>
              <a:rPr lang="en-US" dirty="0" smtClean="0">
                <a:latin typeface="Calibri" pitchFamily="34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Only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B[0][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0] </a:t>
            </a:r>
            <a:r>
              <a:rPr lang="en-US" dirty="0">
                <a:latin typeface="Calibri" pitchFamily="34" charset="0"/>
              </a:rPr>
              <a:t>is used</a:t>
            </a:r>
            <a:r>
              <a:rPr lang="en-US" dirty="0" smtClean="0">
                <a:latin typeface="Calibri" pitchFamily="34" charset="0"/>
              </a:rPr>
              <a:t> 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 bwMode="auto">
          <a:xfrm>
            <a:off x="4956622" y="793192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>
            <p:custDataLst>
              <p:tags r:id="rId9"/>
            </p:custDataLst>
          </p:nvPr>
        </p:nvSpPr>
        <p:spPr bwMode="auto">
          <a:xfrm>
            <a:off x="6777213" y="793192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Connector 15"/>
          <p:cNvCxnSpPr/>
          <p:nvPr>
            <p:custDataLst>
              <p:tags r:id="rId10"/>
            </p:custDataLst>
          </p:nvPr>
        </p:nvCxnSpPr>
        <p:spPr bwMode="auto">
          <a:xfrm>
            <a:off x="4956623" y="793193"/>
            <a:ext cx="1430159" cy="198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>
            <p:custDataLst>
              <p:tags r:id="rId11"/>
            </p:custDataLst>
          </p:nvPr>
        </p:nvCxnSpPr>
        <p:spPr bwMode="auto">
          <a:xfrm>
            <a:off x="6780137" y="789415"/>
            <a:ext cx="399" cy="143019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343873" y="1140970"/>
                <a:ext cx="71444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5"/>
                </p:custDataLst>
              </p:nvPr>
            </p:nvSpPr>
            <p:spPr>
              <a:xfrm>
                <a:off x="6343873" y="1140970"/>
                <a:ext cx="714440" cy="58477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>
            <p:custDataLst>
              <p:tags r:id="rId13"/>
            </p:custDataLst>
          </p:nvPr>
        </p:nvCxnSpPr>
        <p:spPr bwMode="auto">
          <a:xfrm flipV="1">
            <a:off x="4956622" y="789415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>
            <p:custDataLst>
              <p:tags r:id="rId14"/>
            </p:custDataLst>
          </p:nvPr>
        </p:nvCxnSpPr>
        <p:spPr bwMode="auto">
          <a:xfrm flipV="1">
            <a:off x="6777953" y="870157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4539491" y="2228187"/>
            <a:ext cx="424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3</a:t>
            </a:r>
            <a:r>
              <a:rPr lang="en-US" baseline="30000" dirty="0">
                <a:latin typeface="Calibri" pitchFamily="34" charset="0"/>
              </a:rPr>
              <a:t>rd</a:t>
            </a:r>
            <a:r>
              <a:rPr lang="en-US" dirty="0">
                <a:latin typeface="Calibri" pitchFamily="34" charset="0"/>
              </a:rPr>
              <a:t> cache miss brings 8 elements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B[1][0], </a:t>
            </a:r>
            <a:r>
              <a:rPr lang="en-US" dirty="0">
                <a:latin typeface="Calibri" pitchFamily="34" charset="0"/>
              </a:rPr>
              <a:t>B[1][1] … B[1][7] into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Compute A[0][1]*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B[1][0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Only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B[1][0] </a:t>
            </a:r>
            <a:r>
              <a:rPr lang="en-US" dirty="0" smtClean="0">
                <a:latin typeface="Calibri" pitchFamily="34" charset="0"/>
              </a:rPr>
              <a:t>is used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2" name="Straight Connector 21"/>
          <p:cNvCxnSpPr/>
          <p:nvPr>
            <p:custDataLst>
              <p:tags r:id="rId15"/>
            </p:custDataLst>
          </p:nvPr>
        </p:nvCxnSpPr>
        <p:spPr bwMode="auto">
          <a:xfrm flipV="1">
            <a:off x="6777212" y="809288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>
            <p:custDataLst>
              <p:tags r:id="rId16"/>
            </p:custDataLst>
          </p:nvPr>
        </p:nvSpPr>
        <p:spPr bwMode="auto">
          <a:xfrm>
            <a:off x="417131" y="3709072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>
            <p:custDataLst>
              <p:tags r:id="rId17"/>
            </p:custDataLst>
          </p:nvPr>
        </p:nvSpPr>
        <p:spPr bwMode="auto">
          <a:xfrm>
            <a:off x="2237722" y="3709072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>
            <p:custDataLst>
              <p:tags r:id="rId18"/>
            </p:custDataLst>
          </p:nvPr>
        </p:nvCxnSpPr>
        <p:spPr bwMode="auto">
          <a:xfrm>
            <a:off x="417132" y="3709073"/>
            <a:ext cx="1430159" cy="198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>
            <p:custDataLst>
              <p:tags r:id="rId19"/>
            </p:custDataLst>
          </p:nvPr>
        </p:nvCxnSpPr>
        <p:spPr bwMode="auto">
          <a:xfrm>
            <a:off x="2240646" y="3705295"/>
            <a:ext cx="399" cy="143019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804382" y="4056850"/>
                <a:ext cx="71444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7"/>
                </p:custDataLst>
              </p:nvPr>
            </p:nvSpPr>
            <p:spPr>
              <a:xfrm>
                <a:off x="1804382" y="4056850"/>
                <a:ext cx="714440" cy="58477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>
            <p:custDataLst>
              <p:tags r:id="rId21"/>
            </p:custDataLst>
          </p:nvPr>
        </p:nvCxnSpPr>
        <p:spPr bwMode="auto">
          <a:xfrm flipV="1">
            <a:off x="417131" y="3705295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>
            <p:custDataLst>
              <p:tags r:id="rId22"/>
            </p:custDataLst>
          </p:nvPr>
        </p:nvCxnSpPr>
        <p:spPr bwMode="auto">
          <a:xfrm flipV="1">
            <a:off x="2238462" y="3786037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>
            <p:custDataLst>
              <p:tags r:id="rId23"/>
            </p:custDataLst>
          </p:nvPr>
        </p:nvCxnSpPr>
        <p:spPr bwMode="auto">
          <a:xfrm flipV="1">
            <a:off x="2237721" y="3725168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>
            <p:custDataLst>
              <p:tags r:id="rId24"/>
            </p:custDataLst>
          </p:nvPr>
        </p:nvCxnSpPr>
        <p:spPr bwMode="auto">
          <a:xfrm flipV="1">
            <a:off x="2237720" y="3850052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0" y="52027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4</a:t>
            </a:r>
            <a:r>
              <a:rPr lang="en-US" baseline="30000" dirty="0">
                <a:latin typeface="Calibri" pitchFamily="34" charset="0"/>
              </a:rPr>
              <a:t>th</a:t>
            </a:r>
            <a:r>
              <a:rPr lang="en-US" dirty="0">
                <a:latin typeface="Calibri" pitchFamily="34" charset="0"/>
              </a:rPr>
              <a:t> cache miss brings 8 elements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B[2][0], </a:t>
            </a:r>
            <a:r>
              <a:rPr lang="en-US" dirty="0">
                <a:latin typeface="Calibri" pitchFamily="34" charset="0"/>
              </a:rPr>
              <a:t>B[2][1] … B[2][7] into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Compute A[0][2]*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B[2][0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Only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B[2][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0] </a:t>
            </a:r>
            <a:r>
              <a:rPr lang="en-US" dirty="0">
                <a:latin typeface="Calibri" pitchFamily="34" charset="0"/>
              </a:rPr>
              <a:t>is used</a:t>
            </a:r>
          </a:p>
        </p:txBody>
      </p:sp>
      <p:sp>
        <p:nvSpPr>
          <p:cNvPr id="33" name="Rectangle 32"/>
          <p:cNvSpPr/>
          <p:nvPr>
            <p:custDataLst>
              <p:tags r:id="rId25"/>
            </p:custDataLst>
          </p:nvPr>
        </p:nvSpPr>
        <p:spPr bwMode="auto">
          <a:xfrm>
            <a:off x="4956621" y="3771133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>
            <p:custDataLst>
              <p:tags r:id="rId26"/>
            </p:custDataLst>
          </p:nvPr>
        </p:nvSpPr>
        <p:spPr bwMode="auto">
          <a:xfrm>
            <a:off x="6777212" y="3771133"/>
            <a:ext cx="1430159" cy="1430159"/>
          </a:xfrm>
          <a:prstGeom prst="rect">
            <a:avLst/>
          </a:prstGeom>
          <a:solidFill>
            <a:srgbClr val="F6F5BD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Connector 34"/>
          <p:cNvCxnSpPr/>
          <p:nvPr>
            <p:custDataLst>
              <p:tags r:id="rId27"/>
            </p:custDataLst>
          </p:nvPr>
        </p:nvCxnSpPr>
        <p:spPr bwMode="auto">
          <a:xfrm>
            <a:off x="4956622" y="3771134"/>
            <a:ext cx="1430159" cy="198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>
            <p:custDataLst>
              <p:tags r:id="rId28"/>
            </p:custDataLst>
          </p:nvPr>
        </p:nvCxnSpPr>
        <p:spPr bwMode="auto">
          <a:xfrm>
            <a:off x="6780136" y="3767356"/>
            <a:ext cx="399" cy="1430190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343872" y="4118911"/>
                <a:ext cx="714440" cy="584775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6343872" y="4118911"/>
                <a:ext cx="714440" cy="58477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>
            <p:custDataLst>
              <p:tags r:id="rId30"/>
            </p:custDataLst>
          </p:nvPr>
        </p:nvCxnSpPr>
        <p:spPr bwMode="auto">
          <a:xfrm flipV="1">
            <a:off x="4956621" y="3767356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>
            <p:custDataLst>
              <p:tags r:id="rId31"/>
            </p:custDataLst>
          </p:nvPr>
        </p:nvCxnSpPr>
        <p:spPr bwMode="auto">
          <a:xfrm flipV="1">
            <a:off x="6778792" y="3865565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>
            <p:custDataLst>
              <p:tags r:id="rId32"/>
            </p:custDataLst>
          </p:nvPr>
        </p:nvCxnSpPr>
        <p:spPr bwMode="auto">
          <a:xfrm flipV="1">
            <a:off x="6778792" y="3804696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>
            <p:custDataLst>
              <p:tags r:id="rId33"/>
            </p:custDataLst>
          </p:nvPr>
        </p:nvCxnSpPr>
        <p:spPr bwMode="auto">
          <a:xfrm flipV="1">
            <a:off x="6778792" y="3929580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>
            <p:custDataLst>
              <p:tags r:id="rId34"/>
            </p:custDataLst>
          </p:nvPr>
        </p:nvCxnSpPr>
        <p:spPr bwMode="auto">
          <a:xfrm flipV="1">
            <a:off x="6778792" y="3990449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>
            <p:custDataLst>
              <p:tags r:id="rId35"/>
            </p:custDataLst>
          </p:nvPr>
        </p:nvCxnSpPr>
        <p:spPr bwMode="auto">
          <a:xfrm flipV="1">
            <a:off x="6778792" y="4051318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>
            <p:custDataLst>
              <p:tags r:id="rId36"/>
            </p:custDataLst>
          </p:nvPr>
        </p:nvCxnSpPr>
        <p:spPr bwMode="auto">
          <a:xfrm flipV="1">
            <a:off x="6778792" y="4112187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>
            <p:custDataLst>
              <p:tags r:id="rId37"/>
            </p:custDataLst>
          </p:nvPr>
        </p:nvCxnSpPr>
        <p:spPr bwMode="auto">
          <a:xfrm flipV="1">
            <a:off x="6778792" y="4173056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>
            <p:custDataLst>
              <p:tags r:id="rId38"/>
            </p:custDataLst>
          </p:nvPr>
        </p:nvCxnSpPr>
        <p:spPr bwMode="auto">
          <a:xfrm flipV="1">
            <a:off x="6778792" y="4233925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>
          <a:xfrm>
            <a:off x="4415092" y="51412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9</a:t>
            </a:r>
            <a:r>
              <a:rPr lang="en-US" baseline="30000" dirty="0" smtClean="0">
                <a:latin typeface="Calibri" pitchFamily="34" charset="0"/>
              </a:rPr>
              <a:t>th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cache miss brings 8 elements A[0</a:t>
            </a:r>
            <a:r>
              <a:rPr lang="en-US" dirty="0" smtClean="0">
                <a:latin typeface="Calibri" pitchFamily="34" charset="0"/>
              </a:rPr>
              <a:t>][8], </a:t>
            </a:r>
            <a:r>
              <a:rPr lang="en-US" dirty="0">
                <a:latin typeface="Calibri" pitchFamily="34" charset="0"/>
              </a:rPr>
              <a:t>A[0</a:t>
            </a:r>
            <a:r>
              <a:rPr lang="en-US" dirty="0" smtClean="0">
                <a:latin typeface="Calibri" pitchFamily="34" charset="0"/>
              </a:rPr>
              <a:t>][9] </a:t>
            </a:r>
            <a:r>
              <a:rPr lang="en-US" dirty="0">
                <a:latin typeface="Calibri" pitchFamily="34" charset="0"/>
              </a:rPr>
              <a:t>… A[0</a:t>
            </a:r>
            <a:r>
              <a:rPr lang="en-US" dirty="0" smtClean="0">
                <a:latin typeface="Calibri" pitchFamily="34" charset="0"/>
              </a:rPr>
              <a:t>][15] into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10</a:t>
            </a:r>
            <a:r>
              <a:rPr lang="en-US" baseline="30000" dirty="0" smtClean="0">
                <a:latin typeface="Calibri" pitchFamily="34" charset="0"/>
              </a:rPr>
              <a:t>th</a:t>
            </a:r>
            <a:r>
              <a:rPr lang="en-US" dirty="0" smtClean="0">
                <a:latin typeface="Calibri" pitchFamily="34" charset="0"/>
              </a:rPr>
              <a:t> cache miss brings 8 elements B[8][0], B[8][1] … B[8][7] into cache</a:t>
            </a:r>
            <a:endParaRPr lang="en-US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Compute </a:t>
            </a:r>
            <a:r>
              <a:rPr lang="en-US" dirty="0" smtClean="0">
                <a:latin typeface="Calibri" pitchFamily="34" charset="0"/>
              </a:rPr>
              <a:t>A[0][8]*B[8][0]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25824" y="3689441"/>
            <a:ext cx="768314" cy="110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atin typeface="Calibri" pitchFamily="34" charset="0"/>
              </a:rPr>
              <a:t>…</a:t>
            </a:r>
          </a:p>
        </p:txBody>
      </p:sp>
      <p:cxnSp>
        <p:nvCxnSpPr>
          <p:cNvPr id="51" name="Straight Connector 50"/>
          <p:cNvCxnSpPr/>
          <p:nvPr>
            <p:custDataLst>
              <p:tags r:id="rId39"/>
            </p:custDataLst>
          </p:nvPr>
        </p:nvCxnSpPr>
        <p:spPr bwMode="auto">
          <a:xfrm flipV="1">
            <a:off x="5376192" y="3764067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>
            <p:custDataLst>
              <p:tags r:id="rId40"/>
            </p:custDataLst>
          </p:nvPr>
        </p:nvCxnSpPr>
        <p:spPr bwMode="auto">
          <a:xfrm flipV="1">
            <a:off x="6778792" y="4301518"/>
            <a:ext cx="413941" cy="488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38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351-Au17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51-Au17" id="{7302119E-D817-4400-B64D-716D5ECC4B33}" vid="{5CC1F176-B9F3-44BC-A806-5CC77F7B7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UWTheme-351-Au17</Template>
  <TotalTime>0</TotalTime>
  <Words>2274</Words>
  <Application>Microsoft Office PowerPoint</Application>
  <PresentationFormat>On-screen Show (4:3)</PresentationFormat>
  <Paragraphs>457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Batang</vt:lpstr>
      <vt:lpstr>ＭＳ Ｐゴシック</vt:lpstr>
      <vt:lpstr>Roboto Regular</vt:lpstr>
      <vt:lpstr>宋体</vt:lpstr>
      <vt:lpstr>Arial</vt:lpstr>
      <vt:lpstr>Arial Narrow</vt:lpstr>
      <vt:lpstr>Calibri</vt:lpstr>
      <vt:lpstr>Cambria Math</vt:lpstr>
      <vt:lpstr>Courier New</vt:lpstr>
      <vt:lpstr>Symbol</vt:lpstr>
      <vt:lpstr>Times New Roman</vt:lpstr>
      <vt:lpstr>Wingdings</vt:lpstr>
      <vt:lpstr>UWTheme-351-Au17</vt:lpstr>
      <vt:lpstr>Office Theme</vt:lpstr>
      <vt:lpstr>L10  Cache Optimizations</vt:lpstr>
      <vt:lpstr>Optimizations for the Memory Hierarchy</vt:lpstr>
      <vt:lpstr>Example:  Matrix Sum</vt:lpstr>
      <vt:lpstr>Matrix Sum Loop A</vt:lpstr>
      <vt:lpstr>Matrix Sum Loop B</vt:lpstr>
      <vt:lpstr>Example:  Matrix Multiplication</vt:lpstr>
      <vt:lpstr>Naïve Matrix Multiply</vt:lpstr>
      <vt:lpstr>Cache Miss Analysis (Naïve)</vt:lpstr>
      <vt:lpstr>PowerPoint Presentation</vt:lpstr>
      <vt:lpstr>PowerPoint Presentation</vt:lpstr>
      <vt:lpstr>Cache Miss Analysis (Naïve)</vt:lpstr>
      <vt:lpstr>Cache Blocking (1)</vt:lpstr>
      <vt:lpstr>Cache Blocking (2)</vt:lpstr>
      <vt:lpstr>Blocked Matrix Multiply</vt:lpstr>
      <vt:lpstr>Cache Miss Analysis (Blocked)</vt:lpstr>
      <vt:lpstr>Detailed Cache Miss Analysis (Blocked)</vt:lpstr>
      <vt:lpstr>PowerPoint Presentation</vt:lpstr>
      <vt:lpstr>Cache-Friendly Code</vt:lpstr>
      <vt:lpstr>The Memory Mountain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2018-02-13T19:02:55Z</dcterms:created>
  <dcterms:modified xsi:type="dcterms:W3CDTF">2018-05-04T16:46:21Z</dcterms:modified>
</cp:coreProperties>
</file>